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7" r:id="rId5"/>
    <p:sldId id="281" r:id="rId6"/>
    <p:sldId id="277" r:id="rId7"/>
    <p:sldId id="260" r:id="rId8"/>
    <p:sldId id="279" r:id="rId9"/>
    <p:sldId id="280" r:id="rId10"/>
    <p:sldId id="263" r:id="rId11"/>
    <p:sldId id="282" r:id="rId12"/>
    <p:sldId id="283" r:id="rId13"/>
    <p:sldId id="266" r:id="rId14"/>
    <p:sldId id="284" r:id="rId15"/>
    <p:sldId id="273" r:id="rId16"/>
    <p:sldId id="274" r:id="rId17"/>
    <p:sldId id="270" r:id="rId18"/>
    <p:sldId id="262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AC"/>
    <a:srgbClr val="00F302"/>
    <a:srgbClr val="EEE061"/>
    <a:srgbClr val="E73C23"/>
    <a:srgbClr val="FFF98A"/>
    <a:srgbClr val="DE5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4"/>
    <p:restoredTop sz="97099" autoAdjust="0"/>
  </p:normalViewPr>
  <p:slideViewPr>
    <p:cSldViewPr snapToGrid="0" snapToObjects="1">
      <p:cViewPr varScale="1">
        <p:scale>
          <a:sx n="127" d="100"/>
          <a:sy n="127" d="100"/>
        </p:scale>
        <p:origin x="68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B3E07-1025-4447-967E-394123C6EB6C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24DF2-0D92-964D-A1BF-EE945F4A30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1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5810"/>
            <a:ext cx="10972800" cy="488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F058-31C7-0541-992A-FF6B18E67362}" type="datetimeFigureOut">
              <a:rPr lang="en-US" smtClean="0"/>
              <a:pPr/>
              <a:t>5/15/25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1420" y="641289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7CCCF-424A-304E-A351-6F93D137BA2B}" type="slidenum">
              <a:rPr lang="en-US" sz="1800" smtClean="0">
                <a:latin typeface="Arial"/>
                <a:cs typeface="Arial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 descr="JLab_logo_white1.jpg">
            <a:extLst>
              <a:ext uri="{FF2B5EF4-FFF2-40B4-BE49-F238E27FC236}">
                <a16:creationId xmlns:a16="http://schemas.microsoft.com/office/drawing/2014/main" id="{59DB738C-E628-7929-13A0-E137918614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60" y="6394510"/>
            <a:ext cx="146304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5251" y="1110874"/>
            <a:ext cx="9341498" cy="1470025"/>
          </a:xfrm>
        </p:spPr>
        <p:txBody>
          <a:bodyPr>
            <a:noAutofit/>
          </a:bodyPr>
          <a:lstStyle/>
          <a:p>
            <a:br>
              <a:rPr lang="en-US" sz="4400" i="1" baseline="30000" dirty="0">
                <a:solidFill>
                  <a:srgbClr val="0027AC"/>
                </a:solidFill>
                <a:cs typeface="Arial Bold"/>
              </a:rPr>
            </a:br>
            <a:r>
              <a:rPr lang="en-US" sz="4400" i="1" baseline="30000" dirty="0">
                <a:solidFill>
                  <a:srgbClr val="0027AC"/>
                </a:solidFill>
                <a:cs typeface="Arial Bold"/>
              </a:rPr>
              <a:t>JLab Hypernuclear Beamline Update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0292" y="3032543"/>
            <a:ext cx="5811416" cy="2489117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Hypernuclear Collaboration Meeting</a:t>
            </a:r>
          </a:p>
          <a:p>
            <a:r>
              <a:rPr lang="en-US" sz="2800" dirty="0"/>
              <a:t>Dave Gaskell</a:t>
            </a:r>
          </a:p>
          <a:p>
            <a:r>
              <a:rPr lang="en-US" sz="2800" dirty="0"/>
              <a:t>Jefferson Lab</a:t>
            </a:r>
          </a:p>
          <a:p>
            <a:endParaRPr lang="en-US" sz="2800" dirty="0"/>
          </a:p>
          <a:p>
            <a:r>
              <a:rPr lang="en-US" sz="2600" i="1" dirty="0">
                <a:solidFill>
                  <a:srgbClr val="00B050"/>
                </a:solidFill>
              </a:rPr>
              <a:t>May 15-16, 2025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184F-2CF9-2C1E-2D69-09025BBB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Light Interferometer (SLI)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053EF-8BDC-990D-656E-5CB4E4FA76D3}"/>
              </a:ext>
            </a:extLst>
          </p:cNvPr>
          <p:cNvSpPr txBox="1"/>
          <p:nvPr/>
        </p:nvSpPr>
        <p:spPr>
          <a:xfrm>
            <a:off x="609600" y="1111051"/>
            <a:ext cx="1048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energy spread will be continuously monitored using new Synchrotron Radiation Interferometer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837D2-DF48-000D-4AE4-9F70384D1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99" y="2241747"/>
            <a:ext cx="10316139" cy="43416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653AC0-2576-4B9F-7FEC-BE039F719BF6}"/>
              </a:ext>
            </a:extLst>
          </p:cNvPr>
          <p:cNvCxnSpPr>
            <a:cxnSpLocks/>
          </p:cNvCxnSpPr>
          <p:nvPr/>
        </p:nvCxnSpPr>
        <p:spPr>
          <a:xfrm flipV="1">
            <a:off x="3005704" y="3269976"/>
            <a:ext cx="6658996" cy="216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BBA3B1-D88E-A84B-9B3F-260ECA264047}"/>
              </a:ext>
            </a:extLst>
          </p:cNvPr>
          <p:cNvSpPr txBox="1"/>
          <p:nvPr/>
        </p:nvSpPr>
        <p:spPr>
          <a:xfrm>
            <a:off x="10323511" y="4233918"/>
            <a:ext cx="1527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3C12 GIRDER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049A06-2B82-D06C-EEFB-27EFDA631775}"/>
              </a:ext>
            </a:extLst>
          </p:cNvPr>
          <p:cNvCxnSpPr>
            <a:cxnSpLocks/>
          </p:cNvCxnSpPr>
          <p:nvPr/>
        </p:nvCxnSpPr>
        <p:spPr>
          <a:xfrm flipH="1" flipV="1">
            <a:off x="10777064" y="3319165"/>
            <a:ext cx="293727" cy="84275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A781B6-B7B1-53D5-2BF5-3C300255258A}"/>
              </a:ext>
            </a:extLst>
          </p:cNvPr>
          <p:cNvSpPr txBox="1"/>
          <p:nvPr/>
        </p:nvSpPr>
        <p:spPr>
          <a:xfrm>
            <a:off x="9654107" y="5360854"/>
            <a:ext cx="2038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TURNING MIRROR</a:t>
            </a:r>
          </a:p>
          <a:p>
            <a:pPr algn="ctr"/>
            <a:r>
              <a:rPr lang="en-US" sz="1600" dirty="0"/>
              <a:t>(TW0 AXIS SERVO)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FA2AAB-18D5-F714-473A-4A9EA7FFFEC9}"/>
              </a:ext>
            </a:extLst>
          </p:cNvPr>
          <p:cNvCxnSpPr>
            <a:cxnSpLocks/>
          </p:cNvCxnSpPr>
          <p:nvPr/>
        </p:nvCxnSpPr>
        <p:spPr>
          <a:xfrm flipH="1" flipV="1">
            <a:off x="9638771" y="3484877"/>
            <a:ext cx="834847" cy="17886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B9BC90-FCA8-C7DF-FA8F-0B30E4385D0E}"/>
              </a:ext>
            </a:extLst>
          </p:cNvPr>
          <p:cNvSpPr txBox="1"/>
          <p:nvPr/>
        </p:nvSpPr>
        <p:spPr>
          <a:xfrm>
            <a:off x="609601" y="1643119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Installation in Hall C arc </a:t>
            </a:r>
            <a:r>
              <a:rPr lang="en-US" b="1" dirty="0">
                <a:sym typeface="Wingdings" pitchFamily="2" charset="2"/>
              </a:rPr>
              <a:t>complete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Software needed for operation and testing in place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Low currents used during LAD have made it challenging to check out functionality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6EC2F6-8447-3B7B-B4C1-C7F090FB1349}"/>
              </a:ext>
            </a:extLst>
          </p:cNvPr>
          <p:cNvSpPr txBox="1"/>
          <p:nvPr/>
        </p:nvSpPr>
        <p:spPr>
          <a:xfrm>
            <a:off x="768088" y="4636827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Joe </a:t>
            </a:r>
            <a:r>
              <a:rPr lang="en-US" sz="2000" i="1" dirty="0" err="1"/>
              <a:t>Gubeli</a:t>
            </a:r>
            <a:endParaRPr lang="en-US" sz="2000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C82BA0-B50B-441A-BDBE-5776A85CE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576" y="5180172"/>
            <a:ext cx="2747926" cy="15919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DE2A8B-85BB-FCB7-4401-C4490DF397AB}"/>
              </a:ext>
            </a:extLst>
          </p:cNvPr>
          <p:cNvSpPr txBox="1"/>
          <p:nvPr/>
        </p:nvSpPr>
        <p:spPr>
          <a:xfrm>
            <a:off x="3509816" y="6414086"/>
            <a:ext cx="2340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CAMERA, SLIT STAGE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3156FE-8165-2065-8ADA-F6D66CB558BB}"/>
              </a:ext>
            </a:extLst>
          </p:cNvPr>
          <p:cNvCxnSpPr>
            <a:cxnSpLocks/>
          </p:cNvCxnSpPr>
          <p:nvPr/>
        </p:nvCxnSpPr>
        <p:spPr>
          <a:xfrm flipH="1" flipV="1">
            <a:off x="3220510" y="5995622"/>
            <a:ext cx="888372" cy="41846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766C-A138-9904-1784-92EE54C6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 at Low beam current</a:t>
            </a:r>
          </a:p>
        </p:txBody>
      </p:sp>
      <p:pic>
        <p:nvPicPr>
          <p:cNvPr id="5" name="Picture 4" descr="Graphical user interface&#10;&#10;AI-generated content may be incorrect.">
            <a:extLst>
              <a:ext uri="{FF2B5EF4-FFF2-40B4-BE49-F238E27FC236}">
                <a16:creationId xmlns:a16="http://schemas.microsoft.com/office/drawing/2014/main" id="{3DD2CAA7-1B38-D8A3-BD1E-40624658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31" y="1326801"/>
            <a:ext cx="4254500" cy="3581400"/>
          </a:xfrm>
          <a:prstGeom prst="rect">
            <a:avLst/>
          </a:prstGeom>
        </p:spPr>
      </p:pic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153F2A37-8001-33BE-7B8C-B54D4DE9E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04" y="1276001"/>
            <a:ext cx="4241800" cy="363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996FEB-8000-7402-1CBF-14B1B0EBF92D}"/>
              </a:ext>
            </a:extLst>
          </p:cNvPr>
          <p:cNvSpPr txBox="1"/>
          <p:nvPr/>
        </p:nvSpPr>
        <p:spPr>
          <a:xfrm>
            <a:off x="2069960" y="5346533"/>
            <a:ext cx="19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 with beam off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28723-472F-8108-9DD8-A159397EC1C7}"/>
              </a:ext>
            </a:extLst>
          </p:cNvPr>
          <p:cNvSpPr txBox="1"/>
          <p:nvPr/>
        </p:nvSpPr>
        <p:spPr>
          <a:xfrm>
            <a:off x="7807569" y="529710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 with 0.6 </a:t>
            </a:r>
            <a:r>
              <a:rPr lang="en-US" dirty="0" err="1"/>
              <a:t>uA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119EF0-A077-5E1F-D2CE-776BE79422B4}"/>
              </a:ext>
            </a:extLst>
          </p:cNvPr>
          <p:cNvCxnSpPr/>
          <p:nvPr/>
        </p:nvCxnSpPr>
        <p:spPr>
          <a:xfrm flipH="1" flipV="1">
            <a:off x="9543942" y="4692580"/>
            <a:ext cx="946537" cy="10232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0EF0F1-334E-94C9-4081-D458920B6AF3}"/>
              </a:ext>
            </a:extLst>
          </p:cNvPr>
          <p:cNvSpPr txBox="1"/>
          <p:nvPr/>
        </p:nvSpPr>
        <p:spPr>
          <a:xfrm>
            <a:off x="10114137" y="587828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F1F30-ED69-4C61-84C4-B6C0BDC8CBF3}"/>
              </a:ext>
            </a:extLst>
          </p:cNvPr>
          <p:cNvSpPr txBox="1"/>
          <p:nvPr/>
        </p:nvSpPr>
        <p:spPr>
          <a:xfrm>
            <a:off x="5048686" y="6047563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Joe </a:t>
            </a:r>
            <a:r>
              <a:rPr lang="en-US" sz="2000" i="1" dirty="0" err="1"/>
              <a:t>Gubeli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73159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E1F9-EE6C-E58C-88DA-03261B754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Plan for Energy Width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0BC14-1D43-2DA2-5919-ABDE645A2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 is to verify required energy width (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~ 3 x 10</a:t>
            </a:r>
            <a:r>
              <a:rPr lang="en-US" baseline="30000" dirty="0"/>
              <a:t>-5</a:t>
            </a:r>
            <a:r>
              <a:rPr lang="en-US" dirty="0"/>
              <a:t>) is achievable</a:t>
            </a:r>
          </a:p>
          <a:p>
            <a:r>
              <a:rPr lang="en-US" dirty="0"/>
              <a:t>Want to execute test before end of this run</a:t>
            </a:r>
          </a:p>
          <a:p>
            <a:pPr lvl="1"/>
            <a:r>
              <a:rPr lang="en-US" dirty="0"/>
              <a:t>Test plan will require changing Hall C to 1 pass, setting up beam, executing test</a:t>
            </a:r>
          </a:p>
          <a:p>
            <a:pPr lvl="1"/>
            <a:r>
              <a:rPr lang="en-US" dirty="0"/>
              <a:t>Will require significant time (days?) </a:t>
            </a:r>
            <a:r>
              <a:rPr lang="en-US" dirty="0">
                <a:sym typeface="Wingdings" pitchFamily="2" charset="2"/>
              </a:rPr>
              <a:t> schedule TBD</a:t>
            </a:r>
            <a:endParaRPr lang="en-US" dirty="0"/>
          </a:p>
          <a:p>
            <a:r>
              <a:rPr lang="en-US" dirty="0"/>
              <a:t>Pre-requisites</a:t>
            </a:r>
          </a:p>
          <a:p>
            <a:pPr lvl="1"/>
            <a:r>
              <a:rPr lang="en-US" dirty="0"/>
              <a:t>Need energy fast-feedback working in Hall A</a:t>
            </a:r>
          </a:p>
          <a:p>
            <a:pPr lvl="2"/>
            <a:r>
              <a:rPr lang="en-US" dirty="0"/>
              <a:t>Position fast-feedback recommissioned, but energy not done yet</a:t>
            </a:r>
          </a:p>
          <a:p>
            <a:pPr lvl="2"/>
            <a:r>
              <a:rPr lang="en-US" dirty="0"/>
              <a:t>Needed for MOLLER too, so ample motivation to get this working</a:t>
            </a:r>
          </a:p>
          <a:p>
            <a:pPr lvl="1"/>
            <a:r>
              <a:rPr lang="en-US" dirty="0"/>
              <a:t>Functioning SLI</a:t>
            </a:r>
          </a:p>
          <a:p>
            <a:pPr lvl="2"/>
            <a:r>
              <a:rPr lang="en-US" dirty="0"/>
              <a:t>Difficult to check-out at low currents</a:t>
            </a:r>
          </a:p>
          <a:p>
            <a:pPr lvl="2"/>
            <a:r>
              <a:rPr lang="en-US" dirty="0"/>
              <a:t>Plan to take a little time during LAD to run higher currents to test SLI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031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7881-8537-AB74-28FB-4CEA5ACD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readout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456C0-D8C7-094B-457E-8458C588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092" y="1338507"/>
            <a:ext cx="3739673" cy="4839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A75B6-8C57-D242-653B-3F62660E49A4}"/>
              </a:ext>
            </a:extLst>
          </p:cNvPr>
          <p:cNvSpPr txBox="1"/>
          <p:nvPr/>
        </p:nvSpPr>
        <p:spPr>
          <a:xfrm>
            <a:off x="398585" y="1622533"/>
            <a:ext cx="6323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Hypernuclear experiments will require event-by-event readout of BPM information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This has not been done in Hall C since Q-Weak experiment (2012)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Hardware still in place  spares will become available after MOLLER installation in Hall A (switching to new technology)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Will need additional FADC channels for readout  could “borrow” from HMS and/or SHMS</a:t>
            </a:r>
          </a:p>
        </p:txBody>
      </p:sp>
    </p:spTree>
    <p:extLst>
      <p:ext uri="{BB962C8B-B14F-4D97-AF65-F5344CB8AC3E}">
        <p14:creationId xmlns:p14="http://schemas.microsoft.com/office/powerpoint/2010/main" val="340486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F8A53-43A5-2456-7B65-66C0C61E6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readout</a:t>
            </a:r>
          </a:p>
        </p:txBody>
      </p:sp>
      <p:pic>
        <p:nvPicPr>
          <p:cNvPr id="5" name="Picture 4" descr="A picture containing text, rack&#10;&#10;AI-generated content may be incorrect.">
            <a:extLst>
              <a:ext uri="{FF2B5EF4-FFF2-40B4-BE49-F238E27FC236}">
                <a16:creationId xmlns:a16="http://schemas.microsoft.com/office/drawing/2014/main" id="{5DB285F6-AE02-EA5A-C22A-9D563D28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53" y="1297292"/>
            <a:ext cx="4685881" cy="3514411"/>
          </a:xfrm>
          <a:prstGeom prst="rect">
            <a:avLst/>
          </a:prstGeom>
        </p:spPr>
      </p:pic>
      <p:pic>
        <p:nvPicPr>
          <p:cNvPr id="7" name="Picture 6" descr="A picture containing text, wall, indoor, rack&#10;&#10;AI-generated content may be incorrect.">
            <a:extLst>
              <a:ext uri="{FF2B5EF4-FFF2-40B4-BE49-F238E27FC236}">
                <a16:creationId xmlns:a16="http://schemas.microsoft.com/office/drawing/2014/main" id="{64D8E75F-25E3-37F2-F565-F59524BBCC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289"/>
          <a:stretch/>
        </p:blipFill>
        <p:spPr>
          <a:xfrm>
            <a:off x="6005564" y="1489750"/>
            <a:ext cx="5651547" cy="2700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F2BF5F-EFF4-E201-7691-2B17853D27F6}"/>
              </a:ext>
            </a:extLst>
          </p:cNvPr>
          <p:cNvSpPr txBox="1"/>
          <p:nvPr/>
        </p:nvSpPr>
        <p:spPr>
          <a:xfrm>
            <a:off x="2462677" y="876191"/>
            <a:ext cx="691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Located patch panels for connections from sample and hold cards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8F851C-141D-9C57-CCB7-20874115005C}"/>
              </a:ext>
            </a:extLst>
          </p:cNvPr>
          <p:cNvSpPr txBox="1"/>
          <p:nvPr/>
        </p:nvSpPr>
        <p:spPr>
          <a:xfrm>
            <a:off x="541586" y="5029686"/>
            <a:ext cx="449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Beamline BPMs (3C12, etc.) in 1</a:t>
            </a:r>
            <a:r>
              <a:rPr lang="en-US" baseline="30000" dirty="0"/>
              <a:t>st</a:t>
            </a:r>
            <a:r>
              <a:rPr lang="en-US" dirty="0"/>
              <a:t> floor electronics room in 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B1544D-60EC-2749-60BA-07D6283DA731}"/>
              </a:ext>
            </a:extLst>
          </p:cNvPr>
          <p:cNvSpPr txBox="1"/>
          <p:nvPr/>
        </p:nvSpPr>
        <p:spPr>
          <a:xfrm>
            <a:off x="6762541" y="4473628"/>
            <a:ext cx="370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Hall BPMs on 2</a:t>
            </a:r>
            <a:r>
              <a:rPr lang="en-US" baseline="30000" dirty="0"/>
              <a:t>nd</a:t>
            </a:r>
            <a:r>
              <a:rPr lang="en-US" dirty="0"/>
              <a:t> floor (”G0 cage”)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3D223-B436-6A41-7E6A-B5403F650EAF}"/>
              </a:ext>
            </a:extLst>
          </p:cNvPr>
          <p:cNvSpPr txBox="1"/>
          <p:nvPr/>
        </p:nvSpPr>
        <p:spPr>
          <a:xfrm>
            <a:off x="1517301" y="5875477"/>
            <a:ext cx="9505740" cy="707886"/>
          </a:xfrm>
          <a:prstGeom prst="rect">
            <a:avLst/>
          </a:prstGeom>
          <a:noFill/>
          <a:ln w="22225">
            <a:solidFill>
              <a:srgbClr val="0027A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Where will the BPM (and BCM) readout be? Do we need to patch the signals down to the hall, or have a dedicated crate upstairs?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244531A-65D0-8591-53CB-2287A079BE2C}"/>
              </a:ext>
            </a:extLst>
          </p:cNvPr>
          <p:cNvCxnSpPr>
            <a:cxnSpLocks/>
          </p:cNvCxnSpPr>
          <p:nvPr/>
        </p:nvCxnSpPr>
        <p:spPr>
          <a:xfrm flipV="1">
            <a:off x="4812135" y="5343588"/>
            <a:ext cx="97236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91B2BDE-8191-1BDA-46BB-46FC88B15ADC}"/>
              </a:ext>
            </a:extLst>
          </p:cNvPr>
          <p:cNvSpPr txBox="1"/>
          <p:nvPr/>
        </p:nvSpPr>
        <p:spPr>
          <a:xfrm>
            <a:off x="5998867" y="5029686"/>
            <a:ext cx="565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 connect a few of these signals to DAQ to make sure they’re working </a:t>
            </a:r>
          </a:p>
        </p:txBody>
      </p:sp>
    </p:spTree>
    <p:extLst>
      <p:ext uri="{BB962C8B-B14F-4D97-AF65-F5344CB8AC3E}">
        <p14:creationId xmlns:p14="http://schemas.microsoft.com/office/powerpoint/2010/main" val="1351294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C83E-4DFF-7F56-3466-2D0E5419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0A074-F1A2-11DE-8D98-E7055F3B6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will be required from several groups to ensure beamline readiness</a:t>
            </a:r>
          </a:p>
          <a:p>
            <a:pPr lvl="1"/>
            <a:r>
              <a:rPr lang="en-US" dirty="0"/>
              <a:t>Accelerator Operations (Hall C Ops liaison and APEL)</a:t>
            </a:r>
          </a:p>
          <a:p>
            <a:pPr lvl="1"/>
            <a:r>
              <a:rPr lang="en-US" dirty="0"/>
              <a:t>Instrumentation and Controls Group (I&amp;C)</a:t>
            </a:r>
          </a:p>
          <a:p>
            <a:pPr lvl="1"/>
            <a:r>
              <a:rPr lang="en-US" dirty="0"/>
              <a:t>Accelerator Controls Software Group</a:t>
            </a:r>
          </a:p>
          <a:p>
            <a:pPr lvl="1"/>
            <a:r>
              <a:rPr lang="en-US" dirty="0"/>
              <a:t>Diagnostic Development Group</a:t>
            </a:r>
          </a:p>
          <a:p>
            <a:pPr lvl="1"/>
            <a:r>
              <a:rPr lang="en-US" dirty="0"/>
              <a:t>Hall C Engineering and Design</a:t>
            </a:r>
          </a:p>
          <a:p>
            <a:r>
              <a:rPr lang="en-US" dirty="0"/>
              <a:t>Coordination has begun, and affected groups are aware of requested support for </a:t>
            </a:r>
            <a:r>
              <a:rPr lang="en-US" dirty="0" err="1"/>
              <a:t>hypernuclear</a:t>
            </a:r>
            <a:r>
              <a:rPr lang="en-US" dirty="0"/>
              <a:t> beamline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570DA-D8BC-14BA-90E3-374CCBFF25DF}"/>
              </a:ext>
            </a:extLst>
          </p:cNvPr>
          <p:cNvSpPr txBox="1"/>
          <p:nvPr/>
        </p:nvSpPr>
        <p:spPr>
          <a:xfrm>
            <a:off x="1012634" y="5024175"/>
            <a:ext cx="10166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Presented ERR slides to beam diagnostics meeting December 12, 2024 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 no significant issues expected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46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5BBE-5A12-6008-84D6-4FE5735E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59754-A094-7234-EDCA-61923389E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Scope of beamline work needed for Hypernuclear running pretty well understood</a:t>
            </a:r>
          </a:p>
          <a:p>
            <a:pPr lvl="1"/>
            <a:r>
              <a:rPr lang="en-US" dirty="0"/>
              <a:t>Affected groups are in the loop</a:t>
            </a:r>
          </a:p>
          <a:p>
            <a:r>
              <a:rPr lang="en-US" dirty="0"/>
              <a:t>Main near-term goal is to test energy width.  Requirements:</a:t>
            </a:r>
          </a:p>
          <a:p>
            <a:pPr lvl="1"/>
            <a:r>
              <a:rPr lang="en-US" dirty="0"/>
              <a:t>Commissioned SLI – will take some time at higher currents soon</a:t>
            </a:r>
          </a:p>
          <a:p>
            <a:pPr lvl="1"/>
            <a:r>
              <a:rPr lang="en-US" dirty="0"/>
              <a:t>Energy fast feedback in Hall A (MOLLER also needs this)</a:t>
            </a:r>
          </a:p>
          <a:p>
            <a:pPr lvl="1"/>
            <a:r>
              <a:rPr lang="en-US" dirty="0"/>
              <a:t>Beam time</a:t>
            </a:r>
          </a:p>
          <a:p>
            <a:r>
              <a:rPr lang="en-US" dirty="0"/>
              <a:t>Will connect some BPM signals to DAQ to check out signals</a:t>
            </a:r>
          </a:p>
        </p:txBody>
      </p:sp>
    </p:spTree>
    <p:extLst>
      <p:ext uri="{BB962C8B-B14F-4D97-AF65-F5344CB8AC3E}">
        <p14:creationId xmlns:p14="http://schemas.microsoft.com/office/powerpoint/2010/main" val="47266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D379-A557-6D9A-F200-624543C2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2D9D2-37FA-DA02-A096-6D84D9F17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74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FB9CD-681C-9B70-624B-CE483FC6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Energy Stability: 9</a:t>
            </a:r>
            <a:r>
              <a:rPr lang="en-US" baseline="30000" dirty="0"/>
              <a:t>th</a:t>
            </a:r>
            <a:r>
              <a:rPr lang="en-US" dirty="0"/>
              <a:t> Dipole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8198C-5F08-537C-79F0-76A2B33A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570" y="1079309"/>
            <a:ext cx="4285573" cy="5546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5C23CD-A43B-7D99-DFAC-F479950FA217}"/>
              </a:ext>
            </a:extLst>
          </p:cNvPr>
          <p:cNvSpPr txBox="1"/>
          <p:nvPr/>
        </p:nvSpPr>
        <p:spPr>
          <a:xfrm>
            <a:off x="304049" y="1285584"/>
            <a:ext cx="567855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Additional information about relative beam energy can be provided using “9</a:t>
            </a:r>
            <a:r>
              <a:rPr lang="en-US" sz="2000" baseline="30000" dirty="0"/>
              <a:t>th</a:t>
            </a:r>
            <a:r>
              <a:rPr lang="en-US" sz="2000" dirty="0"/>
              <a:t> dipole”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System used during previous </a:t>
            </a:r>
            <a:r>
              <a:rPr lang="en-US" sz="2000" dirty="0" err="1">
                <a:sym typeface="Wingdings" pitchFamily="2" charset="2"/>
              </a:rPr>
              <a:t>hypernuclear</a:t>
            </a:r>
            <a:r>
              <a:rPr lang="en-US" sz="2000" dirty="0">
                <a:sym typeface="Wingdings" pitchFamily="2" charset="2"/>
              </a:rPr>
              <a:t> experiment in Hall C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Not used for absolute beam energy measurement a la Hall A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BE magnet wired in series with Hall C arc magnets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NMR probe placed at fixed position in dipole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BE magnet still in place in BSY service building – needs modest amount of work to revive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Re-cable magnet leads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Locate and install NMR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Implement remote NMR readout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1819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5FD99-82A9-5BB4-5173-D78511276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MEASURING THE BEAM SIZE  [NON-INVASIVE]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3352A-D34D-05E7-8BAF-E7693CF2D622}"/>
              </a:ext>
            </a:extLst>
          </p:cNvPr>
          <p:cNvSpPr txBox="1"/>
          <p:nvPr/>
        </p:nvSpPr>
        <p:spPr>
          <a:xfrm>
            <a:off x="0" y="90851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SYNCHROTRON RADIATION INTERFEROMETER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779A1-76C7-3F33-A90F-C42D1FA5A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726"/>
            <a:ext cx="12191999" cy="4743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00093-8193-283F-DD62-18A4F3A0F120}"/>
              </a:ext>
            </a:extLst>
          </p:cNvPr>
          <p:cNvSpPr txBox="1"/>
          <p:nvPr/>
        </p:nvSpPr>
        <p:spPr>
          <a:xfrm>
            <a:off x="3388196" y="6383308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Joe </a:t>
            </a:r>
            <a:r>
              <a:rPr lang="en-US" sz="2000" i="1" dirty="0" err="1"/>
              <a:t>Gubeli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7710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D8CF7B-3E1C-9673-8F26-AAAC3CE82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896" y="208720"/>
            <a:ext cx="6484882" cy="640382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1A8F4F-0339-8783-5C37-5964E667C6D9}"/>
              </a:ext>
            </a:extLst>
          </p:cNvPr>
          <p:cNvCxnSpPr>
            <a:cxnSpLocks/>
          </p:cNvCxnSpPr>
          <p:nvPr/>
        </p:nvCxnSpPr>
        <p:spPr>
          <a:xfrm flipV="1">
            <a:off x="8242052" y="69574"/>
            <a:ext cx="0" cy="6672177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4812DFA-6DA1-1F97-EF11-2EF551757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70" y="381461"/>
            <a:ext cx="5180674" cy="156660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Hypernuclear Setup in Hall C and Beam Requirements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655F6-FBF9-3ACB-50CF-F70BA45EDCE4}"/>
              </a:ext>
            </a:extLst>
          </p:cNvPr>
          <p:cNvSpPr txBox="1"/>
          <p:nvPr/>
        </p:nvSpPr>
        <p:spPr>
          <a:xfrm>
            <a:off x="207529" y="2355573"/>
            <a:ext cx="51131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Hypernuclear target 6.6 meters downstream of nominal target 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Successfully transport beam to dump, mitigating stray fields from magnets close to beamline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Beam energy spread &lt;= 3 x 10</a:t>
            </a:r>
            <a:r>
              <a:rPr lang="en-US" baseline="30000" dirty="0"/>
              <a:t>-5</a:t>
            </a:r>
            <a:r>
              <a:rPr lang="en-US" dirty="0"/>
              <a:t> (70 keV at 2.24 GeV)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Beam position precision and stability at target: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= 0.1 mm</a:t>
            </a:r>
          </a:p>
        </p:txBody>
      </p:sp>
    </p:spTree>
    <p:extLst>
      <p:ext uri="{BB962C8B-B14F-4D97-AF65-F5344CB8AC3E}">
        <p14:creationId xmlns:p14="http://schemas.microsoft.com/office/powerpoint/2010/main" val="2146007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BBD74C-AB93-2502-1736-000AE852E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495" y="3944995"/>
            <a:ext cx="3215965" cy="2784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A06D1-8AE9-D0CE-3586-DB29F97E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SYNCHROTRON RADIATION WORKSHOP (SRW)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B794F-2587-7CBD-49BB-B3F56ADB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5643" b="38224"/>
          <a:stretch/>
        </p:blipFill>
        <p:spPr>
          <a:xfrm>
            <a:off x="1084160" y="1655680"/>
            <a:ext cx="2858000" cy="1712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DF139A-3103-791F-D7AA-0AADFD9E7A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091" b="43381"/>
          <a:stretch/>
        </p:blipFill>
        <p:spPr>
          <a:xfrm>
            <a:off x="7522723" y="1727189"/>
            <a:ext cx="2781862" cy="1569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7278B-DE47-21A1-072B-0C96E0AA2452}"/>
              </a:ext>
            </a:extLst>
          </p:cNvPr>
          <p:cNvSpPr txBox="1"/>
          <p:nvPr/>
        </p:nvSpPr>
        <p:spPr>
          <a:xfrm>
            <a:off x="1282035" y="1010869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TYPICAL FULL CAMERA FRAME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7852C-928E-BA2E-03F1-A2E16D23BAF2}"/>
              </a:ext>
            </a:extLst>
          </p:cNvPr>
          <p:cNvSpPr txBox="1"/>
          <p:nvPr/>
        </p:nvSpPr>
        <p:spPr>
          <a:xfrm>
            <a:off x="7069815" y="1070270"/>
            <a:ext cx="368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TYPICAL ZOOMED IN CAMERA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F59EC-BDDC-191B-2F1C-8BB3F02FBA0B}"/>
              </a:ext>
            </a:extLst>
          </p:cNvPr>
          <p:cNvSpPr txBox="1"/>
          <p:nvPr/>
        </p:nvSpPr>
        <p:spPr>
          <a:xfrm>
            <a:off x="477589" y="3376220"/>
            <a:ext cx="448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HORIZONTAL SLICE THROUGH IMAGE CENTER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8726B9-92C4-46EB-124B-BFC3441A9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723" y="4768006"/>
            <a:ext cx="4511686" cy="1006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7941A1-0E44-329B-C5FB-C0171AF18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60" y="3946653"/>
            <a:ext cx="4572000" cy="2648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79D732-511D-3A0A-41D4-4B42C98EFB7D}"/>
              </a:ext>
            </a:extLst>
          </p:cNvPr>
          <p:cNvSpPr txBox="1"/>
          <p:nvPr/>
        </p:nvSpPr>
        <p:spPr>
          <a:xfrm>
            <a:off x="9346528" y="6225409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Joe </a:t>
            </a:r>
            <a:r>
              <a:rPr lang="en-US" sz="2000" i="1" dirty="0" err="1"/>
              <a:t>Gubeli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469484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BE98-14B8-398F-4DE1-359F6ACC4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7BC3B-005E-4CFB-35F2-DBD26AF36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BPMs (3H07A/B/C) are too far from </a:t>
            </a:r>
            <a:r>
              <a:rPr lang="en-US" dirty="0" err="1"/>
              <a:t>hypernuclear</a:t>
            </a:r>
            <a:r>
              <a:rPr lang="en-US" dirty="0"/>
              <a:t> target to provide required precision  (0.1 mm) by themselves</a:t>
            </a:r>
          </a:p>
          <a:p>
            <a:pPr lvl="1"/>
            <a:r>
              <a:rPr lang="en-US" i="1" dirty="0" err="1">
                <a:latin typeface="Symbol" pitchFamily="2" charset="2"/>
              </a:rPr>
              <a:t>D</a:t>
            </a:r>
            <a:r>
              <a:rPr lang="en-US" i="1" dirty="0" err="1"/>
              <a:t>z</a:t>
            </a:r>
            <a:r>
              <a:rPr lang="en-US" i="1" baseline="-25000" dirty="0" err="1"/>
              <a:t>BPM</a:t>
            </a:r>
            <a:r>
              <a:rPr lang="en-US" i="1" baseline="-25000" dirty="0"/>
              <a:t>-target</a:t>
            </a:r>
            <a:r>
              <a:rPr lang="en-US" dirty="0"/>
              <a:t> = 9.8/8.8/7.9 meters for existing BPMs</a:t>
            </a:r>
          </a:p>
          <a:p>
            <a:pPr lvl="1"/>
            <a:r>
              <a:rPr lang="en-US" dirty="0"/>
              <a:t>Assuming 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baseline="-25000" dirty="0" err="1"/>
              <a:t>x</a:t>
            </a:r>
            <a:r>
              <a:rPr lang="en-US" baseline="-25000" dirty="0"/>
              <a:t>/y</a:t>
            </a:r>
            <a:r>
              <a:rPr lang="en-US" dirty="0"/>
              <a:t>=0.1 mm for each BPM, 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FF0000"/>
                </a:solidFill>
              </a:rPr>
              <a:t>target</a:t>
            </a:r>
            <a:r>
              <a:rPr lang="en-US" dirty="0">
                <a:solidFill>
                  <a:srgbClr val="FF0000"/>
                </a:solidFill>
              </a:rPr>
              <a:t> = 0.65 mm</a:t>
            </a:r>
          </a:p>
          <a:p>
            <a:r>
              <a:rPr lang="en-US" dirty="0"/>
              <a:t>Additional position monitors will be added between pivot and </a:t>
            </a:r>
            <a:r>
              <a:rPr lang="en-US" dirty="0" err="1"/>
              <a:t>hypernuclear</a:t>
            </a:r>
            <a:r>
              <a:rPr lang="en-US" dirty="0"/>
              <a:t> target</a:t>
            </a:r>
          </a:p>
          <a:p>
            <a:pPr lvl="1"/>
            <a:r>
              <a:rPr lang="en-US" dirty="0"/>
              <a:t>Will use existing polarized target girder</a:t>
            </a:r>
          </a:p>
          <a:p>
            <a:pPr lvl="1"/>
            <a:r>
              <a:rPr lang="en-US" dirty="0"/>
              <a:t>Has 2 BPMs </a:t>
            </a:r>
            <a:r>
              <a:rPr lang="en-US" dirty="0">
                <a:sym typeface="Wingdings" pitchFamily="2" charset="2"/>
              </a:rPr>
              <a:t> 3.9 and 2.2 meters from target</a:t>
            </a:r>
          </a:p>
          <a:p>
            <a:pPr lvl="1"/>
            <a:r>
              <a:rPr lang="en-US" dirty="0">
                <a:sym typeface="Wingdings" pitchFamily="2" charset="2"/>
              </a:rPr>
              <a:t>Using 3H07A/B/C + new BPMs, </a:t>
            </a:r>
            <a:r>
              <a:rPr lang="en-US" dirty="0" err="1">
                <a:solidFill>
                  <a:srgbClr val="0027AC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0027AC"/>
                </a:solidFill>
              </a:rPr>
              <a:t>target</a:t>
            </a:r>
            <a:r>
              <a:rPr lang="en-US" dirty="0">
                <a:solidFill>
                  <a:srgbClr val="0027AC"/>
                </a:solidFill>
              </a:rPr>
              <a:t> = 0.11 mm</a:t>
            </a:r>
          </a:p>
          <a:p>
            <a:r>
              <a:rPr lang="en-US" dirty="0"/>
              <a:t>In addition to girder installation work, BPM and harp readout will require support from I&amp;C and Accelerator Software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BCB8CB-CCD4-2AE5-67C1-6316109D41F9}"/>
              </a:ext>
            </a:extLst>
          </p:cNvPr>
          <p:cNvSpPr txBox="1"/>
          <p:nvPr/>
        </p:nvSpPr>
        <p:spPr>
          <a:xfrm>
            <a:off x="3506874" y="621403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Reminder</a:t>
            </a:r>
          </a:p>
        </p:txBody>
      </p:sp>
    </p:spTree>
    <p:extLst>
      <p:ext uri="{BB962C8B-B14F-4D97-AF65-F5344CB8AC3E}">
        <p14:creationId xmlns:p14="http://schemas.microsoft.com/office/powerpoint/2010/main" val="283055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EE868-6072-F9E6-4083-8EE639DD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63" t="6039" r="50239" b="48889"/>
          <a:stretch/>
        </p:blipFill>
        <p:spPr>
          <a:xfrm rot="16200000">
            <a:off x="3122999" y="-1594750"/>
            <a:ext cx="5852132" cy="10534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4136A-0F0A-F9FA-31CA-20F1D584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5334000" cy="804672"/>
          </a:xfrm>
        </p:spPr>
        <p:txBody>
          <a:bodyPr/>
          <a:lstStyle/>
          <a:p>
            <a:r>
              <a:rPr lang="en-US" dirty="0"/>
              <a:t>Polarized Target Girder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719A2-DC3B-857C-08D3-72F859CC1A2C}"/>
              </a:ext>
            </a:extLst>
          </p:cNvPr>
          <p:cNvSpPr txBox="1"/>
          <p:nvPr/>
        </p:nvSpPr>
        <p:spPr>
          <a:xfrm>
            <a:off x="4780721" y="118171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M20 (3 inch) BPMs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CA8A79-3308-F38C-7562-37E39544A42A}"/>
              </a:ext>
            </a:extLst>
          </p:cNvPr>
          <p:cNvCxnSpPr>
            <a:cxnSpLocks/>
          </p:cNvCxnSpPr>
          <p:nvPr/>
        </p:nvCxnSpPr>
        <p:spPr>
          <a:xfrm>
            <a:off x="5821845" y="1550386"/>
            <a:ext cx="2231556" cy="19151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824BDB-2C74-50D7-0CFC-9BEE0FA7AF6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538330" y="1551042"/>
            <a:ext cx="2315762" cy="1991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E858DE-70AE-C22C-5A07-296CAD152300}"/>
              </a:ext>
            </a:extLst>
          </p:cNvPr>
          <p:cNvSpPr txBox="1"/>
          <p:nvPr/>
        </p:nvSpPr>
        <p:spPr>
          <a:xfrm>
            <a:off x="5468641" y="622917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Superharps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4A8145-7A55-8A57-67A9-6BED4A5F1BD4}"/>
              </a:ext>
            </a:extLst>
          </p:cNvPr>
          <p:cNvCxnSpPr>
            <a:cxnSpLocks/>
          </p:cNvCxnSpPr>
          <p:nvPr/>
        </p:nvCxnSpPr>
        <p:spPr>
          <a:xfrm flipV="1">
            <a:off x="6157291" y="3937304"/>
            <a:ext cx="2261152" cy="2249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B8C6D3-C902-1058-8C6D-B3D8E7B2C217}"/>
              </a:ext>
            </a:extLst>
          </p:cNvPr>
          <p:cNvCxnSpPr>
            <a:cxnSpLocks/>
          </p:cNvCxnSpPr>
          <p:nvPr/>
        </p:nvCxnSpPr>
        <p:spPr>
          <a:xfrm flipH="1" flipV="1">
            <a:off x="4055165" y="3842909"/>
            <a:ext cx="2102126" cy="23443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414E584-5724-1E06-B660-880A1E29C42F}"/>
              </a:ext>
            </a:extLst>
          </p:cNvPr>
          <p:cNvSpPr txBox="1"/>
          <p:nvPr/>
        </p:nvSpPr>
        <p:spPr>
          <a:xfrm>
            <a:off x="5280935" y="3526055"/>
            <a:ext cx="885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Viewer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8CC65C-CC12-E0A4-613D-FD1185560F91}"/>
              </a:ext>
            </a:extLst>
          </p:cNvPr>
          <p:cNvCxnSpPr>
            <a:cxnSpLocks/>
          </p:cNvCxnSpPr>
          <p:nvPr/>
        </p:nvCxnSpPr>
        <p:spPr>
          <a:xfrm flipH="1">
            <a:off x="4696211" y="3728818"/>
            <a:ext cx="6485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207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1881-A595-6A31-3B45-6433667D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Target Girder</a:t>
            </a:r>
          </a:p>
        </p:txBody>
      </p:sp>
      <p:pic>
        <p:nvPicPr>
          <p:cNvPr id="5" name="Picture 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0436C879-73CB-9CC6-3274-2B65B78C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92" y="1413451"/>
            <a:ext cx="9350951" cy="4031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87FB6-2082-C728-B051-1EA01AE978E7}"/>
              </a:ext>
            </a:extLst>
          </p:cNvPr>
          <p:cNvSpPr txBox="1"/>
          <p:nvPr/>
        </p:nvSpPr>
        <p:spPr>
          <a:xfrm>
            <a:off x="5227481" y="602820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Superharps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615E56-3EDF-D6D4-9A1D-C42E4263E2E1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3989196" y="2813538"/>
            <a:ext cx="1926935" cy="321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F2FAEB-52A4-512D-A19E-422D6187BA4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916131" y="2813538"/>
            <a:ext cx="2795790" cy="321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82A67C-676D-7E07-8702-F0D949802AC2}"/>
              </a:ext>
            </a:extLst>
          </p:cNvPr>
          <p:cNvSpPr txBox="1"/>
          <p:nvPr/>
        </p:nvSpPr>
        <p:spPr>
          <a:xfrm>
            <a:off x="4842760" y="101712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M20 (3 inch) BPMs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B35CEB-3A38-6191-8E71-7A9D1FAE2324}"/>
              </a:ext>
            </a:extLst>
          </p:cNvPr>
          <p:cNvCxnSpPr>
            <a:cxnSpLocks/>
          </p:cNvCxnSpPr>
          <p:nvPr/>
        </p:nvCxnSpPr>
        <p:spPr>
          <a:xfrm flipH="1">
            <a:off x="3486778" y="1413451"/>
            <a:ext cx="2331218" cy="1209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963951-D140-5A9E-3DC7-4A2957B90EFC}"/>
              </a:ext>
            </a:extLst>
          </p:cNvPr>
          <p:cNvCxnSpPr>
            <a:cxnSpLocks/>
          </p:cNvCxnSpPr>
          <p:nvPr/>
        </p:nvCxnSpPr>
        <p:spPr>
          <a:xfrm>
            <a:off x="5817996" y="1413451"/>
            <a:ext cx="2240782" cy="10659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239AD1-6959-25DE-37B8-2DCDB1AC663D}"/>
              </a:ext>
            </a:extLst>
          </p:cNvPr>
          <p:cNvSpPr txBox="1"/>
          <p:nvPr/>
        </p:nvSpPr>
        <p:spPr>
          <a:xfrm>
            <a:off x="7296149" y="1270227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extra BPM?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042823-52AA-2A13-8807-9026DC003B0D}"/>
              </a:ext>
            </a:extLst>
          </p:cNvPr>
          <p:cNvCxnSpPr>
            <a:cxnSpLocks/>
          </p:cNvCxnSpPr>
          <p:nvPr/>
        </p:nvCxnSpPr>
        <p:spPr>
          <a:xfrm flipH="1">
            <a:off x="6150465" y="1662964"/>
            <a:ext cx="1667153" cy="8857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12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B2F9-4A81-C17E-147E-1F3A5704B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68C26-87F4-DE72-7083-0632B213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Diagnostic Girder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970F9-F8C1-64B4-AAA3-910930A0D625}"/>
              </a:ext>
            </a:extLst>
          </p:cNvPr>
          <p:cNvSpPr txBox="1"/>
          <p:nvPr/>
        </p:nvSpPr>
        <p:spPr>
          <a:xfrm>
            <a:off x="2303585" y="639869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Dean Spiers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4D2DCE8-D2F4-AB0C-590C-3351EB6B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5" y="1489996"/>
            <a:ext cx="11922370" cy="4204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5C25F-51ED-49B4-EFCE-8C4B025CA9A9}"/>
              </a:ext>
            </a:extLst>
          </p:cNvPr>
          <p:cNvSpPr txBox="1"/>
          <p:nvPr/>
        </p:nvSpPr>
        <p:spPr>
          <a:xfrm>
            <a:off x="7504044" y="1759227"/>
            <a:ext cx="13901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Hall C Pivot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808AE6-720C-4DE2-DE56-7A3C1CBBD76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894168" y="1943893"/>
            <a:ext cx="3163017" cy="139565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855BB9-B859-3336-3A59-7D59CF3B1A9C}"/>
              </a:ext>
            </a:extLst>
          </p:cNvPr>
          <p:cNvSpPr txBox="1"/>
          <p:nvPr/>
        </p:nvSpPr>
        <p:spPr>
          <a:xfrm>
            <a:off x="1546967" y="4446106"/>
            <a:ext cx="22108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Hypernuclear target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06A7E-F51E-3944-68AC-5344EB8D2CE1}"/>
              </a:ext>
            </a:extLst>
          </p:cNvPr>
          <p:cNvSpPr txBox="1"/>
          <p:nvPr/>
        </p:nvSpPr>
        <p:spPr>
          <a:xfrm>
            <a:off x="3422374" y="1943893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7286C7-AF39-695B-D2B1-CDCD1A328CD7}"/>
              </a:ext>
            </a:extLst>
          </p:cNvPr>
          <p:cNvSpPr txBox="1"/>
          <p:nvPr/>
        </p:nvSpPr>
        <p:spPr>
          <a:xfrm>
            <a:off x="6546089" y="4998672"/>
            <a:ext cx="1915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Diagnostic girder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6CC8AD-F52D-D2CE-C975-9601E6771E2C}"/>
              </a:ext>
            </a:extLst>
          </p:cNvPr>
          <p:cNvCxnSpPr/>
          <p:nvPr/>
        </p:nvCxnSpPr>
        <p:spPr>
          <a:xfrm flipV="1">
            <a:off x="7504044" y="3906078"/>
            <a:ext cx="407504" cy="106348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762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AE0D-9124-8D5E-013F-C8176AC30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Diagnostic Girder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6C724-9734-3BB1-16C7-ABAFA74E69F3}"/>
              </a:ext>
            </a:extLst>
          </p:cNvPr>
          <p:cNvSpPr txBox="1"/>
          <p:nvPr/>
        </p:nvSpPr>
        <p:spPr>
          <a:xfrm>
            <a:off x="5103307" y="64886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Dean Spiers</a:t>
            </a:r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E3988924-F661-E4D9-6D3A-EEF788A98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29" y="1036848"/>
            <a:ext cx="7772400" cy="549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2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4EBC6-287B-79F9-DE7B-CEEC92C7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Target Girder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54D24C4-1F00-6EB4-BEF3-165B69869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310"/>
          <a:stretch/>
        </p:blipFill>
        <p:spPr>
          <a:xfrm>
            <a:off x="3810000" y="1167664"/>
            <a:ext cx="7772400" cy="4120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91576-96D0-07C8-369A-898C99CB7781}"/>
              </a:ext>
            </a:extLst>
          </p:cNvPr>
          <p:cNvSpPr txBox="1"/>
          <p:nvPr/>
        </p:nvSpPr>
        <p:spPr>
          <a:xfrm>
            <a:off x="350779" y="1239601"/>
            <a:ext cx="304008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Polarized target girder on top shelf at the back of Physics Storage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One harp has been removed  used elsewhere in machine</a:t>
            </a:r>
          </a:p>
          <a:p>
            <a:r>
              <a:rPr lang="en-US" sz="2000" dirty="0">
                <a:sym typeface="Wingdings" pitchFamily="2" charset="2"/>
              </a:rPr>
              <a:t> Can’t verify from floor that both BPMs are still there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AE3AF-DF2E-F8F0-4895-E9B125CE707E}"/>
              </a:ext>
            </a:extLst>
          </p:cNvPr>
          <p:cNvSpPr txBox="1"/>
          <p:nvPr/>
        </p:nvSpPr>
        <p:spPr>
          <a:xfrm>
            <a:off x="609600" y="5527964"/>
            <a:ext cx="1078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Major effort underway to clean out Physics Storage – Hall C techs will bring down girder, stage somewhere it can be worked on</a:t>
            </a:r>
          </a:p>
        </p:txBody>
      </p:sp>
    </p:spTree>
    <p:extLst>
      <p:ext uri="{BB962C8B-B14F-4D97-AF65-F5344CB8AC3E}">
        <p14:creationId xmlns:p14="http://schemas.microsoft.com/office/powerpoint/2010/main" val="125492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A9A49-2893-EFD0-1F49-FDEDFCB1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“Spare” Harps and BPMs</a:t>
            </a:r>
          </a:p>
        </p:txBody>
      </p:sp>
      <p:pic>
        <p:nvPicPr>
          <p:cNvPr id="5" name="Picture 4" descr="A picture containing ceiling, indoor, roof, several&#10;&#10;Description automatically generated">
            <a:extLst>
              <a:ext uri="{FF2B5EF4-FFF2-40B4-BE49-F238E27FC236}">
                <a16:creationId xmlns:a16="http://schemas.microsoft.com/office/drawing/2014/main" id="{E44064E2-D7FE-5F7D-D9FD-C287DEE9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88" b="18513"/>
          <a:stretch/>
        </p:blipFill>
        <p:spPr>
          <a:xfrm>
            <a:off x="714650" y="1176799"/>
            <a:ext cx="10372833" cy="4263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8C6D05-F348-F9D5-74FC-5808F25751B5}"/>
              </a:ext>
            </a:extLst>
          </p:cNvPr>
          <p:cNvSpPr txBox="1"/>
          <p:nvPr/>
        </p:nvSpPr>
        <p:spPr>
          <a:xfrm>
            <a:off x="714649" y="5681201"/>
            <a:ext cx="10372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Girder used during Q-Weak experiment is stored in ESB </a:t>
            </a:r>
            <a:r>
              <a:rPr lang="en-US" sz="2000" dirty="0">
                <a:sym typeface="Wingdings" pitchFamily="2" charset="2"/>
              </a:rPr>
              <a:t> 2 harps and 2 BPMs available (and other things)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2097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53271</TotalTime>
  <Words>910</Words>
  <Application>Microsoft Macintosh PowerPoint</Application>
  <PresentationFormat>Widescreen</PresentationFormat>
  <Paragraphs>121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Bold</vt:lpstr>
      <vt:lpstr>Calibri</vt:lpstr>
      <vt:lpstr>Symbol</vt:lpstr>
      <vt:lpstr>Wingdings</vt:lpstr>
      <vt:lpstr>Office Theme</vt:lpstr>
      <vt:lpstr> JLab Hypernuclear Beamline Update </vt:lpstr>
      <vt:lpstr>Hypernuclear Setup in Hall C and Beam Requirements  </vt:lpstr>
      <vt:lpstr>Beam Position</vt:lpstr>
      <vt:lpstr>Polarized Target Girder</vt:lpstr>
      <vt:lpstr>Polarized Target Girder</vt:lpstr>
      <vt:lpstr>Downstream Diagnostic Girder </vt:lpstr>
      <vt:lpstr>Downstream Diagnostic Girder </vt:lpstr>
      <vt:lpstr>Polarized Target Girder</vt:lpstr>
      <vt:lpstr>“Spare” Harps and BPMs</vt:lpstr>
      <vt:lpstr>Synchrotron Light Interferometer (SLI)</vt:lpstr>
      <vt:lpstr>SLI at Low beam current</vt:lpstr>
      <vt:lpstr>Test Plan for Energy Width Verification</vt:lpstr>
      <vt:lpstr>BPM readout</vt:lpstr>
      <vt:lpstr>BPM readout</vt:lpstr>
      <vt:lpstr>Beamline Support</vt:lpstr>
      <vt:lpstr>Summary</vt:lpstr>
      <vt:lpstr>Backup</vt:lpstr>
      <vt:lpstr>Beam Energy Stability: 9th Dipole</vt:lpstr>
      <vt:lpstr>MEASURING THE BEAM SIZE  [NON-INVASIVE]</vt:lpstr>
      <vt:lpstr>SYNCHROTRON RADIATION WORKSHOP (SRW) SIMULATIONS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Gaskell</dc:creator>
  <cp:keywords/>
  <dc:description/>
  <cp:lastModifiedBy>Dave Gaskell</cp:lastModifiedBy>
  <cp:revision>895</cp:revision>
  <cp:lastPrinted>2017-09-13T15:07:11Z</cp:lastPrinted>
  <dcterms:created xsi:type="dcterms:W3CDTF">2013-04-11T11:39:33Z</dcterms:created>
  <dcterms:modified xsi:type="dcterms:W3CDTF">2025-05-16T13:13:56Z</dcterms:modified>
  <cp:category/>
</cp:coreProperties>
</file>