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49" r:id="rId2"/>
    <p:sldId id="679" r:id="rId3"/>
    <p:sldId id="702" r:id="rId4"/>
    <p:sldId id="706" r:id="rId5"/>
    <p:sldId id="718" r:id="rId6"/>
    <p:sldId id="552" r:id="rId7"/>
    <p:sldId id="696" r:id="rId8"/>
    <p:sldId id="717" r:id="rId9"/>
    <p:sldId id="707" r:id="rId10"/>
    <p:sldId id="464" r:id="rId11"/>
    <p:sldId id="711" r:id="rId12"/>
    <p:sldId id="719" r:id="rId13"/>
    <p:sldId id="688" r:id="rId14"/>
    <p:sldId id="710" r:id="rId15"/>
    <p:sldId id="713" r:id="rId16"/>
    <p:sldId id="714" r:id="rId17"/>
    <p:sldId id="720" r:id="rId18"/>
    <p:sldId id="721" r:id="rId19"/>
    <p:sldId id="715" r:id="rId20"/>
    <p:sldId id="278" r:id="rId21"/>
    <p:sldId id="722" r:id="rId22"/>
    <p:sldId id="454" r:id="rId23"/>
    <p:sldId id="723" r:id="rId24"/>
    <p:sldId id="724" r:id="rId25"/>
    <p:sldId id="726" r:id="rId26"/>
    <p:sldId id="716" r:id="rId27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CC0099"/>
    <a:srgbClr val="008000"/>
    <a:srgbClr val="CC0000"/>
    <a:srgbClr val="5A7BFF"/>
    <a:srgbClr val="3333FF"/>
    <a:srgbClr val="A50021"/>
    <a:srgbClr val="FF0000"/>
    <a:srgbClr val="00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7" autoAdjust="0"/>
    <p:restoredTop sz="96296" autoAdjust="0"/>
  </p:normalViewPr>
  <p:slideViewPr>
    <p:cSldViewPr>
      <p:cViewPr varScale="1">
        <p:scale>
          <a:sx n="180" d="100"/>
          <a:sy n="180" d="100"/>
        </p:scale>
        <p:origin x="12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332" y="-84"/>
      </p:cViewPr>
      <p:guideLst>
        <p:guide orient="horz" pos="295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9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222783E-88FF-7A4D-85C9-67C9800D19FC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924925"/>
            <a:ext cx="3038475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4E1E6D6-E8DC-484A-9047-5CF090861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5700" y="704850"/>
            <a:ext cx="4699000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7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64050"/>
            <a:ext cx="560705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4925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24925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BD7B9E-5ADE-864C-8373-0AF0F3EF4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73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(9/27/11 07:19) ---</a:t>
            </a:r>
          </a:p>
          <a:p>
            <a:r>
              <a:rPr lang="en-US" dirty="0"/>
              <a:t>Many  thanks to organizers for invitation to participate in the conference and give this talk on GPD program at JLAB.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6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2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2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8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(9/27/11 11:46) -----</a:t>
            </a:r>
          </a:p>
          <a:p>
            <a:r>
              <a:rPr lang="en-US"/>
              <a:t>so far the most promising way to access GPDs experimentally is through deeply virtual Compton scattering </a:t>
            </a:r>
          </a:p>
          <a:p>
            <a:r>
              <a:rPr lang="en-US"/>
              <a:t>DVCS is measured together with BH process, DVCS observables are spin and charge asymmetries and cross sections</a:t>
            </a:r>
          </a:p>
          <a:p>
            <a:endParaRPr lang="en-US"/>
          </a:p>
          <a:p>
            <a:r>
              <a:rPr lang="en-US"/>
              <a:t>----- Meeting Notes (9/27/11 12:09) -----</a:t>
            </a:r>
          </a:p>
          <a:p>
            <a:r>
              <a:rPr lang="en-US"/>
              <a:t>existing and a future programs will measure spin asymmetries and cross sections, there is one measurement on BCA (Hermes), important for direct access to the real part of CFF</a:t>
            </a:r>
          </a:p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7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80588" y="3276600"/>
            <a:ext cx="78835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2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1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ADD4-CD24-A945-BAAE-A91849A5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9" descr="JLab_logo_text_white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910" y="5966938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_18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2" y="6186014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ffice_of_science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4" y="6201881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3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</p:spTree>
    <p:extLst>
      <p:ext uri="{BB962C8B-B14F-4D97-AF65-F5344CB8AC3E}">
        <p14:creationId xmlns:p14="http://schemas.microsoft.com/office/powerpoint/2010/main" val="29740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</p:spTree>
    <p:extLst>
      <p:ext uri="{BB962C8B-B14F-4D97-AF65-F5344CB8AC3E}">
        <p14:creationId xmlns:p14="http://schemas.microsoft.com/office/powerpoint/2010/main" val="15121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</p:spTree>
    <p:extLst>
      <p:ext uri="{BB962C8B-B14F-4D97-AF65-F5344CB8AC3E}">
        <p14:creationId xmlns:p14="http://schemas.microsoft.com/office/powerpoint/2010/main" val="28295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3A47-27B7-AE49-B4DD-748D2D4D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64929-A0E5-804A-A4D7-E7B68F0E39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</p:spTree>
    <p:extLst>
      <p:ext uri="{BB962C8B-B14F-4D97-AF65-F5344CB8AC3E}">
        <p14:creationId xmlns:p14="http://schemas.microsoft.com/office/powerpoint/2010/main" val="28326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21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 userDrawn="1"/>
        </p:nvSpPr>
        <p:spPr bwMode="auto">
          <a:xfrm>
            <a:off x="8610600" y="8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9720EC9E-A843-3B41-91C8-68E632CF681B}" type="slidenum">
              <a:rPr lang="en-US"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>
              <a:cs typeface="+mn-cs"/>
            </a:endParaRPr>
          </a:p>
        </p:txBody>
      </p:sp>
      <p:pic>
        <p:nvPicPr>
          <p:cNvPr id="12" name="Picture 10" descr="logo_180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2" y="6186014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office_of_science3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427" y="6316670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JLab_logo_text_white1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608" y="6213470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971800" y="62484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 Stepanyan, CLAS Collaboration meeting, March 4-7, JLAB</a:t>
            </a:r>
            <a:endParaRPr lang="en-US" dirty="0"/>
          </a:p>
        </p:txBody>
      </p:sp>
      <p:pic>
        <p:nvPicPr>
          <p:cNvPr id="3" name="Picture 2" descr="A logo of a television company&#10;&#10;Description automatically generated">
            <a:extLst>
              <a:ext uri="{FF2B5EF4-FFF2-40B4-BE49-F238E27FC236}">
                <a16:creationId xmlns:a16="http://schemas.microsoft.com/office/drawing/2014/main" id="{5F763466-8281-D311-03AE-5D168C99ADD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338781"/>
            <a:ext cx="1025931" cy="548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4" r:id="rId4"/>
    <p:sldLayoutId id="2147483673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2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15" indent="-34291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54" indent="-3254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95" indent="-35085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907" indent="-31592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235" indent="-3397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455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674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894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10115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9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9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0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9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8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7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7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6.png"/><Relationship Id="rId3" Type="http://schemas.openxmlformats.org/officeDocument/2006/relationships/image" Target="../media/image39.jpeg"/><Relationship Id="rId7" Type="http://schemas.openxmlformats.org/officeDocument/2006/relationships/image" Target="../media/image5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4.png"/><Relationship Id="rId5" Type="http://schemas.openxmlformats.org/officeDocument/2006/relationships/image" Target="../media/image54.png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image" Target="../media/image53.png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59.emf"/><Relationship Id="rId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80.png"/><Relationship Id="rId5" Type="http://schemas.openxmlformats.org/officeDocument/2006/relationships/image" Target="../media/image73.png"/><Relationship Id="rId10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3.tiff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0.png"/><Relationship Id="rId7" Type="http://schemas.openxmlformats.org/officeDocument/2006/relationships/image" Target="../media/image1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png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0.png"/><Relationship Id="rId5" Type="http://schemas.openxmlformats.org/officeDocument/2006/relationships/image" Target="../media/image18.e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1.jpeg"/><Relationship Id="rId7" Type="http://schemas.openxmlformats.org/officeDocument/2006/relationships/hyperlink" Target="https://journals.aps.org/prl/abstract/10.1103/PhysRevLett.127.26250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Relationship Id="rId9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19201"/>
            <a:ext cx="8072846" cy="1752600"/>
          </a:xfrm>
        </p:spPr>
        <p:txBody>
          <a:bodyPr/>
          <a:lstStyle/>
          <a:p>
            <a:pPr lvl="0" algn="r">
              <a:spcBef>
                <a:spcPct val="20000"/>
              </a:spcBef>
              <a:buClr>
                <a:srgbClr val="CC9900"/>
              </a:buClr>
              <a:buSzPct val="65000"/>
            </a:pPr>
            <a:r>
              <a:rPr lang="en-US" sz="3600" b="1" dirty="0">
                <a:solidFill>
                  <a:schemeClr val="tx1"/>
                </a:solidFill>
                <a:latin typeface="Arial" charset="0"/>
                <a:cs typeface="+mj-cs"/>
              </a:rPr>
              <a:t>Double DVCS with CLAS12 in Hall-B</a:t>
            </a:r>
            <a:endParaRPr lang="en-US" sz="3600" b="1" baseline="24000" dirty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5247" y="3276600"/>
            <a:ext cx="8077200" cy="1371600"/>
          </a:xfrm>
        </p:spPr>
        <p:txBody>
          <a:bodyPr/>
          <a:lstStyle/>
          <a:p>
            <a:pPr algn="r" eaLnBrk="1" hangingPunct="1">
              <a:buClrTx/>
              <a:buSzTx/>
              <a:buFontTx/>
              <a:buNone/>
              <a:defRPr/>
            </a:pPr>
            <a:r>
              <a:rPr lang="en-US" sz="2000" dirty="0">
                <a:cs typeface="+mn-cs"/>
              </a:rPr>
              <a:t>S. Stepanyan</a:t>
            </a:r>
          </a:p>
          <a:p>
            <a:pPr algn="r" eaLnBrk="1" hangingPunct="1">
              <a:buClrTx/>
              <a:buSzTx/>
              <a:buFontTx/>
              <a:buNone/>
              <a:defRPr/>
            </a:pPr>
            <a:r>
              <a:rPr lang="en-US" sz="1600" i="1" dirty="0">
                <a:cs typeface="+mn-cs"/>
              </a:rPr>
              <a:t>CLAS Collaboration meeting</a:t>
            </a:r>
          </a:p>
          <a:p>
            <a:pPr algn="r" eaLnBrk="1" hangingPunct="1">
              <a:buClrTx/>
              <a:buSzTx/>
              <a:defRPr/>
            </a:pPr>
            <a:r>
              <a:rPr lang="en-US" sz="1600" dirty="0">
                <a:cs typeface="+mn-cs"/>
              </a:rPr>
              <a:t>Jefferson Lab, March 4-7,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5" name="Picture 4" descr="spdd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937" y="3103137"/>
            <a:ext cx="415089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7" name="Freeform 25"/>
          <p:cNvSpPr>
            <a:spLocks/>
          </p:cNvSpPr>
          <p:nvPr/>
        </p:nvSpPr>
        <p:spPr bwMode="auto">
          <a:xfrm>
            <a:off x="2263702" y="3163666"/>
            <a:ext cx="2057400" cy="1596819"/>
          </a:xfrm>
          <a:custGeom>
            <a:avLst/>
            <a:gdLst>
              <a:gd name="T0" fmla="*/ 1472 w 1472"/>
              <a:gd name="T1" fmla="*/ 0 h 1171"/>
              <a:gd name="T2" fmla="*/ 1433 w 1472"/>
              <a:gd name="T3" fmla="*/ 51 h 1171"/>
              <a:gd name="T4" fmla="*/ 1369 w 1472"/>
              <a:gd name="T5" fmla="*/ 167 h 1171"/>
              <a:gd name="T6" fmla="*/ 1337 w 1472"/>
              <a:gd name="T7" fmla="*/ 224 h 1171"/>
              <a:gd name="T8" fmla="*/ 1299 w 1472"/>
              <a:gd name="T9" fmla="*/ 275 h 1171"/>
              <a:gd name="T10" fmla="*/ 1273 w 1472"/>
              <a:gd name="T11" fmla="*/ 307 h 1171"/>
              <a:gd name="T12" fmla="*/ 1248 w 1472"/>
              <a:gd name="T13" fmla="*/ 346 h 1171"/>
              <a:gd name="T14" fmla="*/ 1113 w 1472"/>
              <a:gd name="T15" fmla="*/ 442 h 1171"/>
              <a:gd name="T16" fmla="*/ 1024 w 1472"/>
              <a:gd name="T17" fmla="*/ 512 h 1171"/>
              <a:gd name="T18" fmla="*/ 928 w 1472"/>
              <a:gd name="T19" fmla="*/ 576 h 1171"/>
              <a:gd name="T20" fmla="*/ 812 w 1472"/>
              <a:gd name="T21" fmla="*/ 653 h 1171"/>
              <a:gd name="T22" fmla="*/ 716 w 1472"/>
              <a:gd name="T23" fmla="*/ 711 h 1171"/>
              <a:gd name="T24" fmla="*/ 486 w 1472"/>
              <a:gd name="T25" fmla="*/ 864 h 1171"/>
              <a:gd name="T26" fmla="*/ 371 w 1472"/>
              <a:gd name="T27" fmla="*/ 947 h 1171"/>
              <a:gd name="T28" fmla="*/ 313 w 1472"/>
              <a:gd name="T29" fmla="*/ 986 h 1171"/>
              <a:gd name="T30" fmla="*/ 294 w 1472"/>
              <a:gd name="T31" fmla="*/ 999 h 1171"/>
              <a:gd name="T32" fmla="*/ 243 w 1472"/>
              <a:gd name="T33" fmla="*/ 1037 h 1171"/>
              <a:gd name="T34" fmla="*/ 115 w 1472"/>
              <a:gd name="T35" fmla="*/ 1101 h 1171"/>
              <a:gd name="T36" fmla="*/ 64 w 1472"/>
              <a:gd name="T37" fmla="*/ 1139 h 1171"/>
              <a:gd name="T38" fmla="*/ 0 w 1472"/>
              <a:gd name="T39" fmla="*/ 1171 h 1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72" h="1171">
                <a:moveTo>
                  <a:pt x="1472" y="0"/>
                </a:moveTo>
                <a:cubicBezTo>
                  <a:pt x="1463" y="25"/>
                  <a:pt x="1456" y="37"/>
                  <a:pt x="1433" y="51"/>
                </a:cubicBezTo>
                <a:cubicBezTo>
                  <a:pt x="1422" y="97"/>
                  <a:pt x="1409" y="139"/>
                  <a:pt x="1369" y="167"/>
                </a:cubicBezTo>
                <a:cubicBezTo>
                  <a:pt x="1362" y="188"/>
                  <a:pt x="1337" y="224"/>
                  <a:pt x="1337" y="224"/>
                </a:cubicBezTo>
                <a:cubicBezTo>
                  <a:pt x="1329" y="249"/>
                  <a:pt x="1322" y="261"/>
                  <a:pt x="1299" y="275"/>
                </a:cubicBezTo>
                <a:cubicBezTo>
                  <a:pt x="1282" y="323"/>
                  <a:pt x="1306" y="269"/>
                  <a:pt x="1273" y="307"/>
                </a:cubicBezTo>
                <a:cubicBezTo>
                  <a:pt x="1263" y="319"/>
                  <a:pt x="1259" y="335"/>
                  <a:pt x="1248" y="346"/>
                </a:cubicBezTo>
                <a:cubicBezTo>
                  <a:pt x="1221" y="371"/>
                  <a:pt x="1150" y="428"/>
                  <a:pt x="1113" y="442"/>
                </a:cubicBezTo>
                <a:cubicBezTo>
                  <a:pt x="1097" y="465"/>
                  <a:pt x="1048" y="496"/>
                  <a:pt x="1024" y="512"/>
                </a:cubicBezTo>
                <a:cubicBezTo>
                  <a:pt x="994" y="532"/>
                  <a:pt x="954" y="551"/>
                  <a:pt x="928" y="576"/>
                </a:cubicBezTo>
                <a:cubicBezTo>
                  <a:pt x="896" y="607"/>
                  <a:pt x="855" y="640"/>
                  <a:pt x="812" y="653"/>
                </a:cubicBezTo>
                <a:cubicBezTo>
                  <a:pt x="784" y="672"/>
                  <a:pt x="742" y="689"/>
                  <a:pt x="716" y="711"/>
                </a:cubicBezTo>
                <a:cubicBezTo>
                  <a:pt x="645" y="769"/>
                  <a:pt x="575" y="836"/>
                  <a:pt x="486" y="864"/>
                </a:cubicBezTo>
                <a:cubicBezTo>
                  <a:pt x="446" y="891"/>
                  <a:pt x="408" y="918"/>
                  <a:pt x="371" y="947"/>
                </a:cubicBezTo>
                <a:cubicBezTo>
                  <a:pt x="353" y="961"/>
                  <a:pt x="332" y="973"/>
                  <a:pt x="313" y="986"/>
                </a:cubicBezTo>
                <a:cubicBezTo>
                  <a:pt x="307" y="990"/>
                  <a:pt x="294" y="999"/>
                  <a:pt x="294" y="999"/>
                </a:cubicBezTo>
                <a:cubicBezTo>
                  <a:pt x="279" y="1022"/>
                  <a:pt x="265" y="1022"/>
                  <a:pt x="243" y="1037"/>
                </a:cubicBezTo>
                <a:cubicBezTo>
                  <a:pt x="217" y="1076"/>
                  <a:pt x="159" y="1087"/>
                  <a:pt x="115" y="1101"/>
                </a:cubicBezTo>
                <a:cubicBezTo>
                  <a:pt x="94" y="1115"/>
                  <a:pt x="88" y="1131"/>
                  <a:pt x="64" y="1139"/>
                </a:cubicBezTo>
                <a:cubicBezTo>
                  <a:pt x="45" y="1151"/>
                  <a:pt x="15" y="1156"/>
                  <a:pt x="0" y="1171"/>
                </a:cubicBezTo>
              </a:path>
            </a:pathLst>
          </a:custGeom>
          <a:noFill/>
          <a:ln w="57150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9898" name="Freeform 26"/>
          <p:cNvSpPr>
            <a:spLocks/>
          </p:cNvSpPr>
          <p:nvPr/>
        </p:nvSpPr>
        <p:spPr bwMode="auto">
          <a:xfrm>
            <a:off x="2782814" y="4160378"/>
            <a:ext cx="2605087" cy="295308"/>
          </a:xfrm>
          <a:custGeom>
            <a:avLst/>
            <a:gdLst>
              <a:gd name="T0" fmla="*/ 0 w 1843"/>
              <a:gd name="T1" fmla="*/ 28 h 515"/>
              <a:gd name="T2" fmla="*/ 173 w 1843"/>
              <a:gd name="T3" fmla="*/ 41 h 515"/>
              <a:gd name="T4" fmla="*/ 403 w 1843"/>
              <a:gd name="T5" fmla="*/ 9 h 515"/>
              <a:gd name="T6" fmla="*/ 435 w 1843"/>
              <a:gd name="T7" fmla="*/ 35 h 515"/>
              <a:gd name="T8" fmla="*/ 659 w 1843"/>
              <a:gd name="T9" fmla="*/ 60 h 515"/>
              <a:gd name="T10" fmla="*/ 1209 w 1843"/>
              <a:gd name="T11" fmla="*/ 214 h 515"/>
              <a:gd name="T12" fmla="*/ 1286 w 1843"/>
              <a:gd name="T13" fmla="*/ 246 h 515"/>
              <a:gd name="T14" fmla="*/ 1421 w 1843"/>
              <a:gd name="T15" fmla="*/ 304 h 515"/>
              <a:gd name="T16" fmla="*/ 1497 w 1843"/>
              <a:gd name="T17" fmla="*/ 348 h 515"/>
              <a:gd name="T18" fmla="*/ 1581 w 1843"/>
              <a:gd name="T19" fmla="*/ 374 h 515"/>
              <a:gd name="T20" fmla="*/ 1657 w 1843"/>
              <a:gd name="T21" fmla="*/ 406 h 515"/>
              <a:gd name="T22" fmla="*/ 1715 w 1843"/>
              <a:gd name="T23" fmla="*/ 432 h 515"/>
              <a:gd name="T24" fmla="*/ 1753 w 1843"/>
              <a:gd name="T25" fmla="*/ 457 h 515"/>
              <a:gd name="T26" fmla="*/ 1843 w 1843"/>
              <a:gd name="T27" fmla="*/ 515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43" h="515">
                <a:moveTo>
                  <a:pt x="0" y="28"/>
                </a:moveTo>
                <a:cubicBezTo>
                  <a:pt x="57" y="14"/>
                  <a:pt x="116" y="33"/>
                  <a:pt x="173" y="41"/>
                </a:cubicBezTo>
                <a:cubicBezTo>
                  <a:pt x="257" y="37"/>
                  <a:pt x="324" y="24"/>
                  <a:pt x="403" y="9"/>
                </a:cubicBezTo>
                <a:cubicBezTo>
                  <a:pt x="454" y="28"/>
                  <a:pt x="390" y="0"/>
                  <a:pt x="435" y="35"/>
                </a:cubicBezTo>
                <a:cubicBezTo>
                  <a:pt x="480" y="70"/>
                  <a:pt x="655" y="60"/>
                  <a:pt x="659" y="60"/>
                </a:cubicBezTo>
                <a:cubicBezTo>
                  <a:pt x="839" y="126"/>
                  <a:pt x="1027" y="157"/>
                  <a:pt x="1209" y="214"/>
                </a:cubicBezTo>
                <a:cubicBezTo>
                  <a:pt x="1233" y="230"/>
                  <a:pt x="1259" y="237"/>
                  <a:pt x="1286" y="246"/>
                </a:cubicBezTo>
                <a:cubicBezTo>
                  <a:pt x="1327" y="274"/>
                  <a:pt x="1377" y="283"/>
                  <a:pt x="1421" y="304"/>
                </a:cubicBezTo>
                <a:cubicBezTo>
                  <a:pt x="1442" y="314"/>
                  <a:pt x="1477" y="343"/>
                  <a:pt x="1497" y="348"/>
                </a:cubicBezTo>
                <a:cubicBezTo>
                  <a:pt x="1525" y="356"/>
                  <a:pt x="1553" y="366"/>
                  <a:pt x="1581" y="374"/>
                </a:cubicBezTo>
                <a:cubicBezTo>
                  <a:pt x="1604" y="390"/>
                  <a:pt x="1630" y="397"/>
                  <a:pt x="1657" y="406"/>
                </a:cubicBezTo>
                <a:cubicBezTo>
                  <a:pt x="1676" y="419"/>
                  <a:pt x="1693" y="424"/>
                  <a:pt x="1715" y="432"/>
                </a:cubicBezTo>
                <a:cubicBezTo>
                  <a:pt x="1758" y="475"/>
                  <a:pt x="1711" y="434"/>
                  <a:pt x="1753" y="457"/>
                </a:cubicBezTo>
                <a:cubicBezTo>
                  <a:pt x="1784" y="474"/>
                  <a:pt x="1811" y="498"/>
                  <a:pt x="1843" y="515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9910" name="Oval 38"/>
          <p:cNvSpPr>
            <a:spLocks noChangeArrowheads="1"/>
          </p:cNvSpPr>
          <p:nvPr/>
        </p:nvSpPr>
        <p:spPr bwMode="auto">
          <a:xfrm>
            <a:off x="3210966" y="4379916"/>
            <a:ext cx="114300" cy="571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1854"/>
            <a:ext cx="8229600" cy="59174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</a:rPr>
              <a:t>CFFs and GPDs in Virtual 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07" name="Text Box 35"/>
              <p:cNvSpPr txBox="1">
                <a:spLocks noChangeArrowheads="1"/>
              </p:cNvSpPr>
              <p:nvPr/>
            </p:nvSpPr>
            <p:spPr bwMode="auto">
              <a:xfrm>
                <a:off x="966400" y="3072863"/>
                <a:ext cx="2647936" cy="4431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200" b="1" dirty="0"/>
                  <a:t>Spin asymmetries (</a:t>
                </a:r>
                <a:r>
                  <a:rPr lang="en-US" sz="1200" b="1" dirty="0" err="1"/>
                  <a:t>Im</a:t>
                </a:r>
                <a:r>
                  <a:rPr lang="en-US" sz="1200" b="1" dirty="0"/>
                  <a:t>,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sz="1200" b="1" dirty="0"/>
                  <a:t>)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US" sz="900" b="1" dirty="0"/>
                  <a:t>HERMES, CLAS, Hall A, </a:t>
                </a:r>
                <a:r>
                  <a:rPr lang="en-US" sz="900" b="1" dirty="0">
                    <a:solidFill>
                      <a:srgbClr val="000090"/>
                    </a:solidFill>
                  </a:rPr>
                  <a:t>JLAB12, COMPASS</a:t>
                </a:r>
                <a:r>
                  <a:rPr lang="en-US" sz="900" dirty="0">
                    <a:solidFill>
                      <a:srgbClr val="00009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9907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400" y="3072863"/>
                <a:ext cx="2647936" cy="443198"/>
              </a:xfrm>
              <a:prstGeom prst="rect">
                <a:avLst/>
              </a:prstGeom>
              <a:blipFill>
                <a:blip r:embed="rId4"/>
                <a:stretch>
                  <a:fillRect l="-478" b="-5556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909" name="Text Box 37"/>
          <p:cNvSpPr txBox="1">
            <a:spLocks noChangeArrowheads="1"/>
          </p:cNvSpPr>
          <p:nvPr/>
        </p:nvSpPr>
        <p:spPr bwMode="auto">
          <a:xfrm>
            <a:off x="6147918" y="4534102"/>
            <a:ext cx="2291278" cy="415498"/>
          </a:xfrm>
          <a:prstGeom prst="rect">
            <a:avLst/>
          </a:prstGeom>
          <a:solidFill>
            <a:srgbClr val="FF0000">
              <a:alpha val="8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1" dirty="0"/>
              <a:t>DVCS Cross sections  (|Re|</a:t>
            </a:r>
            <a:r>
              <a:rPr lang="en-US" sz="1200" b="1" baseline="30000" dirty="0"/>
              <a:t>2</a:t>
            </a:r>
            <a:r>
              <a:rPr lang="en-US" sz="1200" b="1" dirty="0"/>
              <a:t>) </a:t>
            </a:r>
            <a:r>
              <a:rPr lang="en-US" sz="900" b="1" dirty="0"/>
              <a:t>H1, Hall A, </a:t>
            </a:r>
            <a:r>
              <a:rPr lang="en-US" sz="900" b="1" dirty="0">
                <a:solidFill>
                  <a:srgbClr val="000090"/>
                </a:solidFill>
              </a:rPr>
              <a:t>JLAB12, COMPASS</a:t>
            </a:r>
            <a:r>
              <a:rPr lang="en-US" sz="900" dirty="0">
                <a:solidFill>
                  <a:srgbClr val="000090"/>
                </a:solidFill>
              </a:rPr>
              <a:t> </a:t>
            </a:r>
            <a:r>
              <a:rPr lang="en-US" sz="900" b="1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79913" name="Text Box 41"/>
          <p:cNvSpPr txBox="1">
            <a:spLocks noChangeArrowheads="1"/>
          </p:cNvSpPr>
          <p:nvPr/>
        </p:nvSpPr>
        <p:spPr bwMode="auto">
          <a:xfrm>
            <a:off x="5935991" y="4126218"/>
            <a:ext cx="2677556" cy="415498"/>
          </a:xfrm>
          <a:prstGeom prst="rect">
            <a:avLst/>
          </a:prstGeom>
          <a:solidFill>
            <a:srgbClr val="FF0000">
              <a:alpha val="8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1" dirty="0"/>
              <a:t>Charge asymmetry in DVCS (|Re|) </a:t>
            </a:r>
            <a:r>
              <a:rPr lang="en-US" sz="900" b="1" dirty="0"/>
              <a:t>HERMES</a:t>
            </a:r>
            <a:r>
              <a:rPr lang="en-US" sz="900" b="1" dirty="0">
                <a:solidFill>
                  <a:srgbClr val="000090"/>
                </a:solidFill>
              </a:rPr>
              <a:t>, COMPASS, JLAB12</a:t>
            </a:r>
            <a:r>
              <a:rPr lang="en-US" sz="900" dirty="0">
                <a:solidFill>
                  <a:srgbClr val="000090"/>
                </a:solidFill>
              </a:rPr>
              <a:t> </a:t>
            </a:r>
            <a:r>
              <a:rPr lang="en-US" sz="900" b="1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772248" y="6184979"/>
            <a:ext cx="3095152" cy="365125"/>
          </a:xfrm>
        </p:spPr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39"/>
              <p:cNvSpPr txBox="1">
                <a:spLocks noChangeArrowheads="1"/>
              </p:cNvSpPr>
              <p:nvPr/>
            </p:nvSpPr>
            <p:spPr bwMode="auto">
              <a:xfrm>
                <a:off x="418388" y="5335481"/>
                <a:ext cx="2500023" cy="461665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dirty="0"/>
                  <a:t>DDVCS (</a:t>
                </a:r>
                <a:r>
                  <a:rPr lang="en-US" sz="1200" b="1" dirty="0" err="1"/>
                  <a:t>Im</a:t>
                </a:r>
                <a:r>
                  <a:rPr lang="en-US" sz="1200" b="1" dirty="0"/>
                  <a:t>,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sz="1200" b="1" dirty="0"/>
                  <a:t>) – JLAB12 at </a:t>
                </a:r>
                <a:r>
                  <a:rPr lang="en-US" sz="1200" b="1" i="1" dirty="0"/>
                  <a:t>L </a:t>
                </a:r>
                <a:r>
                  <a:rPr lang="en-US" sz="12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≥ 10</a:t>
                </a:r>
                <a:r>
                  <a:rPr lang="en-US" sz="1200" b="1" i="1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37</a:t>
                </a:r>
                <a:r>
                  <a:rPr lang="en-US" sz="12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sz="1200" b="1" i="1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sz="12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sec</a:t>
                </a:r>
                <a:r>
                  <a:rPr lang="en-US" sz="1200" b="1" i="1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1200" b="1" i="1" dirty="0"/>
              </a:p>
            </p:txBody>
          </p:sp>
        </mc:Choice>
        <mc:Fallback xmlns="">
          <p:sp>
            <p:nvSpPr>
              <p:cNvPr id="21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388" y="5335481"/>
                <a:ext cx="2500023" cy="461665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41">
            <a:extLst>
              <a:ext uri="{FF2B5EF4-FFF2-40B4-BE49-F238E27FC236}">
                <a16:creationId xmlns:a16="http://schemas.microsoft.com/office/drawing/2014/main" id="{E0573D6D-A18E-E540-9622-1F0753CFB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313" y="3722971"/>
            <a:ext cx="2601356" cy="415498"/>
          </a:xfrm>
          <a:prstGeom prst="rect">
            <a:avLst/>
          </a:prstGeom>
          <a:solidFill>
            <a:srgbClr val="FF0000">
              <a:alpha val="8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1" dirty="0"/>
              <a:t>Angular asymmetry in TCS (|Re|) </a:t>
            </a:r>
            <a:r>
              <a:rPr lang="en-US" sz="900" b="1" dirty="0">
                <a:solidFill>
                  <a:srgbClr val="000090"/>
                </a:solidFill>
              </a:rPr>
              <a:t>JLAB12</a:t>
            </a:r>
            <a:r>
              <a:rPr lang="en-US" sz="900" dirty="0">
                <a:solidFill>
                  <a:srgbClr val="000090"/>
                </a:solidFill>
              </a:rPr>
              <a:t> </a:t>
            </a:r>
            <a:r>
              <a:rPr lang="en-US" sz="9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45CB23-2AE1-E547-A824-202D8FA5B76D}"/>
                  </a:ext>
                </a:extLst>
              </p:cNvPr>
              <p:cNvSpPr/>
              <p:nvPr/>
            </p:nvSpPr>
            <p:spPr>
              <a:xfrm>
                <a:off x="5751091" y="5347304"/>
                <a:ext cx="31242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𝑅𝑒</m:t>
                    </m:r>
                  </m:oMath>
                </a14:m>
                <a:r>
                  <a:rPr lang="en-US" sz="1200"/>
                  <a:t> parts of CFFs provides a direct measurement of the D-term and access to the mechanical properties of the proton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45CB23-2AE1-E547-A824-202D8FA5B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091" y="5347304"/>
                <a:ext cx="3124200" cy="646331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AEA5AF-CDC7-DF42-465C-FF88828C1DE7}"/>
                  </a:ext>
                </a:extLst>
              </p:cNvPr>
              <p:cNvSpPr txBox="1"/>
              <p:nvPr/>
            </p:nvSpPr>
            <p:spPr>
              <a:xfrm>
                <a:off x="418388" y="1985553"/>
                <a:ext cx="4268861" cy="490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𝐷𝐷𝑉𝐶𝑆</m:t>
                          </m:r>
                        </m:sub>
                      </m:sSub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𝐶𝐹𝐹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1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15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1150" b="0" dirty="0">
                    <a:ea typeface="Cambria Math" panose="020405030504060302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11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nary>
                      <m:naryPr>
                        <m:limLoc m:val="undOvr"/>
                        <m:ctrl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p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1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p>
                                    <m:r>
                                      <a:rPr lang="en-US" sz="11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)∓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 sz="115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AEA5AF-CDC7-DF42-465C-FF88828C1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88" y="1985553"/>
                <a:ext cx="4268861" cy="490134"/>
              </a:xfrm>
              <a:prstGeom prst="rect">
                <a:avLst/>
              </a:prstGeom>
              <a:blipFill>
                <a:blip r:embed="rId7"/>
                <a:stretch>
                  <a:fillRect l="-593" t="-23077" r="-297" b="-97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90D3D89-93D5-7BC7-FEA2-940B20B57845}"/>
              </a:ext>
            </a:extLst>
          </p:cNvPr>
          <p:cNvSpPr txBox="1"/>
          <p:nvPr/>
        </p:nvSpPr>
        <p:spPr>
          <a:xfrm>
            <a:off x="3754213" y="1282462"/>
            <a:ext cx="12715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(the same for TCS)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9B1D83-C01F-ED97-6DF3-DF3936D000D5}"/>
                  </a:ext>
                </a:extLst>
              </p:cNvPr>
              <p:cNvSpPr txBox="1"/>
              <p:nvPr/>
            </p:nvSpPr>
            <p:spPr>
              <a:xfrm>
                <a:off x="231832" y="1216056"/>
                <a:ext cx="3494803" cy="490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𝐷𝑉𝐶𝑆</m:t>
                          </m:r>
                        </m:sub>
                      </m:sSub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𝐶𝐹𝐹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1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15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1150" b="0" dirty="0">
                    <a:ea typeface="Cambria Math" panose="020405030504060302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11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nary>
                      <m:naryPr>
                        <m:limLoc m:val="undOvr"/>
                        <m:ctrl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)∓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 sz="115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9B1D83-C01F-ED97-6DF3-DF3936D00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32" y="1216056"/>
                <a:ext cx="3494803" cy="490134"/>
              </a:xfrm>
              <a:prstGeom prst="rect">
                <a:avLst/>
              </a:prstGeom>
              <a:blipFill>
                <a:blip r:embed="rId8"/>
                <a:stretch>
                  <a:fillRect t="-22500" b="-9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887" name="Group 79886">
            <a:extLst>
              <a:ext uri="{FF2B5EF4-FFF2-40B4-BE49-F238E27FC236}">
                <a16:creationId xmlns:a16="http://schemas.microsoft.com/office/drawing/2014/main" id="{F741BA43-4F30-3DFE-B513-16CDBD5F28A9}"/>
              </a:ext>
            </a:extLst>
          </p:cNvPr>
          <p:cNvGrpSpPr>
            <a:grpSpLocks noChangeAspect="1"/>
          </p:cNvGrpSpPr>
          <p:nvPr/>
        </p:nvGrpSpPr>
        <p:grpSpPr>
          <a:xfrm>
            <a:off x="5436278" y="1143518"/>
            <a:ext cx="3133149" cy="1920240"/>
            <a:chOff x="5436278" y="1143519"/>
            <a:chExt cx="2837108" cy="1738803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E1461CD-BE24-1E9B-B78E-66DD9496CA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2959" y="1215462"/>
              <a:ext cx="4899" cy="16668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882" name="Picture 50">
              <a:extLst>
                <a:ext uri="{FF2B5EF4-FFF2-40B4-BE49-F238E27FC236}">
                  <a16:creationId xmlns:a16="http://schemas.microsoft.com/office/drawing/2014/main" id="{6C732AF5-ACB0-937F-ED87-C41ADA576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9876" y="1207086"/>
              <a:ext cx="63689" cy="150771"/>
            </a:xfrm>
            <a:prstGeom prst="rect">
              <a:avLst/>
            </a:prstGeom>
          </p:spPr>
        </p:pic>
        <p:grpSp>
          <p:nvGrpSpPr>
            <p:cNvPr id="79883" name="Group 79882">
              <a:extLst>
                <a:ext uri="{FF2B5EF4-FFF2-40B4-BE49-F238E27FC236}">
                  <a16:creationId xmlns:a16="http://schemas.microsoft.com/office/drawing/2014/main" id="{6C58C0B2-4E51-A326-B4CB-AD631CA8DEBB}"/>
                </a:ext>
              </a:extLst>
            </p:cNvPr>
            <p:cNvGrpSpPr/>
            <p:nvPr/>
          </p:nvGrpSpPr>
          <p:grpSpPr>
            <a:xfrm>
              <a:off x="5436278" y="1143519"/>
              <a:ext cx="2837108" cy="1731958"/>
              <a:chOff x="5379611" y="1381518"/>
              <a:chExt cx="2837108" cy="1731958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24674B6-6205-9BAC-AF46-DB8FCA792FC6}"/>
                  </a:ext>
                </a:extLst>
              </p:cNvPr>
              <p:cNvCxnSpPr/>
              <p:nvPr/>
            </p:nvCxnSpPr>
            <p:spPr>
              <a:xfrm>
                <a:off x="5480545" y="2959912"/>
                <a:ext cx="261124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6CB23BA-1F3B-4F11-384F-8F04A6C021A0}"/>
                  </a:ext>
                </a:extLst>
              </p:cNvPr>
              <p:cNvCxnSpPr/>
              <p:nvPr/>
            </p:nvCxnSpPr>
            <p:spPr>
              <a:xfrm flipV="1">
                <a:off x="6792962" y="1803103"/>
                <a:ext cx="1103787" cy="1156124"/>
              </a:xfrm>
              <a:prstGeom prst="straightConnector1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FB2D4B8-79ED-0C36-CEF1-AEA3691746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72121" y="1787457"/>
                <a:ext cx="1115341" cy="1177353"/>
              </a:xfrm>
              <a:prstGeom prst="straightConnector1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AD11BC2-B1CC-ED28-66FD-EEAE4C7FA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2362" y="2381957"/>
                <a:ext cx="110965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5EE847-42BA-59DB-405B-0020DD167ECB}"/>
                  </a:ext>
                </a:extLst>
              </p:cNvPr>
              <p:cNvSpPr/>
              <p:nvPr/>
            </p:nvSpPr>
            <p:spPr>
              <a:xfrm>
                <a:off x="6945390" y="2733755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99DF8F2-7E42-84DD-632D-55C1FDEE56F0}"/>
                  </a:ext>
                </a:extLst>
              </p:cNvPr>
              <p:cNvSpPr/>
              <p:nvPr/>
            </p:nvSpPr>
            <p:spPr>
              <a:xfrm>
                <a:off x="7114411" y="2555063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2E68F9E-C45C-E0AC-32E2-8477DFB84698}"/>
                  </a:ext>
                </a:extLst>
              </p:cNvPr>
              <p:cNvSpPr/>
              <p:nvPr/>
            </p:nvSpPr>
            <p:spPr>
              <a:xfrm>
                <a:off x="7442654" y="2211640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3A7110D-F4E9-F97D-3905-96C6BA7A292B}"/>
                  </a:ext>
                </a:extLst>
              </p:cNvPr>
              <p:cNvSpPr/>
              <p:nvPr/>
            </p:nvSpPr>
            <p:spPr>
              <a:xfrm>
                <a:off x="7236890" y="2435004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75BEAE7-C6C6-D214-7C33-0C3C4051840E}"/>
                  </a:ext>
                </a:extLst>
              </p:cNvPr>
              <p:cNvSpPr/>
              <p:nvPr/>
            </p:nvSpPr>
            <p:spPr>
              <a:xfrm>
                <a:off x="7604326" y="2044116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78FAD4-D6DD-8A2C-AAE7-DBF48063FC9C}"/>
                  </a:ext>
                </a:extLst>
              </p:cNvPr>
              <p:cNvSpPr/>
              <p:nvPr/>
            </p:nvSpPr>
            <p:spPr>
              <a:xfrm>
                <a:off x="6560807" y="2725378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4014AA-3136-4A5D-874F-2E305A4EF36A}"/>
                  </a:ext>
                </a:extLst>
              </p:cNvPr>
              <p:cNvSpPr/>
              <p:nvPr/>
            </p:nvSpPr>
            <p:spPr>
              <a:xfrm>
                <a:off x="6416282" y="2563438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3F67C24-30F5-7547-E8EB-0982C4CD7C86}"/>
                  </a:ext>
                </a:extLst>
              </p:cNvPr>
              <p:cNvSpPr/>
              <p:nvPr/>
            </p:nvSpPr>
            <p:spPr>
              <a:xfrm>
                <a:off x="6269308" y="2421043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F3FE2E5-90FE-287E-AFB7-66EA1A78AF81}"/>
                  </a:ext>
                </a:extLst>
              </p:cNvPr>
              <p:cNvSpPr/>
              <p:nvPr/>
            </p:nvSpPr>
            <p:spPr>
              <a:xfrm>
                <a:off x="6127232" y="2261895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B4D92-9E2D-6566-871C-00BF6D4562E7}"/>
                  </a:ext>
                </a:extLst>
              </p:cNvPr>
              <p:cNvSpPr/>
              <p:nvPr/>
            </p:nvSpPr>
            <p:spPr>
              <a:xfrm>
                <a:off x="5999855" y="2139045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B56851E-DA23-C5A6-47AE-22210DA69FB5}"/>
                  </a:ext>
                </a:extLst>
              </p:cNvPr>
              <p:cNvSpPr/>
              <p:nvPr/>
            </p:nvSpPr>
            <p:spPr>
              <a:xfrm>
                <a:off x="5808788" y="1929640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Star: 5 Points 25">
                <a:extLst>
                  <a:ext uri="{FF2B5EF4-FFF2-40B4-BE49-F238E27FC236}">
                    <a16:creationId xmlns:a16="http://schemas.microsoft.com/office/drawing/2014/main" id="{4D04A372-B702-8E60-053A-15C75138ABFD}"/>
                  </a:ext>
                </a:extLst>
              </p:cNvPr>
              <p:cNvSpPr/>
              <p:nvPr/>
            </p:nvSpPr>
            <p:spPr>
              <a:xfrm>
                <a:off x="6915995" y="232332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Star: 5 Points 27">
                <a:extLst>
                  <a:ext uri="{FF2B5EF4-FFF2-40B4-BE49-F238E27FC236}">
                    <a16:creationId xmlns:a16="http://schemas.microsoft.com/office/drawing/2014/main" id="{7169E4FC-DD3A-8681-CAD4-91DF9127C313}"/>
                  </a:ext>
                </a:extLst>
              </p:cNvPr>
              <p:cNvSpPr/>
              <p:nvPr/>
            </p:nvSpPr>
            <p:spPr>
              <a:xfrm>
                <a:off x="7099713" y="232332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Star: 5 Points 28">
                <a:extLst>
                  <a:ext uri="{FF2B5EF4-FFF2-40B4-BE49-F238E27FC236}">
                    <a16:creationId xmlns:a16="http://schemas.microsoft.com/office/drawing/2014/main" id="{3F497333-86B4-6026-17EB-26378B3999B7}"/>
                  </a:ext>
                </a:extLst>
              </p:cNvPr>
              <p:cNvSpPr/>
              <p:nvPr/>
            </p:nvSpPr>
            <p:spPr>
              <a:xfrm>
                <a:off x="6639194" y="23149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Star: 5 Points 29">
                <a:extLst>
                  <a:ext uri="{FF2B5EF4-FFF2-40B4-BE49-F238E27FC236}">
                    <a16:creationId xmlns:a16="http://schemas.microsoft.com/office/drawing/2014/main" id="{367A755B-26FD-CB0C-4655-D08835852A54}"/>
                  </a:ext>
                </a:extLst>
              </p:cNvPr>
              <p:cNvSpPr/>
              <p:nvPr/>
            </p:nvSpPr>
            <p:spPr>
              <a:xfrm>
                <a:off x="6416282" y="23149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DAE0FA9-57F4-EB10-9257-6186AA11C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6771" y="2030156"/>
                <a:ext cx="17808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Star: 5 Points 31">
                <a:extLst>
                  <a:ext uri="{FF2B5EF4-FFF2-40B4-BE49-F238E27FC236}">
                    <a16:creationId xmlns:a16="http://schemas.microsoft.com/office/drawing/2014/main" id="{D6000B5B-BFCC-57B7-1888-721F24FF3957}"/>
                  </a:ext>
                </a:extLst>
              </p:cNvPr>
              <p:cNvSpPr/>
              <p:nvPr/>
            </p:nvSpPr>
            <p:spPr>
              <a:xfrm>
                <a:off x="5955762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Star: 5 Points 32">
                <a:extLst>
                  <a:ext uri="{FF2B5EF4-FFF2-40B4-BE49-F238E27FC236}">
                    <a16:creationId xmlns:a16="http://schemas.microsoft.com/office/drawing/2014/main" id="{A5E4B066-F8B8-8C18-F393-9BC463A47CE6}"/>
                  </a:ext>
                </a:extLst>
              </p:cNvPr>
              <p:cNvSpPr/>
              <p:nvPr/>
            </p:nvSpPr>
            <p:spPr>
              <a:xfrm>
                <a:off x="6141929" y="19631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Star: 5 Points 33">
                <a:extLst>
                  <a:ext uri="{FF2B5EF4-FFF2-40B4-BE49-F238E27FC236}">
                    <a16:creationId xmlns:a16="http://schemas.microsoft.com/office/drawing/2014/main" id="{AABA86D2-6329-BE3F-D5CD-C9EE3FDB1459}"/>
                  </a:ext>
                </a:extLst>
              </p:cNvPr>
              <p:cNvSpPr/>
              <p:nvPr/>
            </p:nvSpPr>
            <p:spPr>
              <a:xfrm>
                <a:off x="6347694" y="1974315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Star: 5 Points 34">
                <a:extLst>
                  <a:ext uri="{FF2B5EF4-FFF2-40B4-BE49-F238E27FC236}">
                    <a16:creationId xmlns:a16="http://schemas.microsoft.com/office/drawing/2014/main" id="{2B39DE27-4AAA-E3D8-1D1B-8D49C1713BD7}"/>
                  </a:ext>
                </a:extLst>
              </p:cNvPr>
              <p:cNvSpPr/>
              <p:nvPr/>
            </p:nvSpPr>
            <p:spPr>
              <a:xfrm>
                <a:off x="6592651" y="19631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Star: 5 Points 35">
                <a:extLst>
                  <a:ext uri="{FF2B5EF4-FFF2-40B4-BE49-F238E27FC236}">
                    <a16:creationId xmlns:a16="http://schemas.microsoft.com/office/drawing/2014/main" id="{EE33932D-F7F3-A9B2-642D-785451572A04}"/>
                  </a:ext>
                </a:extLst>
              </p:cNvPr>
              <p:cNvSpPr/>
              <p:nvPr/>
            </p:nvSpPr>
            <p:spPr>
              <a:xfrm>
                <a:off x="6835158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2" name="Star: 5 Points 36">
                <a:extLst>
                  <a:ext uri="{FF2B5EF4-FFF2-40B4-BE49-F238E27FC236}">
                    <a16:creationId xmlns:a16="http://schemas.microsoft.com/office/drawing/2014/main" id="{1A79A9C0-AB79-6104-5BF4-0C52BE136CEB}"/>
                  </a:ext>
                </a:extLst>
              </p:cNvPr>
              <p:cNvSpPr/>
              <p:nvPr/>
            </p:nvSpPr>
            <p:spPr>
              <a:xfrm>
                <a:off x="7004179" y="19631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Star: 5 Points 37">
                <a:extLst>
                  <a:ext uri="{FF2B5EF4-FFF2-40B4-BE49-F238E27FC236}">
                    <a16:creationId xmlns:a16="http://schemas.microsoft.com/office/drawing/2014/main" id="{73353AE1-C3E6-FDB4-407E-8E02EA9EA000}"/>
                  </a:ext>
                </a:extLst>
              </p:cNvPr>
              <p:cNvSpPr/>
              <p:nvPr/>
            </p:nvSpPr>
            <p:spPr>
              <a:xfrm>
                <a:off x="7207494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9872" name="Star: 5 Points 38">
                <a:extLst>
                  <a:ext uri="{FF2B5EF4-FFF2-40B4-BE49-F238E27FC236}">
                    <a16:creationId xmlns:a16="http://schemas.microsoft.com/office/drawing/2014/main" id="{E96B13F3-1C14-071F-4EB4-DE899FA65539}"/>
                  </a:ext>
                </a:extLst>
              </p:cNvPr>
              <p:cNvSpPr/>
              <p:nvPr/>
            </p:nvSpPr>
            <p:spPr>
              <a:xfrm>
                <a:off x="7427955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79873" name="Straight Arrow Connector 79872">
                <a:extLst>
                  <a:ext uri="{FF2B5EF4-FFF2-40B4-BE49-F238E27FC236}">
                    <a16:creationId xmlns:a16="http://schemas.microsoft.com/office/drawing/2014/main" id="{0B6E415F-C193-070A-359C-18E9A7483B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815" y="2675122"/>
                <a:ext cx="54870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875" name="Star: 5 Points 40">
                <a:extLst>
                  <a:ext uri="{FF2B5EF4-FFF2-40B4-BE49-F238E27FC236}">
                    <a16:creationId xmlns:a16="http://schemas.microsoft.com/office/drawing/2014/main" id="{3693B2B8-526A-2A8B-728A-F52B4732D68E}"/>
                  </a:ext>
                </a:extLst>
              </p:cNvPr>
              <p:cNvSpPr/>
              <p:nvPr/>
            </p:nvSpPr>
            <p:spPr>
              <a:xfrm>
                <a:off x="6602450" y="260811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9876" name="Star: 5 Points 41">
                <a:extLst>
                  <a:ext uri="{FF2B5EF4-FFF2-40B4-BE49-F238E27FC236}">
                    <a16:creationId xmlns:a16="http://schemas.microsoft.com/office/drawing/2014/main" id="{60455AED-FED5-9043-8701-03A8493A00F2}"/>
                  </a:ext>
                </a:extLst>
              </p:cNvPr>
              <p:cNvSpPr/>
              <p:nvPr/>
            </p:nvSpPr>
            <p:spPr>
              <a:xfrm>
                <a:off x="6857205" y="260811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79877" name="Picture 44">
                <a:extLst>
                  <a:ext uri="{FF2B5EF4-FFF2-40B4-BE49-F238E27FC236}">
                    <a16:creationId xmlns:a16="http://schemas.microsoft.com/office/drawing/2014/main" id="{39B8F9AF-4178-6926-ECD8-1956EC607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5675" y="2999001"/>
                <a:ext cx="122479" cy="103307"/>
              </a:xfrm>
              <a:prstGeom prst="rect">
                <a:avLst/>
              </a:prstGeom>
            </p:spPr>
          </p:pic>
          <p:pic>
            <p:nvPicPr>
              <p:cNvPr id="79878" name="Picture 46">
                <a:extLst>
                  <a:ext uri="{FF2B5EF4-FFF2-40B4-BE49-F238E27FC236}">
                    <a16:creationId xmlns:a16="http://schemas.microsoft.com/office/drawing/2014/main" id="{FB30F775-9F34-0202-8FBD-4B4C8F835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0925" y="2990625"/>
                <a:ext cx="51441" cy="111682"/>
              </a:xfrm>
              <a:prstGeom prst="rect">
                <a:avLst/>
              </a:prstGeom>
            </p:spPr>
          </p:pic>
          <p:pic>
            <p:nvPicPr>
              <p:cNvPr id="79879" name="Picture 47">
                <a:extLst>
                  <a:ext uri="{FF2B5EF4-FFF2-40B4-BE49-F238E27FC236}">
                    <a16:creationId xmlns:a16="http://schemas.microsoft.com/office/drawing/2014/main" id="{B4E1D44F-0602-E864-19EA-6C8118C48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5332" y="1639268"/>
                <a:ext cx="63689" cy="136811"/>
              </a:xfrm>
              <a:prstGeom prst="rect">
                <a:avLst/>
              </a:prstGeom>
            </p:spPr>
          </p:pic>
          <p:pic>
            <p:nvPicPr>
              <p:cNvPr id="79880" name="Picture 48">
                <a:extLst>
                  <a:ext uri="{FF2B5EF4-FFF2-40B4-BE49-F238E27FC236}">
                    <a16:creationId xmlns:a16="http://schemas.microsoft.com/office/drawing/2014/main" id="{0E7F8169-5E4E-A857-4917-AA8276A26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73920" y="2982249"/>
                <a:ext cx="61240" cy="131227"/>
              </a:xfrm>
              <a:prstGeom prst="rect">
                <a:avLst/>
              </a:prstGeom>
            </p:spPr>
          </p:pic>
          <p:pic>
            <p:nvPicPr>
              <p:cNvPr id="79881" name="Picture 49">
                <a:extLst>
                  <a:ext uri="{FF2B5EF4-FFF2-40B4-BE49-F238E27FC236}">
                    <a16:creationId xmlns:a16="http://schemas.microsoft.com/office/drawing/2014/main" id="{1B32C0F4-D590-8BEC-26CC-2C0D941B7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30984" y="2859398"/>
                <a:ext cx="85735" cy="187068"/>
              </a:xfrm>
              <a:prstGeom prst="rect">
                <a:avLst/>
              </a:prstGeom>
            </p:spPr>
          </p:pic>
          <p:pic>
            <p:nvPicPr>
              <p:cNvPr id="33" name="Picture 52" descr="Logo&#10;&#10;Description automatically generated">
                <a:extLst>
                  <a:ext uri="{FF2B5EF4-FFF2-40B4-BE49-F238E27FC236}">
                    <a16:creationId xmlns:a16="http://schemas.microsoft.com/office/drawing/2014/main" id="{7A3B8D17-6BE2-26C0-7950-E77E34481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780000">
                <a:off x="7358940" y="2351345"/>
                <a:ext cx="466274" cy="146974"/>
              </a:xfrm>
              <a:prstGeom prst="rect">
                <a:avLst/>
              </a:prstGeom>
            </p:spPr>
          </p:pic>
          <p:pic>
            <p:nvPicPr>
              <p:cNvPr id="34" name="Picture 5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DCC2958-61AD-E97B-45F7-9B9979EB0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776295">
                <a:off x="5883388" y="2366741"/>
                <a:ext cx="328977" cy="146024"/>
              </a:xfrm>
              <a:prstGeom prst="rect">
                <a:avLst/>
              </a:prstGeom>
            </p:spPr>
          </p:pic>
          <p:pic>
            <p:nvPicPr>
              <p:cNvPr id="35" name="Picture 54" descr="A picture containing text, clock, gauge&#10;&#10;Description automatically generated">
                <a:extLst>
                  <a:ext uri="{FF2B5EF4-FFF2-40B4-BE49-F238E27FC236}">
                    <a16:creationId xmlns:a16="http://schemas.microsoft.com/office/drawing/2014/main" id="{7D6BE4DD-DDD7-3D94-F52E-1387D4857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5302" y="2164901"/>
                <a:ext cx="455621" cy="1437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656347-6699-7180-143E-F1EE8CF91A6E}"/>
                  </a:ext>
                </a:extLst>
              </p:cNvPr>
              <p:cNvSpPr txBox="1"/>
              <p:nvPr/>
            </p:nvSpPr>
            <p:spPr>
              <a:xfrm>
                <a:off x="7745139" y="1568606"/>
                <a:ext cx="467259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x=𝜉</a:t>
                </a:r>
                <a:endParaRPr lang="en-US" sz="1200" dirty="0">
                  <a:solidFill>
                    <a:schemeClr val="accent2"/>
                  </a:solidFill>
                  <a:cs typeface="Calibri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9F3456-3D9A-8314-58E6-653F74AEA88A}"/>
                  </a:ext>
                </a:extLst>
              </p:cNvPr>
              <p:cNvSpPr txBox="1"/>
              <p:nvPr/>
            </p:nvSpPr>
            <p:spPr>
              <a:xfrm>
                <a:off x="5379611" y="1586341"/>
                <a:ext cx="539416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509F5"/>
                    </a:solidFill>
                  </a:rPr>
                  <a:t>x=-𝜉</a:t>
                </a:r>
                <a:endParaRPr lang="en-US" sz="1200" dirty="0">
                  <a:solidFill>
                    <a:srgbClr val="0509F5"/>
                  </a:solidFill>
                  <a:cs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215C62-69D3-EC9B-DD4B-4C353665B780}"/>
                  </a:ext>
                </a:extLst>
              </p:cNvPr>
              <p:cNvSpPr txBox="1"/>
              <p:nvPr/>
            </p:nvSpPr>
            <p:spPr>
              <a:xfrm>
                <a:off x="6996370" y="1381518"/>
                <a:ext cx="692809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  <a:latin typeface="Arial"/>
                    <a:cs typeface="Arial"/>
                  </a:rPr>
                  <a:t>Q</a:t>
                </a:r>
                <a:r>
                  <a:rPr lang="en-US" sz="1200" baseline="30000" dirty="0">
                    <a:solidFill>
                      <a:schemeClr val="accent2"/>
                    </a:solidFill>
                    <a:latin typeface="Arial"/>
                    <a:cs typeface="Arial"/>
                  </a:rPr>
                  <a:t>2</a:t>
                </a:r>
                <a:r>
                  <a:rPr lang="en-US" sz="1200" dirty="0">
                    <a:solidFill>
                      <a:schemeClr val="accent2"/>
                    </a:solidFill>
                    <a:latin typeface="Arial"/>
                    <a:cs typeface="Arial"/>
                  </a:rPr>
                  <a:t>&gt;Q</a:t>
                </a:r>
                <a:r>
                  <a:rPr lang="en-US" sz="1200" baseline="30000" dirty="0">
                    <a:solidFill>
                      <a:schemeClr val="accent2"/>
                    </a:solidFill>
                    <a:latin typeface="Arial"/>
                    <a:cs typeface="Arial"/>
                  </a:rPr>
                  <a:t>’2</a:t>
                </a:r>
                <a:endParaRPr lang="en-US" sz="120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55A056-B6F4-2ACD-44DF-1FCCB93D739B}"/>
                  </a:ext>
                </a:extLst>
              </p:cNvPr>
              <p:cNvSpPr txBox="1"/>
              <p:nvPr/>
            </p:nvSpPr>
            <p:spPr>
              <a:xfrm>
                <a:off x="5895146" y="1381519"/>
                <a:ext cx="649836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509F5"/>
                    </a:solidFill>
                    <a:latin typeface="Arial"/>
                    <a:cs typeface="Arial"/>
                  </a:rPr>
                  <a:t>Q</a:t>
                </a:r>
                <a:r>
                  <a:rPr lang="en-US" sz="1200" baseline="30000" dirty="0">
                    <a:solidFill>
                      <a:srgbClr val="0509F5"/>
                    </a:solidFill>
                    <a:latin typeface="Arial"/>
                    <a:cs typeface="Arial"/>
                  </a:rPr>
                  <a:t>2</a:t>
                </a:r>
                <a:r>
                  <a:rPr lang="en-US" sz="1200" dirty="0">
                    <a:solidFill>
                      <a:srgbClr val="0509F5"/>
                    </a:solidFill>
                    <a:latin typeface="Arial"/>
                    <a:cs typeface="Arial"/>
                  </a:rPr>
                  <a:t>&lt;Q</a:t>
                </a:r>
                <a:r>
                  <a:rPr lang="en-US" sz="1200" baseline="30000" dirty="0">
                    <a:solidFill>
                      <a:srgbClr val="0509F5"/>
                    </a:solidFill>
                    <a:latin typeface="Arial"/>
                    <a:cs typeface="Arial"/>
                  </a:rPr>
                  <a:t>’2</a:t>
                </a:r>
                <a:endParaRPr lang="en-US" sz="1200" dirty="0">
                  <a:solidFill>
                    <a:srgbClr val="0509F5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7" name="Arrow: Right 18">
                <a:extLst>
                  <a:ext uri="{FF2B5EF4-FFF2-40B4-BE49-F238E27FC236}">
                    <a16:creationId xmlns:a16="http://schemas.microsoft.com/office/drawing/2014/main" id="{CB9D6036-DA96-551E-33C8-AB60F8BB42D7}"/>
                  </a:ext>
                </a:extLst>
              </p:cNvPr>
              <p:cNvSpPr/>
              <p:nvPr/>
            </p:nvSpPr>
            <p:spPr>
              <a:xfrm>
                <a:off x="6884749" y="1707107"/>
                <a:ext cx="735534" cy="212329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row: Right 60">
                <a:extLst>
                  <a:ext uri="{FF2B5EF4-FFF2-40B4-BE49-F238E27FC236}">
                    <a16:creationId xmlns:a16="http://schemas.microsoft.com/office/drawing/2014/main" id="{267060B0-E206-B185-D697-03341B976AD2}"/>
                  </a:ext>
                </a:extLst>
              </p:cNvPr>
              <p:cNvSpPr/>
              <p:nvPr/>
            </p:nvSpPr>
            <p:spPr>
              <a:xfrm flipH="1">
                <a:off x="6002111" y="1707106"/>
                <a:ext cx="699211" cy="212329"/>
              </a:xfrm>
              <a:prstGeom prst="rightArrow">
                <a:avLst/>
              </a:prstGeom>
              <a:solidFill>
                <a:srgbClr val="050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1B6E7E6-F537-E156-EF7B-2E78008B36D6}"/>
                  </a:ext>
                </a:extLst>
              </p:cNvPr>
              <p:cNvCxnSpPr/>
              <p:nvPr/>
            </p:nvCxnSpPr>
            <p:spPr>
              <a:xfrm>
                <a:off x="6710001" y="1779811"/>
                <a:ext cx="17654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D0AD3B2-C8CC-6930-90EA-51A0D6023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9353" y="2859528"/>
                <a:ext cx="0" cy="1807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8B49250-0F82-E364-4B4D-A88869A0EC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775" y="2873080"/>
                <a:ext cx="0" cy="1807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014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5F01-8E0F-9731-6FF0-2C310F5C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68615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DVCS and DDVCS cross sections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9A8A5-E5C9-1788-D369-A657628427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A33E9FA9-F75D-759F-8629-FB1DA5A9F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17" y="1054567"/>
            <a:ext cx="1795634" cy="155448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E0568D8-D486-01FD-7101-C2F3AAE9ED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922" y="1012554"/>
            <a:ext cx="1983249" cy="1554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2A078E-8B58-F025-486C-9731077814EF}"/>
              </a:ext>
            </a:extLst>
          </p:cNvPr>
          <p:cNvSpPr txBox="1"/>
          <p:nvPr/>
        </p:nvSpPr>
        <p:spPr>
          <a:xfrm>
            <a:off x="4808497" y="5865915"/>
            <a:ext cx="398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Cross sections from R. </a:t>
            </a:r>
            <a:r>
              <a:rPr lang="en-US" sz="1400" dirty="0" err="1"/>
              <a:t>Paremuzyan</a:t>
            </a:r>
            <a:r>
              <a:rPr lang="en-US" sz="1400" dirty="0"/>
              <a:t>, VGG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C85372-0F91-6B46-5F42-8438911C89E5}"/>
                  </a:ext>
                </a:extLst>
              </p:cNvPr>
              <p:cNvSpPr txBox="1"/>
              <p:nvPr/>
            </p:nvSpPr>
            <p:spPr>
              <a:xfrm>
                <a:off x="2429513" y="1589269"/>
                <a:ext cx="762068" cy="468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𝑝𝑞</m:t>
                          </m:r>
                        </m:den>
                      </m:f>
                    </m:oMath>
                  </m:oMathPara>
                </a14:m>
                <a:endParaRPr lang="en-US" sz="1400" baseline="30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C85372-0F91-6B46-5F42-8438911C8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513" y="1589269"/>
                <a:ext cx="762068" cy="468526"/>
              </a:xfrm>
              <a:prstGeom prst="rect">
                <a:avLst/>
              </a:prstGeom>
              <a:blipFill>
                <a:blip r:embed="rId4"/>
                <a:stretch>
                  <a:fillRect l="-3279" t="-2632" r="-655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297BE9-7914-2836-B855-6E6FFD0A7CA5}"/>
                  </a:ext>
                </a:extLst>
              </p:cNvPr>
              <p:cNvSpPr txBox="1"/>
              <p:nvPr/>
            </p:nvSpPr>
            <p:spPr>
              <a:xfrm>
                <a:off x="2406718" y="1427672"/>
                <a:ext cx="173925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297BE9-7914-2836-B855-6E6FFD0A7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718" y="1427672"/>
                <a:ext cx="1739259" cy="215444"/>
              </a:xfrm>
              <a:prstGeom prst="rect">
                <a:avLst/>
              </a:prstGeom>
              <a:blipFill>
                <a:blip r:embed="rId5"/>
                <a:stretch>
                  <a:fillRect l="-2899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8FECEE-C10C-F748-6F2A-A0838FFE9459}"/>
                  </a:ext>
                </a:extLst>
              </p:cNvPr>
              <p:cNvSpPr txBox="1"/>
              <p:nvPr/>
            </p:nvSpPr>
            <p:spPr>
              <a:xfrm>
                <a:off x="2429513" y="1970928"/>
                <a:ext cx="1046440" cy="214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baseline="30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8FECEE-C10C-F748-6F2A-A0838FFE9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513" y="1970928"/>
                <a:ext cx="1046440" cy="214739"/>
              </a:xfrm>
              <a:prstGeom prst="rect">
                <a:avLst/>
              </a:prstGeom>
              <a:blipFill>
                <a:blip r:embed="rId6"/>
                <a:stretch>
                  <a:fillRect l="-3614" r="-1205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3293B4-68EC-DC15-28E3-D1DBAC220050}"/>
                  </a:ext>
                </a:extLst>
              </p:cNvPr>
              <p:cNvSpPr txBox="1"/>
              <p:nvPr/>
            </p:nvSpPr>
            <p:spPr>
              <a:xfrm>
                <a:off x="6433553" y="1110131"/>
                <a:ext cx="178664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3293B4-68EC-DC15-28E3-D1DBAC22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553" y="1110131"/>
                <a:ext cx="1786643" cy="215444"/>
              </a:xfrm>
              <a:prstGeom prst="rect">
                <a:avLst/>
              </a:prstGeom>
              <a:blipFill>
                <a:blip r:embed="rId7"/>
                <a:stretch>
                  <a:fillRect l="-2113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54989E-356C-E92F-F054-140DDC0EC281}"/>
                  </a:ext>
                </a:extLst>
              </p:cNvPr>
              <p:cNvSpPr txBox="1"/>
              <p:nvPr/>
            </p:nvSpPr>
            <p:spPr>
              <a:xfrm>
                <a:off x="6348003" y="1423152"/>
                <a:ext cx="2164247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54989E-356C-E92F-F054-140DDC0EC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003" y="1423152"/>
                <a:ext cx="2164247" cy="467436"/>
              </a:xfrm>
              <a:prstGeom prst="rect">
                <a:avLst/>
              </a:prstGeom>
              <a:blipFill>
                <a:blip r:embed="rId8"/>
                <a:stretch>
                  <a:fillRect l="-2326" t="-23684" r="-581" b="-1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524B99-0C18-1B48-7AEA-2B2759390F16}"/>
                  </a:ext>
                </a:extLst>
              </p:cNvPr>
              <p:cNvSpPr txBox="1"/>
              <p:nvPr/>
            </p:nvSpPr>
            <p:spPr>
              <a:xfrm>
                <a:off x="6478727" y="1935983"/>
                <a:ext cx="1696297" cy="4993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524B99-0C18-1B48-7AEA-2B275939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727" y="1935983"/>
                <a:ext cx="1696297" cy="499367"/>
              </a:xfrm>
              <a:prstGeom prst="rect">
                <a:avLst/>
              </a:prstGeom>
              <a:blipFill>
                <a:blip r:embed="rId9"/>
                <a:stretch>
                  <a:fillRect l="-3731" t="-92500" r="-11940" b="-9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hart&#10;&#10;AI-generated content may be incorrect.">
            <a:extLst>
              <a:ext uri="{FF2B5EF4-FFF2-40B4-BE49-F238E27FC236}">
                <a16:creationId xmlns:a16="http://schemas.microsoft.com/office/drawing/2014/main" id="{F675E87F-95F9-8FF8-C48A-CBAD9A372C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89" y="2724202"/>
            <a:ext cx="3276435" cy="3200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1D5217-86AC-4BDD-A5A4-AA74CD692E5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039" t="3333"/>
          <a:stretch/>
        </p:blipFill>
        <p:spPr>
          <a:xfrm rot="5400000">
            <a:off x="1045426" y="2948379"/>
            <a:ext cx="2942449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CD6F0C-AFED-CB9D-CC72-953F6EB5AB60}"/>
                  </a:ext>
                </a:extLst>
              </p:cNvPr>
              <p:cNvSpPr txBox="1"/>
              <p:nvPr/>
            </p:nvSpPr>
            <p:spPr>
              <a:xfrm>
                <a:off x="1576828" y="2742282"/>
                <a:ext cx="59486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=10.6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=2.75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=0.15;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=1.4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CD6F0C-AFED-CB9D-CC72-953F6EB5A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828" y="2742282"/>
                <a:ext cx="5948680" cy="276999"/>
              </a:xfrm>
              <a:prstGeom prst="rect">
                <a:avLst/>
              </a:prstGeom>
              <a:blipFill>
                <a:blip r:embed="rId12"/>
                <a:stretch>
                  <a:fillRect t="-4545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0CF5-FC48-0832-16AD-9BC31142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Proposal following LOI in 2016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B6AC0-78CC-7918-4883-879D9EA23C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1D592-D527-7571-E82A-40C251861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951" y="1453825"/>
            <a:ext cx="4182750" cy="3291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F1F7A-B9C0-6FC6-F870-1E17ED8B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5" y="1371600"/>
            <a:ext cx="4165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5CF7EC9F-8A27-DA2D-17F1-ACF4C45BD5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81" y="2987644"/>
            <a:ext cx="4314250" cy="2468880"/>
          </a:xfrm>
          <a:prstGeom prst="rect">
            <a:avLst/>
          </a:prstGeom>
        </p:spPr>
      </p:pic>
      <p:sp>
        <p:nvSpPr>
          <p:cNvPr id="5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76452" y="252604"/>
            <a:ext cx="8207861" cy="66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rgbClr val="008000"/>
                </a:solidFill>
                <a:latin typeface="Arial" charset="0"/>
              </a:rPr>
              <a:t>High luminosity CLAS12 for DDVCS</a:t>
            </a:r>
            <a:endParaRPr lang="en-US" sz="3200" dirty="0">
              <a:solidFill>
                <a:srgbClr val="008000"/>
              </a:solidFill>
              <a:latin typeface="Arial" charset="0"/>
              <a:cs typeface="+mj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35C27-E6D7-5849-A7D3-A0F7AC18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66205" y="6218903"/>
            <a:ext cx="3086100" cy="273844"/>
          </a:xfrm>
        </p:spPr>
        <p:txBody>
          <a:bodyPr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S. Stepanyan, CLAS Collaboration meeting, March 4-7, JLAB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F714C-0E80-5C4D-B94A-B8221B0167CD}"/>
              </a:ext>
            </a:extLst>
          </p:cNvPr>
          <p:cNvSpPr txBox="1"/>
          <p:nvPr/>
        </p:nvSpPr>
        <p:spPr>
          <a:xfrm>
            <a:off x="1447800" y="3452981"/>
            <a:ext cx="647934" cy="276999"/>
          </a:xfrm>
          <a:prstGeom prst="rect">
            <a:avLst/>
          </a:prstGeom>
          <a:noFill/>
          <a:ln>
            <a:solidFill>
              <a:srgbClr val="40719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15679C"/>
                </a:solidFill>
              </a:rPr>
              <a:t>Shield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24EEE-48C9-D344-9C57-98AFB801F11F}"/>
              </a:ext>
            </a:extLst>
          </p:cNvPr>
          <p:cNvSpPr txBox="1"/>
          <p:nvPr/>
        </p:nvSpPr>
        <p:spPr>
          <a:xfrm>
            <a:off x="1383938" y="4888215"/>
            <a:ext cx="1037463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65900"/>
                </a:solidFill>
              </a:rPr>
              <a:t>Calorimeter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BA2984-157E-494E-B342-5A2B73ECE247}"/>
              </a:ext>
            </a:extLst>
          </p:cNvPr>
          <p:cNvCxnSpPr>
            <a:stCxn id="17" idx="0"/>
          </p:cNvCxnSpPr>
          <p:nvPr/>
        </p:nvCxnSpPr>
        <p:spPr>
          <a:xfrm flipV="1">
            <a:off x="1902670" y="4304260"/>
            <a:ext cx="273873" cy="583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BFC3AC-4367-0946-838A-4AB1D53315DA}"/>
              </a:ext>
            </a:extLst>
          </p:cNvPr>
          <p:cNvCxnSpPr>
            <a:stCxn id="12" idx="2"/>
          </p:cNvCxnSpPr>
          <p:nvPr/>
        </p:nvCxnSpPr>
        <p:spPr>
          <a:xfrm>
            <a:off x="1771767" y="3729980"/>
            <a:ext cx="485386" cy="392085"/>
          </a:xfrm>
          <a:prstGeom prst="straightConnector1">
            <a:avLst/>
          </a:prstGeom>
          <a:ln>
            <a:solidFill>
              <a:srgbClr val="4071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FEDDA6-E9DB-8F49-B344-7A9B79E9096F}"/>
              </a:ext>
            </a:extLst>
          </p:cNvPr>
          <p:cNvSpPr txBox="1"/>
          <p:nvPr/>
        </p:nvSpPr>
        <p:spPr>
          <a:xfrm>
            <a:off x="1462449" y="3923847"/>
            <a:ext cx="814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Trackers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7EEC0B-E0EE-B07E-0CD3-25641E6246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08281" y="5467157"/>
                <a:ext cx="4560094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100" dirty="0"/>
                  <a:t>Detector capable of measuring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smtClean="0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@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37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7EEC0B-E0EE-B07E-0CD3-25641E624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81" y="5467157"/>
                <a:ext cx="4560094" cy="646331"/>
              </a:xfrm>
              <a:prstGeom prst="rect">
                <a:avLst/>
              </a:prstGeom>
              <a:blipFill>
                <a:blip r:embed="rId3"/>
                <a:stretch>
                  <a:fillRect l="-556" t="-13462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0EA1042-355D-F718-2A9E-A5708F9181EB}"/>
              </a:ext>
            </a:extLst>
          </p:cNvPr>
          <p:cNvSpPr/>
          <p:nvPr/>
        </p:nvSpPr>
        <p:spPr>
          <a:xfrm>
            <a:off x="382802" y="983236"/>
            <a:ext cx="827951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Two main challenges in DDVCS measurements:</a:t>
            </a:r>
          </a:p>
          <a:p>
            <a:pPr marL="517525" indent="-284163">
              <a:spcBef>
                <a:spcPts val="0"/>
              </a:spcBef>
              <a:buFont typeface="+mj-lt"/>
              <a:buAutoNum type="alphaLcParenR"/>
            </a:pPr>
            <a:r>
              <a:rPr lang="en-US" sz="1600" dirty="0"/>
              <a:t>The cross-section is four orders of magnitude smaller than that of DVCS;</a:t>
            </a:r>
          </a:p>
          <a:p>
            <a:pPr marL="517525" indent="-284163">
              <a:spcBef>
                <a:spcPts val="600"/>
              </a:spcBef>
              <a:buFont typeface="+mj-lt"/>
              <a:buAutoNum type="alphaLcParenR"/>
            </a:pPr>
            <a:r>
              <a:rPr lang="en-US" sz="1600" dirty="0"/>
              <a:t>Ambiguities and anti-</a:t>
            </a:r>
            <a:r>
              <a:rPr lang="en-US" sz="1600" dirty="0" err="1"/>
              <a:t>symmetrization</a:t>
            </a:r>
            <a:r>
              <a:rPr lang="en-US" sz="1600" dirty="0"/>
              <a:t> issues with the decay leptons of the outgoing virtual photon and the incoming-scattered lepton.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700" dirty="0"/>
              <a:t>Di-muon electroproduction using upgraded CLAS12 will overcome these challenges.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BFD34-0D69-4947-2372-D43F02466912}"/>
              </a:ext>
            </a:extLst>
          </p:cNvPr>
          <p:cNvSpPr txBox="1"/>
          <p:nvPr/>
        </p:nvSpPr>
        <p:spPr>
          <a:xfrm>
            <a:off x="2013917" y="2696774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CLAS12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6A1C6B-82A3-EBF7-6970-2B62EAE0D5ED}"/>
              </a:ext>
            </a:extLst>
          </p:cNvPr>
          <p:cNvSpPr txBox="1"/>
          <p:nvPr/>
        </p:nvSpPr>
        <p:spPr>
          <a:xfrm>
            <a:off x="4674655" y="2874230"/>
            <a:ext cx="404967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simple concept:</a:t>
            </a:r>
          </a:p>
          <a:p>
            <a:pPr marL="171450" indent="-171450">
              <a:spcBef>
                <a:spcPts val="600"/>
              </a:spcBef>
              <a:buSzPct val="85000"/>
              <a:buFont typeface="System Font Regular"/>
              <a:buChar char="⁃"/>
            </a:pPr>
            <a:r>
              <a:rPr lang="en-US" sz="1400" dirty="0"/>
              <a:t>Remove HTCC and block the CLAS12 forward with a W-shield and PbWO</a:t>
            </a:r>
            <a:r>
              <a:rPr lang="en-US" sz="1400" baseline="-25000" dirty="0"/>
              <a:t>4</a:t>
            </a:r>
            <a:r>
              <a:rPr lang="en-US" sz="1400" dirty="0"/>
              <a:t> calorimeter to prevent flooding of DC by EM background;</a:t>
            </a:r>
          </a:p>
          <a:p>
            <a:pPr marL="171450" indent="-171450">
              <a:spcBef>
                <a:spcPts val="600"/>
              </a:spcBef>
              <a:buSzPct val="85000"/>
              <a:buFont typeface="System Font Regular"/>
              <a:buChar char="⁃"/>
            </a:pPr>
            <a:r>
              <a:rPr lang="en-US" sz="1400" dirty="0"/>
              <a:t>Scattered electrons will be detected in the calorimeter, while shield will work as pion filter, as most of charged </a:t>
            </a:r>
            <a:r>
              <a:rPr lang="en-US" sz="1400" dirty="0" err="1"/>
              <a:t>pions</a:t>
            </a:r>
            <a:r>
              <a:rPr lang="en-US" sz="1400" dirty="0"/>
              <a:t> will shower and will not reach to the forward tracking system;</a:t>
            </a:r>
          </a:p>
          <a:p>
            <a:pPr marL="171450" indent="-171450">
              <a:spcBef>
                <a:spcPts val="600"/>
              </a:spcBef>
              <a:buSzPct val="85000"/>
              <a:buFont typeface="System Font Regular"/>
              <a:buChar char="⁃"/>
            </a:pPr>
            <a:r>
              <a:rPr lang="en-US" sz="1400" dirty="0"/>
              <a:t>Remove CVT, instead use a high rate MPGDs for central and forward (in front of the calorimeter) tracking</a:t>
            </a:r>
          </a:p>
        </p:txBody>
      </p:sp>
    </p:spTree>
    <p:extLst>
      <p:ext uri="{BB962C8B-B14F-4D97-AF65-F5344CB8AC3E}">
        <p14:creationId xmlns:p14="http://schemas.microsoft.com/office/powerpoint/2010/main" val="19066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13E7F-2FDC-E989-3D7E-2C3EDEBA17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EB16B-3E57-FF37-0A3C-2A57479A34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3C7BC-5B13-A254-0832-0E9943C524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8128A3C-6BB7-662C-9732-6D317AB42AEE}"/>
              </a:ext>
            </a:extLst>
          </p:cNvPr>
          <p:cNvSpPr txBox="1"/>
          <p:nvPr/>
        </p:nvSpPr>
        <p:spPr>
          <a:xfrm>
            <a:off x="405976" y="269372"/>
            <a:ext cx="767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Starting from CLAS12 with </a:t>
            </a:r>
            <a:r>
              <a:rPr lang="en-US" sz="3200" dirty="0" err="1">
                <a:latin typeface="Symbol" pitchFamily="2" charset="2"/>
              </a:rPr>
              <a:t>m</a:t>
            </a:r>
            <a:r>
              <a:rPr lang="en-US" sz="3200" dirty="0" err="1"/>
              <a:t>RWELL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2ACC8-DA54-8F52-4788-5A8A561C33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62DF9-A4FF-9687-312F-95D45433A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6800"/>
            <a:ext cx="8141520" cy="438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C3BC2-D889-481F-7F1B-BDDE3E1E3D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6800"/>
            <a:ext cx="8167343" cy="4389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18801-6E44-2535-184A-5786702537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4410"/>
            <a:ext cx="8141520" cy="4389120"/>
          </a:xfrm>
          <a:prstGeom prst="rect">
            <a:avLst/>
          </a:prstGeom>
        </p:spPr>
      </p:pic>
      <p:pic>
        <p:nvPicPr>
          <p:cNvPr id="11" name="Picture 10" descr="A drawing of a machine&#10;&#10;Description automatically generated">
            <a:extLst>
              <a:ext uri="{FF2B5EF4-FFF2-40B4-BE49-F238E27FC236}">
                <a16:creationId xmlns:a16="http://schemas.microsoft.com/office/drawing/2014/main" id="{8CE27D51-76E1-605C-815C-4265FF0032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0F15B2CA-2B24-0337-D612-DBC6AB6D48C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1059470"/>
            <a:ext cx="8141520" cy="4389120"/>
          </a:xfrm>
          <a:prstGeom prst="rect">
            <a:avLst/>
          </a:prstGeom>
        </p:spPr>
      </p:pic>
      <p:pic>
        <p:nvPicPr>
          <p:cNvPr id="15" name="Picture 14" descr="A drawing of a machine&#10;&#10;Description automatically generated">
            <a:extLst>
              <a:ext uri="{FF2B5EF4-FFF2-40B4-BE49-F238E27FC236}">
                <a16:creationId xmlns:a16="http://schemas.microsoft.com/office/drawing/2014/main" id="{752ED598-EB2F-B11C-7617-A9E116F89E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066800"/>
            <a:ext cx="8141520" cy="4389120"/>
          </a:xfrm>
          <a:prstGeom prst="rect">
            <a:avLst/>
          </a:prstGeom>
        </p:spPr>
      </p:pic>
      <p:pic>
        <p:nvPicPr>
          <p:cNvPr id="17" name="Picture 16" descr="A drawing of a machine&#10;&#10;Description automatically generated">
            <a:extLst>
              <a:ext uri="{FF2B5EF4-FFF2-40B4-BE49-F238E27FC236}">
                <a16:creationId xmlns:a16="http://schemas.microsoft.com/office/drawing/2014/main" id="{4D4DA90C-1BC6-2EA5-C5A5-1FDE6AF8FE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27" y="1059470"/>
            <a:ext cx="8183007" cy="44269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088A2A-72F5-1466-53F9-E2A254041856}"/>
              </a:ext>
            </a:extLst>
          </p:cNvPr>
          <p:cNvSpPr txBox="1"/>
          <p:nvPr/>
        </p:nvSpPr>
        <p:spPr>
          <a:xfrm>
            <a:off x="304800" y="269372"/>
            <a:ext cx="784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Convert CLAS12 FD into a </a:t>
            </a:r>
            <a:r>
              <a:rPr lang="en-US" sz="3200" dirty="0">
                <a:latin typeface="Symbol" pitchFamily="2" charset="2"/>
              </a:rPr>
              <a:t>m</a:t>
            </a:r>
            <a:r>
              <a:rPr lang="en-US" sz="3200" dirty="0">
                <a:latin typeface="+mn-lt"/>
              </a:rPr>
              <a:t>-spectrometer</a:t>
            </a:r>
          </a:p>
        </p:txBody>
      </p:sp>
    </p:spTree>
    <p:extLst>
      <p:ext uri="{BB962C8B-B14F-4D97-AF65-F5344CB8AC3E}">
        <p14:creationId xmlns:p14="http://schemas.microsoft.com/office/powerpoint/2010/main" val="25549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5BED-70FA-EE8D-7C0A-88987443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8305800" cy="6699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GEANT4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BFE4A-DF61-7367-5E38-134CD2B19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6" name="Picture 5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DCE0FDFB-ABFE-6C59-F5FD-CEFCE25D02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15" y="2642309"/>
            <a:ext cx="3809138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F71108-E0FF-9ADC-A572-F99614AD759A}"/>
                  </a:ext>
                </a:extLst>
              </p:cNvPr>
              <p:cNvSpPr txBox="1"/>
              <p:nvPr/>
            </p:nvSpPr>
            <p:spPr>
              <a:xfrm>
                <a:off x="377663" y="877666"/>
                <a:ext cx="83058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US" dirty="0"/>
                  <a:t>Studies for LOI12-16-004 validated the concept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US" dirty="0"/>
                  <a:t>We switched from “physicist” design to engineering design of the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CLAS12 model in GEMC (Mauri). Bob, Cyril, and Chris prepared the CAD model.</a:t>
                </a:r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US" dirty="0"/>
                  <a:t>Simulations led by Raffaella are underway to understand backgrounds in detectors, optimize shielding, and determine luminosity limitations.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F71108-E0FF-9ADC-A572-F99614AD7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63" y="877666"/>
                <a:ext cx="8305800" cy="1477328"/>
              </a:xfrm>
              <a:prstGeom prst="rect">
                <a:avLst/>
              </a:prstGeom>
              <a:blipFill>
                <a:blip r:embed="rId3"/>
                <a:stretch>
                  <a:fillRect l="-458"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F3B23E2-81A9-0394-5596-263A5A1419F6}"/>
              </a:ext>
            </a:extLst>
          </p:cNvPr>
          <p:cNvSpPr txBox="1"/>
          <p:nvPr/>
        </p:nvSpPr>
        <p:spPr>
          <a:xfrm>
            <a:off x="377663" y="2876884"/>
            <a:ext cx="1682967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Shielding is the simple extension of the existing CLAS12 W-pipe.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A72FF5-B92A-2C95-540B-7FD4FBB512C4}"/>
              </a:ext>
            </a:extLst>
          </p:cNvPr>
          <p:cNvSpPr txBox="1"/>
          <p:nvPr/>
        </p:nvSpPr>
        <p:spPr>
          <a:xfrm>
            <a:off x="727528" y="5371644"/>
            <a:ext cx="1219200" cy="6001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Cylindrical recoil detector should be added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2C9796-2647-F892-B50B-A4A4FB6C491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219147" y="3477048"/>
            <a:ext cx="841483" cy="9635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9BEBD3-3B4A-5FFF-AFF4-08ECCF5E6DC8}"/>
              </a:ext>
            </a:extLst>
          </p:cNvPr>
          <p:cNvCxnSpPr>
            <a:cxnSpLocks/>
          </p:cNvCxnSpPr>
          <p:nvPr/>
        </p:nvCxnSpPr>
        <p:spPr>
          <a:xfrm flipV="1">
            <a:off x="1432502" y="4619096"/>
            <a:ext cx="243898" cy="752548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C644A3-CE71-215C-2E42-AD2BBBEA2629}"/>
              </a:ext>
            </a:extLst>
          </p:cNvPr>
          <p:cNvSpPr txBox="1"/>
          <p:nvPr/>
        </p:nvSpPr>
        <p:spPr>
          <a:xfrm>
            <a:off x="3844382" y="3163709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ECal</a:t>
            </a:r>
            <a:endParaRPr lang="en-US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443B12-7BAC-C6D7-94D9-9DC8412D29C7}"/>
              </a:ext>
            </a:extLst>
          </p:cNvPr>
          <p:cNvSpPr txBox="1"/>
          <p:nvPr/>
        </p:nvSpPr>
        <p:spPr>
          <a:xfrm>
            <a:off x="3067929" y="3338548"/>
            <a:ext cx="585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FTOF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4AEC1-5C9B-9E6A-AD81-4DBDCEA9CFD4}"/>
              </a:ext>
            </a:extLst>
          </p:cNvPr>
          <p:cNvSpPr txBox="1"/>
          <p:nvPr/>
        </p:nvSpPr>
        <p:spPr>
          <a:xfrm>
            <a:off x="1985347" y="3929514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DC</a:t>
            </a:r>
          </a:p>
        </p:txBody>
      </p:sp>
      <p:pic>
        <p:nvPicPr>
          <p:cNvPr id="3" name="Picture 2" descr="A computer generated image of a machine&#10;&#10;AI-generated content may be incorrect.">
            <a:extLst>
              <a:ext uri="{FF2B5EF4-FFF2-40B4-BE49-F238E27FC236}">
                <a16:creationId xmlns:a16="http://schemas.microsoft.com/office/drawing/2014/main" id="{05064B88-A8C0-C22B-8E55-088BA65BF1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547" y="2317752"/>
            <a:ext cx="2566489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9E0D5-2878-93B0-E216-AC170C74BE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255" y="4146552"/>
            <a:ext cx="294163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2EF540-9BFB-FDBB-52D4-1C99383F0E3D}"/>
                  </a:ext>
                </a:extLst>
              </p:cNvPr>
              <p:cNvSpPr txBox="1"/>
              <p:nvPr/>
            </p:nvSpPr>
            <p:spPr>
              <a:xfrm>
                <a:off x="5181600" y="5873105"/>
                <a:ext cx="3670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1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𝑠𝑒𝑐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400" dirty="0"/>
                  <a:t>, 1.4% occupancy in R3.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2EF540-9BFB-FDBB-52D4-1C99383F0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5873105"/>
                <a:ext cx="3670236" cy="307777"/>
              </a:xfrm>
              <a:prstGeom prst="rect">
                <a:avLst/>
              </a:prstGeom>
              <a:blipFill>
                <a:blip r:embed="rId6"/>
                <a:stretch>
                  <a:fillRect l="-692"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0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CB8F5A-E83A-F131-9DBD-4067A7187C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244467"/>
                <a:ext cx="8305800" cy="74613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3200" dirty="0">
                    <a:latin typeface="+mn-lt"/>
                  </a:rPr>
                  <a:t> – separation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CB8F5A-E83A-F131-9DBD-4067A7187C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244467"/>
                <a:ext cx="8305800" cy="746133"/>
              </a:xfrm>
              <a:blipFill>
                <a:blip r:embed="rId2"/>
                <a:stretch>
                  <a:fillRect l="-612" t="-1166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23599-938F-835B-CEE2-4F3B57604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10" name="Picture 9" descr="A computer generated image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54808C84-E208-60E1-BE4D-0D1E41C632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914" y="1668915"/>
            <a:ext cx="3724456" cy="3404658"/>
          </a:xfrm>
          <a:prstGeom prst="rect">
            <a:avLst/>
          </a:prstGeom>
        </p:spPr>
      </p:pic>
      <p:pic>
        <p:nvPicPr>
          <p:cNvPr id="12" name="Picture 11" descr="A colorful lines and dots&#10;&#10;Description automatically generated with medium confidence">
            <a:extLst>
              <a:ext uri="{FF2B5EF4-FFF2-40B4-BE49-F238E27FC236}">
                <a16:creationId xmlns:a16="http://schemas.microsoft.com/office/drawing/2014/main" id="{4A4BB6FD-E082-C76C-67F7-007363C2DF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83" y="1690293"/>
            <a:ext cx="3388998" cy="3383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1C78D7-2193-F08C-FC42-B39112028ABB}"/>
                  </a:ext>
                </a:extLst>
              </p:cNvPr>
              <p:cNvSpPr txBox="1"/>
              <p:nvPr/>
            </p:nvSpPr>
            <p:spPr>
              <a:xfrm>
                <a:off x="1718451" y="1320961"/>
                <a:ext cx="1247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1C78D7-2193-F08C-FC42-B39112028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451" y="1320961"/>
                <a:ext cx="1247393" cy="369332"/>
              </a:xfrm>
              <a:prstGeom prst="rect">
                <a:avLst/>
              </a:prstGeom>
              <a:blipFill>
                <a:blip r:embed="rId5"/>
                <a:stretch>
                  <a:fillRect l="-4040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5F1E30-F2B7-3550-AC69-84AEE6DB360B}"/>
                  </a:ext>
                </a:extLst>
              </p:cNvPr>
              <p:cNvSpPr txBox="1"/>
              <p:nvPr/>
            </p:nvSpPr>
            <p:spPr>
              <a:xfrm>
                <a:off x="6178158" y="1299583"/>
                <a:ext cx="1231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5F1E30-F2B7-3550-AC69-84AEE6DB3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158" y="1299583"/>
                <a:ext cx="1231171" cy="369332"/>
              </a:xfrm>
              <a:prstGeom prst="rect">
                <a:avLst/>
              </a:prstGeom>
              <a:blipFill>
                <a:blip r:embed="rId6"/>
                <a:stretch>
                  <a:fillRect l="-40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6EEDB9-859E-E466-31EF-3A3F91E71E36}"/>
              </a:ext>
            </a:extLst>
          </p:cNvPr>
          <p:cNvSpPr txBox="1"/>
          <p:nvPr/>
        </p:nvSpPr>
        <p:spPr>
          <a:xfrm>
            <a:off x="5105400" y="5140782"/>
            <a:ext cx="341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Conversely, muons will lose some energy in the calorimeter/shielding but will reach drift chambers and </a:t>
            </a:r>
            <a:r>
              <a:rPr lang="en-US" sz="1400" dirty="0" err="1"/>
              <a:t>Ecal</a:t>
            </a:r>
            <a:r>
              <a:rPr lang="en-US" sz="1400" dirty="0"/>
              <a:t>. </a:t>
            </a:r>
            <a:r>
              <a:rPr lang="en-US" sz="1400" dirty="0" err="1"/>
              <a:t>Ecal</a:t>
            </a:r>
            <a:r>
              <a:rPr lang="en-US" sz="1400" dirty="0"/>
              <a:t> is where muons are IDed.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8803D-E5B9-B1AB-02AC-602D1358493E}"/>
              </a:ext>
            </a:extLst>
          </p:cNvPr>
          <p:cNvSpPr txBox="1"/>
          <p:nvPr/>
        </p:nvSpPr>
        <p:spPr>
          <a:xfrm>
            <a:off x="566858" y="5202706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Most </a:t>
            </a:r>
            <a:r>
              <a:rPr lang="en-US" sz="1400" dirty="0" err="1"/>
              <a:t>pions</a:t>
            </a:r>
            <a:r>
              <a:rPr lang="en-US" sz="1400" dirty="0"/>
              <a:t> will shower in the calorimeter/shielding and will not reach drift chambers, much less the </a:t>
            </a:r>
            <a:r>
              <a:rPr lang="en-US" sz="1400" dirty="0" err="1"/>
              <a:t>ECal</a:t>
            </a:r>
            <a:r>
              <a:rPr lang="en-US" sz="1400" dirty="0"/>
              <a:t>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C3875-6772-49CB-517D-6CEBA8205AA6}"/>
              </a:ext>
            </a:extLst>
          </p:cNvPr>
          <p:cNvSpPr txBox="1"/>
          <p:nvPr/>
        </p:nvSpPr>
        <p:spPr>
          <a:xfrm>
            <a:off x="7162800" y="180891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ECal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264A1-0C4F-CD7F-7B68-9DE0402D84D7}"/>
              </a:ext>
            </a:extLst>
          </p:cNvPr>
          <p:cNvSpPr txBox="1"/>
          <p:nvPr/>
        </p:nvSpPr>
        <p:spPr>
          <a:xfrm>
            <a:off x="7283247" y="961029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Mauri</a:t>
            </a:r>
          </a:p>
        </p:txBody>
      </p:sp>
    </p:spTree>
    <p:extLst>
      <p:ext uri="{BB962C8B-B14F-4D97-AF65-F5344CB8AC3E}">
        <p14:creationId xmlns:p14="http://schemas.microsoft.com/office/powerpoint/2010/main" val="11505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D7C79-75F8-F862-E433-D4B09E8479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8EF178A9-BC98-FBF9-686E-ADF62266EC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44467"/>
                <a:ext cx="8077200" cy="74613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3200" dirty="0">
                    <a:latin typeface="+mn-lt"/>
                  </a:rPr>
                  <a:t> – suppression</a:t>
                </a: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8EF178A9-BC98-FBF9-686E-ADF62266E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44467"/>
                <a:ext cx="8077200" cy="746133"/>
              </a:xfrm>
              <a:blipFill>
                <a:blip r:embed="rId2"/>
                <a:stretch>
                  <a:fillRect l="-157" t="-10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D860222-D992-ED5A-9651-8644C7E0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046"/>
          <a:stretch/>
        </p:blipFill>
        <p:spPr>
          <a:xfrm>
            <a:off x="304800" y="868680"/>
            <a:ext cx="5708452" cy="256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826E4-80AC-729B-5EEB-2DD6113A5F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33"/>
          <a:stretch/>
        </p:blipFill>
        <p:spPr>
          <a:xfrm>
            <a:off x="396482" y="3581404"/>
            <a:ext cx="5525088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3EEB0A-D2DD-E82A-5022-396E753419D9}"/>
              </a:ext>
            </a:extLst>
          </p:cNvPr>
          <p:cNvSpPr txBox="1"/>
          <p:nvPr/>
        </p:nvSpPr>
        <p:spPr>
          <a:xfrm>
            <a:off x="4092680" y="41148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MIP</a:t>
            </a:r>
            <a:r>
              <a:rPr lang="en-US" b="1" baseline="30000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DD480-0F47-D920-5105-3975B6A35C35}"/>
              </a:ext>
            </a:extLst>
          </p:cNvPr>
          <p:cNvSpPr txBox="1"/>
          <p:nvPr/>
        </p:nvSpPr>
        <p:spPr>
          <a:xfrm>
            <a:off x="1158482" y="25146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MIP</a:t>
            </a:r>
            <a:r>
              <a:rPr lang="en-US" b="1" baseline="30000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1496B-4873-35F8-5B14-2CD9B8D43D3A}"/>
              </a:ext>
            </a:extLst>
          </p:cNvPr>
          <p:cNvSpPr txBox="1"/>
          <p:nvPr/>
        </p:nvSpPr>
        <p:spPr>
          <a:xfrm>
            <a:off x="4454317" y="116175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MIP</a:t>
            </a:r>
            <a:r>
              <a:rPr lang="en-US" b="1" baseline="30000" dirty="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24111-8E1B-E069-95CD-5682E4173145}"/>
              </a:ext>
            </a:extLst>
          </p:cNvPr>
          <p:cNvSpPr txBox="1"/>
          <p:nvPr/>
        </p:nvSpPr>
        <p:spPr>
          <a:xfrm>
            <a:off x="1520119" y="5410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MIP</a:t>
            </a:r>
            <a:r>
              <a:rPr lang="en-US" b="1" baseline="30000" dirty="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B6F01-19AB-DB13-B3AF-F146B68B6C2D}"/>
              </a:ext>
            </a:extLst>
          </p:cNvPr>
          <p:cNvSpPr txBox="1"/>
          <p:nvPr/>
        </p:nvSpPr>
        <p:spPr>
          <a:xfrm>
            <a:off x="6248400" y="2736505"/>
            <a:ext cx="270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Generated with GEANT particle gun, uniform in momentum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BFAD77-B47F-2D25-C525-729DCDEDD771}"/>
                  </a:ext>
                </a:extLst>
              </p:cNvPr>
              <p:cNvSpPr txBox="1"/>
              <p:nvPr/>
            </p:nvSpPr>
            <p:spPr>
              <a:xfrm>
                <a:off x="6629400" y="1748134"/>
                <a:ext cx="10566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BFAD77-B47F-2D25-C525-729DCDEDD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748134"/>
                <a:ext cx="1056636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11A3FC-329E-78AC-2ABF-B65E7606E543}"/>
                  </a:ext>
                </a:extLst>
              </p:cNvPr>
              <p:cNvSpPr txBox="1"/>
              <p:nvPr/>
            </p:nvSpPr>
            <p:spPr>
              <a:xfrm>
                <a:off x="6629400" y="4417369"/>
                <a:ext cx="10566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11A3FC-329E-78AC-2ABF-B65E7606E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4417369"/>
                <a:ext cx="1056635" cy="461665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7AEE03-FF42-113E-F55F-87F5C62A2EB8}"/>
                  </a:ext>
                </a:extLst>
              </p:cNvPr>
              <p:cNvSpPr txBox="1"/>
              <p:nvPr/>
            </p:nvSpPr>
            <p:spPr>
              <a:xfrm>
                <a:off x="5955240" y="4991463"/>
                <a:ext cx="2863631" cy="1206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survival rate is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&lt;0.8%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For a pion pair, the suppression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.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7AEE03-FF42-113E-F55F-87F5C62A2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240" y="4991463"/>
                <a:ext cx="2863631" cy="1206805"/>
              </a:xfrm>
              <a:prstGeom prst="rect">
                <a:avLst/>
              </a:prstGeom>
              <a:blipFill>
                <a:blip r:embed="rId7"/>
                <a:stretch>
                  <a:fillRect l="-1762"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6B88B2B-95C3-2809-3D71-67FF7D33F014}"/>
              </a:ext>
            </a:extLst>
          </p:cNvPr>
          <p:cNvSpPr txBox="1"/>
          <p:nvPr/>
        </p:nvSpPr>
        <p:spPr>
          <a:xfrm>
            <a:off x="6613465" y="861536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Studies done by </a:t>
            </a:r>
            <a:r>
              <a:rPr lang="en-US" sz="1600" dirty="0" err="1"/>
              <a:t>Rafo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27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72217-761A-F48A-2321-283462A3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7C9A4-3BE9-3F0F-3C90-3BAE07EA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83058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Beam, target, DAQ and trigger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49B700-71D5-BE3C-240A-379FB99431FE}"/>
                  </a:ext>
                </a:extLst>
              </p:cNvPr>
              <p:cNvSpPr txBox="1"/>
              <p:nvPr/>
            </p:nvSpPr>
            <p:spPr>
              <a:xfrm>
                <a:off x="304800" y="1219200"/>
                <a:ext cx="8458200" cy="4031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spcAft>
                    <a:spcPts val="1200"/>
                  </a:spcAft>
                  <a:buFont typeface="Arial"/>
                  <a:buChar char="•"/>
                </a:pPr>
                <a:r>
                  <a:rPr lang="en-US" dirty="0">
                    <a:cs typeface="Calibri"/>
                  </a:rPr>
                  <a:t>The proposed luminosity can be achieved with a 7.5 cm-long LH</a:t>
                </a:r>
                <a:r>
                  <a:rPr lang="en-US" baseline="-25000" dirty="0">
                    <a:cs typeface="Calibri"/>
                  </a:rPr>
                  <a:t>2</a:t>
                </a:r>
                <a:r>
                  <a:rPr lang="en-US" dirty="0">
                    <a:cs typeface="Calibri"/>
                  </a:rPr>
                  <a:t> target and an electron beam of up to 7 </a:t>
                </a:r>
                <a:r>
                  <a:rPr lang="en-US" dirty="0">
                    <a:latin typeface="Symbol" pitchFamily="2" charset="2"/>
                    <a:cs typeface="Calibri"/>
                  </a:rPr>
                  <a:t>m</a:t>
                </a:r>
                <a:r>
                  <a:rPr lang="en-US" dirty="0">
                    <a:cs typeface="Calibri"/>
                  </a:rPr>
                  <a:t>A.</a:t>
                </a:r>
              </a:p>
              <a:p>
                <a:pPr marL="214313" indent="-214313">
                  <a:spcAft>
                    <a:spcPts val="1200"/>
                  </a:spcAft>
                  <a:buFont typeface="Arial"/>
                  <a:buChar char="•"/>
                </a:pPr>
                <a:r>
                  <a:rPr lang="en-US" dirty="0">
                    <a:cs typeface="Calibri"/>
                  </a:rPr>
                  <a:t>The Hall-B cryo-target can support the run but must move to an all-Al-cell.</a:t>
                </a:r>
              </a:p>
              <a:p>
                <a:pPr marL="214313" indent="-214313">
                  <a:spcAft>
                    <a:spcPts val="1200"/>
                  </a:spcAft>
                  <a:buFont typeface="Arial"/>
                  <a:buChar char="•"/>
                </a:pPr>
                <a:r>
                  <a:rPr lang="en-US" dirty="0">
                    <a:cs typeface="Calibri"/>
                  </a:rPr>
                  <a:t>The Hall-B beamline will support high-current beam operation. Requires increasing the beam dump power, which is planned for Phase II of the upgrade.</a:t>
                </a:r>
              </a:p>
              <a:p>
                <a:pPr marL="214313" indent="-214313">
                  <a:spcAft>
                    <a:spcPts val="1200"/>
                  </a:spcAft>
                  <a:buFont typeface="Arial"/>
                  <a:buChar char="•"/>
                </a:pPr>
                <a:r>
                  <a:rPr lang="en-US" dirty="0">
                    <a:cs typeface="Calibri"/>
                  </a:rPr>
                  <a:t>The experiment will use a 2-MIP-like particle trigger as in RG-A. Based on Richard’s J/</a:t>
                </a:r>
                <a:r>
                  <a:rPr lang="en-US" dirty="0">
                    <a:latin typeface="Symbol" pitchFamily="2" charset="2"/>
                    <a:cs typeface="Calibri"/>
                  </a:rPr>
                  <a:t>y</a:t>
                </a:r>
                <a:r>
                  <a:rPr lang="en-US" dirty="0">
                    <a:cs typeface="Calibri"/>
                  </a:rPr>
                  <a:t> analysis with 2-</a:t>
                </a:r>
                <a:r>
                  <a:rPr lang="en-US" dirty="0">
                    <a:latin typeface="Symbol" pitchFamily="2" charset="2"/>
                    <a:cs typeface="Calibri"/>
                  </a:rPr>
                  <a:t>m</a:t>
                </a:r>
                <a:r>
                  <a:rPr lang="en-US" dirty="0">
                    <a:cs typeface="Calibri"/>
                  </a:rPr>
                  <a:t> final state, the expected trigger rate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cs typeface="Calibri"/>
                  </a:rPr>
                  <a:t> will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&lt;4</m:t>
                    </m:r>
                  </m:oMath>
                </a14:m>
                <a:r>
                  <a:rPr lang="en-US" dirty="0">
                    <a:cs typeface="Calibri"/>
                  </a:rPr>
                  <a:t> kHz.</a:t>
                </a:r>
              </a:p>
              <a:p>
                <a:pPr marL="214313" indent="-214313">
                  <a:spcAft>
                    <a:spcPts val="1200"/>
                  </a:spcAft>
                  <a:buFont typeface="Arial"/>
                  <a:buChar char="•"/>
                </a:pPr>
                <a:r>
                  <a:rPr lang="en-US" dirty="0">
                    <a:cs typeface="Calibri"/>
                  </a:rPr>
                  <a:t>CLAS12 DAQ performance is adequate for the experiment's requirements. The transition from CLAS12 to </a:t>
                </a:r>
                <a:r>
                  <a:rPr lang="en-US" dirty="0">
                    <a:latin typeface="Symbol" pitchFamily="2" charset="2"/>
                    <a:cs typeface="Calibri"/>
                  </a:rPr>
                  <a:t>m</a:t>
                </a:r>
                <a:r>
                  <a:rPr lang="en-US" dirty="0">
                    <a:cs typeface="Calibri"/>
                  </a:rPr>
                  <a:t>CLAS12 will maintain a nearly unchanged total channel count, as the additional channels from new detectors will be offset by those removed or replaced.</a:t>
                </a:r>
                <a:endParaRPr lang="en-US" sz="1800" dirty="0">
                  <a:cs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49B700-71D5-BE3C-240A-379FB9943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19200"/>
                <a:ext cx="8458200" cy="4031873"/>
              </a:xfrm>
              <a:prstGeom prst="rect">
                <a:avLst/>
              </a:prstGeom>
              <a:blipFill>
                <a:blip r:embed="rId2"/>
                <a:stretch>
                  <a:fillRect l="-450" t="-629" r="-450" b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9EBC-722A-18BD-08D8-C89EAD0D72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</p:spTree>
    <p:extLst>
      <p:ext uri="{BB962C8B-B14F-4D97-AF65-F5344CB8AC3E}">
        <p14:creationId xmlns:p14="http://schemas.microsoft.com/office/powerpoint/2010/main" val="19180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98B073F-23FD-AA51-0815-6AC8431A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83058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Kinematical coverage for DDVCS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747247-25B9-9E8C-2103-80588CEE1BD8}"/>
              </a:ext>
            </a:extLst>
          </p:cNvPr>
          <p:cNvSpPr txBox="1"/>
          <p:nvPr/>
        </p:nvSpPr>
        <p:spPr>
          <a:xfrm>
            <a:off x="318602" y="1066800"/>
            <a:ext cx="830580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indent="-119063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cs typeface="Calibri"/>
              </a:rPr>
              <a:t>Studies with GRAPE event generator, BH only. The electrons will be detected in the PbWO</a:t>
            </a:r>
            <a:r>
              <a:rPr lang="en-US" sz="1600" baseline="-25000" dirty="0">
                <a:cs typeface="Calibri"/>
              </a:rPr>
              <a:t>4</a:t>
            </a:r>
            <a:r>
              <a:rPr lang="en-US" sz="1600" dirty="0">
                <a:cs typeface="Calibri"/>
              </a:rPr>
              <a:t> calorimeter and the muon pairs in the CLAS12 FD. </a:t>
            </a:r>
          </a:p>
          <a:p>
            <a:pPr marL="119063" indent="-119063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cs typeface="Calibri"/>
              </a:rPr>
              <a:t>The whole region is measured simultaneously, covering the space-like and time-like regions.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75A6A7-D6D1-3F72-3E9E-4D3CF14B9310}"/>
              </a:ext>
            </a:extLst>
          </p:cNvPr>
          <p:cNvSpPr txBox="1"/>
          <p:nvPr/>
        </p:nvSpPr>
        <p:spPr>
          <a:xfrm>
            <a:off x="6349164" y="80753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R. </a:t>
            </a:r>
            <a:r>
              <a:rPr lang="en-US" sz="1400" dirty="0" err="1"/>
              <a:t>Paremuzyan</a:t>
            </a:r>
            <a:endParaRPr lang="en-US" sz="14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4DB3422-1AAA-3121-D915-30C68A965F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5454D-BB94-6328-5A91-F199A988315C}"/>
              </a:ext>
            </a:extLst>
          </p:cNvPr>
          <p:cNvGrpSpPr>
            <a:grpSpLocks noChangeAspect="1"/>
          </p:cNvGrpSpPr>
          <p:nvPr/>
        </p:nvGrpSpPr>
        <p:grpSpPr>
          <a:xfrm>
            <a:off x="4611554" y="2468880"/>
            <a:ext cx="3972191" cy="3566160"/>
            <a:chOff x="2544660" y="1924050"/>
            <a:chExt cx="5194403" cy="4701679"/>
          </a:xfrm>
        </p:grpSpPr>
        <p:pic>
          <p:nvPicPr>
            <p:cNvPr id="14" name="Picture 13" descr="Chart, histogram&#10;&#10;Description automatically generated">
              <a:extLst>
                <a:ext uri="{FF2B5EF4-FFF2-40B4-BE49-F238E27FC236}">
                  <a16:creationId xmlns:a16="http://schemas.microsoft.com/office/drawing/2014/main" id="{1B80CF9C-AC0E-E98B-2DD9-CF0AF907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7361" y="1924050"/>
              <a:ext cx="5131702" cy="470167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03E1F4-4C40-AA93-5C7F-145820B7BCD7}"/>
                </a:ext>
              </a:extLst>
            </p:cNvPr>
            <p:cNvSpPr txBox="1"/>
            <p:nvPr/>
          </p:nvSpPr>
          <p:spPr>
            <a:xfrm>
              <a:off x="2544660" y="4012733"/>
              <a:ext cx="1414944" cy="5754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latin typeface="Calibri"/>
                  <a:ea typeface="Calibri"/>
                  <a:cs typeface="Calibri"/>
                </a:rPr>
                <a:t>Bin(0,0)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366F08-8E6F-1AEC-D00C-30C128BAFAA4}"/>
                </a:ext>
              </a:extLst>
            </p:cNvPr>
            <p:cNvSpPr txBox="1"/>
            <p:nvPr/>
          </p:nvSpPr>
          <p:spPr>
            <a:xfrm>
              <a:off x="4998439" y="2139191"/>
              <a:ext cx="1414944" cy="5754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solidFill>
                    <a:schemeClr val="tx2">
                      <a:lumMod val="49000"/>
                      <a:lumOff val="51000"/>
                    </a:schemeClr>
                  </a:solidFill>
                  <a:latin typeface="Calibri"/>
                  <a:ea typeface="Calibri"/>
                  <a:cs typeface="Calibri"/>
                </a:rPr>
                <a:t>Bin(0,1)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B2E2A4-11CC-1421-D72F-91FE26D15A52}"/>
                </a:ext>
              </a:extLst>
            </p:cNvPr>
            <p:cNvSpPr txBox="1"/>
            <p:nvPr/>
          </p:nvSpPr>
          <p:spPr>
            <a:xfrm>
              <a:off x="6192473" y="4682455"/>
              <a:ext cx="1470871" cy="5754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2">
                      <a:lumMod val="49000"/>
                    </a:schemeClr>
                  </a:solidFill>
                  <a:latin typeface="Calibri"/>
                  <a:ea typeface="Calibri"/>
                  <a:cs typeface="Calibri"/>
                </a:rPr>
                <a:t>Bin(1,1)​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8A95FB-C541-029C-31B2-9B3829691D88}"/>
                </a:ext>
              </a:extLst>
            </p:cNvPr>
            <p:cNvSpPr txBox="1"/>
            <p:nvPr/>
          </p:nvSpPr>
          <p:spPr>
            <a:xfrm>
              <a:off x="3801610" y="5486400"/>
              <a:ext cx="1428925" cy="5754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/>
                </a:rPr>
                <a:t>Bin(1,0)</a:t>
              </a:r>
              <a:r>
                <a:rPr lang="en-US" dirty="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​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402E47C-CC68-10C1-1A36-89D38A6C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900" y="2070948"/>
            <a:ext cx="401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85A5-DCD1-104A-AA34-ED1F5C5B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0032"/>
            <a:ext cx="8229600" cy="636585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A7EC75-67E9-E244-8A14-EB29DB4CC3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1163637"/>
                <a:ext cx="7772400" cy="4530725"/>
              </a:xfrm>
            </p:spPr>
            <p:txBody>
              <a:bodyPr/>
              <a:lstStyle/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3D structure of the nucleon and GPD framework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CLAS12 DVCS and TCS studies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Extraction of GPDs from experimental observables 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Opportunities with DDVCS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>
                    <a:latin typeface="Symbol" pitchFamily="2" charset="2"/>
                  </a:rPr>
                  <a:t>m</a:t>
                </a:r>
                <a:r>
                  <a:rPr lang="en-US" sz="2400" dirty="0"/>
                  <a:t>CLAS12 for operations @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557237" lvl="1" indent="-230198">
                  <a:buClr>
                    <a:schemeClr val="tx1"/>
                  </a:buClr>
                </a:pPr>
                <a:r>
                  <a:rPr lang="en-US" sz="2000" dirty="0"/>
                  <a:t>Detector details</a:t>
                </a:r>
              </a:p>
              <a:p>
                <a:pPr marL="557237" lvl="1" indent="-230198">
                  <a:buClr>
                    <a:schemeClr val="tx1"/>
                  </a:buClr>
                </a:pPr>
                <a:r>
                  <a:rPr lang="en-US" sz="2000" dirty="0"/>
                  <a:t>MC simulations</a:t>
                </a:r>
              </a:p>
              <a:p>
                <a:pPr marL="557237" lvl="1" indent="-230198">
                  <a:buClr>
                    <a:schemeClr val="tx1"/>
                  </a:buClr>
                </a:pPr>
                <a:r>
                  <a:rPr lang="en-US" sz="2000" dirty="0"/>
                  <a:t>Experimental projections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Summary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A7EC75-67E9-E244-8A14-EB29DB4CC3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163637"/>
                <a:ext cx="7772400" cy="4530725"/>
              </a:xfrm>
              <a:blipFill>
                <a:blip r:embed="rId3"/>
                <a:stretch>
                  <a:fillRect l="-326" t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93A46-6B47-8248-AE02-E64A0B30C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</p:spTree>
    <p:extLst>
      <p:ext uri="{BB962C8B-B14F-4D97-AF65-F5344CB8AC3E}">
        <p14:creationId xmlns:p14="http://schemas.microsoft.com/office/powerpoint/2010/main" val="4600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36225F5-988C-A2C3-A86E-E908022362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244467"/>
                <a:ext cx="8305800" cy="1050933"/>
              </a:xfrm>
            </p:spPr>
            <p:txBody>
              <a:bodyPr/>
              <a:lstStyle/>
              <a:p>
                <a:pPr marL="1831975" indent="-1827213"/>
                <a:r>
                  <a:rPr lang="en-US" sz="2800" dirty="0">
                    <a:latin typeface="+mn-lt"/>
                  </a:rPr>
                  <a:t>Projections DDVCS: 200 days @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br>
                  <a:rPr lang="en-US" sz="1200" dirty="0"/>
                </a:br>
                <a:endParaRPr lang="en-US" sz="32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36225F5-988C-A2C3-A86E-E90802236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244467"/>
                <a:ext cx="8305800" cy="1050933"/>
              </a:xfrm>
              <a:blipFill>
                <a:blip r:embed="rId2"/>
                <a:stretch>
                  <a:fillRect l="-1529" t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B1F841-5DA4-740F-E138-BA4596C96D5F}"/>
                  </a:ext>
                </a:extLst>
              </p:cNvPr>
              <p:cNvSpPr txBox="1"/>
              <p:nvPr/>
            </p:nvSpPr>
            <p:spPr>
              <a:xfrm>
                <a:off x="381000" y="1311129"/>
                <a:ext cx="280840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 time-like region,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′2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B1F841-5DA4-740F-E138-BA4596C96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311129"/>
                <a:ext cx="2808408" cy="954107"/>
              </a:xfrm>
              <a:prstGeom prst="rect">
                <a:avLst/>
              </a:prstGeom>
              <a:blipFill>
                <a:blip r:embed="rId3"/>
                <a:stretch>
                  <a:fillRect l="-4505" t="-789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1168FF-C08C-E148-A4E8-398060196715}"/>
                  </a:ext>
                </a:extLst>
              </p:cNvPr>
              <p:cNvSpPr txBox="1"/>
              <p:nvPr/>
            </p:nvSpPr>
            <p:spPr>
              <a:xfrm>
                <a:off x="368483" y="3934607"/>
                <a:ext cx="28603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 space-like region,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′2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1168FF-C08C-E148-A4E8-398060196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83" y="3934607"/>
                <a:ext cx="2860333" cy="954107"/>
              </a:xfrm>
              <a:prstGeom prst="rect">
                <a:avLst/>
              </a:prstGeom>
              <a:blipFill>
                <a:blip r:embed="rId4"/>
                <a:stretch>
                  <a:fillRect l="-3965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E0AF3F-E973-FBDF-6E1B-2C3FC0BED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D46C3F4-A199-3825-3930-33E0E9B424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942" y="916822"/>
            <a:ext cx="2398183" cy="237744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7C578325-7B39-3143-8D8B-6E9A3307C0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533" y="838200"/>
            <a:ext cx="2594768" cy="2468880"/>
          </a:xfrm>
          <a:prstGeom prst="rect">
            <a:avLst/>
          </a:prstGeom>
        </p:spPr>
      </p:pic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4A10BA27-317D-A64F-7A76-128EBDC4BDEA}"/>
              </a:ext>
            </a:extLst>
          </p:cNvPr>
          <p:cNvSpPr/>
          <p:nvPr/>
        </p:nvSpPr>
        <p:spPr>
          <a:xfrm>
            <a:off x="3228816" y="850282"/>
            <a:ext cx="5457983" cy="24328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8083E070-E3FF-FC05-7C77-AB178836F8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71" y="3553778"/>
            <a:ext cx="2584263" cy="256032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7BF8FE05-89FA-7A60-45B8-B028EBAD44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379" y="3542695"/>
            <a:ext cx="2490010" cy="2468880"/>
          </a:xfrm>
          <a:prstGeom prst="rect">
            <a:avLst/>
          </a:prstGeom>
        </p:spPr>
      </p:pic>
      <p:sp>
        <p:nvSpPr>
          <p:cNvPr id="18" name="Rectangle: Rounded Corners 19">
            <a:extLst>
              <a:ext uri="{FF2B5EF4-FFF2-40B4-BE49-F238E27FC236}">
                <a16:creationId xmlns:a16="http://schemas.microsoft.com/office/drawing/2014/main" id="{B7203100-9F67-DFF7-FA2A-4B65F7943AB8}"/>
              </a:ext>
            </a:extLst>
          </p:cNvPr>
          <p:cNvSpPr/>
          <p:nvPr/>
        </p:nvSpPr>
        <p:spPr>
          <a:xfrm>
            <a:off x="3228816" y="3441825"/>
            <a:ext cx="5457984" cy="266512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66F6B-6346-22FC-AE8B-2CCBF0864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8542-0981-DC1D-E581-C1650EB6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83058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J/</a:t>
            </a:r>
            <a:r>
              <a:rPr lang="en-US" sz="3200" dirty="0">
                <a:latin typeface="Symbol" pitchFamily="2" charset="2"/>
              </a:rPr>
              <a:t>y</a:t>
            </a:r>
            <a:r>
              <a:rPr lang="en-US" sz="3200" dirty="0">
                <a:latin typeface="+mn-lt"/>
              </a:rPr>
              <a:t> near-threshold production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3429E-C589-973B-03F2-568A3B38DB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9" name="Picture 8" descr="Chart, histogram&#10;&#10;AI-generated content may be incorrect.">
            <a:extLst>
              <a:ext uri="{FF2B5EF4-FFF2-40B4-BE49-F238E27FC236}">
                <a16:creationId xmlns:a16="http://schemas.microsoft.com/office/drawing/2014/main" id="{9333D254-BA86-5538-660A-D606C9F24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680" y="3440676"/>
            <a:ext cx="3438896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137897-040D-6AC6-E720-4AD3C4964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34" y="3429000"/>
            <a:ext cx="3379945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B66831-A152-D966-F36A-72B17BAF4B49}"/>
                  </a:ext>
                </a:extLst>
              </p:cNvPr>
              <p:cNvSpPr txBox="1"/>
              <p:nvPr/>
            </p:nvSpPr>
            <p:spPr>
              <a:xfrm>
                <a:off x="2854682" y="695347"/>
                <a:ext cx="3025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B66831-A152-D966-F36A-72B17BAF4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682" y="695347"/>
                <a:ext cx="3025124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hart, histogram&#10;&#10;AI-generated content may be incorrect.">
            <a:extLst>
              <a:ext uri="{FF2B5EF4-FFF2-40B4-BE49-F238E27FC236}">
                <a16:creationId xmlns:a16="http://schemas.microsoft.com/office/drawing/2014/main" id="{CF2A2728-14E1-A79C-B603-9DAD103E2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417" y="1088771"/>
            <a:ext cx="3362917" cy="2286000"/>
          </a:xfrm>
          <a:prstGeom prst="rect">
            <a:avLst/>
          </a:prstGeom>
        </p:spPr>
      </p:pic>
      <p:pic>
        <p:nvPicPr>
          <p:cNvPr id="16" name="Picture 15" descr="Chart, histogram&#10;&#10;AI-generated content may be incorrect.">
            <a:extLst>
              <a:ext uri="{FF2B5EF4-FFF2-40B4-BE49-F238E27FC236}">
                <a16:creationId xmlns:a16="http://schemas.microsoft.com/office/drawing/2014/main" id="{4D2B3B2F-CA90-FE4E-0549-095884678E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09" y="1154676"/>
            <a:ext cx="3276272" cy="228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A0496F-ECF1-4113-9354-4F1CEDC203F6}"/>
              </a:ext>
            </a:extLst>
          </p:cNvPr>
          <p:cNvSpPr txBox="1"/>
          <p:nvPr/>
        </p:nvSpPr>
        <p:spPr>
          <a:xfrm>
            <a:off x="661234" y="5712184"/>
            <a:ext cx="828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Studies are led by Pierre, the expected number of J/</a:t>
            </a:r>
            <a:r>
              <a:rPr lang="en-US" sz="1400" dirty="0">
                <a:latin typeface="Symbol" pitchFamily="2" charset="2"/>
              </a:rPr>
              <a:t>y</a:t>
            </a:r>
            <a:r>
              <a:rPr lang="en-US" sz="1400" dirty="0"/>
              <a:t> from the model is 45k. It is consistent with Mariana’s analysis of RG-A with electron in FT.</a:t>
            </a:r>
          </a:p>
        </p:txBody>
      </p:sp>
    </p:spTree>
    <p:extLst>
      <p:ext uri="{BB962C8B-B14F-4D97-AF65-F5344CB8AC3E}">
        <p14:creationId xmlns:p14="http://schemas.microsoft.com/office/powerpoint/2010/main" val="10836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5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Arial" charset="0"/>
                <a:cs typeface="+mj-cs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51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12750" y="990600"/>
                <a:ext cx="8229600" cy="3581400"/>
              </a:xfrm>
            </p:spPr>
            <p:txBody>
              <a:bodyPr/>
              <a:lstStyle/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We propose studying DDVCS in the electroproduction of muon pairs using modified CLAS12.  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Double DVCS allows mapping of GPDs in the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/>
                  <a:t>-space, and </a:t>
                </a:r>
                <a:r>
                  <a:rPr lang="en-US" sz="1800" dirty="0">
                    <a:latin typeface="Symbol" pitchFamily="2" charset="2"/>
                  </a:rPr>
                  <a:t>m</a:t>
                </a:r>
                <a:r>
                  <a:rPr lang="en-US" sz="1800" dirty="0"/>
                  <a:t>CLAS12 is one of the unique places this reaction can be studied. 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With 200 days of beam time, we can measure BSA in space-like and time-like regions of phase space.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Data will be accumulated using a two-MIP-like particle trigger in the CLAS12 forward detector and will be suitable for high-statistics studies of TCS and near-threshold J/</a:t>
                </a:r>
                <a:r>
                  <a:rPr lang="en-US" sz="1800" dirty="0">
                    <a:latin typeface="Symbol" pitchFamily="2" charset="2"/>
                  </a:rPr>
                  <a:t>y</a:t>
                </a:r>
                <a:r>
                  <a:rPr lang="en-US" sz="1800" dirty="0"/>
                  <a:t> production. </a:t>
                </a:r>
              </a:p>
            </p:txBody>
          </p:sp>
        </mc:Choice>
        <mc:Fallback xmlns="">
          <p:sp>
            <p:nvSpPr>
              <p:cNvPr id="645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2750" y="990600"/>
                <a:ext cx="8229600" cy="3581400"/>
              </a:xfrm>
              <a:blipFill>
                <a:blip r:embed="rId3"/>
                <a:stretch>
                  <a:fillRect t="-1064" r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3B472-5610-5A02-745A-AF7D3500F8C8}"/>
              </a:ext>
            </a:extLst>
          </p:cNvPr>
          <p:cNvSpPr txBox="1"/>
          <p:nvPr/>
        </p:nvSpPr>
        <p:spPr>
          <a:xfrm>
            <a:off x="577850" y="4648198"/>
            <a:ext cx="803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proposal is open to all members of the collaboration, just let me know if you want to participate.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6722-614E-FDEE-640A-150063D5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7FAE3-C066-243E-4124-72EB3AB96A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C64A46DC-DFF0-D8B4-AE25-962C380013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90600"/>
            <a:ext cx="7772400" cy="44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46B7B-D7AD-474A-2036-8C280E7DD6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AA521001-02C4-2E98-A110-88323D65D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4714679" cy="2743200"/>
          </a:xfrm>
          <a:prstGeom prst="rect">
            <a:avLst/>
          </a:prstGeom>
        </p:spPr>
      </p:pic>
      <p:pic>
        <p:nvPicPr>
          <p:cNvPr id="9" name="Picture 8" descr="A picture containing sky&#10;&#10;AI-generated content may be incorrect.">
            <a:extLst>
              <a:ext uri="{FF2B5EF4-FFF2-40B4-BE49-F238E27FC236}">
                <a16:creationId xmlns:a16="http://schemas.microsoft.com/office/drawing/2014/main" id="{155156DA-887B-C1DA-C48C-86AFF6635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895600"/>
            <a:ext cx="728908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4383-C157-8DD7-0DDD-12C14BB6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35DD8-39D6-AC70-D12C-71339F2F3F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8C694-03AC-E602-8766-42E34D4E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37" t="8889" r="1867" b="4445"/>
          <a:stretch/>
        </p:blipFill>
        <p:spPr>
          <a:xfrm rot="5400000">
            <a:off x="614483" y="1823917"/>
            <a:ext cx="3647834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CC6FE-F51D-EC89-E954-D1748AB15451}"/>
                  </a:ext>
                </a:extLst>
              </p:cNvPr>
              <p:cNvSpPr txBox="1"/>
              <p:nvPr/>
            </p:nvSpPr>
            <p:spPr>
              <a:xfrm>
                <a:off x="533400" y="1459468"/>
                <a:ext cx="45175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Integrated luminosity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41</m:t>
                        </m:r>
                      </m:sup>
                    </m:sSup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-2</a:t>
                </a:r>
                <a:r>
                  <a:rPr lang="en-US" dirty="0"/>
                  <a:t> sec</a:t>
                </a:r>
                <a:r>
                  <a:rPr lang="en-US" baseline="30000" dirty="0"/>
                  <a:t>-1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CC6FE-F51D-EC89-E954-D1748AB15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459468"/>
                <a:ext cx="4517519" cy="369332"/>
              </a:xfrm>
              <a:prstGeom prst="rect">
                <a:avLst/>
              </a:prstGeom>
              <a:blipFill>
                <a:blip r:embed="rId3"/>
                <a:stretch>
                  <a:fillRect l="-140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29322E-547F-8A52-0A5E-840302A0CDC8}"/>
                  </a:ext>
                </a:extLst>
              </p:cNvPr>
              <p:cNvSpPr txBox="1"/>
              <p:nvPr/>
            </p:nvSpPr>
            <p:spPr>
              <a:xfrm>
                <a:off x="4664149" y="2091070"/>
                <a:ext cx="4175051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Final states:</a:t>
                </a:r>
              </a:p>
              <a:p>
                <a:pPr marL="574675" indent="-342900">
                  <a:spcAft>
                    <a:spcPts val="1200"/>
                  </a:spcAft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74675" indent="-342900">
                  <a:spcAft>
                    <a:spcPts val="1200"/>
                  </a:spcAft>
                  <a:buFont typeface="+mj-lt"/>
                  <a:buAutoNum type="alphaLcParenR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74675" indent="-342900">
                  <a:spcAft>
                    <a:spcPts val="1200"/>
                  </a:spcAft>
                  <a:buFont typeface="+mj-lt"/>
                  <a:buAutoNum type="alphaLcParenR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dirty="0">
                    <a:ea typeface="Cambria Math" panose="02040503050406030204" pitchFamily="18" charset="0"/>
                  </a:rPr>
                  <a:t>About little over third is from a). 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29322E-547F-8A52-0A5E-840302A0C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149" y="2091070"/>
                <a:ext cx="4175051" cy="2369880"/>
              </a:xfrm>
              <a:prstGeom prst="rect">
                <a:avLst/>
              </a:prstGeom>
              <a:blipFill>
                <a:blip r:embed="rId4"/>
                <a:stretch>
                  <a:fillRect l="-1216"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9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B5D5D-3733-DD96-8811-1454EED970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142DB-A90B-7B37-FDE0-487BCD1F2C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182703"/>
            <a:ext cx="3841069" cy="2651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0C2DE5-0FD9-9ADB-4246-302A68E5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76200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CLAS12 </a:t>
            </a:r>
            <a:r>
              <a:rPr lang="en-US" sz="3200" dirty="0" err="1">
                <a:latin typeface="+mn-lt"/>
              </a:rPr>
              <a:t>ECal</a:t>
            </a:r>
            <a:r>
              <a:rPr lang="en-US" sz="3200" dirty="0">
                <a:latin typeface="+mn-lt"/>
              </a:rPr>
              <a:t> for muon 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54937A-90CC-C003-934F-C64C0C3CB734}"/>
                  </a:ext>
                </a:extLst>
              </p:cNvPr>
              <p:cNvSpPr txBox="1"/>
              <p:nvPr/>
            </p:nvSpPr>
            <p:spPr>
              <a:xfrm>
                <a:off x="533400" y="4286608"/>
                <a:ext cx="8382000" cy="1760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rate of RG-A 2-MIP trigger at a luminosity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0.6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−2 </a:t>
                </a:r>
                <a:r>
                  <a:rPr lang="en-US" dirty="0"/>
                  <a:t>sec</a:t>
                </a:r>
                <a:r>
                  <a:rPr lang="en-US" baseline="30000" dirty="0"/>
                  <a:t>−1</a:t>
                </a:r>
                <a:r>
                  <a:rPr lang="en-US" dirty="0"/>
                  <a:t> was about 3 kHz.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 Richard’s analysis, only 1% of triggered pairs were identified as muon n-pairs. With a pion-pair survival rate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 , the expected trigger rate from pion pairs is 60 Hz.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rate of “true” muon-pair trigger will be 5 kHz.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54937A-90CC-C003-934F-C64C0C3CB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286608"/>
                <a:ext cx="8382000" cy="1760482"/>
              </a:xfrm>
              <a:prstGeom prst="rect">
                <a:avLst/>
              </a:prstGeom>
              <a:blipFill>
                <a:blip r:embed="rId3"/>
                <a:stretch>
                  <a:fillRect l="-605" t="-1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3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C156-E7CD-8B4B-8D98-5A7FC59B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6204"/>
            <a:ext cx="8229600" cy="629676"/>
          </a:xfrm>
        </p:spPr>
        <p:txBody>
          <a:bodyPr/>
          <a:lstStyle/>
          <a:p>
            <a:r>
              <a:rPr lang="en-US" sz="3200" dirty="0">
                <a:latin typeface="Arial" charset="0"/>
                <a:cs typeface="+mj-cs"/>
              </a:rPr>
              <a:t>3-D Structure of the Nucleon</a:t>
            </a:r>
            <a:endParaRPr lang="en-US" sz="32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A18BF-0EC3-7045-BE73-139A7D378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34521" y="6242501"/>
            <a:ext cx="2895600" cy="365125"/>
          </a:xfrm>
        </p:spPr>
        <p:txBody>
          <a:bodyPr/>
          <a:lstStyle/>
          <a:p>
            <a:r>
              <a:rPr lang="en-US" dirty="0"/>
              <a:t>S. Stepanyan, CLAS Collaboration meeting, March 4-7, JLAB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09B8B2E9-CA05-A346-BDF5-B994C76D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631" y="2901291"/>
            <a:ext cx="21269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87E2462C-F9F4-4344-A2D9-02D4A686B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90" y="4984392"/>
            <a:ext cx="38411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9525" indent="-9525">
              <a:spcBef>
                <a:spcPct val="5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cs typeface="+mn-cs"/>
              </a:rPr>
              <a:t>At leading-twist, there are four chiral-even (</a:t>
            </a:r>
            <a:r>
              <a:rPr lang="en-US" sz="1600" dirty="0" err="1">
                <a:cs typeface="+mn-cs"/>
              </a:rPr>
              <a:t>parton</a:t>
            </a:r>
            <a:r>
              <a:rPr lang="en-US" sz="1600" dirty="0">
                <a:cs typeface="+mn-cs"/>
              </a:rPr>
              <a:t> helicity-conserving) GPDs:</a:t>
            </a:r>
          </a:p>
        </p:txBody>
      </p:sp>
      <p:graphicFrame>
        <p:nvGraphicFramePr>
          <p:cNvPr id="30" name="Object 99">
            <a:extLst>
              <a:ext uri="{FF2B5EF4-FFF2-40B4-BE49-F238E27FC236}">
                <a16:creationId xmlns:a16="http://schemas.microsoft.com/office/drawing/2014/main" id="{601CDA4A-AFA6-994D-A992-5D58B0049F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842960"/>
              </p:ext>
            </p:extLst>
          </p:nvPr>
        </p:nvGraphicFramePr>
        <p:xfrm>
          <a:off x="1371600" y="5544136"/>
          <a:ext cx="1562921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228600" progId="Equation.3">
                  <p:embed/>
                </p:oleObj>
              </mc:Choice>
              <mc:Fallback>
                <p:oleObj name="Equation" r:id="rId3" imgW="977900" imgH="228600" progId="Equation.3">
                  <p:embed/>
                  <p:pic>
                    <p:nvPicPr>
                      <p:cNvPr id="19468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544136"/>
                        <a:ext cx="1562921" cy="36576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4">
            <a:extLst>
              <a:ext uri="{FF2B5EF4-FFF2-40B4-BE49-F238E27FC236}">
                <a16:creationId xmlns:a16="http://schemas.microsoft.com/office/drawing/2014/main" id="{A062E459-88A4-2F46-BB53-F09C71AF2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450550"/>
              </p:ext>
            </p:extLst>
          </p:nvPr>
        </p:nvGraphicFramePr>
        <p:xfrm>
          <a:off x="5408417" y="3779643"/>
          <a:ext cx="2308996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9900" imgH="482600" progId="Equation.3">
                  <p:embed/>
                </p:oleObj>
              </mc:Choice>
              <mc:Fallback>
                <p:oleObj name="Equation" r:id="rId5" imgW="1739900" imgH="482600" progId="Equation.3">
                  <p:embed/>
                  <p:pic>
                    <p:nvPicPr>
                      <p:cNvPr id="19461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417" y="3779643"/>
                        <a:ext cx="2308996" cy="64008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89">
            <a:extLst>
              <a:ext uri="{FF2B5EF4-FFF2-40B4-BE49-F238E27FC236}">
                <a16:creationId xmlns:a16="http://schemas.microsoft.com/office/drawing/2014/main" id="{F7145086-430F-8249-8B5D-5130B6EAB6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759655"/>
              </p:ext>
            </p:extLst>
          </p:nvPr>
        </p:nvGraphicFramePr>
        <p:xfrm>
          <a:off x="4622981" y="5006788"/>
          <a:ext cx="19381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4000" imgH="330200" progId="Equation.3">
                  <p:embed/>
                </p:oleObj>
              </mc:Choice>
              <mc:Fallback>
                <p:oleObj name="Equation" r:id="rId7" imgW="1524000" imgH="330200" progId="Equation.3">
                  <p:embed/>
                  <p:pic>
                    <p:nvPicPr>
                      <p:cNvPr id="19462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981" y="5006788"/>
                        <a:ext cx="1938163" cy="457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90">
            <a:extLst>
              <a:ext uri="{FF2B5EF4-FFF2-40B4-BE49-F238E27FC236}">
                <a16:creationId xmlns:a16="http://schemas.microsoft.com/office/drawing/2014/main" id="{E6A75553-A33B-D641-9A82-271FD47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040063"/>
              </p:ext>
            </p:extLst>
          </p:nvPr>
        </p:nvGraphicFramePr>
        <p:xfrm>
          <a:off x="6809699" y="5021344"/>
          <a:ext cx="19227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11300" imgH="330200" progId="Equation.3">
                  <p:embed/>
                </p:oleObj>
              </mc:Choice>
              <mc:Fallback>
                <p:oleObj name="Equation" r:id="rId9" imgW="1511300" imgH="330200" progId="Equation.3">
                  <p:embed/>
                  <p:pic>
                    <p:nvPicPr>
                      <p:cNvPr id="19463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9699" y="5021344"/>
                        <a:ext cx="1922713" cy="457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91">
            <a:extLst>
              <a:ext uri="{FF2B5EF4-FFF2-40B4-BE49-F238E27FC236}">
                <a16:creationId xmlns:a16="http://schemas.microsoft.com/office/drawing/2014/main" id="{FD33EABB-A218-E649-809A-EECD2BC93E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955279"/>
              </p:ext>
            </p:extLst>
          </p:nvPr>
        </p:nvGraphicFramePr>
        <p:xfrm>
          <a:off x="4622982" y="5531038"/>
          <a:ext cx="19227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11300" imgH="330200" progId="Equation.3">
                  <p:embed/>
                </p:oleObj>
              </mc:Choice>
              <mc:Fallback>
                <p:oleObj name="Equation" r:id="rId11" imgW="1511300" imgH="330200" progId="Equation.3">
                  <p:embed/>
                  <p:pic>
                    <p:nvPicPr>
                      <p:cNvPr id="19464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982" y="5531038"/>
                        <a:ext cx="1922713" cy="457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92">
            <a:extLst>
              <a:ext uri="{FF2B5EF4-FFF2-40B4-BE49-F238E27FC236}">
                <a16:creationId xmlns:a16="http://schemas.microsoft.com/office/drawing/2014/main" id="{D9CA198A-7BC9-9340-B6F1-2C637ACEC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427435"/>
              </p:ext>
            </p:extLst>
          </p:nvPr>
        </p:nvGraphicFramePr>
        <p:xfrm>
          <a:off x="6780417" y="5498416"/>
          <a:ext cx="187399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73200" imgH="330200" progId="Equation.3">
                  <p:embed/>
                </p:oleObj>
              </mc:Choice>
              <mc:Fallback>
                <p:oleObj name="Equation" r:id="rId13" imgW="1473200" imgH="330200" progId="Equation.3">
                  <p:embed/>
                  <p:pic>
                    <p:nvPicPr>
                      <p:cNvPr id="19465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417" y="5498416"/>
                        <a:ext cx="1873993" cy="457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512325-9A11-F675-F679-375BA02253C6}"/>
              </a:ext>
            </a:extLst>
          </p:cNvPr>
          <p:cNvSpPr txBox="1"/>
          <p:nvPr/>
        </p:nvSpPr>
        <p:spPr>
          <a:xfrm>
            <a:off x="381001" y="954297"/>
            <a:ext cx="82296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+mn-cs"/>
              </a:rPr>
              <a:t>The formalism of Generalized Parton Distributions (GPDs) laid the path towards 3-D imaging (</a:t>
            </a:r>
            <a:r>
              <a:rPr lang="en-US" sz="1600" i="1" dirty="0" err="1">
                <a:cs typeface="+mn-cs"/>
              </a:rPr>
              <a:t>femtography</a:t>
            </a:r>
            <a:r>
              <a:rPr lang="en-US" sz="1600" dirty="0">
                <a:cs typeface="+mn-cs"/>
              </a:rPr>
              <a:t>) of the nucleon’s partonic structure and determination of nucleons’ fundamental properties using deep exclusive reactions.  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+mn-cs"/>
              </a:rPr>
              <a:t>The </a:t>
            </a:r>
            <a:r>
              <a:rPr lang="en-US" sz="1600" i="1" dirty="0" err="1">
                <a:cs typeface="+mn-cs"/>
              </a:rPr>
              <a:t>femtography</a:t>
            </a:r>
            <a:r>
              <a:rPr lang="en-US" sz="1600" dirty="0">
                <a:cs typeface="+mn-cs"/>
              </a:rPr>
              <a:t> is the major thrust of the CLAS12 science program.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0183A5-5DA1-0C77-A4EC-7178F05E6B01}"/>
                  </a:ext>
                </a:extLst>
              </p:cNvPr>
              <p:cNvSpPr txBox="1"/>
              <p:nvPr/>
            </p:nvSpPr>
            <p:spPr>
              <a:xfrm>
                <a:off x="4179742" y="2782404"/>
                <a:ext cx="4731905" cy="2236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+mn-lt"/>
                    <a:cs typeface="+mn-cs"/>
                  </a:rPr>
                  <a:t>They exhibit several interesting properties, such as </a:t>
                </a:r>
                <a:r>
                  <a:rPr lang="en-US" sz="1400" i="1" dirty="0">
                    <a:effectLst/>
                    <a:latin typeface="Helvetica" pitchFamily="2" charset="0"/>
                  </a:rPr>
                  <a:t>polynomiality </a:t>
                </a:r>
                <a:r>
                  <a:rPr lang="en-US" sz="1400" dirty="0">
                    <a:effectLst/>
                    <a:latin typeface="+mn-lt"/>
                  </a:rPr>
                  <a:t>and are subject to several constraints:</a:t>
                </a:r>
              </a:p>
              <a:p>
                <a:pPr marL="400050" lvl="1" indent="-166688"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en-US" sz="1400" dirty="0">
                    <a:latin typeface="+mn-lt"/>
                  </a:rPr>
                  <a:t>i</a:t>
                </a:r>
                <a:r>
                  <a:rPr lang="en-US" sz="1400" dirty="0">
                    <a:effectLst/>
                    <a:latin typeface="+mn-lt"/>
                  </a:rPr>
                  <a:t>n the forward limit (</a:t>
                </a:r>
                <a14:m>
                  <m:oMath xmlns:m="http://schemas.openxmlformats.org/officeDocument/2006/math">
                    <m:r>
                      <a:rPr lang="en-US" sz="1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1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 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400" dirty="0">
                    <a:effectLst/>
                    <a:latin typeface="+mn-lt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effectLst/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1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1400" dirty="0">
                    <a:effectLst/>
                    <a:latin typeface="+mn-lt"/>
                  </a:rPr>
                  <a:t> </a:t>
                </a:r>
                <a:r>
                  <a:rPr lang="en-US" sz="1400" dirty="0">
                    <a:latin typeface="+mn-lt"/>
                  </a:rPr>
                  <a:t>GPD reduce to quark, anti-quark, and gluon PDFs</a:t>
                </a:r>
              </a:p>
              <a:p>
                <a:pPr marL="400050" lvl="1" indent="-166688">
                  <a:spcBef>
                    <a:spcPts val="6000"/>
                  </a:spcBef>
                  <a:buFont typeface="Wingdings" pitchFamily="2" charset="2"/>
                  <a:buChar char="§"/>
                </a:pPr>
                <a:r>
                  <a:rPr lang="en-US" sz="1400" dirty="0">
                    <a:latin typeface="+mn-lt"/>
                  </a:rPr>
                  <a:t>and the first moments of quark GPDs are related to the Dirac, Pauli, axial, and pseudoscalar form factors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0183A5-5DA1-0C77-A4EC-7178F05E6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742" y="2782404"/>
                <a:ext cx="4731905" cy="2236766"/>
              </a:xfrm>
              <a:prstGeom prst="rect">
                <a:avLst/>
              </a:prstGeom>
              <a:blipFill>
                <a:blip r:embed="rId15"/>
                <a:stretch>
                  <a:fillRect l="-536" r="-536" b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FCCCA63-0A7F-978C-6A20-110DC647E87A}"/>
              </a:ext>
            </a:extLst>
          </p:cNvPr>
          <p:cNvSpPr txBox="1"/>
          <p:nvPr/>
        </p:nvSpPr>
        <p:spPr>
          <a:xfrm>
            <a:off x="428228" y="2220129"/>
            <a:ext cx="8389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cs typeface="+mn-cs"/>
              </a:rPr>
              <a:t>GPDs describe the correlation of quark/antiquark transverse spatial and longitudinal momentum, and the quark angular momentum distributions.</a:t>
            </a:r>
          </a:p>
        </p:txBody>
      </p:sp>
    </p:spTree>
    <p:extLst>
      <p:ext uri="{BB962C8B-B14F-4D97-AF65-F5344CB8AC3E}">
        <p14:creationId xmlns:p14="http://schemas.microsoft.com/office/powerpoint/2010/main" val="31418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C156-E7CD-8B4B-8D98-5A7FC59B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8524"/>
            <a:ext cx="8229600" cy="629676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Nucleon EMT FF, GFF and GPDs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A18BF-0EC3-7045-BE73-139A7D378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C3302-A750-C748-9B75-17A95A784F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063" y="2776926"/>
            <a:ext cx="3925705" cy="548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57EADB-E0FF-0740-83B7-E1E6FC154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25" y="2610874"/>
            <a:ext cx="2887090" cy="106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AF02D9-FF77-0040-9704-3CF6C266341A}"/>
              </a:ext>
            </a:extLst>
          </p:cNvPr>
          <p:cNvSpPr txBox="1"/>
          <p:nvPr/>
        </p:nvSpPr>
        <p:spPr>
          <a:xfrm>
            <a:off x="456353" y="1997894"/>
            <a:ext cx="3899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 err="1"/>
              <a:t>Mellin</a:t>
            </a:r>
            <a:r>
              <a:rPr lang="en-US" sz="1600" dirty="0"/>
              <a:t> moments of GPDs linked to the EMT FF -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9A912E-5C4F-D34C-A431-BE36328DFD47}"/>
              </a:ext>
            </a:extLst>
          </p:cNvPr>
          <p:cNvSpPr txBox="1"/>
          <p:nvPr/>
        </p:nvSpPr>
        <p:spPr>
          <a:xfrm>
            <a:off x="568401" y="4159102"/>
            <a:ext cx="827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D-term characterizes the distribution of forces inside the nucleon and can be inferred from the GPD dispersion relation.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29EC92-CC43-934C-9209-F72CE47E4919}"/>
              </a:ext>
            </a:extLst>
          </p:cNvPr>
          <p:cNvSpPr txBox="1"/>
          <p:nvPr/>
        </p:nvSpPr>
        <p:spPr>
          <a:xfrm>
            <a:off x="5638800" y="3372394"/>
            <a:ext cx="332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Ji, Phys. Rev. Lett 77 / </a:t>
            </a:r>
            <a:r>
              <a:rPr lang="en-US" sz="1200" dirty="0">
                <a:effectLst/>
                <a:latin typeface="Arial" panose="020B0604020202020204" pitchFamily="34" charset="0"/>
              </a:rPr>
              <a:t>Phys. Rev. D 55, 1997.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2BE6B-0514-403A-A9AB-64305E241D29}"/>
                  </a:ext>
                </a:extLst>
              </p:cNvPr>
              <p:cNvSpPr txBox="1"/>
              <p:nvPr/>
            </p:nvSpPr>
            <p:spPr>
              <a:xfrm>
                <a:off x="1525810" y="4825788"/>
                <a:ext cx="5684698" cy="71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2BE6B-0514-403A-A9AB-64305E24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810" y="4825788"/>
                <a:ext cx="5684698" cy="712824"/>
              </a:xfrm>
              <a:prstGeom prst="rect">
                <a:avLst/>
              </a:prstGeom>
              <a:blipFill>
                <a:blip r:embed="rId4"/>
                <a:stretch>
                  <a:fillRect t="-152632" b="-228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75DB6EC-53E5-7735-C16C-9AD85A170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59" y="1449945"/>
            <a:ext cx="7772400" cy="4961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930C88-F361-4EC4-25AE-9B6AC21F55A3}"/>
              </a:ext>
            </a:extLst>
          </p:cNvPr>
          <p:cNvSpPr txBox="1"/>
          <p:nvPr/>
        </p:nvSpPr>
        <p:spPr>
          <a:xfrm>
            <a:off x="451003" y="1028775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QCD EMT of the nucleon: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C93F2-5629-B4B7-561C-7FA910964624}"/>
              </a:ext>
            </a:extLst>
          </p:cNvPr>
          <p:cNvSpPr txBox="1"/>
          <p:nvPr/>
        </p:nvSpPr>
        <p:spPr>
          <a:xfrm>
            <a:off x="5181600" y="200572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the nucleon spin -  </a:t>
            </a:r>
          </a:p>
        </p:txBody>
      </p:sp>
    </p:spTree>
    <p:extLst>
      <p:ext uri="{BB962C8B-B14F-4D97-AF65-F5344CB8AC3E}">
        <p14:creationId xmlns:p14="http://schemas.microsoft.com/office/powerpoint/2010/main" val="128331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252BF-FC50-563B-79FC-F14802CC7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02283-9B56-829A-661F-78C239D3B1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grpSp>
        <p:nvGrpSpPr>
          <p:cNvPr id="6" name="Group 28">
            <a:extLst>
              <a:ext uri="{FF2B5EF4-FFF2-40B4-BE49-F238E27FC236}">
                <a16:creationId xmlns:a16="http://schemas.microsoft.com/office/drawing/2014/main" id="{594D6F91-16C1-7F85-46A9-12804B998A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775" y="1022505"/>
            <a:ext cx="2878982" cy="1005840"/>
            <a:chOff x="1008" y="1584"/>
            <a:chExt cx="3334" cy="1165"/>
          </a:xfrm>
        </p:grpSpPr>
        <p:pic>
          <p:nvPicPr>
            <p:cNvPr id="7" name="Picture 29" descr="dvcs_bh_diagram">
              <a:extLst>
                <a:ext uri="{FF2B5EF4-FFF2-40B4-BE49-F238E27FC236}">
                  <a16:creationId xmlns:a16="http://schemas.microsoft.com/office/drawing/2014/main" id="{2205D4C9-F5CF-40F5-C8E5-8C7694115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584"/>
              <a:ext cx="3334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0">
              <a:extLst>
                <a:ext uri="{FF2B5EF4-FFF2-40B4-BE49-F238E27FC236}">
                  <a16:creationId xmlns:a16="http://schemas.microsoft.com/office/drawing/2014/main" id="{DEF1D23A-40C7-0C3F-979A-538BBFCEC64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6" y="2015"/>
              <a:ext cx="336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100"/>
                <a:t>+</a:t>
              </a:r>
            </a:p>
          </p:txBody>
        </p:sp>
      </p:grpSp>
      <p:graphicFrame>
        <p:nvGraphicFramePr>
          <p:cNvPr id="11" name="Object 33">
            <a:extLst>
              <a:ext uri="{FF2B5EF4-FFF2-40B4-BE49-F238E27FC236}">
                <a16:creationId xmlns:a16="http://schemas.microsoft.com/office/drawing/2014/main" id="{BCA32737-0D37-DB15-4361-0F421BF62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890883"/>
              </p:ext>
            </p:extLst>
          </p:nvPr>
        </p:nvGraphicFramePr>
        <p:xfrm>
          <a:off x="4386322" y="1486611"/>
          <a:ext cx="3588944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800" imgH="330200" progId="Equation.3">
                  <p:embed/>
                </p:oleObj>
              </mc:Choice>
              <mc:Fallback>
                <p:oleObj name="Equation" r:id="rId4" imgW="2590800" imgH="330200" progId="Equation.3">
                  <p:embed/>
                  <p:pic>
                    <p:nvPicPr>
                      <p:cNvPr id="11" name="Object 33">
                        <a:extLst>
                          <a:ext uri="{FF2B5EF4-FFF2-40B4-BE49-F238E27FC236}">
                            <a16:creationId xmlns:a16="http://schemas.microsoft.com/office/drawing/2014/main" id="{8838E811-A884-3742-C8C1-484E8BF451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322" y="1486611"/>
                        <a:ext cx="3588944" cy="457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815271-4409-3846-9C94-8780E9CA9CCC}"/>
                  </a:ext>
                </a:extLst>
              </p:cNvPr>
              <p:cNvSpPr txBox="1"/>
              <p:nvPr/>
            </p:nvSpPr>
            <p:spPr>
              <a:xfrm>
                <a:off x="5410200" y="2725991"/>
                <a:ext cx="1558953" cy="285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𝑈𝐿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815271-4409-3846-9C94-8780E9CA9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2725991"/>
                <a:ext cx="1558953" cy="285719"/>
              </a:xfrm>
              <a:prstGeom prst="rect">
                <a:avLst/>
              </a:prstGeom>
              <a:blipFill>
                <a:blip r:embed="rId6"/>
                <a:stretch>
                  <a:fillRect l="-4878" t="-25000" r="-8943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14D7BC-428D-13FF-668F-55937DE90656}"/>
                  </a:ext>
                </a:extLst>
              </p:cNvPr>
              <p:cNvSpPr txBox="1"/>
              <p:nvPr/>
            </p:nvSpPr>
            <p:spPr>
              <a:xfrm>
                <a:off x="7399692" y="2336052"/>
                <a:ext cx="1507144" cy="285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𝑅𝑒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14D7BC-428D-13FF-668F-55937DE90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692" y="2336052"/>
                <a:ext cx="1507144" cy="285719"/>
              </a:xfrm>
              <a:prstGeom prst="rect">
                <a:avLst/>
              </a:prstGeom>
              <a:blipFill>
                <a:blip r:embed="rId7"/>
                <a:stretch>
                  <a:fillRect l="-5000" t="-20833" r="-9167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28ECFC-1E5C-6EBA-EFC9-6A12282436EE}"/>
                  </a:ext>
                </a:extLst>
              </p:cNvPr>
              <p:cNvSpPr txBox="1"/>
              <p:nvPr/>
            </p:nvSpPr>
            <p:spPr>
              <a:xfrm>
                <a:off x="5420586" y="2302006"/>
                <a:ext cx="1876411" cy="285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𝐿𝑈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28ECFC-1E5C-6EBA-EFC9-6A1228243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586" y="2302006"/>
                <a:ext cx="1876411" cy="285719"/>
              </a:xfrm>
              <a:prstGeom prst="rect">
                <a:avLst/>
              </a:prstGeom>
              <a:blipFill>
                <a:blip r:embed="rId8"/>
                <a:stretch>
                  <a:fillRect l="-4027" t="-13043" r="-13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F059E701-D30E-F864-B22A-0EDE4746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2"/>
            <a:ext cx="8229600" cy="712787"/>
          </a:xfrm>
        </p:spPr>
        <p:txBody>
          <a:bodyPr/>
          <a:lstStyle/>
          <a:p>
            <a:r>
              <a:rPr lang="en-US" sz="3200" dirty="0">
                <a:solidFill>
                  <a:srgbClr val="006633"/>
                </a:solidFill>
                <a:latin typeface="Arial"/>
              </a:rPr>
              <a:t>Accessing GPDs experimentally – DVCS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9C57BA-0531-51FB-04B9-29CD22DE7C1B}"/>
              </a:ext>
            </a:extLst>
          </p:cNvPr>
          <p:cNvSpPr txBox="1"/>
          <p:nvPr/>
        </p:nvSpPr>
        <p:spPr>
          <a:xfrm>
            <a:off x="411921" y="2077714"/>
            <a:ext cx="474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Over the years, CLAS experiments have provided a large set of data on beam helicity, longitudinal targets, and double spin asymmetries.</a:t>
            </a:r>
          </a:p>
        </p:txBody>
      </p:sp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BEBD4399-C08C-B66B-EF0B-E81E6B60D7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26" y="4486779"/>
            <a:ext cx="4526109" cy="1463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3284E1-A9CF-BD99-11BD-1B9287E74011}"/>
                  </a:ext>
                </a:extLst>
              </p:cNvPr>
              <p:cNvSpPr txBox="1"/>
              <p:nvPr/>
            </p:nvSpPr>
            <p:spPr>
              <a:xfrm>
                <a:off x="4320452" y="1020927"/>
                <a:ext cx="3404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𝐷𝑉𝐶𝑆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𝐼𝑛𝑡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3284E1-A9CF-BD99-11BD-1B9287E74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52" y="1020927"/>
                <a:ext cx="3404201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6D63412-A232-C4C0-286A-4A0E6B7DEF16}"/>
              </a:ext>
            </a:extLst>
          </p:cNvPr>
          <p:cNvSpPr txBox="1"/>
          <p:nvPr/>
        </p:nvSpPr>
        <p:spPr>
          <a:xfrm>
            <a:off x="624227" y="5949819"/>
            <a:ext cx="38715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G. </a:t>
            </a:r>
            <a:r>
              <a:rPr lang="en-US" sz="900" dirty="0" err="1"/>
              <a:t>Christiaens</a:t>
            </a:r>
            <a:r>
              <a:rPr lang="en-US" sz="900" dirty="0"/>
              <a:t> et al. (CLAS Collaboration) Phys. Rev. Lett. 130, 211902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7BBF2-1C3C-C840-6A7A-C7F3FA64E08E}"/>
              </a:ext>
            </a:extLst>
          </p:cNvPr>
          <p:cNvSpPr txBox="1"/>
          <p:nvPr/>
        </p:nvSpPr>
        <p:spPr>
          <a:xfrm>
            <a:off x="419009" y="3217502"/>
            <a:ext cx="8219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CLAS12 will provide significantly more data on the proton and neutron targets and will add asymmetries on the transversely polarized target. </a:t>
            </a:r>
          </a:p>
          <a:p>
            <a:pPr marL="176213" indent="-176213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quest is on, and the first data have already provided  </a:t>
            </a:r>
          </a:p>
        </p:txBody>
      </p:sp>
      <p:pic>
        <p:nvPicPr>
          <p:cNvPr id="3" name="Picture 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5010549-E478-D46F-0886-DD266E6C6B8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459564"/>
            <a:ext cx="2790721" cy="1554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627AFB-7C5F-9C3A-194E-E9BCCC7DBAEE}"/>
              </a:ext>
            </a:extLst>
          </p:cNvPr>
          <p:cNvSpPr txBox="1"/>
          <p:nvPr/>
        </p:nvSpPr>
        <p:spPr>
          <a:xfrm>
            <a:off x="4979157" y="5949819"/>
            <a:ext cx="36691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A. Hobart et al. (CLAS Collaboration) Phys. Rev. Lett. 133, 211903 (2024).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363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BEAF-BEB4-A24D-8E12-11A9711E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2"/>
            <a:ext cx="8229600" cy="712787"/>
          </a:xfrm>
        </p:spPr>
        <p:txBody>
          <a:bodyPr/>
          <a:lstStyle/>
          <a:p>
            <a:r>
              <a:rPr lang="en-US" sz="3200" dirty="0">
                <a:solidFill>
                  <a:srgbClr val="006633"/>
                </a:solidFill>
                <a:latin typeface="Arial"/>
              </a:rPr>
              <a:t>TCS with CLAS12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E2317-D25B-584F-A70D-E352C3A1BF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0948C17-6F89-2E40-9C6B-8DB08A21890A}"/>
                  </a:ext>
                </a:extLst>
              </p:cNvPr>
              <p:cNvSpPr/>
              <p:nvPr/>
            </p:nvSpPr>
            <p:spPr>
              <a:xfrm>
                <a:off x="5715000" y="1189007"/>
                <a:ext cx="3145837" cy="1467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8" indent="-177808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1600" dirty="0"/>
                  <a:t>BHA,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𝐼𝑚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−−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1600" dirty="0"/>
                  <a:t>, universality of GPDs </a:t>
                </a:r>
              </a:p>
              <a:p>
                <a:pPr marL="177808" indent="-177808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1600" dirty="0"/>
                  <a:t>FB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−−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1600" dirty="0"/>
                  <a:t>, access to EMT FF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sz="1600" dirty="0"/>
                  <a:t>(D-term).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0948C17-6F89-2E40-9C6B-8DB08A218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189007"/>
                <a:ext cx="3145837" cy="1467261"/>
              </a:xfrm>
              <a:prstGeom prst="rect">
                <a:avLst/>
              </a:prstGeom>
              <a:blipFill>
                <a:blip r:embed="rId2"/>
                <a:stretch>
                  <a:fillRect l="-1210" t="-1709" r="-2823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7402CFB-5FE8-374D-8746-7F398FC0A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591" y="3855078"/>
            <a:ext cx="3409014" cy="2011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2055F-B184-C74C-88BB-69354510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54" y="3896376"/>
            <a:ext cx="3475089" cy="2011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222CF0-4F89-0247-BFDF-56EF236814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614" y="2902759"/>
            <a:ext cx="5533844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3374C7-831B-0046-B78E-31C335F631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614" y="3420066"/>
            <a:ext cx="5772049" cy="411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39D874-5BB1-8A43-82A0-D748766782FB}"/>
              </a:ext>
            </a:extLst>
          </p:cNvPr>
          <p:cNvSpPr/>
          <p:nvPr/>
        </p:nvSpPr>
        <p:spPr>
          <a:xfrm>
            <a:off x="1905000" y="5871672"/>
            <a:ext cx="563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i="1" dirty="0">
                <a:solidFill>
                  <a:prstClr val="black"/>
                </a:solidFill>
              </a:rPr>
              <a:t>P. </a:t>
            </a:r>
            <a:r>
              <a:rPr lang="en-US" sz="1200" i="1" dirty="0" err="1">
                <a:solidFill>
                  <a:prstClr val="black"/>
                </a:solidFill>
              </a:rPr>
              <a:t>Chatagnon</a:t>
            </a:r>
            <a:r>
              <a:rPr lang="en-US" sz="1200" i="1" dirty="0">
                <a:solidFill>
                  <a:prstClr val="black"/>
                </a:solidFill>
              </a:rPr>
              <a:t>, et al. (CLAS Collaboration),"</a:t>
            </a:r>
            <a:r>
              <a:rPr lang="en-US" sz="1200" i="1" dirty="0">
                <a:solidFill>
                  <a:prstClr val="blac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127, 262501 (2021)</a:t>
            </a:r>
            <a:r>
              <a:rPr lang="en-US" sz="1200" i="1" dirty="0">
                <a:solidFill>
                  <a:prstClr val="black"/>
                </a:solidFill>
              </a:rPr>
              <a:t>.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F17728-CA3E-2F4C-9DDA-62A6FABD0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16" y="2389867"/>
            <a:ext cx="4268688" cy="27432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FAE9353-ABA7-324C-A4BE-D9E2233B48B1}"/>
              </a:ext>
            </a:extLst>
          </p:cNvPr>
          <p:cNvSpPr/>
          <p:nvPr/>
        </p:nvSpPr>
        <p:spPr>
          <a:xfrm>
            <a:off x="4563563" y="2336566"/>
            <a:ext cx="843139" cy="431148"/>
          </a:xfrm>
          <a:prstGeom prst="ellipse">
            <a:avLst/>
          </a:prstGeom>
          <a:noFill/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0" descr="tcs">
            <a:extLst>
              <a:ext uri="{FF2B5EF4-FFF2-40B4-BE49-F238E27FC236}">
                <a16:creationId xmlns:a16="http://schemas.microsoft.com/office/drawing/2014/main" id="{AA681C62-E594-4D44-B3BB-E21C1EB2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50" y="999746"/>
            <a:ext cx="162951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9">
            <a:extLst>
              <a:ext uri="{FF2B5EF4-FFF2-40B4-BE49-F238E27FC236}">
                <a16:creationId xmlns:a16="http://schemas.microsoft.com/office/drawing/2014/main" id="{78C5735C-2512-CD4A-8839-3C52DB988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16" y="1103600"/>
            <a:ext cx="76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TCS</a:t>
            </a:r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5E4C7580-D368-CE4F-89B8-AC1585DE6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942" y="961233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Bethe-</a:t>
            </a:r>
            <a:r>
              <a:rPr lang="en-US" sz="1800" dirty="0" err="1"/>
              <a:t>Heitler</a:t>
            </a:r>
            <a:r>
              <a:rPr lang="en-US" sz="1800" dirty="0"/>
              <a:t> (BH)</a:t>
            </a:r>
          </a:p>
        </p:txBody>
      </p:sp>
      <p:sp>
        <p:nvSpPr>
          <p:cNvPr id="32" name="Text Box 23">
            <a:extLst>
              <a:ext uri="{FF2B5EF4-FFF2-40B4-BE49-F238E27FC236}">
                <a16:creationId xmlns:a16="http://schemas.microsoft.com/office/drawing/2014/main" id="{5BAFC698-0238-AE41-9CDE-5CDAB82F7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66344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+</a:t>
            </a:r>
          </a:p>
        </p:txBody>
      </p:sp>
      <p:pic>
        <p:nvPicPr>
          <p:cNvPr id="33" name="Picture 29" descr="bh">
            <a:extLst>
              <a:ext uri="{FF2B5EF4-FFF2-40B4-BE49-F238E27FC236}">
                <a16:creationId xmlns:a16="http://schemas.microsoft.com/office/drawing/2014/main" id="{63F71217-0DA0-DE47-B36C-1054F0A3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308972"/>
            <a:ext cx="30409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7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92A5E4-E630-1875-A0EA-4E87DC18A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6941" y="1066800"/>
                <a:ext cx="8270118" cy="5029200"/>
              </a:xfrm>
            </p:spPr>
            <p:txBody>
              <a:bodyPr>
                <a:noAutofit/>
              </a:bodyPr>
              <a:lstStyle/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he experimental observables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DVCS/TCS) contain complex-valued CFF. </a:t>
                </a:r>
              </a:p>
              <a:p>
                <a:pPr marL="233363" indent="-223838">
                  <a:spcBef>
                    <a:spcPts val="780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These CFFs are expressed as convolutions of complex-valued hard-scattering coefficient functions with the real-valued GPDs.</a:t>
                </a:r>
              </a:p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Therefore, extracting information on GPDs from DVCS/TCS data is not straightforward and is a two-step process.</a:t>
                </a:r>
              </a:p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 extraction methods for the first step, obtaining CFFs from data at leading-twist, exist. The second step, inferring information on GPDs from CFFs, is challenging, particularly because one of the GPD variables,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, is integrated out, and the CFFs do not contain it.</a:t>
                </a:r>
              </a:p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means there can not be a unique solution going from CFF to GPDs. Various GPD functions can possibly explain experimental data at different scales.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92A5E4-E630-1875-A0EA-4E87DC18A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6941" y="1066800"/>
                <a:ext cx="8270118" cy="5029200"/>
              </a:xfrm>
              <a:blipFill>
                <a:blip r:embed="rId2"/>
                <a:stretch>
                  <a:fillRect t="-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0F633-17AC-A48F-6C3C-6D2F278C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S. Stepanyan, CLAS Collaboration meeting, March 4-7, JLAB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8F348-495D-7B06-E26D-9FA195BC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422519" cy="642333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information on GPDs </a:t>
            </a:r>
            <a:endParaRPr lang="en-US" sz="2800" i="1" dirty="0">
              <a:solidFill>
                <a:srgbClr val="008000"/>
              </a:solidFill>
            </a:endParaRPr>
          </a:p>
        </p:txBody>
      </p:sp>
      <p:graphicFrame>
        <p:nvGraphicFramePr>
          <p:cNvPr id="6" name="Object 32">
            <a:extLst>
              <a:ext uri="{FF2B5EF4-FFF2-40B4-BE49-F238E27FC236}">
                <a16:creationId xmlns:a16="http://schemas.microsoft.com/office/drawing/2014/main" id="{07A27F02-8289-0B71-73D2-65336E3FFD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420130"/>
              </p:ext>
            </p:extLst>
          </p:nvPr>
        </p:nvGraphicFramePr>
        <p:xfrm>
          <a:off x="762000" y="1524000"/>
          <a:ext cx="7108472" cy="77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05500" imgH="647700" progId="Equation.3">
                  <p:embed/>
                </p:oleObj>
              </mc:Choice>
              <mc:Fallback>
                <p:oleObj name="Equation" r:id="rId3" imgW="5905500" imgH="647700" progId="Equation.3">
                  <p:embed/>
                  <p:pic>
                    <p:nvPicPr>
                      <p:cNvPr id="6" name="Object 32">
                        <a:extLst>
                          <a:ext uri="{FF2B5EF4-FFF2-40B4-BE49-F238E27FC236}">
                            <a16:creationId xmlns:a16="http://schemas.microsoft.com/office/drawing/2014/main" id="{01FAC020-F006-8101-164D-178A4117C9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7108472" cy="7772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41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A3DE6-8392-9E4A-E3A8-7820D5C5B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4-7, JLAB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4AFCC48-601E-3026-0241-F7C82EBD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780" y="3429000"/>
            <a:ext cx="2580189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B60E8C-63DD-7868-2026-8843462F7DE8}"/>
                  </a:ext>
                </a:extLst>
              </p:cNvPr>
              <p:cNvSpPr txBox="1"/>
              <p:nvPr/>
            </p:nvSpPr>
            <p:spPr>
              <a:xfrm>
                <a:off x="381000" y="894616"/>
                <a:ext cx="8305800" cy="2468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0188" indent="-220663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  <a:cs typeface="Arial" panose="020B0604020202020204" pitchFamily="34" charset="0"/>
                  </a:rPr>
                  <a:t>Filtering through various GPD models and parameters, will be limited by experimental uncertainties. </a:t>
                </a:r>
              </a:p>
              <a:p>
                <a:pPr marL="230188" indent="-220663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  <a:cs typeface="Arial" panose="020B0604020202020204" pitchFamily="34" charset="0"/>
                  </a:rPr>
                  <a:t>Moreover, studies of deconvolution in recent years reveal existence of a class of functions, shadow GPDs (SGPD) with a null CFF and a null forward limit at a given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  <a:cs typeface="Arial" panose="020B0604020202020204" pitchFamily="34" charset="0"/>
                  </a:rPr>
                  <a:t>, that will contribute to solutions in the GPD extraction</a:t>
                </a:r>
                <a:r>
                  <a:rPr lang="el-GR" dirty="0">
                    <a:latin typeface="+mn-lt"/>
                    <a:cs typeface="Arial" panose="020B0604020202020204" pitchFamily="34" charset="0"/>
                  </a:rPr>
                  <a:t>. </a:t>
                </a:r>
                <a:endParaRPr lang="en-US" dirty="0">
                  <a:latin typeface="+mn-lt"/>
                  <a:cs typeface="Arial" panose="020B0604020202020204" pitchFamily="34" charset="0"/>
                </a:endParaRPr>
              </a:p>
              <a:p>
                <a:pPr marL="230188" indent="-220663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effectLst/>
                    <a:latin typeface="+mn-lt"/>
                  </a:rPr>
                  <a:t>While the QCD evolution of GPDs in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effectLst/>
                    <a:latin typeface="+mn-lt"/>
                  </a:rPr>
                  <a:t> can be used to exclude large class </a:t>
                </a:r>
                <a:r>
                  <a:rPr lang="en-US" dirty="0">
                    <a:latin typeface="+mn-lt"/>
                  </a:rPr>
                  <a:t>S</a:t>
                </a:r>
                <a:r>
                  <a:rPr lang="en-US" dirty="0">
                    <a:effectLst/>
                    <a:latin typeface="+mn-lt"/>
                  </a:rPr>
                  <a:t>GPDs, </a:t>
                </a:r>
                <a:r>
                  <a:rPr lang="en-US" dirty="0">
                    <a:latin typeface="+mn-lt"/>
                  </a:rPr>
                  <a:t>processes directly sensitive to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+mn-lt"/>
                  </a:rPr>
                  <a:t> dependence of GPDs will be required.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B60E8C-63DD-7868-2026-8843462F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894616"/>
                <a:ext cx="8305800" cy="2468433"/>
              </a:xfrm>
              <a:prstGeom prst="rect">
                <a:avLst/>
              </a:prstGeom>
              <a:blipFill>
                <a:blip r:embed="rId3"/>
                <a:stretch>
                  <a:fillRect l="-459" t="-1026" r="-765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4B88376E-E6B1-01DD-91D2-CC1ACDEC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422519" cy="642333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of GPDs and SGPDs</a:t>
            </a:r>
            <a:endParaRPr lang="en-US" sz="2800" i="1" dirty="0">
              <a:solidFill>
                <a:srgbClr val="008000"/>
              </a:solidFill>
            </a:endParaRPr>
          </a:p>
        </p:txBody>
      </p:sp>
      <p:pic>
        <p:nvPicPr>
          <p:cNvPr id="12" name="Picture 11" descr="A graph of 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32C57D51-955E-3735-2997-00A0DC0B52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326" y="3203199"/>
            <a:ext cx="2613241" cy="24688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4DF306-4FE4-62B6-9EE9-D32DC10AC43A}"/>
              </a:ext>
            </a:extLst>
          </p:cNvPr>
          <p:cNvSpPr txBox="1"/>
          <p:nvPr/>
        </p:nvSpPr>
        <p:spPr>
          <a:xfrm>
            <a:off x="5257800" y="5592198"/>
            <a:ext cx="31160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marR="0" lvl="0" indent="47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V. Bertone, H.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Dutrieux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C.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Mezrag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H.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Moutarde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and P.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Sznajder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ＭＳ Ｐゴシック" charset="0"/>
              </a:rPr>
              <a:t>, Phys. Rev. D 103, 114019 (2021)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5C82C8-C155-CA8A-A895-4EC2F2D5A191}"/>
              </a:ext>
            </a:extLst>
          </p:cNvPr>
          <p:cNvSpPr txBox="1"/>
          <p:nvPr/>
        </p:nvSpPr>
        <p:spPr>
          <a:xfrm>
            <a:off x="770107" y="5848298"/>
            <a:ext cx="3667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/>
                <a:latin typeface="Helvetica" pitchFamily="2" charset="0"/>
              </a:rPr>
              <a:t>V. </a:t>
            </a:r>
            <a:r>
              <a:rPr lang="en-US" sz="1000" i="1" dirty="0" err="1">
                <a:effectLst/>
                <a:latin typeface="Helvetica" pitchFamily="2" charset="0"/>
              </a:rPr>
              <a:t>Guzey</a:t>
            </a:r>
            <a:r>
              <a:rPr lang="en-US" sz="1000" i="1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en-US" sz="1000" i="1" dirty="0">
                <a:effectLst/>
                <a:latin typeface="Helvetica" pitchFamily="2" charset="0"/>
              </a:rPr>
              <a:t>and T. </a:t>
            </a:r>
            <a:r>
              <a:rPr lang="en-US" sz="1000" i="1" dirty="0" err="1">
                <a:effectLst/>
                <a:latin typeface="Helvetica" pitchFamily="2" charset="0"/>
              </a:rPr>
              <a:t>Teckentrup</a:t>
            </a:r>
            <a:r>
              <a:rPr lang="en-US" sz="1000" i="1" dirty="0">
                <a:latin typeface="Helvetica" pitchFamily="2" charset="0"/>
              </a:rPr>
              <a:t>, Phys. Rev. D 74, 054027 (2006)</a:t>
            </a:r>
          </a:p>
        </p:txBody>
      </p:sp>
    </p:spTree>
    <p:extLst>
      <p:ext uri="{BB962C8B-B14F-4D97-AF65-F5344CB8AC3E}">
        <p14:creationId xmlns:p14="http://schemas.microsoft.com/office/powerpoint/2010/main" val="4127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3FDA-7820-124F-8FD9-7A9B2E4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422519" cy="642333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the loop on virtual Compton scattering</a:t>
            </a:r>
            <a:endParaRPr lang="en-US" sz="2800" i="1" dirty="0">
              <a:solidFill>
                <a:srgbClr val="008000"/>
              </a:solidFill>
            </a:endParaRPr>
          </a:p>
        </p:txBody>
      </p:sp>
      <p:pic>
        <p:nvPicPr>
          <p:cNvPr id="5" name="Picture 4" descr="3proc.pdf">
            <a:extLst>
              <a:ext uri="{FF2B5EF4-FFF2-40B4-BE49-F238E27FC236}">
                <a16:creationId xmlns:a16="http://schemas.microsoft.com/office/drawing/2014/main" id="{2D4EE40E-B595-8C49-A6EE-9849C0EC8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4214" y="3759831"/>
            <a:ext cx="2070887" cy="164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D1B64-373B-5F47-A25E-54554569A70A}"/>
              </a:ext>
            </a:extLst>
          </p:cNvPr>
          <p:cNvSpPr txBox="1">
            <a:spLocks noChangeAspect="1"/>
          </p:cNvSpPr>
          <p:nvPr/>
        </p:nvSpPr>
        <p:spPr>
          <a:xfrm>
            <a:off x="3121132" y="372732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t>DDVCS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D0576-69E8-1D40-BD4C-46EC92D6DC4D}"/>
              </a:ext>
            </a:extLst>
          </p:cNvPr>
          <p:cNvSpPr txBox="1">
            <a:spLocks noChangeAspect="1"/>
          </p:cNvSpPr>
          <p:nvPr/>
        </p:nvSpPr>
        <p:spPr>
          <a:xfrm>
            <a:off x="3005667" y="4326771"/>
            <a:ext cx="1551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</a:rPr>
              <a:t>Both space-like and time-like photons can set the hard scale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A10A289-7312-5946-A4E3-8613F9435B22}"/>
              </a:ext>
            </a:extLst>
          </p:cNvPr>
          <p:cNvSpPr>
            <a:spLocks noChangeAspect="1"/>
          </p:cNvSpPr>
          <p:nvPr/>
        </p:nvSpPr>
        <p:spPr>
          <a:xfrm>
            <a:off x="2819400" y="3657600"/>
            <a:ext cx="5883275" cy="1802404"/>
          </a:xfrm>
          <a:prstGeom prst="roundRect">
            <a:avLst/>
          </a:prstGeom>
          <a:solidFill>
            <a:srgbClr val="660066">
              <a:alpha val="10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340A27-B7C1-4449-AB89-EA5E13036F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911" y="4743904"/>
            <a:ext cx="2234566" cy="228600"/>
          </a:xfrm>
          <a:prstGeom prst="rect">
            <a:avLst/>
          </a:prstGeom>
        </p:spPr>
      </p:pic>
      <p:pic>
        <p:nvPicPr>
          <p:cNvPr id="20" name="Picture 19" descr="ddvcs_ampl.tiff">
            <a:extLst>
              <a:ext uri="{FF2B5EF4-FFF2-40B4-BE49-F238E27FC236}">
                <a16:creationId xmlns:a16="http://schemas.microsoft.com/office/drawing/2014/main" id="{6A13C39B-EE74-2F42-8D06-F748939729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939" y="4000229"/>
            <a:ext cx="195775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3640AD-9FFE-BB4F-BD07-9054EF829BDF}"/>
              </a:ext>
            </a:extLst>
          </p:cNvPr>
          <p:cNvSpPr txBox="1"/>
          <p:nvPr/>
        </p:nvSpPr>
        <p:spPr>
          <a:xfrm>
            <a:off x="373189" y="1828193"/>
            <a:ext cx="2280339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/>
              </a:rPr>
              <a:t>JLAB Flagship program – accessing GPDs through measurements of beam/target asymmetries and the cross sections of Compton processes (TCS and DVCS)</a:t>
            </a:r>
          </a:p>
        </p:txBody>
      </p:sp>
      <p:pic>
        <p:nvPicPr>
          <p:cNvPr id="12" name="Picture 11" descr="3proc.pdf">
            <a:extLst>
              <a:ext uri="{FF2B5EF4-FFF2-40B4-BE49-F238E27FC236}">
                <a16:creationId xmlns:a16="http://schemas.microsoft.com/office/drawing/2014/main" id="{918D919A-C375-1845-AA2B-648C4E5EBD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540" y="1800008"/>
            <a:ext cx="1738834" cy="1503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1955EB-9A60-1E43-940E-2B8DE618EE3B}"/>
              </a:ext>
            </a:extLst>
          </p:cNvPr>
          <p:cNvSpPr txBox="1"/>
          <p:nvPr/>
        </p:nvSpPr>
        <p:spPr>
          <a:xfrm>
            <a:off x="4132840" y="1591977"/>
            <a:ext cx="16020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</a:rPr>
              <a:t>Hard scale is defined by time-like photons 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5A64695F-B0F7-C247-942C-4E0AA5B6E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799" y="1654348"/>
            <a:ext cx="6456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TCS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FE82E8-BD53-9347-8366-D638471B2654}"/>
              </a:ext>
            </a:extLst>
          </p:cNvPr>
          <p:cNvSpPr>
            <a:spLocks noChangeAspect="1"/>
          </p:cNvSpPr>
          <p:nvPr/>
        </p:nvSpPr>
        <p:spPr>
          <a:xfrm>
            <a:off x="2743199" y="1587300"/>
            <a:ext cx="3010174" cy="189488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7A7B7E-4FCD-144F-86C7-72BBBB1C4DB0}"/>
              </a:ext>
            </a:extLst>
          </p:cNvPr>
          <p:cNvSpPr txBox="1">
            <a:spLocks noChangeAspect="1"/>
          </p:cNvSpPr>
          <p:nvPr/>
        </p:nvSpPr>
        <p:spPr>
          <a:xfrm>
            <a:off x="3892212" y="3141836"/>
            <a:ext cx="1701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</a:rPr>
              <a:t>Access to the Re-part of the Compton amplitude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9BA6A-446E-664C-A81C-5404FD2B3DD3}"/>
              </a:ext>
            </a:extLst>
          </p:cNvPr>
          <p:cNvSpPr txBox="1"/>
          <p:nvPr/>
        </p:nvSpPr>
        <p:spPr>
          <a:xfrm>
            <a:off x="2996410" y="1091846"/>
            <a:ext cx="2530458" cy="451723"/>
          </a:xfrm>
          <a:prstGeom prst="roundRect">
            <a:avLst>
              <a:gd name="adj" fmla="val 8434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Arial"/>
                <a:ea typeface="ＭＳ Ｐゴシック"/>
              </a:rPr>
              <a:t>First experimental measurement with CLAS12 PRL 127, 262501 (2021)</a:t>
            </a:r>
          </a:p>
        </p:txBody>
      </p:sp>
      <p:pic>
        <p:nvPicPr>
          <p:cNvPr id="8" name="Picture 7" descr="3proc.pdf">
            <a:extLst>
              <a:ext uri="{FF2B5EF4-FFF2-40B4-BE49-F238E27FC236}">
                <a16:creationId xmlns:a16="http://schemas.microsoft.com/office/drawing/2014/main" id="{6E0DF647-A1B8-0A44-9625-BD95CD77D5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654" y="1983039"/>
            <a:ext cx="1736744" cy="1423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3E7AF8-8B2F-BC4F-872A-560AB43F7B23}"/>
              </a:ext>
            </a:extLst>
          </p:cNvPr>
          <p:cNvSpPr txBox="1"/>
          <p:nvPr/>
        </p:nvSpPr>
        <p:spPr>
          <a:xfrm>
            <a:off x="7757418" y="159462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t>DVCS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9880B-8FAD-8D49-B8C4-301D3A1A1CB8}"/>
              </a:ext>
            </a:extLst>
          </p:cNvPr>
          <p:cNvSpPr txBox="1"/>
          <p:nvPr/>
        </p:nvSpPr>
        <p:spPr>
          <a:xfrm>
            <a:off x="5954432" y="1595876"/>
            <a:ext cx="16490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</a:rPr>
              <a:t>Hard scale is defined by space-like photon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382E45-E7B5-AC42-8673-2BD28EAE9667}"/>
              </a:ext>
            </a:extLst>
          </p:cNvPr>
          <p:cNvSpPr>
            <a:spLocks noChangeAspect="1"/>
          </p:cNvSpPr>
          <p:nvPr/>
        </p:nvSpPr>
        <p:spPr>
          <a:xfrm>
            <a:off x="5786577" y="1581696"/>
            <a:ext cx="2922701" cy="189701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5E6E5-71BB-A247-821C-971198840BAC}"/>
              </a:ext>
            </a:extLst>
          </p:cNvPr>
          <p:cNvSpPr txBox="1"/>
          <p:nvPr/>
        </p:nvSpPr>
        <p:spPr>
          <a:xfrm>
            <a:off x="6023044" y="1101274"/>
            <a:ext cx="2500388" cy="455890"/>
          </a:xfrm>
          <a:prstGeom prst="roundRect">
            <a:avLst>
              <a:gd name="adj" fmla="val 103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Arial"/>
                <a:ea typeface="ＭＳ Ｐゴシック"/>
              </a:rPr>
              <a:t>Started in 2001, PRL 87, 182002.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Arial"/>
                <a:ea typeface="ＭＳ Ｐゴシック"/>
              </a:rPr>
              <a:t>Now is the flagship physics program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B6B07-40C1-1E4B-8925-D6A0256BCAA5}"/>
              </a:ext>
            </a:extLst>
          </p:cNvPr>
          <p:cNvSpPr txBox="1"/>
          <p:nvPr/>
        </p:nvSpPr>
        <p:spPr>
          <a:xfrm>
            <a:off x="416681" y="3741912"/>
            <a:ext cx="2236847" cy="18184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Jefferson Lab at the luminosity frontier is the only place in the world DDVCS can be measured! </a:t>
            </a:r>
          </a:p>
          <a:p>
            <a:pPr>
              <a:spcBef>
                <a:spcPts val="450"/>
              </a:spcBef>
            </a:pPr>
            <a:r>
              <a:rPr lang="en-US" sz="1200" b="1" dirty="0">
                <a:solidFill>
                  <a:srgbClr val="000000"/>
                </a:solidFill>
                <a:latin typeface="Symbol" pitchFamily="2" charset="2"/>
                <a:ea typeface="ＭＳ Ｐゴシック"/>
              </a:rPr>
              <a:t>m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/>
              </a:rPr>
              <a:t>CLAS12 in Hall B and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/>
              </a:rPr>
              <a:t>SoLID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/>
              </a:rPr>
              <a:t> in Hall A are the two proposed facilities capable of carrying out such measurements.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BBEE2B-8368-794B-909A-6BA497D5E1C7}"/>
              </a:ext>
            </a:extLst>
          </p:cNvPr>
          <p:cNvSpPr txBox="1"/>
          <p:nvPr/>
        </p:nvSpPr>
        <p:spPr>
          <a:xfrm>
            <a:off x="2743199" y="5596107"/>
            <a:ext cx="6008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sz="1600" b="1" i="1">
                <a:solidFill>
                  <a:srgbClr val="000000"/>
                </a:solidFill>
              </a:rPr>
              <a:t>-DDVCS is three orders of magnitude smaller than </a:t>
            </a:r>
            <a:r>
              <a:rPr lang="en-US" sz="16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sz="1600" b="1" i="1">
                <a:solidFill>
                  <a:srgbClr val="000000"/>
                </a:solidFill>
              </a:rPr>
              <a:t>-DVCS</a:t>
            </a:r>
          </a:p>
        </p:txBody>
      </p:sp>
      <p:pic>
        <p:nvPicPr>
          <p:cNvPr id="17" name="Picture 16" descr="cff_real.tiff">
            <a:extLst>
              <a:ext uri="{FF2B5EF4-FFF2-40B4-BE49-F238E27FC236}">
                <a16:creationId xmlns:a16="http://schemas.microsoft.com/office/drawing/2014/main" id="{F2C4FE60-037E-A241-9D66-92A5E7A420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607" y="2301342"/>
            <a:ext cx="2082340" cy="3657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 descr="cff_im.tiff">
            <a:extLst>
              <a:ext uri="{FF2B5EF4-FFF2-40B4-BE49-F238E27FC236}">
                <a16:creationId xmlns:a16="http://schemas.microsoft.com/office/drawing/2014/main" id="{963D6C11-A0ED-FA47-A277-96F7326975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365" y="2698011"/>
            <a:ext cx="1556295" cy="274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5682A36-C628-26FF-688E-9E9F9C3CB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71800" y="6207822"/>
            <a:ext cx="2895600" cy="365125"/>
          </a:xfrm>
        </p:spPr>
        <p:txBody>
          <a:bodyPr/>
          <a:lstStyle/>
          <a:p>
            <a:r>
              <a:rPr lang="en-US"/>
              <a:t>S. Stepanyan, CLAS Collaboration meeting, March 4-7,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{0BDD671C-611D-2742-AB19-D695D964DFD2}tf16401369</Template>
  <TotalTime>154718</TotalTime>
  <Words>2417</Words>
  <Application>Microsoft Macintosh PowerPoint</Application>
  <PresentationFormat>On-screen Show (4:3)</PresentationFormat>
  <Paragraphs>223</Paragraphs>
  <Slides>26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-webkit-standard</vt:lpstr>
      <vt:lpstr>Arial</vt:lpstr>
      <vt:lpstr>Calibri</vt:lpstr>
      <vt:lpstr>Cambria Math</vt:lpstr>
      <vt:lpstr>Garamond</vt:lpstr>
      <vt:lpstr>Helvetica</vt:lpstr>
      <vt:lpstr>Symbol</vt:lpstr>
      <vt:lpstr>System Font Regular</vt:lpstr>
      <vt:lpstr>Wingdings</vt:lpstr>
      <vt:lpstr>Edge</vt:lpstr>
      <vt:lpstr>Equation</vt:lpstr>
      <vt:lpstr>Double DVCS with CLAS12 in Hall-B</vt:lpstr>
      <vt:lpstr>Outline</vt:lpstr>
      <vt:lpstr>3-D Structure of the Nucleon</vt:lpstr>
      <vt:lpstr>Nucleon EMT FF, GFF and GPDs</vt:lpstr>
      <vt:lpstr>Accessing GPDs experimentally – DVCS </vt:lpstr>
      <vt:lpstr>TCS with CLAS12</vt:lpstr>
      <vt:lpstr>Extracting information on GPDs </vt:lpstr>
      <vt:lpstr>Models of GPDs and SGPDs</vt:lpstr>
      <vt:lpstr>Closing the loop on virtual Compton scattering</vt:lpstr>
      <vt:lpstr>CFFs and GPDs in Virtual Compton Scattering</vt:lpstr>
      <vt:lpstr>DVCS and DDVCS cross sections</vt:lpstr>
      <vt:lpstr>Proposal following LOI in 2016 </vt:lpstr>
      <vt:lpstr>High luminosity CLAS12 for DDVCS</vt:lpstr>
      <vt:lpstr>PowerPoint Presentation</vt:lpstr>
      <vt:lpstr>GEANT4 model</vt:lpstr>
      <vt:lpstr>μ/π – separation</vt:lpstr>
      <vt:lpstr>π^± – suppression</vt:lpstr>
      <vt:lpstr>Beam, target, DAQ and trigger</vt:lpstr>
      <vt:lpstr>Kinematical coverage for DDVCS</vt:lpstr>
      <vt:lpstr>Projections DDVCS: 200 days @ 10^37 〖cm〗^(-2) 〖sec〗^(-1) </vt:lpstr>
      <vt:lpstr>J/y near-threshold production</vt:lpstr>
      <vt:lpstr>Summary</vt:lpstr>
      <vt:lpstr>PowerPoint Presentation</vt:lpstr>
      <vt:lpstr>PowerPoint Presentation</vt:lpstr>
      <vt:lpstr>PowerPoint Presentation</vt:lpstr>
      <vt:lpstr>CLAS12 ECal for muon ID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Gaskell</dc:creator>
  <cp:lastModifiedBy>Stepan Stepanyan</cp:lastModifiedBy>
  <cp:revision>1440</cp:revision>
  <cp:lastPrinted>2025-03-06T15:54:03Z</cp:lastPrinted>
  <dcterms:created xsi:type="dcterms:W3CDTF">2011-09-27T10:07:37Z</dcterms:created>
  <dcterms:modified xsi:type="dcterms:W3CDTF">2025-03-06T15:55:58Z</dcterms:modified>
</cp:coreProperties>
</file>