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"/>
        <a:ea typeface="Graphik"/>
        <a:cs typeface="Graphik"/>
        <a:sym typeface="Graphik"/>
      </a:defRPr>
    </a:lvl1pPr>
    <a:lvl2pPr marL="0" marR="0" indent="457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"/>
        <a:ea typeface="Graphik"/>
        <a:cs typeface="Graphik"/>
        <a:sym typeface="Graphik"/>
      </a:defRPr>
    </a:lvl2pPr>
    <a:lvl3pPr marL="0" marR="0" indent="914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"/>
        <a:ea typeface="Graphik"/>
        <a:cs typeface="Graphik"/>
        <a:sym typeface="Graphik"/>
      </a:defRPr>
    </a:lvl3pPr>
    <a:lvl4pPr marL="0" marR="0" indent="1371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"/>
        <a:ea typeface="Graphik"/>
        <a:cs typeface="Graphik"/>
        <a:sym typeface="Graphik"/>
      </a:defRPr>
    </a:lvl4pPr>
    <a:lvl5pPr marL="0" marR="0" indent="18288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"/>
        <a:ea typeface="Graphik"/>
        <a:cs typeface="Graphik"/>
        <a:sym typeface="Graphik"/>
      </a:defRPr>
    </a:lvl5pPr>
    <a:lvl6pPr marL="0" marR="0" indent="22860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"/>
        <a:ea typeface="Graphik"/>
        <a:cs typeface="Graphik"/>
        <a:sym typeface="Graphik"/>
      </a:defRPr>
    </a:lvl6pPr>
    <a:lvl7pPr marL="0" marR="0" indent="2743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"/>
        <a:ea typeface="Graphik"/>
        <a:cs typeface="Graphik"/>
        <a:sym typeface="Graphik"/>
      </a:defRPr>
    </a:lvl7pPr>
    <a:lvl8pPr marL="0" marR="0" indent="3200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"/>
        <a:ea typeface="Graphik"/>
        <a:cs typeface="Graphik"/>
        <a:sym typeface="Graphik"/>
      </a:defRPr>
    </a:lvl8pPr>
    <a:lvl9pPr marL="0" marR="0" indent="3657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"/>
        <a:ea typeface="Graphik"/>
        <a:cs typeface="Graphik"/>
        <a:sym typeface="Graphik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357243"/>
              <a:satOff val="7293"/>
              <a:lumOff val="8906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3">
              <a:satOff val="1412"/>
              <a:lumOff val="16412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>
                  <a:satOff val="1412"/>
                  <a:lumOff val="16412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E937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FFF171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A51B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E1A84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103425"/>
              <a:satOff val="-7243"/>
              <a:lumOff val="992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chemeClr val="accent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lumOff val="-14283"/>
            </a:schemeClr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5">
                  <a:lumOff val="-1428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satOff val="-6299"/>
              <a:lumOff val="-32309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1"/>
    <p:restoredTop sz="94682"/>
  </p:normalViewPr>
  <p:slideViewPr>
    <p:cSldViewPr snapToGrid="0">
      <p:cViewPr varScale="1">
        <p:scale>
          <a:sx n="62" d="100"/>
          <a:sy n="62" d="100"/>
        </p:scale>
        <p:origin x="584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12268950"/>
            <a:ext cx="21971000" cy="660401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j-lt"/>
                <a:ea typeface="+mj-ea"/>
                <a:cs typeface="+mj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j-lt"/>
                <a:ea typeface="+mj-ea"/>
                <a:cs typeface="+mj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j-lt"/>
                <a:ea typeface="+mj-ea"/>
                <a:cs typeface="+mj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j-lt"/>
                <a:ea typeface="+mj-ea"/>
                <a:cs typeface="+mj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j-lt"/>
                <a:ea typeface="+mj-ea"/>
                <a:cs typeface="+mj-cs"/>
                <a:sym typeface="Produkt Extralight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z="12000" spc="-119">
                <a:latin typeface="+mj-lt"/>
                <a:ea typeface="+mj-ea"/>
                <a:cs typeface="+mj-cs"/>
                <a:sym typeface="Produkt Extralight"/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5" name="CLAS-frame-high.jpg" descr="CLAS-frame-hig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83" y="369017"/>
            <a:ext cx="3844299" cy="2394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FIU_hrz_Color.png" descr="FIU_hrz_Col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5057" y="1032667"/>
            <a:ext cx="5892801" cy="1066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j-lt"/>
                <a:ea typeface="+mj-ea"/>
                <a:cs typeface="+mj-cs"/>
                <a:sym typeface="Produkt Extralight"/>
              </a:defRPr>
            </a:lvl1pPr>
          </a:lstStyle>
          <a:p>
            <a:r>
              <a:t>Slide Subtitle</a:t>
            </a:r>
          </a:p>
        </p:txBody>
      </p:sp>
      <p:sp>
        <p:nvSpPr>
          <p:cNvPr id="103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j-lt"/>
                <a:ea typeface="+mj-ea"/>
                <a:cs typeface="+mj-cs"/>
                <a:sym typeface="Produkt Extralight"/>
              </a:defRPr>
            </a:lvl1pPr>
          </a:lstStyle>
          <a:p>
            <a:r>
              <a:t>Agenda Subtitle</a:t>
            </a:r>
          </a:p>
        </p:txBody>
      </p:sp>
      <p:sp>
        <p:nvSpPr>
          <p:cNvPr id="11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6000"/>
              </a:spcBef>
              <a:buSzTx/>
              <a:buNone/>
              <a:defRPr sz="5000">
                <a:latin typeface="Graphik-Light"/>
                <a:ea typeface="Graphik-Light"/>
                <a:cs typeface="Graphik-Light"/>
                <a:sym typeface="Graphik Light"/>
              </a:defRPr>
            </a:lvl1pPr>
            <a:lvl2pPr marL="0" indent="457200">
              <a:spcBef>
                <a:spcPts val="6000"/>
              </a:spcBef>
              <a:buSzTx/>
              <a:buNone/>
              <a:defRPr sz="5000">
                <a:latin typeface="Graphik-Light"/>
                <a:ea typeface="Graphik-Light"/>
                <a:cs typeface="Graphik-Light"/>
                <a:sym typeface="Graphik Light"/>
              </a:defRPr>
            </a:lvl2pPr>
            <a:lvl3pPr marL="0" indent="914400">
              <a:spcBef>
                <a:spcPts val="6000"/>
              </a:spcBef>
              <a:buSzTx/>
              <a:buNone/>
              <a:defRPr sz="5000">
                <a:latin typeface="Graphik-Light"/>
                <a:ea typeface="Graphik-Light"/>
                <a:cs typeface="Graphik-Light"/>
                <a:sym typeface="Graphik Light"/>
              </a:defRPr>
            </a:lvl3pPr>
            <a:lvl4pPr marL="0" indent="1371600">
              <a:spcBef>
                <a:spcPts val="6000"/>
              </a:spcBef>
              <a:buSzTx/>
              <a:buNone/>
              <a:defRPr sz="5000">
                <a:latin typeface="Graphik-Light"/>
                <a:ea typeface="Graphik-Light"/>
                <a:cs typeface="Graphik-Light"/>
                <a:sym typeface="Graphik Light"/>
              </a:defRPr>
            </a:lvl4pPr>
            <a:lvl5pPr marL="0" indent="1828800">
              <a:spcBef>
                <a:spcPts val="6000"/>
              </a:spcBef>
              <a:buSzTx/>
              <a:buNone/>
              <a:defRPr sz="5000">
                <a:latin typeface="Graphik-Light"/>
                <a:ea typeface="Graphik-Light"/>
                <a:cs typeface="Graphik-Light"/>
                <a:sym typeface="Graphik Light"/>
              </a:defRPr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3" name="Agenda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191000"/>
            <a:ext cx="21971000" cy="40894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j-lt"/>
                <a:ea typeface="+mj-ea"/>
                <a:cs typeface="+mj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j-lt"/>
                <a:ea typeface="+mj-ea"/>
                <a:cs typeface="+mj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j-lt"/>
                <a:ea typeface="+mj-ea"/>
                <a:cs typeface="+mj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j-lt"/>
                <a:ea typeface="+mj-ea"/>
                <a:cs typeface="+mj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j-lt"/>
                <a:ea typeface="+mj-ea"/>
                <a:cs typeface="+mj-cs"/>
                <a:sym typeface="Produkt Extralight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206500"/>
            <a:ext cx="21971000" cy="7353300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j-lt"/>
                <a:ea typeface="+mj-ea"/>
                <a:cs typeface="+mj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j-lt"/>
                <a:ea typeface="+mj-ea"/>
                <a:cs typeface="+mj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j-lt"/>
                <a:ea typeface="+mj-ea"/>
                <a:cs typeface="+mj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j-lt"/>
                <a:ea typeface="+mj-ea"/>
                <a:cs typeface="+mj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j-lt"/>
                <a:ea typeface="+mj-ea"/>
                <a:cs typeface="+mj-cs"/>
                <a:sym typeface="Produkt Extralight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0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128000"/>
            <a:ext cx="21971000" cy="1079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90000"/>
              </a:lnSpc>
              <a:spcBef>
                <a:spcPts val="0"/>
              </a:spcBef>
              <a:buSzTx/>
              <a:buNone/>
              <a:defRPr sz="5500" spc="-55">
                <a:latin typeface="+mj-lt"/>
                <a:ea typeface="+mj-ea"/>
                <a:cs typeface="+mj-cs"/>
                <a:sym typeface="Produkt Extralight"/>
              </a:defRPr>
            </a:lvl1pPr>
          </a:lstStyle>
          <a:p>
            <a:r>
              <a:t>Fact information</a:t>
            </a:r>
          </a:p>
        </p:txBody>
      </p:sp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461000" y="9563100"/>
            <a:ext cx="13728700" cy="698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36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Attribution</a:t>
            </a:r>
          </a:p>
        </p:txBody>
      </p:sp>
      <p:sp>
        <p:nvSpPr>
          <p:cNvPr id="13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194300" y="4165600"/>
            <a:ext cx="13995400" cy="4432300"/>
          </a:xfrm>
          <a:prstGeom prst="rect">
            <a:avLst/>
          </a:prstGeom>
        </p:spPr>
        <p:txBody>
          <a:bodyPr anchor="b"/>
          <a:lstStyle>
            <a:lvl1pPr marL="254000" indent="-2540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j-lt"/>
                <a:ea typeface="+mj-ea"/>
                <a:cs typeface="+mj-cs"/>
                <a:sym typeface="Produkt Extralight"/>
              </a:defRPr>
            </a:lvl1pPr>
            <a:lvl2pPr marL="254000" indent="2032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j-lt"/>
                <a:ea typeface="+mj-ea"/>
                <a:cs typeface="+mj-cs"/>
                <a:sym typeface="Produkt Extralight"/>
              </a:defRPr>
            </a:lvl2pPr>
            <a:lvl3pPr marL="254000" indent="6604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j-lt"/>
                <a:ea typeface="+mj-ea"/>
                <a:cs typeface="+mj-cs"/>
                <a:sym typeface="Produkt Extralight"/>
              </a:defRPr>
            </a:lvl3pPr>
            <a:lvl4pPr marL="254000" indent="11176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j-lt"/>
                <a:ea typeface="+mj-ea"/>
                <a:cs typeface="+mj-cs"/>
                <a:sym typeface="Produkt Extralight"/>
              </a:defRPr>
            </a:lvl4pPr>
            <a:lvl5pPr marL="254000" indent="15748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j-lt"/>
                <a:ea typeface="+mj-ea"/>
                <a:cs typeface="+mj-cs"/>
                <a:sym typeface="Produkt Extralight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lose-up of a curved, white, layered pattern"/>
          <p:cNvSpPr>
            <a:spLocks noGrp="1"/>
          </p:cNvSpPr>
          <p:nvPr>
            <p:ph type="pic" sz="quarter" idx="21"/>
          </p:nvPr>
        </p:nvSpPr>
        <p:spPr>
          <a:xfrm>
            <a:off x="1257300" y="3213100"/>
            <a:ext cx="7289800" cy="7289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8" name="Close-up of a layered pattern of gray stone"/>
          <p:cNvSpPr>
            <a:spLocks noGrp="1"/>
          </p:cNvSpPr>
          <p:nvPr>
            <p:ph type="pic" sz="quarter" idx="22"/>
          </p:nvPr>
        </p:nvSpPr>
        <p:spPr>
          <a:xfrm>
            <a:off x="7353300" y="3632200"/>
            <a:ext cx="9677400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9" name="Close-up of a white ribbed pattern"/>
          <p:cNvSpPr>
            <a:spLocks noGrp="1"/>
          </p:cNvSpPr>
          <p:nvPr>
            <p:ph type="pic" sz="quarter" idx="23"/>
          </p:nvPr>
        </p:nvSpPr>
        <p:spPr>
          <a:xfrm>
            <a:off x="14621933" y="3632200"/>
            <a:ext cx="9677401" cy="64572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Angular, futuristic, white corridor with shadows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uturistic, curved, white structure"/>
          <p:cNvSpPr>
            <a:spLocks noGrp="1"/>
          </p:cNvSpPr>
          <p:nvPr>
            <p:ph type="pic" idx="21"/>
          </p:nvPr>
        </p:nvSpPr>
        <p:spPr>
          <a:xfrm>
            <a:off x="0" y="-5397500"/>
            <a:ext cx="27190700" cy="203930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2268200"/>
            <a:ext cx="21971000" cy="660400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Author and Date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j-lt"/>
                <a:ea typeface="+mj-ea"/>
                <a:cs typeface="+mj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j-lt"/>
                <a:ea typeface="+mj-ea"/>
                <a:cs typeface="+mj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j-lt"/>
                <a:ea typeface="+mj-ea"/>
                <a:cs typeface="+mj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j-lt"/>
                <a:ea typeface="+mj-ea"/>
                <a:cs typeface="+mj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j-lt"/>
                <a:ea typeface="+mj-ea"/>
                <a:cs typeface="+mj-cs"/>
                <a:sym typeface="Produkt Extralight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6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z="12000" spc="-119">
                <a:latin typeface="+mj-lt"/>
                <a:ea typeface="+mj-ea"/>
                <a:cs typeface="+mj-cs"/>
                <a:sym typeface="Produkt Extralight"/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lose-up of a curved, white, layered pattern"/>
          <p:cNvSpPr>
            <a:spLocks noGrp="1"/>
          </p:cNvSpPr>
          <p:nvPr>
            <p:ph type="pic" idx="21"/>
          </p:nvPr>
        </p:nvSpPr>
        <p:spPr>
          <a:xfrm>
            <a:off x="11569700" y="0"/>
            <a:ext cx="13716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3335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150100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j-lt"/>
                <a:ea typeface="+mj-ea"/>
                <a:cs typeface="+mj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j-lt"/>
                <a:ea typeface="+mj-ea"/>
                <a:cs typeface="+mj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j-lt"/>
                <a:ea typeface="+mj-ea"/>
                <a:cs typeface="+mj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j-lt"/>
                <a:ea typeface="+mj-ea"/>
                <a:cs typeface="+mj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j-lt"/>
                <a:ea typeface="+mj-ea"/>
                <a:cs typeface="+mj-cs"/>
                <a:sym typeface="Produkt Extralight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"/>
          <p:cNvSpPr/>
          <p:nvPr/>
        </p:nvSpPr>
        <p:spPr>
          <a:xfrm>
            <a:off x="-1140960" y="12852322"/>
            <a:ext cx="26166462" cy="863945"/>
          </a:xfrm>
          <a:prstGeom prst="rect">
            <a:avLst/>
          </a:prstGeom>
          <a:solidFill>
            <a:srgbClr val="081E3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  <a:latin typeface="Graphik-Light"/>
                <a:ea typeface="Graphik-Light"/>
                <a:cs typeface="Graphik-Light"/>
                <a:sym typeface="Graphik Light"/>
              </a:defRPr>
            </a:pPr>
            <a:endParaRPr/>
          </a:p>
        </p:txBody>
      </p:sp>
      <p:sp>
        <p:nvSpPr>
          <p:cNvPr id="45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173857" y="2964032"/>
            <a:ext cx="11815847" cy="9248358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74820" y="13069664"/>
            <a:ext cx="388621" cy="4292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8" name="Rectangle"/>
          <p:cNvSpPr/>
          <p:nvPr/>
        </p:nvSpPr>
        <p:spPr>
          <a:xfrm>
            <a:off x="-891231" y="2207273"/>
            <a:ext cx="26166462" cy="634555"/>
          </a:xfrm>
          <a:prstGeom prst="rect">
            <a:avLst/>
          </a:prstGeom>
          <a:solidFill>
            <a:srgbClr val="081E3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  <a:latin typeface="Graphik-Light"/>
                <a:ea typeface="Graphik-Light"/>
                <a:cs typeface="Graphik-Light"/>
                <a:sym typeface="Graphik Light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lose-up of the edge of white curved stone"/>
          <p:cNvSpPr>
            <a:spLocks noGrp="1"/>
          </p:cNvSpPr>
          <p:nvPr>
            <p:ph type="pic" idx="21"/>
          </p:nvPr>
        </p:nvSpPr>
        <p:spPr>
          <a:xfrm>
            <a:off x="12382500" y="-1206500"/>
            <a:ext cx="12103100" cy="1614031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j-lt"/>
                <a:ea typeface="+mj-ea"/>
                <a:cs typeface="+mj-cs"/>
                <a:sym typeface="Produkt Extralight"/>
              </a:defRPr>
            </a:lvl1pPr>
          </a:lstStyle>
          <a:p>
            <a:r>
              <a:t>Slide Subtitle</a:t>
            </a:r>
          </a:p>
        </p:txBody>
      </p:sp>
      <p:sp>
        <p:nvSpPr>
          <p:cNvPr id="65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j-lt"/>
                <a:ea typeface="+mj-ea"/>
                <a:cs typeface="+mj-cs"/>
                <a:sym typeface="Produkt Extralight"/>
              </a:defRPr>
            </a:lvl1pPr>
          </a:lstStyle>
          <a:p>
            <a:r>
              <a:t>Slide Subtitle</a:t>
            </a:r>
          </a:p>
        </p:txBody>
      </p:sp>
      <p:sp>
        <p:nvSpPr>
          <p:cNvPr id="75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j-lt"/>
                <a:ea typeface="+mj-ea"/>
                <a:cs typeface="+mj-cs"/>
                <a:sym typeface="Produkt Extralight"/>
              </a:defRPr>
            </a:lvl1pPr>
          </a:lstStyle>
          <a:p>
            <a:r>
              <a:t>Slide Subtitle</a:t>
            </a:r>
          </a:p>
        </p:txBody>
      </p:sp>
      <p:sp>
        <p:nvSpPr>
          <p:cNvPr id="85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39116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2000" spc="-119">
                <a:latin typeface="+mj-lt"/>
                <a:ea typeface="+mj-ea"/>
                <a:cs typeface="+mj-cs"/>
                <a:sym typeface="Produkt Extralight"/>
              </a:defRPr>
            </a:lvl1pPr>
          </a:lstStyle>
          <a:p>
            <a:r>
              <a:t>Section Title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58499" y="12458699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 defTabSz="584200">
              <a:spcBef>
                <a:spcPts val="0"/>
              </a:spcBef>
              <a:defRPr sz="2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Regular"/>
        </a:defRPr>
      </a:lvl1pPr>
      <a:lvl2pPr marL="0" marR="0" indent="457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Regular"/>
        </a:defRPr>
      </a:lvl2pPr>
      <a:lvl3pPr marL="0" marR="0" indent="914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Regular"/>
        </a:defRPr>
      </a:lvl3pPr>
      <a:lvl4pPr marL="0" marR="0" indent="1371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Regular"/>
        </a:defRPr>
      </a:lvl4pPr>
      <a:lvl5pPr marL="0" marR="0" indent="18288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Regular"/>
        </a:defRPr>
      </a:lvl5pPr>
      <a:lvl6pPr marL="0" marR="0" indent="22860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Regular"/>
        </a:defRPr>
      </a:lvl6pPr>
      <a:lvl7pPr marL="0" marR="0" indent="2743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Regular"/>
        </a:defRPr>
      </a:lvl7pPr>
      <a:lvl8pPr marL="0" marR="0" indent="3200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Regular"/>
        </a:defRPr>
      </a:lvl8pPr>
      <a:lvl9pPr marL="0" marR="0" indent="3657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Regular"/>
        </a:defRPr>
      </a:lvl9pPr>
    </p:titleStyle>
    <p:bodyStyle>
      <a:lvl1pPr marL="457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"/>
          <a:ea typeface="Graphik"/>
          <a:cs typeface="Graphik"/>
          <a:sym typeface="Graphik"/>
        </a:defRPr>
      </a:lvl1pPr>
      <a:lvl2pPr marL="914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"/>
          <a:ea typeface="Graphik"/>
          <a:cs typeface="Graphik"/>
          <a:sym typeface="Graphik"/>
        </a:defRPr>
      </a:lvl2pPr>
      <a:lvl3pPr marL="1371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"/>
          <a:ea typeface="Graphik"/>
          <a:cs typeface="Graphik"/>
          <a:sym typeface="Graphik"/>
        </a:defRPr>
      </a:lvl3pPr>
      <a:lvl4pPr marL="1828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"/>
          <a:ea typeface="Graphik"/>
          <a:cs typeface="Graphik"/>
          <a:sym typeface="Graphik"/>
        </a:defRPr>
      </a:lvl4pPr>
      <a:lvl5pPr marL="22860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"/>
          <a:ea typeface="Graphik"/>
          <a:cs typeface="Graphik"/>
          <a:sym typeface="Graphik"/>
        </a:defRPr>
      </a:lvl5pPr>
      <a:lvl6pPr marL="2743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"/>
          <a:ea typeface="Graphik"/>
          <a:cs typeface="Graphik"/>
          <a:sym typeface="Graphik"/>
        </a:defRPr>
      </a:lvl6pPr>
      <a:lvl7pPr marL="3200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"/>
          <a:ea typeface="Graphik"/>
          <a:cs typeface="Graphik"/>
          <a:sym typeface="Graphik"/>
        </a:defRPr>
      </a:lvl7pPr>
      <a:lvl8pPr marL="3657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"/>
          <a:ea typeface="Graphik"/>
          <a:cs typeface="Graphik"/>
          <a:sym typeface="Graphik"/>
        </a:defRPr>
      </a:lvl8pPr>
      <a:lvl9pPr marL="4114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"/>
          <a:ea typeface="Graphik"/>
          <a:cs typeface="Graphik"/>
          <a:sym typeface="Graphik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jpeg"/><Relationship Id="rId9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Leonel Martinez 3/6/25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Leonel Martinez 3/6/25</a:t>
            </a:r>
          </a:p>
        </p:txBody>
      </p:sp>
      <p:sp>
        <p:nvSpPr>
          <p:cNvPr id="175" name="CLAS12 Collaboration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CLAS12 Collaboration</a:t>
            </a:r>
          </a:p>
        </p:txBody>
      </p:sp>
      <p:sp>
        <p:nvSpPr>
          <p:cNvPr id="176" name="Antibaryon Electroproduction off Protons at CLAS1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100" spc="-71">
                <a:latin typeface="+mn-lt"/>
                <a:ea typeface="+mn-ea"/>
                <a:cs typeface="+mn-cs"/>
                <a:sym typeface="Produkt Regular"/>
              </a:defRPr>
            </a:lvl1pPr>
          </a:lstStyle>
          <a:p>
            <a:r>
              <a:t>Antibaryon Electroproduction off Protons at CLAS12</a:t>
            </a:r>
          </a:p>
        </p:txBody>
      </p:sp>
      <p:sp>
        <p:nvSpPr>
          <p:cNvPr id="1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731473" y="12458699"/>
            <a:ext cx="215647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Background Subtra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79">
              <a:defRPr sz="9500" spc="-95"/>
            </a:lvl1pPr>
          </a:lstStyle>
          <a:p>
            <a:r>
              <a:t>Background Subtraction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3" name="Subtracting the background found by   Angle Randomization…"/>
              <p:cNvSpPr txBox="1">
                <a:spLocks noGrp="1"/>
              </p:cNvSpPr>
              <p:nvPr>
                <p:ph type="body" sz="half"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r>
                  <a:t>Subtracting the background found by </a:t>
                </a:r>
                <a14:m>
                  <m:oMath xmlns:m="http://schemas.openxmlformats.org/officeDocument/2006/math">
                    <m:r>
                      <a:rPr sz="48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t> Angle Randomization</a:t>
                </a:r>
              </a:p>
              <a:p>
                <a:r>
                  <a:t>Uncorrelated background removed</a:t>
                </a:r>
              </a:p>
              <a:p>
                <a:r>
                  <a:t>Lorentzian to extract yield</a:t>
                </a:r>
              </a:p>
              <a:p>
                <a:pPr lvl="1"/>
                <a:r>
                  <a:t>Drawback: Symmetric distribution on an antisymmetric signal peak</a:t>
                </a:r>
              </a:p>
              <a:p>
                <a:r>
                  <a:t>Radiative corrections needed</a:t>
                </a:r>
              </a:p>
            </p:txBody>
          </p:sp>
        </mc:Choice>
        <mc:Fallback>
          <p:sp>
            <p:nvSpPr>
              <p:cNvPr id="293" name="Subtracting the background found by   Angle Randomization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l="-2363" t="-960" r="-1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4" name="MM_sub.pdf" descr="MM_sub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1559" y="4261710"/>
            <a:ext cx="10972801" cy="8229601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74821" y="13069664"/>
            <a:ext cx="388621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97" name="Bins"/>
              <p:cNvSpPr txBox="1">
                <a:spLocks noGrp="1"/>
              </p:cNvSpPr>
              <p:nvPr>
                <p:ph type="title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pPr defTabSz="2048255">
                  <a:defRPr sz="8400" spc="-84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sz="9600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960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sz="960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t> Bins</a:t>
                </a:r>
                <a:endParaRPr sz="10000">
                  <a:solidFill>
                    <a:srgbClr val="53585F"/>
                  </a:solidFill>
                </a:endParaRPr>
              </a:p>
            </p:txBody>
          </p:sp>
        </mc:Choice>
        <mc:Fallback>
          <p:sp>
            <p:nvSpPr>
              <p:cNvPr id="297" name="Bins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l="-2197" t="-15672" b="-17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8" name="Binning Missing Mass distribution by…"/>
              <p:cNvSpPr txBox="1">
                <a:spLocks noGrp="1"/>
              </p:cNvSpPr>
              <p:nvPr>
                <p:ph type="body" sz="half"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r>
                  <a:t>Binning Missing Mass distribution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4850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sz="4850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sz="48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∈[0.6,6]</m:t>
                    </m:r>
                  </m:oMath>
                </a14:m>
                <a:r>
                  <a:t> with 9 equally spaced bins</a:t>
                </a:r>
              </a:p>
              <a:p>
                <a:r>
                  <a:t>Can extract yield by subtracting background and fitting signal peak</a:t>
                </a:r>
              </a:p>
            </p:txBody>
          </p:sp>
        </mc:Choice>
        <mc:Fallback>
          <p:sp>
            <p:nvSpPr>
              <p:cNvPr id="298" name="Binning Missing Mass distribution by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prstGeom prst="rect">
                <a:avLst/>
              </a:prstGeom>
              <a:blipFill>
                <a:blip r:embed="rId3"/>
                <a:stretch>
                  <a:fillRect l="-2363" t="-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46449" y="13069664"/>
            <a:ext cx="316993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pic>
        <p:nvPicPr>
          <p:cNvPr id="300" name="MM_Q2_bins.pdf" descr="MM_Q2_bins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2861" y="2743200"/>
            <a:ext cx="10972801" cy="8229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MM_Q2_3_36.pdf" descr="MM_Q2_3_36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17467" y="6384874"/>
            <a:ext cx="8209761" cy="6157320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Rectangle"/>
          <p:cNvSpPr/>
          <p:nvPr/>
        </p:nvSpPr>
        <p:spPr>
          <a:xfrm>
            <a:off x="16766677" y="3310830"/>
            <a:ext cx="3685169" cy="2623010"/>
          </a:xfrm>
          <a:prstGeom prst="rect">
            <a:avLst/>
          </a:prstGeom>
          <a:ln w="50800">
            <a:solidFill>
              <a:srgbClr val="CE032E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  <a:latin typeface="Graphik-Light"/>
                <a:ea typeface="Graphik-Light"/>
                <a:cs typeface="Graphik-Light"/>
                <a:sym typeface="Graphik Light"/>
              </a:defRPr>
            </a:pPr>
            <a:endParaRPr/>
          </a:p>
        </p:txBody>
      </p:sp>
      <p:sp>
        <p:nvSpPr>
          <p:cNvPr id="303" name="Rectangle"/>
          <p:cNvSpPr/>
          <p:nvPr/>
        </p:nvSpPr>
        <p:spPr>
          <a:xfrm>
            <a:off x="14242867" y="6375661"/>
            <a:ext cx="8158961" cy="6106520"/>
          </a:xfrm>
          <a:prstGeom prst="rect">
            <a:avLst/>
          </a:prstGeom>
          <a:ln w="50800">
            <a:solidFill>
              <a:srgbClr val="CE032E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  <a:latin typeface="Graphik-Light"/>
                <a:ea typeface="Graphik-Light"/>
                <a:cs typeface="Graphik-Light"/>
                <a:sym typeface="Graphik Light"/>
              </a:defRPr>
            </a:pPr>
            <a:endParaRPr/>
          </a:p>
        </p:txBody>
      </p:sp>
      <p:sp>
        <p:nvSpPr>
          <p:cNvPr id="304" name="Line"/>
          <p:cNvSpPr/>
          <p:nvPr/>
        </p:nvSpPr>
        <p:spPr>
          <a:xfrm flipV="1">
            <a:off x="14224978" y="4550068"/>
            <a:ext cx="2526845" cy="1800443"/>
          </a:xfrm>
          <a:prstGeom prst="line">
            <a:avLst/>
          </a:prstGeom>
          <a:ln w="25400">
            <a:solidFill>
              <a:srgbClr val="CE032E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5" name="Line"/>
          <p:cNvSpPr/>
          <p:nvPr/>
        </p:nvSpPr>
        <p:spPr>
          <a:xfrm flipH="1" flipV="1">
            <a:off x="20452984" y="4521160"/>
            <a:ext cx="1955485" cy="1870117"/>
          </a:xfrm>
          <a:prstGeom prst="line">
            <a:avLst/>
          </a:prstGeom>
          <a:ln w="25400">
            <a:solidFill>
              <a:srgbClr val="CE032E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306" name="Y_Q2_eFD.pdf" descr="Y_Q2_eFD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6157" y="7935854"/>
            <a:ext cx="6491262" cy="48684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-0.162997" pathEditMode="relative">
                                      <p:cBhvr>
                                        <p:cTn id="6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4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5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6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3" presetClass="entr" presetSubtype="16" fill="hold" grpId="7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" grpId="6" animBg="1" advAuto="0"/>
      <p:bldP spid="302" grpId="2" animBg="1" advAuto="0"/>
      <p:bldP spid="303" grpId="5" animBg="1" advAuto="0"/>
      <p:bldP spid="304" grpId="3" animBg="1" advAuto="0"/>
      <p:bldP spid="305" grpId="4" animBg="1" advAuto="0"/>
      <p:bldP spid="306" grpId="7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08" name="Other reaction"/>
              <p:cNvSpPr txBox="1">
                <a:spLocks noGrp="1"/>
              </p:cNvSpPr>
              <p:nvPr>
                <p:ph type="title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pPr defTabSz="2048255">
                  <a:defRPr sz="8400" spc="-84"/>
                </a:pPr>
                <a:r>
                  <a:t>Other reaction </a:t>
                </a:r>
                <a14:m>
                  <m:oMath xmlns:m="http://schemas.openxmlformats.org/officeDocument/2006/math">
                    <m:r>
                      <a:rPr sz="960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𝑒𝑝</m:t>
                    </m:r>
                    <m:r>
                      <a:rPr sz="960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sz="960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𝑒𝑝𝑝</m:t>
                    </m:r>
                    <m:sSup>
                      <m:sSupPr>
                        <m:ctrlPr>
                          <a:rPr sz="960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960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sz="960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sz="960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(</m:t>
                    </m:r>
                    <m:bar>
                      <m:barPr>
                        <m:pos m:val="top"/>
                        <m:ctrlPr>
                          <a:rPr sz="960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sz="960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bar>
                    <m:r>
                      <a:rPr sz="960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sz="10000">
                  <a:solidFill>
                    <a:srgbClr val="53585F"/>
                  </a:solidFill>
                </a:endParaRPr>
              </a:p>
            </p:txBody>
          </p:sp>
        </mc:Choice>
        <mc:Fallback>
          <p:sp>
            <p:nvSpPr>
              <p:cNvPr id="308" name="Other reaction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l="-2717" t="-15672" b="-17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9" name="Being looked at by an undergraduate student: Alexander Lohr…"/>
              <p:cNvSpPr txBox="1">
                <a:spLocks noGrp="1"/>
              </p:cNvSpPr>
              <p:nvPr>
                <p:ph type="body" sz="half"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 xmlns:m="http://schemas.openxmlformats.org/officeDocument/2006/math">
                    <m:r>
                      <a:rPr sz="48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𝑒𝑝</m:t>
                    </m:r>
                    <m:r>
                      <a:rPr sz="48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sz="48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𝑒𝑝𝑝</m:t>
                    </m:r>
                    <m:sSup>
                      <m:sSupPr>
                        <m:ctrlP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sz="48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(</m:t>
                    </m:r>
                    <m:bar>
                      <m:barPr>
                        <m:pos m:val="top"/>
                        <m:ctrlP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bar>
                    <m:r>
                      <a:rPr sz="48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/>
              </a:p>
              <a:p>
                <a:r>
                  <a:t>Being looked at by an undergraduate student: Alexander Lohr</a:t>
                </a:r>
              </a:p>
              <a:p>
                <a:r>
                  <a:t>Relative statistics between different experiments</a:t>
                </a:r>
              </a:p>
              <a:p>
                <a:pPr lvl="1"/>
                <a:r>
                  <a:t>CLAS g12 Photoproduction: 1200 Events</a:t>
                </a:r>
              </a:p>
              <a:p>
                <a:pPr lvl="1"/>
                <a:r>
                  <a:t>CLAS12 Electroproduction: 36000 Events</a:t>
                </a:r>
              </a:p>
            </p:txBody>
          </p:sp>
        </mc:Choice>
        <mc:Fallback>
          <p:sp>
            <p:nvSpPr>
              <p:cNvPr id="309" name="Being looked at by an undergraduate student: Alexander Lohr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prstGeom prst="rect">
                <a:avLst/>
              </a:prstGeom>
              <a:blipFill>
                <a:blip r:embed="rId3"/>
                <a:stretch>
                  <a:fillRect l="-2363" r="-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07079" y="13069664"/>
            <a:ext cx="356363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pic>
        <p:nvPicPr>
          <p:cNvPr id="311" name="AL_MM_eFT.pdf" descr="AL_MM_eFT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2234" y="6337313"/>
            <a:ext cx="8490479" cy="6367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AL_epppim.pdf" descr="AL_epppim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58576" y="781750"/>
            <a:ext cx="8463948" cy="636786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13" name="Table 1"/>
          <p:cNvGraphicFramePr/>
          <p:nvPr/>
        </p:nvGraphicFramePr>
        <p:xfrm>
          <a:off x="2591021" y="10531851"/>
          <a:ext cx="8483100" cy="2887314"/>
        </p:xfrm>
        <a:graphic>
          <a:graphicData uri="http://schemas.openxmlformats.org/drawingml/2006/table">
            <a:tbl>
              <a:tblPr firstRow="1">
                <a:tableStyleId>{C7B018BB-80A7-4F77-B60F-C8B233D01FF8}</a:tableStyleId>
              </a:tblPr>
              <a:tblGrid>
                <a:gridCol w="282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3657">
                <a:tc>
                  <a:txBody>
                    <a:bodyPr/>
                    <a:lstStyle/>
                    <a:p>
                      <a:pPr algn="ctr" defTabSz="914400">
                        <a:defRPr sz="3200" b="0">
                          <a:sym typeface="Graphik Semibol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3200" b="0">
                          <a:sym typeface="Graphik Semibol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3200" b="0">
                          <a:sym typeface="Graphik Semibol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3657">
                <a:tc>
                  <a:txBody>
                    <a:bodyPr/>
                    <a:lstStyle/>
                    <a:p>
                      <a:pPr algn="ctr"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14" name="Equation"/>
              <p:cNvSpPr txBox="1"/>
              <p:nvPr/>
            </p:nvSpPr>
            <p:spPr>
              <a:xfrm>
                <a:off x="6557204" y="11086928"/>
                <a:ext cx="550736" cy="402006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spcBef>
                    <a:spcPts val="0"/>
                  </a:spcBef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4900" i="1">
                          <a:solidFill>
                            <a:srgbClr val="52575F"/>
                          </a:solidFill>
                          <a:latin typeface="Cambria Math" panose="02040503050406030204" pitchFamily="18" charset="0"/>
                        </a:rPr>
                        <m:t>𝑒𝑝</m:t>
                      </m:r>
                    </m:oMath>
                  </m:oMathPara>
                </a14:m>
                <a:endParaRPr sz="4900">
                  <a:solidFill>
                    <a:srgbClr val="53585F"/>
                  </a:solidFill>
                </a:endParaRPr>
              </a:p>
            </p:txBody>
          </p:sp>
        </mc:Choice>
        <mc:Fallback>
          <p:sp>
            <p:nvSpPr>
              <p:cNvPr id="314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204" y="11086928"/>
                <a:ext cx="550736" cy="402006"/>
              </a:xfrm>
              <a:prstGeom prst="rect">
                <a:avLst/>
              </a:prstGeom>
              <a:blipFill>
                <a:blip r:embed="rId6"/>
                <a:stretch>
                  <a:fillRect l="-38636" r="-56818" b="-134375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5" name="Equation"/>
              <p:cNvSpPr txBox="1"/>
              <p:nvPr/>
            </p:nvSpPr>
            <p:spPr>
              <a:xfrm>
                <a:off x="9496641" y="11082508"/>
                <a:ext cx="555626" cy="410846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spcBef>
                    <a:spcPts val="0"/>
                  </a:spcBef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5000" i="1">
                          <a:solidFill>
                            <a:srgbClr val="52575F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sz="5000" i="1">
                          <a:solidFill>
                            <a:srgbClr val="52575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sz="5000">
                  <a:solidFill>
                    <a:srgbClr val="53585F"/>
                  </a:solidFill>
                </a:endParaRPr>
              </a:p>
            </p:txBody>
          </p:sp>
        </mc:Choice>
        <mc:Fallback>
          <p:sp>
            <p:nvSpPr>
              <p:cNvPr id="315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6641" y="11082508"/>
                <a:ext cx="555626" cy="410846"/>
              </a:xfrm>
              <a:prstGeom prst="rect">
                <a:avLst/>
              </a:prstGeom>
              <a:blipFill>
                <a:blip r:embed="rId7"/>
                <a:stretch>
                  <a:fillRect l="-37778" r="-62222" b="-13333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6" name="Equation"/>
              <p:cNvSpPr txBox="1"/>
              <p:nvPr/>
            </p:nvSpPr>
            <p:spPr>
              <a:xfrm>
                <a:off x="3674604" y="12176489"/>
                <a:ext cx="551686" cy="1242679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spcBef>
                    <a:spcPts val="0"/>
                  </a:spcBef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sz="3900" i="1">
                              <a:solidFill>
                                <a:srgbClr val="52575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sz="3900" i="1">
                                  <a:solidFill>
                                    <a:srgbClr val="52575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3900" i="1">
                                  <a:solidFill>
                                    <a:srgbClr val="52575F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bar>
                                <m:barPr>
                                  <m:pos m:val="top"/>
                                  <m:ctrlPr>
                                    <a:rPr sz="3900" i="1">
                                      <a:solidFill>
                                        <a:srgbClr val="52575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sz="3900" i="1">
                                      <a:solidFill>
                                        <a:srgbClr val="52575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ba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sz="3900" i="1">
                                  <a:solidFill>
                                    <a:srgbClr val="52575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3900" i="1">
                                  <a:solidFill>
                                    <a:srgbClr val="52575F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bar>
                                <m:barPr>
                                  <m:pos m:val="top"/>
                                  <m:ctrlPr>
                                    <a:rPr sz="3900" i="1">
                                      <a:solidFill>
                                        <a:srgbClr val="52575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sz="3900" i="1">
                                      <a:solidFill>
                                        <a:srgbClr val="52575F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bar>
                            </m:sub>
                          </m:sSub>
                        </m:den>
                      </m:f>
                    </m:oMath>
                  </m:oMathPara>
                </a14:m>
                <a:endParaRPr sz="3900">
                  <a:solidFill>
                    <a:srgbClr val="53585F"/>
                  </a:solidFill>
                </a:endParaRPr>
              </a:p>
            </p:txBody>
          </p:sp>
        </mc:Choice>
        <mc:Fallback>
          <p:sp>
            <p:nvSpPr>
              <p:cNvPr id="316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604" y="12176489"/>
                <a:ext cx="551686" cy="1242679"/>
              </a:xfrm>
              <a:prstGeom prst="rect">
                <a:avLst/>
              </a:prstGeom>
              <a:blipFill>
                <a:blip r:embed="rId8"/>
                <a:stretch>
                  <a:fillRect l="-29545" t="-1010" r="-20455" b="-13131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7" name="Equation"/>
              <p:cNvSpPr txBox="1"/>
              <p:nvPr/>
            </p:nvSpPr>
            <p:spPr>
              <a:xfrm>
                <a:off x="9157233" y="12605538"/>
                <a:ext cx="1283057" cy="33147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spcBef>
                    <a:spcPts val="0"/>
                  </a:spcBef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3600" i="1">
                          <a:solidFill>
                            <a:srgbClr val="52575F"/>
                          </a:solidFill>
                          <a:latin typeface="Cambria Math" panose="02040503050406030204" pitchFamily="18" charset="0"/>
                        </a:rPr>
                        <m:t>0.52%</m:t>
                      </m:r>
                    </m:oMath>
                  </m:oMathPara>
                </a14:m>
                <a:endParaRPr sz="3600">
                  <a:solidFill>
                    <a:srgbClr val="53585F"/>
                  </a:solidFill>
                </a:endParaRPr>
              </a:p>
            </p:txBody>
          </p:sp>
        </mc:Choice>
        <mc:Fallback>
          <p:sp>
            <p:nvSpPr>
              <p:cNvPr id="317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7233" y="12605538"/>
                <a:ext cx="1283057" cy="331471"/>
              </a:xfrm>
              <a:prstGeom prst="rect">
                <a:avLst/>
              </a:prstGeom>
              <a:blipFill>
                <a:blip r:embed="rId9"/>
                <a:stretch>
                  <a:fillRect l="-10680" r="-11650" b="-9259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8" name="Equation"/>
              <p:cNvSpPr txBox="1"/>
              <p:nvPr/>
            </p:nvSpPr>
            <p:spPr>
              <a:xfrm>
                <a:off x="6382382" y="12605538"/>
                <a:ext cx="900380" cy="33147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spcBef>
                    <a:spcPts val="0"/>
                  </a:spcBef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3600" i="1">
                          <a:solidFill>
                            <a:srgbClr val="52575F"/>
                          </a:solidFill>
                          <a:latin typeface="Cambria Math" panose="02040503050406030204" pitchFamily="18" charset="0"/>
                        </a:rPr>
                        <m:t>10%</m:t>
                      </m:r>
                    </m:oMath>
                  </m:oMathPara>
                </a14:m>
                <a:endParaRPr sz="3600">
                  <a:solidFill>
                    <a:srgbClr val="53585F"/>
                  </a:solidFill>
                </a:endParaRPr>
              </a:p>
            </p:txBody>
          </p:sp>
        </mc:Choice>
        <mc:Fallback>
          <p:sp>
            <p:nvSpPr>
              <p:cNvPr id="318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382" y="12605538"/>
                <a:ext cx="900380" cy="331471"/>
              </a:xfrm>
              <a:prstGeom prst="rect">
                <a:avLst/>
              </a:prstGeom>
              <a:blipFill>
                <a:blip r:embed="rId10"/>
                <a:stretch>
                  <a:fillRect l="-18056" r="-19444" b="-9259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9" name="Forward Detector"/>
          <p:cNvSpPr/>
          <p:nvPr/>
        </p:nvSpPr>
        <p:spPr>
          <a:xfrm>
            <a:off x="17431165" y="1610235"/>
            <a:ext cx="2427629" cy="63455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spcBef>
                <a:spcPts val="0"/>
              </a:spcBef>
              <a:defRPr sz="2300">
                <a:solidFill>
                  <a:srgbClr val="000000"/>
                </a:solidFill>
                <a:latin typeface="Graphik-Light"/>
                <a:ea typeface="Graphik-Light"/>
                <a:cs typeface="Graphik-Light"/>
                <a:sym typeface="Graphik Light"/>
              </a:defRPr>
            </a:lvl1pPr>
          </a:lstStyle>
          <a:p>
            <a:r>
              <a:t>Forward Detector</a:t>
            </a:r>
          </a:p>
        </p:txBody>
      </p:sp>
      <p:sp>
        <p:nvSpPr>
          <p:cNvPr id="320" name="Forward Tagger"/>
          <p:cNvSpPr/>
          <p:nvPr/>
        </p:nvSpPr>
        <p:spPr>
          <a:xfrm>
            <a:off x="13580126" y="7270934"/>
            <a:ext cx="2427628" cy="6345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spcBef>
                <a:spcPts val="0"/>
              </a:spcBef>
              <a:defRPr sz="2300">
                <a:solidFill>
                  <a:srgbClr val="000000"/>
                </a:solidFill>
                <a:latin typeface="Graphik-Light"/>
                <a:ea typeface="Graphik-Light"/>
                <a:cs typeface="Graphik-Light"/>
                <a:sym typeface="Graphik Light"/>
              </a:defRPr>
            </a:lvl1pPr>
          </a:lstStyle>
          <a:p>
            <a:r>
              <a:t>Forward Tagger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22" name="Other reaction"/>
              <p:cNvSpPr txBox="1">
                <a:spLocks noGrp="1"/>
              </p:cNvSpPr>
              <p:nvPr>
                <p:ph type="title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pPr defTabSz="2048255">
                  <a:defRPr sz="8400" spc="-84"/>
                </a:pPr>
                <a:r>
                  <a:t>Other reaction </a:t>
                </a:r>
                <a14:m>
                  <m:oMath xmlns:m="http://schemas.openxmlformats.org/officeDocument/2006/math">
                    <m:r>
                      <a:rPr sz="960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𝑒𝑝</m:t>
                    </m:r>
                    <m:r>
                      <a:rPr sz="960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sz="960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𝑒𝑝</m:t>
                    </m:r>
                    <m:bar>
                      <m:barPr>
                        <m:pos m:val="top"/>
                        <m:ctrlPr>
                          <a:rPr sz="960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sz="960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bar>
                    <m:sSup>
                      <m:sSupPr>
                        <m:ctrlPr>
                          <a:rPr sz="960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960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sz="960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sz="960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960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sz="960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sz="10000">
                  <a:solidFill>
                    <a:srgbClr val="53585F"/>
                  </a:solidFill>
                </a:endParaRPr>
              </a:p>
            </p:txBody>
          </p:sp>
        </mc:Choice>
        <mc:Fallback>
          <p:sp>
            <p:nvSpPr>
              <p:cNvPr id="322" name="Other reaction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l="-2717" t="-15672" b="-17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3" name="Being looked at by an undergraduate student: Edward Morell…"/>
              <p:cNvSpPr txBox="1">
                <a:spLocks noGrp="1"/>
              </p:cNvSpPr>
              <p:nvPr>
                <p:ph type="body" sz="half" idx="1"/>
              </p:nvPr>
            </p:nvSpPr>
            <p:spPr>
              <a:xfrm>
                <a:off x="1161157" y="2964032"/>
                <a:ext cx="11815847" cy="9248358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 xmlns:m="http://schemas.openxmlformats.org/officeDocument/2006/math">
                    <m:r>
                      <a:rPr sz="48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𝑒𝑝</m:t>
                    </m:r>
                    <m:r>
                      <a:rPr sz="48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sz="48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𝑒𝑝</m:t>
                    </m:r>
                    <m:bar>
                      <m:barPr>
                        <m:pos m:val="top"/>
                        <m:ctrlP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bar>
                    <m:sSup>
                      <m:sSupPr>
                        <m:ctrlP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sz="48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48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sz="48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/>
              </a:p>
              <a:p>
                <a:r>
                  <a:t>Being looked at by an undergraduate student: Edward Morell </a:t>
                </a:r>
              </a:p>
              <a:p>
                <a:r>
                  <a:t>Relative statistics between different experiments?</a:t>
                </a:r>
              </a:p>
              <a:p>
                <a:pPr lvl="1"/>
                <a:r>
                  <a:t>CLAS g12 Photoproduction: 1200 Events</a:t>
                </a:r>
              </a:p>
              <a:p>
                <a:pPr lvl="1"/>
                <a:r>
                  <a:t>CLAS12 Electroproduction: 15000 Events</a:t>
                </a:r>
              </a:p>
            </p:txBody>
          </p:sp>
        </mc:Choice>
        <mc:Fallback>
          <p:sp>
            <p:nvSpPr>
              <p:cNvPr id="323" name="Being looked at by an undergraduate student: Edward Morell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161157" y="2964032"/>
                <a:ext cx="11815847" cy="9248358"/>
              </a:xfrm>
              <a:prstGeom prst="rect">
                <a:avLst/>
              </a:prstGeom>
              <a:blipFill>
                <a:blip r:embed="rId3"/>
                <a:stretch>
                  <a:fillRect l="-2363" r="-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94378" y="13069664"/>
            <a:ext cx="369063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pic>
        <p:nvPicPr>
          <p:cNvPr id="325" name="EJM_eFT_MM.jpeg" descr="EJM_eFT_MM.jpeg"/>
          <p:cNvPicPr>
            <a:picLocks noChangeAspect="1"/>
          </p:cNvPicPr>
          <p:nvPr/>
        </p:nvPicPr>
        <p:blipFill>
          <a:blip r:embed="rId4"/>
          <a:srcRect l="47" r="47"/>
          <a:stretch>
            <a:fillRect/>
          </a:stretch>
        </p:blipFill>
        <p:spPr>
          <a:xfrm>
            <a:off x="12250445" y="6448340"/>
            <a:ext cx="8482415" cy="63679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EJM_eppbarpip.pdf" descr="EJM_eppbarpip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96738" y="705701"/>
            <a:ext cx="8482331" cy="636786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27" name="Table 1"/>
          <p:cNvGraphicFramePr/>
          <p:nvPr/>
        </p:nvGraphicFramePr>
        <p:xfrm>
          <a:off x="2827530" y="10585091"/>
          <a:ext cx="8483100" cy="2887314"/>
        </p:xfrm>
        <a:graphic>
          <a:graphicData uri="http://schemas.openxmlformats.org/drawingml/2006/table">
            <a:tbl>
              <a:tblPr firstRow="1">
                <a:tableStyleId>{C7B018BB-80A7-4F77-B60F-C8B233D01FF8}</a:tableStyleId>
              </a:tblPr>
              <a:tblGrid>
                <a:gridCol w="282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3657">
                <a:tc>
                  <a:txBody>
                    <a:bodyPr/>
                    <a:lstStyle/>
                    <a:p>
                      <a:pPr algn="ctr" defTabSz="914400">
                        <a:defRPr sz="3200" b="0">
                          <a:sym typeface="Graphik Semibol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3200" b="0">
                          <a:sym typeface="Graphik Semibol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3200" b="0">
                          <a:sym typeface="Graphik Semibol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3657">
                <a:tc>
                  <a:txBody>
                    <a:bodyPr/>
                    <a:lstStyle/>
                    <a:p>
                      <a:pPr algn="ctr"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28" name="Equation"/>
              <p:cNvSpPr txBox="1"/>
              <p:nvPr/>
            </p:nvSpPr>
            <p:spPr>
              <a:xfrm>
                <a:off x="6793712" y="11140168"/>
                <a:ext cx="550737" cy="40200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spcBef>
                    <a:spcPts val="0"/>
                  </a:spcBef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4900" i="1">
                          <a:solidFill>
                            <a:srgbClr val="52575F"/>
                          </a:solidFill>
                          <a:latin typeface="Cambria Math" panose="02040503050406030204" pitchFamily="18" charset="0"/>
                        </a:rPr>
                        <m:t>𝑒𝑝</m:t>
                      </m:r>
                    </m:oMath>
                  </m:oMathPara>
                </a14:m>
                <a:endParaRPr sz="4900">
                  <a:solidFill>
                    <a:srgbClr val="53585F"/>
                  </a:solidFill>
                </a:endParaRPr>
              </a:p>
            </p:txBody>
          </p:sp>
        </mc:Choice>
        <mc:Fallback>
          <p:sp>
            <p:nvSpPr>
              <p:cNvPr id="328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712" y="11140168"/>
                <a:ext cx="550737" cy="402007"/>
              </a:xfrm>
              <a:prstGeom prst="rect">
                <a:avLst/>
              </a:prstGeom>
              <a:blipFill>
                <a:blip r:embed="rId6"/>
                <a:stretch>
                  <a:fillRect l="-35556" r="-55556" b="-13030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9" name="Equation"/>
              <p:cNvSpPr txBox="1"/>
              <p:nvPr/>
            </p:nvSpPr>
            <p:spPr>
              <a:xfrm>
                <a:off x="9733149" y="11135749"/>
                <a:ext cx="555626" cy="410846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spcBef>
                    <a:spcPts val="0"/>
                  </a:spcBef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5000" i="1">
                          <a:solidFill>
                            <a:srgbClr val="52575F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sz="5000" i="1">
                          <a:solidFill>
                            <a:srgbClr val="52575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sz="5000">
                  <a:solidFill>
                    <a:srgbClr val="53585F"/>
                  </a:solidFill>
                </a:endParaRPr>
              </a:p>
            </p:txBody>
          </p:sp>
        </mc:Choice>
        <mc:Fallback>
          <p:sp>
            <p:nvSpPr>
              <p:cNvPr id="329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149" y="11135749"/>
                <a:ext cx="555626" cy="410846"/>
              </a:xfrm>
              <a:prstGeom prst="rect">
                <a:avLst/>
              </a:prstGeom>
              <a:blipFill>
                <a:blip r:embed="rId7"/>
                <a:stretch>
                  <a:fillRect l="-37778" r="-60000" b="-12941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0" name="Equation"/>
              <p:cNvSpPr txBox="1"/>
              <p:nvPr/>
            </p:nvSpPr>
            <p:spPr>
              <a:xfrm>
                <a:off x="3911112" y="12229729"/>
                <a:ext cx="551686" cy="1242679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spcBef>
                    <a:spcPts val="0"/>
                  </a:spcBef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sz="3900" i="1">
                              <a:solidFill>
                                <a:srgbClr val="52575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sz="3900" i="1">
                                  <a:solidFill>
                                    <a:srgbClr val="52575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3900" i="1">
                                  <a:solidFill>
                                    <a:srgbClr val="52575F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sz="3900" i="1">
                                  <a:solidFill>
                                    <a:srgbClr val="52575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sz="3900" i="1">
                                  <a:solidFill>
                                    <a:srgbClr val="52575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3900" i="1">
                                  <a:solidFill>
                                    <a:srgbClr val="52575F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bar>
                                <m:barPr>
                                  <m:pos m:val="top"/>
                                  <m:ctrlPr>
                                    <a:rPr sz="3900" i="1">
                                      <a:solidFill>
                                        <a:srgbClr val="52575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sz="3900" i="1">
                                      <a:solidFill>
                                        <a:srgbClr val="52575F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bar>
                            </m:sub>
                          </m:sSub>
                        </m:den>
                      </m:f>
                    </m:oMath>
                  </m:oMathPara>
                </a14:m>
                <a:endParaRPr sz="3900">
                  <a:solidFill>
                    <a:srgbClr val="53585F"/>
                  </a:solidFill>
                </a:endParaRPr>
              </a:p>
            </p:txBody>
          </p:sp>
        </mc:Choice>
        <mc:Fallback>
          <p:sp>
            <p:nvSpPr>
              <p:cNvPr id="330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112" y="12229729"/>
                <a:ext cx="551686" cy="1242679"/>
              </a:xfrm>
              <a:prstGeom prst="rect">
                <a:avLst/>
              </a:prstGeom>
              <a:blipFill>
                <a:blip r:embed="rId8"/>
                <a:stretch>
                  <a:fillRect l="-31818" t="-1010" r="-18182" b="-13131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1" name="Equation"/>
              <p:cNvSpPr txBox="1"/>
              <p:nvPr/>
            </p:nvSpPr>
            <p:spPr>
              <a:xfrm>
                <a:off x="9393742" y="12656950"/>
                <a:ext cx="1283056" cy="33147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spcBef>
                    <a:spcPts val="0"/>
                  </a:spcBef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3600" i="1">
                          <a:solidFill>
                            <a:srgbClr val="52575F"/>
                          </a:solidFill>
                          <a:latin typeface="Cambria Math" panose="02040503050406030204" pitchFamily="18" charset="0"/>
                        </a:rPr>
                        <m:t>0.52%</m:t>
                      </m:r>
                    </m:oMath>
                  </m:oMathPara>
                </a14:m>
                <a:endParaRPr sz="3600">
                  <a:solidFill>
                    <a:srgbClr val="53585F"/>
                  </a:solidFill>
                </a:endParaRPr>
              </a:p>
            </p:txBody>
          </p:sp>
        </mc:Choice>
        <mc:Fallback>
          <p:sp>
            <p:nvSpPr>
              <p:cNvPr id="331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742" y="12656950"/>
                <a:ext cx="1283056" cy="331471"/>
              </a:xfrm>
              <a:prstGeom prst="rect">
                <a:avLst/>
              </a:prstGeom>
              <a:blipFill>
                <a:blip r:embed="rId9"/>
                <a:stretch>
                  <a:fillRect l="-10784" r="-12745" b="-9259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2" name="Equation"/>
              <p:cNvSpPr txBox="1"/>
              <p:nvPr/>
            </p:nvSpPr>
            <p:spPr>
              <a:xfrm>
                <a:off x="6710559" y="12656950"/>
                <a:ext cx="717043" cy="33147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spcBef>
                    <a:spcPts val="0"/>
                  </a:spcBef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3600" i="1">
                          <a:solidFill>
                            <a:srgbClr val="52575F"/>
                          </a:solidFill>
                          <a:latin typeface="Cambria Math" panose="02040503050406030204" pitchFamily="18" charset="0"/>
                        </a:rPr>
                        <m:t>4%</m:t>
                      </m:r>
                    </m:oMath>
                  </m:oMathPara>
                </a14:m>
                <a:endParaRPr sz="3600">
                  <a:solidFill>
                    <a:srgbClr val="53585F"/>
                  </a:solidFill>
                </a:endParaRPr>
              </a:p>
            </p:txBody>
          </p:sp>
        </mc:Choice>
        <mc:Fallback>
          <p:sp>
            <p:nvSpPr>
              <p:cNvPr id="332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559" y="12656950"/>
                <a:ext cx="717043" cy="331471"/>
              </a:xfrm>
              <a:prstGeom prst="rect">
                <a:avLst/>
              </a:prstGeom>
              <a:blipFill>
                <a:blip r:embed="rId10"/>
                <a:stretch>
                  <a:fillRect l="-19298" r="-19298" b="-88889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3" name="Forward Detector"/>
          <p:cNvSpPr/>
          <p:nvPr/>
        </p:nvSpPr>
        <p:spPr>
          <a:xfrm>
            <a:off x="17431165" y="1610235"/>
            <a:ext cx="2427628" cy="63455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spcBef>
                <a:spcPts val="0"/>
              </a:spcBef>
              <a:defRPr sz="2300">
                <a:solidFill>
                  <a:srgbClr val="000000"/>
                </a:solidFill>
                <a:latin typeface="Graphik-Light"/>
                <a:ea typeface="Graphik-Light"/>
                <a:cs typeface="Graphik-Light"/>
                <a:sym typeface="Graphik Light"/>
              </a:defRPr>
            </a:lvl1pPr>
          </a:lstStyle>
          <a:p>
            <a:r>
              <a:t>Forward Detector</a:t>
            </a:r>
          </a:p>
        </p:txBody>
      </p:sp>
      <p:sp>
        <p:nvSpPr>
          <p:cNvPr id="334" name="Forward Tagger"/>
          <p:cNvSpPr/>
          <p:nvPr/>
        </p:nvSpPr>
        <p:spPr>
          <a:xfrm>
            <a:off x="13438152" y="7270934"/>
            <a:ext cx="2222847" cy="6345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spcBef>
                <a:spcPts val="0"/>
              </a:spcBef>
              <a:defRPr sz="2300">
                <a:solidFill>
                  <a:srgbClr val="000000"/>
                </a:solidFill>
                <a:latin typeface="Graphik-Light"/>
                <a:ea typeface="Graphik-Light"/>
                <a:cs typeface="Graphik-Light"/>
                <a:sym typeface="Graphik Light"/>
              </a:defRPr>
            </a:lvl1pPr>
          </a:lstStyle>
          <a:p>
            <a:r>
              <a:t>Forward Tagger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Outloo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79">
              <a:defRPr sz="9500" spc="-95"/>
            </a:lvl1pPr>
          </a:lstStyle>
          <a:p>
            <a:r>
              <a:t>Outlook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7" name="First time high statistics cross section extraction of   in electroproduction (Immediate goal)…"/>
              <p:cNvSpPr txBox="1">
                <a:spLocks noGrp="1"/>
              </p:cNvSpPr>
              <p:nvPr>
                <p:ph type="body" sz="half" idx="1"/>
              </p:nvPr>
            </p:nvSpPr>
            <p:spPr>
              <a:xfrm>
                <a:off x="1173857" y="2964032"/>
                <a:ext cx="11815847" cy="9248359"/>
              </a:xfrm>
              <a:prstGeom prst="rect">
                <a:avLst/>
              </a:prstGeom>
            </p:spPr>
            <p:txBody>
              <a:bodyPr/>
              <a:lstStyle/>
              <a:p>
                <a:r>
                  <a:rPr lang="en-US" dirty="0"/>
                  <a:t>First time high statistics cross section extraction of </a:t>
                </a:r>
                <a14:m>
                  <m:oMath xmlns:m="http://schemas.openxmlformats.org/officeDocument/2006/math">
                    <m:r>
                      <a:rPr lang="en-US" sz="48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bar>
                      <m:barPr>
                        <m:pos m:val="top"/>
                        <m:ctrlPr>
                          <a:rPr lang="ar-AE"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ar-AE"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bar>
                  </m:oMath>
                </a14:m>
                <a:r>
                  <a:rPr lang="ar-AE" dirty="0"/>
                  <a:t> </a:t>
                </a:r>
                <a:r>
                  <a:rPr lang="en-US" dirty="0"/>
                  <a:t>in electroproduction (Immediate goal)</a:t>
                </a:r>
              </a:p>
              <a:p>
                <a:pPr lvl="1"/>
                <a:r>
                  <a:rPr lang="en-US" dirty="0"/>
                  <a:t>Simulations are underway</a:t>
                </a:r>
              </a:p>
              <a:p>
                <a:r>
                  <a:rPr lang="en-US" dirty="0"/>
                  <a:t>Amplitude Analysis</a:t>
                </a:r>
              </a:p>
              <a:p>
                <a:r>
                  <a:rPr lang="en-US" dirty="0"/>
                  <a:t>Combinatorial background studies</a:t>
                </a:r>
              </a:p>
              <a:p>
                <a:pPr lvl="1"/>
                <a:r>
                  <a:rPr lang="en-US" dirty="0"/>
                  <a:t>Two identical fermions in the final state</a:t>
                </a:r>
              </a:p>
              <a:p>
                <a:pPr lvl="1"/>
                <a:r>
                  <a:rPr lang="en-US" dirty="0"/>
                  <a:t>Compare Mixed Events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Angle Randomization</a:t>
                </a:r>
                <a:endParaRPr dirty="0"/>
              </a:p>
            </p:txBody>
          </p:sp>
        </mc:Choice>
        <mc:Fallback>
          <p:sp>
            <p:nvSpPr>
              <p:cNvPr id="337" name="First time high statistics cross section extraction of   in electroproduction (Immediate goal)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173857" y="2964032"/>
                <a:ext cx="11815847" cy="9248359"/>
              </a:xfrm>
              <a:prstGeom prst="rect">
                <a:avLst/>
              </a:prstGeom>
              <a:blipFill>
                <a:blip r:embed="rId2"/>
                <a:stretch>
                  <a:fillRect l="-2363" t="-1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8" name="Thank you!"/>
          <p:cNvSpPr txBox="1"/>
          <p:nvPr/>
        </p:nvSpPr>
        <p:spPr>
          <a:xfrm>
            <a:off x="9946166" y="12621341"/>
            <a:ext cx="4491668" cy="1097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5900">
                <a:solidFill>
                  <a:srgbClr val="FFFFFF"/>
                </a:solidFill>
              </a:defRPr>
            </a:lvl1pPr>
          </a:lstStyle>
          <a:p>
            <a:r>
              <a:t>Thank you!</a:t>
            </a:r>
          </a:p>
        </p:txBody>
      </p:sp>
      <p:sp>
        <p:nvSpPr>
          <p:cNvPr id="3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96157" y="13069664"/>
            <a:ext cx="367285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F828CB-664E-22A6-8C49-9D613DA3A5C5}"/>
              </a:ext>
            </a:extLst>
          </p:cNvPr>
          <p:cNvSpPr txBox="1"/>
          <p:nvPr/>
        </p:nvSpPr>
        <p:spPr>
          <a:xfrm>
            <a:off x="3841156" y="11925706"/>
            <a:ext cx="16701688" cy="982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algn="l" rtl="0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Supported by: DE-SC0013620, This work was supported by the US Department of Energy Office of Science, Office of Nuclear Physics, under contract no. DE-SC0013620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Histo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79">
              <a:defRPr sz="9500" spc="-95"/>
            </a:lvl1pPr>
          </a:lstStyle>
          <a:p>
            <a:r>
              <a:t>History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0" name="system has long been used to search for intermediate resonances…"/>
              <p:cNvSpPr txBox="1">
                <a:spLocks noGrp="1"/>
              </p:cNvSpPr>
              <p:nvPr>
                <p:ph type="body" sz="half" idx="1"/>
              </p:nvPr>
            </p:nvSpPr>
            <p:spPr>
              <a:xfrm>
                <a:off x="1173857" y="2964032"/>
                <a:ext cx="10858910" cy="9248358"/>
              </a:xfrm>
              <a:prstGeom prst="rect">
                <a:avLst/>
              </a:prstGeom>
            </p:spPr>
            <p:txBody>
              <a:bodyPr/>
              <a:lstStyle/>
              <a:p>
                <a:pPr marL="361188" indent="-361188" defTabSz="280924">
                  <a:spcBef>
                    <a:spcPts val="3700"/>
                  </a:spcBef>
                  <a:defRPr sz="3160"/>
                </a:pPr>
                <a14:m>
                  <m:oMath xmlns:m="http://schemas.openxmlformats.org/officeDocument/2006/math">
                    <m:r>
                      <a:rPr sz="38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bar>
                      <m:barPr>
                        <m:pos m:val="top"/>
                        <m:ctrlPr>
                          <a:rPr sz="3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sz="3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bar>
                  </m:oMath>
                </a14:m>
                <a:r>
                  <a:rPr dirty="0"/>
                  <a:t> system has long been used to search for intermediate resonances</a:t>
                </a:r>
              </a:p>
              <a:p>
                <a:pPr marL="361188" indent="-361188" defTabSz="280924">
                  <a:spcBef>
                    <a:spcPts val="3700"/>
                  </a:spcBef>
                  <a:defRPr sz="3160"/>
                </a:pPr>
                <a:r>
                  <a:rPr dirty="0"/>
                  <a:t>Evidence for narrow resonances has been inconclusive </a:t>
                </a:r>
              </a:p>
              <a:p>
                <a:pPr marL="361188" indent="-361188" defTabSz="280924">
                  <a:spcBef>
                    <a:spcPts val="3700"/>
                  </a:spcBef>
                  <a:defRPr sz="3160"/>
                </a:pPr>
                <a:r>
                  <a:rPr dirty="0"/>
                  <a:t>Low statistic experiments (pre 1990’s)</a:t>
                </a:r>
              </a:p>
              <a:p>
                <a:pPr marL="361188" indent="-361188" defTabSz="280924">
                  <a:spcBef>
                    <a:spcPts val="3700"/>
                  </a:spcBef>
                  <a:defRPr sz="3160"/>
                </a:pPr>
                <a:r>
                  <a:rPr dirty="0"/>
                  <a:t>BES-II[1] found near mass threshold resonance</a:t>
                </a:r>
              </a:p>
              <a:p>
                <a:pPr marL="722376" lvl="1" indent="-361188" defTabSz="280924">
                  <a:spcBef>
                    <a:spcPts val="3700"/>
                  </a:spcBef>
                  <a:defRPr sz="3160"/>
                </a:pPr>
                <a14:m>
                  <m:oMath xmlns:m="http://schemas.openxmlformats.org/officeDocument/2006/math">
                    <m:r>
                      <a:rPr sz="38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sz="38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38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bar>
                      <m:barPr>
                        <m:pos m:val="top"/>
                        <m:ctrlPr>
                          <a:rPr sz="3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sz="3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bar>
                    <m:r>
                      <a:rPr sz="38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)=1.832</m:t>
                    </m:r>
                    <m:r>
                      <a:rPr sz="38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endParaRPr dirty="0"/>
              </a:p>
              <a:p>
                <a:pPr marL="722376" lvl="1" indent="-361188" defTabSz="280924">
                  <a:spcBef>
                    <a:spcPts val="3700"/>
                  </a:spcBef>
                  <a:defRPr sz="3160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sz="38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sz="38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&lt;76</m:t>
                    </m:r>
                    <m:r>
                      <a:rPr sz="38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𝑀𝑒𝑉</m:t>
                    </m:r>
                    <m:r>
                      <a:rPr sz="38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sz="3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3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sz="3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dirty="0"/>
              </a:p>
              <a:p>
                <a:pPr marL="361188" indent="-361188" defTabSz="280924">
                  <a:spcBef>
                    <a:spcPts val="3700"/>
                  </a:spcBef>
                  <a:defRPr sz="3160"/>
                </a:pPr>
                <a:r>
                  <a:rPr dirty="0"/>
                  <a:t>BES-III[2] extracted quantum numbers</a:t>
                </a:r>
              </a:p>
              <a:p>
                <a:pPr marL="722376" lvl="1" indent="-361188" defTabSz="280924">
                  <a:spcBef>
                    <a:spcPts val="3700"/>
                  </a:spcBef>
                  <a:defRPr sz="3160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sz="3850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3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sz="3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−+</m:t>
                        </m:r>
                      </m:sup>
                    </m:sSup>
                  </m:oMath>
                </a14:m>
                <a:endParaRPr sz="4000" dirty="0">
                  <a:solidFill>
                    <a:srgbClr val="53585F"/>
                  </a:solidFill>
                </a:endParaRPr>
              </a:p>
            </p:txBody>
          </p:sp>
        </mc:Choice>
        <mc:Fallback>
          <p:sp>
            <p:nvSpPr>
              <p:cNvPr id="180" name="system has long been used to search for intermediate resonances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173857" y="2964032"/>
                <a:ext cx="10858910" cy="9248358"/>
              </a:xfrm>
              <a:prstGeom prst="rect">
                <a:avLst/>
              </a:prstGeom>
              <a:blipFill>
                <a:blip r:embed="rId2"/>
                <a:stretch>
                  <a:fillRect l="-1986" t="-137" r="-2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708424" y="13069664"/>
            <a:ext cx="255017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grpSp>
        <p:nvGrpSpPr>
          <p:cNvPr id="184" name="Group"/>
          <p:cNvGrpSpPr/>
          <p:nvPr/>
        </p:nvGrpSpPr>
        <p:grpSpPr>
          <a:xfrm>
            <a:off x="12008209" y="3550310"/>
            <a:ext cx="6901696" cy="7659197"/>
            <a:chOff x="0" y="0"/>
            <a:chExt cx="6901695" cy="7659196"/>
          </a:xfrm>
        </p:grpSpPr>
        <p:pic>
          <p:nvPicPr>
            <p:cNvPr id="182" name="Screenshot 2025-03-01 at 3.54.28 PM.png" descr="Screenshot 2025-03-01 at 3.54.28 PM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901696" cy="66153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3" name="Caption"/>
                <p:cNvSpPr/>
                <p:nvPr/>
              </p:nvSpPr>
              <p:spPr>
                <a:xfrm>
                  <a:off x="0" y="6716979"/>
                  <a:ext cx="6901696" cy="942218"/>
                </a:xfrm>
                <a:prstGeom prst="roundRect">
                  <a:avLst>
                    <a:gd name="adj" fmla="val 0"/>
                  </a:avLst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spcBef>
                      <a:spcPts val="0"/>
                    </a:spcBef>
                    <a:defRPr sz="1800"/>
                  </a:pPr>
                  <a:r>
                    <a:t>BES-II: a) </a:t>
                  </a:r>
                  <a14:m>
                    <m:oMath xmlns:m="http://schemas.openxmlformats.org/officeDocument/2006/math">
                      <m:r>
                        <a:rPr sz="2150" i="1">
                          <a:solidFill>
                            <a:srgbClr val="53585F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sz="2150" i="1">
                          <a:solidFill>
                            <a:srgbClr val="53585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2150" i="1">
                          <a:solidFill>
                            <a:srgbClr val="53585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bar>
                        <m:barPr>
                          <m:pos m:val="top"/>
                          <m:ctrlPr>
                            <a:rPr sz="2150" i="1">
                              <a:solidFill>
                                <a:srgbClr val="53585F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sz="2150" i="1">
                              <a:solidFill>
                                <a:srgbClr val="53585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bar>
                      <m:r>
                        <a:rPr sz="2150" i="1">
                          <a:solidFill>
                            <a:srgbClr val="53585F"/>
                          </a:solidFill>
                          <a:latin typeface="Cambria Math" panose="02040503050406030204" pitchFamily="18" charset="0"/>
                        </a:rPr>
                        <m:t>)−2</m:t>
                      </m:r>
                      <m:sSub>
                        <m:sSubPr>
                          <m:ctrlPr>
                            <a:rPr sz="2150" i="1">
                              <a:solidFill>
                                <a:srgbClr val="53585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150" i="1">
                              <a:solidFill>
                                <a:srgbClr val="53585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sz="2150" i="1">
                              <a:solidFill>
                                <a:srgbClr val="53585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a14:m>
                  <a:r>
                    <a:t>, dashed curve is background from </a:t>
                  </a:r>
                  <a14:m>
                    <m:oMath xmlns:m="http://schemas.openxmlformats.org/officeDocument/2006/math">
                      <m:r>
                        <a:rPr sz="2150" i="1">
                          <a:solidFill>
                            <a:srgbClr val="53585F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sz="2150" i="1">
                          <a:solidFill>
                            <a:srgbClr val="53585F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sz="2150" i="1">
                          <a:solidFill>
                            <a:srgbClr val="53585F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sz="2150" i="1">
                          <a:solidFill>
                            <a:srgbClr val="53585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sz="2150" i="1">
                              <a:solidFill>
                                <a:srgbClr val="53585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2150" i="1">
                              <a:solidFill>
                                <a:srgbClr val="53585F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sz="2150" i="1">
                              <a:solidFill>
                                <a:srgbClr val="53585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sz="2150" i="1">
                          <a:solidFill>
                            <a:srgbClr val="53585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bar>
                        <m:barPr>
                          <m:pos m:val="top"/>
                          <m:ctrlPr>
                            <a:rPr sz="2150" i="1">
                              <a:solidFill>
                                <a:srgbClr val="53585F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sz="2150" i="1">
                              <a:solidFill>
                                <a:srgbClr val="53585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bar>
                    </m:oMath>
                  </a14:m>
                  <a:r>
                    <a:t>. b) Events weighted by </a:t>
                  </a:r>
                  <a14:m>
                    <m:oMath xmlns:m="http://schemas.openxmlformats.org/officeDocument/2006/math">
                      <m:r>
                        <a:rPr sz="2150" i="1">
                          <a:solidFill>
                            <a:srgbClr val="53585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Sup>
                        <m:sSubSupPr>
                          <m:ctrlPr>
                            <a:rPr sz="2150" i="1">
                              <a:solidFill>
                                <a:srgbClr val="53585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limUpp>
                            <m:limUppPr>
                              <m:ctrlPr>
                                <a:rPr sz="2150" i="1">
                                  <a:solidFill>
                                    <a:srgbClr val="53585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a:rPr sz="2150" i="1">
                                  <a:solidFill>
                                    <a:srgbClr val="53585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lim>
                              <m:r>
                                <a:rPr sz="2150" i="1">
                                  <a:solidFill>
                                    <a:srgbClr val="53585F"/>
                                  </a:solidFill>
                                  <a:latin typeface="Cambria Math" panose="02040503050406030204" pitchFamily="18" charset="0"/>
                                </a:rPr>
                                <m:t>⃗</m:t>
                              </m:r>
                            </m:lim>
                          </m:limUpp>
                        </m:e>
                        <m:sub>
                          <m:r>
                            <a:rPr sz="2150" i="1">
                              <a:solidFill>
                                <a:srgbClr val="53585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sz="2150" i="1">
                              <a:solidFill>
                                <a:srgbClr val="53585F"/>
                              </a:solidFill>
                              <a:latin typeface="Cambria Math" panose="02040503050406030204" pitchFamily="18" charset="0"/>
                            </a:rPr>
                            <m:t>𝑅𝐹</m:t>
                          </m:r>
                        </m:sup>
                      </m:sSubSup>
                      <m:r>
                        <a:rPr sz="2150" i="1">
                          <a:solidFill>
                            <a:srgbClr val="53585F"/>
                          </a:solidFill>
                          <a:latin typeface="Cambria Math" panose="02040503050406030204" pitchFamily="18" charset="0"/>
                        </a:rPr>
                        <m:t>|/2</m:t>
                      </m:r>
                    </m:oMath>
                  </a14:m>
                  <a:endParaRPr>
                    <a:solidFill>
                      <a:srgbClr val="53585F"/>
                    </a:solidFill>
                  </a:endParaRPr>
                </a:p>
              </p:txBody>
            </p:sp>
          </mc:Choice>
          <mc:Fallback>
            <p:sp>
              <p:nvSpPr>
                <p:cNvPr id="183" name="Caption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6716979"/>
                  <a:ext cx="6901696" cy="942218"/>
                </a:xfrm>
                <a:prstGeom prst="roundRect">
                  <a:avLst>
                    <a:gd name="adj" fmla="val 0"/>
                  </a:avLst>
                </a:prstGeom>
                <a:blipFill>
                  <a:blip r:embed="rId4"/>
                  <a:stretch>
                    <a:fillRect l="-1287" b="-5333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1" name="Group"/>
          <p:cNvGrpSpPr/>
          <p:nvPr/>
        </p:nvGrpSpPr>
        <p:grpSpPr>
          <a:xfrm>
            <a:off x="19054946" y="2398935"/>
            <a:ext cx="4622802" cy="4712819"/>
            <a:chOff x="0" y="0"/>
            <a:chExt cx="4622800" cy="4712819"/>
          </a:xfrm>
        </p:grpSpPr>
        <p:grpSp>
          <p:nvGrpSpPr>
            <p:cNvPr id="189" name="Group"/>
            <p:cNvGrpSpPr/>
            <p:nvPr/>
          </p:nvGrpSpPr>
          <p:grpSpPr>
            <a:xfrm>
              <a:off x="0" y="0"/>
              <a:ext cx="4622800" cy="4140889"/>
              <a:chOff x="0" y="0"/>
              <a:chExt cx="4622800" cy="4140888"/>
            </a:xfrm>
          </p:grpSpPr>
          <p:grpSp>
            <p:nvGrpSpPr>
              <p:cNvPr id="187" name="Group"/>
              <p:cNvGrpSpPr/>
              <p:nvPr/>
            </p:nvGrpSpPr>
            <p:grpSpPr>
              <a:xfrm>
                <a:off x="0" y="0"/>
                <a:ext cx="4622800" cy="4140889"/>
                <a:chOff x="0" y="0"/>
                <a:chExt cx="4622800" cy="4140888"/>
              </a:xfrm>
            </p:grpSpPr>
            <p:pic>
              <p:nvPicPr>
                <p:cNvPr id="185" name="Screenshot 2025-03-01 at 4.20.44 PM.png" descr="Screenshot 2025-03-01 at 4.20.44 PM.png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0" y="0"/>
                  <a:ext cx="4622800" cy="377190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86" name="Screenshot 2025-03-01 at 4.21.10 PM.png" descr="Screenshot 2025-03-01 at 4.21.10 PM.png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75592" y="3658288"/>
                  <a:ext cx="3327401" cy="48260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188" name="Rectangle"/>
              <p:cNvSpPr/>
              <p:nvPr/>
            </p:nvSpPr>
            <p:spPr>
              <a:xfrm>
                <a:off x="891002" y="1623333"/>
                <a:ext cx="483775" cy="42926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Graphik-Light"/>
                    <a:ea typeface="Graphik-Light"/>
                    <a:cs typeface="Graphik-Light"/>
                    <a:sym typeface="Graphik Light"/>
                  </a:defRPr>
                </a:pPr>
                <a:endParaRPr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0" name="Caption"/>
                <p:cNvSpPr/>
                <p:nvPr/>
              </p:nvSpPr>
              <p:spPr>
                <a:xfrm>
                  <a:off x="0" y="4242488"/>
                  <a:ext cx="4622801" cy="470332"/>
                </a:xfrm>
                <a:prstGeom prst="roundRect">
                  <a:avLst>
                    <a:gd name="adj" fmla="val 0"/>
                  </a:avLst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spcBef>
                      <a:spcPts val="0"/>
                    </a:spcBef>
                    <a:defRPr sz="1800"/>
                  </a:pPr>
                  <a14:m>
                    <m:oMath xmlns:m="http://schemas.openxmlformats.org/officeDocument/2006/math">
                      <m:r>
                        <a:rPr sz="2150" i="1">
                          <a:solidFill>
                            <a:srgbClr val="53585F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sz="2150" i="1">
                          <a:solidFill>
                            <a:srgbClr val="53585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2150" i="1">
                          <a:solidFill>
                            <a:srgbClr val="53585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bar>
                        <m:barPr>
                          <m:pos m:val="top"/>
                          <m:ctrlPr>
                            <a:rPr sz="2150" i="1">
                              <a:solidFill>
                                <a:srgbClr val="53585F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sz="2150" i="1">
                              <a:solidFill>
                                <a:srgbClr val="53585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bar>
                      <m:r>
                        <a:rPr sz="2150" i="1">
                          <a:solidFill>
                            <a:srgbClr val="53585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t> from the reaction </a:t>
                  </a:r>
                  <a14:m>
                    <m:oMath xmlns:m="http://schemas.openxmlformats.org/officeDocument/2006/math">
                      <m:r>
                        <a:rPr sz="2150" i="1">
                          <a:solidFill>
                            <a:srgbClr val="53585F"/>
                          </a:solidFill>
                          <a:latin typeface="Cambria Math" panose="02040503050406030204" pitchFamily="18" charset="0"/>
                        </a:rPr>
                        <m:t>𝑒𝑝</m:t>
                      </m:r>
                      <m:r>
                        <a:rPr sz="2150" i="1">
                          <a:solidFill>
                            <a:srgbClr val="53585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sz="2150" i="1">
                          <a:solidFill>
                            <a:srgbClr val="53585F"/>
                          </a:solidFill>
                          <a:latin typeface="Cambria Math" panose="02040503050406030204" pitchFamily="18" charset="0"/>
                        </a:rPr>
                        <m:t>𝑒𝑝𝑝</m:t>
                      </m:r>
                      <m:bar>
                        <m:barPr>
                          <m:pos m:val="top"/>
                          <m:ctrlPr>
                            <a:rPr sz="2150" i="1">
                              <a:solidFill>
                                <a:srgbClr val="53585F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sz="2150" i="1">
                              <a:solidFill>
                                <a:srgbClr val="53585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bar>
                    </m:oMath>
                  </a14:m>
                  <a:endParaRPr>
                    <a:solidFill>
                      <a:srgbClr val="53585F"/>
                    </a:solidFill>
                  </a:endParaRPr>
                </a:p>
              </p:txBody>
            </p:sp>
          </mc:Choice>
          <mc:Fallback>
            <p:sp>
              <p:nvSpPr>
                <p:cNvPr id="190" name="Caption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242488"/>
                  <a:ext cx="4622801" cy="470332"/>
                </a:xfrm>
                <a:prstGeom prst="roundRect">
                  <a:avLst>
                    <a:gd name="adj" fmla="val 0"/>
                  </a:avLst>
                </a:prstGeom>
                <a:blipFill>
                  <a:blip r:embed="rId7"/>
                  <a:stretch>
                    <a:fillRect b="-10256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4" name="Group"/>
          <p:cNvGrpSpPr/>
          <p:nvPr/>
        </p:nvGrpSpPr>
        <p:grpSpPr>
          <a:xfrm>
            <a:off x="18942517" y="7643501"/>
            <a:ext cx="4452270" cy="4677074"/>
            <a:chOff x="0" y="0"/>
            <a:chExt cx="4452268" cy="4677072"/>
          </a:xfrm>
        </p:grpSpPr>
        <p:pic>
          <p:nvPicPr>
            <p:cNvPr id="192" name="pasted-movie.png" descr="pasted-movie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4452269" cy="41051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3" name="Caption"/>
                <p:cNvSpPr/>
                <p:nvPr/>
              </p:nvSpPr>
              <p:spPr>
                <a:xfrm>
                  <a:off x="0" y="4206742"/>
                  <a:ext cx="4452269" cy="470332"/>
                </a:xfrm>
                <a:prstGeom prst="roundRect">
                  <a:avLst>
                    <a:gd name="adj" fmla="val 0"/>
                  </a:avLst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spcBef>
                      <a:spcPts val="0"/>
                    </a:spcBef>
                    <a:defRPr sz="1800"/>
                  </a:pPr>
                  <a14:m>
                    <m:oMath xmlns:m="http://schemas.openxmlformats.org/officeDocument/2006/math">
                      <m:r>
                        <a:rPr sz="2150" i="1">
                          <a:solidFill>
                            <a:srgbClr val="53585F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sz="2150" i="1">
                          <a:solidFill>
                            <a:srgbClr val="53585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2150" i="1">
                          <a:solidFill>
                            <a:srgbClr val="53585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bar>
                        <m:barPr>
                          <m:pos m:val="top"/>
                          <m:ctrlPr>
                            <a:rPr sz="2150" i="1">
                              <a:solidFill>
                                <a:srgbClr val="53585F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sz="2150" i="1">
                              <a:solidFill>
                                <a:srgbClr val="53585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bar>
                      <m:r>
                        <a:rPr sz="2150" i="1">
                          <a:solidFill>
                            <a:srgbClr val="53585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t> from the reaction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sz="2150">
                              <a:solidFill>
                                <a:srgbClr val="53585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2150" i="1">
                              <a:solidFill>
                                <a:srgbClr val="53585F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sz="2150" i="1">
                              <a:solidFill>
                                <a:srgbClr val="53585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sz="2150" i="1">
                          <a:solidFill>
                            <a:srgbClr val="53585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sz="2150" i="1">
                          <a:solidFill>
                            <a:srgbClr val="53585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sz="2150" i="1">
                              <a:solidFill>
                                <a:srgbClr val="53585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2150" i="1">
                              <a:solidFill>
                                <a:srgbClr val="53585F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sz="2150" i="1">
                              <a:solidFill>
                                <a:srgbClr val="53585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sz="2150" i="1">
                          <a:solidFill>
                            <a:srgbClr val="53585F"/>
                          </a:solidFill>
                          <a:latin typeface="Cambria Math" panose="02040503050406030204" pitchFamily="18" charset="0"/>
                        </a:rPr>
                        <m:t>𝑝𝑝</m:t>
                      </m:r>
                      <m:bar>
                        <m:barPr>
                          <m:pos m:val="top"/>
                          <m:ctrlPr>
                            <a:rPr sz="2150" i="1">
                              <a:solidFill>
                                <a:srgbClr val="53585F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sz="2150" i="1">
                              <a:solidFill>
                                <a:srgbClr val="53585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bar>
                    </m:oMath>
                  </a14:m>
                  <a:endParaRPr>
                    <a:solidFill>
                      <a:srgbClr val="53585F"/>
                    </a:solidFill>
                  </a:endParaRPr>
                </a:p>
              </p:txBody>
            </p:sp>
          </mc:Choice>
          <mc:Fallback>
            <p:sp>
              <p:nvSpPr>
                <p:cNvPr id="193" name="Caption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206742"/>
                  <a:ext cx="4452269" cy="470332"/>
                </a:xfrm>
                <a:prstGeom prst="roundRect">
                  <a:avLst>
                    <a:gd name="adj" fmla="val 0"/>
                  </a:avLst>
                </a:prstGeom>
                <a:blipFill>
                  <a:blip r:embed="rId9"/>
                  <a:stretch>
                    <a:fillRect t="-28947" b="-36842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5" name="[1]Bai, J. Z., et al. “Observation of a Near-Threshold Enhancement in Th P Pbar Mass Spectrum from Radiative J/Psi--&gt;gamma P Pbar Decays.” arXiv.Org, 7 Mar. 2003, arxiv.org/abs/hep-ex/0303006v1.…"/>
          <p:cNvSpPr txBox="1"/>
          <p:nvPr/>
        </p:nvSpPr>
        <p:spPr>
          <a:xfrm>
            <a:off x="203075" y="11921040"/>
            <a:ext cx="17684639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80000" indent="-480000" defTabSz="457200">
              <a:spcBef>
                <a:spcPts val="1200"/>
              </a:spcBef>
              <a:defRPr sz="17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[1]Bai, J. Z., et al. “Observation of a Near-Threshold Enhancement in Th P Pbar Mass Spectrum from Radiative J/Psi--&gt;gamma P Pbar Decays.” </a:t>
            </a:r>
            <a:r>
              <a:rPr i="1"/>
              <a:t>arXiv.Org</a:t>
            </a:r>
            <a:r>
              <a:t>, 7 Mar. 2003, arxiv.org/abs/hep-ex/0303006v1. </a:t>
            </a:r>
          </a:p>
          <a:p>
            <a:pPr marL="480000" indent="-480000" defTabSz="457200">
              <a:spcBef>
                <a:spcPts val="1200"/>
              </a:spcBef>
              <a:defRPr sz="17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[2] Ablikim, M, et al. “Spin-Parity Analysis of Ppbar Mass Threshold Structure in J/PSI and Psi’ Radiative Decays.” </a:t>
            </a:r>
            <a:r>
              <a:rPr i="1"/>
              <a:t>arXiv.Org</a:t>
            </a:r>
            <a:r>
              <a:t>, 5 Dec. 2011, arxiv.org/abs/1112.0942.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97" name="Previous   Analyses"/>
              <p:cNvSpPr txBox="1">
                <a:spLocks noGrp="1"/>
              </p:cNvSpPr>
              <p:nvPr>
                <p:ph type="title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pPr defTabSz="2048255">
                  <a:defRPr sz="8400" spc="-84"/>
                </a:pPr>
                <a:r>
                  <a:t>Previous </a:t>
                </a:r>
                <a14:m>
                  <m:oMath xmlns:m="http://schemas.openxmlformats.org/officeDocument/2006/math">
                    <m:r>
                      <a:rPr sz="960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sz="960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t> Analyses</a:t>
                </a:r>
                <a:endParaRPr sz="10000">
                  <a:solidFill>
                    <a:srgbClr val="53585F"/>
                  </a:solidFill>
                </a:endParaRPr>
              </a:p>
            </p:txBody>
          </p:sp>
        </mc:Choice>
        <mc:Fallback>
          <p:sp>
            <p:nvSpPr>
              <p:cNvPr id="197" name="Previous   Analyses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l="-2717" t="-17164" b="-15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8" name="Recent high statistics photoproduction experiments have found no evidence of narrow resonances…"/>
              <p:cNvSpPr txBox="1">
                <a:spLocks noGrp="1"/>
              </p:cNvSpPr>
              <p:nvPr>
                <p:ph type="body" sz="half" idx="1"/>
              </p:nvPr>
            </p:nvSpPr>
            <p:spPr>
              <a:xfrm>
                <a:off x="1173857" y="2951332"/>
                <a:ext cx="11815847" cy="9248358"/>
              </a:xfrm>
              <a:prstGeom prst="rect">
                <a:avLst/>
              </a:prstGeom>
            </p:spPr>
            <p:txBody>
              <a:bodyPr/>
              <a:lstStyle/>
              <a:p>
                <a:pPr marL="448055" indent="-448055" defTabSz="348488">
                  <a:spcBef>
                    <a:spcPts val="4600"/>
                  </a:spcBef>
                  <a:defRPr sz="3920"/>
                </a:pPr>
                <a14:m>
                  <m:oMath xmlns:m="http://schemas.openxmlformats.org/officeDocument/2006/math">
                    <m:r>
                      <a:rPr sz="47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sz="47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sz="47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sz="47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𝑝𝑝</m:t>
                    </m:r>
                    <m:bar>
                      <m:barPr>
                        <m:pos m:val="top"/>
                        <m:ctrlPr>
                          <a:rPr sz="47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sz="47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bar>
                  </m:oMath>
                </a14:m>
                <a:endParaRPr/>
              </a:p>
              <a:p>
                <a:pPr marL="448055" indent="-448055" defTabSz="348488">
                  <a:spcBef>
                    <a:spcPts val="4600"/>
                  </a:spcBef>
                  <a:defRPr sz="3920"/>
                </a:pPr>
                <a:r>
                  <a:t>Recent high statistics photoproduction experiments have found no evidence of narrow resonances</a:t>
                </a:r>
              </a:p>
              <a:p>
                <a:pPr marL="896111" lvl="1" indent="-448055" defTabSz="348488">
                  <a:spcBef>
                    <a:spcPts val="4600"/>
                  </a:spcBef>
                  <a:defRPr sz="3920"/>
                </a:pPr>
                <a:r>
                  <a:t>CLAS g12 (Will Phelps)[3]</a:t>
                </a:r>
              </a:p>
              <a:p>
                <a:pPr marL="896111" lvl="1" indent="-448055" defTabSz="348488">
                  <a:spcBef>
                    <a:spcPts val="4600"/>
                  </a:spcBef>
                  <a:defRPr sz="3920"/>
                </a:pPr>
                <a:r>
                  <a:t>Glue-X (Hao Li)[4]</a:t>
                </a:r>
              </a:p>
              <a:p>
                <a:pPr marL="448055" indent="-448055" defTabSz="348488">
                  <a:spcBef>
                    <a:spcPts val="4600"/>
                  </a:spcBef>
                  <a:defRPr sz="3920"/>
                </a:pPr>
                <a:r>
                  <a:t>Focused on cross section extraction</a:t>
                </a:r>
              </a:p>
              <a:p>
                <a:pPr marL="448055" indent="-448055" defTabSz="348488">
                  <a:spcBef>
                    <a:spcPts val="4600"/>
                  </a:spcBef>
                  <a:defRPr sz="3920"/>
                </a:pPr>
                <a:r>
                  <a:t>High cross section needed for resonance extraction</a:t>
                </a:r>
              </a:p>
            </p:txBody>
          </p:sp>
        </mc:Choice>
        <mc:Fallback>
          <p:sp>
            <p:nvSpPr>
              <p:cNvPr id="198" name="Recent high statistics photoproduction experiments have found no evidence of narrow resonances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173857" y="2951332"/>
                <a:ext cx="11815847" cy="9248358"/>
              </a:xfrm>
              <a:prstGeom prst="rect">
                <a:avLst/>
              </a:prstGeom>
              <a:blipFill>
                <a:blip r:embed="rId3"/>
                <a:stretch>
                  <a:fillRect l="-2363" r="-1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95724" y="13069664"/>
            <a:ext cx="267717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grpSp>
        <p:nvGrpSpPr>
          <p:cNvPr id="202" name="Group"/>
          <p:cNvGrpSpPr/>
          <p:nvPr/>
        </p:nvGrpSpPr>
        <p:grpSpPr>
          <a:xfrm>
            <a:off x="13978704" y="1618856"/>
            <a:ext cx="7891944" cy="5706300"/>
            <a:chOff x="0" y="0"/>
            <a:chExt cx="7891942" cy="5706298"/>
          </a:xfrm>
        </p:grpSpPr>
        <p:pic>
          <p:nvPicPr>
            <p:cNvPr id="200" name="Screenshot 2025-03-02 at 7.15.44 PM.png" descr="Screenshot 2025-03-02 at 7.15.44 PM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7891944" cy="48957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1" name="Caption"/>
            <p:cNvSpPr/>
            <p:nvPr/>
          </p:nvSpPr>
          <p:spPr>
            <a:xfrm>
              <a:off x="0" y="4997384"/>
              <a:ext cx="7891943" cy="708915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spcBef>
                  <a:spcPts val="0"/>
                </a:spcBef>
                <a:defRPr sz="1800"/>
              </a:lvl1pPr>
            </a:lstStyle>
            <a:p>
              <a:r>
                <a:t>Various experiments and their results on whether an intermediate resonance was detected. </a:t>
              </a:r>
            </a:p>
          </p:txBody>
        </p:sp>
      </p:grpSp>
      <p:grpSp>
        <p:nvGrpSpPr>
          <p:cNvPr id="208" name="Group"/>
          <p:cNvGrpSpPr/>
          <p:nvPr/>
        </p:nvGrpSpPr>
        <p:grpSpPr>
          <a:xfrm>
            <a:off x="15127224" y="7318746"/>
            <a:ext cx="5314484" cy="6204461"/>
            <a:chOff x="0" y="0"/>
            <a:chExt cx="5314482" cy="6204459"/>
          </a:xfrm>
        </p:grpSpPr>
        <p:grpSp>
          <p:nvGrpSpPr>
            <p:cNvPr id="206" name="Group"/>
            <p:cNvGrpSpPr/>
            <p:nvPr/>
          </p:nvGrpSpPr>
          <p:grpSpPr>
            <a:xfrm>
              <a:off x="0" y="-1"/>
              <a:ext cx="5314483" cy="5327731"/>
              <a:chOff x="0" y="0"/>
              <a:chExt cx="5314482" cy="5327729"/>
            </a:xfrm>
          </p:grpSpPr>
          <p:pic>
            <p:nvPicPr>
              <p:cNvPr id="203" name="Screenshot 2025-03-03 at 1.50.59 PM.png" descr="Screenshot 2025-03-03 at 1.50.59 PM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0119" y="0"/>
                <a:ext cx="5044364" cy="485567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04" name="Screenshot 2025-03-03 at 1.51.28 PM.png" descr="Screenshot 2025-03-03 at 1.51.28 PM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98940" y="4889373"/>
                <a:ext cx="3619974" cy="43835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05" name="Screenshot 2025-03-03 at 1.51.54 PM.png" descr="Screenshot 2025-03-03 at 1.51.54 PM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750379"/>
                <a:ext cx="334924" cy="335491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7" name="Caption"/>
                <p:cNvSpPr/>
                <p:nvPr/>
              </p:nvSpPr>
              <p:spPr>
                <a:xfrm>
                  <a:off x="0" y="5429329"/>
                  <a:ext cx="5314483" cy="775131"/>
                </a:xfrm>
                <a:prstGeom prst="roundRect">
                  <a:avLst>
                    <a:gd name="adj" fmla="val 0"/>
                  </a:avLst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spcBef>
                      <a:spcPts val="0"/>
                    </a:spcBef>
                    <a:defRPr sz="1800">
                      <a:solidFill>
                        <a:srgbClr val="FFFFFF"/>
                      </a:solidFill>
                    </a:defRPr>
                  </a:pPr>
                  <a:r>
                    <a:t>Differential cross section as a function of the invariant mass of either </a:t>
                  </a:r>
                  <a14:m>
                    <m:oMath xmlns:m="http://schemas.openxmlformats.org/officeDocument/2006/math">
                      <m:r>
                        <a:rPr sz="215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sz="215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215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bar>
                        <m:barPr>
                          <m:pos m:val="top"/>
                          <m:ctrlPr>
                            <a:rPr sz="215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sz="215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bar>
                      <m:r>
                        <a:rPr sz="215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t> or </a:t>
                  </a:r>
                  <a14:m>
                    <m:oMath xmlns:m="http://schemas.openxmlformats.org/officeDocument/2006/math">
                      <m:r>
                        <a:rPr sz="215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sz="215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215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𝑝𝑝</m:t>
                      </m:r>
                      <m:r>
                        <a:rPr sz="215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t>. </a:t>
                  </a:r>
                </a:p>
              </p:txBody>
            </p:sp>
          </mc:Choice>
          <mc:Fallback>
            <p:sp>
              <p:nvSpPr>
                <p:cNvPr id="207" name="Caption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5429329"/>
                  <a:ext cx="5314483" cy="775131"/>
                </a:xfrm>
                <a:prstGeom prst="roundRect">
                  <a:avLst>
                    <a:gd name="adj" fmla="val 0"/>
                  </a:avLst>
                </a:prstGeom>
                <a:blipFill>
                  <a:blip r:embed="rId8"/>
                  <a:stretch>
                    <a:fillRect b="-4839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9" name="[3] Phelps, Will. “Antibaryon Photoproduction Using CLAS at Jefferson Lab.” Florida International University, 2017.…"/>
          <p:cNvSpPr txBox="1"/>
          <p:nvPr/>
        </p:nvSpPr>
        <p:spPr>
          <a:xfrm>
            <a:off x="203075" y="12058797"/>
            <a:ext cx="10429956" cy="1176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80000" indent="-480000" defTabSz="457200">
              <a:spcBef>
                <a:spcPts val="1200"/>
              </a:spcBef>
              <a:defRPr sz="17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[3] Phelps, Will. “Antibaryon Photoproduction Using CLAS at Jefferson Lab.” </a:t>
            </a:r>
            <a:r>
              <a:rPr i="1"/>
              <a:t>Florida International University</a:t>
            </a:r>
            <a:r>
              <a:t>, 2017. </a:t>
            </a:r>
          </a:p>
          <a:p>
            <a:pPr marL="480000" indent="-480000" defTabSz="457200">
              <a:spcBef>
                <a:spcPts val="1200"/>
              </a:spcBef>
              <a:defRPr sz="17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[4] Li, Hao. “Baryon–Antibaryon Photoproduction Oﬀ the Proton.” </a:t>
            </a:r>
            <a:r>
              <a:rPr i="1"/>
              <a:t>Carnegie Mellon University</a:t>
            </a:r>
            <a:r>
              <a:t>, 2023.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Motiv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79">
              <a:defRPr sz="9500" spc="-95"/>
            </a:lvl1pPr>
          </a:lstStyle>
          <a:p>
            <a:r>
              <a:t>Motivation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2" name="Narrow resonances have conflicting evidence…"/>
              <p:cNvSpPr txBox="1">
                <a:spLocks noGrp="1"/>
              </p:cNvSpPr>
              <p:nvPr>
                <p:ph type="body" sz="half"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pPr marL="384047" indent="-384047" defTabSz="298703">
                  <a:spcBef>
                    <a:spcPts val="3900"/>
                  </a:spcBef>
                  <a:defRPr sz="3359"/>
                </a:pPr>
                <a:r>
                  <a:t>Narrow resonances have conflicting evidence</a:t>
                </a:r>
              </a:p>
              <a:p>
                <a:pPr marL="384047" indent="-384047" defTabSz="298703">
                  <a:spcBef>
                    <a:spcPts val="3900"/>
                  </a:spcBef>
                  <a:defRPr sz="3359"/>
                </a:pPr>
                <a:r>
                  <a:t>Potential wide resonances</a:t>
                </a:r>
              </a:p>
              <a:p>
                <a:pPr marL="384047" indent="-384047" defTabSz="298703">
                  <a:spcBef>
                    <a:spcPts val="3900"/>
                  </a:spcBef>
                  <a:defRPr sz="3359"/>
                </a:pPr>
                <a:r>
                  <a:t>Production mechanism of </a:t>
                </a:r>
                <a14:m>
                  <m:oMath xmlns:m="http://schemas.openxmlformats.org/officeDocument/2006/math">
                    <m:r>
                      <a:rPr sz="410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bar>
                      <m:barPr>
                        <m:pos m:val="top"/>
                        <m:ctrlPr>
                          <a:rPr sz="410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sz="410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bar>
                  </m:oMath>
                </a14:m>
                <a:r>
                  <a:t> remains unclear</a:t>
                </a:r>
              </a:p>
              <a:p>
                <a:pPr marL="384047" indent="-384047" defTabSz="298703">
                  <a:spcBef>
                    <a:spcPts val="3900"/>
                  </a:spcBef>
                  <a:defRPr sz="3359"/>
                </a:pPr>
                <a14:m>
                  <m:oMath xmlns:m="http://schemas.openxmlformats.org/officeDocument/2006/math">
                    <m:r>
                      <a:rPr sz="410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bar>
                      <m:barPr>
                        <m:pos m:val="top"/>
                        <m:ctrlPr>
                          <a:rPr sz="410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sz="410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bar>
                  </m:oMath>
                </a14:m>
                <a:r>
                  <a:t> is a prime candidate to look for potential intermediate exotic states</a:t>
                </a:r>
              </a:p>
              <a:p>
                <a:pPr marL="768095" lvl="1" indent="-384047" defTabSz="298703">
                  <a:spcBef>
                    <a:spcPts val="3900"/>
                  </a:spcBef>
                  <a:defRPr sz="3359"/>
                </a:pPr>
                <a:r>
                  <a:t>Glueballs[5]</a:t>
                </a:r>
              </a:p>
              <a:p>
                <a:pPr marL="768095" lvl="1" indent="-384047" defTabSz="298703">
                  <a:spcBef>
                    <a:spcPts val="3900"/>
                  </a:spcBef>
                  <a:defRPr sz="3359"/>
                </a:pPr>
                <a:r>
                  <a:t>Tetraquarks[6]: </a:t>
                </a:r>
                <a14:m>
                  <m:oMath xmlns:m="http://schemas.openxmlformats.org/officeDocument/2006/math">
                    <m:r>
                      <a:rPr sz="410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𝑞𝑞</m:t>
                    </m:r>
                    <m:bar>
                      <m:barPr>
                        <m:pos m:val="top"/>
                        <m:ctrlPr>
                          <a:rPr sz="410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sz="410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bar>
                    <m:bar>
                      <m:barPr>
                        <m:pos m:val="top"/>
                        <m:ctrlPr>
                          <a:rPr sz="410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sz="410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bar>
                  </m:oMath>
                </a14:m>
                <a:endParaRPr/>
              </a:p>
              <a:p>
                <a:pPr marL="768095" lvl="1" indent="-384047" defTabSz="298703">
                  <a:spcBef>
                    <a:spcPts val="3900"/>
                  </a:spcBef>
                  <a:defRPr sz="3359"/>
                </a:pPr>
                <a:r>
                  <a:t>Baryonium[6]: Bound </a:t>
                </a:r>
                <a14:m>
                  <m:oMath xmlns:m="http://schemas.openxmlformats.org/officeDocument/2006/math">
                    <m:r>
                      <a:rPr sz="410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bar>
                      <m:barPr>
                        <m:pos m:val="top"/>
                        <m:ctrlPr>
                          <a:rPr sz="410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sz="410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bar>
                  </m:oMath>
                </a14:m>
                <a:endParaRPr/>
              </a:p>
              <a:p>
                <a:pPr marL="768095" lvl="1" indent="-384047" defTabSz="298703">
                  <a:spcBef>
                    <a:spcPts val="3900"/>
                  </a:spcBef>
                  <a:defRPr sz="3359"/>
                </a:pPr>
                <a:r>
                  <a:t>Intermediate Mesons</a:t>
                </a:r>
              </a:p>
            </p:txBody>
          </p:sp>
        </mc:Choice>
        <mc:Fallback>
          <p:sp>
            <p:nvSpPr>
              <p:cNvPr id="212" name="Narrow resonances have conflicting evidence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l="-1933" t="-1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92423" y="13069664"/>
            <a:ext cx="271019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pic>
        <p:nvPicPr>
          <p:cNvPr id="214" name="pasted-movie.png" descr="pasted-movi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2798" y="3822368"/>
            <a:ext cx="3543301" cy="3543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pasted-movie.png" descr="pasted-movi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7089" y="8337345"/>
            <a:ext cx="3543301" cy="3543301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Oval"/>
          <p:cNvSpPr/>
          <p:nvPr/>
        </p:nvSpPr>
        <p:spPr>
          <a:xfrm>
            <a:off x="18911892" y="3809668"/>
            <a:ext cx="3562886" cy="3543301"/>
          </a:xfrm>
          <a:prstGeom prst="ellips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  <a:latin typeface="Graphik-Light"/>
                <a:ea typeface="Graphik-Light"/>
                <a:cs typeface="Graphik-Light"/>
                <a:sym typeface="Graphik Light"/>
              </a:defRPr>
            </a:pP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7" name="Circle"/>
              <p:cNvSpPr/>
              <p:nvPr/>
            </p:nvSpPr>
            <p:spPr>
              <a:xfrm>
                <a:off x="19756086" y="4133875"/>
                <a:ext cx="989479" cy="996492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rgbClr val="000000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algn="ctr" defTabSz="825500">
                  <a:spcBef>
                    <a:spcPts val="0"/>
                  </a:spcBef>
                  <a:defRPr sz="3200">
                    <a:solidFill>
                      <a:srgbClr val="000000"/>
                    </a:solidFill>
                    <a:latin typeface="Graphik-Light"/>
                    <a:ea typeface="Graphik-Light"/>
                    <a:cs typeface="Graphik-Light"/>
                    <a:sym typeface="Graphik Light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/>
              </a:p>
            </p:txBody>
          </p:sp>
        </mc:Choice>
        <mc:Fallback>
          <p:sp>
            <p:nvSpPr>
              <p:cNvPr id="217" name="Circle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6086" y="4133875"/>
                <a:ext cx="989479" cy="99649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rgbClr val="000000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8" name="Circle"/>
              <p:cNvSpPr/>
              <p:nvPr/>
            </p:nvSpPr>
            <p:spPr>
              <a:xfrm>
                <a:off x="19266448" y="5450352"/>
                <a:ext cx="989479" cy="996492"/>
              </a:xfrm>
              <a:prstGeom prst="ellipse">
                <a:avLst/>
              </a:prstGeom>
              <a:solidFill>
                <a:srgbClr val="4DA72D"/>
              </a:solidFill>
              <a:ln w="25400">
                <a:solidFill>
                  <a:srgbClr val="000000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algn="ctr" defTabSz="825500">
                  <a:spcBef>
                    <a:spcPts val="0"/>
                  </a:spcBef>
                  <a:defRPr sz="3200">
                    <a:solidFill>
                      <a:srgbClr val="000000"/>
                    </a:solidFill>
                    <a:latin typeface="Graphik-Light"/>
                    <a:ea typeface="Graphik-Light"/>
                    <a:cs typeface="Graphik-Light"/>
                    <a:sym typeface="Graphik Light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/>
              </a:p>
            </p:txBody>
          </p:sp>
        </mc:Choice>
        <mc:Fallback>
          <p:sp>
            <p:nvSpPr>
              <p:cNvPr id="218" name="Circle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6448" y="5450352"/>
                <a:ext cx="989479" cy="99649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rgbClr val="000000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9" name="Circle"/>
              <p:cNvSpPr/>
              <p:nvPr/>
            </p:nvSpPr>
            <p:spPr>
              <a:xfrm>
                <a:off x="21126947" y="4619943"/>
                <a:ext cx="989479" cy="996492"/>
              </a:xfrm>
              <a:prstGeom prst="ellipse">
                <a:avLst/>
              </a:prstGeom>
              <a:solidFill>
                <a:srgbClr val="FF41FF"/>
              </a:solidFill>
              <a:ln w="25400">
                <a:solidFill>
                  <a:srgbClr val="000000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algn="ctr" defTabSz="825500">
                  <a:spcBef>
                    <a:spcPts val="0"/>
                  </a:spcBef>
                  <a:defRPr sz="3200">
                    <a:solidFill>
                      <a:srgbClr val="000000"/>
                    </a:solidFill>
                    <a:latin typeface="Graphik-Light"/>
                    <a:ea typeface="Graphik-Light"/>
                    <a:cs typeface="Graphik-Light"/>
                    <a:sym typeface="Graphik Light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/>
              </a:p>
            </p:txBody>
          </p:sp>
        </mc:Choice>
        <mc:Fallback>
          <p:sp>
            <p:nvSpPr>
              <p:cNvPr id="219" name="Circle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6947" y="4619943"/>
                <a:ext cx="989479" cy="99649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rgbClr val="000000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0" name="Circle"/>
              <p:cNvSpPr/>
              <p:nvPr/>
            </p:nvSpPr>
            <p:spPr>
              <a:xfrm>
                <a:off x="20653630" y="5939991"/>
                <a:ext cx="989478" cy="996492"/>
              </a:xfrm>
              <a:prstGeom prst="ellipse">
                <a:avLst/>
              </a:prstGeom>
              <a:solidFill>
                <a:srgbClr val="00FDFF"/>
              </a:solidFill>
              <a:ln w="25400">
                <a:solidFill>
                  <a:srgbClr val="000000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algn="ctr" defTabSz="825500">
                  <a:spcBef>
                    <a:spcPts val="0"/>
                  </a:spcBef>
                  <a:defRPr sz="3200">
                    <a:solidFill>
                      <a:srgbClr val="000000"/>
                    </a:solidFill>
                    <a:latin typeface="Graphik-Light"/>
                    <a:ea typeface="Graphik-Light"/>
                    <a:cs typeface="Graphik-Light"/>
                    <a:sym typeface="Graphik Light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bar>
                    </m:oMath>
                  </m:oMathPara>
                </a14:m>
                <a:endParaRPr/>
              </a:p>
            </p:txBody>
          </p:sp>
        </mc:Choice>
        <mc:Fallback>
          <p:sp>
            <p:nvSpPr>
              <p:cNvPr id="220" name="Circle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3630" y="5939991"/>
                <a:ext cx="989478" cy="99649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solidFill>
                  <a:srgbClr val="000000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1" name="Image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470294" y="8337345"/>
            <a:ext cx="3543301" cy="3543301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[5] Gutsche, Thomas, et al. “Search for the Glueball Content of Hadrons in Gamma P Interactions at Gluex.” arXiv.Org, 17 Aug. 2016, arxiv.org/abs/1605.01035.…"/>
          <p:cNvSpPr txBox="1"/>
          <p:nvPr/>
        </p:nvSpPr>
        <p:spPr>
          <a:xfrm>
            <a:off x="203075" y="12063014"/>
            <a:ext cx="14115437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80000" indent="-480000" defTabSz="457200">
              <a:spcBef>
                <a:spcPts val="1200"/>
              </a:spcBef>
              <a:defRPr sz="17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[5] Gutsche, Thomas, et al. “Search for the Glueball Content of Hadrons in Gamma P Interactions at Gluex.” </a:t>
            </a:r>
            <a:r>
              <a:rPr i="1"/>
              <a:t>arXiv.Org</a:t>
            </a:r>
            <a:r>
              <a:t>, 17 Aug. 2016, arxiv.org/abs/1605.01035. </a:t>
            </a:r>
          </a:p>
          <a:p>
            <a:pPr marL="480000" indent="-480000" defTabSz="457200">
              <a:spcBef>
                <a:spcPts val="1200"/>
              </a:spcBef>
              <a:defRPr sz="17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[6] Olsen, Stephen Lars. “A New Hadron Spectroscopy.” </a:t>
            </a:r>
            <a:r>
              <a:rPr i="1"/>
              <a:t>arXiv.Org</a:t>
            </a:r>
            <a:r>
              <a:t>, 28 Nov. 2014, arxiv.org/abs/1411.7738.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Reaction and Dat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79">
              <a:defRPr sz="9500" spc="-95"/>
            </a:lvl1pPr>
          </a:lstStyle>
          <a:p>
            <a:r>
              <a:t>Reaction and Data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5" name="Looking into three reactions…"/>
              <p:cNvSpPr txBox="1">
                <a:spLocks noGrp="1"/>
              </p:cNvSpPr>
              <p:nvPr>
                <p:ph type="body" sz="half"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pPr marL="438911" indent="-438911" defTabSz="341375">
                  <a:spcBef>
                    <a:spcPts val="4500"/>
                  </a:spcBef>
                  <a:defRPr sz="3839"/>
                </a:pPr>
                <a:r>
                  <a:t>Looking into three reactions</a:t>
                </a:r>
              </a:p>
              <a:p>
                <a:pPr marL="877823" lvl="1" indent="-438911" defTabSz="341375">
                  <a:spcBef>
                    <a:spcPts val="4500"/>
                  </a:spcBef>
                  <a:defRPr sz="3839"/>
                </a:pPr>
                <a14:m>
                  <m:oMath xmlns:m="http://schemas.openxmlformats.org/officeDocument/2006/math">
                    <m:r>
                      <a:rPr sz="46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𝑒𝑝</m:t>
                    </m:r>
                    <m:r>
                      <a:rPr sz="46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sz="46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𝑒𝑝𝑝</m:t>
                    </m:r>
                    <m:bar>
                      <m:barPr>
                        <m:pos m:val="top"/>
                        <m:ctrlPr>
                          <a:rPr sz="46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sz="46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bar>
                  </m:oMath>
                </a14:m>
                <a:endParaRPr/>
              </a:p>
              <a:p>
                <a:pPr marL="877823" lvl="1" indent="-438911" defTabSz="341375">
                  <a:spcBef>
                    <a:spcPts val="4500"/>
                  </a:spcBef>
                  <a:defRPr sz="3839"/>
                </a:pPr>
                <a14:m>
                  <m:oMath xmlns:m="http://schemas.openxmlformats.org/officeDocument/2006/math">
                    <m:r>
                      <a:rPr sz="46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𝑒𝑝</m:t>
                    </m:r>
                    <m:r>
                      <a:rPr sz="46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sz="46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𝑒𝑝𝑝</m:t>
                    </m:r>
                    <m:sSup>
                      <m:sSupPr>
                        <m:ctrlPr>
                          <a:rPr sz="46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46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sz="46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bar>
                      <m:barPr>
                        <m:pos m:val="top"/>
                        <m:ctrlPr>
                          <a:rPr sz="46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sz="46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bar>
                  </m:oMath>
                </a14:m>
                <a:endParaRPr/>
              </a:p>
              <a:p>
                <a:pPr marL="877823" lvl="1" indent="-438911" defTabSz="341375">
                  <a:spcBef>
                    <a:spcPts val="4500"/>
                  </a:spcBef>
                  <a:defRPr sz="3839"/>
                </a:pPr>
                <a14:m>
                  <m:oMath xmlns:m="http://schemas.openxmlformats.org/officeDocument/2006/math">
                    <m:r>
                      <a:rPr sz="46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𝑒𝑝</m:t>
                    </m:r>
                    <m:r>
                      <a:rPr sz="46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sz="46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𝑒𝑝</m:t>
                    </m:r>
                    <m:bar>
                      <m:barPr>
                        <m:pos m:val="top"/>
                        <m:ctrlPr>
                          <a:rPr sz="46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sz="46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bar>
                    <m:sSup>
                      <m:sSupPr>
                        <m:ctrlPr>
                          <a:rPr sz="46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46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sz="46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sz="46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/>
              </a:p>
              <a:p>
                <a:pPr marL="438911" indent="-438911" defTabSz="341375">
                  <a:spcBef>
                    <a:spcPts val="4500"/>
                  </a:spcBef>
                  <a:defRPr sz="3839"/>
                </a:pPr>
                <a:r>
                  <a:t>Using RG-A Spring 2019 dataset</a:t>
                </a:r>
              </a:p>
              <a:p>
                <a:pPr marL="438911" indent="-438911" defTabSz="341375">
                  <a:spcBef>
                    <a:spcPts val="4500"/>
                  </a:spcBef>
                  <a:defRPr sz="3839"/>
                </a:pPr>
                <a:r>
                  <a:t>Requiring an electron in either the Forward Detector (eFD) or the Forward Tagger (eFT)</a:t>
                </a:r>
              </a:p>
              <a:p>
                <a:pPr marL="438911" indent="-438911" defTabSz="341375">
                  <a:spcBef>
                    <a:spcPts val="4500"/>
                  </a:spcBef>
                  <a:defRPr sz="3839"/>
                </a:pPr>
                <a:r>
                  <a:t>Electron beam energy at 10.2 GeV</a:t>
                </a:r>
              </a:p>
            </p:txBody>
          </p:sp>
        </mc:Choice>
        <mc:Fallback>
          <p:sp>
            <p:nvSpPr>
              <p:cNvPr id="225" name="Looking into three reactions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l="-2256" t="-1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700043" y="13069664"/>
            <a:ext cx="263399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pic>
        <p:nvPicPr>
          <p:cNvPr id="227" name="IntermediateX.png" descr="Intermediate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0715" y="4617973"/>
            <a:ext cx="8723961" cy="5940476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A possible Feynman Diagram"/>
          <p:cNvSpPr txBox="1"/>
          <p:nvPr/>
        </p:nvSpPr>
        <p:spPr>
          <a:xfrm>
            <a:off x="14516949" y="3598220"/>
            <a:ext cx="7111493" cy="769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 possible Feynman Diagram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30" name="and   Distributions"/>
              <p:cNvSpPr txBox="1">
                <a:spLocks noGrp="1"/>
              </p:cNvSpPr>
              <p:nvPr>
                <p:ph type="title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pPr defTabSz="2048255">
                  <a:defRPr sz="8400" spc="-84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sz="9600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960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sz="960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t> and </a:t>
                </a:r>
                <a14:m>
                  <m:oMath xmlns:m="http://schemas.openxmlformats.org/officeDocument/2006/math">
                    <m:r>
                      <a:rPr sz="960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t> Distributions</a:t>
                </a:r>
                <a:endParaRPr sz="10000">
                  <a:solidFill>
                    <a:srgbClr val="53585F"/>
                  </a:solidFill>
                </a:endParaRPr>
              </a:p>
            </p:txBody>
          </p:sp>
        </mc:Choice>
        <mc:Fallback>
          <p:sp>
            <p:nvSpPr>
              <p:cNvPr id="230" name="and   Distributions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l="-2197" t="-15672" b="-17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1" name="Ranges for Forward Detector and Forward Tagger…"/>
              <p:cNvSpPr txBox="1">
                <a:spLocks noGrp="1"/>
              </p:cNvSpPr>
              <p:nvPr>
                <p:ph type="body" sz="half" idx="1"/>
              </p:nvPr>
            </p:nvSpPr>
            <p:spPr>
              <a:xfrm>
                <a:off x="1173857" y="2964032"/>
                <a:ext cx="11815847" cy="9248359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 xmlns:m="http://schemas.openxmlformats.org/officeDocument/2006/math">
                    <m:r>
                      <a:rPr sz="48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sz="48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≥3</m:t>
                    </m:r>
                    <m:sSub>
                      <m:sSubPr>
                        <m:ctrlP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sz="4850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t> Ranges for Forward Detector and Forward Tagger</a:t>
                </a:r>
              </a:p>
              <a:p>
                <a:pPr lvl="1"/>
                <a:r>
                  <a:t>Forward Detector: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4850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sz="48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∈[0.6,6]</m:t>
                    </m:r>
                  </m:oMath>
                </a14:m>
                <a:endParaRPr/>
              </a:p>
              <a:p>
                <a:pPr lvl="1"/>
                <a:r>
                  <a:t>Forward Tagger: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4850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sz="48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∈[0,0.6]</m:t>
                    </m:r>
                  </m:oMath>
                </a14:m>
                <a:endParaRPr>
                  <a:solidFill>
                    <a:srgbClr val="53585F"/>
                  </a:solidFill>
                </a:endParaRPr>
              </a:p>
            </p:txBody>
          </p:sp>
        </mc:Choice>
        <mc:Fallback>
          <p:sp>
            <p:nvSpPr>
              <p:cNvPr id="231" name="Ranges for Forward Detector and Forward Tagger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173857" y="2964032"/>
                <a:ext cx="11815847" cy="9248359"/>
              </a:xfrm>
              <a:prstGeom prst="rect">
                <a:avLst/>
              </a:prstGeom>
              <a:blipFill>
                <a:blip r:embed="rId3"/>
                <a:stretch>
                  <a:fillRect l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91915" y="13069664"/>
            <a:ext cx="271527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pic>
        <p:nvPicPr>
          <p:cNvPr id="233" name="Q2_W_eFT.pdf" descr="Q2_W_eFT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4359" y="6629785"/>
            <a:ext cx="8245727" cy="6184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W_Q2_eFD.pdf" descr="W_Q2_eFD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35161" y="691196"/>
            <a:ext cx="8245728" cy="6184296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Forward Detector"/>
          <p:cNvSpPr txBox="1"/>
          <p:nvPr/>
        </p:nvSpPr>
        <p:spPr>
          <a:xfrm>
            <a:off x="19269973" y="1066256"/>
            <a:ext cx="3185342" cy="58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/>
            </a:lvl1pPr>
          </a:lstStyle>
          <a:p>
            <a:r>
              <a:t>Forward Detector</a:t>
            </a:r>
          </a:p>
        </p:txBody>
      </p:sp>
      <p:sp>
        <p:nvSpPr>
          <p:cNvPr id="236" name="Forward Tagger"/>
          <p:cNvSpPr txBox="1"/>
          <p:nvPr/>
        </p:nvSpPr>
        <p:spPr>
          <a:xfrm>
            <a:off x="13892716" y="7083186"/>
            <a:ext cx="3185341" cy="58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/>
            </a:lvl1pPr>
          </a:lstStyle>
          <a:p>
            <a:r>
              <a:t>Forward Tagger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Rectangle"/>
          <p:cNvSpPr/>
          <p:nvPr/>
        </p:nvSpPr>
        <p:spPr>
          <a:xfrm>
            <a:off x="10640347" y="2832352"/>
            <a:ext cx="12539705" cy="5174163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  <a:latin typeface="Graphik-Light"/>
                <a:ea typeface="Graphik-Light"/>
                <a:cs typeface="Graphik-Light"/>
                <a:sym typeface="Graphik Light"/>
              </a:defRPr>
            </a:pPr>
            <a:endParaRPr/>
          </a:p>
        </p:txBody>
      </p:sp>
      <p:sp>
        <p:nvSpPr>
          <p:cNvPr id="239" name="Kinematic Rang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79">
              <a:defRPr sz="9500" spc="-95"/>
            </a:lvl1pPr>
          </a:lstStyle>
          <a:p>
            <a:r>
              <a:t>Kinematic Range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0" name="Momentum transfer…"/>
              <p:cNvSpPr txBox="1">
                <a:spLocks noGrp="1"/>
              </p:cNvSpPr>
              <p:nvPr>
                <p:ph type="body" sz="half" idx="1"/>
              </p:nvPr>
            </p:nvSpPr>
            <p:spPr>
              <a:xfrm>
                <a:off x="1161157" y="3460205"/>
                <a:ext cx="11818887" cy="8256012"/>
              </a:xfrm>
              <a:prstGeom prst="rect">
                <a:avLst/>
              </a:prstGeom>
            </p:spPr>
            <p:txBody>
              <a:bodyPr/>
              <a:lstStyle/>
              <a:p>
                <a:r>
                  <a:t>Momentum transfer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sz="4850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sz="48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=−(</m:t>
                    </m:r>
                    <m:sSub>
                      <m:sSubPr>
                        <m:ctrlP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r>
                      <a:rPr sz="48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sSup>
                      <m:sSupPr>
                        <m:ctrlP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/>
              </a:p>
              <a:p>
                <a:r>
                  <a:t>Final State Hadronic Invariant Mass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sz="4850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sz="48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r>
                      <a:rPr sz="48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𝑡𝑎𝑟𝑔𝑒𝑡</m:t>
                        </m:r>
                      </m:sub>
                    </m:sSub>
                    <m:r>
                      <a:rPr sz="48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sSup>
                      <m:sSupPr>
                        <m:ctrlP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/>
              </a:p>
              <a:p>
                <a:r>
                  <a:t>Clear signal band shown</a:t>
                </a:r>
              </a:p>
            </p:txBody>
          </p:sp>
        </mc:Choice>
        <mc:Fallback>
          <p:sp>
            <p:nvSpPr>
              <p:cNvPr id="240" name="Momentum transfer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161157" y="3460205"/>
                <a:ext cx="11818887" cy="8256012"/>
              </a:xfrm>
              <a:prstGeom prst="rect">
                <a:avLst/>
              </a:prstGeom>
              <a:blipFill>
                <a:blip r:embed="rId2"/>
                <a:stretch>
                  <a:fillRect l="-2363" t="-1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715791" y="13069664"/>
            <a:ext cx="247651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pic>
        <p:nvPicPr>
          <p:cNvPr id="242" name="MM_Q2_eFD.pdf" descr="MM_Q2_eFD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8966" y="3503560"/>
            <a:ext cx="5896479" cy="4422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MM_W_eFD.pdf" descr="MM_W_eFD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14076" y="3503560"/>
            <a:ext cx="5896439" cy="4422329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Forward Detector"/>
          <p:cNvSpPr txBox="1"/>
          <p:nvPr/>
        </p:nvSpPr>
        <p:spPr>
          <a:xfrm>
            <a:off x="14758819" y="2894552"/>
            <a:ext cx="4302761" cy="769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Forward Detector</a:t>
            </a:r>
          </a:p>
        </p:txBody>
      </p:sp>
      <p:sp>
        <p:nvSpPr>
          <p:cNvPr id="245" name="Rectangle"/>
          <p:cNvSpPr/>
          <p:nvPr/>
        </p:nvSpPr>
        <p:spPr>
          <a:xfrm>
            <a:off x="10640347" y="8034916"/>
            <a:ext cx="12539705" cy="5174162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  <a:latin typeface="Graphik-Light"/>
                <a:ea typeface="Graphik-Light"/>
                <a:cs typeface="Graphik-Light"/>
                <a:sym typeface="Graphik Light"/>
              </a:defRPr>
            </a:pPr>
            <a:endParaRPr/>
          </a:p>
        </p:txBody>
      </p:sp>
      <p:pic>
        <p:nvPicPr>
          <p:cNvPr id="246" name="MM_Q2_eFT.pdf" descr="MM_Q2_eFT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8966" y="8706123"/>
            <a:ext cx="5896478" cy="4422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MM_W_eFT.pdf" descr="MM_W_eFT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214076" y="8706123"/>
            <a:ext cx="5896439" cy="4422329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Forward Tagger"/>
          <p:cNvSpPr txBox="1"/>
          <p:nvPr/>
        </p:nvSpPr>
        <p:spPr>
          <a:xfrm>
            <a:off x="14758818" y="8097115"/>
            <a:ext cx="3902457" cy="769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Forward Tagger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Available Statistic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79">
              <a:defRPr sz="9500" spc="-95"/>
            </a:lvl1pPr>
          </a:lstStyle>
          <a:p>
            <a:r>
              <a:t>Available Statistics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1" name="Missing mass technique used…"/>
              <p:cNvSpPr txBox="1">
                <a:spLocks noGrp="1"/>
              </p:cNvSpPr>
              <p:nvPr>
                <p:ph type="body" sz="half"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pPr marL="253999" indent="-253999">
                  <a:defRPr sz="3500"/>
                </a:pPr>
                <a:r>
                  <a:t>Missing mass technique used </a:t>
                </a:r>
              </a:p>
              <a:p>
                <a:pPr marL="711200" lvl="1" indent="-254000">
                  <a:defRPr sz="3500"/>
                </a:pPr>
                <a14:m>
                  <m:oMath xmlns:m="http://schemas.openxmlformats.org/officeDocument/2006/math">
                    <m:r>
                      <a:rPr sz="42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𝑒𝑝</m:t>
                    </m:r>
                    <m:r>
                      <a:rPr sz="42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sz="42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𝑒𝑝𝑝</m:t>
                    </m:r>
                    <m:r>
                      <a:rPr sz="42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42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sz="42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/>
              </a:p>
              <a:p>
                <a:pPr marL="253999" indent="-253999">
                  <a:defRPr sz="3500"/>
                </a:pPr>
                <a:r>
                  <a:t>Cuts applied</a:t>
                </a:r>
              </a:p>
              <a:p>
                <a:pPr marL="914399" lvl="1" indent="-457199">
                  <a:defRPr sz="3500"/>
                </a:pPr>
                <a:r>
                  <a:t>Timing</a:t>
                </a:r>
              </a:p>
              <a:p>
                <a:pPr marL="914399" lvl="1" indent="-457199">
                  <a:defRPr sz="3500"/>
                </a:pPr>
                <a:r>
                  <a:t>Particle Identification</a:t>
                </a:r>
              </a:p>
              <a:p>
                <a:pPr marL="914399" lvl="1" indent="-457199">
                  <a:defRPr sz="3500"/>
                </a:pPr>
                <a:r>
                  <a:t>Particle Counter</a:t>
                </a:r>
              </a:p>
              <a:p>
                <a:pPr marL="914399" lvl="1" indent="-457199">
                  <a:defRPr sz="3500"/>
                </a:pPr>
                <a:r>
                  <a:t>Kinematic (</a:t>
                </a:r>
                <a14:m>
                  <m:oMath xmlns:m="http://schemas.openxmlformats.org/officeDocument/2006/math">
                    <m:r>
                      <a:rPr sz="42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sz="42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≥3</m:t>
                    </m:r>
                    <m:sSub>
                      <m:sSubPr>
                        <m:ctrlPr>
                          <a:rPr sz="42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42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sz="42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t>)</a:t>
                </a:r>
                <a:endParaRPr>
                  <a:solidFill>
                    <a:srgbClr val="53585F"/>
                  </a:solidFill>
                </a:endParaRPr>
              </a:p>
            </p:txBody>
          </p:sp>
        </mc:Choice>
        <mc:Fallback>
          <p:sp>
            <p:nvSpPr>
              <p:cNvPr id="251" name="Missing mass technique used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l="-2148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94963" y="13069664"/>
            <a:ext cx="268479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grpSp>
        <p:nvGrpSpPr>
          <p:cNvPr id="255" name="Group"/>
          <p:cNvGrpSpPr/>
          <p:nvPr/>
        </p:nvGrpSpPr>
        <p:grpSpPr>
          <a:xfrm>
            <a:off x="14929991" y="48418"/>
            <a:ext cx="7397899" cy="6425156"/>
            <a:chOff x="0" y="0"/>
            <a:chExt cx="7397898" cy="6425154"/>
          </a:xfrm>
        </p:grpSpPr>
        <p:pic>
          <p:nvPicPr>
            <p:cNvPr id="253" name="MM_eFD.pdf" descr="MM_eFD.pd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7397899" cy="55484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4" name="Caption"/>
                <p:cNvSpPr/>
                <p:nvPr/>
              </p:nvSpPr>
              <p:spPr>
                <a:xfrm>
                  <a:off x="0" y="5650024"/>
                  <a:ext cx="7397899" cy="775131"/>
                </a:xfrm>
                <a:prstGeom prst="roundRect">
                  <a:avLst>
                    <a:gd name="adj" fmla="val 0"/>
                  </a:avLst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spcBef>
                      <a:spcPts val="0"/>
                    </a:spcBef>
                    <a:defRPr sz="1800"/>
                  </a:pPr>
                  <a:r>
                    <a:t>Missing mass distribution off of </a:t>
                  </a:r>
                  <a14:m>
                    <m:oMath xmlns:m="http://schemas.openxmlformats.org/officeDocument/2006/math">
                      <m:r>
                        <a:rPr sz="2150" i="1">
                          <a:solidFill>
                            <a:srgbClr val="53585F"/>
                          </a:solidFill>
                          <a:latin typeface="Cambria Math" panose="02040503050406030204" pitchFamily="18" charset="0"/>
                        </a:rPr>
                        <m:t>𝑒𝑝𝑝</m:t>
                      </m:r>
                    </m:oMath>
                  </a14:m>
                  <a:r>
                    <a:t> for the recoil electron detected in the Forward Detector.</a:t>
                  </a:r>
                  <a:endParaRPr>
                    <a:solidFill>
                      <a:srgbClr val="53585F"/>
                    </a:solidFill>
                  </a:endParaRPr>
                </a:p>
              </p:txBody>
            </p:sp>
          </mc:Choice>
          <mc:Fallback>
            <p:sp>
              <p:nvSpPr>
                <p:cNvPr id="254" name="Caption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5650024"/>
                  <a:ext cx="7397899" cy="775131"/>
                </a:xfrm>
                <a:prstGeom prst="roundRect">
                  <a:avLst>
                    <a:gd name="adj" fmla="val 0"/>
                  </a:avLst>
                </a:prstGeom>
                <a:blipFill>
                  <a:blip r:embed="rId4"/>
                  <a:stretch>
                    <a:fillRect l="-1027" r="-1712" b="-6452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56" name="pasted-movie.heic" descr="pasted-movie.heic"/>
          <p:cNvPicPr>
            <a:picLocks noChangeAspect="1"/>
          </p:cNvPicPr>
          <p:nvPr/>
        </p:nvPicPr>
        <p:blipFill>
          <a:blip r:embed="rId5"/>
          <a:srcRect l="5039" t="10320" r="3872" b="7277"/>
          <a:stretch>
            <a:fillRect/>
          </a:stretch>
        </p:blipFill>
        <p:spPr>
          <a:xfrm>
            <a:off x="7773245" y="2860293"/>
            <a:ext cx="6618561" cy="309422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9" name="Group"/>
          <p:cNvGrpSpPr/>
          <p:nvPr/>
        </p:nvGrpSpPr>
        <p:grpSpPr>
          <a:xfrm>
            <a:off x="14929792" y="6450171"/>
            <a:ext cx="7398166" cy="6425441"/>
            <a:chOff x="0" y="0"/>
            <a:chExt cx="7398164" cy="6425439"/>
          </a:xfrm>
        </p:grpSpPr>
        <p:pic>
          <p:nvPicPr>
            <p:cNvPr id="257" name="MM_eFT.pdf" descr="MM_eFT.pd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0" y="0"/>
              <a:ext cx="7398165" cy="55486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8" name="Caption"/>
                <p:cNvSpPr/>
                <p:nvPr/>
              </p:nvSpPr>
              <p:spPr>
                <a:xfrm>
                  <a:off x="0" y="5650309"/>
                  <a:ext cx="7398165" cy="775131"/>
                </a:xfrm>
                <a:prstGeom prst="roundRect">
                  <a:avLst>
                    <a:gd name="adj" fmla="val 0"/>
                  </a:avLst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spcBef>
                      <a:spcPts val="0"/>
                    </a:spcBef>
                    <a:defRPr sz="1800"/>
                  </a:pPr>
                  <a:r>
                    <a:t>Missing mass distribution off of </a:t>
                  </a:r>
                  <a14:m>
                    <m:oMath xmlns:m="http://schemas.openxmlformats.org/officeDocument/2006/math">
                      <m:r>
                        <a:rPr sz="2150" i="1">
                          <a:solidFill>
                            <a:srgbClr val="53585F"/>
                          </a:solidFill>
                          <a:latin typeface="Cambria Math" panose="02040503050406030204" pitchFamily="18" charset="0"/>
                        </a:rPr>
                        <m:t>𝑒𝑝𝑝</m:t>
                      </m:r>
                    </m:oMath>
                  </a14:m>
                  <a:r>
                    <a:t> for the recoil electron detected in the Forward Tagger</a:t>
                  </a:r>
                  <a:endParaRPr>
                    <a:solidFill>
                      <a:srgbClr val="53585F"/>
                    </a:solidFill>
                  </a:endParaRPr>
                </a:p>
              </p:txBody>
            </p:sp>
          </mc:Choice>
          <mc:Fallback>
            <p:sp>
              <p:nvSpPr>
                <p:cNvPr id="258" name="Caption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5650309"/>
                  <a:ext cx="7398165" cy="775131"/>
                </a:xfrm>
                <a:prstGeom prst="roundRect">
                  <a:avLst>
                    <a:gd name="adj" fmla="val 0"/>
                  </a:avLst>
                </a:prstGeom>
                <a:blipFill>
                  <a:blip r:embed="rId7"/>
                  <a:stretch>
                    <a:fillRect l="-1027" r="-1712" b="-6452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60" name="Screenshot 2025-02-28 at 1.01.42 PM.png" descr="Screenshot 2025-02-28 at 1.01.42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0914" y="7742643"/>
            <a:ext cx="6723347" cy="3321367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Forward Detector"/>
          <p:cNvSpPr txBox="1"/>
          <p:nvPr/>
        </p:nvSpPr>
        <p:spPr>
          <a:xfrm>
            <a:off x="16071370" y="814960"/>
            <a:ext cx="2246852" cy="429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Forward Detector</a:t>
            </a:r>
          </a:p>
        </p:txBody>
      </p:sp>
      <p:sp>
        <p:nvSpPr>
          <p:cNvPr id="262" name="Forward Tagger"/>
          <p:cNvSpPr txBox="1"/>
          <p:nvPr/>
        </p:nvSpPr>
        <p:spPr>
          <a:xfrm>
            <a:off x="16071370" y="7002735"/>
            <a:ext cx="2246852" cy="429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Forward Tagger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MM_both.pdf" descr="MM_both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1555" y="3763312"/>
            <a:ext cx="10972801" cy="8229601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FD Uncorrelated Backgroun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79">
              <a:defRPr sz="9500" spc="-95"/>
            </a:lvl1pPr>
          </a:lstStyle>
          <a:p>
            <a:r>
              <a:t>FD Uncorrelated Background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6" name="Angle Randomization to break the correlation in the final state…"/>
              <p:cNvSpPr txBox="1">
                <a:spLocks noGrp="1"/>
              </p:cNvSpPr>
              <p:nvPr>
                <p:ph type="body" sz="half"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sz="48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t> Angle Randomization to break the correlation in the final state 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sz="4850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  <m:r>
                      <a:rPr sz="48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=|</m:t>
                    </m:r>
                    <m:sSub>
                      <m:sSubPr>
                        <m:ctrlP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sz="48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sz="48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cos</m:t>
                    </m:r>
                    <m:r>
                      <a:rPr sz="48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sz="48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sz="48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sz="4850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  <m:r>
                      <a:rPr sz="48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=|</m:t>
                    </m:r>
                    <m:sSub>
                      <m:sSubPr>
                        <m:ctrlP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sz="48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sz="48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sin</m:t>
                    </m:r>
                    <m:r>
                      <a:rPr sz="48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sz="48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sz="4850" i="1">
                            <a:solidFill>
                              <a:srgbClr val="52575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sz="4850" i="1">
                        <a:solidFill>
                          <a:srgbClr val="52575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/>
              </a:p>
              <a:p>
                <a:r>
                  <a:t>Mimic the uncorrelated background in the reaction</a:t>
                </a:r>
              </a:p>
              <a:p>
                <a:r>
                  <a:t>Data-driven background estimation</a:t>
                </a:r>
              </a:p>
            </p:txBody>
          </p:sp>
        </mc:Choice>
        <mc:Fallback>
          <p:sp>
            <p:nvSpPr>
              <p:cNvPr id="266" name="Angle Randomization to break the correlation in the final state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prstGeom prst="rect">
                <a:avLst/>
              </a:prstGeom>
              <a:blipFill>
                <a:blip r:embed="rId3"/>
                <a:stretch>
                  <a:fillRect l="-2363" t="-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91660" y="13069664"/>
            <a:ext cx="271781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grpSp>
        <p:nvGrpSpPr>
          <p:cNvPr id="288" name="Group"/>
          <p:cNvGrpSpPr/>
          <p:nvPr/>
        </p:nvGrpSpPr>
        <p:grpSpPr>
          <a:xfrm>
            <a:off x="9483857" y="3646792"/>
            <a:ext cx="4110815" cy="4363796"/>
            <a:chOff x="0" y="0"/>
            <a:chExt cx="4110814" cy="4363794"/>
          </a:xfrm>
        </p:grpSpPr>
        <p:sp>
          <p:nvSpPr>
            <p:cNvPr id="268" name="Line"/>
            <p:cNvSpPr/>
            <p:nvPr/>
          </p:nvSpPr>
          <p:spPr>
            <a:xfrm>
              <a:off x="1494947" y="2613403"/>
              <a:ext cx="2615868" cy="1"/>
            </a:xfrm>
            <a:prstGeom prst="line">
              <a:avLst/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69" name="Line"/>
            <p:cNvSpPr/>
            <p:nvPr/>
          </p:nvSpPr>
          <p:spPr>
            <a:xfrm flipV="1">
              <a:off x="1494946" y="-1"/>
              <a:ext cx="1" cy="2616010"/>
            </a:xfrm>
            <a:prstGeom prst="line">
              <a:avLst/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70" name="Line"/>
            <p:cNvSpPr/>
            <p:nvPr/>
          </p:nvSpPr>
          <p:spPr>
            <a:xfrm flipH="1">
              <a:off x="22936" y="2616009"/>
              <a:ext cx="1474618" cy="1747786"/>
            </a:xfrm>
            <a:prstGeom prst="line">
              <a:avLst/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71" name="Line"/>
            <p:cNvSpPr/>
            <p:nvPr/>
          </p:nvSpPr>
          <p:spPr>
            <a:xfrm flipV="1">
              <a:off x="1494946" y="760105"/>
              <a:ext cx="1081765" cy="1853299"/>
            </a:xfrm>
            <a:prstGeom prst="line">
              <a:avLst/>
            </a:prstGeom>
            <a:noFill/>
            <a:ln w="25400" cap="flat">
              <a:solidFill>
                <a:schemeClr val="accent1">
                  <a:satOff val="-9155"/>
                  <a:lumOff val="-3267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72" name="Line"/>
            <p:cNvSpPr/>
            <p:nvPr/>
          </p:nvSpPr>
          <p:spPr>
            <a:xfrm flipH="1" flipV="1">
              <a:off x="762001" y="1268135"/>
              <a:ext cx="724434" cy="1345201"/>
            </a:xfrm>
            <a:prstGeom prst="line">
              <a:avLst/>
            </a:prstGeom>
            <a:noFill/>
            <a:ln w="25400" cap="flat">
              <a:solidFill>
                <a:schemeClr val="accent1">
                  <a:satOff val="-9155"/>
                  <a:lumOff val="-3267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73" name="Line"/>
            <p:cNvSpPr/>
            <p:nvPr/>
          </p:nvSpPr>
          <p:spPr>
            <a:xfrm flipV="1">
              <a:off x="2579098" y="780932"/>
              <a:ext cx="1" cy="2616010"/>
            </a:xfrm>
            <a:prstGeom prst="line">
              <a:avLst/>
            </a:prstGeom>
            <a:noFill/>
            <a:ln w="25400" cap="flat">
              <a:solidFill>
                <a:schemeClr val="accent1">
                  <a:satOff val="-9155"/>
                  <a:lumOff val="-32673"/>
                </a:schemeClr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89" name="Connection Line"/>
            <p:cNvSpPr/>
            <p:nvPr/>
          </p:nvSpPr>
          <p:spPr>
            <a:xfrm>
              <a:off x="1173017" y="1876354"/>
              <a:ext cx="313643" cy="166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685" extrusionOk="0">
                  <a:moveTo>
                    <a:pt x="0" y="16685"/>
                  </a:moveTo>
                  <a:cubicBezTo>
                    <a:pt x="5635" y="-1769"/>
                    <a:pt x="12835" y="-4915"/>
                    <a:pt x="21600" y="7247"/>
                  </a:cubicBezTo>
                </a:path>
              </a:pathLst>
            </a:custGeom>
            <a:noFill/>
            <a:ln w="25400" cap="flat">
              <a:solidFill>
                <a:schemeClr val="accent1">
                  <a:satOff val="-9155"/>
                  <a:lumOff val="-32673"/>
                </a:schemeClr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290" name="Connection Line"/>
            <p:cNvSpPr/>
            <p:nvPr/>
          </p:nvSpPr>
          <p:spPr>
            <a:xfrm>
              <a:off x="1504929" y="1861336"/>
              <a:ext cx="327204" cy="168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545" extrusionOk="0">
                  <a:moveTo>
                    <a:pt x="0" y="8365"/>
                  </a:moveTo>
                  <a:cubicBezTo>
                    <a:pt x="8334" y="-5055"/>
                    <a:pt x="15534" y="-2328"/>
                    <a:pt x="21600" y="16545"/>
                  </a:cubicBezTo>
                </a:path>
              </a:pathLst>
            </a:custGeom>
            <a:noFill/>
            <a:ln w="25400" cap="flat">
              <a:solidFill>
                <a:schemeClr val="accent1">
                  <a:satOff val="-9155"/>
                  <a:lumOff val="-32673"/>
                </a:schemeClr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endParaRPr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6" name="Equation"/>
                <p:cNvSpPr txBox="1"/>
                <p:nvPr/>
              </p:nvSpPr>
              <p:spPr>
                <a:xfrm>
                  <a:off x="1271293" y="1711479"/>
                  <a:ext cx="117317" cy="14142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spcBef>
                      <a:spcPts val="0"/>
                    </a:spcBef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1200">
                                <a:solidFill>
                                  <a:srgbClr val="52575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1200" i="1">
                                <a:solidFill>
                                  <a:srgbClr val="52575F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sz="1200" i="1">
                                <a:solidFill>
                                  <a:srgbClr val="52575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sz="1200">
                    <a:solidFill>
                      <a:srgbClr val="53585F"/>
                    </a:solidFill>
                  </a:endParaRPr>
                </a:p>
              </p:txBody>
            </p:sp>
          </mc:Choice>
          <mc:Fallback>
            <p:sp>
              <p:nvSpPr>
                <p:cNvPr id="276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1293" y="1711479"/>
                  <a:ext cx="117317" cy="141428"/>
                </a:xfrm>
                <a:prstGeom prst="rect">
                  <a:avLst/>
                </a:prstGeom>
                <a:blipFill>
                  <a:blip r:embed="rId4"/>
                  <a:stretch>
                    <a:fillRect l="-36364" r="-45455" b="-5833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7" name="Equation"/>
                <p:cNvSpPr txBox="1"/>
                <p:nvPr/>
              </p:nvSpPr>
              <p:spPr>
                <a:xfrm>
                  <a:off x="1668911" y="1711479"/>
                  <a:ext cx="106316" cy="14142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spcBef>
                      <a:spcPts val="0"/>
                    </a:spcBef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1200">
                                <a:solidFill>
                                  <a:srgbClr val="52575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1200" i="1">
                                <a:solidFill>
                                  <a:srgbClr val="52575F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sz="1200" i="1">
                                <a:solidFill>
                                  <a:srgbClr val="52575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sz="1200">
                    <a:solidFill>
                      <a:srgbClr val="53585F"/>
                    </a:solidFill>
                  </a:endParaRPr>
                </a:p>
              </p:txBody>
            </p:sp>
          </mc:Choice>
          <mc:Fallback>
            <p:sp>
              <p:nvSpPr>
                <p:cNvPr id="277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8911" y="1711479"/>
                  <a:ext cx="106316" cy="141428"/>
                </a:xfrm>
                <a:prstGeom prst="rect">
                  <a:avLst/>
                </a:prstGeom>
                <a:blipFill>
                  <a:blip r:embed="rId5"/>
                  <a:stretch>
                    <a:fillRect l="-44444" r="-66667" b="-5833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8" name="Line"/>
            <p:cNvSpPr/>
            <p:nvPr/>
          </p:nvSpPr>
          <p:spPr>
            <a:xfrm flipV="1">
              <a:off x="2575425" y="2630397"/>
              <a:ext cx="759189" cy="759189"/>
            </a:xfrm>
            <a:prstGeom prst="line">
              <a:avLst/>
            </a:prstGeom>
            <a:noFill/>
            <a:ln w="25400" cap="flat">
              <a:solidFill>
                <a:schemeClr val="accent1">
                  <a:satOff val="-9155"/>
                  <a:lumOff val="-32673"/>
                </a:schemeClr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79" name="Line"/>
            <p:cNvSpPr/>
            <p:nvPr/>
          </p:nvSpPr>
          <p:spPr>
            <a:xfrm>
              <a:off x="869150" y="3385162"/>
              <a:ext cx="1706128" cy="1"/>
            </a:xfrm>
            <a:prstGeom prst="line">
              <a:avLst/>
            </a:prstGeom>
            <a:noFill/>
            <a:ln w="25400" cap="flat">
              <a:solidFill>
                <a:schemeClr val="accent1">
                  <a:satOff val="-9155"/>
                  <a:lumOff val="-32673"/>
                </a:schemeClr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80" name="Line"/>
            <p:cNvSpPr/>
            <p:nvPr/>
          </p:nvSpPr>
          <p:spPr>
            <a:xfrm flipV="1">
              <a:off x="757630" y="1286571"/>
              <a:ext cx="1" cy="1604731"/>
            </a:xfrm>
            <a:prstGeom prst="line">
              <a:avLst/>
            </a:prstGeom>
            <a:noFill/>
            <a:ln w="25400" cap="flat">
              <a:solidFill>
                <a:schemeClr val="accent1">
                  <a:satOff val="-9155"/>
                  <a:lumOff val="-32673"/>
                </a:schemeClr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81" name="Line"/>
            <p:cNvSpPr/>
            <p:nvPr/>
          </p:nvSpPr>
          <p:spPr>
            <a:xfrm>
              <a:off x="757521" y="2884250"/>
              <a:ext cx="506913" cy="1"/>
            </a:xfrm>
            <a:prstGeom prst="line">
              <a:avLst/>
            </a:prstGeom>
            <a:noFill/>
            <a:ln w="25400" cap="flat">
              <a:solidFill>
                <a:schemeClr val="accent1">
                  <a:satOff val="-9155"/>
                  <a:lumOff val="-32673"/>
                </a:schemeClr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82" name="Line"/>
            <p:cNvSpPr/>
            <p:nvPr/>
          </p:nvSpPr>
          <p:spPr>
            <a:xfrm flipV="1">
              <a:off x="767575" y="2623181"/>
              <a:ext cx="246995" cy="246995"/>
            </a:xfrm>
            <a:prstGeom prst="line">
              <a:avLst/>
            </a:prstGeom>
            <a:noFill/>
            <a:ln w="25400" cap="flat">
              <a:solidFill>
                <a:schemeClr val="accent1">
                  <a:satOff val="-9155"/>
                  <a:lumOff val="-32673"/>
                </a:schemeClr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83" name="Line"/>
            <p:cNvSpPr/>
            <p:nvPr/>
          </p:nvSpPr>
          <p:spPr>
            <a:xfrm>
              <a:off x="1507829" y="2627551"/>
              <a:ext cx="1060373" cy="749725"/>
            </a:xfrm>
            <a:prstGeom prst="line">
              <a:avLst/>
            </a:prstGeom>
            <a:noFill/>
            <a:ln w="25400" cap="flat">
              <a:solidFill>
                <a:srgbClr val="0433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4" name="Equation"/>
                <p:cNvSpPr txBox="1"/>
                <p:nvPr/>
              </p:nvSpPr>
              <p:spPr>
                <a:xfrm>
                  <a:off x="1431722" y="2667885"/>
                  <a:ext cx="128719" cy="14219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spcBef>
                      <a:spcPts val="0"/>
                    </a:spcBef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1200">
                                <a:solidFill>
                                  <a:srgbClr val="52575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1200" i="1">
                                <a:solidFill>
                                  <a:srgbClr val="52575F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sz="1200" i="1">
                                <a:solidFill>
                                  <a:srgbClr val="52575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sz="1200">
                    <a:solidFill>
                      <a:srgbClr val="53585F"/>
                    </a:solidFill>
                  </a:endParaRPr>
                </a:p>
              </p:txBody>
            </p:sp>
          </mc:Choice>
          <mc:Fallback>
            <p:sp>
              <p:nvSpPr>
                <p:cNvPr id="284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1722" y="2667885"/>
                  <a:ext cx="128719" cy="142190"/>
                </a:xfrm>
                <a:prstGeom prst="rect">
                  <a:avLst/>
                </a:prstGeom>
                <a:blipFill>
                  <a:blip r:embed="rId6"/>
                  <a:stretch>
                    <a:fillRect l="-54545" r="-63636" b="-75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5" name="Equation"/>
                <p:cNvSpPr txBox="1"/>
                <p:nvPr/>
              </p:nvSpPr>
              <p:spPr>
                <a:xfrm>
                  <a:off x="1143697" y="2727102"/>
                  <a:ext cx="140869" cy="14219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spcBef>
                      <a:spcPts val="0"/>
                    </a:spcBef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1200">
                                <a:solidFill>
                                  <a:srgbClr val="52575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1200" i="1">
                                <a:solidFill>
                                  <a:srgbClr val="52575F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sz="1200" i="1">
                                <a:solidFill>
                                  <a:srgbClr val="52575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sz="1200">
                    <a:solidFill>
                      <a:srgbClr val="53585F"/>
                    </a:solidFill>
                  </a:endParaRPr>
                </a:p>
              </p:txBody>
            </p:sp>
          </mc:Choice>
          <mc:Fallback>
            <p:sp>
              <p:nvSpPr>
                <p:cNvPr id="285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697" y="2727102"/>
                  <a:ext cx="140869" cy="142190"/>
                </a:xfrm>
                <a:prstGeom prst="rect">
                  <a:avLst/>
                </a:prstGeom>
                <a:blipFill>
                  <a:blip r:embed="rId7"/>
                  <a:stretch>
                    <a:fillRect l="-50000" r="-50000" b="-75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6" name="Line"/>
            <p:cNvSpPr/>
            <p:nvPr/>
          </p:nvSpPr>
          <p:spPr>
            <a:xfrm>
              <a:off x="0" y="2613403"/>
              <a:ext cx="1526636" cy="1"/>
            </a:xfrm>
            <a:prstGeom prst="line">
              <a:avLst/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87" name="Line"/>
            <p:cNvSpPr/>
            <p:nvPr/>
          </p:nvSpPr>
          <p:spPr>
            <a:xfrm flipH="1">
              <a:off x="788283" y="2624743"/>
              <a:ext cx="684514" cy="248872"/>
            </a:xfrm>
            <a:prstGeom prst="line">
              <a:avLst/>
            </a:prstGeom>
            <a:noFill/>
            <a:ln w="25400" cap="flat">
              <a:solidFill>
                <a:srgbClr val="0433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38_MinimalistLight">
  <a:themeElements>
    <a:clrScheme name="38_MinimalistLight">
      <a:dk1>
        <a:srgbClr val="53585F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8_MinimalistLight">
      <a:majorFont>
        <a:latin typeface="Produkt Extralight"/>
        <a:ea typeface="Produkt Extralight"/>
        <a:cs typeface="Produkt Extralight"/>
      </a:majorFont>
      <a:minorFont>
        <a:latin typeface="Produkt Regular"/>
        <a:ea typeface="Produkt Regular"/>
        <a:cs typeface="Produkt Regular"/>
      </a:minorFont>
    </a:fontScheme>
    <a:fmtScheme name="38_Minimalis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-Light"/>
            <a:ea typeface="Graphik-Light"/>
            <a:cs typeface="Graphik-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8_MinimalistLight">
  <a:themeElements>
    <a:clrScheme name="38_MinimalistLight">
      <a:dk1>
        <a:srgbClr val="000000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8_MinimalistLight">
      <a:majorFont>
        <a:latin typeface="Produkt Extralight"/>
        <a:ea typeface="Produkt Extralight"/>
        <a:cs typeface="Produkt Extralight"/>
      </a:majorFont>
      <a:minorFont>
        <a:latin typeface="Produkt Regular"/>
        <a:ea typeface="Produkt Regular"/>
        <a:cs typeface="Produkt Regular"/>
      </a:minorFont>
    </a:fontScheme>
    <a:fmtScheme name="38_Minimalis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-Light"/>
            <a:ea typeface="Graphik-Light"/>
            <a:cs typeface="Graphik-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963</Words>
  <Application>Microsoft Macintosh PowerPoint</Application>
  <PresentationFormat>Custom</PresentationFormat>
  <Paragraphs>148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</vt:lpstr>
      <vt:lpstr>Cambria Math</vt:lpstr>
      <vt:lpstr>Graphik</vt:lpstr>
      <vt:lpstr>Graphik-Light</vt:lpstr>
      <vt:lpstr>Helvetica Neue</vt:lpstr>
      <vt:lpstr>Produkt Light</vt:lpstr>
      <vt:lpstr>Produkt Regular</vt:lpstr>
      <vt:lpstr>38_MinimalistLight</vt:lpstr>
      <vt:lpstr>Antibaryon Electroproduction off Protons at CLAS12</vt:lpstr>
      <vt:lpstr>History</vt:lpstr>
      <vt:lpstr>Previous γp Analyses</vt:lpstr>
      <vt:lpstr>Motivation</vt:lpstr>
      <vt:lpstr>Reaction and Data</vt:lpstr>
      <vt:lpstr>Q^2 and W Distributions</vt:lpstr>
      <vt:lpstr>Kinematic Range</vt:lpstr>
      <vt:lpstr>Available Statistics</vt:lpstr>
      <vt:lpstr>FD Uncorrelated Background</vt:lpstr>
      <vt:lpstr>Background Subtraction</vt:lpstr>
      <vt:lpstr>Q^2 Bins</vt:lpstr>
      <vt:lpstr>Other reaction ep→eppπ^- (¯n)</vt:lpstr>
      <vt:lpstr>Other reaction ep→ep¯p π^+ (n)</vt:lpstr>
      <vt:lpstr>Outlook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Leonel Martinez</cp:lastModifiedBy>
  <cp:revision>1</cp:revision>
  <dcterms:modified xsi:type="dcterms:W3CDTF">2025-03-06T16:11:40Z</dcterms:modified>
</cp:coreProperties>
</file>