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5143500" cx="9144000"/>
  <p:notesSz cx="6858000" cy="9144000"/>
  <p:embeddedFontLst>
    <p:embeddedFont>
      <p:font typeface="PT Sans Narrow"/>
      <p:regular r:id="rId42"/>
      <p:bold r:id="rId43"/>
    </p:embeddedFont>
    <p:embeddedFont>
      <p:font typeface="Open Sans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0ED6D07-1318-4190-9313-649EA19B3786}">
  <a:tblStyle styleId="{B0ED6D07-1318-4190-9313-649EA19B378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font" Target="fonts/PTSansNarrow-regular.fntdata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font" Target="fonts/OpenSans-regular.fntdata"/><Relationship Id="rId21" Type="http://schemas.openxmlformats.org/officeDocument/2006/relationships/slide" Target="slides/slide15.xml"/><Relationship Id="rId43" Type="http://schemas.openxmlformats.org/officeDocument/2006/relationships/font" Target="fonts/PTSansNarrow-bold.fntdata"/><Relationship Id="rId24" Type="http://schemas.openxmlformats.org/officeDocument/2006/relationships/slide" Target="slides/slide18.xml"/><Relationship Id="rId46" Type="http://schemas.openxmlformats.org/officeDocument/2006/relationships/font" Target="fonts/OpenSans-italic.fntdata"/><Relationship Id="rId23" Type="http://schemas.openxmlformats.org/officeDocument/2006/relationships/slide" Target="slides/slide17.xml"/><Relationship Id="rId45" Type="http://schemas.openxmlformats.org/officeDocument/2006/relationships/font" Target="fonts/OpenSans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47" Type="http://schemas.openxmlformats.org/officeDocument/2006/relationships/font" Target="fonts/OpenSans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ddf840bc8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eddf840bc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3a2a246666_0_4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33a2a246666_0_4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3a2a246666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3a2a246666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3a2a246666_0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3a2a246666_0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ff3edb1801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ff3edb1801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ece85ca44c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ece85ca44c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009725e6e0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009725e6e0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ff80a3ed0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ff80a3ed0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009725e6e0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009725e6e0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009725e6e0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009725e6e0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3a2a246666_0_5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3a2a246666_0_5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ece85ca44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ece85ca44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ff3edb180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ff3edb180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3a2a246666_0_4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3a2a246666_0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3a2a246666_0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3a2a246666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3a2a246666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3a2a246666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3a2a246666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3a2a246666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3a2a246666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3a2a246666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3a2a246666_0_3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3a2a246666_0_3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3adcf467c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3adcf467c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3a2a246666_0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33a2a246666_0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3adcf467c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3adcf467c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ece85ca44c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ece85ca44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043e7b5ab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043e7b5ab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ed901d66b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ed901d66b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3a2a246666_0_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3a2a246666_0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043e7b5ab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043e7b5ab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009725e6e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009725e6e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009725e6e0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009725e6e0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3a2a246666_0_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3a2a246666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3a2a24666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3a2a24666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ece85ca44c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ece85ca44c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022ee361db_8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022ee361db_8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a2a246666_0_4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a2a246666_0_4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3a2a246666_0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3a2a246666_0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title"/>
          </p:nvPr>
        </p:nvSpPr>
        <p:spPr>
          <a:xfrm>
            <a:off x="219143" y="146918"/>
            <a:ext cx="6836100" cy="72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64" name="Google Shape;64;p13"/>
          <p:cNvSpPr txBox="1"/>
          <p:nvPr>
            <p:ph idx="1" type="body"/>
          </p:nvPr>
        </p:nvSpPr>
        <p:spPr>
          <a:xfrm>
            <a:off x="219143" y="874638"/>
            <a:ext cx="5129100" cy="36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6" name="Google Shape;66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7" name="Google Shape;67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7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19.jpg"/><Relationship Id="rId5" Type="http://schemas.openxmlformats.org/officeDocument/2006/relationships/image" Target="../media/image34.png"/><Relationship Id="rId6" Type="http://schemas.openxmlformats.org/officeDocument/2006/relationships/hyperlink" Target="https://www.sciencedirect.com/science/article/abs/pii/S0168900223007830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Relationship Id="rId4" Type="http://schemas.openxmlformats.org/officeDocument/2006/relationships/image" Target="../media/image25.jpg"/><Relationship Id="rId5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image" Target="../media/image33.png"/><Relationship Id="rId5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Relationship Id="rId4" Type="http://schemas.openxmlformats.org/officeDocument/2006/relationships/image" Target="../media/image43.jpg"/><Relationship Id="rId5" Type="http://schemas.openxmlformats.org/officeDocument/2006/relationships/image" Target="../media/image62.png"/><Relationship Id="rId6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jpg"/><Relationship Id="rId4" Type="http://schemas.openxmlformats.org/officeDocument/2006/relationships/hyperlink" Target="https://www.sciencedirect.com/science/article/abs/pii/S0168900223007830" TargetMode="External"/><Relationship Id="rId5" Type="http://schemas.openxmlformats.org/officeDocument/2006/relationships/image" Target="../media/image4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hyperlink" Target="https://journals.aps.org/rmp/abstract/10.1103/RevModPhys.89.045004" TargetMode="External"/><Relationship Id="rId5" Type="http://schemas.openxmlformats.org/officeDocument/2006/relationships/image" Target="../media/image4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png"/><Relationship Id="rId4" Type="http://schemas.openxmlformats.org/officeDocument/2006/relationships/image" Target="../media/image59.png"/><Relationship Id="rId5" Type="http://schemas.openxmlformats.org/officeDocument/2006/relationships/image" Target="../media/image54.jpg"/><Relationship Id="rId6" Type="http://schemas.openxmlformats.org/officeDocument/2006/relationships/image" Target="../media/image4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7.jpg"/><Relationship Id="rId4" Type="http://schemas.openxmlformats.org/officeDocument/2006/relationships/image" Target="../media/image55.jpg"/><Relationship Id="rId5" Type="http://schemas.openxmlformats.org/officeDocument/2006/relationships/image" Target="../media/image2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Relationship Id="rId4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dx.doi.org/10.1088/1742-6596/294/1/012008" TargetMode="External"/><Relationship Id="rId4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1.png"/><Relationship Id="rId4" Type="http://schemas.openxmlformats.org/officeDocument/2006/relationships/image" Target="../media/image57.jpg"/><Relationship Id="rId5" Type="http://schemas.openxmlformats.org/officeDocument/2006/relationships/image" Target="../media/image38.png"/><Relationship Id="rId6" Type="http://schemas.openxmlformats.org/officeDocument/2006/relationships/image" Target="../media/image5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1.png"/><Relationship Id="rId4" Type="http://schemas.openxmlformats.org/officeDocument/2006/relationships/image" Target="../media/image52.png"/><Relationship Id="rId5" Type="http://schemas.openxmlformats.org/officeDocument/2006/relationships/image" Target="../media/image46.png"/><Relationship Id="rId6" Type="http://schemas.openxmlformats.org/officeDocument/2006/relationships/image" Target="../media/image2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0.jpg"/><Relationship Id="rId4" Type="http://schemas.openxmlformats.org/officeDocument/2006/relationships/image" Target="../media/image4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0.png"/><Relationship Id="rId4" Type="http://schemas.openxmlformats.org/officeDocument/2006/relationships/image" Target="../media/image5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hyperlink" Target="https://doi.org/10.1016/j.nima.2019.02.019" TargetMode="External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/>
        </p:nvSpPr>
        <p:spPr>
          <a:xfrm>
            <a:off x="0" y="0"/>
            <a:ext cx="5386800" cy="12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50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Polarizing ³He via MEOP at High Magnetic Fields for CLAS12</a:t>
            </a:r>
            <a:endParaRPr b="1" sz="3750">
              <a:solidFill>
                <a:srgbClr val="0000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38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rgbClr val="0000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50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           </a:t>
            </a:r>
            <a:endParaRPr b="1" sz="300">
              <a:solidFill>
                <a:srgbClr val="0000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119500" y="1875900"/>
            <a:ext cx="4004100" cy="9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</a:t>
            </a:r>
            <a:r>
              <a:rPr b="1" lang="en" sz="2200">
                <a:solidFill>
                  <a:srgbClr val="CC0000"/>
                </a:solidFill>
                <a:latin typeface="Trebuchet MS"/>
                <a:ea typeface="Trebuchet MS"/>
                <a:cs typeface="Trebuchet MS"/>
                <a:sym typeface="Trebuchet MS"/>
              </a:rPr>
              <a:t>Pushpa Pandey</a:t>
            </a:r>
            <a:endParaRPr b="1" sz="2200">
              <a:solidFill>
                <a:srgbClr val="CC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60000"/>
                </a:solidFill>
                <a:latin typeface="Trebuchet MS"/>
                <a:ea typeface="Trebuchet MS"/>
                <a:cs typeface="Trebuchet MS"/>
                <a:sym typeface="Trebuchet MS"/>
              </a:rPr>
              <a:t>Massachusetts Institute of Technology </a:t>
            </a:r>
            <a:endParaRPr b="1" sz="1600">
              <a:solidFill>
                <a:srgbClr val="66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66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66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66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66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rebuchet MS"/>
                <a:ea typeface="Trebuchet MS"/>
                <a:cs typeface="Trebuchet MS"/>
                <a:sym typeface="Trebuchet MS"/>
              </a:rPr>
              <a:t>On behalf of CLAS12 Polarized ³He Collaboration</a:t>
            </a:r>
            <a:endParaRPr i="1" sz="11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4897700" y="3442275"/>
            <a:ext cx="41499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457200" lvl="0" marL="13716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Trebuchet MS"/>
                <a:ea typeface="Trebuchet MS"/>
                <a:cs typeface="Trebuchet MS"/>
                <a:sym typeface="Trebuchet MS"/>
              </a:rPr>
              <a:t>CLAS Collaboration</a:t>
            </a:r>
            <a:endParaRPr b="1" sz="19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Trebuchet MS"/>
                <a:ea typeface="Trebuchet MS"/>
                <a:cs typeface="Trebuchet MS"/>
                <a:sym typeface="Trebuchet MS"/>
              </a:rPr>
              <a:t>                                March 4, 2025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                  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0" y="4618825"/>
            <a:ext cx="9144000" cy="5247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98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625" y="4618825"/>
            <a:ext cx="1860651" cy="5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6025" y="4618825"/>
            <a:ext cx="2208924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7700" y="4618825"/>
            <a:ext cx="2031874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2325" y="4618825"/>
            <a:ext cx="1719751" cy="563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chine with a tube of copper&#10;&#10;Description automatically generated" id="80" name="Google Shape;80;p14"/>
          <p:cNvPicPr preferRelativeResize="0"/>
          <p:nvPr/>
        </p:nvPicPr>
        <p:blipFill rotWithShape="1">
          <a:blip r:embed="rId7">
            <a:alphaModFix/>
          </a:blip>
          <a:srcRect b="0" l="10664" r="26343" t="28617"/>
          <a:stretch/>
        </p:blipFill>
        <p:spPr>
          <a:xfrm>
            <a:off x="5423425" y="63550"/>
            <a:ext cx="3498649" cy="288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/>
          <p:nvPr>
            <p:ph idx="12" type="sldNum"/>
          </p:nvPr>
        </p:nvSpPr>
        <p:spPr>
          <a:xfrm>
            <a:off x="4843463" y="3575447"/>
            <a:ext cx="15432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lnSpcReduction="2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23"/>
          <p:cNvGrpSpPr/>
          <p:nvPr/>
        </p:nvGrpSpPr>
        <p:grpSpPr>
          <a:xfrm>
            <a:off x="1016274" y="803476"/>
            <a:ext cx="6996720" cy="3822405"/>
            <a:chOff x="347178" y="13100"/>
            <a:chExt cx="9328960" cy="5096540"/>
          </a:xfrm>
        </p:grpSpPr>
        <p:sp>
          <p:nvSpPr>
            <p:cNvPr id="155" name="Google Shape;155;p23"/>
            <p:cNvSpPr/>
            <p:nvPr/>
          </p:nvSpPr>
          <p:spPr>
            <a:xfrm>
              <a:off x="5011612" y="2123704"/>
              <a:ext cx="2553900" cy="87540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59245"/>
                  </a:lnTo>
                  <a:lnTo>
                    <a:pt x="120000" y="59245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19050">
              <a:solidFill>
                <a:srgbClr val="0D4C67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56" name="Google Shape;156;p23"/>
            <p:cNvSpPr/>
            <p:nvPr/>
          </p:nvSpPr>
          <p:spPr>
            <a:xfrm>
              <a:off x="2457782" y="2123704"/>
              <a:ext cx="2553900" cy="875400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59245"/>
                  </a:lnTo>
                  <a:lnTo>
                    <a:pt x="0" y="59245"/>
                  </a:lnTo>
                  <a:lnTo>
                    <a:pt x="0" y="120000"/>
                  </a:lnTo>
                </a:path>
              </a:pathLst>
            </a:custGeom>
            <a:noFill/>
            <a:ln cap="flat" cmpd="sng" w="19050">
              <a:solidFill>
                <a:srgbClr val="0D4C67"/>
              </a:solidFill>
              <a:prstDash val="solid"/>
              <a:miter lim="800000"/>
              <a:headEnd len="sm" w="sm" type="none"/>
              <a:tailEnd len="sm" w="sm" type="none"/>
            </a:ln>
          </p:spPr>
        </p:sp>
        <p:sp>
          <p:nvSpPr>
            <p:cNvPr id="157" name="Google Shape;157;p23"/>
            <p:cNvSpPr/>
            <p:nvPr/>
          </p:nvSpPr>
          <p:spPr>
            <a:xfrm>
              <a:off x="2283277" y="13100"/>
              <a:ext cx="5456700" cy="2110500"/>
            </a:xfrm>
            <a:prstGeom prst="rect">
              <a:avLst/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3"/>
            <p:cNvSpPr txBox="1"/>
            <p:nvPr/>
          </p:nvSpPr>
          <p:spPr>
            <a:xfrm>
              <a:off x="2283277" y="13100"/>
              <a:ext cx="5456700" cy="211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" lIns="9525" spcFirstLastPara="1" rIns="9525" wrap="square" tIns="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n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Combining two technologies: double-cell polarized </a:t>
              </a:r>
              <a:r>
                <a:rPr baseline="30000" lang="en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r>
                <a:rPr lang="en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He target (Maxwell, Milner, NIM A, 2021.)</a:t>
              </a:r>
              <a:endParaRPr sz="1100"/>
            </a:p>
            <a:p>
              <a:pPr indent="0" lvl="0" marL="0" marR="0" rtl="0" algn="ctr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n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CLAS12’s 5 T solenoid standard configuration</a:t>
              </a:r>
              <a:endParaRPr sz="1100"/>
            </a:p>
            <a:p>
              <a:pPr indent="0" lvl="0" marL="0" marR="0" rtl="0" algn="ctr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n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5.4 amg, comparable to SEOP</a:t>
              </a:r>
              <a:endParaRPr sz="1100"/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347178" y="2999140"/>
              <a:ext cx="4221300" cy="2110500"/>
            </a:xfrm>
            <a:prstGeom prst="rect">
              <a:avLst/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3"/>
            <p:cNvSpPr txBox="1"/>
            <p:nvPr/>
          </p:nvSpPr>
          <p:spPr>
            <a:xfrm>
              <a:off x="347178" y="2999140"/>
              <a:ext cx="4221300" cy="211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" lIns="9525" spcFirstLastPara="1" rIns="9525" wrap="square" tIns="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n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High Field MEOP</a:t>
              </a:r>
              <a:endParaRPr sz="1100"/>
            </a:p>
            <a:p>
              <a:pPr indent="0" lvl="0" marL="0" marR="0" rtl="0" algn="ctr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n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High magnetic field (5 T)</a:t>
              </a:r>
              <a:endParaRPr sz="1100"/>
            </a:p>
            <a:p>
              <a:pPr indent="0" lvl="0" marL="0" marR="0" rtl="0" algn="ctr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n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Polarization ~ 60%</a:t>
              </a:r>
              <a:endParaRPr sz="1100"/>
            </a:p>
            <a:p>
              <a:pPr indent="0" lvl="0" marL="0" marR="0" rtl="0" algn="ctr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n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Higher pressure (100 times) compared to typical  low field MEOP (100 mbar vs 1 mbar) </a:t>
              </a:r>
              <a:endParaRPr sz="1100"/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454838" y="2999140"/>
              <a:ext cx="4221300" cy="2110500"/>
            </a:xfrm>
            <a:prstGeom prst="rect">
              <a:avLst/>
            </a:prstGeom>
            <a:solidFill>
              <a:srgbClr val="126082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3"/>
            <p:cNvSpPr txBox="1"/>
            <p:nvPr/>
          </p:nvSpPr>
          <p:spPr>
            <a:xfrm>
              <a:off x="5454838" y="2999140"/>
              <a:ext cx="4221300" cy="211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525" lIns="9525" spcFirstLastPara="1" rIns="9525" wrap="square" tIns="95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n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Double-Cell Cryo Target</a:t>
              </a:r>
              <a:endParaRPr sz="1100"/>
            </a:p>
            <a:p>
              <a:pPr indent="0" lvl="0" marL="0" marR="0" rtl="0" algn="ctr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n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Polarize </a:t>
              </a:r>
              <a:r>
                <a:rPr baseline="30000" lang="en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r>
                <a:rPr lang="en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He using MEOP at room temp (300 K)</a:t>
              </a:r>
              <a:endParaRPr sz="1100"/>
            </a:p>
            <a:p>
              <a:pPr indent="0" lvl="0" marL="0" marR="0" rtl="0" algn="ctr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n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Diffuse transfer to 5 K target cell</a:t>
              </a:r>
              <a:endParaRPr sz="1100"/>
            </a:p>
            <a:p>
              <a:pPr indent="0" lvl="0" marL="0" marR="0" rtl="0" algn="ctr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n" sz="15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Density increase by 60 times</a:t>
              </a:r>
              <a:endParaRPr sz="1100"/>
            </a:p>
          </p:txBody>
        </p:sp>
      </p:grpSp>
      <p:sp>
        <p:nvSpPr>
          <p:cNvPr id="163" name="Google Shape;163;p23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Play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Play"/>
              <a:buNone/>
            </a:pPr>
            <a:r>
              <a:rPr lang="en">
                <a:solidFill>
                  <a:srgbClr val="FFFFFF"/>
                </a:solidFill>
              </a:rPr>
              <a:t>New Target for CLAS12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Target Conceptual Design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69" name="Google Shape;16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0" name="Google Shape;17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000" y="648575"/>
            <a:ext cx="8839200" cy="228872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1" name="Google Shape;171;p24"/>
          <p:cNvSpPr txBox="1"/>
          <p:nvPr/>
        </p:nvSpPr>
        <p:spPr>
          <a:xfrm>
            <a:off x="128350" y="3315875"/>
            <a:ext cx="4234200" cy="10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SzPts val="1300"/>
              <a:buFont typeface="Trebuchet MS"/>
              <a:buChar char="●"/>
            </a:pPr>
            <a:r>
              <a:rPr b="1" lang="en" sz="1300">
                <a:solidFill>
                  <a:srgbClr val="990000"/>
                </a:solidFill>
                <a:latin typeface="Trebuchet MS"/>
                <a:ea typeface="Trebuchet MS"/>
                <a:cs typeface="Trebuchet MS"/>
                <a:sym typeface="Trebuchet MS"/>
              </a:rPr>
              <a:t>293 K Pumping Cell:</a:t>
            </a:r>
            <a:endParaRPr b="1" sz="1300">
              <a:solidFill>
                <a:srgbClr val="99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rebuchet MS"/>
              <a:buChar char="○"/>
            </a:pPr>
            <a:r>
              <a:rPr lang="en" sz="1300">
                <a:latin typeface="Trebuchet MS"/>
                <a:ea typeface="Trebuchet MS"/>
                <a:cs typeface="Trebuchet MS"/>
                <a:sym typeface="Trebuchet MS"/>
              </a:rPr>
              <a:t>Volume: 200 cm³ borosilicate glass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rebuchet MS"/>
              <a:buChar char="○"/>
            </a:pPr>
            <a:r>
              <a:rPr lang="en" sz="1300">
                <a:latin typeface="Trebuchet MS"/>
                <a:ea typeface="Trebuchet MS"/>
                <a:cs typeface="Trebuchet MS"/>
                <a:sym typeface="Trebuchet MS"/>
              </a:rPr>
              <a:t>MEOP achieving 60% polarization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rebuchet MS"/>
              <a:buChar char="○"/>
            </a:pPr>
            <a:r>
              <a:rPr lang="en" sz="1300">
                <a:latin typeface="Trebuchet MS"/>
                <a:ea typeface="Trebuchet MS"/>
                <a:cs typeface="Trebuchet MS"/>
                <a:sym typeface="Trebuchet MS"/>
              </a:rPr>
              <a:t>Annular cylindrical shape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2" name="Google Shape;172;p24"/>
          <p:cNvSpPr txBox="1"/>
          <p:nvPr/>
        </p:nvSpPr>
        <p:spPr>
          <a:xfrm>
            <a:off x="4362550" y="3315875"/>
            <a:ext cx="4544700" cy="107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990000"/>
              </a:buClr>
              <a:buSzPts val="1300"/>
              <a:buFont typeface="Trebuchet MS"/>
              <a:buChar char="●"/>
            </a:pPr>
            <a:r>
              <a:rPr b="1" lang="en" sz="1300">
                <a:solidFill>
                  <a:srgbClr val="990000"/>
                </a:solidFill>
                <a:latin typeface="Trebuchet MS"/>
                <a:ea typeface="Trebuchet MS"/>
                <a:cs typeface="Trebuchet MS"/>
                <a:sym typeface="Trebuchet MS"/>
              </a:rPr>
              <a:t>5 K Target Cell:</a:t>
            </a:r>
            <a:endParaRPr b="1" sz="1300">
              <a:solidFill>
                <a:srgbClr val="99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rebuchet MS"/>
              <a:buChar char="○"/>
            </a:pPr>
            <a:r>
              <a:rPr lang="en" sz="1300">
                <a:latin typeface="Trebuchet MS"/>
                <a:ea typeface="Trebuchet MS"/>
                <a:cs typeface="Trebuchet MS"/>
                <a:sym typeface="Trebuchet MS"/>
              </a:rPr>
              <a:t>Volume: 100 cm³, 20 cm long aluminum cell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rebuchet MS"/>
              <a:buChar char="○"/>
            </a:pPr>
            <a:r>
              <a:rPr lang="en" sz="1300">
                <a:latin typeface="Trebuchet MS"/>
                <a:ea typeface="Trebuchet MS"/>
                <a:cs typeface="Trebuchet MS"/>
                <a:sym typeface="Trebuchet MS"/>
              </a:rPr>
              <a:t>Cooled by LHe heat exchanger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Trebuchet MS"/>
              <a:buChar char="○"/>
            </a:pPr>
            <a:r>
              <a:rPr lang="en" sz="1300">
                <a:latin typeface="Trebuchet MS"/>
                <a:ea typeface="Trebuchet MS"/>
                <a:cs typeface="Trebuchet MS"/>
                <a:sym typeface="Trebuchet MS"/>
              </a:rPr>
              <a:t>Luminosity: 2.7×10³⁴ nuc/cm²/s at 0.5 μA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Depolarization Mechanisms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8" name="Google Shape;17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9" name="Google Shape;17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4800" y="627050"/>
            <a:ext cx="4219200" cy="2286674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0" name="Google Shape;18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4800" y="2968050"/>
            <a:ext cx="4219200" cy="21313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1" name="Google Shape;181;p25"/>
          <p:cNvSpPr txBox="1"/>
          <p:nvPr/>
        </p:nvSpPr>
        <p:spPr>
          <a:xfrm>
            <a:off x="42525" y="1152650"/>
            <a:ext cx="3946200" cy="31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Trebuchet MS"/>
                <a:ea typeface="Trebuchet MS"/>
                <a:cs typeface="Trebuchet MS"/>
                <a:sym typeface="Trebuchet MS"/>
              </a:rPr>
              <a:t>Wall Relaxation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Borosilicate glass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Aluminum with coating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latin typeface="Trebuchet MS"/>
                <a:ea typeface="Trebuchet MS"/>
                <a:cs typeface="Trebuchet MS"/>
                <a:sym typeface="Trebuchet MS"/>
              </a:rPr>
              <a:t>Field Gradient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Relaxation time around the pumping region: 10⁴ seconds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>
                <a:latin typeface="Trebuchet MS"/>
                <a:ea typeface="Trebuchet MS"/>
                <a:cs typeface="Trebuchet MS"/>
                <a:sym typeface="Trebuchet MS"/>
              </a:rPr>
              <a:t>Ionizing Radiation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Formation of 3He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2+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molecules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Suppressed with higher magnetic fields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First Development (High Field) (Season 1)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87" name="Google Shape;18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8" name="Google Shape;188;p26"/>
          <p:cNvSpPr txBox="1"/>
          <p:nvPr/>
        </p:nvSpPr>
        <p:spPr>
          <a:xfrm>
            <a:off x="123550" y="665825"/>
            <a:ext cx="3000000" cy="24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High-field tests 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Char char="●"/>
            </a:pPr>
            <a:r>
              <a:rPr b="1" lang="en" sz="1300">
                <a:solidFill>
                  <a:srgbClr val="FF0000"/>
                </a:solidFill>
              </a:rPr>
              <a:t> 1 torr </a:t>
            </a:r>
            <a:r>
              <a:rPr b="1" lang="en" sz="1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Sealed </a:t>
            </a:r>
            <a:r>
              <a:rPr b="1" lang="en" sz="136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³</a:t>
            </a:r>
            <a:r>
              <a:rPr b="1" lang="en" sz="13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He cell </a:t>
            </a:r>
            <a:endParaRPr b="1" sz="13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4T warm-bore solenoid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1083 nm probe laser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Char char="●"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76 % nuclear polarization with 1400 seconds relaxation time </a:t>
            </a:r>
            <a:endParaRPr sz="13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9" name="Google Shape;18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550" y="3132125"/>
            <a:ext cx="5256671" cy="1793100"/>
          </a:xfrm>
          <a:prstGeom prst="rect">
            <a:avLst/>
          </a:prstGeom>
          <a:noFill/>
          <a:ln cap="flat" cmpd="sng" w="19050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0" name="Google Shape;19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8999" y="665825"/>
            <a:ext cx="3942152" cy="22706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1" name="Google Shape;19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69400" y="787825"/>
            <a:ext cx="2164800" cy="163666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/>
          <p:nvPr/>
        </p:nvSpPr>
        <p:spPr>
          <a:xfrm>
            <a:off x="5596275" y="3187800"/>
            <a:ext cx="3547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X. Li, J. Maxwell, D. Nguyen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" name="Google Shape;193;p26"/>
          <p:cNvSpPr txBox="1"/>
          <p:nvPr/>
        </p:nvSpPr>
        <p:spPr>
          <a:xfrm>
            <a:off x="5645075" y="2039600"/>
            <a:ext cx="2827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X. Li, NIM A, 1057, 168792 (2023)</a:t>
            </a:r>
            <a:endParaRPr sz="9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MEOP Apparatus (Electronics)(Season 2)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99" name="Google Shape;199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に 、 、 0 ロ ロ &#10;Wa 一 、 。 , ら = 0 ( 0 「 &#10;pa い au い 0170 u &#10;zeH &#10;uO e ! p に 習 」 0 、 01 、 &#10;Angs → 「 0ョ &#10;PO こ er 0 つ 「 &#10;ま 三 三 &#10;L00 &#10;・ ク 00 り つ つ つ &#10;11111111111 &#10;u 5- 00E P 日 0 &#10;F225247 " id="200" name="Google Shape;20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25" y="646900"/>
            <a:ext cx="1821725" cy="2428975"/>
          </a:xfrm>
          <a:prstGeom prst="rect">
            <a:avLst/>
          </a:prstGeom>
          <a:noFill/>
          <a:ln cap="flat" cmpd="sng" w="9525">
            <a:solidFill>
              <a:srgbClr val="918F8E"/>
            </a:solidFill>
            <a:prstDash val="dash"/>
            <a:miter lim="8000"/>
            <a:headEnd len="sm" w="sm" type="none"/>
            <a:tailEnd len="sm" w="sm" type="none"/>
          </a:ln>
        </p:spPr>
      </p:pic>
      <p:pic>
        <p:nvPicPr>
          <p:cNvPr descr="SR860 &#10;500 kHz DSP Lock-in Amplifier &#10;TOPTICA &#10;INSTITUTE OF TECH &#10;n: T -052475b &#10;In CXJt &#10;Fast &#10;Liquid Helium Level &#10;Protect &#10;Liquid Cryogen Level Monitor &#10;DLC pro &#10;Fine &#10;RIGOL &#10;Las« &#10;DPBII &#10;On &#10;a LakeShore &#10;POL-TAR &#10;Temperature Monitor &#10;Emission &#10;Enable Loser &#10;US DOE &#10;F227564 &#10;Max '0 9, &#10;Model CS-4 &#10;HOLDING MAGNET &#10;Power On &#10;Bipolar Superconducting Magnet PO &#10;Supply " id="201" name="Google Shape;201;p27"/>
          <p:cNvPicPr preferRelativeResize="0"/>
          <p:nvPr/>
        </p:nvPicPr>
        <p:blipFill rotWithShape="1">
          <a:blip r:embed="rId4">
            <a:alphaModFix/>
          </a:blip>
          <a:srcRect b="13081" l="0" r="13081" t="0"/>
          <a:stretch/>
        </p:blipFill>
        <p:spPr>
          <a:xfrm>
            <a:off x="58075" y="3075875"/>
            <a:ext cx="1865425" cy="1931800"/>
          </a:xfrm>
          <a:prstGeom prst="rect">
            <a:avLst/>
          </a:prstGeom>
          <a:noFill/>
          <a:ln cap="flat" cmpd="sng" w="9525">
            <a:solidFill>
              <a:srgbClr val="918F8E"/>
            </a:solidFill>
            <a:prstDash val="dash"/>
            <a:miter lim="8000"/>
            <a:headEnd len="sm" w="sm" type="none"/>
            <a:tailEnd len="sm" w="sm" type="none"/>
          </a:ln>
        </p:spPr>
      </p:pic>
      <p:sp>
        <p:nvSpPr>
          <p:cNvPr id="202" name="Google Shape;202;p27"/>
          <p:cNvSpPr txBox="1"/>
          <p:nvPr/>
        </p:nvSpPr>
        <p:spPr>
          <a:xfrm>
            <a:off x="1901650" y="728400"/>
            <a:ext cx="2218500" cy="32787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Rf (25 W)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Pump Laser(0.1 -10)W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Photodiode Amplifier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Signal Generator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Wavelength Meter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Lock-In Amp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Trebuchet MS"/>
              <a:buChar char="●"/>
            </a:pPr>
            <a:r>
              <a:rPr lang="en" sz="1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rPr>
              <a:t>Probe Laser (70 mW)</a:t>
            </a:r>
            <a:endParaRPr sz="1200">
              <a:solidFill>
                <a:schemeClr val="dk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3" name="Google Shape;20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5500" y="888304"/>
            <a:ext cx="4907051" cy="2374550"/>
          </a:xfrm>
          <a:prstGeom prst="rect">
            <a:avLst/>
          </a:prstGeom>
          <a:noFill/>
          <a:ln cap="flat" cmpd="sng" w="9525">
            <a:solidFill>
              <a:srgbClr val="918F8E"/>
            </a:solidFill>
            <a:prstDash val="dash"/>
            <a:miter lim="8000"/>
            <a:headEnd len="sm" w="sm" type="none"/>
            <a:tailEnd len="sm" w="sm" type="none"/>
          </a:ln>
        </p:spPr>
      </p:pic>
      <p:sp>
        <p:nvSpPr>
          <p:cNvPr id="204" name="Google Shape;204;p27"/>
          <p:cNvSpPr txBox="1"/>
          <p:nvPr/>
        </p:nvSpPr>
        <p:spPr>
          <a:xfrm>
            <a:off x="4038900" y="3578450"/>
            <a:ext cx="4799400" cy="1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8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New laser system (Azurlight):</a:t>
            </a:r>
            <a:endParaRPr sz="12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38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hree modules in the pumping laser system:</a:t>
            </a:r>
            <a:r>
              <a:rPr lang="en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low-power seed laser, a broadener to expand the laser line wavelength to cover our pumping lines, and an amplifier to increase the power of the broadened </a:t>
            </a:r>
            <a:endParaRPr sz="12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38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laser light to anywhere from 0.1 to 10 W.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8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MEOP Software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10" name="Google Shape;210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1" name="Google Shape;21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00" y="572700"/>
            <a:ext cx="4449326" cy="2971675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2" name="Google Shape;21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9225" y="554675"/>
            <a:ext cx="4311674" cy="3007724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graphicFrame>
        <p:nvGraphicFramePr>
          <p:cNvPr id="213" name="Google Shape;213;p28"/>
          <p:cNvGraphicFramePr/>
          <p:nvPr/>
        </p:nvGraphicFramePr>
        <p:xfrm>
          <a:off x="1300675" y="3486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{B0ED6D07-1318-4190-9313-649EA19B3786}</a:tableStyleId>
              </a:tblPr>
              <a:tblGrid>
                <a:gridCol w="1138975"/>
                <a:gridCol w="1218500"/>
                <a:gridCol w="1115450"/>
              </a:tblGrid>
              <a:tr h="317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0000"/>
                          </a:solidFill>
                        </a:rPr>
                        <a:t>Peak Type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FF0000"/>
                          </a:solidFill>
                        </a:rPr>
                        <a:t>Probe QWP</a:t>
                      </a:r>
                      <a:endParaRPr b="1" sz="1200">
                        <a:solidFill>
                          <a:srgbClr val="FF0000"/>
                        </a:solidFill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0000"/>
                          </a:solidFill>
                        </a:rPr>
                        <a:t>PumpQWP</a:t>
                      </a:r>
                      <a:endParaRPr b="1">
                        <a:solidFill>
                          <a:srgbClr val="FF0000"/>
                        </a:solidFill>
                      </a:endParaRPr>
                    </a:p>
                  </a:txBody>
                  <a:tcPr marT="63500" marB="63500" marR="63500" marL="63500"/>
                </a:tc>
              </a:tr>
              <a:tr h="236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</a:t>
                      </a:r>
                      <a:r>
                        <a:rPr lang="en" sz="1100"/>
                        <a:t>f2-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      </a:t>
                      </a:r>
                      <a:r>
                        <a:rPr lang="en" sz="1200"/>
                        <a:t>    𝞂ᐩ</a:t>
                      </a:r>
                      <a:endParaRPr sz="12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  </a:t>
                      </a:r>
                      <a:r>
                        <a:rPr lang="en" sz="1100"/>
                        <a:t>𝛔−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236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</a:t>
                      </a:r>
                      <a:r>
                        <a:rPr lang="en" sz="1100"/>
                        <a:t>f4-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     𝛔−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  </a:t>
                      </a:r>
                      <a:r>
                        <a:rPr lang="en" sz="1100"/>
                        <a:t>𝛔−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236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</a:t>
                      </a:r>
                      <a:r>
                        <a:rPr lang="en" sz="1100"/>
                        <a:t>f2+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     </a:t>
                      </a:r>
                      <a:r>
                        <a:rPr lang="en" sz="1100"/>
                        <a:t>𝛔−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 </a:t>
                      </a:r>
                      <a:r>
                        <a:rPr lang="en" sz="1200"/>
                        <a:t> 𝞂ᐩ</a:t>
                      </a:r>
                      <a:endParaRPr sz="1100"/>
                    </a:p>
                  </a:txBody>
                  <a:tcPr marT="63500" marB="63500" marR="63500" marL="63500"/>
                </a:tc>
              </a:tr>
              <a:tr h="236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</a:t>
                      </a:r>
                      <a:r>
                        <a:rPr lang="en" sz="1100"/>
                        <a:t>f4+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    </a:t>
                      </a:r>
                      <a:r>
                        <a:rPr lang="en" sz="1200"/>
                        <a:t>  𝞂ᐩ</a:t>
                      </a:r>
                      <a:endParaRPr sz="11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       </a:t>
                      </a:r>
                      <a:r>
                        <a:rPr lang="en" sz="1200"/>
                        <a:t>𝞂ᐩ</a:t>
                      </a:r>
                      <a:endParaRPr sz="1100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pic>
        <p:nvPicPr>
          <p:cNvPr id="214" name="Google Shape;21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0575" y="3466199"/>
            <a:ext cx="4010575" cy="157077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8"/>
          <p:cNvSpPr txBox="1"/>
          <p:nvPr/>
        </p:nvSpPr>
        <p:spPr>
          <a:xfrm>
            <a:off x="60300" y="3544375"/>
            <a:ext cx="202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J. Maxwell</a:t>
            </a:r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Target Development Lab (Season 2)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1" name="Google Shape;22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2" name="Google Shape;22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2275" y="1233775"/>
            <a:ext cx="1621250" cy="1452925"/>
          </a:xfrm>
          <a:prstGeom prst="rect">
            <a:avLst/>
          </a:prstGeom>
          <a:noFill/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3" name="Google Shape;223;p29"/>
          <p:cNvSpPr txBox="1"/>
          <p:nvPr/>
        </p:nvSpPr>
        <p:spPr>
          <a:xfrm>
            <a:off x="108650" y="652000"/>
            <a:ext cx="3000000" cy="12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Fillable </a:t>
            </a:r>
            <a:r>
              <a:rPr b="1" lang="en" sz="1560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³</a:t>
            </a:r>
            <a:r>
              <a:rPr b="1" lang="en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He cell at various mbars</a:t>
            </a:r>
            <a:endParaRPr b="1">
              <a:solidFill>
                <a:srgbClr val="0000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rebuchet MS"/>
              <a:buChar char="●"/>
            </a:pPr>
            <a:r>
              <a:rPr lang="en" sz="1200">
                <a:latin typeface="Trebuchet MS"/>
                <a:ea typeface="Trebuchet MS"/>
                <a:cs typeface="Trebuchet MS"/>
                <a:sym typeface="Trebuchet MS"/>
              </a:rPr>
              <a:t>FROST Magnet provides 1-5T magnetic field</a:t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rebuchet MS"/>
              <a:buChar char="●"/>
            </a:pPr>
            <a:r>
              <a:rPr lang="en" sz="1200">
                <a:latin typeface="Trebuchet MS"/>
                <a:ea typeface="Trebuchet MS"/>
                <a:cs typeface="Trebuchet MS"/>
                <a:sym typeface="Trebuchet MS"/>
              </a:rPr>
              <a:t>Tested with various magnetic field and the cell pressure</a:t>
            </a:r>
            <a:endParaRPr sz="12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4" name="Google Shape;22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00" y="1899400"/>
            <a:ext cx="3840901" cy="2880699"/>
          </a:xfrm>
          <a:prstGeom prst="rect">
            <a:avLst/>
          </a:prstGeom>
          <a:noFill/>
          <a:ln cap="flat" cmpd="sng" w="1905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5" name="Google Shape;22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3525" y="572538"/>
            <a:ext cx="3481550" cy="2775402"/>
          </a:xfrm>
          <a:prstGeom prst="rect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6" name="Google Shape;226;p29"/>
          <p:cNvSpPr txBox="1"/>
          <p:nvPr/>
        </p:nvSpPr>
        <p:spPr>
          <a:xfrm>
            <a:off x="3108650" y="572700"/>
            <a:ext cx="4804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Added qwp for probe as well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7" name="Google Shape;22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58625" y="3114251"/>
            <a:ext cx="3800224" cy="1883074"/>
          </a:xfrm>
          <a:prstGeom prst="rect">
            <a:avLst/>
          </a:prstGeom>
          <a:noFill/>
          <a:ln cap="flat" cmpd="sng" w="1905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8" name="Google Shape;228;p29"/>
          <p:cNvSpPr/>
          <p:nvPr/>
        </p:nvSpPr>
        <p:spPr>
          <a:xfrm>
            <a:off x="3776400" y="3391550"/>
            <a:ext cx="1591200" cy="450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B-Field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" name="Google Shape;229;p29"/>
          <p:cNvSpPr/>
          <p:nvPr/>
        </p:nvSpPr>
        <p:spPr>
          <a:xfrm rot="10800000">
            <a:off x="3734700" y="4403804"/>
            <a:ext cx="1674600" cy="435600"/>
          </a:xfrm>
          <a:prstGeom prst="round2SameRect">
            <a:avLst>
              <a:gd fmla="val 16667" name="adj1"/>
              <a:gd fmla="val 0" name="adj2"/>
            </a:avLst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Polarization Tests (Sealed Cell Vs Fillable Cell)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5" name="Google Shape;23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6" name="Google Shape;23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75" y="715675"/>
            <a:ext cx="4411000" cy="335302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7" name="Google Shape;237;p30"/>
          <p:cNvSpPr txBox="1"/>
          <p:nvPr/>
        </p:nvSpPr>
        <p:spPr>
          <a:xfrm>
            <a:off x="142775" y="4663225"/>
            <a:ext cx="2738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X. Li, NIM A, 1057, 168792 (2023)</a:t>
            </a:r>
            <a:endParaRPr sz="13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" name="Google Shape;238;p30"/>
          <p:cNvSpPr txBox="1"/>
          <p:nvPr/>
        </p:nvSpPr>
        <p:spPr>
          <a:xfrm>
            <a:off x="72475" y="4131000"/>
            <a:ext cx="26814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1 torr, 2T, f4- 							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9" name="Google Shape;239;p30"/>
          <p:cNvSpPr txBox="1"/>
          <p:nvPr/>
        </p:nvSpPr>
        <p:spPr>
          <a:xfrm>
            <a:off x="5086525" y="4131000"/>
            <a:ext cx="29637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This talk: 1 mbar, 2T, f4+ 								</a:t>
            </a:r>
            <a:endParaRPr sz="18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0" name="Google Shape;240;p30"/>
          <p:cNvPicPr preferRelativeResize="0"/>
          <p:nvPr/>
        </p:nvPicPr>
        <p:blipFill rotWithShape="1">
          <a:blip r:embed="rId5">
            <a:alphaModFix/>
          </a:blip>
          <a:srcRect b="0" l="3437" r="8650" t="10785"/>
          <a:stretch/>
        </p:blipFill>
        <p:spPr>
          <a:xfrm>
            <a:off x="4610150" y="715675"/>
            <a:ext cx="4410998" cy="3353026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1" name="Google Shape;241;p30"/>
          <p:cNvSpPr txBox="1"/>
          <p:nvPr/>
        </p:nvSpPr>
        <p:spPr>
          <a:xfrm>
            <a:off x="5730750" y="2387113"/>
            <a:ext cx="329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b 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=  31 s</a:t>
            </a: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" name="Google Shape;242;p30"/>
          <p:cNvSpPr txBox="1"/>
          <p:nvPr/>
        </p:nvSpPr>
        <p:spPr>
          <a:xfrm>
            <a:off x="7252875" y="1711025"/>
            <a:ext cx="329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ᵣ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=  75 s</a:t>
            </a:r>
            <a:r>
              <a:rPr lang="en" sz="9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3" name="Google Shape;243;p30"/>
          <p:cNvSpPr txBox="1"/>
          <p:nvPr/>
        </p:nvSpPr>
        <p:spPr>
          <a:xfrm>
            <a:off x="7145500" y="843575"/>
            <a:ext cx="329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pen Sans"/>
                <a:ea typeface="Open Sans"/>
                <a:cs typeface="Open Sans"/>
                <a:sym typeface="Open Sans"/>
              </a:rPr>
              <a:t>M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ₛ</a:t>
            </a:r>
            <a:r>
              <a:rPr lang="en" sz="16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>
                <a:latin typeface="Open Sans"/>
                <a:ea typeface="Open Sans"/>
                <a:cs typeface="Open Sans"/>
                <a:sym typeface="Open Sans"/>
              </a:rPr>
              <a:t> =  60 %</a:t>
            </a:r>
            <a:endParaRPr sz="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" name="Google Shape;244;p30"/>
          <p:cNvSpPr txBox="1"/>
          <p:nvPr/>
        </p:nvSpPr>
        <p:spPr>
          <a:xfrm>
            <a:off x="4184875" y="4489700"/>
            <a:ext cx="57372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BNL result with the same sealed cell~89% in 2015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1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First Results in Pressure vs KBL Results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50" name="Google Shape;25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1" name="Google Shape;25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7875" y="725100"/>
            <a:ext cx="4234750" cy="35259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2" name="Google Shape;252;p31"/>
          <p:cNvSpPr txBox="1"/>
          <p:nvPr/>
        </p:nvSpPr>
        <p:spPr>
          <a:xfrm>
            <a:off x="5125375" y="4209250"/>
            <a:ext cx="321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T. R. Gentile et. al.,  Rev. Mod. Phys. 89, 045004 (2017)</a:t>
            </a:r>
            <a:endParaRPr sz="18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3" name="Google Shape;253;p31"/>
          <p:cNvSpPr txBox="1"/>
          <p:nvPr/>
        </p:nvSpPr>
        <p:spPr>
          <a:xfrm>
            <a:off x="389375" y="4518675"/>
            <a:ext cx="8173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High pressure tests need high enough RF power, high discharge amplitude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4" name="Google Shape;254;p31"/>
          <p:cNvPicPr preferRelativeResize="0"/>
          <p:nvPr/>
        </p:nvPicPr>
        <p:blipFill rotWithShape="1">
          <a:blip r:embed="rId5">
            <a:alphaModFix/>
          </a:blip>
          <a:srcRect b="0" l="4005" r="8734" t="9485"/>
          <a:stretch/>
        </p:blipFill>
        <p:spPr>
          <a:xfrm>
            <a:off x="126775" y="725100"/>
            <a:ext cx="4591123" cy="3525901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5" name="Google Shape;255;p31"/>
          <p:cNvSpPr txBox="1"/>
          <p:nvPr/>
        </p:nvSpPr>
        <p:spPr>
          <a:xfrm rot="226">
            <a:off x="1376437" y="2809109"/>
            <a:ext cx="4554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rPr>
              <a:t>Preliminary</a:t>
            </a:r>
            <a:endParaRPr sz="1800">
              <a:solidFill>
                <a:srgbClr val="99999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6" name="Google Shape;256;p31"/>
          <p:cNvSpPr txBox="1"/>
          <p:nvPr/>
        </p:nvSpPr>
        <p:spPr>
          <a:xfrm>
            <a:off x="941800" y="725100"/>
            <a:ext cx="521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2T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Hunting Down the Missing Polarization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Hiccups:</a:t>
            </a:r>
            <a:endParaRPr b="0"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147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rebuchet MS"/>
              <a:buChar char="●"/>
            </a:pPr>
            <a:r>
              <a:rPr b="0" lang="en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Shorter relaxation and steady state polarization drops as relaxation time goes up</a:t>
            </a:r>
            <a:endParaRPr b="0"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147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rebuchet MS"/>
              <a:buChar char="●"/>
            </a:pPr>
            <a:r>
              <a:rPr b="0" lang="en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Filled cell is longer (10 cm) and thinner (2 cm diameter)</a:t>
            </a:r>
            <a:endParaRPr b="0"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147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rebuchet MS"/>
              <a:buChar char="●"/>
            </a:pPr>
            <a:r>
              <a:rPr b="0" lang="en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Uses viton O-rings</a:t>
            </a:r>
            <a:endParaRPr b="0"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3147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rebuchet MS"/>
              <a:buChar char="●"/>
            </a:pPr>
            <a:r>
              <a:rPr b="0" lang="en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Curvature makes it difficult to get laser in-edge, where the discharge is</a:t>
            </a:r>
            <a:endParaRPr b="0"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Could be due to the depolarization mechanisms</a:t>
            </a:r>
            <a:endParaRPr b="0"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Possible solutions:</a:t>
            </a:r>
            <a:endParaRPr b="0"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Check with brand new sealed cell</a:t>
            </a:r>
            <a:endParaRPr b="0"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New fillable cell setup without O-rings</a:t>
            </a:r>
            <a:endParaRPr b="0" sz="1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2" name="Google Shape;262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Outline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6" name="Google Shape;86;p15"/>
          <p:cNvSpPr txBox="1"/>
          <p:nvPr>
            <p:ph idx="1" type="body"/>
          </p:nvPr>
        </p:nvSpPr>
        <p:spPr>
          <a:xfrm>
            <a:off x="0" y="572700"/>
            <a:ext cx="9144000" cy="45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●"/>
            </a:pPr>
            <a:r>
              <a:rPr lang="en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Polarized </a:t>
            </a:r>
            <a:r>
              <a:rPr lang="en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³</a:t>
            </a:r>
            <a:r>
              <a:rPr lang="en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He for Nuclear Physics</a:t>
            </a: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●"/>
            </a:pPr>
            <a:r>
              <a:rPr lang="en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Polarization tests:</a:t>
            </a: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7" name="Google Shape;8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1591000" y="1731375"/>
            <a:ext cx="50817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●"/>
            </a:pPr>
            <a:r>
              <a:rPr lang="en" sz="1500">
                <a:latin typeface="Trebuchet MS"/>
                <a:ea typeface="Trebuchet MS"/>
                <a:cs typeface="Trebuchet MS"/>
                <a:sym typeface="Trebuchet MS"/>
              </a:rPr>
              <a:t>Metastable Exchange Optical Pumping (MEOP)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●"/>
            </a:pPr>
            <a:r>
              <a:rPr lang="en" sz="1500">
                <a:latin typeface="Trebuchet MS"/>
                <a:ea typeface="Trebuchet MS"/>
                <a:cs typeface="Trebuchet MS"/>
                <a:sym typeface="Trebuchet MS"/>
              </a:rPr>
              <a:t>Physics Goals for CLAS12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1591000" y="3344700"/>
            <a:ext cx="5081700" cy="2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●"/>
            </a:pPr>
            <a:r>
              <a:rPr lang="en" sz="1500">
                <a:latin typeface="Trebuchet MS"/>
                <a:ea typeface="Trebuchet MS"/>
                <a:cs typeface="Trebuchet MS"/>
                <a:sym typeface="Trebuchet MS"/>
              </a:rPr>
              <a:t>Design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●"/>
            </a:pPr>
            <a:r>
              <a:rPr lang="en" sz="1500">
                <a:latin typeface="Trebuchet MS"/>
                <a:ea typeface="Trebuchet MS"/>
                <a:cs typeface="Trebuchet MS"/>
                <a:sym typeface="Trebuchet MS"/>
              </a:rPr>
              <a:t>Results so far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●"/>
            </a:pPr>
            <a:r>
              <a:rPr lang="en" sz="1500">
                <a:latin typeface="Trebuchet MS"/>
                <a:ea typeface="Trebuchet MS"/>
                <a:cs typeface="Trebuchet MS"/>
                <a:sym typeface="Trebuchet MS"/>
              </a:rPr>
              <a:t>Next Steps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3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Polarization Tests (Season 3 Reforms)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8" name="Google Shape;26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9" name="Google Shape;269;p33"/>
          <p:cNvPicPr preferRelativeResize="0"/>
          <p:nvPr/>
        </p:nvPicPr>
        <p:blipFill rotWithShape="1">
          <a:blip r:embed="rId3">
            <a:alphaModFix/>
          </a:blip>
          <a:srcRect b="0" l="2581" r="0" t="8567"/>
          <a:stretch/>
        </p:blipFill>
        <p:spPr>
          <a:xfrm>
            <a:off x="2632825" y="703800"/>
            <a:ext cx="6388324" cy="33790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0" name="Google Shape;270;p33"/>
          <p:cNvSpPr txBox="1"/>
          <p:nvPr/>
        </p:nvSpPr>
        <p:spPr>
          <a:xfrm>
            <a:off x="61225" y="860125"/>
            <a:ext cx="25716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Brand new 1.2 mbar smaller radius sealed cell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Open Sans"/>
                <a:ea typeface="Open Sans"/>
                <a:cs typeface="Open Sans"/>
                <a:sym typeface="Open Sans"/>
              </a:rPr>
              <a:t>Added 3 additional mirrors for beam profile matching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1" name="Google Shape;27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9426" y="3076512"/>
            <a:ext cx="3232275" cy="1800900"/>
          </a:xfrm>
          <a:prstGeom prst="rect">
            <a:avLst/>
          </a:prstGeom>
          <a:noFill/>
          <a:ln cap="flat" cmpd="sng" w="9525">
            <a:solidFill>
              <a:srgbClr val="E0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2" name="Google Shape;27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32" y="2163415"/>
            <a:ext cx="2493650" cy="205043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3" name="Google Shape;273;p33"/>
          <p:cNvPicPr preferRelativeResize="0"/>
          <p:nvPr/>
        </p:nvPicPr>
        <p:blipFill rotWithShape="1">
          <a:blip r:embed="rId6">
            <a:alphaModFix/>
          </a:blip>
          <a:srcRect b="0" l="0" r="0" t="51271"/>
          <a:stretch/>
        </p:blipFill>
        <p:spPr>
          <a:xfrm>
            <a:off x="5610125" y="4022725"/>
            <a:ext cx="2733901" cy="99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Sealed Cell Readiness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9" name="Google Shape;279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0" name="Google Shape;280;p34"/>
          <p:cNvPicPr preferRelativeResize="0"/>
          <p:nvPr/>
        </p:nvPicPr>
        <p:blipFill rotWithShape="1">
          <a:blip r:embed="rId3">
            <a:alphaModFix/>
          </a:blip>
          <a:srcRect b="26160" l="0" r="0" t="17421"/>
          <a:stretch/>
        </p:blipFill>
        <p:spPr>
          <a:xfrm>
            <a:off x="65525" y="664263"/>
            <a:ext cx="3199500" cy="2406676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1" name="Google Shape;28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9912" y="664275"/>
            <a:ext cx="3199500" cy="42659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2" name="Google Shape;282;p34"/>
          <p:cNvSpPr txBox="1"/>
          <p:nvPr/>
        </p:nvSpPr>
        <p:spPr>
          <a:xfrm>
            <a:off x="104275" y="3206000"/>
            <a:ext cx="3084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Ultrasonic bath cleaning with detergent, hot water, and series of alcohols wash, baking at 200 C, pump and purge until the spectrum looks clean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HD wallpaper: brown cardboard boxes on top of wooden pallet, goods ..." id="283" name="Google Shape;28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4300" y="1105628"/>
            <a:ext cx="2286000" cy="196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4"/>
          <p:cNvSpPr txBox="1"/>
          <p:nvPr/>
        </p:nvSpPr>
        <p:spPr>
          <a:xfrm>
            <a:off x="6837575" y="1105625"/>
            <a:ext cx="2286000" cy="5232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Shipped to Finkinbeiner Inc. in Waltham, MA, for sealing off.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Polarization Tests (Depolarization diagnostics tests)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0" name="Google Shape;290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1" name="Google Shape;291;p35"/>
          <p:cNvPicPr preferRelativeResize="0"/>
          <p:nvPr/>
        </p:nvPicPr>
        <p:blipFill rotWithShape="1">
          <a:blip r:embed="rId3">
            <a:alphaModFix/>
          </a:blip>
          <a:srcRect b="0" l="5351" r="9441" t="10897"/>
          <a:stretch/>
        </p:blipFill>
        <p:spPr>
          <a:xfrm>
            <a:off x="3006150" y="799325"/>
            <a:ext cx="6057098" cy="38007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2" name="Google Shape;292;p35"/>
          <p:cNvSpPr txBox="1"/>
          <p:nvPr/>
        </p:nvSpPr>
        <p:spPr>
          <a:xfrm>
            <a:off x="0" y="608175"/>
            <a:ext cx="2945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Trebuchet MS"/>
                <a:ea typeface="Trebuchet MS"/>
                <a:cs typeface="Trebuchet MS"/>
                <a:sym typeface="Trebuchet MS"/>
              </a:rPr>
              <a:t>First measurement of </a:t>
            </a:r>
            <a:r>
              <a:rPr b="1" lang="en" sz="1500">
                <a:latin typeface="Trebuchet MS"/>
                <a:ea typeface="Trebuchet MS"/>
                <a:cs typeface="Trebuchet MS"/>
                <a:sym typeface="Trebuchet MS"/>
              </a:rPr>
              <a:t>³</a:t>
            </a:r>
            <a:r>
              <a:rPr b="1" lang="en" sz="1800">
                <a:latin typeface="Trebuchet MS"/>
                <a:ea typeface="Trebuchet MS"/>
                <a:cs typeface="Trebuchet MS"/>
                <a:sym typeface="Trebuchet MS"/>
              </a:rPr>
              <a:t>He polarization using MEOP at 5 T</a:t>
            </a:r>
            <a:endParaRPr b="1" sz="18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93" name="Google Shape;293;p35"/>
          <p:cNvSpPr txBox="1"/>
          <p:nvPr/>
        </p:nvSpPr>
        <p:spPr>
          <a:xfrm>
            <a:off x="3389350" y="155390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 </a:t>
            </a:r>
            <a:r>
              <a:rPr b="1" lang="en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=  504 s</a:t>
            </a: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/>
          </a:p>
        </p:txBody>
      </p:sp>
      <p:sp>
        <p:nvSpPr>
          <p:cNvPr id="294" name="Google Shape;294;p35"/>
          <p:cNvSpPr txBox="1"/>
          <p:nvPr/>
        </p:nvSpPr>
        <p:spPr>
          <a:xfrm>
            <a:off x="5853600" y="817000"/>
            <a:ext cx="329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M</a:t>
            </a: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ₛ 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 =  85 %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5" name="Google Shape;295;p35"/>
          <p:cNvSpPr txBox="1"/>
          <p:nvPr/>
        </p:nvSpPr>
        <p:spPr>
          <a:xfrm>
            <a:off x="6340050" y="2009850"/>
            <a:ext cx="329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b="1" lang="en" sz="1800">
                <a:latin typeface="Open Sans"/>
                <a:ea typeface="Open Sans"/>
                <a:cs typeface="Open Sans"/>
                <a:sym typeface="Open Sans"/>
              </a:rPr>
              <a:t>ᵣ </a:t>
            </a:r>
            <a:r>
              <a:rPr b="1" lang="en">
                <a:latin typeface="Open Sans"/>
                <a:ea typeface="Open Sans"/>
                <a:cs typeface="Open Sans"/>
                <a:sym typeface="Open Sans"/>
              </a:rPr>
              <a:t> =  898 s</a:t>
            </a:r>
            <a:r>
              <a:rPr b="1" lang="en" sz="11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6" name="Google Shape;296;p35"/>
          <p:cNvSpPr txBox="1"/>
          <p:nvPr/>
        </p:nvSpPr>
        <p:spPr>
          <a:xfrm>
            <a:off x="4327950" y="2571750"/>
            <a:ext cx="391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Ready for NIM A</a:t>
            </a:r>
            <a:endParaRPr sz="1800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7" name="Google Shape;297;p35"/>
          <p:cNvSpPr txBox="1"/>
          <p:nvPr/>
        </p:nvSpPr>
        <p:spPr>
          <a:xfrm>
            <a:off x="7929400" y="869775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Open Sans"/>
                <a:ea typeface="Open Sans"/>
                <a:cs typeface="Open Sans"/>
                <a:sym typeface="Open Sans"/>
              </a:rPr>
              <a:t>f4+ 5 T </a:t>
            </a:r>
            <a:endParaRPr sz="1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Polarization Tests (Season 3)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03" name="Google Shape;303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4" name="Google Shape;30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988" y="616850"/>
            <a:ext cx="6694026" cy="436554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5" name="Google Shape;305;p36"/>
          <p:cNvSpPr txBox="1"/>
          <p:nvPr/>
        </p:nvSpPr>
        <p:spPr>
          <a:xfrm>
            <a:off x="4346100" y="3049600"/>
            <a:ext cx="391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  <a:latin typeface="Open Sans"/>
                <a:ea typeface="Open Sans"/>
                <a:cs typeface="Open Sans"/>
                <a:sym typeface="Open Sans"/>
              </a:rPr>
              <a:t>Ready for NIM A</a:t>
            </a:r>
            <a:endParaRPr sz="1800">
              <a:solidFill>
                <a:srgbClr val="CCCCC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Polarization Tests (Season 3)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1" name="Google Shape;311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2" name="Google Shape;312;p37"/>
          <p:cNvPicPr preferRelativeResize="0"/>
          <p:nvPr/>
        </p:nvPicPr>
        <p:blipFill rotWithShape="1">
          <a:blip r:embed="rId3">
            <a:alphaModFix/>
          </a:blip>
          <a:srcRect b="0" l="4241" r="9012" t="10778"/>
          <a:stretch/>
        </p:blipFill>
        <p:spPr>
          <a:xfrm>
            <a:off x="45375" y="725100"/>
            <a:ext cx="4394373" cy="3492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3" name="Google Shape;31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3175" y="725100"/>
            <a:ext cx="4622198" cy="3492001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4" name="Google Shape;314;p37"/>
          <p:cNvSpPr txBox="1"/>
          <p:nvPr/>
        </p:nvSpPr>
        <p:spPr>
          <a:xfrm rot="-2041726">
            <a:off x="1425996" y="1329285"/>
            <a:ext cx="3856620" cy="46179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Ready for NIM A</a:t>
            </a:r>
            <a:endParaRPr sz="1800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8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Polarization Tests (Season 3)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0" name="Google Shape;320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1" name="Google Shape;321;p38"/>
          <p:cNvSpPr txBox="1"/>
          <p:nvPr/>
        </p:nvSpPr>
        <p:spPr>
          <a:xfrm>
            <a:off x="5942825" y="712450"/>
            <a:ext cx="30000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Our results with the f₂⁻ line at 1.2 mbar closely align with the performance of Nikiel et al.'s higher-pressure cell, particularly in terms of maximum steady-state polarization, as well as pumping and relaxation rates.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Nikiel’s results: 4.7 T, different pressures sealed cell, 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f₂⁻ line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22" name="Google Shape;322;p38"/>
          <p:cNvSpPr txBox="1"/>
          <p:nvPr/>
        </p:nvSpPr>
        <p:spPr>
          <a:xfrm>
            <a:off x="1204175" y="4761225"/>
            <a:ext cx="4443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FF"/>
                </a:solidFill>
              </a:rPr>
              <a:t>Nikiel et al., </a:t>
            </a:r>
            <a:r>
              <a:rPr lang="en" sz="1000" u="sng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The European Physical Journal D 67 (9) (2013)</a:t>
            </a:r>
            <a:endParaRPr sz="10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3" name="Google Shape;32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50" y="616875"/>
            <a:ext cx="5899377" cy="414434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8"/>
          <p:cNvSpPr txBox="1"/>
          <p:nvPr/>
        </p:nvSpPr>
        <p:spPr>
          <a:xfrm>
            <a:off x="3346225" y="2832400"/>
            <a:ext cx="391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B7B7B7"/>
                </a:solidFill>
                <a:latin typeface="Open Sans"/>
                <a:ea typeface="Open Sans"/>
                <a:cs typeface="Open Sans"/>
                <a:sym typeface="Open Sans"/>
              </a:rPr>
              <a:t>Ready for NIM A</a:t>
            </a:r>
            <a:endParaRPr sz="1800">
              <a:solidFill>
                <a:srgbClr val="B7B7B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9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High Pressure Optics Set Up (Season 4) NEXT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0" name="Google Shape;330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1" name="Google Shape;33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3375" y="625725"/>
            <a:ext cx="5420852" cy="287935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2" name="Google Shape;332;p39"/>
          <p:cNvPicPr preferRelativeResize="0"/>
          <p:nvPr/>
        </p:nvPicPr>
        <p:blipFill rotWithShape="1">
          <a:blip r:embed="rId4">
            <a:alphaModFix/>
          </a:blip>
          <a:srcRect b="6472" l="0" r="33739" t="0"/>
          <a:stretch/>
        </p:blipFill>
        <p:spPr>
          <a:xfrm>
            <a:off x="121625" y="1025225"/>
            <a:ext cx="2373202" cy="271945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3" name="Google Shape;333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0450" y="3111975"/>
            <a:ext cx="1166550" cy="1714925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4" name="Google Shape;334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1023" y="3579875"/>
            <a:ext cx="3494378" cy="1247025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5" name="Google Shape;335;p39"/>
          <p:cNvSpPr txBox="1"/>
          <p:nvPr/>
        </p:nvSpPr>
        <p:spPr>
          <a:xfrm>
            <a:off x="1284675" y="3698663"/>
            <a:ext cx="43974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100 mbar s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ealed cell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 tests with a new smaller radius cell that ~fits with axicons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Axicon enables beam profile matching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discharge distribution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Char char="●"/>
            </a:pP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Install 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Mechanical</a:t>
            </a:r>
            <a:r>
              <a:rPr lang="en" sz="1100">
                <a:latin typeface="Open Sans"/>
                <a:ea typeface="Open Sans"/>
                <a:cs typeface="Open Sans"/>
                <a:sym typeface="Open Sans"/>
              </a:rPr>
              <a:t> chopper</a:t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1" name="Google Shape;341;p40"/>
          <p:cNvPicPr preferRelativeResize="0"/>
          <p:nvPr/>
        </p:nvPicPr>
        <p:blipFill rotWithShape="1">
          <a:blip r:embed="rId3">
            <a:alphaModFix/>
          </a:blip>
          <a:srcRect b="0" l="0" r="0" t="4988"/>
          <a:stretch/>
        </p:blipFill>
        <p:spPr>
          <a:xfrm>
            <a:off x="164000" y="1904369"/>
            <a:ext cx="8308450" cy="313458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2" name="Google Shape;342;p40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Double Cell Design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43" name="Google Shape;343;p40"/>
          <p:cNvPicPr preferRelativeResize="0"/>
          <p:nvPr/>
        </p:nvPicPr>
        <p:blipFill rotWithShape="1">
          <a:blip r:embed="rId4">
            <a:alphaModFix/>
          </a:blip>
          <a:srcRect b="9422" l="2177" r="6314" t="49753"/>
          <a:stretch/>
        </p:blipFill>
        <p:spPr>
          <a:xfrm>
            <a:off x="507800" y="606013"/>
            <a:ext cx="8128399" cy="126505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dot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9" name="Google Shape;349;p41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Double Cell Design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50" name="Google Shape;35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2005" y="2253825"/>
            <a:ext cx="4434191" cy="215695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1" name="Google Shape;351;p41"/>
          <p:cNvPicPr preferRelativeResize="0"/>
          <p:nvPr/>
        </p:nvPicPr>
        <p:blipFill rotWithShape="1">
          <a:blip r:embed="rId4">
            <a:alphaModFix/>
          </a:blip>
          <a:srcRect b="9422" l="2177" r="6314" t="49753"/>
          <a:stretch/>
        </p:blipFill>
        <p:spPr>
          <a:xfrm>
            <a:off x="507800" y="736338"/>
            <a:ext cx="8128399" cy="1265050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dot"/>
            <a:round/>
            <a:headEnd len="sm" w="sm" type="none"/>
            <a:tailEnd len="sm" w="sm" type="none"/>
          </a:ln>
        </p:spPr>
      </p:pic>
      <p:sp>
        <p:nvSpPr>
          <p:cNvPr id="352" name="Google Shape;352;p41"/>
          <p:cNvSpPr/>
          <p:nvPr/>
        </p:nvSpPr>
        <p:spPr>
          <a:xfrm>
            <a:off x="7784750" y="634250"/>
            <a:ext cx="790800" cy="504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8" name="Google Shape;35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50" y="712450"/>
            <a:ext cx="8977701" cy="40487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9" name="Google Shape;359;p42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Double Cryogenic Cell Test Stand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Polarized </a:t>
            </a:r>
            <a:r>
              <a:rPr lang="en" sz="3538">
                <a:solidFill>
                  <a:schemeClr val="lt1"/>
                </a:solidFill>
              </a:rPr>
              <a:t>³He</a:t>
            </a:r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5" name="Google Shape;95;p16"/>
          <p:cNvSpPr txBox="1"/>
          <p:nvPr>
            <p:ph idx="1" type="body"/>
          </p:nvPr>
        </p:nvSpPr>
        <p:spPr>
          <a:xfrm>
            <a:off x="0" y="572700"/>
            <a:ext cx="9144000" cy="45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432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"/>
              <a:buChar char="★"/>
            </a:pPr>
            <a:r>
              <a:rPr lang="en" sz="152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Why Polarized </a:t>
            </a:r>
            <a:r>
              <a:rPr b="1" lang="en" sz="186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³He </a:t>
            </a:r>
            <a:r>
              <a:rPr lang="en" sz="152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?</a:t>
            </a:r>
            <a:endParaRPr sz="152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r>
              <a:rPr lang="en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Neutron spin structure study</a:t>
            </a: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Polarized spin asymmetries: ³He is a good surrogate for a neutron.</a:t>
            </a: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rPr lang="en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Crucial cross-check against measurements on “~n” from ND₃</a:t>
            </a: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Total luminosity: long cells and higher beam current</a:t>
            </a: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t/>
            </a: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r>
              <a:rPr lang="en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Facilities involved for successful polarized ³He targets in</a:t>
            </a: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r>
              <a:rPr lang="en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lepton scattering experiments: SLAC, HERMES, MIT-Bates, JLab 6 and 12 GeV (Hall A &amp; C)</a:t>
            </a: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r>
              <a:rPr b="1" lang="en" sz="1400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 Emerging possibilities for polarized ³He at CLAS12:</a:t>
            </a:r>
            <a:endParaRPr b="1" sz="1400">
              <a:solidFill>
                <a:srgbClr val="0000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734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40"/>
              <a:buFont typeface="Trebuchet MS"/>
              <a:buChar char="●"/>
            </a:pPr>
            <a:r>
              <a:rPr lang="en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Recent advancements in high-field metastability exchange optical pumping (MEOP) techniques</a:t>
            </a: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0734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40"/>
              <a:buFont typeface="Trebuchet MS"/>
              <a:buChar char="●"/>
            </a:pPr>
            <a:r>
              <a:rPr lang="en" sz="1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Collaborative efforts by MIT and BNL to develop a polarized ³He ion source for the Electron-Ion Collider (EIC)</a:t>
            </a: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58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24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76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24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76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24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t/>
            </a:r>
            <a:endParaRPr sz="1520">
              <a:solidFill>
                <a:srgbClr val="000000"/>
              </a:solidFill>
            </a:endParaRPr>
          </a:p>
          <a:p>
            <a:pPr indent="-30734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40"/>
              <a:buChar char="●"/>
            </a:pPr>
            <a:r>
              <a:t/>
            </a:r>
            <a:endParaRPr sz="152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52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r>
              <a:t/>
            </a:r>
            <a:endParaRPr sz="1520">
              <a:solidFill>
                <a:srgbClr val="000000"/>
              </a:solidFill>
            </a:endParaRPr>
          </a:p>
        </p:txBody>
      </p:sp>
      <p:sp>
        <p:nvSpPr>
          <p:cNvPr id="96" name="Google Shape;9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4550" y="843926"/>
            <a:ext cx="2986726" cy="10414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3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Tentative Schedule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5" name="Google Shape;365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6" name="Google Shape;366;p43"/>
          <p:cNvSpPr txBox="1"/>
          <p:nvPr/>
        </p:nvSpPr>
        <p:spPr>
          <a:xfrm>
            <a:off x="373725" y="599725"/>
            <a:ext cx="8235900" cy="41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●"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First High-field Polarization at JLab: April 2022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●"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Paper on Systematic Studies of High Field Polarization at 1.3 mbar up to 4T: October 2023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●"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Lab Moved from EEL to Test Lab: December 2023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●"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New Laser to Allow Tests to 5T:  February 2024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●"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Tests of Fillable Cell for Variable Pressures: September 2024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●"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New Sealed Cell at 1.2 mbar to 5T, Polarized to 85%: December 2024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●"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Paper on Results to 5T in </a:t>
            </a: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Preparation: February 2025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Looking Forward: Projected Schedule</a:t>
            </a:r>
            <a:endParaRPr b="1" sz="17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●"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Tests on 100 mbar Sealed Cell: March 2025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●"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New Fillable Cell Tests: May 2025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●"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Fabrication</a:t>
            </a: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 of Double Cryogenic Cell Test Stand: Summer 2025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●"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Tests of Double Cryogenic Cell: Fall 2025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Open Sans"/>
              <a:buChar char="●"/>
            </a:pPr>
            <a:r>
              <a:rPr lang="en" sz="1700">
                <a:latin typeface="Open Sans"/>
                <a:ea typeface="Open Sans"/>
                <a:cs typeface="Open Sans"/>
                <a:sym typeface="Open Sans"/>
              </a:rPr>
              <a:t>Ready for opportunistic run: Summer 2026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4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Acknowledgments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72" name="Google Shape;372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3" name="Google Shape;373;p44"/>
          <p:cNvSpPr txBox="1"/>
          <p:nvPr/>
        </p:nvSpPr>
        <p:spPr>
          <a:xfrm>
            <a:off x="140200" y="814900"/>
            <a:ext cx="5800800" cy="19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rPr lang="en" sz="1550">
                <a:solidFill>
                  <a:srgbClr val="0000FF"/>
                </a:solidFill>
              </a:rPr>
              <a:t>CLAS12 Polarized ³He collaboration:</a:t>
            </a:r>
            <a:endParaRPr sz="1550">
              <a:solidFill>
                <a:srgbClr val="0000FF"/>
              </a:solidFill>
            </a:endParaRPr>
          </a:p>
          <a:p>
            <a:pPr indent="-314325" lvl="0" marL="457200" rtl="0" algn="l">
              <a:spcBef>
                <a:spcPts val="10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MIT : R. Milner, P. Pandey</a:t>
            </a:r>
            <a:endParaRPr sz="1350"/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JLab: H. Avakian, C. Keith, J. Maxwell, J. Brock </a:t>
            </a:r>
            <a:endParaRPr sz="1350"/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UTK: D. Nguyen, H. Lu</a:t>
            </a:r>
            <a:endParaRPr sz="1350"/>
          </a:p>
          <a:p>
            <a:pPr indent="-314325" lvl="0" marL="457200" rtl="0" algn="l">
              <a:spcBef>
                <a:spcPts val="0"/>
              </a:spcBef>
              <a:spcAft>
                <a:spcPts val="0"/>
              </a:spcAft>
              <a:buSzPts val="1350"/>
              <a:buChar char="●"/>
            </a:pPr>
            <a:r>
              <a:rPr lang="en" sz="1350"/>
              <a:t>Shandong U.: X. Li</a:t>
            </a:r>
            <a:endParaRPr sz="1350"/>
          </a:p>
          <a:p>
            <a:pPr indent="0" lvl="0" marL="457200" rtl="0" algn="l"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sz="1350"/>
          </a:p>
          <a:p>
            <a:pPr indent="0" lvl="0" marL="457200" rtl="0" algn="l"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sz="135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00"/>
              </a:spcBef>
              <a:spcAft>
                <a:spcPts val="0"/>
              </a:spcAft>
              <a:buNone/>
            </a:pPr>
            <a:r>
              <a:t/>
            </a:r>
            <a:endParaRPr sz="1350">
              <a:highlight>
                <a:srgbClr val="FFFFFF"/>
              </a:highlight>
            </a:endParaRPr>
          </a:p>
        </p:txBody>
      </p:sp>
      <p:sp>
        <p:nvSpPr>
          <p:cNvPr id="374" name="Google Shape;374;p44"/>
          <p:cNvSpPr txBox="1"/>
          <p:nvPr/>
        </p:nvSpPr>
        <p:spPr>
          <a:xfrm>
            <a:off x="319475" y="2848325"/>
            <a:ext cx="4751700" cy="140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Supported by:</a:t>
            </a:r>
            <a:endParaRPr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203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This material is based upon work supported by the U.S. Department of Energy, Office of Science, Office of Nuclear Physics under contract DEAC05-06OR23177.</a:t>
            </a:r>
            <a:endParaRPr sz="15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2108200" marR="203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00000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75" name="Google Shape;375;p44"/>
          <p:cNvSpPr txBox="1"/>
          <p:nvPr/>
        </p:nvSpPr>
        <p:spPr>
          <a:xfrm>
            <a:off x="3011450" y="4608550"/>
            <a:ext cx="480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rPr>
              <a:t>Thank you for your attention !</a:t>
            </a:r>
            <a:endParaRPr sz="1800">
              <a:solidFill>
                <a:srgbClr val="0000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6" name="Google Shape;37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9650" y="814900"/>
            <a:ext cx="4161500" cy="3133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Back Up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2" name="Google Shape;382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6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Gas Purity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88" name="Google Shape;388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9" name="Google Shape;38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00" y="633875"/>
            <a:ext cx="4000449" cy="1878901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6"/>
          <p:cNvSpPr txBox="1"/>
          <p:nvPr/>
        </p:nvSpPr>
        <p:spPr>
          <a:xfrm>
            <a:off x="5886150" y="3649375"/>
            <a:ext cx="3135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Baked the cell, and the helium path to cell for about 2 weeks before the use.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Getter takes care of gas purity, but needs re-activation when purity gets worse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1" name="Google Shape;39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2950" y="1555550"/>
            <a:ext cx="2858190" cy="18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9225" y="2458425"/>
            <a:ext cx="5569124" cy="24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9588" y="673728"/>
            <a:ext cx="1878725" cy="16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47"/>
          <p:cNvPicPr preferRelativeResize="0"/>
          <p:nvPr/>
        </p:nvPicPr>
        <p:blipFill rotWithShape="1">
          <a:blip r:embed="rId3">
            <a:alphaModFix/>
          </a:blip>
          <a:srcRect b="0" l="5033" r="0" t="9387"/>
          <a:stretch/>
        </p:blipFill>
        <p:spPr>
          <a:xfrm>
            <a:off x="36225" y="615800"/>
            <a:ext cx="3446374" cy="438437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99" name="Google Shape;399;p47"/>
          <p:cNvCxnSpPr/>
          <p:nvPr/>
        </p:nvCxnSpPr>
        <p:spPr>
          <a:xfrm>
            <a:off x="950825" y="1412650"/>
            <a:ext cx="27711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0" name="Google Shape;400;p47"/>
          <p:cNvSpPr txBox="1"/>
          <p:nvPr/>
        </p:nvSpPr>
        <p:spPr>
          <a:xfrm>
            <a:off x="3721925" y="1262400"/>
            <a:ext cx="1271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⁴</a:t>
            </a:r>
            <a:r>
              <a:rPr lang="en" sz="900"/>
              <a:t>He gas </a:t>
            </a:r>
            <a:endParaRPr sz="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back from the magnet</a:t>
            </a:r>
            <a:endParaRPr sz="900"/>
          </a:p>
        </p:txBody>
      </p:sp>
      <p:cxnSp>
        <p:nvCxnSpPr>
          <p:cNvPr id="401" name="Google Shape;401;p47"/>
          <p:cNvCxnSpPr/>
          <p:nvPr/>
        </p:nvCxnSpPr>
        <p:spPr>
          <a:xfrm flipH="1" rot="10800000">
            <a:off x="2257175" y="2897813"/>
            <a:ext cx="1401300" cy="2349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2" name="Google Shape;402;p47"/>
          <p:cNvSpPr txBox="1"/>
          <p:nvPr/>
        </p:nvSpPr>
        <p:spPr>
          <a:xfrm>
            <a:off x="3521400" y="2648350"/>
            <a:ext cx="1050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⁴</a:t>
            </a:r>
            <a:r>
              <a:rPr lang="en" sz="1200">
                <a:solidFill>
                  <a:srgbClr val="FF00FF"/>
                </a:solidFill>
              </a:rPr>
              <a:t>He gas inlet</a:t>
            </a:r>
            <a:endParaRPr sz="1200">
              <a:solidFill>
                <a:srgbClr val="FF00FF"/>
              </a:solidFill>
            </a:endParaRPr>
          </a:p>
        </p:txBody>
      </p:sp>
      <p:cxnSp>
        <p:nvCxnSpPr>
          <p:cNvPr id="403" name="Google Shape;403;p47"/>
          <p:cNvCxnSpPr/>
          <p:nvPr/>
        </p:nvCxnSpPr>
        <p:spPr>
          <a:xfrm flipH="1" rot="10800000">
            <a:off x="2001250" y="2254925"/>
            <a:ext cx="1702500" cy="4617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4" name="Google Shape;404;p47"/>
          <p:cNvSpPr txBox="1"/>
          <p:nvPr/>
        </p:nvSpPr>
        <p:spPr>
          <a:xfrm>
            <a:off x="3658475" y="2051350"/>
            <a:ext cx="913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highlight>
                  <a:srgbClr val="FFFF00"/>
                </a:highlight>
              </a:rPr>
              <a:t>ByPasses</a:t>
            </a:r>
            <a:endParaRPr sz="1100">
              <a:solidFill>
                <a:schemeClr val="dk2"/>
              </a:solidFill>
              <a:highlight>
                <a:srgbClr val="FFFF00"/>
              </a:highlight>
            </a:endParaRPr>
          </a:p>
        </p:txBody>
      </p:sp>
      <p:cxnSp>
        <p:nvCxnSpPr>
          <p:cNvPr id="405" name="Google Shape;405;p47"/>
          <p:cNvCxnSpPr/>
          <p:nvPr/>
        </p:nvCxnSpPr>
        <p:spPr>
          <a:xfrm flipH="1" rot="10800000">
            <a:off x="1420700" y="2164213"/>
            <a:ext cx="2192400" cy="559200"/>
          </a:xfrm>
          <a:prstGeom prst="straightConnector1">
            <a:avLst/>
          </a:prstGeom>
          <a:noFill/>
          <a:ln cap="flat" cmpd="sng" w="1905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6" name="Google Shape;406;p47"/>
          <p:cNvCxnSpPr/>
          <p:nvPr/>
        </p:nvCxnSpPr>
        <p:spPr>
          <a:xfrm>
            <a:off x="1612775" y="3139850"/>
            <a:ext cx="2163300" cy="10800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7" name="Google Shape;407;p47"/>
          <p:cNvCxnSpPr/>
          <p:nvPr/>
        </p:nvCxnSpPr>
        <p:spPr>
          <a:xfrm>
            <a:off x="1207500" y="3152150"/>
            <a:ext cx="2595900" cy="10587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8" name="Google Shape;408;p47"/>
          <p:cNvSpPr txBox="1"/>
          <p:nvPr/>
        </p:nvSpPr>
        <p:spPr>
          <a:xfrm>
            <a:off x="3776075" y="4042475"/>
            <a:ext cx="794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highlight>
                  <a:srgbClr val="00FF00"/>
                </a:highlight>
              </a:rPr>
              <a:t>LN2 trap</a:t>
            </a:r>
            <a:endParaRPr sz="900">
              <a:highlight>
                <a:srgbClr val="00FF00"/>
              </a:highlight>
            </a:endParaRPr>
          </a:p>
        </p:txBody>
      </p:sp>
      <p:cxnSp>
        <p:nvCxnSpPr>
          <p:cNvPr id="409" name="Google Shape;409;p47"/>
          <p:cNvCxnSpPr/>
          <p:nvPr/>
        </p:nvCxnSpPr>
        <p:spPr>
          <a:xfrm>
            <a:off x="1021213" y="3311250"/>
            <a:ext cx="2609400" cy="1361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0" name="Google Shape;410;p47"/>
          <p:cNvSpPr txBox="1"/>
          <p:nvPr/>
        </p:nvSpPr>
        <p:spPr>
          <a:xfrm>
            <a:off x="3630625" y="4547650"/>
            <a:ext cx="4764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highlight>
                  <a:srgbClr val="00FFFF"/>
                </a:highlight>
              </a:rPr>
              <a:t>To the pumps</a:t>
            </a:r>
            <a:endParaRPr sz="900">
              <a:highlight>
                <a:srgbClr val="00FFFF"/>
              </a:highlight>
            </a:endParaRPr>
          </a:p>
        </p:txBody>
      </p:sp>
      <p:sp>
        <p:nvSpPr>
          <p:cNvPr id="411" name="Google Shape;411;p47"/>
          <p:cNvSpPr/>
          <p:nvPr/>
        </p:nvSpPr>
        <p:spPr>
          <a:xfrm>
            <a:off x="663275" y="824050"/>
            <a:ext cx="3058588" cy="1961499"/>
          </a:xfrm>
          <a:custGeom>
            <a:rect b="b" l="l" r="r" t="t"/>
            <a:pathLst>
              <a:path extrusionOk="0" h="80480" w="133011">
                <a:moveTo>
                  <a:pt x="11328" y="80481"/>
                </a:moveTo>
                <a:cubicBezTo>
                  <a:pt x="-4582" y="60599"/>
                  <a:pt x="-4156" y="19524"/>
                  <a:pt x="16215" y="4245"/>
                </a:cubicBezTo>
                <a:cubicBezTo>
                  <a:pt x="19512" y="1772"/>
                  <a:pt x="23981" y="-798"/>
                  <a:pt x="27943" y="335"/>
                </a:cubicBezTo>
                <a:cubicBezTo>
                  <a:pt x="30831" y="1161"/>
                  <a:pt x="31799" y="5868"/>
                  <a:pt x="34785" y="6200"/>
                </a:cubicBezTo>
                <a:cubicBezTo>
                  <a:pt x="38523" y="6615"/>
                  <a:pt x="42280" y="5562"/>
                  <a:pt x="46025" y="5222"/>
                </a:cubicBezTo>
                <a:cubicBezTo>
                  <a:pt x="66142" y="3394"/>
                  <a:pt x="86698" y="8057"/>
                  <a:pt x="106623" y="4734"/>
                </a:cubicBezTo>
                <a:cubicBezTo>
                  <a:pt x="115394" y="3271"/>
                  <a:pt x="124120" y="824"/>
                  <a:pt x="133012" y="824"/>
                </a:cubicBezTo>
              </a:path>
            </a:pathLst>
          </a:cu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2" name="Google Shape;412;p47"/>
          <p:cNvSpPr txBox="1"/>
          <p:nvPr/>
        </p:nvSpPr>
        <p:spPr>
          <a:xfrm>
            <a:off x="3776075" y="594300"/>
            <a:ext cx="913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Back to the reliquifier</a:t>
            </a:r>
            <a:endParaRPr sz="1000"/>
          </a:p>
        </p:txBody>
      </p:sp>
      <p:sp>
        <p:nvSpPr>
          <p:cNvPr id="413" name="Google Shape;413;p4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Magnet Re-liquefier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14" name="Google Shape;414;p47"/>
          <p:cNvPicPr preferRelativeResize="0"/>
          <p:nvPr/>
        </p:nvPicPr>
        <p:blipFill rotWithShape="1">
          <a:blip r:embed="rId4">
            <a:alphaModFix/>
          </a:blip>
          <a:srcRect b="0" l="3249" r="17094" t="0"/>
          <a:stretch/>
        </p:blipFill>
        <p:spPr>
          <a:xfrm>
            <a:off x="6565200" y="615800"/>
            <a:ext cx="2490250" cy="3479175"/>
          </a:xfrm>
          <a:prstGeom prst="rect">
            <a:avLst/>
          </a:prstGeom>
          <a:noFill/>
          <a:ln cap="flat" cmpd="sng" w="9525">
            <a:solidFill>
              <a:srgbClr val="38761D"/>
            </a:solidFill>
            <a:prstDash val="dash"/>
            <a:miter lim="8000"/>
            <a:headEnd len="sm" w="sm" type="none"/>
            <a:tailEnd len="sm" w="sm" type="none"/>
          </a:ln>
        </p:spPr>
      </p:pic>
      <p:sp>
        <p:nvSpPr>
          <p:cNvPr id="415" name="Google Shape;415;p47"/>
          <p:cNvSpPr/>
          <p:nvPr/>
        </p:nvSpPr>
        <p:spPr>
          <a:xfrm>
            <a:off x="7898600" y="760650"/>
            <a:ext cx="631800" cy="15393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47"/>
          <p:cNvSpPr txBox="1"/>
          <p:nvPr/>
        </p:nvSpPr>
        <p:spPr>
          <a:xfrm>
            <a:off x="5704750" y="824050"/>
            <a:ext cx="751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highlight>
                  <a:srgbClr val="00FF00"/>
                </a:highlight>
              </a:rPr>
              <a:t>Reliquifier</a:t>
            </a:r>
            <a:endParaRPr sz="1000">
              <a:solidFill>
                <a:srgbClr val="000000"/>
              </a:solidFill>
              <a:highlight>
                <a:srgbClr val="00FF00"/>
              </a:highlight>
            </a:endParaRPr>
          </a:p>
        </p:txBody>
      </p:sp>
      <p:cxnSp>
        <p:nvCxnSpPr>
          <p:cNvPr id="417" name="Google Shape;417;p47"/>
          <p:cNvCxnSpPr/>
          <p:nvPr/>
        </p:nvCxnSpPr>
        <p:spPr>
          <a:xfrm>
            <a:off x="6456550" y="996100"/>
            <a:ext cx="1684200" cy="271800"/>
          </a:xfrm>
          <a:prstGeom prst="straightConnector1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18" name="Google Shape;418;p47"/>
          <p:cNvCxnSpPr>
            <a:stCxn id="419" idx="3"/>
          </p:cNvCxnSpPr>
          <p:nvPr/>
        </p:nvCxnSpPr>
        <p:spPr>
          <a:xfrm>
            <a:off x="6510850" y="1521775"/>
            <a:ext cx="1195500" cy="231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9" name="Google Shape;419;p47"/>
          <p:cNvSpPr txBox="1"/>
          <p:nvPr/>
        </p:nvSpPr>
        <p:spPr>
          <a:xfrm>
            <a:off x="5650450" y="1267825"/>
            <a:ext cx="860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⁴</a:t>
            </a:r>
            <a:r>
              <a:rPr lang="en" sz="900">
                <a:solidFill>
                  <a:srgbClr val="FF0000"/>
                </a:solidFill>
              </a:rPr>
              <a:t>He gas into the reliquifier</a:t>
            </a:r>
            <a:endParaRPr sz="900">
              <a:solidFill>
                <a:srgbClr val="FF0000"/>
              </a:solidFill>
            </a:endParaRPr>
          </a:p>
        </p:txBody>
      </p:sp>
      <p:cxnSp>
        <p:nvCxnSpPr>
          <p:cNvPr id="420" name="Google Shape;420;p47"/>
          <p:cNvCxnSpPr/>
          <p:nvPr/>
        </p:nvCxnSpPr>
        <p:spPr>
          <a:xfrm>
            <a:off x="6338825" y="2082750"/>
            <a:ext cx="2116500" cy="4029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1" name="Google Shape;421;p47"/>
          <p:cNvSpPr txBox="1"/>
          <p:nvPr/>
        </p:nvSpPr>
        <p:spPr>
          <a:xfrm>
            <a:off x="5378945" y="1793225"/>
            <a:ext cx="1000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</a:rPr>
              <a:t>Liquified </a:t>
            </a:r>
            <a:r>
              <a:rPr b="1" lang="en" sz="1200"/>
              <a:t>⁴</a:t>
            </a:r>
            <a:r>
              <a:rPr lang="en" sz="800">
                <a:solidFill>
                  <a:srgbClr val="000000"/>
                </a:solidFill>
              </a:rPr>
              <a:t>He</a:t>
            </a:r>
            <a:endParaRPr sz="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</a:rPr>
              <a:t>Into the magnet</a:t>
            </a:r>
            <a:endParaRPr sz="800">
              <a:solidFill>
                <a:srgbClr val="000000"/>
              </a:solidFill>
            </a:endParaRPr>
          </a:p>
        </p:txBody>
      </p:sp>
      <p:cxnSp>
        <p:nvCxnSpPr>
          <p:cNvPr id="422" name="Google Shape;422;p47"/>
          <p:cNvCxnSpPr/>
          <p:nvPr/>
        </p:nvCxnSpPr>
        <p:spPr>
          <a:xfrm>
            <a:off x="6112425" y="2617025"/>
            <a:ext cx="735300" cy="156900"/>
          </a:xfrm>
          <a:prstGeom prst="straightConnector1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3" name="Google Shape;423;p47"/>
          <p:cNvSpPr txBox="1"/>
          <p:nvPr/>
        </p:nvSpPr>
        <p:spPr>
          <a:xfrm>
            <a:off x="4679988" y="2260025"/>
            <a:ext cx="1777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00FF"/>
                </a:solidFill>
              </a:rPr>
              <a:t>Warm gas out from the magnet back to the inlet for recirculation (reliquifying)</a:t>
            </a:r>
            <a:endParaRPr sz="900">
              <a:solidFill>
                <a:srgbClr val="FF00FF"/>
              </a:solidFill>
            </a:endParaRPr>
          </a:p>
        </p:txBody>
      </p:sp>
      <p:sp>
        <p:nvSpPr>
          <p:cNvPr id="424" name="Google Shape;424;p47"/>
          <p:cNvSpPr txBox="1"/>
          <p:nvPr/>
        </p:nvSpPr>
        <p:spPr>
          <a:xfrm>
            <a:off x="4863650" y="4138075"/>
            <a:ext cx="4074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To produce the field, warm bore magnet has to be cooled by liquefier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30" name="Google Shape;43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850" y="199225"/>
            <a:ext cx="3909250" cy="272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2625" y="2370200"/>
            <a:ext cx="5559052" cy="256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103;p17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Polarized </a:t>
            </a:r>
            <a:r>
              <a:rPr lang="en" sz="3538">
                <a:solidFill>
                  <a:schemeClr val="lt1"/>
                </a:solidFill>
              </a:rPr>
              <a:t>³He Target for CLAS12</a:t>
            </a:r>
            <a:r>
              <a:rPr lang="en">
                <a:solidFill>
                  <a:schemeClr val="lt1"/>
                </a:solidFill>
              </a:rPr>
              <a:t>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193075" y="738600"/>
            <a:ext cx="4616700" cy="41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84943" lvl="0" marL="177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13"/>
              <a:buFont typeface="Trebuchet MS"/>
              <a:buChar char="●"/>
            </a:pPr>
            <a:r>
              <a:rPr lang="en" sz="1325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CEBAF Large Acceptance Spectrometer for Jefferson Lab’s 12 GeV upgrade</a:t>
            </a:r>
            <a:endParaRPr sz="1325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5737" lvl="1" marL="5207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25"/>
              <a:buFont typeface="Trebuchet MS"/>
              <a:buChar char="○"/>
            </a:pPr>
            <a:r>
              <a:rPr lang="en" sz="1075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High luminosity electron scattering</a:t>
            </a:r>
            <a:endParaRPr sz="1075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5737" lvl="1" marL="5207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25"/>
              <a:buFont typeface="Trebuchet MS"/>
              <a:buChar char="○"/>
            </a:pPr>
            <a:r>
              <a:rPr lang="en" sz="1075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Multi-particle final state response</a:t>
            </a:r>
            <a:endParaRPr sz="1075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5737" lvl="1" marL="5207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25"/>
              <a:buFont typeface="Trebuchet MS"/>
              <a:buChar char="○"/>
            </a:pPr>
            <a:r>
              <a:rPr lang="en" sz="1075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5 T solenoid in interaction region</a:t>
            </a:r>
            <a:endParaRPr sz="1075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4943" lvl="0" marL="1778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13"/>
              <a:buFont typeface="Trebuchet MS"/>
              <a:buChar char="●"/>
            </a:pPr>
            <a:r>
              <a:rPr lang="en" sz="1325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Proposal to PAC48: A program of spin-dependent electron scattering using a polarized </a:t>
            </a:r>
            <a:r>
              <a:rPr lang="en" sz="15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³</a:t>
            </a:r>
            <a:r>
              <a:rPr lang="en" sz="1325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He target in CLAS12</a:t>
            </a:r>
            <a:endParaRPr sz="1325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5737" lvl="1" marL="5207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25"/>
              <a:buFont typeface="Trebuchet MS"/>
              <a:buChar char="○"/>
            </a:pPr>
            <a:r>
              <a:rPr lang="en" sz="1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</a:t>
            </a:r>
            <a:r>
              <a:rPr baseline="-25000" lang="en" sz="1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</a:t>
            </a:r>
            <a:r>
              <a:rPr lang="en" sz="11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-dependence of the longitudinal spin structure function F_LL of the neutron</a:t>
            </a:r>
            <a:endParaRPr sz="1075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5737" lvl="1" marL="5207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325"/>
              <a:buFont typeface="Trebuchet MS"/>
              <a:buChar char="○"/>
            </a:pPr>
            <a:r>
              <a:rPr lang="en" sz="1075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Nuclear corrections to SIDIS</a:t>
            </a:r>
            <a:endParaRPr sz="1075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84943" lvl="0" marL="1778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13"/>
              <a:buFont typeface="Trebuchet MS"/>
              <a:buChar char="●"/>
            </a:pPr>
            <a:r>
              <a:rPr lang="en" sz="1325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Novel target needed for standard configuration</a:t>
            </a:r>
            <a:endParaRPr sz="1325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88900" lvl="0" marL="177800" rtl="0" algn="l">
              <a:lnSpc>
                <a:spcPct val="150000"/>
              </a:lnSpc>
              <a:spcBef>
                <a:spcPts val="800"/>
              </a:spcBef>
              <a:spcAft>
                <a:spcPts val="1200"/>
              </a:spcAft>
              <a:buClr>
                <a:schemeClr val="dk1"/>
              </a:buClr>
              <a:buSzPts val="1313"/>
              <a:buNone/>
            </a:pPr>
            <a:r>
              <a:t/>
            </a:r>
            <a:endParaRPr sz="1325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5" name="Google Shape;10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79862" y="827031"/>
            <a:ext cx="4150981" cy="3940232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Optical Pumping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1" name="Google Shape;111;p18"/>
          <p:cNvSpPr txBox="1"/>
          <p:nvPr>
            <p:ph idx="1" type="body"/>
          </p:nvPr>
        </p:nvSpPr>
        <p:spPr>
          <a:xfrm>
            <a:off x="0" y="572700"/>
            <a:ext cx="9144000" cy="45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2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400">
              <a:solidFill>
                <a:srgbClr val="000000"/>
              </a:solidFill>
              <a:highlight>
                <a:srgbClr val="FFFFF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58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24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76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24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76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24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"/>
              <a:buFont typeface="Arial"/>
              <a:buNone/>
            </a:pPr>
            <a:r>
              <a:t/>
            </a:r>
            <a:endParaRPr sz="152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2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440"/>
              <a:buNone/>
            </a:pPr>
            <a:r>
              <a:t/>
            </a:r>
            <a:endParaRPr sz="152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440"/>
              <a:buNone/>
            </a:pPr>
            <a:r>
              <a:t/>
            </a:r>
            <a:endParaRPr sz="1520">
              <a:solidFill>
                <a:srgbClr val="000000"/>
              </a:solidFill>
            </a:endParaRPr>
          </a:p>
        </p:txBody>
      </p:sp>
      <p:sp>
        <p:nvSpPr>
          <p:cNvPr id="112" name="Google Shape;11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6503" y="651625"/>
            <a:ext cx="3664649" cy="38402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4" name="Google Shape;114;p18"/>
          <p:cNvSpPr txBox="1"/>
          <p:nvPr/>
        </p:nvSpPr>
        <p:spPr>
          <a:xfrm>
            <a:off x="191150" y="781975"/>
            <a:ext cx="40662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Energy to first excited electronic state is 20 eV!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This corresponds to a wavelength of around 60 nm, not practical for driving polarizing transitions.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We have to optically pump other electronic states, then transfer to the helium nucleus.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191150" y="3614350"/>
            <a:ext cx="4856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Polarization of Gas via Optical Pumping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>
                <a:latin typeface="Open Sans"/>
                <a:ea typeface="Open Sans"/>
                <a:cs typeface="Open Sans"/>
                <a:sym typeface="Open Sans"/>
              </a:rPr>
              <a:t>Spin-exchange: Evaporate Alkalis into the Gas, Pump Them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400"/>
              <a:buFont typeface="Open Sans"/>
              <a:buChar char="●"/>
            </a:pPr>
            <a:r>
              <a:rPr lang="en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Metastability-exchange: Excite Electrons to 2S, Pump Them</a:t>
            </a:r>
            <a:endParaRPr>
              <a:solidFill>
                <a:srgbClr val="CC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Metastability Exchange Optical Pumping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1" name="Google Shape;121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075" y="884475"/>
            <a:ext cx="4652649" cy="2932325"/>
          </a:xfrm>
          <a:prstGeom prst="rect">
            <a:avLst/>
          </a:prstGeom>
          <a:noFill/>
          <a:ln cap="flat" cmpd="sng" w="19050">
            <a:solidFill>
              <a:srgbClr val="6D9EE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3" name="Google Shape;123;p19"/>
          <p:cNvSpPr txBox="1"/>
          <p:nvPr/>
        </p:nvSpPr>
        <p:spPr>
          <a:xfrm>
            <a:off x="51000" y="782400"/>
            <a:ext cx="3801600" cy="3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Discharge excites atoms to the 2³S1 state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Optically pump Metastable State ³He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Laser drives transition and induces polarization on metastables.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984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Collisions between 2³S1 state and ground state atoms polarize the nuclei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High field MEOP is attractive since it doesn’t require exchange of gases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8625" y="795275"/>
            <a:ext cx="5895474" cy="41105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0" name="Google Shape;130;p20"/>
          <p:cNvSpPr txBox="1"/>
          <p:nvPr/>
        </p:nvSpPr>
        <p:spPr>
          <a:xfrm>
            <a:off x="0" y="1103400"/>
            <a:ext cx="3188700" cy="1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Trebuchet MS"/>
                <a:ea typeface="Trebuchet MS"/>
                <a:cs typeface="Trebuchet MS"/>
                <a:sym typeface="Trebuchet MS"/>
              </a:rPr>
              <a:t>Absorption spectrum of </a:t>
            </a:r>
            <a:r>
              <a:rPr lang="en" sz="1960">
                <a:latin typeface="Trebuchet MS"/>
                <a:ea typeface="Trebuchet MS"/>
                <a:cs typeface="Trebuchet MS"/>
                <a:sym typeface="Trebuchet MS"/>
              </a:rPr>
              <a:t>³</a:t>
            </a:r>
            <a:r>
              <a:rPr lang="en" sz="1500">
                <a:latin typeface="Trebuchet MS"/>
                <a:ea typeface="Trebuchet MS"/>
                <a:cs typeface="Trebuchet MS"/>
                <a:sym typeface="Trebuchet MS"/>
              </a:rPr>
              <a:t>He at low magnetic field and 2 T, showing the separation of degenerate Zeeman states with increasing field. Pumping transitions are labeled by name, as are lines useful for probes.</a:t>
            </a:r>
            <a:endParaRPr sz="15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1" name="Google Shape;131;p20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5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³</a:t>
            </a:r>
            <a:r>
              <a:rPr lang="en">
                <a:solidFill>
                  <a:schemeClr val="lt1"/>
                </a:solidFill>
              </a:rPr>
              <a:t>He Transitions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7" name="Google Shape;137;p21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</a:rPr>
              <a:t>Double Cell CryoTarget Bates 88-02</a:t>
            </a:r>
            <a:endParaRPr sz="3200">
              <a:solidFill>
                <a:schemeClr val="lt1"/>
              </a:solidFill>
            </a:endParaRPr>
          </a:p>
        </p:txBody>
      </p:sp>
      <p:pic>
        <p:nvPicPr>
          <p:cNvPr id="138" name="Google Shape;13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00" y="1151612"/>
            <a:ext cx="4244151" cy="3292874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9" name="Google Shape;13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30600" y="1151600"/>
            <a:ext cx="4690549" cy="3292874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" name="Google Shape;145;p22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98000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</a:rPr>
              <a:t>High Field MEOP for EIC</a:t>
            </a:r>
            <a:endParaRPr sz="3200">
              <a:solidFill>
                <a:schemeClr val="lt1"/>
              </a:solidFill>
            </a:endParaRPr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9750" y="851450"/>
            <a:ext cx="5319600" cy="32726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7" name="Google Shape;147;p22"/>
          <p:cNvSpPr txBox="1"/>
          <p:nvPr/>
        </p:nvSpPr>
        <p:spPr>
          <a:xfrm>
            <a:off x="101200" y="762825"/>
            <a:ext cx="3501000" cy="26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032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Trebuchet MS"/>
              <a:buChar char="•"/>
            </a:pPr>
            <a:r>
              <a:rPr lang="en" sz="135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High field MEOP already being applied for nuclear physics</a:t>
            </a:r>
            <a:endParaRPr sz="135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032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Trebuchet MS"/>
              <a:buChar char="•"/>
            </a:pPr>
            <a:r>
              <a:rPr lang="en" sz="135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BNL’s Electron Beam Ion Source</a:t>
            </a:r>
            <a:r>
              <a:rPr lang="en" sz="1350"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r>
              <a:rPr lang="en" sz="135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5 T</a:t>
            </a:r>
            <a:endParaRPr sz="135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032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Trebuchet MS"/>
              <a:buChar char="•"/>
            </a:pPr>
            <a:r>
              <a:rPr lang="en" sz="135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MEOP tests between 2 to 4 T gave nearly 90% at 1.3 mbar (</a:t>
            </a:r>
            <a:r>
              <a:rPr lang="en" sz="1050" u="sng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Maxwell et al., NIM A 959, 2020</a:t>
            </a:r>
            <a:r>
              <a:rPr lang="en" sz="1350">
                <a:latin typeface="Trebuchet MS"/>
                <a:ea typeface="Trebuchet MS"/>
                <a:cs typeface="Trebuchet MS"/>
                <a:sym typeface="Trebuchet MS"/>
              </a:rPr>
              <a:t>)</a:t>
            </a:r>
            <a:endParaRPr sz="135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48" name="Google Shape;14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00" y="2945850"/>
            <a:ext cx="3581900" cy="200295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