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5"/>
  </p:notesMasterIdLst>
  <p:sldIdLst>
    <p:sldId id="274" r:id="rId2"/>
    <p:sldId id="306" r:id="rId3"/>
    <p:sldId id="436" r:id="rId4"/>
    <p:sldId id="395" r:id="rId5"/>
    <p:sldId id="404" r:id="rId6"/>
    <p:sldId id="441" r:id="rId7"/>
    <p:sldId id="413" r:id="rId8"/>
    <p:sldId id="437" r:id="rId9"/>
    <p:sldId id="444" r:id="rId10"/>
    <p:sldId id="445" r:id="rId11"/>
    <p:sldId id="446" r:id="rId12"/>
    <p:sldId id="422" r:id="rId13"/>
    <p:sldId id="442" r:id="rId14"/>
    <p:sldId id="427" r:id="rId15"/>
    <p:sldId id="435" r:id="rId16"/>
    <p:sldId id="440" r:id="rId17"/>
    <p:sldId id="443" r:id="rId18"/>
    <p:sldId id="449" r:id="rId19"/>
    <p:sldId id="401" r:id="rId20"/>
    <p:sldId id="402" r:id="rId21"/>
    <p:sldId id="327" r:id="rId22"/>
    <p:sldId id="447" r:id="rId23"/>
    <p:sldId id="3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  <a:srgbClr val="0432FF"/>
    <a:srgbClr val="009051"/>
    <a:srgbClr val="FF2F92"/>
    <a:srgbClr val="945200"/>
    <a:srgbClr val="929000"/>
    <a:srgbClr val="FFD579"/>
    <a:srgbClr val="F89B1E"/>
    <a:srgbClr val="FF9300"/>
    <a:srgbClr val="6EC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7625"/>
  </p:normalViewPr>
  <p:slideViewPr>
    <p:cSldViewPr snapToGrid="0" snapToObjects="1">
      <p:cViewPr varScale="1">
        <p:scale>
          <a:sx n="198" d="100"/>
          <a:sy n="198" d="100"/>
        </p:scale>
        <p:origin x="220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3B209-754F-A641-847F-E6DFB00F7FFA}" type="datetimeFigureOut">
              <a:rPr lang="en-US" smtClean="0"/>
              <a:t>3/4/25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C65B1-5EF6-F74B-80DF-337655BF11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71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E390E-3AF3-CB41-86F4-044C57609FA7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3F1F5-AC95-8246-9B67-8987394024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70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E47EC-0C14-BA4E-B599-A93B7E12EBBF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3F1F5-AC95-8246-9B67-8987394024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34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8593C-3FC4-F94C-9440-EA32667BB881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3F1F5-AC95-8246-9B67-8987394024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50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FFB39-CFFE-2441-8B10-9BA95AECD460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3F1F5-AC95-8246-9B67-8987394024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29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AD930-9B59-7D46-A973-58151A0A8DA1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3F1F5-AC95-8246-9B67-8987394024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79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2562-5707-B74E-9341-56022609BF24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3F1F5-AC95-8246-9B67-8987394024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59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E2AC-43E3-E74A-AF90-DE8B0A47A33A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3F1F5-AC95-8246-9B67-8987394024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188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395F-B2EC-7B4A-BBB7-748888336951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3F1F5-AC95-8246-9B67-8987394024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16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91C39-D0E5-374A-A723-AA6527E4D105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3F1F5-AC95-8246-9B67-8987394024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16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EBC8B-14D0-244B-A81D-B02D7E96D20C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3F1F5-AC95-8246-9B67-8987394024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4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CD11E-CAB9-A048-93E8-B3568A22EBC2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3F1F5-AC95-8246-9B67-8987394024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9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62E6F-1F57-014F-9A68-62368E9AB85B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3F1F5-AC95-8246-9B67-8987394024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64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iff"/><Relationship Id="rId3" Type="http://schemas.openxmlformats.org/officeDocument/2006/relationships/image" Target="../media/image81.png"/><Relationship Id="rId7" Type="http://schemas.openxmlformats.org/officeDocument/2006/relationships/image" Target="../media/image83.tif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asweb.jlab.org/wiki/index.php/CLAS12_Calibration_and_Commissioning" TargetMode="External"/><Relationship Id="rId11" Type="http://schemas.openxmlformats.org/officeDocument/2006/relationships/image" Target="../media/image87.png"/><Relationship Id="rId5" Type="http://schemas.openxmlformats.org/officeDocument/2006/relationships/image" Target="../media/image3.jpg"/><Relationship Id="rId10" Type="http://schemas.openxmlformats.org/officeDocument/2006/relationships/image" Target="../media/image86.tiff"/><Relationship Id="rId4" Type="http://schemas.openxmlformats.org/officeDocument/2006/relationships/image" Target="../media/image82.png"/><Relationship Id="rId9" Type="http://schemas.openxmlformats.org/officeDocument/2006/relationships/image" Target="../media/image8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12 Beautiful Destinations To Visit In Virginia This Spring">
            <a:extLst>
              <a:ext uri="{FF2B5EF4-FFF2-40B4-BE49-F238E27FC236}">
                <a16:creationId xmlns:a16="http://schemas.microsoft.com/office/drawing/2014/main" id="{CB99131E-8310-608B-28F7-D67409D0CA6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creen Shot 2015-08-11 at 4.05.35 PM.png">
            <a:extLst>
              <a:ext uri="{FF2B5EF4-FFF2-40B4-BE49-F238E27FC236}">
                <a16:creationId xmlns:a16="http://schemas.microsoft.com/office/drawing/2014/main" id="{4783C471-11A6-664E-9E0D-AFB5C207A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831" y="2982781"/>
            <a:ext cx="4402722" cy="210312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rgbClr val="9437FF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AF3C52-274C-6242-B7E6-EC368D904CCC}"/>
              </a:ext>
            </a:extLst>
          </p:cNvPr>
          <p:cNvSpPr txBox="1"/>
          <p:nvPr/>
        </p:nvSpPr>
        <p:spPr>
          <a:xfrm>
            <a:off x="6050621" y="2980944"/>
            <a:ext cx="5574356" cy="210312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Comic Sans MS" panose="030F0902030302020204" pitchFamily="66" charset="0"/>
              </a:rPr>
              <a:t>Topics:</a:t>
            </a:r>
          </a:p>
          <a:p>
            <a:pPr marL="171450" indent="-1714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Calibration activities: </a:t>
            </a:r>
            <a:r>
              <a:rPr lang="en-US" sz="2000" dirty="0">
                <a:solidFill>
                  <a:srgbClr val="009051"/>
                </a:solidFill>
                <a:latin typeface="Comic Sans MS" panose="030F0902030302020204" pitchFamily="66" charset="0"/>
              </a:rPr>
              <a:t>RG-A, C, D, E, K</a:t>
            </a:r>
          </a:p>
          <a:p>
            <a:pPr marL="171450" indent="-171450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DC calibration suite update</a:t>
            </a:r>
          </a:p>
          <a:p>
            <a:pPr marL="173038" indent="-173038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“Online” calibrations + commissioning: </a:t>
            </a:r>
            <a:r>
              <a:rPr lang="en-US" sz="2000" dirty="0">
                <a:solidFill>
                  <a:srgbClr val="009051"/>
                </a:solidFill>
                <a:latin typeface="Comic Sans MS" panose="030F0902030302020204" pitchFamily="66" charset="0"/>
              </a:rPr>
              <a:t>RG-L</a:t>
            </a:r>
            <a:endParaRPr lang="en-US" sz="2000" dirty="0">
              <a:solidFill>
                <a:srgbClr val="0070C0"/>
              </a:solidFill>
              <a:latin typeface="Comic Sans MS" panose="030F0902030302020204" pitchFamily="66" charset="0"/>
            </a:endParaRPr>
          </a:p>
          <a:p>
            <a:pPr marL="173038" indent="-173038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Summary</a:t>
            </a:r>
          </a:p>
        </p:txBody>
      </p:sp>
      <p:pic>
        <p:nvPicPr>
          <p:cNvPr id="3" name="Picture 2" descr="Image by FlamingText.com">
            <a:extLst>
              <a:ext uri="{FF2B5EF4-FFF2-40B4-BE49-F238E27FC236}">
                <a16:creationId xmlns:a16="http://schemas.microsoft.com/office/drawing/2014/main" id="{FC0EAE0C-A4B3-6B4A-E5CE-C5514F49F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13" y="807699"/>
            <a:ext cx="10972800" cy="1390170"/>
          </a:xfrm>
          <a:prstGeom prst="rect">
            <a:avLst/>
          </a:prstGeom>
          <a:noFill/>
          <a:ln w="38100">
            <a:solidFill>
              <a:srgbClr val="9437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by FlamingText.com">
            <a:extLst>
              <a:ext uri="{FF2B5EF4-FFF2-40B4-BE49-F238E27FC236}">
                <a16:creationId xmlns:a16="http://schemas.microsoft.com/office/drawing/2014/main" id="{D89A7D4D-FD8B-FBF2-92FA-8E746BE7F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41" y="6446520"/>
            <a:ext cx="1892051" cy="365760"/>
          </a:xfrm>
          <a:prstGeom prst="rect">
            <a:avLst/>
          </a:prstGeom>
          <a:noFill/>
          <a:ln w="15875">
            <a:solidFill>
              <a:srgbClr val="9437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by FlamingText.com">
            <a:extLst>
              <a:ext uri="{FF2B5EF4-FFF2-40B4-BE49-F238E27FC236}">
                <a16:creationId xmlns:a16="http://schemas.microsoft.com/office/drawing/2014/main" id="{34E03D6C-321C-8AB5-F3F2-3390E48AE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75" y="6446520"/>
            <a:ext cx="3090250" cy="365760"/>
          </a:xfrm>
          <a:prstGeom prst="rect">
            <a:avLst/>
          </a:prstGeom>
          <a:noFill/>
          <a:ln w="15875">
            <a:solidFill>
              <a:srgbClr val="9437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by FlamingText.com">
            <a:extLst>
              <a:ext uri="{FF2B5EF4-FFF2-40B4-BE49-F238E27FC236}">
                <a16:creationId xmlns:a16="http://schemas.microsoft.com/office/drawing/2014/main" id="{EB657813-3EA7-B701-6169-A1A019DB3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037" y="6446520"/>
            <a:ext cx="1586794" cy="365760"/>
          </a:xfrm>
          <a:prstGeom prst="rect">
            <a:avLst/>
          </a:prstGeom>
          <a:noFill/>
          <a:ln w="15875">
            <a:solidFill>
              <a:srgbClr val="9437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761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AI-generated content may be incorrect.">
            <a:extLst>
              <a:ext uri="{FF2B5EF4-FFF2-40B4-BE49-F238E27FC236}">
                <a16:creationId xmlns:a16="http://schemas.microsoft.com/office/drawing/2014/main" id="{F408CFA6-0E3E-A4A2-7167-01CF6E64527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7408" y="1485493"/>
            <a:ext cx="5943600" cy="2606348"/>
          </a:xfrm>
          <a:prstGeom prst="rect">
            <a:avLst/>
          </a:prstGeom>
          <a:ln w="19050">
            <a:solidFill>
              <a:srgbClr val="9437FF"/>
            </a:solidFill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4C7BE33-B8DF-C45C-0D1C-56EA59042CFC}"/>
              </a:ext>
            </a:extLst>
          </p:cNvPr>
          <p:cNvGrpSpPr>
            <a:grpSpLocks/>
          </p:cNvGrpSpPr>
          <p:nvPr/>
        </p:nvGrpSpPr>
        <p:grpSpPr>
          <a:xfrm>
            <a:off x="6153531" y="1474978"/>
            <a:ext cx="5961888" cy="2807208"/>
            <a:chOff x="6312281" y="1630553"/>
            <a:chExt cx="5949950" cy="258902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9BED33A-8ED9-166B-AB24-CEFDC90C25A6}"/>
                </a:ext>
              </a:extLst>
            </p:cNvPr>
            <p:cNvCxnSpPr/>
            <p:nvPr/>
          </p:nvCxnSpPr>
          <p:spPr>
            <a:xfrm>
              <a:off x="6363260" y="2263962"/>
              <a:ext cx="5705856" cy="0"/>
            </a:xfrm>
            <a:prstGeom prst="line">
              <a:avLst/>
            </a:prstGeom>
            <a:ln w="12700">
              <a:solidFill>
                <a:srgbClr val="FF2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8FA3959-BD9D-A9A7-27F8-C1A7D97ED7C8}"/>
                </a:ext>
              </a:extLst>
            </p:cNvPr>
            <p:cNvCxnSpPr/>
            <p:nvPr/>
          </p:nvCxnSpPr>
          <p:spPr>
            <a:xfrm>
              <a:off x="6381496" y="2918460"/>
              <a:ext cx="5705856" cy="0"/>
            </a:xfrm>
            <a:prstGeom prst="line">
              <a:avLst/>
            </a:prstGeom>
            <a:ln w="12700">
              <a:solidFill>
                <a:srgbClr val="FF2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 descr="Chart&#10;&#10;AI-generated content may be incorrect.">
              <a:extLst>
                <a:ext uri="{FF2B5EF4-FFF2-40B4-BE49-F238E27FC236}">
                  <a16:creationId xmlns:a16="http://schemas.microsoft.com/office/drawing/2014/main" id="{CACE8903-5D2D-F0B9-2A1D-7C4A4CDFB771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 b="22705"/>
            <a:stretch/>
          </p:blipFill>
          <p:spPr>
            <a:xfrm>
              <a:off x="6318631" y="1630553"/>
              <a:ext cx="5943600" cy="2014347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29" name="Picture 28" descr="Chart&#10;&#10;AI-generated content may be incorrect.">
              <a:extLst>
                <a:ext uri="{FF2B5EF4-FFF2-40B4-BE49-F238E27FC236}">
                  <a16:creationId xmlns:a16="http://schemas.microsoft.com/office/drawing/2014/main" id="{CFFC7A68-6A90-DCE8-0E02-7AED41510D59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 t="84483"/>
            <a:stretch/>
          </p:blipFill>
          <p:spPr>
            <a:xfrm>
              <a:off x="6312281" y="3651250"/>
              <a:ext cx="5943600" cy="404368"/>
            </a:xfrm>
            <a:prstGeom prst="rect">
              <a:avLst/>
            </a:prstGeom>
            <a:ln w="19050">
              <a:noFill/>
            </a:ln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96F4C9B-6455-5774-98DD-C1BABAD8EF6E}"/>
                </a:ext>
              </a:extLst>
            </p:cNvPr>
            <p:cNvCxnSpPr/>
            <p:nvPr/>
          </p:nvCxnSpPr>
          <p:spPr>
            <a:xfrm>
              <a:off x="8670925" y="3305175"/>
              <a:ext cx="914400" cy="91440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BB85969-07AE-E365-15AF-F36B09D11F68}"/>
                </a:ext>
              </a:extLst>
            </p:cNvPr>
            <p:cNvSpPr/>
            <p:nvPr/>
          </p:nvSpPr>
          <p:spPr>
            <a:xfrm>
              <a:off x="6312281" y="1633728"/>
              <a:ext cx="5943600" cy="2421890"/>
            </a:xfrm>
            <a:prstGeom prst="rect">
              <a:avLst/>
            </a:prstGeom>
            <a:noFill/>
            <a:ln w="19050">
              <a:solidFill>
                <a:srgbClr val="9437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 descr="Chart&#10;&#10;AI-generated content may be incorrect.">
            <a:extLst>
              <a:ext uri="{FF2B5EF4-FFF2-40B4-BE49-F238E27FC236}">
                <a16:creationId xmlns:a16="http://schemas.microsoft.com/office/drawing/2014/main" id="{F491078E-C07F-EAFC-5B6B-76EF17AE74F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61001" y="4197096"/>
            <a:ext cx="5943600" cy="2606040"/>
          </a:xfrm>
          <a:prstGeom prst="rect">
            <a:avLst/>
          </a:prstGeom>
          <a:ln w="19050">
            <a:solidFill>
              <a:srgbClr val="9437FF"/>
            </a:solidFill>
          </a:ln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0644E87-F8A3-9200-A2DC-9BF8E61EC7F2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3594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10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DC1CE-05ED-D6CB-294A-AF4D480327B5}"/>
              </a:ext>
            </a:extLst>
          </p:cNvPr>
          <p:cNvSpPr txBox="1"/>
          <p:nvPr/>
        </p:nvSpPr>
        <p:spPr>
          <a:xfrm>
            <a:off x="2622167" y="274320"/>
            <a:ext cx="696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DC Calibration Suite</a:t>
            </a:r>
          </a:p>
        </p:txBody>
      </p:sp>
      <p:pic>
        <p:nvPicPr>
          <p:cNvPr id="4098" name="Picture 2" descr="Amazon.com: The Proof Is In The Pudding Bowls - Set of Four Math Proof Joke  - Ceramic : Home &amp; Kitchen">
            <a:extLst>
              <a:ext uri="{FF2B5EF4-FFF2-40B4-BE49-F238E27FC236}">
                <a16:creationId xmlns:a16="http://schemas.microsoft.com/office/drawing/2014/main" id="{704D4AC3-F864-BE6C-F124-465158E89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20" y="93253"/>
            <a:ext cx="1080034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by FlamingText.com">
            <a:extLst>
              <a:ext uri="{FF2B5EF4-FFF2-40B4-BE49-F238E27FC236}">
                <a16:creationId xmlns:a16="http://schemas.microsoft.com/office/drawing/2014/main" id="{E8F62897-72F9-3E6C-8AE7-513DE11CC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077" y="923066"/>
            <a:ext cx="128059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by FlamingText.com">
            <a:extLst>
              <a:ext uri="{FF2B5EF4-FFF2-40B4-BE49-F238E27FC236}">
                <a16:creationId xmlns:a16="http://schemas.microsoft.com/office/drawing/2014/main" id="{574D638E-ACEC-EEE9-456C-449DDE2D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839" y="943997"/>
            <a:ext cx="117201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1D371F-8DAE-FC41-8110-118D86C8A3E9}"/>
              </a:ext>
            </a:extLst>
          </p:cNvPr>
          <p:cNvSpPr txBox="1"/>
          <p:nvPr/>
        </p:nvSpPr>
        <p:spPr>
          <a:xfrm>
            <a:off x="2767509" y="1633001"/>
            <a:ext cx="779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9437FF"/>
                </a:solidFill>
                <a:latin typeface="Comic Sans MS" panose="030F0902030302020204" pitchFamily="66" charset="0"/>
              </a:rPr>
              <a:t>MEAN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701462-EE44-5AD2-3B73-955D635BB471}"/>
              </a:ext>
            </a:extLst>
          </p:cNvPr>
          <p:cNvCxnSpPr/>
          <p:nvPr/>
        </p:nvCxnSpPr>
        <p:spPr>
          <a:xfrm>
            <a:off x="314885" y="2238562"/>
            <a:ext cx="5705856" cy="0"/>
          </a:xfrm>
          <a:prstGeom prst="line">
            <a:avLst/>
          </a:prstGeom>
          <a:ln w="12700"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DFF3AF2-F718-0A15-AB95-6DE11D06F604}"/>
              </a:ext>
            </a:extLst>
          </p:cNvPr>
          <p:cNvCxnSpPr/>
          <p:nvPr/>
        </p:nvCxnSpPr>
        <p:spPr>
          <a:xfrm>
            <a:off x="310896" y="3051810"/>
            <a:ext cx="5705856" cy="0"/>
          </a:xfrm>
          <a:prstGeom prst="line">
            <a:avLst/>
          </a:prstGeom>
          <a:ln w="12700"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37891A-35AF-8F92-1CAB-A6F01FCD943F}"/>
              </a:ext>
            </a:extLst>
          </p:cNvPr>
          <p:cNvCxnSpPr/>
          <p:nvPr/>
        </p:nvCxnSpPr>
        <p:spPr>
          <a:xfrm>
            <a:off x="6363260" y="2235387"/>
            <a:ext cx="5705856" cy="0"/>
          </a:xfrm>
          <a:prstGeom prst="line">
            <a:avLst/>
          </a:prstGeom>
          <a:ln w="12700"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1DC3842-46FB-7C0F-3BD6-B8582A02304D}"/>
              </a:ext>
            </a:extLst>
          </p:cNvPr>
          <p:cNvCxnSpPr/>
          <p:nvPr/>
        </p:nvCxnSpPr>
        <p:spPr>
          <a:xfrm>
            <a:off x="6381496" y="3039110"/>
            <a:ext cx="5705856" cy="0"/>
          </a:xfrm>
          <a:prstGeom prst="line">
            <a:avLst/>
          </a:prstGeom>
          <a:ln w="12700"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Chart, histogram&#10;&#10;AI-generated content may be incorrect.">
            <a:extLst>
              <a:ext uri="{FF2B5EF4-FFF2-40B4-BE49-F238E27FC236}">
                <a16:creationId xmlns:a16="http://schemas.microsoft.com/office/drawing/2014/main" id="{AEDE2EC4-2DEF-6F37-DB36-BD13B2AE9369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7400" y="4196965"/>
            <a:ext cx="5943600" cy="2606040"/>
          </a:xfrm>
          <a:prstGeom prst="rect">
            <a:avLst/>
          </a:prstGeom>
          <a:ln w="19050">
            <a:solidFill>
              <a:srgbClr val="9437FF"/>
            </a:solidFill>
          </a:ln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E2D46E8-3BC1-4C24-E3B2-E63EE2E658FE}"/>
              </a:ext>
            </a:extLst>
          </p:cNvPr>
          <p:cNvCxnSpPr/>
          <p:nvPr/>
        </p:nvCxnSpPr>
        <p:spPr>
          <a:xfrm>
            <a:off x="304546" y="4337685"/>
            <a:ext cx="5705856" cy="0"/>
          </a:xfrm>
          <a:prstGeom prst="line">
            <a:avLst/>
          </a:prstGeom>
          <a:ln w="12700"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E477D4-6CA5-5908-9C97-2FD41A85207F}"/>
              </a:ext>
            </a:extLst>
          </p:cNvPr>
          <p:cNvCxnSpPr/>
          <p:nvPr/>
        </p:nvCxnSpPr>
        <p:spPr>
          <a:xfrm>
            <a:off x="6363260" y="4344670"/>
            <a:ext cx="5705856" cy="0"/>
          </a:xfrm>
          <a:prstGeom prst="line">
            <a:avLst/>
          </a:prstGeom>
          <a:ln w="12700"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527F346-D9D5-5F68-7E45-85BF958505CA}"/>
              </a:ext>
            </a:extLst>
          </p:cNvPr>
          <p:cNvSpPr txBox="1"/>
          <p:nvPr/>
        </p:nvSpPr>
        <p:spPr>
          <a:xfrm>
            <a:off x="2703632" y="4310351"/>
            <a:ext cx="855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9437FF"/>
                </a:solidFill>
                <a:latin typeface="Comic Sans MS" panose="030F0902030302020204" pitchFamily="66" charset="0"/>
              </a:rPr>
              <a:t>WIDTH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3CC6C1-2560-CFC4-75C3-EB8A7AA80629}"/>
              </a:ext>
            </a:extLst>
          </p:cNvPr>
          <p:cNvSpPr txBox="1"/>
          <p:nvPr/>
        </p:nvSpPr>
        <p:spPr>
          <a:xfrm>
            <a:off x="8874814" y="1633001"/>
            <a:ext cx="779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9437FF"/>
                </a:solidFill>
                <a:latin typeface="Comic Sans MS" panose="030F0902030302020204" pitchFamily="66" charset="0"/>
              </a:rPr>
              <a:t>MEAN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6D445D-5791-4BF4-0687-4674F2F8AF50}"/>
              </a:ext>
            </a:extLst>
          </p:cNvPr>
          <p:cNvSpPr txBox="1"/>
          <p:nvPr/>
        </p:nvSpPr>
        <p:spPr>
          <a:xfrm>
            <a:off x="8810937" y="4310351"/>
            <a:ext cx="855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9437FF"/>
                </a:solidFill>
                <a:latin typeface="Comic Sans MS" panose="030F0902030302020204" pitchFamily="66" charset="0"/>
              </a:rPr>
              <a:t>WIDTH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08B67F-8BAA-D5C1-341D-F97516FC2675}"/>
              </a:ext>
            </a:extLst>
          </p:cNvPr>
          <p:cNvSpPr txBox="1"/>
          <p:nvPr/>
        </p:nvSpPr>
        <p:spPr>
          <a:xfrm>
            <a:off x="4271707" y="4250655"/>
            <a:ext cx="848600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9051"/>
                </a:solidFill>
                <a:latin typeface="Comic Sans MS" panose="030F0902030302020204" pitchFamily="66" charset="0"/>
              </a:rPr>
              <a:t>400 </a:t>
            </a:r>
            <a:r>
              <a:rPr lang="en-US" sz="1400" dirty="0">
                <a:solidFill>
                  <a:srgbClr val="009051"/>
                </a:solidFill>
                <a:latin typeface="Symbol" pitchFamily="2" charset="2"/>
              </a:rPr>
              <a:t>m</a:t>
            </a:r>
            <a:r>
              <a:rPr lang="en-US" sz="1400" dirty="0">
                <a:solidFill>
                  <a:srgbClr val="009051"/>
                </a:solidFill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5F0BBD-EF86-ED27-4EEC-73894F496E2C}"/>
              </a:ext>
            </a:extLst>
          </p:cNvPr>
          <p:cNvSpPr txBox="1"/>
          <p:nvPr/>
        </p:nvSpPr>
        <p:spPr>
          <a:xfrm>
            <a:off x="453965" y="1847726"/>
            <a:ext cx="956084" cy="307777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9051"/>
                </a:solidFill>
                <a:latin typeface="Comic Sans MS" panose="030F0902030302020204" pitchFamily="66" charset="0"/>
              </a:rPr>
              <a:t>±100 </a:t>
            </a:r>
            <a:r>
              <a:rPr lang="en-US" sz="1400" dirty="0">
                <a:solidFill>
                  <a:srgbClr val="009051"/>
                </a:solidFill>
                <a:latin typeface="Symbol" pitchFamily="2" charset="2"/>
              </a:rPr>
              <a:t>m</a:t>
            </a:r>
            <a:r>
              <a:rPr lang="en-US" sz="1400" dirty="0">
                <a:solidFill>
                  <a:srgbClr val="009051"/>
                </a:solidFill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3ED8D70-316C-F474-DA57-7C2B5FDD2E8E}"/>
              </a:ext>
            </a:extLst>
          </p:cNvPr>
          <p:cNvSpPr txBox="1"/>
          <p:nvPr/>
        </p:nvSpPr>
        <p:spPr>
          <a:xfrm>
            <a:off x="5194414" y="1083811"/>
            <a:ext cx="182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9437FF"/>
                </a:solidFill>
                <a:latin typeface="Comic Sans MS" panose="030F0902030302020204" pitchFamily="66" charset="0"/>
              </a:rPr>
              <a:t>RG-D calibration</a:t>
            </a:r>
          </a:p>
        </p:txBody>
      </p:sp>
    </p:spTree>
    <p:extLst>
      <p:ext uri="{BB962C8B-B14F-4D97-AF65-F5344CB8AC3E}">
        <p14:creationId xmlns:p14="http://schemas.microsoft.com/office/powerpoint/2010/main" val="3798238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AI-generated content may be incorrect.">
            <a:extLst>
              <a:ext uri="{FF2B5EF4-FFF2-40B4-BE49-F238E27FC236}">
                <a16:creationId xmlns:a16="http://schemas.microsoft.com/office/drawing/2014/main" id="{0BFC9515-820A-9E7D-D9C0-E61B585DE0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857" b="10289"/>
          <a:stretch/>
        </p:blipFill>
        <p:spPr>
          <a:xfrm>
            <a:off x="1782011" y="1285659"/>
            <a:ext cx="8627977" cy="4846320"/>
          </a:xfrm>
          <a:prstGeom prst="rect">
            <a:avLst/>
          </a:prstGeom>
          <a:ln w="19050">
            <a:solidFill>
              <a:srgbClr val="9437FF"/>
            </a:solidFill>
          </a:ln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AFC91A-EFA3-A0E4-2462-42319924B184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3594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11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697701-6869-F693-2C2E-A413D6026EDC}"/>
              </a:ext>
            </a:extLst>
          </p:cNvPr>
          <p:cNvSpPr txBox="1"/>
          <p:nvPr/>
        </p:nvSpPr>
        <p:spPr>
          <a:xfrm>
            <a:off x="2622167" y="274320"/>
            <a:ext cx="696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DC Calibration Suite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97E50A-BF7E-1431-6460-E17C610102DE}"/>
              </a:ext>
            </a:extLst>
          </p:cNvPr>
          <p:cNvSpPr txBox="1"/>
          <p:nvPr/>
        </p:nvSpPr>
        <p:spPr>
          <a:xfrm>
            <a:off x="5194414" y="947105"/>
            <a:ext cx="182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9437FF"/>
                </a:solidFill>
                <a:latin typeface="Comic Sans MS" panose="030F0902030302020204" pitchFamily="66" charset="0"/>
              </a:rPr>
              <a:t>RG-D calibration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9F3FE-8AE9-4493-89BF-A686A347637B}"/>
              </a:ext>
            </a:extLst>
          </p:cNvPr>
          <p:cNvSpPr txBox="1"/>
          <p:nvPr/>
        </p:nvSpPr>
        <p:spPr>
          <a:xfrm>
            <a:off x="1691296" y="6332048"/>
            <a:ext cx="871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Pressure dependence remains – still to be understood</a:t>
            </a:r>
          </a:p>
        </p:txBody>
      </p:sp>
    </p:spTree>
    <p:extLst>
      <p:ext uri="{BB962C8B-B14F-4D97-AF65-F5344CB8AC3E}">
        <p14:creationId xmlns:p14="http://schemas.microsoft.com/office/powerpoint/2010/main" val="3068467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2D2370-EE32-7B48-C83E-8EE13880555B}"/>
              </a:ext>
            </a:extLst>
          </p:cNvPr>
          <p:cNvSpPr txBox="1"/>
          <p:nvPr/>
        </p:nvSpPr>
        <p:spPr>
          <a:xfrm>
            <a:off x="3640106" y="274320"/>
            <a:ext cx="4927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RG-K Spr24 - Status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3175C6D-0B1F-23F3-2CD6-1A418668FC79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365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12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F799FF-EAEA-6BF9-70DF-5D560E8D30DC}"/>
              </a:ext>
            </a:extLst>
          </p:cNvPr>
          <p:cNvSpPr txBox="1"/>
          <p:nvPr/>
        </p:nvSpPr>
        <p:spPr>
          <a:xfrm>
            <a:off x="1466434" y="981668"/>
            <a:ext cx="3603717" cy="5847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1750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[4] </a:t>
            </a: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RG-K Spr24 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–</a:t>
            </a: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Pass-1 calibration review </a:t>
            </a:r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Oct. 11,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A574E0-E781-3013-9BDA-5749F575D2B7}"/>
              </a:ext>
            </a:extLst>
          </p:cNvPr>
          <p:cNvSpPr txBox="1"/>
          <p:nvPr/>
        </p:nvSpPr>
        <p:spPr>
          <a:xfrm>
            <a:off x="165316" y="1710468"/>
            <a:ext cx="5938385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u="sng" dirty="0">
                <a:latin typeface="Comic Sans MS" panose="030F0902030302020204" pitchFamily="66" charset="0"/>
              </a:rPr>
              <a:t>Where do things stand?</a:t>
            </a:r>
          </a:p>
          <a:p>
            <a:pPr marL="346075" lvl="2" indent="-16986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CALCOM “ready for calibration” review complete</a:t>
            </a:r>
          </a:p>
          <a:p>
            <a:pPr marL="346075" lvl="2" indent="-16986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DC alignment/CVT alignment complete</a:t>
            </a:r>
          </a:p>
          <a:p>
            <a:pPr marL="346075" lvl="2" indent="-16986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Beam offset calibration complete</a:t>
            </a:r>
          </a:p>
          <a:p>
            <a:pPr marL="346075" lvl="2" indent="-16986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1</a:t>
            </a:r>
            <a:r>
              <a:rPr lang="en-US" baseline="30000" dirty="0">
                <a:solidFill>
                  <a:srgbClr val="0070C0"/>
                </a:solidFill>
                <a:latin typeface="Comic Sans MS" panose="030F0902030302020204" pitchFamily="66" charset="0"/>
              </a:rPr>
              <a:t>st</a:t>
            </a: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/2</a:t>
            </a:r>
            <a:r>
              <a:rPr lang="en-US" baseline="30000" dirty="0">
                <a:solidFill>
                  <a:srgbClr val="0070C0"/>
                </a:solidFill>
                <a:latin typeface="Comic Sans MS" panose="030F0902030302020204" pitchFamily="66" charset="0"/>
              </a:rPr>
              <a:t>nd</a:t>
            </a: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 rounds of subsystem calibrations performed – some final “clean-up” remains</a:t>
            </a:r>
          </a:p>
          <a:p>
            <a:pPr marL="0" lvl="1" indent="-280988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</a:pPr>
            <a:r>
              <a:rPr lang="en-US" u="sng" dirty="0">
                <a:latin typeface="Comic Sans MS" panose="030F0902030302020204" pitchFamily="66" charset="0"/>
              </a:rPr>
              <a:t>Remaining work</a:t>
            </a:r>
            <a:r>
              <a:rPr lang="en-US" dirty="0">
                <a:latin typeface="Comic Sans MS" panose="030F0902030302020204" pitchFamily="66" charset="0"/>
              </a:rPr>
              <a:t>:</a:t>
            </a:r>
          </a:p>
          <a:p>
            <a:pPr marL="342900" lvl="2" indent="-16827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DC calibrations (using lessons learned from RG-D)</a:t>
            </a:r>
          </a:p>
          <a:p>
            <a:pPr marL="342900" lvl="2" indent="-16827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Hardware status tables</a:t>
            </a:r>
          </a:p>
          <a:p>
            <a:pPr marL="342900" lvl="2" indent="-16827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AI network training for DC</a:t>
            </a:r>
          </a:p>
          <a:p>
            <a:pPr marL="342900" lvl="2" indent="-16827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Physics validation and ancillary information checks</a:t>
            </a:r>
          </a:p>
          <a:p>
            <a:pPr marL="342900" lvl="2" indent="-16827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Detailed study of DC resolution vs. HV</a:t>
            </a:r>
          </a:p>
          <a:p>
            <a:pPr marL="342900" lvl="2" indent="-16827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Pass-1 cooking review by Apr/May 2025</a:t>
            </a:r>
          </a:p>
        </p:txBody>
      </p:sp>
      <p:pic>
        <p:nvPicPr>
          <p:cNvPr id="27" name="Picture 26" descr="A screenshot of a computer&#10;&#10;Description automatically generated">
            <a:extLst>
              <a:ext uri="{FF2B5EF4-FFF2-40B4-BE49-F238E27FC236}">
                <a16:creationId xmlns:a16="http://schemas.microsoft.com/office/drawing/2014/main" id="{0A1BEFE3-A4CF-AA61-B37C-51C86E5EE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272" y="1168552"/>
            <a:ext cx="5712155" cy="2926080"/>
          </a:xfrm>
          <a:prstGeom prst="rect">
            <a:avLst/>
          </a:prstGeom>
          <a:ln w="28575">
            <a:solidFill>
              <a:srgbClr val="9437FF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DA974CF-71B8-7E06-B6E5-1AC198E965A0}"/>
              </a:ext>
            </a:extLst>
          </p:cNvPr>
          <p:cNvSpPr/>
          <p:nvPr/>
        </p:nvSpPr>
        <p:spPr>
          <a:xfrm>
            <a:off x="8133108" y="3911329"/>
            <a:ext cx="391328" cy="146304"/>
          </a:xfrm>
          <a:prstGeom prst="rect">
            <a:avLst/>
          </a:prstGeom>
          <a:noFill/>
          <a:ln w="190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0557D-8134-F292-0CFF-38B1F4F74415}"/>
              </a:ext>
            </a:extLst>
          </p:cNvPr>
          <p:cNvSpPr txBox="1"/>
          <p:nvPr/>
        </p:nvSpPr>
        <p:spPr>
          <a:xfrm>
            <a:off x="6641051" y="4259795"/>
            <a:ext cx="5275065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u="sng" dirty="0">
                <a:latin typeface="Comic Sans MS" panose="030F0902030302020204" pitchFamily="66" charset="0"/>
              </a:rPr>
              <a:t>Timeline:</a:t>
            </a:r>
          </a:p>
          <a:p>
            <a:pPr marL="231775" indent="-112713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Original calibration window:</a:t>
            </a:r>
          </a:p>
          <a:p>
            <a:pPr marL="514350" lvl="2" indent="-16986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Oct. 15, 2024 – Feb. 7, 2025</a:t>
            </a:r>
          </a:p>
          <a:p>
            <a:pPr marL="514350" lvl="2" indent="-16986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45200"/>
                </a:solidFill>
                <a:latin typeface="Comic Sans MS" panose="030F0902030302020204" pitchFamily="66" charset="0"/>
              </a:rPr>
              <a:t>2 month delay to start DC calibrations</a:t>
            </a:r>
          </a:p>
          <a:p>
            <a:pPr marL="231775" indent="-112713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Pass-1 review: </a:t>
            </a:r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TBD</a:t>
            </a:r>
          </a:p>
          <a:p>
            <a:pPr marL="231775" indent="-112713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Cooking: </a:t>
            </a:r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1161242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350A8-7522-1F8B-42B0-53B589715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02DA97-67AD-F1CE-559E-FEE23A8CDFD1}"/>
              </a:ext>
            </a:extLst>
          </p:cNvPr>
          <p:cNvSpPr txBox="1"/>
          <p:nvPr/>
        </p:nvSpPr>
        <p:spPr>
          <a:xfrm>
            <a:off x="7402601" y="274320"/>
            <a:ext cx="4164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RG-K Spr24 - Status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CF0439C-AA7E-05F4-92E7-9E0DA3017994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365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13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4" name="Picture 13" descr="Graphical user interface, chart&#10;&#10;AI-generated content may be incorrect.">
            <a:extLst>
              <a:ext uri="{FF2B5EF4-FFF2-40B4-BE49-F238E27FC236}">
                <a16:creationId xmlns:a16="http://schemas.microsoft.com/office/drawing/2014/main" id="{EBF77B7C-EFFD-B65B-FB9F-6C4E0B04F64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5" y="2780018"/>
            <a:ext cx="6400800" cy="1280160"/>
          </a:xfrm>
          <a:prstGeom prst="rect">
            <a:avLst/>
          </a:prstGeom>
          <a:ln w="12700">
            <a:solidFill>
              <a:srgbClr val="9437FF"/>
            </a:solidFill>
          </a:ln>
        </p:spPr>
      </p:pic>
      <p:pic>
        <p:nvPicPr>
          <p:cNvPr id="16" name="Picture 15" descr="Chart&#10;&#10;AI-generated content may be incorrect.">
            <a:extLst>
              <a:ext uri="{FF2B5EF4-FFF2-40B4-BE49-F238E27FC236}">
                <a16:creationId xmlns:a16="http://schemas.microsoft.com/office/drawing/2014/main" id="{9BEFFF5E-1636-9DD1-26C9-8F6C01898AC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5" y="102107"/>
            <a:ext cx="6400800" cy="1280160"/>
          </a:xfrm>
          <a:prstGeom prst="rect">
            <a:avLst/>
          </a:prstGeom>
          <a:ln w="12700">
            <a:solidFill>
              <a:srgbClr val="9437FF"/>
            </a:solidFill>
          </a:ln>
        </p:spPr>
      </p:pic>
      <p:pic>
        <p:nvPicPr>
          <p:cNvPr id="18" name="Picture 17" descr="Graphical user interface, chart, scatter chart&#10;&#10;AI-generated content may be incorrect.">
            <a:extLst>
              <a:ext uri="{FF2B5EF4-FFF2-40B4-BE49-F238E27FC236}">
                <a16:creationId xmlns:a16="http://schemas.microsoft.com/office/drawing/2014/main" id="{9C8B5F35-E4EF-DE19-04DA-A4BBFA9705D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5" y="1445048"/>
            <a:ext cx="6400800" cy="1280160"/>
          </a:xfrm>
          <a:prstGeom prst="rect">
            <a:avLst/>
          </a:prstGeom>
          <a:ln w="12700">
            <a:solidFill>
              <a:srgbClr val="9437FF"/>
            </a:solidFill>
          </a:ln>
        </p:spPr>
      </p:pic>
      <p:pic>
        <p:nvPicPr>
          <p:cNvPr id="20" name="Picture 19" descr="Chart, scatter chart&#10;&#10;AI-generated content may be incorrect.">
            <a:extLst>
              <a:ext uri="{FF2B5EF4-FFF2-40B4-BE49-F238E27FC236}">
                <a16:creationId xmlns:a16="http://schemas.microsoft.com/office/drawing/2014/main" id="{1CB9AAFA-4452-3B44-885D-4D6BC0FB0EBE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5" y="4129140"/>
            <a:ext cx="6400800" cy="1280160"/>
          </a:xfrm>
          <a:prstGeom prst="rect">
            <a:avLst/>
          </a:prstGeom>
          <a:ln w="12700">
            <a:solidFill>
              <a:srgbClr val="9437FF"/>
            </a:solidFill>
          </a:ln>
        </p:spPr>
      </p:pic>
      <p:pic>
        <p:nvPicPr>
          <p:cNvPr id="24" name="Picture 2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0976AE4E-612D-47BC-392E-DB934B751270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42895" y="5470710"/>
            <a:ext cx="6400800" cy="1280160"/>
          </a:xfrm>
          <a:prstGeom prst="rect">
            <a:avLst/>
          </a:prstGeom>
          <a:ln w="12700">
            <a:solidFill>
              <a:srgbClr val="9437FF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E267B41-F7ED-97EB-2F08-6F4985035C01}"/>
              </a:ext>
            </a:extLst>
          </p:cNvPr>
          <p:cNvSpPr txBox="1"/>
          <p:nvPr/>
        </p:nvSpPr>
        <p:spPr>
          <a:xfrm>
            <a:off x="3440273" y="101610"/>
            <a:ext cx="398866" cy="261610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C00000"/>
                </a:solidFill>
                <a:latin typeface="Comic Sans MS" panose="030F0902030302020204" pitchFamily="66" charset="0"/>
              </a:rPr>
              <a:t>DC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A51C39-5934-C114-29FF-CB3C5B759AFB}"/>
              </a:ext>
            </a:extLst>
          </p:cNvPr>
          <p:cNvSpPr txBox="1"/>
          <p:nvPr/>
        </p:nvSpPr>
        <p:spPr>
          <a:xfrm>
            <a:off x="5840507" y="155585"/>
            <a:ext cx="7283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9051"/>
                </a:solidFill>
                <a:latin typeface="Comic Sans MS" panose="030F0902030302020204" pitchFamily="66" charset="0"/>
              </a:rPr>
              <a:t>400 </a:t>
            </a:r>
            <a:r>
              <a:rPr lang="en-US" sz="1100" dirty="0">
                <a:solidFill>
                  <a:srgbClr val="009051"/>
                </a:solidFill>
                <a:latin typeface="Symbol" pitchFamily="2" charset="2"/>
              </a:rPr>
              <a:t>m</a:t>
            </a:r>
            <a:r>
              <a:rPr lang="en-US" sz="1100" dirty="0">
                <a:solidFill>
                  <a:srgbClr val="009051"/>
                </a:solidFill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514920-21DF-7B17-7132-C3712896CB58}"/>
              </a:ext>
            </a:extLst>
          </p:cNvPr>
          <p:cNvSpPr txBox="1"/>
          <p:nvPr/>
        </p:nvSpPr>
        <p:spPr>
          <a:xfrm>
            <a:off x="5840507" y="1431593"/>
            <a:ext cx="6549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9051"/>
                </a:solidFill>
                <a:latin typeface="Comic Sans MS" panose="030F0902030302020204" pitchFamily="66" charset="0"/>
              </a:rPr>
              <a:t>±20 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9F512B-4270-0ECB-1A9E-36D9ABD97FAB}"/>
              </a:ext>
            </a:extLst>
          </p:cNvPr>
          <p:cNvSpPr txBox="1"/>
          <p:nvPr/>
        </p:nvSpPr>
        <p:spPr>
          <a:xfrm>
            <a:off x="5729689" y="3684472"/>
            <a:ext cx="831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9051"/>
                </a:solidFill>
                <a:latin typeface="Comic Sans MS" panose="030F0902030302020204" pitchFamily="66" charset="0"/>
              </a:rPr>
              <a:t>0.23-0.26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75AEC1-15A0-1CCC-5FF5-BEF8C613B3E3}"/>
              </a:ext>
            </a:extLst>
          </p:cNvPr>
          <p:cNvSpPr txBox="1"/>
          <p:nvPr/>
        </p:nvSpPr>
        <p:spPr>
          <a:xfrm>
            <a:off x="5810692" y="4105389"/>
            <a:ext cx="6549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9051"/>
                </a:solidFill>
                <a:latin typeface="Comic Sans MS" panose="030F0902030302020204" pitchFamily="66" charset="0"/>
              </a:rPr>
              <a:t>±20 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80BAE0-F0C0-4713-925D-6F699E3A0E28}"/>
              </a:ext>
            </a:extLst>
          </p:cNvPr>
          <p:cNvSpPr txBox="1"/>
          <p:nvPr/>
        </p:nvSpPr>
        <p:spPr>
          <a:xfrm>
            <a:off x="5802418" y="6384418"/>
            <a:ext cx="691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9051"/>
                </a:solidFill>
                <a:latin typeface="Comic Sans MS" panose="030F0902030302020204" pitchFamily="66" charset="0"/>
              </a:rPr>
              <a:t>±100 ps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8A4CFBA-D7DC-BD76-23DA-906A1F9E1C84}"/>
              </a:ext>
            </a:extLst>
          </p:cNvPr>
          <p:cNvCxnSpPr/>
          <p:nvPr/>
        </p:nvCxnSpPr>
        <p:spPr>
          <a:xfrm>
            <a:off x="596529" y="434971"/>
            <a:ext cx="6126480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17395DC-0D17-7A69-28FD-004F373D8755}"/>
              </a:ext>
            </a:extLst>
          </p:cNvPr>
          <p:cNvCxnSpPr/>
          <p:nvPr/>
        </p:nvCxnSpPr>
        <p:spPr>
          <a:xfrm>
            <a:off x="596783" y="1694137"/>
            <a:ext cx="6126480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561FBB7-6B0C-D67F-5343-87B740F4185A}"/>
              </a:ext>
            </a:extLst>
          </p:cNvPr>
          <p:cNvCxnSpPr/>
          <p:nvPr/>
        </p:nvCxnSpPr>
        <p:spPr>
          <a:xfrm>
            <a:off x="596783" y="2408512"/>
            <a:ext cx="6126480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A871619-1F81-A6F1-BEBE-B55241809571}"/>
              </a:ext>
            </a:extLst>
          </p:cNvPr>
          <p:cNvCxnSpPr/>
          <p:nvPr/>
        </p:nvCxnSpPr>
        <p:spPr>
          <a:xfrm>
            <a:off x="596783" y="2968810"/>
            <a:ext cx="6126480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D05A682-2EE0-1391-C80C-D1D0C9C6C44B}"/>
              </a:ext>
            </a:extLst>
          </p:cNvPr>
          <p:cNvCxnSpPr/>
          <p:nvPr/>
        </p:nvCxnSpPr>
        <p:spPr>
          <a:xfrm>
            <a:off x="596783" y="5015553"/>
            <a:ext cx="6126480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ABE7384-78D3-2C56-27BA-599AA3D0A9A6}"/>
              </a:ext>
            </a:extLst>
          </p:cNvPr>
          <p:cNvCxnSpPr/>
          <p:nvPr/>
        </p:nvCxnSpPr>
        <p:spPr>
          <a:xfrm>
            <a:off x="596783" y="4359076"/>
            <a:ext cx="6126480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3DE4570-D53E-B959-CD09-044E8CD2BB80}"/>
              </a:ext>
            </a:extLst>
          </p:cNvPr>
          <p:cNvCxnSpPr/>
          <p:nvPr/>
        </p:nvCxnSpPr>
        <p:spPr>
          <a:xfrm>
            <a:off x="596783" y="3674408"/>
            <a:ext cx="6126480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CFC8712-F89F-A58C-2567-C9ACA469A24D}"/>
              </a:ext>
            </a:extLst>
          </p:cNvPr>
          <p:cNvCxnSpPr/>
          <p:nvPr/>
        </p:nvCxnSpPr>
        <p:spPr>
          <a:xfrm>
            <a:off x="599703" y="6406020"/>
            <a:ext cx="6126480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BDC130E-1A42-F921-7FD6-7384FDEAB473}"/>
              </a:ext>
            </a:extLst>
          </p:cNvPr>
          <p:cNvCxnSpPr/>
          <p:nvPr/>
        </p:nvCxnSpPr>
        <p:spPr>
          <a:xfrm>
            <a:off x="599703" y="6015495"/>
            <a:ext cx="6126480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7EE443A-D3BE-8E8D-1D4C-E73C0A1DEF85}"/>
              </a:ext>
            </a:extLst>
          </p:cNvPr>
          <p:cNvSpPr txBox="1"/>
          <p:nvPr/>
        </p:nvSpPr>
        <p:spPr>
          <a:xfrm>
            <a:off x="3333402" y="5472774"/>
            <a:ext cx="483220" cy="261610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C00000"/>
                </a:solidFill>
                <a:latin typeface="Comic Sans MS" panose="030F0902030302020204" pitchFamily="66" charset="0"/>
              </a:rPr>
              <a:t>CND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4863C6-16CD-4B36-5740-3C93174143F1}"/>
              </a:ext>
            </a:extLst>
          </p:cNvPr>
          <p:cNvSpPr txBox="1"/>
          <p:nvPr/>
        </p:nvSpPr>
        <p:spPr>
          <a:xfrm>
            <a:off x="3303224" y="4126142"/>
            <a:ext cx="559159" cy="261610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C00000"/>
                </a:solidFill>
                <a:latin typeface="Comic Sans MS" panose="030F0902030302020204" pitchFamily="66" charset="0"/>
              </a:rPr>
              <a:t>CTOF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6E8587-A473-4134-44FF-52D8CE1B6598}"/>
              </a:ext>
            </a:extLst>
          </p:cNvPr>
          <p:cNvSpPr txBox="1"/>
          <p:nvPr/>
        </p:nvSpPr>
        <p:spPr>
          <a:xfrm>
            <a:off x="3357199" y="1437641"/>
            <a:ext cx="559159" cy="261610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C00000"/>
                </a:solidFill>
                <a:latin typeface="Comic Sans MS" panose="030F0902030302020204" pitchFamily="66" charset="0"/>
              </a:rPr>
              <a:t>FTOF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9AA5E1-BEBC-801B-378C-123E14574268}"/>
              </a:ext>
            </a:extLst>
          </p:cNvPr>
          <p:cNvSpPr txBox="1"/>
          <p:nvPr/>
        </p:nvSpPr>
        <p:spPr>
          <a:xfrm>
            <a:off x="3341323" y="2947732"/>
            <a:ext cx="559159" cy="261610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C00000"/>
                </a:solidFill>
                <a:latin typeface="Comic Sans MS" panose="030F0902030302020204" pitchFamily="66" charset="0"/>
              </a:rPr>
              <a:t>ECAL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C42916-4D29-028C-1E6B-A0D8166AF79A}"/>
              </a:ext>
            </a:extLst>
          </p:cNvPr>
          <p:cNvSpPr txBox="1"/>
          <p:nvPr/>
        </p:nvSpPr>
        <p:spPr>
          <a:xfrm>
            <a:off x="7335729" y="5826949"/>
            <a:ext cx="416410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latin typeface="Comic Sans MS" panose="030F0902030302020204" pitchFamily="66" charset="0"/>
              </a:rPr>
              <a:t>Note:</a:t>
            </a:r>
          </a:p>
          <a:p>
            <a:pPr marL="176213" indent="-176213">
              <a:buClr>
                <a:srgbClr val="C00000"/>
              </a:buClr>
              <a:buFontTx/>
              <a:buChar char="-"/>
            </a:pPr>
            <a:r>
              <a:rPr lang="en-US" sz="1400" dirty="0">
                <a:solidFill>
                  <a:srgbClr val="0070C0"/>
                </a:solidFill>
                <a:latin typeface="Comic Sans MS" panose="030F0902030302020204" pitchFamily="66" charset="0"/>
              </a:rPr>
              <a:t>DC calibrations now getting underway</a:t>
            </a:r>
          </a:p>
          <a:p>
            <a:pPr marL="176213" indent="-176213">
              <a:buClr>
                <a:srgbClr val="C00000"/>
              </a:buClr>
              <a:buFontTx/>
              <a:buChar char="-"/>
            </a:pPr>
            <a:r>
              <a:rPr lang="en-US" sz="1400" dirty="0">
                <a:solidFill>
                  <a:srgbClr val="0070C0"/>
                </a:solidFill>
                <a:latin typeface="Comic Sans MS" panose="030F0902030302020204" pitchFamily="66" charset="0"/>
              </a:rPr>
              <a:t>Change from RG-D is that sector-dependent calibrations will be used (Veronique Ziegler)</a:t>
            </a:r>
          </a:p>
        </p:txBody>
      </p:sp>
      <p:pic>
        <p:nvPicPr>
          <p:cNvPr id="12" name="Picture 11" descr="Chart, box and whisker chart&#10;&#10;AI-generated content may be incorrect.">
            <a:extLst>
              <a:ext uri="{FF2B5EF4-FFF2-40B4-BE49-F238E27FC236}">
                <a16:creationId xmlns:a16="http://schemas.microsoft.com/office/drawing/2014/main" id="{2A4223A7-44BC-5C93-C26E-A904CBD38672}"/>
              </a:ext>
            </a:extLst>
          </p:cNvPr>
          <p:cNvPicPr>
            <a:picLocks/>
          </p:cNvPicPr>
          <p:nvPr/>
        </p:nvPicPr>
        <p:blipFill>
          <a:blip r:embed="rId7"/>
          <a:srcRect l="7250" t="3860" r="12576" b="5749"/>
          <a:stretch/>
        </p:blipFill>
        <p:spPr>
          <a:xfrm>
            <a:off x="6918944" y="723245"/>
            <a:ext cx="3431689" cy="2651760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7695A1E4-E364-132C-7234-EB327871075A}"/>
              </a:ext>
            </a:extLst>
          </p:cNvPr>
          <p:cNvSpPr/>
          <p:nvPr/>
        </p:nvSpPr>
        <p:spPr>
          <a:xfrm>
            <a:off x="8464114" y="2431058"/>
            <a:ext cx="274320" cy="27432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21F861D-50EB-F19A-CFA0-3DAABE0B76DC}"/>
              </a:ext>
            </a:extLst>
          </p:cNvPr>
          <p:cNvSpPr txBox="1"/>
          <p:nvPr/>
        </p:nvSpPr>
        <p:spPr>
          <a:xfrm>
            <a:off x="8343844" y="2745181"/>
            <a:ext cx="5148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Comic Sans MS" panose="030F0902030302020204" pitchFamily="66" charset="0"/>
              </a:rPr>
              <a:t>SPR24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66C7D50-68AB-318E-0F09-918A36ADCF9B}"/>
              </a:ext>
            </a:extLst>
          </p:cNvPr>
          <p:cNvSpPr txBox="1"/>
          <p:nvPr/>
        </p:nvSpPr>
        <p:spPr>
          <a:xfrm>
            <a:off x="8093454" y="787377"/>
            <a:ext cx="1289959" cy="276999"/>
          </a:xfrm>
          <a:prstGeom prst="rect">
            <a:avLst/>
          </a:prstGeom>
          <a:noFill/>
          <a:ln w="19050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  <a:latin typeface="Comic Sans MS" panose="030F0902030302020204" pitchFamily="66" charset="0"/>
              </a:rPr>
              <a:t>“online” studies</a:t>
            </a:r>
          </a:p>
        </p:txBody>
      </p:sp>
      <p:pic>
        <p:nvPicPr>
          <p:cNvPr id="52" name="Picture 51" descr="Chart, line chart&#10;&#10;AI-generated content may be incorrect.">
            <a:extLst>
              <a:ext uri="{FF2B5EF4-FFF2-40B4-BE49-F238E27FC236}">
                <a16:creationId xmlns:a16="http://schemas.microsoft.com/office/drawing/2014/main" id="{B0A904B8-D293-63BA-45D7-8588C77F2EEC}"/>
              </a:ext>
            </a:extLst>
          </p:cNvPr>
          <p:cNvPicPr>
            <a:picLocks/>
          </p:cNvPicPr>
          <p:nvPr/>
        </p:nvPicPr>
        <p:blipFill>
          <a:blip r:embed="rId8"/>
          <a:srcRect l="15005" t="13696" r="15484" b="20628"/>
          <a:stretch/>
        </p:blipFill>
        <p:spPr>
          <a:xfrm>
            <a:off x="8869680" y="3381762"/>
            <a:ext cx="3291840" cy="265176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F7EADC0-A996-4776-3083-431B092D8605}"/>
              </a:ext>
            </a:extLst>
          </p:cNvPr>
          <p:cNvSpPr txBox="1"/>
          <p:nvPr/>
        </p:nvSpPr>
        <p:spPr>
          <a:xfrm>
            <a:off x="9903855" y="3458640"/>
            <a:ext cx="1364168" cy="276999"/>
          </a:xfrm>
          <a:prstGeom prst="rect">
            <a:avLst/>
          </a:prstGeom>
          <a:noFill/>
          <a:ln w="19050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  <a:latin typeface="Comic Sans MS" panose="030F0902030302020204" pitchFamily="66" charset="0"/>
              </a:rPr>
              <a:t>“offline” studies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FE21246-1276-643E-2B97-F9F7C5232A0A}"/>
              </a:ext>
            </a:extLst>
          </p:cNvPr>
          <p:cNvSpPr txBox="1"/>
          <p:nvPr/>
        </p:nvSpPr>
        <p:spPr>
          <a:xfrm>
            <a:off x="11533027" y="5518605"/>
            <a:ext cx="511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9437FF"/>
                </a:solidFill>
                <a:latin typeface="Comic Sans MS" panose="030F0902030302020204" pitchFamily="66" charset="0"/>
              </a:rPr>
              <a:t>RG-D</a:t>
            </a:r>
          </a:p>
        </p:txBody>
      </p:sp>
    </p:spTree>
    <p:extLst>
      <p:ext uri="{BB962C8B-B14F-4D97-AF65-F5344CB8AC3E}">
        <p14:creationId xmlns:p14="http://schemas.microsoft.com/office/powerpoint/2010/main" val="1506214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3175C6D-0B1F-23F3-2CD6-1A418668FC79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365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14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2D2370-EE32-7B48-C83E-8EE13880555B}"/>
              </a:ext>
            </a:extLst>
          </p:cNvPr>
          <p:cNvSpPr txBox="1"/>
          <p:nvPr/>
        </p:nvSpPr>
        <p:spPr>
          <a:xfrm>
            <a:off x="3751266" y="274320"/>
            <a:ext cx="4689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RG-E Spr24 - Status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63B06-EACA-D547-58D4-B7249DEFC84E}"/>
              </a:ext>
            </a:extLst>
          </p:cNvPr>
          <p:cNvSpPr txBox="1"/>
          <p:nvPr/>
        </p:nvSpPr>
        <p:spPr>
          <a:xfrm>
            <a:off x="1611589" y="798301"/>
            <a:ext cx="3603717" cy="5847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1750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[5] </a:t>
            </a: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RG-E Spr24 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–</a:t>
            </a: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Pass-1</a:t>
            </a: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Calibration review </a:t>
            </a:r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Jan. 31, 2025</a:t>
            </a:r>
          </a:p>
        </p:txBody>
      </p:sp>
      <p:pic>
        <p:nvPicPr>
          <p:cNvPr id="26" name="Picture 25" descr="A close-up of a light&#10;&#10;Description automatically generated">
            <a:extLst>
              <a:ext uri="{FF2B5EF4-FFF2-40B4-BE49-F238E27FC236}">
                <a16:creationId xmlns:a16="http://schemas.microsoft.com/office/drawing/2014/main" id="{06B35315-9123-E96C-F631-6FA6015FB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162" y="998661"/>
            <a:ext cx="3010738" cy="2286000"/>
          </a:xfrm>
          <a:prstGeom prst="rect">
            <a:avLst/>
          </a:prstGeom>
        </p:spPr>
      </p:pic>
      <p:pic>
        <p:nvPicPr>
          <p:cNvPr id="4" name="Picture 3" descr="Text&#10;&#10;AI-generated content may be incorrect.">
            <a:extLst>
              <a:ext uri="{FF2B5EF4-FFF2-40B4-BE49-F238E27FC236}">
                <a16:creationId xmlns:a16="http://schemas.microsoft.com/office/drawing/2014/main" id="{4A74769E-5C4F-BF6E-C22E-63647BD55F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50" r="2163"/>
          <a:stretch/>
        </p:blipFill>
        <p:spPr>
          <a:xfrm>
            <a:off x="396688" y="1532515"/>
            <a:ext cx="6006625" cy="2926080"/>
          </a:xfrm>
          <a:prstGeom prst="rect">
            <a:avLst/>
          </a:prstGeom>
          <a:ln w="25400">
            <a:solidFill>
              <a:srgbClr val="9437FF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6B9247-D35E-DA6B-6916-5C7B8F197020}"/>
              </a:ext>
            </a:extLst>
          </p:cNvPr>
          <p:cNvSpPr/>
          <p:nvPr/>
        </p:nvSpPr>
        <p:spPr>
          <a:xfrm>
            <a:off x="900949" y="4215658"/>
            <a:ext cx="1143000" cy="188259"/>
          </a:xfrm>
          <a:prstGeom prst="rect">
            <a:avLst/>
          </a:prstGeom>
          <a:noFill/>
          <a:ln w="22225">
            <a:solidFill>
              <a:srgbClr val="FF2F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CE031C-C7AC-2E93-0416-948C46DFEDA6}"/>
              </a:ext>
            </a:extLst>
          </p:cNvPr>
          <p:cNvSpPr txBox="1"/>
          <p:nvPr/>
        </p:nvSpPr>
        <p:spPr>
          <a:xfrm>
            <a:off x="377233" y="4601021"/>
            <a:ext cx="5938385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u="sng" dirty="0">
                <a:latin typeface="Comic Sans MS" panose="030F0902030302020204" pitchFamily="66" charset="0"/>
              </a:rPr>
              <a:t>Where do things stand?</a:t>
            </a:r>
          </a:p>
          <a:p>
            <a:pPr marL="346075" lvl="2" indent="-16986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CALCOM “ready for calibration” review complete</a:t>
            </a:r>
          </a:p>
          <a:p>
            <a:pPr marL="346075" lvl="2" indent="-16986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DC alignment/CVT alignment complete</a:t>
            </a:r>
          </a:p>
          <a:p>
            <a:pPr marL="346075" lvl="2" indent="-16986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Beam offset calibration complete</a:t>
            </a:r>
          </a:p>
          <a:p>
            <a:pPr marL="346075" lvl="2" indent="-16986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RF, FTOF calibrations complete</a:t>
            </a:r>
          </a:p>
          <a:p>
            <a:pPr marL="346075" lvl="2" indent="-16986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Subsystem calibrations in progress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563F07-7279-2B06-C9B3-C2DE8F576E88}"/>
              </a:ext>
            </a:extLst>
          </p:cNvPr>
          <p:cNvSpPr txBox="1"/>
          <p:nvPr/>
        </p:nvSpPr>
        <p:spPr>
          <a:xfrm>
            <a:off x="6742434" y="3813691"/>
            <a:ext cx="5133562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0988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</a:pPr>
            <a:r>
              <a:rPr lang="en-US" u="sng" dirty="0">
                <a:latin typeface="Comic Sans MS" panose="030F0902030302020204" pitchFamily="66" charset="0"/>
              </a:rPr>
              <a:t>Remaining work</a:t>
            </a:r>
            <a:r>
              <a:rPr lang="en-US" dirty="0">
                <a:latin typeface="Comic Sans MS" panose="030F0902030302020204" pitchFamily="66" charset="0"/>
              </a:rPr>
              <a:t>:</a:t>
            </a:r>
            <a:endParaRPr lang="en-US" dirty="0">
              <a:solidFill>
                <a:srgbClr val="009051"/>
              </a:solidFill>
              <a:latin typeface="Comic Sans MS" panose="030F0902030302020204" pitchFamily="66" charset="0"/>
            </a:endParaRPr>
          </a:p>
          <a:p>
            <a:pPr marL="342900" lvl="2" indent="-16827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DC calibrations – getting underway</a:t>
            </a:r>
          </a:p>
          <a:p>
            <a:pPr marL="342900" lvl="2" indent="-16827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Hardware status tables</a:t>
            </a:r>
          </a:p>
          <a:p>
            <a:pPr marL="342900" lvl="2" indent="-16827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AI network training for DC</a:t>
            </a:r>
          </a:p>
          <a:p>
            <a:pPr marL="342900" lvl="2" indent="-16827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Physics validation and ancillary information checks</a:t>
            </a:r>
          </a:p>
          <a:p>
            <a:pPr marL="342900" lvl="2" indent="-16827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Pass-1 cooking review by May/Jun 2025</a:t>
            </a:r>
          </a:p>
        </p:txBody>
      </p:sp>
    </p:spTree>
    <p:extLst>
      <p:ext uri="{BB962C8B-B14F-4D97-AF65-F5344CB8AC3E}">
        <p14:creationId xmlns:p14="http://schemas.microsoft.com/office/powerpoint/2010/main" val="484586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3175C6D-0B1F-23F3-2CD6-1A418668FC79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365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15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2D2370-EE32-7B48-C83E-8EE13880555B}"/>
              </a:ext>
            </a:extLst>
          </p:cNvPr>
          <p:cNvSpPr txBox="1"/>
          <p:nvPr/>
        </p:nvSpPr>
        <p:spPr>
          <a:xfrm>
            <a:off x="3751266" y="274320"/>
            <a:ext cx="4689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RG-L Spr25 - Status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63B06-EACA-D547-58D4-B7249DEFC84E}"/>
              </a:ext>
            </a:extLst>
          </p:cNvPr>
          <p:cNvSpPr txBox="1"/>
          <p:nvPr/>
        </p:nvSpPr>
        <p:spPr>
          <a:xfrm>
            <a:off x="1011875" y="1041388"/>
            <a:ext cx="3044400" cy="33855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1750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[6] </a:t>
            </a: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RG-L 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–</a:t>
            </a: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Online</a:t>
            </a: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calibration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85ADC0-5019-699B-9406-E4EA381D27AD}"/>
              </a:ext>
            </a:extLst>
          </p:cNvPr>
          <p:cNvSpPr txBox="1"/>
          <p:nvPr/>
        </p:nvSpPr>
        <p:spPr>
          <a:xfrm>
            <a:off x="40645" y="1542378"/>
            <a:ext cx="5348087" cy="376256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74625" lvl="1" indent="-16827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RG-L (ALERT) – Mar. 24 – Sep. 7, 2025:</a:t>
            </a:r>
          </a:p>
          <a:p>
            <a:pPr marL="463550" lvl="1" indent="-174625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Initial commissioning key to verify ALERT detectors (AHDC, ATOF) are working and data is sensible for physics running</a:t>
            </a:r>
          </a:p>
          <a:p>
            <a:pPr marL="463550" lvl="1" indent="-174625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Setup online pass-0 monitoring to cook data/update timelines daily</a:t>
            </a:r>
          </a:p>
          <a:p>
            <a:pPr marL="463550" lvl="1" indent="-174625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Complete initial calibration of Forward Detector subsystems following standard protocols</a:t>
            </a:r>
          </a:p>
          <a:p>
            <a:pPr marL="463550" lvl="1" indent="-174625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Test AHDC and ATOF calibration suites with beam data to continue development, validation, and procedures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520BA9-2F23-56B0-4F82-B2BB4ABB959E}"/>
              </a:ext>
            </a:extLst>
          </p:cNvPr>
          <p:cNvSpPr txBox="1"/>
          <p:nvPr/>
        </p:nvSpPr>
        <p:spPr>
          <a:xfrm>
            <a:off x="282747" y="5331200"/>
            <a:ext cx="525384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lvl="1" indent="-16827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Analysis Coordinator (Mohammad Hattawy)</a:t>
            </a:r>
          </a:p>
          <a:p>
            <a:pPr marL="174625" lvl="1" indent="-168275">
              <a:spcAft>
                <a:spcPts val="12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Chefs (Mathieu Ouillon, Noémie Pilleux)</a:t>
            </a:r>
            <a:endParaRPr lang="en-US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84AEF2-0DF9-6B5E-90D9-455A0B8F115C}"/>
              </a:ext>
            </a:extLst>
          </p:cNvPr>
          <p:cNvSpPr txBox="1"/>
          <p:nvPr/>
        </p:nvSpPr>
        <p:spPr>
          <a:xfrm>
            <a:off x="1520638" y="6298323"/>
            <a:ext cx="9150722" cy="40011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8575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Goal</a:t>
            </a:r>
            <a:r>
              <a:rPr lang="en-US" sz="2000" dirty="0">
                <a:latin typeface="Comic Sans MS" panose="030F0902030302020204" pitchFamily="66" charset="0"/>
              </a:rPr>
              <a:t>:</a:t>
            </a:r>
            <a:r>
              <a:rPr lang="en-US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 </a:t>
            </a:r>
            <a:r>
              <a:rPr lang="en-US" sz="2000" dirty="0">
                <a:solidFill>
                  <a:srgbClr val="7030A0"/>
                </a:solidFill>
                <a:latin typeface="Comic Sans MS" panose="030F0902030302020204" pitchFamily="66" charset="0"/>
              </a:rPr>
              <a:t>complete all pass-1 calibrations </a:t>
            </a:r>
            <a:r>
              <a:rPr lang="en-US" sz="2000" u="sng" dirty="0">
                <a:solidFill>
                  <a:srgbClr val="C00000"/>
                </a:solidFill>
                <a:latin typeface="Comic Sans MS" panose="030F0902030302020204" pitchFamily="66" charset="0"/>
              </a:rPr>
              <a:t>within 6 months</a:t>
            </a:r>
            <a:r>
              <a:rPr lang="en-US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 </a:t>
            </a:r>
            <a:r>
              <a:rPr lang="en-US" sz="2000" dirty="0">
                <a:solidFill>
                  <a:srgbClr val="7030A0"/>
                </a:solidFill>
                <a:latin typeface="Comic Sans MS" panose="030F0902030302020204" pitchFamily="66" charset="0"/>
              </a:rPr>
              <a:t>of the end of the run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64AA55-7BDE-6CE5-6B82-028FCFD3455B}"/>
              </a:ext>
            </a:extLst>
          </p:cNvPr>
          <p:cNvSpPr txBox="1"/>
          <p:nvPr/>
        </p:nvSpPr>
        <p:spPr>
          <a:xfrm>
            <a:off x="6397620" y="2749331"/>
            <a:ext cx="514622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Comic Sans MS" panose="030F0902030302020204" pitchFamily="66" charset="0"/>
              </a:rPr>
              <a:t>Configurations:</a:t>
            </a:r>
          </a:p>
          <a:p>
            <a:pPr marL="174625" indent="-17462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1-pass commissioning (7 days)</a:t>
            </a:r>
          </a:p>
          <a:p>
            <a:pPr marL="174625" indent="-17462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5-pass production (100+ days)</a:t>
            </a:r>
          </a:p>
          <a:p>
            <a:pPr marL="174625" indent="-17462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3-pass production for extension (37 days)</a:t>
            </a:r>
          </a:p>
        </p:txBody>
      </p:sp>
      <p:pic>
        <p:nvPicPr>
          <p:cNvPr id="28" name="Picture 27" descr="Diagram&#10;&#10;AI-generated content may be incorrect.">
            <a:extLst>
              <a:ext uri="{FF2B5EF4-FFF2-40B4-BE49-F238E27FC236}">
                <a16:creationId xmlns:a16="http://schemas.microsoft.com/office/drawing/2014/main" id="{0BA50BF8-309E-73E4-108A-9B319C807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946" y="925949"/>
            <a:ext cx="6976804" cy="17373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DAEFE88-5F4B-8FDB-B25E-74F688A1F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993" y="4223767"/>
            <a:ext cx="2666402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95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07CA9B2F-B7D0-EC2B-8910-FAF81100BAFB}"/>
              </a:ext>
            </a:extLst>
          </p:cNvPr>
          <p:cNvSpPr txBox="1"/>
          <p:nvPr/>
        </p:nvSpPr>
        <p:spPr>
          <a:xfrm>
            <a:off x="3036795" y="274320"/>
            <a:ext cx="6118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RG-L Spr25 – Calibration Challenge</a:t>
            </a:r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5C10E04E-6602-B67D-8DCC-3AA9B1C93746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365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16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42B02F-85B0-86C3-C06B-779C3BAC4C7F}"/>
              </a:ext>
            </a:extLst>
          </p:cNvPr>
          <p:cNvSpPr txBox="1"/>
          <p:nvPr/>
        </p:nvSpPr>
        <p:spPr>
          <a:xfrm>
            <a:off x="7707298" y="4583562"/>
            <a:ext cx="4433767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latin typeface="Comic Sans MS" panose="030F0902030302020204" pitchFamily="66" charset="0"/>
              </a:rPr>
              <a:t>Goals:</a:t>
            </a:r>
          </a:p>
          <a:p>
            <a:pPr marL="287338" indent="-173038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70C0"/>
                </a:solidFill>
                <a:effectLst/>
                <a:latin typeface="Comic Sans MS" panose="030F0902030302020204" pitchFamily="66" charset="0"/>
              </a:rPr>
              <a:t>test calibration suites on pseudo-data generated with distorted calibration constants</a:t>
            </a:r>
          </a:p>
          <a:p>
            <a:pPr marL="287338" indent="-173038" algn="l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70C0"/>
                </a:solidFill>
                <a:effectLst/>
                <a:latin typeface="Comic Sans MS" panose="030F0902030302020204" pitchFamily="66" charset="0"/>
              </a:rPr>
              <a:t>verify extracted constants are consistent with original ones</a:t>
            </a:r>
          </a:p>
          <a:p>
            <a:pPr marL="287338" indent="-173038" algn="l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70C0"/>
                </a:solidFill>
                <a:effectLst/>
                <a:latin typeface="Comic Sans MS" panose="030F0902030302020204" pitchFamily="66" charset="0"/>
              </a:rPr>
              <a:t>verify resulting resolutions are consistent with expected</a:t>
            </a:r>
          </a:p>
          <a:p>
            <a:pPr marL="287338" indent="-173038" algn="l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omic Sans MS" panose="030F0902030302020204" pitchFamily="66" charset="0"/>
              </a:rPr>
              <a:t>verify HW status from knocked-out channels</a:t>
            </a:r>
            <a:endParaRPr lang="en-US" sz="1400" b="0" i="0" dirty="0">
              <a:solidFill>
                <a:srgbClr val="0070C0"/>
              </a:solidFill>
              <a:effectLst/>
              <a:latin typeface="Comic Sans MS" panose="030F0902030302020204" pitchFamily="66" charset="0"/>
            </a:endParaRPr>
          </a:p>
        </p:txBody>
      </p:sp>
      <p:pic>
        <p:nvPicPr>
          <p:cNvPr id="4" name="Picture 3" descr="A picture containing table&#10;&#10;AI-generated content may be incorrect.">
            <a:extLst>
              <a:ext uri="{FF2B5EF4-FFF2-40B4-BE49-F238E27FC236}">
                <a16:creationId xmlns:a16="http://schemas.microsoft.com/office/drawing/2014/main" id="{91AA2DFE-04D6-2F7B-AF7A-6F6D6BA47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250" y="1532585"/>
            <a:ext cx="2118916" cy="27432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1FB1C4-663A-1BDB-4909-51834FC5833C}"/>
              </a:ext>
            </a:extLst>
          </p:cNvPr>
          <p:cNvSpPr txBox="1"/>
          <p:nvPr/>
        </p:nvSpPr>
        <p:spPr>
          <a:xfrm>
            <a:off x="9333006" y="1224808"/>
            <a:ext cx="2073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CLAS12-Note 2017-10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7F6FE3F-A725-0EBA-878E-7405113BE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502" y="4037525"/>
            <a:ext cx="341649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aphical user interface, chart&#10;&#10;AI-generated content may be incorrect.">
            <a:extLst>
              <a:ext uri="{FF2B5EF4-FFF2-40B4-BE49-F238E27FC236}">
                <a16:creationId xmlns:a16="http://schemas.microsoft.com/office/drawing/2014/main" id="{95295ECD-1F38-CDA6-DDB2-3DE826566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030" y="3998785"/>
            <a:ext cx="3750749" cy="2743200"/>
          </a:xfrm>
          <a:prstGeom prst="rect">
            <a:avLst/>
          </a:prstGeom>
        </p:spPr>
      </p:pic>
      <p:pic>
        <p:nvPicPr>
          <p:cNvPr id="11" name="Picture 10" descr="A picture containing table&#10;&#10;AI-generated content may be incorrect.">
            <a:extLst>
              <a:ext uri="{FF2B5EF4-FFF2-40B4-BE49-F238E27FC236}">
                <a16:creationId xmlns:a16="http://schemas.microsoft.com/office/drawing/2014/main" id="{F5B6715D-1087-5550-4D0C-EE41680CD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1" y="3990889"/>
            <a:ext cx="3728396" cy="2743200"/>
          </a:xfrm>
          <a:prstGeom prst="rect">
            <a:avLst/>
          </a:prstGeom>
        </p:spPr>
      </p:pic>
      <p:pic>
        <p:nvPicPr>
          <p:cNvPr id="13" name="Picture 12" descr="Graphical user interface&#10;&#10;AI-generated content may be incorrect.">
            <a:extLst>
              <a:ext uri="{FF2B5EF4-FFF2-40B4-BE49-F238E27FC236}">
                <a16:creationId xmlns:a16="http://schemas.microsoft.com/office/drawing/2014/main" id="{5B937F58-BCF0-D2BB-9A72-38BDC93DC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1" y="1010037"/>
            <a:ext cx="4824850" cy="2743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C20518-8578-B429-42DB-8107DB991E13}"/>
              </a:ext>
            </a:extLst>
          </p:cNvPr>
          <p:cNvSpPr txBox="1"/>
          <p:nvPr/>
        </p:nvSpPr>
        <p:spPr>
          <a:xfrm>
            <a:off x="5519000" y="856445"/>
            <a:ext cx="3219718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ATOF:</a:t>
            </a:r>
          </a:p>
          <a:p>
            <a:pPr marL="635000" indent="-17462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Time offsets</a:t>
            </a:r>
          </a:p>
          <a:p>
            <a:pPr marL="635000" indent="-17462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Attenuation length</a:t>
            </a:r>
          </a:p>
          <a:p>
            <a:pPr marL="635000" indent="-17462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Effective velocity</a:t>
            </a:r>
          </a:p>
          <a:p>
            <a:pPr marL="635000" indent="-17462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Time walk</a:t>
            </a:r>
          </a:p>
          <a:p>
            <a:pPr marL="635000" indent="-17462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Paddle-to-paddle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Comic Sans MS" panose="030F0902030302020204" pitchFamily="66" charset="0"/>
              </a:rPr>
              <a:t>AHDC:</a:t>
            </a:r>
          </a:p>
          <a:p>
            <a:pPr marL="635000" indent="-17462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Time offsets</a:t>
            </a:r>
          </a:p>
          <a:p>
            <a:pPr marL="635000" indent="-17462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Time-to-distance</a:t>
            </a:r>
          </a:p>
        </p:txBody>
      </p:sp>
      <p:pic>
        <p:nvPicPr>
          <p:cNvPr id="7174" name="Picture 6" descr="checkmark icon">
            <a:extLst>
              <a:ext uri="{FF2B5EF4-FFF2-40B4-BE49-F238E27FC236}">
                <a16:creationId xmlns:a16="http://schemas.microsoft.com/office/drawing/2014/main" id="{91E20A12-AE20-48D6-24FB-ADC2BA686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873" y="1215792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heckmark icon">
            <a:extLst>
              <a:ext uri="{FF2B5EF4-FFF2-40B4-BE49-F238E27FC236}">
                <a16:creationId xmlns:a16="http://schemas.microsoft.com/office/drawing/2014/main" id="{1651E845-3059-EA21-5A47-45160DC26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873" y="146869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heckmark icon">
            <a:extLst>
              <a:ext uri="{FF2B5EF4-FFF2-40B4-BE49-F238E27FC236}">
                <a16:creationId xmlns:a16="http://schemas.microsoft.com/office/drawing/2014/main" id="{31074A1E-3E22-97D5-D21E-704E74C88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873" y="1727539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Image by FlamingText.com">
            <a:extLst>
              <a:ext uri="{FF2B5EF4-FFF2-40B4-BE49-F238E27FC236}">
                <a16:creationId xmlns:a16="http://schemas.microsoft.com/office/drawing/2014/main" id="{96B410BE-92B7-8096-1058-BE0914BFB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0" y="2109427"/>
            <a:ext cx="717017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Image by FlamingText.com">
            <a:extLst>
              <a:ext uri="{FF2B5EF4-FFF2-40B4-BE49-F238E27FC236}">
                <a16:creationId xmlns:a16="http://schemas.microsoft.com/office/drawing/2014/main" id="{DE490A89-0F46-DE82-956C-29C730236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0" y="2979567"/>
            <a:ext cx="717017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B6A5FA64-178B-FE90-15C0-B7B59A1A97D3}"/>
              </a:ext>
            </a:extLst>
          </p:cNvPr>
          <p:cNvSpPr/>
          <p:nvPr/>
        </p:nvSpPr>
        <p:spPr>
          <a:xfrm>
            <a:off x="5841873" y="2051051"/>
            <a:ext cx="132187" cy="406400"/>
          </a:xfrm>
          <a:prstGeom prst="leftBrace">
            <a:avLst/>
          </a:prstGeom>
          <a:ln w="15875">
            <a:solidFill>
              <a:srgbClr val="943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E971554A-8294-87FF-C90E-3BA79EE4230B}"/>
              </a:ext>
            </a:extLst>
          </p:cNvPr>
          <p:cNvSpPr/>
          <p:nvPr/>
        </p:nvSpPr>
        <p:spPr>
          <a:xfrm>
            <a:off x="5839855" y="2944126"/>
            <a:ext cx="132187" cy="406400"/>
          </a:xfrm>
          <a:prstGeom prst="leftBrace">
            <a:avLst/>
          </a:prstGeom>
          <a:ln w="15875">
            <a:solidFill>
              <a:srgbClr val="943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7AC94C-24F5-3ACF-1476-B30789C9B0CE}"/>
              </a:ext>
            </a:extLst>
          </p:cNvPr>
          <p:cNvSpPr txBox="1"/>
          <p:nvPr/>
        </p:nvSpPr>
        <p:spPr>
          <a:xfrm>
            <a:off x="2290781" y="886254"/>
            <a:ext cx="837127" cy="33855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ATOF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EBFC0F-B36B-5BA4-694F-BF8168518209}"/>
              </a:ext>
            </a:extLst>
          </p:cNvPr>
          <p:cNvSpPr txBox="1"/>
          <p:nvPr/>
        </p:nvSpPr>
        <p:spPr>
          <a:xfrm>
            <a:off x="3417813" y="3868248"/>
            <a:ext cx="837127" cy="33855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AHDC</a:t>
            </a:r>
          </a:p>
        </p:txBody>
      </p:sp>
    </p:spTree>
    <p:extLst>
      <p:ext uri="{BB962C8B-B14F-4D97-AF65-F5344CB8AC3E}">
        <p14:creationId xmlns:p14="http://schemas.microsoft.com/office/powerpoint/2010/main" val="4172046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472B5-2343-9B21-33A5-8BF1F571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77E13BF9-7018-3BF6-E3A7-48967C716313}"/>
              </a:ext>
            </a:extLst>
          </p:cNvPr>
          <p:cNvSpPr txBox="1"/>
          <p:nvPr/>
        </p:nvSpPr>
        <p:spPr>
          <a:xfrm>
            <a:off x="3036795" y="274320"/>
            <a:ext cx="6118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RG-L Spr25 – Commissioning Plan</a:t>
            </a:r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00CB002E-DC0D-AA11-7BC7-71A458CCDB7C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365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17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Picture 3" descr="Text, letter&#10;&#10;AI-generated content may be incorrect.">
            <a:extLst>
              <a:ext uri="{FF2B5EF4-FFF2-40B4-BE49-F238E27FC236}">
                <a16:creationId xmlns:a16="http://schemas.microsoft.com/office/drawing/2014/main" id="{95B272DA-E6E9-03D4-244A-706D267A5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30" y="1017528"/>
            <a:ext cx="3876972" cy="530352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Text, letter&#10;&#10;AI-generated content may be incorrect.">
            <a:extLst>
              <a:ext uri="{FF2B5EF4-FFF2-40B4-BE49-F238E27FC236}">
                <a16:creationId xmlns:a16="http://schemas.microsoft.com/office/drawing/2014/main" id="{845F2266-099A-1777-3667-1CCD15269BC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848069" y="1017528"/>
            <a:ext cx="3108960" cy="41148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029D89C-744A-5AC0-3008-1C00827B7E82}"/>
              </a:ext>
            </a:extLst>
          </p:cNvPr>
          <p:cNvGrpSpPr/>
          <p:nvPr/>
        </p:nvGrpSpPr>
        <p:grpSpPr>
          <a:xfrm>
            <a:off x="8270853" y="2646945"/>
            <a:ext cx="3108960" cy="4114800"/>
            <a:chOff x="8607736" y="2667571"/>
            <a:chExt cx="3108960" cy="41148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7C1A0B-4D39-A6CD-7EB5-F560E95A6CC7}"/>
                </a:ext>
              </a:extLst>
            </p:cNvPr>
            <p:cNvSpPr/>
            <p:nvPr/>
          </p:nvSpPr>
          <p:spPr>
            <a:xfrm>
              <a:off x="8607736" y="2667571"/>
              <a:ext cx="3108960" cy="411480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1182F6-0547-8D62-642D-10354805704A}"/>
                </a:ext>
              </a:extLst>
            </p:cNvPr>
            <p:cNvSpPr txBox="1"/>
            <p:nvPr/>
          </p:nvSpPr>
          <p:spPr>
            <a:xfrm>
              <a:off x="8965245" y="2880704"/>
              <a:ext cx="2420066" cy="70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Calibration Plans for CTOF and CND</a:t>
              </a:r>
            </a:p>
            <a:p>
              <a:pPr algn="ctr">
                <a:spcAft>
                  <a:spcPts val="600"/>
                </a:spcAft>
              </a:pP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ALERT Run</a:t>
              </a:r>
            </a:p>
            <a:p>
              <a:pPr algn="ctr"/>
              <a:r>
                <a:rPr 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Florian Hauenstein, Mohammad Hattawy</a:t>
              </a:r>
            </a:p>
            <a:p>
              <a:pPr algn="ctr">
                <a:spcBef>
                  <a:spcPts val="300"/>
                </a:spcBef>
              </a:pPr>
              <a:r>
                <a:rPr 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February 2025</a:t>
              </a:r>
            </a:p>
          </p:txBody>
        </p:sp>
        <p:pic>
          <p:nvPicPr>
            <p:cNvPr id="10" name="Picture 9" descr="Text, letter&#10;&#10;AI-generated content may be incorrect.">
              <a:extLst>
                <a:ext uri="{FF2B5EF4-FFF2-40B4-BE49-F238E27FC236}">
                  <a16:creationId xmlns:a16="http://schemas.microsoft.com/office/drawing/2014/main" id="{3AB2651A-F611-4D81-DA48-B3E76E871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89592" y="3738505"/>
              <a:ext cx="2743200" cy="2858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950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0D845-EA5F-25E7-8B31-5AA429D86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Box 94">
            <a:extLst>
              <a:ext uri="{FF2B5EF4-FFF2-40B4-BE49-F238E27FC236}">
                <a16:creationId xmlns:a16="http://schemas.microsoft.com/office/drawing/2014/main" id="{7A028B95-B4B5-D131-1181-EAEB6292F547}"/>
              </a:ext>
            </a:extLst>
          </p:cNvPr>
          <p:cNvSpPr txBox="1"/>
          <p:nvPr/>
        </p:nvSpPr>
        <p:spPr>
          <a:xfrm>
            <a:off x="2138800" y="242596"/>
            <a:ext cx="790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Calibration Timeline: February – September 2025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2E8F090-980C-141B-CF5D-2BE68CF441EE}"/>
              </a:ext>
            </a:extLst>
          </p:cNvPr>
          <p:cNvSpPr txBox="1"/>
          <p:nvPr/>
        </p:nvSpPr>
        <p:spPr>
          <a:xfrm>
            <a:off x="9970114" y="291165"/>
            <a:ext cx="2011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February 28, 2025</a:t>
            </a:r>
          </a:p>
        </p:txBody>
      </p:sp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BEF898D2-C477-0876-3307-CF0CEA6F27E1}"/>
              </a:ext>
            </a:extLst>
          </p:cNvPr>
          <p:cNvGraphicFramePr>
            <a:graphicFrameLocks noGrp="1"/>
          </p:cNvGraphicFramePr>
          <p:nvPr/>
        </p:nvGraphicFramePr>
        <p:xfrm>
          <a:off x="255032" y="933752"/>
          <a:ext cx="11649456" cy="565749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91242">
                  <a:extLst>
                    <a:ext uri="{9D8B030D-6E8A-4147-A177-3AD203B41FA5}">
                      <a16:colId xmlns:a16="http://schemas.microsoft.com/office/drawing/2014/main" val="81628190"/>
                    </a:ext>
                  </a:extLst>
                </a:gridCol>
                <a:gridCol w="11158214">
                  <a:extLst>
                    <a:ext uri="{9D8B030D-6E8A-4147-A177-3AD203B41FA5}">
                      <a16:colId xmlns:a16="http://schemas.microsoft.com/office/drawing/2014/main" val="2705977297"/>
                    </a:ext>
                  </a:extLst>
                </a:gridCol>
              </a:tblGrid>
              <a:tr h="569815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RG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en-US" dirty="0"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8393338"/>
                  </a:ext>
                </a:extLst>
              </a:tr>
              <a:tr h="84794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A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9838133"/>
                  </a:ext>
                </a:extLst>
              </a:tr>
              <a:tr h="84794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C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281740"/>
                  </a:ext>
                </a:extLst>
              </a:tr>
              <a:tr h="84794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D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0209534"/>
                  </a:ext>
                </a:extLst>
              </a:tr>
              <a:tr h="84794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0876472"/>
                  </a:ext>
                </a:extLst>
              </a:tr>
              <a:tr h="84794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K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6656544"/>
                  </a:ext>
                </a:extLst>
              </a:tr>
              <a:tr h="84794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L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2447930"/>
                  </a:ext>
                </a:extLst>
              </a:tr>
            </a:tbl>
          </a:graphicData>
        </a:graphic>
      </p:graphicFrame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BE95A5D-98A5-877B-62E1-0EE152B892C7}"/>
              </a:ext>
            </a:extLst>
          </p:cNvPr>
          <p:cNvCxnSpPr/>
          <p:nvPr/>
        </p:nvCxnSpPr>
        <p:spPr>
          <a:xfrm flipH="1">
            <a:off x="4925937" y="928690"/>
            <a:ext cx="0" cy="566928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1EDAC92-1179-3F75-9FF8-C5158EB7363E}"/>
              </a:ext>
            </a:extLst>
          </p:cNvPr>
          <p:cNvCxnSpPr/>
          <p:nvPr/>
        </p:nvCxnSpPr>
        <p:spPr>
          <a:xfrm flipH="1">
            <a:off x="9103288" y="928690"/>
            <a:ext cx="0" cy="566928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BE8B7176-1617-F3D4-3195-281BAC0DEE44}"/>
              </a:ext>
            </a:extLst>
          </p:cNvPr>
          <p:cNvCxnSpPr/>
          <p:nvPr/>
        </p:nvCxnSpPr>
        <p:spPr>
          <a:xfrm flipH="1">
            <a:off x="6326145" y="928690"/>
            <a:ext cx="0" cy="566928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8EEE791-0B97-24AE-4C5E-16C3BD5BFE4A}"/>
              </a:ext>
            </a:extLst>
          </p:cNvPr>
          <p:cNvCxnSpPr/>
          <p:nvPr/>
        </p:nvCxnSpPr>
        <p:spPr>
          <a:xfrm flipH="1">
            <a:off x="3529390" y="928690"/>
            <a:ext cx="0" cy="566928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78E60CB-7908-95B6-295C-57706A216C67}"/>
              </a:ext>
            </a:extLst>
          </p:cNvPr>
          <p:cNvCxnSpPr/>
          <p:nvPr/>
        </p:nvCxnSpPr>
        <p:spPr>
          <a:xfrm flipH="1">
            <a:off x="7717502" y="928690"/>
            <a:ext cx="0" cy="566928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BB18AB9-F06E-1203-4D09-BB1FB865EAA8}"/>
              </a:ext>
            </a:extLst>
          </p:cNvPr>
          <p:cNvCxnSpPr/>
          <p:nvPr/>
        </p:nvCxnSpPr>
        <p:spPr>
          <a:xfrm flipH="1">
            <a:off x="10506307" y="928690"/>
            <a:ext cx="0" cy="566928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A11B705-DD8C-A2CC-790C-4E48FB2F1265}"/>
              </a:ext>
            </a:extLst>
          </p:cNvPr>
          <p:cNvCxnSpPr/>
          <p:nvPr/>
        </p:nvCxnSpPr>
        <p:spPr>
          <a:xfrm flipH="1">
            <a:off x="2133598" y="927405"/>
            <a:ext cx="0" cy="566928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75E2CE2-0714-9F91-9CE2-A862F7A1F84B}"/>
              </a:ext>
            </a:extLst>
          </p:cNvPr>
          <p:cNvSpPr/>
          <p:nvPr/>
        </p:nvSpPr>
        <p:spPr>
          <a:xfrm>
            <a:off x="749555" y="1502713"/>
            <a:ext cx="11155680" cy="850076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81FDB53-B045-F4C9-0F10-EFDD6A884502}"/>
              </a:ext>
            </a:extLst>
          </p:cNvPr>
          <p:cNvSpPr/>
          <p:nvPr/>
        </p:nvSpPr>
        <p:spPr>
          <a:xfrm>
            <a:off x="748128" y="3209642"/>
            <a:ext cx="11156305" cy="837529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1CA43C2-D5EC-4E23-10B1-C08420C3D1C7}"/>
              </a:ext>
            </a:extLst>
          </p:cNvPr>
          <p:cNvSpPr txBox="1"/>
          <p:nvPr/>
        </p:nvSpPr>
        <p:spPr>
          <a:xfrm>
            <a:off x="857061" y="1026996"/>
            <a:ext cx="11079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 February        March           April              May             June              July           August      September</a:t>
            </a:r>
          </a:p>
        </p:txBody>
      </p:sp>
      <p:sp>
        <p:nvSpPr>
          <p:cNvPr id="108" name="Diamond 107">
            <a:extLst>
              <a:ext uri="{FF2B5EF4-FFF2-40B4-BE49-F238E27FC236}">
                <a16:creationId xmlns:a16="http://schemas.microsoft.com/office/drawing/2014/main" id="{445A89A6-C14E-4ACC-16D0-99ECDFF2F4D0}"/>
              </a:ext>
            </a:extLst>
          </p:cNvPr>
          <p:cNvSpPr/>
          <p:nvPr/>
        </p:nvSpPr>
        <p:spPr>
          <a:xfrm>
            <a:off x="3112043" y="5834578"/>
            <a:ext cx="137160" cy="137160"/>
          </a:xfrm>
          <a:prstGeom prst="diamo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51B967B-DCC5-EE58-B7F4-1F74D410B03D}"/>
              </a:ext>
            </a:extLst>
          </p:cNvPr>
          <p:cNvSpPr/>
          <p:nvPr/>
        </p:nvSpPr>
        <p:spPr>
          <a:xfrm>
            <a:off x="3911812" y="3478907"/>
            <a:ext cx="669440" cy="3383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pass-1 review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434EFEA-164E-031D-C6BB-06092413B250}"/>
              </a:ext>
            </a:extLst>
          </p:cNvPr>
          <p:cNvSpPr/>
          <p:nvPr/>
        </p:nvSpPr>
        <p:spPr>
          <a:xfrm>
            <a:off x="773719" y="5173496"/>
            <a:ext cx="3465479" cy="3383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pass-1 calibration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EB3888E-7B8C-46AA-5C65-0101F9D62B39}"/>
              </a:ext>
            </a:extLst>
          </p:cNvPr>
          <p:cNvSpPr/>
          <p:nvPr/>
        </p:nvSpPr>
        <p:spPr>
          <a:xfrm>
            <a:off x="4588211" y="5186123"/>
            <a:ext cx="669440" cy="3383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pass-1 review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A5212C3-CCBA-3525-F185-0BB2B0529BC7}"/>
              </a:ext>
            </a:extLst>
          </p:cNvPr>
          <p:cNvSpPr/>
          <p:nvPr/>
        </p:nvSpPr>
        <p:spPr>
          <a:xfrm>
            <a:off x="754262" y="3460202"/>
            <a:ext cx="2766191" cy="3383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pass-1 calibration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5396D09-B276-DF71-8F27-1453BB9C9348}"/>
              </a:ext>
            </a:extLst>
          </p:cNvPr>
          <p:cNvSpPr/>
          <p:nvPr/>
        </p:nvSpPr>
        <p:spPr>
          <a:xfrm>
            <a:off x="754263" y="4275000"/>
            <a:ext cx="4859293" cy="3383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pass-1 calibration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484314B-C3E1-352B-D379-175E654578A3}"/>
              </a:ext>
            </a:extLst>
          </p:cNvPr>
          <p:cNvSpPr/>
          <p:nvPr/>
        </p:nvSpPr>
        <p:spPr>
          <a:xfrm>
            <a:off x="5988882" y="4275000"/>
            <a:ext cx="669440" cy="3383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pass-1 review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163D235F-CFD0-2238-D148-FF619D776C2A}"/>
              </a:ext>
            </a:extLst>
          </p:cNvPr>
          <p:cNvSpPr/>
          <p:nvPr/>
        </p:nvSpPr>
        <p:spPr>
          <a:xfrm>
            <a:off x="11204892" y="5991324"/>
            <a:ext cx="594360" cy="3383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calib review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111E95C5-7B69-4B1D-0091-C1E0C20D24A3}"/>
              </a:ext>
            </a:extLst>
          </p:cNvPr>
          <p:cNvCxnSpPr/>
          <p:nvPr/>
        </p:nvCxnSpPr>
        <p:spPr>
          <a:xfrm>
            <a:off x="2115801" y="791161"/>
            <a:ext cx="0" cy="5943600"/>
          </a:xfrm>
          <a:prstGeom prst="line">
            <a:avLst/>
          </a:prstGeom>
          <a:ln w="19050">
            <a:solidFill>
              <a:srgbClr val="00FA00"/>
            </a:solidFill>
            <a:headEnd type="diamond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Diamond 120">
            <a:extLst>
              <a:ext uri="{FF2B5EF4-FFF2-40B4-BE49-F238E27FC236}">
                <a16:creationId xmlns:a16="http://schemas.microsoft.com/office/drawing/2014/main" id="{6AF72327-A808-A6E5-B4BD-D3E32DAF17FF}"/>
              </a:ext>
            </a:extLst>
          </p:cNvPr>
          <p:cNvSpPr/>
          <p:nvPr/>
        </p:nvSpPr>
        <p:spPr>
          <a:xfrm>
            <a:off x="2052357" y="5015877"/>
            <a:ext cx="137160" cy="137160"/>
          </a:xfrm>
          <a:prstGeom prst="diamo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Diamond 121">
            <a:extLst>
              <a:ext uri="{FF2B5EF4-FFF2-40B4-BE49-F238E27FC236}">
                <a16:creationId xmlns:a16="http://schemas.microsoft.com/office/drawing/2014/main" id="{3953561E-E1AD-4DD0-6B12-EBC182FF2C9C}"/>
              </a:ext>
            </a:extLst>
          </p:cNvPr>
          <p:cNvSpPr/>
          <p:nvPr/>
        </p:nvSpPr>
        <p:spPr>
          <a:xfrm>
            <a:off x="2052357" y="4139502"/>
            <a:ext cx="137160" cy="137160"/>
          </a:xfrm>
          <a:prstGeom prst="diamo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Diamond 122">
            <a:extLst>
              <a:ext uri="{FF2B5EF4-FFF2-40B4-BE49-F238E27FC236}">
                <a16:creationId xmlns:a16="http://schemas.microsoft.com/office/drawing/2014/main" id="{B35C7501-4DA2-09B1-AAB7-A03A82E9AB57}"/>
              </a:ext>
            </a:extLst>
          </p:cNvPr>
          <p:cNvSpPr/>
          <p:nvPr/>
        </p:nvSpPr>
        <p:spPr>
          <a:xfrm>
            <a:off x="2053135" y="3291840"/>
            <a:ext cx="137160" cy="137160"/>
          </a:xfrm>
          <a:prstGeom prst="diamo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D54BCAB-A2A4-F19D-B578-522B78B65621}"/>
              </a:ext>
            </a:extLst>
          </p:cNvPr>
          <p:cNvSpPr/>
          <p:nvPr/>
        </p:nvSpPr>
        <p:spPr>
          <a:xfrm>
            <a:off x="1193489" y="2629945"/>
            <a:ext cx="669440" cy="33832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pass-1 review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97E85BE-8CFB-3E8A-94A9-0451B93BC3B9}"/>
              </a:ext>
            </a:extLst>
          </p:cNvPr>
          <p:cNvSpPr/>
          <p:nvPr/>
        </p:nvSpPr>
        <p:spPr>
          <a:xfrm>
            <a:off x="1454865" y="1740936"/>
            <a:ext cx="669440" cy="33832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pass-1 review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04F5373-CEDE-E01C-AE16-CC2456E6B6E4}"/>
              </a:ext>
            </a:extLst>
          </p:cNvPr>
          <p:cNvSpPr/>
          <p:nvPr/>
        </p:nvSpPr>
        <p:spPr>
          <a:xfrm>
            <a:off x="753411" y="1743513"/>
            <a:ext cx="698448" cy="3383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7B275A2-B18A-549F-4079-21280F8C4518}"/>
              </a:ext>
            </a:extLst>
          </p:cNvPr>
          <p:cNvSpPr/>
          <p:nvPr/>
        </p:nvSpPr>
        <p:spPr>
          <a:xfrm>
            <a:off x="753411" y="2633672"/>
            <a:ext cx="439327" cy="3383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08C88D5-0A22-87E7-1BEB-CD581DEF9700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3767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18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92" name="Picture 91" descr="A white number with a road line on it&#10;&#10;Description automatically generated">
            <a:extLst>
              <a:ext uri="{FF2B5EF4-FFF2-40B4-BE49-F238E27FC236}">
                <a16:creationId xmlns:a16="http://schemas.microsoft.com/office/drawing/2014/main" id="{5CB39D37-2038-824F-AB78-8F97E1F91B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6" t="3042" r="1078" b="2382"/>
          <a:stretch/>
        </p:blipFill>
        <p:spPr>
          <a:xfrm>
            <a:off x="778860" y="3482627"/>
            <a:ext cx="278588" cy="274320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3" name="Picture 92" descr="A yellow circle with a number three&#10;&#10;Description automatically generated">
            <a:extLst>
              <a:ext uri="{FF2B5EF4-FFF2-40B4-BE49-F238E27FC236}">
                <a16:creationId xmlns:a16="http://schemas.microsoft.com/office/drawing/2014/main" id="{A393FE5B-C01E-86C1-9E92-DF5E25287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70" t="4187" r="4073" b="2399"/>
          <a:stretch/>
        </p:blipFill>
        <p:spPr>
          <a:xfrm>
            <a:off x="781881" y="5196357"/>
            <a:ext cx="273008" cy="274320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4" name="Picture 93" descr="A white number on a red circle&#10;&#10;Description automatically generated">
            <a:extLst>
              <a:ext uri="{FF2B5EF4-FFF2-40B4-BE49-F238E27FC236}">
                <a16:creationId xmlns:a16="http://schemas.microsoft.com/office/drawing/2014/main" id="{88D012A0-181D-C1B5-E8C8-D04850EC90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44" t="6953" r="1755" b="2517"/>
          <a:stretch/>
        </p:blipFill>
        <p:spPr>
          <a:xfrm>
            <a:off x="1019409" y="4303744"/>
            <a:ext cx="276950" cy="274320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8200" name="Picture 8" descr="Splatter spray 36636703 Vector Art at Vecteezy">
            <a:extLst>
              <a:ext uri="{FF2B5EF4-FFF2-40B4-BE49-F238E27FC236}">
                <a16:creationId xmlns:a16="http://schemas.microsoft.com/office/drawing/2014/main" id="{A2A79E45-D897-B7E1-93AE-31609E8540DA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0310" y="1052025"/>
            <a:ext cx="493776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A3FFDEBD-FBC0-C702-FD4A-E4BE821F44B7}"/>
              </a:ext>
            </a:extLst>
          </p:cNvPr>
          <p:cNvSpPr/>
          <p:nvPr/>
        </p:nvSpPr>
        <p:spPr>
          <a:xfrm>
            <a:off x="3174154" y="5977926"/>
            <a:ext cx="7559005" cy="3651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online calibration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3A191A-A0B6-6466-29ED-399FC24B21B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</a:blip>
          <a:stretch>
            <a:fillRect/>
          </a:stretch>
        </p:blipFill>
        <p:spPr>
          <a:xfrm>
            <a:off x="7696865" y="2353364"/>
            <a:ext cx="2754489" cy="914400"/>
          </a:xfrm>
          <a:prstGeom prst="rect">
            <a:avLst/>
          </a:prstGeom>
        </p:spPr>
      </p:pic>
      <p:pic>
        <p:nvPicPr>
          <p:cNvPr id="91" name="Picture 90" descr="A number in a circle&#10;&#10;Description automatically generated">
            <a:extLst>
              <a:ext uri="{FF2B5EF4-FFF2-40B4-BE49-F238E27FC236}">
                <a16:creationId xmlns:a16="http://schemas.microsoft.com/office/drawing/2014/main" id="{20BA1F14-0342-4DF2-30D4-E42C9949D6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19" t="1308" r="1766" b="1899"/>
          <a:stretch/>
        </p:blipFill>
        <p:spPr>
          <a:xfrm>
            <a:off x="3282712" y="6016698"/>
            <a:ext cx="275189" cy="274320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56438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ink Blob PNG Transparent Images Free Download | Vector Files | Pngtree">
            <a:extLst>
              <a:ext uri="{FF2B5EF4-FFF2-40B4-BE49-F238E27FC236}">
                <a16:creationId xmlns:a16="http://schemas.microsoft.com/office/drawing/2014/main" id="{56ACF1A0-4307-FA69-7037-21F262CA282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54" y="4450301"/>
            <a:ext cx="393192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407EE5-5016-6A4C-A03C-6CF1D7434CBC}"/>
              </a:ext>
            </a:extLst>
          </p:cNvPr>
          <p:cNvSpPr txBox="1"/>
          <p:nvPr/>
        </p:nvSpPr>
        <p:spPr>
          <a:xfrm>
            <a:off x="3034477" y="274321"/>
            <a:ext cx="6123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D2B26E-6F99-B649-9E44-8FC945B195CE}"/>
              </a:ext>
            </a:extLst>
          </p:cNvPr>
          <p:cNvSpPr txBox="1"/>
          <p:nvPr/>
        </p:nvSpPr>
        <p:spPr>
          <a:xfrm>
            <a:off x="331837" y="934645"/>
            <a:ext cx="11697470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CALCOM has been overseeing the detector calibrations of the different CLAS12 datasets:</a:t>
            </a:r>
            <a:endParaRPr lang="en-US" dirty="0">
              <a:solidFill>
                <a:srgbClr val="009051"/>
              </a:solidFill>
              <a:latin typeface="Comic Sans MS" panose="030F0902030302020204" pitchFamily="66" charset="0"/>
            </a:endParaRPr>
          </a:p>
          <a:p>
            <a:pPr marL="403225" lvl="1" indent="-169863"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Completed: </a:t>
            </a: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RG-A, RG-C</a:t>
            </a:r>
          </a:p>
          <a:p>
            <a:pPr marL="403225" lvl="1" indent="-169863"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Current focus:</a:t>
            </a: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 RG-D, E, K</a:t>
            </a:r>
          </a:p>
          <a:p>
            <a:pPr marL="403225" lvl="1" indent="-169863">
              <a:spcBef>
                <a:spcPts val="600"/>
              </a:spcBef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On the near-term horizon: </a:t>
            </a: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RG-L</a:t>
            </a:r>
          </a:p>
          <a:p>
            <a:pPr marL="171450" indent="-171450">
              <a:spcBef>
                <a:spcPts val="18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CALCOM is a critical service-work committee for the CLAS Collaboration:</a:t>
            </a:r>
          </a:p>
          <a:p>
            <a:pPr marL="403225" lvl="1" indent="-169863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Lots of folks are part of this work: </a:t>
            </a: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CALCOM, coordinators, chefs, timeline crew, </a:t>
            </a:r>
          </a:p>
          <a:p>
            <a:pPr marL="233362" lvl="1">
              <a:spcAft>
                <a:spcPts val="600"/>
              </a:spcAft>
              <a:buClr>
                <a:srgbClr val="7030A0"/>
              </a:buClr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           subsystem leaders, calibrators, alignment team, Software Group, data validators, …</a:t>
            </a:r>
            <a:endParaRPr lang="en-US" i="1" u="sng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marL="171450" indent="-171450">
              <a:spcBef>
                <a:spcPts val="54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Notes:</a:t>
            </a:r>
          </a:p>
          <a:p>
            <a:pPr marL="403225" lvl="1" indent="-169863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Beginning work to                                            calibration tools for improved speed/quality</a:t>
            </a:r>
            <a:endParaRPr lang="en-US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marL="860425" lvl="2" indent="-169863"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Calibration task force – see talk by Raffaella De Vita</a:t>
            </a:r>
          </a:p>
          <a:p>
            <a:pPr marL="403225" lvl="1" indent="-169863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Discussion of upcoming pass-3 (DC tracking + AI for CVT tracking)</a:t>
            </a:r>
          </a:p>
          <a:p>
            <a:pPr marL="860425" lvl="2" indent="-169863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Plans to be discussed</a:t>
            </a:r>
            <a:endParaRPr lang="en-US" i="1" dirty="0">
              <a:solidFill>
                <a:srgbClr val="00905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297A552-C86A-C6E3-17A8-BE5230C44C44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3809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19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2" name="Picture 11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80823F73-25F2-C1E1-20FA-AF3C4CBE5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071" y="4645271"/>
            <a:ext cx="3138589" cy="548640"/>
          </a:xfrm>
          <a:prstGeom prst="rect">
            <a:avLst/>
          </a:prstGeom>
        </p:spPr>
      </p:pic>
      <p:pic>
        <p:nvPicPr>
          <p:cNvPr id="3082" name="Picture 10" descr="Teamwork Man Stock Illustrations – 260,130 Teamwork Man Stock  Illustrations, Vectors &amp; Clipart - Dreamstime">
            <a:extLst>
              <a:ext uri="{FF2B5EF4-FFF2-40B4-BE49-F238E27FC236}">
                <a16:creationId xmlns:a16="http://schemas.microsoft.com/office/drawing/2014/main" id="{0FE26E0F-03F3-0A23-B89A-DAF54D825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/>
          <a:stretch/>
        </p:blipFill>
        <p:spPr bwMode="auto">
          <a:xfrm>
            <a:off x="10428194" y="2461692"/>
            <a:ext cx="155802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Zombie Hand Rising From Grave Sticker">
            <a:extLst>
              <a:ext uri="{FF2B5EF4-FFF2-40B4-BE49-F238E27FC236}">
                <a16:creationId xmlns:a16="http://schemas.microsoft.com/office/drawing/2014/main" id="{6C766D85-3817-690D-4B0B-3A9F2AA3B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37" y="1322048"/>
            <a:ext cx="1727302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5A64DA17-B66C-1539-33D3-F1E9129A361B}"/>
              </a:ext>
            </a:extLst>
          </p:cNvPr>
          <p:cNvCxnSpPr/>
          <p:nvPr/>
        </p:nvCxnSpPr>
        <p:spPr>
          <a:xfrm>
            <a:off x="3711387" y="1560619"/>
            <a:ext cx="2662518" cy="645459"/>
          </a:xfrm>
          <a:prstGeom prst="curvedConnector3">
            <a:avLst>
              <a:gd name="adj1" fmla="val 49747"/>
            </a:avLst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3CAF7-902A-0B0C-9231-FD7D4FE6D4DB}"/>
              </a:ext>
            </a:extLst>
          </p:cNvPr>
          <p:cNvSpPr/>
          <p:nvPr/>
        </p:nvSpPr>
        <p:spPr>
          <a:xfrm rot="1131180">
            <a:off x="4029462" y="1600155"/>
            <a:ext cx="2194560" cy="2743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Wave1">
              <a:avLst>
                <a:gd name="adj1" fmla="val 20000"/>
                <a:gd name="adj2" fmla="val -144"/>
              </a:avLst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2F9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But they always come back!</a:t>
            </a:r>
          </a:p>
        </p:txBody>
      </p:sp>
      <p:pic>
        <p:nvPicPr>
          <p:cNvPr id="1026" name="Picture 2" descr="Image by FlamingText.com">
            <a:extLst>
              <a:ext uri="{FF2B5EF4-FFF2-40B4-BE49-F238E27FC236}">
                <a16:creationId xmlns:a16="http://schemas.microsoft.com/office/drawing/2014/main" id="{C57C08C7-2CF6-8EFC-14F4-C978C229C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20" y="3833109"/>
            <a:ext cx="3646170" cy="548640"/>
          </a:xfrm>
          <a:prstGeom prst="rect">
            <a:avLst/>
          </a:prstGeom>
          <a:noFill/>
          <a:ln w="38100">
            <a:solidFill>
              <a:srgbClr val="9437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607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5FA1A7-6BA7-E240-B0B1-50F7AC381FBB}"/>
              </a:ext>
            </a:extLst>
          </p:cNvPr>
          <p:cNvSpPr txBox="1"/>
          <p:nvPr/>
        </p:nvSpPr>
        <p:spPr>
          <a:xfrm>
            <a:off x="1204488" y="274320"/>
            <a:ext cx="9793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Active Run Groups in Calibration Mode – March 2025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5C79AA7-BAEB-714F-97B7-A30C55FD94D9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32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2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7FE82D8A-E55E-25B1-2F06-AA6B45064B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778248"/>
              </p:ext>
            </p:extLst>
          </p:nvPr>
        </p:nvGraphicFramePr>
        <p:xfrm>
          <a:off x="428561" y="822192"/>
          <a:ext cx="11334878" cy="315670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9533">
                  <a:extLst>
                    <a:ext uri="{9D8B030D-6E8A-4147-A177-3AD203B41FA5}">
                      <a16:colId xmlns:a16="http://schemas.microsoft.com/office/drawing/2014/main" val="652483541"/>
                    </a:ext>
                  </a:extLst>
                </a:gridCol>
                <a:gridCol w="1164251">
                  <a:extLst>
                    <a:ext uri="{9D8B030D-6E8A-4147-A177-3AD203B41FA5}">
                      <a16:colId xmlns:a16="http://schemas.microsoft.com/office/drawing/2014/main" val="1110659203"/>
                    </a:ext>
                  </a:extLst>
                </a:gridCol>
                <a:gridCol w="1397154">
                  <a:extLst>
                    <a:ext uri="{9D8B030D-6E8A-4147-A177-3AD203B41FA5}">
                      <a16:colId xmlns:a16="http://schemas.microsoft.com/office/drawing/2014/main" val="794179462"/>
                    </a:ext>
                  </a:extLst>
                </a:gridCol>
                <a:gridCol w="4600486">
                  <a:extLst>
                    <a:ext uri="{9D8B030D-6E8A-4147-A177-3AD203B41FA5}">
                      <a16:colId xmlns:a16="http://schemas.microsoft.com/office/drawing/2014/main" val="2440009368"/>
                    </a:ext>
                  </a:extLst>
                </a:gridCol>
                <a:gridCol w="1679375">
                  <a:extLst>
                    <a:ext uri="{9D8B030D-6E8A-4147-A177-3AD203B41FA5}">
                      <a16:colId xmlns:a16="http://schemas.microsoft.com/office/drawing/2014/main" val="2471812328"/>
                    </a:ext>
                  </a:extLst>
                </a:gridCol>
                <a:gridCol w="2104079">
                  <a:extLst>
                    <a:ext uri="{9D8B030D-6E8A-4147-A177-3AD203B41FA5}">
                      <a16:colId xmlns:a16="http://schemas.microsoft.com/office/drawing/2014/main" val="1735145710"/>
                    </a:ext>
                  </a:extLst>
                </a:gridCol>
              </a:tblGrid>
              <a:tr h="49961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#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Run Group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Dataset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Conditions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Run Range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Stage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179228280"/>
                  </a:ext>
                </a:extLst>
              </a:tr>
              <a:tr h="5300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902030302020204" pitchFamily="66" charset="0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902030302020204" pitchFamily="66" charset="0"/>
                        </a:rPr>
                        <a:t>RG-A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902030302020204" pitchFamily="66" charset="0"/>
                        </a:rPr>
                        <a:t>Spr18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902030302020204" pitchFamily="66" charset="0"/>
                        </a:rPr>
                        <a:t>LH2 6.4, 10.6 GeV, inbending+outbending       (+ 2.2 GeV zero-field from engineering run)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902030302020204" pitchFamily="66" charset="0"/>
                        </a:rPr>
                        <a:t>3029 - 4325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902030302020204" pitchFamily="66" charset="0"/>
                        </a:rPr>
                        <a:t>Cooking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71303524"/>
                  </a:ext>
                </a:extLst>
              </a:tr>
              <a:tr h="5300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902030302020204" pitchFamily="66" charset="0"/>
                        </a:rPr>
                        <a:t>RG-C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902030302020204" pitchFamily="66" charset="0"/>
                        </a:rPr>
                        <a:t>Spr23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902030302020204" pitchFamily="66" charset="0"/>
                        </a:rPr>
                        <a:t>Polarized NH3, ND3, 10.5 GeV, inbending; FT-On/FT-Off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902030302020204" pitchFamily="66" charset="0"/>
                        </a:rPr>
                        <a:t>16843 - 17811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902030302020204" pitchFamily="66" charset="0"/>
                        </a:rPr>
                        <a:t>Cooking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64860020"/>
                  </a:ext>
                </a:extLst>
              </a:tr>
              <a:tr h="4996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RG-D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F23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LD2, C, Cu, Sn 10.6 GeV inbending+outbending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18329 - 19130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Cooking 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32602761"/>
                  </a:ext>
                </a:extLst>
              </a:tr>
              <a:tr h="4996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RG-E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Spr24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LD2, C, Cu, Al, Sn, Pb 10.5 GeV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20015 – 20525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Calibrating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2758130"/>
                  </a:ext>
                </a:extLst>
              </a:tr>
              <a:tr h="4996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RG-K</a:t>
                      </a:r>
                    </a:p>
                  </a:txBody>
                  <a:tcPr anchor="ctr">
                    <a:lnB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Spr24</a:t>
                      </a:r>
                    </a:p>
                  </a:txBody>
                  <a:tcPr anchor="ctr">
                    <a:lnB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LH2 6.4, 8.5 GeV outbending</a:t>
                      </a:r>
                    </a:p>
                  </a:txBody>
                  <a:tcPr anchor="ctr">
                    <a:lnB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19200 - 19893</a:t>
                      </a:r>
                    </a:p>
                  </a:txBody>
                  <a:tcPr anchor="ctr">
                    <a:lnB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Calibrating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61221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0692A62-2EE2-2FE4-8838-B77E173E61C6}"/>
              </a:ext>
            </a:extLst>
          </p:cNvPr>
          <p:cNvSpPr txBox="1"/>
          <p:nvPr/>
        </p:nvSpPr>
        <p:spPr>
          <a:xfrm>
            <a:off x="428561" y="4886589"/>
            <a:ext cx="3236068" cy="120032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4925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Five different datasets are being calibrated in parallel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+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RG-L/ALERT upcoming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CFDC466-1004-42F4-DD5C-2F1F0F017D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243310"/>
              </p:ext>
            </p:extLst>
          </p:nvPr>
        </p:nvGraphicFramePr>
        <p:xfrm>
          <a:off x="4264574" y="4107510"/>
          <a:ext cx="6733451" cy="261928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05514">
                  <a:extLst>
                    <a:ext uri="{9D8B030D-6E8A-4147-A177-3AD203B41FA5}">
                      <a16:colId xmlns:a16="http://schemas.microsoft.com/office/drawing/2014/main" val="1217791506"/>
                    </a:ext>
                  </a:extLst>
                </a:gridCol>
                <a:gridCol w="2419093">
                  <a:extLst>
                    <a:ext uri="{9D8B030D-6E8A-4147-A177-3AD203B41FA5}">
                      <a16:colId xmlns:a16="http://schemas.microsoft.com/office/drawing/2014/main" val="3237841710"/>
                    </a:ext>
                  </a:extLst>
                </a:gridCol>
                <a:gridCol w="3508844">
                  <a:extLst>
                    <a:ext uri="{9D8B030D-6E8A-4147-A177-3AD203B41FA5}">
                      <a16:colId xmlns:a16="http://schemas.microsoft.com/office/drawing/2014/main" val="1207581807"/>
                    </a:ext>
                  </a:extLst>
                </a:gridCol>
              </a:tblGrid>
              <a:tr h="394243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omic Sans MS" panose="030F0902030302020204" pitchFamily="66" charset="0"/>
                        </a:rPr>
                        <a:t>Analysis Coordinator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omic Sans MS" panose="030F0902030302020204" pitchFamily="66" charset="0"/>
                        </a:rPr>
                        <a:t>Chef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58717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RG-A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 dpi="0"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Timothy Hayward</a:t>
                      </a: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Nick Trotta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741451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RG-C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 dpi="0"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Silvia Niccolai</a:t>
                      </a: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Li Xu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5737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RG-D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 dpi="0"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Lamiaa El Fassi</a:t>
                      </a: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Mathieu Ouillon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618579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RG-E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 dpi="0"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Hayk Hakobyan</a:t>
                      </a: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Antonio Radic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10045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RG-K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 dpi="0"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Annalisa D’Angelo</a:t>
                      </a: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Lucilla Lanza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864802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RG-L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Mohammad Hattawy</a:t>
                      </a:r>
                    </a:p>
                  </a:txBody>
                  <a:tcPr anchor="ctr">
                    <a:lnB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Mathieu Ouillon, Noémie Pilleux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556028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0252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7009E-9E82-0683-3259-0BB0222C0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3F1F5-AC95-8246-9B67-898739402471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48F933-5BC2-45E6-6592-FE1D8CA3B5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C64F1-75C7-0E21-D611-A92A4D8E4C92}"/>
              </a:ext>
            </a:extLst>
          </p:cNvPr>
          <p:cNvSpPr txBox="1"/>
          <p:nvPr/>
        </p:nvSpPr>
        <p:spPr>
          <a:xfrm>
            <a:off x="2358522" y="2875631"/>
            <a:ext cx="75106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Comic Sans MS" panose="030F0902030302020204" pitchFamily="66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69196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5F72E470-0DE5-06B8-2A5F-350F165DF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950" y="108034"/>
            <a:ext cx="4028903" cy="4480560"/>
          </a:xfrm>
          <a:prstGeom prst="rect">
            <a:avLst/>
          </a:prstGeom>
        </p:spPr>
      </p:pic>
      <p:pic>
        <p:nvPicPr>
          <p:cNvPr id="21" name="Picture 2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646E0D7-3C2A-CFF3-08B1-E7195DBA5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66" y="3094628"/>
            <a:ext cx="4083265" cy="33832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ECF48B-91A8-FA40-A76A-320239EF3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17" y="219540"/>
            <a:ext cx="4277415" cy="2834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9AE7A5-F484-4645-A76A-A238EFB9C4B8}"/>
              </a:ext>
            </a:extLst>
          </p:cNvPr>
          <p:cNvSpPr txBox="1"/>
          <p:nvPr/>
        </p:nvSpPr>
        <p:spPr>
          <a:xfrm>
            <a:off x="2591001" y="6485047"/>
            <a:ext cx="7010189" cy="30777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2225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9051"/>
                </a:solidFill>
                <a:latin typeface="Comic Sans MS" panose="030F0902030302020204" pitchFamily="66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https://clasweb.jlab.org/wiki/index.php/CLAS12_Calibration_and_Commissioning</a:t>
            </a:r>
            <a:endParaRPr lang="en-US" sz="1400" dirty="0">
              <a:solidFill>
                <a:srgbClr val="009051"/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A0B23A-39DE-2040-873B-D1968F3CD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7977" y="1779575"/>
            <a:ext cx="914400" cy="914400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202F28-5C3E-D946-9947-C86621130E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75" r="8399"/>
          <a:stretch/>
        </p:blipFill>
        <p:spPr>
          <a:xfrm>
            <a:off x="9433088" y="5288236"/>
            <a:ext cx="1423381" cy="914400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99F31A-B68F-3746-B65C-E2CD1BDCCC2A}"/>
              </a:ext>
            </a:extLst>
          </p:cNvPr>
          <p:cNvCxnSpPr/>
          <p:nvPr/>
        </p:nvCxnSpPr>
        <p:spPr>
          <a:xfrm>
            <a:off x="6095412" y="206551"/>
            <a:ext cx="0" cy="6204339"/>
          </a:xfrm>
          <a:prstGeom prst="line">
            <a:avLst/>
          </a:prstGeom>
          <a:ln w="254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B97D1A-B480-D24D-97FC-D15A98A1E821}"/>
              </a:ext>
            </a:extLst>
          </p:cNvPr>
          <p:cNvGrpSpPr/>
          <p:nvPr/>
        </p:nvGrpSpPr>
        <p:grpSpPr>
          <a:xfrm>
            <a:off x="5476167" y="1350123"/>
            <a:ext cx="300708" cy="1857053"/>
            <a:chOff x="4424714" y="1294889"/>
            <a:chExt cx="300708" cy="18570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D099566-56F2-0940-9814-20012B84C599}"/>
                </a:ext>
              </a:extLst>
            </p:cNvPr>
            <p:cNvSpPr/>
            <p:nvPr/>
          </p:nvSpPr>
          <p:spPr>
            <a:xfrm>
              <a:off x="4424714" y="1294889"/>
              <a:ext cx="300708" cy="177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E4DD7B-D4F8-4B43-9A13-6B148CD95663}"/>
                </a:ext>
              </a:extLst>
            </p:cNvPr>
            <p:cNvSpPr/>
            <p:nvPr/>
          </p:nvSpPr>
          <p:spPr>
            <a:xfrm>
              <a:off x="4424714" y="2973972"/>
              <a:ext cx="300708" cy="177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5A9303F-09C6-D145-870E-5F0811BC36A8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690077" y="2851520"/>
            <a:ext cx="914400" cy="914400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3A0240-D3B2-CE41-B69F-F8A79A30440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951" r="9986" b="11523"/>
          <a:stretch/>
        </p:blipFill>
        <p:spPr>
          <a:xfrm>
            <a:off x="7834520" y="5506601"/>
            <a:ext cx="822960" cy="6226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02E311-924E-F144-B340-6ACAB81B00B1}"/>
              </a:ext>
            </a:extLst>
          </p:cNvPr>
          <p:cNvSpPr txBox="1"/>
          <p:nvPr/>
        </p:nvSpPr>
        <p:spPr>
          <a:xfrm>
            <a:off x="7986726" y="5783175"/>
            <a:ext cx="517232" cy="276999"/>
          </a:xfrm>
          <a:prstGeom prst="rect">
            <a:avLst/>
          </a:prstGeom>
          <a:solidFill>
            <a:srgbClr val="BFC0C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600" dirty="0">
                <a:solidFill>
                  <a:srgbClr val="C00000"/>
                </a:solidFill>
                <a:latin typeface="Comic Sans MS" panose="030F0902030302020204" pitchFamily="66" charset="0"/>
              </a:rPr>
              <a:t>Fridays @ 10 a.m.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6ABE62-D5DA-DB40-B548-51DF62449D36}"/>
              </a:ext>
            </a:extLst>
          </p:cNvPr>
          <p:cNvSpPr txBox="1"/>
          <p:nvPr/>
        </p:nvSpPr>
        <p:spPr>
          <a:xfrm>
            <a:off x="9578476" y="4605438"/>
            <a:ext cx="2183732" cy="30777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2225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9051"/>
                </a:solidFill>
                <a:latin typeface="Comic Sans MS" panose="030F0702030302020204" pitchFamily="66" charset="0"/>
              </a:rPr>
              <a:t>clas12_calcom@jlab.org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C1837BF0-22AB-E1C3-36BA-21C473BE765A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434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21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Picture 4" descr="Table&#10;&#10;AI-generated content may be incorrect.">
            <a:extLst>
              <a:ext uri="{FF2B5EF4-FFF2-40B4-BE49-F238E27FC236}">
                <a16:creationId xmlns:a16="http://schemas.microsoft.com/office/drawing/2014/main" id="{314AE8FB-2CA0-0A0F-1BAF-4A3997744F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0432" y="4619169"/>
            <a:ext cx="107696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04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BC8A32F-4AC8-EB17-03E0-701CB6DAFE7E}"/>
              </a:ext>
            </a:extLst>
          </p:cNvPr>
          <p:cNvSpPr txBox="1">
            <a:spLocks/>
          </p:cNvSpPr>
          <p:nvPr/>
        </p:nvSpPr>
        <p:spPr>
          <a:xfrm>
            <a:off x="11745532" y="6498378"/>
            <a:ext cx="415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22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C0442B-5CCA-09F0-0830-D37AE8A5DE96}"/>
              </a:ext>
            </a:extLst>
          </p:cNvPr>
          <p:cNvSpPr txBox="1"/>
          <p:nvPr/>
        </p:nvSpPr>
        <p:spPr>
          <a:xfrm>
            <a:off x="1437600" y="274320"/>
            <a:ext cx="931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RG-K Commissioning Run – Dec. 2023</a:t>
            </a: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E075511A-E28A-4C8E-FBCD-B6EB9565BB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908531"/>
              </p:ext>
            </p:extLst>
          </p:nvPr>
        </p:nvGraphicFramePr>
        <p:xfrm>
          <a:off x="77307" y="1394430"/>
          <a:ext cx="5114124" cy="50292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78531">
                  <a:extLst>
                    <a:ext uri="{9D8B030D-6E8A-4147-A177-3AD203B41FA5}">
                      <a16:colId xmlns:a16="http://schemas.microsoft.com/office/drawing/2014/main" val="393381875"/>
                    </a:ext>
                  </a:extLst>
                </a:gridCol>
                <a:gridCol w="1278531">
                  <a:extLst>
                    <a:ext uri="{9D8B030D-6E8A-4147-A177-3AD203B41FA5}">
                      <a16:colId xmlns:a16="http://schemas.microsoft.com/office/drawing/2014/main" val="3633373691"/>
                    </a:ext>
                  </a:extLst>
                </a:gridCol>
                <a:gridCol w="1278531">
                  <a:extLst>
                    <a:ext uri="{9D8B030D-6E8A-4147-A177-3AD203B41FA5}">
                      <a16:colId xmlns:a16="http://schemas.microsoft.com/office/drawing/2014/main" val="3675836981"/>
                    </a:ext>
                  </a:extLst>
                </a:gridCol>
                <a:gridCol w="1278531">
                  <a:extLst>
                    <a:ext uri="{9D8B030D-6E8A-4147-A177-3AD203B41FA5}">
                      <a16:colId xmlns:a16="http://schemas.microsoft.com/office/drawing/2014/main" val="1111594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Run Number</a:t>
                      </a: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R1 DC HV Setting</a:t>
                      </a:r>
                    </a:p>
                  </a:txBody>
                  <a:tcP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R2 DC HV Setting</a:t>
                      </a:r>
                    </a:p>
                  </a:txBody>
                  <a:tcP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R3 DC HV Setting</a:t>
                      </a:r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557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19220</a:t>
                      </a: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10</a:t>
                      </a:r>
                    </a:p>
                  </a:txBody>
                  <a:tcP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11</a:t>
                      </a:r>
                    </a:p>
                  </a:txBody>
                  <a:tcP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779755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19222</a:t>
                      </a: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11</a:t>
                      </a:r>
                    </a:p>
                  </a:txBody>
                  <a:tcP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12</a:t>
                      </a:r>
                    </a:p>
                  </a:txBody>
                  <a:tcP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12</a:t>
                      </a:r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954786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19223</a:t>
                      </a: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9</a:t>
                      </a:r>
                    </a:p>
                  </a:txBody>
                  <a:tcP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10</a:t>
                      </a:r>
                    </a:p>
                  </a:txBody>
                  <a:tcP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52287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19224</a:t>
                      </a: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10</a:t>
                      </a:r>
                    </a:p>
                  </a:txBody>
                  <a:tcP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10</a:t>
                      </a:r>
                    </a:p>
                  </a:txBody>
                  <a:tcP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165973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19225</a:t>
                      </a: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692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19226</a:t>
                      </a: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348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19228</a:t>
                      </a: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105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19229</a:t>
                      </a: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5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19238</a:t>
                      </a: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12</a:t>
                      </a:r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490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19239</a:t>
                      </a: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12</a:t>
                      </a:r>
                    </a:p>
                  </a:txBody>
                  <a:tcP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13</a:t>
                      </a:r>
                    </a:p>
                  </a:txBody>
                  <a:tcP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13</a:t>
                      </a:r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62591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19243</a:t>
                      </a: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90749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19244</a:t>
                      </a: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10</a:t>
                      </a:r>
                    </a:p>
                  </a:txBody>
                  <a:tcPr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12</a:t>
                      </a:r>
                    </a:p>
                  </a:txBody>
                  <a:tcPr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18413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D0221BB-BE68-C308-4014-D44A7B835DC4}"/>
              </a:ext>
            </a:extLst>
          </p:cNvPr>
          <p:cNvSpPr txBox="1"/>
          <p:nvPr/>
        </p:nvSpPr>
        <p:spPr>
          <a:xfrm>
            <a:off x="6643026" y="4253096"/>
            <a:ext cx="4931229" cy="257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>
                <a:latin typeface="Comic Sans MS" panose="030F0902030302020204" pitchFamily="66" charset="0"/>
              </a:rPr>
              <a:t>History of HV settings for (R1, R2, R3):</a:t>
            </a:r>
          </a:p>
          <a:p>
            <a:pPr marL="514350" indent="-228600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(8, 10, 9) </a:t>
            </a:r>
            <a:r>
              <a:rPr lang="en-US" dirty="0">
                <a:latin typeface="Comic Sans MS" panose="030F0902030302020204" pitchFamily="66" charset="0"/>
              </a:rPr>
              <a:t>:</a:t>
            </a: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 </a:t>
            </a: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RG-A Spr18</a:t>
            </a:r>
          </a:p>
          <a:p>
            <a:pPr marL="514350" indent="-228600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(8, 9, 9) </a:t>
            </a:r>
            <a:r>
              <a:rPr lang="en-US" dirty="0">
                <a:latin typeface="Comic Sans MS" panose="030F0902030302020204" pitchFamily="66" charset="0"/>
              </a:rPr>
              <a:t>:</a:t>
            </a: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 </a:t>
            </a: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RG-A F18 (early)</a:t>
            </a:r>
          </a:p>
          <a:p>
            <a:pPr marL="514350" indent="-228600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(9, 10, 10) </a:t>
            </a:r>
            <a:r>
              <a:rPr lang="en-US" dirty="0">
                <a:latin typeface="Comic Sans MS" panose="030F0902030302020204" pitchFamily="66" charset="0"/>
              </a:rPr>
              <a:t>:</a:t>
            </a: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 </a:t>
            </a: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RG-A F18, RG-A/B Spr19</a:t>
            </a:r>
          </a:p>
          <a:p>
            <a:pPr marL="514350" indent="-228600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(10, 10, 10) </a:t>
            </a:r>
            <a:r>
              <a:rPr lang="en-US" dirty="0">
                <a:latin typeface="Comic Sans MS" panose="030F0902030302020204" pitchFamily="66" charset="0"/>
              </a:rPr>
              <a:t>:</a:t>
            </a: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 </a:t>
            </a: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RG-M, RG-C</a:t>
            </a:r>
          </a:p>
          <a:p>
            <a:pPr marL="514350" indent="-228600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(10, 11, 11) </a:t>
            </a:r>
            <a:r>
              <a:rPr lang="en-US" dirty="0">
                <a:latin typeface="Comic Sans MS" panose="030F0902030302020204" pitchFamily="66" charset="0"/>
              </a:rPr>
              <a:t>:</a:t>
            </a: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 </a:t>
            </a: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RG-D, RG-E</a:t>
            </a:r>
          </a:p>
          <a:p>
            <a:pPr marL="514350" indent="-228600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(11, 12, 12) </a:t>
            </a:r>
            <a:r>
              <a:rPr lang="en-US" dirty="0">
                <a:latin typeface="Comic Sans MS" panose="030F0902030302020204" pitchFamily="66" charset="0"/>
              </a:rPr>
              <a:t>:</a:t>
            </a: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 </a:t>
            </a: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RG-K Spr24 (1)</a:t>
            </a:r>
          </a:p>
          <a:p>
            <a:pPr marL="514350" indent="-228600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(10, 12, 11) </a:t>
            </a:r>
            <a:r>
              <a:rPr lang="en-US" dirty="0">
                <a:latin typeface="Comic Sans MS" panose="030F0902030302020204" pitchFamily="66" charset="0"/>
              </a:rPr>
              <a:t>:</a:t>
            </a: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 RG-K Spr24 (2)</a:t>
            </a:r>
          </a:p>
        </p:txBody>
      </p:sp>
      <p:pic>
        <p:nvPicPr>
          <p:cNvPr id="9" name="Picture 8" descr="A close-up of a table&#10;&#10;Description automatically generated">
            <a:extLst>
              <a:ext uri="{FF2B5EF4-FFF2-40B4-BE49-F238E27FC236}">
                <a16:creationId xmlns:a16="http://schemas.microsoft.com/office/drawing/2014/main" id="{438FAA71-EE77-B765-A137-7B8C6E02C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989" y="949460"/>
            <a:ext cx="6525648" cy="3200400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903866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D51A401-642F-DDEF-CA9E-8E7A798719D6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427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23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36382-3A36-E334-942A-BE7D1D3EA3CB}"/>
              </a:ext>
            </a:extLst>
          </p:cNvPr>
          <p:cNvSpPr txBox="1"/>
          <p:nvPr/>
        </p:nvSpPr>
        <p:spPr>
          <a:xfrm>
            <a:off x="1586474" y="274320"/>
            <a:ext cx="902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Pass-X Readiness Reviews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33A08A-0AED-34BA-8368-704AD01CB4D2}"/>
              </a:ext>
            </a:extLst>
          </p:cNvPr>
          <p:cNvSpPr txBox="1"/>
          <p:nvPr/>
        </p:nvSpPr>
        <p:spPr>
          <a:xfrm>
            <a:off x="4559299" y="984250"/>
            <a:ext cx="7272669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Comic Sans MS" panose="030F0902030302020204" pitchFamily="66" charset="0"/>
              </a:rPr>
              <a:t>Committee</a:t>
            </a:r>
            <a:r>
              <a:rPr lang="en-US" sz="1600" dirty="0">
                <a:latin typeface="Comic Sans MS" panose="030F0902030302020204" pitchFamily="66" charset="0"/>
              </a:rPr>
              <a:t>: </a:t>
            </a: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Marco Battaglieri (chair), Nathan Baltzell, Marco Mirazita, Cole Smith, Larry Weinstein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 u="sng" dirty="0">
                <a:latin typeface="Comic Sans MS" panose="030F0902030302020204" pitchFamily="66" charset="0"/>
              </a:rPr>
              <a:t>Role</a:t>
            </a:r>
            <a:r>
              <a:rPr lang="en-US" sz="1600" dirty="0">
                <a:latin typeface="Comic Sans MS" panose="030F0902030302020204" pitchFamily="66" charset="0"/>
              </a:rPr>
              <a:t>: Final review of calibration quality, status tables, software and scripting before recommendation to CCC to approve production cooking (see the generic review charge).</a:t>
            </a:r>
          </a:p>
          <a:p>
            <a:pPr>
              <a:spcAft>
                <a:spcPts val="600"/>
              </a:spcAft>
            </a:pPr>
            <a:r>
              <a:rPr lang="en-US" sz="1600" u="sng" dirty="0">
                <a:latin typeface="Comic Sans MS" panose="030F0902030302020204" pitchFamily="66" charset="0"/>
              </a:rPr>
              <a:t>Reviews</a:t>
            </a:r>
            <a:r>
              <a:rPr lang="en-US" sz="1600" dirty="0">
                <a:latin typeface="Comic Sans MS" panose="030F0902030302020204" pitchFamily="66" charset="0"/>
              </a:rPr>
              <a:t>:</a:t>
            </a:r>
          </a:p>
          <a:p>
            <a:pPr marL="403225" indent="-169863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RG-B Spr19: Oct. 28, 2022</a:t>
            </a:r>
          </a:p>
          <a:p>
            <a:pPr marL="403225" indent="-169863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RG-M 21/22: May 23, 2023</a:t>
            </a:r>
          </a:p>
          <a:p>
            <a:pPr marL="403225" indent="-169863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RG-A Spr19: May 31, 2023</a:t>
            </a:r>
          </a:p>
          <a:p>
            <a:pPr marL="403225" indent="-169863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RG-K W18: Aug. 16, 2023</a:t>
            </a:r>
          </a:p>
          <a:p>
            <a:pPr marL="403225" indent="-169863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RG-A F18: Sep. 22, 2023</a:t>
            </a:r>
          </a:p>
          <a:p>
            <a:pPr>
              <a:spcBef>
                <a:spcPts val="4200"/>
              </a:spcBef>
              <a:spcAft>
                <a:spcPts val="600"/>
              </a:spcAft>
            </a:pPr>
            <a:r>
              <a:rPr lang="en-US" sz="1600" u="sng" dirty="0">
                <a:latin typeface="Comic Sans MS" panose="030F0902030302020204" pitchFamily="66" charset="0"/>
              </a:rPr>
              <a:t>Notes</a:t>
            </a:r>
            <a:r>
              <a:rPr lang="en-US" sz="1600" dirty="0">
                <a:latin typeface="Comic Sans MS" panose="030F0902030302020204" pitchFamily="66" charset="0"/>
              </a:rPr>
              <a:t>: </a:t>
            </a:r>
          </a:p>
          <a:p>
            <a:pPr marL="176213" indent="-17621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omic Sans MS" panose="030F0902030302020204" pitchFamily="66" charset="0"/>
              </a:rPr>
              <a:t>The calibration quality for all subsystems should meet the defined QA specifications for all datasets to allow for minimal systematics when combining data taking years apart.</a:t>
            </a:r>
          </a:p>
          <a:p>
            <a:pPr marL="176213" indent="-17621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omic Sans MS" panose="030F0902030302020204" pitchFamily="66" charset="0"/>
              </a:rPr>
              <a:t>The calibration QA specifications are well defined and the Run Groups are held to the same standards.</a:t>
            </a:r>
          </a:p>
          <a:p>
            <a:pPr marL="176213" indent="-176213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omic Sans MS" panose="030F0902030302020204" pitchFamily="66" charset="0"/>
              </a:rPr>
              <a:t>The committee prepares their report for delivery to the CCC to give approval to start data processing.</a:t>
            </a:r>
          </a:p>
        </p:txBody>
      </p:sp>
      <p:pic>
        <p:nvPicPr>
          <p:cNvPr id="8" name="Picture 7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5E450E1B-D7BC-BA4A-99D0-CB058F3CF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07" y="984250"/>
            <a:ext cx="4172146" cy="5486400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3C0395-C67F-4C2F-7767-453A42C0EB27}"/>
              </a:ext>
            </a:extLst>
          </p:cNvPr>
          <p:cNvSpPr txBox="1"/>
          <p:nvPr/>
        </p:nvSpPr>
        <p:spPr>
          <a:xfrm>
            <a:off x="8083549" y="2822282"/>
            <a:ext cx="3942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RG-B F19/W20: Nov. 1, 2023</a:t>
            </a:r>
          </a:p>
          <a:p>
            <a:pPr marL="176213" indent="-176213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RG-C Sum22: Jan. 26, 2024</a:t>
            </a:r>
          </a:p>
          <a:p>
            <a:pPr marL="176213" indent="-176213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RG-C F22: Aug. 28, 2024</a:t>
            </a:r>
          </a:p>
          <a:p>
            <a:pPr marL="176213" indent="-176213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RG-C Spr23: Feb. 19, 2025</a:t>
            </a:r>
          </a:p>
          <a:p>
            <a:pPr marL="176213" indent="-176213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RG-A Spr18: Feb. 26, 2025</a:t>
            </a:r>
          </a:p>
        </p:txBody>
      </p:sp>
      <p:pic>
        <p:nvPicPr>
          <p:cNvPr id="2050" name="Picture 2" descr="Red light, green light for Laser Masters &gt;&gt; Scuttlebutt Sailing News">
            <a:extLst>
              <a:ext uri="{FF2B5EF4-FFF2-40B4-BE49-F238E27FC236}">
                <a16:creationId xmlns:a16="http://schemas.microsoft.com/office/drawing/2014/main" id="{1E5F4E2E-3770-C3CB-0BA0-0B9311D55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204" y="137289"/>
            <a:ext cx="128990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06187A-103A-B8DD-C69A-F5BBCD6F73A8}"/>
              </a:ext>
            </a:extLst>
          </p:cNvPr>
          <p:cNvSpPr txBox="1"/>
          <p:nvPr/>
        </p:nvSpPr>
        <p:spPr>
          <a:xfrm>
            <a:off x="6278488" y="4249931"/>
            <a:ext cx="3398772" cy="3077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5400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Comic Sans MS" panose="030F0902030302020204" pitchFamily="66" charset="0"/>
              </a:rPr>
              <a:t>10 reviews completed since Oct. 2022</a:t>
            </a:r>
          </a:p>
        </p:txBody>
      </p:sp>
    </p:spTree>
    <p:extLst>
      <p:ext uri="{BB962C8B-B14F-4D97-AF65-F5344CB8AC3E}">
        <p14:creationId xmlns:p14="http://schemas.microsoft.com/office/powerpoint/2010/main" val="555579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2C0DF3F-1C45-2E0A-8914-2F4FE33FA772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3767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3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46BECB1-05B6-D01D-C80F-FDDBE20972BC}"/>
              </a:ext>
            </a:extLst>
          </p:cNvPr>
          <p:cNvSpPr txBox="1"/>
          <p:nvPr/>
        </p:nvSpPr>
        <p:spPr>
          <a:xfrm>
            <a:off x="2138800" y="242596"/>
            <a:ext cx="790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Calibration Timeline: June 2024 - January 2025</a:t>
            </a: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CE71203B-9E93-878D-BEBC-A386E6C2CA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607797"/>
              </p:ext>
            </p:extLst>
          </p:nvPr>
        </p:nvGraphicFramePr>
        <p:xfrm>
          <a:off x="255032" y="933752"/>
          <a:ext cx="11649456" cy="565749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91242">
                  <a:extLst>
                    <a:ext uri="{9D8B030D-6E8A-4147-A177-3AD203B41FA5}">
                      <a16:colId xmlns:a16="http://schemas.microsoft.com/office/drawing/2014/main" val="81628190"/>
                    </a:ext>
                  </a:extLst>
                </a:gridCol>
                <a:gridCol w="11158214">
                  <a:extLst>
                    <a:ext uri="{9D8B030D-6E8A-4147-A177-3AD203B41FA5}">
                      <a16:colId xmlns:a16="http://schemas.microsoft.com/office/drawing/2014/main" val="2705977297"/>
                    </a:ext>
                  </a:extLst>
                </a:gridCol>
              </a:tblGrid>
              <a:tr h="569815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RG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en-US" dirty="0"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8393338"/>
                  </a:ext>
                </a:extLst>
              </a:tr>
              <a:tr h="84794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A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9838133"/>
                  </a:ext>
                </a:extLst>
              </a:tr>
              <a:tr h="84794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281740"/>
                  </a:ext>
                </a:extLst>
              </a:tr>
              <a:tr h="84794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D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0209534"/>
                  </a:ext>
                </a:extLst>
              </a:tr>
              <a:tr h="84794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0876472"/>
                  </a:ext>
                </a:extLst>
              </a:tr>
              <a:tr h="84794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K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6656544"/>
                  </a:ext>
                </a:extLst>
              </a:tr>
              <a:tr h="84794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L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2447930"/>
                  </a:ext>
                </a:extLst>
              </a:tr>
            </a:tbl>
          </a:graphicData>
        </a:graphic>
      </p:graphicFrame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327AC16-4470-8618-1834-4276950ED2AC}"/>
              </a:ext>
            </a:extLst>
          </p:cNvPr>
          <p:cNvCxnSpPr/>
          <p:nvPr/>
        </p:nvCxnSpPr>
        <p:spPr>
          <a:xfrm flipH="1">
            <a:off x="4925937" y="928690"/>
            <a:ext cx="0" cy="566928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A8ED4F1-5AF3-DDA1-3D42-32AD5877DF14}"/>
              </a:ext>
            </a:extLst>
          </p:cNvPr>
          <p:cNvCxnSpPr/>
          <p:nvPr/>
        </p:nvCxnSpPr>
        <p:spPr>
          <a:xfrm flipH="1">
            <a:off x="9103288" y="928690"/>
            <a:ext cx="0" cy="566928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F1405D9-943D-06DF-C597-0AA21684CDEE}"/>
              </a:ext>
            </a:extLst>
          </p:cNvPr>
          <p:cNvCxnSpPr/>
          <p:nvPr/>
        </p:nvCxnSpPr>
        <p:spPr>
          <a:xfrm flipH="1">
            <a:off x="6326145" y="928690"/>
            <a:ext cx="0" cy="566928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0F7609A-E1DB-A706-7021-3F9A7B8E320D}"/>
              </a:ext>
            </a:extLst>
          </p:cNvPr>
          <p:cNvCxnSpPr/>
          <p:nvPr/>
        </p:nvCxnSpPr>
        <p:spPr>
          <a:xfrm flipH="1">
            <a:off x="3529390" y="928690"/>
            <a:ext cx="0" cy="566928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82B6905-66FD-A32F-DBD5-6E3312A0F676}"/>
              </a:ext>
            </a:extLst>
          </p:cNvPr>
          <p:cNvCxnSpPr/>
          <p:nvPr/>
        </p:nvCxnSpPr>
        <p:spPr>
          <a:xfrm flipH="1">
            <a:off x="7717502" y="928690"/>
            <a:ext cx="0" cy="566928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41EAFA3-4178-0E2D-96B3-389AFC338768}"/>
              </a:ext>
            </a:extLst>
          </p:cNvPr>
          <p:cNvCxnSpPr/>
          <p:nvPr/>
        </p:nvCxnSpPr>
        <p:spPr>
          <a:xfrm flipH="1">
            <a:off x="10506307" y="928690"/>
            <a:ext cx="0" cy="566928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E1E3840-5F21-04F4-E94A-F8FD04BD7D85}"/>
              </a:ext>
            </a:extLst>
          </p:cNvPr>
          <p:cNvCxnSpPr/>
          <p:nvPr/>
        </p:nvCxnSpPr>
        <p:spPr>
          <a:xfrm flipH="1">
            <a:off x="2133598" y="927405"/>
            <a:ext cx="0" cy="566928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DD2E57AE-EE52-1769-5525-D075FBB407D5}"/>
              </a:ext>
            </a:extLst>
          </p:cNvPr>
          <p:cNvSpPr/>
          <p:nvPr/>
        </p:nvSpPr>
        <p:spPr>
          <a:xfrm>
            <a:off x="749555" y="1502713"/>
            <a:ext cx="11155680" cy="850076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C627E85-6917-256E-FA98-7993A9F05A14}"/>
              </a:ext>
            </a:extLst>
          </p:cNvPr>
          <p:cNvSpPr/>
          <p:nvPr/>
        </p:nvSpPr>
        <p:spPr>
          <a:xfrm>
            <a:off x="748128" y="3209642"/>
            <a:ext cx="11156305" cy="837529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B16547-122B-EBD2-52A2-7B85F498AF89}"/>
              </a:ext>
            </a:extLst>
          </p:cNvPr>
          <p:cNvSpPr txBox="1"/>
          <p:nvPr/>
        </p:nvSpPr>
        <p:spPr>
          <a:xfrm>
            <a:off x="926427" y="1026996"/>
            <a:ext cx="1085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  June             July            August       September     October      November    December       January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43AD66C-03D3-B3BB-B70F-E75F8A520333}"/>
              </a:ext>
            </a:extLst>
          </p:cNvPr>
          <p:cNvSpPr/>
          <p:nvPr/>
        </p:nvSpPr>
        <p:spPr>
          <a:xfrm>
            <a:off x="743113" y="1775279"/>
            <a:ext cx="4182686" cy="338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Spr18 pass-2 calibration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C5D0FD2-2781-106F-6A2C-ADDD5B57CFBE}"/>
              </a:ext>
            </a:extLst>
          </p:cNvPr>
          <p:cNvSpPr/>
          <p:nvPr/>
        </p:nvSpPr>
        <p:spPr>
          <a:xfrm>
            <a:off x="2140418" y="5129784"/>
            <a:ext cx="3101253" cy="3384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alignment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ED2EF4-4BA4-7107-9597-92A246781305}"/>
              </a:ext>
            </a:extLst>
          </p:cNvPr>
          <p:cNvSpPr/>
          <p:nvPr/>
        </p:nvSpPr>
        <p:spPr>
          <a:xfrm>
            <a:off x="5365025" y="3274596"/>
            <a:ext cx="598819" cy="33832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calib review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091339C-074B-66E7-C0A4-1638F2C06237}"/>
              </a:ext>
            </a:extLst>
          </p:cNvPr>
          <p:cNvSpPr/>
          <p:nvPr/>
        </p:nvSpPr>
        <p:spPr>
          <a:xfrm>
            <a:off x="4562353" y="3650244"/>
            <a:ext cx="5034993" cy="3383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pass-1 calibration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52D7464-996D-17AA-2F3C-BFE242B860C7}"/>
              </a:ext>
            </a:extLst>
          </p:cNvPr>
          <p:cNvSpPr/>
          <p:nvPr/>
        </p:nvSpPr>
        <p:spPr>
          <a:xfrm>
            <a:off x="6643067" y="5383144"/>
            <a:ext cx="598819" cy="33832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calib review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72BFD3E-67F6-4B09-8BEF-BCF2720350A2}"/>
              </a:ext>
            </a:extLst>
          </p:cNvPr>
          <p:cNvSpPr/>
          <p:nvPr/>
        </p:nvSpPr>
        <p:spPr>
          <a:xfrm>
            <a:off x="7724476" y="4171786"/>
            <a:ext cx="1185318" cy="33840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alignment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E3E19D7-8952-2980-BE63-1C8040E6870F}"/>
              </a:ext>
            </a:extLst>
          </p:cNvPr>
          <p:cNvSpPr/>
          <p:nvPr/>
        </p:nvSpPr>
        <p:spPr>
          <a:xfrm>
            <a:off x="4937228" y="1775279"/>
            <a:ext cx="618832" cy="3383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pass-1 review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09BF255-7540-0478-1E44-DEF368106C4F}"/>
              </a:ext>
            </a:extLst>
          </p:cNvPr>
          <p:cNvSpPr/>
          <p:nvPr/>
        </p:nvSpPr>
        <p:spPr>
          <a:xfrm>
            <a:off x="2902204" y="2651760"/>
            <a:ext cx="618832" cy="33832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F22 pass-1 review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D939BA2-FCCA-C126-2A53-FE9BE6708810}"/>
              </a:ext>
            </a:extLst>
          </p:cNvPr>
          <p:cNvSpPr/>
          <p:nvPr/>
        </p:nvSpPr>
        <p:spPr>
          <a:xfrm>
            <a:off x="4234460" y="2651760"/>
            <a:ext cx="4178338" cy="3383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Spr23 pass-1 calibration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CDDF949-C2C2-BD94-0058-6A1D2AEBEB3E}"/>
              </a:ext>
            </a:extLst>
          </p:cNvPr>
          <p:cNvSpPr/>
          <p:nvPr/>
        </p:nvSpPr>
        <p:spPr>
          <a:xfrm>
            <a:off x="8310477" y="4533916"/>
            <a:ext cx="594360" cy="3383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calib review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45B29FB-884D-C1CD-6B09-09824D6107D1}"/>
              </a:ext>
            </a:extLst>
          </p:cNvPr>
          <p:cNvSpPr/>
          <p:nvPr/>
        </p:nvSpPr>
        <p:spPr>
          <a:xfrm>
            <a:off x="8912332" y="4334256"/>
            <a:ext cx="1252725" cy="3383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pass-1 calibration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417717E-F6B7-DE64-F4B6-85B5B2AFDC80}"/>
              </a:ext>
            </a:extLst>
          </p:cNvPr>
          <p:cNvSpPr/>
          <p:nvPr/>
        </p:nvSpPr>
        <p:spPr>
          <a:xfrm>
            <a:off x="8423571" y="2651760"/>
            <a:ext cx="669440" cy="3383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Spr23 pass-1 review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C408956-EF99-7757-201C-F8D0F04F471F}"/>
              </a:ext>
            </a:extLst>
          </p:cNvPr>
          <p:cNvSpPr/>
          <p:nvPr/>
        </p:nvSpPr>
        <p:spPr>
          <a:xfrm>
            <a:off x="10821987" y="3472202"/>
            <a:ext cx="669440" cy="3383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pass-1 review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F51A3B7-A5F5-2F23-1B2C-8EADA6F5FF35}"/>
              </a:ext>
            </a:extLst>
          </p:cNvPr>
          <p:cNvSpPr/>
          <p:nvPr/>
        </p:nvSpPr>
        <p:spPr>
          <a:xfrm>
            <a:off x="11264348" y="5977926"/>
            <a:ext cx="604994" cy="3651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online calib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0869283-1F75-3F3F-EA13-B6FA93BACCDD}"/>
              </a:ext>
            </a:extLst>
          </p:cNvPr>
          <p:cNvSpPr/>
          <p:nvPr/>
        </p:nvSpPr>
        <p:spPr>
          <a:xfrm>
            <a:off x="743102" y="2651760"/>
            <a:ext cx="2148329" cy="3383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F22 pass-1 calibration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F419F7A-DE98-E682-6D3B-F4C39A159860}"/>
              </a:ext>
            </a:extLst>
          </p:cNvPr>
          <p:cNvSpPr/>
          <p:nvPr/>
        </p:nvSpPr>
        <p:spPr>
          <a:xfrm>
            <a:off x="753181" y="3464115"/>
            <a:ext cx="3368240" cy="3384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alignment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903DE42-6F4F-A1E1-89E4-09207F57003B}"/>
              </a:ext>
            </a:extLst>
          </p:cNvPr>
          <p:cNvSpPr/>
          <p:nvPr/>
        </p:nvSpPr>
        <p:spPr>
          <a:xfrm>
            <a:off x="10830157" y="4331758"/>
            <a:ext cx="1040030" cy="3383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pass-1 calibration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9FAFCA9-F056-48FA-69CF-E135CC7F090A}"/>
              </a:ext>
            </a:extLst>
          </p:cNvPr>
          <p:cNvSpPr/>
          <p:nvPr/>
        </p:nvSpPr>
        <p:spPr>
          <a:xfrm>
            <a:off x="7021552" y="5030524"/>
            <a:ext cx="3127248" cy="3383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pass-1 calibration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8417181-ED68-9230-2CC2-C988AF3AE36D}"/>
              </a:ext>
            </a:extLst>
          </p:cNvPr>
          <p:cNvSpPr/>
          <p:nvPr/>
        </p:nvSpPr>
        <p:spPr>
          <a:xfrm>
            <a:off x="10838411" y="5173496"/>
            <a:ext cx="1040030" cy="3383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pass-1 calibration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CF32903-A4DB-8E77-0720-9480D329AD14}"/>
              </a:ext>
            </a:extLst>
          </p:cNvPr>
          <p:cNvCxnSpPr/>
          <p:nvPr/>
        </p:nvCxnSpPr>
        <p:spPr>
          <a:xfrm>
            <a:off x="8058234" y="784679"/>
            <a:ext cx="0" cy="5943600"/>
          </a:xfrm>
          <a:prstGeom prst="line">
            <a:avLst/>
          </a:prstGeom>
          <a:ln w="19050">
            <a:solidFill>
              <a:srgbClr val="00FA00"/>
            </a:solidFill>
            <a:headEnd type="diamond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10030637-BAA5-AB60-B467-275D658B2248}"/>
              </a:ext>
            </a:extLst>
          </p:cNvPr>
          <p:cNvSpPr txBox="1"/>
          <p:nvPr/>
        </p:nvSpPr>
        <p:spPr>
          <a:xfrm>
            <a:off x="9890464" y="291165"/>
            <a:ext cx="2189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November 8, 2024</a:t>
            </a:r>
          </a:p>
        </p:txBody>
      </p:sp>
      <p:pic>
        <p:nvPicPr>
          <p:cNvPr id="89" name="Picture 88" descr="A number in a circle&#10;&#10;Description automatically generated">
            <a:extLst>
              <a:ext uri="{FF2B5EF4-FFF2-40B4-BE49-F238E27FC236}">
                <a16:creationId xmlns:a16="http://schemas.microsoft.com/office/drawing/2014/main" id="{30CCF805-835D-C090-075B-3D70028BC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9" t="1308" r="1766" b="1899"/>
          <a:stretch/>
        </p:blipFill>
        <p:spPr>
          <a:xfrm>
            <a:off x="1019306" y="1800474"/>
            <a:ext cx="275189" cy="274320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0" name="Picture 89" descr="A white number with a road line on it&#10;&#10;Description automatically generated">
            <a:extLst>
              <a:ext uri="{FF2B5EF4-FFF2-40B4-BE49-F238E27FC236}">
                <a16:creationId xmlns:a16="http://schemas.microsoft.com/office/drawing/2014/main" id="{10FFE562-A29F-8D71-5D31-B40694D77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56" t="3042" r="1078" b="2382"/>
          <a:stretch/>
        </p:blipFill>
        <p:spPr>
          <a:xfrm>
            <a:off x="4717373" y="3682248"/>
            <a:ext cx="278588" cy="274320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1" name="Picture 90" descr="A yellow circle with a number three&#10;&#10;Description automatically generated">
            <a:extLst>
              <a:ext uri="{FF2B5EF4-FFF2-40B4-BE49-F238E27FC236}">
                <a16:creationId xmlns:a16="http://schemas.microsoft.com/office/drawing/2014/main" id="{9CAB2145-0C29-717E-F206-23FED0A89B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70" t="4187" r="4073" b="2399"/>
          <a:stretch/>
        </p:blipFill>
        <p:spPr>
          <a:xfrm>
            <a:off x="4387606" y="2682314"/>
            <a:ext cx="273008" cy="274320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2" name="Picture 91" descr="A white number on a green circle&#10;&#10;Description automatically generated">
            <a:extLst>
              <a:ext uri="{FF2B5EF4-FFF2-40B4-BE49-F238E27FC236}">
                <a16:creationId xmlns:a16="http://schemas.microsoft.com/office/drawing/2014/main" id="{A52CD194-9FFD-512D-2096-EFC1EE0295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64" t="1221" r="5689" b="2520"/>
          <a:stretch/>
        </p:blipFill>
        <p:spPr>
          <a:xfrm>
            <a:off x="8871171" y="4356340"/>
            <a:ext cx="329489" cy="274320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0CB90770-CEBA-B096-E05E-E3C4CAAD8B14}"/>
              </a:ext>
            </a:extLst>
          </p:cNvPr>
          <p:cNvGrpSpPr/>
          <p:nvPr/>
        </p:nvGrpSpPr>
        <p:grpSpPr>
          <a:xfrm>
            <a:off x="11054883" y="6031776"/>
            <a:ext cx="274320" cy="274320"/>
            <a:chOff x="3888068" y="2267228"/>
            <a:chExt cx="274320" cy="27432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2387C7E-0C4A-A477-A742-487FA8B5E808}"/>
                </a:ext>
              </a:extLst>
            </p:cNvPr>
            <p:cNvSpPr/>
            <p:nvPr/>
          </p:nvSpPr>
          <p:spPr>
            <a:xfrm>
              <a:off x="3888068" y="2267228"/>
              <a:ext cx="274320" cy="274320"/>
            </a:xfrm>
            <a:prstGeom prst="ellipse">
              <a:avLst/>
            </a:prstGeom>
            <a:solidFill>
              <a:srgbClr val="F89B1E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5" name="Picture 94" descr="A white number with black lines on a orange background&#10;&#10;Description automatically generated">
              <a:extLst>
                <a:ext uri="{FF2B5EF4-FFF2-40B4-BE49-F238E27FC236}">
                  <a16:creationId xmlns:a16="http://schemas.microsoft.com/office/drawing/2014/main" id="{C502BD3A-46BB-A59D-9948-31614FFED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8679" y="2317104"/>
              <a:ext cx="130322" cy="174567"/>
            </a:xfrm>
            <a:prstGeom prst="rect">
              <a:avLst/>
            </a:prstGeom>
          </p:spPr>
        </p:pic>
      </p:grpSp>
      <p:pic>
        <p:nvPicPr>
          <p:cNvPr id="96" name="Picture 95" descr="A white number on a red circle&#10;&#10;Description automatically generated">
            <a:extLst>
              <a:ext uri="{FF2B5EF4-FFF2-40B4-BE49-F238E27FC236}">
                <a16:creationId xmlns:a16="http://schemas.microsoft.com/office/drawing/2014/main" id="{AE5B6594-99CC-93B9-DEB1-FA025FBA7B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44" t="6953" r="1755" b="2517"/>
          <a:stretch/>
        </p:blipFill>
        <p:spPr>
          <a:xfrm>
            <a:off x="7114142" y="5062528"/>
            <a:ext cx="276950" cy="274320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16" name="Diamond 15">
            <a:extLst>
              <a:ext uri="{FF2B5EF4-FFF2-40B4-BE49-F238E27FC236}">
                <a16:creationId xmlns:a16="http://schemas.microsoft.com/office/drawing/2014/main" id="{737AB2DB-5627-A4E9-3459-00995E13E1DE}"/>
              </a:ext>
            </a:extLst>
          </p:cNvPr>
          <p:cNvSpPr/>
          <p:nvPr/>
        </p:nvSpPr>
        <p:spPr>
          <a:xfrm>
            <a:off x="4156321" y="1634009"/>
            <a:ext cx="137160" cy="137160"/>
          </a:xfrm>
          <a:prstGeom prst="diamo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F9A56AC2-55A8-44E7-5730-57AA504068B7}"/>
              </a:ext>
            </a:extLst>
          </p:cNvPr>
          <p:cNvSpPr/>
          <p:nvPr/>
        </p:nvSpPr>
        <p:spPr>
          <a:xfrm>
            <a:off x="11197672" y="5834793"/>
            <a:ext cx="137160" cy="137160"/>
          </a:xfrm>
          <a:prstGeom prst="diamo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0F5896D9-BDAF-4DED-0A64-35082AE44C48}"/>
              </a:ext>
            </a:extLst>
          </p:cNvPr>
          <p:cNvSpPr/>
          <p:nvPr/>
        </p:nvSpPr>
        <p:spPr>
          <a:xfrm>
            <a:off x="7295061" y="2505456"/>
            <a:ext cx="137160" cy="137160"/>
          </a:xfrm>
          <a:prstGeom prst="diamo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A9A5F908-C796-3248-EF04-AAEB5B0025A7}"/>
              </a:ext>
            </a:extLst>
          </p:cNvPr>
          <p:cNvSpPr/>
          <p:nvPr/>
        </p:nvSpPr>
        <p:spPr>
          <a:xfrm>
            <a:off x="7480317" y="4878960"/>
            <a:ext cx="137160" cy="137160"/>
          </a:xfrm>
          <a:prstGeom prst="diamo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E68369D4-C4DF-B397-83DA-1845F390602D}"/>
              </a:ext>
            </a:extLst>
          </p:cNvPr>
          <p:cNvSpPr/>
          <p:nvPr/>
        </p:nvSpPr>
        <p:spPr>
          <a:xfrm>
            <a:off x="7987610" y="3501842"/>
            <a:ext cx="137160" cy="137160"/>
          </a:xfrm>
          <a:prstGeom prst="diamo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F354969B-B4A3-5CA3-1D81-25A0CB6722D6}"/>
              </a:ext>
            </a:extLst>
          </p:cNvPr>
          <p:cNvSpPr/>
          <p:nvPr/>
        </p:nvSpPr>
        <p:spPr>
          <a:xfrm>
            <a:off x="7782510" y="4037401"/>
            <a:ext cx="137160" cy="137160"/>
          </a:xfrm>
          <a:prstGeom prst="diamo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802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2D2370-EE32-7B48-C83E-8EE13880555B}"/>
              </a:ext>
            </a:extLst>
          </p:cNvPr>
          <p:cNvSpPr txBox="1"/>
          <p:nvPr/>
        </p:nvSpPr>
        <p:spPr>
          <a:xfrm>
            <a:off x="2622167" y="274320"/>
            <a:ext cx="696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RG-C Spr23 - Status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3175C6D-0B1F-23F3-2CD6-1A418668FC79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32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4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94091D-D8D1-877C-BDD8-1558C10D063A}"/>
              </a:ext>
            </a:extLst>
          </p:cNvPr>
          <p:cNvSpPr txBox="1"/>
          <p:nvPr/>
        </p:nvSpPr>
        <p:spPr>
          <a:xfrm>
            <a:off x="1530782" y="878637"/>
            <a:ext cx="3603717" cy="5847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1750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[1] </a:t>
            </a: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RG-C Spr23 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–</a:t>
            </a: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Pass-1 calibration review </a:t>
            </a:r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May 17, 2024</a:t>
            </a:r>
          </a:p>
        </p:txBody>
      </p:sp>
      <p:pic>
        <p:nvPicPr>
          <p:cNvPr id="10" name="Picture 9" descr="A list of days and numbers&#10;&#10;Description automatically generated with medium confidence">
            <a:extLst>
              <a:ext uri="{FF2B5EF4-FFF2-40B4-BE49-F238E27FC236}">
                <a16:creationId xmlns:a16="http://schemas.microsoft.com/office/drawing/2014/main" id="{3866ADAA-11DA-8CDD-9EF9-0F3B58847AC5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14592"/>
          <a:stretch/>
        </p:blipFill>
        <p:spPr>
          <a:xfrm>
            <a:off x="1019331" y="1554016"/>
            <a:ext cx="4480560" cy="2651760"/>
          </a:xfrm>
          <a:prstGeom prst="rect">
            <a:avLst/>
          </a:prstGeom>
          <a:ln w="28575">
            <a:solidFill>
              <a:srgbClr val="9437FF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AD7434-690E-4A8A-0305-9242581AD9E6}"/>
              </a:ext>
            </a:extLst>
          </p:cNvPr>
          <p:cNvSpPr txBox="1"/>
          <p:nvPr/>
        </p:nvSpPr>
        <p:spPr>
          <a:xfrm>
            <a:off x="6045531" y="825601"/>
            <a:ext cx="562651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500" u="sng" dirty="0">
                <a:latin typeface="Comic Sans MS" panose="030F0902030302020204" pitchFamily="66" charset="0"/>
              </a:rPr>
              <a:t>Timeline:</a:t>
            </a:r>
          </a:p>
          <a:p>
            <a:pPr marL="231775" indent="-112713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  <a:latin typeface="Comic Sans MS" panose="030F0902030302020204" pitchFamily="66" charset="0"/>
              </a:rPr>
              <a:t>Original calibration window:</a:t>
            </a:r>
          </a:p>
          <a:p>
            <a:pPr marL="514350" lvl="2" indent="-16986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C00000"/>
                </a:solidFill>
                <a:latin typeface="Comic Sans MS" panose="030F0902030302020204" pitchFamily="66" charset="0"/>
              </a:rPr>
              <a:t>Apr. 15 – Jul. 15, 2024</a:t>
            </a:r>
          </a:p>
          <a:p>
            <a:pPr marL="234950" lvl="1" indent="-117475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  <a:latin typeface="Comic Sans MS" panose="030F0902030302020204" pitchFamily="66" charset="0"/>
              </a:rPr>
              <a:t>Updated calibration window:</a:t>
            </a:r>
          </a:p>
          <a:p>
            <a:pPr marL="514350" lvl="2" indent="-16986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C00000"/>
                </a:solidFill>
                <a:latin typeface="Comic Sans MS" panose="030F0902030302020204" pitchFamily="66" charset="0"/>
              </a:rPr>
              <a:t>Jul. 1 – Nov. 30, 2024</a:t>
            </a:r>
          </a:p>
          <a:p>
            <a:pPr marL="514350" lvl="2" indent="-16986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945200"/>
                </a:solidFill>
                <a:latin typeface="Comic Sans MS" panose="030F0902030302020204" pitchFamily="66" charset="0"/>
              </a:rPr>
              <a:t>Start delayed 2.5 months to finish RG-C F22 work</a:t>
            </a:r>
          </a:p>
          <a:p>
            <a:pPr marL="514350" lvl="2" indent="-16986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945200"/>
                </a:solidFill>
                <a:latin typeface="Comic Sans MS" panose="030F0902030302020204" pitchFamily="66" charset="0"/>
              </a:rPr>
              <a:t>2 week delay due to computing resources</a:t>
            </a:r>
          </a:p>
          <a:p>
            <a:pPr marL="514350" lvl="2" indent="-16986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945200"/>
                </a:solidFill>
                <a:latin typeface="Comic Sans MS" panose="030F0902030302020204" pitchFamily="66" charset="0"/>
              </a:rPr>
              <a:t>1 month delay due to beam offset/CVT position studies</a:t>
            </a:r>
          </a:p>
          <a:p>
            <a:pPr marL="514350" lvl="2" indent="-16986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945200"/>
                </a:solidFill>
                <a:latin typeface="Comic Sans MS" panose="030F0902030302020204" pitchFamily="66" charset="0"/>
              </a:rPr>
              <a:t>2 week delay due to FT-Cal calibrations</a:t>
            </a:r>
          </a:p>
          <a:p>
            <a:pPr marL="514350" lvl="2" indent="-16986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945200"/>
                </a:solidFill>
                <a:latin typeface="Comic Sans MS" panose="030F0902030302020204" pitchFamily="66" charset="0"/>
              </a:rPr>
              <a:t>2 week delay due to efficiency characterization</a:t>
            </a:r>
          </a:p>
          <a:p>
            <a:pPr marL="514350" lvl="2" indent="-16986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945200"/>
                </a:solidFill>
                <a:latin typeface="Comic Sans MS" panose="030F0902030302020204" pitchFamily="66" charset="0"/>
              </a:rPr>
              <a:t>2 week delay due to manpower availability </a:t>
            </a:r>
          </a:p>
          <a:p>
            <a:pPr marL="231775" indent="-112713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  <a:latin typeface="Comic Sans MS" panose="030F0902030302020204" pitchFamily="66" charset="0"/>
              </a:rPr>
              <a:t>Pass-1 review: </a:t>
            </a:r>
            <a:r>
              <a:rPr lang="en-US" sz="1500" dirty="0">
                <a:solidFill>
                  <a:srgbClr val="C00000"/>
                </a:solidFill>
                <a:latin typeface="Comic Sans MS" panose="030F0902030302020204" pitchFamily="66" charset="0"/>
              </a:rPr>
              <a:t>Feb. 19, 2025</a:t>
            </a:r>
          </a:p>
          <a:p>
            <a:pPr marL="231775" indent="-112713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  <a:latin typeface="Comic Sans MS" panose="030F0902030302020204" pitchFamily="66" charset="0"/>
              </a:rPr>
              <a:t>Cooking: </a:t>
            </a:r>
            <a:r>
              <a:rPr lang="en-US" sz="1500" dirty="0">
                <a:solidFill>
                  <a:srgbClr val="C00000"/>
                </a:solidFill>
                <a:latin typeface="Comic Sans MS" panose="030F0902030302020204" pitchFamily="66" charset="0"/>
              </a:rPr>
              <a:t>Feb. 27 – XXX,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130418-4688-925F-F3E9-C8D279044D9F}"/>
              </a:ext>
            </a:extLst>
          </p:cNvPr>
          <p:cNvSpPr/>
          <p:nvPr/>
        </p:nvSpPr>
        <p:spPr>
          <a:xfrm>
            <a:off x="1190538" y="3961896"/>
            <a:ext cx="1005840" cy="182880"/>
          </a:xfrm>
          <a:prstGeom prst="rect">
            <a:avLst/>
          </a:prstGeom>
          <a:noFill/>
          <a:ln w="22225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Chart, scatter chart&#10;&#10;AI-generated content may be incorrect.">
            <a:extLst>
              <a:ext uri="{FF2B5EF4-FFF2-40B4-BE49-F238E27FC236}">
                <a16:creationId xmlns:a16="http://schemas.microsoft.com/office/drawing/2014/main" id="{379EC619-3B0A-09D1-DF71-9C8C67DB5E4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10838" y="4379263"/>
            <a:ext cx="5303520" cy="1188720"/>
          </a:xfrm>
          <a:prstGeom prst="rect">
            <a:avLst/>
          </a:prstGeom>
          <a:ln w="12700">
            <a:solidFill>
              <a:srgbClr val="9437FF"/>
            </a:solidFill>
          </a:ln>
        </p:spPr>
      </p:pic>
      <p:pic>
        <p:nvPicPr>
          <p:cNvPr id="15" name="Picture 14" descr="Graphical user interface, chart, scatter chart&#10;&#10;AI-generated content may be incorrect.">
            <a:extLst>
              <a:ext uri="{FF2B5EF4-FFF2-40B4-BE49-F238E27FC236}">
                <a16:creationId xmlns:a16="http://schemas.microsoft.com/office/drawing/2014/main" id="{772B78C0-19F6-8566-42D9-AFAE7073BAE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119438" y="4379263"/>
            <a:ext cx="5303520" cy="1188720"/>
          </a:xfrm>
          <a:prstGeom prst="rect">
            <a:avLst/>
          </a:prstGeom>
          <a:ln w="12700">
            <a:solidFill>
              <a:srgbClr val="9437FF"/>
            </a:solidFill>
          </a:ln>
        </p:spPr>
      </p:pic>
      <p:pic>
        <p:nvPicPr>
          <p:cNvPr id="18" name="Picture 17" descr="Graphical user interface, chart, scatter chart&#10;&#10;AI-generated content may be incorrect.">
            <a:extLst>
              <a:ext uri="{FF2B5EF4-FFF2-40B4-BE49-F238E27FC236}">
                <a16:creationId xmlns:a16="http://schemas.microsoft.com/office/drawing/2014/main" id="{67E9C3EF-0EFF-B220-C6FE-43C8EF564AA7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10838" y="5625392"/>
            <a:ext cx="5303520" cy="1188720"/>
          </a:xfrm>
          <a:prstGeom prst="rect">
            <a:avLst/>
          </a:prstGeom>
          <a:ln w="12700">
            <a:solidFill>
              <a:srgbClr val="9437FF"/>
            </a:solidFill>
          </a:ln>
        </p:spPr>
      </p:pic>
      <p:pic>
        <p:nvPicPr>
          <p:cNvPr id="20" name="Picture 19" descr="Graphical user interface, chart&#10;&#10;AI-generated content may be incorrect.">
            <a:extLst>
              <a:ext uri="{FF2B5EF4-FFF2-40B4-BE49-F238E27FC236}">
                <a16:creationId xmlns:a16="http://schemas.microsoft.com/office/drawing/2014/main" id="{5CE2B293-9F1E-37A7-D473-00BEBCCCAB38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120112" y="5625392"/>
            <a:ext cx="5302680" cy="1188720"/>
          </a:xfrm>
          <a:prstGeom prst="rect">
            <a:avLst/>
          </a:prstGeom>
          <a:ln w="12700">
            <a:solidFill>
              <a:srgbClr val="9437FF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F54FA2F-CEF4-0297-69BC-FC98663F4CA6}"/>
              </a:ext>
            </a:extLst>
          </p:cNvPr>
          <p:cNvSpPr txBox="1"/>
          <p:nvPr/>
        </p:nvSpPr>
        <p:spPr>
          <a:xfrm>
            <a:off x="178311" y="4887653"/>
            <a:ext cx="431800" cy="307777"/>
          </a:xfrm>
          <a:prstGeom prst="rect">
            <a:avLst/>
          </a:prstGeom>
          <a:noFill/>
          <a:ln w="15875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Comic Sans MS" panose="030F0902030302020204" pitchFamily="66" charset="0"/>
              </a:rPr>
              <a:t>DC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9A08A-EE9B-944E-04E1-0A647FD8B35E}"/>
              </a:ext>
            </a:extLst>
          </p:cNvPr>
          <p:cNvSpPr txBox="1"/>
          <p:nvPr/>
        </p:nvSpPr>
        <p:spPr>
          <a:xfrm>
            <a:off x="11489891" y="6053328"/>
            <a:ext cx="638175" cy="307777"/>
          </a:xfrm>
          <a:prstGeom prst="rect">
            <a:avLst/>
          </a:prstGeom>
          <a:noFill/>
          <a:ln w="15875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Comic Sans MS" panose="030F0902030302020204" pitchFamily="66" charset="0"/>
              </a:rPr>
              <a:t>ECAL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BABB1F-F227-0890-851E-0FFAFFCF5431}"/>
              </a:ext>
            </a:extLst>
          </p:cNvPr>
          <p:cNvSpPr txBox="1"/>
          <p:nvPr/>
        </p:nvSpPr>
        <p:spPr>
          <a:xfrm>
            <a:off x="11489891" y="4892040"/>
            <a:ext cx="676275" cy="307777"/>
          </a:xfrm>
          <a:prstGeom prst="rect">
            <a:avLst/>
          </a:prstGeom>
          <a:noFill/>
          <a:ln w="15875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Comic Sans MS" panose="030F0902030302020204" pitchFamily="66" charset="0"/>
              </a:rPr>
              <a:t>FTOF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FB8EB4-D568-A050-7D93-FE433C77C881}"/>
              </a:ext>
            </a:extLst>
          </p:cNvPr>
          <p:cNvSpPr txBox="1"/>
          <p:nvPr/>
        </p:nvSpPr>
        <p:spPr>
          <a:xfrm>
            <a:off x="112906" y="6051067"/>
            <a:ext cx="562610" cy="307777"/>
          </a:xfrm>
          <a:prstGeom prst="rect">
            <a:avLst/>
          </a:prstGeom>
          <a:noFill/>
          <a:ln w="15875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Comic Sans MS" panose="030F0902030302020204" pitchFamily="66" charset="0"/>
              </a:rPr>
              <a:t>CND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B9A772B-C5A0-6C08-6782-25F60FBD1936}"/>
              </a:ext>
            </a:extLst>
          </p:cNvPr>
          <p:cNvGrpSpPr/>
          <p:nvPr/>
        </p:nvGrpSpPr>
        <p:grpSpPr>
          <a:xfrm>
            <a:off x="9587743" y="781776"/>
            <a:ext cx="2320992" cy="539059"/>
            <a:chOff x="9587743" y="781776"/>
            <a:chExt cx="2320992" cy="539059"/>
          </a:xfrm>
        </p:grpSpPr>
        <p:pic>
          <p:nvPicPr>
            <p:cNvPr id="1026" name="Picture 2" descr="Image by FlamingText.com">
              <a:extLst>
                <a:ext uri="{FF2B5EF4-FFF2-40B4-BE49-F238E27FC236}">
                  <a16:creationId xmlns:a16="http://schemas.microsoft.com/office/drawing/2014/main" id="{DA25024F-8CE0-12C2-8CC4-AF5FA4006C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7743" y="781776"/>
              <a:ext cx="2315141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by FlamingText.com">
              <a:extLst>
                <a:ext uri="{FF2B5EF4-FFF2-40B4-BE49-F238E27FC236}">
                  <a16:creationId xmlns:a16="http://schemas.microsoft.com/office/drawing/2014/main" id="{483E2B2E-90D7-1640-74AE-39312F8899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1202" y="1046515"/>
              <a:ext cx="2307533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0EDF208-F81E-8FEB-15B4-DF42CD8337CB}"/>
              </a:ext>
            </a:extLst>
          </p:cNvPr>
          <p:cNvCxnSpPr/>
          <p:nvPr/>
        </p:nvCxnSpPr>
        <p:spPr>
          <a:xfrm>
            <a:off x="914400" y="4525998"/>
            <a:ext cx="5074920" cy="0"/>
          </a:xfrm>
          <a:prstGeom prst="line">
            <a:avLst/>
          </a:prstGeom>
          <a:ln w="12700"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BECDCC8-88F0-5EBF-A7A7-15C3775777B3}"/>
              </a:ext>
            </a:extLst>
          </p:cNvPr>
          <p:cNvCxnSpPr/>
          <p:nvPr/>
        </p:nvCxnSpPr>
        <p:spPr>
          <a:xfrm>
            <a:off x="914400" y="5795998"/>
            <a:ext cx="5074920" cy="0"/>
          </a:xfrm>
          <a:prstGeom prst="line">
            <a:avLst/>
          </a:prstGeom>
          <a:ln w="12700"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699284-B598-3324-FA95-923917C59F05}"/>
              </a:ext>
            </a:extLst>
          </p:cNvPr>
          <p:cNvCxnSpPr/>
          <p:nvPr/>
        </p:nvCxnSpPr>
        <p:spPr>
          <a:xfrm>
            <a:off x="6308725" y="4516473"/>
            <a:ext cx="5074920" cy="0"/>
          </a:xfrm>
          <a:prstGeom prst="line">
            <a:avLst/>
          </a:prstGeom>
          <a:ln w="12700"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AA0DE59-6650-9367-BBC1-6AC4E709A632}"/>
              </a:ext>
            </a:extLst>
          </p:cNvPr>
          <p:cNvCxnSpPr/>
          <p:nvPr/>
        </p:nvCxnSpPr>
        <p:spPr>
          <a:xfrm>
            <a:off x="6309360" y="5853148"/>
            <a:ext cx="5074920" cy="0"/>
          </a:xfrm>
          <a:prstGeom prst="line">
            <a:avLst/>
          </a:prstGeom>
          <a:ln w="12700"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376AE07-8F40-6225-9A2D-C36936131C90}"/>
              </a:ext>
            </a:extLst>
          </p:cNvPr>
          <p:cNvCxnSpPr/>
          <p:nvPr/>
        </p:nvCxnSpPr>
        <p:spPr>
          <a:xfrm>
            <a:off x="6309360" y="6348448"/>
            <a:ext cx="5074920" cy="0"/>
          </a:xfrm>
          <a:prstGeom prst="line">
            <a:avLst/>
          </a:prstGeom>
          <a:ln w="12700"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D535E25-40C4-34E1-9D45-9235E24D3737}"/>
              </a:ext>
            </a:extLst>
          </p:cNvPr>
          <p:cNvSpPr txBox="1"/>
          <p:nvPr/>
        </p:nvSpPr>
        <p:spPr>
          <a:xfrm>
            <a:off x="5347370" y="4356210"/>
            <a:ext cx="5778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9051"/>
                </a:solidFill>
                <a:latin typeface="Comic Sans MS" panose="030F0902030302020204" pitchFamily="66" charset="0"/>
              </a:rPr>
              <a:t>400 </a:t>
            </a:r>
            <a:r>
              <a:rPr lang="en-US" sz="800" dirty="0">
                <a:solidFill>
                  <a:srgbClr val="009051"/>
                </a:solidFill>
                <a:latin typeface="Symbol" pitchFamily="2" charset="2"/>
              </a:rPr>
              <a:t>m</a:t>
            </a:r>
            <a:r>
              <a:rPr lang="en-US" sz="800" dirty="0">
                <a:solidFill>
                  <a:srgbClr val="009051"/>
                </a:solidFill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F32936-509E-5421-6086-19E409C68D54}"/>
              </a:ext>
            </a:extLst>
          </p:cNvPr>
          <p:cNvSpPr txBox="1"/>
          <p:nvPr/>
        </p:nvSpPr>
        <p:spPr>
          <a:xfrm>
            <a:off x="5369537" y="5606996"/>
            <a:ext cx="519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9051"/>
                </a:solidFill>
                <a:latin typeface="Comic Sans MS" panose="030F0902030302020204" pitchFamily="66" charset="0"/>
              </a:rPr>
              <a:t>300 ps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BBF2EF-5D0A-43E4-3CAD-E2BE21EE9CEB}"/>
              </a:ext>
            </a:extLst>
          </p:cNvPr>
          <p:cNvSpPr txBox="1"/>
          <p:nvPr/>
        </p:nvSpPr>
        <p:spPr>
          <a:xfrm>
            <a:off x="10580781" y="5640521"/>
            <a:ext cx="6599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9051"/>
                </a:solidFill>
                <a:latin typeface="Comic Sans MS" panose="030F0902030302020204" pitchFamily="66" charset="0"/>
              </a:rPr>
              <a:t>0.23-0.26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D01A6A-5FC9-A828-FCCE-C7CEFCB00E27}"/>
              </a:ext>
            </a:extLst>
          </p:cNvPr>
          <p:cNvSpPr txBox="1"/>
          <p:nvPr/>
        </p:nvSpPr>
        <p:spPr>
          <a:xfrm>
            <a:off x="10757960" y="4344760"/>
            <a:ext cx="519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9051"/>
                </a:solidFill>
                <a:latin typeface="Comic Sans MS" panose="030F0902030302020204" pitchFamily="66" charset="0"/>
              </a:rPr>
              <a:t>75 ps</a:t>
            </a:r>
          </a:p>
        </p:txBody>
      </p:sp>
    </p:spTree>
    <p:extLst>
      <p:ext uri="{BB962C8B-B14F-4D97-AF65-F5344CB8AC3E}">
        <p14:creationId xmlns:p14="http://schemas.microsoft.com/office/powerpoint/2010/main" val="989138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2D2370-EE32-7B48-C83E-8EE13880555B}"/>
              </a:ext>
            </a:extLst>
          </p:cNvPr>
          <p:cNvSpPr txBox="1"/>
          <p:nvPr/>
        </p:nvSpPr>
        <p:spPr>
          <a:xfrm>
            <a:off x="2622167" y="274320"/>
            <a:ext cx="696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RG-A Spr18 - Status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3175C6D-0B1F-23F3-2CD6-1A418668FC79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365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5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B2001F88-2602-5EC6-B1CD-2A3A013C95B0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653" t="50397" r="51665" b="3074"/>
          <a:stretch/>
        </p:blipFill>
        <p:spPr>
          <a:xfrm>
            <a:off x="7878544" y="4452871"/>
            <a:ext cx="4258237" cy="2148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0A87A0-D7DA-4A08-F14B-94DDA752373C}"/>
              </a:ext>
            </a:extLst>
          </p:cNvPr>
          <p:cNvSpPr/>
          <p:nvPr/>
        </p:nvSpPr>
        <p:spPr>
          <a:xfrm>
            <a:off x="11321617" y="5101337"/>
            <a:ext cx="833223" cy="13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B25692-34AF-530F-9C06-841950426286}"/>
              </a:ext>
            </a:extLst>
          </p:cNvPr>
          <p:cNvSpPr/>
          <p:nvPr/>
        </p:nvSpPr>
        <p:spPr>
          <a:xfrm>
            <a:off x="11822656" y="5168276"/>
            <a:ext cx="314125" cy="304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7512A2-9CA0-67DA-25B7-4045497DEFAB}"/>
              </a:ext>
            </a:extLst>
          </p:cNvPr>
          <p:cNvGrpSpPr/>
          <p:nvPr/>
        </p:nvGrpSpPr>
        <p:grpSpPr>
          <a:xfrm>
            <a:off x="3695854" y="4428662"/>
            <a:ext cx="4150151" cy="2191408"/>
            <a:chOff x="3647649" y="4599617"/>
            <a:chExt cx="4150151" cy="2191408"/>
          </a:xfrm>
        </p:grpSpPr>
        <p:pic>
          <p:nvPicPr>
            <p:cNvPr id="12" name="Picture 1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4934A3D-B748-9A95-310C-4C2F5C53E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2" t="-1" r="52874" b="49542"/>
            <a:stretch/>
          </p:blipFill>
          <p:spPr>
            <a:xfrm>
              <a:off x="3647649" y="4599617"/>
              <a:ext cx="4150151" cy="2191408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C6152CC-11EB-CBB8-F63F-32F1741FB541}"/>
                </a:ext>
              </a:extLst>
            </p:cNvPr>
            <p:cNvCxnSpPr/>
            <p:nvPr/>
          </p:nvCxnSpPr>
          <p:spPr>
            <a:xfrm>
              <a:off x="7797800" y="4625975"/>
              <a:ext cx="0" cy="8925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3B86694-9B15-3423-43C6-536BA892DAA8}"/>
              </a:ext>
            </a:extLst>
          </p:cNvPr>
          <p:cNvSpPr/>
          <p:nvPr/>
        </p:nvSpPr>
        <p:spPr>
          <a:xfrm>
            <a:off x="8185710" y="6359786"/>
            <a:ext cx="749940" cy="182880"/>
          </a:xfrm>
          <a:prstGeom prst="rect">
            <a:avLst/>
          </a:prstGeom>
          <a:noFill/>
          <a:ln w="2540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2FBBAD-3676-53D1-2EB6-B6DFCDBD973F}"/>
              </a:ext>
            </a:extLst>
          </p:cNvPr>
          <p:cNvSpPr txBox="1"/>
          <p:nvPr/>
        </p:nvSpPr>
        <p:spPr>
          <a:xfrm>
            <a:off x="4909034" y="791152"/>
            <a:ext cx="682311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500" u="sng" dirty="0">
                <a:latin typeface="Comic Sans MS" panose="030F0902030302020204" pitchFamily="66" charset="0"/>
              </a:rPr>
              <a:t>Timeline:</a:t>
            </a:r>
          </a:p>
          <a:p>
            <a:pPr marL="231775" indent="-112713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  <a:latin typeface="Comic Sans MS" panose="030F0902030302020204" pitchFamily="66" charset="0"/>
              </a:rPr>
              <a:t>Original calibration window:</a:t>
            </a:r>
          </a:p>
          <a:p>
            <a:pPr marL="514350" lvl="2" indent="-16986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C00000"/>
                </a:solidFill>
                <a:latin typeface="Comic Sans MS" panose="030F0902030302020204" pitchFamily="66" charset="0"/>
              </a:rPr>
              <a:t>Jan. 8 – Jun. 21, 2024 (included alignment tasks)</a:t>
            </a:r>
          </a:p>
          <a:p>
            <a:pPr marL="234950" lvl="1" indent="-117475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  <a:latin typeface="Comic Sans MS" panose="030F0902030302020204" pitchFamily="66" charset="0"/>
              </a:rPr>
              <a:t>Updated calibration window:</a:t>
            </a:r>
          </a:p>
          <a:p>
            <a:pPr marL="514350" lvl="2" indent="-16986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C00000"/>
                </a:solidFill>
                <a:latin typeface="Comic Sans MS" panose="030F0902030302020204" pitchFamily="66" charset="0"/>
              </a:rPr>
              <a:t>Jun. 1 – Aug. 31, 2024 (after completion of alignment)</a:t>
            </a:r>
          </a:p>
          <a:p>
            <a:pPr marL="514350" lvl="2" indent="-16986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945200"/>
                </a:solidFill>
                <a:latin typeface="Comic Sans MS" panose="030F0902030302020204" pitchFamily="66" charset="0"/>
              </a:rPr>
              <a:t>3 months delay to finish/investigate alignment</a:t>
            </a:r>
          </a:p>
          <a:p>
            <a:pPr marL="514350" lvl="2" indent="-16986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945200"/>
                </a:solidFill>
                <a:latin typeface="Comic Sans MS" panose="030F0902030302020204" pitchFamily="66" charset="0"/>
              </a:rPr>
              <a:t>1 month delay due to beam offset calibrations</a:t>
            </a:r>
          </a:p>
          <a:p>
            <a:pPr marL="514350" lvl="2" indent="-16986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945200"/>
                </a:solidFill>
                <a:latin typeface="Comic Sans MS" panose="030F0902030302020204" pitchFamily="66" charset="0"/>
              </a:rPr>
              <a:t>1 month delay due to need for additional calibration iterations</a:t>
            </a:r>
          </a:p>
          <a:p>
            <a:pPr marL="514350" lvl="2" indent="-16986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945200"/>
                </a:solidFill>
                <a:latin typeface="Comic Sans MS" panose="030F0902030302020204" pitchFamily="66" charset="0"/>
              </a:rPr>
              <a:t>1 month delay due to DC calibration studies</a:t>
            </a:r>
          </a:p>
          <a:p>
            <a:pPr marL="514350" lvl="2" indent="-16986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945200"/>
                </a:solidFill>
                <a:latin typeface="Comic Sans MS" panose="030F0902030302020204" pitchFamily="66" charset="0"/>
              </a:rPr>
              <a:t>1 month delay due to cooking issues</a:t>
            </a:r>
          </a:p>
          <a:p>
            <a:pPr marL="514350" lvl="2" indent="-16986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945200"/>
                </a:solidFill>
                <a:latin typeface="Comic Sans MS" panose="030F0902030302020204" pitchFamily="66" charset="0"/>
              </a:rPr>
              <a:t>1 month delay due to manpower availability</a:t>
            </a:r>
          </a:p>
          <a:p>
            <a:pPr marL="231775" indent="-112713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  <a:latin typeface="Comic Sans MS" panose="030F0902030302020204" pitchFamily="66" charset="0"/>
              </a:rPr>
              <a:t>Pass-1 review: </a:t>
            </a:r>
            <a:r>
              <a:rPr lang="en-US" sz="1500" dirty="0">
                <a:solidFill>
                  <a:srgbClr val="C00000"/>
                </a:solidFill>
                <a:latin typeface="Comic Sans MS" panose="030F0902030302020204" pitchFamily="66" charset="0"/>
              </a:rPr>
              <a:t>Feb. 26, 2025</a:t>
            </a:r>
          </a:p>
          <a:p>
            <a:pPr marL="231775" indent="-112713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  <a:latin typeface="Comic Sans MS" panose="030F0902030302020204" pitchFamily="66" charset="0"/>
              </a:rPr>
              <a:t>Cooking: </a:t>
            </a:r>
            <a:r>
              <a:rPr lang="en-US" sz="1500" dirty="0">
                <a:solidFill>
                  <a:srgbClr val="C00000"/>
                </a:solidFill>
                <a:latin typeface="Comic Sans MS" panose="030F0902030302020204" pitchFamily="66" charset="0"/>
              </a:rPr>
              <a:t>TBD</a:t>
            </a: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8C757812-50D1-2516-BA9D-D2F61904D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749149"/>
              </p:ext>
            </p:extLst>
          </p:nvPr>
        </p:nvGraphicFramePr>
        <p:xfrm>
          <a:off x="201346" y="1511734"/>
          <a:ext cx="3415935" cy="44500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82790">
                  <a:extLst>
                    <a:ext uri="{9D8B030D-6E8A-4147-A177-3AD203B41FA5}">
                      <a16:colId xmlns:a16="http://schemas.microsoft.com/office/drawing/2014/main" val="196393955"/>
                    </a:ext>
                  </a:extLst>
                </a:gridCol>
                <a:gridCol w="978794">
                  <a:extLst>
                    <a:ext uri="{9D8B030D-6E8A-4147-A177-3AD203B41FA5}">
                      <a16:colId xmlns:a16="http://schemas.microsoft.com/office/drawing/2014/main" val="291980929"/>
                    </a:ext>
                  </a:extLst>
                </a:gridCol>
                <a:gridCol w="713937">
                  <a:extLst>
                    <a:ext uri="{9D8B030D-6E8A-4147-A177-3AD203B41FA5}">
                      <a16:colId xmlns:a16="http://schemas.microsoft.com/office/drawing/2014/main" val="4233605900"/>
                    </a:ext>
                  </a:extLst>
                </a:gridCol>
                <a:gridCol w="670207">
                  <a:extLst>
                    <a:ext uri="{9D8B030D-6E8A-4147-A177-3AD203B41FA5}">
                      <a16:colId xmlns:a16="http://schemas.microsoft.com/office/drawing/2014/main" val="2604666730"/>
                    </a:ext>
                  </a:extLst>
                </a:gridCol>
                <a:gridCol w="670207">
                  <a:extLst>
                    <a:ext uri="{9D8B030D-6E8A-4147-A177-3AD203B41FA5}">
                      <a16:colId xmlns:a16="http://schemas.microsoft.com/office/drawing/2014/main" val="3946483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030A0"/>
                          </a:solidFill>
                          <a:effectLst/>
                          <a:latin typeface="Comic Sans MS" panose="030F0902030302020204" pitchFamily="66" charset="0"/>
                        </a:rPr>
                        <a:t>Run range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7030A0"/>
                          </a:solidFill>
                          <a:effectLst/>
                          <a:latin typeface="Comic Sans MS" panose="030F0902030302020204" pitchFamily="66" charset="0"/>
                        </a:rPr>
                        <a:t>Beam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7030A0"/>
                          </a:solidFill>
                          <a:effectLst/>
                          <a:latin typeface="Comic Sans MS" panose="030F0902030302020204" pitchFamily="66" charset="0"/>
                        </a:rPr>
                        <a:t>Torus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7030A0"/>
                          </a:solidFill>
                          <a:effectLst/>
                          <a:latin typeface="Comic Sans MS" panose="030F0902030302020204" pitchFamily="66" charset="0"/>
                        </a:rPr>
                        <a:t>Solenoid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570882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7030A0"/>
                          </a:solidFill>
                          <a:effectLst/>
                          <a:latin typeface="Comic Sans MS" panose="030F0902030302020204" pitchFamily="66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3000-3069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6.4 GeV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-100%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-100%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6624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7030A0"/>
                          </a:solidFill>
                          <a:effectLst/>
                          <a:latin typeface="Comic Sans MS" panose="030F0902030302020204" pitchFamily="66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3070-3087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6.4 GeV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-75%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-100%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5432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7030A0"/>
                          </a:solidFill>
                          <a:effectLst/>
                          <a:latin typeface="Comic Sans MS" panose="030F0902030302020204" pitchFamily="66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3097-3105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6.4 GeV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75%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-100%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88851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7030A0"/>
                          </a:solidFill>
                          <a:effectLst/>
                          <a:latin typeface="Comic Sans MS" panose="030F0902030302020204" pitchFamily="66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3131-3293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10.6 GeV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100%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-100%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1383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7030A0"/>
                          </a:solidFill>
                          <a:effectLst/>
                          <a:latin typeface="Comic Sans MS" panose="030F0902030302020204" pitchFamily="66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3304-3551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10.6 GeV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-100%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-100%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08533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7030A0"/>
                          </a:solidFill>
                          <a:effectLst/>
                          <a:latin typeface="Comic Sans MS" panose="030F0902030302020204" pitchFamily="66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3698-3817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10.6 GeV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-100%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-100%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26550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7030A0"/>
                          </a:solidFill>
                          <a:effectLst/>
                          <a:latin typeface="Comic Sans MS" panose="030F0902030302020204" pitchFamily="66" charset="0"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3819-3834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6.4 GeV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75%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-100%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40702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7030A0"/>
                          </a:solidFill>
                          <a:effectLst/>
                          <a:latin typeface="Comic Sans MS" panose="030F0902030302020204" pitchFamily="66" charset="0"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3839-3853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6.4 GeV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100%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-100%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15167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7030A0"/>
                          </a:solidFill>
                          <a:effectLst/>
                          <a:latin typeface="Comic Sans MS" panose="030F0902030302020204" pitchFamily="66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3855-3857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6.4 GeV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100%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-50%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0875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7030A0"/>
                          </a:solidFill>
                          <a:effectLst/>
                          <a:latin typeface="Comic Sans MS" panose="030F0902030302020204" pitchFamily="66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3862-3987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10.6 GeV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100%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-100%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59222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7030A0"/>
                          </a:solidFill>
                          <a:effectLst/>
                          <a:latin typeface="Comic Sans MS" panose="030F0902030302020204" pitchFamily="66" charset="0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4001-4325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10.6 GeV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-100%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</a:rPr>
                        <a:t>-100%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196945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C761EB3-7675-84C5-4A45-53A4DD24B392}"/>
              </a:ext>
            </a:extLst>
          </p:cNvPr>
          <p:cNvSpPr txBox="1"/>
          <p:nvPr/>
        </p:nvSpPr>
        <p:spPr>
          <a:xfrm>
            <a:off x="220246" y="6065336"/>
            <a:ext cx="3345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omic Sans MS" panose="030F0902030302020204" pitchFamily="66" charset="0"/>
              </a:rPr>
              <a:t>Note</a:t>
            </a:r>
            <a:r>
              <a:rPr lang="en-US" sz="1400" dirty="0">
                <a:latin typeface="Comic Sans MS" panose="030F0902030302020204" pitchFamily="66" charset="0"/>
              </a:rPr>
              <a:t>: DC HV was reduced for this run compared to F18 settings; “massive” version of FMT installed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7FDD0F-17B6-B420-8FE0-6C5322C2CEE9}"/>
              </a:ext>
            </a:extLst>
          </p:cNvPr>
          <p:cNvSpPr txBox="1"/>
          <p:nvPr/>
        </p:nvSpPr>
        <p:spPr>
          <a:xfrm>
            <a:off x="107210" y="838497"/>
            <a:ext cx="3603717" cy="5847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1750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[2] </a:t>
            </a: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RG-A Spr18 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–</a:t>
            </a: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Pass-1 calibration review </a:t>
            </a:r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Dec. 1, 2023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8C9706-5805-4336-89B2-3D48ECBDEAA7}"/>
              </a:ext>
            </a:extLst>
          </p:cNvPr>
          <p:cNvSpPr/>
          <p:nvPr/>
        </p:nvSpPr>
        <p:spPr>
          <a:xfrm>
            <a:off x="3695854" y="4452871"/>
            <a:ext cx="8440927" cy="2139696"/>
          </a:xfrm>
          <a:prstGeom prst="rect">
            <a:avLst/>
          </a:prstGeom>
          <a:noFill/>
          <a:ln w="28575">
            <a:solidFill>
              <a:srgbClr val="943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488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15C4B-A124-5347-8F64-9EB3C64A6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Graphical user interface, chart, scatter chart&#10;&#10;AI-generated content may be incorrect.">
            <a:extLst>
              <a:ext uri="{FF2B5EF4-FFF2-40B4-BE49-F238E27FC236}">
                <a16:creationId xmlns:a16="http://schemas.microsoft.com/office/drawing/2014/main" id="{31A14249-0273-BE88-E94E-6FF5F0C8B46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" y="5522942"/>
            <a:ext cx="4572000" cy="1280160"/>
          </a:xfrm>
          <a:prstGeom prst="rect">
            <a:avLst/>
          </a:prstGeom>
          <a:ln w="12700">
            <a:solidFill>
              <a:srgbClr val="9437FF"/>
            </a:solidFill>
          </a:ln>
        </p:spPr>
      </p:pic>
      <p:pic>
        <p:nvPicPr>
          <p:cNvPr id="49" name="Picture 48" descr="Chart, scatter chart&#10;&#10;AI-generated content may be incorrect.">
            <a:extLst>
              <a:ext uri="{FF2B5EF4-FFF2-40B4-BE49-F238E27FC236}">
                <a16:creationId xmlns:a16="http://schemas.microsoft.com/office/drawing/2014/main" id="{1244C685-9FCA-2004-AB86-A35A38F4377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" y="4205139"/>
            <a:ext cx="4572000" cy="1280160"/>
          </a:xfrm>
          <a:prstGeom prst="rect">
            <a:avLst/>
          </a:prstGeom>
          <a:ln w="12700">
            <a:solidFill>
              <a:srgbClr val="9437FF"/>
            </a:solidFill>
          </a:ln>
        </p:spPr>
      </p:pic>
      <p:pic>
        <p:nvPicPr>
          <p:cNvPr id="53" name="Picture 52" descr="Graphical user interface, chart, scatter chart&#10;&#10;AI-generated content may be incorrect.">
            <a:extLst>
              <a:ext uri="{FF2B5EF4-FFF2-40B4-BE49-F238E27FC236}">
                <a16:creationId xmlns:a16="http://schemas.microsoft.com/office/drawing/2014/main" id="{00B327B2-09FB-577E-9C73-A9445AA2812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5" y="2889021"/>
            <a:ext cx="4572000" cy="1280160"/>
          </a:xfrm>
          <a:prstGeom prst="rect">
            <a:avLst/>
          </a:prstGeom>
          <a:ln w="12700">
            <a:solidFill>
              <a:srgbClr val="9437FF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0DDBE5-08F1-9AB9-5F3C-B009023F4261}"/>
              </a:ext>
            </a:extLst>
          </p:cNvPr>
          <p:cNvSpPr txBox="1"/>
          <p:nvPr/>
        </p:nvSpPr>
        <p:spPr>
          <a:xfrm>
            <a:off x="6266324" y="274320"/>
            <a:ext cx="483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RG-A Spr18 - Status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C5E02EE-A725-87B5-CF4D-31F71BD5EE6B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365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6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8" name="Picture 17" descr="Graphical user interface, chart, scatter chart&#10;&#10;AI-generated content may be incorrect.">
            <a:extLst>
              <a:ext uri="{FF2B5EF4-FFF2-40B4-BE49-F238E27FC236}">
                <a16:creationId xmlns:a16="http://schemas.microsoft.com/office/drawing/2014/main" id="{FB4303F5-7D65-DC32-E179-2DA0372A3C6A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1578012"/>
            <a:ext cx="4572000" cy="1280160"/>
          </a:xfrm>
          <a:prstGeom prst="rect">
            <a:avLst/>
          </a:prstGeom>
          <a:ln w="12700">
            <a:solidFill>
              <a:srgbClr val="9437FF"/>
            </a:solidFill>
          </a:ln>
        </p:spPr>
      </p:pic>
      <p:pic>
        <p:nvPicPr>
          <p:cNvPr id="22" name="Picture 21" descr="Chart, scatter chart&#10;&#10;AI-generated content may be incorrect.">
            <a:extLst>
              <a:ext uri="{FF2B5EF4-FFF2-40B4-BE49-F238E27FC236}">
                <a16:creationId xmlns:a16="http://schemas.microsoft.com/office/drawing/2014/main" id="{49F86389-71C8-19D4-60F7-16E9ECD6890F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15735" y="265649"/>
            <a:ext cx="4572000" cy="1280160"/>
          </a:xfrm>
          <a:prstGeom prst="rect">
            <a:avLst/>
          </a:prstGeom>
          <a:ln w="12700">
            <a:solidFill>
              <a:srgbClr val="9437FF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6C2BB61-3198-A9B5-6733-250A3338402E}"/>
              </a:ext>
            </a:extLst>
          </p:cNvPr>
          <p:cNvSpPr txBox="1"/>
          <p:nvPr/>
        </p:nvSpPr>
        <p:spPr>
          <a:xfrm>
            <a:off x="2231736" y="268297"/>
            <a:ext cx="431800" cy="307777"/>
          </a:xfrm>
          <a:prstGeom prst="rect">
            <a:avLst/>
          </a:prstGeom>
          <a:noFill/>
          <a:ln w="15875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Comic Sans MS" panose="030F0902030302020204" pitchFamily="66" charset="0"/>
              </a:rPr>
              <a:t>DC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A98890-E8FB-54DE-9BB2-AB7D919C7132}"/>
              </a:ext>
            </a:extLst>
          </p:cNvPr>
          <p:cNvSpPr txBox="1"/>
          <p:nvPr/>
        </p:nvSpPr>
        <p:spPr>
          <a:xfrm>
            <a:off x="2128549" y="2910163"/>
            <a:ext cx="638175" cy="307777"/>
          </a:xfrm>
          <a:prstGeom prst="rect">
            <a:avLst/>
          </a:prstGeom>
          <a:noFill/>
          <a:ln w="15875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Comic Sans MS" panose="030F0902030302020204" pitchFamily="66" charset="0"/>
              </a:rPr>
              <a:t>ECAL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BC814A-0C11-1CDB-28AA-89AF68799EFB}"/>
              </a:ext>
            </a:extLst>
          </p:cNvPr>
          <p:cNvSpPr txBox="1"/>
          <p:nvPr/>
        </p:nvSpPr>
        <p:spPr>
          <a:xfrm>
            <a:off x="2115290" y="1570684"/>
            <a:ext cx="664692" cy="307777"/>
          </a:xfrm>
          <a:prstGeom prst="rect">
            <a:avLst/>
          </a:prstGeom>
          <a:noFill/>
          <a:ln w="15875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Comic Sans MS" panose="030F0902030302020204" pitchFamily="66" charset="0"/>
              </a:rPr>
              <a:t>FTOF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6D6782-DDF5-1E90-493E-85DBF3ABA52B}"/>
              </a:ext>
            </a:extLst>
          </p:cNvPr>
          <p:cNvSpPr txBox="1"/>
          <p:nvPr/>
        </p:nvSpPr>
        <p:spPr>
          <a:xfrm>
            <a:off x="2166331" y="5521911"/>
            <a:ext cx="562610" cy="307777"/>
          </a:xfrm>
          <a:prstGeom prst="rect">
            <a:avLst/>
          </a:prstGeom>
          <a:noFill/>
          <a:ln w="15875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Comic Sans MS" panose="030F0902030302020204" pitchFamily="66" charset="0"/>
              </a:rPr>
              <a:t>CND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2D92E1-E43C-960C-F2DA-0ED883EEB7FC}"/>
              </a:ext>
            </a:extLst>
          </p:cNvPr>
          <p:cNvSpPr txBox="1"/>
          <p:nvPr/>
        </p:nvSpPr>
        <p:spPr>
          <a:xfrm>
            <a:off x="2112183" y="4199451"/>
            <a:ext cx="670907" cy="307777"/>
          </a:xfrm>
          <a:prstGeom prst="rect">
            <a:avLst/>
          </a:prstGeom>
          <a:noFill/>
          <a:ln w="15875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Comic Sans MS" panose="030F0902030302020204" pitchFamily="66" charset="0"/>
              </a:rPr>
              <a:t>CTOF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3EF9F8-D606-91F6-1008-063C06C26166}"/>
              </a:ext>
            </a:extLst>
          </p:cNvPr>
          <p:cNvSpPr txBox="1"/>
          <p:nvPr/>
        </p:nvSpPr>
        <p:spPr>
          <a:xfrm>
            <a:off x="4109927" y="231018"/>
            <a:ext cx="5778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9051"/>
                </a:solidFill>
                <a:latin typeface="Comic Sans MS" panose="030F0902030302020204" pitchFamily="66" charset="0"/>
              </a:rPr>
              <a:t>400 </a:t>
            </a:r>
            <a:r>
              <a:rPr lang="en-US" sz="800" dirty="0">
                <a:solidFill>
                  <a:srgbClr val="009051"/>
                </a:solidFill>
                <a:latin typeface="Symbol" pitchFamily="2" charset="2"/>
              </a:rPr>
              <a:t>m</a:t>
            </a:r>
            <a:r>
              <a:rPr lang="en-US" sz="800" dirty="0">
                <a:solidFill>
                  <a:srgbClr val="009051"/>
                </a:solidFill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F1785F-1A5A-61B9-CBF3-52642A90662F}"/>
              </a:ext>
            </a:extLst>
          </p:cNvPr>
          <p:cNvSpPr txBox="1"/>
          <p:nvPr/>
        </p:nvSpPr>
        <p:spPr>
          <a:xfrm>
            <a:off x="4215190" y="1621877"/>
            <a:ext cx="519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9051"/>
                </a:solidFill>
                <a:latin typeface="Comic Sans MS" panose="030F0902030302020204" pitchFamily="66" charset="0"/>
              </a:rPr>
              <a:t>±20 ps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31ACF2-A19A-F43D-640B-3971FD0A7D55}"/>
              </a:ext>
            </a:extLst>
          </p:cNvPr>
          <p:cNvSpPr txBox="1"/>
          <p:nvPr/>
        </p:nvSpPr>
        <p:spPr>
          <a:xfrm>
            <a:off x="4068836" y="3012230"/>
            <a:ext cx="6599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9051"/>
                </a:solidFill>
                <a:latin typeface="Comic Sans MS" panose="030F0902030302020204" pitchFamily="66" charset="0"/>
              </a:rPr>
              <a:t>0.23-0.26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D4A16E-BEDE-AEA1-0F77-D887CC0B8F55}"/>
              </a:ext>
            </a:extLst>
          </p:cNvPr>
          <p:cNvSpPr txBox="1"/>
          <p:nvPr/>
        </p:nvSpPr>
        <p:spPr>
          <a:xfrm>
            <a:off x="4133170" y="4265507"/>
            <a:ext cx="519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9051"/>
                </a:solidFill>
                <a:latin typeface="Comic Sans MS" panose="030F0902030302020204" pitchFamily="66" charset="0"/>
              </a:rPr>
              <a:t>±20 ps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716F3B-8A7E-1520-B3DC-B72A35D35C9F}"/>
              </a:ext>
            </a:extLst>
          </p:cNvPr>
          <p:cNvSpPr txBox="1"/>
          <p:nvPr/>
        </p:nvSpPr>
        <p:spPr>
          <a:xfrm>
            <a:off x="4164223" y="5591746"/>
            <a:ext cx="5487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9051"/>
                </a:solidFill>
                <a:latin typeface="Comic Sans MS" panose="030F0902030302020204" pitchFamily="66" charset="0"/>
              </a:rPr>
              <a:t>±100 ps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A21ECC3-6761-F258-7A9A-4D45EF8DA0F6}"/>
              </a:ext>
            </a:extLst>
          </p:cNvPr>
          <p:cNvCxnSpPr/>
          <p:nvPr/>
        </p:nvCxnSpPr>
        <p:spPr>
          <a:xfrm>
            <a:off x="274320" y="666750"/>
            <a:ext cx="4389120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8F89B32-BFE2-871B-1C45-6389D02E91DE}"/>
              </a:ext>
            </a:extLst>
          </p:cNvPr>
          <p:cNvCxnSpPr/>
          <p:nvPr/>
        </p:nvCxnSpPr>
        <p:spPr>
          <a:xfrm>
            <a:off x="274320" y="1641475"/>
            <a:ext cx="4389120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4DF5197-EA5E-B10B-356F-4CDBC1F43E81}"/>
              </a:ext>
            </a:extLst>
          </p:cNvPr>
          <p:cNvCxnSpPr/>
          <p:nvPr/>
        </p:nvCxnSpPr>
        <p:spPr>
          <a:xfrm>
            <a:off x="274320" y="2590800"/>
            <a:ext cx="4389120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A54E732-84DF-145F-691F-A70CF976DB03}"/>
              </a:ext>
            </a:extLst>
          </p:cNvPr>
          <p:cNvCxnSpPr/>
          <p:nvPr/>
        </p:nvCxnSpPr>
        <p:spPr>
          <a:xfrm>
            <a:off x="274320" y="3032125"/>
            <a:ext cx="4389120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35A55A7-D3BA-5D43-D6EB-7350C48FDAA9}"/>
              </a:ext>
            </a:extLst>
          </p:cNvPr>
          <p:cNvCxnSpPr/>
          <p:nvPr/>
        </p:nvCxnSpPr>
        <p:spPr>
          <a:xfrm>
            <a:off x="274320" y="3949700"/>
            <a:ext cx="4389120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CA6E4F7-3FD7-52B0-B380-E9C95CAF32E8}"/>
              </a:ext>
            </a:extLst>
          </p:cNvPr>
          <p:cNvCxnSpPr/>
          <p:nvPr/>
        </p:nvCxnSpPr>
        <p:spPr>
          <a:xfrm>
            <a:off x="274320" y="4483848"/>
            <a:ext cx="4389120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EF7D4A8-614D-BC51-84C3-F2D9525D0102}"/>
              </a:ext>
            </a:extLst>
          </p:cNvPr>
          <p:cNvCxnSpPr/>
          <p:nvPr/>
        </p:nvCxnSpPr>
        <p:spPr>
          <a:xfrm>
            <a:off x="274320" y="5055348"/>
            <a:ext cx="4389120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2D21DDD-8650-90A5-6A8D-28127752C414}"/>
              </a:ext>
            </a:extLst>
          </p:cNvPr>
          <p:cNvCxnSpPr/>
          <p:nvPr/>
        </p:nvCxnSpPr>
        <p:spPr>
          <a:xfrm>
            <a:off x="274320" y="5753848"/>
            <a:ext cx="4389120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8E3A0DE-F35B-5B33-92A7-A6C22C7AB330}"/>
              </a:ext>
            </a:extLst>
          </p:cNvPr>
          <p:cNvCxnSpPr/>
          <p:nvPr/>
        </p:nvCxnSpPr>
        <p:spPr>
          <a:xfrm>
            <a:off x="274320" y="6417423"/>
            <a:ext cx="4389120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1ECDB4DD-B312-06E0-614E-2C4B92455AC4}"/>
              </a:ext>
            </a:extLst>
          </p:cNvPr>
          <p:cNvSpPr txBox="1"/>
          <p:nvPr/>
        </p:nvSpPr>
        <p:spPr>
          <a:xfrm>
            <a:off x="4712950" y="909873"/>
            <a:ext cx="549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A</a:t>
            </a:r>
            <a:r>
              <a:rPr lang="en-US" sz="1200" baseline="-25000" dirty="0">
                <a:solidFill>
                  <a:srgbClr val="7030A0"/>
                </a:solidFill>
                <a:latin typeface="Comic Sans MS" panose="030F0902030302020204" pitchFamily="66" charset="0"/>
              </a:rPr>
              <a:t>LU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92D8C3F-EAFA-D07F-691C-4A6FE349C36B}"/>
              </a:ext>
            </a:extLst>
          </p:cNvPr>
          <p:cNvSpPr txBox="1"/>
          <p:nvPr/>
        </p:nvSpPr>
        <p:spPr>
          <a:xfrm>
            <a:off x="6531734" y="2588839"/>
            <a:ext cx="912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p</a:t>
            </a:r>
            <a:r>
              <a:rPr lang="en-US" sz="1200" baseline="-250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T</a:t>
            </a:r>
            <a:r>
              <a:rPr lang="en-US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 (GeV)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16DFA37-9686-E552-529B-70240672803B}"/>
              </a:ext>
            </a:extLst>
          </p:cNvPr>
          <p:cNvGrpSpPr/>
          <p:nvPr/>
        </p:nvGrpSpPr>
        <p:grpSpPr>
          <a:xfrm>
            <a:off x="5170871" y="711779"/>
            <a:ext cx="6952254" cy="1920240"/>
            <a:chOff x="5170871" y="814807"/>
            <a:chExt cx="6952254" cy="2296646"/>
          </a:xfrm>
        </p:grpSpPr>
        <p:pic>
          <p:nvPicPr>
            <p:cNvPr id="55" name="Picture 54" descr="Chart, scatter chart&#10;&#10;AI-generated content may be incorrect.">
              <a:extLst>
                <a:ext uri="{FF2B5EF4-FFF2-40B4-BE49-F238E27FC236}">
                  <a16:creationId xmlns:a16="http://schemas.microsoft.com/office/drawing/2014/main" id="{1105F12B-3D16-C1E9-ACA6-F79F51538DB3}"/>
                </a:ext>
              </a:extLst>
            </p:cNvPr>
            <p:cNvPicPr>
              <a:picLocks/>
            </p:cNvPicPr>
            <p:nvPr/>
          </p:nvPicPr>
          <p:blipFill>
            <a:blip r:embed="rId7"/>
            <a:srcRect l="8245" b="6388"/>
            <a:stretch/>
          </p:blipFill>
          <p:spPr>
            <a:xfrm>
              <a:off x="5170871" y="814807"/>
              <a:ext cx="3291840" cy="2286000"/>
            </a:xfrm>
            <a:prstGeom prst="rect">
              <a:avLst/>
            </a:prstGeom>
          </p:spPr>
        </p:pic>
        <p:pic>
          <p:nvPicPr>
            <p:cNvPr id="60" name="Picture 59" descr="Chart, scatter chart&#10;&#10;AI-generated content may be incorrect.">
              <a:extLst>
                <a:ext uri="{FF2B5EF4-FFF2-40B4-BE49-F238E27FC236}">
                  <a16:creationId xmlns:a16="http://schemas.microsoft.com/office/drawing/2014/main" id="{5EA59B8B-2CE5-1167-23D1-18FF8150B8CF}"/>
                </a:ext>
              </a:extLst>
            </p:cNvPr>
            <p:cNvPicPr>
              <a:picLocks/>
            </p:cNvPicPr>
            <p:nvPr/>
          </p:nvPicPr>
          <p:blipFill>
            <a:blip r:embed="rId8"/>
            <a:srcRect l="6448" t="1588" r="2631" b="5906"/>
            <a:stretch/>
          </p:blipFill>
          <p:spPr>
            <a:xfrm>
              <a:off x="8831285" y="843741"/>
              <a:ext cx="3291840" cy="2267712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28EC0CC-CF3C-A9C5-7D86-45B4D57FA511}"/>
              </a:ext>
            </a:extLst>
          </p:cNvPr>
          <p:cNvSpPr txBox="1"/>
          <p:nvPr/>
        </p:nvSpPr>
        <p:spPr>
          <a:xfrm>
            <a:off x="8426249" y="929190"/>
            <a:ext cx="549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A</a:t>
            </a:r>
            <a:r>
              <a:rPr lang="en-US" sz="1200" baseline="-25000" dirty="0">
                <a:solidFill>
                  <a:srgbClr val="7030A0"/>
                </a:solidFill>
                <a:latin typeface="Comic Sans MS" panose="030F0902030302020204" pitchFamily="66" charset="0"/>
              </a:rPr>
              <a:t>LU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3F6A462-F88F-ED11-CC19-F31C69823C3B}"/>
              </a:ext>
            </a:extLst>
          </p:cNvPr>
          <p:cNvSpPr txBox="1"/>
          <p:nvPr/>
        </p:nvSpPr>
        <p:spPr>
          <a:xfrm>
            <a:off x="10406130" y="2590457"/>
            <a:ext cx="540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x</a:t>
            </a:r>
            <a:r>
              <a:rPr lang="en-US" sz="1200" baseline="-250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B</a:t>
            </a:r>
            <a:endParaRPr lang="en-US" sz="12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3EC8FA2-B3CD-AEB0-8F61-68308E83A680}"/>
              </a:ext>
            </a:extLst>
          </p:cNvPr>
          <p:cNvSpPr txBox="1"/>
          <p:nvPr/>
        </p:nvSpPr>
        <p:spPr>
          <a:xfrm>
            <a:off x="10225826" y="2104792"/>
            <a:ext cx="801361" cy="307777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Comic Sans MS" panose="030F0902030302020204" pitchFamily="66" charset="0"/>
              </a:rPr>
              <a:t>DVCS</a:t>
            </a:r>
          </a:p>
        </p:txBody>
      </p:sp>
      <p:pic>
        <p:nvPicPr>
          <p:cNvPr id="65" name="Picture 64" descr="Chart, line chart&#10;&#10;AI-generated content may be incorrect.">
            <a:extLst>
              <a:ext uri="{FF2B5EF4-FFF2-40B4-BE49-F238E27FC236}">
                <a16:creationId xmlns:a16="http://schemas.microsoft.com/office/drawing/2014/main" id="{1E91FBD2-4E0B-E277-4810-686954FF2F2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4709" b="6550"/>
          <a:stretch/>
        </p:blipFill>
        <p:spPr>
          <a:xfrm>
            <a:off x="4829456" y="2842342"/>
            <a:ext cx="7326351" cy="176490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17C31D-3A6F-C1AA-887B-F8C83FA48CA2}"/>
              </a:ext>
            </a:extLst>
          </p:cNvPr>
          <p:cNvSpPr txBox="1"/>
          <p:nvPr/>
        </p:nvSpPr>
        <p:spPr>
          <a:xfrm>
            <a:off x="6135820" y="2105344"/>
            <a:ext cx="1308169" cy="307777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e′</a:t>
            </a:r>
            <a:r>
              <a:rPr lang="en-US" sz="1400" dirty="0" err="1">
                <a:solidFill>
                  <a:srgbClr val="C00000"/>
                </a:solidFill>
                <a:latin typeface="Symbol" pitchFamily="2" charset="2"/>
              </a:rPr>
              <a:t>p</a:t>
            </a:r>
            <a:r>
              <a:rPr lang="en-US" sz="1400" baseline="300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+</a:t>
            </a:r>
            <a:r>
              <a:rPr lang="en-US" sz="1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X</a:t>
            </a:r>
            <a:r>
              <a:rPr lang="en-US" sz="1400" dirty="0">
                <a:solidFill>
                  <a:srgbClr val="C00000"/>
                </a:solidFill>
                <a:latin typeface="Comic Sans MS" panose="030F0902030302020204" pitchFamily="66" charset="0"/>
              </a:rPr>
              <a:t> SIDIS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66627CD-D5A2-EC4C-81FC-C9BDCB86F14F}"/>
              </a:ext>
            </a:extLst>
          </p:cNvPr>
          <p:cNvSpPr txBox="1"/>
          <p:nvPr/>
        </p:nvSpPr>
        <p:spPr>
          <a:xfrm>
            <a:off x="6352410" y="3216996"/>
            <a:ext cx="910107" cy="246221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C00000"/>
                </a:solidFill>
                <a:latin typeface="Comic Sans MS" panose="030F0902030302020204" pitchFamily="66" charset="0"/>
              </a:rPr>
              <a:t>ep </a:t>
            </a:r>
            <a:r>
              <a:rPr lang="en-US" sz="1000" dirty="0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→ </a:t>
            </a:r>
            <a:r>
              <a:rPr lang="en-US" sz="1000" dirty="0" err="1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e′p′</a:t>
            </a:r>
            <a:r>
              <a:rPr lang="en-US" sz="1000" dirty="0" err="1">
                <a:solidFill>
                  <a:srgbClr val="C00000"/>
                </a:solidFill>
                <a:latin typeface="Symbol" pitchFamily="2" charset="2"/>
                <a:sym typeface="Wingdings" pitchFamily="2" charset="2"/>
              </a:rPr>
              <a:t>p</a:t>
            </a:r>
            <a:r>
              <a:rPr lang="en-US" sz="1000" baseline="30000" dirty="0" err="1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+</a:t>
            </a:r>
            <a:r>
              <a:rPr lang="en-US" sz="1000" dirty="0" err="1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X</a:t>
            </a:r>
            <a:endParaRPr lang="en-US" sz="10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487CD6B-8C3F-3B7F-338E-F33376A310A4}"/>
              </a:ext>
            </a:extLst>
          </p:cNvPr>
          <p:cNvSpPr txBox="1"/>
          <p:nvPr/>
        </p:nvSpPr>
        <p:spPr>
          <a:xfrm>
            <a:off x="7676115" y="2883570"/>
            <a:ext cx="907779" cy="246221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C00000"/>
                </a:solidFill>
                <a:latin typeface="Comic Sans MS" panose="030F0902030302020204" pitchFamily="66" charset="0"/>
              </a:rPr>
              <a:t>ep </a:t>
            </a:r>
            <a:r>
              <a:rPr lang="en-US" sz="1000" dirty="0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→ </a:t>
            </a:r>
            <a:r>
              <a:rPr lang="en-US" sz="1000" dirty="0" err="1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e′p′</a:t>
            </a:r>
            <a:r>
              <a:rPr lang="en-US" sz="1000" dirty="0" err="1">
                <a:solidFill>
                  <a:srgbClr val="C00000"/>
                </a:solidFill>
                <a:latin typeface="Symbol" pitchFamily="2" charset="2"/>
                <a:sym typeface="Wingdings" pitchFamily="2" charset="2"/>
              </a:rPr>
              <a:t>p</a:t>
            </a:r>
            <a:r>
              <a:rPr lang="en-US" sz="1000" baseline="30000" dirty="0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-</a:t>
            </a:r>
            <a:r>
              <a:rPr lang="en-US" sz="1000" dirty="0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X</a:t>
            </a:r>
            <a:endParaRPr lang="en-US" sz="10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3262134-6B54-9ED6-81A5-01BA429FEEA3}"/>
              </a:ext>
            </a:extLst>
          </p:cNvPr>
          <p:cNvSpPr txBox="1"/>
          <p:nvPr/>
        </p:nvSpPr>
        <p:spPr>
          <a:xfrm>
            <a:off x="10063673" y="2884571"/>
            <a:ext cx="953035" cy="246221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C00000"/>
                </a:solidFill>
                <a:latin typeface="Comic Sans MS" panose="030F0902030302020204" pitchFamily="66" charset="0"/>
              </a:rPr>
              <a:t>ep </a:t>
            </a:r>
            <a:r>
              <a:rPr lang="en-US" sz="1000" dirty="0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→ </a:t>
            </a:r>
            <a:r>
              <a:rPr lang="en-US" sz="1000" dirty="0" err="1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e′</a:t>
            </a:r>
            <a:r>
              <a:rPr lang="en-US" sz="1000" dirty="0" err="1">
                <a:solidFill>
                  <a:srgbClr val="C00000"/>
                </a:solidFill>
                <a:latin typeface="Symbol" pitchFamily="2" charset="2"/>
                <a:sym typeface="Wingdings" pitchFamily="2" charset="2"/>
              </a:rPr>
              <a:t>p</a:t>
            </a:r>
            <a:r>
              <a:rPr lang="en-US" sz="1000" baseline="30000" dirty="0" err="1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+</a:t>
            </a:r>
            <a:r>
              <a:rPr lang="en-US" sz="1000" dirty="0" err="1">
                <a:solidFill>
                  <a:srgbClr val="C00000"/>
                </a:solidFill>
                <a:latin typeface="Symbol" pitchFamily="2" charset="2"/>
                <a:sym typeface="Wingdings" pitchFamily="2" charset="2"/>
              </a:rPr>
              <a:t>p</a:t>
            </a:r>
            <a:r>
              <a:rPr lang="en-US" sz="1000" baseline="30000" dirty="0" err="1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-</a:t>
            </a:r>
            <a:r>
              <a:rPr lang="en-US" sz="1000" dirty="0" err="1">
                <a:solidFill>
                  <a:srgbClr val="C00000"/>
                </a:solidFill>
                <a:latin typeface="Comic Sans MS" panose="030F0902030302020204" pitchFamily="66" charset="0"/>
                <a:sym typeface="Wingdings" pitchFamily="2" charset="2"/>
              </a:rPr>
              <a:t>X</a:t>
            </a:r>
            <a:endParaRPr lang="en-US" sz="10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78" name="Picture 77" descr="Chart, histogram&#10;&#10;AI-generated content may be incorrect.">
            <a:extLst>
              <a:ext uri="{FF2B5EF4-FFF2-40B4-BE49-F238E27FC236}">
                <a16:creationId xmlns:a16="http://schemas.microsoft.com/office/drawing/2014/main" id="{88B2D337-6E1C-8C00-7B86-7D1137CE40B3}"/>
              </a:ext>
            </a:extLst>
          </p:cNvPr>
          <p:cNvPicPr>
            <a:picLocks/>
          </p:cNvPicPr>
          <p:nvPr/>
        </p:nvPicPr>
        <p:blipFill>
          <a:blip r:embed="rId11"/>
          <a:srcRect b="8937"/>
          <a:stretch/>
        </p:blipFill>
        <p:spPr>
          <a:xfrm>
            <a:off x="7325223" y="4839913"/>
            <a:ext cx="2514600" cy="1748612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BAD1A67E-1769-7746-4C8A-7AE3D42F1A5B}"/>
              </a:ext>
            </a:extLst>
          </p:cNvPr>
          <p:cNvSpPr/>
          <p:nvPr/>
        </p:nvSpPr>
        <p:spPr>
          <a:xfrm>
            <a:off x="4053640" y="795988"/>
            <a:ext cx="45719" cy="45719"/>
          </a:xfrm>
          <a:prstGeom prst="ellipse">
            <a:avLst/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38EA292-ECBE-C9F5-45F0-E6D461959557}"/>
              </a:ext>
            </a:extLst>
          </p:cNvPr>
          <p:cNvSpPr txBox="1"/>
          <p:nvPr/>
        </p:nvSpPr>
        <p:spPr>
          <a:xfrm>
            <a:off x="8050235" y="6587254"/>
            <a:ext cx="1410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MM(e′K</a:t>
            </a:r>
            <a:r>
              <a:rPr lang="en-US" sz="1200" baseline="30000" dirty="0">
                <a:solidFill>
                  <a:srgbClr val="7030A0"/>
                </a:solidFill>
                <a:latin typeface="Comic Sans MS" panose="030F0902030302020204" pitchFamily="66" charset="0"/>
              </a:rPr>
              <a:t>+</a:t>
            </a:r>
            <a:r>
              <a:rPr lang="en-US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) (GeV)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6A5595F-E1EE-9E2C-E0B9-C91E76E13362}"/>
              </a:ext>
            </a:extLst>
          </p:cNvPr>
          <p:cNvSpPr txBox="1"/>
          <p:nvPr/>
        </p:nvSpPr>
        <p:spPr>
          <a:xfrm>
            <a:off x="5813336" y="4597756"/>
            <a:ext cx="786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M (GeV)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C727879-4C94-BB73-0EFC-8AF63805FB25}"/>
              </a:ext>
            </a:extLst>
          </p:cNvPr>
          <p:cNvSpPr txBox="1"/>
          <p:nvPr/>
        </p:nvSpPr>
        <p:spPr>
          <a:xfrm>
            <a:off x="10747363" y="4597756"/>
            <a:ext cx="786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M (GeV)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AF2D8D8-A22B-E19E-5497-56C21DF4EE1E}"/>
              </a:ext>
            </a:extLst>
          </p:cNvPr>
          <p:cNvSpPr txBox="1"/>
          <p:nvPr/>
        </p:nvSpPr>
        <p:spPr>
          <a:xfrm>
            <a:off x="8307816" y="4597756"/>
            <a:ext cx="786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M (GeV)</a:t>
            </a:r>
          </a:p>
        </p:txBody>
      </p:sp>
    </p:spTree>
    <p:extLst>
      <p:ext uri="{BB962C8B-B14F-4D97-AF65-F5344CB8AC3E}">
        <p14:creationId xmlns:p14="http://schemas.microsoft.com/office/powerpoint/2010/main" val="4201285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2D2370-EE32-7B48-C83E-8EE13880555B}"/>
              </a:ext>
            </a:extLst>
          </p:cNvPr>
          <p:cNvSpPr txBox="1"/>
          <p:nvPr/>
        </p:nvSpPr>
        <p:spPr>
          <a:xfrm>
            <a:off x="2622167" y="274320"/>
            <a:ext cx="696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RG-D F23 - Status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3175C6D-0B1F-23F3-2CD6-1A418668FC79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365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7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EA27C0-607A-4567-B3BE-D8F1D14FA948}"/>
              </a:ext>
            </a:extLst>
          </p:cNvPr>
          <p:cNvSpPr txBox="1"/>
          <p:nvPr/>
        </p:nvSpPr>
        <p:spPr>
          <a:xfrm>
            <a:off x="5335772" y="896109"/>
            <a:ext cx="68257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u="sng" dirty="0">
                <a:latin typeface="Comic Sans MS" panose="030F0902030302020204" pitchFamily="66" charset="0"/>
              </a:rPr>
              <a:t>Timeline</a:t>
            </a:r>
            <a:r>
              <a:rPr lang="en-US" sz="1600" dirty="0">
                <a:latin typeface="Comic Sans MS" panose="030F0902030302020204" pitchFamily="66" charset="0"/>
              </a:rPr>
              <a:t>:</a:t>
            </a:r>
          </a:p>
          <a:p>
            <a:pPr marL="228600" indent="-118872">
              <a:spcAft>
                <a:spcPts val="300"/>
              </a:spcAft>
              <a:buClr>
                <a:srgbClr val="00905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DC alignment:</a:t>
            </a:r>
          </a:p>
          <a:p>
            <a:pPr marL="514350" lvl="1" indent="-168275">
              <a:spcAft>
                <a:spcPts val="300"/>
              </a:spcAft>
              <a:buClr>
                <a:srgbClr val="00905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45200"/>
                </a:solidFill>
                <a:latin typeface="Comic Sans MS" panose="030F0902030302020204" pitchFamily="66" charset="0"/>
              </a:rPr>
              <a:t>Initial alignment in Oct. 2023 – completed re-work in June 2024 - 5-month delay to original schedule</a:t>
            </a:r>
          </a:p>
          <a:p>
            <a:pPr marL="228600" indent="-118872">
              <a:spcAft>
                <a:spcPts val="300"/>
              </a:spcAft>
              <a:buClr>
                <a:srgbClr val="00905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Updated calibration window:</a:t>
            </a:r>
          </a:p>
          <a:p>
            <a:pPr marL="519113" indent="-17621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Aug. 26 - Dec. 20, 2024</a:t>
            </a:r>
            <a:endParaRPr lang="en-US" sz="1600" dirty="0">
              <a:solidFill>
                <a:srgbClr val="945200"/>
              </a:solidFill>
              <a:latin typeface="Comic Sans MS" panose="030F0902030302020204" pitchFamily="66" charset="0"/>
            </a:endParaRPr>
          </a:p>
          <a:p>
            <a:pPr marL="519113" indent="-17621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45200"/>
                </a:solidFill>
                <a:latin typeface="Comic Sans MS" panose="030F0902030302020204" pitchFamily="66" charset="0"/>
              </a:rPr>
              <a:t>1 month delay due to DC time offset calibration</a:t>
            </a:r>
          </a:p>
          <a:p>
            <a:pPr marL="519113" indent="-176213">
              <a:spcAft>
                <a:spcPts val="3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45200"/>
                </a:solidFill>
                <a:latin typeface="Comic Sans MS" panose="030F0902030302020204" pitchFamily="66" charset="0"/>
              </a:rPr>
              <a:t>2 month delay due to DC time-to-distance calibration</a:t>
            </a:r>
          </a:p>
          <a:p>
            <a:pPr marL="228600" indent="-118872">
              <a:spcAft>
                <a:spcPts val="300"/>
              </a:spcAft>
              <a:buClr>
                <a:srgbClr val="00905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Pass-1 review: </a:t>
            </a:r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TBD</a:t>
            </a:r>
          </a:p>
          <a:p>
            <a:pPr marL="228600" indent="-118872">
              <a:spcAft>
                <a:spcPts val="300"/>
              </a:spcAft>
              <a:buClr>
                <a:srgbClr val="00905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Cooking: </a:t>
            </a:r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TBD</a:t>
            </a:r>
          </a:p>
        </p:txBody>
      </p:sp>
      <p:pic>
        <p:nvPicPr>
          <p:cNvPr id="16" name="Picture 15" descr="A diagram of a pipe&#10;&#10;Description automatically generated">
            <a:extLst>
              <a:ext uri="{FF2B5EF4-FFF2-40B4-BE49-F238E27FC236}">
                <a16:creationId xmlns:a16="http://schemas.microsoft.com/office/drawing/2014/main" id="{290C6B27-8612-5077-C268-EEBC334DB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47" y="1669322"/>
            <a:ext cx="4663440" cy="21210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913AAE-9306-FA4D-9BAD-A678BF771F32}"/>
              </a:ext>
            </a:extLst>
          </p:cNvPr>
          <p:cNvSpPr/>
          <p:nvPr/>
        </p:nvSpPr>
        <p:spPr>
          <a:xfrm>
            <a:off x="3496235" y="1687828"/>
            <a:ext cx="1269124" cy="256553"/>
          </a:xfrm>
          <a:prstGeom prst="rect">
            <a:avLst/>
          </a:prstGeom>
          <a:solidFill>
            <a:srgbClr val="91C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212E9FDC-1064-EE4B-B7FE-14763BDE8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285104"/>
              </p:ext>
            </p:extLst>
          </p:nvPr>
        </p:nvGraphicFramePr>
        <p:xfrm>
          <a:off x="1708778" y="3879318"/>
          <a:ext cx="1787457" cy="282838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968037">
                  <a:extLst>
                    <a:ext uri="{9D8B030D-6E8A-4147-A177-3AD203B41FA5}">
                      <a16:colId xmlns:a16="http://schemas.microsoft.com/office/drawing/2014/main" val="1740983136"/>
                    </a:ext>
                  </a:extLst>
                </a:gridCol>
                <a:gridCol w="819420">
                  <a:extLst>
                    <a:ext uri="{9D8B030D-6E8A-4147-A177-3AD203B41FA5}">
                      <a16:colId xmlns:a16="http://schemas.microsoft.com/office/drawing/2014/main" val="1276255064"/>
                    </a:ext>
                  </a:extLst>
                </a:gridCol>
              </a:tblGrid>
              <a:tr h="25712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omic Sans MS" panose="030F0902030302020204" pitchFamily="66" charset="0"/>
                        </a:rPr>
                        <a:t>Target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omic Sans MS" panose="030F0902030302020204" pitchFamily="66" charset="0"/>
                        </a:rPr>
                        <a:t>Schedule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96580312"/>
                  </a:ext>
                </a:extLst>
              </a:tr>
              <a:tr h="25712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omic Sans MS" panose="030F0902030302020204" pitchFamily="66" charset="0"/>
                        </a:rPr>
                        <a:t>LD</a:t>
                      </a:r>
                      <a:r>
                        <a:rPr lang="en-US" sz="1000" baseline="-25000" dirty="0"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16272624"/>
                  </a:ext>
                </a:extLst>
              </a:tr>
              <a:tr h="257126"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30000" dirty="0">
                          <a:latin typeface="Comic Sans MS" panose="030F0902030302020204" pitchFamily="66" charset="0"/>
                        </a:rPr>
                        <a:t>63</a:t>
                      </a:r>
                      <a:r>
                        <a:rPr lang="en-US" sz="1000" dirty="0">
                          <a:latin typeface="Comic Sans MS" panose="030F0902030302020204" pitchFamily="66" charset="0"/>
                        </a:rPr>
                        <a:t>Cu/</a:t>
                      </a:r>
                      <a:r>
                        <a:rPr lang="en-US" sz="1000" baseline="30000" dirty="0">
                          <a:latin typeface="Comic Sans MS" panose="030F0902030302020204" pitchFamily="66" charset="0"/>
                        </a:rPr>
                        <a:t>118</a:t>
                      </a:r>
                      <a:r>
                        <a:rPr lang="en-US" sz="1000" dirty="0">
                          <a:latin typeface="Comic Sans MS" panose="030F0902030302020204" pitchFamily="66" charset="0"/>
                        </a:rPr>
                        <a:t>Sn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62034588"/>
                  </a:ext>
                </a:extLst>
              </a:tr>
              <a:tr h="2571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Comic Sans MS" panose="030F0902030302020204" pitchFamily="66" charset="0"/>
                        </a:rPr>
                        <a:t>LD</a:t>
                      </a:r>
                      <a:r>
                        <a:rPr lang="en-US" sz="1000" baseline="-25000" dirty="0"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11975889"/>
                  </a:ext>
                </a:extLst>
              </a:tr>
              <a:tr h="257126"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30000" dirty="0">
                          <a:latin typeface="Comic Sans MS" panose="030F0902030302020204" pitchFamily="66" charset="0"/>
                        </a:rPr>
                        <a:t>12</a:t>
                      </a:r>
                      <a:r>
                        <a:rPr lang="en-US" sz="1000" dirty="0">
                          <a:latin typeface="Comic Sans MS" panose="030F0902030302020204" pitchFamily="66" charset="0"/>
                        </a:rPr>
                        <a:t>C/</a:t>
                      </a:r>
                      <a:r>
                        <a:rPr lang="en-US" sz="1000" baseline="30000" dirty="0">
                          <a:latin typeface="Comic Sans MS" panose="030F0902030302020204" pitchFamily="66" charset="0"/>
                        </a:rPr>
                        <a:t>12</a:t>
                      </a:r>
                      <a:r>
                        <a:rPr lang="en-US" sz="1000" dirty="0">
                          <a:latin typeface="Comic Sans MS" panose="030F0902030302020204" pitchFamily="66" charset="0"/>
                        </a:rPr>
                        <a:t>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32132141"/>
                  </a:ext>
                </a:extLst>
              </a:tr>
              <a:tr h="2571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Comic Sans MS" panose="030F0902030302020204" pitchFamily="66" charset="0"/>
                        </a:rPr>
                        <a:t>LD</a:t>
                      </a:r>
                      <a:r>
                        <a:rPr lang="en-US" sz="1000" baseline="-25000" dirty="0"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28281295"/>
                  </a:ext>
                </a:extLst>
              </a:tr>
              <a:tr h="2571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30000" dirty="0">
                          <a:latin typeface="Comic Sans MS" panose="030F0902030302020204" pitchFamily="66" charset="0"/>
                        </a:rPr>
                        <a:t>63</a:t>
                      </a:r>
                      <a:r>
                        <a:rPr lang="en-US" sz="1000" dirty="0">
                          <a:latin typeface="Comic Sans MS" panose="030F0902030302020204" pitchFamily="66" charset="0"/>
                        </a:rPr>
                        <a:t>Cu/</a:t>
                      </a:r>
                      <a:r>
                        <a:rPr lang="en-US" sz="1000" baseline="30000" dirty="0">
                          <a:latin typeface="Comic Sans MS" panose="030F0902030302020204" pitchFamily="66" charset="0"/>
                        </a:rPr>
                        <a:t>118</a:t>
                      </a:r>
                      <a:r>
                        <a:rPr lang="en-US" sz="1000" dirty="0">
                          <a:latin typeface="Comic Sans MS" panose="030F0902030302020204" pitchFamily="66" charset="0"/>
                        </a:rPr>
                        <a:t>Sn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omic Sans MS" panose="030F0902030302020204" pitchFamily="66" charset="0"/>
                        </a:rPr>
                        <a:t>9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92052108"/>
                  </a:ext>
                </a:extLst>
              </a:tr>
              <a:tr h="2571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Comic Sans MS" panose="030F0902030302020204" pitchFamily="66" charset="0"/>
                        </a:rPr>
                        <a:t>LD</a:t>
                      </a:r>
                      <a:r>
                        <a:rPr lang="en-US" sz="1000" baseline="-25000" dirty="0"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92402977"/>
                  </a:ext>
                </a:extLst>
              </a:tr>
              <a:tr h="257126"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30000" dirty="0">
                          <a:latin typeface="Comic Sans MS" panose="030F0902030302020204" pitchFamily="66" charset="0"/>
                        </a:rPr>
                        <a:t>12</a:t>
                      </a:r>
                      <a:r>
                        <a:rPr lang="en-US" sz="1000" dirty="0">
                          <a:latin typeface="Comic Sans MS" panose="030F0902030302020204" pitchFamily="66" charset="0"/>
                        </a:rPr>
                        <a:t>C/</a:t>
                      </a:r>
                      <a:r>
                        <a:rPr lang="en-US" sz="1000" baseline="30000" dirty="0">
                          <a:latin typeface="Comic Sans MS" panose="030F0902030302020204" pitchFamily="66" charset="0"/>
                        </a:rPr>
                        <a:t>12</a:t>
                      </a:r>
                      <a:r>
                        <a:rPr lang="en-US" sz="1000" dirty="0">
                          <a:latin typeface="Comic Sans MS" panose="030F0902030302020204" pitchFamily="66" charset="0"/>
                        </a:rPr>
                        <a:t>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8346990"/>
                  </a:ext>
                </a:extLst>
              </a:tr>
              <a:tr h="2571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Comic Sans MS" panose="030F0902030302020204" pitchFamily="66" charset="0"/>
                        </a:rPr>
                        <a:t>LD</a:t>
                      </a:r>
                      <a:r>
                        <a:rPr lang="en-US" sz="1000" baseline="-25000" dirty="0"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1769788"/>
                  </a:ext>
                </a:extLst>
              </a:tr>
              <a:tr h="2571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30000" dirty="0">
                          <a:latin typeface="Comic Sans MS" panose="030F0902030302020204" pitchFamily="66" charset="0"/>
                        </a:rPr>
                        <a:t>63</a:t>
                      </a:r>
                      <a:r>
                        <a:rPr lang="en-US" sz="1000" dirty="0">
                          <a:latin typeface="Comic Sans MS" panose="030F0902030302020204" pitchFamily="66" charset="0"/>
                        </a:rPr>
                        <a:t>Cu/</a:t>
                      </a:r>
                      <a:r>
                        <a:rPr lang="en-US" sz="1000" baseline="30000" dirty="0">
                          <a:latin typeface="Comic Sans MS" panose="030F0902030302020204" pitchFamily="66" charset="0"/>
                        </a:rPr>
                        <a:t>118</a:t>
                      </a:r>
                      <a:r>
                        <a:rPr lang="en-US" sz="1000" dirty="0">
                          <a:latin typeface="Comic Sans MS" panose="030F0902030302020204" pitchFamily="66" charset="0"/>
                        </a:rPr>
                        <a:t>Sn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omic Sans MS" panose="030F0902030302020204" pitchFamily="66" charset="0"/>
                        </a:rPr>
                        <a:t>11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943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997807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21A8372-6DF8-F0C4-1F19-6868FCC32F91}"/>
              </a:ext>
            </a:extLst>
          </p:cNvPr>
          <p:cNvSpPr txBox="1"/>
          <p:nvPr/>
        </p:nvSpPr>
        <p:spPr>
          <a:xfrm>
            <a:off x="1094355" y="898531"/>
            <a:ext cx="3603717" cy="5847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1750"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[3] </a:t>
            </a: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RG-D F23 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–</a:t>
            </a: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Pass-1 calibration review </a:t>
            </a:r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Sep. 20, 2024</a:t>
            </a:r>
          </a:p>
        </p:txBody>
      </p:sp>
      <p:pic>
        <p:nvPicPr>
          <p:cNvPr id="19" name="Picture 18" descr="A white text with black text&#10;&#10;Description automatically generated">
            <a:extLst>
              <a:ext uri="{FF2B5EF4-FFF2-40B4-BE49-F238E27FC236}">
                <a16:creationId xmlns:a16="http://schemas.microsoft.com/office/drawing/2014/main" id="{3A983184-28C2-CAC0-804F-6FD3A2AAA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967" y="4001262"/>
            <a:ext cx="5293489" cy="2651760"/>
          </a:xfrm>
          <a:prstGeom prst="rect">
            <a:avLst/>
          </a:prstGeom>
          <a:ln w="28575">
            <a:solidFill>
              <a:srgbClr val="9437FF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1F3A0D9-3C1E-49A4-D986-2F7D12DDCD09}"/>
              </a:ext>
            </a:extLst>
          </p:cNvPr>
          <p:cNvSpPr/>
          <p:nvPr/>
        </p:nvSpPr>
        <p:spPr>
          <a:xfrm>
            <a:off x="9189049" y="6295125"/>
            <a:ext cx="1007664" cy="175795"/>
          </a:xfrm>
          <a:prstGeom prst="rect">
            <a:avLst/>
          </a:prstGeom>
          <a:noFill/>
          <a:ln w="2540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810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Chart&#10;&#10;AI-generated content may be incorrect.">
            <a:extLst>
              <a:ext uri="{FF2B5EF4-FFF2-40B4-BE49-F238E27FC236}">
                <a16:creationId xmlns:a16="http://schemas.microsoft.com/office/drawing/2014/main" id="{406B7539-6838-81EB-E9BF-4FA37C10B99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8374" y="962025"/>
            <a:ext cx="5212080" cy="1097280"/>
          </a:xfrm>
          <a:prstGeom prst="rect">
            <a:avLst/>
          </a:prstGeom>
          <a:ln w="12700">
            <a:solidFill>
              <a:srgbClr val="9437FF"/>
            </a:solidFill>
          </a:ln>
        </p:spPr>
      </p:pic>
      <p:pic>
        <p:nvPicPr>
          <p:cNvPr id="41" name="Picture 40" descr="Graphical user interface, chart, scatter chart&#10;&#10;AI-generated content may be incorrect.">
            <a:extLst>
              <a:ext uri="{FF2B5EF4-FFF2-40B4-BE49-F238E27FC236}">
                <a16:creationId xmlns:a16="http://schemas.microsoft.com/office/drawing/2014/main" id="{7868CEA4-842B-508E-1E72-1CD6142EE00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2024" y="5665083"/>
            <a:ext cx="5212080" cy="1097280"/>
          </a:xfrm>
          <a:prstGeom prst="rect">
            <a:avLst/>
          </a:prstGeom>
          <a:ln w="12700">
            <a:solidFill>
              <a:srgbClr val="9437FF"/>
            </a:solidFill>
          </a:ln>
        </p:spPr>
      </p:pic>
      <p:pic>
        <p:nvPicPr>
          <p:cNvPr id="6" name="Picture 5" descr="Graphical user interface, chart, scatter chart&#10;&#10;AI-generated content may be incorrect.">
            <a:extLst>
              <a:ext uri="{FF2B5EF4-FFF2-40B4-BE49-F238E27FC236}">
                <a16:creationId xmlns:a16="http://schemas.microsoft.com/office/drawing/2014/main" id="{4EAB30D9-FC14-0AAC-1042-83295AE3191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3675" y="2101559"/>
            <a:ext cx="5212080" cy="1097280"/>
          </a:xfrm>
          <a:prstGeom prst="rect">
            <a:avLst/>
          </a:prstGeom>
          <a:ln w="12700">
            <a:solidFill>
              <a:srgbClr val="9437FF"/>
            </a:solidFill>
          </a:ln>
        </p:spPr>
      </p:pic>
      <p:pic>
        <p:nvPicPr>
          <p:cNvPr id="10" name="Picture 9" descr="Graphical user interface, chart, application&#10;&#10;AI-generated content may be incorrect.">
            <a:extLst>
              <a:ext uri="{FF2B5EF4-FFF2-40B4-BE49-F238E27FC236}">
                <a16:creationId xmlns:a16="http://schemas.microsoft.com/office/drawing/2014/main" id="{D8A22B3F-6628-97FB-5FCE-D1E23EC52B3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1917" y="3283938"/>
            <a:ext cx="5212080" cy="1097280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17" name="Picture 16" descr="Graphical user interface, chart, scatter chart&#10;&#10;AI-generated content may be incorrect.">
            <a:extLst>
              <a:ext uri="{FF2B5EF4-FFF2-40B4-BE49-F238E27FC236}">
                <a16:creationId xmlns:a16="http://schemas.microsoft.com/office/drawing/2014/main" id="{700AD016-E9FE-4925-DC21-2265846B13B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87938" y="4463835"/>
            <a:ext cx="5212080" cy="1097280"/>
          </a:xfrm>
          <a:prstGeom prst="rect">
            <a:avLst/>
          </a:prstGeom>
          <a:ln w="12700">
            <a:solidFill>
              <a:srgbClr val="9437FF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2D2370-EE32-7B48-C83E-8EE13880555B}"/>
              </a:ext>
            </a:extLst>
          </p:cNvPr>
          <p:cNvSpPr txBox="1"/>
          <p:nvPr/>
        </p:nvSpPr>
        <p:spPr>
          <a:xfrm>
            <a:off x="2622167" y="274320"/>
            <a:ext cx="696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RG-D F23 - Status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3175C6D-0B1F-23F3-2CD6-1A418668FC79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365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8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AA52CC-678B-BE8B-2B29-E6A976BCBF61}"/>
              </a:ext>
            </a:extLst>
          </p:cNvPr>
          <p:cNvSpPr txBox="1"/>
          <p:nvPr/>
        </p:nvSpPr>
        <p:spPr>
          <a:xfrm>
            <a:off x="2693954" y="887518"/>
            <a:ext cx="339725" cy="215444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C00000"/>
                </a:solidFill>
                <a:latin typeface="Comic Sans MS" panose="030F0902030302020204" pitchFamily="66" charset="0"/>
              </a:rPr>
              <a:t>DC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627DCA-C8C5-1F95-0797-ED00D28DEA68}"/>
              </a:ext>
            </a:extLst>
          </p:cNvPr>
          <p:cNvSpPr txBox="1"/>
          <p:nvPr/>
        </p:nvSpPr>
        <p:spPr>
          <a:xfrm>
            <a:off x="4577342" y="940706"/>
            <a:ext cx="5778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9051"/>
                </a:solidFill>
                <a:latin typeface="Comic Sans MS" panose="030F0902030302020204" pitchFamily="66" charset="0"/>
              </a:rPr>
              <a:t>400 </a:t>
            </a:r>
            <a:r>
              <a:rPr lang="en-US" sz="800" dirty="0">
                <a:solidFill>
                  <a:srgbClr val="009051"/>
                </a:solidFill>
                <a:latin typeface="Symbol" pitchFamily="2" charset="2"/>
              </a:rPr>
              <a:t>m</a:t>
            </a:r>
            <a:r>
              <a:rPr lang="en-US" sz="800" dirty="0">
                <a:solidFill>
                  <a:srgbClr val="009051"/>
                </a:solidFill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EECC79-456E-A845-6AC3-87734FEBBF54}"/>
              </a:ext>
            </a:extLst>
          </p:cNvPr>
          <p:cNvSpPr txBox="1"/>
          <p:nvPr/>
        </p:nvSpPr>
        <p:spPr>
          <a:xfrm>
            <a:off x="4577342" y="2099237"/>
            <a:ext cx="519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9051"/>
                </a:solidFill>
                <a:latin typeface="Comic Sans MS" panose="030F0902030302020204" pitchFamily="66" charset="0"/>
              </a:rPr>
              <a:t>±20 ps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C7A769-B8CC-459E-87E4-3D92F3AC1193}"/>
              </a:ext>
            </a:extLst>
          </p:cNvPr>
          <p:cNvSpPr txBox="1"/>
          <p:nvPr/>
        </p:nvSpPr>
        <p:spPr>
          <a:xfrm>
            <a:off x="4466523" y="3275224"/>
            <a:ext cx="6599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9051"/>
                </a:solidFill>
                <a:latin typeface="Comic Sans MS" panose="030F0902030302020204" pitchFamily="66" charset="0"/>
              </a:rPr>
              <a:t>0.23-0.26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0C8B93-8658-51BD-A0B3-A022668AFC71}"/>
              </a:ext>
            </a:extLst>
          </p:cNvPr>
          <p:cNvSpPr txBox="1"/>
          <p:nvPr/>
        </p:nvSpPr>
        <p:spPr>
          <a:xfrm>
            <a:off x="4547527" y="4454414"/>
            <a:ext cx="519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9051"/>
                </a:solidFill>
                <a:latin typeface="Comic Sans MS" panose="030F0902030302020204" pitchFamily="66" charset="0"/>
              </a:rPr>
              <a:t>±20 ps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053035-62FC-047E-4DE4-41498D39DDE3}"/>
              </a:ext>
            </a:extLst>
          </p:cNvPr>
          <p:cNvSpPr txBox="1"/>
          <p:nvPr/>
        </p:nvSpPr>
        <p:spPr>
          <a:xfrm>
            <a:off x="4539252" y="5629650"/>
            <a:ext cx="5487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9051"/>
                </a:solidFill>
                <a:latin typeface="Comic Sans MS" panose="030F0902030302020204" pitchFamily="66" charset="0"/>
              </a:rPr>
              <a:t>±100 ps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2B7A29-2564-A2FD-D3D6-8FDCD4376282}"/>
              </a:ext>
            </a:extLst>
          </p:cNvPr>
          <p:cNvSpPr txBox="1"/>
          <p:nvPr/>
        </p:nvSpPr>
        <p:spPr>
          <a:xfrm>
            <a:off x="5580469" y="1128254"/>
            <a:ext cx="60896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u="sng" dirty="0">
                <a:latin typeface="Comic Sans MS" panose="030F0902030302020204" pitchFamily="66" charset="0"/>
              </a:rPr>
              <a:t>Where do things stand?</a:t>
            </a:r>
          </a:p>
          <a:p>
            <a:pPr marL="346075" lvl="2" indent="-16986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CALCOM “ready for calibration” review complete</a:t>
            </a:r>
          </a:p>
          <a:p>
            <a:pPr marL="346075" lvl="2" indent="-16986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DC alignment/CVT alignment complete</a:t>
            </a:r>
          </a:p>
          <a:p>
            <a:pPr marL="346075" lvl="2" indent="-16986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Beam offset calibration complete</a:t>
            </a:r>
          </a:p>
          <a:p>
            <a:pPr marL="346075" lvl="2" indent="-16986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Calibrations complete: CND, CTOF, ECAL, FTOF, HTCC, LTCC, RICH, RF, BAND</a:t>
            </a:r>
          </a:p>
          <a:p>
            <a:pPr marL="346075" lvl="2" indent="-16986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DC calibrations – first dataset with new suite and protocols – impressive results closer to best achievable</a:t>
            </a:r>
          </a:p>
          <a:p>
            <a:pPr marL="0" lvl="1" indent="-280988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</a:pPr>
            <a:r>
              <a:rPr lang="en-US" u="sng" dirty="0">
                <a:latin typeface="Comic Sans MS" panose="030F0902030302020204" pitchFamily="66" charset="0"/>
              </a:rPr>
              <a:t>Remaining work</a:t>
            </a:r>
            <a:r>
              <a:rPr lang="en-US" dirty="0">
                <a:latin typeface="Comic Sans MS" panose="030F0902030302020204" pitchFamily="66" charset="0"/>
              </a:rPr>
              <a:t>:</a:t>
            </a:r>
          </a:p>
          <a:p>
            <a:pPr marL="342900" lvl="2" indent="-16827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Hardware status tables mostly filled</a:t>
            </a:r>
          </a:p>
          <a:p>
            <a:pPr marL="342900" lvl="2" indent="-16827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AI network training for DC (to be checked)</a:t>
            </a:r>
          </a:p>
          <a:p>
            <a:pPr marL="342900" lvl="2" indent="-16827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051"/>
                </a:solidFill>
                <a:latin typeface="Comic Sans MS" panose="030F0902030302020204" pitchFamily="66" charset="0"/>
              </a:rPr>
              <a:t>Physics validation and ancillary information checks</a:t>
            </a:r>
          </a:p>
          <a:p>
            <a:pPr marL="342900" lvl="2" indent="-168275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Pass-1 cooking review by Apr. 2025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5E0575-4CC4-694D-23ED-7B5AD61EF2BF}"/>
              </a:ext>
            </a:extLst>
          </p:cNvPr>
          <p:cNvCxnSpPr/>
          <p:nvPr/>
        </p:nvCxnSpPr>
        <p:spPr>
          <a:xfrm>
            <a:off x="374650" y="1117600"/>
            <a:ext cx="5023485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6377001-E62B-48B0-9E14-151988318889}"/>
              </a:ext>
            </a:extLst>
          </p:cNvPr>
          <p:cNvCxnSpPr/>
          <p:nvPr/>
        </p:nvCxnSpPr>
        <p:spPr>
          <a:xfrm>
            <a:off x="374904" y="2254250"/>
            <a:ext cx="5023485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8D83C4-BC6D-7CBB-055F-DFD4C78D7175}"/>
              </a:ext>
            </a:extLst>
          </p:cNvPr>
          <p:cNvCxnSpPr/>
          <p:nvPr/>
        </p:nvCxnSpPr>
        <p:spPr>
          <a:xfrm>
            <a:off x="374904" y="2984500"/>
            <a:ext cx="5023485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04291-AC0B-F5DD-08B2-725C749077F8}"/>
              </a:ext>
            </a:extLst>
          </p:cNvPr>
          <p:cNvCxnSpPr/>
          <p:nvPr/>
        </p:nvCxnSpPr>
        <p:spPr>
          <a:xfrm>
            <a:off x="374904" y="3432175"/>
            <a:ext cx="5023485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1890995-D92D-A81F-8A1F-AEF903FC8C05}"/>
              </a:ext>
            </a:extLst>
          </p:cNvPr>
          <p:cNvCxnSpPr/>
          <p:nvPr/>
        </p:nvCxnSpPr>
        <p:spPr>
          <a:xfrm>
            <a:off x="374904" y="3978275"/>
            <a:ext cx="5023485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2D8843-76B4-70DE-0265-6B03B23B9E6B}"/>
              </a:ext>
            </a:extLst>
          </p:cNvPr>
          <p:cNvCxnSpPr/>
          <p:nvPr/>
        </p:nvCxnSpPr>
        <p:spPr>
          <a:xfrm>
            <a:off x="374904" y="4652123"/>
            <a:ext cx="5023485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0044A8A-CE2F-6A9C-DB33-9BF8B938F4DC}"/>
              </a:ext>
            </a:extLst>
          </p:cNvPr>
          <p:cNvCxnSpPr/>
          <p:nvPr/>
        </p:nvCxnSpPr>
        <p:spPr>
          <a:xfrm>
            <a:off x="374904" y="5169648"/>
            <a:ext cx="5023485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EF89447-3AF7-6310-E86A-9DC0AC1B671F}"/>
              </a:ext>
            </a:extLst>
          </p:cNvPr>
          <p:cNvCxnSpPr/>
          <p:nvPr/>
        </p:nvCxnSpPr>
        <p:spPr>
          <a:xfrm>
            <a:off x="377824" y="5817348"/>
            <a:ext cx="5023485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7A9E3F7-ED93-ECEE-1BE7-7FFF0FE339A1}"/>
              </a:ext>
            </a:extLst>
          </p:cNvPr>
          <p:cNvCxnSpPr/>
          <p:nvPr/>
        </p:nvCxnSpPr>
        <p:spPr>
          <a:xfrm>
            <a:off x="377824" y="6538073"/>
            <a:ext cx="5023485" cy="0"/>
          </a:xfrm>
          <a:prstGeom prst="line">
            <a:avLst/>
          </a:prstGeom>
          <a:ln>
            <a:solidFill>
              <a:srgbClr val="FF2F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7414203-4A56-29BB-4EE6-C5F2D3949391}"/>
              </a:ext>
            </a:extLst>
          </p:cNvPr>
          <p:cNvSpPr txBox="1"/>
          <p:nvPr/>
        </p:nvSpPr>
        <p:spPr>
          <a:xfrm>
            <a:off x="2587083" y="5654303"/>
            <a:ext cx="411572" cy="215444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C00000"/>
                </a:solidFill>
                <a:latin typeface="Comic Sans MS" panose="030F0902030302020204" pitchFamily="66" charset="0"/>
              </a:rPr>
              <a:t>CND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FF5283-74F9-30DE-B947-25BF494E0E67}"/>
              </a:ext>
            </a:extLst>
          </p:cNvPr>
          <p:cNvSpPr txBox="1"/>
          <p:nvPr/>
        </p:nvSpPr>
        <p:spPr>
          <a:xfrm>
            <a:off x="2556905" y="4455595"/>
            <a:ext cx="476251" cy="215444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C00000"/>
                </a:solidFill>
                <a:latin typeface="Comic Sans MS" panose="030F0902030302020204" pitchFamily="66" charset="0"/>
              </a:rPr>
              <a:t>CTOF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F7689C-0119-8B01-ADCF-59A4C3F55AE2}"/>
              </a:ext>
            </a:extLst>
          </p:cNvPr>
          <p:cNvSpPr txBox="1"/>
          <p:nvPr/>
        </p:nvSpPr>
        <p:spPr>
          <a:xfrm>
            <a:off x="2610880" y="2099909"/>
            <a:ext cx="476251" cy="215444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C00000"/>
                </a:solidFill>
                <a:latin typeface="Comic Sans MS" panose="030F0902030302020204" pitchFamily="66" charset="0"/>
              </a:rPr>
              <a:t>FTOF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05E222-29B1-CFAA-D3A8-C7C136B56186}"/>
              </a:ext>
            </a:extLst>
          </p:cNvPr>
          <p:cNvSpPr txBox="1"/>
          <p:nvPr/>
        </p:nvSpPr>
        <p:spPr>
          <a:xfrm>
            <a:off x="2595004" y="3277178"/>
            <a:ext cx="476251" cy="215444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C00000"/>
                </a:solidFill>
                <a:latin typeface="Comic Sans MS" panose="030F0902030302020204" pitchFamily="66" charset="0"/>
              </a:rPr>
              <a:t>ECAL</a:t>
            </a:r>
          </a:p>
        </p:txBody>
      </p:sp>
    </p:spTree>
    <p:extLst>
      <p:ext uri="{BB962C8B-B14F-4D97-AF65-F5344CB8AC3E}">
        <p14:creationId xmlns:p14="http://schemas.microsoft.com/office/powerpoint/2010/main" val="434539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5F9A0-9A1D-0EF5-58D0-77B7C5A0EADC}"/>
              </a:ext>
            </a:extLst>
          </p:cNvPr>
          <p:cNvSpPr txBox="1"/>
          <p:nvPr/>
        </p:nvSpPr>
        <p:spPr>
          <a:xfrm>
            <a:off x="2622167" y="274320"/>
            <a:ext cx="696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DC Calibration Suite</a:t>
            </a:r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8D75858C-95C8-82FA-90EC-3F8BE8332A73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r="6836" b="66644"/>
          <a:stretch/>
        </p:blipFill>
        <p:spPr>
          <a:xfrm>
            <a:off x="7557583" y="3956329"/>
            <a:ext cx="4341018" cy="1472184"/>
          </a:xfrm>
          <a:prstGeom prst="rect">
            <a:avLst/>
          </a:prstGeom>
        </p:spPr>
      </p:pic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68FBCDE4-8ADC-6CA5-3266-A4796201F97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30" t="69038" r="6920" b="1"/>
          <a:stretch/>
        </p:blipFill>
        <p:spPr>
          <a:xfrm>
            <a:off x="7586156" y="5495924"/>
            <a:ext cx="4312445" cy="1362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F31CC8-30DA-7D85-EA9A-00018626CBEB}"/>
              </a:ext>
            </a:extLst>
          </p:cNvPr>
          <p:cNvSpPr txBox="1"/>
          <p:nvPr/>
        </p:nvSpPr>
        <p:spPr>
          <a:xfrm>
            <a:off x="700843" y="4698050"/>
            <a:ext cx="6485702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Comic Sans MS" panose="030F0902030302020204" pitchFamily="66" charset="0"/>
              </a:rPr>
              <a:t>Recent improvements in the DC calibration suite:</a:t>
            </a:r>
          </a:p>
          <a:p>
            <a:pPr marL="515938" indent="-287338">
              <a:spcAft>
                <a:spcPts val="300"/>
              </a:spcAft>
              <a:buClr>
                <a:srgbClr val="0432FF"/>
              </a:buClr>
              <a:buFont typeface="+mj-lt"/>
              <a:buAutoNum type="arabicParenR"/>
            </a:pP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Improve algorithmic approach to account for time-walk correction</a:t>
            </a:r>
          </a:p>
          <a:p>
            <a:pPr marL="515938" indent="-287338">
              <a:spcAft>
                <a:spcPts val="300"/>
              </a:spcAft>
              <a:buClr>
                <a:srgbClr val="0432FF"/>
              </a:buClr>
              <a:buFont typeface="+mj-lt"/>
              <a:buAutoNum type="arabicParenR"/>
            </a:pP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Improve B-field dependent parameterization for R2</a:t>
            </a:r>
          </a:p>
          <a:p>
            <a:pPr marL="515938" indent="-287338">
              <a:spcAft>
                <a:spcPts val="300"/>
              </a:spcAft>
              <a:buClr>
                <a:srgbClr val="0432FF"/>
              </a:buClr>
              <a:buFont typeface="+mj-lt"/>
              <a:buAutoNum type="arabicParenR"/>
            </a:pP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Add improved metrics for calibration convergence</a:t>
            </a:r>
          </a:p>
          <a:p>
            <a:pPr marL="515938" indent="-287338">
              <a:spcAft>
                <a:spcPts val="300"/>
              </a:spcAft>
              <a:buClr>
                <a:srgbClr val="0432FF"/>
              </a:buClr>
              <a:buFont typeface="+mj-lt"/>
              <a:buAutoNum type="arabicParenR"/>
            </a:pPr>
            <a:r>
              <a:rPr lang="en-US" sz="1600" dirty="0">
                <a:solidFill>
                  <a:srgbClr val="009051"/>
                </a:solidFill>
                <a:latin typeface="Comic Sans MS" panose="030F0902030302020204" pitchFamily="66" charset="0"/>
              </a:rPr>
              <a:t>Improve event selection + fitting approach</a:t>
            </a:r>
          </a:p>
        </p:txBody>
      </p:sp>
      <p:pic>
        <p:nvPicPr>
          <p:cNvPr id="10" name="Picture 9" descr="A graph of a function&#10;&#10;Description automatically generated">
            <a:extLst>
              <a:ext uri="{FF2B5EF4-FFF2-40B4-BE49-F238E27FC236}">
                <a16:creationId xmlns:a16="http://schemas.microsoft.com/office/drawing/2014/main" id="{1614F116-0041-FA67-BB05-650CA830CF8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b="1283"/>
          <a:stretch/>
        </p:blipFill>
        <p:spPr>
          <a:xfrm>
            <a:off x="8234255" y="747596"/>
            <a:ext cx="2926080" cy="25575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113D19-EC9A-EFFA-0618-1F2D1BE1CBEE}"/>
              </a:ext>
            </a:extLst>
          </p:cNvPr>
          <p:cNvSpPr txBox="1"/>
          <p:nvPr/>
        </p:nvSpPr>
        <p:spPr>
          <a:xfrm rot="16200000">
            <a:off x="-294143" y="1585312"/>
            <a:ext cx="1278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Before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CE1B02-DE0E-1A26-5758-2D681E6BCECE}"/>
              </a:ext>
            </a:extLst>
          </p:cNvPr>
          <p:cNvSpPr txBox="1"/>
          <p:nvPr/>
        </p:nvSpPr>
        <p:spPr>
          <a:xfrm rot="16200000">
            <a:off x="-127293" y="3324364"/>
            <a:ext cx="945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After</a:t>
            </a:r>
          </a:p>
        </p:txBody>
      </p:sp>
      <p:pic>
        <p:nvPicPr>
          <p:cNvPr id="13" name="Picture 2" descr="Colorful Jumbo Numbers Bulletin Board - TCR9123 | Teacher Created Resources">
            <a:extLst>
              <a:ext uri="{FF2B5EF4-FFF2-40B4-BE49-F238E27FC236}">
                <a16:creationId xmlns:a16="http://schemas.microsoft.com/office/drawing/2014/main" id="{80E0A310-49E0-A088-9545-C2D54CF34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8" r="56474" b="68213"/>
          <a:stretch/>
        </p:blipFill>
        <p:spPr bwMode="auto">
          <a:xfrm>
            <a:off x="320609" y="642582"/>
            <a:ext cx="13618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olorful Jumbo Numbers Bulletin Board - TCR9123 | Teacher Created Resources">
            <a:extLst>
              <a:ext uri="{FF2B5EF4-FFF2-40B4-BE49-F238E27FC236}">
                <a16:creationId xmlns:a16="http://schemas.microsoft.com/office/drawing/2014/main" id="{0E7B0CAF-E5C8-9010-FA42-54B8F5E6E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6" r="31642" b="68213"/>
          <a:stretch/>
        </p:blipFill>
        <p:spPr bwMode="auto">
          <a:xfrm>
            <a:off x="8445618" y="961256"/>
            <a:ext cx="34046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olorful Jumbo Numbers Bulletin Board - TCR9123 | Teacher Created Resources">
            <a:extLst>
              <a:ext uri="{FF2B5EF4-FFF2-40B4-BE49-F238E27FC236}">
                <a16:creationId xmlns:a16="http://schemas.microsoft.com/office/drawing/2014/main" id="{371A94E6-06E3-19D2-8B9D-1D05D9501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6" r="6039" b="68213"/>
          <a:stretch/>
        </p:blipFill>
        <p:spPr bwMode="auto">
          <a:xfrm>
            <a:off x="8366339" y="4112971"/>
            <a:ext cx="32657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C0CCC5-00AD-7049-6A60-73EB03C2D995}"/>
              </a:ext>
            </a:extLst>
          </p:cNvPr>
          <p:cNvSpPr txBox="1"/>
          <p:nvPr/>
        </p:nvSpPr>
        <p:spPr>
          <a:xfrm>
            <a:off x="2981350" y="4330899"/>
            <a:ext cx="1643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space residual (mm)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1D6CD6-9918-F790-1885-45C5CE8B8AF4}"/>
              </a:ext>
            </a:extLst>
          </p:cNvPr>
          <p:cNvCxnSpPr/>
          <p:nvPr/>
        </p:nvCxnSpPr>
        <p:spPr>
          <a:xfrm flipH="1">
            <a:off x="375775" y="5211846"/>
            <a:ext cx="548640" cy="0"/>
          </a:xfrm>
          <a:prstGeom prst="line">
            <a:avLst/>
          </a:prstGeom>
          <a:ln w="38100">
            <a:solidFill>
              <a:srgbClr val="EF4D52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9CF936C-8C78-FBB3-5813-0486D18514C2}"/>
              </a:ext>
            </a:extLst>
          </p:cNvPr>
          <p:cNvCxnSpPr>
            <a:cxnSpLocks/>
          </p:cNvCxnSpPr>
          <p:nvPr/>
        </p:nvCxnSpPr>
        <p:spPr>
          <a:xfrm flipV="1">
            <a:off x="375775" y="4212882"/>
            <a:ext cx="12928" cy="998964"/>
          </a:xfrm>
          <a:prstGeom prst="straightConnector1">
            <a:avLst/>
          </a:prstGeom>
          <a:ln w="38100">
            <a:solidFill>
              <a:srgbClr val="EF4D5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977AC3-49A5-4CFB-FD55-F5477D4CA47C}"/>
              </a:ext>
            </a:extLst>
          </p:cNvPr>
          <p:cNvCxnSpPr>
            <a:cxnSpLocks/>
          </p:cNvCxnSpPr>
          <p:nvPr/>
        </p:nvCxnSpPr>
        <p:spPr>
          <a:xfrm>
            <a:off x="6352652" y="5719916"/>
            <a:ext cx="833893" cy="0"/>
          </a:xfrm>
          <a:prstGeom prst="line">
            <a:avLst/>
          </a:prstGeom>
          <a:ln w="38100">
            <a:solidFill>
              <a:srgbClr val="FEDC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E685CA1-2C14-5686-C3E3-8A6DE7A8EC4D}"/>
              </a:ext>
            </a:extLst>
          </p:cNvPr>
          <p:cNvCxnSpPr>
            <a:cxnSpLocks/>
          </p:cNvCxnSpPr>
          <p:nvPr/>
        </p:nvCxnSpPr>
        <p:spPr>
          <a:xfrm flipV="1">
            <a:off x="7186545" y="2207300"/>
            <a:ext cx="0" cy="3512616"/>
          </a:xfrm>
          <a:prstGeom prst="line">
            <a:avLst/>
          </a:prstGeom>
          <a:ln w="38100">
            <a:solidFill>
              <a:srgbClr val="FEDC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B16C06F-9162-560A-873F-CB43BD8E1A47}"/>
              </a:ext>
            </a:extLst>
          </p:cNvPr>
          <p:cNvCxnSpPr/>
          <p:nvPr/>
        </p:nvCxnSpPr>
        <p:spPr>
          <a:xfrm>
            <a:off x="7179967" y="2207207"/>
            <a:ext cx="982651" cy="0"/>
          </a:xfrm>
          <a:prstGeom prst="straightConnector1">
            <a:avLst/>
          </a:prstGeom>
          <a:ln w="38100">
            <a:solidFill>
              <a:srgbClr val="FEDC0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5027608-0CE4-6723-285A-516B00CE769D}"/>
              </a:ext>
            </a:extLst>
          </p:cNvPr>
          <p:cNvCxnSpPr/>
          <p:nvPr/>
        </p:nvCxnSpPr>
        <p:spPr>
          <a:xfrm>
            <a:off x="6223119" y="6043752"/>
            <a:ext cx="1371600" cy="0"/>
          </a:xfrm>
          <a:prstGeom prst="straightConnector1">
            <a:avLst/>
          </a:prstGeom>
          <a:ln w="38100">
            <a:solidFill>
              <a:srgbClr val="6ECFF7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F3E01F1-275C-09DB-4DA4-45E38438753D}"/>
              </a:ext>
            </a:extLst>
          </p:cNvPr>
          <p:cNvSpPr txBox="1"/>
          <p:nvPr/>
        </p:nvSpPr>
        <p:spPr>
          <a:xfrm>
            <a:off x="10017587" y="1723459"/>
            <a:ext cx="876270" cy="338554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178 </a:t>
            </a:r>
            <a:r>
              <a:rPr lang="en-US" sz="1600" dirty="0">
                <a:solidFill>
                  <a:srgbClr val="C00000"/>
                </a:solidFill>
                <a:latin typeface="Symbol" pitchFamily="2" charset="2"/>
              </a:rPr>
              <a:t>m</a:t>
            </a:r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80C337-92B3-FD13-5D38-C7652C413CFC}"/>
              </a:ext>
            </a:extLst>
          </p:cNvPr>
          <p:cNvSpPr txBox="1"/>
          <p:nvPr/>
        </p:nvSpPr>
        <p:spPr>
          <a:xfrm>
            <a:off x="979891" y="756188"/>
            <a:ext cx="5857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7030A0"/>
                </a:solidFill>
                <a:latin typeface="Comic Sans MS" panose="030F0902030302020204" pitchFamily="66" charset="0"/>
              </a:rPr>
              <a:t>SL1                      SL2                     SL3                     SL4                      SL5                       SL6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2D515A-6C8F-326B-0C2F-E54F766198BB}"/>
              </a:ext>
            </a:extLst>
          </p:cNvPr>
          <p:cNvSpPr txBox="1"/>
          <p:nvPr/>
        </p:nvSpPr>
        <p:spPr>
          <a:xfrm>
            <a:off x="8841321" y="3325756"/>
            <a:ext cx="1844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R2 space residual (mm)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379A1C-A4C3-E581-9C2A-BD26192B5695}"/>
              </a:ext>
            </a:extLst>
          </p:cNvPr>
          <p:cNvSpPr txBox="1"/>
          <p:nvPr/>
        </p:nvSpPr>
        <p:spPr>
          <a:xfrm>
            <a:off x="7833956" y="3686527"/>
            <a:ext cx="1845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time (ns) vs. DOCA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5FABAFA-9022-6BB9-8DEA-D789D65AB954}"/>
              </a:ext>
            </a:extLst>
          </p:cNvPr>
          <p:cNvCxnSpPr/>
          <p:nvPr/>
        </p:nvCxnSpPr>
        <p:spPr>
          <a:xfrm>
            <a:off x="11942442" y="3963526"/>
            <a:ext cx="0" cy="276148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0ABDDB4-ACA0-28C4-F864-443F2AFCCF51}"/>
              </a:ext>
            </a:extLst>
          </p:cNvPr>
          <p:cNvSpPr txBox="1"/>
          <p:nvPr/>
        </p:nvSpPr>
        <p:spPr>
          <a:xfrm>
            <a:off x="107374" y="6581000"/>
            <a:ext cx="290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9051"/>
                </a:solidFill>
                <a:latin typeface="Comic Sans MS" panose="030F0902030302020204" pitchFamily="66" charset="0"/>
              </a:rPr>
              <a:t>Veronique Ziegler/Florian Hauenstein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22071C-33DD-FC40-0A24-31D30B1FB7F3}"/>
              </a:ext>
            </a:extLst>
          </p:cNvPr>
          <p:cNvSpPr txBox="1"/>
          <p:nvPr/>
        </p:nvSpPr>
        <p:spPr>
          <a:xfrm>
            <a:off x="9954260" y="3673826"/>
            <a:ext cx="1845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030A0"/>
                </a:solidFill>
                <a:latin typeface="Symbol" pitchFamily="2" charset="2"/>
              </a:rPr>
              <a:t>D</a:t>
            </a:r>
            <a:r>
              <a:rPr lang="en-US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time (ns) vs. DOCA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2C1A5744-E2D7-DB14-7A03-7D7B2761E1BC}"/>
              </a:ext>
            </a:extLst>
          </p:cNvPr>
          <p:cNvSpPr txBox="1">
            <a:spLocks/>
          </p:cNvSpPr>
          <p:nvPr/>
        </p:nvSpPr>
        <p:spPr>
          <a:xfrm>
            <a:off x="11795760" y="6498378"/>
            <a:ext cx="3594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11348-2EF0-C34D-9CEA-C8BEB48FFBE5}" type="slidenum">
              <a:rPr lang="en-US">
                <a:solidFill>
                  <a:schemeClr val="tx1"/>
                </a:solidFill>
                <a:latin typeface="Comic Sans MS" panose="030F0902030302020204" pitchFamily="66" charset="0"/>
              </a:rPr>
              <a:pPr algn="ctr"/>
              <a:t>9</a:t>
            </a:fld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EDAD3134-2A99-2ADD-01B5-308FEDE9EE21}"/>
              </a:ext>
            </a:extLst>
          </p:cNvPr>
          <p:cNvPicPr>
            <a:picLocks/>
          </p:cNvPicPr>
          <p:nvPr/>
        </p:nvPicPr>
        <p:blipFill>
          <a:blip r:embed="rId5"/>
          <a:srcRect l="1381" t="17331" b="51801"/>
          <a:stretch/>
        </p:blipFill>
        <p:spPr>
          <a:xfrm>
            <a:off x="556865" y="1075796"/>
            <a:ext cx="6492240" cy="1645920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B5649D41-45A7-F015-413E-16B204EA2951}"/>
              </a:ext>
            </a:extLst>
          </p:cNvPr>
          <p:cNvPicPr>
            <a:picLocks/>
          </p:cNvPicPr>
          <p:nvPr/>
        </p:nvPicPr>
        <p:blipFill>
          <a:blip r:embed="rId5"/>
          <a:srcRect l="1381" t="68572" b="1"/>
          <a:stretch/>
        </p:blipFill>
        <p:spPr>
          <a:xfrm>
            <a:off x="590195" y="2717940"/>
            <a:ext cx="6428232" cy="16459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71FFA88-9992-FB62-C896-01C5B11CFB91}"/>
              </a:ext>
            </a:extLst>
          </p:cNvPr>
          <p:cNvSpPr txBox="1"/>
          <p:nvPr/>
        </p:nvSpPr>
        <p:spPr>
          <a:xfrm>
            <a:off x="958047" y="3686527"/>
            <a:ext cx="59535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  <a:latin typeface="Comic Sans MS" panose="030F0902030302020204" pitchFamily="66" charset="0"/>
              </a:rPr>
              <a:t>150 </a:t>
            </a:r>
            <a:r>
              <a:rPr lang="en-US" sz="800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800" dirty="0">
                <a:solidFill>
                  <a:srgbClr val="FF0000"/>
                </a:solidFill>
                <a:latin typeface="Comic Sans MS" panose="030F0902030302020204" pitchFamily="66" charset="0"/>
              </a:rPr>
              <a:t>m                        152 </a:t>
            </a:r>
            <a:r>
              <a:rPr lang="en-US" sz="800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800" dirty="0">
                <a:solidFill>
                  <a:srgbClr val="FF0000"/>
                </a:solidFill>
                <a:latin typeface="Comic Sans MS" panose="030F0902030302020204" pitchFamily="66" charset="0"/>
              </a:rPr>
              <a:t>m                        209 </a:t>
            </a:r>
            <a:r>
              <a:rPr lang="en-US" sz="800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800" dirty="0">
                <a:solidFill>
                  <a:srgbClr val="FF0000"/>
                </a:solidFill>
                <a:latin typeface="Comic Sans MS" panose="030F0902030302020204" pitchFamily="66" charset="0"/>
              </a:rPr>
              <a:t>m                        202 </a:t>
            </a:r>
            <a:r>
              <a:rPr lang="en-US" sz="800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800" dirty="0">
                <a:solidFill>
                  <a:srgbClr val="FF0000"/>
                </a:solidFill>
                <a:latin typeface="Comic Sans MS" panose="030F0902030302020204" pitchFamily="66" charset="0"/>
              </a:rPr>
              <a:t>m                        141 </a:t>
            </a:r>
            <a:r>
              <a:rPr lang="en-US" sz="800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800" dirty="0">
                <a:solidFill>
                  <a:srgbClr val="FF0000"/>
                </a:solidFill>
                <a:latin typeface="Comic Sans MS" panose="030F0902030302020204" pitchFamily="66" charset="0"/>
              </a:rPr>
              <a:t>m                         143 </a:t>
            </a:r>
            <a:r>
              <a:rPr lang="en-US" sz="800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800" dirty="0">
                <a:solidFill>
                  <a:srgbClr val="FF0000"/>
                </a:solidFill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205C8C-29B4-7F4C-3304-3699BEDEAB29}"/>
              </a:ext>
            </a:extLst>
          </p:cNvPr>
          <p:cNvSpPr txBox="1"/>
          <p:nvPr/>
        </p:nvSpPr>
        <p:spPr>
          <a:xfrm>
            <a:off x="976049" y="2009763"/>
            <a:ext cx="58574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  <a:latin typeface="Comic Sans MS" panose="030F0902030302020204" pitchFamily="66" charset="0"/>
              </a:rPr>
              <a:t>196 </a:t>
            </a:r>
            <a:r>
              <a:rPr lang="en-US" sz="800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800" dirty="0">
                <a:solidFill>
                  <a:srgbClr val="FF0000"/>
                </a:solidFill>
                <a:latin typeface="Comic Sans MS" panose="030F0902030302020204" pitchFamily="66" charset="0"/>
              </a:rPr>
              <a:t>m                        204 </a:t>
            </a:r>
            <a:r>
              <a:rPr lang="en-US" sz="800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800" dirty="0">
                <a:solidFill>
                  <a:srgbClr val="FF0000"/>
                </a:solidFill>
                <a:latin typeface="Comic Sans MS" panose="030F0902030302020204" pitchFamily="66" charset="0"/>
              </a:rPr>
              <a:t>m                       241 </a:t>
            </a:r>
            <a:r>
              <a:rPr lang="en-US" sz="800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800" dirty="0">
                <a:solidFill>
                  <a:srgbClr val="FF0000"/>
                </a:solidFill>
                <a:latin typeface="Comic Sans MS" panose="030F0902030302020204" pitchFamily="66" charset="0"/>
              </a:rPr>
              <a:t>m                       229 </a:t>
            </a:r>
            <a:r>
              <a:rPr lang="en-US" sz="800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800" dirty="0">
                <a:solidFill>
                  <a:srgbClr val="FF0000"/>
                </a:solidFill>
                <a:latin typeface="Comic Sans MS" panose="030F0902030302020204" pitchFamily="66" charset="0"/>
              </a:rPr>
              <a:t>m                        301 </a:t>
            </a:r>
            <a:r>
              <a:rPr lang="en-US" sz="800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800" dirty="0">
                <a:solidFill>
                  <a:srgbClr val="FF0000"/>
                </a:solidFill>
                <a:latin typeface="Comic Sans MS" panose="030F0902030302020204" pitchFamily="66" charset="0"/>
              </a:rPr>
              <a:t>m                        310 </a:t>
            </a:r>
            <a:r>
              <a:rPr lang="en-US" sz="800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800" dirty="0">
                <a:solidFill>
                  <a:srgbClr val="FF0000"/>
                </a:solidFill>
                <a:latin typeface="Comic Sans MS" panose="030F0902030302020204" pitchFamily="66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271752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217401</TotalTime>
  <Words>2131</Words>
  <Application>Microsoft Macintosh PowerPoint</Application>
  <PresentationFormat>Widescreen</PresentationFormat>
  <Paragraphs>528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Carman</dc:creator>
  <cp:lastModifiedBy>Daniel Carman</cp:lastModifiedBy>
  <cp:revision>435</cp:revision>
  <cp:lastPrinted>2024-11-07T14:11:08Z</cp:lastPrinted>
  <dcterms:created xsi:type="dcterms:W3CDTF">2021-01-04T18:37:14Z</dcterms:created>
  <dcterms:modified xsi:type="dcterms:W3CDTF">2025-03-04T13:24:40Z</dcterms:modified>
</cp:coreProperties>
</file>