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34"/>
  </p:notesMasterIdLst>
  <p:handoutMasterIdLst>
    <p:handoutMasterId r:id="rId35"/>
  </p:handoutMasterIdLst>
  <p:sldIdLst>
    <p:sldId id="3175" r:id="rId2"/>
    <p:sldId id="3233" r:id="rId3"/>
    <p:sldId id="3244" r:id="rId4"/>
    <p:sldId id="3247" r:id="rId5"/>
    <p:sldId id="3261" r:id="rId6"/>
    <p:sldId id="3237" r:id="rId7"/>
    <p:sldId id="3241" r:id="rId8"/>
    <p:sldId id="3264" r:id="rId9"/>
    <p:sldId id="3213" r:id="rId10"/>
    <p:sldId id="3226" r:id="rId11"/>
    <p:sldId id="3260" r:id="rId12"/>
    <p:sldId id="3263" r:id="rId13"/>
    <p:sldId id="3169" r:id="rId14"/>
    <p:sldId id="3227" r:id="rId15"/>
    <p:sldId id="3250" r:id="rId16"/>
    <p:sldId id="3259" r:id="rId17"/>
    <p:sldId id="3258" r:id="rId18"/>
    <p:sldId id="3215" r:id="rId19"/>
    <p:sldId id="3204" r:id="rId20"/>
    <p:sldId id="3225" r:id="rId21"/>
    <p:sldId id="3220" r:id="rId22"/>
    <p:sldId id="3206" r:id="rId23"/>
    <p:sldId id="3221" r:id="rId24"/>
    <p:sldId id="3195" r:id="rId25"/>
    <p:sldId id="3243" r:id="rId26"/>
    <p:sldId id="3240" r:id="rId27"/>
    <p:sldId id="3255" r:id="rId28"/>
    <p:sldId id="2994" r:id="rId29"/>
    <p:sldId id="3223" r:id="rId30"/>
    <p:sldId id="3248" r:id="rId31"/>
    <p:sldId id="3217" r:id="rId32"/>
    <p:sldId id="3265" r:id="rId33"/>
  </p:sldIdLst>
  <p:sldSz cx="9144000" cy="6858000" type="screen4x3"/>
  <p:notesSz cx="7315200" cy="9601200"/>
  <p:custDataLst>
    <p:tags r:id="rId3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MS PGothic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6" autoAdjust="0"/>
    <p:restoredTop sz="84099" autoAdjust="0"/>
  </p:normalViewPr>
  <p:slideViewPr>
    <p:cSldViewPr>
      <p:cViewPr varScale="1">
        <p:scale>
          <a:sx n="130" d="100"/>
          <a:sy n="130" d="100"/>
        </p:scale>
        <p:origin x="-238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gs" Target="tags/tag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="" xmlns:a16="http://schemas.microsoft.com/office/drawing/2014/main" id="{0158D578-62DA-EE40-8CEE-D804D0C9DE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39" name="Rectangle 3">
            <a:extLst>
              <a:ext uri="{FF2B5EF4-FFF2-40B4-BE49-F238E27FC236}">
                <a16:creationId xmlns="" xmlns:a16="http://schemas.microsoft.com/office/drawing/2014/main" id="{DA412BB0-5CF7-1A49-9FA0-DD64B6EF49E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40" name="Rectangle 4">
            <a:extLst>
              <a:ext uri="{FF2B5EF4-FFF2-40B4-BE49-F238E27FC236}">
                <a16:creationId xmlns="" xmlns:a16="http://schemas.microsoft.com/office/drawing/2014/main" id="{D7AACCD8-EFC1-384A-8421-817BC6ED8F2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41" name="Rectangle 5">
            <a:extLst>
              <a:ext uri="{FF2B5EF4-FFF2-40B4-BE49-F238E27FC236}">
                <a16:creationId xmlns="" xmlns:a16="http://schemas.microsoft.com/office/drawing/2014/main" id="{D08B8602-E689-CB44-9C6C-171FCD9C376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48E4BD3-0146-AB40-B2C5-C1C35530DF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798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="" xmlns:a16="http://schemas.microsoft.com/office/drawing/2014/main" id="{0AA6D28F-68F5-F743-B12D-CA25709FA38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9" rIns="96636" bIns="48319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="" xmlns:a16="http://schemas.microsoft.com/office/drawing/2014/main" id="{B7D90E55-0419-F94D-9A09-90F543D2231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9" rIns="96636" bIns="48319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="" xmlns:a16="http://schemas.microsoft.com/office/drawing/2014/main" id="{50B2895B-6A04-6A4E-BCC6-BBACB0FFD6B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9" rIns="96636" bIns="483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="" xmlns:a16="http://schemas.microsoft.com/office/drawing/2014/main" id="{1F2FB723-3467-FC47-8065-FAFFC55E777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9" rIns="96636" bIns="48319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="" xmlns:a16="http://schemas.microsoft.com/office/drawing/2014/main" id="{B31BCEF6-EFC4-3842-89ED-15EFC457B3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9" rIns="96636" bIns="48319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fld id="{D6093B0F-30BC-694B-84FD-89C76E9AE9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670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sz="8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some common misconceptions in the field of 3D hadron structure?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93B0F-30BC-694B-84FD-89C76E9AE94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1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lN\rightarrow l^\prime \omegaX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6CCEE6E-6EFA-8D44-96BD-A7BE9D806D35}" type="slidenum">
              <a:rPr lang="en-US" sz="1300"/>
              <a:pPr/>
              <a:t>26</a:t>
            </a:fld>
            <a:endParaRPr lang="en-US" sz="13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6627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9484E3AC-0B3C-4340-A3A4-1FC473863A98}" type="slidenum">
              <a:rPr lang="en-US" sz="1300"/>
              <a:pPr/>
              <a:t>28</a:t>
            </a:fld>
            <a:endParaRPr lang="en-US" sz="13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MS PGothic" charset="0"/>
              </a:rPr>
              <a:t>Lorenz invariant amplitudes 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1BD31B32-5AD5-C14A-A45F-D1FD6894613F}" type="slidenum">
              <a:rPr lang="en-US" sz="1300"/>
              <a:pPr/>
              <a:t>29</a:t>
            </a:fld>
            <a:endParaRPr lang="en-US" sz="13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" sz="2800" dirty="0">
                <a:solidFill>
                  <a:schemeClr val="dk1"/>
                </a:solidFill>
              </a:rPr>
              <a:t>5 mm Radial Clearance inside the SVT</a:t>
            </a:r>
          </a:p>
          <a:p>
            <a:pPr>
              <a:defRPr/>
            </a:pPr>
            <a:r>
              <a:rPr lang="en" sz="2800" dirty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The actual time for swapping the Target Cell is </a:t>
            </a:r>
            <a:r>
              <a:rPr lang="en" sz="2800" b="1" dirty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~15 min</a:t>
            </a:r>
            <a:endParaRPr lang="en-US" sz="2800" b="1" dirty="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EB Garamond"/>
                <a:ea typeface="EB Garamond"/>
                <a:cs typeface="EB Garamond"/>
                <a:sym typeface="EB Garamond"/>
              </a:rPr>
              <a:t>The Target Cell is comprised of a 50 mm long perforated PCTFE (</a:t>
            </a:r>
            <a:r>
              <a:rPr lang="en-US" sz="2800" dirty="0" err="1">
                <a:latin typeface="EB Garamond"/>
                <a:ea typeface="EB Garamond"/>
                <a:cs typeface="EB Garamond"/>
                <a:sym typeface="EB Garamond"/>
              </a:rPr>
              <a:t>polytetrefluoroethylene</a:t>
            </a:r>
            <a:r>
              <a:rPr lang="en-US" sz="2800" dirty="0">
                <a:latin typeface="EB Garamond"/>
                <a:ea typeface="EB Garamond"/>
                <a:cs typeface="EB Garamond"/>
                <a:sym typeface="EB Garamond"/>
              </a:rPr>
              <a:t>) cylinder with a wall thickness of 0.5 mm and sealed with </a:t>
            </a:r>
            <a:r>
              <a:rPr lang="en-US" sz="2800" dirty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20 </a:t>
            </a:r>
            <a:r>
              <a:rPr lang="en-US" sz="2800" dirty="0" err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μm</a:t>
            </a:r>
            <a:r>
              <a:rPr lang="en-US" sz="2800" dirty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thick Al foil</a:t>
            </a:r>
            <a:r>
              <a:rPr lang="en-US" sz="2800" dirty="0">
                <a:latin typeface="EB Garamond"/>
                <a:ea typeface="EB Garamond"/>
                <a:cs typeface="EB Garamond"/>
                <a:sym typeface="EB Garamond"/>
              </a:rPr>
              <a:t> beam windows upstream and downstream.  These cells are made in two diameters, 15 and 20 mm. The cell is supported in the bath my an Al frame with a removable foil window upstream and fixed foil down stream. </a:t>
            </a:r>
          </a:p>
          <a:p>
            <a:pPr marL="457200" indent="45720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EB Garamond"/>
                <a:ea typeface="EB Garamond"/>
                <a:cs typeface="EB Garamond"/>
                <a:sym typeface="EB Garamond"/>
              </a:rPr>
              <a:t> NH</a:t>
            </a:r>
            <a:r>
              <a:rPr lang="en-US" sz="2800" baseline="-25000" dirty="0">
                <a:latin typeface="EB Garamond"/>
                <a:ea typeface="EB Garamond"/>
                <a:cs typeface="EB Garamond"/>
                <a:sym typeface="EB Garamond"/>
              </a:rPr>
              <a:t>3</a:t>
            </a:r>
            <a:r>
              <a:rPr lang="en-US" sz="2800" dirty="0">
                <a:latin typeface="EB Garamond"/>
                <a:ea typeface="EB Garamond"/>
                <a:cs typeface="EB Garamond"/>
                <a:sym typeface="EB Garamond"/>
              </a:rPr>
              <a:t>, ND</a:t>
            </a:r>
            <a:r>
              <a:rPr lang="en-US" sz="2800" baseline="-25000" dirty="0">
                <a:latin typeface="EB Garamond"/>
                <a:ea typeface="EB Garamond"/>
                <a:cs typeface="EB Garamond"/>
                <a:sym typeface="EB Garamond"/>
              </a:rPr>
              <a:t>3</a:t>
            </a:r>
            <a:r>
              <a:rPr lang="en-US" sz="2800" dirty="0">
                <a:latin typeface="EB Garamond"/>
                <a:ea typeface="EB Garamond"/>
                <a:cs typeface="EB Garamond"/>
                <a:sym typeface="EB Garamond"/>
              </a:rPr>
              <a:t>, CH</a:t>
            </a:r>
            <a:r>
              <a:rPr lang="en-US" sz="2800" baseline="-25000" dirty="0">
                <a:latin typeface="EB Garamond"/>
                <a:ea typeface="EB Garamond"/>
                <a:cs typeface="EB Garamond"/>
                <a:sym typeface="EB Garamond"/>
              </a:rPr>
              <a:t>2</a:t>
            </a:r>
            <a:r>
              <a:rPr lang="en-US" sz="2800" dirty="0">
                <a:latin typeface="EB Garamond"/>
                <a:ea typeface="EB Garamond"/>
                <a:cs typeface="EB Garamond"/>
                <a:sym typeface="EB Garamond"/>
              </a:rPr>
              <a:t>, CD</a:t>
            </a:r>
            <a:r>
              <a:rPr lang="en-US" sz="2800" baseline="-25000" dirty="0">
                <a:latin typeface="EB Garamond"/>
                <a:ea typeface="EB Garamond"/>
                <a:cs typeface="EB Garamond"/>
                <a:sym typeface="EB Garamond"/>
              </a:rPr>
              <a:t>2</a:t>
            </a:r>
            <a:r>
              <a:rPr lang="en-US" sz="2800" dirty="0">
                <a:latin typeface="EB Garamond"/>
                <a:ea typeface="EB Garamond"/>
                <a:cs typeface="EB Garamond"/>
                <a:sym typeface="EB Garamond"/>
              </a:rPr>
              <a:t>, C, Empty and Optical Targets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66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003B1FB-16D9-7D40-AA71-BC43A58919AD}" type="slidenum">
              <a:rPr lang="en-US" sz="1300"/>
              <a:pPr/>
              <a:t>31</a:t>
            </a:fld>
            <a:endParaRPr lang="en-US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endParaRPr lang="en-US" sz="13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86312" cy="3589338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err="1" smtClean="0">
                <a:ea typeface="MS PGothic" charset="0"/>
              </a:rPr>
              <a:t>helicity</a:t>
            </a:r>
            <a:r>
              <a:rPr lang="en-US" sz="1600" dirty="0" smtClean="0">
                <a:ea typeface="MS PGothic" charset="0"/>
              </a:rPr>
              <a:t> amplitudes </a:t>
            </a:r>
            <a:r>
              <a:rPr lang="en-US" sz="1600" dirty="0" err="1" smtClean="0">
                <a:ea typeface="MS PGothic" charset="0"/>
              </a:rPr>
              <a:t>T_mu</a:t>
            </a:r>
            <a:r>
              <a:rPr lang="en-US" sz="1600" dirty="0" smtClean="0">
                <a:ea typeface="MS PGothic" charset="0"/>
              </a:rPr>
              <a:t>\nu</a:t>
            </a:r>
            <a:r>
              <a:rPr lang="en-US" sz="1600" baseline="0" dirty="0" smtClean="0">
                <a:ea typeface="MS PGothic" charset="0"/>
              </a:rPr>
              <a:t> depend on Q^2,x,t obey parity relations. SDMES T*T*</a:t>
            </a:r>
            <a:endParaRPr lang="en-US" sz="1600" dirty="0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93B0F-30BC-694B-84FD-89C76E9AE9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46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93B0F-30BC-694B-84FD-89C76E9AE94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51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93B0F-30BC-694B-84FD-89C76E9AE94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51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MS PGothic" charset="0"/>
              </a:rPr>
              <a:t>Lorenz invariant amplitudes 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05B3F37B-BAD0-D544-9AC7-6624C0031EC2}" type="slidenum">
              <a:rPr lang="en-US" sz="1300"/>
              <a:pPr/>
              <a:t>19</a:t>
            </a:fld>
            <a:endParaRPr lang="en-US"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MS PGothic" charset="0"/>
              </a:rPr>
              <a:t>Lorenz invariant amplitudes 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030CAC15-DA51-274F-94D8-B5918470966A}" type="slidenum">
              <a:rPr lang="en-US" sz="1300"/>
              <a:pPr/>
              <a:t>21</a:t>
            </a:fld>
            <a:endParaRPr lang="en-US" sz="1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endParaRPr lang="en-US" sz="13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86312" cy="3589338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ea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7F74D03C-4942-C544-A829-39974F82674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H. Avakian, PAC, July 24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AF425581-83A3-0E46-B2B9-29CBCD93EA1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449904-B219-5E47-B210-166B8E27F9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44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7F74D03C-4942-C544-A829-39974F82674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H. Avakian, PAC, July 24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AF425581-83A3-0E46-B2B9-29CBCD93EA1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0AA735-BAD1-654B-899F-2780E84A27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7F74D03C-4942-C544-A829-39974F82674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H. Avakian, PAC, July 24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AF425581-83A3-0E46-B2B9-29CBCD93EA1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841663-72D2-2641-B6D9-AA657FD2BD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12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7F74D03C-4942-C544-A829-39974F82674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H. Avakian, PAC, July 24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AF425581-83A3-0E46-B2B9-29CBCD93EA1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5AF6CF-B642-094E-9AA1-003F274847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56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7F74D03C-4942-C544-A829-39974F82674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H. Avakian, PAC, July 24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AF425581-83A3-0E46-B2B9-29CBCD93EA1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CF4CBD-13A5-AE47-A378-B8CC8D0BA1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21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F74D03C-4942-C544-A829-39974F82674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H. Avakian, PAC, July 24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F425581-83A3-0E46-B2B9-29CBCD93EA1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435B10-0DB0-F541-89D5-32393128A0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22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7F74D03C-4942-C544-A829-39974F82674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H. Avakian, PAC, July 24</a:t>
            </a: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AF425581-83A3-0E46-B2B9-29CBCD93EA1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2C7BF1-5945-A645-9BDE-B785FBEB8F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1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7F74D03C-4942-C544-A829-39974F82674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H. Avakian, PAC, July 24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AF425581-83A3-0E46-B2B9-29CBCD93EA1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96A055-6B7F-214C-B9C2-1B0E113E51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9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7F74D03C-4942-C544-A829-39974F82674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H. Avakian, PAC, July 24</a:t>
            </a: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AF425581-83A3-0E46-B2B9-29CBCD93EA1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331D40-5376-6041-8743-34E4665605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31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F74D03C-4942-C544-A829-39974F82674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H. Avakian, PAC, July 24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F425581-83A3-0E46-B2B9-29CBCD93EA1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5F69A-A271-B946-94F4-19B6DEB5F6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11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F74D03C-4942-C544-A829-39974F82674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H. Avakian, PAC, July 24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F425581-83A3-0E46-B2B9-29CBCD93EA1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39247A-4984-CE46-854A-90092A1CBE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53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="" xmlns:a16="http://schemas.microsoft.com/office/drawing/2014/main" id="{7F74D03C-4942-C544-A829-39974F8267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659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H. Avakian, PAC, July 24</a:t>
            </a:r>
            <a:endParaRPr lang="en-US"/>
          </a:p>
        </p:txBody>
      </p:sp>
      <p:sp>
        <p:nvSpPr>
          <p:cNvPr id="4101" name="Rectangle 5">
            <a:extLst>
              <a:ext uri="{FF2B5EF4-FFF2-40B4-BE49-F238E27FC236}">
                <a16:creationId xmlns="" xmlns:a16="http://schemas.microsoft.com/office/drawing/2014/main" id="{AF425581-83A3-0E46-B2B9-29CBCD93EA1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6464300"/>
            <a:ext cx="685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E393E76-246E-7741-B507-0C65AA60D70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0" name="Picture 6" descr="JLab_logo_white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1219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6497638"/>
            <a:ext cx="7620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6477000"/>
            <a:ext cx="9144000" cy="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0" Type="http://schemas.openxmlformats.org/officeDocument/2006/relationships/image" Target="../media/image51.png"/><Relationship Id="rId11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68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7.png"/><Relationship Id="rId12" Type="http://schemas.openxmlformats.org/officeDocument/2006/relationships/image" Target="../media/image78.emf"/><Relationship Id="rId13" Type="http://schemas.openxmlformats.org/officeDocument/2006/relationships/image" Target="../media/image79.png"/><Relationship Id="rId14" Type="http://schemas.openxmlformats.org/officeDocument/2006/relationships/image" Target="../media/image80.png"/><Relationship Id="rId15" Type="http://schemas.openxmlformats.org/officeDocument/2006/relationships/image" Target="../media/image68.emf"/><Relationship Id="rId16" Type="http://schemas.openxmlformats.org/officeDocument/2006/relationships/image" Target="../media/image81.emf"/><Relationship Id="rId17" Type="http://schemas.openxmlformats.org/officeDocument/2006/relationships/image" Target="../media/image8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8" Type="http://schemas.openxmlformats.org/officeDocument/2006/relationships/image" Target="../media/image74.png"/><Relationship Id="rId9" Type="http://schemas.openxmlformats.org/officeDocument/2006/relationships/image" Target="../media/image75.png"/><Relationship Id="rId10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gif"/><Relationship Id="rId6" Type="http://schemas.openxmlformats.org/officeDocument/2006/relationships/image" Target="../media/image7.jpe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8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5" Type="http://schemas.openxmlformats.org/officeDocument/2006/relationships/image" Target="../media/image87.png"/><Relationship Id="rId6" Type="http://schemas.openxmlformats.org/officeDocument/2006/relationships/image" Target="../media/image88.png"/><Relationship Id="rId7" Type="http://schemas.openxmlformats.org/officeDocument/2006/relationships/image" Target="../media/image89.png"/><Relationship Id="rId8" Type="http://schemas.openxmlformats.org/officeDocument/2006/relationships/image" Target="../media/image90.png"/><Relationship Id="rId9" Type="http://schemas.openxmlformats.org/officeDocument/2006/relationships/image" Target="../media/image91.png"/><Relationship Id="rId10" Type="http://schemas.openxmlformats.org/officeDocument/2006/relationships/image" Target="../media/image92.png"/><Relationship Id="rId11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4" Type="http://schemas.openxmlformats.org/officeDocument/2006/relationships/image" Target="../media/image95.png"/><Relationship Id="rId5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4" Type="http://schemas.openxmlformats.org/officeDocument/2006/relationships/image" Target="../media/image98.png"/><Relationship Id="rId5" Type="http://schemas.openxmlformats.org/officeDocument/2006/relationships/image" Target="../media/image99.png"/><Relationship Id="rId6" Type="http://schemas.openxmlformats.org/officeDocument/2006/relationships/image" Target="../media/image100.png"/><Relationship Id="rId7" Type="http://schemas.openxmlformats.org/officeDocument/2006/relationships/image" Target="../media/image101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png"/><Relationship Id="rId3" Type="http://schemas.openxmlformats.org/officeDocument/2006/relationships/image" Target="../media/image10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4" Type="http://schemas.openxmlformats.org/officeDocument/2006/relationships/image" Target="../media/image105.emf"/><Relationship Id="rId5" Type="http://schemas.openxmlformats.org/officeDocument/2006/relationships/image" Target="../media/image106.emf"/><Relationship Id="rId6" Type="http://schemas.openxmlformats.org/officeDocument/2006/relationships/image" Target="../media/image107.emf"/><Relationship Id="rId7" Type="http://schemas.openxmlformats.org/officeDocument/2006/relationships/image" Target="../media/image108.emf"/><Relationship Id="rId8" Type="http://schemas.openxmlformats.org/officeDocument/2006/relationships/image" Target="../media/image109.emf"/><Relationship Id="rId9" Type="http://schemas.openxmlformats.org/officeDocument/2006/relationships/image" Target="../media/image110.emf"/><Relationship Id="rId10" Type="http://schemas.openxmlformats.org/officeDocument/2006/relationships/image" Target="../media/image33.emf"/><Relationship Id="rId11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4" Type="http://schemas.openxmlformats.org/officeDocument/2006/relationships/image" Target="../media/image11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4" Type="http://schemas.openxmlformats.org/officeDocument/2006/relationships/image" Target="../media/image116.png"/><Relationship Id="rId5" Type="http://schemas.openxmlformats.org/officeDocument/2006/relationships/image" Target="../media/image11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118.png"/><Relationship Id="rId5" Type="http://schemas.openxmlformats.org/officeDocument/2006/relationships/image" Target="../media/image78.emf"/><Relationship Id="rId6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4" Type="http://schemas.openxmlformats.org/officeDocument/2006/relationships/image" Target="../media/image121.png"/><Relationship Id="rId5" Type="http://schemas.openxmlformats.org/officeDocument/2006/relationships/image" Target="../media/image122.png"/><Relationship Id="rId6" Type="http://schemas.openxmlformats.org/officeDocument/2006/relationships/image" Target="../media/image123.emf"/><Relationship Id="rId7" Type="http://schemas.openxmlformats.org/officeDocument/2006/relationships/image" Target="../media/image124.png"/><Relationship Id="rId8" Type="http://schemas.openxmlformats.org/officeDocument/2006/relationships/image" Target="../media/image125.png"/><Relationship Id="rId9" Type="http://schemas.openxmlformats.org/officeDocument/2006/relationships/image" Target="../media/image12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4" Type="http://schemas.openxmlformats.org/officeDocument/2006/relationships/image" Target="../media/image128.png"/><Relationship Id="rId5" Type="http://schemas.openxmlformats.org/officeDocument/2006/relationships/image" Target="../media/image129.png"/><Relationship Id="rId6" Type="http://schemas.openxmlformats.org/officeDocument/2006/relationships/image" Target="../media/image130.png"/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25-07-21 at 8.39.4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1766344"/>
          </a:xfrm>
          <a:prstGeom prst="rect">
            <a:avLst/>
          </a:prstGeom>
        </p:spPr>
      </p:pic>
      <p:sp>
        <p:nvSpPr>
          <p:cNvPr id="15361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38F1C5EF-DFEF-E044-9FA9-083B6DB4F0B1}" type="slidenum">
              <a:rPr lang="en-US" sz="1400"/>
              <a:pPr/>
              <a:t>1</a:t>
            </a:fld>
            <a:endParaRPr lang="en-US" sz="1400"/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0" y="3657600"/>
            <a:ext cx="896143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lvl="1">
              <a:buFont typeface="Arial" charset="0"/>
              <a:buChar char="•"/>
            </a:pPr>
            <a:r>
              <a:rPr lang="en-US" altLang="ja-JP" sz="2400" dirty="0" smtClean="0">
                <a:ea typeface="ＭＳ Ｐゴシック" charset="0"/>
              </a:rPr>
              <a:t>Hard scattering processes: </a:t>
            </a:r>
            <a:r>
              <a:rPr lang="en-US" altLang="ja-JP" sz="2400" dirty="0" smtClean="0">
                <a:ea typeface="ＭＳ Ｐゴシック" charset="0"/>
              </a:rPr>
              <a:t>3D structure of nucleon</a:t>
            </a:r>
            <a:endParaRPr lang="en-US" altLang="ja-JP" sz="2400" dirty="0" smtClean="0">
              <a:ea typeface="ＭＳ Ｐゴシック" charset="0"/>
            </a:endParaRPr>
          </a:p>
          <a:p>
            <a:pPr lvl="1">
              <a:buFont typeface="Arial" charset="0"/>
              <a:buChar char="•"/>
            </a:pPr>
            <a:r>
              <a:rPr lang="en-US" altLang="ja-JP" sz="2400" dirty="0" smtClean="0">
                <a:ea typeface="ＭＳ Ｐゴシック" charset="0"/>
              </a:rPr>
              <a:t>Exclusive hadron production (</a:t>
            </a:r>
            <a:r>
              <a:rPr lang="en-US" sz="2400" dirty="0" smtClean="0"/>
              <a:t>ep</a:t>
            </a:r>
            <a:r>
              <a:rPr lang="en-US" sz="2400" dirty="0" smtClean="0">
                <a:sym typeface="Wingdings"/>
              </a:rPr>
              <a:t>e’p</a:t>
            </a:r>
            <a:r>
              <a:rPr lang="en-US" sz="2400" dirty="0" smtClean="0">
                <a:latin typeface="Symbol"/>
              </a:rPr>
              <a:t>r</a:t>
            </a:r>
            <a:r>
              <a:rPr lang="en-US" sz="2400" baseline="30000" dirty="0" smtClean="0">
                <a:latin typeface="Symbol"/>
              </a:rPr>
              <a:t>0</a:t>
            </a:r>
            <a:r>
              <a:rPr lang="en-US" sz="2400" dirty="0" smtClean="0">
                <a:sym typeface="Wingdings"/>
              </a:rPr>
              <a:t>,e’p</a:t>
            </a:r>
            <a:r>
              <a:rPr lang="en-US" sz="2400" dirty="0">
                <a:latin typeface="Symbol"/>
                <a:sym typeface="Wingdings"/>
              </a:rPr>
              <a:t>p</a:t>
            </a:r>
            <a:r>
              <a:rPr lang="en-US" sz="2400" baseline="30000" dirty="0" smtClean="0">
                <a:latin typeface="Symbol"/>
              </a:rPr>
              <a:t>0</a:t>
            </a:r>
            <a:r>
              <a:rPr lang="en-US" sz="2400" dirty="0" smtClean="0">
                <a:sym typeface="Wingdings"/>
              </a:rPr>
              <a:t>, </a:t>
            </a:r>
            <a:r>
              <a:rPr lang="en-US" sz="2400" dirty="0" err="1" smtClean="0">
                <a:sym typeface="Wingdings"/>
              </a:rPr>
              <a:t>e’n</a:t>
            </a:r>
            <a:r>
              <a:rPr lang="en-US" sz="2400" dirty="0" err="1" smtClean="0">
                <a:latin typeface="Symbol"/>
              </a:rPr>
              <a:t>p</a:t>
            </a:r>
            <a:r>
              <a:rPr lang="en-US" sz="2400" baseline="30000" dirty="0" smtClean="0">
                <a:latin typeface="Symbol"/>
              </a:rPr>
              <a:t>+</a:t>
            </a:r>
            <a:r>
              <a:rPr lang="en-US" sz="2400" dirty="0">
                <a:sym typeface="Wingdings"/>
              </a:rPr>
              <a:t>..</a:t>
            </a:r>
            <a:r>
              <a:rPr lang="en-US" sz="2400" dirty="0" smtClean="0">
                <a:latin typeface="Symbol"/>
              </a:rPr>
              <a:t>)</a:t>
            </a:r>
            <a:endParaRPr lang="en-US" altLang="ja-JP" sz="2400" dirty="0" smtClean="0">
              <a:ea typeface="ＭＳ Ｐゴシック" charset="0"/>
            </a:endParaRPr>
          </a:p>
          <a:p>
            <a:pPr lvl="2">
              <a:buFont typeface="Arial" charset="0"/>
              <a:buChar char="•"/>
            </a:pPr>
            <a:r>
              <a:rPr lang="en-US" altLang="ja-JP" sz="2000" dirty="0" smtClean="0">
                <a:ea typeface="ＭＳ Ｐゴシック" charset="0"/>
              </a:rPr>
              <a:t>What we learned from </a:t>
            </a:r>
            <a:r>
              <a:rPr lang="en-US" altLang="ja-JP" sz="2000" dirty="0" err="1" smtClean="0">
                <a:ea typeface="ＭＳ Ｐゴシック" charset="0"/>
              </a:rPr>
              <a:t>unpolarized</a:t>
            </a:r>
            <a:r>
              <a:rPr lang="en-US" altLang="ja-JP" sz="2000" dirty="0" smtClean="0">
                <a:ea typeface="ＭＳ Ｐゴシック" charset="0"/>
              </a:rPr>
              <a:t> and longitudinally polarized target measurements</a:t>
            </a:r>
          </a:p>
          <a:p>
            <a:pPr lvl="2">
              <a:buFont typeface="Arial" charset="0"/>
              <a:buChar char="•"/>
            </a:pPr>
            <a:r>
              <a:rPr lang="en-US" sz="2000" dirty="0" smtClean="0">
                <a:ea typeface="ＭＳ Ｐゴシック" charset="0"/>
              </a:rPr>
              <a:t>What we can learn from transverse target measurements 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>
                <a:ea typeface="ＭＳ Ｐゴシック" charset="0"/>
              </a:rPr>
              <a:t>Summary</a:t>
            </a: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6400800" y="990600"/>
            <a:ext cx="25750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/>
              <a:t>Harut </a:t>
            </a:r>
            <a:r>
              <a:rPr lang="en-US" sz="2000" dirty="0" err="1"/>
              <a:t>Avakian</a:t>
            </a:r>
            <a:r>
              <a:rPr lang="en-US" sz="2000" dirty="0"/>
              <a:t> (JLab)</a:t>
            </a:r>
          </a:p>
        </p:txBody>
      </p:sp>
      <p:sp>
        <p:nvSpPr>
          <p:cNvPr id="15367" name="Rectangle 1"/>
          <p:cNvSpPr>
            <a:spLocks noChangeArrowheads="1"/>
          </p:cNvSpPr>
          <p:nvPr/>
        </p:nvSpPr>
        <p:spPr bwMode="auto">
          <a:xfrm>
            <a:off x="95250" y="3505200"/>
            <a:ext cx="9067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Avakian, PAC, July 24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0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Measurements of </a:t>
            </a:r>
            <a:r>
              <a:rPr lang="en-US" sz="2400" dirty="0" smtClean="0"/>
              <a:t>SSAs in </a:t>
            </a:r>
            <a:r>
              <a:rPr lang="en-US" sz="2400" dirty="0"/>
              <a:t>exclusive </a:t>
            </a:r>
            <a:r>
              <a:rPr lang="en-US" sz="2400" dirty="0" smtClean="0"/>
              <a:t>production of hadrons with transversely polarized target*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28600" y="5943600"/>
            <a:ext cx="4469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*) RGH extension proposal (</a:t>
            </a:r>
            <a:r>
              <a:rPr lang="cs-CZ" dirty="0" smtClean="0"/>
              <a:t>C12</a:t>
            </a:r>
            <a:r>
              <a:rPr lang="cs-CZ" dirty="0"/>
              <a:t>-11-</a:t>
            </a:r>
            <a:r>
              <a:rPr lang="cs-CZ" dirty="0" smtClean="0"/>
              <a:t>111A)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983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MS PGothic" charset="0"/>
              </a:rPr>
              <a:t>“diffractive” VMs: rapidity gap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H. Avakian, PAC, July 24</a:t>
            </a:r>
            <a:endParaRPr lang="en-US"/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5F727F91-1D5A-5648-B155-BA59E0BA0155}" type="slidenum">
              <a:rPr lang="en-US" sz="1400"/>
              <a:pPr/>
              <a:t>10</a:t>
            </a:fld>
            <a:endParaRPr lang="en-US" sz="1400"/>
          </a:p>
        </p:txBody>
      </p:sp>
      <p:sp>
        <p:nvSpPr>
          <p:cNvPr id="29700" name="TextBox 2"/>
          <p:cNvSpPr txBox="1">
            <a:spLocks noChangeArrowheads="1"/>
          </p:cNvSpPr>
          <p:nvPr/>
        </p:nvSpPr>
        <p:spPr bwMode="auto">
          <a:xfrm>
            <a:off x="609600" y="5029200"/>
            <a:ext cx="3657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  <a:latin typeface="Symbol"/>
              </a:rPr>
              <a:t>r</a:t>
            </a:r>
            <a:r>
              <a:rPr lang="en-US" sz="3200" baseline="30000" dirty="0">
                <a:solidFill>
                  <a:srgbClr val="FF0000"/>
                </a:solidFill>
              </a:rPr>
              <a:t>0</a:t>
            </a:r>
            <a:r>
              <a:rPr lang="en-US" sz="3200" baseline="-25000" dirty="0">
                <a:solidFill>
                  <a:srgbClr val="FF0000"/>
                </a:solidFill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and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/>
              </a:rPr>
              <a:t>r</a:t>
            </a:r>
            <a:r>
              <a:rPr lang="en-US" baseline="30000" dirty="0">
                <a:solidFill>
                  <a:srgbClr val="0000FF"/>
                </a:solidFill>
              </a:rPr>
              <a:t>0</a:t>
            </a:r>
            <a:r>
              <a:rPr lang="en-US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sym typeface="Wingdings"/>
              </a:rPr>
              <a:t>2</a:t>
            </a:r>
            <a:r>
              <a:rPr lang="en-US" dirty="0">
                <a:solidFill>
                  <a:srgbClr val="000000"/>
                </a:solidFill>
              </a:rPr>
              <a:t> different particles!!!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4650977" y="5638800"/>
            <a:ext cx="4495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</a:rPr>
              <a:t>Identify kinematics of “diffractive” </a:t>
            </a:r>
            <a:r>
              <a:rPr lang="en-US" sz="1800" dirty="0">
                <a:solidFill>
                  <a:srgbClr val="FF0000"/>
                </a:solidFill>
                <a:latin typeface="Symbol"/>
              </a:rPr>
              <a:t>r</a:t>
            </a:r>
            <a:r>
              <a:rPr lang="en-US" sz="1800" baseline="30000" dirty="0">
                <a:solidFill>
                  <a:srgbClr val="FF0000"/>
                </a:solidFill>
              </a:rPr>
              <a:t>0</a:t>
            </a:r>
            <a:r>
              <a:rPr lang="en-US" sz="1800" dirty="0">
                <a:solidFill>
                  <a:srgbClr val="FF0000"/>
                </a:solidFill>
              </a:rPr>
              <a:t> by comparison with </a:t>
            </a:r>
            <a:r>
              <a:rPr lang="en-US" sz="1800" dirty="0">
                <a:solidFill>
                  <a:srgbClr val="FF0000"/>
                </a:solidFill>
                <a:latin typeface="Symbol"/>
              </a:rPr>
              <a:t>r</a:t>
            </a:r>
            <a:r>
              <a:rPr lang="en-US" sz="1800" baseline="30000" dirty="0">
                <a:solidFill>
                  <a:srgbClr val="FF0000"/>
                </a:solidFill>
              </a:rPr>
              <a:t>+</a:t>
            </a:r>
            <a:endParaRPr lang="en-US" sz="1800" dirty="0">
              <a:solidFill>
                <a:srgbClr val="FF0000"/>
              </a:solidFill>
            </a:endParaRPr>
          </a:p>
          <a:p>
            <a:endParaRPr lang="en-US" sz="1800" dirty="0"/>
          </a:p>
        </p:txBody>
      </p:sp>
      <p:grpSp>
        <p:nvGrpSpPr>
          <p:cNvPr id="8" name="Group 7"/>
          <p:cNvGrpSpPr/>
          <p:nvPr/>
        </p:nvGrpSpPr>
        <p:grpSpPr>
          <a:xfrm>
            <a:off x="76200" y="914400"/>
            <a:ext cx="4495800" cy="4038600"/>
            <a:chOff x="23519" y="990600"/>
            <a:chExt cx="4559755" cy="4064516"/>
          </a:xfrm>
        </p:grpSpPr>
        <p:pic>
          <p:nvPicPr>
            <p:cNvPr id="3" name="Picture 2" descr="flu2fuu-rho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82" y="990600"/>
              <a:ext cx="4540817" cy="4038600"/>
            </a:xfrm>
            <a:prstGeom prst="rect">
              <a:avLst/>
            </a:prstGeom>
          </p:spPr>
        </p:pic>
        <p:pic>
          <p:nvPicPr>
            <p:cNvPr id="4" name="Picture 3" descr="fl2fuu-all-par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19" y="1066800"/>
              <a:ext cx="4554300" cy="398831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66800" y="1143000"/>
              <a:ext cx="3516474" cy="3542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Beam SSA for exclusive states</a:t>
              </a:r>
            </a:p>
          </p:txBody>
        </p:sp>
        <p:sp>
          <p:nvSpPr>
            <p:cNvPr id="16" name="Left Brace 15"/>
            <p:cNvSpPr/>
            <p:nvPr/>
          </p:nvSpPr>
          <p:spPr>
            <a:xfrm rot="5400000" flipH="1">
              <a:off x="3848100" y="3771900"/>
              <a:ext cx="304800" cy="990600"/>
            </a:xfrm>
            <a:prstGeom prst="leftBrace">
              <a:avLst/>
            </a:prstGeom>
            <a:ln>
              <a:solidFill>
                <a:srgbClr val="FF0000"/>
              </a:solidFill>
            </a:ln>
            <a:effectLst>
              <a:outerShdw blurRad="40000" dist="2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572000" y="990600"/>
            <a:ext cx="4191000" cy="1981200"/>
            <a:chOff x="3499585" y="990600"/>
            <a:chExt cx="5263415" cy="3352800"/>
          </a:xfrm>
        </p:grpSpPr>
        <p:pic>
          <p:nvPicPr>
            <p:cNvPr id="7" name="Picture 6" descr="Screen Shot 2025-01-27 at 10.05.09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9585" y="990600"/>
              <a:ext cx="5263415" cy="33528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876800" y="17526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518920" y="1447799"/>
              <a:ext cx="634479" cy="4166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Symbol"/>
                </a:rPr>
                <a:t>r</a:t>
              </a:r>
              <a:r>
                <a:rPr lang="en-US" baseline="30000" dirty="0"/>
                <a:t>0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57800" y="2209800"/>
              <a:ext cx="4392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</a:rPr>
                <a:t>t&lt;1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47966" y="3225800"/>
              <a:ext cx="5889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t&lt;0.5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72000" y="1143000"/>
              <a:ext cx="1752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Symbol"/>
                </a:rPr>
                <a:t> </a:t>
              </a:r>
              <a:r>
                <a:rPr lang="en-US" dirty="0"/>
                <a:t>ep</a:t>
              </a:r>
              <a:r>
                <a:rPr lang="en-US" dirty="0">
                  <a:sym typeface="Wingdings"/>
                </a:rPr>
                <a:t>e’p</a:t>
              </a:r>
              <a:r>
                <a:rPr lang="en-US" dirty="0">
                  <a:latin typeface="Symbol"/>
                </a:rPr>
                <a:t>r</a:t>
              </a:r>
              <a:r>
                <a:rPr lang="en-US" baseline="30000" dirty="0"/>
                <a:t>0</a:t>
              </a:r>
              <a:endParaRPr lang="en-US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733800" y="3505200"/>
            <a:ext cx="581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Symbol"/>
              </a:rPr>
              <a:t>r</a:t>
            </a:r>
            <a:r>
              <a:rPr lang="en-US" sz="2400" baseline="30000" dirty="0">
                <a:solidFill>
                  <a:srgbClr val="FF0000"/>
                </a:solidFill>
              </a:rPr>
              <a:t>0</a:t>
            </a:r>
            <a:r>
              <a:rPr lang="en-US" sz="2400" baseline="-25000" dirty="0">
                <a:solidFill>
                  <a:srgbClr val="FF0000"/>
                </a:solidFill>
              </a:rPr>
              <a:t>L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2895600" y="2362200"/>
            <a:ext cx="5930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  <a:latin typeface="Symbol"/>
              </a:rPr>
              <a:t>r</a:t>
            </a:r>
            <a:r>
              <a:rPr lang="en-US" sz="2400" baseline="30000" dirty="0">
                <a:solidFill>
                  <a:srgbClr val="000090"/>
                </a:solidFill>
              </a:rPr>
              <a:t>0</a:t>
            </a:r>
            <a:r>
              <a:rPr lang="en-US" sz="2400" baseline="-25000" dirty="0">
                <a:solidFill>
                  <a:srgbClr val="000090"/>
                </a:solidFill>
              </a:rPr>
              <a:t>T</a:t>
            </a:r>
            <a:r>
              <a:rPr lang="en-US" sz="2000" baseline="-25000" dirty="0">
                <a:solidFill>
                  <a:srgbClr val="000090"/>
                </a:solidFill>
              </a:rPr>
              <a:t> 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248400" y="3581400"/>
            <a:ext cx="2819400" cy="1905000"/>
            <a:chOff x="7069864" y="1143000"/>
            <a:chExt cx="2074136" cy="1460548"/>
          </a:xfrm>
        </p:grpSpPr>
        <p:pic>
          <p:nvPicPr>
            <p:cNvPr id="22" name="Picture 21" descr="Screen Shot 2025-02-14 at 8.48.48 A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9864" y="1143000"/>
              <a:ext cx="2074136" cy="146054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848600" y="1295400"/>
              <a:ext cx="104640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all exclusive </a:t>
              </a:r>
              <a:r>
                <a:rPr lang="en-US" sz="1000" b="1" dirty="0">
                  <a:latin typeface="Symbol"/>
                </a:rPr>
                <a:t>r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134961" y="1981200"/>
              <a:ext cx="807066" cy="188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FF0000"/>
                  </a:solidFill>
                </a:rPr>
                <a:t>longitudinal </a:t>
              </a:r>
              <a:r>
                <a:rPr lang="en-US" sz="1000" b="1" dirty="0">
                  <a:solidFill>
                    <a:srgbClr val="FF0000"/>
                  </a:solidFill>
                  <a:latin typeface="Symbol"/>
                </a:rPr>
                <a:t>r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724400" y="2971800"/>
            <a:ext cx="434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Significant rapidity gap between protons (backward) and rho (forward)</a:t>
            </a:r>
          </a:p>
        </p:txBody>
      </p:sp>
      <p:sp>
        <p:nvSpPr>
          <p:cNvPr id="18" name="TextBox 2">
            <a:extLst>
              <a:ext uri="{FF2B5EF4-FFF2-40B4-BE49-F238E27FC236}">
                <a16:creationId xmlns="" xmlns:a16="http://schemas.microsoft.com/office/drawing/2014/main" id="{C296255F-3679-1756-F731-6DD8E237D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710" y="817893"/>
            <a:ext cx="29649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err="1"/>
              <a:t>G.Matousek</a:t>
            </a:r>
            <a:r>
              <a:rPr lang="en-US" altLang="en-US" sz="1200" dirty="0"/>
              <a:t> (Duke) &amp; </a:t>
            </a:r>
            <a:r>
              <a:rPr lang="en-US" altLang="en-US" sz="1200" dirty="0" err="1"/>
              <a:t>N.Trotta</a:t>
            </a:r>
            <a:r>
              <a:rPr lang="en-US" altLang="en-US" sz="1200" dirty="0"/>
              <a:t> (UCONN)</a:t>
            </a:r>
          </a:p>
        </p:txBody>
      </p:sp>
    </p:spTree>
    <p:extLst>
      <p:ext uri="{BB962C8B-B14F-4D97-AF65-F5344CB8AC3E}">
        <p14:creationId xmlns:p14="http://schemas.microsoft.com/office/powerpoint/2010/main" val="3328387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creen Shot 2025-03-27 at 8.33.2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0"/>
            <a:ext cx="4038600" cy="287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839200" cy="563563"/>
          </a:xfrm>
        </p:spPr>
        <p:txBody>
          <a:bodyPr/>
          <a:lstStyle/>
          <a:p>
            <a:r>
              <a:rPr lang="en-US" dirty="0"/>
              <a:t>CLAS12 </a:t>
            </a:r>
            <a:r>
              <a:rPr lang="en-US" dirty="0" smtClean="0"/>
              <a:t>A</a:t>
            </a:r>
            <a:r>
              <a:rPr lang="en-US" baseline="-25000" dirty="0" smtClean="0"/>
              <a:t>UT</a:t>
            </a:r>
            <a:r>
              <a:rPr lang="en-US" dirty="0" smtClean="0"/>
              <a:t>: exclusive hadrons with RGH</a:t>
            </a:r>
            <a:endParaRPr lang="en-US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Avakian, PAC, July 24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5AF6CF-B642-094E-9AA1-003F274847D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76800" y="4876800"/>
            <a:ext cx="4031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Sivers SSA  (GPD-E) or exclusive rho</a:t>
            </a:r>
          </a:p>
          <a:p>
            <a:r>
              <a:rPr lang="en-US" dirty="0"/>
              <a:t> predictions from </a:t>
            </a:r>
            <a:r>
              <a:rPr lang="en-US" dirty="0" err="1"/>
              <a:t>Goloskokov&amp;Kroll</a:t>
            </a:r>
            <a:r>
              <a:rPr lang="en-US" dirty="0"/>
              <a:t> </a:t>
            </a:r>
            <a:endParaRPr lang="en-US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8382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Significant transverse asymmetries predicted for exclusive </a:t>
            </a:r>
            <a:r>
              <a:rPr lang="en-US" dirty="0" smtClean="0">
                <a:latin typeface="Symbol"/>
              </a:rPr>
              <a:t>p</a:t>
            </a:r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C242E76-4B6B-62A2-3ADB-27A26F2020BE}"/>
              </a:ext>
            </a:extLst>
          </p:cNvPr>
          <p:cNvSpPr txBox="1"/>
          <p:nvPr/>
        </p:nvSpPr>
        <p:spPr>
          <a:xfrm>
            <a:off x="29308" y="5029200"/>
            <a:ext cx="1828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GK:ArXiv:0906.0460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4D1BD8C-B29A-5D5C-0E2B-F52247A37CB4}"/>
              </a:ext>
            </a:extLst>
          </p:cNvPr>
          <p:cNvSpPr txBox="1"/>
          <p:nvPr/>
        </p:nvSpPr>
        <p:spPr>
          <a:xfrm>
            <a:off x="5562600" y="838200"/>
            <a:ext cx="2819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GK:ArXiv:1310.1472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0C83561-3461-46F5-5851-72D9934B2222}"/>
              </a:ext>
            </a:extLst>
          </p:cNvPr>
          <p:cNvSpPr txBox="1"/>
          <p:nvPr/>
        </p:nvSpPr>
        <p:spPr>
          <a:xfrm>
            <a:off x="228600" y="5486400"/>
            <a:ext cx="8730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Exclusive </a:t>
            </a:r>
            <a:r>
              <a:rPr lang="en-US" dirty="0" smtClean="0"/>
              <a:t>processes help in understanding of longitudinal photon </a:t>
            </a:r>
            <a:r>
              <a:rPr lang="en-US" dirty="0" smtClean="0"/>
              <a:t>contributions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CLAS12</a:t>
            </a:r>
            <a:r>
              <a:rPr lang="en-US" dirty="0"/>
              <a:t>, </a:t>
            </a:r>
            <a:r>
              <a:rPr lang="en-US" dirty="0" smtClean="0"/>
              <a:t>best positioned </a:t>
            </a:r>
            <a:r>
              <a:rPr lang="en-US" dirty="0" smtClean="0"/>
              <a:t>for measurements </a:t>
            </a:r>
            <a:r>
              <a:rPr lang="en-US" dirty="0"/>
              <a:t>of exclusive processes, requiring combination of high statistics, good resolution and multiple observables</a:t>
            </a:r>
          </a:p>
        </p:txBody>
      </p:sp>
      <p:pic>
        <p:nvPicPr>
          <p:cNvPr id="3" name="Picture 2" descr="Screen Shot 2025-07-21 at 9.29.3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599" y="1600200"/>
            <a:ext cx="4706815" cy="3352800"/>
          </a:xfrm>
          <a:prstGeom prst="rect">
            <a:avLst/>
          </a:prstGeom>
        </p:spPr>
      </p:pic>
      <p:pic>
        <p:nvPicPr>
          <p:cNvPr id="7" name="Picture 6" descr="Screen Shot 2025-07-22 at 5.26.4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130710"/>
            <a:ext cx="838200" cy="342490"/>
          </a:xfrm>
          <a:prstGeom prst="rect">
            <a:avLst/>
          </a:prstGeom>
        </p:spPr>
      </p:pic>
      <p:pic>
        <p:nvPicPr>
          <p:cNvPr id="15" name="Picture 14" descr="Screen Shot 2025-07-22 at 5.28.04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52600"/>
            <a:ext cx="4428671" cy="394913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828800" y="1447800"/>
            <a:ext cx="2819400" cy="914400"/>
            <a:chOff x="1828800" y="1447800"/>
            <a:chExt cx="2819400" cy="914400"/>
          </a:xfrm>
        </p:grpSpPr>
        <p:pic>
          <p:nvPicPr>
            <p:cNvPr id="17" name="Picture 16" descr="Screen Shot 2025-07-23 at 8.13.21 AM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600" y="1524000"/>
              <a:ext cx="254000" cy="338667"/>
            </a:xfrm>
            <a:prstGeom prst="rect">
              <a:avLst/>
            </a:prstGeom>
          </p:spPr>
        </p:pic>
        <p:pic>
          <p:nvPicPr>
            <p:cNvPr id="18" name="Picture 17" descr="Screen Shot 2025-07-23 at 8.15.40 AM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1524000"/>
              <a:ext cx="239227" cy="344768"/>
            </a:xfrm>
            <a:prstGeom prst="rect">
              <a:avLst/>
            </a:prstGeom>
          </p:spPr>
        </p:pic>
        <p:pic>
          <p:nvPicPr>
            <p:cNvPr id="19" name="Picture 18" descr="Screen Shot 2025-07-23 at 8.17.28 AM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524000"/>
              <a:ext cx="355600" cy="336204"/>
            </a:xfrm>
            <a:prstGeom prst="rect">
              <a:avLst/>
            </a:prstGeom>
          </p:spPr>
        </p:pic>
        <p:pic>
          <p:nvPicPr>
            <p:cNvPr id="20" name="Picture 19" descr="Screen Shot 2025-07-23 at 8.17.21 AM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1524000"/>
              <a:ext cx="381000" cy="304800"/>
            </a:xfrm>
            <a:prstGeom prst="rect">
              <a:avLst/>
            </a:prstGeom>
          </p:spPr>
        </p:pic>
        <p:sp>
          <p:nvSpPr>
            <p:cNvPr id="21" name="Oval 20"/>
            <p:cNvSpPr/>
            <p:nvPr/>
          </p:nvSpPr>
          <p:spPr>
            <a:xfrm>
              <a:off x="1828800" y="1524000"/>
              <a:ext cx="1371600" cy="838200"/>
            </a:xfrm>
            <a:prstGeom prst="ellipse">
              <a:avLst/>
            </a:prstGeom>
            <a:solidFill>
              <a:srgbClr val="FF6600">
                <a:alpha val="36000"/>
              </a:srgbClr>
            </a:solidFill>
            <a:ln>
              <a:solidFill>
                <a:schemeClr val="accent1">
                  <a:shade val="95000"/>
                  <a:satMod val="105000"/>
                  <a:alpha val="14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3200400" y="1447800"/>
              <a:ext cx="1447800" cy="914400"/>
            </a:xfrm>
            <a:prstGeom prst="ellipse">
              <a:avLst/>
            </a:prstGeom>
            <a:solidFill>
              <a:srgbClr val="0000FF">
                <a:alpha val="36000"/>
              </a:srgbClr>
            </a:solidFill>
            <a:ln>
              <a:solidFill>
                <a:schemeClr val="accent1">
                  <a:shade val="95000"/>
                  <a:satMod val="105000"/>
                  <a:alpha val="14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981200" y="2057400"/>
              <a:ext cx="104848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/>
                <a:t>suppressed</a:t>
              </a:r>
              <a:endParaRPr lang="en-US" sz="1200" b="1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429000" y="2057400"/>
              <a:ext cx="90301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 smtClean="0"/>
                <a:t>enhanced</a:t>
              </a:r>
              <a:endParaRPr lang="en-US" sz="1200" b="1" dirty="0"/>
            </a:p>
          </p:txBody>
        </p:sp>
      </p:grpSp>
      <p:pic>
        <p:nvPicPr>
          <p:cNvPr id="27" name="Picture 26" descr="Screen Shot 2025-07-23 at 9.02.25 A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828800"/>
            <a:ext cx="1460500" cy="3683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096000" y="1219200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exclusive </a:t>
            </a:r>
            <a:r>
              <a:rPr lang="en-US" dirty="0" smtClean="0"/>
              <a:t>(ep</a:t>
            </a:r>
            <a:r>
              <a:rPr lang="en-US" dirty="0" smtClean="0">
                <a:sym typeface="Wingdings"/>
              </a:rPr>
              <a:t>e’p</a:t>
            </a:r>
            <a:r>
              <a:rPr lang="en-US" dirty="0" smtClean="0">
                <a:latin typeface="Symbol"/>
              </a:rPr>
              <a:t>r</a:t>
            </a:r>
            <a:r>
              <a:rPr lang="en-US" baseline="30000" dirty="0" smtClean="0">
                <a:latin typeface="Symbol"/>
              </a:rPr>
              <a:t>0</a:t>
            </a:r>
            <a:r>
              <a:rPr lang="en-US" dirty="0" smtClean="0">
                <a:latin typeface="Symbol"/>
              </a:rPr>
              <a:t>)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248400" y="4038600"/>
            <a:ext cx="1431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RGH(100 days)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1066800" y="4114800"/>
            <a:ext cx="1431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RGH(100 days)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22525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CLAS12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UT</a:t>
            </a:r>
            <a:r>
              <a:rPr lang="en-US" dirty="0" err="1" smtClean="0"/>
              <a:t>:exclusive</a:t>
            </a:r>
            <a:r>
              <a:rPr lang="en-US" dirty="0" smtClean="0"/>
              <a:t> </a:t>
            </a:r>
            <a:r>
              <a:rPr lang="en-US" dirty="0" smtClean="0">
                <a:latin typeface="Symbol"/>
              </a:rPr>
              <a:t>p</a:t>
            </a:r>
            <a:r>
              <a:rPr lang="en-US" baseline="30000" dirty="0"/>
              <a:t>0</a:t>
            </a:r>
            <a:endParaRPr lang="en-US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Avakian, PAC, July 24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5AF6CF-B642-094E-9AA1-003F274847D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4D1BD8C-B29A-5D5C-0E2B-F52247A37CB4}"/>
              </a:ext>
            </a:extLst>
          </p:cNvPr>
          <p:cNvSpPr txBox="1"/>
          <p:nvPr/>
        </p:nvSpPr>
        <p:spPr>
          <a:xfrm>
            <a:off x="5562600" y="914400"/>
            <a:ext cx="281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GK:ArXiv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cs-CZ" dirty="0" smtClean="0">
                <a:solidFill>
                  <a:srgbClr val="222222"/>
                </a:solidFill>
                <a:latin typeface="Arial" panose="020B0604020202020204" pitchFamily="34" charset="0"/>
              </a:rPr>
              <a:t>1106.4897</a:t>
            </a:r>
            <a:endParaRPr lang="en-US" dirty="0"/>
          </a:p>
        </p:txBody>
      </p:sp>
      <p:pic>
        <p:nvPicPr>
          <p:cNvPr id="7" name="Picture 6" descr="Screen Shot 2025-07-21 at 11.48.0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6600"/>
            <a:ext cx="8490784" cy="2679321"/>
          </a:xfrm>
          <a:prstGeom prst="rect">
            <a:avLst/>
          </a:prstGeom>
        </p:spPr>
      </p:pic>
      <p:pic>
        <p:nvPicPr>
          <p:cNvPr id="15" name="Picture 14" descr="Screen Shot 2025-07-22 at 5.26.0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00200"/>
            <a:ext cx="1841500" cy="41321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484077" y="138389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Significant transverse asymmetries predicted for exclusive </a:t>
            </a:r>
            <a:r>
              <a:rPr lang="en-US" dirty="0" smtClean="0">
                <a:latin typeface="Symbol"/>
              </a:rPr>
              <a:t>p</a:t>
            </a:r>
            <a:r>
              <a:rPr lang="en-US" dirty="0" smtClean="0"/>
              <a:t>0</a:t>
            </a:r>
            <a:endParaRPr lang="en-US" dirty="0"/>
          </a:p>
        </p:txBody>
      </p:sp>
      <p:pic>
        <p:nvPicPr>
          <p:cNvPr id="20" name="Picture 19" descr="Screen Shot 2025-07-22 at 5.28.0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277" y="2438400"/>
            <a:ext cx="4428671" cy="39491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248400" y="2133600"/>
            <a:ext cx="2895600" cy="914400"/>
            <a:chOff x="6248400" y="2133600"/>
            <a:chExt cx="2895600" cy="914400"/>
          </a:xfrm>
        </p:grpSpPr>
        <p:pic>
          <p:nvPicPr>
            <p:cNvPr id="21" name="Picture 20" descr="Screen Shot 2025-07-23 at 8.13.21 A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2677" y="2209800"/>
              <a:ext cx="254000" cy="338667"/>
            </a:xfrm>
            <a:prstGeom prst="rect">
              <a:avLst/>
            </a:prstGeom>
          </p:spPr>
        </p:pic>
        <p:pic>
          <p:nvPicPr>
            <p:cNvPr id="22" name="Picture 21" descr="Screen Shot 2025-07-23 at 8.15.40 AM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1077" y="2209800"/>
              <a:ext cx="239227" cy="344768"/>
            </a:xfrm>
            <a:prstGeom prst="rect">
              <a:avLst/>
            </a:prstGeom>
          </p:spPr>
        </p:pic>
        <p:pic>
          <p:nvPicPr>
            <p:cNvPr id="23" name="Picture 22" descr="Screen Shot 2025-07-23 at 8.17.28 AM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7677" y="2209800"/>
              <a:ext cx="355600" cy="336204"/>
            </a:xfrm>
            <a:prstGeom prst="rect">
              <a:avLst/>
            </a:prstGeom>
          </p:spPr>
        </p:pic>
        <p:pic>
          <p:nvPicPr>
            <p:cNvPr id="24" name="Picture 23" descr="Screen Shot 2025-07-23 at 8.17.21 AM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9277" y="2209800"/>
              <a:ext cx="381000" cy="304800"/>
            </a:xfrm>
            <a:prstGeom prst="rect">
              <a:avLst/>
            </a:prstGeom>
          </p:spPr>
        </p:pic>
        <p:sp>
          <p:nvSpPr>
            <p:cNvPr id="25" name="Oval 24"/>
            <p:cNvSpPr/>
            <p:nvPr/>
          </p:nvSpPr>
          <p:spPr>
            <a:xfrm>
              <a:off x="7772400" y="2133600"/>
              <a:ext cx="1371600" cy="838200"/>
            </a:xfrm>
            <a:prstGeom prst="ellipse">
              <a:avLst/>
            </a:prstGeom>
            <a:solidFill>
              <a:srgbClr val="FF6600">
                <a:alpha val="36000"/>
              </a:srgbClr>
            </a:solidFill>
            <a:ln>
              <a:solidFill>
                <a:schemeClr val="accent1">
                  <a:shade val="95000"/>
                  <a:satMod val="105000"/>
                  <a:alpha val="14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6248400" y="2133600"/>
              <a:ext cx="1447800" cy="914400"/>
            </a:xfrm>
            <a:prstGeom prst="ellipse">
              <a:avLst/>
            </a:prstGeom>
            <a:solidFill>
              <a:srgbClr val="0000FF">
                <a:alpha val="36000"/>
              </a:srgbClr>
            </a:solidFill>
            <a:ln>
              <a:solidFill>
                <a:schemeClr val="accent1">
                  <a:shade val="95000"/>
                  <a:satMod val="105000"/>
                  <a:alpha val="14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924800" y="2667000"/>
              <a:ext cx="104848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/>
                <a:t>suppressed</a:t>
              </a:r>
              <a:endParaRPr lang="en-US" sz="1200" b="1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477000" y="2743200"/>
              <a:ext cx="90301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 smtClean="0"/>
                <a:t>enhanced</a:t>
              </a:r>
              <a:endParaRPr lang="en-US" sz="1200" b="1" dirty="0"/>
            </a:p>
          </p:txBody>
        </p:sp>
      </p:grpSp>
      <p:pic>
        <p:nvPicPr>
          <p:cNvPr id="32" name="Picture 31" descr="Screen Shot 2025-07-23 at 8.42.39 A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5715000"/>
            <a:ext cx="3581397" cy="6983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000" y="58674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Sort out large E~ (needed to explain HERMES A</a:t>
            </a:r>
            <a:r>
              <a:rPr lang="en-US" baseline="-25000" dirty="0" smtClean="0"/>
              <a:t>UL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52400" y="838200"/>
            <a:ext cx="4419600" cy="2438400"/>
            <a:chOff x="152400" y="838200"/>
            <a:chExt cx="4495800" cy="2438400"/>
          </a:xfrm>
        </p:grpSpPr>
        <p:pic>
          <p:nvPicPr>
            <p:cNvPr id="29" name="Picture 28" descr="HERMES-AUL-piplus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838200"/>
              <a:ext cx="2895600" cy="2438400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152400" y="914400"/>
              <a:ext cx="1905000" cy="2285999"/>
              <a:chOff x="152400" y="914400"/>
              <a:chExt cx="1905000" cy="2285999"/>
            </a:xfrm>
          </p:grpSpPr>
          <p:pic>
            <p:nvPicPr>
              <p:cNvPr id="8" name="Picture 7" descr="Screen Shot 2025-07-21 at 11.54.28 AM.png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400" y="914400"/>
                <a:ext cx="1905000" cy="2285999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762000" y="2362200"/>
                <a:ext cx="96327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3366FF"/>
                    </a:solidFill>
                  </a:rPr>
                  <a:t>longitudinal</a:t>
                </a:r>
                <a:endParaRPr lang="en-US" sz="1200" dirty="0">
                  <a:solidFill>
                    <a:srgbClr val="3366FF"/>
                  </a:solidFill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2743200" y="1143000"/>
              <a:ext cx="11722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HERMES</a:t>
              </a:r>
              <a:endParaRPr lang="en-US" dirty="0"/>
            </a:p>
          </p:txBody>
        </p:sp>
        <p:sp>
          <p:nvSpPr>
            <p:cNvPr id="9" name="Left Brace 8"/>
            <p:cNvSpPr/>
            <p:nvPr/>
          </p:nvSpPr>
          <p:spPr>
            <a:xfrm rot="16200000">
              <a:off x="3028950" y="1695450"/>
              <a:ext cx="342900" cy="7620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95600" y="2286000"/>
              <a:ext cx="9638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exclusive </a:t>
              </a:r>
              <a:r>
                <a:rPr lang="en-US" sz="1100" dirty="0">
                  <a:latin typeface="Symbol"/>
                </a:rPr>
                <a:t>p</a:t>
              </a:r>
              <a:r>
                <a:rPr lang="en-US" sz="1100" dirty="0" smtClean="0"/>
                <a:t>+</a:t>
              </a:r>
              <a:endParaRPr lang="en-US" sz="11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0" y="914400"/>
            <a:ext cx="4419600" cy="2285999"/>
            <a:chOff x="152400" y="914400"/>
            <a:chExt cx="1905000" cy="2285999"/>
          </a:xfrm>
        </p:grpSpPr>
        <p:pic>
          <p:nvPicPr>
            <p:cNvPr id="31" name="Picture 30" descr="Screen Shot 2025-07-21 at 11.54.28 AM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914400"/>
              <a:ext cx="1905000" cy="2285999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762000" y="2362200"/>
              <a:ext cx="9632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3366FF"/>
                  </a:solidFill>
                </a:rPr>
                <a:t>longitudinal</a:t>
              </a:r>
              <a:endParaRPr lang="en-US" sz="1200" dirty="0">
                <a:solidFill>
                  <a:srgbClr val="3366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9444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41910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E</a:t>
            </a:r>
            <a:r>
              <a:rPr lang="en-US" sz="1800" dirty="0" smtClean="0"/>
              <a:t>xclusive </a:t>
            </a:r>
            <a:r>
              <a:rPr lang="en-US" sz="1800" dirty="0"/>
              <a:t>hadron production data accumulated by CLAS12 allowing detailed studies of variety of contributions, critical for providing adequate data for QCD </a:t>
            </a:r>
            <a:r>
              <a:rPr lang="en-US" sz="1800" dirty="0" smtClean="0"/>
              <a:t>based phenomenology </a:t>
            </a:r>
            <a:r>
              <a:rPr lang="en-US" sz="1800" dirty="0"/>
              <a:t>for 3D studies (TMDs and GPDs/GTMDs?) </a:t>
            </a:r>
            <a:endParaRPr lang="en-US" sz="2000" dirty="0"/>
          </a:p>
          <a:p>
            <a:r>
              <a:rPr lang="en-US" sz="2000" dirty="0"/>
              <a:t>First data from longitudinally polarized target, confirms importance of sorting out longitudinal photon contributions in general, and the impact of longitudinal </a:t>
            </a:r>
            <a:r>
              <a:rPr lang="en-US" sz="2000" dirty="0">
                <a:latin typeface="Symbol" panose="05050102010706020507" pitchFamily="18" charset="2"/>
              </a:rPr>
              <a:t>r</a:t>
            </a:r>
            <a:r>
              <a:rPr lang="en-US" sz="2000" baseline="30000" dirty="0"/>
              <a:t>0</a:t>
            </a:r>
            <a:r>
              <a:rPr lang="en-US" sz="2000" dirty="0"/>
              <a:t>s, in particular.</a:t>
            </a:r>
            <a:r>
              <a:rPr lang="en-US" sz="2000" i="1" dirty="0"/>
              <a:t> </a:t>
            </a:r>
            <a:endParaRPr lang="en-US" sz="2000" i="1" dirty="0" smtClean="0"/>
          </a:p>
          <a:p>
            <a:r>
              <a:rPr lang="en-US" sz="2000" dirty="0" smtClean="0"/>
              <a:t>Multidimensional measurements with high resolution, critical for separation of  exclusive from semi-exclusive, with separation of different dynamical contributions to certain exclusive processes, validation by measurements of Q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-dependence are critical for proper interpretation of the data</a:t>
            </a:r>
            <a:endParaRPr lang="en-US" sz="2000" dirty="0"/>
          </a:p>
          <a:p>
            <a:r>
              <a:rPr lang="en-US" sz="2000" dirty="0" smtClean="0"/>
              <a:t>Cross contributions from different polarized SFs due to angle of virtual photon with target polarization direction makes measurements </a:t>
            </a:r>
            <a:r>
              <a:rPr lang="en-US" sz="2000" dirty="0"/>
              <a:t>with </a:t>
            </a:r>
            <a:r>
              <a:rPr lang="en-US" sz="2000" dirty="0" smtClean="0"/>
              <a:t>transversely polarized </a:t>
            </a:r>
            <a:r>
              <a:rPr lang="en-US" sz="2000" dirty="0"/>
              <a:t>targets critical for disentangling spin and flavor dependence of 3D </a:t>
            </a:r>
            <a:r>
              <a:rPr lang="en-US" sz="2000" dirty="0" smtClean="0"/>
              <a:t>PDFs with </a:t>
            </a:r>
            <a:r>
              <a:rPr lang="en-US" sz="2000" dirty="0"/>
              <a:t>well-controlled systematics.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Avakian, PAC, July 24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5AF6CF-B642-094E-9AA1-003F274847D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5334000"/>
            <a:ext cx="84582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Measurements of exclusive hadron production with transversely polarized target will provide important input for  GPD based phenomenology,  also providing a critical input for pion SIDIS phenomenology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61913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Avakian, PAC, July 24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5AF6CF-B642-094E-9AA1-003F274847D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33600" y="2895600"/>
            <a:ext cx="37603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Support slides</a:t>
            </a:r>
          </a:p>
        </p:txBody>
      </p:sp>
    </p:spTree>
    <p:extLst>
      <p:ext uri="{BB962C8B-B14F-4D97-AF65-F5344CB8AC3E}">
        <p14:creationId xmlns:p14="http://schemas.microsoft.com/office/powerpoint/2010/main" val="1884291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Avakian, PAC, July 24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331D40-5376-6041-8743-34E46656054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8015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Measurements of </a:t>
            </a:r>
            <a:r>
              <a:rPr lang="en-US" sz="2800" dirty="0"/>
              <a:t>exclusive VMs </a:t>
            </a:r>
            <a:r>
              <a:rPr lang="en-US" sz="2800" dirty="0" smtClean="0"/>
              <a:t>at </a:t>
            </a:r>
            <a:r>
              <a:rPr lang="en-US" sz="2800" dirty="0"/>
              <a:t>ZEUS and H1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3200" y="685800"/>
            <a:ext cx="2507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ZEUS rho (0708.1478)</a:t>
            </a:r>
          </a:p>
        </p:txBody>
      </p:sp>
      <p:pic>
        <p:nvPicPr>
          <p:cNvPr id="10" name="Picture 9" descr="Screen Shot 2025-04-14 at 9.44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" y="990600"/>
            <a:ext cx="4846043" cy="4724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5791200"/>
            <a:ext cx="8370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Proper acceptance account requires fine multidimensional binning, high statistics</a:t>
            </a:r>
          </a:p>
          <a:p>
            <a:r>
              <a:rPr lang="en-US" dirty="0"/>
              <a:t>7-bins with acceptance at |</a:t>
            </a:r>
            <a:r>
              <a:rPr lang="en-US" dirty="0" err="1"/>
              <a:t>cos</a:t>
            </a:r>
            <a:r>
              <a:rPr lang="en-US" dirty="0" err="1">
                <a:latin typeface="Symbol"/>
              </a:rPr>
              <a:t>q</a:t>
            </a:r>
            <a:r>
              <a:rPr lang="en-US" dirty="0"/>
              <a:t>|&gt;0.8 reducing ~2 times (integrated over t?)</a:t>
            </a:r>
          </a:p>
        </p:txBody>
      </p:sp>
      <p:pic>
        <p:nvPicPr>
          <p:cNvPr id="8" name="Picture 7" descr="Screen Shot 2025-04-14 at 9.46.3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90600"/>
            <a:ext cx="4343400" cy="2743200"/>
          </a:xfrm>
          <a:prstGeom prst="rect">
            <a:avLst/>
          </a:prstGeom>
        </p:spPr>
      </p:pic>
      <p:pic>
        <p:nvPicPr>
          <p:cNvPr id="9" name="Picture 8" descr="Screen Shot 2025-04-14 at 11.15.0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810000"/>
            <a:ext cx="3505200" cy="1905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248400" y="4191000"/>
            <a:ext cx="1853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/>
              <a:t>hep-ex/9602007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896" y="838200"/>
            <a:ext cx="1445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&lt;100K events</a:t>
            </a:r>
          </a:p>
        </p:txBody>
      </p:sp>
    </p:spTree>
    <p:extLst>
      <p:ext uri="{BB962C8B-B14F-4D97-AF65-F5344CB8AC3E}">
        <p14:creationId xmlns:p14="http://schemas.microsoft.com/office/powerpoint/2010/main" val="2847457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HERMES </a:t>
            </a:r>
            <a:r>
              <a:rPr lang="en-US" dirty="0" err="1"/>
              <a:t>A</a:t>
            </a:r>
            <a:r>
              <a:rPr lang="en-US" baseline="-25000" dirty="0" err="1"/>
              <a:t>UL</a:t>
            </a:r>
            <a:r>
              <a:rPr lang="en-US" dirty="0" err="1"/>
              <a:t>:”exclusive</a:t>
            </a:r>
            <a:r>
              <a:rPr lang="en-US" dirty="0"/>
              <a:t>” </a:t>
            </a:r>
            <a:r>
              <a:rPr lang="en-US" dirty="0" err="1"/>
              <a:t>pions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Avakian, PAC, July 24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5AF6CF-B642-094E-9AA1-003F274847D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 descr="Screen Shot 2025-03-14 at 8.51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066800"/>
            <a:ext cx="4087361" cy="5105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81600" y="762000"/>
            <a:ext cx="3863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</a:t>
            </a:r>
            <a:r>
              <a:rPr lang="en-US" dirty="0" err="1"/>
              <a:t>pdf</a:t>
            </a:r>
            <a:r>
              <a:rPr lang="en-US" dirty="0"/>
              <a:t>/</a:t>
            </a:r>
            <a:r>
              <a:rPr lang="en-US" dirty="0" err="1"/>
              <a:t>hep</a:t>
            </a:r>
            <a:r>
              <a:rPr lang="en-US" dirty="0"/>
              <a:t>-ex/0212039</a:t>
            </a:r>
          </a:p>
        </p:txBody>
      </p:sp>
      <p:pic>
        <p:nvPicPr>
          <p:cNvPr id="8" name="Picture 7" descr="HERMES-AUL-piplu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4191000" cy="2667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914400"/>
            <a:ext cx="3846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</a:t>
            </a:r>
            <a:r>
              <a:rPr lang="en-US" dirty="0" err="1"/>
              <a:t>pdf</a:t>
            </a:r>
            <a:r>
              <a:rPr lang="en-US" dirty="0"/>
              <a:t>/</a:t>
            </a:r>
            <a:r>
              <a:rPr lang="en-US" dirty="0" err="1"/>
              <a:t>hep</a:t>
            </a:r>
            <a:r>
              <a:rPr lang="en-US" dirty="0"/>
              <a:t>-ex/0112022</a:t>
            </a:r>
          </a:p>
        </p:txBody>
      </p:sp>
      <p:pic>
        <p:nvPicPr>
          <p:cNvPr id="9" name="Picture 8" descr="Screen Shot 2025-03-24 at 11.00.0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86200"/>
            <a:ext cx="4191000" cy="19360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6019800"/>
            <a:ext cx="5675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SSA significant at small x, low Q</a:t>
            </a:r>
            <a:r>
              <a:rPr lang="en-US" baseline="30000" dirty="0"/>
              <a:t>2 </a:t>
            </a:r>
            <a:r>
              <a:rPr lang="en-US" dirty="0"/>
              <a:t>and relatively large t </a:t>
            </a:r>
            <a:endParaRPr lang="en-US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5257800" y="2895600"/>
            <a:ext cx="3059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 sign for </a:t>
            </a:r>
            <a:r>
              <a:rPr lang="en-US" dirty="0" smtClean="0">
                <a:latin typeface="Symbol"/>
              </a:rPr>
              <a:t>p</a:t>
            </a:r>
            <a:r>
              <a:rPr lang="en-US" dirty="0" smtClean="0"/>
              <a:t>+ and </a:t>
            </a:r>
            <a:r>
              <a:rPr lang="en-US" dirty="0" smtClean="0">
                <a:latin typeface="Symbol"/>
              </a:rPr>
              <a:t>p</a:t>
            </a:r>
            <a:r>
              <a:rPr lang="en-US" dirty="0" smtClean="0"/>
              <a:t>- (</a:t>
            </a:r>
            <a:r>
              <a:rPr lang="en-US" dirty="0" smtClean="0">
                <a:latin typeface="Symbol"/>
              </a:rPr>
              <a:t>r?)</a:t>
            </a:r>
            <a:endParaRPr lang="en-US" dirty="0" smtClean="0"/>
          </a:p>
          <a:p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162800" y="2819400"/>
            <a:ext cx="9144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15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x-dependence of A</a:t>
            </a:r>
            <a:r>
              <a:rPr lang="en-US" baseline="-25000" dirty="0" smtClean="0"/>
              <a:t>LU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smtClean="0"/>
              <a:t>A</a:t>
            </a:r>
            <a:r>
              <a:rPr lang="en-US" baseline="-25000" dirty="0" smtClean="0"/>
              <a:t>UL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Avakian, PAC, July 24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5AF6CF-B642-094E-9AA1-003F274847D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67000" y="838200"/>
            <a:ext cx="4982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ALU and AUL converge at large x</a:t>
            </a:r>
            <a:r>
              <a:rPr lang="en-US" dirty="0" smtClean="0">
                <a:sym typeface="Wingdings"/>
              </a:rPr>
              <a:t> large </a:t>
            </a:r>
            <a:r>
              <a:rPr lang="en-US" dirty="0" err="1" smtClean="0">
                <a:sym typeface="Wingdings"/>
              </a:rPr>
              <a:t>t</a:t>
            </a:r>
            <a:r>
              <a:rPr lang="en-US" baseline="-25000" dirty="0" err="1" smtClean="0">
                <a:sym typeface="Wingdings"/>
              </a:rPr>
              <a:t>min</a:t>
            </a:r>
            <a:endParaRPr lang="en-US" baseline="-25000" dirty="0"/>
          </a:p>
        </p:txBody>
      </p:sp>
      <p:pic>
        <p:nvPicPr>
          <p:cNvPr id="6" name="Picture 5" descr="Screen Shot 2025-04-07 at 6.49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19199"/>
            <a:ext cx="4622667" cy="27432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05400" y="5486400"/>
            <a:ext cx="36425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AUL and ALU diverge at low x, indicating additional contribution (~E</a:t>
            </a:r>
            <a:r>
              <a:rPr lang="en-US" sz="1400" baseline="-25000" dirty="0" smtClean="0"/>
              <a:t>T</a:t>
            </a:r>
            <a:r>
              <a:rPr lang="en-US" sz="1400" dirty="0" smtClean="0"/>
              <a:t>-bar) being significant at low x (to be cross checked)</a:t>
            </a:r>
            <a:endParaRPr lang="en-US" sz="1400" dirty="0"/>
          </a:p>
        </p:txBody>
      </p:sp>
      <p:pic>
        <p:nvPicPr>
          <p:cNvPr id="3" name="Picture 2" descr="Screen Shot 2025-04-07 at 7.06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133600"/>
            <a:ext cx="4419600" cy="2057400"/>
          </a:xfrm>
          <a:prstGeom prst="rect">
            <a:avLst/>
          </a:prstGeom>
        </p:spPr>
      </p:pic>
      <p:pic>
        <p:nvPicPr>
          <p:cNvPr id="10" name="Picture 9" descr="Screen Shot 2025-04-07 at 7.08.1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447800"/>
            <a:ext cx="2578100" cy="533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486400" y="2743200"/>
            <a:ext cx="18288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562600" y="3733800"/>
            <a:ext cx="18288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774086" y="4953000"/>
            <a:ext cx="4379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common term, likely dominates at large x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6172200" y="4191000"/>
            <a:ext cx="457200" cy="762000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Screen Shot 2025-04-08 at 11.02.26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962401"/>
            <a:ext cx="4267200" cy="23622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819400" y="1371600"/>
            <a:ext cx="1577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ep</a:t>
            </a:r>
            <a:r>
              <a:rPr lang="en-US" sz="2400" dirty="0" err="1" smtClean="0">
                <a:sym typeface="Wingdings"/>
              </a:rPr>
              <a:t>e’</a:t>
            </a:r>
            <a:r>
              <a:rPr lang="en-US" sz="2400" dirty="0" err="1" smtClean="0">
                <a:latin typeface="Symbol"/>
                <a:sym typeface="Wingdings"/>
              </a:rPr>
              <a:t>p</a:t>
            </a:r>
            <a:r>
              <a:rPr lang="en-US" sz="2400" baseline="30000" dirty="0" err="1" smtClean="0">
                <a:latin typeface="Symbol"/>
                <a:sym typeface="Wingdings"/>
              </a:rPr>
              <a:t>+</a:t>
            </a:r>
            <a:r>
              <a:rPr lang="en-US" sz="2400" dirty="0" err="1" smtClean="0">
                <a:sym typeface="Wingdings"/>
              </a:rPr>
              <a:t>n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514600" y="4038600"/>
            <a:ext cx="1510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ep</a:t>
            </a:r>
            <a:r>
              <a:rPr lang="en-US" sz="2400" dirty="0" smtClean="0">
                <a:sym typeface="Wingdings"/>
              </a:rPr>
              <a:t>e’</a:t>
            </a:r>
            <a:r>
              <a:rPr lang="en-US" sz="2400" dirty="0" smtClean="0">
                <a:latin typeface="Symbol"/>
                <a:sym typeface="Wingdings"/>
              </a:rPr>
              <a:t>r</a:t>
            </a:r>
            <a:r>
              <a:rPr lang="en-US" sz="2400" baseline="30000" dirty="0" smtClean="0">
                <a:latin typeface="Symbol"/>
                <a:sym typeface="Wingdings"/>
              </a:rPr>
              <a:t>0</a:t>
            </a:r>
            <a:r>
              <a:rPr lang="en-US" sz="2400" dirty="0" smtClean="0">
                <a:sym typeface="Wingdings"/>
              </a:rPr>
              <a:t>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6043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" descr="Screen Shot 2023-11-08 at 4.56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8200"/>
            <a:ext cx="421049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49" name="Title 1"/>
          <p:cNvSpPr>
            <a:spLocks noGrp="1" noChangeArrowheads="1"/>
          </p:cNvSpPr>
          <p:nvPr>
            <p:ph type="title"/>
          </p:nvPr>
        </p:nvSpPr>
        <p:spPr>
          <a:xfrm>
            <a:off x="-152400" y="27281"/>
            <a:ext cx="9144000" cy="563562"/>
          </a:xfrm>
        </p:spPr>
        <p:txBody>
          <a:bodyPr/>
          <a:lstStyle/>
          <a:p>
            <a:r>
              <a:rPr lang="en-US" sz="2400" dirty="0">
                <a:latin typeface="Arial" charset="0"/>
                <a:ea typeface="MS PGothic" charset="0"/>
              </a:rPr>
              <a:t>Studies of  </a:t>
            </a:r>
            <a:r>
              <a:rPr lang="en-US" sz="2400" dirty="0">
                <a:latin typeface="Symbol" charset="0"/>
                <a:ea typeface="MS PGothic" charset="0"/>
              </a:rPr>
              <a:t>r</a:t>
            </a:r>
            <a:r>
              <a:rPr lang="en-US" sz="2400" baseline="30000" dirty="0">
                <a:latin typeface="Arial" charset="0"/>
                <a:ea typeface="MS PGothic" charset="0"/>
              </a:rPr>
              <a:t>0</a:t>
            </a:r>
            <a:r>
              <a:rPr lang="en-US" sz="2400" dirty="0">
                <a:latin typeface="Arial" charset="0"/>
                <a:ea typeface="MS PGothic" charset="0"/>
              </a:rPr>
              <a:t> impact with longitudinally polarized NH</a:t>
            </a:r>
            <a:r>
              <a:rPr lang="en-US" sz="2400" baseline="-25000" dirty="0">
                <a:latin typeface="Arial" charset="0"/>
                <a:ea typeface="MS PGothic" charset="0"/>
              </a:rPr>
              <a:t>3</a:t>
            </a:r>
            <a:r>
              <a:rPr lang="en-US" sz="2400" dirty="0">
                <a:latin typeface="Arial" charset="0"/>
                <a:ea typeface="MS PGothic" charset="0"/>
              </a:rPr>
              <a:t> target</a:t>
            </a:r>
          </a:p>
        </p:txBody>
      </p:sp>
      <p:sp>
        <p:nvSpPr>
          <p:cNvPr id="5325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58200" y="7146925"/>
            <a:ext cx="6858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7DBED031-2CD2-414B-AFD6-104DA72A6FDF}" type="slidenum">
              <a:rPr lang="en-US" sz="1400"/>
              <a:pPr/>
              <a:t>18</a:t>
            </a:fld>
            <a:endParaRPr lang="en-US" sz="1400"/>
          </a:p>
        </p:txBody>
      </p:sp>
      <p:sp>
        <p:nvSpPr>
          <p:cNvPr id="53251" name="TextBox 14"/>
          <p:cNvSpPr txBox="1">
            <a:spLocks noChangeArrowheads="1"/>
          </p:cNvSpPr>
          <p:nvPr/>
        </p:nvSpPr>
        <p:spPr bwMode="auto">
          <a:xfrm>
            <a:off x="228600" y="4343400"/>
            <a:ext cx="4876800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buFont typeface="Arial"/>
              <a:buChar char="•"/>
            </a:pPr>
            <a:endParaRPr lang="en-US" sz="1800" dirty="0"/>
          </a:p>
          <a:p>
            <a:pPr>
              <a:buFont typeface="Arial"/>
              <a:buChar char="•"/>
            </a:pPr>
            <a:r>
              <a:rPr lang="en-US" sz="1800" dirty="0"/>
              <a:t>DSA is P-even,  SSA is P-odd</a:t>
            </a:r>
          </a:p>
          <a:p>
            <a:pPr>
              <a:buFont typeface="Arial"/>
              <a:buChar char="•"/>
            </a:pPr>
            <a:r>
              <a:rPr lang="en-US" sz="1800" dirty="0"/>
              <a:t>longitudinal photon cross section is P-odd</a:t>
            </a:r>
          </a:p>
          <a:p>
            <a:r>
              <a:rPr lang="en-US" sz="1800" dirty="0">
                <a:sym typeface="Wingdings"/>
              </a:rPr>
              <a:t> contribution </a:t>
            </a:r>
            <a:r>
              <a:rPr lang="en-US" sz="1800" dirty="0"/>
              <a:t>appears only in the SSA, a P-odd observable, and does not appear in DSA(</a:t>
            </a:r>
            <a:r>
              <a:rPr lang="en-US" sz="1800" dirty="0">
                <a:sym typeface="Wingdings"/>
              </a:rPr>
              <a:t></a:t>
            </a:r>
            <a:r>
              <a:rPr lang="en-US" sz="1800" dirty="0"/>
              <a:t>significant dilution in DSA)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Avakian, PAC, July 24</a:t>
            </a:r>
            <a:endParaRPr lang="en-US"/>
          </a:p>
        </p:txBody>
      </p:sp>
      <p:sp>
        <p:nvSpPr>
          <p:cNvPr id="53260" name="TextBox 5"/>
          <p:cNvSpPr txBox="1">
            <a:spLocks noChangeArrowheads="1"/>
          </p:cNvSpPr>
          <p:nvPr/>
        </p:nvSpPr>
        <p:spPr bwMode="auto">
          <a:xfrm>
            <a:off x="152400" y="3581400"/>
            <a:ext cx="43725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dirty="0"/>
              <a:t>Need clear separation of hydrogen from NH</a:t>
            </a:r>
            <a:r>
              <a:rPr lang="en-US" sz="1400" baseline="-25000" dirty="0"/>
              <a:t>3</a:t>
            </a:r>
          </a:p>
          <a:p>
            <a:r>
              <a:rPr lang="en-US" sz="1400" dirty="0"/>
              <a:t>and “diffractive” exclusive </a:t>
            </a:r>
            <a:r>
              <a:rPr lang="en-US" sz="1400" dirty="0">
                <a:latin typeface="Symbol"/>
              </a:rPr>
              <a:t>r</a:t>
            </a:r>
            <a:r>
              <a:rPr lang="en-US" sz="1400" dirty="0"/>
              <a:t>0s from exclusive </a:t>
            </a:r>
            <a:r>
              <a:rPr lang="en-US" sz="1400" dirty="0" err="1">
                <a:latin typeface="Symbol"/>
              </a:rPr>
              <a:t>p+p</a:t>
            </a:r>
            <a:r>
              <a:rPr lang="en-US" sz="1400" dirty="0">
                <a:latin typeface="Symbol"/>
              </a:rPr>
              <a:t>-</a:t>
            </a:r>
            <a:endParaRPr lang="en-US" sz="1400" baseline="-25000" dirty="0"/>
          </a:p>
        </p:txBody>
      </p:sp>
      <p:pic>
        <p:nvPicPr>
          <p:cNvPr id="2" name="Picture 1" descr="Screen Shot 2024-08-15 at 12.02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38200"/>
            <a:ext cx="4207285" cy="260150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62000" y="2590800"/>
            <a:ext cx="3352800" cy="1162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254" name="TextBox 1"/>
          <p:cNvSpPr txBox="1">
            <a:spLocks noChangeArrowheads="1"/>
          </p:cNvSpPr>
          <p:nvPr/>
        </p:nvSpPr>
        <p:spPr bwMode="auto">
          <a:xfrm>
            <a:off x="1828800" y="990600"/>
            <a:ext cx="2262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 i="1" dirty="0"/>
              <a:t>CLAS12 Preliminary</a:t>
            </a:r>
          </a:p>
        </p:txBody>
      </p:sp>
      <p:sp>
        <p:nvSpPr>
          <p:cNvPr id="53258" name="TextBox 4"/>
          <p:cNvSpPr txBox="1">
            <a:spLocks noChangeArrowheads="1"/>
          </p:cNvSpPr>
          <p:nvPr/>
        </p:nvSpPr>
        <p:spPr bwMode="auto">
          <a:xfrm>
            <a:off x="838200" y="2590800"/>
            <a:ext cx="14199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 dirty="0" err="1"/>
              <a:t>ep</a:t>
            </a:r>
            <a:r>
              <a:rPr lang="en-US" sz="1800" dirty="0"/>
              <a:t>-&gt;</a:t>
            </a:r>
            <a:r>
              <a:rPr lang="en-US" sz="1800" dirty="0" err="1"/>
              <a:t>e’p’</a:t>
            </a:r>
            <a:r>
              <a:rPr lang="en-US" altLang="ja-JP" sz="1800" dirty="0" err="1">
                <a:latin typeface="Symbol" charset="0"/>
              </a:rPr>
              <a:t>p</a:t>
            </a:r>
            <a:r>
              <a:rPr lang="en-US" altLang="ja-JP" sz="1800" baseline="30000" dirty="0" err="1">
                <a:latin typeface="Symbol" charset="0"/>
              </a:rPr>
              <a:t>+</a:t>
            </a:r>
            <a:r>
              <a:rPr lang="en-US" altLang="ja-JP" sz="1800" dirty="0" err="1">
                <a:latin typeface="Symbol" charset="0"/>
              </a:rPr>
              <a:t>p</a:t>
            </a:r>
            <a:r>
              <a:rPr lang="en-US" altLang="ja-JP" sz="1800" baseline="30000" dirty="0">
                <a:latin typeface="Symbol" charset="0"/>
              </a:rPr>
              <a:t>-</a:t>
            </a:r>
            <a:endParaRPr lang="en-US" sz="1800" baseline="300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905000" y="2209800"/>
            <a:ext cx="106680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819400"/>
            <a:ext cx="1906732" cy="228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0" y="4953000"/>
            <a:ext cx="3581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large z (small t) the shapes of distributions (getting asymmetric) clearly indicate dominance of longitudinal rho</a:t>
            </a:r>
          </a:p>
        </p:txBody>
      </p:sp>
    </p:spTree>
    <p:extLst>
      <p:ext uri="{BB962C8B-B14F-4D97-AF65-F5344CB8AC3E}">
        <p14:creationId xmlns:p14="http://schemas.microsoft.com/office/powerpoint/2010/main" val="3253355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58200" y="6588125"/>
            <a:ext cx="6858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5ABEFEF5-79F9-924F-9139-A6DEE757101C}" type="slidenum">
              <a:rPr lang="en-US" sz="1400"/>
              <a:pPr/>
              <a:t>19</a:t>
            </a:fld>
            <a:endParaRPr lang="en-US" sz="1400"/>
          </a:p>
        </p:txBody>
      </p:sp>
      <p:sp>
        <p:nvSpPr>
          <p:cNvPr id="32781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198438"/>
            <a:ext cx="8229600" cy="563562"/>
          </a:xfrm>
        </p:spPr>
        <p:txBody>
          <a:bodyPr/>
          <a:lstStyle/>
          <a:p>
            <a:pPr eaLnBrk="1" hangingPunct="1"/>
            <a:r>
              <a:rPr lang="en-US" sz="3200">
                <a:latin typeface="Arial" charset="0"/>
                <a:ea typeface="MS PGothic" charset="0"/>
              </a:rPr>
              <a:t>Exclusive dihadrons from CLAS12</a:t>
            </a:r>
          </a:p>
        </p:txBody>
      </p:sp>
      <p:sp>
        <p:nvSpPr>
          <p:cNvPr id="32782" name="Footer Placeholder 9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smtClean="0"/>
              <a:t>H. Avakian, PAC, July 24</a:t>
            </a:r>
            <a:endParaRPr lang="en-US" sz="1400"/>
          </a:p>
        </p:txBody>
      </p:sp>
      <p:sp>
        <p:nvSpPr>
          <p:cNvPr id="3" name="TextBox 2"/>
          <p:cNvSpPr txBox="1"/>
          <p:nvPr/>
        </p:nvSpPr>
        <p:spPr>
          <a:xfrm>
            <a:off x="533400" y="5638800"/>
            <a:ext cx="861060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exclusive rho contributions in SIDIS (multiplicity) drop with Q</a:t>
            </a:r>
            <a:r>
              <a:rPr lang="en-US" baseline="30000" dirty="0"/>
              <a:t>2 </a:t>
            </a:r>
            <a:r>
              <a:rPr lang="en-US" dirty="0"/>
              <a:t>(~1/Q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At large z=z</a:t>
            </a:r>
            <a:r>
              <a:rPr lang="en-US" baseline="-25000" dirty="0"/>
              <a:t>1</a:t>
            </a:r>
            <a:r>
              <a:rPr lang="en-US" dirty="0"/>
              <a:t>+z</a:t>
            </a:r>
            <a:r>
              <a:rPr lang="en-US" baseline="-25000" dirty="0"/>
              <a:t>2</a:t>
            </a:r>
            <a:r>
              <a:rPr lang="en-US" dirty="0"/>
              <a:t> the transverse photon contributions to </a:t>
            </a:r>
            <a:r>
              <a:rPr lang="en-US" dirty="0" err="1">
                <a:latin typeface="Symbol"/>
              </a:rPr>
              <a:t>r</a:t>
            </a:r>
            <a:r>
              <a:rPr lang="en-US" baseline="-25000" dirty="0" err="1"/>
              <a:t>L</a:t>
            </a:r>
            <a:r>
              <a:rPr lang="en-US" dirty="0"/>
              <a:t> suppressed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281" y="914400"/>
            <a:ext cx="7211719" cy="4666820"/>
            <a:chOff x="-76199" y="524249"/>
            <a:chExt cx="9067800" cy="5590371"/>
          </a:xfrm>
        </p:grpSpPr>
        <p:grpSp>
          <p:nvGrpSpPr>
            <p:cNvPr id="2" name="Group 1"/>
            <p:cNvGrpSpPr/>
            <p:nvPr/>
          </p:nvGrpSpPr>
          <p:grpSpPr>
            <a:xfrm>
              <a:off x="-76199" y="524249"/>
              <a:ext cx="9067800" cy="5363358"/>
              <a:chOff x="0" y="181831"/>
              <a:chExt cx="9144000" cy="6149119"/>
            </a:xfrm>
          </p:grpSpPr>
          <p:pic>
            <p:nvPicPr>
              <p:cNvPr id="32769" name="Picture 6" descr="Screen Shot 2024-07-09 at 8.31.12 AM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34200" y="2819400"/>
                <a:ext cx="2197100" cy="1905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770" name="Picture 10" descr="Screen Shot 2024-07-09 at 9.14.16 AM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0400" y="4572000"/>
                <a:ext cx="2133600" cy="175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771" name="Picture 14" descr="Screen Shot 2024-07-09 at 8.48.47 AM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5800" y="914400"/>
                <a:ext cx="2667000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772" name="Picture 7" descr="Screen Shot 2024-07-09 at 8.32.47 AM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9600" y="2667000"/>
                <a:ext cx="2667000" cy="1981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774" name="Picture 13" descr="Screen Shot 2024-07-09 at 8.47.38 AM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74863" y="914400"/>
                <a:ext cx="2573337" cy="1905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775" name="Picture 11" descr="Screen Shot 2024-07-09 at 8.43.25 AM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914400"/>
                <a:ext cx="2286000" cy="1981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776" name="Picture 2" descr="Screen Shot 2024-07-09 at 8.27.32 AM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7400" y="2667000"/>
                <a:ext cx="2590800" cy="1971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777" name="Picture 5" descr="Screen Shot 2024-07-09 at 8.29.43 AM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8" y="2667000"/>
                <a:ext cx="2260600" cy="1981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779" name="Picture 1" descr="Screen Shot 2024-07-09 at 9.11.22 AM.png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6" y="4469011"/>
                <a:ext cx="2344738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783" name="Picture 9" descr="latex-image-1.pdf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01963" y="181831"/>
                <a:ext cx="1371600" cy="15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784" name="TextBox 3"/>
              <p:cNvSpPr txBox="1">
                <a:spLocks noChangeArrowheads="1"/>
              </p:cNvSpPr>
              <p:nvPr/>
            </p:nvSpPr>
            <p:spPr bwMode="auto">
              <a:xfrm>
                <a:off x="2574061" y="2693497"/>
                <a:ext cx="1197712" cy="380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200" dirty="0"/>
                  <a:t>Q</a:t>
                </a:r>
                <a:r>
                  <a:rPr lang="en-US" sz="1200" baseline="30000" dirty="0"/>
                  <a:t>2</a:t>
                </a:r>
                <a:r>
                  <a:rPr lang="en-US" sz="1200" dirty="0"/>
                  <a:t>=3 GeV</a:t>
                </a:r>
                <a:r>
                  <a:rPr lang="en-US" sz="1200" baseline="30000" dirty="0"/>
                  <a:t>2</a:t>
                </a:r>
              </a:p>
            </p:txBody>
          </p:sp>
          <p:sp>
            <p:nvSpPr>
              <p:cNvPr id="32785" name="TextBox 24"/>
              <p:cNvSpPr txBox="1">
                <a:spLocks noChangeArrowheads="1"/>
              </p:cNvSpPr>
              <p:nvPr/>
            </p:nvSpPr>
            <p:spPr bwMode="auto">
              <a:xfrm>
                <a:off x="5762414" y="2798150"/>
                <a:ext cx="1197712" cy="380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200" dirty="0"/>
                  <a:t>Q</a:t>
                </a:r>
                <a:r>
                  <a:rPr lang="en-US" sz="1200" baseline="30000" dirty="0"/>
                  <a:t>2</a:t>
                </a:r>
                <a:r>
                  <a:rPr lang="en-US" sz="1200" dirty="0"/>
                  <a:t>=4 GeV</a:t>
                </a:r>
                <a:r>
                  <a:rPr lang="en-US" sz="1200" baseline="30000" dirty="0"/>
                  <a:t>2</a:t>
                </a:r>
              </a:p>
            </p:txBody>
          </p:sp>
          <p:sp>
            <p:nvSpPr>
              <p:cNvPr id="32786" name="TextBox 25"/>
              <p:cNvSpPr txBox="1">
                <a:spLocks noChangeArrowheads="1"/>
              </p:cNvSpPr>
              <p:nvPr/>
            </p:nvSpPr>
            <p:spPr bwMode="auto">
              <a:xfrm>
                <a:off x="7887982" y="2902803"/>
                <a:ext cx="1197712" cy="380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200" dirty="0"/>
                  <a:t>Q</a:t>
                </a:r>
                <a:r>
                  <a:rPr lang="en-US" sz="1200" baseline="30000" dirty="0"/>
                  <a:t>2</a:t>
                </a:r>
                <a:r>
                  <a:rPr lang="en-US" sz="1200" dirty="0"/>
                  <a:t>=5 GeV</a:t>
                </a:r>
                <a:r>
                  <a:rPr lang="en-US" sz="1200" baseline="30000" dirty="0"/>
                  <a:t>2</a:t>
                </a:r>
              </a:p>
            </p:txBody>
          </p:sp>
          <p:sp>
            <p:nvSpPr>
              <p:cNvPr id="32787" name="Rectangle 32"/>
              <p:cNvSpPr>
                <a:spLocks noChangeArrowheads="1"/>
              </p:cNvSpPr>
              <p:nvPr/>
            </p:nvSpPr>
            <p:spPr bwMode="auto">
              <a:xfrm>
                <a:off x="381000" y="1219200"/>
                <a:ext cx="628650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x=0.2</a:t>
                </a:r>
              </a:p>
            </p:txBody>
          </p:sp>
          <p:sp>
            <p:nvSpPr>
              <p:cNvPr id="32788" name="TextBox 33"/>
              <p:cNvSpPr txBox="1">
                <a:spLocks noChangeArrowheads="1"/>
              </p:cNvSpPr>
              <p:nvPr/>
            </p:nvSpPr>
            <p:spPr bwMode="auto">
              <a:xfrm>
                <a:off x="457200" y="990600"/>
                <a:ext cx="1071563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400"/>
                  <a:t>Q</a:t>
                </a:r>
                <a:r>
                  <a:rPr lang="en-US" sz="1400" baseline="30000"/>
                  <a:t>2</a:t>
                </a:r>
                <a:r>
                  <a:rPr lang="en-US" sz="1400"/>
                  <a:t>=2 GeV</a:t>
                </a:r>
                <a:r>
                  <a:rPr lang="en-US" sz="1400" baseline="30000"/>
                  <a:t>2</a:t>
                </a:r>
              </a:p>
            </p:txBody>
          </p:sp>
          <p:sp>
            <p:nvSpPr>
              <p:cNvPr id="32789" name="TextBox 34"/>
              <p:cNvSpPr txBox="1">
                <a:spLocks noChangeArrowheads="1"/>
              </p:cNvSpPr>
              <p:nvPr/>
            </p:nvSpPr>
            <p:spPr bwMode="auto">
              <a:xfrm>
                <a:off x="3346995" y="1019053"/>
                <a:ext cx="1071563" cy="3079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400" dirty="0"/>
                  <a:t>Q</a:t>
                </a:r>
                <a:r>
                  <a:rPr lang="en-US" sz="1400" baseline="30000" dirty="0"/>
                  <a:t>2</a:t>
                </a:r>
                <a:r>
                  <a:rPr lang="en-US" sz="1400" dirty="0"/>
                  <a:t>=3 GeV</a:t>
                </a:r>
                <a:r>
                  <a:rPr lang="en-US" sz="1400" baseline="30000" dirty="0"/>
                  <a:t>2</a:t>
                </a:r>
              </a:p>
            </p:txBody>
          </p:sp>
          <p:sp>
            <p:nvSpPr>
              <p:cNvPr id="32790" name="TextBox 35"/>
              <p:cNvSpPr txBox="1">
                <a:spLocks noChangeArrowheads="1"/>
              </p:cNvSpPr>
              <p:nvPr/>
            </p:nvSpPr>
            <p:spPr bwMode="auto">
              <a:xfrm>
                <a:off x="5762414" y="914400"/>
                <a:ext cx="1071563" cy="3079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400" dirty="0"/>
                  <a:t>Q</a:t>
                </a:r>
                <a:r>
                  <a:rPr lang="en-US" sz="1400" baseline="30000" dirty="0"/>
                  <a:t>2</a:t>
                </a:r>
                <a:r>
                  <a:rPr lang="en-US" sz="1400" dirty="0"/>
                  <a:t>=4 GeV</a:t>
                </a:r>
                <a:r>
                  <a:rPr lang="en-US" sz="1400" baseline="30000" dirty="0"/>
                  <a:t>2</a:t>
                </a:r>
              </a:p>
            </p:txBody>
          </p:sp>
          <p:sp>
            <p:nvSpPr>
              <p:cNvPr id="32793" name="TextBox 30"/>
              <p:cNvSpPr txBox="1">
                <a:spLocks noChangeArrowheads="1"/>
              </p:cNvSpPr>
              <p:nvPr/>
            </p:nvSpPr>
            <p:spPr bwMode="auto">
              <a:xfrm>
                <a:off x="7884767" y="4577247"/>
                <a:ext cx="1071563" cy="3079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400" dirty="0"/>
                  <a:t>Q</a:t>
                </a:r>
                <a:r>
                  <a:rPr lang="en-US" sz="1400" baseline="30000" dirty="0"/>
                  <a:t>2</a:t>
                </a:r>
                <a:r>
                  <a:rPr lang="en-US" sz="1400" dirty="0"/>
                  <a:t>=5 GeV</a:t>
                </a:r>
                <a:r>
                  <a:rPr lang="en-US" sz="1400" baseline="30000" dirty="0"/>
                  <a:t>2</a:t>
                </a:r>
              </a:p>
            </p:txBody>
          </p:sp>
          <p:sp>
            <p:nvSpPr>
              <p:cNvPr id="32794" name="Rectangle 4"/>
              <p:cNvSpPr>
                <a:spLocks noChangeArrowheads="1"/>
              </p:cNvSpPr>
              <p:nvPr/>
            </p:nvSpPr>
            <p:spPr bwMode="auto">
              <a:xfrm>
                <a:off x="381000" y="3352800"/>
                <a:ext cx="628650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x=0.3</a:t>
                </a:r>
              </a:p>
            </p:txBody>
          </p:sp>
          <p:sp>
            <p:nvSpPr>
              <p:cNvPr id="32795" name="TextBox 21"/>
              <p:cNvSpPr txBox="1">
                <a:spLocks noChangeArrowheads="1"/>
              </p:cNvSpPr>
              <p:nvPr/>
            </p:nvSpPr>
            <p:spPr bwMode="auto">
              <a:xfrm>
                <a:off x="351876" y="2798150"/>
                <a:ext cx="1071563" cy="3079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400" dirty="0"/>
                  <a:t>Q</a:t>
                </a:r>
                <a:r>
                  <a:rPr lang="en-US" sz="1400" baseline="30000" dirty="0"/>
                  <a:t>2</a:t>
                </a:r>
                <a:r>
                  <a:rPr lang="en-US" sz="1400" dirty="0"/>
                  <a:t>=2 GeV</a:t>
                </a:r>
                <a:r>
                  <a:rPr lang="en-US" sz="1400" baseline="30000" dirty="0"/>
                  <a:t>2</a:t>
                </a:r>
              </a:p>
            </p:txBody>
          </p:sp>
          <p:sp>
            <p:nvSpPr>
              <p:cNvPr id="32796" name="Rectangle 26"/>
              <p:cNvSpPr>
                <a:spLocks noChangeArrowheads="1"/>
              </p:cNvSpPr>
              <p:nvPr/>
            </p:nvSpPr>
            <p:spPr bwMode="auto">
              <a:xfrm>
                <a:off x="381000" y="4876800"/>
                <a:ext cx="628650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x=0.4</a:t>
                </a:r>
              </a:p>
            </p:txBody>
          </p:sp>
          <p:sp>
            <p:nvSpPr>
              <p:cNvPr id="32797" name="TextBox 27"/>
              <p:cNvSpPr txBox="1">
                <a:spLocks noChangeArrowheads="1"/>
              </p:cNvSpPr>
              <p:nvPr/>
            </p:nvSpPr>
            <p:spPr bwMode="auto">
              <a:xfrm>
                <a:off x="304800" y="4648200"/>
                <a:ext cx="1071563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400"/>
                  <a:t>Q</a:t>
                </a:r>
                <a:r>
                  <a:rPr lang="en-US" sz="1400" baseline="30000"/>
                  <a:t>2</a:t>
                </a:r>
                <a:r>
                  <a:rPr lang="en-US" sz="1400"/>
                  <a:t>=2 GeV</a:t>
                </a:r>
                <a:r>
                  <a:rPr lang="en-US" sz="1400" baseline="30000"/>
                  <a:t>2</a:t>
                </a:r>
              </a:p>
            </p:txBody>
          </p:sp>
        </p:grpSp>
        <p:pic>
          <p:nvPicPr>
            <p:cNvPr id="32778" name="Picture 8" descr="Screen Shot 2024-07-09 at 9.12.32 AM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4191000"/>
              <a:ext cx="2289813" cy="1923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3" name="Picture 9" descr="Screen Shot 2024-07-09 at 9.13.33 AM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1" y="4267201"/>
              <a:ext cx="2133600" cy="1772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28"/>
            <p:cNvSpPr txBox="1">
              <a:spLocks noChangeArrowheads="1"/>
            </p:cNvSpPr>
            <p:nvPr/>
          </p:nvSpPr>
          <p:spPr bwMode="auto">
            <a:xfrm>
              <a:off x="2572225" y="4259202"/>
              <a:ext cx="1309810" cy="331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200" dirty="0"/>
                <a:t>Q</a:t>
              </a:r>
              <a:r>
                <a:rPr lang="en-US" sz="1200" baseline="30000" dirty="0"/>
                <a:t>2</a:t>
              </a:r>
              <a:r>
                <a:rPr lang="en-US" sz="1200" dirty="0"/>
                <a:t>=3 GeV</a:t>
              </a:r>
              <a:r>
                <a:rPr lang="en-US" sz="1200" baseline="30000" dirty="0"/>
                <a:t>2</a:t>
              </a:r>
            </a:p>
          </p:txBody>
        </p:sp>
        <p:sp>
          <p:nvSpPr>
            <p:cNvPr id="36" name="TextBox 29"/>
            <p:cNvSpPr txBox="1">
              <a:spLocks noChangeArrowheads="1"/>
            </p:cNvSpPr>
            <p:nvPr/>
          </p:nvSpPr>
          <p:spPr bwMode="auto">
            <a:xfrm>
              <a:off x="5063325" y="4266720"/>
              <a:ext cx="1503073" cy="368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400" dirty="0"/>
                <a:t>Q</a:t>
              </a:r>
              <a:r>
                <a:rPr lang="en-US" sz="1400" baseline="30000" dirty="0"/>
                <a:t>2</a:t>
              </a:r>
              <a:r>
                <a:rPr lang="en-US" sz="1400" dirty="0"/>
                <a:t>=4 GeV</a:t>
              </a:r>
              <a:r>
                <a:rPr lang="en-US" sz="1400" baseline="30000" dirty="0"/>
                <a:t>2</a:t>
              </a:r>
            </a:p>
          </p:txBody>
        </p:sp>
      </p:grpSp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773269"/>
            <a:ext cx="1498703" cy="381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55729" y="4724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lower x need higher z</a:t>
            </a: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306669"/>
            <a:ext cx="1775269" cy="3048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392269"/>
            <a:ext cx="1214731" cy="304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162800" y="2971800"/>
            <a:ext cx="18514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GK: arXiv:0708.3569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33866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5"/>
          <p:cNvSpPr>
            <a:spLocks noGrp="1"/>
          </p:cNvSpPr>
          <p:nvPr>
            <p:ph type="sldNum" sz="quarter" idx="11"/>
          </p:nvPr>
        </p:nvSpPr>
        <p:spPr>
          <a:xfrm>
            <a:off x="6988175" y="65373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CE8AC650-816B-D94B-BA87-DC2A94739E37}" type="slidenum">
              <a:rPr lang="en-US" sz="1400" smtClean="0"/>
              <a:pPr>
                <a:defRPr/>
              </a:pPr>
              <a:t>2</a:t>
            </a:fld>
            <a:endParaRPr lang="en-US" sz="140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473075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Arial" charset="0"/>
                <a:ea typeface="MS PGothic" charset="0"/>
              </a:rPr>
              <a:t>3D PDFs: </a:t>
            </a:r>
            <a:r>
              <a:rPr lang="en-US" sz="3200" dirty="0">
                <a:solidFill>
                  <a:schemeClr val="tx1"/>
                </a:solidFill>
                <a:latin typeface="Arial" charset="0"/>
                <a:ea typeface="MS PGothic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charset="0"/>
                <a:ea typeface="MS PGothic" charset="0"/>
              </a:rPr>
              <a:t>E</a:t>
            </a:r>
            <a:r>
              <a:rPr lang="en-US" sz="3200" dirty="0" err="1" smtClean="0">
                <a:solidFill>
                  <a:schemeClr val="tx1"/>
                </a:solidFill>
                <a:latin typeface="Arial" charset="0"/>
                <a:ea typeface="MS PGothic" charset="0"/>
              </a:rPr>
              <a:t>lectroproduction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ea typeface="MS PGothic" charset="0"/>
              </a:rPr>
              <a:t> of hadrons</a:t>
            </a:r>
            <a:endParaRPr lang="en-US" sz="3200" dirty="0">
              <a:solidFill>
                <a:schemeClr val="tx1"/>
              </a:solidFill>
              <a:latin typeface="Arial" charset="0"/>
              <a:ea typeface="MS PGothic" charset="0"/>
            </a:endParaRPr>
          </a:p>
        </p:txBody>
      </p:sp>
      <p:pic>
        <p:nvPicPr>
          <p:cNvPr id="235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184275"/>
            <a:ext cx="2561721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4" name="Text Box 22"/>
          <p:cNvSpPr txBox="1">
            <a:spLocks noChangeArrowheads="1"/>
          </p:cNvSpPr>
          <p:nvPr/>
        </p:nvSpPr>
        <p:spPr bwMode="auto">
          <a:xfrm>
            <a:off x="5924550" y="99060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1800" dirty="0"/>
              <a:t>h</a:t>
            </a:r>
          </a:p>
        </p:txBody>
      </p:sp>
      <p:sp>
        <p:nvSpPr>
          <p:cNvPr id="11285" name="Text Box 23"/>
          <p:cNvSpPr txBox="1">
            <a:spLocks noChangeArrowheads="1"/>
          </p:cNvSpPr>
          <p:nvPr/>
        </p:nvSpPr>
        <p:spPr bwMode="auto">
          <a:xfrm>
            <a:off x="4495800" y="1981200"/>
            <a:ext cx="81931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1100" dirty="0"/>
              <a:t>TMD-PDF</a:t>
            </a:r>
          </a:p>
        </p:txBody>
      </p:sp>
      <p:sp>
        <p:nvSpPr>
          <p:cNvPr id="11287" name="Text Box 27"/>
          <p:cNvSpPr txBox="1">
            <a:spLocks noChangeArrowheads="1"/>
          </p:cNvSpPr>
          <p:nvPr/>
        </p:nvSpPr>
        <p:spPr bwMode="auto">
          <a:xfrm>
            <a:off x="76200" y="5791200"/>
            <a:ext cx="8991600" cy="58477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285750" indent="-285750" eaLnBrk="1" hangingPunct="1">
              <a:buFont typeface="Arial"/>
              <a:buChar char="•"/>
              <a:defRPr/>
            </a:pPr>
            <a:r>
              <a:rPr lang="en-US" sz="1600" dirty="0"/>
              <a:t>Different non-</a:t>
            </a:r>
            <a:r>
              <a:rPr lang="en-US" sz="1600" dirty="0" err="1"/>
              <a:t>perturbative</a:t>
            </a:r>
            <a:r>
              <a:rPr lang="en-US" sz="1600" dirty="0"/>
              <a:t> objects may be involved with several independent variables involved 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sz="1600" dirty="0"/>
              <a:t>Cross contributions make studies  based on a given set of assumptions challenging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895600" y="6553200"/>
            <a:ext cx="3905250" cy="155575"/>
          </a:xfrm>
        </p:spPr>
        <p:txBody>
          <a:bodyPr/>
          <a:lstStyle/>
          <a:p>
            <a:pPr>
              <a:defRPr/>
            </a:pPr>
            <a:r>
              <a:rPr lang="en-US" smtClean="0"/>
              <a:t>H. Avakian, PAC, July 24</a:t>
            </a:r>
            <a:endParaRPr lang="en-US" dirty="0"/>
          </a:p>
        </p:txBody>
      </p:sp>
      <p:sp>
        <p:nvSpPr>
          <p:cNvPr id="11296" name="Text Box 26"/>
          <p:cNvSpPr txBox="1">
            <a:spLocks noChangeArrowheads="1"/>
          </p:cNvSpPr>
          <p:nvPr/>
        </p:nvSpPr>
        <p:spPr bwMode="auto">
          <a:xfrm>
            <a:off x="5257800" y="1219200"/>
            <a:ext cx="9445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1200" dirty="0"/>
              <a:t>TMD-FF</a:t>
            </a:r>
            <a:r>
              <a:rPr lang="en-US" sz="1800" dirty="0"/>
              <a:t> </a:t>
            </a:r>
          </a:p>
        </p:txBody>
      </p:sp>
      <p:sp>
        <p:nvSpPr>
          <p:cNvPr id="91" name="Text Box 22"/>
          <p:cNvSpPr txBox="1">
            <a:spLocks noChangeArrowheads="1"/>
          </p:cNvSpPr>
          <p:nvPr/>
        </p:nvSpPr>
        <p:spPr bwMode="auto">
          <a:xfrm>
            <a:off x="5257800" y="1524000"/>
            <a:ext cx="3381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1800" dirty="0"/>
              <a:t>X</a:t>
            </a:r>
          </a:p>
        </p:txBody>
      </p:sp>
      <p:sp>
        <p:nvSpPr>
          <p:cNvPr id="93" name="Text Box 11"/>
          <p:cNvSpPr txBox="1">
            <a:spLocks noChangeArrowheads="1"/>
          </p:cNvSpPr>
          <p:nvPr/>
        </p:nvSpPr>
        <p:spPr bwMode="auto">
          <a:xfrm>
            <a:off x="2209800" y="1524000"/>
            <a:ext cx="8337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2000" dirty="0" err="1"/>
              <a:t>x</a:t>
            </a:r>
            <a:r>
              <a:rPr lang="en-US" sz="2000" baseline="-25000" dirty="0" err="1"/>
              <a:t>F</a:t>
            </a:r>
            <a:r>
              <a:rPr lang="en-US" sz="2000" dirty="0"/>
              <a:t>&gt;0</a:t>
            </a:r>
          </a:p>
        </p:txBody>
      </p:sp>
      <p:sp>
        <p:nvSpPr>
          <p:cNvPr id="23617" name="Rectangle 12"/>
          <p:cNvSpPr>
            <a:spLocks noChangeArrowheads="1"/>
          </p:cNvSpPr>
          <p:nvPr/>
        </p:nvSpPr>
        <p:spPr bwMode="auto">
          <a:xfrm>
            <a:off x="152400" y="4267200"/>
            <a:ext cx="3124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1400" dirty="0"/>
              <a:t>Target Fragmentation Region (TFR)</a:t>
            </a:r>
          </a:p>
        </p:txBody>
      </p:sp>
      <p:sp>
        <p:nvSpPr>
          <p:cNvPr id="23618" name="Rectangle 105"/>
          <p:cNvSpPr>
            <a:spLocks noChangeArrowheads="1"/>
          </p:cNvSpPr>
          <p:nvPr/>
        </p:nvSpPr>
        <p:spPr bwMode="auto">
          <a:xfrm>
            <a:off x="1143000" y="1066800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1400"/>
              <a:t>Current Fragmentation Region (CFR)</a:t>
            </a:r>
          </a:p>
        </p:txBody>
      </p:sp>
      <p:sp>
        <p:nvSpPr>
          <p:cNvPr id="77" name="Text Box 11"/>
          <p:cNvSpPr txBox="1">
            <a:spLocks noChangeArrowheads="1"/>
          </p:cNvSpPr>
          <p:nvPr/>
        </p:nvSpPr>
        <p:spPr bwMode="auto">
          <a:xfrm>
            <a:off x="304800" y="3810000"/>
            <a:ext cx="7225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2000" dirty="0" err="1"/>
              <a:t>x</a:t>
            </a:r>
            <a:r>
              <a:rPr lang="en-US" sz="2000" baseline="-25000" dirty="0" err="1"/>
              <a:t>F</a:t>
            </a:r>
            <a:r>
              <a:rPr lang="en-US" sz="2000" dirty="0"/>
              <a:t>&lt;0</a:t>
            </a:r>
          </a:p>
        </p:txBody>
      </p:sp>
      <p:sp>
        <p:nvSpPr>
          <p:cNvPr id="78" name="Text Box 22"/>
          <p:cNvSpPr txBox="1">
            <a:spLocks noChangeArrowheads="1"/>
          </p:cNvSpPr>
          <p:nvPr/>
        </p:nvSpPr>
        <p:spPr bwMode="auto">
          <a:xfrm>
            <a:off x="3886200" y="1565275"/>
            <a:ext cx="35083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1800" dirty="0"/>
              <a:t>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04800" y="2057400"/>
            <a:ext cx="3048000" cy="1773237"/>
            <a:chOff x="152400" y="1655763"/>
            <a:chExt cx="3532188" cy="2333625"/>
          </a:xfrm>
        </p:grpSpPr>
        <p:grpSp>
          <p:nvGrpSpPr>
            <p:cNvPr id="23576" name="Group 61"/>
            <p:cNvGrpSpPr>
              <a:grpSpLocks/>
            </p:cNvGrpSpPr>
            <p:nvPr/>
          </p:nvGrpSpPr>
          <p:grpSpPr bwMode="auto">
            <a:xfrm>
              <a:off x="152400" y="1752600"/>
              <a:ext cx="3021013" cy="1984375"/>
              <a:chOff x="762000" y="1533525"/>
              <a:chExt cx="5943600" cy="2733675"/>
            </a:xfrm>
          </p:grpSpPr>
          <p:grpSp>
            <p:nvGrpSpPr>
              <p:cNvPr id="23620" name="Group 74"/>
              <p:cNvGrpSpPr>
                <a:grpSpLocks/>
              </p:cNvGrpSpPr>
              <p:nvPr/>
            </p:nvGrpSpPr>
            <p:grpSpPr bwMode="auto">
              <a:xfrm>
                <a:off x="762000" y="1533525"/>
                <a:ext cx="5943600" cy="2733675"/>
                <a:chOff x="762000" y="1533144"/>
                <a:chExt cx="5943600" cy="2734056"/>
              </a:xfrm>
            </p:grpSpPr>
            <p:pic>
              <p:nvPicPr>
                <p:cNvPr id="23628" name="Picture 4" descr="targetfra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2000" y="1533144"/>
                  <a:ext cx="5943600" cy="27340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7" name="Rounded Rectangle 72"/>
                <p:cNvSpPr/>
                <p:nvPr/>
              </p:nvSpPr>
              <p:spPr>
                <a:xfrm>
                  <a:off x="2819400" y="3505200"/>
                  <a:ext cx="609600" cy="762000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23621" name="Group 79"/>
              <p:cNvGrpSpPr>
                <a:grpSpLocks/>
              </p:cNvGrpSpPr>
              <p:nvPr/>
            </p:nvGrpSpPr>
            <p:grpSpPr bwMode="auto">
              <a:xfrm>
                <a:off x="3810000" y="2209800"/>
                <a:ext cx="228600" cy="573088"/>
                <a:chOff x="4724400" y="2819400"/>
                <a:chExt cx="228600" cy="572612"/>
              </a:xfrm>
            </p:grpSpPr>
            <p:cxnSp>
              <p:nvCxnSpPr>
                <p:cNvPr id="64" name="Curved Connector 4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798960" y="2894569"/>
                  <a:ext cx="229437" cy="78083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5" name="Curved Connector 5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666524" y="3255113"/>
                  <a:ext cx="194477" cy="78083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3622" name="Group 79"/>
              <p:cNvGrpSpPr>
                <a:grpSpLocks/>
              </p:cNvGrpSpPr>
              <p:nvPr/>
            </p:nvGrpSpPr>
            <p:grpSpPr bwMode="auto">
              <a:xfrm>
                <a:off x="3581400" y="2782413"/>
                <a:ext cx="228600" cy="573088"/>
                <a:chOff x="4724400" y="2819400"/>
                <a:chExt cx="228600" cy="572612"/>
              </a:xfrm>
            </p:grpSpPr>
            <p:cxnSp>
              <p:nvCxnSpPr>
                <p:cNvPr id="62" name="Curved Connector 5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801120" y="2896495"/>
                  <a:ext cx="229437" cy="74959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3" name="Curved Connector 5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668217" y="3256571"/>
                  <a:ext cx="192291" cy="78081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61" name="Curved Connector 60"/>
              <p:cNvCxnSpPr>
                <a:cxnSpLocks noChangeShapeType="1"/>
              </p:cNvCxnSpPr>
              <p:nvPr/>
            </p:nvCxnSpPr>
            <p:spPr bwMode="auto">
              <a:xfrm rot="5400000">
                <a:off x="3436592" y="3420085"/>
                <a:ext cx="194638" cy="78081"/>
              </a:xfrm>
              <a:prstGeom prst="curvedConnector3">
                <a:avLst>
                  <a:gd name="adj1" fmla="val 50000"/>
                </a:avLst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3577" name="Text Box 32"/>
            <p:cNvSpPr txBox="1">
              <a:spLocks noChangeArrowheads="1"/>
            </p:cNvSpPr>
            <p:nvPr/>
          </p:nvSpPr>
          <p:spPr bwMode="auto">
            <a:xfrm>
              <a:off x="3098800" y="1655763"/>
              <a:ext cx="28575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/>
              <a:r>
                <a:rPr lang="en-US" b="1"/>
                <a:t>h</a:t>
              </a:r>
            </a:p>
          </p:txBody>
        </p:sp>
        <p:sp>
          <p:nvSpPr>
            <p:cNvPr id="23578" name="Text Box 32"/>
            <p:cNvSpPr txBox="1">
              <a:spLocks noChangeArrowheads="1"/>
            </p:cNvSpPr>
            <p:nvPr/>
          </p:nvSpPr>
          <p:spPr bwMode="auto">
            <a:xfrm>
              <a:off x="260350" y="3254375"/>
              <a:ext cx="2857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/>
              <a:r>
                <a:rPr lang="en-US" b="1"/>
                <a:t>h</a:t>
              </a:r>
            </a:p>
          </p:txBody>
        </p:sp>
        <p:pic>
          <p:nvPicPr>
            <p:cNvPr id="23579" name="Picture 6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2362200"/>
              <a:ext cx="1627188" cy="162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ounded Rectangle 80"/>
            <p:cNvSpPr/>
            <p:nvPr/>
          </p:nvSpPr>
          <p:spPr bwMode="auto">
            <a:xfrm>
              <a:off x="2438400" y="1752600"/>
              <a:ext cx="339096" cy="61644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350"/>
            </a:p>
          </p:txBody>
        </p:sp>
        <p:cxnSp>
          <p:nvCxnSpPr>
            <p:cNvPr id="84" name="Curved Connector 58"/>
            <p:cNvCxnSpPr>
              <a:cxnSpLocks noChangeShapeType="1"/>
            </p:cNvCxnSpPr>
            <p:nvPr/>
          </p:nvCxnSpPr>
          <p:spPr bwMode="auto">
            <a:xfrm rot="5400000">
              <a:off x="1572192" y="2875757"/>
              <a:ext cx="166687" cy="38100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" name="Curved Connector 58"/>
            <p:cNvCxnSpPr>
              <a:cxnSpLocks noChangeShapeType="1"/>
            </p:cNvCxnSpPr>
            <p:nvPr/>
          </p:nvCxnSpPr>
          <p:spPr bwMode="auto">
            <a:xfrm rot="5400000">
              <a:off x="1676212" y="2502694"/>
              <a:ext cx="166687" cy="38100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" name="TextBox 2"/>
          <p:cNvSpPr txBox="1"/>
          <p:nvPr/>
        </p:nvSpPr>
        <p:spPr>
          <a:xfrm>
            <a:off x="7086600" y="762000"/>
            <a:ext cx="971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Study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096000" y="14478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Flavor and polarization dependence of transverse momentum distributions</a:t>
            </a:r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5127171" y="2514600"/>
            <a:ext cx="777875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1800" dirty="0" err="1">
                <a:latin typeface="Symbol"/>
              </a:rPr>
              <a:t>p,r,K</a:t>
            </a:r>
            <a:r>
              <a:rPr lang="en-US" sz="1800" dirty="0">
                <a:latin typeface="Symbol"/>
              </a:rPr>
              <a:t>.</a:t>
            </a:r>
            <a:endParaRPr lang="en-US" sz="1800" dirty="0"/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971" y="2895600"/>
            <a:ext cx="18288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 Box 24"/>
          <p:cNvSpPr txBox="1">
            <a:spLocks noChangeArrowheads="1"/>
          </p:cNvSpPr>
          <p:nvPr/>
        </p:nvSpPr>
        <p:spPr bwMode="auto">
          <a:xfrm>
            <a:off x="4517571" y="3382963"/>
            <a:ext cx="623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1600" dirty="0"/>
              <a:t>GPD</a:t>
            </a:r>
          </a:p>
        </p:txBody>
      </p:sp>
      <p:sp>
        <p:nvSpPr>
          <p:cNvPr id="55" name="Text Box 26"/>
          <p:cNvSpPr txBox="1">
            <a:spLocks noChangeArrowheads="1"/>
          </p:cNvSpPr>
          <p:nvPr/>
        </p:nvSpPr>
        <p:spPr bwMode="auto">
          <a:xfrm>
            <a:off x="4622346" y="2568575"/>
            <a:ext cx="46196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1200"/>
              <a:t>DA</a:t>
            </a:r>
            <a:r>
              <a:rPr lang="en-US" sz="1800"/>
              <a:t> </a:t>
            </a:r>
          </a:p>
        </p:txBody>
      </p:sp>
      <p:sp>
        <p:nvSpPr>
          <p:cNvPr id="56" name="Text Box 22"/>
          <p:cNvSpPr txBox="1">
            <a:spLocks noChangeArrowheads="1"/>
          </p:cNvSpPr>
          <p:nvPr/>
        </p:nvSpPr>
        <p:spPr bwMode="auto">
          <a:xfrm>
            <a:off x="5365296" y="3200400"/>
            <a:ext cx="96678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1800" dirty="0"/>
              <a:t>N,</a:t>
            </a:r>
            <a:r>
              <a:rPr lang="en-US" sz="1800" dirty="0">
                <a:latin typeface="Symbol"/>
              </a:rPr>
              <a:t>D,L,.</a:t>
            </a:r>
            <a:r>
              <a:rPr lang="en-US" sz="1800" dirty="0"/>
              <a:t>.</a:t>
            </a:r>
          </a:p>
        </p:txBody>
      </p:sp>
      <p:sp>
        <p:nvSpPr>
          <p:cNvPr id="57" name="Text Box 22"/>
          <p:cNvSpPr txBox="1">
            <a:spLocks noChangeArrowheads="1"/>
          </p:cNvSpPr>
          <p:nvPr/>
        </p:nvSpPr>
        <p:spPr bwMode="auto">
          <a:xfrm>
            <a:off x="3907971" y="3203575"/>
            <a:ext cx="3508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1800" dirty="0"/>
              <a:t>N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270171" y="3200400"/>
            <a:ext cx="2873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Flavor and polarization dependence of transverse space distributions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7000" y="1143000"/>
            <a:ext cx="158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x,Q</a:t>
            </a:r>
            <a:r>
              <a:rPr lang="en-US" baseline="30000" dirty="0"/>
              <a:t>2</a:t>
            </a:r>
            <a:r>
              <a:rPr lang="en-US" dirty="0"/>
              <a:t>,z,P</a:t>
            </a:r>
            <a:r>
              <a:rPr lang="en-US" baseline="-25000" dirty="0"/>
              <a:t>T</a:t>
            </a:r>
            <a:r>
              <a:rPr lang="en-US" dirty="0"/>
              <a:t>,</a:t>
            </a:r>
            <a:r>
              <a:rPr lang="en-US" dirty="0">
                <a:latin typeface="Symbol"/>
              </a:rPr>
              <a:t>f,f</a:t>
            </a:r>
            <a:r>
              <a:rPr lang="en-US" baseline="-25000" dirty="0"/>
              <a:t>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172200" y="2590800"/>
            <a:ext cx="1698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x,Q</a:t>
            </a:r>
            <a:r>
              <a:rPr lang="en-US" baseline="30000" dirty="0"/>
              <a:t>2</a:t>
            </a:r>
            <a:r>
              <a:rPr lang="en-US" dirty="0"/>
              <a:t>,t,</a:t>
            </a:r>
            <a:r>
              <a:rPr lang="en-US" dirty="0">
                <a:latin typeface="Symbol"/>
              </a:rPr>
              <a:t>f,f</a:t>
            </a:r>
            <a:r>
              <a:rPr lang="en-US" baseline="-25000" dirty="0"/>
              <a:t>S </a:t>
            </a:r>
            <a:r>
              <a:rPr lang="en-US" dirty="0"/>
              <a:t>+</a:t>
            </a:r>
            <a:r>
              <a:rPr lang="en-US" i="1" dirty="0" err="1">
                <a:latin typeface="Symbol"/>
              </a:rPr>
              <a:t>f</a:t>
            </a:r>
            <a:r>
              <a:rPr lang="en-US" dirty="0" err="1">
                <a:latin typeface="Symbol"/>
              </a:rPr>
              <a:t>,q</a:t>
            </a:r>
            <a:endParaRPr lang="en-US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4191000" y="914400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  <a:latin typeface="Symbol"/>
              </a:rPr>
              <a:t>g*</a:t>
            </a:r>
            <a:r>
              <a:rPr lang="en-US" sz="2400" baseline="-25000" dirty="0">
                <a:solidFill>
                  <a:srgbClr val="000090"/>
                </a:solidFill>
                <a:latin typeface="Symbol"/>
              </a:rPr>
              <a:t>T</a:t>
            </a:r>
            <a:endParaRPr lang="en-US" sz="2400" baseline="-25000" dirty="0">
              <a:solidFill>
                <a:srgbClr val="00009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810000" y="2514600"/>
            <a:ext cx="571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Symbol"/>
              </a:rPr>
              <a:t>g*</a:t>
            </a:r>
            <a:r>
              <a:rPr lang="en-US" sz="2400" baseline="-25000" dirty="0">
                <a:solidFill>
                  <a:srgbClr val="FF0000"/>
                </a:solidFill>
                <a:latin typeface="+mj-lt"/>
              </a:rPr>
              <a:t>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0" y="2590800"/>
            <a:ext cx="77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~1/Q</a:t>
            </a:r>
            <a:r>
              <a:rPr lang="en-US" baseline="30000" dirty="0"/>
              <a:t>6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229600" y="1143000"/>
            <a:ext cx="77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~1/Q</a:t>
            </a:r>
            <a:r>
              <a:rPr lang="en-US" baseline="30000" dirty="0"/>
              <a:t>4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A06426A-1A1C-89EE-5EBB-3E197798AD5C}"/>
              </a:ext>
            </a:extLst>
          </p:cNvPr>
          <p:cNvGrpSpPr/>
          <p:nvPr/>
        </p:nvGrpSpPr>
        <p:grpSpPr>
          <a:xfrm>
            <a:off x="3352800" y="3810000"/>
            <a:ext cx="5791200" cy="1886129"/>
            <a:chOff x="3352800" y="3810000"/>
            <a:chExt cx="5791200" cy="1886129"/>
          </a:xfrm>
        </p:grpSpPr>
        <p:sp>
          <p:nvSpPr>
            <p:cNvPr id="11270" name="Rectangle 6"/>
            <p:cNvSpPr>
              <a:spLocks noChangeArrowheads="1"/>
            </p:cNvSpPr>
            <p:nvPr/>
          </p:nvSpPr>
          <p:spPr bwMode="auto">
            <a:xfrm>
              <a:off x="3581400" y="4832350"/>
              <a:ext cx="7620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3583" name="Picture 2" descr="Screen Shot 2023-12-11 at 3.56.32 PM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9800" y="4713288"/>
              <a:ext cx="16002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4" name="Picture 3" descr="Screen Shot 2023-12-11 at 3.59.32 PM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4114800"/>
              <a:ext cx="1712913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>
            <a:xfrm>
              <a:off x="4511675" y="4408488"/>
              <a:ext cx="34925" cy="381000"/>
            </a:xfrm>
            <a:prstGeom prst="straightConnector1">
              <a:avLst/>
            </a:prstGeom>
            <a:ln w="3175">
              <a:solidFill>
                <a:schemeClr val="tx2">
                  <a:lumMod val="65000"/>
                  <a:lumOff val="35000"/>
                </a:schemeClr>
              </a:solidFill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 Box 22"/>
            <p:cNvSpPr txBox="1">
              <a:spLocks noChangeArrowheads="1"/>
            </p:cNvSpPr>
            <p:nvPr/>
          </p:nvSpPr>
          <p:spPr bwMode="auto">
            <a:xfrm>
              <a:off x="3382962" y="4572000"/>
              <a:ext cx="350838" cy="369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defRPr/>
              </a:pPr>
              <a:r>
                <a:rPr lang="en-US" sz="1800" dirty="0"/>
                <a:t>N</a:t>
              </a:r>
            </a:p>
          </p:txBody>
        </p:sp>
        <p:sp>
          <p:nvSpPr>
            <p:cNvPr id="90" name="Text Box 22"/>
            <p:cNvSpPr txBox="1">
              <a:spLocks noChangeArrowheads="1"/>
            </p:cNvSpPr>
            <p:nvPr/>
          </p:nvSpPr>
          <p:spPr bwMode="auto">
            <a:xfrm>
              <a:off x="4851400" y="4332288"/>
              <a:ext cx="338138" cy="369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defRPr/>
              </a:pPr>
              <a:r>
                <a:rPr lang="en-US" sz="1800" dirty="0"/>
                <a:t>X</a:t>
              </a:r>
            </a:p>
          </p:txBody>
        </p:sp>
        <p:sp>
          <p:nvSpPr>
            <p:cNvPr id="97" name="Text Box 26"/>
            <p:cNvSpPr txBox="1">
              <a:spLocks noChangeArrowheads="1"/>
            </p:cNvSpPr>
            <p:nvPr/>
          </p:nvSpPr>
          <p:spPr bwMode="auto">
            <a:xfrm>
              <a:off x="3352800" y="5029200"/>
              <a:ext cx="2209800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/>
                <a:t>Semi-exclusive production (</a:t>
              </a:r>
              <a:r>
                <a:rPr lang="en-US" sz="1400" dirty="0" err="1"/>
                <a:t>Guo</a:t>
              </a:r>
              <a:r>
                <a:rPr lang="en-US" sz="1400" dirty="0"/>
                <a:t>-Yuan) </a:t>
              </a:r>
            </a:p>
          </p:txBody>
        </p:sp>
        <p:sp>
          <p:nvSpPr>
            <p:cNvPr id="76" name="Text Box 22"/>
            <p:cNvSpPr txBox="1">
              <a:spLocks noChangeArrowheads="1"/>
            </p:cNvSpPr>
            <p:nvPr/>
          </p:nvSpPr>
          <p:spPr bwMode="auto">
            <a:xfrm>
              <a:off x="5181600" y="3962400"/>
              <a:ext cx="3238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defRPr/>
              </a:pPr>
              <a:r>
                <a:rPr lang="en-US" sz="1800" dirty="0"/>
                <a:t>h</a:t>
              </a:r>
            </a:p>
          </p:txBody>
        </p:sp>
        <p:sp>
          <p:nvSpPr>
            <p:cNvPr id="83" name="Text Box 22"/>
            <p:cNvSpPr txBox="1">
              <a:spLocks noChangeArrowheads="1"/>
            </p:cNvSpPr>
            <p:nvPr/>
          </p:nvSpPr>
          <p:spPr bwMode="auto">
            <a:xfrm>
              <a:off x="4800600" y="4876800"/>
              <a:ext cx="966787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defRPr/>
              </a:pPr>
              <a:r>
                <a:rPr lang="en-US" sz="1800" dirty="0"/>
                <a:t>N,</a:t>
              </a:r>
              <a:r>
                <a:rPr lang="en-US" sz="1800" dirty="0">
                  <a:latin typeface="Symbol"/>
                </a:rPr>
                <a:t>D,L,.</a:t>
              </a:r>
              <a:r>
                <a:rPr lang="en-US" sz="1800" dirty="0"/>
                <a:t>.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791200" y="4495800"/>
              <a:ext cx="3352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correlations and entanglement of CFR and TFR, controlling CFR, allowing access to GPDs and GTMDs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29000" y="3810000"/>
              <a:ext cx="76174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Symbol"/>
                </a:rPr>
                <a:t>g*</a:t>
              </a:r>
              <a:r>
                <a:rPr lang="en-US" sz="2400" baseline="-25000" dirty="0">
                  <a:latin typeface="+mj-lt"/>
                </a:rPr>
                <a:t>L/T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7937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</a:rPr>
              <a:t>Addressing PAC/theory comments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H. Avakian, PAC, July 24</a:t>
            </a:r>
            <a:endParaRPr lang="en-US"/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5F727F91-1D5A-5648-B155-BA59E0BA0155}" type="slidenum">
              <a:rPr lang="en-US" sz="1400"/>
              <a:pPr/>
              <a:t>20</a:t>
            </a:fld>
            <a:endParaRPr lang="en-US" sz="1400"/>
          </a:p>
        </p:txBody>
      </p:sp>
      <p:sp>
        <p:nvSpPr>
          <p:cNvPr id="29700" name="TextBox 2"/>
          <p:cNvSpPr txBox="1">
            <a:spLocks noChangeArrowheads="1"/>
          </p:cNvSpPr>
          <p:nvPr/>
        </p:nvSpPr>
        <p:spPr bwMode="auto">
          <a:xfrm>
            <a:off x="0" y="2057400"/>
            <a:ext cx="480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2) Diffractive VMs (</a:t>
            </a:r>
            <a:r>
              <a:rPr lang="en-US" dirty="0">
                <a:solidFill>
                  <a:srgbClr val="FF0000"/>
                </a:solidFill>
                <a:latin typeface="Symbol"/>
              </a:rPr>
              <a:t>r</a:t>
            </a:r>
            <a:r>
              <a:rPr lang="en-US" baseline="30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4953000" y="5486400"/>
            <a:ext cx="3733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 dirty="0"/>
              <a:t>Studies of exclusive processes require high resolution and multidimensional measurements !!!</a:t>
            </a:r>
          </a:p>
        </p:txBody>
      </p:sp>
      <p:pic>
        <p:nvPicPr>
          <p:cNvPr id="29703" name="Picture 1" descr="Screen Shot 2019-06-18 at 3.13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81200"/>
            <a:ext cx="132397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Box 3"/>
          <p:cNvSpPr txBox="1">
            <a:spLocks noChangeArrowheads="1"/>
          </p:cNvSpPr>
          <p:nvPr/>
        </p:nvSpPr>
        <p:spPr bwMode="auto">
          <a:xfrm>
            <a:off x="-3638" y="3581400"/>
            <a:ext cx="4648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 dirty="0"/>
              <a:t>CLAS12 measurements indicate the 2hadron exclusive sample is dominated by “diffractive rho0”produced at very small </a:t>
            </a:r>
            <a:r>
              <a:rPr lang="en-US" sz="1800" b="1" i="1" dirty="0"/>
              <a:t>t</a:t>
            </a:r>
          </a:p>
          <a:p>
            <a:endParaRPr lang="en-US" sz="1800" dirty="0"/>
          </a:p>
          <a:p>
            <a:r>
              <a:rPr lang="en-US" sz="1800" dirty="0"/>
              <a:t>JLab provides possibility of detailed studies of those </a:t>
            </a:r>
            <a:r>
              <a:rPr lang="en-US" sz="1800" dirty="0" err="1"/>
              <a:t>rhos</a:t>
            </a:r>
            <a:r>
              <a:rPr lang="en-US" sz="1800" dirty="0"/>
              <a:t>, </a:t>
            </a:r>
            <a:r>
              <a:rPr lang="en-US" sz="1800" u="sng" dirty="0">
                <a:solidFill>
                  <a:srgbClr val="FF0000"/>
                </a:solidFill>
              </a:rPr>
              <a:t>crucial</a:t>
            </a:r>
            <a:r>
              <a:rPr lang="en-US" sz="1800" dirty="0"/>
              <a:t> </a:t>
            </a:r>
            <a:r>
              <a:rPr lang="en-US" sz="1800" u="sng" dirty="0">
                <a:solidFill>
                  <a:srgbClr val="FF0000"/>
                </a:solidFill>
              </a:rPr>
              <a:t>for interpretation in terms of TMDs of SIDIS data in general</a:t>
            </a:r>
            <a:r>
              <a:rPr lang="en-US" sz="1800" dirty="0"/>
              <a:t>, and for EIC in particular.</a:t>
            </a:r>
          </a:p>
        </p:txBody>
      </p:sp>
      <p:sp>
        <p:nvSpPr>
          <p:cNvPr id="29705" name="TextBox 11"/>
          <p:cNvSpPr txBox="1">
            <a:spLocks noChangeArrowheads="1"/>
          </p:cNvSpPr>
          <p:nvPr/>
        </p:nvSpPr>
        <p:spPr bwMode="auto">
          <a:xfrm>
            <a:off x="0" y="762000"/>
            <a:ext cx="487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 dirty="0"/>
              <a:t>What exactly are identified so far sources of “factorization breakdown” in SIDIS </a:t>
            </a:r>
            <a:r>
              <a:rPr lang="en-US" sz="1800" dirty="0">
                <a:solidFill>
                  <a:srgbClr val="FF0000"/>
                </a:solidFill>
              </a:rPr>
              <a:t>and where is the evidence that  “few GeV” matters?</a:t>
            </a:r>
          </a:p>
        </p:txBody>
      </p:sp>
      <p:pic>
        <p:nvPicPr>
          <p:cNvPr id="11" name="Picture 11" descr="Screen Shot 2024-07-09 at 8.43.2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991" y="1295400"/>
            <a:ext cx="2286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2"/>
          <p:cNvSpPr>
            <a:spLocks noChangeArrowheads="1"/>
          </p:cNvSpPr>
          <p:nvPr/>
        </p:nvSpPr>
        <p:spPr bwMode="auto">
          <a:xfrm>
            <a:off x="7400391" y="1524000"/>
            <a:ext cx="5654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/>
              <a:t>x=0.2</a:t>
            </a:r>
          </a:p>
        </p:txBody>
      </p:sp>
      <p:sp>
        <p:nvSpPr>
          <p:cNvPr id="15" name="TextBox 33"/>
          <p:cNvSpPr txBox="1">
            <a:spLocks noChangeArrowheads="1"/>
          </p:cNvSpPr>
          <p:nvPr/>
        </p:nvSpPr>
        <p:spPr bwMode="auto">
          <a:xfrm>
            <a:off x="7400391" y="1371600"/>
            <a:ext cx="9446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200" dirty="0"/>
              <a:t>Q</a:t>
            </a:r>
            <a:r>
              <a:rPr lang="en-US" sz="1200" baseline="30000" dirty="0"/>
              <a:t>2</a:t>
            </a:r>
            <a:r>
              <a:rPr lang="en-US" sz="1200" dirty="0"/>
              <a:t>=2 GeV</a:t>
            </a:r>
            <a:r>
              <a:rPr lang="en-US" sz="1200" baseline="30000" dirty="0"/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05191" y="1066800"/>
            <a:ext cx="757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CLAS12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591" y="1295400"/>
            <a:ext cx="2117725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5342991" y="1066800"/>
            <a:ext cx="11572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200" dirty="0"/>
              <a:t>COMPASS 2h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60266" y="3505200"/>
            <a:ext cx="4419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Estimated ~20% contributions from rho to charged pion SIDIS, consistent with ~10% of diffractive DIS in inclusive DIS</a:t>
            </a:r>
          </a:p>
          <a:p>
            <a:endParaRPr lang="en-US" dirty="0"/>
          </a:p>
          <a:p>
            <a:r>
              <a:rPr lang="en-US" dirty="0"/>
              <a:t>indication: most longitudinally polarized </a:t>
            </a:r>
            <a:r>
              <a:rPr lang="en-US" dirty="0">
                <a:solidFill>
                  <a:srgbClr val="FF0000"/>
                </a:solidFill>
                <a:latin typeface="Symbol"/>
              </a:rPr>
              <a:t>r</a:t>
            </a:r>
            <a:r>
              <a:rPr lang="en-US" baseline="30000" dirty="0">
                <a:solidFill>
                  <a:srgbClr val="FF0000"/>
                </a:solidFill>
              </a:rPr>
              <a:t>0</a:t>
            </a:r>
            <a:endParaRPr lang="en-US" dirty="0"/>
          </a:p>
          <a:p>
            <a:r>
              <a:rPr lang="en-US" dirty="0"/>
              <a:t>note: higher the Q</a:t>
            </a:r>
            <a:r>
              <a:rPr lang="en-US" baseline="30000" dirty="0"/>
              <a:t>2</a:t>
            </a:r>
            <a:r>
              <a:rPr lang="en-US" dirty="0"/>
              <a:t> lower is </a:t>
            </a:r>
            <a:r>
              <a:rPr lang="en-US" sz="2400" dirty="0">
                <a:solidFill>
                  <a:srgbClr val="FF0000"/>
                </a:solidFill>
                <a:latin typeface="Symbol"/>
              </a:rPr>
              <a:t>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5172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5" descr="alacom-ratio-x0.3q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71600"/>
            <a:ext cx="2590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58200" y="6588125"/>
            <a:ext cx="6858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BFB3A7DC-2DE0-124F-A24D-F7755D07C479}" type="slidenum">
              <a:rPr lang="en-US" sz="1400"/>
              <a:pPr/>
              <a:t>21</a:t>
            </a:fld>
            <a:endParaRPr lang="en-US" sz="140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8438"/>
            <a:ext cx="8674100" cy="563562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Symbol" charset="0"/>
                <a:sym typeface="Wingdings" charset="0"/>
              </a:rPr>
              <a:t>“r</a:t>
            </a:r>
            <a:r>
              <a:rPr lang="en-US" sz="3200" dirty="0">
                <a:latin typeface="Arial" charset="0"/>
                <a:ea typeface="MS PGothic" charset="0"/>
              </a:rPr>
              <a:t>-free SIDIS” free: target proton bias</a:t>
            </a:r>
          </a:p>
        </p:txBody>
      </p:sp>
      <p:sp>
        <p:nvSpPr>
          <p:cNvPr id="34820" name="Footer Placeholder 9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400" smtClean="0"/>
              <a:t>H. Avakian, PAC, July 24</a:t>
            </a:r>
            <a:endParaRPr lang="en-US" sz="1400"/>
          </a:p>
        </p:txBody>
      </p:sp>
      <p:sp>
        <p:nvSpPr>
          <p:cNvPr id="34821" name="TextBox 15"/>
          <p:cNvSpPr txBox="1">
            <a:spLocks noChangeArrowheads="1"/>
          </p:cNvSpPr>
          <p:nvPr/>
        </p:nvSpPr>
        <p:spPr bwMode="auto">
          <a:xfrm>
            <a:off x="838200" y="838200"/>
            <a:ext cx="1257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/>
              <a:t>ep</a:t>
            </a:r>
            <a:r>
              <a:rPr lang="en-US" sz="1800">
                <a:sym typeface="Wingdings" charset="0"/>
              </a:rPr>
              <a:t>e’</a:t>
            </a:r>
            <a:r>
              <a:rPr lang="en-US" altLang="ja-JP" sz="1800">
                <a:latin typeface="Symbol" charset="0"/>
                <a:sym typeface="Wingdings" charset="0"/>
              </a:rPr>
              <a:t>pp</a:t>
            </a:r>
            <a:r>
              <a:rPr lang="en-US" altLang="ja-JP" sz="1800">
                <a:sym typeface="Wingdings" charset="0"/>
              </a:rPr>
              <a:t>X</a:t>
            </a:r>
            <a:endParaRPr lang="en-US" sz="1800"/>
          </a:p>
        </p:txBody>
      </p:sp>
      <p:sp>
        <p:nvSpPr>
          <p:cNvPr id="34822" name="TextBox 36"/>
          <p:cNvSpPr txBox="1">
            <a:spLocks noChangeArrowheads="1"/>
          </p:cNvSpPr>
          <p:nvPr/>
        </p:nvSpPr>
        <p:spPr bwMode="auto">
          <a:xfrm>
            <a:off x="3200400" y="838200"/>
            <a:ext cx="13828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 dirty="0" err="1"/>
              <a:t>ep</a:t>
            </a:r>
            <a:r>
              <a:rPr lang="en-US" sz="1800" dirty="0" err="1">
                <a:sym typeface="Wingdings" charset="0"/>
              </a:rPr>
              <a:t>e’p</a:t>
            </a:r>
            <a:r>
              <a:rPr lang="en-US" sz="1800" dirty="0" err="1">
                <a:latin typeface="Symbol" charset="0"/>
                <a:sym typeface="Wingdings" charset="0"/>
              </a:rPr>
              <a:t>pp</a:t>
            </a:r>
            <a:r>
              <a:rPr lang="en-US" sz="1800" dirty="0" err="1">
                <a:sym typeface="Wingdings" charset="0"/>
              </a:rPr>
              <a:t>X</a:t>
            </a:r>
            <a:endParaRPr lang="en-US" sz="1800" dirty="0"/>
          </a:p>
        </p:txBody>
      </p:sp>
      <p:sp>
        <p:nvSpPr>
          <p:cNvPr id="34823" name="TextBox 37"/>
          <p:cNvSpPr txBox="1">
            <a:spLocks noChangeArrowheads="1"/>
          </p:cNvSpPr>
          <p:nvPr/>
        </p:nvSpPr>
        <p:spPr bwMode="auto">
          <a:xfrm>
            <a:off x="6248400" y="762000"/>
            <a:ext cx="1382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/>
              <a:t>ep</a:t>
            </a:r>
            <a:r>
              <a:rPr lang="en-US" sz="1800">
                <a:sym typeface="Wingdings" charset="0"/>
              </a:rPr>
              <a:t>e’p</a:t>
            </a:r>
            <a:r>
              <a:rPr lang="en-US" sz="1800">
                <a:latin typeface="Symbol" charset="0"/>
                <a:sym typeface="Wingdings" charset="0"/>
              </a:rPr>
              <a:t>pp</a:t>
            </a:r>
            <a:r>
              <a:rPr lang="en-US" sz="1800">
                <a:sym typeface="Wingdings" charset="0"/>
              </a:rPr>
              <a:t>X</a:t>
            </a:r>
            <a:endParaRPr lang="en-US" sz="1800"/>
          </a:p>
        </p:txBody>
      </p:sp>
      <p:sp>
        <p:nvSpPr>
          <p:cNvPr id="34824" name="TextBox 18"/>
          <p:cNvSpPr txBox="1">
            <a:spLocks noChangeArrowheads="1"/>
          </p:cNvSpPr>
          <p:nvPr/>
        </p:nvSpPr>
        <p:spPr bwMode="auto">
          <a:xfrm>
            <a:off x="7510463" y="1066800"/>
            <a:ext cx="16335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200"/>
              <a:t>+ M</a:t>
            </a:r>
            <a:r>
              <a:rPr lang="en-US" sz="1200" baseline="-25000"/>
              <a:t>X</a:t>
            </a:r>
            <a:r>
              <a:rPr lang="en-US" sz="1200"/>
              <a:t>(epX)&gt;1.05 GeV</a:t>
            </a:r>
          </a:p>
        </p:txBody>
      </p:sp>
      <p:sp>
        <p:nvSpPr>
          <p:cNvPr id="34825" name="TextBox 19"/>
          <p:cNvSpPr txBox="1">
            <a:spLocks noChangeArrowheads="1"/>
          </p:cNvSpPr>
          <p:nvPr/>
        </p:nvSpPr>
        <p:spPr bwMode="auto">
          <a:xfrm>
            <a:off x="762000" y="5949950"/>
            <a:ext cx="754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b="1" dirty="0"/>
              <a:t>While the detected proton introduces slight difference in the kinematic distributions, the cut on the proton missing mass makes significant impact (clear at large z). </a:t>
            </a:r>
            <a:endParaRPr lang="en-US" sz="1400" b="1" baseline="30000" dirty="0"/>
          </a:p>
        </p:txBody>
      </p:sp>
      <p:sp>
        <p:nvSpPr>
          <p:cNvPr id="34826" name="TextBox 22"/>
          <p:cNvSpPr txBox="1">
            <a:spLocks noChangeArrowheads="1"/>
          </p:cNvSpPr>
          <p:nvPr/>
        </p:nvSpPr>
        <p:spPr bwMode="auto">
          <a:xfrm>
            <a:off x="4495800" y="838200"/>
            <a:ext cx="1292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/>
              <a:t>+ x</a:t>
            </a:r>
            <a:r>
              <a:rPr lang="en-US" sz="1800" baseline="-25000"/>
              <a:t>Fproton</a:t>
            </a:r>
            <a:r>
              <a:rPr lang="en-US" sz="1800"/>
              <a:t>&lt;0</a:t>
            </a:r>
          </a:p>
        </p:txBody>
      </p:sp>
      <p:pic>
        <p:nvPicPr>
          <p:cNvPr id="34827" name="Picture 3" descr="alacomp-x0.3q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25146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6" descr="alacomp-x0.3.q2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0"/>
            <a:ext cx="24384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Picture 8" descr="alacom-x0.3.q2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2362200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0" name="Rectangle 4"/>
          <p:cNvSpPr>
            <a:spLocks noChangeArrowheads="1"/>
          </p:cNvSpPr>
          <p:nvPr/>
        </p:nvSpPr>
        <p:spPr bwMode="auto">
          <a:xfrm>
            <a:off x="533400" y="1295400"/>
            <a:ext cx="15065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x=0.3</a:t>
            </a:r>
            <a:r>
              <a:rPr lang="en-US" sz="1100"/>
              <a:t>(0.25&lt;x&lt;0.35)</a:t>
            </a:r>
          </a:p>
        </p:txBody>
      </p:sp>
      <p:sp>
        <p:nvSpPr>
          <p:cNvPr id="34831" name="TextBox 21"/>
          <p:cNvSpPr txBox="1">
            <a:spLocks noChangeArrowheads="1"/>
          </p:cNvSpPr>
          <p:nvPr/>
        </p:nvSpPr>
        <p:spPr bwMode="auto">
          <a:xfrm>
            <a:off x="1219200" y="2286000"/>
            <a:ext cx="1071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/>
              <a:t>Q</a:t>
            </a:r>
            <a:r>
              <a:rPr lang="en-US" sz="1400" baseline="30000"/>
              <a:t>2</a:t>
            </a:r>
            <a:r>
              <a:rPr lang="en-US" sz="1400"/>
              <a:t>=2 GeV</a:t>
            </a:r>
            <a:r>
              <a:rPr lang="en-US" sz="1400" baseline="30000"/>
              <a:t>2</a:t>
            </a:r>
          </a:p>
        </p:txBody>
      </p:sp>
      <p:sp>
        <p:nvSpPr>
          <p:cNvPr id="34832" name="TextBox 23"/>
          <p:cNvSpPr txBox="1">
            <a:spLocks noChangeArrowheads="1"/>
          </p:cNvSpPr>
          <p:nvPr/>
        </p:nvSpPr>
        <p:spPr bwMode="auto">
          <a:xfrm>
            <a:off x="1066800" y="3886200"/>
            <a:ext cx="1071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/>
              <a:t>Q</a:t>
            </a:r>
            <a:r>
              <a:rPr lang="en-US" sz="1400" baseline="30000"/>
              <a:t>2</a:t>
            </a:r>
            <a:r>
              <a:rPr lang="en-US" sz="1400"/>
              <a:t>=3 GeV</a:t>
            </a:r>
            <a:r>
              <a:rPr lang="en-US" sz="1400" baseline="30000"/>
              <a:t>2</a:t>
            </a:r>
          </a:p>
        </p:txBody>
      </p:sp>
      <p:sp>
        <p:nvSpPr>
          <p:cNvPr id="34833" name="TextBox 24"/>
          <p:cNvSpPr txBox="1">
            <a:spLocks noChangeArrowheads="1"/>
          </p:cNvSpPr>
          <p:nvPr/>
        </p:nvSpPr>
        <p:spPr bwMode="auto">
          <a:xfrm>
            <a:off x="1066800" y="5410200"/>
            <a:ext cx="1071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/>
              <a:t>Q</a:t>
            </a:r>
            <a:r>
              <a:rPr lang="en-US" sz="1400" baseline="30000"/>
              <a:t>2</a:t>
            </a:r>
            <a:r>
              <a:rPr lang="en-US" sz="1400"/>
              <a:t>=4 GeV</a:t>
            </a:r>
            <a:r>
              <a:rPr lang="en-US" sz="1400" baseline="30000"/>
              <a:t>2</a:t>
            </a:r>
          </a:p>
        </p:txBody>
      </p:sp>
      <p:sp>
        <p:nvSpPr>
          <p:cNvPr id="34834" name="Rectangle 11"/>
          <p:cNvSpPr>
            <a:spLocks noChangeArrowheads="1"/>
          </p:cNvSpPr>
          <p:nvPr/>
        </p:nvSpPr>
        <p:spPr bwMode="auto">
          <a:xfrm>
            <a:off x="7848600" y="762000"/>
            <a:ext cx="1046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+ x</a:t>
            </a:r>
            <a:r>
              <a:rPr lang="en-US" sz="1400" baseline="-25000"/>
              <a:t>Fproton</a:t>
            </a:r>
            <a:r>
              <a:rPr lang="en-US" sz="1400"/>
              <a:t>&lt;0</a:t>
            </a:r>
          </a:p>
        </p:txBody>
      </p:sp>
      <p:pic>
        <p:nvPicPr>
          <p:cNvPr id="34835" name="Picture 12" descr="alacomp-rat0.x0.3.q2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9200"/>
            <a:ext cx="29718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6" name="Picture 14" descr="alacomp-rat0.x0.3.q2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2844800"/>
            <a:ext cx="29845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7" name="Picture 16" descr="alacomp-ratio-x0.3q23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768600"/>
            <a:ext cx="2667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8" name="Picture 27" descr="alacomp-ratio-x0.3.q24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68800"/>
            <a:ext cx="266700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9" name="Picture 9" descr="alacom-rat0.x0.3.q24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267200"/>
            <a:ext cx="2895600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812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1983B94-EEA0-8C4C-9494-38063F8C5CC5}" type="slidenum">
              <a:rPr lang="en-US" sz="1400"/>
              <a:pPr/>
              <a:t>22</a:t>
            </a:fld>
            <a:endParaRPr lang="en-US" sz="1400"/>
          </a:p>
        </p:txBody>
      </p:sp>
      <p:sp>
        <p:nvSpPr>
          <p:cNvPr id="448532" name="Rectangle 20"/>
          <p:cNvSpPr>
            <a:spLocks noGrp="1" noChangeArrowheads="1"/>
          </p:cNvSpPr>
          <p:nvPr>
            <p:ph type="title"/>
          </p:nvPr>
        </p:nvSpPr>
        <p:spPr>
          <a:xfrm>
            <a:off x="-304800" y="228600"/>
            <a:ext cx="9296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latin typeface="Arial" charset="0"/>
                <a:ea typeface="MS PGothic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charset="0"/>
              </a:rPr>
              <a:t>DIS kinematical coverage and observables</a:t>
            </a:r>
          </a:p>
        </p:txBody>
      </p:sp>
      <p:sp>
        <p:nvSpPr>
          <p:cNvPr id="23558" name="Text Box 78"/>
          <p:cNvSpPr txBox="1">
            <a:spLocks noChangeArrowheads="1"/>
          </p:cNvSpPr>
          <p:nvPr/>
        </p:nvSpPr>
        <p:spPr bwMode="auto">
          <a:xfrm>
            <a:off x="4419600" y="3733800"/>
            <a:ext cx="4508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000"/>
              <a:t>EIC</a:t>
            </a:r>
          </a:p>
        </p:txBody>
      </p:sp>
      <p:grpSp>
        <p:nvGrpSpPr>
          <p:cNvPr id="23569" name="Group 4"/>
          <p:cNvGrpSpPr>
            <a:grpSpLocks/>
          </p:cNvGrpSpPr>
          <p:nvPr/>
        </p:nvGrpSpPr>
        <p:grpSpPr bwMode="auto">
          <a:xfrm>
            <a:off x="377825" y="889000"/>
            <a:ext cx="4194175" cy="2844800"/>
            <a:chOff x="3886200" y="1049338"/>
            <a:chExt cx="5257800" cy="3141662"/>
          </a:xfrm>
        </p:grpSpPr>
        <p:pic>
          <p:nvPicPr>
            <p:cNvPr id="23572" name="Picture 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1" r="6735" b="18639"/>
            <a:stretch>
              <a:fillRect/>
            </a:stretch>
          </p:blipFill>
          <p:spPr bwMode="auto">
            <a:xfrm>
              <a:off x="3886200" y="1049338"/>
              <a:ext cx="5257800" cy="314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3" name="Text Box 35"/>
            <p:cNvSpPr txBox="1">
              <a:spLocks noChangeArrowheads="1"/>
            </p:cNvSpPr>
            <p:nvPr/>
          </p:nvSpPr>
          <p:spPr bwMode="auto">
            <a:xfrm>
              <a:off x="4214812" y="3276600"/>
              <a:ext cx="3873500" cy="549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2000" dirty="0" err="1">
                  <a:solidFill>
                    <a:schemeClr val="accent2"/>
                  </a:solidFill>
                </a:rPr>
                <a:t>P</a:t>
              </a:r>
              <a:r>
                <a:rPr lang="it-IT" sz="2000" baseline="-25000" dirty="0" err="1">
                  <a:solidFill>
                    <a:schemeClr val="accent2"/>
                  </a:solidFill>
                </a:rPr>
                <a:t>hT</a:t>
              </a:r>
              <a:r>
                <a:rPr lang="it-IT" sz="2000" baseline="-25000" dirty="0">
                  <a:solidFill>
                    <a:schemeClr val="accent2"/>
                  </a:solidFill>
                </a:rPr>
                <a:t> </a:t>
              </a:r>
              <a:r>
                <a:rPr lang="it-IT" sz="2000" dirty="0"/>
                <a:t>= </a:t>
              </a:r>
              <a:r>
                <a:rPr lang="it-IT" sz="2000" dirty="0" err="1">
                  <a:solidFill>
                    <a:srgbClr val="FF0000"/>
                  </a:solidFill>
                </a:rPr>
                <a:t>p</a:t>
              </a:r>
              <a:r>
                <a:rPr lang="it-IT" sz="2000" baseline="-25000" dirty="0">
                  <a:solidFill>
                    <a:srgbClr val="FF0000"/>
                  </a:solidFill>
                </a:rPr>
                <a:t>┴</a:t>
              </a:r>
              <a:r>
                <a:rPr lang="it-IT" sz="2000" baseline="-25000" dirty="0"/>
                <a:t> </a:t>
              </a:r>
              <a:r>
                <a:rPr lang="it-IT" sz="2000" dirty="0">
                  <a:solidFill>
                    <a:schemeClr val="accent2"/>
                  </a:solidFill>
                </a:rPr>
                <a:t>+</a:t>
              </a:r>
              <a:r>
                <a:rPr lang="it-IT" sz="2000" dirty="0" err="1">
                  <a:solidFill>
                    <a:schemeClr val="accent2"/>
                  </a:solidFill>
                </a:rPr>
                <a:t>z</a:t>
              </a:r>
              <a:r>
                <a:rPr lang="it-IT" sz="2000" dirty="0"/>
                <a:t> </a:t>
              </a:r>
              <a:r>
                <a:rPr lang="it-IT" sz="2000" dirty="0">
                  <a:solidFill>
                    <a:srgbClr val="FF0000"/>
                  </a:solidFill>
                </a:rPr>
                <a:t>k</a:t>
              </a:r>
              <a:r>
                <a:rPr lang="it-IT" sz="2000" baseline="-25000" dirty="0">
                  <a:solidFill>
                    <a:srgbClr val="FF0000"/>
                  </a:solidFill>
                </a:rPr>
                <a:t>┴</a:t>
              </a:r>
              <a:endParaRPr lang="it-IT" sz="2000" baseline="-25000" dirty="0"/>
            </a:p>
          </p:txBody>
        </p:sp>
        <p:sp>
          <p:nvSpPr>
            <p:cNvPr id="23574" name="Rectangle 59"/>
            <p:cNvSpPr>
              <a:spLocks noChangeArrowheads="1"/>
            </p:cNvSpPr>
            <p:nvPr/>
          </p:nvSpPr>
          <p:spPr bwMode="auto">
            <a:xfrm>
              <a:off x="5638800" y="2449192"/>
              <a:ext cx="529091" cy="359532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it-IT" sz="1100">
                  <a:solidFill>
                    <a:srgbClr val="FF0000"/>
                  </a:solidFill>
                </a:rPr>
                <a:t>p</a:t>
              </a:r>
              <a:r>
                <a:rPr lang="it-IT" sz="1100" baseline="-25000">
                  <a:solidFill>
                    <a:srgbClr val="FF0000"/>
                  </a:solidFill>
                </a:rPr>
                <a:t>┴</a:t>
              </a:r>
              <a:endParaRPr lang="en-US" sz="1100" baseline="-25000">
                <a:solidFill>
                  <a:srgbClr val="FF0000"/>
                </a:solidFill>
              </a:endParaRPr>
            </a:p>
          </p:txBody>
        </p:sp>
        <p:sp>
          <p:nvSpPr>
            <p:cNvPr id="23575" name="Line 61"/>
            <p:cNvSpPr>
              <a:spLocks noChangeShapeType="1"/>
            </p:cNvSpPr>
            <p:nvPr/>
          </p:nvSpPr>
          <p:spPr bwMode="auto">
            <a:xfrm flipV="1">
              <a:off x="5486400" y="1774825"/>
              <a:ext cx="1600200" cy="8810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6200" y="762000"/>
            <a:ext cx="867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/>
              </a:rPr>
              <a:t>n</a:t>
            </a:r>
            <a:r>
              <a:rPr lang="en-US" dirty="0"/>
              <a:t>=E-E’</a:t>
            </a:r>
          </a:p>
          <a:p>
            <a:r>
              <a:rPr lang="en-US" dirty="0"/>
              <a:t>z=E</a:t>
            </a:r>
            <a:r>
              <a:rPr lang="en-US" baseline="-25000" dirty="0"/>
              <a:t>h</a:t>
            </a:r>
            <a:r>
              <a:rPr lang="en-US" dirty="0"/>
              <a:t>/</a:t>
            </a:r>
            <a:r>
              <a:rPr lang="en-US" dirty="0">
                <a:latin typeface="Symbol"/>
              </a:rPr>
              <a:t>n</a:t>
            </a:r>
            <a:endParaRPr lang="en-US" dirty="0"/>
          </a:p>
        </p:txBody>
      </p:sp>
      <p:pic>
        <p:nvPicPr>
          <p:cNvPr id="26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5562600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762000" y="3962400"/>
            <a:ext cx="1692166" cy="457200"/>
          </a:xfrm>
          <a:prstGeom prst="ellipse">
            <a:avLst/>
          </a:prstGeom>
          <a:noFill/>
          <a:ln w="22225">
            <a:solidFill>
              <a:srgbClr val="0070C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                                                                    </a:t>
            </a: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685800" y="4419600"/>
            <a:ext cx="1447800" cy="304800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2362200" y="4343400"/>
            <a:ext cx="2743200" cy="381000"/>
          </a:xfrm>
          <a:prstGeom prst="ellipse">
            <a:avLst/>
          </a:prstGeom>
          <a:noFill/>
          <a:ln w="22225">
            <a:solidFill>
              <a:srgbClr val="008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304800" y="4800600"/>
            <a:ext cx="3429000" cy="304800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Screen Shot 2025-05-15 at 6.57.40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662" y="1143000"/>
            <a:ext cx="4215338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00800" y="838200"/>
            <a:ext cx="1331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CLAS12</a:t>
            </a:r>
          </a:p>
        </p:txBody>
      </p:sp>
      <p:sp>
        <p:nvSpPr>
          <p:cNvPr id="5" name="Rectangle 4"/>
          <p:cNvSpPr/>
          <p:nvPr/>
        </p:nvSpPr>
        <p:spPr>
          <a:xfrm>
            <a:off x="6781800" y="3886200"/>
            <a:ext cx="152400" cy="114300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8000"/>
                </a:schemeClr>
              </a:gs>
              <a:gs pos="1000">
                <a:schemeClr val="accent1">
                  <a:tint val="50000"/>
                  <a:shade val="100000"/>
                  <a:satMod val="350000"/>
                  <a:alpha val="41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324600" y="4398076"/>
            <a:ext cx="152400" cy="76200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8000"/>
                </a:schemeClr>
              </a:gs>
              <a:gs pos="1000">
                <a:schemeClr val="accent1">
                  <a:tint val="50000"/>
                  <a:shade val="100000"/>
                  <a:satMod val="350000"/>
                  <a:alpha val="41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553200" y="4114800"/>
            <a:ext cx="152400" cy="99060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8000"/>
                </a:schemeClr>
              </a:gs>
              <a:gs pos="1000">
                <a:schemeClr val="accent1">
                  <a:tint val="50000"/>
                  <a:shade val="100000"/>
                  <a:satMod val="350000"/>
                  <a:alpha val="41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10200" y="6019800"/>
            <a:ext cx="3546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x-slices to study Q</a:t>
            </a:r>
            <a:r>
              <a:rPr lang="en-US" baseline="30000" dirty="0"/>
              <a:t>2</a:t>
            </a:r>
            <a:r>
              <a:rPr lang="en-US" dirty="0"/>
              <a:t>-dependence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629400" y="5257800"/>
            <a:ext cx="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Avakian, PAC, July 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85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640CCC7-D135-E648-9D2E-57D43C42D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371600"/>
            <a:ext cx="3581400" cy="34426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533400"/>
          </a:xfrm>
        </p:spPr>
        <p:txBody>
          <a:bodyPr/>
          <a:lstStyle/>
          <a:p>
            <a:r>
              <a:rPr lang="en-US" sz="2800" dirty="0"/>
              <a:t>A</a:t>
            </a:r>
            <a:r>
              <a:rPr lang="en-US" sz="2800" baseline="-25000" dirty="0"/>
              <a:t>1</a:t>
            </a:r>
            <a:r>
              <a:rPr lang="en-US" sz="2800" dirty="0"/>
              <a:t> x-dependence for ep</a:t>
            </a:r>
            <a:r>
              <a:rPr lang="en-US" sz="2800" dirty="0">
                <a:sym typeface="Wingdings"/>
              </a:rPr>
              <a:t>e’</a:t>
            </a:r>
            <a:r>
              <a:rPr lang="en-US" sz="2800" dirty="0">
                <a:latin typeface="Symbol"/>
                <a:sym typeface="Wingdings"/>
              </a:rPr>
              <a:t>p</a:t>
            </a:r>
            <a:r>
              <a:rPr lang="en-US" sz="2800" baseline="30000" dirty="0">
                <a:latin typeface="Symbol"/>
                <a:sym typeface="Wingdings"/>
              </a:rPr>
              <a:t>0</a:t>
            </a:r>
            <a:r>
              <a:rPr lang="en-US" sz="2800" dirty="0">
                <a:sym typeface="Wingdings"/>
              </a:rPr>
              <a:t>X vs </a:t>
            </a:r>
            <a:r>
              <a:rPr lang="en-US" sz="2800" dirty="0" err="1"/>
              <a:t>ep</a:t>
            </a:r>
            <a:r>
              <a:rPr lang="en-US" sz="2800" dirty="0" err="1">
                <a:sym typeface="Wingdings"/>
              </a:rPr>
              <a:t>e’</a:t>
            </a:r>
            <a:r>
              <a:rPr lang="en-US" sz="2800" dirty="0" err="1">
                <a:latin typeface="Symbol"/>
                <a:sym typeface="Wingdings"/>
              </a:rPr>
              <a:t>p+p-</a:t>
            </a:r>
            <a:r>
              <a:rPr lang="en-US" sz="2800" dirty="0" err="1">
                <a:sym typeface="Wingdings"/>
              </a:rPr>
              <a:t>X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Avakian, PAC, July 24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5AF6CF-B642-094E-9AA1-003F274847D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4600" y="762000"/>
            <a:ext cx="203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0.3&lt;z&lt;0.8, y&lt;0.75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5181600"/>
            <a:ext cx="899160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DSA extracted for ep</a:t>
            </a:r>
            <a:r>
              <a:rPr lang="en-US" dirty="0">
                <a:sym typeface="Wingdings"/>
              </a:rPr>
              <a:t>e’</a:t>
            </a:r>
            <a:r>
              <a:rPr lang="en-US" dirty="0">
                <a:latin typeface="Symbol"/>
                <a:sym typeface="Wingdings"/>
              </a:rPr>
              <a:t>p</a:t>
            </a:r>
            <a:r>
              <a:rPr lang="en-US" baseline="30000" dirty="0">
                <a:latin typeface="Symbol"/>
                <a:sym typeface="Wingdings"/>
              </a:rPr>
              <a:t>0</a:t>
            </a:r>
            <a:r>
              <a:rPr lang="en-US" dirty="0">
                <a:sym typeface="Wingdings"/>
              </a:rPr>
              <a:t>X (filled) and </a:t>
            </a:r>
            <a:r>
              <a:rPr lang="en-US" dirty="0" err="1"/>
              <a:t>ep</a:t>
            </a:r>
            <a:r>
              <a:rPr lang="en-US" dirty="0" err="1">
                <a:sym typeface="Wingdings"/>
              </a:rPr>
              <a:t>e’</a:t>
            </a:r>
            <a:r>
              <a:rPr lang="en-US" dirty="0" err="1">
                <a:latin typeface="Symbol"/>
                <a:sym typeface="Wingdings"/>
              </a:rPr>
              <a:t>p+p-</a:t>
            </a:r>
            <a:r>
              <a:rPr lang="en-US" dirty="0" err="1">
                <a:sym typeface="Wingdings"/>
              </a:rPr>
              <a:t>X</a:t>
            </a:r>
            <a:r>
              <a:rPr lang="en-US" dirty="0">
                <a:sym typeface="Wingdings"/>
              </a:rPr>
              <a:t>  for </a:t>
            </a:r>
            <a:r>
              <a:rPr lang="en-US" dirty="0"/>
              <a:t>0.3&lt;z&lt;0.8</a:t>
            </a:r>
            <a:r>
              <a:rPr lang="en-US" dirty="0">
                <a:sym typeface="Wingdings"/>
              </a:rPr>
              <a:t>(empty circles) </a:t>
            </a:r>
            <a:r>
              <a:rPr lang="en-US" dirty="0"/>
              <a:t>consistent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No contributions from exclusive ep</a:t>
            </a:r>
            <a:r>
              <a:rPr lang="en-US" dirty="0">
                <a:sym typeface="Wingdings"/>
              </a:rPr>
              <a:t>e’</a:t>
            </a:r>
            <a:r>
              <a:rPr lang="en-US" dirty="0">
                <a:latin typeface="Symbol"/>
                <a:sym typeface="Wingdings"/>
              </a:rPr>
              <a:t>r</a:t>
            </a:r>
            <a:r>
              <a:rPr lang="en-US" baseline="30000" dirty="0">
                <a:latin typeface="Symbol"/>
                <a:sym typeface="Wingdings"/>
              </a:rPr>
              <a:t>0</a:t>
            </a:r>
            <a:r>
              <a:rPr lang="en-US" dirty="0">
                <a:sym typeface="Wingdings"/>
              </a:rPr>
              <a:t>X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Consistent with simple fit to world data (no major Q</a:t>
            </a:r>
            <a:r>
              <a:rPr lang="en-US" baseline="30000" dirty="0"/>
              <a:t>2</a:t>
            </a:r>
            <a:r>
              <a:rPr lang="en-US" dirty="0"/>
              <a:t>-dependence)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1200" y="4724400"/>
            <a:ext cx="1750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the line x</a:t>
            </a:r>
            <a:r>
              <a:rPr lang="en-US" sz="1600" baseline="30000" dirty="0"/>
              <a:t>0.72</a:t>
            </a:r>
            <a:r>
              <a:rPr lang="en-US" sz="1600" dirty="0"/>
              <a:t>(DIS) </a:t>
            </a:r>
            <a:endParaRPr lang="en-US" sz="1600" baseline="300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D33C143-328F-4C4E-B0E8-71DA143D23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48000"/>
            <a:ext cx="1532336" cy="2057400"/>
          </a:xfrm>
          <a:prstGeom prst="rect">
            <a:avLst/>
          </a:prstGeom>
        </p:spPr>
      </p:pic>
      <p:pic>
        <p:nvPicPr>
          <p:cNvPr id="12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838200"/>
            <a:ext cx="285298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creen Shot 2025-05-21 at 3.50.10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47800"/>
            <a:ext cx="3657600" cy="3352800"/>
          </a:xfrm>
          <a:prstGeom prst="rect">
            <a:avLst/>
          </a:prstGeom>
        </p:spPr>
      </p:pic>
      <p:pic>
        <p:nvPicPr>
          <p:cNvPr id="7" name="Picture 6" descr="Screen Shot 2025-05-21 at 3.53.26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2059275" cy="221806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553200" y="38862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CLAS12 PRELIMINARY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38400" y="152400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CLAS12 PRELIMINARY</a:t>
            </a:r>
          </a:p>
        </p:txBody>
      </p:sp>
    </p:spTree>
    <p:extLst>
      <p:ext uri="{BB962C8B-B14F-4D97-AF65-F5344CB8AC3E}">
        <p14:creationId xmlns:p14="http://schemas.microsoft.com/office/powerpoint/2010/main" val="3796763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DSAs: comparing different processes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Avakian, PAC, July 24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5AF6CF-B642-094E-9AA1-003F274847D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838200"/>
            <a:ext cx="3451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0.28&lt;x&lt;0.32, 0.3&lt;z&lt;0.8, y&lt;0.75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5715000"/>
            <a:ext cx="676339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DSA for </a:t>
            </a:r>
            <a:r>
              <a:rPr lang="en-US" dirty="0" err="1"/>
              <a:t>ep</a:t>
            </a:r>
            <a:r>
              <a:rPr lang="en-US" dirty="0" err="1">
                <a:sym typeface="Wingdings"/>
              </a:rPr>
              <a:t>e’</a:t>
            </a:r>
            <a:r>
              <a:rPr lang="en-US" dirty="0" err="1">
                <a:latin typeface="Symbol"/>
                <a:sym typeface="Wingdings"/>
              </a:rPr>
              <a:t>p</a:t>
            </a:r>
            <a:r>
              <a:rPr lang="en-US" dirty="0" err="1">
                <a:sym typeface="Wingdings"/>
              </a:rPr>
              <a:t>+X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vs</a:t>
            </a:r>
            <a:r>
              <a:rPr lang="en-US" dirty="0">
                <a:sym typeface="Wingdings"/>
              </a:rPr>
              <a:t> </a:t>
            </a:r>
            <a:r>
              <a:rPr lang="en-US" dirty="0"/>
              <a:t>ep</a:t>
            </a:r>
            <a:r>
              <a:rPr lang="en-US" dirty="0">
                <a:sym typeface="Wingdings"/>
              </a:rPr>
              <a:t>e’</a:t>
            </a:r>
            <a:r>
              <a:rPr lang="en-US" dirty="0">
                <a:latin typeface="Symbol"/>
                <a:sym typeface="Wingdings"/>
              </a:rPr>
              <a:t>p</a:t>
            </a:r>
            <a:r>
              <a:rPr lang="en-US" dirty="0">
                <a:sym typeface="Wingdings"/>
              </a:rPr>
              <a:t>0X and </a:t>
            </a:r>
            <a:r>
              <a:rPr lang="en-US" dirty="0" err="1"/>
              <a:t>ep</a:t>
            </a:r>
            <a:r>
              <a:rPr lang="en-US" dirty="0" err="1">
                <a:sym typeface="Wingdings"/>
              </a:rPr>
              <a:t>e’</a:t>
            </a:r>
            <a:r>
              <a:rPr lang="en-US" dirty="0" err="1">
                <a:latin typeface="Symbol"/>
                <a:sym typeface="Wingdings"/>
              </a:rPr>
              <a:t>p-p</a:t>
            </a:r>
            <a:r>
              <a:rPr lang="en-US" dirty="0" err="1">
                <a:sym typeface="Wingdings"/>
              </a:rPr>
              <a:t>+X</a:t>
            </a:r>
            <a:r>
              <a:rPr lang="en-US" dirty="0">
                <a:sym typeface="Wingdings"/>
              </a:rPr>
              <a:t> </a:t>
            </a:r>
            <a:r>
              <a:rPr lang="en-US" dirty="0"/>
              <a:t>consistent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No major Q</a:t>
            </a:r>
            <a:r>
              <a:rPr lang="en-US" baseline="30000" dirty="0"/>
              <a:t>2</a:t>
            </a:r>
            <a:r>
              <a:rPr lang="en-US" dirty="0"/>
              <a:t>-dependence apart from for </a:t>
            </a:r>
            <a:r>
              <a:rPr lang="en-US" dirty="0" err="1"/>
              <a:t>ep</a:t>
            </a:r>
            <a:r>
              <a:rPr lang="en-US" dirty="0" err="1">
                <a:sym typeface="Wingdings"/>
              </a:rPr>
              <a:t>e’</a:t>
            </a:r>
            <a:r>
              <a:rPr lang="en-US" dirty="0" err="1">
                <a:latin typeface="Symbol"/>
                <a:sym typeface="Wingdings"/>
              </a:rPr>
              <a:t>p</a:t>
            </a:r>
            <a:r>
              <a:rPr lang="en-US" dirty="0" err="1">
                <a:sym typeface="Wingdings"/>
              </a:rPr>
              <a:t>+X</a:t>
            </a:r>
            <a:r>
              <a:rPr lang="en-US" dirty="0">
                <a:sym typeface="Wingdings"/>
              </a:rPr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2971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DIS line x</a:t>
            </a:r>
            <a:r>
              <a:rPr lang="en-US" baseline="30000" dirty="0"/>
              <a:t>0.72</a:t>
            </a:r>
          </a:p>
        </p:txBody>
      </p:sp>
      <p:pic>
        <p:nvPicPr>
          <p:cNvPr id="11" name="Picture 10" descr="Screen Shot 2025-05-12 at 6.05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676400"/>
            <a:ext cx="2313405" cy="35433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67600" y="1295400"/>
            <a:ext cx="126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ep</a:t>
            </a:r>
            <a:r>
              <a:rPr lang="en-US" dirty="0" err="1">
                <a:sym typeface="Wingdings"/>
              </a:rPr>
              <a:t>e’</a:t>
            </a:r>
            <a:r>
              <a:rPr lang="en-US" dirty="0" err="1">
                <a:latin typeface="Symbol"/>
                <a:sym typeface="Wingdings"/>
              </a:rPr>
              <a:t>p</a:t>
            </a:r>
            <a:r>
              <a:rPr lang="en-US" dirty="0" err="1">
                <a:sym typeface="Wingdings"/>
              </a:rPr>
              <a:t>+X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81000" y="1600200"/>
            <a:ext cx="5486400" cy="4038600"/>
            <a:chOff x="2595145" y="1905000"/>
            <a:chExt cx="4597846" cy="3886200"/>
          </a:xfrm>
        </p:grpSpPr>
        <p:pic>
          <p:nvPicPr>
            <p:cNvPr id="18" name="Picture 17" descr="Screen Shot 2025-05-13 at 7.26.54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5145" y="1905000"/>
              <a:ext cx="4597846" cy="38862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3429000" y="2438400"/>
              <a:ext cx="3581400" cy="304800"/>
            </a:xfrm>
            <a:prstGeom prst="rect">
              <a:avLst/>
            </a:prstGeom>
            <a:solidFill>
              <a:srgbClr val="3366FF">
                <a:alpha val="18000"/>
              </a:srgbClr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429000" y="2188361"/>
              <a:ext cx="3581400" cy="914400"/>
            </a:xfrm>
            <a:prstGeom prst="rect">
              <a:avLst/>
            </a:prstGeom>
            <a:solidFill>
              <a:srgbClr val="3366FF">
                <a:alpha val="21000"/>
              </a:srgbClr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2514600" y="1295400"/>
            <a:ext cx="27895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A. </a:t>
            </a:r>
            <a:r>
              <a:rPr lang="en-US" dirty="0" err="1"/>
              <a:t>Bongallino</a:t>
            </a:r>
            <a:r>
              <a:rPr lang="en-US" dirty="0"/>
              <a:t>(</a:t>
            </a:r>
            <a:r>
              <a:rPr lang="en-US" dirty="0" err="1"/>
              <a:t>ep</a:t>
            </a:r>
            <a:r>
              <a:rPr lang="en-US" dirty="0" err="1">
                <a:sym typeface="Wingdings"/>
              </a:rPr>
              <a:t>e’</a:t>
            </a:r>
            <a:r>
              <a:rPr lang="en-US" dirty="0" err="1">
                <a:latin typeface="Symbol"/>
                <a:sym typeface="Wingdings"/>
              </a:rPr>
              <a:t>p</a:t>
            </a:r>
            <a:r>
              <a:rPr lang="en-US" dirty="0" err="1">
                <a:sym typeface="Wingdings"/>
              </a:rPr>
              <a:t>+X</a:t>
            </a:r>
            <a:r>
              <a:rPr lang="en-US" dirty="0">
                <a:sym typeface="Wingdings"/>
              </a:rPr>
              <a:t>)</a:t>
            </a:r>
            <a:endParaRPr lang="en-US" dirty="0"/>
          </a:p>
          <a:p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352800" y="1676400"/>
            <a:ext cx="228600" cy="2286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876800" y="2667000"/>
            <a:ext cx="914400" cy="762000"/>
          </a:xfrm>
          <a:prstGeom prst="straightConnector1">
            <a:avLst/>
          </a:prstGeom>
          <a:ln w="9525"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67000" y="4648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CLAS12 PRELIMINARY</a:t>
            </a:r>
          </a:p>
        </p:txBody>
      </p:sp>
    </p:spTree>
    <p:extLst>
      <p:ext uri="{BB962C8B-B14F-4D97-AF65-F5344CB8AC3E}">
        <p14:creationId xmlns:p14="http://schemas.microsoft.com/office/powerpoint/2010/main" val="2679315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563563"/>
          </a:xfrm>
        </p:spPr>
        <p:txBody>
          <a:bodyPr/>
          <a:lstStyle/>
          <a:p>
            <a:r>
              <a:rPr lang="en-US" dirty="0"/>
              <a:t>Myths on 3D structure studies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Avakian, PAC, July 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96A055-6B7F-214C-B9C2-1B0E113E51A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066800"/>
            <a:ext cx="883920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1.   Lower center of mass experiments have major problems with factorization due to all kinds of corrections (mixing CFR &amp; TFR, power corrections, target mass corrections,</a:t>
            </a:r>
            <a:r>
              <a:rPr lang="is-IS" u="sng" dirty="0"/>
              <a:t>…..)</a:t>
            </a:r>
          </a:p>
          <a:p>
            <a:endParaRPr lang="en-US" dirty="0"/>
          </a:p>
          <a:p>
            <a:r>
              <a:rPr lang="en-US" dirty="0"/>
              <a:t>2.  Exclusive processes can be studied at higher energies, which lack proper resolutions needed for separation for different dynamical contributions, statistics for multidimensional measurements,</a:t>
            </a:r>
            <a:r>
              <a:rPr lang="is-IS" dirty="0"/>
              <a:t>…</a:t>
            </a:r>
            <a:endParaRPr lang="en-US" dirty="0"/>
          </a:p>
          <a:p>
            <a:r>
              <a:rPr lang="en-US" dirty="0">
                <a:sym typeface="Wingdings"/>
              </a:rPr>
              <a:t>           </a:t>
            </a:r>
            <a:r>
              <a:rPr lang="en-US" dirty="0"/>
              <a:t>L/T separation can be performed at higher energies using exclusive VMs </a:t>
            </a:r>
          </a:p>
          <a:p>
            <a:endParaRPr lang="en-US" dirty="0"/>
          </a:p>
          <a:p>
            <a:r>
              <a:rPr lang="en-US" dirty="0"/>
              <a:t>3. 3D structure can be studied without involving  polarization degrees of freedom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4.  Non </a:t>
            </a:r>
            <a:r>
              <a:rPr lang="en-US" dirty="0" err="1"/>
              <a:t>perturbative</a:t>
            </a:r>
            <a:r>
              <a:rPr lang="en-US" dirty="0"/>
              <a:t> QCD effects in valence region can  be studied at very large Q</a:t>
            </a:r>
            <a:r>
              <a:rPr lang="en-US" baseline="30000" dirty="0"/>
              <a:t>2</a:t>
            </a:r>
            <a:r>
              <a:rPr lang="en-US" dirty="0"/>
              <a:t> or very high P</a:t>
            </a:r>
            <a:r>
              <a:rPr lang="en-US" baseline="-25000" dirty="0"/>
              <a:t>T</a:t>
            </a:r>
            <a:r>
              <a:rPr lang="en-US" dirty="0"/>
              <a:t>, where the multidimensional measurements are practically impossible</a:t>
            </a:r>
          </a:p>
          <a:p>
            <a:endParaRPr lang="en-US" dirty="0"/>
          </a:p>
          <a:p>
            <a:pPr marL="342900" indent="-342900">
              <a:buAutoNum type="arabicPeriod" startAt="5"/>
            </a:pPr>
            <a:r>
              <a:rPr lang="en-US" dirty="0"/>
              <a:t>3D structure can be studied in 1D measurements </a:t>
            </a:r>
          </a:p>
          <a:p>
            <a:pPr marL="342900" indent="-342900">
              <a:buAutoNum type="arabicPeriod" startAt="5"/>
            </a:pPr>
            <a:endParaRPr lang="en-US" dirty="0"/>
          </a:p>
          <a:p>
            <a:r>
              <a:rPr lang="en-US" dirty="0"/>
              <a:t>6.  Medium modifications could be understood without understanding the dynamical contributions with proton and neutron (deuteron/He3)  targets</a:t>
            </a:r>
          </a:p>
        </p:txBody>
      </p:sp>
    </p:spTree>
    <p:extLst>
      <p:ext uri="{BB962C8B-B14F-4D97-AF65-F5344CB8AC3E}">
        <p14:creationId xmlns:p14="http://schemas.microsoft.com/office/powerpoint/2010/main" val="2815684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2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3AA96D1-095C-BA4D-8A2E-C284B1B58273}" type="slidenum">
              <a:rPr lang="en-US" sz="1400">
                <a:ea typeface="MS PGothic" charset="0"/>
                <a:cs typeface="MS PGothic" charset="0"/>
              </a:rPr>
              <a:pPr/>
              <a:t>26</a:t>
            </a:fld>
            <a:endParaRPr lang="en-US" sz="1400">
              <a:ea typeface="MS PGothic" charset="0"/>
              <a:cs typeface="MS PGothic" charset="0"/>
            </a:endParaRPr>
          </a:p>
        </p:txBody>
      </p:sp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990600" y="152400"/>
            <a:ext cx="815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ea typeface="MS PGothic" charset="0"/>
                <a:cs typeface="MS PGothic" charset="0"/>
              </a:rPr>
              <a:t>Theory-Experiment-Phenomenology</a:t>
            </a:r>
          </a:p>
        </p:txBody>
      </p:sp>
      <p:pic>
        <p:nvPicPr>
          <p:cNvPr id="21507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852488"/>
            <a:ext cx="79533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8" name="Group 23"/>
          <p:cNvGrpSpPr>
            <a:grpSpLocks/>
          </p:cNvGrpSpPr>
          <p:nvPr/>
        </p:nvGrpSpPr>
        <p:grpSpPr bwMode="auto">
          <a:xfrm>
            <a:off x="1066800" y="1524000"/>
            <a:ext cx="3546475" cy="833438"/>
            <a:chOff x="1103435" y="1553704"/>
            <a:chExt cx="4153329" cy="1181681"/>
          </a:xfrm>
        </p:grpSpPr>
        <p:pic>
          <p:nvPicPr>
            <p:cNvPr id="21518" name="Picture 4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435" y="1553704"/>
              <a:ext cx="1729642" cy="280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9" name="Picture 5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435" y="1890344"/>
              <a:ext cx="1499090" cy="322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ight Brace 6"/>
            <p:cNvSpPr/>
            <p:nvPr/>
          </p:nvSpPr>
          <p:spPr>
            <a:xfrm>
              <a:off x="2988608" y="1553704"/>
              <a:ext cx="401575" cy="1181681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21" name="TextBox 7"/>
            <p:cNvSpPr txBox="1">
              <a:spLocks noChangeArrowheads="1"/>
            </p:cNvSpPr>
            <p:nvPr/>
          </p:nvSpPr>
          <p:spPr bwMode="auto">
            <a:xfrm>
              <a:off x="1240692" y="2212729"/>
              <a:ext cx="8102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is-IS" sz="1800"/>
                <a:t>…........</a:t>
              </a:r>
              <a:endParaRPr lang="en-US" sz="1800"/>
            </a:p>
          </p:txBody>
        </p:sp>
        <p:pic>
          <p:nvPicPr>
            <p:cNvPr id="21522" name="Picture 8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4819" y="1890344"/>
              <a:ext cx="1671945" cy="271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09" name="Picture 10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2741613"/>
            <a:ext cx="851535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2"/>
          <p:cNvSpPr txBox="1">
            <a:spLocks noChangeArrowheads="1"/>
          </p:cNvSpPr>
          <p:nvPr/>
        </p:nvSpPr>
        <p:spPr bwMode="auto">
          <a:xfrm flipH="1">
            <a:off x="3657600" y="1981200"/>
            <a:ext cx="3309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ea typeface="MS PGothic" charset="0"/>
                <a:cs typeface="MS PGothic" charset="0"/>
              </a:rPr>
              <a:t>Fragmentation Function</a:t>
            </a:r>
          </a:p>
          <a:p>
            <a:r>
              <a:rPr lang="en-US" sz="1600">
                <a:ea typeface="MS PGothic" charset="0"/>
                <a:cs typeface="MS PGothic" charset="0"/>
                <a:sym typeface="Wingdings" charset="0"/>
              </a:rPr>
              <a:t> probability to produce </a:t>
            </a:r>
            <a:r>
              <a:rPr lang="en-US" sz="1600">
                <a:latin typeface="Symbol" charset="0"/>
                <a:ea typeface="MS PGothic" charset="0"/>
                <a:cs typeface="MS PGothic" charset="0"/>
                <a:sym typeface="Wingdings" charset="0"/>
              </a:rPr>
              <a:t>p</a:t>
            </a:r>
            <a:r>
              <a:rPr lang="en-US" sz="1600">
                <a:ea typeface="MS PGothic" charset="0"/>
                <a:cs typeface="MS PGothic" charset="0"/>
                <a:sym typeface="Wingdings" charset="0"/>
              </a:rPr>
              <a:t>+</a:t>
            </a:r>
            <a:endParaRPr lang="en-US" sz="1600">
              <a:ea typeface="MS PGothic" charset="0"/>
              <a:cs typeface="MS PGothic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029200" y="2514600"/>
            <a:ext cx="0" cy="2936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572000" y="914400"/>
            <a:ext cx="3276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ight Brace 23"/>
          <p:cNvSpPr/>
          <p:nvPr/>
        </p:nvSpPr>
        <p:spPr bwMode="auto">
          <a:xfrm>
            <a:off x="6057900" y="3352800"/>
            <a:ext cx="342900" cy="14478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TextBox 7"/>
          <p:cNvSpPr txBox="1">
            <a:spLocks noChangeArrowheads="1"/>
          </p:cNvSpPr>
          <p:nvPr/>
        </p:nvSpPr>
        <p:spPr bwMode="auto">
          <a:xfrm>
            <a:off x="1260202" y="3817609"/>
            <a:ext cx="691831" cy="26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s-IS" sz="1800"/>
              <a:t>…........</a:t>
            </a:r>
            <a:endParaRPr lang="en-US" sz="1800"/>
          </a:p>
        </p:txBody>
      </p:sp>
      <p:pic>
        <p:nvPicPr>
          <p:cNvPr id="26" name="Picture 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962400"/>
            <a:ext cx="1427653" cy="19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81400"/>
            <a:ext cx="5203905" cy="3048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28600" y="838200"/>
            <a:ext cx="8382000" cy="4989731"/>
            <a:chOff x="228600" y="838200"/>
            <a:chExt cx="8382000" cy="4989731"/>
          </a:xfrm>
        </p:grpSpPr>
        <p:sp>
          <p:nvSpPr>
            <p:cNvPr id="18" name="TextBox 3"/>
            <p:cNvSpPr txBox="1">
              <a:spLocks noChangeArrowheads="1"/>
            </p:cNvSpPr>
            <p:nvPr/>
          </p:nvSpPr>
          <p:spPr bwMode="auto">
            <a:xfrm>
              <a:off x="7696200" y="838200"/>
              <a:ext cx="9144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ea typeface="MS PGothic" charset="0"/>
                  <a:cs typeface="MS PGothic" charset="0"/>
                </a:rPr>
                <a:t>theory</a:t>
              </a:r>
            </a:p>
          </p:txBody>
        </p:sp>
        <p:pic>
          <p:nvPicPr>
            <p:cNvPr id="6" name="Picture 5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4419600"/>
              <a:ext cx="5965903" cy="381000"/>
            </a:xfrm>
            <a:prstGeom prst="rect">
              <a:avLst/>
            </a:prstGeom>
          </p:spPr>
        </p:pic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5181600"/>
              <a:ext cx="1905000" cy="46216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819400" y="5181600"/>
              <a:ext cx="33650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charset="0"/>
                <a:buChar char="à"/>
              </a:pPr>
              <a:r>
                <a:rPr lang="en-US" dirty="0">
                  <a:sym typeface="Wingdings"/>
                </a:rPr>
                <a:t>most significant</a:t>
              </a:r>
            </a:p>
            <a:p>
              <a:pPr marL="285750" indent="-285750">
                <a:buFont typeface="Wingdings" charset="0"/>
                <a:buChar char="à"/>
              </a:pPr>
              <a:r>
                <a:rPr lang="en-US" dirty="0">
                  <a:sym typeface="Wingdings"/>
                </a:rPr>
                <a:t>increases at higher energies</a:t>
              </a:r>
              <a:endParaRPr lang="en-US" dirty="0"/>
            </a:p>
          </p:txBody>
        </p:sp>
      </p:grp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Avakian, PAC, July 24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5000" y="5867400"/>
            <a:ext cx="3580673" cy="523220"/>
          </a:xfrm>
          <a:prstGeom prst="rect">
            <a:avLst/>
          </a:prstGeom>
          <a:solidFill>
            <a:srgbClr val="FFFF00">
              <a:alpha val="49000"/>
            </a:srgb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Symbol"/>
              </a:rPr>
              <a:t>g</a:t>
            </a:r>
            <a:r>
              <a:rPr lang="en-US" sz="2000" baseline="30000" dirty="0">
                <a:solidFill>
                  <a:srgbClr val="FF0000"/>
                </a:solidFill>
              </a:rPr>
              <a:t>*</a:t>
            </a:r>
            <a:r>
              <a:rPr lang="en-US" sz="2000" baseline="-25000" dirty="0">
                <a:solidFill>
                  <a:srgbClr val="FF0000"/>
                </a:solidFill>
              </a:rPr>
              <a:t>L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dirty="0"/>
              <a:t>and </a:t>
            </a:r>
            <a:r>
              <a:rPr lang="en-US" sz="2800" dirty="0">
                <a:latin typeface="Symbol"/>
              </a:rPr>
              <a:t>g</a:t>
            </a:r>
            <a:r>
              <a:rPr lang="en-US" sz="2800" baseline="30000" dirty="0"/>
              <a:t>*</a:t>
            </a:r>
            <a:r>
              <a:rPr lang="en-US" sz="2800" baseline="-25000" dirty="0"/>
              <a:t>T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different dynamics </a:t>
            </a:r>
          </a:p>
        </p:txBody>
      </p:sp>
      <p:pic>
        <p:nvPicPr>
          <p:cNvPr id="3" name="Picture 2" descr="Screen shot 2013-05-30 at 10.41.11 PM.png">
            <a:extLst>
              <a:ext uri="{FF2B5EF4-FFF2-40B4-BE49-F238E27FC236}">
                <a16:creationId xmlns="" xmlns:a16="http://schemas.microsoft.com/office/drawing/2014/main" id="{29202205-F2ED-33F5-FA20-5550EBCC1D3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691" y="4982566"/>
            <a:ext cx="1265238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568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Single pion Double Spin Asymmetries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2867227-9A48-3043-B9EF-799F1D41BB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Avakian, PAC, July 24</a:t>
            </a:r>
            <a:endParaRPr lang="en-US"/>
          </a:p>
        </p:txBody>
      </p:sp>
      <p:sp>
        <p:nvSpPr>
          <p:cNvPr id="75779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C05B3EEF-96DA-7E4F-BE5A-BE017E7939E0}" type="slidenum">
              <a:rPr lang="en-US"/>
              <a:pPr/>
              <a:t>27</a:t>
            </a:fld>
            <a:endParaRPr lang="en-US"/>
          </a:p>
        </p:txBody>
      </p:sp>
      <p:pic>
        <p:nvPicPr>
          <p:cNvPr id="13" name="Picture 12" descr="Screen Shot 2024-05-29 at 5.13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4895428" cy="37338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8600" y="52578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Double spin asymmetries for </a:t>
            </a:r>
            <a:r>
              <a:rPr lang="en-US" dirty="0" err="1"/>
              <a:t>ep</a:t>
            </a:r>
            <a:r>
              <a:rPr lang="en-US" dirty="0" err="1">
                <a:sym typeface="Wingdings"/>
              </a:rPr>
              <a:t>e</a:t>
            </a:r>
            <a:r>
              <a:rPr lang="en-US" dirty="0" err="1">
                <a:latin typeface="Symbol"/>
                <a:sym typeface="Wingdings"/>
              </a:rPr>
              <a:t>p</a:t>
            </a:r>
            <a:r>
              <a:rPr lang="en-US" dirty="0" err="1">
                <a:sym typeface="Wingdings"/>
              </a:rPr>
              <a:t>+X</a:t>
            </a:r>
            <a:r>
              <a:rPr lang="en-US" dirty="0">
                <a:sym typeface="Wingdings"/>
              </a:rPr>
              <a:t> seem to decrease at large z and effect more significant at low x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The </a:t>
            </a:r>
            <a:r>
              <a:rPr lang="en-US" dirty="0" err="1"/>
              <a:t>ep</a:t>
            </a:r>
            <a:r>
              <a:rPr lang="en-US" dirty="0" err="1">
                <a:sym typeface="Wingdings"/>
              </a:rPr>
              <a:t>e</a:t>
            </a:r>
            <a:r>
              <a:rPr lang="en-US" dirty="0" err="1">
                <a:latin typeface="Symbol"/>
                <a:sym typeface="Wingdings"/>
              </a:rPr>
              <a:t>p</a:t>
            </a:r>
            <a:r>
              <a:rPr lang="en-US" dirty="0" err="1">
                <a:sym typeface="Wingdings"/>
              </a:rPr>
              <a:t>+X</a:t>
            </a:r>
            <a:r>
              <a:rPr lang="en-US" dirty="0">
                <a:sym typeface="Wingdings"/>
              </a:rPr>
              <a:t> </a:t>
            </a:r>
            <a:r>
              <a:rPr lang="en-US" dirty="0"/>
              <a:t> drops faster at low x than ep</a:t>
            </a:r>
            <a:r>
              <a:rPr lang="en-US" dirty="0">
                <a:sym typeface="Wingdings"/>
              </a:rPr>
              <a:t>e</a:t>
            </a:r>
            <a:r>
              <a:rPr lang="en-US" dirty="0">
                <a:latin typeface="Symbol"/>
                <a:sym typeface="Wingdings"/>
              </a:rPr>
              <a:t>p</a:t>
            </a:r>
            <a:r>
              <a:rPr lang="en-US" baseline="30000" dirty="0">
                <a:sym typeface="Wingdings"/>
              </a:rPr>
              <a:t>0</a:t>
            </a:r>
            <a:r>
              <a:rPr lang="en-US" dirty="0">
                <a:sym typeface="Wingdings"/>
              </a:rPr>
              <a:t>X (consistent with DIS fit)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ym typeface="Wingdings"/>
              </a:rPr>
              <a:t>Note: exclusive rho contributions more significant at large z and low x</a:t>
            </a:r>
            <a:endParaRPr lang="en-US" dirty="0"/>
          </a:p>
        </p:txBody>
      </p:sp>
      <p:pic>
        <p:nvPicPr>
          <p:cNvPr id="2" name="Picture 1" descr="Screen Shot 2025-05-15 at 9.35.2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110" y="1295400"/>
            <a:ext cx="3806890" cy="3886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81800" y="1447800"/>
            <a:ext cx="1454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HERMES(p)</a:t>
            </a:r>
          </a:p>
        </p:txBody>
      </p:sp>
      <p:sp>
        <p:nvSpPr>
          <p:cNvPr id="4" name="Rectangle 3"/>
          <p:cNvSpPr/>
          <p:nvPr/>
        </p:nvSpPr>
        <p:spPr>
          <a:xfrm>
            <a:off x="7391400" y="914400"/>
            <a:ext cx="1404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1810.07054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0" y="50408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pic>
        <p:nvPicPr>
          <p:cNvPr id="7" name="Picture 6" descr="Screen Shot 2025-05-15 at 9.38.1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505200"/>
            <a:ext cx="1016000" cy="444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43200" y="22860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/>
                <a:sym typeface="Wingdings"/>
              </a:rPr>
              <a:t>p</a:t>
            </a:r>
            <a:r>
              <a:rPr lang="en-US" dirty="0">
                <a:sym typeface="Wingdings"/>
              </a:rPr>
              <a:t>+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66800" y="1447800"/>
            <a:ext cx="1717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NH3: </a:t>
            </a:r>
            <a:r>
              <a:rPr lang="en-US" dirty="0" err="1"/>
              <a:t>ep</a:t>
            </a:r>
            <a:r>
              <a:rPr lang="en-US" dirty="0" err="1">
                <a:sym typeface="Wingdings"/>
              </a:rPr>
              <a:t>e’</a:t>
            </a:r>
            <a:r>
              <a:rPr lang="en-US" dirty="0" err="1">
                <a:latin typeface="Symbol"/>
                <a:sym typeface="Wingdings"/>
              </a:rPr>
              <a:t>p</a:t>
            </a:r>
            <a:r>
              <a:rPr lang="en-US" dirty="0" err="1">
                <a:sym typeface="Wingdings"/>
              </a:rPr>
              <a:t>X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590800" y="2971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/>
                <a:sym typeface="Wingdings"/>
              </a:rPr>
              <a:t>p</a:t>
            </a:r>
            <a:r>
              <a:rPr lang="en-US" dirty="0">
                <a:sym typeface="Wingdings"/>
              </a:rPr>
              <a:t>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0" y="3657600"/>
            <a:ext cx="514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/>
                <a:sym typeface="Wingdings"/>
              </a:rPr>
              <a:t>p</a:t>
            </a:r>
            <a:r>
              <a:rPr lang="en-US" dirty="0">
                <a:sym typeface="Wingdings"/>
              </a:rPr>
              <a:t>-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7772400" y="2743200"/>
            <a:ext cx="304800" cy="2743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981200" y="4038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CLAS12 PRELIMINARY</a:t>
            </a:r>
          </a:p>
        </p:txBody>
      </p:sp>
      <p:sp>
        <p:nvSpPr>
          <p:cNvPr id="9" name="Freeform 8"/>
          <p:cNvSpPr/>
          <p:nvPr/>
        </p:nvSpPr>
        <p:spPr>
          <a:xfrm>
            <a:off x="1438423" y="1349442"/>
            <a:ext cx="3089649" cy="2477032"/>
          </a:xfrm>
          <a:custGeom>
            <a:avLst/>
            <a:gdLst>
              <a:gd name="connsiteX0" fmla="*/ 18013 w 3170340"/>
              <a:gd name="connsiteY0" fmla="*/ 2314899 h 2314899"/>
              <a:gd name="connsiteX1" fmla="*/ 468345 w 3170340"/>
              <a:gd name="connsiteY1" fmla="*/ 1963611 h 2314899"/>
              <a:gd name="connsiteX2" fmla="*/ 954704 w 3170340"/>
              <a:gd name="connsiteY2" fmla="*/ 1783463 h 2314899"/>
              <a:gd name="connsiteX3" fmla="*/ 1314970 w 3170340"/>
              <a:gd name="connsiteY3" fmla="*/ 1693389 h 2314899"/>
              <a:gd name="connsiteX4" fmla="*/ 1945436 w 3170340"/>
              <a:gd name="connsiteY4" fmla="*/ 1549271 h 2314899"/>
              <a:gd name="connsiteX5" fmla="*/ 2882127 w 3170340"/>
              <a:gd name="connsiteY5" fmla="*/ 1531256 h 2314899"/>
              <a:gd name="connsiteX6" fmla="*/ 3152327 w 3170340"/>
              <a:gd name="connsiteY6" fmla="*/ 1549271 h 2314899"/>
              <a:gd name="connsiteX7" fmla="*/ 3170340 w 3170340"/>
              <a:gd name="connsiteY7" fmla="*/ 0 h 2314899"/>
              <a:gd name="connsiteX8" fmla="*/ 2530868 w 3170340"/>
              <a:gd name="connsiteY8" fmla="*/ 9007 h 2314899"/>
              <a:gd name="connsiteX9" fmla="*/ 1963449 w 3170340"/>
              <a:gd name="connsiteY9" fmla="*/ 126103 h 2314899"/>
              <a:gd name="connsiteX10" fmla="*/ 1242917 w 3170340"/>
              <a:gd name="connsiteY10" fmla="*/ 576473 h 2314899"/>
              <a:gd name="connsiteX11" fmla="*/ 738545 w 3170340"/>
              <a:gd name="connsiteY11" fmla="*/ 1116916 h 2314899"/>
              <a:gd name="connsiteX12" fmla="*/ 360266 w 3170340"/>
              <a:gd name="connsiteY12" fmla="*/ 1594308 h 2314899"/>
              <a:gd name="connsiteX13" fmla="*/ 0 w 3170340"/>
              <a:gd name="connsiteY13" fmla="*/ 1981625 h 2314899"/>
              <a:gd name="connsiteX14" fmla="*/ 18013 w 3170340"/>
              <a:gd name="connsiteY14" fmla="*/ 2314899 h 2314899"/>
              <a:gd name="connsiteX0" fmla="*/ 81060 w 3170340"/>
              <a:gd name="connsiteY0" fmla="*/ 2522069 h 2522069"/>
              <a:gd name="connsiteX1" fmla="*/ 468345 w 3170340"/>
              <a:gd name="connsiteY1" fmla="*/ 1963611 h 2522069"/>
              <a:gd name="connsiteX2" fmla="*/ 954704 w 3170340"/>
              <a:gd name="connsiteY2" fmla="*/ 1783463 h 2522069"/>
              <a:gd name="connsiteX3" fmla="*/ 1314970 w 3170340"/>
              <a:gd name="connsiteY3" fmla="*/ 1693389 h 2522069"/>
              <a:gd name="connsiteX4" fmla="*/ 1945436 w 3170340"/>
              <a:gd name="connsiteY4" fmla="*/ 1549271 h 2522069"/>
              <a:gd name="connsiteX5" fmla="*/ 2882127 w 3170340"/>
              <a:gd name="connsiteY5" fmla="*/ 1531256 h 2522069"/>
              <a:gd name="connsiteX6" fmla="*/ 3152327 w 3170340"/>
              <a:gd name="connsiteY6" fmla="*/ 1549271 h 2522069"/>
              <a:gd name="connsiteX7" fmla="*/ 3170340 w 3170340"/>
              <a:gd name="connsiteY7" fmla="*/ 0 h 2522069"/>
              <a:gd name="connsiteX8" fmla="*/ 2530868 w 3170340"/>
              <a:gd name="connsiteY8" fmla="*/ 9007 h 2522069"/>
              <a:gd name="connsiteX9" fmla="*/ 1963449 w 3170340"/>
              <a:gd name="connsiteY9" fmla="*/ 126103 h 2522069"/>
              <a:gd name="connsiteX10" fmla="*/ 1242917 w 3170340"/>
              <a:gd name="connsiteY10" fmla="*/ 576473 h 2522069"/>
              <a:gd name="connsiteX11" fmla="*/ 738545 w 3170340"/>
              <a:gd name="connsiteY11" fmla="*/ 1116916 h 2522069"/>
              <a:gd name="connsiteX12" fmla="*/ 360266 w 3170340"/>
              <a:gd name="connsiteY12" fmla="*/ 1594308 h 2522069"/>
              <a:gd name="connsiteX13" fmla="*/ 0 w 3170340"/>
              <a:gd name="connsiteY13" fmla="*/ 1981625 h 2522069"/>
              <a:gd name="connsiteX14" fmla="*/ 81060 w 3170340"/>
              <a:gd name="connsiteY14" fmla="*/ 2522069 h 2522069"/>
              <a:gd name="connsiteX0" fmla="*/ 81060 w 3170340"/>
              <a:gd name="connsiteY0" fmla="*/ 2522069 h 2522069"/>
              <a:gd name="connsiteX1" fmla="*/ 549405 w 3170340"/>
              <a:gd name="connsiteY1" fmla="*/ 2188795 h 2522069"/>
              <a:gd name="connsiteX2" fmla="*/ 954704 w 3170340"/>
              <a:gd name="connsiteY2" fmla="*/ 1783463 h 2522069"/>
              <a:gd name="connsiteX3" fmla="*/ 1314970 w 3170340"/>
              <a:gd name="connsiteY3" fmla="*/ 1693389 h 2522069"/>
              <a:gd name="connsiteX4" fmla="*/ 1945436 w 3170340"/>
              <a:gd name="connsiteY4" fmla="*/ 1549271 h 2522069"/>
              <a:gd name="connsiteX5" fmla="*/ 2882127 w 3170340"/>
              <a:gd name="connsiteY5" fmla="*/ 1531256 h 2522069"/>
              <a:gd name="connsiteX6" fmla="*/ 3152327 w 3170340"/>
              <a:gd name="connsiteY6" fmla="*/ 1549271 h 2522069"/>
              <a:gd name="connsiteX7" fmla="*/ 3170340 w 3170340"/>
              <a:gd name="connsiteY7" fmla="*/ 0 h 2522069"/>
              <a:gd name="connsiteX8" fmla="*/ 2530868 w 3170340"/>
              <a:gd name="connsiteY8" fmla="*/ 9007 h 2522069"/>
              <a:gd name="connsiteX9" fmla="*/ 1963449 w 3170340"/>
              <a:gd name="connsiteY9" fmla="*/ 126103 h 2522069"/>
              <a:gd name="connsiteX10" fmla="*/ 1242917 w 3170340"/>
              <a:gd name="connsiteY10" fmla="*/ 576473 h 2522069"/>
              <a:gd name="connsiteX11" fmla="*/ 738545 w 3170340"/>
              <a:gd name="connsiteY11" fmla="*/ 1116916 h 2522069"/>
              <a:gd name="connsiteX12" fmla="*/ 360266 w 3170340"/>
              <a:gd name="connsiteY12" fmla="*/ 1594308 h 2522069"/>
              <a:gd name="connsiteX13" fmla="*/ 0 w 3170340"/>
              <a:gd name="connsiteY13" fmla="*/ 1981625 h 2522069"/>
              <a:gd name="connsiteX14" fmla="*/ 81060 w 3170340"/>
              <a:gd name="connsiteY14" fmla="*/ 2522069 h 2522069"/>
              <a:gd name="connsiteX0" fmla="*/ 81060 w 3170340"/>
              <a:gd name="connsiteY0" fmla="*/ 2522069 h 2522069"/>
              <a:gd name="connsiteX1" fmla="*/ 549405 w 3170340"/>
              <a:gd name="connsiteY1" fmla="*/ 2188795 h 2522069"/>
              <a:gd name="connsiteX2" fmla="*/ 1080798 w 3170340"/>
              <a:gd name="connsiteY2" fmla="*/ 1927581 h 2522069"/>
              <a:gd name="connsiteX3" fmla="*/ 1314970 w 3170340"/>
              <a:gd name="connsiteY3" fmla="*/ 1693389 h 2522069"/>
              <a:gd name="connsiteX4" fmla="*/ 1945436 w 3170340"/>
              <a:gd name="connsiteY4" fmla="*/ 1549271 h 2522069"/>
              <a:gd name="connsiteX5" fmla="*/ 2882127 w 3170340"/>
              <a:gd name="connsiteY5" fmla="*/ 1531256 h 2522069"/>
              <a:gd name="connsiteX6" fmla="*/ 3152327 w 3170340"/>
              <a:gd name="connsiteY6" fmla="*/ 1549271 h 2522069"/>
              <a:gd name="connsiteX7" fmla="*/ 3170340 w 3170340"/>
              <a:gd name="connsiteY7" fmla="*/ 0 h 2522069"/>
              <a:gd name="connsiteX8" fmla="*/ 2530868 w 3170340"/>
              <a:gd name="connsiteY8" fmla="*/ 9007 h 2522069"/>
              <a:gd name="connsiteX9" fmla="*/ 1963449 w 3170340"/>
              <a:gd name="connsiteY9" fmla="*/ 126103 h 2522069"/>
              <a:gd name="connsiteX10" fmla="*/ 1242917 w 3170340"/>
              <a:gd name="connsiteY10" fmla="*/ 576473 h 2522069"/>
              <a:gd name="connsiteX11" fmla="*/ 738545 w 3170340"/>
              <a:gd name="connsiteY11" fmla="*/ 1116916 h 2522069"/>
              <a:gd name="connsiteX12" fmla="*/ 360266 w 3170340"/>
              <a:gd name="connsiteY12" fmla="*/ 1594308 h 2522069"/>
              <a:gd name="connsiteX13" fmla="*/ 0 w 3170340"/>
              <a:gd name="connsiteY13" fmla="*/ 1981625 h 2522069"/>
              <a:gd name="connsiteX14" fmla="*/ 81060 w 3170340"/>
              <a:gd name="connsiteY14" fmla="*/ 2522069 h 2522069"/>
              <a:gd name="connsiteX0" fmla="*/ 81060 w 3170340"/>
              <a:gd name="connsiteY0" fmla="*/ 2522069 h 2522069"/>
              <a:gd name="connsiteX1" fmla="*/ 549405 w 3170340"/>
              <a:gd name="connsiteY1" fmla="*/ 2188795 h 2522069"/>
              <a:gd name="connsiteX2" fmla="*/ 1080798 w 3170340"/>
              <a:gd name="connsiteY2" fmla="*/ 1927581 h 2522069"/>
              <a:gd name="connsiteX3" fmla="*/ 1450070 w 3170340"/>
              <a:gd name="connsiteY3" fmla="*/ 1720412 h 2522069"/>
              <a:gd name="connsiteX4" fmla="*/ 1945436 w 3170340"/>
              <a:gd name="connsiteY4" fmla="*/ 1549271 h 2522069"/>
              <a:gd name="connsiteX5" fmla="*/ 2882127 w 3170340"/>
              <a:gd name="connsiteY5" fmla="*/ 1531256 h 2522069"/>
              <a:gd name="connsiteX6" fmla="*/ 3152327 w 3170340"/>
              <a:gd name="connsiteY6" fmla="*/ 1549271 h 2522069"/>
              <a:gd name="connsiteX7" fmla="*/ 3170340 w 3170340"/>
              <a:gd name="connsiteY7" fmla="*/ 0 h 2522069"/>
              <a:gd name="connsiteX8" fmla="*/ 2530868 w 3170340"/>
              <a:gd name="connsiteY8" fmla="*/ 9007 h 2522069"/>
              <a:gd name="connsiteX9" fmla="*/ 1963449 w 3170340"/>
              <a:gd name="connsiteY9" fmla="*/ 126103 h 2522069"/>
              <a:gd name="connsiteX10" fmla="*/ 1242917 w 3170340"/>
              <a:gd name="connsiteY10" fmla="*/ 576473 h 2522069"/>
              <a:gd name="connsiteX11" fmla="*/ 738545 w 3170340"/>
              <a:gd name="connsiteY11" fmla="*/ 1116916 h 2522069"/>
              <a:gd name="connsiteX12" fmla="*/ 360266 w 3170340"/>
              <a:gd name="connsiteY12" fmla="*/ 1594308 h 2522069"/>
              <a:gd name="connsiteX13" fmla="*/ 0 w 3170340"/>
              <a:gd name="connsiteY13" fmla="*/ 1981625 h 2522069"/>
              <a:gd name="connsiteX14" fmla="*/ 81060 w 3170340"/>
              <a:gd name="connsiteY14" fmla="*/ 2522069 h 2522069"/>
              <a:gd name="connsiteX0" fmla="*/ 18014 w 3107294"/>
              <a:gd name="connsiteY0" fmla="*/ 2522069 h 2522069"/>
              <a:gd name="connsiteX1" fmla="*/ 486359 w 3107294"/>
              <a:gd name="connsiteY1" fmla="*/ 2188795 h 2522069"/>
              <a:gd name="connsiteX2" fmla="*/ 1017752 w 3107294"/>
              <a:gd name="connsiteY2" fmla="*/ 1927581 h 2522069"/>
              <a:gd name="connsiteX3" fmla="*/ 1387024 w 3107294"/>
              <a:gd name="connsiteY3" fmla="*/ 1720412 h 2522069"/>
              <a:gd name="connsiteX4" fmla="*/ 1882390 w 3107294"/>
              <a:gd name="connsiteY4" fmla="*/ 1549271 h 2522069"/>
              <a:gd name="connsiteX5" fmla="*/ 2819081 w 3107294"/>
              <a:gd name="connsiteY5" fmla="*/ 1531256 h 2522069"/>
              <a:gd name="connsiteX6" fmla="*/ 3089281 w 3107294"/>
              <a:gd name="connsiteY6" fmla="*/ 1549271 h 2522069"/>
              <a:gd name="connsiteX7" fmla="*/ 3107294 w 3107294"/>
              <a:gd name="connsiteY7" fmla="*/ 0 h 2522069"/>
              <a:gd name="connsiteX8" fmla="*/ 2467822 w 3107294"/>
              <a:gd name="connsiteY8" fmla="*/ 9007 h 2522069"/>
              <a:gd name="connsiteX9" fmla="*/ 1900403 w 3107294"/>
              <a:gd name="connsiteY9" fmla="*/ 126103 h 2522069"/>
              <a:gd name="connsiteX10" fmla="*/ 1179871 w 3107294"/>
              <a:gd name="connsiteY10" fmla="*/ 576473 h 2522069"/>
              <a:gd name="connsiteX11" fmla="*/ 675499 w 3107294"/>
              <a:gd name="connsiteY11" fmla="*/ 1116916 h 2522069"/>
              <a:gd name="connsiteX12" fmla="*/ 297220 w 3107294"/>
              <a:gd name="connsiteY12" fmla="*/ 1594308 h 2522069"/>
              <a:gd name="connsiteX13" fmla="*/ 0 w 3107294"/>
              <a:gd name="connsiteY13" fmla="*/ 2215817 h 2522069"/>
              <a:gd name="connsiteX14" fmla="*/ 18014 w 3107294"/>
              <a:gd name="connsiteY14" fmla="*/ 2522069 h 2522069"/>
              <a:gd name="connsiteX0" fmla="*/ 18014 w 3107294"/>
              <a:gd name="connsiteY0" fmla="*/ 2522069 h 2522069"/>
              <a:gd name="connsiteX1" fmla="*/ 486359 w 3107294"/>
              <a:gd name="connsiteY1" fmla="*/ 2188795 h 2522069"/>
              <a:gd name="connsiteX2" fmla="*/ 1017752 w 3107294"/>
              <a:gd name="connsiteY2" fmla="*/ 1927581 h 2522069"/>
              <a:gd name="connsiteX3" fmla="*/ 1387024 w 3107294"/>
              <a:gd name="connsiteY3" fmla="*/ 1720412 h 2522069"/>
              <a:gd name="connsiteX4" fmla="*/ 1882390 w 3107294"/>
              <a:gd name="connsiteY4" fmla="*/ 1549271 h 2522069"/>
              <a:gd name="connsiteX5" fmla="*/ 2819081 w 3107294"/>
              <a:gd name="connsiteY5" fmla="*/ 1531256 h 2522069"/>
              <a:gd name="connsiteX6" fmla="*/ 3089281 w 3107294"/>
              <a:gd name="connsiteY6" fmla="*/ 1549271 h 2522069"/>
              <a:gd name="connsiteX7" fmla="*/ 3107294 w 3107294"/>
              <a:gd name="connsiteY7" fmla="*/ 0 h 2522069"/>
              <a:gd name="connsiteX8" fmla="*/ 2467822 w 3107294"/>
              <a:gd name="connsiteY8" fmla="*/ 9007 h 2522069"/>
              <a:gd name="connsiteX9" fmla="*/ 1900403 w 3107294"/>
              <a:gd name="connsiteY9" fmla="*/ 126103 h 2522069"/>
              <a:gd name="connsiteX10" fmla="*/ 1179871 w 3107294"/>
              <a:gd name="connsiteY10" fmla="*/ 576473 h 2522069"/>
              <a:gd name="connsiteX11" fmla="*/ 675499 w 3107294"/>
              <a:gd name="connsiteY11" fmla="*/ 1116916 h 2522069"/>
              <a:gd name="connsiteX12" fmla="*/ 297220 w 3107294"/>
              <a:gd name="connsiteY12" fmla="*/ 1594308 h 2522069"/>
              <a:gd name="connsiteX13" fmla="*/ 0 w 3107294"/>
              <a:gd name="connsiteY13" fmla="*/ 2134751 h 2522069"/>
              <a:gd name="connsiteX14" fmla="*/ 18014 w 3107294"/>
              <a:gd name="connsiteY14" fmla="*/ 2522069 h 2522069"/>
              <a:gd name="connsiteX0" fmla="*/ 18014 w 3107294"/>
              <a:gd name="connsiteY0" fmla="*/ 2522069 h 2522069"/>
              <a:gd name="connsiteX1" fmla="*/ 486359 w 3107294"/>
              <a:gd name="connsiteY1" fmla="*/ 2188795 h 2522069"/>
              <a:gd name="connsiteX2" fmla="*/ 1017752 w 3107294"/>
              <a:gd name="connsiteY2" fmla="*/ 1927581 h 2522069"/>
              <a:gd name="connsiteX3" fmla="*/ 1387024 w 3107294"/>
              <a:gd name="connsiteY3" fmla="*/ 1720412 h 2522069"/>
              <a:gd name="connsiteX4" fmla="*/ 1882390 w 3107294"/>
              <a:gd name="connsiteY4" fmla="*/ 1549271 h 2522069"/>
              <a:gd name="connsiteX5" fmla="*/ 2819081 w 3107294"/>
              <a:gd name="connsiteY5" fmla="*/ 1531256 h 2522069"/>
              <a:gd name="connsiteX6" fmla="*/ 3089281 w 3107294"/>
              <a:gd name="connsiteY6" fmla="*/ 1549271 h 2522069"/>
              <a:gd name="connsiteX7" fmla="*/ 3107294 w 3107294"/>
              <a:gd name="connsiteY7" fmla="*/ 0 h 2522069"/>
              <a:gd name="connsiteX8" fmla="*/ 2467822 w 3107294"/>
              <a:gd name="connsiteY8" fmla="*/ 9007 h 2522069"/>
              <a:gd name="connsiteX9" fmla="*/ 1900403 w 3107294"/>
              <a:gd name="connsiteY9" fmla="*/ 126103 h 2522069"/>
              <a:gd name="connsiteX10" fmla="*/ 1179871 w 3107294"/>
              <a:gd name="connsiteY10" fmla="*/ 576473 h 2522069"/>
              <a:gd name="connsiteX11" fmla="*/ 675499 w 3107294"/>
              <a:gd name="connsiteY11" fmla="*/ 1116916 h 2522069"/>
              <a:gd name="connsiteX12" fmla="*/ 297220 w 3107294"/>
              <a:gd name="connsiteY12" fmla="*/ 1594308 h 2522069"/>
              <a:gd name="connsiteX13" fmla="*/ 0 w 3107294"/>
              <a:gd name="connsiteY13" fmla="*/ 2134751 h 2522069"/>
              <a:gd name="connsiteX14" fmla="*/ 18014 w 3107294"/>
              <a:gd name="connsiteY14" fmla="*/ 2522069 h 2522069"/>
              <a:gd name="connsiteX0" fmla="*/ 18014 w 3107294"/>
              <a:gd name="connsiteY0" fmla="*/ 2477032 h 2477032"/>
              <a:gd name="connsiteX1" fmla="*/ 486359 w 3107294"/>
              <a:gd name="connsiteY1" fmla="*/ 2188795 h 2477032"/>
              <a:gd name="connsiteX2" fmla="*/ 1017752 w 3107294"/>
              <a:gd name="connsiteY2" fmla="*/ 1927581 h 2477032"/>
              <a:gd name="connsiteX3" fmla="*/ 1387024 w 3107294"/>
              <a:gd name="connsiteY3" fmla="*/ 1720412 h 2477032"/>
              <a:gd name="connsiteX4" fmla="*/ 1882390 w 3107294"/>
              <a:gd name="connsiteY4" fmla="*/ 1549271 h 2477032"/>
              <a:gd name="connsiteX5" fmla="*/ 2819081 w 3107294"/>
              <a:gd name="connsiteY5" fmla="*/ 1531256 h 2477032"/>
              <a:gd name="connsiteX6" fmla="*/ 3089281 w 3107294"/>
              <a:gd name="connsiteY6" fmla="*/ 1549271 h 2477032"/>
              <a:gd name="connsiteX7" fmla="*/ 3107294 w 3107294"/>
              <a:gd name="connsiteY7" fmla="*/ 0 h 2477032"/>
              <a:gd name="connsiteX8" fmla="*/ 2467822 w 3107294"/>
              <a:gd name="connsiteY8" fmla="*/ 9007 h 2477032"/>
              <a:gd name="connsiteX9" fmla="*/ 1900403 w 3107294"/>
              <a:gd name="connsiteY9" fmla="*/ 126103 h 2477032"/>
              <a:gd name="connsiteX10" fmla="*/ 1179871 w 3107294"/>
              <a:gd name="connsiteY10" fmla="*/ 576473 h 2477032"/>
              <a:gd name="connsiteX11" fmla="*/ 675499 w 3107294"/>
              <a:gd name="connsiteY11" fmla="*/ 1116916 h 2477032"/>
              <a:gd name="connsiteX12" fmla="*/ 297220 w 3107294"/>
              <a:gd name="connsiteY12" fmla="*/ 1594308 h 2477032"/>
              <a:gd name="connsiteX13" fmla="*/ 0 w 3107294"/>
              <a:gd name="connsiteY13" fmla="*/ 2134751 h 2477032"/>
              <a:gd name="connsiteX14" fmla="*/ 18014 w 3107294"/>
              <a:gd name="connsiteY14" fmla="*/ 2477032 h 2477032"/>
              <a:gd name="connsiteX0" fmla="*/ 280 w 3089560"/>
              <a:gd name="connsiteY0" fmla="*/ 2477032 h 2477032"/>
              <a:gd name="connsiteX1" fmla="*/ 468625 w 3089560"/>
              <a:gd name="connsiteY1" fmla="*/ 2188795 h 2477032"/>
              <a:gd name="connsiteX2" fmla="*/ 1000018 w 3089560"/>
              <a:gd name="connsiteY2" fmla="*/ 1927581 h 2477032"/>
              <a:gd name="connsiteX3" fmla="*/ 1369290 w 3089560"/>
              <a:gd name="connsiteY3" fmla="*/ 1720412 h 2477032"/>
              <a:gd name="connsiteX4" fmla="*/ 1864656 w 3089560"/>
              <a:gd name="connsiteY4" fmla="*/ 1549271 h 2477032"/>
              <a:gd name="connsiteX5" fmla="*/ 2801347 w 3089560"/>
              <a:gd name="connsiteY5" fmla="*/ 1531256 h 2477032"/>
              <a:gd name="connsiteX6" fmla="*/ 3071547 w 3089560"/>
              <a:gd name="connsiteY6" fmla="*/ 1549271 h 2477032"/>
              <a:gd name="connsiteX7" fmla="*/ 3089560 w 3089560"/>
              <a:gd name="connsiteY7" fmla="*/ 0 h 2477032"/>
              <a:gd name="connsiteX8" fmla="*/ 2450088 w 3089560"/>
              <a:gd name="connsiteY8" fmla="*/ 9007 h 2477032"/>
              <a:gd name="connsiteX9" fmla="*/ 1882669 w 3089560"/>
              <a:gd name="connsiteY9" fmla="*/ 126103 h 2477032"/>
              <a:gd name="connsiteX10" fmla="*/ 1162137 w 3089560"/>
              <a:gd name="connsiteY10" fmla="*/ 576473 h 2477032"/>
              <a:gd name="connsiteX11" fmla="*/ 657765 w 3089560"/>
              <a:gd name="connsiteY11" fmla="*/ 1116916 h 2477032"/>
              <a:gd name="connsiteX12" fmla="*/ 279486 w 3089560"/>
              <a:gd name="connsiteY12" fmla="*/ 1594308 h 2477032"/>
              <a:gd name="connsiteX13" fmla="*/ 54319 w 3089560"/>
              <a:gd name="connsiteY13" fmla="*/ 2071699 h 2477032"/>
              <a:gd name="connsiteX14" fmla="*/ 280 w 3089560"/>
              <a:gd name="connsiteY14" fmla="*/ 2477032 h 2477032"/>
              <a:gd name="connsiteX0" fmla="*/ 280 w 3089560"/>
              <a:gd name="connsiteY0" fmla="*/ 2477032 h 2477032"/>
              <a:gd name="connsiteX1" fmla="*/ 468625 w 3089560"/>
              <a:gd name="connsiteY1" fmla="*/ 2188795 h 2477032"/>
              <a:gd name="connsiteX2" fmla="*/ 1000018 w 3089560"/>
              <a:gd name="connsiteY2" fmla="*/ 1927581 h 2477032"/>
              <a:gd name="connsiteX3" fmla="*/ 1369290 w 3089560"/>
              <a:gd name="connsiteY3" fmla="*/ 1720412 h 2477032"/>
              <a:gd name="connsiteX4" fmla="*/ 1864656 w 3089560"/>
              <a:gd name="connsiteY4" fmla="*/ 1549271 h 2477032"/>
              <a:gd name="connsiteX5" fmla="*/ 2801347 w 3089560"/>
              <a:gd name="connsiteY5" fmla="*/ 1531256 h 2477032"/>
              <a:gd name="connsiteX6" fmla="*/ 3071547 w 3089560"/>
              <a:gd name="connsiteY6" fmla="*/ 1549271 h 2477032"/>
              <a:gd name="connsiteX7" fmla="*/ 3089560 w 3089560"/>
              <a:gd name="connsiteY7" fmla="*/ 0 h 2477032"/>
              <a:gd name="connsiteX8" fmla="*/ 2450088 w 3089560"/>
              <a:gd name="connsiteY8" fmla="*/ 9007 h 2477032"/>
              <a:gd name="connsiteX9" fmla="*/ 1882669 w 3089560"/>
              <a:gd name="connsiteY9" fmla="*/ 126103 h 2477032"/>
              <a:gd name="connsiteX10" fmla="*/ 1162137 w 3089560"/>
              <a:gd name="connsiteY10" fmla="*/ 576473 h 2477032"/>
              <a:gd name="connsiteX11" fmla="*/ 657765 w 3089560"/>
              <a:gd name="connsiteY11" fmla="*/ 1116916 h 2477032"/>
              <a:gd name="connsiteX12" fmla="*/ 279486 w 3089560"/>
              <a:gd name="connsiteY12" fmla="*/ 1594308 h 2477032"/>
              <a:gd name="connsiteX13" fmla="*/ 54319 w 3089560"/>
              <a:gd name="connsiteY13" fmla="*/ 2071699 h 2477032"/>
              <a:gd name="connsiteX14" fmla="*/ 280 w 3089560"/>
              <a:gd name="connsiteY14" fmla="*/ 2477032 h 2477032"/>
              <a:gd name="connsiteX0" fmla="*/ 132 w 3089412"/>
              <a:gd name="connsiteY0" fmla="*/ 2477032 h 2477032"/>
              <a:gd name="connsiteX1" fmla="*/ 468477 w 3089412"/>
              <a:gd name="connsiteY1" fmla="*/ 2188795 h 2477032"/>
              <a:gd name="connsiteX2" fmla="*/ 999870 w 3089412"/>
              <a:gd name="connsiteY2" fmla="*/ 1927581 h 2477032"/>
              <a:gd name="connsiteX3" fmla="*/ 1369142 w 3089412"/>
              <a:gd name="connsiteY3" fmla="*/ 1720412 h 2477032"/>
              <a:gd name="connsiteX4" fmla="*/ 1864508 w 3089412"/>
              <a:gd name="connsiteY4" fmla="*/ 1549271 h 2477032"/>
              <a:gd name="connsiteX5" fmla="*/ 2801199 w 3089412"/>
              <a:gd name="connsiteY5" fmla="*/ 1531256 h 2477032"/>
              <a:gd name="connsiteX6" fmla="*/ 3071399 w 3089412"/>
              <a:gd name="connsiteY6" fmla="*/ 1549271 h 2477032"/>
              <a:gd name="connsiteX7" fmla="*/ 3089412 w 3089412"/>
              <a:gd name="connsiteY7" fmla="*/ 0 h 2477032"/>
              <a:gd name="connsiteX8" fmla="*/ 2449940 w 3089412"/>
              <a:gd name="connsiteY8" fmla="*/ 9007 h 2477032"/>
              <a:gd name="connsiteX9" fmla="*/ 1882521 w 3089412"/>
              <a:gd name="connsiteY9" fmla="*/ 126103 h 2477032"/>
              <a:gd name="connsiteX10" fmla="*/ 1161989 w 3089412"/>
              <a:gd name="connsiteY10" fmla="*/ 576473 h 2477032"/>
              <a:gd name="connsiteX11" fmla="*/ 657617 w 3089412"/>
              <a:gd name="connsiteY11" fmla="*/ 1116916 h 2477032"/>
              <a:gd name="connsiteX12" fmla="*/ 279338 w 3089412"/>
              <a:gd name="connsiteY12" fmla="*/ 1594308 h 2477032"/>
              <a:gd name="connsiteX13" fmla="*/ 162251 w 3089412"/>
              <a:gd name="connsiteY13" fmla="*/ 2062692 h 2477032"/>
              <a:gd name="connsiteX14" fmla="*/ 132 w 3089412"/>
              <a:gd name="connsiteY14" fmla="*/ 2477032 h 2477032"/>
              <a:gd name="connsiteX0" fmla="*/ 894 w 3090174"/>
              <a:gd name="connsiteY0" fmla="*/ 2477032 h 2477032"/>
              <a:gd name="connsiteX1" fmla="*/ 469239 w 3090174"/>
              <a:gd name="connsiteY1" fmla="*/ 2188795 h 2477032"/>
              <a:gd name="connsiteX2" fmla="*/ 1000632 w 3090174"/>
              <a:gd name="connsiteY2" fmla="*/ 1927581 h 2477032"/>
              <a:gd name="connsiteX3" fmla="*/ 1369904 w 3090174"/>
              <a:gd name="connsiteY3" fmla="*/ 1720412 h 2477032"/>
              <a:gd name="connsiteX4" fmla="*/ 1865270 w 3090174"/>
              <a:gd name="connsiteY4" fmla="*/ 1549271 h 2477032"/>
              <a:gd name="connsiteX5" fmla="*/ 2801961 w 3090174"/>
              <a:gd name="connsiteY5" fmla="*/ 1531256 h 2477032"/>
              <a:gd name="connsiteX6" fmla="*/ 3072161 w 3090174"/>
              <a:gd name="connsiteY6" fmla="*/ 1549271 h 2477032"/>
              <a:gd name="connsiteX7" fmla="*/ 3090174 w 3090174"/>
              <a:gd name="connsiteY7" fmla="*/ 0 h 2477032"/>
              <a:gd name="connsiteX8" fmla="*/ 2450702 w 3090174"/>
              <a:gd name="connsiteY8" fmla="*/ 9007 h 2477032"/>
              <a:gd name="connsiteX9" fmla="*/ 1883283 w 3090174"/>
              <a:gd name="connsiteY9" fmla="*/ 126103 h 2477032"/>
              <a:gd name="connsiteX10" fmla="*/ 1162751 w 3090174"/>
              <a:gd name="connsiteY10" fmla="*/ 576473 h 2477032"/>
              <a:gd name="connsiteX11" fmla="*/ 658379 w 3090174"/>
              <a:gd name="connsiteY11" fmla="*/ 1116916 h 2477032"/>
              <a:gd name="connsiteX12" fmla="*/ 280100 w 3090174"/>
              <a:gd name="connsiteY12" fmla="*/ 1594308 h 2477032"/>
              <a:gd name="connsiteX13" fmla="*/ 163013 w 3090174"/>
              <a:gd name="connsiteY13" fmla="*/ 2062692 h 2477032"/>
              <a:gd name="connsiteX14" fmla="*/ 894 w 3090174"/>
              <a:gd name="connsiteY14" fmla="*/ 2477032 h 2477032"/>
              <a:gd name="connsiteX0" fmla="*/ 430 w 3089710"/>
              <a:gd name="connsiteY0" fmla="*/ 2477032 h 2477032"/>
              <a:gd name="connsiteX1" fmla="*/ 468775 w 3089710"/>
              <a:gd name="connsiteY1" fmla="*/ 2188795 h 2477032"/>
              <a:gd name="connsiteX2" fmla="*/ 1000168 w 3089710"/>
              <a:gd name="connsiteY2" fmla="*/ 1927581 h 2477032"/>
              <a:gd name="connsiteX3" fmla="*/ 1369440 w 3089710"/>
              <a:gd name="connsiteY3" fmla="*/ 1720412 h 2477032"/>
              <a:gd name="connsiteX4" fmla="*/ 1864806 w 3089710"/>
              <a:gd name="connsiteY4" fmla="*/ 1549271 h 2477032"/>
              <a:gd name="connsiteX5" fmla="*/ 2801497 w 3089710"/>
              <a:gd name="connsiteY5" fmla="*/ 1531256 h 2477032"/>
              <a:gd name="connsiteX6" fmla="*/ 3071697 w 3089710"/>
              <a:gd name="connsiteY6" fmla="*/ 1549271 h 2477032"/>
              <a:gd name="connsiteX7" fmla="*/ 3089710 w 3089710"/>
              <a:gd name="connsiteY7" fmla="*/ 0 h 2477032"/>
              <a:gd name="connsiteX8" fmla="*/ 2450238 w 3089710"/>
              <a:gd name="connsiteY8" fmla="*/ 9007 h 2477032"/>
              <a:gd name="connsiteX9" fmla="*/ 1882819 w 3089710"/>
              <a:gd name="connsiteY9" fmla="*/ 126103 h 2477032"/>
              <a:gd name="connsiteX10" fmla="*/ 1162287 w 3089710"/>
              <a:gd name="connsiteY10" fmla="*/ 576473 h 2477032"/>
              <a:gd name="connsiteX11" fmla="*/ 657915 w 3089710"/>
              <a:gd name="connsiteY11" fmla="*/ 1116916 h 2477032"/>
              <a:gd name="connsiteX12" fmla="*/ 279636 w 3089710"/>
              <a:gd name="connsiteY12" fmla="*/ 1594308 h 2477032"/>
              <a:gd name="connsiteX13" fmla="*/ 162549 w 3089710"/>
              <a:gd name="connsiteY13" fmla="*/ 2062692 h 2477032"/>
              <a:gd name="connsiteX14" fmla="*/ 430 w 3089710"/>
              <a:gd name="connsiteY14" fmla="*/ 2477032 h 2477032"/>
              <a:gd name="connsiteX0" fmla="*/ 202 w 3089482"/>
              <a:gd name="connsiteY0" fmla="*/ 2477032 h 2477032"/>
              <a:gd name="connsiteX1" fmla="*/ 468547 w 3089482"/>
              <a:gd name="connsiteY1" fmla="*/ 2188795 h 2477032"/>
              <a:gd name="connsiteX2" fmla="*/ 999940 w 3089482"/>
              <a:gd name="connsiteY2" fmla="*/ 1927581 h 2477032"/>
              <a:gd name="connsiteX3" fmla="*/ 1369212 w 3089482"/>
              <a:gd name="connsiteY3" fmla="*/ 1720412 h 2477032"/>
              <a:gd name="connsiteX4" fmla="*/ 1864578 w 3089482"/>
              <a:gd name="connsiteY4" fmla="*/ 1549271 h 2477032"/>
              <a:gd name="connsiteX5" fmla="*/ 2801269 w 3089482"/>
              <a:gd name="connsiteY5" fmla="*/ 1531256 h 2477032"/>
              <a:gd name="connsiteX6" fmla="*/ 3071469 w 3089482"/>
              <a:gd name="connsiteY6" fmla="*/ 1549271 h 2477032"/>
              <a:gd name="connsiteX7" fmla="*/ 3089482 w 3089482"/>
              <a:gd name="connsiteY7" fmla="*/ 0 h 2477032"/>
              <a:gd name="connsiteX8" fmla="*/ 2450010 w 3089482"/>
              <a:gd name="connsiteY8" fmla="*/ 9007 h 2477032"/>
              <a:gd name="connsiteX9" fmla="*/ 1882591 w 3089482"/>
              <a:gd name="connsiteY9" fmla="*/ 126103 h 2477032"/>
              <a:gd name="connsiteX10" fmla="*/ 1162059 w 3089482"/>
              <a:gd name="connsiteY10" fmla="*/ 576473 h 2477032"/>
              <a:gd name="connsiteX11" fmla="*/ 657687 w 3089482"/>
              <a:gd name="connsiteY11" fmla="*/ 1116916 h 2477032"/>
              <a:gd name="connsiteX12" fmla="*/ 279408 w 3089482"/>
              <a:gd name="connsiteY12" fmla="*/ 1594308 h 2477032"/>
              <a:gd name="connsiteX13" fmla="*/ 234374 w 3089482"/>
              <a:gd name="connsiteY13" fmla="*/ 2071699 h 2477032"/>
              <a:gd name="connsiteX14" fmla="*/ 202 w 3089482"/>
              <a:gd name="connsiteY14" fmla="*/ 2477032 h 2477032"/>
              <a:gd name="connsiteX0" fmla="*/ 333 w 3089613"/>
              <a:gd name="connsiteY0" fmla="*/ 2477032 h 2477032"/>
              <a:gd name="connsiteX1" fmla="*/ 468678 w 3089613"/>
              <a:gd name="connsiteY1" fmla="*/ 2188795 h 2477032"/>
              <a:gd name="connsiteX2" fmla="*/ 1000071 w 3089613"/>
              <a:gd name="connsiteY2" fmla="*/ 1927581 h 2477032"/>
              <a:gd name="connsiteX3" fmla="*/ 1369343 w 3089613"/>
              <a:gd name="connsiteY3" fmla="*/ 1720412 h 2477032"/>
              <a:gd name="connsiteX4" fmla="*/ 1864709 w 3089613"/>
              <a:gd name="connsiteY4" fmla="*/ 1549271 h 2477032"/>
              <a:gd name="connsiteX5" fmla="*/ 2801400 w 3089613"/>
              <a:gd name="connsiteY5" fmla="*/ 1531256 h 2477032"/>
              <a:gd name="connsiteX6" fmla="*/ 3071600 w 3089613"/>
              <a:gd name="connsiteY6" fmla="*/ 1549271 h 2477032"/>
              <a:gd name="connsiteX7" fmla="*/ 3089613 w 3089613"/>
              <a:gd name="connsiteY7" fmla="*/ 0 h 2477032"/>
              <a:gd name="connsiteX8" fmla="*/ 2450141 w 3089613"/>
              <a:gd name="connsiteY8" fmla="*/ 9007 h 2477032"/>
              <a:gd name="connsiteX9" fmla="*/ 1882722 w 3089613"/>
              <a:gd name="connsiteY9" fmla="*/ 126103 h 2477032"/>
              <a:gd name="connsiteX10" fmla="*/ 1162190 w 3089613"/>
              <a:gd name="connsiteY10" fmla="*/ 576473 h 2477032"/>
              <a:gd name="connsiteX11" fmla="*/ 657818 w 3089613"/>
              <a:gd name="connsiteY11" fmla="*/ 1116916 h 2477032"/>
              <a:gd name="connsiteX12" fmla="*/ 279539 w 3089613"/>
              <a:gd name="connsiteY12" fmla="*/ 1594308 h 2477032"/>
              <a:gd name="connsiteX13" fmla="*/ 234505 w 3089613"/>
              <a:gd name="connsiteY13" fmla="*/ 2071699 h 2477032"/>
              <a:gd name="connsiteX14" fmla="*/ 333 w 3089613"/>
              <a:gd name="connsiteY14" fmla="*/ 2477032 h 2477032"/>
              <a:gd name="connsiteX0" fmla="*/ 1390 w 3090670"/>
              <a:gd name="connsiteY0" fmla="*/ 2477032 h 2477032"/>
              <a:gd name="connsiteX1" fmla="*/ 469735 w 3090670"/>
              <a:gd name="connsiteY1" fmla="*/ 2188795 h 2477032"/>
              <a:gd name="connsiteX2" fmla="*/ 1001128 w 3090670"/>
              <a:gd name="connsiteY2" fmla="*/ 1927581 h 2477032"/>
              <a:gd name="connsiteX3" fmla="*/ 1370400 w 3090670"/>
              <a:gd name="connsiteY3" fmla="*/ 1720412 h 2477032"/>
              <a:gd name="connsiteX4" fmla="*/ 1865766 w 3090670"/>
              <a:gd name="connsiteY4" fmla="*/ 1549271 h 2477032"/>
              <a:gd name="connsiteX5" fmla="*/ 2802457 w 3090670"/>
              <a:gd name="connsiteY5" fmla="*/ 1531256 h 2477032"/>
              <a:gd name="connsiteX6" fmla="*/ 3072657 w 3090670"/>
              <a:gd name="connsiteY6" fmla="*/ 1549271 h 2477032"/>
              <a:gd name="connsiteX7" fmla="*/ 3090670 w 3090670"/>
              <a:gd name="connsiteY7" fmla="*/ 0 h 2477032"/>
              <a:gd name="connsiteX8" fmla="*/ 2451198 w 3090670"/>
              <a:gd name="connsiteY8" fmla="*/ 9007 h 2477032"/>
              <a:gd name="connsiteX9" fmla="*/ 1883779 w 3090670"/>
              <a:gd name="connsiteY9" fmla="*/ 126103 h 2477032"/>
              <a:gd name="connsiteX10" fmla="*/ 1163247 w 3090670"/>
              <a:gd name="connsiteY10" fmla="*/ 576473 h 2477032"/>
              <a:gd name="connsiteX11" fmla="*/ 658875 w 3090670"/>
              <a:gd name="connsiteY11" fmla="*/ 1116916 h 2477032"/>
              <a:gd name="connsiteX12" fmla="*/ 280596 w 3090670"/>
              <a:gd name="connsiteY12" fmla="*/ 1594308 h 2477032"/>
              <a:gd name="connsiteX13" fmla="*/ 235562 w 3090670"/>
              <a:gd name="connsiteY13" fmla="*/ 2071699 h 2477032"/>
              <a:gd name="connsiteX14" fmla="*/ 1390 w 3090670"/>
              <a:gd name="connsiteY14" fmla="*/ 2477032 h 2477032"/>
              <a:gd name="connsiteX0" fmla="*/ 1390 w 3090670"/>
              <a:gd name="connsiteY0" fmla="*/ 2477032 h 2477032"/>
              <a:gd name="connsiteX1" fmla="*/ 469735 w 3090670"/>
              <a:gd name="connsiteY1" fmla="*/ 2188795 h 2477032"/>
              <a:gd name="connsiteX2" fmla="*/ 1001128 w 3090670"/>
              <a:gd name="connsiteY2" fmla="*/ 1927581 h 2477032"/>
              <a:gd name="connsiteX3" fmla="*/ 1370400 w 3090670"/>
              <a:gd name="connsiteY3" fmla="*/ 1720412 h 2477032"/>
              <a:gd name="connsiteX4" fmla="*/ 1865766 w 3090670"/>
              <a:gd name="connsiteY4" fmla="*/ 1549271 h 2477032"/>
              <a:gd name="connsiteX5" fmla="*/ 2802457 w 3090670"/>
              <a:gd name="connsiteY5" fmla="*/ 1531256 h 2477032"/>
              <a:gd name="connsiteX6" fmla="*/ 3072657 w 3090670"/>
              <a:gd name="connsiteY6" fmla="*/ 1549271 h 2477032"/>
              <a:gd name="connsiteX7" fmla="*/ 3090670 w 3090670"/>
              <a:gd name="connsiteY7" fmla="*/ 0 h 2477032"/>
              <a:gd name="connsiteX8" fmla="*/ 2451198 w 3090670"/>
              <a:gd name="connsiteY8" fmla="*/ 9007 h 2477032"/>
              <a:gd name="connsiteX9" fmla="*/ 1883779 w 3090670"/>
              <a:gd name="connsiteY9" fmla="*/ 126103 h 2477032"/>
              <a:gd name="connsiteX10" fmla="*/ 1163247 w 3090670"/>
              <a:gd name="connsiteY10" fmla="*/ 576473 h 2477032"/>
              <a:gd name="connsiteX11" fmla="*/ 658875 w 3090670"/>
              <a:gd name="connsiteY11" fmla="*/ 1116916 h 2477032"/>
              <a:gd name="connsiteX12" fmla="*/ 739935 w 3090670"/>
              <a:gd name="connsiteY12" fmla="*/ 1522249 h 2477032"/>
              <a:gd name="connsiteX13" fmla="*/ 235562 w 3090670"/>
              <a:gd name="connsiteY13" fmla="*/ 2071699 h 2477032"/>
              <a:gd name="connsiteX14" fmla="*/ 1390 w 3090670"/>
              <a:gd name="connsiteY14" fmla="*/ 2477032 h 2477032"/>
              <a:gd name="connsiteX0" fmla="*/ 1390 w 3090670"/>
              <a:gd name="connsiteY0" fmla="*/ 2477032 h 2477032"/>
              <a:gd name="connsiteX1" fmla="*/ 469735 w 3090670"/>
              <a:gd name="connsiteY1" fmla="*/ 2188795 h 2477032"/>
              <a:gd name="connsiteX2" fmla="*/ 1001128 w 3090670"/>
              <a:gd name="connsiteY2" fmla="*/ 1927581 h 2477032"/>
              <a:gd name="connsiteX3" fmla="*/ 1370400 w 3090670"/>
              <a:gd name="connsiteY3" fmla="*/ 1720412 h 2477032"/>
              <a:gd name="connsiteX4" fmla="*/ 1865766 w 3090670"/>
              <a:gd name="connsiteY4" fmla="*/ 1549271 h 2477032"/>
              <a:gd name="connsiteX5" fmla="*/ 2802457 w 3090670"/>
              <a:gd name="connsiteY5" fmla="*/ 1531256 h 2477032"/>
              <a:gd name="connsiteX6" fmla="*/ 3072657 w 3090670"/>
              <a:gd name="connsiteY6" fmla="*/ 1549271 h 2477032"/>
              <a:gd name="connsiteX7" fmla="*/ 3090670 w 3090670"/>
              <a:gd name="connsiteY7" fmla="*/ 0 h 2477032"/>
              <a:gd name="connsiteX8" fmla="*/ 2451198 w 3090670"/>
              <a:gd name="connsiteY8" fmla="*/ 9007 h 2477032"/>
              <a:gd name="connsiteX9" fmla="*/ 1883779 w 3090670"/>
              <a:gd name="connsiteY9" fmla="*/ 126103 h 2477032"/>
              <a:gd name="connsiteX10" fmla="*/ 1163247 w 3090670"/>
              <a:gd name="connsiteY10" fmla="*/ 576473 h 2477032"/>
              <a:gd name="connsiteX11" fmla="*/ 1235301 w 3090670"/>
              <a:gd name="connsiteY11" fmla="*/ 1125923 h 2477032"/>
              <a:gd name="connsiteX12" fmla="*/ 739935 w 3090670"/>
              <a:gd name="connsiteY12" fmla="*/ 1522249 h 2477032"/>
              <a:gd name="connsiteX13" fmla="*/ 235562 w 3090670"/>
              <a:gd name="connsiteY13" fmla="*/ 2071699 h 2477032"/>
              <a:gd name="connsiteX14" fmla="*/ 1390 w 3090670"/>
              <a:gd name="connsiteY14" fmla="*/ 2477032 h 2477032"/>
              <a:gd name="connsiteX0" fmla="*/ 1390 w 3090670"/>
              <a:gd name="connsiteY0" fmla="*/ 2477032 h 2477032"/>
              <a:gd name="connsiteX1" fmla="*/ 469735 w 3090670"/>
              <a:gd name="connsiteY1" fmla="*/ 2188795 h 2477032"/>
              <a:gd name="connsiteX2" fmla="*/ 1001128 w 3090670"/>
              <a:gd name="connsiteY2" fmla="*/ 1927581 h 2477032"/>
              <a:gd name="connsiteX3" fmla="*/ 1370400 w 3090670"/>
              <a:gd name="connsiteY3" fmla="*/ 1720412 h 2477032"/>
              <a:gd name="connsiteX4" fmla="*/ 1865766 w 3090670"/>
              <a:gd name="connsiteY4" fmla="*/ 1549271 h 2477032"/>
              <a:gd name="connsiteX5" fmla="*/ 2802457 w 3090670"/>
              <a:gd name="connsiteY5" fmla="*/ 1531256 h 2477032"/>
              <a:gd name="connsiteX6" fmla="*/ 3072657 w 3090670"/>
              <a:gd name="connsiteY6" fmla="*/ 1549271 h 2477032"/>
              <a:gd name="connsiteX7" fmla="*/ 3090670 w 3090670"/>
              <a:gd name="connsiteY7" fmla="*/ 0 h 2477032"/>
              <a:gd name="connsiteX8" fmla="*/ 2451198 w 3090670"/>
              <a:gd name="connsiteY8" fmla="*/ 9007 h 2477032"/>
              <a:gd name="connsiteX9" fmla="*/ 1883779 w 3090670"/>
              <a:gd name="connsiteY9" fmla="*/ 126103 h 2477032"/>
              <a:gd name="connsiteX10" fmla="*/ 1163247 w 3090670"/>
              <a:gd name="connsiteY10" fmla="*/ 576473 h 2477032"/>
              <a:gd name="connsiteX11" fmla="*/ 1235301 w 3090670"/>
              <a:gd name="connsiteY11" fmla="*/ 1125923 h 2477032"/>
              <a:gd name="connsiteX12" fmla="*/ 848015 w 3090670"/>
              <a:gd name="connsiteY12" fmla="*/ 1540263 h 2477032"/>
              <a:gd name="connsiteX13" fmla="*/ 235562 w 3090670"/>
              <a:gd name="connsiteY13" fmla="*/ 2071699 h 2477032"/>
              <a:gd name="connsiteX14" fmla="*/ 1390 w 3090670"/>
              <a:gd name="connsiteY14" fmla="*/ 2477032 h 2477032"/>
              <a:gd name="connsiteX0" fmla="*/ 1390 w 3090670"/>
              <a:gd name="connsiteY0" fmla="*/ 2477032 h 2477032"/>
              <a:gd name="connsiteX1" fmla="*/ 469735 w 3090670"/>
              <a:gd name="connsiteY1" fmla="*/ 2188795 h 2477032"/>
              <a:gd name="connsiteX2" fmla="*/ 1001128 w 3090670"/>
              <a:gd name="connsiteY2" fmla="*/ 1927581 h 2477032"/>
              <a:gd name="connsiteX3" fmla="*/ 1370400 w 3090670"/>
              <a:gd name="connsiteY3" fmla="*/ 1720412 h 2477032"/>
              <a:gd name="connsiteX4" fmla="*/ 1865766 w 3090670"/>
              <a:gd name="connsiteY4" fmla="*/ 1549271 h 2477032"/>
              <a:gd name="connsiteX5" fmla="*/ 2802457 w 3090670"/>
              <a:gd name="connsiteY5" fmla="*/ 1531256 h 2477032"/>
              <a:gd name="connsiteX6" fmla="*/ 3072657 w 3090670"/>
              <a:gd name="connsiteY6" fmla="*/ 1549271 h 2477032"/>
              <a:gd name="connsiteX7" fmla="*/ 3090670 w 3090670"/>
              <a:gd name="connsiteY7" fmla="*/ 0 h 2477032"/>
              <a:gd name="connsiteX8" fmla="*/ 2451198 w 3090670"/>
              <a:gd name="connsiteY8" fmla="*/ 9007 h 2477032"/>
              <a:gd name="connsiteX9" fmla="*/ 1883779 w 3090670"/>
              <a:gd name="connsiteY9" fmla="*/ 126103 h 2477032"/>
              <a:gd name="connsiteX10" fmla="*/ 1163247 w 3090670"/>
              <a:gd name="connsiteY10" fmla="*/ 576473 h 2477032"/>
              <a:gd name="connsiteX11" fmla="*/ 1235301 w 3090670"/>
              <a:gd name="connsiteY11" fmla="*/ 1125923 h 2477032"/>
              <a:gd name="connsiteX12" fmla="*/ 848015 w 3090670"/>
              <a:gd name="connsiteY12" fmla="*/ 1540263 h 2477032"/>
              <a:gd name="connsiteX13" fmla="*/ 235562 w 3090670"/>
              <a:gd name="connsiteY13" fmla="*/ 2071699 h 2477032"/>
              <a:gd name="connsiteX14" fmla="*/ 1390 w 3090670"/>
              <a:gd name="connsiteY14" fmla="*/ 2477032 h 2477032"/>
              <a:gd name="connsiteX0" fmla="*/ 1390 w 3090670"/>
              <a:gd name="connsiteY0" fmla="*/ 2477032 h 2477032"/>
              <a:gd name="connsiteX1" fmla="*/ 469735 w 3090670"/>
              <a:gd name="connsiteY1" fmla="*/ 2188795 h 2477032"/>
              <a:gd name="connsiteX2" fmla="*/ 1001128 w 3090670"/>
              <a:gd name="connsiteY2" fmla="*/ 1927581 h 2477032"/>
              <a:gd name="connsiteX3" fmla="*/ 1370400 w 3090670"/>
              <a:gd name="connsiteY3" fmla="*/ 1720412 h 2477032"/>
              <a:gd name="connsiteX4" fmla="*/ 1865766 w 3090670"/>
              <a:gd name="connsiteY4" fmla="*/ 1549271 h 2477032"/>
              <a:gd name="connsiteX5" fmla="*/ 2802457 w 3090670"/>
              <a:gd name="connsiteY5" fmla="*/ 1531256 h 2477032"/>
              <a:gd name="connsiteX6" fmla="*/ 3072657 w 3090670"/>
              <a:gd name="connsiteY6" fmla="*/ 1549271 h 2477032"/>
              <a:gd name="connsiteX7" fmla="*/ 3090670 w 3090670"/>
              <a:gd name="connsiteY7" fmla="*/ 0 h 2477032"/>
              <a:gd name="connsiteX8" fmla="*/ 2451198 w 3090670"/>
              <a:gd name="connsiteY8" fmla="*/ 9007 h 2477032"/>
              <a:gd name="connsiteX9" fmla="*/ 1883779 w 3090670"/>
              <a:gd name="connsiteY9" fmla="*/ 126103 h 2477032"/>
              <a:gd name="connsiteX10" fmla="*/ 1163247 w 3090670"/>
              <a:gd name="connsiteY10" fmla="*/ 576473 h 2477032"/>
              <a:gd name="connsiteX11" fmla="*/ 1235301 w 3090670"/>
              <a:gd name="connsiteY11" fmla="*/ 1125923 h 2477032"/>
              <a:gd name="connsiteX12" fmla="*/ 830002 w 3090670"/>
              <a:gd name="connsiteY12" fmla="*/ 1522249 h 2477032"/>
              <a:gd name="connsiteX13" fmla="*/ 235562 w 3090670"/>
              <a:gd name="connsiteY13" fmla="*/ 2071699 h 2477032"/>
              <a:gd name="connsiteX14" fmla="*/ 1390 w 3090670"/>
              <a:gd name="connsiteY14" fmla="*/ 2477032 h 2477032"/>
              <a:gd name="connsiteX0" fmla="*/ 1390 w 3090670"/>
              <a:gd name="connsiteY0" fmla="*/ 2477032 h 2477032"/>
              <a:gd name="connsiteX1" fmla="*/ 469735 w 3090670"/>
              <a:gd name="connsiteY1" fmla="*/ 2188795 h 2477032"/>
              <a:gd name="connsiteX2" fmla="*/ 1001128 w 3090670"/>
              <a:gd name="connsiteY2" fmla="*/ 1927581 h 2477032"/>
              <a:gd name="connsiteX3" fmla="*/ 1370400 w 3090670"/>
              <a:gd name="connsiteY3" fmla="*/ 1720412 h 2477032"/>
              <a:gd name="connsiteX4" fmla="*/ 1865766 w 3090670"/>
              <a:gd name="connsiteY4" fmla="*/ 1549271 h 2477032"/>
              <a:gd name="connsiteX5" fmla="*/ 2802457 w 3090670"/>
              <a:gd name="connsiteY5" fmla="*/ 1531256 h 2477032"/>
              <a:gd name="connsiteX6" fmla="*/ 3072657 w 3090670"/>
              <a:gd name="connsiteY6" fmla="*/ 1549271 h 2477032"/>
              <a:gd name="connsiteX7" fmla="*/ 3090670 w 3090670"/>
              <a:gd name="connsiteY7" fmla="*/ 0 h 2477032"/>
              <a:gd name="connsiteX8" fmla="*/ 2451198 w 3090670"/>
              <a:gd name="connsiteY8" fmla="*/ 9007 h 2477032"/>
              <a:gd name="connsiteX9" fmla="*/ 1883779 w 3090670"/>
              <a:gd name="connsiteY9" fmla="*/ 126103 h 2477032"/>
              <a:gd name="connsiteX10" fmla="*/ 1163247 w 3090670"/>
              <a:gd name="connsiteY10" fmla="*/ 576473 h 2477032"/>
              <a:gd name="connsiteX11" fmla="*/ 1235301 w 3090670"/>
              <a:gd name="connsiteY11" fmla="*/ 1125923 h 2477032"/>
              <a:gd name="connsiteX12" fmla="*/ 830002 w 3090670"/>
              <a:gd name="connsiteY12" fmla="*/ 1522249 h 2477032"/>
              <a:gd name="connsiteX13" fmla="*/ 235562 w 3090670"/>
              <a:gd name="connsiteY13" fmla="*/ 2071699 h 2477032"/>
              <a:gd name="connsiteX14" fmla="*/ 1390 w 3090670"/>
              <a:gd name="connsiteY14" fmla="*/ 2477032 h 2477032"/>
              <a:gd name="connsiteX0" fmla="*/ 1390 w 3090670"/>
              <a:gd name="connsiteY0" fmla="*/ 2477032 h 2477032"/>
              <a:gd name="connsiteX1" fmla="*/ 469735 w 3090670"/>
              <a:gd name="connsiteY1" fmla="*/ 2188795 h 2477032"/>
              <a:gd name="connsiteX2" fmla="*/ 1001128 w 3090670"/>
              <a:gd name="connsiteY2" fmla="*/ 1927581 h 2477032"/>
              <a:gd name="connsiteX3" fmla="*/ 1370400 w 3090670"/>
              <a:gd name="connsiteY3" fmla="*/ 1720412 h 2477032"/>
              <a:gd name="connsiteX4" fmla="*/ 1865766 w 3090670"/>
              <a:gd name="connsiteY4" fmla="*/ 1549271 h 2477032"/>
              <a:gd name="connsiteX5" fmla="*/ 2802457 w 3090670"/>
              <a:gd name="connsiteY5" fmla="*/ 1531256 h 2477032"/>
              <a:gd name="connsiteX6" fmla="*/ 3072657 w 3090670"/>
              <a:gd name="connsiteY6" fmla="*/ 1549271 h 2477032"/>
              <a:gd name="connsiteX7" fmla="*/ 3090670 w 3090670"/>
              <a:gd name="connsiteY7" fmla="*/ 0 h 2477032"/>
              <a:gd name="connsiteX8" fmla="*/ 2451198 w 3090670"/>
              <a:gd name="connsiteY8" fmla="*/ 9007 h 2477032"/>
              <a:gd name="connsiteX9" fmla="*/ 1883779 w 3090670"/>
              <a:gd name="connsiteY9" fmla="*/ 126103 h 2477032"/>
              <a:gd name="connsiteX10" fmla="*/ 1163247 w 3090670"/>
              <a:gd name="connsiteY10" fmla="*/ 576473 h 2477032"/>
              <a:gd name="connsiteX11" fmla="*/ 1235301 w 3090670"/>
              <a:gd name="connsiteY11" fmla="*/ 1125923 h 2477032"/>
              <a:gd name="connsiteX12" fmla="*/ 956095 w 3090670"/>
              <a:gd name="connsiteY12" fmla="*/ 1522249 h 2477032"/>
              <a:gd name="connsiteX13" fmla="*/ 235562 w 3090670"/>
              <a:gd name="connsiteY13" fmla="*/ 2071699 h 2477032"/>
              <a:gd name="connsiteX14" fmla="*/ 1390 w 3090670"/>
              <a:gd name="connsiteY14" fmla="*/ 2477032 h 2477032"/>
              <a:gd name="connsiteX0" fmla="*/ 1390 w 3090670"/>
              <a:gd name="connsiteY0" fmla="*/ 2477032 h 2477032"/>
              <a:gd name="connsiteX1" fmla="*/ 469735 w 3090670"/>
              <a:gd name="connsiteY1" fmla="*/ 2188795 h 2477032"/>
              <a:gd name="connsiteX2" fmla="*/ 1001128 w 3090670"/>
              <a:gd name="connsiteY2" fmla="*/ 1927581 h 2477032"/>
              <a:gd name="connsiteX3" fmla="*/ 1370400 w 3090670"/>
              <a:gd name="connsiteY3" fmla="*/ 1720412 h 2477032"/>
              <a:gd name="connsiteX4" fmla="*/ 1865766 w 3090670"/>
              <a:gd name="connsiteY4" fmla="*/ 1549271 h 2477032"/>
              <a:gd name="connsiteX5" fmla="*/ 2802457 w 3090670"/>
              <a:gd name="connsiteY5" fmla="*/ 1531256 h 2477032"/>
              <a:gd name="connsiteX6" fmla="*/ 3072657 w 3090670"/>
              <a:gd name="connsiteY6" fmla="*/ 1549271 h 2477032"/>
              <a:gd name="connsiteX7" fmla="*/ 3090670 w 3090670"/>
              <a:gd name="connsiteY7" fmla="*/ 0 h 2477032"/>
              <a:gd name="connsiteX8" fmla="*/ 2451198 w 3090670"/>
              <a:gd name="connsiteY8" fmla="*/ 9007 h 2477032"/>
              <a:gd name="connsiteX9" fmla="*/ 1883779 w 3090670"/>
              <a:gd name="connsiteY9" fmla="*/ 126103 h 2477032"/>
              <a:gd name="connsiteX10" fmla="*/ 1550533 w 3090670"/>
              <a:gd name="connsiteY10" fmla="*/ 603495 h 2477032"/>
              <a:gd name="connsiteX11" fmla="*/ 1235301 w 3090670"/>
              <a:gd name="connsiteY11" fmla="*/ 1125923 h 2477032"/>
              <a:gd name="connsiteX12" fmla="*/ 956095 w 3090670"/>
              <a:gd name="connsiteY12" fmla="*/ 1522249 h 2477032"/>
              <a:gd name="connsiteX13" fmla="*/ 235562 w 3090670"/>
              <a:gd name="connsiteY13" fmla="*/ 2071699 h 2477032"/>
              <a:gd name="connsiteX14" fmla="*/ 1390 w 3090670"/>
              <a:gd name="connsiteY14" fmla="*/ 2477032 h 2477032"/>
              <a:gd name="connsiteX0" fmla="*/ 1390 w 3090670"/>
              <a:gd name="connsiteY0" fmla="*/ 2477032 h 2477032"/>
              <a:gd name="connsiteX1" fmla="*/ 469735 w 3090670"/>
              <a:gd name="connsiteY1" fmla="*/ 2188795 h 2477032"/>
              <a:gd name="connsiteX2" fmla="*/ 1001128 w 3090670"/>
              <a:gd name="connsiteY2" fmla="*/ 1927581 h 2477032"/>
              <a:gd name="connsiteX3" fmla="*/ 1370400 w 3090670"/>
              <a:gd name="connsiteY3" fmla="*/ 1720412 h 2477032"/>
              <a:gd name="connsiteX4" fmla="*/ 1865766 w 3090670"/>
              <a:gd name="connsiteY4" fmla="*/ 1549271 h 2477032"/>
              <a:gd name="connsiteX5" fmla="*/ 2802457 w 3090670"/>
              <a:gd name="connsiteY5" fmla="*/ 1531256 h 2477032"/>
              <a:gd name="connsiteX6" fmla="*/ 3072657 w 3090670"/>
              <a:gd name="connsiteY6" fmla="*/ 1549271 h 2477032"/>
              <a:gd name="connsiteX7" fmla="*/ 3090670 w 3090670"/>
              <a:gd name="connsiteY7" fmla="*/ 0 h 2477032"/>
              <a:gd name="connsiteX8" fmla="*/ 2451198 w 3090670"/>
              <a:gd name="connsiteY8" fmla="*/ 9007 h 2477032"/>
              <a:gd name="connsiteX9" fmla="*/ 1883779 w 3090670"/>
              <a:gd name="connsiteY9" fmla="*/ 126103 h 2477032"/>
              <a:gd name="connsiteX10" fmla="*/ 1550533 w 3090670"/>
              <a:gd name="connsiteY10" fmla="*/ 603495 h 2477032"/>
              <a:gd name="connsiteX11" fmla="*/ 1235301 w 3090670"/>
              <a:gd name="connsiteY11" fmla="*/ 1125923 h 2477032"/>
              <a:gd name="connsiteX12" fmla="*/ 893049 w 3090670"/>
              <a:gd name="connsiteY12" fmla="*/ 1531256 h 2477032"/>
              <a:gd name="connsiteX13" fmla="*/ 235562 w 3090670"/>
              <a:gd name="connsiteY13" fmla="*/ 2071699 h 2477032"/>
              <a:gd name="connsiteX14" fmla="*/ 1390 w 3090670"/>
              <a:gd name="connsiteY14" fmla="*/ 2477032 h 2477032"/>
              <a:gd name="connsiteX0" fmla="*/ 1390 w 3090670"/>
              <a:gd name="connsiteY0" fmla="*/ 2477032 h 2477032"/>
              <a:gd name="connsiteX1" fmla="*/ 469735 w 3090670"/>
              <a:gd name="connsiteY1" fmla="*/ 2188795 h 2477032"/>
              <a:gd name="connsiteX2" fmla="*/ 1001128 w 3090670"/>
              <a:gd name="connsiteY2" fmla="*/ 1927581 h 2477032"/>
              <a:gd name="connsiteX3" fmla="*/ 1370400 w 3090670"/>
              <a:gd name="connsiteY3" fmla="*/ 1720412 h 2477032"/>
              <a:gd name="connsiteX4" fmla="*/ 1865766 w 3090670"/>
              <a:gd name="connsiteY4" fmla="*/ 1549271 h 2477032"/>
              <a:gd name="connsiteX5" fmla="*/ 2802457 w 3090670"/>
              <a:gd name="connsiteY5" fmla="*/ 1531256 h 2477032"/>
              <a:gd name="connsiteX6" fmla="*/ 3072657 w 3090670"/>
              <a:gd name="connsiteY6" fmla="*/ 1549271 h 2477032"/>
              <a:gd name="connsiteX7" fmla="*/ 3090670 w 3090670"/>
              <a:gd name="connsiteY7" fmla="*/ 0 h 2477032"/>
              <a:gd name="connsiteX8" fmla="*/ 2451198 w 3090670"/>
              <a:gd name="connsiteY8" fmla="*/ 9007 h 2477032"/>
              <a:gd name="connsiteX9" fmla="*/ 1982852 w 3090670"/>
              <a:gd name="connsiteY9" fmla="*/ 216177 h 2477032"/>
              <a:gd name="connsiteX10" fmla="*/ 1550533 w 3090670"/>
              <a:gd name="connsiteY10" fmla="*/ 603495 h 2477032"/>
              <a:gd name="connsiteX11" fmla="*/ 1235301 w 3090670"/>
              <a:gd name="connsiteY11" fmla="*/ 1125923 h 2477032"/>
              <a:gd name="connsiteX12" fmla="*/ 893049 w 3090670"/>
              <a:gd name="connsiteY12" fmla="*/ 1531256 h 2477032"/>
              <a:gd name="connsiteX13" fmla="*/ 235562 w 3090670"/>
              <a:gd name="connsiteY13" fmla="*/ 2071699 h 2477032"/>
              <a:gd name="connsiteX14" fmla="*/ 1390 w 3090670"/>
              <a:gd name="connsiteY14" fmla="*/ 2477032 h 2477032"/>
              <a:gd name="connsiteX0" fmla="*/ 1390 w 3090670"/>
              <a:gd name="connsiteY0" fmla="*/ 2477032 h 2477032"/>
              <a:gd name="connsiteX1" fmla="*/ 469735 w 3090670"/>
              <a:gd name="connsiteY1" fmla="*/ 2188795 h 2477032"/>
              <a:gd name="connsiteX2" fmla="*/ 1001128 w 3090670"/>
              <a:gd name="connsiteY2" fmla="*/ 1927581 h 2477032"/>
              <a:gd name="connsiteX3" fmla="*/ 1370400 w 3090670"/>
              <a:gd name="connsiteY3" fmla="*/ 1720412 h 2477032"/>
              <a:gd name="connsiteX4" fmla="*/ 1865766 w 3090670"/>
              <a:gd name="connsiteY4" fmla="*/ 1549271 h 2477032"/>
              <a:gd name="connsiteX5" fmla="*/ 2802457 w 3090670"/>
              <a:gd name="connsiteY5" fmla="*/ 1531256 h 2477032"/>
              <a:gd name="connsiteX6" fmla="*/ 3072657 w 3090670"/>
              <a:gd name="connsiteY6" fmla="*/ 1549271 h 2477032"/>
              <a:gd name="connsiteX7" fmla="*/ 3090670 w 3090670"/>
              <a:gd name="connsiteY7" fmla="*/ 0 h 2477032"/>
              <a:gd name="connsiteX8" fmla="*/ 2505238 w 3090670"/>
              <a:gd name="connsiteY8" fmla="*/ 63052 h 2477032"/>
              <a:gd name="connsiteX9" fmla="*/ 1982852 w 3090670"/>
              <a:gd name="connsiteY9" fmla="*/ 216177 h 2477032"/>
              <a:gd name="connsiteX10" fmla="*/ 1550533 w 3090670"/>
              <a:gd name="connsiteY10" fmla="*/ 603495 h 2477032"/>
              <a:gd name="connsiteX11" fmla="*/ 1235301 w 3090670"/>
              <a:gd name="connsiteY11" fmla="*/ 1125923 h 2477032"/>
              <a:gd name="connsiteX12" fmla="*/ 893049 w 3090670"/>
              <a:gd name="connsiteY12" fmla="*/ 1531256 h 2477032"/>
              <a:gd name="connsiteX13" fmla="*/ 235562 w 3090670"/>
              <a:gd name="connsiteY13" fmla="*/ 2071699 h 2477032"/>
              <a:gd name="connsiteX14" fmla="*/ 1390 w 3090670"/>
              <a:gd name="connsiteY14" fmla="*/ 2477032 h 2477032"/>
              <a:gd name="connsiteX0" fmla="*/ 369 w 3089649"/>
              <a:gd name="connsiteY0" fmla="*/ 2477032 h 2477032"/>
              <a:gd name="connsiteX1" fmla="*/ 468714 w 3089649"/>
              <a:gd name="connsiteY1" fmla="*/ 2188795 h 2477032"/>
              <a:gd name="connsiteX2" fmla="*/ 1000107 w 3089649"/>
              <a:gd name="connsiteY2" fmla="*/ 1927581 h 2477032"/>
              <a:gd name="connsiteX3" fmla="*/ 1369379 w 3089649"/>
              <a:gd name="connsiteY3" fmla="*/ 1720412 h 2477032"/>
              <a:gd name="connsiteX4" fmla="*/ 1864745 w 3089649"/>
              <a:gd name="connsiteY4" fmla="*/ 1549271 h 2477032"/>
              <a:gd name="connsiteX5" fmla="*/ 2801436 w 3089649"/>
              <a:gd name="connsiteY5" fmla="*/ 1531256 h 2477032"/>
              <a:gd name="connsiteX6" fmla="*/ 3071636 w 3089649"/>
              <a:gd name="connsiteY6" fmla="*/ 1549271 h 2477032"/>
              <a:gd name="connsiteX7" fmla="*/ 3089649 w 3089649"/>
              <a:gd name="connsiteY7" fmla="*/ 0 h 2477032"/>
              <a:gd name="connsiteX8" fmla="*/ 2504217 w 3089649"/>
              <a:gd name="connsiteY8" fmla="*/ 63052 h 2477032"/>
              <a:gd name="connsiteX9" fmla="*/ 1981831 w 3089649"/>
              <a:gd name="connsiteY9" fmla="*/ 216177 h 2477032"/>
              <a:gd name="connsiteX10" fmla="*/ 1549512 w 3089649"/>
              <a:gd name="connsiteY10" fmla="*/ 603495 h 2477032"/>
              <a:gd name="connsiteX11" fmla="*/ 1234280 w 3089649"/>
              <a:gd name="connsiteY11" fmla="*/ 1125923 h 2477032"/>
              <a:gd name="connsiteX12" fmla="*/ 892028 w 3089649"/>
              <a:gd name="connsiteY12" fmla="*/ 1531256 h 2477032"/>
              <a:gd name="connsiteX13" fmla="*/ 297587 w 3089649"/>
              <a:gd name="connsiteY13" fmla="*/ 2071699 h 2477032"/>
              <a:gd name="connsiteX14" fmla="*/ 369 w 3089649"/>
              <a:gd name="connsiteY14" fmla="*/ 2477032 h 2477032"/>
              <a:gd name="connsiteX0" fmla="*/ 369 w 3089649"/>
              <a:gd name="connsiteY0" fmla="*/ 2477032 h 2477032"/>
              <a:gd name="connsiteX1" fmla="*/ 468714 w 3089649"/>
              <a:gd name="connsiteY1" fmla="*/ 2188795 h 2477032"/>
              <a:gd name="connsiteX2" fmla="*/ 1000107 w 3089649"/>
              <a:gd name="connsiteY2" fmla="*/ 1927581 h 2477032"/>
              <a:gd name="connsiteX3" fmla="*/ 1531498 w 3089649"/>
              <a:gd name="connsiteY3" fmla="*/ 1684383 h 2477032"/>
              <a:gd name="connsiteX4" fmla="*/ 1864745 w 3089649"/>
              <a:gd name="connsiteY4" fmla="*/ 1549271 h 2477032"/>
              <a:gd name="connsiteX5" fmla="*/ 2801436 w 3089649"/>
              <a:gd name="connsiteY5" fmla="*/ 1531256 h 2477032"/>
              <a:gd name="connsiteX6" fmla="*/ 3071636 w 3089649"/>
              <a:gd name="connsiteY6" fmla="*/ 1549271 h 2477032"/>
              <a:gd name="connsiteX7" fmla="*/ 3089649 w 3089649"/>
              <a:gd name="connsiteY7" fmla="*/ 0 h 2477032"/>
              <a:gd name="connsiteX8" fmla="*/ 2504217 w 3089649"/>
              <a:gd name="connsiteY8" fmla="*/ 63052 h 2477032"/>
              <a:gd name="connsiteX9" fmla="*/ 1981831 w 3089649"/>
              <a:gd name="connsiteY9" fmla="*/ 216177 h 2477032"/>
              <a:gd name="connsiteX10" fmla="*/ 1549512 w 3089649"/>
              <a:gd name="connsiteY10" fmla="*/ 603495 h 2477032"/>
              <a:gd name="connsiteX11" fmla="*/ 1234280 w 3089649"/>
              <a:gd name="connsiteY11" fmla="*/ 1125923 h 2477032"/>
              <a:gd name="connsiteX12" fmla="*/ 892028 w 3089649"/>
              <a:gd name="connsiteY12" fmla="*/ 1531256 h 2477032"/>
              <a:gd name="connsiteX13" fmla="*/ 297587 w 3089649"/>
              <a:gd name="connsiteY13" fmla="*/ 2071699 h 2477032"/>
              <a:gd name="connsiteX14" fmla="*/ 369 w 3089649"/>
              <a:gd name="connsiteY14" fmla="*/ 2477032 h 2477032"/>
              <a:gd name="connsiteX0" fmla="*/ 369 w 3089649"/>
              <a:gd name="connsiteY0" fmla="*/ 2477032 h 2477032"/>
              <a:gd name="connsiteX1" fmla="*/ 468714 w 3089649"/>
              <a:gd name="connsiteY1" fmla="*/ 2188795 h 2477032"/>
              <a:gd name="connsiteX2" fmla="*/ 1000107 w 3089649"/>
              <a:gd name="connsiteY2" fmla="*/ 1927581 h 2477032"/>
              <a:gd name="connsiteX3" fmla="*/ 1531498 w 3089649"/>
              <a:gd name="connsiteY3" fmla="*/ 1684383 h 2477032"/>
              <a:gd name="connsiteX4" fmla="*/ 1954812 w 3089649"/>
              <a:gd name="connsiteY4" fmla="*/ 1585301 h 2477032"/>
              <a:gd name="connsiteX5" fmla="*/ 2801436 w 3089649"/>
              <a:gd name="connsiteY5" fmla="*/ 1531256 h 2477032"/>
              <a:gd name="connsiteX6" fmla="*/ 3071636 w 3089649"/>
              <a:gd name="connsiteY6" fmla="*/ 1549271 h 2477032"/>
              <a:gd name="connsiteX7" fmla="*/ 3089649 w 3089649"/>
              <a:gd name="connsiteY7" fmla="*/ 0 h 2477032"/>
              <a:gd name="connsiteX8" fmla="*/ 2504217 w 3089649"/>
              <a:gd name="connsiteY8" fmla="*/ 63052 h 2477032"/>
              <a:gd name="connsiteX9" fmla="*/ 1981831 w 3089649"/>
              <a:gd name="connsiteY9" fmla="*/ 216177 h 2477032"/>
              <a:gd name="connsiteX10" fmla="*/ 1549512 w 3089649"/>
              <a:gd name="connsiteY10" fmla="*/ 603495 h 2477032"/>
              <a:gd name="connsiteX11" fmla="*/ 1234280 w 3089649"/>
              <a:gd name="connsiteY11" fmla="*/ 1125923 h 2477032"/>
              <a:gd name="connsiteX12" fmla="*/ 892028 w 3089649"/>
              <a:gd name="connsiteY12" fmla="*/ 1531256 h 2477032"/>
              <a:gd name="connsiteX13" fmla="*/ 297587 w 3089649"/>
              <a:gd name="connsiteY13" fmla="*/ 2071699 h 2477032"/>
              <a:gd name="connsiteX14" fmla="*/ 369 w 3089649"/>
              <a:gd name="connsiteY14" fmla="*/ 2477032 h 247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89649" h="2477032">
                <a:moveTo>
                  <a:pt x="369" y="2477032"/>
                </a:moveTo>
                <a:lnTo>
                  <a:pt x="468714" y="2188795"/>
                </a:lnTo>
                <a:lnTo>
                  <a:pt x="1000107" y="1927581"/>
                </a:lnTo>
                <a:cubicBezTo>
                  <a:pt x="1078164" y="1849517"/>
                  <a:pt x="1372381" y="1741430"/>
                  <a:pt x="1531498" y="1684383"/>
                </a:cubicBezTo>
                <a:cubicBezTo>
                  <a:pt x="1690616" y="1627336"/>
                  <a:pt x="1744657" y="1633340"/>
                  <a:pt x="1954812" y="1585301"/>
                </a:cubicBezTo>
                <a:lnTo>
                  <a:pt x="2801436" y="1531256"/>
                </a:lnTo>
                <a:lnTo>
                  <a:pt x="3071636" y="1549271"/>
                </a:lnTo>
                <a:lnTo>
                  <a:pt x="3089649" y="0"/>
                </a:lnTo>
                <a:lnTo>
                  <a:pt x="2504217" y="63052"/>
                </a:lnTo>
                <a:lnTo>
                  <a:pt x="1981831" y="216177"/>
                </a:lnTo>
                <a:lnTo>
                  <a:pt x="1549512" y="603495"/>
                </a:lnTo>
                <a:lnTo>
                  <a:pt x="1234280" y="1125923"/>
                </a:lnTo>
                <a:cubicBezTo>
                  <a:pt x="1105185" y="1264036"/>
                  <a:pt x="1327349" y="1149943"/>
                  <a:pt x="892028" y="1531256"/>
                </a:cubicBezTo>
                <a:cubicBezTo>
                  <a:pt x="816972" y="1690386"/>
                  <a:pt x="849995" y="1624333"/>
                  <a:pt x="297587" y="2071699"/>
                </a:cubicBezTo>
                <a:cubicBezTo>
                  <a:pt x="60413" y="2299885"/>
                  <a:pt x="-5636" y="2347926"/>
                  <a:pt x="369" y="247703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14600" y="914400"/>
            <a:ext cx="3241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A.Bungallino</a:t>
            </a:r>
            <a:r>
              <a:rPr lang="en-US" sz="1600" dirty="0"/>
              <a:t> (theory band for pi0)</a:t>
            </a:r>
          </a:p>
        </p:txBody>
      </p:sp>
    </p:spTree>
    <p:extLst>
      <p:ext uri="{BB962C8B-B14F-4D97-AF65-F5344CB8AC3E}">
        <p14:creationId xmlns:p14="http://schemas.microsoft.com/office/powerpoint/2010/main" val="1328589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Screen Shot 2023-08-22 at 10.02.0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4191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3" descr="Screen Shot 2023-08-21 at 4.12.0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3962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le 1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7543800" cy="563563"/>
          </a:xfrm>
        </p:spPr>
        <p:txBody>
          <a:bodyPr/>
          <a:lstStyle/>
          <a:p>
            <a:r>
              <a:rPr lang="en-US" sz="2400" dirty="0">
                <a:latin typeface="Arial" charset="0"/>
                <a:ea typeface="MS PGothic" charset="0"/>
              </a:rPr>
              <a:t>Myth#1: Separating target fragmentation at </a:t>
            </a:r>
            <a:r>
              <a:rPr lang="en-US" sz="2400" dirty="0" err="1">
                <a:latin typeface="Arial" charset="0"/>
                <a:ea typeface="MS PGothic" charset="0"/>
              </a:rPr>
              <a:t>JLab</a:t>
            </a:r>
            <a:endParaRPr lang="en-US" sz="2400" dirty="0">
              <a:latin typeface="Arial" charset="0"/>
              <a:ea typeface="MS PGothic" charset="0"/>
            </a:endParaRPr>
          </a:p>
        </p:txBody>
      </p:sp>
      <p:sp>
        <p:nvSpPr>
          <p:cNvPr id="25604" name="TextBox 33"/>
          <p:cNvSpPr txBox="1">
            <a:spLocks noChangeArrowheads="1"/>
          </p:cNvSpPr>
          <p:nvPr/>
        </p:nvSpPr>
        <p:spPr bwMode="auto">
          <a:xfrm>
            <a:off x="533400" y="5791200"/>
            <a:ext cx="419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/>
              <a:t>Negative sign of the SSA (plateau) defines the TFR dominance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Avakian, PAC, July 24</a:t>
            </a:r>
            <a:endParaRPr lang="en-US"/>
          </a:p>
        </p:txBody>
      </p:sp>
      <p:sp>
        <p:nvSpPr>
          <p:cNvPr id="25606" name="Slide Number Placeholder 2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0DE38388-5E09-9D4E-B91E-BD7FCB6309BE}" type="slidenum">
              <a:rPr lang="en-US" sz="1400"/>
              <a:pPr/>
              <a:t>28</a:t>
            </a:fld>
            <a:endParaRPr lang="en-US" sz="1400"/>
          </a:p>
        </p:txBody>
      </p:sp>
      <p:sp>
        <p:nvSpPr>
          <p:cNvPr id="25607" name="TextBox 3"/>
          <p:cNvSpPr txBox="1">
            <a:spLocks noChangeArrowheads="1"/>
          </p:cNvSpPr>
          <p:nvPr/>
        </p:nvSpPr>
        <p:spPr bwMode="auto">
          <a:xfrm>
            <a:off x="1231900" y="2743200"/>
            <a:ext cx="1130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/>
              <a:t>ep</a:t>
            </a:r>
            <a:r>
              <a:rPr lang="en-US" sz="1800">
                <a:sym typeface="Wingdings" charset="0"/>
              </a:rPr>
              <a:t>e’pX</a:t>
            </a:r>
            <a:endParaRPr lang="en-US" sz="1800"/>
          </a:p>
        </p:txBody>
      </p:sp>
      <p:sp>
        <p:nvSpPr>
          <p:cNvPr id="3" name="TextBox 2"/>
          <p:cNvSpPr txBox="1"/>
          <p:nvPr/>
        </p:nvSpPr>
        <p:spPr>
          <a:xfrm>
            <a:off x="4724400" y="4572000"/>
            <a:ext cx="4276725" cy="1754327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With beams in polarized SIDIS typically always polarized, beam SSA can serve as a tool to separate 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US" dirty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kinematical regions (CFR/TFR)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US" dirty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dynamical contributions 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cut on M</a:t>
            </a:r>
            <a:r>
              <a:rPr lang="en-US" baseline="-25000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X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eliminate exclusive VMs</a:t>
            </a:r>
          </a:p>
        </p:txBody>
      </p:sp>
      <p:pic>
        <p:nvPicPr>
          <p:cNvPr id="25609" name="Picture 3" descr="Screen Shot 2024-07-10 at 11.05.2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63" y="1219200"/>
            <a:ext cx="45116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TextBox 4"/>
          <p:cNvSpPr txBox="1">
            <a:spLocks noChangeArrowheads="1"/>
          </p:cNvSpPr>
          <p:nvPr/>
        </p:nvSpPr>
        <p:spPr bwMode="auto">
          <a:xfrm>
            <a:off x="5638800" y="914400"/>
            <a:ext cx="330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/>
              <a:t>F. Benmokhtar &amp; Duquesne U.</a:t>
            </a:r>
          </a:p>
        </p:txBody>
      </p:sp>
      <p:sp>
        <p:nvSpPr>
          <p:cNvPr id="25611" name="TextBox 5"/>
          <p:cNvSpPr txBox="1">
            <a:spLocks noChangeArrowheads="1"/>
          </p:cNvSpPr>
          <p:nvPr/>
        </p:nvSpPr>
        <p:spPr bwMode="auto">
          <a:xfrm>
            <a:off x="5334000" y="4114800"/>
            <a:ext cx="3573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/>
              <a:t>Major difference only for protons at small t!</a:t>
            </a:r>
          </a:p>
        </p:txBody>
      </p:sp>
      <p:sp>
        <p:nvSpPr>
          <p:cNvPr id="25612" name="TextBox 16"/>
          <p:cNvSpPr txBox="1">
            <a:spLocks noChangeArrowheads="1"/>
          </p:cNvSpPr>
          <p:nvPr/>
        </p:nvSpPr>
        <p:spPr bwMode="auto">
          <a:xfrm>
            <a:off x="25400" y="762000"/>
            <a:ext cx="5029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 dirty="0"/>
              <a:t>3) </a:t>
            </a:r>
            <a:r>
              <a:rPr lang="en-US" sz="2000" dirty="0"/>
              <a:t>Separating Target Fragmentation Region TFR from Current fragmentation region (CFR)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6D100C0-91F6-7F23-A31D-DA178FE15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0731" y="1618248"/>
            <a:ext cx="182006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 dirty="0">
                <a:latin typeface="+mj-lt"/>
                <a:sym typeface="Wingdings" charset="0"/>
              </a:rPr>
              <a:t>“</a:t>
            </a:r>
            <a:r>
              <a:rPr lang="en-US" sz="1600" dirty="0">
                <a:latin typeface="Symbol" panose="05050102010706020507" pitchFamily="18" charset="2"/>
                <a:sym typeface="Wingdings" charset="0"/>
              </a:rPr>
              <a:t>r</a:t>
            </a:r>
            <a:r>
              <a:rPr lang="en-US" sz="1600" dirty="0">
                <a:latin typeface="+mj-lt"/>
              </a:rPr>
              <a:t>-free</a:t>
            </a:r>
            <a:r>
              <a:rPr lang="en-US" sz="1600" dirty="0">
                <a:latin typeface="+mj-lt"/>
                <a:sym typeface="Wingdings" charset="0"/>
              </a:rPr>
              <a:t>” </a:t>
            </a:r>
            <a:r>
              <a:rPr lang="en-US" sz="1600" dirty="0">
                <a:latin typeface="+mj-lt"/>
              </a:rPr>
              <a:t>SIDIS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u2fuu-rho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4419600" cy="4343400"/>
          </a:xfrm>
          <a:prstGeom prst="rect">
            <a:avLst/>
          </a:prstGeom>
        </p:spPr>
      </p:pic>
      <p:pic>
        <p:nvPicPr>
          <p:cNvPr id="9" name="Picture 8" descr="Screen Shot 2024-09-20 at 10.53.4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914400"/>
            <a:ext cx="4461933" cy="3733800"/>
          </a:xfrm>
          <a:prstGeom prst="rect">
            <a:avLst/>
          </a:prstGeom>
        </p:spPr>
      </p:pic>
      <p:sp>
        <p:nvSpPr>
          <p:cNvPr id="3072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58200" y="6588125"/>
            <a:ext cx="6858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0835FA59-6645-7045-8534-77A606FB0123}" type="slidenum">
              <a:rPr lang="en-US" sz="1400"/>
              <a:pPr/>
              <a:t>29</a:t>
            </a:fld>
            <a:endParaRPr lang="en-US" sz="140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198438"/>
            <a:ext cx="8229600" cy="5635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  <a:ea typeface="MS PGothic" charset="0"/>
              </a:rPr>
              <a:t>impact of rho</a:t>
            </a:r>
            <a:r>
              <a:rPr lang="en-US" sz="3200" dirty="0" smtClean="0">
                <a:latin typeface="Arial" charset="0"/>
                <a:ea typeface="MS PGothic" charset="0"/>
              </a:rPr>
              <a:t> </a:t>
            </a:r>
            <a:r>
              <a:rPr lang="en-US" sz="3200" dirty="0">
                <a:latin typeface="Arial" charset="0"/>
                <a:ea typeface="MS PGothic" charset="0"/>
              </a:rPr>
              <a:t>:   multiplicities in SIDIS</a:t>
            </a:r>
          </a:p>
        </p:txBody>
      </p:sp>
      <p:sp>
        <p:nvSpPr>
          <p:cNvPr id="30725" name="Footer Placeholder 9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400" smtClean="0"/>
              <a:t>H. Avakian, PAC, July 24</a:t>
            </a:r>
            <a:endParaRPr lang="en-US" sz="1400"/>
          </a:p>
        </p:txBody>
      </p:sp>
      <p:sp>
        <p:nvSpPr>
          <p:cNvPr id="30726" name="Text Box 16"/>
          <p:cNvSpPr txBox="1">
            <a:spLocks noChangeArrowheads="1"/>
          </p:cNvSpPr>
          <p:nvPr/>
        </p:nvSpPr>
        <p:spPr bwMode="auto">
          <a:xfrm>
            <a:off x="685800" y="5562600"/>
            <a:ext cx="8305800" cy="70788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indent="0" eaLnBrk="1" hangingPunct="1"/>
            <a:r>
              <a:rPr lang="en-US" sz="2000" dirty="0"/>
              <a:t>The “diffractive” rho will bias extractions of TMDs, unless properly subtracted in multidimensional space of SIDIS measurements. </a:t>
            </a:r>
          </a:p>
        </p:txBody>
      </p:sp>
      <p:sp>
        <p:nvSpPr>
          <p:cNvPr id="30727" name="TextBox 2"/>
          <p:cNvSpPr txBox="1">
            <a:spLocks noChangeArrowheads="1"/>
          </p:cNvSpPr>
          <p:nvPr/>
        </p:nvSpPr>
        <p:spPr bwMode="auto">
          <a:xfrm>
            <a:off x="1079500" y="1074738"/>
            <a:ext cx="24257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800"/>
              <a:t>G.Matousek (Duke) &amp; N.Trotta (UCONN)</a:t>
            </a:r>
          </a:p>
        </p:txBody>
      </p:sp>
      <p:pic>
        <p:nvPicPr>
          <p:cNvPr id="30729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81600"/>
            <a:ext cx="1371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5" name="Picture 1" descr="Screen Shot 2019-06-18 at 3.13.29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05200"/>
            <a:ext cx="78267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7" name="TextBox 18"/>
          <p:cNvSpPr txBox="1">
            <a:spLocks noChangeArrowheads="1"/>
          </p:cNvSpPr>
          <p:nvPr/>
        </p:nvSpPr>
        <p:spPr bwMode="auto">
          <a:xfrm>
            <a:off x="7848600" y="1066800"/>
            <a:ext cx="96906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 dirty="0"/>
              <a:t>0.18&lt;x&lt;0.22</a:t>
            </a:r>
          </a:p>
          <a:p>
            <a:r>
              <a:rPr lang="en-US" sz="1100" dirty="0"/>
              <a:t>0.5&lt;z0.7</a:t>
            </a:r>
          </a:p>
          <a:p>
            <a:r>
              <a:rPr lang="en-US" sz="1100" dirty="0"/>
              <a:t>Q</a:t>
            </a:r>
            <a:r>
              <a:rPr lang="en-US" sz="1100" baseline="30000" dirty="0"/>
              <a:t>2</a:t>
            </a:r>
            <a:r>
              <a:rPr lang="en-US" sz="1100" dirty="0"/>
              <a:t>=2 GeV</a:t>
            </a:r>
            <a:r>
              <a:rPr lang="en-US" sz="1100" baseline="30000" dirty="0"/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4800600" y="4648200"/>
            <a:ext cx="419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Estimated ~20% contributions from rho, mainly show up at low P</a:t>
            </a:r>
            <a:r>
              <a:rPr lang="en-US" baseline="-25000" dirty="0"/>
              <a:t>T</a:t>
            </a:r>
            <a:r>
              <a:rPr lang="en-US" dirty="0"/>
              <a:t> in SIDIS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1400" y="2057400"/>
            <a:ext cx="1230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</a:t>
            </a:r>
            <a:r>
              <a:rPr lang="en-US" dirty="0" err="1"/>
              <a:t>e</a:t>
            </a:r>
            <a:r>
              <a:rPr lang="en-US" dirty="0" err="1">
                <a:latin typeface="Symbol"/>
              </a:rPr>
              <a:t>p</a:t>
            </a:r>
            <a:r>
              <a:rPr lang="en-US" dirty="0" err="1"/>
              <a:t>+X</a:t>
            </a:r>
            <a:endParaRPr lang="en-US" dirty="0"/>
          </a:p>
        </p:txBody>
      </p:sp>
      <p:sp>
        <p:nvSpPr>
          <p:cNvPr id="12" name="Left Brace 11"/>
          <p:cNvSpPr/>
          <p:nvPr/>
        </p:nvSpPr>
        <p:spPr>
          <a:xfrm rot="5400000" flipH="1">
            <a:off x="3695700" y="3390900"/>
            <a:ext cx="457200" cy="990600"/>
          </a:xfrm>
          <a:prstGeom prst="leftBrace">
            <a:avLst/>
          </a:prstGeom>
          <a:ln>
            <a:solidFill>
              <a:srgbClr val="FF0000"/>
            </a:solidFill>
          </a:ln>
          <a:effectLst>
            <a:outerShdw blurRad="4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 bwMode="auto">
          <a:xfrm flipV="1">
            <a:off x="4572000" y="2362200"/>
            <a:ext cx="1371600" cy="14478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240158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565900"/>
            <a:ext cx="4006850" cy="242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fi-FI" sz="1400" smtClean="0"/>
              <a:t>H. Avakian, PAC, July 24</a:t>
            </a:r>
            <a:endParaRPr lang="en-US" sz="1400"/>
          </a:p>
        </p:txBody>
      </p:sp>
      <p:sp>
        <p:nvSpPr>
          <p:cNvPr id="2048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50E59F8-BB5E-5C47-85AC-9744F64DB43A}" type="slidenum">
              <a:rPr lang="en-US" sz="1400"/>
              <a:pPr/>
              <a:t>3</a:t>
            </a:fld>
            <a:endParaRPr lang="en-US" sz="1400"/>
          </a:p>
        </p:txBody>
      </p:sp>
      <p:sp>
        <p:nvSpPr>
          <p:cNvPr id="448532" name="Rectangle 20"/>
          <p:cNvSpPr>
            <a:spLocks noGrp="1" noChangeArrowheads="1"/>
          </p:cNvSpPr>
          <p:nvPr>
            <p:ph type="title"/>
          </p:nvPr>
        </p:nvSpPr>
        <p:spPr>
          <a:xfrm>
            <a:off x="-304800" y="152400"/>
            <a:ext cx="9296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latin typeface="Arial" charset="0"/>
                <a:ea typeface="MS PGothic" charset="0"/>
              </a:rPr>
              <a:t> </a:t>
            </a:r>
            <a:r>
              <a:rPr lang="en-US" sz="3200" kern="1200" dirty="0">
                <a:solidFill>
                  <a:schemeClr val="tx1"/>
                </a:solidFill>
                <a:latin typeface="Arial" charset="0"/>
                <a:ea typeface="MS PGothic" charset="0"/>
              </a:rPr>
              <a:t>Polarized </a:t>
            </a:r>
            <a:r>
              <a:rPr lang="en-US" sz="3200" kern="1200" dirty="0" err="1" smtClean="0">
                <a:solidFill>
                  <a:schemeClr val="tx1"/>
                </a:solidFill>
                <a:latin typeface="Arial" charset="0"/>
                <a:ea typeface="MS PGothic" charset="0"/>
              </a:rPr>
              <a:t>Leptoproduction</a:t>
            </a:r>
            <a:r>
              <a:rPr lang="en-US" sz="3200" kern="1200" dirty="0" smtClean="0">
                <a:solidFill>
                  <a:schemeClr val="tx1"/>
                </a:solidFill>
                <a:latin typeface="Arial" charset="0"/>
                <a:ea typeface="MS PGothic" charset="0"/>
              </a:rPr>
              <a:t> of VMs</a:t>
            </a:r>
            <a:endParaRPr lang="en-US" sz="3200" kern="1200" dirty="0">
              <a:solidFill>
                <a:schemeClr val="tx1"/>
              </a:solidFill>
              <a:latin typeface="Arial" charset="0"/>
              <a:ea typeface="MS PGothic" charset="0"/>
            </a:endParaRPr>
          </a:p>
        </p:txBody>
      </p:sp>
      <p:pic>
        <p:nvPicPr>
          <p:cNvPr id="20489" name="Picture 12" descr="Screen Shot 2015-09-02 at 1.35.1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33713"/>
            <a:ext cx="3632200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Box 13 1"/>
          <p:cNvSpPr txBox="1">
            <a:spLocks noChangeArrowheads="1"/>
          </p:cNvSpPr>
          <p:nvPr/>
        </p:nvSpPr>
        <p:spPr bwMode="auto">
          <a:xfrm>
            <a:off x="7131050" y="4013200"/>
            <a:ext cx="6477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100"/>
              <a:t>JLab12</a:t>
            </a:r>
          </a:p>
        </p:txBody>
      </p:sp>
      <p:sp>
        <p:nvSpPr>
          <p:cNvPr id="20491" name="TextBox 14"/>
          <p:cNvSpPr txBox="1">
            <a:spLocks noChangeArrowheads="1"/>
          </p:cNvSpPr>
          <p:nvPr/>
        </p:nvSpPr>
        <p:spPr bwMode="auto">
          <a:xfrm>
            <a:off x="7321550" y="3679825"/>
            <a:ext cx="129017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100" dirty="0"/>
              <a:t>HERMES/</a:t>
            </a:r>
            <a:r>
              <a:rPr lang="en-US" sz="1100" dirty="0" smtClean="0"/>
              <a:t>JLab22</a:t>
            </a:r>
            <a:endParaRPr lang="en-US" sz="1100" dirty="0"/>
          </a:p>
        </p:txBody>
      </p:sp>
      <p:sp>
        <p:nvSpPr>
          <p:cNvPr id="17441" name="TextBox 15"/>
          <p:cNvSpPr txBox="1">
            <a:spLocks noChangeArrowheads="1"/>
          </p:cNvSpPr>
          <p:nvPr/>
        </p:nvSpPr>
        <p:spPr bwMode="auto">
          <a:xfrm>
            <a:off x="7521575" y="3302000"/>
            <a:ext cx="892175" cy="2619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50" dirty="0">
                <a:cs typeface="+mn-cs"/>
              </a:rPr>
              <a:t>COMPASS</a:t>
            </a:r>
          </a:p>
        </p:txBody>
      </p:sp>
      <p:pic>
        <p:nvPicPr>
          <p:cNvPr id="20493" name="Picture 74" descr="Screen Shot 2018-12-06 at 8.50.35 A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4965700"/>
            <a:ext cx="3081337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4" name="TextBox 13 2"/>
          <p:cNvSpPr txBox="1">
            <a:spLocks noChangeArrowheads="1"/>
          </p:cNvSpPr>
          <p:nvPr/>
        </p:nvSpPr>
        <p:spPr bwMode="auto">
          <a:xfrm>
            <a:off x="7577138" y="5135563"/>
            <a:ext cx="1309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800"/>
              <a:t>JLab7/9/11</a:t>
            </a:r>
          </a:p>
        </p:txBody>
      </p:sp>
      <p:pic>
        <p:nvPicPr>
          <p:cNvPr id="33" name="Picture 32" descr="Screen Shot 2025-04-23 at 8.12.25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971800"/>
            <a:ext cx="5314104" cy="8679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52400" y="838200"/>
            <a:ext cx="2533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err="1" smtClean="0"/>
              <a:t>Diehl</a:t>
            </a:r>
            <a:r>
              <a:rPr lang="nb-NO" dirty="0" smtClean="0"/>
              <a:t>: </a:t>
            </a:r>
            <a:r>
              <a:rPr lang="nb-NO" dirty="0" smtClean="0"/>
              <a:t>0704.1565 (36?)</a:t>
            </a:r>
            <a:endParaRPr lang="en-US" dirty="0"/>
          </a:p>
        </p:txBody>
      </p:sp>
      <p:pic>
        <p:nvPicPr>
          <p:cNvPr id="36" name="Picture 35" descr="Screen Shot 2025-04-23 at 7.25.28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838200"/>
            <a:ext cx="2735179" cy="393700"/>
          </a:xfrm>
          <a:prstGeom prst="rect">
            <a:avLst/>
          </a:prstGeom>
        </p:spPr>
      </p:pic>
      <p:pic>
        <p:nvPicPr>
          <p:cNvPr id="37" name="Picture 36" descr="Screen Shot 2025-04-23 at 7.24.24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95400"/>
            <a:ext cx="5517432" cy="1676400"/>
          </a:xfrm>
          <a:prstGeom prst="rect">
            <a:avLst/>
          </a:prstGeom>
        </p:spPr>
      </p:pic>
      <p:pic>
        <p:nvPicPr>
          <p:cNvPr id="2" name="Picture 1" descr="Screen Shot 2025-07-21 at 9.09.39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62400"/>
            <a:ext cx="5486400" cy="7620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1752600" y="3733800"/>
            <a:ext cx="23622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creen Shot 2025-07-21 at 9.11.57 A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29200"/>
            <a:ext cx="4724400" cy="735076"/>
          </a:xfrm>
          <a:prstGeom prst="rect">
            <a:avLst/>
          </a:prstGeom>
        </p:spPr>
      </p:pic>
      <p:cxnSp>
        <p:nvCxnSpPr>
          <p:cNvPr id="41" name="Straight Arrow Connector 40"/>
          <p:cNvCxnSpPr/>
          <p:nvPr/>
        </p:nvCxnSpPr>
        <p:spPr>
          <a:xfrm flipH="1">
            <a:off x="914400" y="4648200"/>
            <a:ext cx="7620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Picture 42" descr="Screen Shot 2025-07-21 at 8.45.56 A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2819400" cy="17523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5867400"/>
            <a:ext cx="4648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helicity</a:t>
            </a:r>
            <a:r>
              <a:rPr lang="en-US" dirty="0" smtClean="0"/>
              <a:t> amplitudes/SDMEs provide access to non-</a:t>
            </a:r>
            <a:r>
              <a:rPr lang="en-US" dirty="0" err="1" smtClean="0"/>
              <a:t>perturbative</a:t>
            </a:r>
            <a:r>
              <a:rPr lang="en-US" dirty="0" smtClean="0"/>
              <a:t> structure (GPDs)</a:t>
            </a:r>
            <a:endParaRPr lang="en-US" dirty="0"/>
          </a:p>
        </p:txBody>
      </p:sp>
      <p:pic>
        <p:nvPicPr>
          <p:cNvPr id="12" name="Picture 11" descr="Screen Shot 2025-07-23 at 10.17.46 A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953000"/>
            <a:ext cx="1206500" cy="45720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3581400" y="5257800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232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D69A985D-C60B-FD4E-837B-3E98BDC216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H. Avakian, PAC, July 24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CC80FC2-75E2-804D-B37E-FCC866A511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05C046-74D3-4F45-AF27-F452DBD77A7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367057C-30E6-4944-B754-F1F565043922}"/>
              </a:ext>
            </a:extLst>
          </p:cNvPr>
          <p:cNvSpPr txBox="1"/>
          <p:nvPr/>
        </p:nvSpPr>
        <p:spPr>
          <a:xfrm>
            <a:off x="0" y="152400"/>
            <a:ext cx="8322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 </a:t>
            </a:r>
            <a:r>
              <a:rPr lang="en-US" sz="2400" dirty="0"/>
              <a:t>L/T separation in exclusive rho production at high energies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52400" y="838200"/>
            <a:ext cx="2669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/>
              <a:t>COMPASS: 2210.16932</a:t>
            </a:r>
            <a:endParaRPr lang="en-US" dirty="0"/>
          </a:p>
        </p:txBody>
      </p:sp>
      <p:pic>
        <p:nvPicPr>
          <p:cNvPr id="7" name="Picture 6" descr="Screen Shot 2025-06-03 at 2.19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5" y="1447800"/>
            <a:ext cx="2209800" cy="787400"/>
          </a:xfrm>
          <a:prstGeom prst="rect">
            <a:avLst/>
          </a:prstGeom>
        </p:spPr>
      </p:pic>
      <p:pic>
        <p:nvPicPr>
          <p:cNvPr id="8" name="Picture 7" descr="Screen Shot 2025-06-03 at 2.21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295400"/>
            <a:ext cx="1752600" cy="965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0" y="1524000"/>
            <a:ext cx="1462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assuming </a:t>
            </a:r>
            <a:r>
              <a:rPr lang="en-US" dirty="0">
                <a:sym typeface="Wingdings"/>
              </a:rPr>
              <a:t></a:t>
            </a:r>
            <a:endParaRPr lang="en-US" dirty="0"/>
          </a:p>
          <a:p>
            <a:r>
              <a:rPr lang="en-US" dirty="0"/>
              <a:t>SCHC</a:t>
            </a:r>
          </a:p>
        </p:txBody>
      </p:sp>
      <p:pic>
        <p:nvPicPr>
          <p:cNvPr id="10" name="Picture 9" descr="Screen Shot 2025-06-03 at 2.23.5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19200"/>
            <a:ext cx="2324100" cy="7747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24600" y="914400"/>
            <a:ext cx="1685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more precisely</a:t>
            </a:r>
          </a:p>
        </p:txBody>
      </p:sp>
      <p:pic>
        <p:nvPicPr>
          <p:cNvPr id="12" name="Picture 11" descr="Screen Shot 2025-06-03 at 2.24.4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438400"/>
            <a:ext cx="3022600" cy="55880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6248400" y="1676400"/>
            <a:ext cx="9906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8600" y="32004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evaluate              need  measurements of </a:t>
            </a:r>
            <a:r>
              <a:rPr lang="en-US" dirty="0" err="1"/>
              <a:t>sin</a:t>
            </a:r>
            <a:r>
              <a:rPr lang="en-US" dirty="0" err="1">
                <a:latin typeface="Symbol"/>
              </a:rPr>
              <a:t>F</a:t>
            </a:r>
            <a:r>
              <a:rPr lang="en-US" dirty="0"/>
              <a:t> and </a:t>
            </a:r>
            <a:r>
              <a:rPr lang="en-US" dirty="0" err="1"/>
              <a:t>cos</a:t>
            </a:r>
            <a:r>
              <a:rPr lang="en-US" dirty="0" err="1">
                <a:latin typeface="Symbol"/>
              </a:rPr>
              <a:t>F</a:t>
            </a:r>
            <a:r>
              <a:rPr lang="en-US" dirty="0"/>
              <a:t> moments, both very significant .    The  beam SSA </a:t>
            </a:r>
            <a:r>
              <a:rPr lang="en-US" dirty="0" err="1"/>
              <a:t>sin</a:t>
            </a:r>
            <a:r>
              <a:rPr lang="en-US" dirty="0" err="1">
                <a:latin typeface="Symbol"/>
              </a:rPr>
              <a:t>F</a:t>
            </a:r>
            <a:r>
              <a:rPr lang="en-US" dirty="0"/>
              <a:t> modulation inaccessible already at COMPASS/HERMES (suppressed as 1-</a:t>
            </a:r>
            <a:r>
              <a:rPr lang="en-US" dirty="0">
                <a:latin typeface="Symbol"/>
              </a:rPr>
              <a:t>e</a:t>
            </a:r>
            <a:r>
              <a:rPr lang="en-US" dirty="0"/>
              <a:t>)</a:t>
            </a:r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329" y="3097893"/>
            <a:ext cx="330200" cy="444500"/>
          </a:xfrm>
          <a:prstGeom prst="rect">
            <a:avLst/>
          </a:prstGeom>
        </p:spPr>
      </p:pic>
      <p:pic>
        <p:nvPicPr>
          <p:cNvPr id="17" name="Picture 16" descr="Screen Shot 2025-06-03 at 2.39.49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0" y="4572000"/>
            <a:ext cx="4008005" cy="1346200"/>
          </a:xfrm>
          <a:prstGeom prst="rect">
            <a:avLst/>
          </a:prstGeom>
        </p:spPr>
      </p:pic>
      <p:pic>
        <p:nvPicPr>
          <p:cNvPr id="18" name="Picture 17" descr="Screen Shot 2025-06-03 at 2.42.41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495800"/>
            <a:ext cx="4749800" cy="139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6019800"/>
            <a:ext cx="6773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measurement of  r</a:t>
            </a:r>
            <a:r>
              <a:rPr lang="en-US" baseline="-25000" dirty="0"/>
              <a:t>00</a:t>
            </a:r>
            <a:r>
              <a:rPr lang="en-US" baseline="30000" dirty="0"/>
              <a:t>8</a:t>
            </a:r>
            <a:r>
              <a:rPr lang="en-US" dirty="0"/>
              <a:t> require measurement of beam SSA ~  </a:t>
            </a:r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019800"/>
            <a:ext cx="2100036" cy="32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474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839200" cy="563563"/>
          </a:xfrm>
        </p:spPr>
        <p:txBody>
          <a:bodyPr/>
          <a:lstStyle/>
          <a:p>
            <a:r>
              <a:rPr lang="en-US" sz="2400">
                <a:latin typeface="Arial" charset="0"/>
                <a:cs typeface="ＭＳ Ｐゴシック" charset="0"/>
              </a:rPr>
              <a:t>CLAS12 RGC experiment with longitudinally polarized target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Avakian, PAC, July 24</a:t>
            </a:r>
            <a:endParaRPr lang="en-US"/>
          </a:p>
        </p:txBody>
      </p:sp>
      <p:sp>
        <p:nvSpPr>
          <p:cNvPr id="1566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4265E27-4D6D-744D-9469-4ABD35C94104}" type="slidenum">
              <a:rPr lang="en-US" sz="1400"/>
              <a:pPr/>
              <a:t>31</a:t>
            </a:fld>
            <a:endParaRPr lang="en-US" sz="1400"/>
          </a:p>
        </p:txBody>
      </p:sp>
      <p:pic>
        <p:nvPicPr>
          <p:cNvPr id="156677" name="Picture 8" descr="Screen Shot 2023-06-15 at 7.59.2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3276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8" name="TextBox 9"/>
          <p:cNvSpPr txBox="1">
            <a:spLocks noChangeArrowheads="1"/>
          </p:cNvSpPr>
          <p:nvPr/>
        </p:nvSpPr>
        <p:spPr bwMode="auto">
          <a:xfrm>
            <a:off x="152400" y="838200"/>
            <a:ext cx="1044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CLAS12</a:t>
            </a:r>
          </a:p>
        </p:txBody>
      </p:sp>
      <p:sp>
        <p:nvSpPr>
          <p:cNvPr id="156679" name="Rectangle 10"/>
          <p:cNvSpPr>
            <a:spLocks noChangeArrowheads="1"/>
          </p:cNvSpPr>
          <p:nvPr/>
        </p:nvSpPr>
        <p:spPr bwMode="auto">
          <a:xfrm>
            <a:off x="76200" y="6096000"/>
            <a:ext cx="4135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99999"/>
                </a:solidFill>
                <a:latin typeface="EB Garamond" charset="0"/>
                <a:cs typeface="EB Garamond" charset="0"/>
                <a:sym typeface="EB Garamond" charset="0"/>
              </a:rPr>
              <a:t>Dynamic Nuclear Polarization (DNP) </a:t>
            </a:r>
            <a:endParaRPr lang="en-US"/>
          </a:p>
        </p:txBody>
      </p:sp>
      <p:sp>
        <p:nvSpPr>
          <p:cNvPr id="156680" name="Rectangle 11"/>
          <p:cNvSpPr>
            <a:spLocks noChangeArrowheads="1"/>
          </p:cNvSpPr>
          <p:nvPr/>
        </p:nvSpPr>
        <p:spPr bwMode="auto">
          <a:xfrm>
            <a:off x="22225" y="2971800"/>
            <a:ext cx="4244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i-FI" sz="1400"/>
              <a:t>E12-06-109, E12-06-119, </a:t>
            </a:r>
            <a:r>
              <a:rPr lang="fi-FI" sz="1400" u="sng"/>
              <a:t>E12-07-107</a:t>
            </a:r>
            <a:r>
              <a:rPr lang="fi-FI" sz="1400"/>
              <a:t>, E12-09-009</a:t>
            </a:r>
            <a:endParaRPr lang="en-US"/>
          </a:p>
        </p:txBody>
      </p:sp>
      <p:pic>
        <p:nvPicPr>
          <p:cNvPr id="156681" name="Picture 1" descr="Screen Shot 2024-05-31 at 10.20.4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3048000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83" name="Rectangle 2"/>
          <p:cNvSpPr>
            <a:spLocks noChangeArrowheads="1"/>
          </p:cNvSpPr>
          <p:nvPr/>
        </p:nvSpPr>
        <p:spPr bwMode="auto">
          <a:xfrm>
            <a:off x="3657600" y="762000"/>
            <a:ext cx="5486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/>
              <a:t>Electroproduction on longitudinally polarized NH3 and ND3 </a:t>
            </a:r>
          </a:p>
        </p:txBody>
      </p:sp>
      <p:sp>
        <p:nvSpPr>
          <p:cNvPr id="156684" name="TextBox 4"/>
          <p:cNvSpPr txBox="1">
            <a:spLocks noChangeArrowheads="1"/>
          </p:cNvSpPr>
          <p:nvPr/>
        </p:nvSpPr>
        <p:spPr bwMode="auto">
          <a:xfrm>
            <a:off x="5105400" y="3124200"/>
            <a:ext cx="38885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/>
              <a:t>Subtracting carbon data from NH3 (nice neutron peak)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810000" y="1219200"/>
            <a:ext cx="2514600" cy="1828800"/>
            <a:chOff x="0" y="914400"/>
            <a:chExt cx="4038600" cy="2819400"/>
          </a:xfrm>
        </p:grpSpPr>
        <p:pic>
          <p:nvPicPr>
            <p:cNvPr id="21" name="Picture 20" descr="Screen Shot 2025-03-25 at 7.57.31 A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14400"/>
              <a:ext cx="4038600" cy="28194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285999" y="2206625"/>
              <a:ext cx="3513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01436" y="1781908"/>
              <a:ext cx="646443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NH3</a:t>
              </a:r>
            </a:p>
          </p:txBody>
        </p:sp>
      </p:grpSp>
      <p:pic>
        <p:nvPicPr>
          <p:cNvPr id="24" name="Picture 23" descr="Screen Shot 2025-03-24 at 11.12.25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143000"/>
            <a:ext cx="2255520" cy="19812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8077200" y="2895600"/>
            <a:ext cx="762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Screen Shot 2025-07-22 at 4.55.37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505200"/>
            <a:ext cx="44196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07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Avakian, PAC, July 24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5AF6CF-B642-094E-9AA1-003F274847D5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5" descr="Screen Shot 2025-07-23 at 5.28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825500"/>
            <a:ext cx="8153400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91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Avakian, PAC, July 24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331D40-5376-6041-8743-34E46656054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0"/>
            <a:ext cx="85783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Exclusive processes: longitudinal rho at ZEUS</a:t>
            </a:r>
          </a:p>
        </p:txBody>
      </p:sp>
      <p:pic>
        <p:nvPicPr>
          <p:cNvPr id="8" name="Picture 7" descr="Screen Shot 2025-03-13 at 9.59.1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4471431" cy="4191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600" y="914400"/>
            <a:ext cx="3652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ZEUS diffraction 1/Q</a:t>
            </a:r>
            <a:r>
              <a:rPr lang="en-US" baseline="30000" dirty="0"/>
              <a:t>6</a:t>
            </a:r>
            <a:r>
              <a:rPr lang="en-US" dirty="0"/>
              <a:t> at  low M_X   </a:t>
            </a:r>
          </a:p>
        </p:txBody>
      </p:sp>
      <p:pic>
        <p:nvPicPr>
          <p:cNvPr id="10" name="Picture 9" descr="Screen Shot 2025-04-14 at 9.27.2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10000"/>
            <a:ext cx="4113838" cy="257492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1219200" y="1752600"/>
            <a:ext cx="30480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Screen Shot 2025-04-14 at 9.34.5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914400"/>
            <a:ext cx="4432300" cy="2362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72000" y="3200400"/>
            <a:ext cx="3653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~20-30% of DDIS comes from rho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53200" y="38862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1/Q</a:t>
            </a:r>
            <a:r>
              <a:rPr lang="en-US" baseline="30000" dirty="0"/>
              <a:t>6 </a:t>
            </a:r>
            <a:r>
              <a:rPr lang="en-US" dirty="0"/>
              <a:t>theory misses ~70-80% at low Q</a:t>
            </a:r>
            <a:r>
              <a:rPr lang="en-US" baseline="30000" dirty="0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38" y="5691345"/>
            <a:ext cx="5562599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Departure from 1/Q</a:t>
            </a:r>
            <a:r>
              <a:rPr lang="en-US" sz="1600" baseline="30000" dirty="0"/>
              <a:t>6 </a:t>
            </a:r>
            <a:r>
              <a:rPr lang="en-US" sz="1600" dirty="0"/>
              <a:t> attributed to large power corrections </a:t>
            </a:r>
            <a:r>
              <a:rPr lang="en-US" sz="1600" dirty="0">
                <a:sym typeface="Wingdings" panose="05000000000000000000" pitchFamily="2" charset="2"/>
              </a:rPr>
              <a:t> expected to be more significant at lower CM energies!!</a:t>
            </a:r>
            <a:endParaRPr lang="en-US" sz="1600" dirty="0"/>
          </a:p>
        </p:txBody>
      </p:sp>
      <p:pic>
        <p:nvPicPr>
          <p:cNvPr id="19" name="Picture 18" descr="Screen Shot 2025-04-14 at 11.50.20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618544"/>
            <a:ext cx="2133600" cy="28645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562600" y="518160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Kroll&amp;Goloskokov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867400" y="5486400"/>
            <a:ext cx="1849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/>
              <a:t>hep-ph/0611290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600200" y="1752600"/>
            <a:ext cx="3810000" cy="2209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Screen Shot 2025-07-23 at 3.43.22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24" y="5638800"/>
            <a:ext cx="94297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13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63563"/>
          </a:xfrm>
        </p:spPr>
        <p:txBody>
          <a:bodyPr/>
          <a:lstStyle/>
          <a:p>
            <a:r>
              <a:rPr lang="en-US" dirty="0" smtClean="0"/>
              <a:t>Exclusive measurements with major impact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89744" y="6537325"/>
            <a:ext cx="3217731" cy="244475"/>
          </a:xfrm>
        </p:spPr>
        <p:txBody>
          <a:bodyPr/>
          <a:lstStyle/>
          <a:p>
            <a:pPr>
              <a:defRPr/>
            </a:pPr>
            <a:r>
              <a:rPr lang="en-US" smtClean="0"/>
              <a:t>H. Avakian, PAC, July 24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23745" y="6435725"/>
            <a:ext cx="762094" cy="320675"/>
          </a:xfrm>
        </p:spPr>
        <p:txBody>
          <a:bodyPr/>
          <a:lstStyle/>
          <a:p>
            <a:fld id="{135AF6CF-B642-094E-9AA1-003F274847D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838200"/>
            <a:ext cx="8839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Measurements of Q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-dependence of exclusive rho at HERA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Main result: Cross section drops as ~1/Q</a:t>
            </a:r>
            <a:r>
              <a:rPr lang="en-US" baseline="30000" dirty="0" smtClean="0"/>
              <a:t>4</a:t>
            </a:r>
            <a:r>
              <a:rPr lang="en-US" dirty="0" smtClean="0"/>
              <a:t>, L/T ratio increases slowly with Q</a:t>
            </a:r>
            <a:r>
              <a:rPr lang="en-US" baseline="30000" dirty="0" smtClean="0"/>
              <a:t>2</a:t>
            </a:r>
            <a:endParaRPr lang="en-US" baseline="30000" dirty="0"/>
          </a:p>
          <a:p>
            <a:pPr marL="285750" indent="-285750">
              <a:buFont typeface="Arial"/>
              <a:buChar char="•"/>
            </a:pPr>
            <a:r>
              <a:rPr lang="en-US" baseline="30000" dirty="0" smtClean="0"/>
              <a:t> </a:t>
            </a:r>
            <a:r>
              <a:rPr lang="en-US" dirty="0" smtClean="0"/>
              <a:t>Longitudinal photons start to dominate at very large Q</a:t>
            </a:r>
            <a:r>
              <a:rPr lang="en-US" baseline="30000" dirty="0" smtClean="0"/>
              <a:t>2 </a:t>
            </a:r>
            <a:r>
              <a:rPr lang="en-US" dirty="0" smtClean="0"/>
              <a:t>(low statistics, practically impossible multidimensional measurements </a:t>
            </a:r>
            <a:r>
              <a:rPr lang="en-US" dirty="0"/>
              <a:t>)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Conclusion: Large power corrections to Leading </a:t>
            </a:r>
            <a:r>
              <a:rPr lang="en-US" dirty="0" smtClean="0">
                <a:solidFill>
                  <a:srgbClr val="FF0000"/>
                </a:solidFill>
              </a:rPr>
              <a:t>Twist, complicating interpretation within GPD based phenomenology</a:t>
            </a:r>
          </a:p>
          <a:p>
            <a:pPr marL="285750" indent="-285750">
              <a:buFont typeface="Arial"/>
              <a:buChar char="•"/>
            </a:pPr>
            <a:r>
              <a:rPr lang="en-US" u="sng" dirty="0" smtClean="0"/>
              <a:t>Challenges: Separating exclusive from semi-exclusive, and longitudinal from transverse</a:t>
            </a:r>
            <a:endParaRPr lang="en-US" u="sng" dirty="0"/>
          </a:p>
          <a:p>
            <a:pPr marL="285750" indent="-285750">
              <a:buFont typeface="Arial"/>
              <a:buChar char="•"/>
            </a:pPr>
            <a:endParaRPr lang="en-US" baseline="30000" dirty="0"/>
          </a:p>
        </p:txBody>
      </p:sp>
      <p:sp>
        <p:nvSpPr>
          <p:cNvPr id="8" name="Rectangle 7"/>
          <p:cNvSpPr/>
          <p:nvPr/>
        </p:nvSpPr>
        <p:spPr>
          <a:xfrm>
            <a:off x="0" y="3200400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Measurements of </a:t>
            </a:r>
            <a:r>
              <a:rPr lang="en-US" sz="2000" dirty="0" smtClean="0"/>
              <a:t>exclusive </a:t>
            </a:r>
            <a:r>
              <a:rPr lang="en-US" sz="2000" dirty="0"/>
              <a:t>rho at </a:t>
            </a:r>
            <a:r>
              <a:rPr lang="en-US" sz="2000" dirty="0" smtClean="0"/>
              <a:t>HERMES and COMPASS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Main result: </a:t>
            </a:r>
            <a:r>
              <a:rPr lang="en-US" dirty="0" smtClean="0"/>
              <a:t>Extraction of SDMEs, small SSAs observed for polarized and </a:t>
            </a:r>
            <a:r>
              <a:rPr lang="en-US" dirty="0" err="1" smtClean="0"/>
              <a:t>unpolarized</a:t>
            </a:r>
            <a:r>
              <a:rPr lang="en-US" dirty="0" smtClean="0"/>
              <a:t> targets for rho, longitudinal </a:t>
            </a:r>
            <a:r>
              <a:rPr lang="en-US" dirty="0"/>
              <a:t>photons start to dominate at very large Q</a:t>
            </a:r>
            <a:r>
              <a:rPr lang="en-US" baseline="30000" dirty="0"/>
              <a:t>2 </a:t>
            </a:r>
            <a:r>
              <a:rPr lang="en-US" dirty="0"/>
              <a:t>(low statistics, practically impossible multidimensional measurements )</a:t>
            </a:r>
          </a:p>
          <a:p>
            <a:pPr marL="285750" indent="-285750">
              <a:buFont typeface="Arial"/>
              <a:buChar char="•"/>
            </a:pPr>
            <a:r>
              <a:rPr lang="en-US" u="sng" dirty="0" smtClean="0"/>
              <a:t>Challenges</a:t>
            </a:r>
            <a:r>
              <a:rPr lang="en-US" u="sng" dirty="0"/>
              <a:t>: Separating exclusive from semi-exclusive, and longitudinal from transverse</a:t>
            </a:r>
            <a:endParaRPr lang="en-US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194145" y="5181600"/>
            <a:ext cx="8873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Exclusive </a:t>
            </a:r>
            <a:r>
              <a:rPr lang="en-US" sz="2000" dirty="0" err="1"/>
              <a:t>ρ</a:t>
            </a:r>
            <a:r>
              <a:rPr lang="en-US" sz="2000" dirty="0"/>
              <a:t> meson studies have </a:t>
            </a:r>
            <a:r>
              <a:rPr lang="en-US" sz="2000" dirty="0" smtClean="0"/>
              <a:t>been </a:t>
            </a:r>
            <a:r>
              <a:rPr lang="en-US" sz="2000" dirty="0"/>
              <a:t>left on the sidelines of 3D structure investigations</a:t>
            </a:r>
          </a:p>
          <a:p>
            <a:pPr marL="342900" indent="-342900">
              <a:buFont typeface="Arial"/>
              <a:buChar char="•"/>
            </a:pPr>
            <a:r>
              <a:rPr lang="en-US" sz="2000" u="sng" dirty="0" smtClean="0"/>
              <a:t>No reliable MC simulations with polarization degrees of freedom available for exclusive hadrons, and VMs in particular</a:t>
            </a:r>
            <a:endParaRPr lang="en-US" sz="2000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-34455" y="4876800"/>
            <a:ext cx="2039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Consequence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20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367057C-30E6-4944-B754-F1F565043922}"/>
              </a:ext>
            </a:extLst>
          </p:cNvPr>
          <p:cNvSpPr txBox="1"/>
          <p:nvPr/>
        </p:nvSpPr>
        <p:spPr>
          <a:xfrm>
            <a:off x="0" y="152400"/>
            <a:ext cx="8168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Measuring </a:t>
            </a:r>
            <a:r>
              <a:rPr lang="en-US" sz="2800" dirty="0"/>
              <a:t>exclusive processed at higher energies</a:t>
            </a:r>
            <a:endParaRPr lang="en-US" sz="3200" dirty="0"/>
          </a:p>
        </p:txBody>
      </p:sp>
      <p:pic>
        <p:nvPicPr>
          <p:cNvPr id="20" name="Picture 19" descr="Screen Shot 2024-11-22 at 6.29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62200"/>
            <a:ext cx="2819400" cy="2819400"/>
          </a:xfrm>
          <a:prstGeom prst="rect">
            <a:avLst/>
          </a:prstGeom>
        </p:spPr>
      </p:pic>
      <p:pic>
        <p:nvPicPr>
          <p:cNvPr id="21" name="Picture 20" descr="hermes-rho-t0.06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209800"/>
            <a:ext cx="3195442" cy="3009900"/>
          </a:xfrm>
          <a:prstGeom prst="rect">
            <a:avLst/>
          </a:prstGeom>
        </p:spPr>
      </p:pic>
      <p:pic>
        <p:nvPicPr>
          <p:cNvPr id="22" name="Picture 21" descr="Screen Shot 2024-09-18 at 10.59.5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838200"/>
            <a:ext cx="2697655" cy="106197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914400"/>
            <a:ext cx="5534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Exclusivity condition  defined by the missing Energy: </a:t>
            </a:r>
          </a:p>
        </p:txBody>
      </p:sp>
      <p:pic>
        <p:nvPicPr>
          <p:cNvPr id="24" name="Picture 23" descr="Screen Shot 2024-09-18 at 11.01.23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95400"/>
            <a:ext cx="3187700" cy="482600"/>
          </a:xfrm>
          <a:prstGeom prst="rect">
            <a:avLst/>
          </a:prstGeom>
        </p:spPr>
      </p:pic>
      <p:pic>
        <p:nvPicPr>
          <p:cNvPr id="25" name="Picture 24" descr="compass-rh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209800"/>
            <a:ext cx="3124200" cy="29718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04800" y="1981200"/>
            <a:ext cx="2782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CLAS12 (width &lt;0.1GeV)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76600" y="1905000"/>
            <a:ext cx="2846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HERMES(width ~0.6GeV)</a:t>
            </a:r>
          </a:p>
          <a:p>
            <a:r>
              <a:rPr lang="en-US" dirty="0"/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72200" y="1905000"/>
            <a:ext cx="2803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COMPASS(width ~2GeV)</a:t>
            </a:r>
          </a:p>
          <a:p>
            <a:r>
              <a:rPr lang="en-US" dirty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5257800"/>
            <a:ext cx="92768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Guarantying the “exclusivity” requires </a:t>
            </a:r>
            <a:r>
              <a:rPr lang="en-US" dirty="0">
                <a:solidFill>
                  <a:srgbClr val="FF0000"/>
                </a:solidFill>
              </a:rPr>
              <a:t>good resolutions </a:t>
            </a:r>
            <a:r>
              <a:rPr lang="en-US" dirty="0"/>
              <a:t>(gets worse at higher energies)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Subtraction procedure relays on normalization, based on exclusive limit of LUND-MC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All distributions have  tails, indicating the RC may not be negligible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Extraction of SDMEs, will require validation in the </a:t>
            </a:r>
            <a:r>
              <a:rPr lang="en-US" dirty="0">
                <a:solidFill>
                  <a:srgbClr val="FF0000"/>
                </a:solidFill>
              </a:rPr>
              <a:t>multi-D space </a:t>
            </a:r>
            <a:r>
              <a:rPr lang="en-US" dirty="0"/>
              <a:t>(significant samples)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3400" y="2362200"/>
            <a:ext cx="12477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~20% of data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Avakian, PAC, July 24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331D40-5376-6041-8743-34E4665605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86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25-05-16 at 6.01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38200"/>
            <a:ext cx="2374900" cy="1447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7572BF7-C1A5-A7BA-7CDE-DD3C633A3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993" y="1917206"/>
            <a:ext cx="5000032" cy="36772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686800" cy="563563"/>
          </a:xfrm>
        </p:spPr>
        <p:txBody>
          <a:bodyPr/>
          <a:lstStyle/>
          <a:p>
            <a:r>
              <a:rPr lang="en-US" dirty="0"/>
              <a:t>What we know about the longitudinal rho</a:t>
            </a:r>
            <a:endParaRPr lang="en-US" baseline="-25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Avakian, PAC, July 24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5AF6CF-B642-094E-9AA1-003F274847D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71166" y="1447800"/>
            <a:ext cx="4472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Has huge SSAs (negative for beam SSA)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62600" y="4622881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CLAS12 PRELIMINARY</a:t>
            </a:r>
          </a:p>
        </p:txBody>
      </p:sp>
      <p:pic>
        <p:nvPicPr>
          <p:cNvPr id="13" name="Picture 12" descr="Screen Shot 2025-04-14 at 9.53.4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33599"/>
            <a:ext cx="4029141" cy="33528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90800" y="2362200"/>
            <a:ext cx="104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CLAS12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1507737" cy="22522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2400" y="5410200"/>
            <a:ext cx="3939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Very challenging to measure</a:t>
            </a:r>
          </a:p>
          <a:p>
            <a:pPr marL="285750" indent="-285750">
              <a:buFont typeface="Wingdings" charset="0"/>
              <a:buChar char="à"/>
            </a:pPr>
            <a:r>
              <a:rPr lang="en-US" dirty="0">
                <a:sym typeface="Wingdings"/>
              </a:rPr>
              <a:t>asymmetric decays hard to detect and identify</a:t>
            </a: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1884556" cy="457200"/>
          </a:xfrm>
          <a:prstGeom prst="rect">
            <a:avLst/>
          </a:prstGeom>
        </p:spPr>
      </p:pic>
      <p:pic>
        <p:nvPicPr>
          <p:cNvPr id="9" name="Picture 8" descr="Screen Shot 2025-05-16 at 6.12.31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402394"/>
            <a:ext cx="2057400" cy="147440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648200" y="914400"/>
            <a:ext cx="4264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longitudinal </a:t>
            </a:r>
            <a:r>
              <a:rPr lang="en-US" sz="2000" dirty="0">
                <a:latin typeface="Symbol"/>
              </a:rPr>
              <a:t>r</a:t>
            </a:r>
            <a:r>
              <a:rPr lang="en-US" sz="2000" dirty="0">
                <a:sym typeface="Wingdings"/>
              </a:rPr>
              <a:t> source of info on </a:t>
            </a:r>
            <a:r>
              <a:rPr lang="en-US" sz="2000" dirty="0">
                <a:latin typeface="Symbol"/>
              </a:rPr>
              <a:t>g</a:t>
            </a:r>
            <a:r>
              <a:rPr lang="en-US" sz="2000" baseline="30000" dirty="0">
                <a:latin typeface="Symbol"/>
              </a:rPr>
              <a:t>*</a:t>
            </a:r>
            <a:r>
              <a:rPr lang="en-US" sz="2000" baseline="-25000" dirty="0">
                <a:sym typeface="Wingdings"/>
              </a:rPr>
              <a:t>L</a:t>
            </a:r>
            <a:endParaRPr lang="en-US" sz="2000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4419600" y="53340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Interference of </a:t>
            </a:r>
            <a:r>
              <a:rPr lang="en-US" sz="2400" dirty="0" err="1">
                <a:solidFill>
                  <a:srgbClr val="0000FF"/>
                </a:solidFill>
                <a:latin typeface="Symbol"/>
              </a:rPr>
              <a:t>g</a:t>
            </a:r>
            <a:r>
              <a:rPr lang="en-US" sz="2400" baseline="-25000" dirty="0" err="1">
                <a:solidFill>
                  <a:srgbClr val="0000FF"/>
                </a:solidFill>
                <a:sym typeface="Wingdings"/>
              </a:rPr>
              <a:t>T</a:t>
            </a:r>
            <a:r>
              <a:rPr lang="en-US" sz="2400" dirty="0">
                <a:solidFill>
                  <a:srgbClr val="0000FF"/>
                </a:solidFill>
              </a:rPr>
              <a:t>*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sz="2400" dirty="0" err="1">
                <a:solidFill>
                  <a:srgbClr val="0000FF"/>
                </a:solidFill>
                <a:latin typeface="Symbol"/>
              </a:rPr>
              <a:t>r</a:t>
            </a:r>
            <a:r>
              <a:rPr lang="en-US" sz="2400" baseline="-25000" dirty="0" err="1">
                <a:sym typeface="Wingdings"/>
              </a:rPr>
              <a:t>L</a:t>
            </a:r>
            <a:r>
              <a:rPr lang="en-US" sz="2400" dirty="0">
                <a:sym typeface="Wingdings"/>
              </a:rPr>
              <a:t> and  </a:t>
            </a:r>
            <a:r>
              <a:rPr lang="en-US" sz="2400" dirty="0" err="1">
                <a:solidFill>
                  <a:srgbClr val="FF0000"/>
                </a:solidFill>
                <a:latin typeface="Symbol"/>
              </a:rPr>
              <a:t>g</a:t>
            </a:r>
            <a:r>
              <a:rPr lang="en-US" sz="2400" baseline="-25000" dirty="0" err="1">
                <a:solidFill>
                  <a:srgbClr val="FF0000"/>
                </a:solidFill>
                <a:sym typeface="Wingdings"/>
              </a:rPr>
              <a:t>L</a:t>
            </a:r>
            <a:r>
              <a:rPr lang="en-US" sz="2400" dirty="0">
                <a:solidFill>
                  <a:srgbClr val="FF0000"/>
                </a:solidFill>
                <a:sym typeface="Wingdings"/>
              </a:rPr>
              <a:t>*</a:t>
            </a:r>
            <a:r>
              <a:rPr lang="en-US" sz="2400" dirty="0" err="1">
                <a:solidFill>
                  <a:srgbClr val="FF0000"/>
                </a:solidFill>
                <a:latin typeface="Symbol"/>
              </a:rPr>
              <a:t>r</a:t>
            </a:r>
            <a:r>
              <a:rPr lang="en-US" sz="2400" baseline="-25000" dirty="0" err="1">
                <a:solidFill>
                  <a:srgbClr val="FF0000"/>
                </a:solidFill>
                <a:sym typeface="Wingdings"/>
              </a:rPr>
              <a:t>L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pic>
        <p:nvPicPr>
          <p:cNvPr id="20" name="Picture 19" descr="Screen Shot 2025-04-23 at 9.44.35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791200"/>
            <a:ext cx="1981200" cy="38140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867400" y="5867400"/>
            <a:ext cx="3117172" cy="30777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ym typeface="Wingdings"/>
              </a:rPr>
              <a:t>  measured 0 at </a:t>
            </a:r>
            <a:r>
              <a:rPr lang="en-US" sz="1200" dirty="0">
                <a:sym typeface="Wingdings"/>
              </a:rPr>
              <a:t>HERMES/COMPASS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>
          <a:xfrm>
            <a:off x="3276600" y="4191000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ymbol"/>
              </a:rPr>
              <a:t>r</a:t>
            </a:r>
            <a:r>
              <a:rPr lang="en-US" baseline="30000" dirty="0">
                <a:solidFill>
                  <a:srgbClr val="FF0000"/>
                </a:solidFill>
              </a:rPr>
              <a:t>0</a:t>
            </a:r>
            <a:r>
              <a:rPr lang="en-US" baseline="-25000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828800" y="2743200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Symbol"/>
              </a:rPr>
              <a:t>r</a:t>
            </a:r>
            <a:r>
              <a:rPr lang="en-US" baseline="30000" dirty="0">
                <a:solidFill>
                  <a:srgbClr val="0000FF"/>
                </a:solidFill>
              </a:rPr>
              <a:t>0</a:t>
            </a:r>
            <a:r>
              <a:rPr lang="en-US" baseline="-25000" dirty="0">
                <a:solidFill>
                  <a:srgbClr val="0000FF"/>
                </a:solidFill>
              </a:rPr>
              <a:t>T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A532CA9-3562-3834-69E6-A86AE2266FC6}"/>
              </a:ext>
            </a:extLst>
          </p:cNvPr>
          <p:cNvSpPr txBox="1"/>
          <p:nvPr/>
        </p:nvSpPr>
        <p:spPr>
          <a:xfrm>
            <a:off x="6017453" y="6134483"/>
            <a:ext cx="308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Needed for L/T separation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52400" y="2209800"/>
            <a:ext cx="1447800" cy="3248799"/>
            <a:chOff x="152400" y="2209800"/>
            <a:chExt cx="1447800" cy="3248799"/>
          </a:xfrm>
        </p:grpSpPr>
        <p:sp>
          <p:nvSpPr>
            <p:cNvPr id="11" name="Oval 10"/>
            <p:cNvSpPr/>
            <p:nvPr/>
          </p:nvSpPr>
          <p:spPr>
            <a:xfrm>
              <a:off x="457200" y="2209800"/>
              <a:ext cx="1143000" cy="289560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2400" y="5181600"/>
              <a:ext cx="11340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1 bin in ZEUS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228600" y="4495800"/>
              <a:ext cx="304800" cy="762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1032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 noChangeArrowheads="1"/>
          </p:cNvSpPr>
          <p:nvPr>
            <p:ph type="title"/>
          </p:nvPr>
        </p:nvSpPr>
        <p:spPr>
          <a:xfrm>
            <a:off x="-152400" y="27281"/>
            <a:ext cx="9144000" cy="563562"/>
          </a:xfrm>
        </p:spPr>
        <p:txBody>
          <a:bodyPr/>
          <a:lstStyle/>
          <a:p>
            <a:r>
              <a:rPr lang="en-US" sz="2400" dirty="0">
                <a:latin typeface="Arial" charset="0"/>
                <a:ea typeface="MS PGothic" charset="0"/>
              </a:rPr>
              <a:t>Studies of  </a:t>
            </a:r>
            <a:r>
              <a:rPr lang="en-US" sz="2400" dirty="0">
                <a:latin typeface="Symbol" charset="0"/>
                <a:ea typeface="MS PGothic" charset="0"/>
              </a:rPr>
              <a:t>r</a:t>
            </a:r>
            <a:r>
              <a:rPr lang="en-US" sz="2400" baseline="30000" dirty="0">
                <a:latin typeface="Arial" charset="0"/>
                <a:ea typeface="MS PGothic" charset="0"/>
              </a:rPr>
              <a:t>0</a:t>
            </a:r>
            <a:r>
              <a:rPr lang="en-US" sz="2400" dirty="0">
                <a:latin typeface="Arial" charset="0"/>
                <a:ea typeface="MS PGothic" charset="0"/>
              </a:rPr>
              <a:t> impact with longitudinally polarized NH</a:t>
            </a:r>
            <a:r>
              <a:rPr lang="en-US" sz="2400" baseline="-25000" dirty="0">
                <a:latin typeface="Arial" charset="0"/>
                <a:ea typeface="MS PGothic" charset="0"/>
              </a:rPr>
              <a:t>3</a:t>
            </a:r>
            <a:r>
              <a:rPr lang="en-US" sz="2400" dirty="0">
                <a:latin typeface="Arial" charset="0"/>
                <a:ea typeface="MS PGothic" charset="0"/>
              </a:rPr>
              <a:t> target</a:t>
            </a:r>
          </a:p>
        </p:txBody>
      </p:sp>
      <p:sp>
        <p:nvSpPr>
          <p:cNvPr id="5325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58200" y="7146925"/>
            <a:ext cx="6858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7DBED031-2CD2-414B-AFD6-104DA72A6FDF}" type="slidenum">
              <a:rPr lang="en-US" sz="1400"/>
              <a:pPr/>
              <a:t>8</a:t>
            </a:fld>
            <a:endParaRPr lang="en-US" sz="1400"/>
          </a:p>
        </p:txBody>
      </p:sp>
      <p:sp>
        <p:nvSpPr>
          <p:cNvPr id="53251" name="TextBox 14"/>
          <p:cNvSpPr txBox="1">
            <a:spLocks noChangeArrowheads="1"/>
          </p:cNvSpPr>
          <p:nvPr/>
        </p:nvSpPr>
        <p:spPr bwMode="auto">
          <a:xfrm>
            <a:off x="228600" y="4648200"/>
            <a:ext cx="78486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buFont typeface="Arial"/>
              <a:buChar char="•"/>
            </a:pPr>
            <a:endParaRPr lang="en-US" sz="1800" dirty="0"/>
          </a:p>
          <a:p>
            <a:pPr>
              <a:buFont typeface="Arial"/>
              <a:buChar char="•"/>
            </a:pPr>
            <a:r>
              <a:rPr lang="en-US" sz="1800" dirty="0"/>
              <a:t>DSA is P-even,  SSA is P-odd</a:t>
            </a:r>
          </a:p>
          <a:p>
            <a:pPr>
              <a:buFont typeface="Arial"/>
              <a:buChar char="•"/>
            </a:pPr>
            <a:r>
              <a:rPr lang="en-US" sz="1800" dirty="0"/>
              <a:t>longitudinal photon cross section is P-odd</a:t>
            </a:r>
          </a:p>
          <a:p>
            <a:r>
              <a:rPr lang="en-US" sz="1800" dirty="0">
                <a:sym typeface="Wingdings"/>
              </a:rPr>
              <a:t> contribution </a:t>
            </a:r>
            <a:r>
              <a:rPr lang="en-US" sz="1800" dirty="0"/>
              <a:t>appears only in the SSA, a P-odd observable, and does not appear in DSA(</a:t>
            </a:r>
            <a:r>
              <a:rPr lang="en-US" sz="1800" dirty="0">
                <a:sym typeface="Wingdings"/>
              </a:rPr>
              <a:t></a:t>
            </a:r>
            <a:r>
              <a:rPr lang="en-US" sz="1800" dirty="0"/>
              <a:t>significant dilution in DSA)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Avakian, PAC, July 24</a:t>
            </a:r>
            <a:endParaRPr lang="en-US"/>
          </a:p>
        </p:txBody>
      </p:sp>
      <p:sp>
        <p:nvSpPr>
          <p:cNvPr id="53260" name="TextBox 5"/>
          <p:cNvSpPr txBox="1">
            <a:spLocks noChangeArrowheads="1"/>
          </p:cNvSpPr>
          <p:nvPr/>
        </p:nvSpPr>
        <p:spPr bwMode="auto">
          <a:xfrm>
            <a:off x="152400" y="3581400"/>
            <a:ext cx="43725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dirty="0"/>
              <a:t>Need clear separation of hydrogen from NH</a:t>
            </a:r>
            <a:r>
              <a:rPr lang="en-US" sz="1400" baseline="-25000" dirty="0"/>
              <a:t>3</a:t>
            </a:r>
          </a:p>
          <a:p>
            <a:r>
              <a:rPr lang="en-US" sz="1400" dirty="0"/>
              <a:t>and “diffractive” exclusive </a:t>
            </a:r>
            <a:r>
              <a:rPr lang="en-US" sz="1400" dirty="0">
                <a:latin typeface="Symbol"/>
              </a:rPr>
              <a:t>r</a:t>
            </a:r>
            <a:r>
              <a:rPr lang="en-US" sz="1400" dirty="0"/>
              <a:t>0s from exclusive </a:t>
            </a:r>
            <a:r>
              <a:rPr lang="en-US" sz="1400" dirty="0" err="1">
                <a:latin typeface="Symbol"/>
              </a:rPr>
              <a:t>p+p</a:t>
            </a:r>
            <a:r>
              <a:rPr lang="en-US" sz="1400" dirty="0">
                <a:latin typeface="Symbol"/>
              </a:rPr>
              <a:t>-</a:t>
            </a:r>
            <a:endParaRPr lang="en-US" sz="1400" baseline="-25000" dirty="0"/>
          </a:p>
        </p:txBody>
      </p:sp>
      <p:pic>
        <p:nvPicPr>
          <p:cNvPr id="2" name="Picture 1" descr="Screen Shot 2024-08-15 at 12.02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38200"/>
            <a:ext cx="4207285" cy="260150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62000" y="2590800"/>
            <a:ext cx="3352800" cy="1162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254" name="TextBox 1"/>
          <p:cNvSpPr txBox="1">
            <a:spLocks noChangeArrowheads="1"/>
          </p:cNvSpPr>
          <p:nvPr/>
        </p:nvSpPr>
        <p:spPr bwMode="auto">
          <a:xfrm>
            <a:off x="1828800" y="990600"/>
            <a:ext cx="2262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 i="1" dirty="0"/>
              <a:t>CLAS12 Preliminary</a:t>
            </a:r>
          </a:p>
        </p:txBody>
      </p:sp>
      <p:sp>
        <p:nvSpPr>
          <p:cNvPr id="53258" name="TextBox 4"/>
          <p:cNvSpPr txBox="1">
            <a:spLocks noChangeArrowheads="1"/>
          </p:cNvSpPr>
          <p:nvPr/>
        </p:nvSpPr>
        <p:spPr bwMode="auto">
          <a:xfrm>
            <a:off x="838200" y="2590800"/>
            <a:ext cx="14199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 dirty="0" err="1"/>
              <a:t>ep</a:t>
            </a:r>
            <a:r>
              <a:rPr lang="en-US" sz="1800" dirty="0"/>
              <a:t>-&gt;</a:t>
            </a:r>
            <a:r>
              <a:rPr lang="en-US" sz="1800" dirty="0" err="1"/>
              <a:t>e’p’</a:t>
            </a:r>
            <a:r>
              <a:rPr lang="en-US" altLang="ja-JP" sz="1800" dirty="0" err="1">
                <a:latin typeface="Symbol" charset="0"/>
              </a:rPr>
              <a:t>p</a:t>
            </a:r>
            <a:r>
              <a:rPr lang="en-US" altLang="ja-JP" sz="1800" baseline="30000" dirty="0" err="1">
                <a:latin typeface="Symbol" charset="0"/>
              </a:rPr>
              <a:t>+</a:t>
            </a:r>
            <a:r>
              <a:rPr lang="en-US" altLang="ja-JP" sz="1800" dirty="0" err="1">
                <a:latin typeface="Symbol" charset="0"/>
              </a:rPr>
              <a:t>p</a:t>
            </a:r>
            <a:r>
              <a:rPr lang="en-US" altLang="ja-JP" sz="1800" baseline="30000" dirty="0">
                <a:latin typeface="Symbol" charset="0"/>
              </a:rPr>
              <a:t>-</a:t>
            </a:r>
            <a:endParaRPr lang="en-US" sz="1800" baseline="300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905000" y="2209800"/>
            <a:ext cx="106680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creen Shot 2025-07-22 at 4.55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377" y="1066800"/>
            <a:ext cx="4798423" cy="2895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019800" y="762000"/>
            <a:ext cx="2714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A.Bongallino</a:t>
            </a:r>
            <a:r>
              <a:rPr lang="en-US" sz="1600" dirty="0"/>
              <a:t> (theory bands)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00600" y="3962400"/>
            <a:ext cx="4370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Exclusive rho, dominated by longitudinal photons introduces dilution to A</a:t>
            </a:r>
            <a:r>
              <a:rPr lang="en-US" baseline="-25000" dirty="0" smtClean="0"/>
              <a:t>1</a:t>
            </a:r>
            <a:r>
              <a:rPr lang="en-US" dirty="0" smtClean="0"/>
              <a:t> at lower x&amp;Q</a:t>
            </a:r>
            <a:r>
              <a:rPr lang="en-US" baseline="30000" dirty="0" smtClean="0"/>
              <a:t>2</a:t>
            </a:r>
            <a:r>
              <a:rPr lang="en-US" dirty="0" smtClean="0"/>
              <a:t> suppressing </a:t>
            </a:r>
            <a:r>
              <a:rPr lang="en-US" dirty="0" smtClean="0">
                <a:latin typeface="Symbol"/>
              </a:rPr>
              <a:t>p</a:t>
            </a:r>
            <a:r>
              <a:rPr lang="en-US" dirty="0" smtClean="0"/>
              <a:t>+ DSA (decrease seem to be inconsistent with theory)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410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953000" y="914400"/>
            <a:ext cx="4191000" cy="3048000"/>
            <a:chOff x="3124200" y="2438400"/>
            <a:chExt cx="3124200" cy="3048000"/>
          </a:xfrm>
        </p:grpSpPr>
        <p:pic>
          <p:nvPicPr>
            <p:cNvPr id="17" name="Picture 3" descr="aul-z04-06.x008-0.58pt0.1-0.3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2438400"/>
              <a:ext cx="3124200" cy="30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3733800" y="4495800"/>
              <a:ext cx="14478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050" dirty="0"/>
                <a:t>0.1&lt;P</a:t>
              </a:r>
              <a:r>
                <a:rPr lang="en-US" sz="1050" baseline="-25000" dirty="0"/>
                <a:t>T</a:t>
              </a:r>
              <a:r>
                <a:rPr lang="en-US" sz="1050" dirty="0"/>
                <a:t>&lt;0.3, 0.4&lt;z&lt;0.6</a:t>
              </a:r>
            </a:p>
          </p:txBody>
        </p:sp>
        <p:cxnSp>
          <p:nvCxnSpPr>
            <p:cNvPr id="19" name="Straight Arrow Connector 18"/>
            <p:cNvCxnSpPr>
              <a:cxnSpLocks/>
            </p:cNvCxnSpPr>
            <p:nvPr/>
          </p:nvCxnSpPr>
          <p:spPr bwMode="auto">
            <a:xfrm>
              <a:off x="4800600" y="3124200"/>
              <a:ext cx="56014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TextBox 3"/>
            <p:cNvSpPr txBox="1">
              <a:spLocks noChangeArrowheads="1"/>
            </p:cNvSpPr>
            <p:nvPr/>
          </p:nvSpPr>
          <p:spPr bwMode="auto">
            <a:xfrm>
              <a:off x="4343400" y="2576118"/>
              <a:ext cx="1600200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 dirty="0">
                  <a:latin typeface="+mj-lt"/>
                  <a:sym typeface="Wingdings" charset="0"/>
                </a:rPr>
                <a:t>“</a:t>
              </a:r>
              <a:r>
                <a:rPr lang="en-US" sz="1600" dirty="0">
                  <a:latin typeface="Symbol" panose="05050102010706020507" pitchFamily="18" charset="2"/>
                  <a:sym typeface="Wingdings" charset="0"/>
                </a:rPr>
                <a:t>r</a:t>
              </a:r>
              <a:r>
                <a:rPr lang="en-US" sz="1600" dirty="0">
                  <a:latin typeface="+mj-lt"/>
                </a:rPr>
                <a:t>-free</a:t>
              </a:r>
              <a:r>
                <a:rPr lang="en-US" sz="1600" dirty="0">
                  <a:latin typeface="+mj-lt"/>
                  <a:sym typeface="Wingdings" charset="0"/>
                </a:rPr>
                <a:t>” </a:t>
              </a:r>
              <a:r>
                <a:rPr lang="en-US" sz="1600" dirty="0">
                  <a:latin typeface="+mj-lt"/>
                </a:rPr>
                <a:t>SIDIS</a:t>
              </a:r>
            </a:p>
          </p:txBody>
        </p:sp>
      </p:grpSp>
      <p:sp>
        <p:nvSpPr>
          <p:cNvPr id="43010" name="Title 1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9144000" cy="563563"/>
          </a:xfrm>
        </p:spPr>
        <p:txBody>
          <a:bodyPr/>
          <a:lstStyle/>
          <a:p>
            <a:r>
              <a:rPr lang="en-US" sz="3200" dirty="0">
                <a:latin typeface="Arial" charset="0"/>
                <a:ea typeface="MS PGothic" charset="0"/>
              </a:rPr>
              <a:t>Exclusive </a:t>
            </a:r>
            <a:r>
              <a:rPr lang="en-US" sz="3200" dirty="0">
                <a:latin typeface="Symbol" charset="0"/>
                <a:ea typeface="MS PGothic" charset="0"/>
              </a:rPr>
              <a:t>r</a:t>
            </a:r>
            <a:r>
              <a:rPr lang="en-US" sz="3200" dirty="0">
                <a:latin typeface="Arial" charset="0"/>
                <a:ea typeface="MS PGothic" charset="0"/>
              </a:rPr>
              <a:t> contributions to </a:t>
            </a:r>
            <a:r>
              <a:rPr lang="en-US" sz="3200" dirty="0">
                <a:latin typeface="Symbol" charset="0"/>
                <a:ea typeface="MS PGothic" charset="0"/>
              </a:rPr>
              <a:t>p</a:t>
            </a:r>
            <a:r>
              <a:rPr lang="en-US" sz="3200" dirty="0">
                <a:latin typeface="Arial" charset="0"/>
                <a:ea typeface="MS PGothic" charset="0"/>
              </a:rPr>
              <a:t>: P</a:t>
            </a:r>
            <a:r>
              <a:rPr lang="en-US" sz="3200" baseline="-25000" dirty="0">
                <a:latin typeface="Arial" charset="0"/>
                <a:ea typeface="MS PGothic" charset="0"/>
              </a:rPr>
              <a:t>T</a:t>
            </a:r>
            <a:r>
              <a:rPr lang="en-US" sz="3200" dirty="0">
                <a:latin typeface="Arial" charset="0"/>
                <a:ea typeface="MS PGothic" charset="0"/>
              </a:rPr>
              <a:t>-dependence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H. Avakian, PAC, July 24</a:t>
            </a:r>
            <a:endParaRPr lang="en-US"/>
          </a:p>
        </p:txBody>
      </p:sp>
      <p:sp>
        <p:nvSpPr>
          <p:cNvPr id="43012" name="Slide Number Placeholder 4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5DA788B3-4014-A34B-A36E-E706B9B79473}" type="slidenum">
              <a:rPr lang="en-US" sz="1400"/>
              <a:pPr/>
              <a:t>9</a:t>
            </a:fld>
            <a:endParaRPr lang="en-US" sz="1400"/>
          </a:p>
        </p:txBody>
      </p:sp>
      <p:sp>
        <p:nvSpPr>
          <p:cNvPr id="43013" name="TextBox 6"/>
          <p:cNvSpPr txBox="1">
            <a:spLocks noChangeArrowheads="1"/>
          </p:cNvSpPr>
          <p:nvPr/>
        </p:nvSpPr>
        <p:spPr bwMode="auto">
          <a:xfrm>
            <a:off x="304800" y="4572000"/>
            <a:ext cx="86868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buFontTx/>
              <a:buChar char="•"/>
            </a:pPr>
            <a:r>
              <a:rPr lang="en-US" sz="1800" dirty="0"/>
              <a:t>Can change the pion SSAs, in particular at small PT</a:t>
            </a:r>
          </a:p>
          <a:p>
            <a:pPr>
              <a:buFontTx/>
              <a:buChar char="•"/>
            </a:pPr>
            <a:r>
              <a:rPr lang="en-US" sz="1800" dirty="0"/>
              <a:t>The same sign and size of </a:t>
            </a:r>
            <a:r>
              <a:rPr lang="en-US" sz="1800" dirty="0">
                <a:latin typeface="Symbol" charset="0"/>
              </a:rPr>
              <a:t>p</a:t>
            </a:r>
            <a:r>
              <a:rPr lang="en-US" sz="1800" dirty="0"/>
              <a:t>+ and </a:t>
            </a:r>
            <a:r>
              <a:rPr lang="en-US" sz="1800" dirty="0">
                <a:latin typeface="Symbol" charset="0"/>
              </a:rPr>
              <a:t>p</a:t>
            </a:r>
            <a:r>
              <a:rPr lang="en-US" sz="1800" dirty="0"/>
              <a:t>- SSA indicates the rho0 may not be properly subtracted(require detailed MC studies, which require proper SDMEs)</a:t>
            </a:r>
          </a:p>
          <a:p>
            <a:pPr>
              <a:buFontTx/>
              <a:buChar char="•"/>
            </a:pPr>
            <a:r>
              <a:rPr lang="en-US" sz="1800" dirty="0"/>
              <a:t>While VM contributions are ~20% in multiplicities </a:t>
            </a:r>
            <a:r>
              <a:rPr lang="en-US" sz="1800" dirty="0">
                <a:solidFill>
                  <a:srgbClr val="FF0000"/>
                </a:solidFill>
              </a:rPr>
              <a:t>in SSA they can be &gt;100%</a:t>
            </a:r>
          </a:p>
          <a:p>
            <a:pPr>
              <a:buFontTx/>
              <a:buChar char="•"/>
            </a:pPr>
            <a:r>
              <a:rPr lang="en-US" sz="1800" dirty="0"/>
              <a:t>Detection of the target proton introduces </a:t>
            </a:r>
            <a:r>
              <a:rPr lang="en-US" sz="1800" dirty="0">
                <a:solidFill>
                  <a:srgbClr val="FF0000"/>
                </a:solidFill>
              </a:rPr>
              <a:t>much smaller bias on the inclusive charged pion SSA, than the exclusive rho contributions</a:t>
            </a:r>
            <a:endParaRPr lang="en-US" sz="1800" baseline="-25000" dirty="0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endParaRPr lang="en-US" sz="1800" dirty="0"/>
          </a:p>
        </p:txBody>
      </p:sp>
      <p:pic>
        <p:nvPicPr>
          <p:cNvPr id="21" name="Picture 3">
            <a:extLst>
              <a:ext uri="{FF2B5EF4-FFF2-40B4-BE49-F238E27FC236}">
                <a16:creationId xmlns="" xmlns:a16="http://schemas.microsoft.com/office/drawing/2014/main" id="{6029D0F3-C386-31BA-30D5-786E1B8AB5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381000" y="914400"/>
            <a:ext cx="3886200" cy="348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5715000" y="1143000"/>
            <a:ext cx="1007533" cy="1219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03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c:\gs\gs8.14\bin\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722"/>
  <p:tag name="DEFAULTHEIGHT" val="3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begin{eqnarray}&#10;A_{1}(\pi) \propto  \frac{\sum_q e_q^2 {\color{blue} g_1^q(x)} D_1^{q \rightarrow \pi}(z)} {\sum_q e_q^2 {\color{blue} f_1^q(x)} D_1^{q \rightarrow \pi}(z)}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96"/>
  <p:tag name="BOXHEIGHT" val="337"/>
  <p:tag name="BOXFONT" val="10"/>
  <p:tag name="BOXWRAP" val="False"/>
  <p:tag name="WORKAROUNDTRANSPARENCYBUG" val="False"/>
  <p:tag name="ALLOWFONTSUBSTITUTION" val="False"/>
  <p:tag name="BITMAPFORMAT" val="png256"/>
  <p:tag name="ORIGWIDTH" val="277"/>
  <p:tag name="PICTUREFILESIZE" val="49796"/>
</p:tagLst>
</file>

<file path=ppt/theme/theme1.xml><?xml version="1.0" encoding="utf-8"?>
<a:theme xmlns:a="http://schemas.openxmlformats.org/drawingml/2006/main" name="harut">
  <a:themeElements>
    <a:clrScheme name="har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r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har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r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r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r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r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r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r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r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r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r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r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r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harut</Template>
  <TotalTime>295283</TotalTime>
  <Words>3117</Words>
  <Application>Microsoft Macintosh PowerPoint</Application>
  <PresentationFormat>On-screen Show (4:3)</PresentationFormat>
  <Paragraphs>413</Paragraphs>
  <Slides>32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harut</vt:lpstr>
      <vt:lpstr>PowerPoint Presentation</vt:lpstr>
      <vt:lpstr>3D PDFs:  Electroproduction of hadrons</vt:lpstr>
      <vt:lpstr> Polarized Leptoproduction of VMs</vt:lpstr>
      <vt:lpstr>PowerPoint Presentation</vt:lpstr>
      <vt:lpstr>Exclusive measurements with major impact</vt:lpstr>
      <vt:lpstr>PowerPoint Presentation</vt:lpstr>
      <vt:lpstr>What we know about the longitudinal rho</vt:lpstr>
      <vt:lpstr>Studies of  r0 impact with longitudinally polarized NH3 target</vt:lpstr>
      <vt:lpstr>Exclusive r contributions to p: PT-dependence</vt:lpstr>
      <vt:lpstr>“diffractive” VMs: rapidity gap</vt:lpstr>
      <vt:lpstr>CLAS12 AUT: exclusive hadrons with RGH</vt:lpstr>
      <vt:lpstr>CLAS12 AUT:exclusive p0</vt:lpstr>
      <vt:lpstr>summary</vt:lpstr>
      <vt:lpstr>PowerPoint Presentation</vt:lpstr>
      <vt:lpstr>PowerPoint Presentation</vt:lpstr>
      <vt:lpstr>HERMES AUL:”exclusive” pions</vt:lpstr>
      <vt:lpstr>x-dependence of ALU vs AUL</vt:lpstr>
      <vt:lpstr>Studies of  r0 impact with longitudinally polarized NH3 target</vt:lpstr>
      <vt:lpstr>Exclusive dihadrons from CLAS12</vt:lpstr>
      <vt:lpstr>Addressing PAC/theory comments</vt:lpstr>
      <vt:lpstr>“r-free SIDIS” free: target proton bias</vt:lpstr>
      <vt:lpstr> DIS kinematical coverage and observables</vt:lpstr>
      <vt:lpstr>A1 x-dependence for epe’p0X vs epe’p+p-X</vt:lpstr>
      <vt:lpstr> DSAs: comparing different processes</vt:lpstr>
      <vt:lpstr>Myths on 3D structure studies</vt:lpstr>
      <vt:lpstr>PowerPoint Presentation</vt:lpstr>
      <vt:lpstr>Single pion Double Spin Asymmetries </vt:lpstr>
      <vt:lpstr>Myth#1: Separating target fragmentation at JLab</vt:lpstr>
      <vt:lpstr>impact of rho :   multiplicities in SIDIS</vt:lpstr>
      <vt:lpstr>PowerPoint Presentation</vt:lpstr>
      <vt:lpstr>CLAS12 RGC experiment with longitudinally polarized target </vt:lpstr>
      <vt:lpstr>Reports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avakian</dc:creator>
  <cp:lastModifiedBy>Harut Avagyan</cp:lastModifiedBy>
  <cp:revision>1548</cp:revision>
  <cp:lastPrinted>2025-05-21T21:08:36Z</cp:lastPrinted>
  <dcterms:created xsi:type="dcterms:W3CDTF">2012-06-15T14:14:56Z</dcterms:created>
  <dcterms:modified xsi:type="dcterms:W3CDTF">2025-07-24T12:02:41Z</dcterms:modified>
</cp:coreProperties>
</file>