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xml" ContentType="application/vnd.openxmlformats-officedocument.presentationml.notesSlide+xml"/>
  <Override PartName="/ppt/tags/tag54.xml" ContentType="application/vnd.openxmlformats-officedocument.presentationml.tags+xml"/>
  <Override PartName="/ppt/notesSlides/notesSlide2.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3.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4.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5.xml" ContentType="application/vnd.openxmlformats-officedocument.presentationml.notesSlide+xml"/>
  <Override PartName="/ppt/tags/tag98.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7" r:id="rId2"/>
    <p:sldId id="316" r:id="rId3"/>
    <p:sldId id="340" r:id="rId4"/>
    <p:sldId id="341" r:id="rId5"/>
    <p:sldId id="342" r:id="rId6"/>
    <p:sldId id="259" r:id="rId7"/>
    <p:sldId id="260" r:id="rId8"/>
    <p:sldId id="296" r:id="rId9"/>
    <p:sldId id="292" r:id="rId10"/>
    <p:sldId id="294" r:id="rId11"/>
    <p:sldId id="264" r:id="rId12"/>
    <p:sldId id="266" r:id="rId13"/>
    <p:sldId id="279" r:id="rId14"/>
    <p:sldId id="295" r:id="rId15"/>
    <p:sldId id="318" r:id="rId16"/>
    <p:sldId id="319" r:id="rId17"/>
    <p:sldId id="324" r:id="rId18"/>
    <p:sldId id="321" r:id="rId19"/>
    <p:sldId id="322" r:id="rId20"/>
    <p:sldId id="325" r:id="rId21"/>
    <p:sldId id="323" r:id="rId22"/>
    <p:sldId id="305" r:id="rId23"/>
    <p:sldId id="278" r:id="rId24"/>
    <p:sldId id="299" r:id="rId25"/>
    <p:sldId id="300" r:id="rId26"/>
    <p:sldId id="301" r:id="rId27"/>
    <p:sldId id="303" r:id="rId28"/>
    <p:sldId id="330" r:id="rId29"/>
    <p:sldId id="331" r:id="rId30"/>
    <p:sldId id="332" r:id="rId31"/>
    <p:sldId id="333" r:id="rId32"/>
    <p:sldId id="335" r:id="rId33"/>
    <p:sldId id="334" r:id="rId34"/>
    <p:sldId id="307" r:id="rId35"/>
    <p:sldId id="310" r:id="rId36"/>
    <p:sldId id="336" r:id="rId37"/>
    <p:sldId id="337" r:id="rId38"/>
    <p:sldId id="338" r:id="rId39"/>
    <p:sldId id="326" r:id="rId40"/>
    <p:sldId id="327" r:id="rId41"/>
    <p:sldId id="328" r:id="rId42"/>
    <p:sldId id="263" r:id="rId43"/>
    <p:sldId id="329" r:id="rId44"/>
    <p:sldId id="261" r:id="rId45"/>
    <p:sldId id="315" r:id="rId46"/>
    <p:sldId id="302" r:id="rId47"/>
    <p:sldId id="339" r:id="rId48"/>
    <p:sldId id="270" r:id="rId49"/>
    <p:sldId id="277" r:id="rId50"/>
    <p:sldId id="308" r:id="rId51"/>
    <p:sldId id="311" r:id="rId52"/>
    <p:sldId id="309"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F9F3C9"/>
    <a:srgbClr val="D86E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2" autoAdjust="0"/>
    <p:restoredTop sz="94660"/>
  </p:normalViewPr>
  <p:slideViewPr>
    <p:cSldViewPr snapToGrid="0">
      <p:cViewPr varScale="1">
        <p:scale>
          <a:sx n="109" d="100"/>
          <a:sy n="109" d="100"/>
        </p:scale>
        <p:origin x="80" y="2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10A72-6753-4CD6-82A5-007315DA8BD0}" type="datetimeFigureOut">
              <a:rPr lang="en-US" smtClean="0"/>
              <a:t>7/12/2025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A465D2-38BC-4694-B04C-110D8C4A5D2D}" type="slidenum">
              <a:rPr lang="en-US" smtClean="0"/>
              <a:t>‹#›</a:t>
            </a:fld>
            <a:endParaRPr lang="en-US"/>
          </a:p>
        </p:txBody>
      </p:sp>
    </p:spTree>
    <p:extLst>
      <p:ext uri="{BB962C8B-B14F-4D97-AF65-F5344CB8AC3E}">
        <p14:creationId xmlns:p14="http://schemas.microsoft.com/office/powerpoint/2010/main" val="1769391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A465D2-38BC-4694-B04C-110D8C4A5D2D}" type="slidenum">
              <a:rPr lang="en-US" smtClean="0"/>
              <a:t>7</a:t>
            </a:fld>
            <a:endParaRPr lang="en-US"/>
          </a:p>
        </p:txBody>
      </p:sp>
    </p:spTree>
    <p:extLst>
      <p:ext uri="{BB962C8B-B14F-4D97-AF65-F5344CB8AC3E}">
        <p14:creationId xmlns:p14="http://schemas.microsoft.com/office/powerpoint/2010/main" val="210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A465D2-38BC-4694-B04C-110D8C4A5D2D}" type="slidenum">
              <a:rPr lang="en-US" smtClean="0"/>
              <a:t>8</a:t>
            </a:fld>
            <a:endParaRPr lang="en-US"/>
          </a:p>
        </p:txBody>
      </p:sp>
    </p:spTree>
    <p:extLst>
      <p:ext uri="{BB962C8B-B14F-4D97-AF65-F5344CB8AC3E}">
        <p14:creationId xmlns:p14="http://schemas.microsoft.com/office/powerpoint/2010/main" val="3023184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A465D2-38BC-4694-B04C-110D8C4A5D2D}" type="slidenum">
              <a:rPr lang="en-US" smtClean="0"/>
              <a:t>12</a:t>
            </a:fld>
            <a:endParaRPr lang="en-US"/>
          </a:p>
        </p:txBody>
      </p:sp>
    </p:spTree>
    <p:extLst>
      <p:ext uri="{BB962C8B-B14F-4D97-AF65-F5344CB8AC3E}">
        <p14:creationId xmlns:p14="http://schemas.microsoft.com/office/powerpoint/2010/main" val="1866244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A465D2-38BC-4694-B04C-110D8C4A5D2D}" type="slidenum">
              <a:rPr lang="en-US" smtClean="0"/>
              <a:t>34</a:t>
            </a:fld>
            <a:endParaRPr lang="en-US"/>
          </a:p>
        </p:txBody>
      </p:sp>
    </p:spTree>
    <p:extLst>
      <p:ext uri="{BB962C8B-B14F-4D97-AF65-F5344CB8AC3E}">
        <p14:creationId xmlns:p14="http://schemas.microsoft.com/office/powerpoint/2010/main" val="1679342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A465D2-38BC-4694-B04C-110D8C4A5D2D}" type="slidenum">
              <a:rPr lang="en-US" smtClean="0"/>
              <a:t>51</a:t>
            </a:fld>
            <a:endParaRPr lang="en-US"/>
          </a:p>
        </p:txBody>
      </p:sp>
    </p:spTree>
    <p:extLst>
      <p:ext uri="{BB962C8B-B14F-4D97-AF65-F5344CB8AC3E}">
        <p14:creationId xmlns:p14="http://schemas.microsoft.com/office/powerpoint/2010/main" val="2330926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EDA465D2-38BC-4694-B04C-110D8C4A5D2D}" type="slidenum">
              <a:rPr lang="en-US" smtClean="0"/>
              <a:t>52</a:t>
            </a:fld>
            <a:endParaRPr lang="en-US"/>
          </a:p>
        </p:txBody>
      </p:sp>
    </p:spTree>
    <p:extLst>
      <p:ext uri="{BB962C8B-B14F-4D97-AF65-F5344CB8AC3E}">
        <p14:creationId xmlns:p14="http://schemas.microsoft.com/office/powerpoint/2010/main" val="5789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30988-5D18-CC81-0D36-B7F05F478D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FB1558-6750-FACF-FA57-AFA67FBDAA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3945B8-BC53-DF81-4849-6B10DE85170A}"/>
              </a:ext>
            </a:extLst>
          </p:cNvPr>
          <p:cNvSpPr>
            <a:spLocks noGrp="1"/>
          </p:cNvSpPr>
          <p:nvPr>
            <p:ph type="dt" sz="half" idx="10"/>
          </p:nvPr>
        </p:nvSpPr>
        <p:spPr/>
        <p:txBody>
          <a:bodyPr/>
          <a:lstStyle/>
          <a:p>
            <a:fld id="{63937A4F-AE2E-491F-97FD-6D2A4A17E841}" type="datetime1">
              <a:rPr lang="en-US" smtClean="0"/>
              <a:t>7/12/2025</a:t>
            </a:fld>
            <a:endParaRPr lang="en-US"/>
          </a:p>
        </p:txBody>
      </p:sp>
      <p:sp>
        <p:nvSpPr>
          <p:cNvPr id="5" name="Footer Placeholder 4">
            <a:extLst>
              <a:ext uri="{FF2B5EF4-FFF2-40B4-BE49-F238E27FC236}">
                <a16:creationId xmlns:a16="http://schemas.microsoft.com/office/drawing/2014/main" id="{9F01E7F0-0BDB-E64C-CC02-2A98ACDB8E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9B7D13-2500-60AB-C4E7-5049F8539549}"/>
              </a:ext>
            </a:extLst>
          </p:cNvPr>
          <p:cNvSpPr>
            <a:spLocks noGrp="1"/>
          </p:cNvSpPr>
          <p:nvPr>
            <p:ph type="sldNum" sz="quarter" idx="12"/>
          </p:nvPr>
        </p:nvSpPr>
        <p:spPr/>
        <p:txBody>
          <a:bodyPr/>
          <a:lstStyle/>
          <a:p>
            <a:fld id="{534F4CA2-6F04-4B7E-979C-709CABD40939}" type="slidenum">
              <a:rPr lang="en-US" smtClean="0"/>
              <a:t>‹#›</a:t>
            </a:fld>
            <a:endParaRPr lang="en-US"/>
          </a:p>
        </p:txBody>
      </p:sp>
    </p:spTree>
    <p:extLst>
      <p:ext uri="{BB962C8B-B14F-4D97-AF65-F5344CB8AC3E}">
        <p14:creationId xmlns:p14="http://schemas.microsoft.com/office/powerpoint/2010/main" val="2321719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068AF-A74E-FE0E-F7ED-48F6932371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18A533-14D6-80E6-689E-B9596FAA9F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1DEC2F-F69E-2F6D-5A39-90B35C0F0539}"/>
              </a:ext>
            </a:extLst>
          </p:cNvPr>
          <p:cNvSpPr>
            <a:spLocks noGrp="1"/>
          </p:cNvSpPr>
          <p:nvPr>
            <p:ph type="dt" sz="half" idx="10"/>
          </p:nvPr>
        </p:nvSpPr>
        <p:spPr/>
        <p:txBody>
          <a:bodyPr/>
          <a:lstStyle/>
          <a:p>
            <a:fld id="{0E2F81F2-4A18-4CCB-8F50-391538C9DFBB}" type="datetime1">
              <a:rPr lang="en-US" smtClean="0"/>
              <a:t>7/12/2025</a:t>
            </a:fld>
            <a:endParaRPr lang="en-US"/>
          </a:p>
        </p:txBody>
      </p:sp>
      <p:sp>
        <p:nvSpPr>
          <p:cNvPr id="5" name="Footer Placeholder 4">
            <a:extLst>
              <a:ext uri="{FF2B5EF4-FFF2-40B4-BE49-F238E27FC236}">
                <a16:creationId xmlns:a16="http://schemas.microsoft.com/office/drawing/2014/main" id="{AE7A1153-D8FD-5974-03D9-6110C96DA6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B12370-D1B5-DD83-62EA-40E75B14561A}"/>
              </a:ext>
            </a:extLst>
          </p:cNvPr>
          <p:cNvSpPr>
            <a:spLocks noGrp="1"/>
          </p:cNvSpPr>
          <p:nvPr>
            <p:ph type="sldNum" sz="quarter" idx="12"/>
          </p:nvPr>
        </p:nvSpPr>
        <p:spPr/>
        <p:txBody>
          <a:bodyPr/>
          <a:lstStyle/>
          <a:p>
            <a:fld id="{534F4CA2-6F04-4B7E-979C-709CABD40939}" type="slidenum">
              <a:rPr lang="en-US" smtClean="0"/>
              <a:t>‹#›</a:t>
            </a:fld>
            <a:endParaRPr lang="en-US"/>
          </a:p>
        </p:txBody>
      </p:sp>
    </p:spTree>
    <p:extLst>
      <p:ext uri="{BB962C8B-B14F-4D97-AF65-F5344CB8AC3E}">
        <p14:creationId xmlns:p14="http://schemas.microsoft.com/office/powerpoint/2010/main" val="775889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895420-DFB5-665D-23A8-6A6E760C0A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A6F817-FFFE-F0EB-63A9-D4FDD3EEFE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1D9AF5-879E-1ECF-B791-A62551BC9ABD}"/>
              </a:ext>
            </a:extLst>
          </p:cNvPr>
          <p:cNvSpPr>
            <a:spLocks noGrp="1"/>
          </p:cNvSpPr>
          <p:nvPr>
            <p:ph type="dt" sz="half" idx="10"/>
          </p:nvPr>
        </p:nvSpPr>
        <p:spPr/>
        <p:txBody>
          <a:bodyPr/>
          <a:lstStyle/>
          <a:p>
            <a:fld id="{20ADD749-77C6-4B54-9D0F-48550355CECA}" type="datetime1">
              <a:rPr lang="en-US" smtClean="0"/>
              <a:t>7/12/2025</a:t>
            </a:fld>
            <a:endParaRPr lang="en-US"/>
          </a:p>
        </p:txBody>
      </p:sp>
      <p:sp>
        <p:nvSpPr>
          <p:cNvPr id="5" name="Footer Placeholder 4">
            <a:extLst>
              <a:ext uri="{FF2B5EF4-FFF2-40B4-BE49-F238E27FC236}">
                <a16:creationId xmlns:a16="http://schemas.microsoft.com/office/drawing/2014/main" id="{965B1093-6ED1-1070-0F23-6527399B16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060408-DB38-7944-CDC0-989111D6C712}"/>
              </a:ext>
            </a:extLst>
          </p:cNvPr>
          <p:cNvSpPr>
            <a:spLocks noGrp="1"/>
          </p:cNvSpPr>
          <p:nvPr>
            <p:ph type="sldNum" sz="quarter" idx="12"/>
          </p:nvPr>
        </p:nvSpPr>
        <p:spPr/>
        <p:txBody>
          <a:bodyPr/>
          <a:lstStyle/>
          <a:p>
            <a:fld id="{534F4CA2-6F04-4B7E-979C-709CABD40939}" type="slidenum">
              <a:rPr lang="en-US" smtClean="0"/>
              <a:t>‹#›</a:t>
            </a:fld>
            <a:endParaRPr lang="en-US"/>
          </a:p>
        </p:txBody>
      </p:sp>
    </p:spTree>
    <p:extLst>
      <p:ext uri="{BB962C8B-B14F-4D97-AF65-F5344CB8AC3E}">
        <p14:creationId xmlns:p14="http://schemas.microsoft.com/office/powerpoint/2010/main" val="977594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470FA-F28F-4366-3FEC-547BFE3A02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1E7289-01D2-55B3-CB02-CA1E57CCB0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4517D6-8A39-445D-C2EE-224C6842C004}"/>
              </a:ext>
            </a:extLst>
          </p:cNvPr>
          <p:cNvSpPr>
            <a:spLocks noGrp="1"/>
          </p:cNvSpPr>
          <p:nvPr>
            <p:ph type="dt" sz="half" idx="10"/>
          </p:nvPr>
        </p:nvSpPr>
        <p:spPr/>
        <p:txBody>
          <a:bodyPr/>
          <a:lstStyle/>
          <a:p>
            <a:fld id="{5016F057-A92D-4EFD-8993-13D52F4EC642}" type="datetime1">
              <a:rPr lang="en-US" smtClean="0"/>
              <a:t>7/12/2025</a:t>
            </a:fld>
            <a:endParaRPr lang="en-US"/>
          </a:p>
        </p:txBody>
      </p:sp>
      <p:sp>
        <p:nvSpPr>
          <p:cNvPr id="5" name="Footer Placeholder 4">
            <a:extLst>
              <a:ext uri="{FF2B5EF4-FFF2-40B4-BE49-F238E27FC236}">
                <a16:creationId xmlns:a16="http://schemas.microsoft.com/office/drawing/2014/main" id="{E05FBBE6-C815-4883-57F6-BB9DA6633D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A10D76-EE96-CB37-2BF1-078F508F484A}"/>
              </a:ext>
            </a:extLst>
          </p:cNvPr>
          <p:cNvSpPr>
            <a:spLocks noGrp="1"/>
          </p:cNvSpPr>
          <p:nvPr>
            <p:ph type="sldNum" sz="quarter" idx="12"/>
          </p:nvPr>
        </p:nvSpPr>
        <p:spPr/>
        <p:txBody>
          <a:bodyPr/>
          <a:lstStyle/>
          <a:p>
            <a:fld id="{534F4CA2-6F04-4B7E-979C-709CABD40939}" type="slidenum">
              <a:rPr lang="en-US" smtClean="0"/>
              <a:t>‹#›</a:t>
            </a:fld>
            <a:endParaRPr lang="en-US"/>
          </a:p>
        </p:txBody>
      </p:sp>
    </p:spTree>
    <p:extLst>
      <p:ext uri="{BB962C8B-B14F-4D97-AF65-F5344CB8AC3E}">
        <p14:creationId xmlns:p14="http://schemas.microsoft.com/office/powerpoint/2010/main" val="2134240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F6319-AD92-3BF3-A8A8-E9F9D2AD39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8E6F85-2E76-8AAE-2F29-2F15A3D5146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53BDF5-662A-14B2-5580-37B12D8F06A9}"/>
              </a:ext>
            </a:extLst>
          </p:cNvPr>
          <p:cNvSpPr>
            <a:spLocks noGrp="1"/>
          </p:cNvSpPr>
          <p:nvPr>
            <p:ph type="dt" sz="half" idx="10"/>
          </p:nvPr>
        </p:nvSpPr>
        <p:spPr/>
        <p:txBody>
          <a:bodyPr/>
          <a:lstStyle/>
          <a:p>
            <a:fld id="{CFE9A9C2-C9F1-4F0D-A5CA-1F06785280DF}" type="datetime1">
              <a:rPr lang="en-US" smtClean="0"/>
              <a:t>7/12/2025</a:t>
            </a:fld>
            <a:endParaRPr lang="en-US"/>
          </a:p>
        </p:txBody>
      </p:sp>
      <p:sp>
        <p:nvSpPr>
          <p:cNvPr id="5" name="Footer Placeholder 4">
            <a:extLst>
              <a:ext uri="{FF2B5EF4-FFF2-40B4-BE49-F238E27FC236}">
                <a16:creationId xmlns:a16="http://schemas.microsoft.com/office/drawing/2014/main" id="{2A565A74-F4B2-8543-D158-EDE03BC1F5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58186D-70AF-DD54-CB13-5A3AEFC1725A}"/>
              </a:ext>
            </a:extLst>
          </p:cNvPr>
          <p:cNvSpPr>
            <a:spLocks noGrp="1"/>
          </p:cNvSpPr>
          <p:nvPr>
            <p:ph type="sldNum" sz="quarter" idx="12"/>
          </p:nvPr>
        </p:nvSpPr>
        <p:spPr/>
        <p:txBody>
          <a:bodyPr/>
          <a:lstStyle/>
          <a:p>
            <a:fld id="{534F4CA2-6F04-4B7E-979C-709CABD40939}" type="slidenum">
              <a:rPr lang="en-US" smtClean="0"/>
              <a:t>‹#›</a:t>
            </a:fld>
            <a:endParaRPr lang="en-US"/>
          </a:p>
        </p:txBody>
      </p:sp>
    </p:spTree>
    <p:extLst>
      <p:ext uri="{BB962C8B-B14F-4D97-AF65-F5344CB8AC3E}">
        <p14:creationId xmlns:p14="http://schemas.microsoft.com/office/powerpoint/2010/main" val="3748875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2396B-6FF3-F3C4-B699-0D2B775B56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3E8098-F6FA-3F1F-4BA8-F51766CA63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9DB033-7EDD-7B06-BCFE-55C77CD894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744DAF-2260-4049-43D4-2F9F123018D6}"/>
              </a:ext>
            </a:extLst>
          </p:cNvPr>
          <p:cNvSpPr>
            <a:spLocks noGrp="1"/>
          </p:cNvSpPr>
          <p:nvPr>
            <p:ph type="dt" sz="half" idx="10"/>
          </p:nvPr>
        </p:nvSpPr>
        <p:spPr/>
        <p:txBody>
          <a:bodyPr/>
          <a:lstStyle/>
          <a:p>
            <a:fld id="{66C6A5C5-163A-4E23-9089-05196A87F417}" type="datetime1">
              <a:rPr lang="en-US" smtClean="0"/>
              <a:t>7/12/2025</a:t>
            </a:fld>
            <a:endParaRPr lang="en-US"/>
          </a:p>
        </p:txBody>
      </p:sp>
      <p:sp>
        <p:nvSpPr>
          <p:cNvPr id="6" name="Footer Placeholder 5">
            <a:extLst>
              <a:ext uri="{FF2B5EF4-FFF2-40B4-BE49-F238E27FC236}">
                <a16:creationId xmlns:a16="http://schemas.microsoft.com/office/drawing/2014/main" id="{006E5E70-CC65-C721-55B8-0928319F68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4B1C52-2CCF-0545-4A84-4462527E2F91}"/>
              </a:ext>
            </a:extLst>
          </p:cNvPr>
          <p:cNvSpPr>
            <a:spLocks noGrp="1"/>
          </p:cNvSpPr>
          <p:nvPr>
            <p:ph type="sldNum" sz="quarter" idx="12"/>
          </p:nvPr>
        </p:nvSpPr>
        <p:spPr/>
        <p:txBody>
          <a:bodyPr/>
          <a:lstStyle/>
          <a:p>
            <a:fld id="{534F4CA2-6F04-4B7E-979C-709CABD40939}" type="slidenum">
              <a:rPr lang="en-US" smtClean="0"/>
              <a:t>‹#›</a:t>
            </a:fld>
            <a:endParaRPr lang="en-US"/>
          </a:p>
        </p:txBody>
      </p:sp>
    </p:spTree>
    <p:extLst>
      <p:ext uri="{BB962C8B-B14F-4D97-AF65-F5344CB8AC3E}">
        <p14:creationId xmlns:p14="http://schemas.microsoft.com/office/powerpoint/2010/main" val="2576244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7BC13-F9A2-C1B8-159F-F26A24CC7F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F4D76D-5E58-232F-1AD7-B0A8E5A2BC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68DAE9-5F25-8DAC-E998-E604776470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C867F8-016D-8175-CD97-392F01FA10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BBD4BC-6332-0F89-EAE5-FA14C1E62B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6831F8-CD26-A6BF-4197-D28AAD8E8AAD}"/>
              </a:ext>
            </a:extLst>
          </p:cNvPr>
          <p:cNvSpPr>
            <a:spLocks noGrp="1"/>
          </p:cNvSpPr>
          <p:nvPr>
            <p:ph type="dt" sz="half" idx="10"/>
          </p:nvPr>
        </p:nvSpPr>
        <p:spPr/>
        <p:txBody>
          <a:bodyPr/>
          <a:lstStyle/>
          <a:p>
            <a:fld id="{44B79A6B-CF15-4A3B-9C89-3F25592D9E9F}" type="datetime1">
              <a:rPr lang="en-US" smtClean="0"/>
              <a:t>7/12/2025</a:t>
            </a:fld>
            <a:endParaRPr lang="en-US"/>
          </a:p>
        </p:txBody>
      </p:sp>
      <p:sp>
        <p:nvSpPr>
          <p:cNvPr id="8" name="Footer Placeholder 7">
            <a:extLst>
              <a:ext uri="{FF2B5EF4-FFF2-40B4-BE49-F238E27FC236}">
                <a16:creationId xmlns:a16="http://schemas.microsoft.com/office/drawing/2014/main" id="{1B43AA6C-A358-E79A-8F09-CD01879A44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AAA802-99DE-8C43-2FE4-EC75315BDF0A}"/>
              </a:ext>
            </a:extLst>
          </p:cNvPr>
          <p:cNvSpPr>
            <a:spLocks noGrp="1"/>
          </p:cNvSpPr>
          <p:nvPr>
            <p:ph type="sldNum" sz="quarter" idx="12"/>
          </p:nvPr>
        </p:nvSpPr>
        <p:spPr/>
        <p:txBody>
          <a:bodyPr/>
          <a:lstStyle/>
          <a:p>
            <a:fld id="{534F4CA2-6F04-4B7E-979C-709CABD40939}" type="slidenum">
              <a:rPr lang="en-US" smtClean="0"/>
              <a:t>‹#›</a:t>
            </a:fld>
            <a:endParaRPr lang="en-US"/>
          </a:p>
        </p:txBody>
      </p:sp>
    </p:spTree>
    <p:extLst>
      <p:ext uri="{BB962C8B-B14F-4D97-AF65-F5344CB8AC3E}">
        <p14:creationId xmlns:p14="http://schemas.microsoft.com/office/powerpoint/2010/main" val="2305592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E0A41-7DC3-CFC0-F735-2A370993D6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8CF71D-C5EE-9EFC-8131-A3813677E270}"/>
              </a:ext>
            </a:extLst>
          </p:cNvPr>
          <p:cNvSpPr>
            <a:spLocks noGrp="1"/>
          </p:cNvSpPr>
          <p:nvPr>
            <p:ph type="dt" sz="half" idx="10"/>
          </p:nvPr>
        </p:nvSpPr>
        <p:spPr/>
        <p:txBody>
          <a:bodyPr/>
          <a:lstStyle/>
          <a:p>
            <a:fld id="{A2699B76-5E86-4F5F-8657-8E31EA78DA6B}" type="datetime1">
              <a:rPr lang="en-US" smtClean="0"/>
              <a:t>7/12/2025</a:t>
            </a:fld>
            <a:endParaRPr lang="en-US"/>
          </a:p>
        </p:txBody>
      </p:sp>
      <p:sp>
        <p:nvSpPr>
          <p:cNvPr id="4" name="Footer Placeholder 3">
            <a:extLst>
              <a:ext uri="{FF2B5EF4-FFF2-40B4-BE49-F238E27FC236}">
                <a16:creationId xmlns:a16="http://schemas.microsoft.com/office/drawing/2014/main" id="{17D54BFE-F17F-AA2B-A18C-2C0DE3700F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B5A59C-065C-B027-667F-7E05B5224EB2}"/>
              </a:ext>
            </a:extLst>
          </p:cNvPr>
          <p:cNvSpPr>
            <a:spLocks noGrp="1"/>
          </p:cNvSpPr>
          <p:nvPr>
            <p:ph type="sldNum" sz="quarter" idx="12"/>
          </p:nvPr>
        </p:nvSpPr>
        <p:spPr/>
        <p:txBody>
          <a:bodyPr/>
          <a:lstStyle/>
          <a:p>
            <a:fld id="{534F4CA2-6F04-4B7E-979C-709CABD40939}" type="slidenum">
              <a:rPr lang="en-US" smtClean="0"/>
              <a:t>‹#›</a:t>
            </a:fld>
            <a:endParaRPr lang="en-US"/>
          </a:p>
        </p:txBody>
      </p:sp>
    </p:spTree>
    <p:extLst>
      <p:ext uri="{BB962C8B-B14F-4D97-AF65-F5344CB8AC3E}">
        <p14:creationId xmlns:p14="http://schemas.microsoft.com/office/powerpoint/2010/main" val="3577593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A9AD46-0301-ACC6-57AF-C2F5F7F41589}"/>
              </a:ext>
            </a:extLst>
          </p:cNvPr>
          <p:cNvSpPr>
            <a:spLocks noGrp="1"/>
          </p:cNvSpPr>
          <p:nvPr>
            <p:ph type="dt" sz="half" idx="10"/>
          </p:nvPr>
        </p:nvSpPr>
        <p:spPr/>
        <p:txBody>
          <a:bodyPr/>
          <a:lstStyle/>
          <a:p>
            <a:fld id="{FCAF1A5D-2B19-45AC-B746-8DCA9E76EB3C}" type="datetime1">
              <a:rPr lang="en-US" smtClean="0"/>
              <a:t>7/12/2025</a:t>
            </a:fld>
            <a:endParaRPr lang="en-US"/>
          </a:p>
        </p:txBody>
      </p:sp>
      <p:sp>
        <p:nvSpPr>
          <p:cNvPr id="3" name="Footer Placeholder 2">
            <a:extLst>
              <a:ext uri="{FF2B5EF4-FFF2-40B4-BE49-F238E27FC236}">
                <a16:creationId xmlns:a16="http://schemas.microsoft.com/office/drawing/2014/main" id="{3FCF5181-0FF0-8FCE-21A1-B502003A73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1F0493-516F-044A-28B8-D9E14C392151}"/>
              </a:ext>
            </a:extLst>
          </p:cNvPr>
          <p:cNvSpPr>
            <a:spLocks noGrp="1"/>
          </p:cNvSpPr>
          <p:nvPr>
            <p:ph type="sldNum" sz="quarter" idx="12"/>
          </p:nvPr>
        </p:nvSpPr>
        <p:spPr/>
        <p:txBody>
          <a:bodyPr/>
          <a:lstStyle/>
          <a:p>
            <a:fld id="{534F4CA2-6F04-4B7E-979C-709CABD40939}" type="slidenum">
              <a:rPr lang="en-US" smtClean="0"/>
              <a:t>‹#›</a:t>
            </a:fld>
            <a:endParaRPr lang="en-US"/>
          </a:p>
        </p:txBody>
      </p:sp>
    </p:spTree>
    <p:extLst>
      <p:ext uri="{BB962C8B-B14F-4D97-AF65-F5344CB8AC3E}">
        <p14:creationId xmlns:p14="http://schemas.microsoft.com/office/powerpoint/2010/main" val="1500666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7BC3B-B0D0-70B2-2D68-A7379A02CD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583169-21CC-42FC-E9BD-2D6B3B292A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80EF75-6E6B-9DDF-B7BE-8CBAD456EC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5BA3C-1D19-7E8C-2A03-CD1EFCB75ACE}"/>
              </a:ext>
            </a:extLst>
          </p:cNvPr>
          <p:cNvSpPr>
            <a:spLocks noGrp="1"/>
          </p:cNvSpPr>
          <p:nvPr>
            <p:ph type="dt" sz="half" idx="10"/>
          </p:nvPr>
        </p:nvSpPr>
        <p:spPr/>
        <p:txBody>
          <a:bodyPr/>
          <a:lstStyle/>
          <a:p>
            <a:fld id="{367AB40B-B307-4FD2-A18F-363AFDB6E501}" type="datetime1">
              <a:rPr lang="en-US" smtClean="0"/>
              <a:t>7/12/2025</a:t>
            </a:fld>
            <a:endParaRPr lang="en-US"/>
          </a:p>
        </p:txBody>
      </p:sp>
      <p:sp>
        <p:nvSpPr>
          <p:cNvPr id="6" name="Footer Placeholder 5">
            <a:extLst>
              <a:ext uri="{FF2B5EF4-FFF2-40B4-BE49-F238E27FC236}">
                <a16:creationId xmlns:a16="http://schemas.microsoft.com/office/drawing/2014/main" id="{0598EB90-D36A-8330-A8F8-4D69A99B01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0EF469-D053-B5CD-AE55-FBAA22288638}"/>
              </a:ext>
            </a:extLst>
          </p:cNvPr>
          <p:cNvSpPr>
            <a:spLocks noGrp="1"/>
          </p:cNvSpPr>
          <p:nvPr>
            <p:ph type="sldNum" sz="quarter" idx="12"/>
          </p:nvPr>
        </p:nvSpPr>
        <p:spPr/>
        <p:txBody>
          <a:bodyPr/>
          <a:lstStyle/>
          <a:p>
            <a:fld id="{534F4CA2-6F04-4B7E-979C-709CABD40939}" type="slidenum">
              <a:rPr lang="en-US" smtClean="0"/>
              <a:t>‹#›</a:t>
            </a:fld>
            <a:endParaRPr lang="en-US"/>
          </a:p>
        </p:txBody>
      </p:sp>
    </p:spTree>
    <p:extLst>
      <p:ext uri="{BB962C8B-B14F-4D97-AF65-F5344CB8AC3E}">
        <p14:creationId xmlns:p14="http://schemas.microsoft.com/office/powerpoint/2010/main" val="3464184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5F2FC-53F1-7286-2E75-DEB6AE2BBB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145209-82A2-6078-BD6E-A606A7DF15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61B9CA-B489-0F0B-B70F-8E349FA7E7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1F1CC6-952D-028E-A935-3CF8A66C2352}"/>
              </a:ext>
            </a:extLst>
          </p:cNvPr>
          <p:cNvSpPr>
            <a:spLocks noGrp="1"/>
          </p:cNvSpPr>
          <p:nvPr>
            <p:ph type="dt" sz="half" idx="10"/>
          </p:nvPr>
        </p:nvSpPr>
        <p:spPr/>
        <p:txBody>
          <a:bodyPr/>
          <a:lstStyle/>
          <a:p>
            <a:fld id="{93B502B9-B7D9-40BC-819E-624FFFA4FAF0}" type="datetime1">
              <a:rPr lang="en-US" smtClean="0"/>
              <a:t>7/12/2025</a:t>
            </a:fld>
            <a:endParaRPr lang="en-US"/>
          </a:p>
        </p:txBody>
      </p:sp>
      <p:sp>
        <p:nvSpPr>
          <p:cNvPr id="6" name="Footer Placeholder 5">
            <a:extLst>
              <a:ext uri="{FF2B5EF4-FFF2-40B4-BE49-F238E27FC236}">
                <a16:creationId xmlns:a16="http://schemas.microsoft.com/office/drawing/2014/main" id="{F72FFF84-E61E-F7A6-060E-4E781C14E8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A5BB77-2080-51AE-60EC-786F445F1AAF}"/>
              </a:ext>
            </a:extLst>
          </p:cNvPr>
          <p:cNvSpPr>
            <a:spLocks noGrp="1"/>
          </p:cNvSpPr>
          <p:nvPr>
            <p:ph type="sldNum" sz="quarter" idx="12"/>
          </p:nvPr>
        </p:nvSpPr>
        <p:spPr/>
        <p:txBody>
          <a:bodyPr/>
          <a:lstStyle/>
          <a:p>
            <a:fld id="{534F4CA2-6F04-4B7E-979C-709CABD40939}" type="slidenum">
              <a:rPr lang="en-US" smtClean="0"/>
              <a:t>‹#›</a:t>
            </a:fld>
            <a:endParaRPr lang="en-US"/>
          </a:p>
        </p:txBody>
      </p:sp>
    </p:spTree>
    <p:extLst>
      <p:ext uri="{BB962C8B-B14F-4D97-AF65-F5344CB8AC3E}">
        <p14:creationId xmlns:p14="http://schemas.microsoft.com/office/powerpoint/2010/main" val="139154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167B33-DEE0-D13A-B117-D5F132D879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87AAF6-B185-05C4-15D1-8529C968C1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1F7D3-1E7B-CF2B-E56A-FB1804B39B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759413D-069A-4F20-B51A-4FB5495B359E}" type="datetime1">
              <a:rPr lang="en-US" smtClean="0"/>
              <a:t>7/12/2025</a:t>
            </a:fld>
            <a:endParaRPr lang="en-US"/>
          </a:p>
        </p:txBody>
      </p:sp>
      <p:sp>
        <p:nvSpPr>
          <p:cNvPr id="5" name="Footer Placeholder 4">
            <a:extLst>
              <a:ext uri="{FF2B5EF4-FFF2-40B4-BE49-F238E27FC236}">
                <a16:creationId xmlns:a16="http://schemas.microsoft.com/office/drawing/2014/main" id="{B961CD54-0D29-F04E-CEE0-40560C3672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FD7A974-29F2-E06C-BB3F-E93585320F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34F4CA2-6F04-4B7E-979C-709CABD40939}" type="slidenum">
              <a:rPr lang="en-US" smtClean="0"/>
              <a:t>‹#›</a:t>
            </a:fld>
            <a:endParaRPr lang="en-US"/>
          </a:p>
        </p:txBody>
      </p:sp>
    </p:spTree>
    <p:extLst>
      <p:ext uri="{BB962C8B-B14F-4D97-AF65-F5344CB8AC3E}">
        <p14:creationId xmlns:p14="http://schemas.microsoft.com/office/powerpoint/2010/main" val="1315707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5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6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0.png"/><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63.xml"/><Relationship Id="rId6" Type="http://schemas.openxmlformats.org/officeDocument/2006/relationships/image" Target="../media/image21.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0.png"/><Relationship Id="rId2" Type="http://schemas.openxmlformats.org/officeDocument/2006/relationships/slideLayout" Target="../slideLayouts/slideLayout2.xml"/><Relationship Id="rId1" Type="http://schemas.openxmlformats.org/officeDocument/2006/relationships/tags" Target="../tags/tag67.xml"/><Relationship Id="rId6" Type="http://schemas.openxmlformats.org/officeDocument/2006/relationships/image" Target="../media/image280.png"/><Relationship Id="rId5" Type="http://schemas.openxmlformats.org/officeDocument/2006/relationships/image" Target="../media/image291.png"/><Relationship Id="rId4" Type="http://schemas.openxmlformats.org/officeDocument/2006/relationships/image" Target="../media/image260.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6.png"/><Relationship Id="rId7" Type="http://schemas.openxmlformats.org/officeDocument/2006/relationships/image" Target="../media/image34.png"/><Relationship Id="rId12"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70.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29.png"/><Relationship Id="rId9"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slideLayout" Target="../slideLayouts/slideLayout2.xml"/><Relationship Id="rId1" Type="http://schemas.openxmlformats.org/officeDocument/2006/relationships/tags" Target="../tags/tag71.xml"/><Relationship Id="rId6" Type="http://schemas.openxmlformats.org/officeDocument/2006/relationships/image" Target="../media/image440.png"/><Relationship Id="rId5" Type="http://schemas.openxmlformats.org/officeDocument/2006/relationships/image" Target="../media/image43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slideLayout" Target="../slideLayouts/slideLayout2.xml"/><Relationship Id="rId1" Type="http://schemas.openxmlformats.org/officeDocument/2006/relationships/tags" Target="../tags/tag7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ags" Target="../tags/tag73.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tags" Target="../tags/tag75.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slideLayout" Target="../slideLayouts/slideLayout2.xml"/><Relationship Id="rId4" Type="http://schemas.openxmlformats.org/officeDocument/2006/relationships/tags" Target="../tags/tag6.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tags" Target="../tags/tag76.xml"/><Relationship Id="rId5" Type="http://schemas.openxmlformats.org/officeDocument/2006/relationships/image" Target="../media/image45.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tags" Target="../tags/tag84.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tags" Target="../tags/tag85.xml"/><Relationship Id="rId5" Type="http://schemas.openxmlformats.org/officeDocument/2006/relationships/image" Target="../media/image53.png"/><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tags" Target="../tags/tag19.xml"/><Relationship Id="rId18" Type="http://schemas.openxmlformats.org/officeDocument/2006/relationships/tags" Target="../tags/tag24.xml"/><Relationship Id="rId3" Type="http://schemas.openxmlformats.org/officeDocument/2006/relationships/tags" Target="../tags/tag9.xml"/><Relationship Id="rId21" Type="http://schemas.openxmlformats.org/officeDocument/2006/relationships/tags" Target="../tags/tag27.xml"/><Relationship Id="rId7" Type="http://schemas.openxmlformats.org/officeDocument/2006/relationships/tags" Target="../tags/tag13.xml"/><Relationship Id="rId12" Type="http://schemas.openxmlformats.org/officeDocument/2006/relationships/tags" Target="../tags/tag18.xml"/><Relationship Id="rId17" Type="http://schemas.openxmlformats.org/officeDocument/2006/relationships/tags" Target="../tags/tag23.xml"/><Relationship Id="rId2" Type="http://schemas.openxmlformats.org/officeDocument/2006/relationships/tags" Target="../tags/tag8.xml"/><Relationship Id="rId16" Type="http://schemas.openxmlformats.org/officeDocument/2006/relationships/tags" Target="../tags/tag22.xml"/><Relationship Id="rId20" Type="http://schemas.openxmlformats.org/officeDocument/2006/relationships/tags" Target="../tags/tag26.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24" Type="http://schemas.openxmlformats.org/officeDocument/2006/relationships/image" Target="../media/image3.png"/><Relationship Id="rId5" Type="http://schemas.openxmlformats.org/officeDocument/2006/relationships/tags" Target="../tags/tag11.xml"/><Relationship Id="rId15" Type="http://schemas.openxmlformats.org/officeDocument/2006/relationships/tags" Target="../tags/tag21.xml"/><Relationship Id="rId23" Type="http://schemas.openxmlformats.org/officeDocument/2006/relationships/image" Target="../media/image2.png"/><Relationship Id="rId10" Type="http://schemas.openxmlformats.org/officeDocument/2006/relationships/tags" Target="../tags/tag16.xml"/><Relationship Id="rId19" Type="http://schemas.openxmlformats.org/officeDocument/2006/relationships/tags" Target="../tags/tag25.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tags" Target="../tags/tag20.xml"/><Relationship Id="rId22"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2.xml"/><Relationship Id="rId1" Type="http://schemas.openxmlformats.org/officeDocument/2006/relationships/tags" Target="../tags/tag88.xml"/><Relationship Id="rId6" Type="http://schemas.openxmlformats.org/officeDocument/2006/relationships/image" Target="../media/image170.png"/><Relationship Id="rId5" Type="http://schemas.openxmlformats.org/officeDocument/2006/relationships/image" Target="../media/image160.png"/><Relationship Id="rId4" Type="http://schemas.openxmlformats.org/officeDocument/2006/relationships/image" Target="../media/image200.png"/></Relationships>
</file>

<file path=ppt/slides/_rels/slide43.xml.rels><?xml version="1.0" encoding="UTF-8" standalone="yes"?>
<Relationships xmlns="http://schemas.openxmlformats.org/package/2006/relationships"><Relationship Id="rId3" Type="http://schemas.openxmlformats.org/officeDocument/2006/relationships/image" Target="../media/image411.png"/><Relationship Id="rId7" Type="http://schemas.openxmlformats.org/officeDocument/2006/relationships/image" Target="../media/image451.png"/><Relationship Id="rId2" Type="http://schemas.openxmlformats.org/officeDocument/2006/relationships/slideLayout" Target="../slideLayouts/slideLayout2.xml"/><Relationship Id="rId1" Type="http://schemas.openxmlformats.org/officeDocument/2006/relationships/tags" Target="../tags/tag89.xml"/><Relationship Id="rId6" Type="http://schemas.openxmlformats.org/officeDocument/2006/relationships/image" Target="../media/image441.png"/><Relationship Id="rId5" Type="http://schemas.openxmlformats.org/officeDocument/2006/relationships/image" Target="../media/image57.png"/><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90.xml"/><Relationship Id="rId4" Type="http://schemas.openxmlformats.org/officeDocument/2006/relationships/image" Target="../media/image180.png"/></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2.png"/><Relationship Id="rId2" Type="http://schemas.openxmlformats.org/officeDocument/2006/relationships/slideLayout" Target="../slideLayouts/slideLayout2.xml"/><Relationship Id="rId1" Type="http://schemas.openxmlformats.org/officeDocument/2006/relationships/tags" Target="../tags/tag91.xml"/><Relationship Id="rId6" Type="http://schemas.openxmlformats.org/officeDocument/2006/relationships/image" Target="../media/image61.png"/><Relationship Id="rId5" Type="http://schemas.openxmlformats.org/officeDocument/2006/relationships/image" Target="../media/image600.png"/><Relationship Id="rId4" Type="http://schemas.openxmlformats.org/officeDocument/2006/relationships/image" Target="../media/image60.png"/></Relationships>
</file>

<file path=ppt/slides/_rels/slide46.xml.rels><?xml version="1.0" encoding="UTF-8" standalone="yes"?>
<Relationships xmlns="http://schemas.openxmlformats.org/package/2006/relationships"><Relationship Id="rId3" Type="http://schemas.openxmlformats.org/officeDocument/2006/relationships/image" Target="../media/image470.png"/><Relationship Id="rId2" Type="http://schemas.openxmlformats.org/officeDocument/2006/relationships/slideLayout" Target="../slideLayouts/slideLayout2.xml"/><Relationship Id="rId1" Type="http://schemas.openxmlformats.org/officeDocument/2006/relationships/tags" Target="../tags/tag92.xml"/><Relationship Id="rId5" Type="http://schemas.openxmlformats.org/officeDocument/2006/relationships/image" Target="../media/image63.png"/><Relationship Id="rId4" Type="http://schemas.openxmlformats.org/officeDocument/2006/relationships/image" Target="../media/image480.png"/></Relationships>
</file>

<file path=ppt/slides/_rels/slide4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2.xml"/><Relationship Id="rId1" Type="http://schemas.openxmlformats.org/officeDocument/2006/relationships/tags" Target="../tags/tag93.xml"/><Relationship Id="rId4" Type="http://schemas.openxmlformats.org/officeDocument/2006/relationships/image" Target="../media/image65.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4.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5.xml"/></Relationships>
</file>

<file path=ppt/slides/_rels/slide5.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tags" Target="../tags/tag40.xml"/><Relationship Id="rId18" Type="http://schemas.openxmlformats.org/officeDocument/2006/relationships/tags" Target="../tags/tag45.xml"/><Relationship Id="rId26" Type="http://schemas.openxmlformats.org/officeDocument/2006/relationships/image" Target="../media/image2.png"/><Relationship Id="rId3" Type="http://schemas.openxmlformats.org/officeDocument/2006/relationships/tags" Target="../tags/tag30.xml"/><Relationship Id="rId21" Type="http://schemas.openxmlformats.org/officeDocument/2006/relationships/tags" Target="../tags/tag48.xml"/><Relationship Id="rId7" Type="http://schemas.openxmlformats.org/officeDocument/2006/relationships/tags" Target="../tags/tag34.xml"/><Relationship Id="rId12" Type="http://schemas.openxmlformats.org/officeDocument/2006/relationships/tags" Target="../tags/tag39.xml"/><Relationship Id="rId17" Type="http://schemas.openxmlformats.org/officeDocument/2006/relationships/tags" Target="../tags/tag44.xml"/><Relationship Id="rId25" Type="http://schemas.openxmlformats.org/officeDocument/2006/relationships/slideLayout" Target="../slideLayouts/slideLayout2.xml"/><Relationship Id="rId2" Type="http://schemas.openxmlformats.org/officeDocument/2006/relationships/tags" Target="../tags/tag29.xml"/><Relationship Id="rId16" Type="http://schemas.openxmlformats.org/officeDocument/2006/relationships/tags" Target="../tags/tag43.xml"/><Relationship Id="rId20" Type="http://schemas.openxmlformats.org/officeDocument/2006/relationships/tags" Target="../tags/tag47.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tags" Target="../tags/tag38.xml"/><Relationship Id="rId24" Type="http://schemas.openxmlformats.org/officeDocument/2006/relationships/tags" Target="../tags/tag51.xml"/><Relationship Id="rId5" Type="http://schemas.openxmlformats.org/officeDocument/2006/relationships/tags" Target="../tags/tag32.xml"/><Relationship Id="rId15" Type="http://schemas.openxmlformats.org/officeDocument/2006/relationships/tags" Target="../tags/tag42.xml"/><Relationship Id="rId23" Type="http://schemas.openxmlformats.org/officeDocument/2006/relationships/tags" Target="../tags/tag50.xml"/><Relationship Id="rId10" Type="http://schemas.openxmlformats.org/officeDocument/2006/relationships/tags" Target="../tags/tag37.xml"/><Relationship Id="rId19" Type="http://schemas.openxmlformats.org/officeDocument/2006/relationships/tags" Target="../tags/tag46.xml"/><Relationship Id="rId4" Type="http://schemas.openxmlformats.org/officeDocument/2006/relationships/tags" Target="../tags/tag31.xml"/><Relationship Id="rId9" Type="http://schemas.openxmlformats.org/officeDocument/2006/relationships/tags" Target="../tags/tag36.xml"/><Relationship Id="rId14" Type="http://schemas.openxmlformats.org/officeDocument/2006/relationships/tags" Target="../tags/tag41.xml"/><Relationship Id="rId22" Type="http://schemas.openxmlformats.org/officeDocument/2006/relationships/tags" Target="../tags/tag49.xml"/><Relationship Id="rId27"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560.png"/><Relationship Id="rId2" Type="http://schemas.openxmlformats.org/officeDocument/2006/relationships/slideLayout" Target="../slideLayouts/slideLayout2.xml"/><Relationship Id="rId1" Type="http://schemas.openxmlformats.org/officeDocument/2006/relationships/tags" Target="../tags/tag96.xml"/><Relationship Id="rId4" Type="http://schemas.openxmlformats.org/officeDocument/2006/relationships/image" Target="../media/image650.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9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69.png"/><Relationship Id="rId2" Type="http://schemas.openxmlformats.org/officeDocument/2006/relationships/slideLayout" Target="../slideLayouts/slideLayout2.xml"/><Relationship Id="rId1" Type="http://schemas.openxmlformats.org/officeDocument/2006/relationships/tags" Target="../tags/tag98.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3.xml"/><Relationship Id="rId6" Type="http://schemas.openxmlformats.org/officeDocument/2006/relationships/image" Target="../media/image58.png"/><Relationship Id="rId5" Type="http://schemas.openxmlformats.org/officeDocument/2006/relationships/image" Target="../media/image40.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55.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3CC3B-C685-194D-7163-6C2FC17C1A1E}"/>
              </a:ext>
            </a:extLst>
          </p:cNvPr>
          <p:cNvSpPr>
            <a:spLocks noGrp="1"/>
          </p:cNvSpPr>
          <p:nvPr>
            <p:ph type="ctrTitle"/>
          </p:nvPr>
        </p:nvSpPr>
        <p:spPr/>
        <p:txBody>
          <a:bodyPr>
            <a:normAutofit fontScale="90000"/>
          </a:bodyPr>
          <a:lstStyle/>
          <a:p>
            <a:r>
              <a:rPr lang="en-US" dirty="0"/>
              <a:t>Revealing the Transition Region of </a:t>
            </a:r>
            <a:r>
              <a:rPr lang="en-US" i="0" dirty="0">
                <a:effectLst/>
                <a:highlight>
                  <a:srgbClr val="FFFFFF"/>
                </a:highlight>
              </a:rPr>
              <a:t>QCD with the Proton’s g</a:t>
            </a:r>
            <a:r>
              <a:rPr lang="en-US" i="0" baseline="-25000" dirty="0">
                <a:effectLst/>
                <a:highlight>
                  <a:srgbClr val="FFFFFF"/>
                </a:highlight>
              </a:rPr>
              <a:t>2</a:t>
            </a:r>
            <a:r>
              <a:rPr lang="en-US" i="0" dirty="0">
                <a:effectLst/>
                <a:highlight>
                  <a:srgbClr val="FFFFFF"/>
                </a:highlight>
              </a:rPr>
              <a:t> Structure Function</a:t>
            </a:r>
            <a:endParaRPr lang="en-US" dirty="0"/>
          </a:p>
        </p:txBody>
      </p:sp>
      <p:sp>
        <p:nvSpPr>
          <p:cNvPr id="3" name="Subtitle 2">
            <a:extLst>
              <a:ext uri="{FF2B5EF4-FFF2-40B4-BE49-F238E27FC236}">
                <a16:creationId xmlns:a16="http://schemas.microsoft.com/office/drawing/2014/main" id="{5F2FF67D-EEB7-46D7-E6E5-4BE2404FDA7C}"/>
              </a:ext>
            </a:extLst>
          </p:cNvPr>
          <p:cNvSpPr>
            <a:spLocks noGrp="1"/>
          </p:cNvSpPr>
          <p:nvPr>
            <p:ph type="subTitle" idx="1"/>
          </p:nvPr>
        </p:nvSpPr>
        <p:spPr/>
        <p:txBody>
          <a:bodyPr/>
          <a:lstStyle/>
          <a:p>
            <a:r>
              <a:rPr lang="en-US" dirty="0"/>
              <a:t>-</a:t>
            </a:r>
          </a:p>
        </p:txBody>
      </p:sp>
      <p:sp>
        <p:nvSpPr>
          <p:cNvPr id="4" name="TextBox 3">
            <a:extLst>
              <a:ext uri="{FF2B5EF4-FFF2-40B4-BE49-F238E27FC236}">
                <a16:creationId xmlns:a16="http://schemas.microsoft.com/office/drawing/2014/main" id="{811CACD4-915D-BDAC-FA5B-3027E6D9D5AF}"/>
              </a:ext>
            </a:extLst>
          </p:cNvPr>
          <p:cNvSpPr txBox="1"/>
          <p:nvPr/>
        </p:nvSpPr>
        <p:spPr>
          <a:xfrm>
            <a:off x="3811643" y="4089510"/>
            <a:ext cx="4562802"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ea typeface="Calibri"/>
                <a:cs typeface="Calibri"/>
              </a:rPr>
              <a:t>C12-24-002</a:t>
            </a:r>
          </a:p>
          <a:p>
            <a:pPr algn="ctr"/>
            <a:r>
              <a:rPr lang="en-US" dirty="0">
                <a:ea typeface="Calibri"/>
                <a:cs typeface="Calibri"/>
              </a:rPr>
              <a:t>Jefferson Lab PAC 53</a:t>
            </a:r>
            <a:endParaRPr lang="en-US" dirty="0"/>
          </a:p>
          <a:p>
            <a:pPr algn="ctr"/>
            <a:r>
              <a:rPr lang="en-US" dirty="0">
                <a:ea typeface="Calibri"/>
                <a:cs typeface="Calibri"/>
              </a:rPr>
              <a:t>7/24/2025</a:t>
            </a:r>
          </a:p>
          <a:p>
            <a:pPr algn="ctr"/>
            <a:r>
              <a:rPr lang="en-US" b="1" dirty="0">
                <a:ea typeface="Calibri"/>
                <a:cs typeface="Calibri"/>
              </a:rPr>
              <a:t>David Ruth</a:t>
            </a:r>
            <a:r>
              <a:rPr lang="en-US" dirty="0">
                <a:ea typeface="Calibri"/>
                <a:cs typeface="Calibri"/>
              </a:rPr>
              <a:t>, Jian-Ping Chen, Nathaly Santiesteban, Karl Slifer</a:t>
            </a:r>
          </a:p>
          <a:p>
            <a:endParaRPr lang="en-US" dirty="0">
              <a:ea typeface="Calibri"/>
              <a:cs typeface="Calibri"/>
            </a:endParaRPr>
          </a:p>
        </p:txBody>
      </p:sp>
      <p:sp>
        <p:nvSpPr>
          <p:cNvPr id="5" name="Slide Number Placeholder 4">
            <a:extLst>
              <a:ext uri="{FF2B5EF4-FFF2-40B4-BE49-F238E27FC236}">
                <a16:creationId xmlns:a16="http://schemas.microsoft.com/office/drawing/2014/main" id="{32585843-3576-6FD1-9042-336FAAC2EB54}"/>
              </a:ext>
            </a:extLst>
          </p:cNvPr>
          <p:cNvSpPr>
            <a:spLocks noGrp="1"/>
          </p:cNvSpPr>
          <p:nvPr>
            <p:ph type="sldNum" sz="quarter" idx="12"/>
          </p:nvPr>
        </p:nvSpPr>
        <p:spPr/>
        <p:txBody>
          <a:bodyPr/>
          <a:lstStyle/>
          <a:p>
            <a:r>
              <a:rPr lang="en-US"/>
              <a:t>1</a:t>
            </a:r>
          </a:p>
        </p:txBody>
      </p:sp>
    </p:spTree>
    <p:custDataLst>
      <p:tags r:id="rId1"/>
    </p:custDataLst>
    <p:extLst>
      <p:ext uri="{BB962C8B-B14F-4D97-AF65-F5344CB8AC3E}">
        <p14:creationId xmlns:p14="http://schemas.microsoft.com/office/powerpoint/2010/main" val="1361807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graph of different colored squares&#10;&#10;AI-generated content may be incorrect.">
            <a:extLst>
              <a:ext uri="{FF2B5EF4-FFF2-40B4-BE49-F238E27FC236}">
                <a16:creationId xmlns:a16="http://schemas.microsoft.com/office/drawing/2014/main" id="{43A61032-D19A-54F4-EE93-82D1BB5E99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2126" y="3737728"/>
            <a:ext cx="4166415" cy="3124811"/>
          </a:xfrm>
          <a:prstGeom prst="rect">
            <a:avLst/>
          </a:prstGeom>
        </p:spPr>
      </p:pic>
      <p:sp>
        <p:nvSpPr>
          <p:cNvPr id="10" name="Rectangle: Rounded Corners 9">
            <a:extLst>
              <a:ext uri="{FF2B5EF4-FFF2-40B4-BE49-F238E27FC236}">
                <a16:creationId xmlns:a16="http://schemas.microsoft.com/office/drawing/2014/main" id="{299928EE-CE34-5E24-AE4F-6E37FB4CB82F}"/>
              </a:ext>
            </a:extLst>
          </p:cNvPr>
          <p:cNvSpPr/>
          <p:nvPr/>
        </p:nvSpPr>
        <p:spPr>
          <a:xfrm>
            <a:off x="6489717" y="139395"/>
            <a:ext cx="5505902" cy="3843462"/>
          </a:xfrm>
          <a:prstGeom prst="roundRect">
            <a:avLst/>
          </a:prstGeom>
          <a:solidFill>
            <a:srgbClr val="F9F3C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B6A4B474-75E5-8505-6006-9DDA4C85D077}"/>
              </a:ext>
            </a:extLst>
          </p:cNvPr>
          <p:cNvSpPr/>
          <p:nvPr/>
        </p:nvSpPr>
        <p:spPr>
          <a:xfrm>
            <a:off x="196381" y="227065"/>
            <a:ext cx="6112365" cy="3641594"/>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E3CD5B75-E1D3-C3CA-8684-7DF704FEAF8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203227" y="3893207"/>
            <a:ext cx="3987453" cy="2771497"/>
          </a:xfrm>
          <a:prstGeom prst="rect">
            <a:avLst/>
          </a:prstGeom>
        </p:spPr>
      </p:pic>
      <p:sp>
        <p:nvSpPr>
          <p:cNvPr id="6" name="TextBox 5">
            <a:extLst>
              <a:ext uri="{FF2B5EF4-FFF2-40B4-BE49-F238E27FC236}">
                <a16:creationId xmlns:a16="http://schemas.microsoft.com/office/drawing/2014/main" id="{79B2DC4D-55B9-6E17-5FC1-FA4A8D7BFD40}"/>
              </a:ext>
            </a:extLst>
          </p:cNvPr>
          <p:cNvSpPr txBox="1"/>
          <p:nvPr/>
        </p:nvSpPr>
        <p:spPr>
          <a:xfrm>
            <a:off x="526756" y="4619469"/>
            <a:ext cx="744114" cy="923330"/>
          </a:xfrm>
          <a:prstGeom prst="rect">
            <a:avLst/>
          </a:prstGeom>
          <a:noFill/>
        </p:spPr>
        <p:txBody>
          <a:bodyPr wrap="none" rtlCol="0">
            <a:spAutoFit/>
          </a:bodyPr>
          <a:lstStyle/>
          <a:p>
            <a:r>
              <a:rPr lang="en-US" sz="5400" b="1" dirty="0"/>
              <a:t>g</a:t>
            </a:r>
            <a:r>
              <a:rPr lang="en-US" sz="5400" b="1" baseline="-25000" dirty="0"/>
              <a:t>2</a:t>
            </a:r>
            <a:endParaRPr lang="en-US" sz="5400" b="1" dirty="0"/>
          </a:p>
        </p:txBody>
      </p:sp>
      <p:sp>
        <p:nvSpPr>
          <p:cNvPr id="2" name="Rectangle: Rounded Corners 1">
            <a:extLst>
              <a:ext uri="{FF2B5EF4-FFF2-40B4-BE49-F238E27FC236}">
                <a16:creationId xmlns:a16="http://schemas.microsoft.com/office/drawing/2014/main" id="{51A7A412-12F9-189F-EB42-1B307CF4305D}"/>
              </a:ext>
            </a:extLst>
          </p:cNvPr>
          <p:cNvSpPr/>
          <p:nvPr/>
        </p:nvSpPr>
        <p:spPr>
          <a:xfrm>
            <a:off x="3616960" y="4321388"/>
            <a:ext cx="1198880" cy="1957493"/>
          </a:xfrm>
          <a:prstGeom prst="roundRect">
            <a:avLst/>
          </a:prstGeom>
          <a:solidFill>
            <a:srgbClr val="FF0000">
              <a:alpha val="80000"/>
            </a:srgbClr>
          </a:solidFill>
          <a:effectLst>
            <a:glow rad="228600">
              <a:srgbClr val="FF0000">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FB5D1BD-E0ED-DB88-B021-04E5C9859174}"/>
              </a:ext>
            </a:extLst>
          </p:cNvPr>
          <p:cNvSpPr txBox="1"/>
          <p:nvPr/>
        </p:nvSpPr>
        <p:spPr>
          <a:xfrm>
            <a:off x="3656791" y="4896468"/>
            <a:ext cx="1119217" cy="646331"/>
          </a:xfrm>
          <a:prstGeom prst="rect">
            <a:avLst/>
          </a:prstGeom>
          <a:noFill/>
        </p:spPr>
        <p:txBody>
          <a:bodyPr wrap="none" rtlCol="0">
            <a:spAutoFit/>
          </a:bodyPr>
          <a:lstStyle/>
          <a:p>
            <a:pPr algn="ctr"/>
            <a:r>
              <a:rPr lang="en-US" b="1" dirty="0">
                <a:solidFill>
                  <a:schemeClr val="bg1"/>
                </a:solidFill>
              </a:rPr>
              <a:t>This</a:t>
            </a:r>
          </a:p>
          <a:p>
            <a:pPr algn="ctr"/>
            <a:r>
              <a:rPr lang="en-US" b="1" dirty="0">
                <a:solidFill>
                  <a:schemeClr val="bg1"/>
                </a:solidFill>
              </a:rPr>
              <a:t>Proposal</a:t>
            </a:r>
          </a:p>
        </p:txBody>
      </p:sp>
      <p:sp>
        <p:nvSpPr>
          <p:cNvPr id="11" name="Arrow: Up 10">
            <a:extLst>
              <a:ext uri="{FF2B5EF4-FFF2-40B4-BE49-F238E27FC236}">
                <a16:creationId xmlns:a16="http://schemas.microsoft.com/office/drawing/2014/main" id="{4E193E9A-2B98-6FAA-5540-FABE8C012595}"/>
              </a:ext>
            </a:extLst>
          </p:cNvPr>
          <p:cNvSpPr/>
          <p:nvPr/>
        </p:nvSpPr>
        <p:spPr>
          <a:xfrm rot="5400000">
            <a:off x="2497577" y="4609662"/>
            <a:ext cx="562131" cy="1304144"/>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8DEBF02-B630-C110-3A22-6A1B7F90661E}"/>
              </a:ext>
            </a:extLst>
          </p:cNvPr>
          <p:cNvSpPr txBox="1"/>
          <p:nvPr/>
        </p:nvSpPr>
        <p:spPr>
          <a:xfrm>
            <a:off x="247069" y="1541963"/>
            <a:ext cx="6061677" cy="2308324"/>
          </a:xfrm>
          <a:prstGeom prst="rect">
            <a:avLst/>
          </a:prstGeom>
          <a:noFill/>
        </p:spPr>
        <p:txBody>
          <a:bodyPr wrap="square" rtlCol="0">
            <a:spAutoFit/>
          </a:bodyPr>
          <a:lstStyle/>
          <a:p>
            <a:endParaRPr lang="en-US" sz="2400" b="1" u="sng" dirty="0"/>
          </a:p>
          <a:p>
            <a:pPr marL="342900" indent="-342900">
              <a:buFont typeface="Arial" panose="020B0604020202020204" pitchFamily="34" charset="0"/>
              <a:buChar char="•"/>
            </a:pPr>
            <a:r>
              <a:rPr lang="en-US" sz="2400" b="1" u="sng" dirty="0"/>
              <a:t>Much higher rates </a:t>
            </a:r>
            <a:r>
              <a:rPr lang="en-US" sz="2400" dirty="0"/>
              <a:t>than the higher </a:t>
            </a:r>
            <a:r>
              <a:rPr lang="en-US" sz="2400" i="0" dirty="0">
                <a:effectLst/>
              </a:rPr>
              <a:t>Q</a:t>
            </a:r>
            <a:r>
              <a:rPr lang="en-US" sz="2400" i="0" baseline="30000" dirty="0">
                <a:effectLst/>
              </a:rPr>
              <a:t>2 </a:t>
            </a:r>
            <a:r>
              <a:rPr lang="en-US" sz="2400" i="0" dirty="0">
                <a:effectLst/>
              </a:rPr>
              <a:t>experiments</a:t>
            </a:r>
          </a:p>
          <a:p>
            <a:pPr marL="342900" indent="-342900">
              <a:buFont typeface="Arial" panose="020B0604020202020204" pitchFamily="34" charset="0"/>
              <a:buChar char="•"/>
            </a:pPr>
            <a:endParaRPr lang="en-US" sz="2400" i="0" dirty="0">
              <a:effectLst/>
            </a:endParaRPr>
          </a:p>
          <a:p>
            <a:pPr marL="342900" indent="-342900">
              <a:buFont typeface="Arial" panose="020B0604020202020204" pitchFamily="34" charset="0"/>
              <a:buChar char="•"/>
            </a:pPr>
            <a:r>
              <a:rPr lang="en-US" sz="2400" b="1" i="0" u="sng" dirty="0">
                <a:effectLst/>
              </a:rPr>
              <a:t>Smaller out-of-plane angle</a:t>
            </a:r>
            <a:r>
              <a:rPr lang="en-US" sz="2400" i="0" dirty="0">
                <a:effectLst/>
              </a:rPr>
              <a:t> than the low Q</a:t>
            </a:r>
            <a:r>
              <a:rPr lang="en-US" sz="2400" i="0" baseline="30000" dirty="0">
                <a:effectLst/>
              </a:rPr>
              <a:t>2 </a:t>
            </a:r>
            <a:r>
              <a:rPr lang="en-US" sz="2400" i="0" dirty="0">
                <a:effectLst/>
              </a:rPr>
              <a:t>data</a:t>
            </a:r>
            <a:endParaRPr lang="en-US" sz="2400" b="1" i="0" u="sng" dirty="0">
              <a:effectLst/>
            </a:endParaRPr>
          </a:p>
        </p:txBody>
      </p:sp>
      <p:sp>
        <p:nvSpPr>
          <p:cNvPr id="19" name="TextBox 18">
            <a:extLst>
              <a:ext uri="{FF2B5EF4-FFF2-40B4-BE49-F238E27FC236}">
                <a16:creationId xmlns:a16="http://schemas.microsoft.com/office/drawing/2014/main" id="{763B3D0F-2593-A2D6-0A1B-F051A9E17E69}"/>
              </a:ext>
            </a:extLst>
          </p:cNvPr>
          <p:cNvSpPr txBox="1"/>
          <p:nvPr/>
        </p:nvSpPr>
        <p:spPr>
          <a:xfrm>
            <a:off x="6603911" y="139395"/>
            <a:ext cx="5271015" cy="3785652"/>
          </a:xfrm>
          <a:prstGeom prst="rect">
            <a:avLst/>
          </a:prstGeom>
          <a:noFill/>
        </p:spPr>
        <p:txBody>
          <a:bodyPr wrap="square" rtlCol="0">
            <a:spAutoFit/>
          </a:bodyPr>
          <a:lstStyle/>
          <a:p>
            <a:pPr algn="ctr"/>
            <a:r>
              <a:rPr lang="en-US" sz="3200" b="1" i="1" dirty="0"/>
              <a:t>Transition Region g</a:t>
            </a:r>
            <a:r>
              <a:rPr lang="en-US" sz="3200" b="1" i="1" baseline="-25000" dirty="0"/>
              <a:t>2 </a:t>
            </a:r>
            <a:r>
              <a:rPr lang="en-US" sz="3200" b="1" i="1" dirty="0"/>
              <a:t>has </a:t>
            </a:r>
            <a:r>
              <a:rPr lang="en-US" sz="3200" b="1" i="1" dirty="0">
                <a:solidFill>
                  <a:schemeClr val="accent2"/>
                </a:solidFill>
              </a:rPr>
              <a:t>Strong</a:t>
            </a:r>
            <a:r>
              <a:rPr lang="en-US" sz="3200" b="1" i="1" dirty="0"/>
              <a:t> scientific motivation:</a:t>
            </a:r>
          </a:p>
          <a:p>
            <a:endParaRPr lang="en-US" sz="2400" b="1" dirty="0"/>
          </a:p>
          <a:p>
            <a:pPr marL="342900" indent="-342900">
              <a:buFont typeface="Arial" panose="020B0604020202020204" pitchFamily="34" charset="0"/>
              <a:buChar char="•"/>
            </a:pPr>
            <a:r>
              <a:rPr lang="en-US" sz="2400" b="1" u="sng" dirty="0"/>
              <a:t>Needed</a:t>
            </a:r>
            <a:r>
              <a:rPr lang="en-US" sz="2400" b="1" dirty="0"/>
              <a:t> as a Benchmark for Lattice </a:t>
            </a:r>
            <a:r>
              <a:rPr lang="en-US" sz="2400" b="1" i="0" dirty="0">
                <a:effectLst/>
              </a:rPr>
              <a:t>QCD</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Uni</a:t>
            </a:r>
            <a:r>
              <a:rPr lang="en-US" sz="2400" b="1" i="0" dirty="0">
                <a:solidFill>
                  <a:srgbClr val="202124"/>
                </a:solidFill>
                <a:effectLst/>
              </a:rPr>
              <a:t>que Sensitivity to Twist-3 Effects</a:t>
            </a:r>
          </a:p>
        </p:txBody>
      </p:sp>
      <p:sp>
        <p:nvSpPr>
          <p:cNvPr id="5" name="Slide Number Placeholder 4">
            <a:extLst>
              <a:ext uri="{FF2B5EF4-FFF2-40B4-BE49-F238E27FC236}">
                <a16:creationId xmlns:a16="http://schemas.microsoft.com/office/drawing/2014/main" id="{2F06856D-A6AF-8371-B73E-2DE81C5B8091}"/>
              </a:ext>
            </a:extLst>
          </p:cNvPr>
          <p:cNvSpPr>
            <a:spLocks noGrp="1"/>
          </p:cNvSpPr>
          <p:nvPr>
            <p:ph type="sldNum" sz="quarter" idx="12"/>
          </p:nvPr>
        </p:nvSpPr>
        <p:spPr>
          <a:xfrm>
            <a:off x="8902430" y="6482141"/>
            <a:ext cx="2743200" cy="365125"/>
          </a:xfrm>
        </p:spPr>
        <p:txBody>
          <a:bodyPr/>
          <a:lstStyle/>
          <a:p>
            <a:r>
              <a:rPr lang="en-US"/>
              <a:t>8</a:t>
            </a:r>
            <a:endParaRPr lang="en-US" dirty="0"/>
          </a:p>
        </p:txBody>
      </p:sp>
      <p:sp>
        <p:nvSpPr>
          <p:cNvPr id="7" name="TextBox 6">
            <a:extLst>
              <a:ext uri="{FF2B5EF4-FFF2-40B4-BE49-F238E27FC236}">
                <a16:creationId xmlns:a16="http://schemas.microsoft.com/office/drawing/2014/main" id="{E2984515-5468-8AA6-49BE-625644D22E9C}"/>
              </a:ext>
            </a:extLst>
          </p:cNvPr>
          <p:cNvSpPr txBox="1"/>
          <p:nvPr/>
        </p:nvSpPr>
        <p:spPr>
          <a:xfrm>
            <a:off x="377352" y="433967"/>
            <a:ext cx="5813328" cy="1384995"/>
          </a:xfrm>
          <a:prstGeom prst="rect">
            <a:avLst/>
          </a:prstGeom>
          <a:noFill/>
        </p:spPr>
        <p:txBody>
          <a:bodyPr wrap="square" rtlCol="0">
            <a:spAutoFit/>
          </a:bodyPr>
          <a:lstStyle/>
          <a:p>
            <a:r>
              <a:rPr lang="en-US" sz="2800" b="1" i="1" dirty="0"/>
              <a:t>Builds on 3 previous Hall A/C </a:t>
            </a:r>
            <a:r>
              <a:rPr lang="en-US" sz="2800" b="1" i="1" dirty="0">
                <a:solidFill>
                  <a:schemeClr val="accent6"/>
                </a:solidFill>
              </a:rPr>
              <a:t>Successful</a:t>
            </a:r>
            <a:r>
              <a:rPr lang="en-US" sz="2800" b="1" i="1" dirty="0"/>
              <a:t> measurements with near identical setup, plus:</a:t>
            </a:r>
          </a:p>
        </p:txBody>
      </p:sp>
    </p:spTree>
    <p:custDataLst>
      <p:tags r:id="rId1"/>
    </p:custDataLst>
    <p:extLst>
      <p:ext uri="{BB962C8B-B14F-4D97-AF65-F5344CB8AC3E}">
        <p14:creationId xmlns:p14="http://schemas.microsoft.com/office/powerpoint/2010/main" val="424130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540463-F943-A9BA-E004-F251BF7EEB42}"/>
              </a:ext>
            </a:extLst>
          </p:cNvPr>
          <p:cNvPicPr>
            <a:picLocks noChangeAspect="1"/>
          </p:cNvPicPr>
          <p:nvPr/>
        </p:nvPicPr>
        <p:blipFill>
          <a:blip r:embed="rId3"/>
          <a:stretch>
            <a:fillRect/>
          </a:stretch>
        </p:blipFill>
        <p:spPr>
          <a:xfrm>
            <a:off x="577892" y="1162973"/>
            <a:ext cx="6035835" cy="3743032"/>
          </a:xfrm>
          <a:prstGeom prst="rect">
            <a:avLst/>
          </a:prstGeom>
        </p:spPr>
      </p:pic>
      <p:sp>
        <p:nvSpPr>
          <p:cNvPr id="2" name="Title 1">
            <a:extLst>
              <a:ext uri="{FF2B5EF4-FFF2-40B4-BE49-F238E27FC236}">
                <a16:creationId xmlns:a16="http://schemas.microsoft.com/office/drawing/2014/main" id="{257A2137-EF45-5621-9555-EF0281DE08A5}"/>
              </a:ext>
            </a:extLst>
          </p:cNvPr>
          <p:cNvSpPr>
            <a:spLocks noGrp="1"/>
          </p:cNvSpPr>
          <p:nvPr>
            <p:ph type="title"/>
          </p:nvPr>
        </p:nvSpPr>
        <p:spPr/>
        <p:txBody>
          <a:bodyPr/>
          <a:lstStyle/>
          <a:p>
            <a:r>
              <a:rPr lang="en-US" dirty="0">
                <a:ea typeface="Calibri Light"/>
                <a:cs typeface="Calibri Light"/>
              </a:rPr>
              <a:t>Proposed Experiment</a:t>
            </a:r>
            <a:endParaRPr lang="en-US" dirty="0"/>
          </a:p>
        </p:txBody>
      </p:sp>
      <p:sp>
        <p:nvSpPr>
          <p:cNvPr id="3" name="Content Placeholder 2">
            <a:extLst>
              <a:ext uri="{FF2B5EF4-FFF2-40B4-BE49-F238E27FC236}">
                <a16:creationId xmlns:a16="http://schemas.microsoft.com/office/drawing/2014/main" id="{1B800354-ADAD-1AF7-8118-1025FF8BC55D}"/>
              </a:ext>
            </a:extLst>
          </p:cNvPr>
          <p:cNvSpPr>
            <a:spLocks noGrp="1"/>
          </p:cNvSpPr>
          <p:nvPr>
            <p:ph idx="1"/>
          </p:nvPr>
        </p:nvSpPr>
        <p:spPr>
          <a:xfrm>
            <a:off x="654092" y="4829750"/>
            <a:ext cx="10253858" cy="1773568"/>
          </a:xfrm>
        </p:spPr>
        <p:txBody>
          <a:bodyPr vert="horz" lIns="91440" tIns="45720" rIns="91440" bIns="45720" rtlCol="0" anchor="t">
            <a:normAutofit fontScale="70000" lnSpcReduction="20000"/>
          </a:bodyPr>
          <a:lstStyle/>
          <a:p>
            <a:r>
              <a:rPr lang="en-US" b="1" dirty="0">
                <a:solidFill>
                  <a:srgbClr val="FF0000"/>
                </a:solidFill>
                <a:cs typeface="Calibri"/>
              </a:rPr>
              <a:t>Let’s measure proton g</a:t>
            </a:r>
            <a:r>
              <a:rPr lang="en-US" b="1" baseline="-25000" dirty="0">
                <a:solidFill>
                  <a:srgbClr val="FF0000"/>
                </a:solidFill>
                <a:cs typeface="Calibri"/>
              </a:rPr>
              <a:t>2</a:t>
            </a:r>
            <a:r>
              <a:rPr lang="en-US" b="1" dirty="0">
                <a:solidFill>
                  <a:srgbClr val="FF0000"/>
                </a:solidFill>
                <a:cs typeface="Calibri"/>
              </a:rPr>
              <a:t> in the resonance region across the missing part of the transition regime</a:t>
            </a:r>
          </a:p>
          <a:p>
            <a:r>
              <a:rPr lang="en-US" dirty="0">
                <a:cs typeface="Calibri"/>
              </a:rPr>
              <a:t> </a:t>
            </a:r>
            <a:r>
              <a:rPr lang="en-US" b="1" u="sng" dirty="0">
                <a:cs typeface="Calibri"/>
              </a:rPr>
              <a:t>Full order of magnitude in Q</a:t>
            </a:r>
            <a:r>
              <a:rPr lang="en-US" b="1" u="sng" baseline="30000" dirty="0">
                <a:cs typeface="Calibri"/>
              </a:rPr>
              <a:t>2 </a:t>
            </a:r>
            <a:r>
              <a:rPr lang="en-US" b="1" u="sng" dirty="0">
                <a:cs typeface="Calibri"/>
              </a:rPr>
              <a:t>:</a:t>
            </a:r>
            <a:r>
              <a:rPr lang="en-US" dirty="0">
                <a:cs typeface="Calibri"/>
              </a:rPr>
              <a:t> 0.2 GeV</a:t>
            </a:r>
            <a:r>
              <a:rPr lang="en-US" baseline="30000" dirty="0">
                <a:cs typeface="Calibri"/>
              </a:rPr>
              <a:t>2</a:t>
            </a:r>
            <a:r>
              <a:rPr lang="en-US" dirty="0">
                <a:cs typeface="Calibri"/>
              </a:rPr>
              <a:t> - 2.2 GeV</a:t>
            </a:r>
            <a:r>
              <a:rPr lang="en-US" baseline="30000" dirty="0">
                <a:cs typeface="Calibri"/>
              </a:rPr>
              <a:t>2</a:t>
            </a:r>
          </a:p>
          <a:p>
            <a:endParaRPr lang="en-US" u="sng" dirty="0">
              <a:cs typeface="Calibri"/>
            </a:endParaRPr>
          </a:p>
          <a:p>
            <a:r>
              <a:rPr lang="en-US" u="sng" dirty="0">
                <a:cs typeface="Calibri"/>
              </a:rPr>
              <a:t>First ever</a:t>
            </a:r>
            <a:r>
              <a:rPr lang="en-US" dirty="0">
                <a:cs typeface="Calibri"/>
              </a:rPr>
              <a:t> transition region measurement of the proton’s g</a:t>
            </a:r>
            <a:r>
              <a:rPr lang="en-US" baseline="-25000" dirty="0">
                <a:cs typeface="Calibri"/>
              </a:rPr>
              <a:t>2 </a:t>
            </a:r>
            <a:r>
              <a:rPr lang="en-US" dirty="0">
                <a:cs typeface="Calibri"/>
              </a:rPr>
              <a:t>structure function -- extract moments and higher twist effects</a:t>
            </a:r>
            <a:endParaRPr lang="en-US" baseline="-25000" dirty="0">
              <a:cs typeface="Calibri"/>
            </a:endParaRPr>
          </a:p>
        </p:txBody>
      </p:sp>
      <p:sp>
        <p:nvSpPr>
          <p:cNvPr id="4" name="Slide Number Placeholder 3">
            <a:extLst>
              <a:ext uri="{FF2B5EF4-FFF2-40B4-BE49-F238E27FC236}">
                <a16:creationId xmlns:a16="http://schemas.microsoft.com/office/drawing/2014/main" id="{F2C761DB-7F86-D7FF-A858-966B6C106993}"/>
              </a:ext>
            </a:extLst>
          </p:cNvPr>
          <p:cNvSpPr>
            <a:spLocks noGrp="1"/>
          </p:cNvSpPr>
          <p:nvPr>
            <p:ph type="sldNum" sz="quarter" idx="12"/>
          </p:nvPr>
        </p:nvSpPr>
        <p:spPr/>
        <p:txBody>
          <a:bodyPr/>
          <a:lstStyle/>
          <a:p>
            <a:r>
              <a:rPr lang="en-US"/>
              <a:t>9</a:t>
            </a:r>
          </a:p>
        </p:txBody>
      </p:sp>
      <p:sp>
        <p:nvSpPr>
          <p:cNvPr id="9" name="TextBox 8">
            <a:extLst>
              <a:ext uri="{FF2B5EF4-FFF2-40B4-BE49-F238E27FC236}">
                <a16:creationId xmlns:a16="http://schemas.microsoft.com/office/drawing/2014/main" id="{C0C2646F-4E9F-62EE-8EA4-90D8253502FB}"/>
              </a:ext>
            </a:extLst>
          </p:cNvPr>
          <p:cNvSpPr txBox="1"/>
          <p:nvPr/>
        </p:nvSpPr>
        <p:spPr>
          <a:xfrm>
            <a:off x="2030278" y="2368902"/>
            <a:ext cx="1143518" cy="276999"/>
          </a:xfrm>
          <a:prstGeom prst="rect">
            <a:avLst/>
          </a:prstGeom>
          <a:noFill/>
        </p:spPr>
        <p:txBody>
          <a:bodyPr wrap="none" rtlCol="0">
            <a:spAutoFit/>
          </a:bodyPr>
          <a:lstStyle/>
          <a:p>
            <a:r>
              <a:rPr lang="en-US" sz="1200" b="1" dirty="0"/>
              <a:t>8.8 GeV Beam</a:t>
            </a:r>
          </a:p>
        </p:txBody>
      </p:sp>
      <p:sp>
        <p:nvSpPr>
          <p:cNvPr id="10" name="TextBox 9">
            <a:extLst>
              <a:ext uri="{FF2B5EF4-FFF2-40B4-BE49-F238E27FC236}">
                <a16:creationId xmlns:a16="http://schemas.microsoft.com/office/drawing/2014/main" id="{3770D9BE-2E7E-6B10-1D93-9CECCAD27B01}"/>
              </a:ext>
            </a:extLst>
          </p:cNvPr>
          <p:cNvSpPr txBox="1"/>
          <p:nvPr/>
        </p:nvSpPr>
        <p:spPr>
          <a:xfrm>
            <a:off x="1554997" y="3208950"/>
            <a:ext cx="1143518" cy="276999"/>
          </a:xfrm>
          <a:prstGeom prst="rect">
            <a:avLst/>
          </a:prstGeom>
          <a:noFill/>
        </p:spPr>
        <p:txBody>
          <a:bodyPr wrap="none" rtlCol="0">
            <a:spAutoFit/>
          </a:bodyPr>
          <a:lstStyle/>
          <a:p>
            <a:r>
              <a:rPr lang="en-US" sz="1200" b="1" dirty="0"/>
              <a:t>4.4 GeV Beam</a:t>
            </a:r>
          </a:p>
        </p:txBody>
      </p:sp>
      <p:sp>
        <p:nvSpPr>
          <p:cNvPr id="5" name="Rectangle: Rounded Corners 4">
            <a:extLst>
              <a:ext uri="{FF2B5EF4-FFF2-40B4-BE49-F238E27FC236}">
                <a16:creationId xmlns:a16="http://schemas.microsoft.com/office/drawing/2014/main" id="{A64A2B86-A183-A768-FF8D-AAE7691CAB0E}"/>
              </a:ext>
            </a:extLst>
          </p:cNvPr>
          <p:cNvSpPr/>
          <p:nvPr/>
        </p:nvSpPr>
        <p:spPr>
          <a:xfrm>
            <a:off x="6981092" y="1520989"/>
            <a:ext cx="4138246" cy="242382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B02045B-F7BD-B28D-5C97-30CA9DE872AB}"/>
              </a:ext>
            </a:extLst>
          </p:cNvPr>
          <p:cNvSpPr txBox="1"/>
          <p:nvPr/>
        </p:nvSpPr>
        <p:spPr>
          <a:xfrm>
            <a:off x="7127630" y="1522516"/>
            <a:ext cx="3991708" cy="2246769"/>
          </a:xfrm>
          <a:prstGeom prst="rect">
            <a:avLst/>
          </a:prstGeom>
          <a:noFill/>
        </p:spPr>
        <p:txBody>
          <a:bodyPr wrap="square" rtlCol="0">
            <a:spAutoFit/>
          </a:bodyPr>
          <a:lstStyle/>
          <a:p>
            <a:pPr algn="ctr"/>
            <a:r>
              <a:rPr lang="en-US" b="1" dirty="0">
                <a:solidFill>
                  <a:schemeClr val="bg1"/>
                </a:solidFill>
              </a:rPr>
              <a:t>How:</a:t>
            </a:r>
          </a:p>
          <a:p>
            <a:pPr algn="ctr"/>
            <a:endParaRPr lang="en-US" b="1" dirty="0">
              <a:solidFill>
                <a:schemeClr val="bg1"/>
              </a:solidFill>
            </a:endParaRPr>
          </a:p>
          <a:p>
            <a:pPr marL="285750" indent="-285750">
              <a:buFont typeface="Arial" panose="020B0604020202020204" pitchFamily="34" charset="0"/>
              <a:buChar char="•"/>
            </a:pPr>
            <a:r>
              <a:rPr lang="en-US" b="1" dirty="0">
                <a:solidFill>
                  <a:schemeClr val="accent5">
                    <a:lumMod val="60000"/>
                    <a:lumOff val="40000"/>
                  </a:schemeClr>
                </a:solidFill>
              </a:rPr>
              <a:t>Hall C</a:t>
            </a:r>
          </a:p>
          <a:p>
            <a:pPr marL="285750" indent="-285750">
              <a:buFont typeface="Arial" panose="020B0604020202020204" pitchFamily="34" charset="0"/>
              <a:buChar char="•"/>
            </a:pPr>
            <a:r>
              <a:rPr lang="en-US" b="1" dirty="0">
                <a:solidFill>
                  <a:schemeClr val="bg1"/>
                </a:solidFill>
              </a:rPr>
              <a:t>Transversely Polarized NH</a:t>
            </a:r>
            <a:r>
              <a:rPr lang="en-US" b="1" baseline="-25000" dirty="0">
                <a:solidFill>
                  <a:schemeClr val="bg1"/>
                </a:solidFill>
              </a:rPr>
              <a:t>3 </a:t>
            </a:r>
            <a:r>
              <a:rPr lang="en-US" b="1" dirty="0">
                <a:solidFill>
                  <a:schemeClr val="bg1"/>
                </a:solidFill>
              </a:rPr>
              <a:t> Target</a:t>
            </a:r>
          </a:p>
          <a:p>
            <a:pPr marL="285750" indent="-285750">
              <a:buFont typeface="Arial" panose="020B0604020202020204" pitchFamily="34" charset="0"/>
              <a:buChar char="•"/>
            </a:pPr>
            <a:r>
              <a:rPr lang="en-US" b="1" dirty="0">
                <a:solidFill>
                  <a:schemeClr val="bg1"/>
                </a:solidFill>
              </a:rPr>
              <a:t>SHMS Detector</a:t>
            </a:r>
          </a:p>
          <a:p>
            <a:pPr marL="285750" indent="-285750">
              <a:buFont typeface="Arial" panose="020B0604020202020204" pitchFamily="34" charset="0"/>
              <a:buChar char="•"/>
            </a:pPr>
            <a:r>
              <a:rPr lang="en-US" b="1" dirty="0">
                <a:solidFill>
                  <a:schemeClr val="bg1"/>
                </a:solidFill>
              </a:rPr>
              <a:t>Polarized Beam:</a:t>
            </a:r>
          </a:p>
          <a:p>
            <a:pPr marL="742950" lvl="1" indent="-285750">
              <a:buFont typeface="Arial" panose="020B0604020202020204" pitchFamily="34" charset="0"/>
              <a:buChar char="•"/>
            </a:pPr>
            <a:r>
              <a:rPr lang="en-US" sz="1600" b="1" dirty="0">
                <a:solidFill>
                  <a:schemeClr val="bg1"/>
                </a:solidFill>
              </a:rPr>
              <a:t>85 </a:t>
            </a:r>
            <a:r>
              <a:rPr lang="en-US" sz="1600" b="1" dirty="0" err="1">
                <a:solidFill>
                  <a:schemeClr val="bg1"/>
                </a:solidFill>
              </a:rPr>
              <a:t>nA</a:t>
            </a:r>
            <a:r>
              <a:rPr lang="en-US" sz="1600" b="1" dirty="0">
                <a:solidFill>
                  <a:schemeClr val="bg1"/>
                </a:solidFill>
              </a:rPr>
              <a:t> Current</a:t>
            </a:r>
          </a:p>
          <a:p>
            <a:pPr marL="742950" lvl="1" indent="-285750">
              <a:buFont typeface="Arial" panose="020B0604020202020204" pitchFamily="34" charset="0"/>
              <a:buChar char="•"/>
            </a:pPr>
            <a:r>
              <a:rPr lang="en-US" sz="1600" b="1" dirty="0">
                <a:solidFill>
                  <a:schemeClr val="bg1"/>
                </a:solidFill>
              </a:rPr>
              <a:t>4.4 + 8.8 GeV Beam Energies</a:t>
            </a:r>
          </a:p>
        </p:txBody>
      </p:sp>
    </p:spTree>
    <p:custDataLst>
      <p:tags r:id="rId1"/>
    </p:custDataLst>
    <p:extLst>
      <p:ext uri="{BB962C8B-B14F-4D97-AF65-F5344CB8AC3E}">
        <p14:creationId xmlns:p14="http://schemas.microsoft.com/office/powerpoint/2010/main" val="3548034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9E5D0B0E-38FE-CB1D-0B74-0B530C2931BC}"/>
              </a:ext>
            </a:extLst>
          </p:cNvPr>
          <p:cNvSpPr/>
          <p:nvPr/>
        </p:nvSpPr>
        <p:spPr>
          <a:xfrm rot="1185776">
            <a:off x="822379" y="3054144"/>
            <a:ext cx="1214087" cy="173271"/>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344654A-3D4C-93BE-ABD8-FD19AEB7873B}"/>
              </a:ext>
            </a:extLst>
          </p:cNvPr>
          <p:cNvSpPr/>
          <p:nvPr/>
        </p:nvSpPr>
        <p:spPr>
          <a:xfrm rot="20750286">
            <a:off x="803864" y="2286381"/>
            <a:ext cx="1214087" cy="173271"/>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BB0F2FF-F2D7-9EA0-A52C-C6703384D71C}"/>
              </a:ext>
            </a:extLst>
          </p:cNvPr>
          <p:cNvSpPr/>
          <p:nvPr/>
        </p:nvSpPr>
        <p:spPr>
          <a:xfrm>
            <a:off x="765618" y="2679116"/>
            <a:ext cx="758371" cy="173271"/>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DDE96F6-C1CF-C96F-F7E8-347520B5FD04}"/>
              </a:ext>
            </a:extLst>
          </p:cNvPr>
          <p:cNvSpPr/>
          <p:nvPr/>
        </p:nvSpPr>
        <p:spPr>
          <a:xfrm>
            <a:off x="1343039" y="2695805"/>
            <a:ext cx="4366000" cy="193571"/>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Pentagon 28">
            <a:extLst>
              <a:ext uri="{FF2B5EF4-FFF2-40B4-BE49-F238E27FC236}">
                <a16:creationId xmlns:a16="http://schemas.microsoft.com/office/drawing/2014/main" id="{C7AECFF3-840D-70E6-66E2-BDC53E827D1F}"/>
              </a:ext>
            </a:extLst>
          </p:cNvPr>
          <p:cNvSpPr/>
          <p:nvPr/>
        </p:nvSpPr>
        <p:spPr>
          <a:xfrm rot="10800000">
            <a:off x="1218986" y="2548959"/>
            <a:ext cx="552831" cy="422138"/>
          </a:xfrm>
          <a:prstGeom prst="homePlate">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DB796C8-C3AF-FB0E-D714-0A20DE299847}"/>
              </a:ext>
            </a:extLst>
          </p:cNvPr>
          <p:cNvSpPr/>
          <p:nvPr/>
        </p:nvSpPr>
        <p:spPr>
          <a:xfrm>
            <a:off x="8152464" y="2704237"/>
            <a:ext cx="1732427" cy="277633"/>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319F3FF-6171-1D73-05FE-B42BFBE1E80F}"/>
              </a:ext>
            </a:extLst>
          </p:cNvPr>
          <p:cNvSpPr/>
          <p:nvPr/>
        </p:nvSpPr>
        <p:spPr>
          <a:xfrm>
            <a:off x="6576907" y="2760028"/>
            <a:ext cx="1600053" cy="166052"/>
          </a:xfrm>
          <a:prstGeom prst="rect">
            <a:avLst/>
          </a:prstGeom>
          <a:solidFill>
            <a:schemeClr val="accent2">
              <a:lumMod val="75000"/>
            </a:schemeClr>
          </a:solidFill>
          <a:effectLst>
            <a:glow rad="2286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EB06E6-98CF-9EAA-FCE9-7418396A3B7E}"/>
              </a:ext>
            </a:extLst>
          </p:cNvPr>
          <p:cNvSpPr>
            <a:spLocks noGrp="1"/>
          </p:cNvSpPr>
          <p:nvPr>
            <p:ph type="title"/>
          </p:nvPr>
        </p:nvSpPr>
        <p:spPr/>
        <p:txBody>
          <a:bodyPr/>
          <a:lstStyle/>
          <a:p>
            <a:r>
              <a:rPr lang="en-US" dirty="0">
                <a:ea typeface="Calibri Light"/>
                <a:cs typeface="Calibri Light"/>
              </a:rPr>
              <a:t>Experimental Setup</a:t>
            </a:r>
            <a:endParaRPr lang="en-US" dirty="0"/>
          </a:p>
        </p:txBody>
      </p:sp>
      <p:sp>
        <p:nvSpPr>
          <p:cNvPr id="3" name="Content Placeholder 2">
            <a:extLst>
              <a:ext uri="{FF2B5EF4-FFF2-40B4-BE49-F238E27FC236}">
                <a16:creationId xmlns:a16="http://schemas.microsoft.com/office/drawing/2014/main" id="{1096B168-DE17-186D-720B-914523CD3470}"/>
              </a:ext>
            </a:extLst>
          </p:cNvPr>
          <p:cNvSpPr>
            <a:spLocks noGrp="1"/>
          </p:cNvSpPr>
          <p:nvPr>
            <p:ph idx="1"/>
          </p:nvPr>
        </p:nvSpPr>
        <p:spPr>
          <a:xfrm>
            <a:off x="610204" y="3952071"/>
            <a:ext cx="10764520" cy="3012657"/>
          </a:xfrm>
        </p:spPr>
        <p:txBody>
          <a:bodyPr vert="horz" lIns="91440" tIns="45720" rIns="91440" bIns="45720" rtlCol="0" anchor="t">
            <a:normAutofit/>
          </a:bodyPr>
          <a:lstStyle/>
          <a:p>
            <a:r>
              <a:rPr lang="en-US" sz="2000" dirty="0">
                <a:cs typeface="Calibri"/>
              </a:rPr>
              <a:t>5T polarized target</a:t>
            </a:r>
          </a:p>
          <a:p>
            <a:endParaRPr lang="en-US" sz="2000" dirty="0">
              <a:cs typeface="Calibri"/>
            </a:endParaRPr>
          </a:p>
          <a:p>
            <a:r>
              <a:rPr lang="en-US" sz="2000" dirty="0">
                <a:cs typeface="Calibri"/>
              </a:rPr>
              <a:t>Chicane Magnet</a:t>
            </a:r>
          </a:p>
          <a:p>
            <a:endParaRPr lang="en-US" sz="2000" dirty="0">
              <a:cs typeface="Calibri"/>
            </a:endParaRPr>
          </a:p>
          <a:p>
            <a:r>
              <a:rPr lang="en-US" sz="2000" dirty="0">
                <a:cs typeface="Calibri"/>
              </a:rPr>
              <a:t>Low current beamline configuration</a:t>
            </a:r>
          </a:p>
          <a:p>
            <a:endParaRPr lang="en-US" sz="2000" dirty="0">
              <a:cs typeface="Calibri"/>
            </a:endParaRPr>
          </a:p>
          <a:p>
            <a:r>
              <a:rPr lang="en-US" sz="2000" dirty="0">
                <a:cs typeface="Calibri"/>
              </a:rPr>
              <a:t>Slow Raster</a:t>
            </a:r>
          </a:p>
        </p:txBody>
      </p:sp>
      <p:sp>
        <p:nvSpPr>
          <p:cNvPr id="4" name="Oval 3">
            <a:extLst>
              <a:ext uri="{FF2B5EF4-FFF2-40B4-BE49-F238E27FC236}">
                <a16:creationId xmlns:a16="http://schemas.microsoft.com/office/drawing/2014/main" id="{1B61B9FB-99D7-78D8-714F-4AA550BFD36D}"/>
              </a:ext>
            </a:extLst>
          </p:cNvPr>
          <p:cNvSpPr/>
          <p:nvPr/>
        </p:nvSpPr>
        <p:spPr>
          <a:xfrm>
            <a:off x="5567707" y="2013321"/>
            <a:ext cx="1471507" cy="1471507"/>
          </a:xfrm>
          <a:prstGeom prst="ellipse">
            <a:avLst/>
          </a:prstGeom>
          <a:effectLst>
            <a:glow rad="2286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9391A07-6A4C-5270-DBA1-BA314E0CEF90}"/>
              </a:ext>
            </a:extLst>
          </p:cNvPr>
          <p:cNvSpPr txBox="1"/>
          <p:nvPr/>
        </p:nvSpPr>
        <p:spPr>
          <a:xfrm>
            <a:off x="5523752" y="2492692"/>
            <a:ext cx="1600053" cy="646331"/>
          </a:xfrm>
          <a:prstGeom prst="rect">
            <a:avLst/>
          </a:prstGeom>
          <a:noFill/>
        </p:spPr>
        <p:txBody>
          <a:bodyPr wrap="none" rtlCol="0">
            <a:spAutoFit/>
          </a:bodyPr>
          <a:lstStyle/>
          <a:p>
            <a:pPr algn="ctr"/>
            <a:r>
              <a:rPr lang="en-US" b="1" dirty="0">
                <a:solidFill>
                  <a:schemeClr val="bg1"/>
                </a:solidFill>
              </a:rPr>
              <a:t>5T Transverse</a:t>
            </a:r>
          </a:p>
          <a:p>
            <a:pPr algn="ctr"/>
            <a:r>
              <a:rPr lang="en-US" b="1" dirty="0">
                <a:solidFill>
                  <a:schemeClr val="bg1"/>
                </a:solidFill>
              </a:rPr>
              <a:t>Target</a:t>
            </a:r>
          </a:p>
        </p:txBody>
      </p:sp>
      <p:sp>
        <p:nvSpPr>
          <p:cNvPr id="6" name="Rectangle 5">
            <a:extLst>
              <a:ext uri="{FF2B5EF4-FFF2-40B4-BE49-F238E27FC236}">
                <a16:creationId xmlns:a16="http://schemas.microsoft.com/office/drawing/2014/main" id="{C0E8027E-2A3E-EE05-7BAE-63D542D273A7}"/>
              </a:ext>
            </a:extLst>
          </p:cNvPr>
          <p:cNvSpPr/>
          <p:nvPr/>
        </p:nvSpPr>
        <p:spPr>
          <a:xfrm rot="20588355">
            <a:off x="6907523" y="675197"/>
            <a:ext cx="4438227" cy="1828800"/>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43071C5-AA44-4F8C-AA34-302ABC1C1401}"/>
              </a:ext>
            </a:extLst>
          </p:cNvPr>
          <p:cNvSpPr txBox="1"/>
          <p:nvPr/>
        </p:nvSpPr>
        <p:spPr>
          <a:xfrm>
            <a:off x="8200825" y="1634326"/>
            <a:ext cx="817853" cy="369332"/>
          </a:xfrm>
          <a:prstGeom prst="rect">
            <a:avLst/>
          </a:prstGeom>
          <a:noFill/>
        </p:spPr>
        <p:txBody>
          <a:bodyPr wrap="none" rtlCol="0">
            <a:spAutoFit/>
          </a:bodyPr>
          <a:lstStyle/>
          <a:p>
            <a:pPr algn="ctr"/>
            <a:r>
              <a:rPr lang="en-US" b="1" dirty="0">
                <a:solidFill>
                  <a:schemeClr val="bg1"/>
                </a:solidFill>
              </a:rPr>
              <a:t>SHMS</a:t>
            </a:r>
          </a:p>
        </p:txBody>
      </p:sp>
      <p:sp>
        <p:nvSpPr>
          <p:cNvPr id="10" name="Rectangle 9">
            <a:extLst>
              <a:ext uri="{FF2B5EF4-FFF2-40B4-BE49-F238E27FC236}">
                <a16:creationId xmlns:a16="http://schemas.microsoft.com/office/drawing/2014/main" id="{D13758CC-4464-4B46-3C09-99EDD081D6AD}"/>
              </a:ext>
            </a:extLst>
          </p:cNvPr>
          <p:cNvSpPr/>
          <p:nvPr/>
        </p:nvSpPr>
        <p:spPr>
          <a:xfrm>
            <a:off x="9732277" y="2644842"/>
            <a:ext cx="2324256" cy="415091"/>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FBF50508-882A-76A7-2B15-BCDAE80D1A34}"/>
              </a:ext>
            </a:extLst>
          </p:cNvPr>
          <p:cNvSpPr/>
          <p:nvPr/>
        </p:nvSpPr>
        <p:spPr>
          <a:xfrm>
            <a:off x="3082715" y="2626312"/>
            <a:ext cx="689142" cy="328362"/>
          </a:xfrm>
          <a:prstGeom prst="roundRect">
            <a:avLst/>
          </a:prstGeom>
          <a:effectLst>
            <a:glow rad="228600">
              <a:schemeClr val="accent2">
                <a:satMod val="175000"/>
                <a:alpha val="40000"/>
              </a:schemeClr>
            </a:glow>
          </a:effectLst>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68C896EE-2E1F-BAF9-0334-4D89E07DF336}"/>
              </a:ext>
            </a:extLst>
          </p:cNvPr>
          <p:cNvSpPr/>
          <p:nvPr/>
        </p:nvSpPr>
        <p:spPr>
          <a:xfrm>
            <a:off x="4289586" y="2618240"/>
            <a:ext cx="613316" cy="328362"/>
          </a:xfrm>
          <a:prstGeom prst="roundRect">
            <a:avLst/>
          </a:prstGeom>
          <a:effectLst>
            <a:glow rad="228600">
              <a:schemeClr val="accent2">
                <a:satMod val="175000"/>
                <a:alpha val="40000"/>
              </a:schemeClr>
            </a:glow>
          </a:effectLst>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AC65496-B22A-6DA4-058E-4FE3FE4EB01B}"/>
              </a:ext>
            </a:extLst>
          </p:cNvPr>
          <p:cNvSpPr txBox="1"/>
          <p:nvPr/>
        </p:nvSpPr>
        <p:spPr>
          <a:xfrm>
            <a:off x="3030616" y="2571301"/>
            <a:ext cx="768479" cy="461665"/>
          </a:xfrm>
          <a:prstGeom prst="rect">
            <a:avLst/>
          </a:prstGeom>
          <a:noFill/>
        </p:spPr>
        <p:txBody>
          <a:bodyPr wrap="none" rtlCol="0">
            <a:spAutoFit/>
          </a:bodyPr>
          <a:lstStyle/>
          <a:p>
            <a:pPr algn="ctr"/>
            <a:r>
              <a:rPr lang="en-US" sz="1200" b="1" dirty="0">
                <a:solidFill>
                  <a:schemeClr val="bg1"/>
                </a:solidFill>
              </a:rPr>
              <a:t>Chicane</a:t>
            </a:r>
          </a:p>
          <a:p>
            <a:pPr algn="ctr"/>
            <a:r>
              <a:rPr lang="en-US" sz="1200" b="1" dirty="0">
                <a:solidFill>
                  <a:schemeClr val="bg1"/>
                </a:solidFill>
              </a:rPr>
              <a:t>1</a:t>
            </a:r>
          </a:p>
        </p:txBody>
      </p:sp>
      <p:sp>
        <p:nvSpPr>
          <p:cNvPr id="15" name="TextBox 14">
            <a:extLst>
              <a:ext uri="{FF2B5EF4-FFF2-40B4-BE49-F238E27FC236}">
                <a16:creationId xmlns:a16="http://schemas.microsoft.com/office/drawing/2014/main" id="{F200316D-63E1-3946-C080-1B74228F2B86}"/>
              </a:ext>
            </a:extLst>
          </p:cNvPr>
          <p:cNvSpPr txBox="1"/>
          <p:nvPr/>
        </p:nvSpPr>
        <p:spPr>
          <a:xfrm>
            <a:off x="4191773" y="2554186"/>
            <a:ext cx="768479" cy="461665"/>
          </a:xfrm>
          <a:prstGeom prst="rect">
            <a:avLst/>
          </a:prstGeom>
          <a:noFill/>
        </p:spPr>
        <p:txBody>
          <a:bodyPr wrap="square" rtlCol="0">
            <a:spAutoFit/>
          </a:bodyPr>
          <a:lstStyle/>
          <a:p>
            <a:pPr algn="ctr"/>
            <a:r>
              <a:rPr lang="en-US" sz="1200" b="1" dirty="0">
                <a:solidFill>
                  <a:schemeClr val="bg1"/>
                </a:solidFill>
              </a:rPr>
              <a:t>Chicane</a:t>
            </a:r>
          </a:p>
          <a:p>
            <a:pPr algn="ctr"/>
            <a:r>
              <a:rPr lang="en-US" sz="1200" b="1" dirty="0">
                <a:solidFill>
                  <a:schemeClr val="bg1"/>
                </a:solidFill>
              </a:rPr>
              <a:t>2</a:t>
            </a:r>
          </a:p>
        </p:txBody>
      </p:sp>
      <p:sp>
        <p:nvSpPr>
          <p:cNvPr id="17" name="Arrow: Pentagon 16">
            <a:extLst>
              <a:ext uri="{FF2B5EF4-FFF2-40B4-BE49-F238E27FC236}">
                <a16:creationId xmlns:a16="http://schemas.microsoft.com/office/drawing/2014/main" id="{2C04AEB4-6492-DC5E-85BF-D01B65724637}"/>
              </a:ext>
            </a:extLst>
          </p:cNvPr>
          <p:cNvSpPr/>
          <p:nvPr/>
        </p:nvSpPr>
        <p:spPr>
          <a:xfrm>
            <a:off x="1734008" y="2552705"/>
            <a:ext cx="717973" cy="422138"/>
          </a:xfrm>
          <a:prstGeom prst="homePlate">
            <a:avLst/>
          </a:prstGeom>
          <a:solidFill>
            <a:srgbClr val="C00000"/>
          </a:solidFill>
          <a:effectLst>
            <a:glow rad="2286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Pentagon 17">
            <a:extLst>
              <a:ext uri="{FF2B5EF4-FFF2-40B4-BE49-F238E27FC236}">
                <a16:creationId xmlns:a16="http://schemas.microsoft.com/office/drawing/2014/main" id="{8076D372-2DE4-4439-4701-81A9C56D5A08}"/>
              </a:ext>
            </a:extLst>
          </p:cNvPr>
          <p:cNvSpPr/>
          <p:nvPr/>
        </p:nvSpPr>
        <p:spPr>
          <a:xfrm>
            <a:off x="2529884" y="2552129"/>
            <a:ext cx="552831" cy="422138"/>
          </a:xfrm>
          <a:prstGeom prst="homePlate">
            <a:avLst/>
          </a:prstGeom>
          <a:solidFill>
            <a:srgbClr val="C00000"/>
          </a:solidFill>
          <a:effectLst>
            <a:glow rad="2286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3F55853-0032-6959-6416-F1AA2678FE77}"/>
              </a:ext>
            </a:extLst>
          </p:cNvPr>
          <p:cNvSpPr txBox="1"/>
          <p:nvPr/>
        </p:nvSpPr>
        <p:spPr>
          <a:xfrm>
            <a:off x="1707339" y="2515715"/>
            <a:ext cx="642355" cy="461665"/>
          </a:xfrm>
          <a:prstGeom prst="rect">
            <a:avLst/>
          </a:prstGeom>
          <a:noFill/>
        </p:spPr>
        <p:txBody>
          <a:bodyPr wrap="none" rtlCol="0">
            <a:spAutoFit/>
          </a:bodyPr>
          <a:lstStyle/>
          <a:p>
            <a:pPr algn="ctr"/>
            <a:r>
              <a:rPr lang="en-US" sz="1200" b="1" dirty="0">
                <a:solidFill>
                  <a:schemeClr val="bg1"/>
                </a:solidFill>
              </a:rPr>
              <a:t>Slow</a:t>
            </a:r>
          </a:p>
          <a:p>
            <a:pPr algn="ctr"/>
            <a:r>
              <a:rPr lang="en-US" sz="1200" b="1" dirty="0">
                <a:solidFill>
                  <a:schemeClr val="bg1"/>
                </a:solidFill>
              </a:rPr>
              <a:t>Raster</a:t>
            </a:r>
          </a:p>
        </p:txBody>
      </p:sp>
      <p:sp>
        <p:nvSpPr>
          <p:cNvPr id="20" name="TextBox 19">
            <a:extLst>
              <a:ext uri="{FF2B5EF4-FFF2-40B4-BE49-F238E27FC236}">
                <a16:creationId xmlns:a16="http://schemas.microsoft.com/office/drawing/2014/main" id="{557792DA-742F-DDE1-3AA7-487C56D825CB}"/>
              </a:ext>
            </a:extLst>
          </p:cNvPr>
          <p:cNvSpPr txBox="1"/>
          <p:nvPr/>
        </p:nvSpPr>
        <p:spPr>
          <a:xfrm>
            <a:off x="2436951" y="2529195"/>
            <a:ext cx="642355" cy="461665"/>
          </a:xfrm>
          <a:prstGeom prst="rect">
            <a:avLst/>
          </a:prstGeom>
          <a:noFill/>
        </p:spPr>
        <p:txBody>
          <a:bodyPr wrap="square" rtlCol="0">
            <a:spAutoFit/>
          </a:bodyPr>
          <a:lstStyle/>
          <a:p>
            <a:pPr algn="ctr"/>
            <a:r>
              <a:rPr lang="en-US" sz="1200" b="1" dirty="0">
                <a:solidFill>
                  <a:schemeClr val="bg1"/>
                </a:solidFill>
              </a:rPr>
              <a:t>Slow</a:t>
            </a:r>
          </a:p>
          <a:p>
            <a:pPr algn="ctr"/>
            <a:r>
              <a:rPr lang="en-US" sz="1200" b="1" dirty="0">
                <a:solidFill>
                  <a:schemeClr val="bg1"/>
                </a:solidFill>
              </a:rPr>
              <a:t>Raster</a:t>
            </a:r>
          </a:p>
        </p:txBody>
      </p:sp>
      <p:sp>
        <p:nvSpPr>
          <p:cNvPr id="21" name="Rectangle: Rounded Corners 20">
            <a:extLst>
              <a:ext uri="{FF2B5EF4-FFF2-40B4-BE49-F238E27FC236}">
                <a16:creationId xmlns:a16="http://schemas.microsoft.com/office/drawing/2014/main" id="{39814DF7-10BB-2CE7-E1D0-D0D2E9D1B8BA}"/>
              </a:ext>
            </a:extLst>
          </p:cNvPr>
          <p:cNvSpPr/>
          <p:nvPr/>
        </p:nvSpPr>
        <p:spPr>
          <a:xfrm>
            <a:off x="3793940" y="2579424"/>
            <a:ext cx="453524" cy="422138"/>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45524B31-E603-51FE-C6AB-CFA438AC07B0}"/>
              </a:ext>
            </a:extLst>
          </p:cNvPr>
          <p:cNvSpPr/>
          <p:nvPr/>
        </p:nvSpPr>
        <p:spPr>
          <a:xfrm>
            <a:off x="4949492" y="2529195"/>
            <a:ext cx="571884" cy="559378"/>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E9DD7B3-7478-350C-A43F-3E8EC4825C4B}"/>
              </a:ext>
            </a:extLst>
          </p:cNvPr>
          <p:cNvSpPr txBox="1"/>
          <p:nvPr/>
        </p:nvSpPr>
        <p:spPr>
          <a:xfrm>
            <a:off x="3739317" y="2648206"/>
            <a:ext cx="595036" cy="276999"/>
          </a:xfrm>
          <a:prstGeom prst="rect">
            <a:avLst/>
          </a:prstGeom>
          <a:noFill/>
        </p:spPr>
        <p:txBody>
          <a:bodyPr wrap="none" rtlCol="0">
            <a:spAutoFit/>
          </a:bodyPr>
          <a:lstStyle/>
          <a:p>
            <a:pPr algn="ctr"/>
            <a:r>
              <a:rPr lang="en-US" sz="1200" b="1" dirty="0">
                <a:solidFill>
                  <a:schemeClr val="bg1"/>
                </a:solidFill>
              </a:rPr>
              <a:t>BCMs</a:t>
            </a:r>
          </a:p>
        </p:txBody>
      </p:sp>
      <p:sp>
        <p:nvSpPr>
          <p:cNvPr id="24" name="TextBox 23">
            <a:extLst>
              <a:ext uri="{FF2B5EF4-FFF2-40B4-BE49-F238E27FC236}">
                <a16:creationId xmlns:a16="http://schemas.microsoft.com/office/drawing/2014/main" id="{C60CE73D-88F7-9D02-9331-8A44240D4E2D}"/>
              </a:ext>
            </a:extLst>
          </p:cNvPr>
          <p:cNvSpPr txBox="1"/>
          <p:nvPr/>
        </p:nvSpPr>
        <p:spPr>
          <a:xfrm>
            <a:off x="4910012" y="2602079"/>
            <a:ext cx="642355" cy="430887"/>
          </a:xfrm>
          <a:prstGeom prst="rect">
            <a:avLst/>
          </a:prstGeom>
          <a:noFill/>
        </p:spPr>
        <p:txBody>
          <a:bodyPr wrap="square" rtlCol="0">
            <a:spAutoFit/>
          </a:bodyPr>
          <a:lstStyle/>
          <a:p>
            <a:pPr algn="ctr"/>
            <a:r>
              <a:rPr lang="en-US" sz="1100" b="1" dirty="0"/>
              <a:t>BPMs/Harps</a:t>
            </a:r>
            <a:endParaRPr lang="en-US" sz="800" b="1" dirty="0"/>
          </a:p>
        </p:txBody>
      </p:sp>
      <p:sp>
        <p:nvSpPr>
          <p:cNvPr id="30" name="TextBox 29">
            <a:extLst>
              <a:ext uri="{FF2B5EF4-FFF2-40B4-BE49-F238E27FC236}">
                <a16:creationId xmlns:a16="http://schemas.microsoft.com/office/drawing/2014/main" id="{43E76E63-A866-CCAA-839A-79FBBCD6E921}"/>
              </a:ext>
            </a:extLst>
          </p:cNvPr>
          <p:cNvSpPr txBox="1"/>
          <p:nvPr/>
        </p:nvSpPr>
        <p:spPr>
          <a:xfrm>
            <a:off x="1206124" y="2586926"/>
            <a:ext cx="642355" cy="369332"/>
          </a:xfrm>
          <a:prstGeom prst="rect">
            <a:avLst/>
          </a:prstGeom>
          <a:noFill/>
        </p:spPr>
        <p:txBody>
          <a:bodyPr wrap="square" rtlCol="0">
            <a:spAutoFit/>
          </a:bodyPr>
          <a:lstStyle/>
          <a:p>
            <a:pPr algn="ctr"/>
            <a:r>
              <a:rPr lang="en-US" sz="900" b="1" dirty="0">
                <a:solidFill>
                  <a:schemeClr val="bg1"/>
                </a:solidFill>
              </a:rPr>
              <a:t>Fast Raster</a:t>
            </a:r>
          </a:p>
        </p:txBody>
      </p:sp>
      <p:sp>
        <p:nvSpPr>
          <p:cNvPr id="31" name="Rectangle 30">
            <a:extLst>
              <a:ext uri="{FF2B5EF4-FFF2-40B4-BE49-F238E27FC236}">
                <a16:creationId xmlns:a16="http://schemas.microsoft.com/office/drawing/2014/main" id="{4CF69487-758F-9ADD-47B3-64427DB9B7D5}"/>
              </a:ext>
            </a:extLst>
          </p:cNvPr>
          <p:cNvSpPr/>
          <p:nvPr/>
        </p:nvSpPr>
        <p:spPr>
          <a:xfrm>
            <a:off x="11353800" y="2432230"/>
            <a:ext cx="838200" cy="886854"/>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5224C834-416D-0452-8F3F-95F9EB5D9BCD}"/>
              </a:ext>
            </a:extLst>
          </p:cNvPr>
          <p:cNvSpPr txBox="1"/>
          <p:nvPr/>
        </p:nvSpPr>
        <p:spPr>
          <a:xfrm>
            <a:off x="11374724" y="2704237"/>
            <a:ext cx="822661" cy="369332"/>
          </a:xfrm>
          <a:prstGeom prst="rect">
            <a:avLst/>
          </a:prstGeom>
          <a:noFill/>
        </p:spPr>
        <p:txBody>
          <a:bodyPr wrap="none" rtlCol="0">
            <a:spAutoFit/>
          </a:bodyPr>
          <a:lstStyle/>
          <a:p>
            <a:pPr algn="ctr"/>
            <a:r>
              <a:rPr lang="en-US" b="1" dirty="0">
                <a:solidFill>
                  <a:schemeClr val="bg1"/>
                </a:solidFill>
              </a:rPr>
              <a:t>Dump</a:t>
            </a:r>
          </a:p>
        </p:txBody>
      </p:sp>
      <p:sp>
        <p:nvSpPr>
          <p:cNvPr id="33" name="TextBox 32">
            <a:extLst>
              <a:ext uri="{FF2B5EF4-FFF2-40B4-BE49-F238E27FC236}">
                <a16:creationId xmlns:a16="http://schemas.microsoft.com/office/drawing/2014/main" id="{CD380AE1-0CDB-2409-F803-747FC0AE32E7}"/>
              </a:ext>
            </a:extLst>
          </p:cNvPr>
          <p:cNvSpPr txBox="1"/>
          <p:nvPr/>
        </p:nvSpPr>
        <p:spPr>
          <a:xfrm>
            <a:off x="176748" y="3536737"/>
            <a:ext cx="4319644" cy="400110"/>
          </a:xfrm>
          <a:prstGeom prst="rect">
            <a:avLst/>
          </a:prstGeom>
          <a:noFill/>
        </p:spPr>
        <p:txBody>
          <a:bodyPr wrap="none" rtlCol="0">
            <a:spAutoFit/>
          </a:bodyPr>
          <a:lstStyle/>
          <a:p>
            <a:r>
              <a:rPr lang="en-US" sz="2000" b="1" dirty="0"/>
              <a:t>Standard equipment package, plus:</a:t>
            </a:r>
          </a:p>
        </p:txBody>
      </p:sp>
      <p:sp>
        <p:nvSpPr>
          <p:cNvPr id="13" name="Rectangle: Rounded Corners 12">
            <a:extLst>
              <a:ext uri="{FF2B5EF4-FFF2-40B4-BE49-F238E27FC236}">
                <a16:creationId xmlns:a16="http://schemas.microsoft.com/office/drawing/2014/main" id="{FD37D0D7-4D29-1448-5940-926E1EF6F434}"/>
              </a:ext>
            </a:extLst>
          </p:cNvPr>
          <p:cNvSpPr/>
          <p:nvPr/>
        </p:nvSpPr>
        <p:spPr>
          <a:xfrm>
            <a:off x="226014" y="2432230"/>
            <a:ext cx="803104" cy="581835"/>
          </a:xfrm>
          <a:prstGeom prst="roundRect">
            <a:avLst/>
          </a:prstGeom>
          <a:solidFill>
            <a:srgbClr val="FFC000"/>
          </a:solidFill>
          <a:effectLst/>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6768734-DE16-217A-DC9B-0149F0AD49B8}"/>
              </a:ext>
            </a:extLst>
          </p:cNvPr>
          <p:cNvSpPr txBox="1"/>
          <p:nvPr/>
        </p:nvSpPr>
        <p:spPr>
          <a:xfrm>
            <a:off x="163055" y="2515715"/>
            <a:ext cx="942887" cy="430887"/>
          </a:xfrm>
          <a:prstGeom prst="rect">
            <a:avLst/>
          </a:prstGeom>
          <a:noFill/>
        </p:spPr>
        <p:txBody>
          <a:bodyPr wrap="none" rtlCol="0">
            <a:spAutoFit/>
          </a:bodyPr>
          <a:lstStyle/>
          <a:p>
            <a:pPr algn="ctr"/>
            <a:r>
              <a:rPr lang="en-US" sz="1100" b="1" dirty="0">
                <a:solidFill>
                  <a:schemeClr val="bg1"/>
                </a:solidFill>
              </a:rPr>
              <a:t>Moller</a:t>
            </a:r>
          </a:p>
          <a:p>
            <a:pPr algn="ctr"/>
            <a:r>
              <a:rPr lang="en-US" sz="1100" b="1" dirty="0">
                <a:solidFill>
                  <a:schemeClr val="bg1"/>
                </a:solidFill>
              </a:rPr>
              <a:t>Polarimeter</a:t>
            </a:r>
          </a:p>
        </p:txBody>
      </p:sp>
      <p:sp>
        <p:nvSpPr>
          <p:cNvPr id="34" name="Oval 33">
            <a:extLst>
              <a:ext uri="{FF2B5EF4-FFF2-40B4-BE49-F238E27FC236}">
                <a16:creationId xmlns:a16="http://schemas.microsoft.com/office/drawing/2014/main" id="{5881D244-17D2-6973-D90C-2EE12F128533}"/>
              </a:ext>
            </a:extLst>
          </p:cNvPr>
          <p:cNvSpPr/>
          <p:nvPr/>
        </p:nvSpPr>
        <p:spPr>
          <a:xfrm>
            <a:off x="1812412" y="3097911"/>
            <a:ext cx="555805" cy="471582"/>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31F7525-336F-0199-FEDD-F7D5811B29D5}"/>
              </a:ext>
            </a:extLst>
          </p:cNvPr>
          <p:cNvSpPr/>
          <p:nvPr/>
        </p:nvSpPr>
        <p:spPr>
          <a:xfrm>
            <a:off x="1790138" y="1865174"/>
            <a:ext cx="555805" cy="471582"/>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lide Number Placeholder 35">
            <a:extLst>
              <a:ext uri="{FF2B5EF4-FFF2-40B4-BE49-F238E27FC236}">
                <a16:creationId xmlns:a16="http://schemas.microsoft.com/office/drawing/2014/main" id="{E4661B08-9993-79C1-C5C3-0852FA4EFAA2}"/>
              </a:ext>
            </a:extLst>
          </p:cNvPr>
          <p:cNvSpPr>
            <a:spLocks noGrp="1"/>
          </p:cNvSpPr>
          <p:nvPr>
            <p:ph type="sldNum" sz="quarter" idx="12"/>
          </p:nvPr>
        </p:nvSpPr>
        <p:spPr/>
        <p:txBody>
          <a:bodyPr/>
          <a:lstStyle/>
          <a:p>
            <a:r>
              <a:rPr lang="en-US"/>
              <a:t>10</a:t>
            </a:r>
            <a:endParaRPr lang="en-US" dirty="0"/>
          </a:p>
        </p:txBody>
      </p:sp>
      <p:sp>
        <p:nvSpPr>
          <p:cNvPr id="37" name="TextBox 36">
            <a:extLst>
              <a:ext uri="{FF2B5EF4-FFF2-40B4-BE49-F238E27FC236}">
                <a16:creationId xmlns:a16="http://schemas.microsoft.com/office/drawing/2014/main" id="{46FD6F9B-CF72-1D85-4C28-14ECD9B6A0A0}"/>
              </a:ext>
            </a:extLst>
          </p:cNvPr>
          <p:cNvSpPr txBox="1"/>
          <p:nvPr/>
        </p:nvSpPr>
        <p:spPr>
          <a:xfrm>
            <a:off x="6449511" y="4377537"/>
            <a:ext cx="4154989" cy="1569660"/>
          </a:xfrm>
          <a:prstGeom prst="rect">
            <a:avLst/>
          </a:prstGeom>
          <a:noFill/>
        </p:spPr>
        <p:txBody>
          <a:bodyPr wrap="square" rtlCol="0">
            <a:spAutoFit/>
          </a:bodyPr>
          <a:lstStyle/>
          <a:p>
            <a:pPr algn="ctr"/>
            <a:r>
              <a:rPr lang="en-US" sz="2400" b="1" dirty="0"/>
              <a:t>Nearly identical to the successful setup for previous Hall A/C experiments</a:t>
            </a:r>
            <a:r>
              <a:rPr lang="en-US" sz="2400" b="1" dirty="0">
                <a:solidFill>
                  <a:srgbClr val="FF0000"/>
                </a:solidFill>
              </a:rPr>
              <a:t> RSS</a:t>
            </a:r>
            <a:r>
              <a:rPr lang="en-US" sz="2400" b="1" dirty="0"/>
              <a:t>, </a:t>
            </a:r>
            <a:r>
              <a:rPr lang="en-US" sz="2400" b="1" dirty="0">
                <a:solidFill>
                  <a:schemeClr val="accent2"/>
                </a:solidFill>
              </a:rPr>
              <a:t>EG4</a:t>
            </a:r>
            <a:r>
              <a:rPr lang="en-US" sz="2400" b="1" dirty="0"/>
              <a:t>, </a:t>
            </a:r>
            <a:r>
              <a:rPr lang="en-US" sz="2400" b="1" dirty="0">
                <a:solidFill>
                  <a:srgbClr val="0070C0"/>
                </a:solidFill>
              </a:rPr>
              <a:t>g2p</a:t>
            </a:r>
          </a:p>
        </p:txBody>
      </p:sp>
    </p:spTree>
    <p:custDataLst>
      <p:tags r:id="rId1"/>
    </p:custDataLst>
    <p:extLst>
      <p:ext uri="{BB962C8B-B14F-4D97-AF65-F5344CB8AC3E}">
        <p14:creationId xmlns:p14="http://schemas.microsoft.com/office/powerpoint/2010/main" val="1637089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1FF223-84A8-D8FF-76C8-433AC75C7E76}"/>
              </a:ext>
            </a:extLst>
          </p:cNvPr>
          <p:cNvSpPr>
            <a:spLocks noGrp="1"/>
          </p:cNvSpPr>
          <p:nvPr>
            <p:ph idx="1"/>
          </p:nvPr>
        </p:nvSpPr>
        <p:spPr>
          <a:xfrm>
            <a:off x="501306" y="1501052"/>
            <a:ext cx="7532421" cy="5456523"/>
          </a:xfrm>
        </p:spPr>
        <p:txBody>
          <a:bodyPr vert="horz" lIns="91440" tIns="45720" rIns="91440" bIns="45720" rtlCol="0" anchor="t">
            <a:normAutofit/>
          </a:bodyPr>
          <a:lstStyle/>
          <a:p>
            <a:r>
              <a:rPr lang="en-US" dirty="0">
                <a:ea typeface="Calibri" panose="020F0502020204030204"/>
                <a:cs typeface="Calibri"/>
              </a:rPr>
              <a:t>NH</a:t>
            </a:r>
            <a:r>
              <a:rPr lang="en-US" baseline="-25000" dirty="0">
                <a:ea typeface="Calibri" panose="020F0502020204030204"/>
                <a:cs typeface="Calibri"/>
              </a:rPr>
              <a:t>3</a:t>
            </a:r>
            <a:r>
              <a:rPr lang="en-US" dirty="0">
                <a:ea typeface="Calibri" panose="020F0502020204030204"/>
                <a:cs typeface="Calibri"/>
              </a:rPr>
              <a:t> (</a:t>
            </a:r>
            <a:r>
              <a:rPr lang="en-US" dirty="0">
                <a:solidFill>
                  <a:schemeClr val="accent5">
                    <a:lumMod val="75000"/>
                  </a:schemeClr>
                </a:solidFill>
                <a:ea typeface="Calibri" panose="020F0502020204030204"/>
                <a:cs typeface="Calibri"/>
              </a:rPr>
              <a:t>Ammonia</a:t>
            </a:r>
            <a:r>
              <a:rPr lang="en-US" dirty="0">
                <a:ea typeface="Calibri" panose="020F0502020204030204"/>
                <a:cs typeface="Calibri"/>
              </a:rPr>
              <a:t>) target</a:t>
            </a:r>
          </a:p>
          <a:p>
            <a:r>
              <a:rPr lang="en-US" dirty="0">
                <a:ea typeface="Calibri" panose="020F0502020204030204"/>
                <a:cs typeface="Calibri"/>
              </a:rPr>
              <a:t>Transversely Polarized with Dynamic Nuclear Polarization (DNP)</a:t>
            </a:r>
          </a:p>
          <a:p>
            <a:endParaRPr lang="en-US" dirty="0">
              <a:ea typeface="Calibri" panose="020F0502020204030204"/>
              <a:cs typeface="Calibri"/>
            </a:endParaRPr>
          </a:p>
          <a:p>
            <a:r>
              <a:rPr lang="en-US" dirty="0">
                <a:ea typeface="Calibri" panose="020F0502020204030204"/>
                <a:cs typeface="Calibri"/>
              </a:rPr>
              <a:t>Since previous experiments:</a:t>
            </a:r>
          </a:p>
          <a:p>
            <a:pPr lvl="1"/>
            <a:r>
              <a:rPr lang="en-US" dirty="0">
                <a:ea typeface="Calibri" panose="020F0502020204030204"/>
                <a:cs typeface="Calibri"/>
              </a:rPr>
              <a:t>New Target Group magnet </a:t>
            </a:r>
            <a:r>
              <a:rPr lang="en-US" b="1" dirty="0">
                <a:ea typeface="Calibri" panose="020F0502020204030204"/>
                <a:cs typeface="Calibri"/>
              </a:rPr>
              <a:t>more optimized for transverse running!</a:t>
            </a:r>
          </a:p>
          <a:p>
            <a:pPr lvl="1"/>
            <a:r>
              <a:rPr lang="en-US" dirty="0">
                <a:ea typeface="Calibri" panose="020F0502020204030204"/>
                <a:cs typeface="Calibri"/>
              </a:rPr>
              <a:t>Needs installation w/ UVA PT fridge &amp; scattering chamber</a:t>
            </a:r>
          </a:p>
          <a:p>
            <a:pPr lvl="1"/>
            <a:endParaRPr lang="en-US" b="1" dirty="0">
              <a:solidFill>
                <a:schemeClr val="accent6"/>
              </a:solidFill>
              <a:ea typeface="Calibri" panose="020F0502020204030204"/>
              <a:cs typeface="Calibri"/>
            </a:endParaRPr>
          </a:p>
          <a:p>
            <a:pPr lvl="1"/>
            <a:r>
              <a:rPr lang="en-US" b="1" dirty="0">
                <a:solidFill>
                  <a:schemeClr val="accent6"/>
                </a:solidFill>
                <a:ea typeface="Calibri" panose="020F0502020204030204"/>
                <a:cs typeface="Calibri"/>
              </a:rPr>
              <a:t>Collaboration will send students &amp; work together with Target Group on this project</a:t>
            </a:r>
          </a:p>
        </p:txBody>
      </p:sp>
      <p:sp>
        <p:nvSpPr>
          <p:cNvPr id="2" name="Title 1">
            <a:extLst>
              <a:ext uri="{FF2B5EF4-FFF2-40B4-BE49-F238E27FC236}">
                <a16:creationId xmlns:a16="http://schemas.microsoft.com/office/drawing/2014/main" id="{8697A64F-54ED-A998-8788-490AEACB1AAB}"/>
              </a:ext>
            </a:extLst>
          </p:cNvPr>
          <p:cNvSpPr>
            <a:spLocks noGrp="1"/>
          </p:cNvSpPr>
          <p:nvPr>
            <p:ph type="title"/>
          </p:nvPr>
        </p:nvSpPr>
        <p:spPr>
          <a:xfrm>
            <a:off x="838200" y="175489"/>
            <a:ext cx="10515600" cy="1325563"/>
          </a:xfrm>
        </p:spPr>
        <p:txBody>
          <a:bodyPr/>
          <a:lstStyle/>
          <a:p>
            <a:r>
              <a:rPr lang="en-US" dirty="0">
                <a:cs typeface="Calibri Light"/>
              </a:rPr>
              <a:t>Polarized Target</a:t>
            </a:r>
            <a:endParaRPr lang="en-US" dirty="0"/>
          </a:p>
        </p:txBody>
      </p:sp>
      <p:pic>
        <p:nvPicPr>
          <p:cNvPr id="5" name="Picture 4">
            <a:extLst>
              <a:ext uri="{FF2B5EF4-FFF2-40B4-BE49-F238E27FC236}">
                <a16:creationId xmlns:a16="http://schemas.microsoft.com/office/drawing/2014/main" id="{94F15C14-191B-EBEE-BE0E-6D53C9643ECD}"/>
              </a:ext>
            </a:extLst>
          </p:cNvPr>
          <p:cNvPicPr>
            <a:picLocks noChangeAspect="1"/>
          </p:cNvPicPr>
          <p:nvPr/>
        </p:nvPicPr>
        <p:blipFill>
          <a:blip r:embed="rId3"/>
          <a:stretch>
            <a:fillRect/>
          </a:stretch>
        </p:blipFill>
        <p:spPr>
          <a:xfrm>
            <a:off x="8188439" y="1501052"/>
            <a:ext cx="2921330" cy="4781106"/>
          </a:xfrm>
          <a:prstGeom prst="rect">
            <a:avLst/>
          </a:prstGeom>
        </p:spPr>
      </p:pic>
      <p:sp>
        <p:nvSpPr>
          <p:cNvPr id="4" name="Slide Number Placeholder 3">
            <a:extLst>
              <a:ext uri="{FF2B5EF4-FFF2-40B4-BE49-F238E27FC236}">
                <a16:creationId xmlns:a16="http://schemas.microsoft.com/office/drawing/2014/main" id="{7E78FC3A-816E-E26A-B398-E3753A4CFF6F}"/>
              </a:ext>
            </a:extLst>
          </p:cNvPr>
          <p:cNvSpPr>
            <a:spLocks noGrp="1"/>
          </p:cNvSpPr>
          <p:nvPr>
            <p:ph type="sldNum" sz="quarter" idx="12"/>
          </p:nvPr>
        </p:nvSpPr>
        <p:spPr/>
        <p:txBody>
          <a:bodyPr/>
          <a:lstStyle/>
          <a:p>
            <a:r>
              <a:rPr lang="en-US"/>
              <a:t>11</a:t>
            </a:r>
            <a:endParaRPr lang="en-US" dirty="0"/>
          </a:p>
        </p:txBody>
      </p:sp>
    </p:spTree>
    <p:custDataLst>
      <p:tags r:id="rId1"/>
    </p:custDataLst>
    <p:extLst>
      <p:ext uri="{BB962C8B-B14F-4D97-AF65-F5344CB8AC3E}">
        <p14:creationId xmlns:p14="http://schemas.microsoft.com/office/powerpoint/2010/main" val="2711834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20CF0A-D954-F950-BC44-58A49920210A}"/>
              </a:ext>
            </a:extLst>
          </p:cNvPr>
          <p:cNvSpPr/>
          <p:nvPr/>
        </p:nvSpPr>
        <p:spPr>
          <a:xfrm>
            <a:off x="5588000" y="3971636"/>
            <a:ext cx="1339273" cy="7389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91FF223-84A8-D8FF-76C8-433AC75C7E76}"/>
              </a:ext>
            </a:extLst>
          </p:cNvPr>
          <p:cNvSpPr>
            <a:spLocks noGrp="1"/>
          </p:cNvSpPr>
          <p:nvPr>
            <p:ph idx="1"/>
          </p:nvPr>
        </p:nvSpPr>
        <p:spPr>
          <a:xfrm>
            <a:off x="838200" y="4119419"/>
            <a:ext cx="11063842" cy="2630152"/>
          </a:xfrm>
        </p:spPr>
        <p:txBody>
          <a:bodyPr vert="horz" lIns="91440" tIns="45720" rIns="91440" bIns="45720" rtlCol="0" anchor="t">
            <a:normAutofit fontScale="92500" lnSpcReduction="20000"/>
          </a:bodyPr>
          <a:lstStyle/>
          <a:p>
            <a:r>
              <a:rPr lang="en-US" dirty="0">
                <a:ea typeface="Calibri" panose="020F0502020204030204"/>
                <a:cs typeface="Calibri"/>
              </a:rPr>
              <a:t>Transverse target field needs pre-bending of the beam</a:t>
            </a:r>
          </a:p>
          <a:p>
            <a:r>
              <a:rPr lang="en-US" dirty="0">
                <a:ea typeface="Calibri" panose="020F0502020204030204"/>
                <a:cs typeface="Calibri"/>
              </a:rPr>
              <a:t>Chicane design (J. Benesch) replaces two existing 1m dipoles</a:t>
            </a:r>
          </a:p>
          <a:p>
            <a:r>
              <a:rPr lang="en-US" dirty="0">
                <a:ea typeface="Calibri" panose="020F0502020204030204"/>
                <a:cs typeface="Calibri"/>
              </a:rPr>
              <a:t> Further BMAD optimization performed by R. Bodenstein</a:t>
            </a:r>
          </a:p>
          <a:p>
            <a:r>
              <a:rPr lang="en-US" dirty="0">
                <a:ea typeface="Calibri" panose="020F0502020204030204"/>
                <a:cs typeface="Calibri"/>
              </a:rPr>
              <a:t>Chicane is needed for </a:t>
            </a:r>
            <a:r>
              <a:rPr lang="en-US" dirty="0" err="1">
                <a:ea typeface="Calibri" panose="020F0502020204030204"/>
                <a:cs typeface="Calibri"/>
              </a:rPr>
              <a:t>SoLID</a:t>
            </a:r>
            <a:r>
              <a:rPr lang="en-US" dirty="0">
                <a:ea typeface="Calibri" panose="020F0502020204030204"/>
                <a:cs typeface="Calibri"/>
              </a:rPr>
              <a:t> + any experiment with transverse PT</a:t>
            </a:r>
          </a:p>
          <a:p>
            <a:endParaRPr lang="en-US" dirty="0">
              <a:ea typeface="Calibri" panose="020F0502020204030204"/>
              <a:cs typeface="Calibri"/>
            </a:endParaRPr>
          </a:p>
          <a:p>
            <a:r>
              <a:rPr lang="en-US" dirty="0">
                <a:ea typeface="Calibri" panose="020F0502020204030204"/>
                <a:cs typeface="Calibri"/>
              </a:rPr>
              <a:t>Allows beam to </a:t>
            </a:r>
            <a:r>
              <a:rPr lang="en-US" b="1" dirty="0">
                <a:ea typeface="Calibri" panose="020F0502020204030204"/>
                <a:cs typeface="Calibri"/>
              </a:rPr>
              <a:t>cleanly</a:t>
            </a:r>
            <a:r>
              <a:rPr lang="en-US" dirty="0">
                <a:ea typeface="Calibri" panose="020F0502020204030204"/>
                <a:cs typeface="Calibri"/>
              </a:rPr>
              <a:t> reach hall dump – no local dump needed!</a:t>
            </a:r>
          </a:p>
        </p:txBody>
      </p:sp>
      <p:sp>
        <p:nvSpPr>
          <p:cNvPr id="2" name="Title 1">
            <a:extLst>
              <a:ext uri="{FF2B5EF4-FFF2-40B4-BE49-F238E27FC236}">
                <a16:creationId xmlns:a16="http://schemas.microsoft.com/office/drawing/2014/main" id="{8697A64F-54ED-A998-8788-490AEACB1AAB}"/>
              </a:ext>
            </a:extLst>
          </p:cNvPr>
          <p:cNvSpPr>
            <a:spLocks noGrp="1"/>
          </p:cNvSpPr>
          <p:nvPr>
            <p:ph type="title"/>
          </p:nvPr>
        </p:nvSpPr>
        <p:spPr/>
        <p:txBody>
          <a:bodyPr/>
          <a:lstStyle/>
          <a:p>
            <a:r>
              <a:rPr lang="en-US" dirty="0">
                <a:cs typeface="Calibri Light"/>
              </a:rPr>
              <a:t>Chicane Magnet</a:t>
            </a:r>
            <a:endParaRPr lang="en-US" dirty="0"/>
          </a:p>
        </p:txBody>
      </p:sp>
      <p:sp>
        <p:nvSpPr>
          <p:cNvPr id="4" name="Slide Number Placeholder 3">
            <a:extLst>
              <a:ext uri="{FF2B5EF4-FFF2-40B4-BE49-F238E27FC236}">
                <a16:creationId xmlns:a16="http://schemas.microsoft.com/office/drawing/2014/main" id="{A16D093E-8654-09EF-0A6A-C1C412DEC4F8}"/>
              </a:ext>
            </a:extLst>
          </p:cNvPr>
          <p:cNvSpPr>
            <a:spLocks noGrp="1"/>
          </p:cNvSpPr>
          <p:nvPr>
            <p:ph type="sldNum" sz="quarter" idx="12"/>
          </p:nvPr>
        </p:nvSpPr>
        <p:spPr/>
        <p:txBody>
          <a:bodyPr/>
          <a:lstStyle/>
          <a:p>
            <a:r>
              <a:rPr lang="en-US"/>
              <a:t>12</a:t>
            </a:r>
            <a:endParaRPr lang="en-US" dirty="0"/>
          </a:p>
        </p:txBody>
      </p:sp>
      <p:pic>
        <p:nvPicPr>
          <p:cNvPr id="9" name="Picture 8">
            <a:extLst>
              <a:ext uri="{FF2B5EF4-FFF2-40B4-BE49-F238E27FC236}">
                <a16:creationId xmlns:a16="http://schemas.microsoft.com/office/drawing/2014/main" id="{16E33385-E436-64A0-A308-9DF1F97AB267}"/>
              </a:ext>
            </a:extLst>
          </p:cNvPr>
          <p:cNvPicPr>
            <a:picLocks noChangeAspect="1"/>
          </p:cNvPicPr>
          <p:nvPr/>
        </p:nvPicPr>
        <p:blipFill>
          <a:blip r:embed="rId3"/>
          <a:stretch>
            <a:fillRect/>
          </a:stretch>
        </p:blipFill>
        <p:spPr>
          <a:xfrm>
            <a:off x="1555642" y="1585432"/>
            <a:ext cx="9080715" cy="2491460"/>
          </a:xfrm>
          <a:prstGeom prst="rect">
            <a:avLst/>
          </a:prstGeom>
        </p:spPr>
      </p:pic>
      <p:sp>
        <p:nvSpPr>
          <p:cNvPr id="10" name="TextBox 9">
            <a:extLst>
              <a:ext uri="{FF2B5EF4-FFF2-40B4-BE49-F238E27FC236}">
                <a16:creationId xmlns:a16="http://schemas.microsoft.com/office/drawing/2014/main" id="{044AED00-AC61-6E2E-2F8F-FEA13292C7EF}"/>
              </a:ext>
            </a:extLst>
          </p:cNvPr>
          <p:cNvSpPr txBox="1"/>
          <p:nvPr/>
        </p:nvSpPr>
        <p:spPr>
          <a:xfrm>
            <a:off x="7446466" y="1594715"/>
            <a:ext cx="2606804" cy="276999"/>
          </a:xfrm>
          <a:prstGeom prst="rect">
            <a:avLst/>
          </a:prstGeom>
          <a:noFill/>
        </p:spPr>
        <p:txBody>
          <a:bodyPr wrap="none" rtlCol="0">
            <a:spAutoFit/>
          </a:bodyPr>
          <a:lstStyle/>
          <a:p>
            <a:r>
              <a:rPr lang="en-US" sz="1200" b="1" dirty="0"/>
              <a:t>See R. Bodenstein, JLAB-TN-25-023</a:t>
            </a:r>
          </a:p>
        </p:txBody>
      </p:sp>
    </p:spTree>
    <p:custDataLst>
      <p:tags r:id="rId1"/>
    </p:custDataLst>
    <p:extLst>
      <p:ext uri="{BB962C8B-B14F-4D97-AF65-F5344CB8AC3E}">
        <p14:creationId xmlns:p14="http://schemas.microsoft.com/office/powerpoint/2010/main" val="550310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A5005-F0EC-EA50-9E1C-104A58359025}"/>
              </a:ext>
            </a:extLst>
          </p:cNvPr>
          <p:cNvSpPr>
            <a:spLocks noGrp="1"/>
          </p:cNvSpPr>
          <p:nvPr>
            <p:ph type="title"/>
          </p:nvPr>
        </p:nvSpPr>
        <p:spPr/>
        <p:txBody>
          <a:bodyPr/>
          <a:lstStyle/>
          <a:p>
            <a:r>
              <a:rPr lang="en-US" dirty="0"/>
              <a:t>Simulation Study</a:t>
            </a:r>
          </a:p>
        </p:txBody>
      </p:sp>
      <p:sp>
        <p:nvSpPr>
          <p:cNvPr id="3" name="Content Placeholder 2">
            <a:extLst>
              <a:ext uri="{FF2B5EF4-FFF2-40B4-BE49-F238E27FC236}">
                <a16:creationId xmlns:a16="http://schemas.microsoft.com/office/drawing/2014/main" id="{D6056680-59AA-D631-D24F-FB81530E7D56}"/>
              </a:ext>
            </a:extLst>
          </p:cNvPr>
          <p:cNvSpPr>
            <a:spLocks noGrp="1"/>
          </p:cNvSpPr>
          <p:nvPr>
            <p:ph idx="1"/>
          </p:nvPr>
        </p:nvSpPr>
        <p:spPr>
          <a:xfrm>
            <a:off x="750675" y="1611773"/>
            <a:ext cx="5463553" cy="4501812"/>
          </a:xfrm>
        </p:spPr>
        <p:txBody>
          <a:bodyPr>
            <a:normAutofit fontScale="77500" lnSpcReduction="20000"/>
          </a:bodyPr>
          <a:lstStyle/>
          <a:p>
            <a:endParaRPr lang="en-US" b="1" dirty="0">
              <a:solidFill>
                <a:schemeClr val="accent4"/>
              </a:solidFill>
            </a:endParaRPr>
          </a:p>
          <a:p>
            <a:r>
              <a:rPr lang="en-US" b="1" dirty="0">
                <a:solidFill>
                  <a:schemeClr val="accent4"/>
                </a:solidFill>
              </a:rPr>
              <a:t>Monte-Carlo simulation performed with all effects included &amp; accounted for:</a:t>
            </a:r>
          </a:p>
          <a:p>
            <a:pPr lvl="1">
              <a:buFont typeface="Wingdings" panose="05000000000000000000" pitchFamily="2" charset="2"/>
              <a:buChar char="§"/>
            </a:pPr>
            <a:r>
              <a:rPr lang="en-US" b="1" dirty="0">
                <a:solidFill>
                  <a:srgbClr val="FF0000"/>
                </a:solidFill>
              </a:rPr>
              <a:t>Raster</a:t>
            </a:r>
          </a:p>
          <a:p>
            <a:pPr lvl="1">
              <a:buFont typeface="Wingdings" panose="05000000000000000000" pitchFamily="2" charset="2"/>
              <a:buChar char="§"/>
            </a:pPr>
            <a:r>
              <a:rPr lang="en-US" b="1" dirty="0">
                <a:solidFill>
                  <a:schemeClr val="accent5"/>
                </a:solidFill>
              </a:rPr>
              <a:t>Chicane</a:t>
            </a:r>
          </a:p>
          <a:p>
            <a:pPr lvl="1">
              <a:buFont typeface="Wingdings" panose="05000000000000000000" pitchFamily="2" charset="2"/>
              <a:buChar char="§"/>
            </a:pPr>
            <a:r>
              <a:rPr lang="en-US" b="1" dirty="0">
                <a:solidFill>
                  <a:schemeClr val="accent1"/>
                </a:solidFill>
              </a:rPr>
              <a:t>Target Field</a:t>
            </a:r>
          </a:p>
          <a:p>
            <a:pPr lvl="1">
              <a:buFont typeface="Wingdings" panose="05000000000000000000" pitchFamily="2" charset="2"/>
              <a:buChar char="§"/>
            </a:pPr>
            <a:r>
              <a:rPr lang="en-US" b="1" dirty="0">
                <a:solidFill>
                  <a:schemeClr val="accent6">
                    <a:lumMod val="60000"/>
                    <a:lumOff val="40000"/>
                  </a:schemeClr>
                </a:solidFill>
              </a:rPr>
              <a:t>Spectrometer Optics</a:t>
            </a:r>
          </a:p>
          <a:p>
            <a:pPr lvl="1">
              <a:buFont typeface="Wingdings" panose="05000000000000000000" pitchFamily="2" charset="2"/>
              <a:buChar char="§"/>
            </a:pPr>
            <a:r>
              <a:rPr lang="en-US" b="1" dirty="0">
                <a:solidFill>
                  <a:schemeClr val="accent2"/>
                </a:solidFill>
              </a:rPr>
              <a:t>Multiple Scattering</a:t>
            </a:r>
          </a:p>
          <a:p>
            <a:pPr lvl="1">
              <a:buFont typeface="Wingdings" panose="05000000000000000000" pitchFamily="2" charset="2"/>
              <a:buChar char="§"/>
            </a:pPr>
            <a:r>
              <a:rPr lang="en-US" b="1" dirty="0">
                <a:solidFill>
                  <a:srgbClr val="CC9900"/>
                </a:solidFill>
              </a:rPr>
              <a:t>Radiative Effects</a:t>
            </a:r>
          </a:p>
          <a:p>
            <a:pPr lvl="1">
              <a:buFont typeface="Wingdings" panose="05000000000000000000" pitchFamily="2" charset="2"/>
              <a:buChar char="§"/>
            </a:pPr>
            <a:r>
              <a:rPr lang="en-US" b="1" dirty="0">
                <a:solidFill>
                  <a:srgbClr val="002060"/>
                </a:solidFill>
              </a:rPr>
              <a:t>Ionization Energy Loss</a:t>
            </a:r>
          </a:p>
          <a:p>
            <a:pPr lvl="1">
              <a:buFont typeface="Wingdings" panose="05000000000000000000" pitchFamily="2" charset="2"/>
              <a:buChar char="§"/>
            </a:pPr>
            <a:r>
              <a:rPr lang="en-US" b="1" dirty="0">
                <a:solidFill>
                  <a:srgbClr val="7030A0"/>
                </a:solidFill>
              </a:rPr>
              <a:t>Particle Decay</a:t>
            </a:r>
          </a:p>
          <a:p>
            <a:r>
              <a:rPr lang="en-US" dirty="0"/>
              <a:t>Chicane optimization: BMAD and </a:t>
            </a:r>
            <a:r>
              <a:rPr lang="en-US" dirty="0" err="1"/>
              <a:t>Optim</a:t>
            </a:r>
            <a:endParaRPr lang="en-US" dirty="0"/>
          </a:p>
          <a:p>
            <a:r>
              <a:rPr lang="en-US" dirty="0"/>
              <a:t>Standard Hall C analysis cuts</a:t>
            </a:r>
          </a:p>
          <a:p>
            <a:r>
              <a:rPr lang="en-US" u="sng" dirty="0"/>
              <a:t>Systematic impact on observable </a:t>
            </a:r>
            <a:r>
              <a:rPr lang="en-US" b="1" u="sng" dirty="0"/>
              <a:t>now included</a:t>
            </a:r>
          </a:p>
        </p:txBody>
      </p:sp>
      <p:sp>
        <p:nvSpPr>
          <p:cNvPr id="4" name="Slide Number Placeholder 3">
            <a:extLst>
              <a:ext uri="{FF2B5EF4-FFF2-40B4-BE49-F238E27FC236}">
                <a16:creationId xmlns:a16="http://schemas.microsoft.com/office/drawing/2014/main" id="{FE307750-A516-CF34-6D2B-1FDE2558D5ED}"/>
              </a:ext>
            </a:extLst>
          </p:cNvPr>
          <p:cNvSpPr>
            <a:spLocks noGrp="1"/>
          </p:cNvSpPr>
          <p:nvPr>
            <p:ph type="sldNum" sz="quarter" idx="12"/>
          </p:nvPr>
        </p:nvSpPr>
        <p:spPr/>
        <p:txBody>
          <a:bodyPr/>
          <a:lstStyle/>
          <a:p>
            <a:r>
              <a:rPr lang="en-US"/>
              <a:t>13</a:t>
            </a:r>
            <a:endParaRPr lang="en-US" dirty="0"/>
          </a:p>
        </p:txBody>
      </p:sp>
      <p:sp>
        <p:nvSpPr>
          <p:cNvPr id="7" name="TextBox 6">
            <a:extLst>
              <a:ext uri="{FF2B5EF4-FFF2-40B4-BE49-F238E27FC236}">
                <a16:creationId xmlns:a16="http://schemas.microsoft.com/office/drawing/2014/main" id="{90FF7476-9197-5C7C-0CF9-9F51607337F5}"/>
              </a:ext>
            </a:extLst>
          </p:cNvPr>
          <p:cNvSpPr txBox="1"/>
          <p:nvPr/>
        </p:nvSpPr>
        <p:spPr>
          <a:xfrm>
            <a:off x="2645633" y="5895541"/>
            <a:ext cx="6900735" cy="646331"/>
          </a:xfrm>
          <a:prstGeom prst="rect">
            <a:avLst/>
          </a:prstGeom>
          <a:noFill/>
        </p:spPr>
        <p:txBody>
          <a:bodyPr wrap="none" rtlCol="0">
            <a:spAutoFit/>
          </a:bodyPr>
          <a:lstStyle/>
          <a:p>
            <a:pPr algn="ctr"/>
            <a:r>
              <a:rPr lang="en-US" b="1" dirty="0"/>
              <a:t>Thanks to Jefferson Lab Staff Scientists</a:t>
            </a:r>
          </a:p>
          <a:p>
            <a:pPr algn="ctr"/>
            <a:r>
              <a:rPr lang="en-US" b="1" dirty="0"/>
              <a:t> Dave Gaskell, Jay Benesch, and Ryan Bodenstein for their help!</a:t>
            </a:r>
          </a:p>
        </p:txBody>
      </p:sp>
      <p:sp>
        <p:nvSpPr>
          <p:cNvPr id="8" name="Rectangle: Rounded Corners 7">
            <a:extLst>
              <a:ext uri="{FF2B5EF4-FFF2-40B4-BE49-F238E27FC236}">
                <a16:creationId xmlns:a16="http://schemas.microsoft.com/office/drawing/2014/main" id="{8BD6742C-72DB-DAA2-9C3E-0DCAB307F2CA}"/>
              </a:ext>
            </a:extLst>
          </p:cNvPr>
          <p:cNvSpPr/>
          <p:nvPr/>
        </p:nvSpPr>
        <p:spPr>
          <a:xfrm>
            <a:off x="7279630" y="3548877"/>
            <a:ext cx="3952067" cy="2375166"/>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z</a:t>
            </a:r>
          </a:p>
        </p:txBody>
      </p:sp>
      <p:sp>
        <p:nvSpPr>
          <p:cNvPr id="9" name="TextBox 8">
            <a:extLst>
              <a:ext uri="{FF2B5EF4-FFF2-40B4-BE49-F238E27FC236}">
                <a16:creationId xmlns:a16="http://schemas.microsoft.com/office/drawing/2014/main" id="{DE90CD88-8552-994B-7549-9D8F928171CC}"/>
              </a:ext>
            </a:extLst>
          </p:cNvPr>
          <p:cNvSpPr txBox="1"/>
          <p:nvPr/>
        </p:nvSpPr>
        <p:spPr>
          <a:xfrm>
            <a:off x="7490143" y="3566810"/>
            <a:ext cx="3580108" cy="2451953"/>
          </a:xfrm>
          <a:prstGeom prst="rect">
            <a:avLst/>
          </a:prstGeom>
          <a:noFill/>
        </p:spPr>
        <p:txBody>
          <a:bodyPr wrap="square" rtlCol="0">
            <a:spAutoFit/>
          </a:bodyPr>
          <a:lstStyle/>
          <a:p>
            <a:pPr algn="ctr"/>
            <a:r>
              <a:rPr lang="en-US" sz="2000" dirty="0"/>
              <a:t>All following plots are for the </a:t>
            </a:r>
            <a:r>
              <a:rPr lang="en-US" sz="2000" b="1" dirty="0"/>
              <a:t>worst case </a:t>
            </a:r>
            <a:r>
              <a:rPr lang="en-US" sz="2000" dirty="0"/>
              <a:t>kinematic setting at the lowest Q</a:t>
            </a:r>
            <a:r>
              <a:rPr lang="en-US" sz="2000" baseline="30000" dirty="0"/>
              <a:t>2</a:t>
            </a:r>
            <a:r>
              <a:rPr lang="en-US" sz="2000" dirty="0"/>
              <a:t>. </a:t>
            </a:r>
          </a:p>
          <a:p>
            <a:pPr algn="ctr"/>
            <a:endParaRPr lang="en-US" sz="2000" dirty="0"/>
          </a:p>
          <a:p>
            <a:pPr algn="ctr"/>
            <a:endParaRPr lang="en-US" sz="2000" dirty="0"/>
          </a:p>
          <a:p>
            <a:pPr algn="ctr"/>
            <a:r>
              <a:rPr lang="en-US" sz="2000" dirty="0"/>
              <a:t>Target field/chicane effects are smaller for all other settings.</a:t>
            </a:r>
            <a:endParaRPr lang="en-US" sz="2000" baseline="30000" dirty="0"/>
          </a:p>
          <a:p>
            <a:pPr algn="ctr"/>
            <a:endParaRPr lang="en-US" sz="2000" baseline="30000" dirty="0"/>
          </a:p>
        </p:txBody>
      </p:sp>
      <p:pic>
        <p:nvPicPr>
          <p:cNvPr id="41" name="Picture 40">
            <a:extLst>
              <a:ext uri="{FF2B5EF4-FFF2-40B4-BE49-F238E27FC236}">
                <a16:creationId xmlns:a16="http://schemas.microsoft.com/office/drawing/2014/main" id="{BAA49671-23EC-7D4F-3C94-76CC8209BBE2}"/>
              </a:ext>
            </a:extLst>
          </p:cNvPr>
          <p:cNvPicPr>
            <a:picLocks noChangeAspect="1"/>
          </p:cNvPicPr>
          <p:nvPr/>
        </p:nvPicPr>
        <p:blipFill>
          <a:blip r:embed="rId3"/>
          <a:stretch>
            <a:fillRect/>
          </a:stretch>
        </p:blipFill>
        <p:spPr>
          <a:xfrm>
            <a:off x="5217810" y="-502996"/>
            <a:ext cx="6974190" cy="2121815"/>
          </a:xfrm>
          <a:prstGeom prst="rect">
            <a:avLst/>
          </a:prstGeom>
        </p:spPr>
      </p:pic>
      <p:sp>
        <p:nvSpPr>
          <p:cNvPr id="5" name="TextBox 4">
            <a:extLst>
              <a:ext uri="{FF2B5EF4-FFF2-40B4-BE49-F238E27FC236}">
                <a16:creationId xmlns:a16="http://schemas.microsoft.com/office/drawing/2014/main" id="{33EDDC5D-7DD0-7900-004C-30435E788401}"/>
              </a:ext>
            </a:extLst>
          </p:cNvPr>
          <p:cNvSpPr txBox="1"/>
          <p:nvPr/>
        </p:nvSpPr>
        <p:spPr>
          <a:xfrm>
            <a:off x="5974662" y="1137945"/>
            <a:ext cx="502061" cy="369332"/>
          </a:xfrm>
          <a:prstGeom prst="rect">
            <a:avLst/>
          </a:prstGeom>
          <a:noFill/>
        </p:spPr>
        <p:txBody>
          <a:bodyPr wrap="none" rtlCol="0">
            <a:spAutoFit/>
          </a:bodyPr>
          <a:lstStyle/>
          <a:p>
            <a:r>
              <a:rPr lang="en-US" dirty="0"/>
              <a:t>✅</a:t>
            </a:r>
          </a:p>
        </p:txBody>
      </p:sp>
      <p:sp>
        <p:nvSpPr>
          <p:cNvPr id="6" name="TextBox 5">
            <a:extLst>
              <a:ext uri="{FF2B5EF4-FFF2-40B4-BE49-F238E27FC236}">
                <a16:creationId xmlns:a16="http://schemas.microsoft.com/office/drawing/2014/main" id="{7B57B53C-5C51-C080-3214-A5AC03EA409A}"/>
              </a:ext>
            </a:extLst>
          </p:cNvPr>
          <p:cNvSpPr txBox="1"/>
          <p:nvPr/>
        </p:nvSpPr>
        <p:spPr>
          <a:xfrm>
            <a:off x="7153050" y="1328962"/>
            <a:ext cx="502061" cy="369332"/>
          </a:xfrm>
          <a:prstGeom prst="rect">
            <a:avLst/>
          </a:prstGeom>
          <a:noFill/>
        </p:spPr>
        <p:txBody>
          <a:bodyPr wrap="none" rtlCol="0">
            <a:spAutoFit/>
          </a:bodyPr>
          <a:lstStyle/>
          <a:p>
            <a:r>
              <a:rPr lang="en-US" dirty="0"/>
              <a:t>✅</a:t>
            </a:r>
          </a:p>
        </p:txBody>
      </p:sp>
      <p:sp>
        <p:nvSpPr>
          <p:cNvPr id="10" name="TextBox 9">
            <a:extLst>
              <a:ext uri="{FF2B5EF4-FFF2-40B4-BE49-F238E27FC236}">
                <a16:creationId xmlns:a16="http://schemas.microsoft.com/office/drawing/2014/main" id="{FBDFC882-F9B9-848F-E28F-6DC54C992D51}"/>
              </a:ext>
            </a:extLst>
          </p:cNvPr>
          <p:cNvSpPr txBox="1"/>
          <p:nvPr/>
        </p:nvSpPr>
        <p:spPr>
          <a:xfrm>
            <a:off x="8500334" y="1459166"/>
            <a:ext cx="502061" cy="369332"/>
          </a:xfrm>
          <a:prstGeom prst="rect">
            <a:avLst/>
          </a:prstGeom>
          <a:noFill/>
        </p:spPr>
        <p:txBody>
          <a:bodyPr wrap="none" rtlCol="0">
            <a:spAutoFit/>
          </a:bodyPr>
          <a:lstStyle/>
          <a:p>
            <a:r>
              <a:rPr lang="en-US" dirty="0"/>
              <a:t>✅</a:t>
            </a:r>
          </a:p>
        </p:txBody>
      </p:sp>
      <p:sp>
        <p:nvSpPr>
          <p:cNvPr id="11" name="TextBox 10">
            <a:extLst>
              <a:ext uri="{FF2B5EF4-FFF2-40B4-BE49-F238E27FC236}">
                <a16:creationId xmlns:a16="http://schemas.microsoft.com/office/drawing/2014/main" id="{A627F9F3-8A29-D40F-BA29-05DFEBDB6B01}"/>
              </a:ext>
            </a:extLst>
          </p:cNvPr>
          <p:cNvSpPr txBox="1"/>
          <p:nvPr/>
        </p:nvSpPr>
        <p:spPr>
          <a:xfrm>
            <a:off x="9439156" y="1339289"/>
            <a:ext cx="502061" cy="369332"/>
          </a:xfrm>
          <a:prstGeom prst="rect">
            <a:avLst/>
          </a:prstGeom>
          <a:noFill/>
        </p:spPr>
        <p:txBody>
          <a:bodyPr wrap="none" rtlCol="0">
            <a:spAutoFit/>
          </a:bodyPr>
          <a:lstStyle/>
          <a:p>
            <a:r>
              <a:rPr lang="en-US" dirty="0"/>
              <a:t>✅</a:t>
            </a:r>
          </a:p>
        </p:txBody>
      </p:sp>
      <p:cxnSp>
        <p:nvCxnSpPr>
          <p:cNvPr id="13" name="Connector: Elbow 12">
            <a:extLst>
              <a:ext uri="{FF2B5EF4-FFF2-40B4-BE49-F238E27FC236}">
                <a16:creationId xmlns:a16="http://schemas.microsoft.com/office/drawing/2014/main" id="{B8D17FA2-C4DE-B931-C113-A995A53D1BCF}"/>
              </a:ext>
            </a:extLst>
          </p:cNvPr>
          <p:cNvCxnSpPr>
            <a:cxnSpLocks/>
            <a:endCxn id="5" idx="2"/>
          </p:cNvCxnSpPr>
          <p:nvPr/>
        </p:nvCxnSpPr>
        <p:spPr>
          <a:xfrm flipV="1">
            <a:off x="2275973" y="1507277"/>
            <a:ext cx="3949720" cy="1159723"/>
          </a:xfrm>
          <a:prstGeom prst="bentConnector2">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Connector: Elbow 14">
            <a:extLst>
              <a:ext uri="{FF2B5EF4-FFF2-40B4-BE49-F238E27FC236}">
                <a16:creationId xmlns:a16="http://schemas.microsoft.com/office/drawing/2014/main" id="{55542649-0CD4-92B5-B606-B6026D5EE04F}"/>
              </a:ext>
            </a:extLst>
          </p:cNvPr>
          <p:cNvCxnSpPr>
            <a:cxnSpLocks/>
            <a:endCxn id="6" idx="2"/>
          </p:cNvCxnSpPr>
          <p:nvPr/>
        </p:nvCxnSpPr>
        <p:spPr>
          <a:xfrm flipV="1">
            <a:off x="2501813" y="1698294"/>
            <a:ext cx="4902268" cy="1214422"/>
          </a:xfrm>
          <a:prstGeom prst="bentConnector2">
            <a:avLst/>
          </a:prstGeom>
          <a:ln>
            <a:solidFill>
              <a:schemeClr val="accent5"/>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67DF9D7-FA9A-0BC1-4F1B-684E4BE5AD31}"/>
              </a:ext>
            </a:extLst>
          </p:cNvPr>
          <p:cNvCxnSpPr>
            <a:stCxn id="6" idx="0"/>
          </p:cNvCxnSpPr>
          <p:nvPr/>
        </p:nvCxnSpPr>
        <p:spPr>
          <a:xfrm flipH="1" flipV="1">
            <a:off x="7117080" y="1249680"/>
            <a:ext cx="287001" cy="7928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8631E41E-0E1E-DCB8-C023-DD8BDCCACEF0}"/>
              </a:ext>
            </a:extLst>
          </p:cNvPr>
          <p:cNvCxnSpPr>
            <a:cxnSpLocks/>
            <a:endCxn id="6" idx="0"/>
          </p:cNvCxnSpPr>
          <p:nvPr/>
        </p:nvCxnSpPr>
        <p:spPr>
          <a:xfrm flipH="1">
            <a:off x="7404081" y="1242074"/>
            <a:ext cx="323181" cy="86888"/>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3" name="Connector: Elbow 22">
            <a:extLst>
              <a:ext uri="{FF2B5EF4-FFF2-40B4-BE49-F238E27FC236}">
                <a16:creationId xmlns:a16="http://schemas.microsoft.com/office/drawing/2014/main" id="{F9EEEB34-A8FF-E23C-7F44-050070A279C5}"/>
              </a:ext>
            </a:extLst>
          </p:cNvPr>
          <p:cNvCxnSpPr>
            <a:cxnSpLocks/>
            <a:endCxn id="10" idx="2"/>
          </p:cNvCxnSpPr>
          <p:nvPr/>
        </p:nvCxnSpPr>
        <p:spPr>
          <a:xfrm flipV="1">
            <a:off x="2819400" y="1828498"/>
            <a:ext cx="5931965" cy="1321102"/>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Connector: Elbow 23">
            <a:extLst>
              <a:ext uri="{FF2B5EF4-FFF2-40B4-BE49-F238E27FC236}">
                <a16:creationId xmlns:a16="http://schemas.microsoft.com/office/drawing/2014/main" id="{0BB9A6E1-7502-4198-9025-72A8B84A65A5}"/>
              </a:ext>
            </a:extLst>
          </p:cNvPr>
          <p:cNvCxnSpPr>
            <a:cxnSpLocks/>
            <a:endCxn id="11" idx="2"/>
          </p:cNvCxnSpPr>
          <p:nvPr/>
        </p:nvCxnSpPr>
        <p:spPr>
          <a:xfrm flipV="1">
            <a:off x="3905250" y="1708621"/>
            <a:ext cx="5784937" cy="1720379"/>
          </a:xfrm>
          <a:prstGeom prst="bentConnector2">
            <a:avLst/>
          </a:prstGeom>
          <a:ln>
            <a:solidFill>
              <a:schemeClr val="accent6">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223936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34A96-776E-8BF9-7973-644961F1F1F5}"/>
              </a:ext>
            </a:extLst>
          </p:cNvPr>
          <p:cNvSpPr>
            <a:spLocks noGrp="1"/>
          </p:cNvSpPr>
          <p:nvPr>
            <p:ph type="title"/>
          </p:nvPr>
        </p:nvSpPr>
        <p:spPr/>
        <p:txBody>
          <a:bodyPr/>
          <a:lstStyle/>
          <a:p>
            <a:r>
              <a:rPr lang="en-US" dirty="0"/>
              <a:t>Resolutions</a:t>
            </a:r>
          </a:p>
        </p:txBody>
      </p:sp>
      <p:sp>
        <p:nvSpPr>
          <p:cNvPr id="4" name="Slide Number Placeholder 3">
            <a:extLst>
              <a:ext uri="{FF2B5EF4-FFF2-40B4-BE49-F238E27FC236}">
                <a16:creationId xmlns:a16="http://schemas.microsoft.com/office/drawing/2014/main" id="{E980A51D-3400-F14F-087F-BEE4275BF67D}"/>
              </a:ext>
            </a:extLst>
          </p:cNvPr>
          <p:cNvSpPr>
            <a:spLocks noGrp="1"/>
          </p:cNvSpPr>
          <p:nvPr>
            <p:ph type="sldNum" sz="quarter" idx="12"/>
          </p:nvPr>
        </p:nvSpPr>
        <p:spPr/>
        <p:txBody>
          <a:bodyPr/>
          <a:lstStyle/>
          <a:p>
            <a:r>
              <a:rPr lang="en-US"/>
              <a:t>14</a:t>
            </a:r>
          </a:p>
        </p:txBody>
      </p:sp>
      <p:pic>
        <p:nvPicPr>
          <p:cNvPr id="6" name="Picture 5">
            <a:extLst>
              <a:ext uri="{FF2B5EF4-FFF2-40B4-BE49-F238E27FC236}">
                <a16:creationId xmlns:a16="http://schemas.microsoft.com/office/drawing/2014/main" id="{F12A7FA9-5FB8-A992-DF38-9CF6D4F2C8CC}"/>
              </a:ext>
            </a:extLst>
          </p:cNvPr>
          <p:cNvPicPr>
            <a:picLocks noChangeAspect="1"/>
          </p:cNvPicPr>
          <p:nvPr/>
        </p:nvPicPr>
        <p:blipFill>
          <a:blip r:embed="rId3"/>
          <a:stretch>
            <a:fillRect/>
          </a:stretch>
        </p:blipFill>
        <p:spPr>
          <a:xfrm>
            <a:off x="433951" y="1565481"/>
            <a:ext cx="7123127" cy="2309095"/>
          </a:xfrm>
          <a:prstGeom prst="rect">
            <a:avLst/>
          </a:prstGeom>
        </p:spPr>
      </p:pic>
      <p:sp>
        <p:nvSpPr>
          <p:cNvPr id="7" name="TextBox 6">
            <a:extLst>
              <a:ext uri="{FF2B5EF4-FFF2-40B4-BE49-F238E27FC236}">
                <a16:creationId xmlns:a16="http://schemas.microsoft.com/office/drawing/2014/main" id="{611D3F64-3DD9-6588-28B1-BB572DC14F6C}"/>
              </a:ext>
            </a:extLst>
          </p:cNvPr>
          <p:cNvSpPr txBox="1"/>
          <p:nvPr/>
        </p:nvSpPr>
        <p:spPr>
          <a:xfrm>
            <a:off x="495946" y="4036836"/>
            <a:ext cx="3230115" cy="369332"/>
          </a:xfrm>
          <a:prstGeom prst="rect">
            <a:avLst/>
          </a:prstGeom>
          <a:noFill/>
        </p:spPr>
        <p:txBody>
          <a:bodyPr wrap="none" rtlCol="0">
            <a:spAutoFit/>
          </a:bodyPr>
          <a:lstStyle/>
          <a:p>
            <a:r>
              <a:rPr lang="en-US" b="1" dirty="0"/>
              <a:t>Without Target Field/Chicane</a:t>
            </a:r>
          </a:p>
        </p:txBody>
      </p:sp>
      <p:sp>
        <p:nvSpPr>
          <p:cNvPr id="8" name="TextBox 7">
            <a:extLst>
              <a:ext uri="{FF2B5EF4-FFF2-40B4-BE49-F238E27FC236}">
                <a16:creationId xmlns:a16="http://schemas.microsoft.com/office/drawing/2014/main" id="{02EF11A5-33D9-417A-31B5-7E1D03490A7E}"/>
              </a:ext>
            </a:extLst>
          </p:cNvPr>
          <p:cNvSpPr txBox="1"/>
          <p:nvPr/>
        </p:nvSpPr>
        <p:spPr>
          <a:xfrm>
            <a:off x="4498191" y="4036836"/>
            <a:ext cx="2880660" cy="369332"/>
          </a:xfrm>
          <a:prstGeom prst="rect">
            <a:avLst/>
          </a:prstGeom>
          <a:noFill/>
        </p:spPr>
        <p:txBody>
          <a:bodyPr wrap="none" rtlCol="0">
            <a:spAutoFit/>
          </a:bodyPr>
          <a:lstStyle/>
          <a:p>
            <a:r>
              <a:rPr lang="en-US" b="1" dirty="0"/>
              <a:t>With Target Field/Chicane</a:t>
            </a:r>
          </a:p>
        </p:txBody>
      </p:sp>
      <p:pic>
        <p:nvPicPr>
          <p:cNvPr id="9" name="Picture 8" descr="A graph with red dots&#10;&#10;Description automatically generated">
            <a:extLst>
              <a:ext uri="{FF2B5EF4-FFF2-40B4-BE49-F238E27FC236}">
                <a16:creationId xmlns:a16="http://schemas.microsoft.com/office/drawing/2014/main" id="{E08A3EEF-63DA-25DF-8DEA-7148B191DA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7078" y="756738"/>
            <a:ext cx="4619687" cy="3464764"/>
          </a:xfrm>
          <a:prstGeom prst="rect">
            <a:avLst/>
          </a:prstGeom>
        </p:spPr>
      </p:pic>
      <p:sp>
        <p:nvSpPr>
          <p:cNvPr id="10" name="TextBox 9">
            <a:extLst>
              <a:ext uri="{FF2B5EF4-FFF2-40B4-BE49-F238E27FC236}">
                <a16:creationId xmlns:a16="http://schemas.microsoft.com/office/drawing/2014/main" id="{3CA07761-DA56-9017-057B-41388E4FA13E}"/>
              </a:ext>
            </a:extLst>
          </p:cNvPr>
          <p:cNvSpPr txBox="1"/>
          <p:nvPr/>
        </p:nvSpPr>
        <p:spPr>
          <a:xfrm>
            <a:off x="8673953" y="4221502"/>
            <a:ext cx="2941959" cy="369332"/>
          </a:xfrm>
          <a:prstGeom prst="rect">
            <a:avLst/>
          </a:prstGeom>
          <a:noFill/>
        </p:spPr>
        <p:txBody>
          <a:bodyPr wrap="none" rtlCol="0">
            <a:spAutoFit/>
          </a:bodyPr>
          <a:lstStyle/>
          <a:p>
            <a:r>
              <a:rPr lang="en-US" b="1" dirty="0">
                <a:solidFill>
                  <a:schemeClr val="accent6"/>
                </a:solidFill>
              </a:rPr>
              <a:t>Planned Bin Size: &gt; 30 MeV</a:t>
            </a:r>
          </a:p>
        </p:txBody>
      </p:sp>
      <p:sp>
        <p:nvSpPr>
          <p:cNvPr id="11" name="TextBox 10">
            <a:extLst>
              <a:ext uri="{FF2B5EF4-FFF2-40B4-BE49-F238E27FC236}">
                <a16:creationId xmlns:a16="http://schemas.microsoft.com/office/drawing/2014/main" id="{AF1C71BF-3A47-F893-F264-AA548599CEF6}"/>
              </a:ext>
            </a:extLst>
          </p:cNvPr>
          <p:cNvSpPr txBox="1"/>
          <p:nvPr/>
        </p:nvSpPr>
        <p:spPr>
          <a:xfrm>
            <a:off x="1387611" y="5074932"/>
            <a:ext cx="9678355" cy="1077218"/>
          </a:xfrm>
          <a:prstGeom prst="rect">
            <a:avLst/>
          </a:prstGeom>
          <a:noFill/>
        </p:spPr>
        <p:txBody>
          <a:bodyPr wrap="none" rtlCol="0">
            <a:spAutoFit/>
          </a:bodyPr>
          <a:lstStyle/>
          <a:p>
            <a:r>
              <a:rPr lang="en-US" b="1" i="1" dirty="0"/>
              <a:t>Resolution w/ Target: 10-20 MeV</a:t>
            </a:r>
          </a:p>
          <a:p>
            <a:endParaRPr lang="en-US" b="1" i="1" dirty="0"/>
          </a:p>
          <a:p>
            <a:pPr marL="285750" indent="-285750">
              <a:buFont typeface="Arial" panose="020B0604020202020204" pitchFamily="34" charset="0"/>
              <a:buChar char="•"/>
            </a:pPr>
            <a:r>
              <a:rPr lang="en-US" sz="2800" b="1" u="sng" dirty="0"/>
              <a:t>There should be no issue resolving the resonances of g</a:t>
            </a:r>
            <a:r>
              <a:rPr lang="en-US" sz="2800" b="1" u="sng" baseline="-25000" dirty="0"/>
              <a:t>2</a:t>
            </a:r>
            <a:r>
              <a:rPr lang="en-US" sz="2800" b="1" u="sng" dirty="0"/>
              <a:t>p</a:t>
            </a:r>
          </a:p>
        </p:txBody>
      </p:sp>
    </p:spTree>
    <p:custDataLst>
      <p:tags r:id="rId1"/>
    </p:custDataLst>
    <p:extLst>
      <p:ext uri="{BB962C8B-B14F-4D97-AF65-F5344CB8AC3E}">
        <p14:creationId xmlns:p14="http://schemas.microsoft.com/office/powerpoint/2010/main" val="2373316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9BED7-4C12-A1BE-D50E-23632AB9F9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167488-CCAA-442B-7C0A-2722FBA0051F}"/>
              </a:ext>
            </a:extLst>
          </p:cNvPr>
          <p:cNvSpPr>
            <a:spLocks noGrp="1"/>
          </p:cNvSpPr>
          <p:nvPr>
            <p:ph type="title"/>
          </p:nvPr>
        </p:nvSpPr>
        <p:spPr/>
        <p:txBody>
          <a:bodyPr/>
          <a:lstStyle/>
          <a:p>
            <a:r>
              <a:rPr lang="en-US" dirty="0"/>
              <a:t>Resolutions</a:t>
            </a:r>
          </a:p>
        </p:txBody>
      </p:sp>
      <p:sp>
        <p:nvSpPr>
          <p:cNvPr id="4" name="Slide Number Placeholder 3">
            <a:extLst>
              <a:ext uri="{FF2B5EF4-FFF2-40B4-BE49-F238E27FC236}">
                <a16:creationId xmlns:a16="http://schemas.microsoft.com/office/drawing/2014/main" id="{9FAA79BD-A4C3-A9A0-E66B-5017EC3F955F}"/>
              </a:ext>
            </a:extLst>
          </p:cNvPr>
          <p:cNvSpPr>
            <a:spLocks noGrp="1"/>
          </p:cNvSpPr>
          <p:nvPr>
            <p:ph type="sldNum" sz="quarter" idx="12"/>
          </p:nvPr>
        </p:nvSpPr>
        <p:spPr/>
        <p:txBody>
          <a:bodyPr/>
          <a:lstStyle/>
          <a:p>
            <a:r>
              <a:rPr lang="en-US"/>
              <a:t>15</a:t>
            </a:r>
          </a:p>
        </p:txBody>
      </p:sp>
      <p:sp>
        <p:nvSpPr>
          <p:cNvPr id="7" name="TextBox 6">
            <a:extLst>
              <a:ext uri="{FF2B5EF4-FFF2-40B4-BE49-F238E27FC236}">
                <a16:creationId xmlns:a16="http://schemas.microsoft.com/office/drawing/2014/main" id="{361B19B8-80BF-678C-9F59-E7014ACE6E3F}"/>
              </a:ext>
            </a:extLst>
          </p:cNvPr>
          <p:cNvSpPr txBox="1"/>
          <p:nvPr/>
        </p:nvSpPr>
        <p:spPr>
          <a:xfrm>
            <a:off x="731372" y="4718268"/>
            <a:ext cx="2218813" cy="276999"/>
          </a:xfrm>
          <a:prstGeom prst="rect">
            <a:avLst/>
          </a:prstGeom>
          <a:noFill/>
        </p:spPr>
        <p:txBody>
          <a:bodyPr wrap="none" rtlCol="0">
            <a:spAutoFit/>
          </a:bodyPr>
          <a:lstStyle/>
          <a:p>
            <a:r>
              <a:rPr lang="en-US" sz="1200" b="1" dirty="0"/>
              <a:t>Without Target Field/Chicane</a:t>
            </a:r>
          </a:p>
        </p:txBody>
      </p:sp>
      <p:sp>
        <p:nvSpPr>
          <p:cNvPr id="8" name="TextBox 7">
            <a:extLst>
              <a:ext uri="{FF2B5EF4-FFF2-40B4-BE49-F238E27FC236}">
                <a16:creationId xmlns:a16="http://schemas.microsoft.com/office/drawing/2014/main" id="{7DE5ED6A-16AB-A8DD-FD87-8C7763BC4E16}"/>
              </a:ext>
            </a:extLst>
          </p:cNvPr>
          <p:cNvSpPr txBox="1"/>
          <p:nvPr/>
        </p:nvSpPr>
        <p:spPr>
          <a:xfrm>
            <a:off x="3436429" y="4731360"/>
            <a:ext cx="1986378" cy="276999"/>
          </a:xfrm>
          <a:prstGeom prst="rect">
            <a:avLst/>
          </a:prstGeom>
          <a:noFill/>
        </p:spPr>
        <p:txBody>
          <a:bodyPr wrap="none" rtlCol="0">
            <a:spAutoFit/>
          </a:bodyPr>
          <a:lstStyle/>
          <a:p>
            <a:r>
              <a:rPr lang="en-US" sz="1200" b="1" dirty="0"/>
              <a:t>With Target Field/Chicane</a:t>
            </a:r>
          </a:p>
        </p:txBody>
      </p:sp>
      <p:sp>
        <p:nvSpPr>
          <p:cNvPr id="10" name="TextBox 9">
            <a:extLst>
              <a:ext uri="{FF2B5EF4-FFF2-40B4-BE49-F238E27FC236}">
                <a16:creationId xmlns:a16="http://schemas.microsoft.com/office/drawing/2014/main" id="{28EA53D8-F89C-6926-99E3-4212FF059C7A}"/>
              </a:ext>
            </a:extLst>
          </p:cNvPr>
          <p:cNvSpPr txBox="1"/>
          <p:nvPr/>
        </p:nvSpPr>
        <p:spPr>
          <a:xfrm>
            <a:off x="6950197" y="4928403"/>
            <a:ext cx="4804520" cy="369332"/>
          </a:xfrm>
          <a:prstGeom prst="rect">
            <a:avLst/>
          </a:prstGeom>
          <a:noFill/>
        </p:spPr>
        <p:txBody>
          <a:bodyPr wrap="none" rtlCol="0">
            <a:spAutoFit/>
          </a:bodyPr>
          <a:lstStyle/>
          <a:p>
            <a:r>
              <a:rPr lang="en-US" b="1" dirty="0">
                <a:solidFill>
                  <a:schemeClr val="accent6"/>
                </a:solidFill>
              </a:rPr>
              <a:t>Planned Scattering Angle Bin Size: ~1.0 - 2.5</a:t>
            </a:r>
            <a:r>
              <a:rPr lang="en-US" b="1" baseline="30000" dirty="0">
                <a:solidFill>
                  <a:schemeClr val="accent6"/>
                </a:solidFill>
              </a:rPr>
              <a:t>o</a:t>
            </a:r>
          </a:p>
        </p:txBody>
      </p:sp>
      <p:sp>
        <p:nvSpPr>
          <p:cNvPr id="11" name="TextBox 10">
            <a:extLst>
              <a:ext uri="{FF2B5EF4-FFF2-40B4-BE49-F238E27FC236}">
                <a16:creationId xmlns:a16="http://schemas.microsoft.com/office/drawing/2014/main" id="{56520A6D-421A-2958-3326-CA05CACBB070}"/>
              </a:ext>
            </a:extLst>
          </p:cNvPr>
          <p:cNvSpPr txBox="1"/>
          <p:nvPr/>
        </p:nvSpPr>
        <p:spPr>
          <a:xfrm>
            <a:off x="993623" y="5297735"/>
            <a:ext cx="10778785" cy="1077218"/>
          </a:xfrm>
          <a:prstGeom prst="rect">
            <a:avLst/>
          </a:prstGeom>
          <a:noFill/>
        </p:spPr>
        <p:txBody>
          <a:bodyPr wrap="none" rtlCol="0">
            <a:spAutoFit/>
          </a:bodyPr>
          <a:lstStyle/>
          <a:p>
            <a:r>
              <a:rPr lang="en-US" b="1" i="1" dirty="0"/>
              <a:t>Resolution w/ Target: ~0.96</a:t>
            </a:r>
            <a:r>
              <a:rPr lang="en-US" b="1" i="1" baseline="30000" dirty="0"/>
              <a:t>o</a:t>
            </a:r>
          </a:p>
          <a:p>
            <a:endParaRPr lang="en-US" b="1" i="1" dirty="0"/>
          </a:p>
          <a:p>
            <a:pPr marL="285750" indent="-285750">
              <a:buFont typeface="Arial" panose="020B0604020202020204" pitchFamily="34" charset="0"/>
              <a:buChar char="•"/>
            </a:pPr>
            <a:r>
              <a:rPr lang="en-US" sz="2800" b="1" u="sng" dirty="0"/>
              <a:t>There should be no issue resolving the features of the moments</a:t>
            </a:r>
          </a:p>
        </p:txBody>
      </p:sp>
      <p:pic>
        <p:nvPicPr>
          <p:cNvPr id="5" name="Picture 4">
            <a:extLst>
              <a:ext uri="{FF2B5EF4-FFF2-40B4-BE49-F238E27FC236}">
                <a16:creationId xmlns:a16="http://schemas.microsoft.com/office/drawing/2014/main" id="{A81AE7B7-F4F9-2D55-C9B4-AC025BF040E8}"/>
              </a:ext>
            </a:extLst>
          </p:cNvPr>
          <p:cNvPicPr>
            <a:picLocks noChangeAspect="1"/>
          </p:cNvPicPr>
          <p:nvPr/>
        </p:nvPicPr>
        <p:blipFill>
          <a:blip r:embed="rId3"/>
          <a:stretch>
            <a:fillRect/>
          </a:stretch>
        </p:blipFill>
        <p:spPr>
          <a:xfrm>
            <a:off x="588937" y="1483833"/>
            <a:ext cx="5029200" cy="1679054"/>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4AA9421-62E4-36BD-8DE3-F9C000BAE2EC}"/>
                  </a:ext>
                </a:extLst>
              </p:cNvPr>
              <p:cNvSpPr txBox="1"/>
              <p:nvPr/>
            </p:nvSpPr>
            <p:spPr>
              <a:xfrm>
                <a:off x="731372" y="1492438"/>
                <a:ext cx="524503"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solidFill>
                            <a:schemeClr val="accent5"/>
                          </a:solidFill>
                          <a:latin typeface="Cambria Math" panose="02040503050406030204" pitchFamily="18" charset="0"/>
                          <a:ea typeface="Cambria Math" panose="02040503050406030204" pitchFamily="18" charset="0"/>
                        </a:rPr>
                        <m:t>𝜽</m:t>
                      </m:r>
                    </m:oMath>
                  </m:oMathPara>
                </a14:m>
                <a:endParaRPr lang="en-US" sz="3200" b="1" dirty="0">
                  <a:solidFill>
                    <a:schemeClr val="accent5"/>
                  </a:solidFill>
                </a:endParaRPr>
              </a:p>
            </p:txBody>
          </p:sp>
        </mc:Choice>
        <mc:Fallback xmlns="">
          <p:sp>
            <p:nvSpPr>
              <p:cNvPr id="12" name="TextBox 11">
                <a:extLst>
                  <a:ext uri="{FF2B5EF4-FFF2-40B4-BE49-F238E27FC236}">
                    <a16:creationId xmlns:a16="http://schemas.microsoft.com/office/drawing/2014/main" id="{74AA9421-62E4-36BD-8DE3-F9C000BAE2EC}"/>
                  </a:ext>
                </a:extLst>
              </p:cNvPr>
              <p:cNvSpPr txBox="1">
                <a:spLocks noRot="1" noChangeAspect="1" noMove="1" noResize="1" noEditPoints="1" noAdjustHandles="1" noChangeArrowheads="1" noChangeShapeType="1" noTextEdit="1"/>
              </p:cNvSpPr>
              <p:nvPr/>
            </p:nvSpPr>
            <p:spPr>
              <a:xfrm>
                <a:off x="731372" y="1492438"/>
                <a:ext cx="524503"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CBDD81A-B2B6-104D-7E88-D80CE0814C64}"/>
                  </a:ext>
                </a:extLst>
              </p:cNvPr>
              <p:cNvSpPr txBox="1"/>
              <p:nvPr/>
            </p:nvSpPr>
            <p:spPr>
              <a:xfrm>
                <a:off x="3436429" y="1513570"/>
                <a:ext cx="524503"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solidFill>
                            <a:schemeClr val="accent5"/>
                          </a:solidFill>
                          <a:latin typeface="Cambria Math" panose="02040503050406030204" pitchFamily="18" charset="0"/>
                          <a:ea typeface="Cambria Math" panose="02040503050406030204" pitchFamily="18" charset="0"/>
                        </a:rPr>
                        <m:t>𝜽</m:t>
                      </m:r>
                    </m:oMath>
                  </m:oMathPara>
                </a14:m>
                <a:endParaRPr lang="en-US" sz="3200" b="1" dirty="0">
                  <a:solidFill>
                    <a:schemeClr val="accent5"/>
                  </a:solidFill>
                </a:endParaRPr>
              </a:p>
            </p:txBody>
          </p:sp>
        </mc:Choice>
        <mc:Fallback xmlns="">
          <p:sp>
            <p:nvSpPr>
              <p:cNvPr id="13" name="TextBox 12">
                <a:extLst>
                  <a:ext uri="{FF2B5EF4-FFF2-40B4-BE49-F238E27FC236}">
                    <a16:creationId xmlns:a16="http://schemas.microsoft.com/office/drawing/2014/main" id="{2CBDD81A-B2B6-104D-7E88-D80CE0814C64}"/>
                  </a:ext>
                </a:extLst>
              </p:cNvPr>
              <p:cNvSpPr txBox="1">
                <a:spLocks noRot="1" noChangeAspect="1" noMove="1" noResize="1" noEditPoints="1" noAdjustHandles="1" noChangeArrowheads="1" noChangeShapeType="1" noTextEdit="1"/>
              </p:cNvSpPr>
              <p:nvPr/>
            </p:nvSpPr>
            <p:spPr>
              <a:xfrm>
                <a:off x="3436429" y="1513570"/>
                <a:ext cx="524503" cy="584775"/>
              </a:xfrm>
              <a:prstGeom prst="rect">
                <a:avLst/>
              </a:prstGeom>
              <a:blipFill>
                <a:blip r:embed="rId5"/>
                <a:stretch>
                  <a:fillRect/>
                </a:stretch>
              </a:blipFill>
            </p:spPr>
            <p:txBody>
              <a:bodyPr/>
              <a:lstStyle/>
              <a:p>
                <a:r>
                  <a:rPr lang="en-US">
                    <a:noFill/>
                  </a:rPr>
                  <a:t> </a:t>
                </a:r>
              </a:p>
            </p:txBody>
          </p:sp>
        </mc:Fallback>
      </mc:AlternateContent>
      <p:pic>
        <p:nvPicPr>
          <p:cNvPr id="15" name="Picture 14">
            <a:extLst>
              <a:ext uri="{FF2B5EF4-FFF2-40B4-BE49-F238E27FC236}">
                <a16:creationId xmlns:a16="http://schemas.microsoft.com/office/drawing/2014/main" id="{298C9049-C643-3491-F190-CCDDBBE5EC11}"/>
              </a:ext>
            </a:extLst>
          </p:cNvPr>
          <p:cNvPicPr>
            <a:picLocks noChangeAspect="1"/>
          </p:cNvPicPr>
          <p:nvPr/>
        </p:nvPicPr>
        <p:blipFill>
          <a:blip r:embed="rId6"/>
          <a:stretch>
            <a:fillRect/>
          </a:stretch>
        </p:blipFill>
        <p:spPr>
          <a:xfrm>
            <a:off x="655522" y="3187316"/>
            <a:ext cx="4907864" cy="1577412"/>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369A387-78C1-50BB-2B58-BE7CA61242CB}"/>
                  </a:ext>
                </a:extLst>
              </p:cNvPr>
              <p:cNvSpPr txBox="1"/>
              <p:nvPr/>
            </p:nvSpPr>
            <p:spPr>
              <a:xfrm>
                <a:off x="3495839" y="3229845"/>
                <a:ext cx="582211"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solidFill>
                            <a:schemeClr val="accent5"/>
                          </a:solidFill>
                          <a:latin typeface="Cambria Math" panose="02040503050406030204" pitchFamily="18" charset="0"/>
                          <a:ea typeface="Cambria Math" panose="02040503050406030204" pitchFamily="18" charset="0"/>
                        </a:rPr>
                        <m:t>𝝓</m:t>
                      </m:r>
                    </m:oMath>
                  </m:oMathPara>
                </a14:m>
                <a:endParaRPr lang="en-US" sz="3200" b="1" dirty="0">
                  <a:solidFill>
                    <a:schemeClr val="accent5"/>
                  </a:solidFill>
                </a:endParaRPr>
              </a:p>
            </p:txBody>
          </p:sp>
        </mc:Choice>
        <mc:Fallback xmlns="">
          <p:sp>
            <p:nvSpPr>
              <p:cNvPr id="16" name="TextBox 15">
                <a:extLst>
                  <a:ext uri="{FF2B5EF4-FFF2-40B4-BE49-F238E27FC236}">
                    <a16:creationId xmlns:a16="http://schemas.microsoft.com/office/drawing/2014/main" id="{7369A387-78C1-50BB-2B58-BE7CA61242CB}"/>
                  </a:ext>
                </a:extLst>
              </p:cNvPr>
              <p:cNvSpPr txBox="1">
                <a:spLocks noRot="1" noChangeAspect="1" noMove="1" noResize="1" noEditPoints="1" noAdjustHandles="1" noChangeArrowheads="1" noChangeShapeType="1" noTextEdit="1"/>
              </p:cNvSpPr>
              <p:nvPr/>
            </p:nvSpPr>
            <p:spPr>
              <a:xfrm>
                <a:off x="3495839" y="3229845"/>
                <a:ext cx="582211" cy="58477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154ACF6-5F8C-97E6-3728-67DF38BC46B3}"/>
                  </a:ext>
                </a:extLst>
              </p:cNvPr>
              <p:cNvSpPr txBox="1"/>
              <p:nvPr/>
            </p:nvSpPr>
            <p:spPr>
              <a:xfrm>
                <a:off x="838200" y="3146714"/>
                <a:ext cx="582211"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solidFill>
                            <a:schemeClr val="accent5"/>
                          </a:solidFill>
                          <a:latin typeface="Cambria Math" panose="02040503050406030204" pitchFamily="18" charset="0"/>
                          <a:ea typeface="Cambria Math" panose="02040503050406030204" pitchFamily="18" charset="0"/>
                        </a:rPr>
                        <m:t>𝝓</m:t>
                      </m:r>
                    </m:oMath>
                  </m:oMathPara>
                </a14:m>
                <a:endParaRPr lang="en-US" sz="3200" b="1" dirty="0">
                  <a:solidFill>
                    <a:schemeClr val="accent5"/>
                  </a:solidFill>
                </a:endParaRPr>
              </a:p>
            </p:txBody>
          </p:sp>
        </mc:Choice>
        <mc:Fallback xmlns="">
          <p:sp>
            <p:nvSpPr>
              <p:cNvPr id="17" name="TextBox 16">
                <a:extLst>
                  <a:ext uri="{FF2B5EF4-FFF2-40B4-BE49-F238E27FC236}">
                    <a16:creationId xmlns:a16="http://schemas.microsoft.com/office/drawing/2014/main" id="{B154ACF6-5F8C-97E6-3728-67DF38BC46B3}"/>
                  </a:ext>
                </a:extLst>
              </p:cNvPr>
              <p:cNvSpPr txBox="1">
                <a:spLocks noRot="1" noChangeAspect="1" noMove="1" noResize="1" noEditPoints="1" noAdjustHandles="1" noChangeArrowheads="1" noChangeShapeType="1" noTextEdit="1"/>
              </p:cNvSpPr>
              <p:nvPr/>
            </p:nvSpPr>
            <p:spPr>
              <a:xfrm>
                <a:off x="838200" y="3146714"/>
                <a:ext cx="582211" cy="584775"/>
              </a:xfrm>
              <a:prstGeom prst="rect">
                <a:avLst/>
              </a:prstGeom>
              <a:blipFill>
                <a:blip r:embed="rId8"/>
                <a:stretch>
                  <a:fillRect/>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1786787C-AE70-4185-DF54-9853F796BD5C}"/>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6383015" y="994902"/>
            <a:ext cx="5275081" cy="3956311"/>
          </a:xfrm>
          <a:prstGeom prst="rect">
            <a:avLst/>
          </a:prstGeom>
        </p:spPr>
      </p:pic>
    </p:spTree>
    <p:custDataLst>
      <p:tags r:id="rId1"/>
    </p:custDataLst>
    <p:extLst>
      <p:ext uri="{BB962C8B-B14F-4D97-AF65-F5344CB8AC3E}">
        <p14:creationId xmlns:p14="http://schemas.microsoft.com/office/powerpoint/2010/main" val="3884377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F549F-C431-179B-B898-57F942C1E4F6}"/>
              </a:ext>
            </a:extLst>
          </p:cNvPr>
          <p:cNvSpPr>
            <a:spLocks noGrp="1"/>
          </p:cNvSpPr>
          <p:nvPr>
            <p:ph type="title"/>
          </p:nvPr>
        </p:nvSpPr>
        <p:spPr/>
        <p:txBody>
          <a:bodyPr/>
          <a:lstStyle/>
          <a:p>
            <a:r>
              <a:rPr lang="en-US" dirty="0"/>
              <a:t>Impact on Coverage</a:t>
            </a:r>
          </a:p>
        </p:txBody>
      </p:sp>
      <p:sp>
        <p:nvSpPr>
          <p:cNvPr id="4" name="Slide Number Placeholder 3">
            <a:extLst>
              <a:ext uri="{FF2B5EF4-FFF2-40B4-BE49-F238E27FC236}">
                <a16:creationId xmlns:a16="http://schemas.microsoft.com/office/drawing/2014/main" id="{B47530CB-26C7-A374-6D03-819680341F89}"/>
              </a:ext>
            </a:extLst>
          </p:cNvPr>
          <p:cNvSpPr>
            <a:spLocks noGrp="1"/>
          </p:cNvSpPr>
          <p:nvPr>
            <p:ph type="sldNum" sz="quarter" idx="12"/>
          </p:nvPr>
        </p:nvSpPr>
        <p:spPr/>
        <p:txBody>
          <a:bodyPr/>
          <a:lstStyle/>
          <a:p>
            <a:r>
              <a:rPr lang="en-US"/>
              <a:t>16</a:t>
            </a:r>
          </a:p>
        </p:txBody>
      </p:sp>
      <p:pic>
        <p:nvPicPr>
          <p:cNvPr id="6" name="Picture 5">
            <a:extLst>
              <a:ext uri="{FF2B5EF4-FFF2-40B4-BE49-F238E27FC236}">
                <a16:creationId xmlns:a16="http://schemas.microsoft.com/office/drawing/2014/main" id="{5C9C22FE-5F21-8257-5CFA-38CBA2AB010E}"/>
              </a:ext>
            </a:extLst>
          </p:cNvPr>
          <p:cNvPicPr>
            <a:picLocks noChangeAspect="1"/>
          </p:cNvPicPr>
          <p:nvPr/>
        </p:nvPicPr>
        <p:blipFill>
          <a:blip r:embed="rId3"/>
          <a:stretch>
            <a:fillRect/>
          </a:stretch>
        </p:blipFill>
        <p:spPr>
          <a:xfrm>
            <a:off x="1263112" y="1619629"/>
            <a:ext cx="9539207" cy="3016179"/>
          </a:xfrm>
          <a:prstGeom prst="rect">
            <a:avLst/>
          </a:prstGeom>
        </p:spPr>
      </p:pic>
      <p:sp>
        <p:nvSpPr>
          <p:cNvPr id="7" name="TextBox 6">
            <a:extLst>
              <a:ext uri="{FF2B5EF4-FFF2-40B4-BE49-F238E27FC236}">
                <a16:creationId xmlns:a16="http://schemas.microsoft.com/office/drawing/2014/main" id="{3119B18E-C5C9-D874-4A3C-FC54D364E841}"/>
              </a:ext>
            </a:extLst>
          </p:cNvPr>
          <p:cNvSpPr txBox="1"/>
          <p:nvPr/>
        </p:nvSpPr>
        <p:spPr>
          <a:xfrm>
            <a:off x="2092272" y="4451142"/>
            <a:ext cx="3230115" cy="369332"/>
          </a:xfrm>
          <a:prstGeom prst="rect">
            <a:avLst/>
          </a:prstGeom>
          <a:noFill/>
        </p:spPr>
        <p:txBody>
          <a:bodyPr wrap="none" rtlCol="0">
            <a:spAutoFit/>
          </a:bodyPr>
          <a:lstStyle/>
          <a:p>
            <a:r>
              <a:rPr lang="en-US" b="1" dirty="0"/>
              <a:t>Without Target Field/Chicane</a:t>
            </a:r>
          </a:p>
        </p:txBody>
      </p:sp>
      <p:sp>
        <p:nvSpPr>
          <p:cNvPr id="8" name="TextBox 7">
            <a:extLst>
              <a:ext uri="{FF2B5EF4-FFF2-40B4-BE49-F238E27FC236}">
                <a16:creationId xmlns:a16="http://schemas.microsoft.com/office/drawing/2014/main" id="{1C21BAA0-0042-41FC-49CF-0A5AE6904905}"/>
              </a:ext>
            </a:extLst>
          </p:cNvPr>
          <p:cNvSpPr txBox="1"/>
          <p:nvPr/>
        </p:nvSpPr>
        <p:spPr>
          <a:xfrm>
            <a:off x="7219068" y="4482640"/>
            <a:ext cx="2880660" cy="369332"/>
          </a:xfrm>
          <a:prstGeom prst="rect">
            <a:avLst/>
          </a:prstGeom>
          <a:noFill/>
        </p:spPr>
        <p:txBody>
          <a:bodyPr wrap="none" rtlCol="0">
            <a:spAutoFit/>
          </a:bodyPr>
          <a:lstStyle/>
          <a:p>
            <a:r>
              <a:rPr lang="en-US" b="1" dirty="0"/>
              <a:t>With Target Field/Chicane</a:t>
            </a:r>
          </a:p>
        </p:txBody>
      </p:sp>
      <p:sp>
        <p:nvSpPr>
          <p:cNvPr id="9" name="TextBox 8">
            <a:extLst>
              <a:ext uri="{FF2B5EF4-FFF2-40B4-BE49-F238E27FC236}">
                <a16:creationId xmlns:a16="http://schemas.microsoft.com/office/drawing/2014/main" id="{661DBF6E-1660-4DB9-499A-FECA7F522357}"/>
              </a:ext>
            </a:extLst>
          </p:cNvPr>
          <p:cNvSpPr txBox="1"/>
          <p:nvPr/>
        </p:nvSpPr>
        <p:spPr>
          <a:xfrm>
            <a:off x="838200" y="5342551"/>
            <a:ext cx="11028725" cy="523220"/>
          </a:xfrm>
          <a:prstGeom prst="rect">
            <a:avLst/>
          </a:prstGeom>
          <a:noFill/>
        </p:spPr>
        <p:txBody>
          <a:bodyPr wrap="none" rtlCol="0">
            <a:spAutoFit/>
          </a:bodyPr>
          <a:lstStyle/>
          <a:p>
            <a:pPr marL="285750" indent="-285750">
              <a:buFont typeface="Arial" panose="020B0604020202020204" pitchFamily="34" charset="0"/>
              <a:buChar char="•"/>
            </a:pPr>
            <a:r>
              <a:rPr lang="en-US" sz="2800" b="1" u="sng" dirty="0"/>
              <a:t>Effects on the kinematic coverage are small and well-understood</a:t>
            </a:r>
          </a:p>
        </p:txBody>
      </p:sp>
    </p:spTree>
    <p:custDataLst>
      <p:tags r:id="rId1"/>
    </p:custDataLst>
    <p:extLst>
      <p:ext uri="{BB962C8B-B14F-4D97-AF65-F5344CB8AC3E}">
        <p14:creationId xmlns:p14="http://schemas.microsoft.com/office/powerpoint/2010/main" val="1063351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C96E7-5C16-0A0C-49EE-97E34AA6A416}"/>
              </a:ext>
            </a:extLst>
          </p:cNvPr>
          <p:cNvSpPr>
            <a:spLocks noGrp="1"/>
          </p:cNvSpPr>
          <p:nvPr>
            <p:ph type="title"/>
          </p:nvPr>
        </p:nvSpPr>
        <p:spPr/>
        <p:txBody>
          <a:bodyPr/>
          <a:lstStyle/>
          <a:p>
            <a:r>
              <a:rPr lang="en-US" dirty="0"/>
              <a:t>Systematic Impact</a:t>
            </a:r>
          </a:p>
        </p:txBody>
      </p:sp>
      <p:sp>
        <p:nvSpPr>
          <p:cNvPr id="4" name="Slide Number Placeholder 3">
            <a:extLst>
              <a:ext uri="{FF2B5EF4-FFF2-40B4-BE49-F238E27FC236}">
                <a16:creationId xmlns:a16="http://schemas.microsoft.com/office/drawing/2014/main" id="{6CC0D2DC-1E95-50E9-49C0-6350CF15ED3B}"/>
              </a:ext>
            </a:extLst>
          </p:cNvPr>
          <p:cNvSpPr>
            <a:spLocks noGrp="1"/>
          </p:cNvSpPr>
          <p:nvPr>
            <p:ph type="sldNum" sz="quarter" idx="12"/>
          </p:nvPr>
        </p:nvSpPr>
        <p:spPr/>
        <p:txBody>
          <a:bodyPr/>
          <a:lstStyle/>
          <a:p>
            <a:r>
              <a:rPr lang="en-US"/>
              <a:t>17</a:t>
            </a:r>
            <a:endParaRPr lang="en-US" dirty="0"/>
          </a:p>
        </p:txBody>
      </p:sp>
      <p:pic>
        <p:nvPicPr>
          <p:cNvPr id="6" name="Picture 5">
            <a:extLst>
              <a:ext uri="{FF2B5EF4-FFF2-40B4-BE49-F238E27FC236}">
                <a16:creationId xmlns:a16="http://schemas.microsoft.com/office/drawing/2014/main" id="{3271122F-9C51-2EBC-D2CD-53F8EA5D2DAE}"/>
              </a:ext>
            </a:extLst>
          </p:cNvPr>
          <p:cNvPicPr>
            <a:picLocks noChangeAspect="1"/>
          </p:cNvPicPr>
          <p:nvPr/>
        </p:nvPicPr>
        <p:blipFill>
          <a:blip r:embed="rId3"/>
          <a:stretch>
            <a:fillRect/>
          </a:stretch>
        </p:blipFill>
        <p:spPr>
          <a:xfrm>
            <a:off x="464949" y="1690688"/>
            <a:ext cx="9043261" cy="3001794"/>
          </a:xfrm>
          <a:prstGeom prst="rect">
            <a:avLst/>
          </a:prstGeom>
        </p:spPr>
      </p:pic>
      <p:sp>
        <p:nvSpPr>
          <p:cNvPr id="7" name="TextBox 6">
            <a:extLst>
              <a:ext uri="{FF2B5EF4-FFF2-40B4-BE49-F238E27FC236}">
                <a16:creationId xmlns:a16="http://schemas.microsoft.com/office/drawing/2014/main" id="{A2735A41-3C22-7111-4794-3E1B4248B58E}"/>
              </a:ext>
            </a:extLst>
          </p:cNvPr>
          <p:cNvSpPr txBox="1"/>
          <p:nvPr/>
        </p:nvSpPr>
        <p:spPr>
          <a:xfrm>
            <a:off x="2448364" y="4469812"/>
            <a:ext cx="725711" cy="369332"/>
          </a:xfrm>
          <a:prstGeom prst="rect">
            <a:avLst/>
          </a:prstGeom>
          <a:noFill/>
        </p:spPr>
        <p:txBody>
          <a:bodyPr wrap="none" rtlCol="0">
            <a:spAutoFit/>
          </a:bodyPr>
          <a:lstStyle/>
          <a:p>
            <a:r>
              <a:rPr lang="en-US" b="1" dirty="0"/>
              <a:t>Truth</a:t>
            </a:r>
          </a:p>
        </p:txBody>
      </p:sp>
      <p:sp>
        <p:nvSpPr>
          <p:cNvPr id="8" name="TextBox 7">
            <a:extLst>
              <a:ext uri="{FF2B5EF4-FFF2-40B4-BE49-F238E27FC236}">
                <a16:creationId xmlns:a16="http://schemas.microsoft.com/office/drawing/2014/main" id="{7095612F-E7C5-A21F-71A7-1868B9377C35}"/>
              </a:ext>
            </a:extLst>
          </p:cNvPr>
          <p:cNvSpPr txBox="1"/>
          <p:nvPr/>
        </p:nvSpPr>
        <p:spPr>
          <a:xfrm>
            <a:off x="6870893" y="4507816"/>
            <a:ext cx="1739707" cy="369332"/>
          </a:xfrm>
          <a:prstGeom prst="rect">
            <a:avLst/>
          </a:prstGeom>
          <a:noFill/>
        </p:spPr>
        <p:txBody>
          <a:bodyPr wrap="none" rtlCol="0">
            <a:spAutoFit/>
          </a:bodyPr>
          <a:lstStyle/>
          <a:p>
            <a:r>
              <a:rPr lang="en-US" b="1" dirty="0"/>
              <a:t>Reconstructed</a:t>
            </a:r>
          </a:p>
        </p:txBody>
      </p:sp>
      <p:sp>
        <p:nvSpPr>
          <p:cNvPr id="9" name="TextBox 8">
            <a:extLst>
              <a:ext uri="{FF2B5EF4-FFF2-40B4-BE49-F238E27FC236}">
                <a16:creationId xmlns:a16="http://schemas.microsoft.com/office/drawing/2014/main" id="{1BA63496-FECB-F4E0-D54B-8C03485014E2}"/>
              </a:ext>
            </a:extLst>
          </p:cNvPr>
          <p:cNvSpPr txBox="1"/>
          <p:nvPr/>
        </p:nvSpPr>
        <p:spPr>
          <a:xfrm>
            <a:off x="1053495" y="5355139"/>
            <a:ext cx="9499075" cy="954107"/>
          </a:xfrm>
          <a:prstGeom prst="rect">
            <a:avLst/>
          </a:prstGeom>
          <a:noFill/>
        </p:spPr>
        <p:txBody>
          <a:bodyPr wrap="none" rtlCol="0">
            <a:spAutoFit/>
          </a:bodyPr>
          <a:lstStyle/>
          <a:p>
            <a:pPr marL="285750" indent="-285750">
              <a:buFont typeface="Arial" panose="020B0604020202020204" pitchFamily="34" charset="0"/>
              <a:buChar char="•"/>
            </a:pPr>
            <a:r>
              <a:rPr lang="en-US" sz="2800" b="1" u="sng" dirty="0"/>
              <a:t>Around a 2% or less effect from the resolution on the XS</a:t>
            </a:r>
          </a:p>
          <a:p>
            <a:pPr marL="285750" indent="-285750">
              <a:buFont typeface="Arial" panose="020B0604020202020204" pitchFamily="34" charset="0"/>
              <a:buChar char="•"/>
            </a:pPr>
            <a:r>
              <a:rPr lang="en-US" sz="2800" b="1" dirty="0"/>
              <a:t>Included in new systematics calculation</a:t>
            </a:r>
          </a:p>
        </p:txBody>
      </p:sp>
    </p:spTree>
    <p:custDataLst>
      <p:tags r:id="rId1"/>
    </p:custDataLst>
    <p:extLst>
      <p:ext uri="{BB962C8B-B14F-4D97-AF65-F5344CB8AC3E}">
        <p14:creationId xmlns:p14="http://schemas.microsoft.com/office/powerpoint/2010/main" val="3661947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88E907FD-5635-9C6D-136A-F2D8F3507F3A}"/>
              </a:ext>
            </a:extLst>
          </p:cNvPr>
          <p:cNvSpPr/>
          <p:nvPr/>
        </p:nvSpPr>
        <p:spPr>
          <a:xfrm>
            <a:off x="5738013" y="4142597"/>
            <a:ext cx="6321020" cy="2258384"/>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5CCCAD-A986-BD3C-E827-DA86E4DC0282}"/>
              </a:ext>
            </a:extLst>
          </p:cNvPr>
          <p:cNvSpPr>
            <a:spLocks noGrp="1"/>
          </p:cNvSpPr>
          <p:nvPr>
            <p:ph type="title"/>
          </p:nvPr>
        </p:nvSpPr>
        <p:spPr/>
        <p:txBody>
          <a:bodyPr/>
          <a:lstStyle/>
          <a:p>
            <a:r>
              <a:rPr lang="en-US" dirty="0"/>
              <a:t>Experiment Overview</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AC55616-C6C4-47BF-62B0-A1113D437F37}"/>
                  </a:ext>
                </a:extLst>
              </p:cNvPr>
              <p:cNvSpPr>
                <a:spLocks noGrp="1"/>
              </p:cNvSpPr>
              <p:nvPr>
                <p:ph idx="1"/>
              </p:nvPr>
            </p:nvSpPr>
            <p:spPr>
              <a:xfrm>
                <a:off x="457711" y="1911541"/>
                <a:ext cx="5212796" cy="4351338"/>
              </a:xfrm>
            </p:spPr>
            <p:txBody>
              <a:bodyPr>
                <a:normAutofit fontScale="85000" lnSpcReduction="20000"/>
              </a:bodyPr>
              <a:lstStyle/>
              <a:p>
                <a:pPr marL="0" indent="0">
                  <a:buNone/>
                </a:pPr>
                <a:r>
                  <a:rPr lang="en-US" b="1" dirty="0"/>
                  <a:t>Hall: </a:t>
                </a:r>
                <a:r>
                  <a:rPr lang="en-US" dirty="0"/>
                  <a:t>C</a:t>
                </a:r>
              </a:p>
              <a:p>
                <a:pPr marL="0" indent="0">
                  <a:buNone/>
                </a:pPr>
                <a:r>
                  <a:rPr lang="en-US" b="1" dirty="0"/>
                  <a:t>Measurement: </a:t>
                </a:r>
                <a:r>
                  <a:rPr lang="en-US" dirty="0"/>
                  <a:t>Inclusive</a:t>
                </a:r>
              </a:p>
              <a:p>
                <a:pPr marL="0" indent="0">
                  <a:buNone/>
                </a:pPr>
                <a:r>
                  <a:rPr lang="en-US" b="1" dirty="0"/>
                  <a:t>Goal Observables:</a:t>
                </a:r>
              </a:p>
              <a:p>
                <a:pPr lvl="1"/>
                <a:r>
                  <a:rPr lang="en-US" dirty="0"/>
                  <a:t>g</a:t>
                </a:r>
                <a:r>
                  <a:rPr lang="en-US" baseline="-25000" dirty="0"/>
                  <a:t>2</a:t>
                </a:r>
                <a:r>
                  <a:rPr lang="en-US" dirty="0"/>
                  <a:t> Spin Structure Function</a:t>
                </a:r>
              </a:p>
              <a:p>
                <a:pPr lvl="1"/>
                <a14:m>
                  <m:oMath xmlns:m="http://schemas.openxmlformats.org/officeDocument/2006/math">
                    <m:acc>
                      <m:accPr>
                        <m:chr m:val="̅"/>
                        <m:ctrlPr>
                          <a:rPr lang="en-US" i="1" smtClean="0">
                            <a:latin typeface="Cambria Math" panose="02040503050406030204" pitchFamily="18" charset="0"/>
                          </a:rPr>
                        </m:ctrlPr>
                      </m:accPr>
                      <m:e>
                        <m:sSub>
                          <m:sSubPr>
                            <m:ctrlPr>
                              <a:rPr lang="en-US"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2</m:t>
                            </m:r>
                          </m:sub>
                        </m:sSub>
                      </m:e>
                    </m:acc>
                  </m:oMath>
                </a14:m>
                <a:r>
                  <a:rPr lang="en-US" dirty="0"/>
                  <a:t> Polarizability</a:t>
                </a:r>
              </a:p>
              <a:p>
                <a:pPr lvl="1"/>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𝛥</m:t>
                        </m:r>
                      </m:e>
                      <m:sub>
                        <m:r>
                          <a:rPr lang="en-US" b="0" i="1" smtClean="0">
                            <a:latin typeface="Cambria Math" panose="02040503050406030204" pitchFamily="18" charset="0"/>
                          </a:rPr>
                          <m:t>2</m:t>
                        </m:r>
                      </m:sub>
                    </m:sSub>
                  </m:oMath>
                </a14:m>
                <a:r>
                  <a:rPr lang="en-US" dirty="0"/>
                  <a:t> Hydrogen Hyperfine Splitting Contribution</a:t>
                </a:r>
              </a:p>
              <a:p>
                <a:pPr lvl="1"/>
                <a14:m>
                  <m:oMath xmlns:m="http://schemas.openxmlformats.org/officeDocument/2006/math">
                    <m:acc>
                      <m:accPr>
                        <m:chr m:val="̅"/>
                        <m:ctrlPr>
                          <a:rPr lang="en-US" i="1" smtClean="0">
                            <a:latin typeface="Cambria Math" panose="02040503050406030204" pitchFamily="18" charset="0"/>
                          </a:rPr>
                        </m:ctrlPr>
                      </m:accPr>
                      <m:e>
                        <m:sSub>
                          <m:sSubPr>
                            <m:ctrlPr>
                              <a:rPr lang="en-US"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2</m:t>
                            </m:r>
                          </m:sub>
                        </m:sSub>
                      </m:e>
                    </m:acc>
                  </m:oMath>
                </a14:m>
                <a:r>
                  <a:rPr lang="en-US" dirty="0"/>
                  <a:t> Twist 3 Effects</a:t>
                </a:r>
              </a:p>
              <a:p>
                <a:pPr lvl="1"/>
                <a:r>
                  <a:rPr lang="en-US" dirty="0" err="1"/>
                  <a:t>g</a:t>
                </a:r>
                <a:r>
                  <a:rPr lang="en-US" baseline="-25000" dirty="0" err="1"/>
                  <a:t>T</a:t>
                </a:r>
                <a:r>
                  <a:rPr lang="en-US" baseline="-25000" dirty="0"/>
                  <a:t> </a:t>
                </a:r>
                <a:r>
                  <a:rPr lang="en-US" dirty="0"/>
                  <a:t>PDF</a:t>
                </a:r>
              </a:p>
              <a:p>
                <a:pPr marL="0" indent="0">
                  <a:buNone/>
                </a:pPr>
                <a:r>
                  <a:rPr lang="en-US" b="1" dirty="0"/>
                  <a:t>Needed Equipment:</a:t>
                </a:r>
              </a:p>
              <a:p>
                <a:pPr lvl="1"/>
                <a:r>
                  <a:rPr lang="en-US" dirty="0"/>
                  <a:t>Solid Transversely-Polarized Target</a:t>
                </a:r>
              </a:p>
              <a:p>
                <a:pPr lvl="1"/>
                <a:r>
                  <a:rPr lang="en-US" dirty="0"/>
                  <a:t>Chicane Magnet</a:t>
                </a:r>
              </a:p>
              <a:p>
                <a:pPr lvl="1"/>
                <a:r>
                  <a:rPr lang="en-US" dirty="0"/>
                  <a:t>Beamline Instrumentation</a:t>
                </a:r>
              </a:p>
              <a:p>
                <a:pPr marL="0" indent="0">
                  <a:buNone/>
                </a:pPr>
                <a:r>
                  <a:rPr lang="en-US" b="1" dirty="0"/>
                  <a:t>Detectors: </a:t>
                </a:r>
                <a:r>
                  <a:rPr lang="en-US" dirty="0"/>
                  <a:t>SHMS</a:t>
                </a:r>
              </a:p>
              <a:p>
                <a:pPr marL="0" indent="0">
                  <a:buNone/>
                </a:pPr>
                <a:endParaRPr lang="en-US" dirty="0"/>
              </a:p>
            </p:txBody>
          </p:sp>
        </mc:Choice>
        <mc:Fallback>
          <p:sp>
            <p:nvSpPr>
              <p:cNvPr id="3" name="Content Placeholder 2">
                <a:extLst>
                  <a:ext uri="{FF2B5EF4-FFF2-40B4-BE49-F238E27FC236}">
                    <a16:creationId xmlns:a16="http://schemas.microsoft.com/office/drawing/2014/main" id="{FAC55616-C6C4-47BF-62B0-A1113D437F37}"/>
                  </a:ext>
                </a:extLst>
              </p:cNvPr>
              <p:cNvSpPr>
                <a:spLocks noGrp="1" noRot="1" noChangeAspect="1" noMove="1" noResize="1" noEditPoints="1" noAdjustHandles="1" noChangeArrowheads="1" noChangeShapeType="1" noTextEdit="1"/>
              </p:cNvSpPr>
              <p:nvPr>
                <p:ph idx="1"/>
              </p:nvPr>
            </p:nvSpPr>
            <p:spPr>
              <a:xfrm>
                <a:off x="457711" y="1911541"/>
                <a:ext cx="5212796" cy="4351338"/>
              </a:xfrm>
              <a:blipFill>
                <a:blip r:embed="rId3"/>
                <a:stretch>
                  <a:fillRect l="-1754" t="-3086" b="-294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18C74A4-550E-F4D4-2E18-0EF202DE24F6}"/>
              </a:ext>
            </a:extLst>
          </p:cNvPr>
          <p:cNvSpPr>
            <a:spLocks noGrp="1"/>
          </p:cNvSpPr>
          <p:nvPr>
            <p:ph type="sldNum" sz="quarter" idx="12"/>
          </p:nvPr>
        </p:nvSpPr>
        <p:spPr/>
        <p:txBody>
          <a:bodyPr/>
          <a:lstStyle/>
          <a:p>
            <a:r>
              <a:rPr lang="en-US"/>
              <a:t>2</a:t>
            </a:r>
            <a:endParaRPr lang="en-US" dirty="0"/>
          </a:p>
        </p:txBody>
      </p:sp>
      <p:sp>
        <p:nvSpPr>
          <p:cNvPr id="6" name="TextBox 5">
            <a:extLst>
              <a:ext uri="{FF2B5EF4-FFF2-40B4-BE49-F238E27FC236}">
                <a16:creationId xmlns:a16="http://schemas.microsoft.com/office/drawing/2014/main" id="{5DEBE394-B943-33C8-0F93-5622D24DC0D1}"/>
              </a:ext>
            </a:extLst>
          </p:cNvPr>
          <p:cNvSpPr txBox="1"/>
          <p:nvPr/>
        </p:nvSpPr>
        <p:spPr>
          <a:xfrm>
            <a:off x="5853081" y="1801257"/>
            <a:ext cx="6414608" cy="4555093"/>
          </a:xfrm>
          <a:prstGeom prst="rect">
            <a:avLst/>
          </a:prstGeom>
          <a:noFill/>
        </p:spPr>
        <p:txBody>
          <a:bodyPr wrap="square">
            <a:spAutoFit/>
          </a:bodyPr>
          <a:lstStyle/>
          <a:p>
            <a:pPr marL="0" indent="0">
              <a:buNone/>
            </a:pPr>
            <a:r>
              <a:rPr lang="en-US" sz="2600" b="1" dirty="0"/>
              <a:t>Beam Current: </a:t>
            </a:r>
            <a:r>
              <a:rPr lang="en-US" sz="2600" dirty="0"/>
              <a:t>85 </a:t>
            </a:r>
            <a:r>
              <a:rPr lang="en-US" sz="2600" dirty="0" err="1"/>
              <a:t>nA</a:t>
            </a:r>
            <a:endParaRPr lang="en-US" sz="2600" dirty="0"/>
          </a:p>
          <a:p>
            <a:pPr marL="0" indent="0">
              <a:buNone/>
            </a:pPr>
            <a:r>
              <a:rPr lang="en-US" sz="2600" b="1" dirty="0"/>
              <a:t>Beam Energies: </a:t>
            </a:r>
            <a:r>
              <a:rPr lang="en-US" sz="2600" dirty="0"/>
              <a:t>4.4 GeV, 8.8 GeV</a:t>
            </a:r>
          </a:p>
          <a:p>
            <a:pPr marL="0" indent="0">
              <a:buNone/>
            </a:pPr>
            <a:r>
              <a:rPr lang="en-US" sz="2600" b="1" dirty="0"/>
              <a:t>Target Material: </a:t>
            </a:r>
            <a:r>
              <a:rPr lang="en-US" sz="2600" dirty="0"/>
              <a:t>NH</a:t>
            </a:r>
            <a:r>
              <a:rPr lang="en-US" sz="2600" baseline="-25000" dirty="0"/>
              <a:t>3</a:t>
            </a:r>
            <a:r>
              <a:rPr lang="en-US" sz="2600" dirty="0"/>
              <a:t> (Ammonia)</a:t>
            </a:r>
          </a:p>
          <a:p>
            <a:pPr marL="0" indent="0">
              <a:buNone/>
            </a:pPr>
            <a:r>
              <a:rPr lang="en-US" sz="2600" b="1" dirty="0"/>
              <a:t>Q</a:t>
            </a:r>
            <a:r>
              <a:rPr lang="en-US" sz="2600" b="1" baseline="30000" dirty="0"/>
              <a:t>2</a:t>
            </a:r>
            <a:r>
              <a:rPr lang="en-US" sz="2600" b="1" dirty="0"/>
              <a:t> Range: </a:t>
            </a:r>
            <a:r>
              <a:rPr lang="en-US" sz="2600" dirty="0"/>
              <a:t>0.22 – 2.2 GeV</a:t>
            </a:r>
            <a:r>
              <a:rPr lang="en-US" sz="2600" baseline="30000" dirty="0"/>
              <a:t>2 </a:t>
            </a:r>
          </a:p>
          <a:p>
            <a:pPr marL="0" indent="0">
              <a:buNone/>
            </a:pPr>
            <a:r>
              <a:rPr lang="en-US" sz="2600" b="1" dirty="0"/>
              <a:t>W Range: </a:t>
            </a:r>
            <a:r>
              <a:rPr lang="en-US" sz="2600" dirty="0"/>
              <a:t>1078 – 2400 MeV</a:t>
            </a:r>
          </a:p>
          <a:p>
            <a:pPr marL="0" indent="0">
              <a:buNone/>
            </a:pPr>
            <a:endParaRPr lang="en-US" sz="2600" b="1" dirty="0"/>
          </a:p>
          <a:p>
            <a:pPr marL="0" indent="0">
              <a:buNone/>
            </a:pPr>
            <a:r>
              <a:rPr lang="en-US" sz="2600" b="1" dirty="0"/>
              <a:t>Requested Days: </a:t>
            </a:r>
            <a:r>
              <a:rPr lang="en-US" sz="2600" dirty="0"/>
              <a:t>26</a:t>
            </a:r>
            <a:endParaRPr lang="en-US" sz="2600" b="1" dirty="0"/>
          </a:p>
          <a:p>
            <a:pPr marL="0" indent="0">
              <a:buNone/>
            </a:pPr>
            <a:r>
              <a:rPr lang="en-US" sz="2600" b="1" dirty="0"/>
              <a:t>Current Status: </a:t>
            </a:r>
            <a:r>
              <a:rPr lang="en-US" sz="2600" dirty="0">
                <a:solidFill>
                  <a:schemeClr val="accent2"/>
                </a:solidFill>
              </a:rPr>
              <a:t>C2 </a:t>
            </a:r>
            <a:r>
              <a:rPr lang="en-US" sz="2600" dirty="0"/>
              <a:t>(Conditional Approval)</a:t>
            </a:r>
          </a:p>
          <a:p>
            <a:pPr marL="0" indent="0">
              <a:buNone/>
            </a:pPr>
            <a:r>
              <a:rPr lang="en-US" sz="2600" b="1" dirty="0"/>
              <a:t>PAC52 Report Conditions:</a:t>
            </a:r>
          </a:p>
          <a:p>
            <a:pPr marL="914400" lvl="1" indent="-457200">
              <a:buFont typeface="Arial" panose="020B0604020202020204" pitchFamily="34" charset="0"/>
              <a:buChar char="•"/>
            </a:pPr>
            <a:r>
              <a:rPr lang="en-US" sz="1400" b="1" dirty="0"/>
              <a:t>“</a:t>
            </a:r>
            <a:r>
              <a:rPr lang="en-US" sz="1400" dirty="0"/>
              <a:t>The impact of this new setup on the detector resolution and its subsequent effect on the physics results has not been thoroughly addressed. </a:t>
            </a:r>
            <a:r>
              <a:rPr lang="en-US" sz="1400" b="1" u="sng" dirty="0"/>
              <a:t>A full Monte Carlo simulation </a:t>
            </a:r>
            <a:r>
              <a:rPr lang="en-US" sz="1400" dirty="0"/>
              <a:t>of the new setup and detector is needed.” </a:t>
            </a:r>
            <a:r>
              <a:rPr lang="en-US" sz="1400" b="1" dirty="0">
                <a:solidFill>
                  <a:schemeClr val="accent6"/>
                </a:solidFill>
              </a:rPr>
              <a:t>(</a:t>
            </a:r>
            <a:r>
              <a:rPr lang="en-US" sz="1400" b="0" i="0" dirty="0">
                <a:solidFill>
                  <a:srgbClr val="001D35"/>
                </a:solidFill>
                <a:effectLst/>
                <a:latin typeface="Google Sans"/>
              </a:rPr>
              <a:t>✅</a:t>
            </a:r>
            <a:r>
              <a:rPr lang="en-US" sz="1400" b="1" dirty="0">
                <a:solidFill>
                  <a:schemeClr val="accent6"/>
                </a:solidFill>
              </a:rPr>
              <a:t> Complete)</a:t>
            </a:r>
          </a:p>
        </p:txBody>
      </p:sp>
    </p:spTree>
    <p:custDataLst>
      <p:tags r:id="rId1"/>
    </p:custDataLst>
    <p:extLst>
      <p:ext uri="{BB962C8B-B14F-4D97-AF65-F5344CB8AC3E}">
        <p14:creationId xmlns:p14="http://schemas.microsoft.com/office/powerpoint/2010/main" val="3886568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10C2-7549-8403-8B83-041D8F27C03B}"/>
              </a:ext>
            </a:extLst>
          </p:cNvPr>
          <p:cNvSpPr>
            <a:spLocks noGrp="1"/>
          </p:cNvSpPr>
          <p:nvPr>
            <p:ph type="title"/>
          </p:nvPr>
        </p:nvSpPr>
        <p:spPr/>
        <p:txBody>
          <a:bodyPr/>
          <a:lstStyle/>
          <a:p>
            <a:r>
              <a:rPr lang="en-US" dirty="0"/>
              <a:t>Simulation Conclusions</a:t>
            </a:r>
          </a:p>
        </p:txBody>
      </p:sp>
      <p:sp>
        <p:nvSpPr>
          <p:cNvPr id="3" name="Content Placeholder 2">
            <a:extLst>
              <a:ext uri="{FF2B5EF4-FFF2-40B4-BE49-F238E27FC236}">
                <a16:creationId xmlns:a16="http://schemas.microsoft.com/office/drawing/2014/main" id="{F48E4C3D-C61C-1932-109E-C2C65DCDEA1B}"/>
              </a:ext>
            </a:extLst>
          </p:cNvPr>
          <p:cNvSpPr>
            <a:spLocks noGrp="1"/>
          </p:cNvSpPr>
          <p:nvPr>
            <p:ph idx="1"/>
          </p:nvPr>
        </p:nvSpPr>
        <p:spPr/>
        <p:txBody>
          <a:bodyPr/>
          <a:lstStyle/>
          <a:p>
            <a:r>
              <a:rPr lang="en-US" sz="2800" b="1" dirty="0"/>
              <a:t>PAC52 Conditional: “</a:t>
            </a:r>
            <a:r>
              <a:rPr lang="en-US" sz="2800" dirty="0"/>
              <a:t>The impact of this new setup on the detector resolution and its subsequent effect on the physics results has not been thoroughly addressed. </a:t>
            </a:r>
            <a:r>
              <a:rPr lang="en-US" sz="2800" b="1" u="sng" dirty="0"/>
              <a:t>A full Monte Carlo simulation </a:t>
            </a:r>
            <a:r>
              <a:rPr lang="en-US" sz="2800" dirty="0"/>
              <a:t>of the new setup and detector is needed.”</a:t>
            </a:r>
            <a:br>
              <a:rPr lang="en-US" sz="2800" dirty="0"/>
            </a:br>
            <a:r>
              <a:rPr lang="en-US" sz="2800" dirty="0"/>
              <a:t> </a:t>
            </a:r>
            <a:r>
              <a:rPr lang="en-US" sz="2800" b="1" dirty="0">
                <a:solidFill>
                  <a:schemeClr val="accent6"/>
                </a:solidFill>
              </a:rPr>
              <a:t>(</a:t>
            </a:r>
            <a:r>
              <a:rPr lang="en-US" sz="2800" b="0" i="0" dirty="0">
                <a:solidFill>
                  <a:srgbClr val="001D35"/>
                </a:solidFill>
                <a:effectLst/>
                <a:latin typeface="Google Sans"/>
              </a:rPr>
              <a:t>✅</a:t>
            </a:r>
            <a:r>
              <a:rPr lang="en-US" sz="2800" b="1" dirty="0">
                <a:solidFill>
                  <a:schemeClr val="accent6"/>
                </a:solidFill>
              </a:rPr>
              <a:t> Complete)</a:t>
            </a:r>
          </a:p>
          <a:p>
            <a:r>
              <a:rPr lang="en-US" dirty="0"/>
              <a:t>Resolutions enlarged by the target field = </a:t>
            </a:r>
            <a:br>
              <a:rPr lang="en-US" dirty="0"/>
            </a:br>
            <a:r>
              <a:rPr lang="en-US" dirty="0"/>
              <a:t>2% syst. uncertainty contribution</a:t>
            </a:r>
          </a:p>
          <a:p>
            <a:endParaRPr lang="en-US" dirty="0"/>
          </a:p>
          <a:p>
            <a:r>
              <a:rPr lang="en-US" dirty="0"/>
              <a:t>We have fulfilled PAC52’s condition and the impact of the target and chicane is now </a:t>
            </a:r>
            <a:r>
              <a:rPr lang="en-US" b="1" dirty="0">
                <a:solidFill>
                  <a:schemeClr val="accent6"/>
                </a:solidFill>
              </a:rPr>
              <a:t>well understood and accounted for</a:t>
            </a:r>
          </a:p>
        </p:txBody>
      </p:sp>
      <p:sp>
        <p:nvSpPr>
          <p:cNvPr id="4" name="Slide Number Placeholder 3">
            <a:extLst>
              <a:ext uri="{FF2B5EF4-FFF2-40B4-BE49-F238E27FC236}">
                <a16:creationId xmlns:a16="http://schemas.microsoft.com/office/drawing/2014/main" id="{C021C2EE-8C17-3ED6-7A2D-5B0D3CC67350}"/>
              </a:ext>
            </a:extLst>
          </p:cNvPr>
          <p:cNvSpPr>
            <a:spLocks noGrp="1"/>
          </p:cNvSpPr>
          <p:nvPr>
            <p:ph type="sldNum" sz="quarter" idx="12"/>
          </p:nvPr>
        </p:nvSpPr>
        <p:spPr/>
        <p:txBody>
          <a:bodyPr/>
          <a:lstStyle/>
          <a:p>
            <a:r>
              <a:rPr lang="en-US"/>
              <a:t>18</a:t>
            </a:r>
            <a:endParaRPr lang="en-US" dirty="0"/>
          </a:p>
        </p:txBody>
      </p:sp>
    </p:spTree>
    <p:custDataLst>
      <p:tags r:id="rId1"/>
    </p:custDataLst>
    <p:extLst>
      <p:ext uri="{BB962C8B-B14F-4D97-AF65-F5344CB8AC3E}">
        <p14:creationId xmlns:p14="http://schemas.microsoft.com/office/powerpoint/2010/main" val="3703711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sted-image.png" descr="pasted-image.png">
            <a:extLst>
              <a:ext uri="{FF2B5EF4-FFF2-40B4-BE49-F238E27FC236}">
                <a16:creationId xmlns:a16="http://schemas.microsoft.com/office/drawing/2014/main" id="{CA6D35DD-409F-9960-0D1D-AD0DAF8E7EB7}"/>
              </a:ext>
            </a:extLst>
          </p:cNvPr>
          <p:cNvPicPr>
            <a:picLocks noChangeAspect="1"/>
          </p:cNvPicPr>
          <p:nvPr/>
        </p:nvPicPr>
        <p:blipFill>
          <a:blip r:embed="rId3"/>
          <a:srcRect r="6046" b="32565"/>
          <a:stretch>
            <a:fillRect/>
          </a:stretch>
        </p:blipFill>
        <p:spPr>
          <a:xfrm>
            <a:off x="1064563" y="1865665"/>
            <a:ext cx="3059060" cy="1636282"/>
          </a:xfrm>
          <a:prstGeom prst="rect">
            <a:avLst/>
          </a:prstGeom>
          <a:ln w="12700">
            <a:miter lim="400000"/>
          </a:ln>
        </p:spPr>
      </p:pic>
      <p:sp>
        <p:nvSpPr>
          <p:cNvPr id="8" name="Rectangle 7">
            <a:extLst>
              <a:ext uri="{FF2B5EF4-FFF2-40B4-BE49-F238E27FC236}">
                <a16:creationId xmlns:a16="http://schemas.microsoft.com/office/drawing/2014/main" id="{78797811-D78C-00F6-5A81-1CB023DCB7CE}"/>
              </a:ext>
            </a:extLst>
          </p:cNvPr>
          <p:cNvSpPr/>
          <p:nvPr/>
        </p:nvSpPr>
        <p:spPr>
          <a:xfrm>
            <a:off x="780025" y="1705894"/>
            <a:ext cx="3831336" cy="10149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787A2E-A0D7-4AB2-472B-7DC8C0A54EE6}"/>
              </a:ext>
            </a:extLst>
          </p:cNvPr>
          <p:cNvSpPr>
            <a:spLocks noGrp="1"/>
          </p:cNvSpPr>
          <p:nvPr>
            <p:ph type="title"/>
          </p:nvPr>
        </p:nvSpPr>
        <p:spPr>
          <a:xfrm>
            <a:off x="598055" y="207291"/>
            <a:ext cx="10515600" cy="1325563"/>
          </a:xfrm>
        </p:spPr>
        <p:txBody>
          <a:bodyPr/>
          <a:lstStyle/>
          <a:p>
            <a:r>
              <a:rPr lang="en-US" dirty="0"/>
              <a:t>g</a:t>
            </a:r>
            <a:r>
              <a:rPr lang="en-US" baseline="-25000" dirty="0"/>
              <a:t>2 </a:t>
            </a:r>
            <a:r>
              <a:rPr lang="en-US" dirty="0"/>
              <a:t>Extraction Method</a:t>
            </a:r>
            <a:endParaRPr lang="en-US" baseline="-25000" dirty="0"/>
          </a:p>
        </p:txBody>
      </p:sp>
      <p:sp>
        <p:nvSpPr>
          <p:cNvPr id="3" name="Content Placeholder 2">
            <a:extLst>
              <a:ext uri="{FF2B5EF4-FFF2-40B4-BE49-F238E27FC236}">
                <a16:creationId xmlns:a16="http://schemas.microsoft.com/office/drawing/2014/main" id="{87261CC8-BA05-F961-EF57-978A0BC545D8}"/>
              </a:ext>
            </a:extLst>
          </p:cNvPr>
          <p:cNvSpPr>
            <a:spLocks noGrp="1"/>
          </p:cNvSpPr>
          <p:nvPr>
            <p:ph idx="1"/>
          </p:nvPr>
        </p:nvSpPr>
        <p:spPr>
          <a:xfrm>
            <a:off x="478063" y="1299383"/>
            <a:ext cx="10515600" cy="4581463"/>
          </a:xfrm>
        </p:spPr>
        <p:txBody>
          <a:bodyPr/>
          <a:lstStyle/>
          <a:p>
            <a:r>
              <a:rPr lang="en-US" dirty="0"/>
              <a:t>Measure Asymmetry and Cross Section:</a:t>
            </a:r>
          </a:p>
          <a:p>
            <a:endParaRPr lang="en-US" dirty="0"/>
          </a:p>
          <a:p>
            <a:endParaRPr lang="en-US" dirty="0"/>
          </a:p>
          <a:p>
            <a:pPr marL="0" indent="0">
              <a:buNone/>
            </a:pPr>
            <a:endParaRPr lang="en-US" dirty="0"/>
          </a:p>
          <a:p>
            <a:r>
              <a:rPr lang="en-US" dirty="0"/>
              <a:t>Form Polarized XS Difference:</a:t>
            </a:r>
          </a:p>
          <a:p>
            <a:pPr algn="ctr"/>
            <a:endParaRPr lang="en-US" dirty="0"/>
          </a:p>
          <a:p>
            <a:pPr algn="ctr"/>
            <a:endParaRPr lang="en-US" dirty="0"/>
          </a:p>
          <a:p>
            <a:r>
              <a:rPr lang="en-US" dirty="0"/>
              <a:t>Extract g</a:t>
            </a:r>
            <a:r>
              <a:rPr lang="en-US" baseline="-25000" dirty="0"/>
              <a:t>2</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B4A6F47-975E-DD4E-DB86-98E8487D8AC6}"/>
                  </a:ext>
                </a:extLst>
              </p:cNvPr>
              <p:cNvSpPr txBox="1"/>
              <p:nvPr/>
            </p:nvSpPr>
            <p:spPr>
              <a:xfrm>
                <a:off x="1757862" y="1805360"/>
                <a:ext cx="2116156" cy="6482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000" b="0" i="1" smtClean="0">
                              <a:latin typeface="Cambria Math" panose="02040503050406030204" pitchFamily="18" charset="0"/>
                              <a:ea typeface="Cambria Math" panose="02040503050406030204" pitchFamily="18" charset="0"/>
                            </a:rPr>
                          </m:ctrlPr>
                        </m:sSubSupPr>
                        <m:e>
                          <m:r>
                            <a:rPr lang="en-US" sz="2000" b="0" i="1" smtClean="0">
                              <a:latin typeface="Cambria Math" panose="02040503050406030204" pitchFamily="18" charset="0"/>
                              <a:ea typeface="Cambria Math" panose="02040503050406030204" pitchFamily="18" charset="0"/>
                            </a:rPr>
                            <m:t>𝐴</m:t>
                          </m:r>
                        </m:e>
                        <m:sub>
                          <m:r>
                            <a:rPr lang="en-US" sz="2000" i="1">
                              <a:latin typeface="Cambria Math" panose="02040503050406030204" pitchFamily="18" charset="0"/>
                              <a:ea typeface="Cambria Math" panose="02040503050406030204" pitchFamily="18" charset="0"/>
                            </a:rPr>
                            <m:t>⊥</m:t>
                          </m:r>
                        </m:sub>
                        <m:sup>
                          <m:r>
                            <a:rPr lang="en-US" sz="2000" b="0" i="1" smtClean="0">
                              <a:latin typeface="Cambria Math" panose="02040503050406030204" pitchFamily="18" charset="0"/>
                              <a:ea typeface="Cambria Math" panose="02040503050406030204" pitchFamily="18" charset="0"/>
                            </a:rPr>
                            <m:t>𝑅𝑎𝑤</m:t>
                          </m:r>
                        </m:sup>
                      </m:sSubSup>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𝜎</m:t>
                              </m:r>
                            </m:e>
                            <m:sup>
                              <m:r>
                                <a:rPr lang="en-US" sz="2000" b="0" i="1" smtClean="0">
                                  <a:latin typeface="Cambria Math" panose="02040503050406030204" pitchFamily="18" charset="0"/>
                                  <a:ea typeface="Cambria Math" panose="02040503050406030204" pitchFamily="18" charset="0"/>
                                </a:rPr>
                                <m:t>↑⇒</m:t>
                              </m:r>
                            </m:sup>
                          </m:sSup>
                          <m:r>
                            <a:rPr lang="en-US" sz="2000" b="0" i="1" smtClean="0">
                              <a:latin typeface="Cambria Math" panose="02040503050406030204" pitchFamily="18" charset="0"/>
                              <a:ea typeface="Cambria Math" panose="02040503050406030204" pitchFamily="18" charset="0"/>
                            </a:rPr>
                            <m:t>−</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𝜎</m:t>
                              </m:r>
                            </m:e>
                            <m:sup>
                              <m:r>
                                <a:rPr lang="en-US" sz="200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m:t>
                              </m:r>
                            </m:sup>
                          </m:sSup>
                        </m:num>
                        <m:den>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𝜎</m:t>
                              </m:r>
                            </m:e>
                            <m:sup>
                              <m:r>
                                <a:rPr lang="en-US" sz="2000" i="1">
                                  <a:latin typeface="Cambria Math" panose="02040503050406030204" pitchFamily="18" charset="0"/>
                                  <a:ea typeface="Cambria Math" panose="02040503050406030204" pitchFamily="18" charset="0"/>
                                </a:rPr>
                                <m:t>↑⇒</m:t>
                              </m:r>
                            </m:sup>
                          </m:sSup>
                          <m:r>
                            <a:rPr lang="en-US" sz="2000" b="0" i="1" smtClean="0">
                              <a:latin typeface="Cambria Math" panose="02040503050406030204" pitchFamily="18" charset="0"/>
                              <a:ea typeface="Cambria Math" panose="02040503050406030204" pitchFamily="18" charset="0"/>
                            </a:rPr>
                            <m:t>+</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𝜎</m:t>
                              </m:r>
                            </m:e>
                            <m:sup>
                              <m:r>
                                <a:rPr lang="en-US" sz="2000" i="1">
                                  <a:latin typeface="Cambria Math" panose="02040503050406030204" pitchFamily="18" charset="0"/>
                                  <a:ea typeface="Cambria Math" panose="02040503050406030204" pitchFamily="18" charset="0"/>
                                </a:rPr>
                                <m:t>↓⇒</m:t>
                              </m:r>
                            </m:sup>
                          </m:sSup>
                        </m:den>
                      </m:f>
                    </m:oMath>
                  </m:oMathPara>
                </a14:m>
                <a:endParaRPr lang="en-US" sz="2000" dirty="0"/>
              </a:p>
            </p:txBody>
          </p:sp>
        </mc:Choice>
        <mc:Fallback xmlns="">
          <p:sp>
            <p:nvSpPr>
              <p:cNvPr id="5" name="TextBox 4">
                <a:extLst>
                  <a:ext uri="{FF2B5EF4-FFF2-40B4-BE49-F238E27FC236}">
                    <a16:creationId xmlns:a16="http://schemas.microsoft.com/office/drawing/2014/main" id="{0B4A6F47-975E-DD4E-DB86-98E8487D8AC6}"/>
                  </a:ext>
                </a:extLst>
              </p:cNvPr>
              <p:cNvSpPr txBox="1">
                <a:spLocks noRot="1" noChangeAspect="1" noMove="1" noResize="1" noEditPoints="1" noAdjustHandles="1" noChangeArrowheads="1" noChangeShapeType="1" noTextEdit="1"/>
              </p:cNvSpPr>
              <p:nvPr/>
            </p:nvSpPr>
            <p:spPr>
              <a:xfrm>
                <a:off x="1757862" y="1805360"/>
                <a:ext cx="2116156" cy="64825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0F75836-5A1B-47AE-907E-89880CAC7C39}"/>
                  </a:ext>
                </a:extLst>
              </p:cNvPr>
              <p:cNvSpPr txBox="1"/>
              <p:nvPr/>
            </p:nvSpPr>
            <p:spPr>
              <a:xfrm>
                <a:off x="6614056" y="1808443"/>
                <a:ext cx="3262111" cy="5767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𝑑</m:t>
                          </m:r>
                          <m:r>
                            <a:rPr lang="en-US" b="0" i="1" baseline="30000"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𝜎</m:t>
                          </m:r>
                        </m:num>
                        <m:den>
                          <m:r>
                            <a:rPr lang="en-US" b="0" i="1" smtClean="0">
                              <a:latin typeface="Cambria Math" panose="02040503050406030204" pitchFamily="18" charset="0"/>
                            </a:rPr>
                            <m:t>𝑑</m:t>
                          </m:r>
                          <m:r>
                            <m:rPr>
                              <m:sty m:val="p"/>
                            </m:rPr>
                            <a:rPr lang="el-GR" b="0" i="1" smtClean="0">
                              <a:latin typeface="Cambria Math" panose="02040503050406030204" pitchFamily="18" charset="0"/>
                              <a:ea typeface="Cambria Math" panose="02040503050406030204" pitchFamily="18" charset="0"/>
                            </a:rPr>
                            <m:t>Ω</m:t>
                          </m:r>
                          <m:r>
                            <a:rPr lang="en-US" b="0" i="1" smtClean="0">
                              <a:latin typeface="Cambria Math" panose="02040503050406030204" pitchFamily="18" charset="0"/>
                              <a:ea typeface="Cambria Math" panose="02040503050406030204" pitchFamily="18" charset="0"/>
                            </a:rPr>
                            <m:t>𝑑𝐸</m:t>
                          </m:r>
                          <m:r>
                            <a:rPr lang="en-US" b="0" i="1" smtClean="0">
                              <a:latin typeface="Cambria Math" panose="02040503050406030204" pitchFamily="18" charset="0"/>
                              <a:ea typeface="Cambria Math" panose="02040503050406030204" pitchFamily="18" charset="0"/>
                            </a:rPr>
                            <m:t>′</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𝑝𝑠</m:t>
                          </m:r>
                          <m:r>
                            <a:rPr lang="en-US" b="0" i="1" smtClean="0">
                              <a:latin typeface="Cambria Math" panose="02040503050406030204" pitchFamily="18" charset="0"/>
                            </a:rPr>
                            <m:t>)</m:t>
                          </m:r>
                          <m:r>
                            <a:rPr lang="en-US" b="0" i="1" smtClean="0">
                              <a:latin typeface="Cambria Math" panose="02040503050406030204" pitchFamily="18" charset="0"/>
                            </a:rPr>
                            <m:t>𝑁</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𝑖𝑛</m:t>
                              </m:r>
                            </m:sub>
                          </m:sSub>
                          <m:r>
                            <a:rPr lang="en-US" b="0" i="1" smtClean="0">
                              <a:latin typeface="Cambria Math" panose="02040503050406030204" pitchFamily="18" charset="0"/>
                              <a:ea typeface="Cambria Math" panose="02040503050406030204" pitchFamily="18" charset="0"/>
                            </a:rPr>
                            <m:t>𝜌</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𝐿𝑇</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𝜖</m:t>
                              </m:r>
                            </m:e>
                            <m:sub>
                              <m:r>
                                <a:rPr lang="en-US" b="0" i="1" smtClean="0">
                                  <a:latin typeface="Cambria Math" panose="02040503050406030204" pitchFamily="18" charset="0"/>
                                  <a:ea typeface="Cambria Math" panose="02040503050406030204" pitchFamily="18" charset="0"/>
                                </a:rPr>
                                <m:t>𝑑𝑒𝑡</m:t>
                              </m:r>
                            </m:sub>
                          </m:sSub>
                        </m:den>
                      </m:f>
                      <m:f>
                        <m:fPr>
                          <m:ctrlPr>
                            <a:rPr lang="en-US" b="0" i="1" smtClean="0">
                              <a:latin typeface="Cambria Math" panose="02040503050406030204" pitchFamily="18" charset="0"/>
                            </a:rPr>
                          </m:ctrlPr>
                        </m:fPr>
                        <m:num>
                          <m:r>
                            <a:rPr lang="en-US" b="0" i="1" smtClean="0">
                              <a:latin typeface="Cambria Math" panose="02040503050406030204" pitchFamily="18" charset="0"/>
                            </a:rPr>
                            <m:t>𝑓</m:t>
                          </m:r>
                        </m:num>
                        <m:den>
                          <m:r>
                            <m:rPr>
                              <m:sty m:val="p"/>
                            </m:rPr>
                            <a:rPr lang="el-GR" b="0" i="1" smtClean="0">
                              <a:latin typeface="Cambria Math" panose="02040503050406030204" pitchFamily="18" charset="0"/>
                              <a:ea typeface="Cambria Math" panose="02040503050406030204" pitchFamily="18" charset="0"/>
                            </a:rPr>
                            <m:t>ΔΩΔ</m:t>
                          </m:r>
                          <m:r>
                            <a:rPr lang="en-US" b="0" i="1" smtClean="0">
                              <a:latin typeface="Cambria Math" panose="02040503050406030204" pitchFamily="18" charset="0"/>
                              <a:ea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m:t>
                          </m:r>
                          <m:r>
                            <m:rPr>
                              <m:sty m:val="p"/>
                            </m:rPr>
                            <a:rPr lang="el-GR" b="0" i="1" smtClean="0">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ea typeface="Cambria Math" panose="02040503050406030204" pitchFamily="18" charset="0"/>
                            </a:rPr>
                            <m:t>𝑍</m:t>
                          </m:r>
                        </m:den>
                      </m:f>
                    </m:oMath>
                  </m:oMathPara>
                </a14:m>
                <a:endParaRPr lang="en-US" dirty="0"/>
              </a:p>
            </p:txBody>
          </p:sp>
        </mc:Choice>
        <mc:Fallback xmlns="">
          <p:sp>
            <p:nvSpPr>
              <p:cNvPr id="6" name="TextBox 5">
                <a:extLst>
                  <a:ext uri="{FF2B5EF4-FFF2-40B4-BE49-F238E27FC236}">
                    <a16:creationId xmlns:a16="http://schemas.microsoft.com/office/drawing/2014/main" id="{30F75836-5A1B-47AE-907E-89880CAC7C39}"/>
                  </a:ext>
                </a:extLst>
              </p:cNvPr>
              <p:cNvSpPr txBox="1">
                <a:spLocks noRot="1" noChangeAspect="1" noMove="1" noResize="1" noEditPoints="1" noAdjustHandles="1" noChangeArrowheads="1" noChangeShapeType="1" noTextEdit="1"/>
              </p:cNvSpPr>
              <p:nvPr/>
            </p:nvSpPr>
            <p:spPr>
              <a:xfrm>
                <a:off x="6614056" y="1808443"/>
                <a:ext cx="3262111" cy="57676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1C0CCAB-0A89-9EDC-7307-5E423CCCC047}"/>
                  </a:ext>
                </a:extLst>
              </p:cNvPr>
              <p:cNvSpPr txBox="1"/>
              <p:nvPr/>
            </p:nvSpPr>
            <p:spPr>
              <a:xfrm>
                <a:off x="4839710" y="3941952"/>
                <a:ext cx="2032288" cy="4042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a:rPr lang="en-US" sz="2400" b="0" i="1">
                              <a:latin typeface="Cambria Math" panose="02040503050406030204" pitchFamily="18" charset="0"/>
                              <a:ea typeface="Cambria Math" panose="02040503050406030204" pitchFamily="18" charset="0"/>
                            </a:rPr>
                            <m:t>∆</m:t>
                          </m:r>
                          <m:r>
                            <a:rPr lang="en-US" sz="2400" b="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m:t>
                          </m:r>
                        </m:sub>
                      </m:sSub>
                      <m:r>
                        <a:rPr lang="en-US" sz="2400" b="0" i="1" smtClean="0">
                          <a:latin typeface="Cambria Math" panose="02040503050406030204" pitchFamily="18" charset="0"/>
                          <a:ea typeface="Cambria Math" panose="02040503050406030204" pitchFamily="18" charset="0"/>
                        </a:rPr>
                        <m:t> =2</m:t>
                      </m:r>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𝐴</m:t>
                          </m:r>
                        </m:e>
                        <m:sub>
                          <m:r>
                            <a:rPr lang="en-US" sz="2400" i="1">
                              <a:latin typeface="Cambria Math" panose="02040503050406030204" pitchFamily="18" charset="0"/>
                              <a:ea typeface="Cambria Math" panose="02040503050406030204" pitchFamily="18" charset="0"/>
                            </a:rPr>
                            <m:t>⊥</m:t>
                          </m:r>
                        </m:sub>
                        <m:sup>
                          <m:r>
                            <a:rPr lang="en-US" sz="2400" b="0" i="1" smtClean="0">
                              <a:latin typeface="Cambria Math" panose="02040503050406030204" pitchFamily="18" charset="0"/>
                              <a:ea typeface="Cambria Math" panose="02040503050406030204" pitchFamily="18" charset="0"/>
                            </a:rPr>
                            <m:t>𝑒𝑥𝑝</m:t>
                          </m:r>
                        </m:sup>
                      </m:sSubSup>
                      <m:sSub>
                        <m:sSubPr>
                          <m:ctrlPr>
                            <a:rPr lang="en-US" sz="2400" i="1" smtClean="0">
                              <a:latin typeface="Cambria Math" panose="02040503050406030204" pitchFamily="18" charset="0"/>
                              <a:ea typeface="Cambria Math" panose="02040503050406030204" pitchFamily="18" charset="0"/>
                            </a:rPr>
                          </m:ctrlPr>
                        </m:sSubPr>
                        <m:e>
                          <m:r>
                            <a:rPr lang="en-US" sz="2400" b="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0</m:t>
                          </m:r>
                        </m:sub>
                      </m:sSub>
                    </m:oMath>
                  </m:oMathPara>
                </a14:m>
                <a:endParaRPr lang="en-US" sz="2400" dirty="0"/>
              </a:p>
            </p:txBody>
          </p:sp>
        </mc:Choice>
        <mc:Fallback xmlns="">
          <p:sp>
            <p:nvSpPr>
              <p:cNvPr id="9" name="TextBox 8">
                <a:extLst>
                  <a:ext uri="{FF2B5EF4-FFF2-40B4-BE49-F238E27FC236}">
                    <a16:creationId xmlns:a16="http://schemas.microsoft.com/office/drawing/2014/main" id="{81C0CCAB-0A89-9EDC-7307-5E423CCCC047}"/>
                  </a:ext>
                </a:extLst>
              </p:cNvPr>
              <p:cNvSpPr txBox="1">
                <a:spLocks noRot="1" noChangeAspect="1" noMove="1" noResize="1" noEditPoints="1" noAdjustHandles="1" noChangeArrowheads="1" noChangeShapeType="1" noTextEdit="1"/>
              </p:cNvSpPr>
              <p:nvPr/>
            </p:nvSpPr>
            <p:spPr>
              <a:xfrm>
                <a:off x="4839710" y="3941952"/>
                <a:ext cx="2032288" cy="40421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9C54497-E871-D159-FB8C-14FE71ED424F}"/>
                  </a:ext>
                </a:extLst>
              </p:cNvPr>
              <p:cNvSpPr txBox="1"/>
              <p:nvPr/>
            </p:nvSpPr>
            <p:spPr>
              <a:xfrm>
                <a:off x="3162380" y="5711313"/>
                <a:ext cx="5260853" cy="62799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2</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𝑄</m:t>
                              </m:r>
                            </m:e>
                            <m:sup>
                              <m:r>
                                <a:rPr lang="en-US" b="0" i="1" smtClean="0">
                                  <a:latin typeface="Cambria Math" panose="02040503050406030204" pitchFamily="18" charset="0"/>
                                </a:rPr>
                                <m:t>2</m:t>
                              </m:r>
                            </m:sup>
                          </m:sSup>
                        </m:e>
                      </m:d>
                      <m:r>
                        <a:rPr lang="en-US" b="0" i="1" smtClean="0">
                          <a:latin typeface="Cambria Math" panose="02040503050406030204" pitchFamily="18" charset="0"/>
                        </a:rPr>
                        <m:t>= </m:t>
                      </m:r>
                      <m:f>
                        <m:fPr>
                          <m:ctrlPr>
                            <a:rPr lang="en-US" b="0"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1</m:t>
                              </m:r>
                            </m:sub>
                          </m:sSub>
                          <m:r>
                            <a:rPr lang="en-US" b="0" i="1" smtClean="0">
                              <a:latin typeface="Cambria Math" panose="02040503050406030204" pitchFamily="18" charset="0"/>
                            </a:rPr>
                            <m:t>𝑦</m:t>
                          </m:r>
                        </m:num>
                        <m:den>
                          <m:r>
                            <a:rPr lang="en-US" b="0" i="1" smtClean="0">
                              <a:latin typeface="Cambria Math" panose="02040503050406030204" pitchFamily="18" charset="0"/>
                            </a:rPr>
                            <m:t>2</m:t>
                          </m:r>
                        </m:den>
                      </m:f>
                      <m:d>
                        <m:dPr>
                          <m:begChr m:val="["/>
                          <m:endChr m:val="]"/>
                          <m:ctrlPr>
                            <a:rPr lang="en-US" b="0" i="1" smtClean="0">
                              <a:latin typeface="Cambria Math" panose="02040503050406030204" pitchFamily="18" charset="0"/>
                              <a:ea typeface="Cambria Math" panose="02040503050406030204" pitchFamily="18" charset="0"/>
                            </a:rPr>
                          </m:ctrlPr>
                        </m:dPr>
                        <m:e>
                          <m:r>
                            <m:rPr>
                              <m:sty m:val="p"/>
                            </m:rPr>
                            <a:rPr lang="el-GR" b="0" i="1" smtClean="0">
                              <a:latin typeface="Cambria Math" panose="02040503050406030204" pitchFamily="18" charset="0"/>
                              <a:ea typeface="Cambria Math" panose="02040503050406030204" pitchFamily="18" charset="0"/>
                            </a:rPr>
                            <m:t>Δ</m:t>
                          </m:r>
                          <m:sSub>
                            <m:sSubPr>
                              <m:ctrlPr>
                                <a:rPr lang="el-GR" b="0" i="1" smtClean="0">
                                  <a:latin typeface="Cambria Math" panose="02040503050406030204" pitchFamily="18" charset="0"/>
                                  <a:ea typeface="Cambria Math" panose="02040503050406030204" pitchFamily="18" charset="0"/>
                                </a:rPr>
                              </m:ctrlPr>
                            </m:sSubPr>
                            <m:e>
                              <m:r>
                                <a:rPr lang="el-GR" b="0" i="1" smtClean="0">
                                  <a:latin typeface="Cambria Math" panose="02040503050406030204" pitchFamily="18" charset="0"/>
                                  <a:ea typeface="Cambria Math" panose="02040503050406030204" pitchFamily="18" charset="0"/>
                                </a:rPr>
                                <m:t>𝜎</m:t>
                              </m:r>
                            </m:e>
                            <m:sub>
                              <m:r>
                                <a:rPr lang="el-GR" b="0" i="1" smtClean="0">
                                  <a:latin typeface="Cambria Math" panose="02040503050406030204" pitchFamily="18" charset="0"/>
                                  <a:ea typeface="Cambria Math" panose="02040503050406030204" pitchFamily="18" charset="0"/>
                                </a:rPr>
                                <m:t>⊥</m:t>
                              </m:r>
                            </m:sub>
                          </m:sSub>
                          <m:d>
                            <m:dPr>
                              <m:ctrlPr>
                                <a:rPr lang="en-US" b="0"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𝐾</m:t>
                                  </m:r>
                                </m:e>
                                <m:sub>
                                  <m:r>
                                    <a:rPr lang="en-US" i="1">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tan</m:t>
                                  </m:r>
                                </m:fName>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𝜃</m:t>
                                      </m:r>
                                    </m:num>
                                    <m:den>
                                      <m:r>
                                        <a:rPr lang="en-US" b="0" i="1" smtClean="0">
                                          <a:latin typeface="Cambria Math" panose="02040503050406030204" pitchFamily="18" charset="0"/>
                                          <a:ea typeface="Cambria Math" panose="02040503050406030204" pitchFamily="18" charset="0"/>
                                        </a:rPr>
                                        <m:t>2</m:t>
                                      </m:r>
                                    </m:den>
                                  </m:f>
                                </m:e>
                              </m:func>
                            </m:e>
                          </m:d>
                        </m:e>
                      </m:d>
                      <m:r>
                        <a:rPr lang="en-US" b="0" i="1" smtClean="0">
                          <a:latin typeface="Cambria Math" panose="02040503050406030204" pitchFamily="18" charset="0"/>
                          <a:ea typeface="Cambria Math" panose="02040503050406030204" pitchFamily="18" charset="0"/>
                        </a:rPr>
                        <m:t>+ </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𝑔</m:t>
                              </m:r>
                            </m:e>
                            <m:sub>
                              <m:r>
                                <a:rPr lang="en-US" b="0" i="1" smtClean="0">
                                  <a:latin typeface="Cambria Math" panose="02040503050406030204" pitchFamily="18" charset="0"/>
                                  <a:ea typeface="Cambria Math" panose="02040503050406030204" pitchFamily="18" charset="0"/>
                                </a:rPr>
                                <m:t>1</m:t>
                              </m:r>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𝑄</m:t>
                                  </m:r>
                                </m:e>
                                <m:sup>
                                  <m:r>
                                    <a:rPr lang="en-US" b="0" i="1" smtClean="0">
                                      <a:latin typeface="Cambria Math" panose="02040503050406030204" pitchFamily="18" charset="0"/>
                                      <a:ea typeface="Cambria Math" panose="02040503050406030204" pitchFamily="18" charset="0"/>
                                    </a:rPr>
                                    <m:t>2</m:t>
                                  </m:r>
                                </m:sup>
                              </m:sSup>
                            </m:e>
                          </m:d>
                          <m:r>
                            <a:rPr lang="en-US" b="0" i="1" smtClean="0">
                              <a:latin typeface="Cambria Math" panose="02040503050406030204" pitchFamily="18" charset="0"/>
                              <a:ea typeface="Cambria Math" panose="02040503050406030204" pitchFamily="18" charset="0"/>
                            </a:rPr>
                            <m:t>𝑦</m:t>
                          </m:r>
                        </m:num>
                        <m:den>
                          <m:r>
                            <a:rPr lang="en-US" b="0" i="1" smtClean="0">
                              <a:latin typeface="Cambria Math" panose="02040503050406030204" pitchFamily="18" charset="0"/>
                              <a:ea typeface="Cambria Math" panose="02040503050406030204" pitchFamily="18" charset="0"/>
                            </a:rPr>
                            <m:t>2</m:t>
                          </m:r>
                        </m:den>
                      </m:f>
                    </m:oMath>
                  </m:oMathPara>
                </a14:m>
                <a:endParaRPr lang="en-US" dirty="0"/>
              </a:p>
            </p:txBody>
          </p:sp>
        </mc:Choice>
        <mc:Fallback xmlns="">
          <p:sp>
            <p:nvSpPr>
              <p:cNvPr id="12" name="TextBox 11">
                <a:extLst>
                  <a:ext uri="{FF2B5EF4-FFF2-40B4-BE49-F238E27FC236}">
                    <a16:creationId xmlns:a16="http://schemas.microsoft.com/office/drawing/2014/main" id="{19C54497-E871-D159-FB8C-14FE71ED424F}"/>
                  </a:ext>
                </a:extLst>
              </p:cNvPr>
              <p:cNvSpPr txBox="1">
                <a:spLocks noRot="1" noChangeAspect="1" noMove="1" noResize="1" noEditPoints="1" noAdjustHandles="1" noChangeArrowheads="1" noChangeShapeType="1" noTextEdit="1"/>
              </p:cNvSpPr>
              <p:nvPr/>
            </p:nvSpPr>
            <p:spPr>
              <a:xfrm>
                <a:off x="3162380" y="5711313"/>
                <a:ext cx="5260853" cy="627992"/>
              </a:xfrm>
              <a:prstGeom prst="rect">
                <a:avLst/>
              </a:prstGeom>
              <a:blipFill>
                <a:blip r:embed="rId7"/>
                <a:stretch>
                  <a:fillRect/>
                </a:stretch>
              </a:blipFill>
            </p:spPr>
            <p:txBody>
              <a:bodyPr/>
              <a:lstStyle/>
              <a:p>
                <a:r>
                  <a:rPr lang="en-US">
                    <a:noFill/>
                  </a:rPr>
                  <a:t> </a:t>
                </a:r>
              </a:p>
            </p:txBody>
          </p:sp>
        </mc:Fallback>
      </mc:AlternateContent>
      <p:sp>
        <p:nvSpPr>
          <p:cNvPr id="22" name="Rectangle 21">
            <a:extLst>
              <a:ext uri="{FF2B5EF4-FFF2-40B4-BE49-F238E27FC236}">
                <a16:creationId xmlns:a16="http://schemas.microsoft.com/office/drawing/2014/main" id="{313E5CBC-6648-063E-F66F-BD871E26BC62}"/>
              </a:ext>
            </a:extLst>
          </p:cNvPr>
          <p:cNvSpPr/>
          <p:nvPr/>
        </p:nvSpPr>
        <p:spPr>
          <a:xfrm>
            <a:off x="5930899" y="3879850"/>
            <a:ext cx="590551" cy="577850"/>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80E8EC-C5B6-5536-ED63-658A10D3E5B6}"/>
              </a:ext>
            </a:extLst>
          </p:cNvPr>
          <p:cNvSpPr/>
          <p:nvPr/>
        </p:nvSpPr>
        <p:spPr>
          <a:xfrm>
            <a:off x="6521451" y="3886693"/>
            <a:ext cx="350548" cy="577850"/>
          </a:xfrm>
          <a:prstGeom prst="rect">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699A1C1-CC52-09D6-F5F0-3D421BEBAE6B}"/>
              </a:ext>
            </a:extLst>
          </p:cNvPr>
          <p:cNvSpPr txBox="1"/>
          <p:nvPr/>
        </p:nvSpPr>
        <p:spPr>
          <a:xfrm>
            <a:off x="4372218" y="2783280"/>
            <a:ext cx="1853521" cy="276999"/>
          </a:xfrm>
          <a:prstGeom prst="rect">
            <a:avLst/>
          </a:prstGeom>
          <a:noFill/>
        </p:spPr>
        <p:txBody>
          <a:bodyPr wrap="none" rtlCol="0">
            <a:spAutoFit/>
          </a:bodyPr>
          <a:lstStyle/>
          <a:p>
            <a:r>
              <a:rPr lang="en-US" sz="1200" b="1" dirty="0">
                <a:solidFill>
                  <a:schemeClr val="accent5"/>
                </a:solidFill>
              </a:rPr>
              <a:t>Spin-Dependent Effects</a:t>
            </a:r>
          </a:p>
        </p:txBody>
      </p:sp>
      <p:sp>
        <p:nvSpPr>
          <p:cNvPr id="31" name="TextBox 30">
            <a:extLst>
              <a:ext uri="{FF2B5EF4-FFF2-40B4-BE49-F238E27FC236}">
                <a16:creationId xmlns:a16="http://schemas.microsoft.com/office/drawing/2014/main" id="{131D6CD5-4851-F3F8-977E-80B6458F0D38}"/>
              </a:ext>
            </a:extLst>
          </p:cNvPr>
          <p:cNvSpPr txBox="1"/>
          <p:nvPr/>
        </p:nvSpPr>
        <p:spPr>
          <a:xfrm>
            <a:off x="6870173" y="2693300"/>
            <a:ext cx="1031949" cy="461665"/>
          </a:xfrm>
          <a:prstGeom prst="rect">
            <a:avLst/>
          </a:prstGeom>
          <a:noFill/>
        </p:spPr>
        <p:txBody>
          <a:bodyPr wrap="none" rtlCol="0">
            <a:spAutoFit/>
          </a:bodyPr>
          <a:lstStyle/>
          <a:p>
            <a:r>
              <a:rPr lang="en-US" sz="1200" b="1" dirty="0">
                <a:solidFill>
                  <a:schemeClr val="accent6"/>
                </a:solidFill>
              </a:rPr>
              <a:t>Unpolarized</a:t>
            </a:r>
          </a:p>
          <a:p>
            <a:r>
              <a:rPr lang="en-US" sz="1200" b="1" dirty="0">
                <a:solidFill>
                  <a:schemeClr val="accent6"/>
                </a:solidFill>
              </a:rPr>
              <a:t>Scattering</a:t>
            </a:r>
          </a:p>
        </p:txBody>
      </p:sp>
      <p:sp>
        <p:nvSpPr>
          <p:cNvPr id="32" name="Rectangle 31">
            <a:extLst>
              <a:ext uri="{FF2B5EF4-FFF2-40B4-BE49-F238E27FC236}">
                <a16:creationId xmlns:a16="http://schemas.microsoft.com/office/drawing/2014/main" id="{29BE0842-65B0-D220-6EA1-90701C866F1E}"/>
              </a:ext>
            </a:extLst>
          </p:cNvPr>
          <p:cNvSpPr/>
          <p:nvPr/>
        </p:nvSpPr>
        <p:spPr>
          <a:xfrm>
            <a:off x="5095631" y="5807428"/>
            <a:ext cx="426627" cy="479078"/>
          </a:xfrm>
          <a:prstGeom prst="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F4CF7CDA-79AA-C2DF-017C-DDC75367613D}"/>
              </a:ext>
            </a:extLst>
          </p:cNvPr>
          <p:cNvCxnSpPr>
            <a:cxnSpLocks/>
          </p:cNvCxnSpPr>
          <p:nvPr/>
        </p:nvCxnSpPr>
        <p:spPr>
          <a:xfrm>
            <a:off x="5308944" y="4401424"/>
            <a:ext cx="0" cy="1389273"/>
          </a:xfrm>
          <a:prstGeom prst="straightConnector1">
            <a:avLst/>
          </a:prstGeom>
          <a:ln w="57150">
            <a:solidFill>
              <a:schemeClr val="accent2"/>
            </a:solidFill>
            <a:tailEnd type="triangle"/>
          </a:ln>
        </p:spPr>
        <p:style>
          <a:lnRef idx="2">
            <a:schemeClr val="accent5"/>
          </a:lnRef>
          <a:fillRef idx="0">
            <a:schemeClr val="accent5"/>
          </a:fillRef>
          <a:effectRef idx="1">
            <a:schemeClr val="accent5"/>
          </a:effectRef>
          <a:fontRef idx="minor">
            <a:schemeClr val="tx1"/>
          </a:fontRef>
        </p:style>
      </p:cxnSp>
      <p:sp>
        <p:nvSpPr>
          <p:cNvPr id="40" name="Rectangle 39">
            <a:extLst>
              <a:ext uri="{FF2B5EF4-FFF2-40B4-BE49-F238E27FC236}">
                <a16:creationId xmlns:a16="http://schemas.microsoft.com/office/drawing/2014/main" id="{11B2D365-178A-A5B8-23D9-3DA286E02C2E}"/>
              </a:ext>
            </a:extLst>
          </p:cNvPr>
          <p:cNvSpPr/>
          <p:nvPr/>
        </p:nvSpPr>
        <p:spPr>
          <a:xfrm>
            <a:off x="7142145" y="5711313"/>
            <a:ext cx="942312" cy="304798"/>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cxnSp>
        <p:nvCxnSpPr>
          <p:cNvPr id="41" name="Straight Arrow Connector 40">
            <a:extLst>
              <a:ext uri="{FF2B5EF4-FFF2-40B4-BE49-F238E27FC236}">
                <a16:creationId xmlns:a16="http://schemas.microsoft.com/office/drawing/2014/main" id="{C5785E0D-DBD2-526A-2B36-D4C678186F72}"/>
              </a:ext>
            </a:extLst>
          </p:cNvPr>
          <p:cNvCxnSpPr>
            <a:cxnSpLocks/>
          </p:cNvCxnSpPr>
          <p:nvPr/>
        </p:nvCxnSpPr>
        <p:spPr>
          <a:xfrm flipH="1">
            <a:off x="8084457" y="5335340"/>
            <a:ext cx="1791710" cy="403696"/>
          </a:xfrm>
          <a:prstGeom prst="straightConnector1">
            <a:avLst/>
          </a:prstGeom>
          <a:ln w="57150">
            <a:solidFill>
              <a:srgbClr val="0070C0"/>
            </a:solidFill>
            <a:tailEnd type="triangle"/>
          </a:ln>
        </p:spPr>
        <p:style>
          <a:lnRef idx="2">
            <a:schemeClr val="accent6"/>
          </a:lnRef>
          <a:fillRef idx="0">
            <a:schemeClr val="accent6"/>
          </a:fillRef>
          <a:effectRef idx="1">
            <a:schemeClr val="accent6"/>
          </a:effectRef>
          <a:fontRef idx="minor">
            <a:schemeClr val="tx1"/>
          </a:fontRef>
        </p:style>
      </p:cxnSp>
      <p:sp>
        <p:nvSpPr>
          <p:cNvPr id="42" name="TextBox 41">
            <a:extLst>
              <a:ext uri="{FF2B5EF4-FFF2-40B4-BE49-F238E27FC236}">
                <a16:creationId xmlns:a16="http://schemas.microsoft.com/office/drawing/2014/main" id="{8FAD11A5-A9E9-515C-CBCC-D5B4D5A75BD0}"/>
              </a:ext>
            </a:extLst>
          </p:cNvPr>
          <p:cNvSpPr txBox="1"/>
          <p:nvPr/>
        </p:nvSpPr>
        <p:spPr>
          <a:xfrm rot="20707013">
            <a:off x="9881135" y="4799179"/>
            <a:ext cx="1349087" cy="646331"/>
          </a:xfrm>
          <a:prstGeom prst="rect">
            <a:avLst/>
          </a:prstGeom>
          <a:noFill/>
          <a:ln>
            <a:noFill/>
          </a:ln>
        </p:spPr>
        <p:txBody>
          <a:bodyPr wrap="none" rtlCol="0">
            <a:spAutoFit/>
          </a:bodyPr>
          <a:lstStyle/>
          <a:p>
            <a:r>
              <a:rPr lang="en-US" b="1" dirty="0">
                <a:solidFill>
                  <a:srgbClr val="0070C0"/>
                </a:solidFill>
              </a:rPr>
              <a:t>Input from</a:t>
            </a:r>
          </a:p>
          <a:p>
            <a:r>
              <a:rPr lang="en-US" b="1" dirty="0">
                <a:solidFill>
                  <a:srgbClr val="0070C0"/>
                </a:solidFill>
              </a:rPr>
              <a:t>Hall B Data</a:t>
            </a:r>
          </a:p>
        </p:txBody>
      </p:sp>
      <p:sp>
        <p:nvSpPr>
          <p:cNvPr id="4" name="Slide Number Placeholder 3">
            <a:extLst>
              <a:ext uri="{FF2B5EF4-FFF2-40B4-BE49-F238E27FC236}">
                <a16:creationId xmlns:a16="http://schemas.microsoft.com/office/drawing/2014/main" id="{B1991959-2033-82ED-2BE5-54136C31A9EB}"/>
              </a:ext>
            </a:extLst>
          </p:cNvPr>
          <p:cNvSpPr>
            <a:spLocks noGrp="1"/>
          </p:cNvSpPr>
          <p:nvPr>
            <p:ph type="sldNum" sz="quarter" idx="12"/>
          </p:nvPr>
        </p:nvSpPr>
        <p:spPr/>
        <p:txBody>
          <a:bodyPr/>
          <a:lstStyle/>
          <a:p>
            <a:r>
              <a:rPr lang="en-US"/>
              <a:t>19</a:t>
            </a:r>
          </a:p>
        </p:txBody>
      </p:sp>
      <p:cxnSp>
        <p:nvCxnSpPr>
          <p:cNvPr id="19" name="Connector: Elbow 18">
            <a:extLst>
              <a:ext uri="{FF2B5EF4-FFF2-40B4-BE49-F238E27FC236}">
                <a16:creationId xmlns:a16="http://schemas.microsoft.com/office/drawing/2014/main" id="{3C5E02A0-F885-F409-204F-A1B5FA99BFFA}"/>
              </a:ext>
            </a:extLst>
          </p:cNvPr>
          <p:cNvCxnSpPr>
            <a:cxnSpLocks/>
            <a:endCxn id="22" idx="0"/>
          </p:cNvCxnSpPr>
          <p:nvPr/>
        </p:nvCxnSpPr>
        <p:spPr>
          <a:xfrm>
            <a:off x="4197648" y="3066473"/>
            <a:ext cx="2028527" cy="813377"/>
          </a:xfrm>
          <a:prstGeom prst="bentConnector2">
            <a:avLst/>
          </a:prstGeom>
          <a:ln w="57150">
            <a:tailEnd type="triangle"/>
          </a:ln>
        </p:spPr>
        <p:style>
          <a:lnRef idx="2">
            <a:schemeClr val="accent5"/>
          </a:lnRef>
          <a:fillRef idx="0">
            <a:schemeClr val="accent5"/>
          </a:fillRef>
          <a:effectRef idx="1">
            <a:schemeClr val="accent5"/>
          </a:effectRef>
          <a:fontRef idx="minor">
            <a:schemeClr val="tx1"/>
          </a:fontRef>
        </p:style>
      </p:cxnSp>
      <p:cxnSp>
        <p:nvCxnSpPr>
          <p:cNvPr id="35" name="Connector: Elbow 34">
            <a:extLst>
              <a:ext uri="{FF2B5EF4-FFF2-40B4-BE49-F238E27FC236}">
                <a16:creationId xmlns:a16="http://schemas.microsoft.com/office/drawing/2014/main" id="{372D37AD-994D-FD9E-2A2D-BCD405E280A9}"/>
              </a:ext>
            </a:extLst>
          </p:cNvPr>
          <p:cNvCxnSpPr>
            <a:cxnSpLocks/>
            <a:stCxn id="6" idx="2"/>
            <a:endCxn id="27" idx="0"/>
          </p:cNvCxnSpPr>
          <p:nvPr/>
        </p:nvCxnSpPr>
        <p:spPr>
          <a:xfrm rot="5400000">
            <a:off x="6720175" y="2361755"/>
            <a:ext cx="1501489" cy="1548387"/>
          </a:xfrm>
          <a:prstGeom prst="bentConnector3">
            <a:avLst>
              <a:gd name="adj1" fmla="val 50000"/>
            </a:avLst>
          </a:prstGeom>
          <a:ln w="57150">
            <a:solidFill>
              <a:schemeClr val="accent6"/>
            </a:solidFill>
            <a:tailEnd type="triangle"/>
          </a:ln>
        </p:spPr>
        <p:style>
          <a:lnRef idx="2">
            <a:schemeClr val="accent5"/>
          </a:lnRef>
          <a:fillRef idx="0">
            <a:schemeClr val="accent5"/>
          </a:fillRef>
          <a:effectRef idx="1">
            <a:schemeClr val="accent5"/>
          </a:effectRef>
          <a:fontRef idx="minor">
            <a:schemeClr val="tx1"/>
          </a:fontRef>
        </p:style>
      </p:cxnSp>
    </p:spTree>
    <p:custDataLst>
      <p:tags r:id="rId1"/>
    </p:custDataLst>
    <p:extLst>
      <p:ext uri="{BB962C8B-B14F-4D97-AF65-F5344CB8AC3E}">
        <p14:creationId xmlns:p14="http://schemas.microsoft.com/office/powerpoint/2010/main" val="3027848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3B0CA-D637-12E4-BC37-9D7E40F8F1FA}"/>
              </a:ext>
            </a:extLst>
          </p:cNvPr>
          <p:cNvSpPr>
            <a:spLocks noGrp="1"/>
          </p:cNvSpPr>
          <p:nvPr>
            <p:ph type="title"/>
          </p:nvPr>
        </p:nvSpPr>
        <p:spPr/>
        <p:txBody>
          <a:bodyPr/>
          <a:lstStyle/>
          <a:p>
            <a:r>
              <a:rPr lang="en-US" dirty="0"/>
              <a:t>Beam Time Required</a:t>
            </a:r>
          </a:p>
        </p:txBody>
      </p:sp>
      <p:graphicFrame>
        <p:nvGraphicFramePr>
          <p:cNvPr id="4" name="Table 3">
            <a:extLst>
              <a:ext uri="{FF2B5EF4-FFF2-40B4-BE49-F238E27FC236}">
                <a16:creationId xmlns:a16="http://schemas.microsoft.com/office/drawing/2014/main" id="{26EC6F8B-D5AC-15CB-F262-49FB220DCCC8}"/>
              </a:ext>
            </a:extLst>
          </p:cNvPr>
          <p:cNvGraphicFramePr>
            <a:graphicFrameLocks noGrp="1"/>
          </p:cNvGraphicFramePr>
          <p:nvPr>
            <p:extLst>
              <p:ext uri="{D42A27DB-BD31-4B8C-83A1-F6EECF244321}">
                <p14:modId xmlns:p14="http://schemas.microsoft.com/office/powerpoint/2010/main" val="2757338183"/>
              </p:ext>
            </p:extLst>
          </p:nvPr>
        </p:nvGraphicFramePr>
        <p:xfrm>
          <a:off x="601212" y="1671955"/>
          <a:ext cx="5418666" cy="48209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578619043"/>
                    </a:ext>
                  </a:extLst>
                </a:gridCol>
                <a:gridCol w="2709333">
                  <a:extLst>
                    <a:ext uri="{9D8B030D-6E8A-4147-A177-3AD203B41FA5}">
                      <a16:colId xmlns:a16="http://schemas.microsoft.com/office/drawing/2014/main" val="2672098305"/>
                    </a:ext>
                  </a:extLst>
                </a:gridCol>
              </a:tblGrid>
              <a:tr h="370840">
                <a:tc>
                  <a:txBody>
                    <a:bodyPr/>
                    <a:lstStyle/>
                    <a:p>
                      <a:r>
                        <a:rPr lang="en-US" dirty="0"/>
                        <a:t>Source</a:t>
                      </a:r>
                    </a:p>
                  </a:txBody>
                  <a:tcPr/>
                </a:tc>
                <a:tc>
                  <a:txBody>
                    <a:bodyPr/>
                    <a:lstStyle/>
                    <a:p>
                      <a:r>
                        <a:rPr lang="en-US" dirty="0"/>
                        <a:t>Time (PAC Days)</a:t>
                      </a:r>
                    </a:p>
                  </a:txBody>
                  <a:tcPr/>
                </a:tc>
                <a:extLst>
                  <a:ext uri="{0D108BD9-81ED-4DB2-BD59-A6C34878D82A}">
                    <a16:rowId xmlns:a16="http://schemas.microsoft.com/office/drawing/2014/main" val="3557382254"/>
                  </a:ext>
                </a:extLst>
              </a:tr>
              <a:tr h="370840">
                <a:tc>
                  <a:txBody>
                    <a:bodyPr/>
                    <a:lstStyle/>
                    <a:p>
                      <a:r>
                        <a:rPr lang="en-US" dirty="0"/>
                        <a:t>Q</a:t>
                      </a:r>
                      <a:r>
                        <a:rPr lang="en-US" baseline="30000" dirty="0"/>
                        <a:t>2</a:t>
                      </a:r>
                      <a:r>
                        <a:rPr lang="en-US" baseline="0" dirty="0"/>
                        <a:t> = 0.22 GeV</a:t>
                      </a:r>
                      <a:r>
                        <a:rPr lang="en-US" baseline="30000" dirty="0"/>
                        <a:t>2</a:t>
                      </a:r>
                      <a:endParaRPr lang="en-US" dirty="0"/>
                    </a:p>
                  </a:txBody>
                  <a:tcPr/>
                </a:tc>
                <a:tc>
                  <a:txBody>
                    <a:bodyPr/>
                    <a:lstStyle/>
                    <a:p>
                      <a:r>
                        <a:rPr lang="en-US" dirty="0"/>
                        <a:t>0.1</a:t>
                      </a:r>
                    </a:p>
                  </a:txBody>
                  <a:tcPr/>
                </a:tc>
                <a:extLst>
                  <a:ext uri="{0D108BD9-81ED-4DB2-BD59-A6C34878D82A}">
                    <a16:rowId xmlns:a16="http://schemas.microsoft.com/office/drawing/2014/main" val="27400144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a:t>
                      </a:r>
                      <a:r>
                        <a:rPr lang="en-US" baseline="30000" dirty="0"/>
                        <a:t>2</a:t>
                      </a:r>
                      <a:r>
                        <a:rPr lang="en-US" baseline="0" dirty="0"/>
                        <a:t> = 0.33 GeV</a:t>
                      </a:r>
                      <a:r>
                        <a:rPr lang="en-US" baseline="30000" dirty="0"/>
                        <a:t>2</a:t>
                      </a:r>
                      <a:endParaRPr lang="en-US" dirty="0"/>
                    </a:p>
                  </a:txBody>
                  <a:tcPr/>
                </a:tc>
                <a:tc>
                  <a:txBody>
                    <a:bodyPr/>
                    <a:lstStyle/>
                    <a:p>
                      <a:r>
                        <a:rPr lang="en-US" dirty="0"/>
                        <a:t>0.2</a:t>
                      </a:r>
                    </a:p>
                  </a:txBody>
                  <a:tcPr/>
                </a:tc>
                <a:extLst>
                  <a:ext uri="{0D108BD9-81ED-4DB2-BD59-A6C34878D82A}">
                    <a16:rowId xmlns:a16="http://schemas.microsoft.com/office/drawing/2014/main" val="8507419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a:t>
                      </a:r>
                      <a:r>
                        <a:rPr lang="en-US" baseline="30000" dirty="0"/>
                        <a:t>2</a:t>
                      </a:r>
                      <a:r>
                        <a:rPr lang="en-US" baseline="0" dirty="0"/>
                        <a:t> = 0.46 GeV</a:t>
                      </a:r>
                      <a:r>
                        <a:rPr lang="en-US" baseline="30000" dirty="0"/>
                        <a:t>2</a:t>
                      </a:r>
                      <a:endParaRPr lang="en-US" dirty="0"/>
                    </a:p>
                  </a:txBody>
                  <a:tcPr/>
                </a:tc>
                <a:tc>
                  <a:txBody>
                    <a:bodyPr/>
                    <a:lstStyle/>
                    <a:p>
                      <a:r>
                        <a:rPr lang="en-US" dirty="0"/>
                        <a:t>0.3</a:t>
                      </a:r>
                    </a:p>
                  </a:txBody>
                  <a:tcPr/>
                </a:tc>
                <a:extLst>
                  <a:ext uri="{0D108BD9-81ED-4DB2-BD59-A6C34878D82A}">
                    <a16:rowId xmlns:a16="http://schemas.microsoft.com/office/drawing/2014/main" val="38512402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a:t>
                      </a:r>
                      <a:r>
                        <a:rPr lang="en-US" baseline="30000" dirty="0"/>
                        <a:t>2</a:t>
                      </a:r>
                      <a:r>
                        <a:rPr lang="en-US" baseline="0" dirty="0"/>
                        <a:t> = 0.62 GeV</a:t>
                      </a:r>
                      <a:r>
                        <a:rPr lang="en-US" baseline="30000" dirty="0"/>
                        <a:t>2</a:t>
                      </a:r>
                      <a:endParaRPr lang="en-US" dirty="0"/>
                    </a:p>
                  </a:txBody>
                  <a:tcPr/>
                </a:tc>
                <a:tc>
                  <a:txBody>
                    <a:bodyPr/>
                    <a:lstStyle/>
                    <a:p>
                      <a:r>
                        <a:rPr lang="en-US" dirty="0"/>
                        <a:t>0.8</a:t>
                      </a:r>
                    </a:p>
                  </a:txBody>
                  <a:tcPr/>
                </a:tc>
                <a:extLst>
                  <a:ext uri="{0D108BD9-81ED-4DB2-BD59-A6C34878D82A}">
                    <a16:rowId xmlns:a16="http://schemas.microsoft.com/office/drawing/2014/main" val="1119175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a:t>
                      </a:r>
                      <a:r>
                        <a:rPr lang="en-US" baseline="30000" dirty="0"/>
                        <a:t>2</a:t>
                      </a:r>
                      <a:r>
                        <a:rPr lang="en-US" baseline="0" dirty="0"/>
                        <a:t> = 0.77 GeV</a:t>
                      </a:r>
                      <a:r>
                        <a:rPr lang="en-US" baseline="30000" dirty="0"/>
                        <a:t>2</a:t>
                      </a:r>
                      <a:endParaRPr lang="en-US" dirty="0"/>
                    </a:p>
                  </a:txBody>
                  <a:tcPr/>
                </a:tc>
                <a:tc>
                  <a:txBody>
                    <a:bodyPr/>
                    <a:lstStyle/>
                    <a:p>
                      <a:r>
                        <a:rPr lang="en-US" dirty="0"/>
                        <a:t>1.1</a:t>
                      </a:r>
                    </a:p>
                  </a:txBody>
                  <a:tcPr/>
                </a:tc>
                <a:extLst>
                  <a:ext uri="{0D108BD9-81ED-4DB2-BD59-A6C34878D82A}">
                    <a16:rowId xmlns:a16="http://schemas.microsoft.com/office/drawing/2014/main" val="1211056303"/>
                  </a:ext>
                </a:extLst>
              </a:tr>
              <a:tr h="370840">
                <a:tc>
                  <a:txBody>
                    <a:bodyPr/>
                    <a:lstStyle/>
                    <a:p>
                      <a:r>
                        <a:rPr lang="en-US" dirty="0"/>
                        <a:t>Q</a:t>
                      </a:r>
                      <a:r>
                        <a:rPr lang="en-US" baseline="30000" dirty="0"/>
                        <a:t>2</a:t>
                      </a:r>
                      <a:r>
                        <a:rPr lang="en-US" baseline="0" dirty="0"/>
                        <a:t> = 0.89 GeV</a:t>
                      </a:r>
                      <a:r>
                        <a:rPr lang="en-US" baseline="30000" dirty="0"/>
                        <a:t>2</a:t>
                      </a:r>
                      <a:endParaRPr lang="en-US" dirty="0"/>
                    </a:p>
                  </a:txBody>
                  <a:tcPr/>
                </a:tc>
                <a:tc>
                  <a:txBody>
                    <a:bodyPr/>
                    <a:lstStyle/>
                    <a:p>
                      <a:r>
                        <a:rPr lang="en-US" dirty="0"/>
                        <a:t>1.8</a:t>
                      </a:r>
                    </a:p>
                  </a:txBody>
                  <a:tcPr/>
                </a:tc>
                <a:extLst>
                  <a:ext uri="{0D108BD9-81ED-4DB2-BD59-A6C34878D82A}">
                    <a16:rowId xmlns:a16="http://schemas.microsoft.com/office/drawing/2014/main" val="31821400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a:t>
                      </a:r>
                      <a:r>
                        <a:rPr lang="en-US" baseline="30000" dirty="0"/>
                        <a:t>2</a:t>
                      </a:r>
                      <a:r>
                        <a:rPr lang="en-US" baseline="0" dirty="0"/>
                        <a:t> = 1.03 GeV</a:t>
                      </a:r>
                      <a:r>
                        <a:rPr lang="en-US" baseline="30000" dirty="0"/>
                        <a:t>2</a:t>
                      </a:r>
                      <a:endParaRPr lang="en-US" dirty="0"/>
                    </a:p>
                  </a:txBody>
                  <a:tcPr/>
                </a:tc>
                <a:tc>
                  <a:txBody>
                    <a:bodyPr/>
                    <a:lstStyle/>
                    <a:p>
                      <a:r>
                        <a:rPr lang="en-US" dirty="0"/>
                        <a:t>2.3</a:t>
                      </a:r>
                    </a:p>
                  </a:txBody>
                  <a:tcPr/>
                </a:tc>
                <a:extLst>
                  <a:ext uri="{0D108BD9-81ED-4DB2-BD59-A6C34878D82A}">
                    <a16:rowId xmlns:a16="http://schemas.microsoft.com/office/drawing/2014/main" val="11407574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a:t>
                      </a:r>
                      <a:r>
                        <a:rPr lang="en-US" baseline="30000" dirty="0"/>
                        <a:t>2</a:t>
                      </a:r>
                      <a:r>
                        <a:rPr lang="en-US" baseline="0" dirty="0"/>
                        <a:t> = 1.25 GeV</a:t>
                      </a:r>
                      <a:r>
                        <a:rPr lang="en-US" baseline="30000" dirty="0"/>
                        <a:t>2</a:t>
                      </a:r>
                      <a:endParaRPr lang="en-US" dirty="0"/>
                    </a:p>
                  </a:txBody>
                  <a:tcPr/>
                </a:tc>
                <a:tc>
                  <a:txBody>
                    <a:bodyPr/>
                    <a:lstStyle/>
                    <a:p>
                      <a:r>
                        <a:rPr lang="en-US" dirty="0"/>
                        <a:t>4.6</a:t>
                      </a:r>
                    </a:p>
                  </a:txBody>
                  <a:tcPr/>
                </a:tc>
                <a:extLst>
                  <a:ext uri="{0D108BD9-81ED-4DB2-BD59-A6C34878D82A}">
                    <a16:rowId xmlns:a16="http://schemas.microsoft.com/office/drawing/2014/main" val="28797036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a:t>
                      </a:r>
                      <a:r>
                        <a:rPr lang="en-US" baseline="30000" dirty="0"/>
                        <a:t>2</a:t>
                      </a:r>
                      <a:r>
                        <a:rPr lang="en-US" baseline="0" dirty="0"/>
                        <a:t> = 1.84 GeV</a:t>
                      </a:r>
                      <a:r>
                        <a:rPr lang="en-US" baseline="30000" dirty="0"/>
                        <a:t>2</a:t>
                      </a:r>
                      <a:endParaRPr lang="en-US" dirty="0"/>
                    </a:p>
                  </a:txBody>
                  <a:tcPr/>
                </a:tc>
                <a:tc>
                  <a:txBody>
                    <a:bodyPr/>
                    <a:lstStyle/>
                    <a:p>
                      <a:r>
                        <a:rPr lang="en-US" dirty="0"/>
                        <a:t>0.9</a:t>
                      </a:r>
                    </a:p>
                  </a:txBody>
                  <a:tcPr/>
                </a:tc>
                <a:extLst>
                  <a:ext uri="{0D108BD9-81ED-4DB2-BD59-A6C34878D82A}">
                    <a16:rowId xmlns:a16="http://schemas.microsoft.com/office/drawing/2014/main" val="25280673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a:t>
                      </a:r>
                      <a:r>
                        <a:rPr lang="en-US" baseline="30000" dirty="0"/>
                        <a:t>2</a:t>
                      </a:r>
                      <a:r>
                        <a:rPr lang="en-US" baseline="0" dirty="0"/>
                        <a:t> = 2.2 GeV</a:t>
                      </a:r>
                      <a:r>
                        <a:rPr lang="en-US" baseline="30000" dirty="0"/>
                        <a:t>2</a:t>
                      </a:r>
                      <a:endParaRPr lang="en-US" dirty="0"/>
                    </a:p>
                  </a:txBody>
                  <a:tcPr/>
                </a:tc>
                <a:tc>
                  <a:txBody>
                    <a:bodyPr/>
                    <a:lstStyle/>
                    <a:p>
                      <a:r>
                        <a:rPr lang="en-US" dirty="0"/>
                        <a:t>0.9</a:t>
                      </a:r>
                    </a:p>
                  </a:txBody>
                  <a:tcPr/>
                </a:tc>
                <a:extLst>
                  <a:ext uri="{0D108BD9-81ED-4DB2-BD59-A6C34878D82A}">
                    <a16:rowId xmlns:a16="http://schemas.microsoft.com/office/drawing/2014/main" val="366966934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Total Physics Days</a:t>
                      </a:r>
                    </a:p>
                  </a:txBody>
                  <a:tcPr>
                    <a:solidFill>
                      <a:schemeClr val="tx2">
                        <a:lumMod val="25000"/>
                        <a:lumOff val="75000"/>
                      </a:schemeClr>
                    </a:solidFill>
                  </a:tcPr>
                </a:tc>
                <a:tc>
                  <a:txBody>
                    <a:bodyPr/>
                    <a:lstStyle/>
                    <a:p>
                      <a:r>
                        <a:rPr lang="en-US" b="1" dirty="0"/>
                        <a:t>13</a:t>
                      </a:r>
                    </a:p>
                  </a:txBody>
                  <a:tcPr>
                    <a:solidFill>
                      <a:schemeClr val="tx2">
                        <a:lumMod val="25000"/>
                        <a:lumOff val="75000"/>
                      </a:schemeClr>
                    </a:solidFill>
                  </a:tcPr>
                </a:tc>
                <a:extLst>
                  <a:ext uri="{0D108BD9-81ED-4DB2-BD59-A6C34878D82A}">
                    <a16:rowId xmlns:a16="http://schemas.microsoft.com/office/drawing/2014/main" val="1361214008"/>
                  </a:ext>
                </a:extLst>
              </a:tr>
              <a:tr h="370840">
                <a:tc>
                  <a:txBody>
                    <a:bodyPr/>
                    <a:lstStyle/>
                    <a:p>
                      <a:r>
                        <a:rPr lang="en-US" dirty="0"/>
                        <a:t>Overhead Days</a:t>
                      </a:r>
                    </a:p>
                  </a:txBody>
                  <a:tcPr/>
                </a:tc>
                <a:tc>
                  <a:txBody>
                    <a:bodyPr/>
                    <a:lstStyle/>
                    <a:p>
                      <a:r>
                        <a:rPr lang="en-US" dirty="0"/>
                        <a:t>13</a:t>
                      </a:r>
                    </a:p>
                  </a:txBody>
                  <a:tcPr/>
                </a:tc>
                <a:extLst>
                  <a:ext uri="{0D108BD9-81ED-4DB2-BD59-A6C34878D82A}">
                    <a16:rowId xmlns:a16="http://schemas.microsoft.com/office/drawing/2014/main" val="578341625"/>
                  </a:ext>
                </a:extLst>
              </a:tr>
            </a:tbl>
          </a:graphicData>
        </a:graphic>
      </p:graphicFrame>
      <p:sp>
        <p:nvSpPr>
          <p:cNvPr id="5" name="TextBox 4">
            <a:extLst>
              <a:ext uri="{FF2B5EF4-FFF2-40B4-BE49-F238E27FC236}">
                <a16:creationId xmlns:a16="http://schemas.microsoft.com/office/drawing/2014/main" id="{E5689B43-B33B-CA6B-0562-BF0268E8524E}"/>
              </a:ext>
            </a:extLst>
          </p:cNvPr>
          <p:cNvSpPr txBox="1"/>
          <p:nvPr/>
        </p:nvSpPr>
        <p:spPr>
          <a:xfrm>
            <a:off x="7759347" y="2811368"/>
            <a:ext cx="2355388" cy="830997"/>
          </a:xfrm>
          <a:prstGeom prst="rect">
            <a:avLst/>
          </a:prstGeom>
          <a:noFill/>
        </p:spPr>
        <p:txBody>
          <a:bodyPr wrap="none" rtlCol="0">
            <a:spAutoFit/>
          </a:bodyPr>
          <a:lstStyle/>
          <a:p>
            <a:r>
              <a:rPr lang="en-US" sz="4800" b="1" dirty="0"/>
              <a:t>26 Days</a:t>
            </a:r>
          </a:p>
        </p:txBody>
      </p:sp>
      <p:sp>
        <p:nvSpPr>
          <p:cNvPr id="6" name="TextBox 5">
            <a:extLst>
              <a:ext uri="{FF2B5EF4-FFF2-40B4-BE49-F238E27FC236}">
                <a16:creationId xmlns:a16="http://schemas.microsoft.com/office/drawing/2014/main" id="{5EFD7944-334A-A41B-3B54-0EEF5FD7A443}"/>
              </a:ext>
            </a:extLst>
          </p:cNvPr>
          <p:cNvSpPr txBox="1"/>
          <p:nvPr/>
        </p:nvSpPr>
        <p:spPr>
          <a:xfrm>
            <a:off x="6283294" y="4314484"/>
            <a:ext cx="5307494" cy="1528624"/>
          </a:xfrm>
          <a:prstGeom prst="rect">
            <a:avLst/>
          </a:prstGeom>
          <a:noFill/>
        </p:spPr>
        <p:txBody>
          <a:bodyPr wrap="square" rtlCol="0">
            <a:spAutoFit/>
          </a:bodyPr>
          <a:lstStyle/>
          <a:p>
            <a:pPr algn="ctr"/>
            <a:r>
              <a:rPr lang="en-US" sz="2000" dirty="0"/>
              <a:t>To measure </a:t>
            </a:r>
            <a:r>
              <a:rPr lang="en-US" sz="2000" u="sng" dirty="0"/>
              <a:t>10 Q</a:t>
            </a:r>
            <a:r>
              <a:rPr lang="en-US" sz="2000" u="sng" baseline="30000" dirty="0"/>
              <a:t>2</a:t>
            </a:r>
            <a:r>
              <a:rPr lang="en-US" sz="2000" u="sng" dirty="0"/>
              <a:t> settings </a:t>
            </a:r>
            <a:r>
              <a:rPr lang="en-US" sz="2000" dirty="0"/>
              <a:t>of g</a:t>
            </a:r>
            <a:r>
              <a:rPr lang="en-US" sz="2000" baseline="-25000" dirty="0"/>
              <a:t>2</a:t>
            </a:r>
            <a:r>
              <a:rPr lang="en-US" sz="2000" dirty="0"/>
              <a:t> with high precision…</a:t>
            </a:r>
          </a:p>
          <a:p>
            <a:pPr algn="ctr"/>
            <a:endParaRPr lang="en-US" sz="2000" baseline="-25000" dirty="0"/>
          </a:p>
          <a:p>
            <a:pPr algn="ctr"/>
            <a:r>
              <a:rPr lang="en-US" sz="2000" dirty="0"/>
              <a:t>covering a </a:t>
            </a:r>
            <a:r>
              <a:rPr lang="en-US" sz="2000" b="1" u="sng" dirty="0"/>
              <a:t>full order of magnitude </a:t>
            </a:r>
            <a:r>
              <a:rPr lang="en-US" sz="2000" dirty="0"/>
              <a:t>of the transition region!</a:t>
            </a:r>
          </a:p>
        </p:txBody>
      </p:sp>
      <p:sp>
        <p:nvSpPr>
          <p:cNvPr id="7" name="TextBox 6">
            <a:extLst>
              <a:ext uri="{FF2B5EF4-FFF2-40B4-BE49-F238E27FC236}">
                <a16:creationId xmlns:a16="http://schemas.microsoft.com/office/drawing/2014/main" id="{5BA70BD1-6272-B48C-3D6C-9620654BAFFA}"/>
              </a:ext>
            </a:extLst>
          </p:cNvPr>
          <p:cNvSpPr txBox="1"/>
          <p:nvPr/>
        </p:nvSpPr>
        <p:spPr>
          <a:xfrm>
            <a:off x="8403641" y="1819597"/>
            <a:ext cx="941283" cy="523220"/>
          </a:xfrm>
          <a:prstGeom prst="rect">
            <a:avLst/>
          </a:prstGeom>
          <a:noFill/>
        </p:spPr>
        <p:txBody>
          <a:bodyPr wrap="none" rtlCol="0">
            <a:spAutoFit/>
          </a:bodyPr>
          <a:lstStyle/>
          <a:p>
            <a:r>
              <a:rPr lang="en-US" sz="2800" b="1" dirty="0"/>
              <a:t>Only</a:t>
            </a:r>
          </a:p>
        </p:txBody>
      </p:sp>
      <p:sp>
        <p:nvSpPr>
          <p:cNvPr id="3" name="Slide Number Placeholder 2">
            <a:extLst>
              <a:ext uri="{FF2B5EF4-FFF2-40B4-BE49-F238E27FC236}">
                <a16:creationId xmlns:a16="http://schemas.microsoft.com/office/drawing/2014/main" id="{5615119C-D64E-148E-EB18-1995BA793E21}"/>
              </a:ext>
            </a:extLst>
          </p:cNvPr>
          <p:cNvSpPr>
            <a:spLocks noGrp="1"/>
          </p:cNvSpPr>
          <p:nvPr>
            <p:ph type="sldNum" sz="quarter" idx="12"/>
          </p:nvPr>
        </p:nvSpPr>
        <p:spPr/>
        <p:txBody>
          <a:bodyPr/>
          <a:lstStyle/>
          <a:p>
            <a:r>
              <a:rPr lang="en-US"/>
              <a:t>20</a:t>
            </a:r>
          </a:p>
        </p:txBody>
      </p:sp>
    </p:spTree>
    <p:custDataLst>
      <p:tags r:id="rId1"/>
    </p:custDataLst>
    <p:extLst>
      <p:ext uri="{BB962C8B-B14F-4D97-AF65-F5344CB8AC3E}">
        <p14:creationId xmlns:p14="http://schemas.microsoft.com/office/powerpoint/2010/main" val="2144147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6054-A902-E6D1-786A-543BCC9AFACA}"/>
              </a:ext>
            </a:extLst>
          </p:cNvPr>
          <p:cNvSpPr>
            <a:spLocks noGrp="1"/>
          </p:cNvSpPr>
          <p:nvPr>
            <p:ph type="title"/>
          </p:nvPr>
        </p:nvSpPr>
        <p:spPr/>
        <p:txBody>
          <a:bodyPr/>
          <a:lstStyle/>
          <a:p>
            <a:r>
              <a:rPr lang="en-US" dirty="0">
                <a:ea typeface="Calibri Light"/>
                <a:cs typeface="Calibri Light"/>
              </a:rPr>
              <a:t>Projected Systematics</a:t>
            </a:r>
            <a:endParaRPr lang="en-US" dirty="0"/>
          </a:p>
        </p:txBody>
      </p:sp>
      <p:sp>
        <p:nvSpPr>
          <p:cNvPr id="3" name="Content Placeholder 2">
            <a:extLst>
              <a:ext uri="{FF2B5EF4-FFF2-40B4-BE49-F238E27FC236}">
                <a16:creationId xmlns:a16="http://schemas.microsoft.com/office/drawing/2014/main" id="{1CCBC27F-8C0D-39C0-FB9B-ECB9553E0BDC}"/>
              </a:ext>
            </a:extLst>
          </p:cNvPr>
          <p:cNvSpPr>
            <a:spLocks noGrp="1"/>
          </p:cNvSpPr>
          <p:nvPr>
            <p:ph idx="1"/>
          </p:nvPr>
        </p:nvSpPr>
        <p:spPr>
          <a:xfrm>
            <a:off x="1089992" y="3051450"/>
            <a:ext cx="4673600" cy="4887409"/>
          </a:xfrm>
        </p:spPr>
        <p:txBody>
          <a:bodyPr vert="horz" lIns="91440" tIns="45720" rIns="91440" bIns="45720" rtlCol="0" anchor="t">
            <a:normAutofit/>
          </a:bodyPr>
          <a:lstStyle/>
          <a:p>
            <a:r>
              <a:rPr lang="en-US" dirty="0">
                <a:cs typeface="Calibri"/>
              </a:rPr>
              <a:t>Dominating systematics are </a:t>
            </a:r>
            <a:r>
              <a:rPr lang="en-US" b="1" dirty="0">
                <a:cs typeface="Calibri"/>
              </a:rPr>
              <a:t>target polarization </a:t>
            </a:r>
            <a:r>
              <a:rPr lang="en-US" dirty="0">
                <a:cs typeface="Calibri"/>
              </a:rPr>
              <a:t>and </a:t>
            </a:r>
            <a:r>
              <a:rPr lang="en-US" b="1" dirty="0">
                <a:cs typeface="Calibri"/>
              </a:rPr>
              <a:t>acceptance</a:t>
            </a:r>
            <a:endParaRPr lang="en-US" b="1" dirty="0"/>
          </a:p>
        </p:txBody>
      </p:sp>
      <p:graphicFrame>
        <p:nvGraphicFramePr>
          <p:cNvPr id="4" name="Table 4">
            <a:extLst>
              <a:ext uri="{FF2B5EF4-FFF2-40B4-BE49-F238E27FC236}">
                <a16:creationId xmlns:a16="http://schemas.microsoft.com/office/drawing/2014/main" id="{6E649205-1D83-19F1-1993-C4DB21B92983}"/>
              </a:ext>
            </a:extLst>
          </p:cNvPr>
          <p:cNvGraphicFramePr>
            <a:graphicFrameLocks noGrp="1"/>
          </p:cNvGraphicFramePr>
          <p:nvPr>
            <p:extLst>
              <p:ext uri="{D42A27DB-BD31-4B8C-83A1-F6EECF244321}">
                <p14:modId xmlns:p14="http://schemas.microsoft.com/office/powerpoint/2010/main" val="998675939"/>
              </p:ext>
            </p:extLst>
          </p:nvPr>
        </p:nvGraphicFramePr>
        <p:xfrm>
          <a:off x="6820542" y="109033"/>
          <a:ext cx="4673600" cy="6521190"/>
        </p:xfrm>
        <a:graphic>
          <a:graphicData uri="http://schemas.openxmlformats.org/drawingml/2006/table">
            <a:tbl>
              <a:tblPr firstRow="1" bandRow="1">
                <a:tableStyleId>{5C22544A-7EE6-4342-B048-85BDC9FD1C3A}</a:tableStyleId>
              </a:tblPr>
              <a:tblGrid>
                <a:gridCol w="2336800">
                  <a:extLst>
                    <a:ext uri="{9D8B030D-6E8A-4147-A177-3AD203B41FA5}">
                      <a16:colId xmlns:a16="http://schemas.microsoft.com/office/drawing/2014/main" val="1519723383"/>
                    </a:ext>
                  </a:extLst>
                </a:gridCol>
                <a:gridCol w="2336800">
                  <a:extLst>
                    <a:ext uri="{9D8B030D-6E8A-4147-A177-3AD203B41FA5}">
                      <a16:colId xmlns:a16="http://schemas.microsoft.com/office/drawing/2014/main" val="1114246130"/>
                    </a:ext>
                  </a:extLst>
                </a:gridCol>
              </a:tblGrid>
              <a:tr h="338763">
                <a:tc>
                  <a:txBody>
                    <a:bodyPr/>
                    <a:lstStyle/>
                    <a:p>
                      <a:r>
                        <a:rPr lang="en-US" sz="1600" dirty="0"/>
                        <a:t>Source</a:t>
                      </a:r>
                    </a:p>
                  </a:txBody>
                  <a:tcPr/>
                </a:tc>
                <a:tc>
                  <a:txBody>
                    <a:bodyPr/>
                    <a:lstStyle/>
                    <a:p>
                      <a:r>
                        <a:rPr lang="en-US" sz="1600" dirty="0"/>
                        <a:t>%</a:t>
                      </a:r>
                    </a:p>
                  </a:txBody>
                  <a:tcPr/>
                </a:tc>
                <a:extLst>
                  <a:ext uri="{0D108BD9-81ED-4DB2-BD59-A6C34878D82A}">
                    <a16:rowId xmlns:a16="http://schemas.microsoft.com/office/drawing/2014/main" val="1587365028"/>
                  </a:ext>
                </a:extLst>
              </a:tr>
              <a:tr h="338763">
                <a:tc>
                  <a:txBody>
                    <a:bodyPr/>
                    <a:lstStyle/>
                    <a:p>
                      <a:r>
                        <a:rPr lang="en-US" sz="1600" dirty="0"/>
                        <a:t>Acceptance</a:t>
                      </a:r>
                    </a:p>
                  </a:txBody>
                  <a:tcPr>
                    <a:solidFill>
                      <a:schemeClr val="accent6">
                        <a:lumMod val="60000"/>
                        <a:lumOff val="40000"/>
                      </a:schemeClr>
                    </a:solidFill>
                  </a:tcPr>
                </a:tc>
                <a:tc>
                  <a:txBody>
                    <a:bodyPr/>
                    <a:lstStyle/>
                    <a:p>
                      <a:r>
                        <a:rPr lang="en-US" sz="1600" dirty="0"/>
                        <a:t>4-6</a:t>
                      </a:r>
                    </a:p>
                  </a:txBody>
                  <a:tcPr>
                    <a:solidFill>
                      <a:schemeClr val="accent6">
                        <a:lumMod val="60000"/>
                        <a:lumOff val="40000"/>
                      </a:schemeClr>
                    </a:solidFill>
                  </a:tcPr>
                </a:tc>
                <a:extLst>
                  <a:ext uri="{0D108BD9-81ED-4DB2-BD59-A6C34878D82A}">
                    <a16:rowId xmlns:a16="http://schemas.microsoft.com/office/drawing/2014/main" val="2695776428"/>
                  </a:ext>
                </a:extLst>
              </a:tr>
              <a:tr h="338763">
                <a:tc>
                  <a:txBody>
                    <a:bodyPr/>
                    <a:lstStyle/>
                    <a:p>
                      <a:r>
                        <a:rPr lang="en-US" sz="1600" dirty="0"/>
                        <a:t>Packing Fraction</a:t>
                      </a:r>
                    </a:p>
                  </a:txBody>
                  <a:tcPr>
                    <a:solidFill>
                      <a:schemeClr val="accent6">
                        <a:lumMod val="40000"/>
                        <a:lumOff val="60000"/>
                      </a:schemeClr>
                    </a:solidFill>
                  </a:tcPr>
                </a:tc>
                <a:tc>
                  <a:txBody>
                    <a:bodyPr/>
                    <a:lstStyle/>
                    <a:p>
                      <a:r>
                        <a:rPr lang="en-US" sz="1600" dirty="0"/>
                        <a:t>3</a:t>
                      </a:r>
                    </a:p>
                  </a:txBody>
                  <a:tcPr>
                    <a:solidFill>
                      <a:schemeClr val="accent6">
                        <a:lumMod val="40000"/>
                        <a:lumOff val="60000"/>
                      </a:schemeClr>
                    </a:solidFill>
                  </a:tcPr>
                </a:tc>
                <a:extLst>
                  <a:ext uri="{0D108BD9-81ED-4DB2-BD59-A6C34878D82A}">
                    <a16:rowId xmlns:a16="http://schemas.microsoft.com/office/drawing/2014/main" val="499363471"/>
                  </a:ext>
                </a:extLst>
              </a:tr>
              <a:tr h="592836">
                <a:tc>
                  <a:txBody>
                    <a:bodyPr/>
                    <a:lstStyle/>
                    <a:p>
                      <a:r>
                        <a:rPr lang="en-US" sz="1600" dirty="0"/>
                        <a:t>Charge Determination</a:t>
                      </a:r>
                    </a:p>
                  </a:txBody>
                  <a:tcPr>
                    <a:solidFill>
                      <a:schemeClr val="accent6">
                        <a:lumMod val="60000"/>
                        <a:lumOff val="40000"/>
                      </a:schemeClr>
                    </a:solidFill>
                  </a:tcPr>
                </a:tc>
                <a:tc>
                  <a:txBody>
                    <a:bodyPr/>
                    <a:lstStyle/>
                    <a:p>
                      <a:r>
                        <a:rPr lang="en-US" sz="1600" dirty="0"/>
                        <a:t>1</a:t>
                      </a:r>
                    </a:p>
                  </a:txBody>
                  <a:tcPr>
                    <a:solidFill>
                      <a:schemeClr val="accent6">
                        <a:lumMod val="60000"/>
                        <a:lumOff val="40000"/>
                      </a:schemeClr>
                    </a:solidFill>
                  </a:tcPr>
                </a:tc>
                <a:extLst>
                  <a:ext uri="{0D108BD9-81ED-4DB2-BD59-A6C34878D82A}">
                    <a16:rowId xmlns:a16="http://schemas.microsoft.com/office/drawing/2014/main" val="2386501658"/>
                  </a:ext>
                </a:extLst>
              </a:tr>
              <a:tr h="338763">
                <a:tc>
                  <a:txBody>
                    <a:bodyPr/>
                    <a:lstStyle/>
                    <a:p>
                      <a:r>
                        <a:rPr lang="en-US" sz="1600" dirty="0"/>
                        <a:t>Tracking Efficiency</a:t>
                      </a:r>
                    </a:p>
                  </a:txBody>
                  <a:tcPr>
                    <a:solidFill>
                      <a:schemeClr val="accent6">
                        <a:lumMod val="40000"/>
                        <a:lumOff val="60000"/>
                      </a:schemeClr>
                    </a:solidFill>
                  </a:tcPr>
                </a:tc>
                <a:tc>
                  <a:txBody>
                    <a:bodyPr/>
                    <a:lstStyle/>
                    <a:p>
                      <a:r>
                        <a:rPr lang="en-US" sz="1600" dirty="0"/>
                        <a:t>1</a:t>
                      </a:r>
                    </a:p>
                  </a:txBody>
                  <a:tcPr>
                    <a:solidFill>
                      <a:schemeClr val="accent6">
                        <a:lumMod val="40000"/>
                        <a:lumOff val="60000"/>
                      </a:schemeClr>
                    </a:solidFill>
                  </a:tcPr>
                </a:tc>
                <a:extLst>
                  <a:ext uri="{0D108BD9-81ED-4DB2-BD59-A6C34878D82A}">
                    <a16:rowId xmlns:a16="http://schemas.microsoft.com/office/drawing/2014/main" val="2304282437"/>
                  </a:ext>
                </a:extLst>
              </a:tr>
              <a:tr h="338763">
                <a:tc>
                  <a:txBody>
                    <a:bodyPr/>
                    <a:lstStyle/>
                    <a:p>
                      <a:r>
                        <a:rPr lang="en-US" sz="1600" dirty="0"/>
                        <a:t>PID Efficiencies</a:t>
                      </a:r>
                    </a:p>
                  </a:txBody>
                  <a:tcPr>
                    <a:solidFill>
                      <a:schemeClr val="accent6">
                        <a:lumMod val="60000"/>
                        <a:lumOff val="40000"/>
                      </a:schemeClr>
                    </a:solidFill>
                  </a:tcPr>
                </a:tc>
                <a:tc>
                  <a:txBody>
                    <a:bodyPr/>
                    <a:lstStyle/>
                    <a:p>
                      <a:r>
                        <a:rPr lang="en-US" sz="1600" dirty="0"/>
                        <a:t>&lt; 1</a:t>
                      </a:r>
                    </a:p>
                  </a:txBody>
                  <a:tcPr>
                    <a:solidFill>
                      <a:schemeClr val="accent6">
                        <a:lumMod val="60000"/>
                        <a:lumOff val="40000"/>
                      </a:schemeClr>
                    </a:solidFill>
                  </a:tcPr>
                </a:tc>
                <a:extLst>
                  <a:ext uri="{0D108BD9-81ED-4DB2-BD59-A6C34878D82A}">
                    <a16:rowId xmlns:a16="http://schemas.microsoft.com/office/drawing/2014/main" val="3180010360"/>
                  </a:ext>
                </a:extLst>
              </a:tr>
              <a:tr h="592836">
                <a:tc>
                  <a:txBody>
                    <a:bodyPr/>
                    <a:lstStyle/>
                    <a:p>
                      <a:r>
                        <a:rPr lang="en-US" sz="1600" dirty="0"/>
                        <a:t>Software Cut Efficiency</a:t>
                      </a:r>
                    </a:p>
                  </a:txBody>
                  <a:tcPr>
                    <a:solidFill>
                      <a:schemeClr val="accent6">
                        <a:lumMod val="40000"/>
                        <a:lumOff val="60000"/>
                      </a:schemeClr>
                    </a:solidFill>
                  </a:tcPr>
                </a:tc>
                <a:tc>
                  <a:txBody>
                    <a:bodyPr/>
                    <a:lstStyle/>
                    <a:p>
                      <a:r>
                        <a:rPr lang="en-US" sz="1600" dirty="0"/>
                        <a:t>&lt; 1</a:t>
                      </a:r>
                    </a:p>
                  </a:txBody>
                  <a:tcPr>
                    <a:solidFill>
                      <a:schemeClr val="accent6">
                        <a:lumMod val="40000"/>
                        <a:lumOff val="60000"/>
                      </a:schemeClr>
                    </a:solidFill>
                  </a:tcPr>
                </a:tc>
                <a:extLst>
                  <a:ext uri="{0D108BD9-81ED-4DB2-BD59-A6C34878D82A}">
                    <a16:rowId xmlns:a16="http://schemas.microsoft.com/office/drawing/2014/main" val="1612435486"/>
                  </a:ext>
                </a:extLst>
              </a:tr>
              <a:tr h="592836">
                <a:tc>
                  <a:txBody>
                    <a:bodyPr/>
                    <a:lstStyle/>
                    <a:p>
                      <a:r>
                        <a:rPr lang="en-US" sz="1600" dirty="0"/>
                        <a:t>Resolution/Simulation</a:t>
                      </a:r>
                    </a:p>
                  </a:txBody>
                  <a:tcPr>
                    <a:solidFill>
                      <a:schemeClr val="accent6">
                        <a:lumMod val="40000"/>
                        <a:lumOff val="60000"/>
                      </a:schemeClr>
                    </a:solidFill>
                  </a:tcPr>
                </a:tc>
                <a:tc>
                  <a:txBody>
                    <a:bodyPr/>
                    <a:lstStyle/>
                    <a:p>
                      <a:r>
                        <a:rPr lang="en-US" sz="1600" dirty="0"/>
                        <a:t>&lt; 2</a:t>
                      </a:r>
                    </a:p>
                  </a:txBody>
                  <a:tcPr>
                    <a:solidFill>
                      <a:schemeClr val="accent6">
                        <a:lumMod val="40000"/>
                        <a:lumOff val="60000"/>
                      </a:schemeClr>
                    </a:solidFill>
                  </a:tcPr>
                </a:tc>
                <a:extLst>
                  <a:ext uri="{0D108BD9-81ED-4DB2-BD59-A6C34878D82A}">
                    <a16:rowId xmlns:a16="http://schemas.microsoft.com/office/drawing/2014/main" val="150080174"/>
                  </a:ext>
                </a:extLst>
              </a:tr>
              <a:tr h="338763">
                <a:tc>
                  <a:txBody>
                    <a:bodyPr/>
                    <a:lstStyle/>
                    <a:p>
                      <a:r>
                        <a:rPr lang="en-US" sz="1600" dirty="0"/>
                        <a:t>Energy</a:t>
                      </a:r>
                    </a:p>
                  </a:txBody>
                  <a:tcPr>
                    <a:solidFill>
                      <a:schemeClr val="accent6">
                        <a:lumMod val="60000"/>
                        <a:lumOff val="40000"/>
                      </a:schemeClr>
                    </a:solidFill>
                  </a:tcPr>
                </a:tc>
                <a:tc>
                  <a:txBody>
                    <a:bodyPr/>
                    <a:lstStyle/>
                    <a:p>
                      <a:r>
                        <a:rPr lang="en-US" sz="1600" dirty="0"/>
                        <a:t>0.5</a:t>
                      </a:r>
                    </a:p>
                  </a:txBody>
                  <a:tcPr>
                    <a:solidFill>
                      <a:schemeClr val="accent6">
                        <a:lumMod val="60000"/>
                        <a:lumOff val="40000"/>
                      </a:schemeClr>
                    </a:solidFill>
                  </a:tcPr>
                </a:tc>
                <a:extLst>
                  <a:ext uri="{0D108BD9-81ED-4DB2-BD59-A6C34878D82A}">
                    <a16:rowId xmlns:a16="http://schemas.microsoft.com/office/drawing/2014/main" val="3256986596"/>
                  </a:ext>
                </a:extLst>
              </a:tr>
              <a:tr h="338763">
                <a:tc>
                  <a:txBody>
                    <a:bodyPr/>
                    <a:lstStyle/>
                    <a:p>
                      <a:r>
                        <a:rPr lang="en-US" sz="1600" dirty="0"/>
                        <a:t>Deadtime</a:t>
                      </a:r>
                    </a:p>
                  </a:txBody>
                  <a:tcPr>
                    <a:solidFill>
                      <a:schemeClr val="accent6">
                        <a:lumMod val="40000"/>
                        <a:lumOff val="60000"/>
                      </a:schemeClr>
                    </a:solidFill>
                  </a:tcPr>
                </a:tc>
                <a:tc>
                  <a:txBody>
                    <a:bodyPr/>
                    <a:lstStyle/>
                    <a:p>
                      <a:r>
                        <a:rPr lang="en-US" sz="1600" dirty="0"/>
                        <a:t>&lt; 1</a:t>
                      </a:r>
                    </a:p>
                  </a:txBody>
                  <a:tcPr>
                    <a:solidFill>
                      <a:schemeClr val="accent6">
                        <a:lumMod val="40000"/>
                        <a:lumOff val="60000"/>
                      </a:schemeClr>
                    </a:solidFill>
                  </a:tcPr>
                </a:tc>
                <a:extLst>
                  <a:ext uri="{0D108BD9-81ED-4DB2-BD59-A6C34878D82A}">
                    <a16:rowId xmlns:a16="http://schemas.microsoft.com/office/drawing/2014/main" val="524087670"/>
                  </a:ext>
                </a:extLst>
              </a:tr>
              <a:tr h="338763">
                <a:tc>
                  <a:txBody>
                    <a:bodyPr/>
                    <a:lstStyle/>
                    <a:p>
                      <a:r>
                        <a:rPr lang="en-US" sz="1600" b="1" dirty="0"/>
                        <a:t>XS Total</a:t>
                      </a:r>
                    </a:p>
                  </a:txBody>
                  <a:tcPr>
                    <a:lnB w="28575" cap="flat" cmpd="sng" algn="ctr">
                      <a:solidFill>
                        <a:schemeClr val="tx1"/>
                      </a:solidFill>
                      <a:prstDash val="solid"/>
                      <a:round/>
                      <a:headEnd type="none" w="med" len="med"/>
                      <a:tailEnd type="none" w="med" len="med"/>
                    </a:lnB>
                  </a:tcPr>
                </a:tc>
                <a:tc>
                  <a:txBody>
                    <a:bodyPr/>
                    <a:lstStyle/>
                    <a:p>
                      <a:r>
                        <a:rPr lang="en-US" sz="1600" dirty="0"/>
                        <a:t>5-7</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5521920"/>
                  </a:ext>
                </a:extLst>
              </a:tr>
              <a:tr h="338763">
                <a:tc>
                  <a:txBody>
                    <a:bodyPr/>
                    <a:lstStyle/>
                    <a:p>
                      <a:r>
                        <a:rPr lang="en-US" sz="1600" dirty="0"/>
                        <a:t>Target Polarization</a:t>
                      </a:r>
                    </a:p>
                  </a:txBody>
                  <a:tcPr>
                    <a:lnT w="28575" cap="flat" cmpd="sng" algn="ctr">
                      <a:solidFill>
                        <a:schemeClr val="tx1"/>
                      </a:solidFill>
                      <a:prstDash val="solid"/>
                      <a:round/>
                      <a:headEnd type="none" w="med" len="med"/>
                      <a:tailEnd type="none" w="med" len="med"/>
                    </a:lnT>
                  </a:tcPr>
                </a:tc>
                <a:tc>
                  <a:txBody>
                    <a:bodyPr/>
                    <a:lstStyle/>
                    <a:p>
                      <a:r>
                        <a:rPr lang="en-US" sz="1600" dirty="0"/>
                        <a:t>5</a:t>
                      </a:r>
                    </a:p>
                  </a:txBody>
                  <a:tcP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62316897"/>
                  </a:ext>
                </a:extLst>
              </a:tr>
              <a:tr h="338763">
                <a:tc>
                  <a:txBody>
                    <a:bodyPr/>
                    <a:lstStyle/>
                    <a:p>
                      <a:r>
                        <a:rPr lang="en-US" sz="1600" dirty="0"/>
                        <a:t>Beam Polarization</a:t>
                      </a:r>
                    </a:p>
                  </a:txBody>
                  <a:tcPr/>
                </a:tc>
                <a:tc>
                  <a:txBody>
                    <a:bodyPr/>
                    <a:lstStyle/>
                    <a:p>
                      <a:r>
                        <a:rPr lang="en-US" sz="1600" dirty="0"/>
                        <a:t>3</a:t>
                      </a:r>
                    </a:p>
                  </a:txBody>
                  <a:tcPr/>
                </a:tc>
                <a:extLst>
                  <a:ext uri="{0D108BD9-81ED-4DB2-BD59-A6C34878D82A}">
                    <a16:rowId xmlns:a16="http://schemas.microsoft.com/office/drawing/2014/main" val="1586031383"/>
                  </a:ext>
                </a:extLst>
              </a:tr>
              <a:tr h="338763">
                <a:tc>
                  <a:txBody>
                    <a:bodyPr/>
                    <a:lstStyle/>
                    <a:p>
                      <a:r>
                        <a:rPr lang="en-US" sz="1600" dirty="0"/>
                        <a:t>Radiative Corrections</a:t>
                      </a:r>
                    </a:p>
                  </a:txBody>
                  <a:tcPr/>
                </a:tc>
                <a:tc>
                  <a:txBody>
                    <a:bodyPr/>
                    <a:lstStyle/>
                    <a:p>
                      <a:r>
                        <a:rPr lang="en-US" sz="1600" dirty="0"/>
                        <a:t>3</a:t>
                      </a:r>
                    </a:p>
                  </a:txBody>
                  <a:tcPr/>
                </a:tc>
                <a:extLst>
                  <a:ext uri="{0D108BD9-81ED-4DB2-BD59-A6C34878D82A}">
                    <a16:rowId xmlns:a16="http://schemas.microsoft.com/office/drawing/2014/main" val="4108495551"/>
                  </a:ext>
                </a:extLst>
              </a:tr>
              <a:tr h="338763">
                <a:tc>
                  <a:txBody>
                    <a:bodyPr/>
                    <a:lstStyle/>
                    <a:p>
                      <a:r>
                        <a:rPr lang="en-US" sz="1600" dirty="0"/>
                        <a:t>Parallel Contribution</a:t>
                      </a:r>
                    </a:p>
                  </a:txBody>
                  <a:tcPr/>
                </a:tc>
                <a:tc>
                  <a:txBody>
                    <a:bodyPr/>
                    <a:lstStyle/>
                    <a:p>
                      <a:r>
                        <a:rPr lang="en-US" sz="1600" dirty="0"/>
                        <a:t>2</a:t>
                      </a:r>
                    </a:p>
                  </a:txBody>
                  <a:tcPr/>
                </a:tc>
                <a:extLst>
                  <a:ext uri="{0D108BD9-81ED-4DB2-BD59-A6C34878D82A}">
                    <a16:rowId xmlns:a16="http://schemas.microsoft.com/office/drawing/2014/main" val="4015437251"/>
                  </a:ext>
                </a:extLst>
              </a:tr>
              <a:tr h="338763">
                <a:tc>
                  <a:txBody>
                    <a:bodyPr/>
                    <a:lstStyle/>
                    <a:p>
                      <a:r>
                        <a:rPr lang="en-US" sz="1600" dirty="0"/>
                        <a:t>Const Q</a:t>
                      </a:r>
                      <a:r>
                        <a:rPr lang="en-US" sz="1600" baseline="30000" dirty="0"/>
                        <a:t>2</a:t>
                      </a:r>
                      <a:r>
                        <a:rPr lang="en-US" sz="1600" dirty="0"/>
                        <a:t> Adjustment</a:t>
                      </a:r>
                    </a:p>
                  </a:txBody>
                  <a:tcPr/>
                </a:tc>
                <a:tc>
                  <a:txBody>
                    <a:bodyPr/>
                    <a:lstStyle/>
                    <a:p>
                      <a:r>
                        <a:rPr lang="en-US" sz="1600" dirty="0"/>
                        <a:t>&lt; 1</a:t>
                      </a:r>
                    </a:p>
                  </a:txBody>
                  <a:tcPr/>
                </a:tc>
                <a:extLst>
                  <a:ext uri="{0D108BD9-81ED-4DB2-BD59-A6C34878D82A}">
                    <a16:rowId xmlns:a16="http://schemas.microsoft.com/office/drawing/2014/main" val="2858175634"/>
                  </a:ext>
                </a:extLst>
              </a:tr>
              <a:tr h="338763">
                <a:tc>
                  <a:txBody>
                    <a:bodyPr/>
                    <a:lstStyle/>
                    <a:p>
                      <a:r>
                        <a:rPr lang="en-US" sz="1600" b="1" dirty="0"/>
                        <a:t>S.F. Total</a:t>
                      </a:r>
                    </a:p>
                  </a:txBody>
                  <a:tcPr/>
                </a:tc>
                <a:tc>
                  <a:txBody>
                    <a:bodyPr/>
                    <a:lstStyle/>
                    <a:p>
                      <a:r>
                        <a:rPr lang="en-US" sz="1600" dirty="0"/>
                        <a:t>8.5-9.8</a:t>
                      </a:r>
                    </a:p>
                  </a:txBody>
                  <a:tcPr/>
                </a:tc>
                <a:extLst>
                  <a:ext uri="{0D108BD9-81ED-4DB2-BD59-A6C34878D82A}">
                    <a16:rowId xmlns:a16="http://schemas.microsoft.com/office/drawing/2014/main" val="3591631211"/>
                  </a:ext>
                </a:extLst>
              </a:tr>
            </a:tbl>
          </a:graphicData>
        </a:graphic>
      </p:graphicFrame>
      <p:sp>
        <p:nvSpPr>
          <p:cNvPr id="5" name="Slide Number Placeholder 4">
            <a:extLst>
              <a:ext uri="{FF2B5EF4-FFF2-40B4-BE49-F238E27FC236}">
                <a16:creationId xmlns:a16="http://schemas.microsoft.com/office/drawing/2014/main" id="{48B32407-7E8A-44AC-A64D-E34E3D808024}"/>
              </a:ext>
            </a:extLst>
          </p:cNvPr>
          <p:cNvSpPr>
            <a:spLocks noGrp="1"/>
          </p:cNvSpPr>
          <p:nvPr>
            <p:ph type="sldNum" sz="quarter" idx="12"/>
          </p:nvPr>
        </p:nvSpPr>
        <p:spPr>
          <a:xfrm>
            <a:off x="9264650" y="6310312"/>
            <a:ext cx="2743200" cy="365125"/>
          </a:xfrm>
        </p:spPr>
        <p:txBody>
          <a:bodyPr/>
          <a:lstStyle/>
          <a:p>
            <a:r>
              <a:rPr lang="en-US"/>
              <a:t>21</a:t>
            </a:r>
            <a:endParaRPr lang="en-US" dirty="0"/>
          </a:p>
        </p:txBody>
      </p:sp>
    </p:spTree>
    <p:custDataLst>
      <p:tags r:id="rId1"/>
    </p:custDataLst>
    <p:extLst>
      <p:ext uri="{BB962C8B-B14F-4D97-AF65-F5344CB8AC3E}">
        <p14:creationId xmlns:p14="http://schemas.microsoft.com/office/powerpoint/2010/main" val="819213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1AFD9-8144-0720-71F7-D9BE7920A999}"/>
              </a:ext>
            </a:extLst>
          </p:cNvPr>
          <p:cNvSpPr>
            <a:spLocks noGrp="1"/>
          </p:cNvSpPr>
          <p:nvPr>
            <p:ph type="title"/>
          </p:nvPr>
        </p:nvSpPr>
        <p:spPr>
          <a:xfrm>
            <a:off x="838200" y="-7657"/>
            <a:ext cx="10515600" cy="1325563"/>
          </a:xfrm>
        </p:spPr>
        <p:txBody>
          <a:bodyPr/>
          <a:lstStyle/>
          <a:p>
            <a:pPr algn="ctr"/>
            <a:r>
              <a:rPr lang="en-US" dirty="0"/>
              <a:t>Projected g</a:t>
            </a:r>
            <a:r>
              <a:rPr lang="en-US" baseline="-25000" dirty="0"/>
              <a:t>2 </a:t>
            </a:r>
            <a:r>
              <a:rPr lang="en-US" dirty="0"/>
              <a:t>Uncertainties</a:t>
            </a:r>
            <a:endParaRPr lang="en-US" baseline="-25000" dirty="0"/>
          </a:p>
        </p:txBody>
      </p:sp>
      <p:pic>
        <p:nvPicPr>
          <p:cNvPr id="7" name="Picture 6" descr="A graph with red dots&#10;&#10;Description automatically generated">
            <a:extLst>
              <a:ext uri="{FF2B5EF4-FFF2-40B4-BE49-F238E27FC236}">
                <a16:creationId xmlns:a16="http://schemas.microsoft.com/office/drawing/2014/main" id="{B92E126D-75C7-3E23-9D2F-7E70B89A3F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4986" y="4844411"/>
            <a:ext cx="2652694" cy="1989520"/>
          </a:xfrm>
          <a:prstGeom prst="rect">
            <a:avLst/>
          </a:prstGeom>
        </p:spPr>
      </p:pic>
      <p:pic>
        <p:nvPicPr>
          <p:cNvPr id="9" name="Picture 8" descr="A graph with red dots&#10;&#10;Description automatically generated">
            <a:extLst>
              <a:ext uri="{FF2B5EF4-FFF2-40B4-BE49-F238E27FC236}">
                <a16:creationId xmlns:a16="http://schemas.microsoft.com/office/drawing/2014/main" id="{4861A89D-B82D-B73C-8EB9-3083F1802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8189" y="4869143"/>
            <a:ext cx="2652694" cy="1989520"/>
          </a:xfrm>
          <a:prstGeom prst="rect">
            <a:avLst/>
          </a:prstGeom>
        </p:spPr>
      </p:pic>
      <p:pic>
        <p:nvPicPr>
          <p:cNvPr id="11" name="Picture 10" descr="A graph with red dots&#10;&#10;Description automatically generated">
            <a:extLst>
              <a:ext uri="{FF2B5EF4-FFF2-40B4-BE49-F238E27FC236}">
                <a16:creationId xmlns:a16="http://schemas.microsoft.com/office/drawing/2014/main" id="{A524D22C-C560-2E92-D856-4B1CD6B03D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51026" y="2993141"/>
            <a:ext cx="2652694" cy="1989520"/>
          </a:xfrm>
          <a:prstGeom prst="rect">
            <a:avLst/>
          </a:prstGeom>
        </p:spPr>
      </p:pic>
      <p:pic>
        <p:nvPicPr>
          <p:cNvPr id="13" name="Picture 12" descr="A graph with red dots&#10;&#10;Description automatically generated">
            <a:extLst>
              <a:ext uri="{FF2B5EF4-FFF2-40B4-BE49-F238E27FC236}">
                <a16:creationId xmlns:a16="http://schemas.microsoft.com/office/drawing/2014/main" id="{DB2BA243-1A27-A398-8AAF-1B47D8DA3F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04986" y="3003367"/>
            <a:ext cx="2652694" cy="1989520"/>
          </a:xfrm>
          <a:prstGeom prst="rect">
            <a:avLst/>
          </a:prstGeom>
        </p:spPr>
      </p:pic>
      <p:pic>
        <p:nvPicPr>
          <p:cNvPr id="15" name="Picture 14" descr="A graph with red dots&#10;&#10;Description automatically generated">
            <a:extLst>
              <a:ext uri="{FF2B5EF4-FFF2-40B4-BE49-F238E27FC236}">
                <a16:creationId xmlns:a16="http://schemas.microsoft.com/office/drawing/2014/main" id="{034B1213-F7F8-705C-6B24-2DBC5D5E69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18189" y="2988393"/>
            <a:ext cx="2652694" cy="1989520"/>
          </a:xfrm>
          <a:prstGeom prst="rect">
            <a:avLst/>
          </a:prstGeom>
        </p:spPr>
      </p:pic>
      <p:pic>
        <p:nvPicPr>
          <p:cNvPr id="17" name="Picture 16" descr="A graph with red dots&#10;&#10;Description automatically generated">
            <a:extLst>
              <a:ext uri="{FF2B5EF4-FFF2-40B4-BE49-F238E27FC236}">
                <a16:creationId xmlns:a16="http://schemas.microsoft.com/office/drawing/2014/main" id="{AACF834C-42DC-8585-83F9-1790200531B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4680" y="2988393"/>
            <a:ext cx="2652694" cy="1989520"/>
          </a:xfrm>
          <a:prstGeom prst="rect">
            <a:avLst/>
          </a:prstGeom>
        </p:spPr>
      </p:pic>
      <p:pic>
        <p:nvPicPr>
          <p:cNvPr id="19" name="Picture 18" descr="A graph with red dots&#10;&#10;Description automatically generated">
            <a:extLst>
              <a:ext uri="{FF2B5EF4-FFF2-40B4-BE49-F238E27FC236}">
                <a16:creationId xmlns:a16="http://schemas.microsoft.com/office/drawing/2014/main" id="{DBBF3B9B-C2F3-ABAA-6D33-35D53C466A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51026" y="1013847"/>
            <a:ext cx="2652694" cy="1989520"/>
          </a:xfrm>
          <a:prstGeom prst="rect">
            <a:avLst/>
          </a:prstGeom>
        </p:spPr>
      </p:pic>
      <p:pic>
        <p:nvPicPr>
          <p:cNvPr id="21" name="Picture 20" descr="A graph with red dots&#10;&#10;Description automatically generated">
            <a:extLst>
              <a:ext uri="{FF2B5EF4-FFF2-40B4-BE49-F238E27FC236}">
                <a16:creationId xmlns:a16="http://schemas.microsoft.com/office/drawing/2014/main" id="{C8F860A5-E085-AFE9-E9F0-60529F87302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04986" y="1013847"/>
            <a:ext cx="2652694" cy="1989520"/>
          </a:xfrm>
          <a:prstGeom prst="rect">
            <a:avLst/>
          </a:prstGeom>
        </p:spPr>
      </p:pic>
      <p:pic>
        <p:nvPicPr>
          <p:cNvPr id="23" name="Picture 22" descr="A graph with red dots&#10;&#10;Description automatically generated">
            <a:extLst>
              <a:ext uri="{FF2B5EF4-FFF2-40B4-BE49-F238E27FC236}">
                <a16:creationId xmlns:a16="http://schemas.microsoft.com/office/drawing/2014/main" id="{48EB4E94-447B-EB01-B7AD-49EDE29D6D9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03215" y="1013847"/>
            <a:ext cx="2652694" cy="1989520"/>
          </a:xfrm>
          <a:prstGeom prst="rect">
            <a:avLst/>
          </a:prstGeom>
        </p:spPr>
      </p:pic>
      <p:pic>
        <p:nvPicPr>
          <p:cNvPr id="25" name="Picture 24" descr="A graph with red dots&#10;&#10;Description automatically generated">
            <a:extLst>
              <a:ext uri="{FF2B5EF4-FFF2-40B4-BE49-F238E27FC236}">
                <a16:creationId xmlns:a16="http://schemas.microsoft.com/office/drawing/2014/main" id="{6EA379B2-5C97-4E0E-D9FD-FD736691F67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9654" y="998873"/>
            <a:ext cx="2652694" cy="1989520"/>
          </a:xfrm>
          <a:prstGeom prst="rect">
            <a:avLst/>
          </a:prstGeom>
        </p:spPr>
      </p:pic>
      <p:sp>
        <p:nvSpPr>
          <p:cNvPr id="26" name="TextBox 25">
            <a:extLst>
              <a:ext uri="{FF2B5EF4-FFF2-40B4-BE49-F238E27FC236}">
                <a16:creationId xmlns:a16="http://schemas.microsoft.com/office/drawing/2014/main" id="{1CB2DC77-6B21-9D5F-65E8-CE7E81B2F02B}"/>
              </a:ext>
            </a:extLst>
          </p:cNvPr>
          <p:cNvSpPr txBox="1"/>
          <p:nvPr/>
        </p:nvSpPr>
        <p:spPr>
          <a:xfrm>
            <a:off x="239456" y="5637402"/>
            <a:ext cx="2713109" cy="646331"/>
          </a:xfrm>
          <a:prstGeom prst="rect">
            <a:avLst/>
          </a:prstGeom>
          <a:noFill/>
        </p:spPr>
        <p:txBody>
          <a:bodyPr wrap="square" rtlCol="0">
            <a:spAutoFit/>
          </a:bodyPr>
          <a:lstStyle/>
          <a:p>
            <a:pPr algn="ctr"/>
            <a:r>
              <a:rPr lang="en-US" b="1" dirty="0">
                <a:solidFill>
                  <a:schemeClr val="accent6">
                    <a:lumMod val="75000"/>
                  </a:schemeClr>
                </a:solidFill>
              </a:rPr>
              <a:t>Covers almost the entire transition region</a:t>
            </a:r>
          </a:p>
        </p:txBody>
      </p:sp>
      <p:sp>
        <p:nvSpPr>
          <p:cNvPr id="27" name="TextBox 26">
            <a:extLst>
              <a:ext uri="{FF2B5EF4-FFF2-40B4-BE49-F238E27FC236}">
                <a16:creationId xmlns:a16="http://schemas.microsoft.com/office/drawing/2014/main" id="{E62E0F26-D182-AD5E-7700-EF541C420F45}"/>
              </a:ext>
            </a:extLst>
          </p:cNvPr>
          <p:cNvSpPr txBox="1"/>
          <p:nvPr/>
        </p:nvSpPr>
        <p:spPr>
          <a:xfrm>
            <a:off x="8857680" y="5360402"/>
            <a:ext cx="3171182" cy="1200329"/>
          </a:xfrm>
          <a:prstGeom prst="rect">
            <a:avLst/>
          </a:prstGeom>
          <a:noFill/>
        </p:spPr>
        <p:txBody>
          <a:bodyPr wrap="square" rtlCol="0">
            <a:spAutoFit/>
          </a:bodyPr>
          <a:lstStyle/>
          <a:p>
            <a:pPr algn="ctr"/>
            <a:r>
              <a:rPr lang="en-US" b="1" dirty="0">
                <a:solidFill>
                  <a:schemeClr val="accent6">
                    <a:lumMod val="75000"/>
                  </a:schemeClr>
                </a:solidFill>
              </a:rPr>
              <a:t>Fills the last major Q</a:t>
            </a:r>
            <a:r>
              <a:rPr lang="en-US" b="1" baseline="30000" dirty="0">
                <a:solidFill>
                  <a:schemeClr val="accent6">
                    <a:lumMod val="75000"/>
                  </a:schemeClr>
                </a:solidFill>
              </a:rPr>
              <a:t>2</a:t>
            </a:r>
            <a:r>
              <a:rPr lang="en-US" b="1" dirty="0">
                <a:solidFill>
                  <a:schemeClr val="accent6">
                    <a:lumMod val="75000"/>
                  </a:schemeClr>
                </a:solidFill>
              </a:rPr>
              <a:t> spectrum gap for the nucleon spin structure functions</a:t>
            </a:r>
          </a:p>
        </p:txBody>
      </p:sp>
      <p:sp>
        <p:nvSpPr>
          <p:cNvPr id="3" name="Slide Number Placeholder 2">
            <a:extLst>
              <a:ext uri="{FF2B5EF4-FFF2-40B4-BE49-F238E27FC236}">
                <a16:creationId xmlns:a16="http://schemas.microsoft.com/office/drawing/2014/main" id="{8D8ACB6A-3A8E-A86A-1EC2-F9396C082666}"/>
              </a:ext>
            </a:extLst>
          </p:cNvPr>
          <p:cNvSpPr>
            <a:spLocks noGrp="1"/>
          </p:cNvSpPr>
          <p:nvPr>
            <p:ph type="sldNum" sz="quarter" idx="12"/>
          </p:nvPr>
        </p:nvSpPr>
        <p:spPr/>
        <p:txBody>
          <a:bodyPr/>
          <a:lstStyle/>
          <a:p>
            <a:r>
              <a:rPr lang="en-US"/>
              <a:t>22</a:t>
            </a:r>
          </a:p>
        </p:txBody>
      </p:sp>
    </p:spTree>
    <p:custDataLst>
      <p:tags r:id="rId1"/>
    </p:custDataLst>
    <p:extLst>
      <p:ext uri="{BB962C8B-B14F-4D97-AF65-F5344CB8AC3E}">
        <p14:creationId xmlns:p14="http://schemas.microsoft.com/office/powerpoint/2010/main" val="2344369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8F8E78BB-FC26-04F2-3D5A-B720D13B3392}"/>
                  </a:ext>
                </a:extLst>
              </p:cNvPr>
              <p:cNvSpPr>
                <a:spLocks noGrp="1"/>
              </p:cNvSpPr>
              <p:nvPr>
                <p:ph type="title"/>
              </p:nvPr>
            </p:nvSpPr>
            <p:spPr/>
            <p:txBody>
              <a:bodyPr/>
              <a:lstStyle/>
              <a:p>
                <a:pPr algn="ctr"/>
                <a14:m>
                  <m:oMath xmlns:m="http://schemas.openxmlformats.org/officeDocument/2006/math">
                    <m:acc>
                      <m:accPr>
                        <m:chr m:val="̅"/>
                        <m:ctrlPr>
                          <a:rPr lang="en-US" i="1" smtClean="0">
                            <a:latin typeface="Cambria Math" panose="02040503050406030204" pitchFamily="18" charset="0"/>
                          </a:rPr>
                        </m:ctrlPr>
                      </m:accPr>
                      <m:e>
                        <m:sSub>
                          <m:sSubPr>
                            <m:ctrlPr>
                              <a:rPr lang="en-US"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2</m:t>
                            </m:r>
                          </m:sub>
                        </m:sSub>
                      </m:e>
                    </m:acc>
                  </m:oMath>
                </a14:m>
                <a:r>
                  <a:rPr lang="en-US" dirty="0"/>
                  <a:t> (Twist 3 Extraction)</a:t>
                </a:r>
              </a:p>
            </p:txBody>
          </p:sp>
        </mc:Choice>
        <mc:Fallback xmlns="">
          <p:sp>
            <p:nvSpPr>
              <p:cNvPr id="2" name="Title 1">
                <a:extLst>
                  <a:ext uri="{FF2B5EF4-FFF2-40B4-BE49-F238E27FC236}">
                    <a16:creationId xmlns:a16="http://schemas.microsoft.com/office/drawing/2014/main" id="{8F8E78BB-FC26-04F2-3D5A-B720D13B3392}"/>
                  </a:ext>
                </a:extLst>
              </p:cNvPr>
              <p:cNvSpPr>
                <a:spLocks noGrp="1" noRot="1" noChangeAspect="1" noMove="1" noResize="1" noEditPoints="1" noAdjustHandles="1" noChangeArrowheads="1" noChangeShapeType="1" noTextEdit="1"/>
              </p:cNvSpPr>
              <p:nvPr>
                <p:ph type="title"/>
              </p:nvPr>
            </p:nvSpPr>
            <p:spPr>
              <a:blipFill>
                <a:blip r:embed="rId3"/>
                <a:stretch>
                  <a:fillRect/>
                </a:stretch>
              </a:blipFill>
            </p:spPr>
            <p:txBody>
              <a:bodyPr/>
              <a:lstStyle/>
              <a:p>
                <a:r>
                  <a:rPr lang="en-US">
                    <a:noFill/>
                  </a:rPr>
                  <a:t> </a:t>
                </a:r>
              </a:p>
            </p:txBody>
          </p:sp>
        </mc:Fallback>
      </mc:AlternateContent>
      <p:pic>
        <p:nvPicPr>
          <p:cNvPr id="5" name="Picture 4" descr="A graph with red dots&#10;&#10;Description automatically generated">
            <a:extLst>
              <a:ext uri="{FF2B5EF4-FFF2-40B4-BE49-F238E27FC236}">
                <a16:creationId xmlns:a16="http://schemas.microsoft.com/office/drawing/2014/main" id="{02C42FDA-CB76-BA64-C2A2-4DDD3DE2F2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088" y="2158447"/>
            <a:ext cx="4496469" cy="3372352"/>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600BDC0-83A0-1716-C039-5D106C84B04E}"/>
                  </a:ext>
                </a:extLst>
              </p:cNvPr>
              <p:cNvSpPr txBox="1"/>
              <p:nvPr/>
            </p:nvSpPr>
            <p:spPr>
              <a:xfrm>
                <a:off x="4651295" y="2412113"/>
                <a:ext cx="7120617" cy="7142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𝑔</m:t>
                          </m:r>
                        </m:e>
                        <m:sub>
                          <m:r>
                            <a:rPr lang="en-US" i="0">
                              <a:latin typeface="Cambria Math" panose="02040503050406030204" pitchFamily="18" charset="0"/>
                            </a:rPr>
                            <m:t>2</m:t>
                          </m:r>
                        </m:sub>
                      </m:sSub>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𝑥</m:t>
                          </m:r>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𝑄</m:t>
                              </m:r>
                            </m:e>
                            <m:sup>
                              <m:r>
                                <a:rPr lang="en-US" i="0">
                                  <a:latin typeface="Cambria Math" panose="02040503050406030204" pitchFamily="18" charset="0"/>
                                </a:rPr>
                                <m:t>2</m:t>
                              </m:r>
                            </m:sup>
                          </m:sSup>
                        </m:e>
                      </m:d>
                      <m:r>
                        <a:rPr lang="en-US" i="0">
                          <a:latin typeface="Cambria Math" panose="02040503050406030204" pitchFamily="18" charset="0"/>
                        </a:rPr>
                        <m:t>=</m:t>
                      </m:r>
                      <m:sSubSup>
                        <m:sSubSupPr>
                          <m:ctrlPr>
                            <a:rPr lang="en-US" i="1">
                              <a:solidFill>
                                <a:srgbClr val="836967"/>
                              </a:solidFill>
                              <a:latin typeface="Cambria Math" panose="02040503050406030204" pitchFamily="18" charset="0"/>
                            </a:rPr>
                          </m:ctrlPr>
                        </m:sSubSupPr>
                        <m:e>
                          <m:r>
                            <a:rPr lang="en-US" i="1">
                              <a:latin typeface="Cambria Math" panose="02040503050406030204" pitchFamily="18" charset="0"/>
                            </a:rPr>
                            <m:t>𝑔</m:t>
                          </m:r>
                        </m:e>
                        <m:sub>
                          <m:r>
                            <a:rPr lang="en-US" i="0">
                              <a:latin typeface="Cambria Math" panose="02040503050406030204" pitchFamily="18" charset="0"/>
                            </a:rPr>
                            <m:t>2</m:t>
                          </m:r>
                        </m:sub>
                        <m:sup>
                          <m:r>
                            <a:rPr lang="en-US" i="1">
                              <a:latin typeface="Cambria Math" panose="02040503050406030204" pitchFamily="18" charset="0"/>
                            </a:rPr>
                            <m:t>𝑊𝑊</m:t>
                          </m:r>
                        </m:sup>
                      </m:sSubSup>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𝑥</m:t>
                          </m:r>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𝑄</m:t>
                              </m:r>
                            </m:e>
                            <m:sup>
                              <m:r>
                                <a:rPr lang="en-US" i="0">
                                  <a:latin typeface="Cambria Math" panose="02040503050406030204" pitchFamily="18" charset="0"/>
                                </a:rPr>
                                <m:t>2</m:t>
                              </m:r>
                            </m:sup>
                          </m:sSup>
                        </m:e>
                      </m:d>
                      <m:r>
                        <a:rPr lang="en-US" i="0">
                          <a:latin typeface="Cambria Math" panose="02040503050406030204" pitchFamily="18" charset="0"/>
                        </a:rPr>
                        <m:t>−</m:t>
                      </m:r>
                      <m:nary>
                        <m:naryPr>
                          <m:limLoc m:val="subSup"/>
                          <m:ctrlPr>
                            <a:rPr lang="en-US" i="1">
                              <a:latin typeface="Cambria Math" panose="02040503050406030204" pitchFamily="18" charset="0"/>
                            </a:rPr>
                          </m:ctrlPr>
                        </m:naryPr>
                        <m:sub>
                          <m:r>
                            <a:rPr lang="en-US" i="1">
                              <a:latin typeface="Cambria Math" panose="02040503050406030204" pitchFamily="18" charset="0"/>
                            </a:rPr>
                            <m:t>𝑥</m:t>
                          </m:r>
                        </m:sub>
                        <m:sup>
                          <m:r>
                            <a:rPr lang="en-US" i="0">
                              <a:latin typeface="Cambria Math" panose="02040503050406030204" pitchFamily="18" charset="0"/>
                            </a:rPr>
                            <m:t>1</m:t>
                          </m:r>
                        </m:sup>
                        <m:e>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m:t>
                              </m:r>
                            </m:num>
                            <m:den>
                              <m:r>
                                <a:rPr lang="en-US" i="0">
                                  <a:latin typeface="Cambria Math" panose="02040503050406030204" pitchFamily="18" charset="0"/>
                                </a:rPr>
                                <m:t>𝜕</m:t>
                              </m:r>
                              <m:r>
                                <a:rPr lang="en-US" i="1">
                                  <a:latin typeface="Cambria Math" panose="02040503050406030204" pitchFamily="18" charset="0"/>
                                </a:rPr>
                                <m:t>𝑦</m:t>
                              </m:r>
                            </m:den>
                          </m:f>
                          <m:d>
                            <m:dPr>
                              <m:begChr m:val="["/>
                              <m:endChr m:val="]"/>
                              <m:ctrlPr>
                                <a:rPr lang="en-US" i="1">
                                  <a:solidFill>
                                    <a:srgbClr val="836967"/>
                                  </a:solidFill>
                                  <a:latin typeface="Cambria Math" panose="02040503050406030204" pitchFamily="18" charset="0"/>
                                </a:rPr>
                              </m:ctrlPr>
                            </m:dPr>
                            <m:e>
                              <m:f>
                                <m:fPr>
                                  <m:ctrlPr>
                                    <a:rPr lang="en-US" i="1">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𝑞</m:t>
                                      </m:r>
                                    </m:sub>
                                  </m:sSub>
                                </m:num>
                                <m:den>
                                  <m:r>
                                    <a:rPr lang="en-US" i="1">
                                      <a:latin typeface="Cambria Math" panose="02040503050406030204" pitchFamily="18" charset="0"/>
                                    </a:rPr>
                                    <m:t>𝑀</m:t>
                                  </m:r>
                                </m:den>
                              </m:f>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𝑇</m:t>
                                  </m:r>
                                </m:sub>
                              </m:sSub>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𝑦</m:t>
                                  </m:r>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𝑄</m:t>
                                      </m:r>
                                    </m:e>
                                    <m:sup>
                                      <m:r>
                                        <a:rPr lang="en-US" i="0">
                                          <a:latin typeface="Cambria Math" panose="02040503050406030204" pitchFamily="18" charset="0"/>
                                        </a:rPr>
                                        <m:t>2</m:t>
                                      </m:r>
                                    </m:sup>
                                  </m:sSup>
                                </m:e>
                              </m:d>
                              <m:r>
                                <a:rPr lang="en-US" i="0">
                                  <a:latin typeface="Cambria Math" panose="02040503050406030204" pitchFamily="18" charset="0"/>
                                </a:rPr>
                                <m:t>+</m:t>
                              </m:r>
                              <m:r>
                                <m:rPr>
                                  <m:sty m:val="p"/>
                                </m:rPr>
                                <a:rPr lang="en-US" i="0">
                                  <a:latin typeface="Cambria Math" panose="02040503050406030204" pitchFamily="18" charset="0"/>
                                </a:rPr>
                                <m:t>ζ</m:t>
                              </m:r>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𝑦</m:t>
                                  </m:r>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𝑄</m:t>
                                      </m:r>
                                    </m:e>
                                    <m:sup>
                                      <m:r>
                                        <a:rPr lang="en-US" i="0">
                                          <a:latin typeface="Cambria Math" panose="02040503050406030204" pitchFamily="18" charset="0"/>
                                        </a:rPr>
                                        <m:t>2</m:t>
                                      </m:r>
                                    </m:sup>
                                  </m:sSup>
                                </m:e>
                              </m:d>
                            </m:e>
                          </m:d>
                          <m:f>
                            <m:fPr>
                              <m:ctrlPr>
                                <a:rPr lang="en-US" i="1">
                                  <a:solidFill>
                                    <a:srgbClr val="836967"/>
                                  </a:solidFill>
                                  <a:latin typeface="Cambria Math" panose="02040503050406030204" pitchFamily="18" charset="0"/>
                                </a:rPr>
                              </m:ctrlPr>
                            </m:fPr>
                            <m:num>
                              <m:r>
                                <a:rPr lang="en-US" i="1">
                                  <a:latin typeface="Cambria Math" panose="02040503050406030204" pitchFamily="18" charset="0"/>
                                </a:rPr>
                                <m:t>𝑑𝑦</m:t>
                              </m:r>
                            </m:num>
                            <m:den>
                              <m:r>
                                <a:rPr lang="en-US" i="1">
                                  <a:latin typeface="Cambria Math" panose="02040503050406030204" pitchFamily="18" charset="0"/>
                                </a:rPr>
                                <m:t>𝑦</m:t>
                              </m:r>
                            </m:den>
                          </m:f>
                        </m:e>
                      </m:nary>
                    </m:oMath>
                  </m:oMathPara>
                </a14:m>
                <a:endParaRPr lang="en-US" dirty="0"/>
              </a:p>
            </p:txBody>
          </p:sp>
        </mc:Choice>
        <mc:Fallback xmlns="">
          <p:sp>
            <p:nvSpPr>
              <p:cNvPr id="6" name="TextBox 5">
                <a:extLst>
                  <a:ext uri="{FF2B5EF4-FFF2-40B4-BE49-F238E27FC236}">
                    <a16:creationId xmlns:a16="http://schemas.microsoft.com/office/drawing/2014/main" id="{E600BDC0-83A0-1716-C039-5D106C84B04E}"/>
                  </a:ext>
                </a:extLst>
              </p:cNvPr>
              <p:cNvSpPr txBox="1">
                <a:spLocks noRot="1" noChangeAspect="1" noMove="1" noResize="1" noEditPoints="1" noAdjustHandles="1" noChangeArrowheads="1" noChangeShapeType="1" noTextEdit="1"/>
              </p:cNvSpPr>
              <p:nvPr/>
            </p:nvSpPr>
            <p:spPr>
              <a:xfrm>
                <a:off x="4651295" y="2412113"/>
                <a:ext cx="7120617" cy="714298"/>
              </a:xfrm>
              <a:prstGeom prst="rect">
                <a:avLst/>
              </a:prstGeom>
              <a:blipFill>
                <a:blip r:embed="rId5"/>
                <a:stretch>
                  <a:fillRect/>
                </a:stretch>
              </a:blipFill>
            </p:spPr>
            <p:txBody>
              <a:bodyPr/>
              <a:lstStyle/>
              <a:p>
                <a:r>
                  <a:rPr lang="en-US">
                    <a:noFill/>
                  </a:rPr>
                  <a:t> </a:t>
                </a:r>
              </a:p>
            </p:txBody>
          </p:sp>
        </mc:Fallback>
      </mc:AlternateContent>
      <p:sp>
        <p:nvSpPr>
          <p:cNvPr id="7" name="Freeform: Shape 6">
            <a:extLst>
              <a:ext uri="{FF2B5EF4-FFF2-40B4-BE49-F238E27FC236}">
                <a16:creationId xmlns:a16="http://schemas.microsoft.com/office/drawing/2014/main" id="{0DB26064-0665-8898-5C8F-60CA4EAD2A24}"/>
              </a:ext>
            </a:extLst>
          </p:cNvPr>
          <p:cNvSpPr/>
          <p:nvPr/>
        </p:nvSpPr>
        <p:spPr>
          <a:xfrm>
            <a:off x="8496839" y="2412113"/>
            <a:ext cx="1289050" cy="347831"/>
          </a:xfrm>
          <a:custGeom>
            <a:avLst/>
            <a:gdLst>
              <a:gd name="connsiteX0" fmla="*/ 0 w 1289050"/>
              <a:gd name="connsiteY0" fmla="*/ 208131 h 347831"/>
              <a:gd name="connsiteX1" fmla="*/ 76200 w 1289050"/>
              <a:gd name="connsiteY1" fmla="*/ 144631 h 347831"/>
              <a:gd name="connsiteX2" fmla="*/ 127000 w 1289050"/>
              <a:gd name="connsiteY2" fmla="*/ 119231 h 347831"/>
              <a:gd name="connsiteX3" fmla="*/ 158750 w 1289050"/>
              <a:gd name="connsiteY3" fmla="*/ 106531 h 347831"/>
              <a:gd name="connsiteX4" fmla="*/ 228600 w 1289050"/>
              <a:gd name="connsiteY4" fmla="*/ 62081 h 347831"/>
              <a:gd name="connsiteX5" fmla="*/ 304800 w 1289050"/>
              <a:gd name="connsiteY5" fmla="*/ 43031 h 347831"/>
              <a:gd name="connsiteX6" fmla="*/ 438150 w 1289050"/>
              <a:gd name="connsiteY6" fmla="*/ 23981 h 347831"/>
              <a:gd name="connsiteX7" fmla="*/ 679450 w 1289050"/>
              <a:gd name="connsiteY7" fmla="*/ 17631 h 347831"/>
              <a:gd name="connsiteX8" fmla="*/ 793750 w 1289050"/>
              <a:gd name="connsiteY8" fmla="*/ 23981 h 347831"/>
              <a:gd name="connsiteX9" fmla="*/ 889000 w 1289050"/>
              <a:gd name="connsiteY9" fmla="*/ 55731 h 347831"/>
              <a:gd name="connsiteX10" fmla="*/ 952500 w 1289050"/>
              <a:gd name="connsiteY10" fmla="*/ 74781 h 347831"/>
              <a:gd name="connsiteX11" fmla="*/ 1066800 w 1289050"/>
              <a:gd name="connsiteY11" fmla="*/ 138281 h 347831"/>
              <a:gd name="connsiteX12" fmla="*/ 1123950 w 1289050"/>
              <a:gd name="connsiteY12" fmla="*/ 163681 h 347831"/>
              <a:gd name="connsiteX13" fmla="*/ 1143000 w 1289050"/>
              <a:gd name="connsiteY13" fmla="*/ 176381 h 347831"/>
              <a:gd name="connsiteX14" fmla="*/ 1168400 w 1289050"/>
              <a:gd name="connsiteY14" fmla="*/ 201781 h 347831"/>
              <a:gd name="connsiteX15" fmla="*/ 1200150 w 1289050"/>
              <a:gd name="connsiteY15" fmla="*/ 227181 h 347831"/>
              <a:gd name="connsiteX16" fmla="*/ 1219200 w 1289050"/>
              <a:gd name="connsiteY16" fmla="*/ 252581 h 347831"/>
              <a:gd name="connsiteX17" fmla="*/ 1238250 w 1289050"/>
              <a:gd name="connsiteY17" fmla="*/ 271631 h 347831"/>
              <a:gd name="connsiteX18" fmla="*/ 1250950 w 1289050"/>
              <a:gd name="connsiteY18" fmla="*/ 309731 h 347831"/>
              <a:gd name="connsiteX19" fmla="*/ 1289050 w 1289050"/>
              <a:gd name="connsiteY19" fmla="*/ 347831 h 34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89050" h="347831">
                <a:moveTo>
                  <a:pt x="0" y="208131"/>
                </a:moveTo>
                <a:cubicBezTo>
                  <a:pt x="31325" y="176806"/>
                  <a:pt x="35751" y="168901"/>
                  <a:pt x="76200" y="144631"/>
                </a:cubicBezTo>
                <a:cubicBezTo>
                  <a:pt x="92434" y="134891"/>
                  <a:pt x="109810" y="127165"/>
                  <a:pt x="127000" y="119231"/>
                </a:cubicBezTo>
                <a:cubicBezTo>
                  <a:pt x="137349" y="114454"/>
                  <a:pt x="148815" y="112119"/>
                  <a:pt x="158750" y="106531"/>
                </a:cubicBezTo>
                <a:cubicBezTo>
                  <a:pt x="182804" y="93001"/>
                  <a:pt x="201826" y="68774"/>
                  <a:pt x="228600" y="62081"/>
                </a:cubicBezTo>
                <a:cubicBezTo>
                  <a:pt x="254000" y="55731"/>
                  <a:pt x="278820" y="46278"/>
                  <a:pt x="304800" y="43031"/>
                </a:cubicBezTo>
                <a:cubicBezTo>
                  <a:pt x="417110" y="28992"/>
                  <a:pt x="372933" y="37024"/>
                  <a:pt x="438150" y="23981"/>
                </a:cubicBezTo>
                <a:cubicBezTo>
                  <a:pt x="527449" y="-20668"/>
                  <a:pt x="457876" y="9109"/>
                  <a:pt x="679450" y="17631"/>
                </a:cubicBezTo>
                <a:cubicBezTo>
                  <a:pt x="717581" y="19098"/>
                  <a:pt x="755650" y="21864"/>
                  <a:pt x="793750" y="23981"/>
                </a:cubicBezTo>
                <a:lnTo>
                  <a:pt x="889000" y="55731"/>
                </a:lnTo>
                <a:cubicBezTo>
                  <a:pt x="935379" y="71191"/>
                  <a:pt x="914113" y="65184"/>
                  <a:pt x="952500" y="74781"/>
                </a:cubicBezTo>
                <a:cubicBezTo>
                  <a:pt x="996118" y="103860"/>
                  <a:pt x="1010642" y="115818"/>
                  <a:pt x="1066800" y="138281"/>
                </a:cubicBezTo>
                <a:cubicBezTo>
                  <a:pt x="1089480" y="147353"/>
                  <a:pt x="1103186" y="151816"/>
                  <a:pt x="1123950" y="163681"/>
                </a:cubicBezTo>
                <a:cubicBezTo>
                  <a:pt x="1130576" y="167467"/>
                  <a:pt x="1137206" y="171414"/>
                  <a:pt x="1143000" y="176381"/>
                </a:cubicBezTo>
                <a:cubicBezTo>
                  <a:pt x="1152091" y="184173"/>
                  <a:pt x="1159451" y="193826"/>
                  <a:pt x="1168400" y="201781"/>
                </a:cubicBezTo>
                <a:cubicBezTo>
                  <a:pt x="1178530" y="210785"/>
                  <a:pt x="1190566" y="217597"/>
                  <a:pt x="1200150" y="227181"/>
                </a:cubicBezTo>
                <a:cubicBezTo>
                  <a:pt x="1207634" y="234665"/>
                  <a:pt x="1212312" y="244546"/>
                  <a:pt x="1219200" y="252581"/>
                </a:cubicBezTo>
                <a:cubicBezTo>
                  <a:pt x="1225044" y="259399"/>
                  <a:pt x="1231900" y="265281"/>
                  <a:pt x="1238250" y="271631"/>
                </a:cubicBezTo>
                <a:cubicBezTo>
                  <a:pt x="1242483" y="284331"/>
                  <a:pt x="1244062" y="298252"/>
                  <a:pt x="1250950" y="309731"/>
                </a:cubicBezTo>
                <a:lnTo>
                  <a:pt x="1289050" y="347831"/>
                </a:lnTo>
              </a:path>
            </a:pathLst>
          </a:cu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cxnSp>
        <p:nvCxnSpPr>
          <p:cNvPr id="8" name="Straight Arrow Connector 7">
            <a:extLst>
              <a:ext uri="{FF2B5EF4-FFF2-40B4-BE49-F238E27FC236}">
                <a16:creationId xmlns:a16="http://schemas.microsoft.com/office/drawing/2014/main" id="{B1B9E02F-BE27-9917-E8DD-EC08001F737B}"/>
              </a:ext>
            </a:extLst>
          </p:cNvPr>
          <p:cNvCxnSpPr>
            <a:stCxn id="7" idx="8"/>
          </p:cNvCxnSpPr>
          <p:nvPr/>
        </p:nvCxnSpPr>
        <p:spPr>
          <a:xfrm flipV="1">
            <a:off x="9290589" y="2014538"/>
            <a:ext cx="228600" cy="421556"/>
          </a:xfrm>
          <a:prstGeom prst="straightConnector1">
            <a:avLst/>
          </a:prstGeom>
          <a:ln w="57150">
            <a:solidFill>
              <a:schemeClr val="accent2">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BA77EAA4-44A4-AC2E-13AF-202D371244B6}"/>
              </a:ext>
            </a:extLst>
          </p:cNvPr>
          <p:cNvSpPr txBox="1"/>
          <p:nvPr/>
        </p:nvSpPr>
        <p:spPr>
          <a:xfrm>
            <a:off x="9220739" y="1690688"/>
            <a:ext cx="792205" cy="369332"/>
          </a:xfrm>
          <a:prstGeom prst="rect">
            <a:avLst/>
          </a:prstGeom>
          <a:noFill/>
          <a:ln>
            <a:noFill/>
          </a:ln>
        </p:spPr>
        <p:txBody>
          <a:bodyPr wrap="none" rtlCol="0">
            <a:spAutoFit/>
          </a:bodyPr>
          <a:lstStyle/>
          <a:p>
            <a:r>
              <a:rPr lang="en-US" b="1" dirty="0">
                <a:solidFill>
                  <a:schemeClr val="accent2">
                    <a:lumMod val="75000"/>
                  </a:schemeClr>
                </a:solidFill>
              </a:rPr>
              <a:t>Small</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014AFEB-DF84-DDCE-C589-79679CDCCACF}"/>
                  </a:ext>
                </a:extLst>
              </p:cNvPr>
              <p:cNvSpPr txBox="1"/>
              <p:nvPr/>
            </p:nvSpPr>
            <p:spPr>
              <a:xfrm>
                <a:off x="10255789" y="3458507"/>
                <a:ext cx="1379288" cy="369332"/>
              </a:xfrm>
              <a:prstGeom prst="rect">
                <a:avLst/>
              </a:prstGeom>
              <a:noFill/>
              <a:ln>
                <a:solidFill>
                  <a:schemeClr val="accent6">
                    <a:lumMod val="75000"/>
                  </a:schemeClr>
                </a:solidFill>
              </a:ln>
            </p:spPr>
            <p:txBody>
              <a:bodyPr wrap="none" rtlCol="0">
                <a:spAutoFit/>
              </a:bodyPr>
              <a:lstStyle/>
              <a:p>
                <a14:m>
                  <m:oMath xmlns:m="http://schemas.openxmlformats.org/officeDocument/2006/math">
                    <m:acc>
                      <m:accPr>
                        <m:chr m:val="̅"/>
                        <m:ctrlPr>
                          <a:rPr lang="en-US" b="1" i="1" smtClean="0">
                            <a:solidFill>
                              <a:schemeClr val="accent6">
                                <a:lumMod val="75000"/>
                              </a:schemeClr>
                            </a:solidFill>
                            <a:latin typeface="Cambria Math" panose="02040503050406030204" pitchFamily="18" charset="0"/>
                          </a:rPr>
                        </m:ctrlPr>
                      </m:accPr>
                      <m:e>
                        <m:sSub>
                          <m:sSubPr>
                            <m:ctrlPr>
                              <a:rPr lang="en-US" b="1" i="1" smtClean="0">
                                <a:solidFill>
                                  <a:schemeClr val="accent6">
                                    <a:lumMod val="75000"/>
                                  </a:schemeClr>
                                </a:solidFill>
                                <a:latin typeface="Cambria Math" panose="02040503050406030204" pitchFamily="18" charset="0"/>
                              </a:rPr>
                            </m:ctrlPr>
                          </m:sSubPr>
                          <m:e>
                            <m:r>
                              <a:rPr lang="en-US" b="1" i="1" smtClean="0">
                                <a:solidFill>
                                  <a:schemeClr val="accent6">
                                    <a:lumMod val="75000"/>
                                  </a:schemeClr>
                                </a:solidFill>
                                <a:latin typeface="Cambria Math" panose="02040503050406030204" pitchFamily="18" charset="0"/>
                              </a:rPr>
                              <m:t>𝒈</m:t>
                            </m:r>
                          </m:e>
                          <m:sub>
                            <m:r>
                              <a:rPr lang="en-US" b="1" i="1" smtClean="0">
                                <a:solidFill>
                                  <a:schemeClr val="accent6">
                                    <a:lumMod val="75000"/>
                                  </a:schemeClr>
                                </a:solidFill>
                                <a:latin typeface="Cambria Math" panose="02040503050406030204" pitchFamily="18" charset="0"/>
                              </a:rPr>
                              <m:t>𝟐</m:t>
                            </m:r>
                          </m:sub>
                        </m:sSub>
                      </m:e>
                    </m:acc>
                  </m:oMath>
                </a14:m>
                <a:r>
                  <a:rPr lang="en-US" b="1" i="0" dirty="0">
                    <a:solidFill>
                      <a:schemeClr val="accent6">
                        <a:lumMod val="75000"/>
                      </a:schemeClr>
                    </a:solidFill>
                    <a:effectLst/>
                    <a:highlight>
                      <a:srgbClr val="FFFFFF"/>
                    </a:highlight>
                  </a:rPr>
                  <a:t> (Twist-3)</a:t>
                </a:r>
                <a:endParaRPr lang="en-US" b="1" dirty="0">
                  <a:solidFill>
                    <a:schemeClr val="accent6">
                      <a:lumMod val="75000"/>
                    </a:schemeClr>
                  </a:solidFill>
                </a:endParaRPr>
              </a:p>
            </p:txBody>
          </p:sp>
        </mc:Choice>
        <mc:Fallback xmlns="">
          <p:sp>
            <p:nvSpPr>
              <p:cNvPr id="10" name="TextBox 9">
                <a:extLst>
                  <a:ext uri="{FF2B5EF4-FFF2-40B4-BE49-F238E27FC236}">
                    <a16:creationId xmlns:a16="http://schemas.microsoft.com/office/drawing/2014/main" id="{A014AFEB-DF84-DDCE-C589-79679CDCCACF}"/>
                  </a:ext>
                </a:extLst>
              </p:cNvPr>
              <p:cNvSpPr txBox="1">
                <a:spLocks noRot="1" noChangeAspect="1" noMove="1" noResize="1" noEditPoints="1" noAdjustHandles="1" noChangeArrowheads="1" noChangeShapeType="1" noTextEdit="1"/>
              </p:cNvSpPr>
              <p:nvPr/>
            </p:nvSpPr>
            <p:spPr>
              <a:xfrm>
                <a:off x="10255789" y="3458507"/>
                <a:ext cx="1379288" cy="369332"/>
              </a:xfrm>
              <a:prstGeom prst="rect">
                <a:avLst/>
              </a:prstGeom>
              <a:blipFill>
                <a:blip r:embed="rId6"/>
                <a:stretch>
                  <a:fillRect t="-4762" r="-3493" b="-23810"/>
                </a:stretch>
              </a:blipFill>
              <a:ln>
                <a:solidFill>
                  <a:schemeClr val="accent6">
                    <a:lumMod val="75000"/>
                  </a:schemeClr>
                </a:solidFill>
              </a:ln>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4370CAC8-D40A-98D0-2B43-932946790B23}"/>
              </a:ext>
            </a:extLst>
          </p:cNvPr>
          <p:cNvCxnSpPr>
            <a:cxnSpLocks/>
          </p:cNvCxnSpPr>
          <p:nvPr/>
        </p:nvCxnSpPr>
        <p:spPr>
          <a:xfrm>
            <a:off x="10412994" y="2991010"/>
            <a:ext cx="217445" cy="532976"/>
          </a:xfrm>
          <a:prstGeom prst="straightConnector1">
            <a:avLst/>
          </a:prstGeom>
          <a:ln w="57150">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BD93862-106A-8793-13A4-55A4D0FC90A7}"/>
              </a:ext>
            </a:extLst>
          </p:cNvPr>
          <p:cNvCxnSpPr>
            <a:cxnSpLocks/>
          </p:cNvCxnSpPr>
          <p:nvPr/>
        </p:nvCxnSpPr>
        <p:spPr>
          <a:xfrm>
            <a:off x="10012944" y="2991010"/>
            <a:ext cx="800100" cy="0"/>
          </a:xfrm>
          <a:prstGeom prst="line">
            <a:avLst/>
          </a:prstGeom>
          <a:ln w="57150">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13" name="Freeform: Shape 12">
            <a:extLst>
              <a:ext uri="{FF2B5EF4-FFF2-40B4-BE49-F238E27FC236}">
                <a16:creationId xmlns:a16="http://schemas.microsoft.com/office/drawing/2014/main" id="{5EEFF870-99D2-DB88-9455-3EEC5CF73B89}"/>
              </a:ext>
            </a:extLst>
          </p:cNvPr>
          <p:cNvSpPr/>
          <p:nvPr/>
        </p:nvSpPr>
        <p:spPr>
          <a:xfrm flipV="1">
            <a:off x="6337067" y="2784379"/>
            <a:ext cx="1289050" cy="424025"/>
          </a:xfrm>
          <a:custGeom>
            <a:avLst/>
            <a:gdLst>
              <a:gd name="connsiteX0" fmla="*/ 0 w 1289050"/>
              <a:gd name="connsiteY0" fmla="*/ 208131 h 347831"/>
              <a:gd name="connsiteX1" fmla="*/ 76200 w 1289050"/>
              <a:gd name="connsiteY1" fmla="*/ 144631 h 347831"/>
              <a:gd name="connsiteX2" fmla="*/ 127000 w 1289050"/>
              <a:gd name="connsiteY2" fmla="*/ 119231 h 347831"/>
              <a:gd name="connsiteX3" fmla="*/ 158750 w 1289050"/>
              <a:gd name="connsiteY3" fmla="*/ 106531 h 347831"/>
              <a:gd name="connsiteX4" fmla="*/ 228600 w 1289050"/>
              <a:gd name="connsiteY4" fmla="*/ 62081 h 347831"/>
              <a:gd name="connsiteX5" fmla="*/ 304800 w 1289050"/>
              <a:gd name="connsiteY5" fmla="*/ 43031 h 347831"/>
              <a:gd name="connsiteX6" fmla="*/ 438150 w 1289050"/>
              <a:gd name="connsiteY6" fmla="*/ 23981 h 347831"/>
              <a:gd name="connsiteX7" fmla="*/ 679450 w 1289050"/>
              <a:gd name="connsiteY7" fmla="*/ 17631 h 347831"/>
              <a:gd name="connsiteX8" fmla="*/ 793750 w 1289050"/>
              <a:gd name="connsiteY8" fmla="*/ 23981 h 347831"/>
              <a:gd name="connsiteX9" fmla="*/ 889000 w 1289050"/>
              <a:gd name="connsiteY9" fmla="*/ 55731 h 347831"/>
              <a:gd name="connsiteX10" fmla="*/ 952500 w 1289050"/>
              <a:gd name="connsiteY10" fmla="*/ 74781 h 347831"/>
              <a:gd name="connsiteX11" fmla="*/ 1066800 w 1289050"/>
              <a:gd name="connsiteY11" fmla="*/ 138281 h 347831"/>
              <a:gd name="connsiteX12" fmla="*/ 1123950 w 1289050"/>
              <a:gd name="connsiteY12" fmla="*/ 163681 h 347831"/>
              <a:gd name="connsiteX13" fmla="*/ 1143000 w 1289050"/>
              <a:gd name="connsiteY13" fmla="*/ 176381 h 347831"/>
              <a:gd name="connsiteX14" fmla="*/ 1168400 w 1289050"/>
              <a:gd name="connsiteY14" fmla="*/ 201781 h 347831"/>
              <a:gd name="connsiteX15" fmla="*/ 1200150 w 1289050"/>
              <a:gd name="connsiteY15" fmla="*/ 227181 h 347831"/>
              <a:gd name="connsiteX16" fmla="*/ 1219200 w 1289050"/>
              <a:gd name="connsiteY16" fmla="*/ 252581 h 347831"/>
              <a:gd name="connsiteX17" fmla="*/ 1238250 w 1289050"/>
              <a:gd name="connsiteY17" fmla="*/ 271631 h 347831"/>
              <a:gd name="connsiteX18" fmla="*/ 1250950 w 1289050"/>
              <a:gd name="connsiteY18" fmla="*/ 309731 h 347831"/>
              <a:gd name="connsiteX19" fmla="*/ 1289050 w 1289050"/>
              <a:gd name="connsiteY19" fmla="*/ 347831 h 34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89050" h="347831">
                <a:moveTo>
                  <a:pt x="0" y="208131"/>
                </a:moveTo>
                <a:cubicBezTo>
                  <a:pt x="31325" y="176806"/>
                  <a:pt x="35751" y="168901"/>
                  <a:pt x="76200" y="144631"/>
                </a:cubicBezTo>
                <a:cubicBezTo>
                  <a:pt x="92434" y="134891"/>
                  <a:pt x="109810" y="127165"/>
                  <a:pt x="127000" y="119231"/>
                </a:cubicBezTo>
                <a:cubicBezTo>
                  <a:pt x="137349" y="114454"/>
                  <a:pt x="148815" y="112119"/>
                  <a:pt x="158750" y="106531"/>
                </a:cubicBezTo>
                <a:cubicBezTo>
                  <a:pt x="182804" y="93001"/>
                  <a:pt x="201826" y="68774"/>
                  <a:pt x="228600" y="62081"/>
                </a:cubicBezTo>
                <a:cubicBezTo>
                  <a:pt x="254000" y="55731"/>
                  <a:pt x="278820" y="46278"/>
                  <a:pt x="304800" y="43031"/>
                </a:cubicBezTo>
                <a:cubicBezTo>
                  <a:pt x="417110" y="28992"/>
                  <a:pt x="372933" y="37024"/>
                  <a:pt x="438150" y="23981"/>
                </a:cubicBezTo>
                <a:cubicBezTo>
                  <a:pt x="527449" y="-20668"/>
                  <a:pt x="457876" y="9109"/>
                  <a:pt x="679450" y="17631"/>
                </a:cubicBezTo>
                <a:cubicBezTo>
                  <a:pt x="717581" y="19098"/>
                  <a:pt x="755650" y="21864"/>
                  <a:pt x="793750" y="23981"/>
                </a:cubicBezTo>
                <a:lnTo>
                  <a:pt x="889000" y="55731"/>
                </a:lnTo>
                <a:cubicBezTo>
                  <a:pt x="935379" y="71191"/>
                  <a:pt x="914113" y="65184"/>
                  <a:pt x="952500" y="74781"/>
                </a:cubicBezTo>
                <a:cubicBezTo>
                  <a:pt x="996118" y="103860"/>
                  <a:pt x="1010642" y="115818"/>
                  <a:pt x="1066800" y="138281"/>
                </a:cubicBezTo>
                <a:cubicBezTo>
                  <a:pt x="1089480" y="147353"/>
                  <a:pt x="1103186" y="151816"/>
                  <a:pt x="1123950" y="163681"/>
                </a:cubicBezTo>
                <a:cubicBezTo>
                  <a:pt x="1130576" y="167467"/>
                  <a:pt x="1137206" y="171414"/>
                  <a:pt x="1143000" y="176381"/>
                </a:cubicBezTo>
                <a:cubicBezTo>
                  <a:pt x="1152091" y="184173"/>
                  <a:pt x="1159451" y="193826"/>
                  <a:pt x="1168400" y="201781"/>
                </a:cubicBezTo>
                <a:cubicBezTo>
                  <a:pt x="1178530" y="210785"/>
                  <a:pt x="1190566" y="217597"/>
                  <a:pt x="1200150" y="227181"/>
                </a:cubicBezTo>
                <a:cubicBezTo>
                  <a:pt x="1207634" y="234665"/>
                  <a:pt x="1212312" y="244546"/>
                  <a:pt x="1219200" y="252581"/>
                </a:cubicBezTo>
                <a:cubicBezTo>
                  <a:pt x="1225044" y="259399"/>
                  <a:pt x="1231900" y="265281"/>
                  <a:pt x="1238250" y="271631"/>
                </a:cubicBezTo>
                <a:cubicBezTo>
                  <a:pt x="1242483" y="284331"/>
                  <a:pt x="1244062" y="298252"/>
                  <a:pt x="1250950" y="309731"/>
                </a:cubicBezTo>
                <a:lnTo>
                  <a:pt x="1289050" y="347831"/>
                </a:lnTo>
              </a:path>
            </a:pathLst>
          </a:cu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cxnSp>
        <p:nvCxnSpPr>
          <p:cNvPr id="14" name="Straight Arrow Connector 13">
            <a:extLst>
              <a:ext uri="{FF2B5EF4-FFF2-40B4-BE49-F238E27FC236}">
                <a16:creationId xmlns:a16="http://schemas.microsoft.com/office/drawing/2014/main" id="{BAB0FCCA-BC4F-8269-3E9C-EC2B0CA53F68}"/>
              </a:ext>
            </a:extLst>
          </p:cNvPr>
          <p:cNvCxnSpPr>
            <a:cxnSpLocks/>
            <a:stCxn id="13" idx="8"/>
          </p:cNvCxnSpPr>
          <p:nvPr/>
        </p:nvCxnSpPr>
        <p:spPr>
          <a:xfrm>
            <a:off x="7130817" y="3179170"/>
            <a:ext cx="255335" cy="457879"/>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A1428BD6-D7A6-F079-049A-A159A3D3A261}"/>
              </a:ext>
            </a:extLst>
          </p:cNvPr>
          <p:cNvSpPr txBox="1"/>
          <p:nvPr/>
        </p:nvSpPr>
        <p:spPr>
          <a:xfrm>
            <a:off x="6502289" y="3610062"/>
            <a:ext cx="2976520" cy="646331"/>
          </a:xfrm>
          <a:prstGeom prst="rect">
            <a:avLst/>
          </a:prstGeom>
          <a:noFill/>
        </p:spPr>
        <p:txBody>
          <a:bodyPr wrap="none" rtlCol="0">
            <a:spAutoFit/>
          </a:bodyPr>
          <a:lstStyle/>
          <a:p>
            <a:r>
              <a:rPr lang="en-US" b="1" dirty="0">
                <a:solidFill>
                  <a:srgbClr val="C00000"/>
                </a:solidFill>
              </a:rPr>
              <a:t>Utilize CLAS Hall B Results</a:t>
            </a:r>
          </a:p>
          <a:p>
            <a:r>
              <a:rPr lang="en-US" b="1" dirty="0">
                <a:solidFill>
                  <a:srgbClr val="C00000"/>
                </a:solidFill>
              </a:rPr>
              <a:t>for g</a:t>
            </a:r>
            <a:r>
              <a:rPr lang="en-US" b="1" baseline="-25000" dirty="0">
                <a:solidFill>
                  <a:srgbClr val="C00000"/>
                </a:solidFill>
              </a:rPr>
              <a:t>1</a:t>
            </a:r>
            <a:r>
              <a:rPr lang="en-US" b="1" dirty="0">
                <a:solidFill>
                  <a:srgbClr val="C00000"/>
                </a:solidFill>
              </a:rPr>
              <a:t> in same regime</a:t>
            </a:r>
          </a:p>
        </p:txBody>
      </p:sp>
      <p:sp>
        <p:nvSpPr>
          <p:cNvPr id="16" name="TextBox 15">
            <a:extLst>
              <a:ext uri="{FF2B5EF4-FFF2-40B4-BE49-F238E27FC236}">
                <a16:creationId xmlns:a16="http://schemas.microsoft.com/office/drawing/2014/main" id="{8D0F09C0-44FE-525F-86E4-E9A4935DBCCB}"/>
              </a:ext>
            </a:extLst>
          </p:cNvPr>
          <p:cNvSpPr txBox="1"/>
          <p:nvPr/>
        </p:nvSpPr>
        <p:spPr>
          <a:xfrm>
            <a:off x="5231498" y="4895827"/>
            <a:ext cx="5960210" cy="707886"/>
          </a:xfrm>
          <a:prstGeom prst="rect">
            <a:avLst/>
          </a:prstGeom>
          <a:noFill/>
        </p:spPr>
        <p:txBody>
          <a:bodyPr wrap="square" rtlCol="0">
            <a:spAutoFit/>
          </a:bodyPr>
          <a:lstStyle/>
          <a:p>
            <a:pPr algn="ctr"/>
            <a:r>
              <a:rPr lang="en-US" sz="2000" dirty="0"/>
              <a:t>Direct extraction of Twist 3 effects</a:t>
            </a:r>
          </a:p>
          <a:p>
            <a:pPr algn="ctr"/>
            <a:r>
              <a:rPr lang="en-US" sz="2000" b="1" dirty="0"/>
              <a:t> in the regime they contribute most significantly</a:t>
            </a:r>
          </a:p>
        </p:txBody>
      </p:sp>
      <p:sp>
        <p:nvSpPr>
          <p:cNvPr id="3" name="Slide Number Placeholder 2">
            <a:extLst>
              <a:ext uri="{FF2B5EF4-FFF2-40B4-BE49-F238E27FC236}">
                <a16:creationId xmlns:a16="http://schemas.microsoft.com/office/drawing/2014/main" id="{0D9AB7FF-DC5A-814F-1BE7-58A3DDB25C6F}"/>
              </a:ext>
            </a:extLst>
          </p:cNvPr>
          <p:cNvSpPr>
            <a:spLocks noGrp="1"/>
          </p:cNvSpPr>
          <p:nvPr>
            <p:ph type="sldNum" sz="quarter" idx="12"/>
          </p:nvPr>
        </p:nvSpPr>
        <p:spPr/>
        <p:txBody>
          <a:bodyPr/>
          <a:lstStyle/>
          <a:p>
            <a:r>
              <a:rPr lang="en-US"/>
              <a:t>23</a:t>
            </a:r>
          </a:p>
        </p:txBody>
      </p:sp>
      <p:sp>
        <p:nvSpPr>
          <p:cNvPr id="4" name="TextBox 3">
            <a:extLst>
              <a:ext uri="{FF2B5EF4-FFF2-40B4-BE49-F238E27FC236}">
                <a16:creationId xmlns:a16="http://schemas.microsoft.com/office/drawing/2014/main" id="{3450EAD6-A78B-1E47-3A23-27A668495916}"/>
              </a:ext>
            </a:extLst>
          </p:cNvPr>
          <p:cNvSpPr txBox="1"/>
          <p:nvPr/>
        </p:nvSpPr>
        <p:spPr>
          <a:xfrm>
            <a:off x="3521450" y="5903065"/>
            <a:ext cx="5362815" cy="369332"/>
          </a:xfrm>
          <a:prstGeom prst="rect">
            <a:avLst/>
          </a:prstGeom>
          <a:noFill/>
        </p:spPr>
        <p:txBody>
          <a:bodyPr wrap="none" rtlCol="0">
            <a:spAutoFit/>
          </a:bodyPr>
          <a:lstStyle/>
          <a:p>
            <a:r>
              <a:rPr lang="en-US" b="1" u="sng" dirty="0">
                <a:solidFill>
                  <a:schemeClr val="accent4"/>
                </a:solidFill>
              </a:rPr>
              <a:t>First ever extraction of this quantity for the proton!</a:t>
            </a:r>
          </a:p>
        </p:txBody>
      </p:sp>
    </p:spTree>
    <p:custDataLst>
      <p:tags r:id="rId1"/>
    </p:custDataLst>
    <p:extLst>
      <p:ext uri="{BB962C8B-B14F-4D97-AF65-F5344CB8AC3E}">
        <p14:creationId xmlns:p14="http://schemas.microsoft.com/office/powerpoint/2010/main" val="2133391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CE178DE-90A2-5FE0-4434-9F2CB18539D4}"/>
                  </a:ext>
                </a:extLst>
              </p:cNvPr>
              <p:cNvSpPr>
                <a:spLocks noGrp="1"/>
              </p:cNvSpPr>
              <p:nvPr>
                <p:ph type="title"/>
              </p:nvPr>
            </p:nvSpPr>
            <p:spPr/>
            <p:txBody>
              <a:bodyPr/>
              <a:lstStyle/>
              <a:p>
                <a:pPr algn="ctr"/>
                <a:r>
                  <a:rPr lang="en-US" dirty="0"/>
                  <a:t>Projected </a:t>
                </a:r>
                <a14:m>
                  <m:oMath xmlns:m="http://schemas.openxmlformats.org/officeDocument/2006/math">
                    <m:acc>
                      <m:accPr>
                        <m:chr m:val="̅"/>
                        <m:ctrlPr>
                          <a:rPr lang="en-US" i="1" smtClean="0">
                            <a:latin typeface="Cambria Math" panose="02040503050406030204" pitchFamily="18" charset="0"/>
                          </a:rPr>
                        </m:ctrlPr>
                      </m:accPr>
                      <m:e>
                        <m:sSub>
                          <m:sSubPr>
                            <m:ctrlPr>
                              <a:rPr lang="en-US"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2</m:t>
                            </m:r>
                          </m:sub>
                        </m:sSub>
                      </m:e>
                    </m:acc>
                  </m:oMath>
                </a14:m>
                <a:r>
                  <a:rPr lang="en-US" dirty="0"/>
                  <a:t> Uncertainties</a:t>
                </a:r>
              </a:p>
            </p:txBody>
          </p:sp>
        </mc:Choice>
        <mc:Fallback xmlns="">
          <p:sp>
            <p:nvSpPr>
              <p:cNvPr id="2" name="Title 1">
                <a:extLst>
                  <a:ext uri="{FF2B5EF4-FFF2-40B4-BE49-F238E27FC236}">
                    <a16:creationId xmlns:a16="http://schemas.microsoft.com/office/drawing/2014/main" id="{DCE178DE-90A2-5FE0-4434-9F2CB18539D4}"/>
                  </a:ext>
                </a:extLst>
              </p:cNvPr>
              <p:cNvSpPr>
                <a:spLocks noGrp="1" noRot="1" noChangeAspect="1" noMove="1" noResize="1" noEditPoints="1" noAdjustHandles="1" noChangeArrowheads="1" noChangeShapeType="1" noTextEdit="1"/>
              </p:cNvSpPr>
              <p:nvPr>
                <p:ph type="title"/>
              </p:nvPr>
            </p:nvSpPr>
            <p:spPr>
              <a:blipFill>
                <a:blip r:embed="rId3"/>
                <a:stretch>
                  <a:fillRect/>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BC74A021-781A-F3BF-9ADA-5F5EDB71174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19085" y="1805655"/>
            <a:ext cx="5275081" cy="3956311"/>
          </a:xfrm>
          <a:prstGeom prst="rect">
            <a:avLst/>
          </a:prstGeom>
        </p:spPr>
      </p:pic>
      <p:cxnSp>
        <p:nvCxnSpPr>
          <p:cNvPr id="7" name="Straight Connector 6">
            <a:extLst>
              <a:ext uri="{FF2B5EF4-FFF2-40B4-BE49-F238E27FC236}">
                <a16:creationId xmlns:a16="http://schemas.microsoft.com/office/drawing/2014/main" id="{FFC5BB99-202E-FB13-806B-B6C67F742868}"/>
              </a:ext>
            </a:extLst>
          </p:cNvPr>
          <p:cNvCxnSpPr>
            <a:cxnSpLocks/>
          </p:cNvCxnSpPr>
          <p:nvPr/>
        </p:nvCxnSpPr>
        <p:spPr>
          <a:xfrm>
            <a:off x="619085" y="3783811"/>
            <a:ext cx="0" cy="104040"/>
          </a:xfrm>
          <a:prstGeom prst="line">
            <a:avLst/>
          </a:prstGeom>
          <a:ln w="9525"/>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D2FD4D50-20B3-FC22-BD76-430C0AD3E1D0}"/>
              </a:ext>
            </a:extLst>
          </p:cNvPr>
          <p:cNvSpPr txBox="1"/>
          <p:nvPr/>
        </p:nvSpPr>
        <p:spPr>
          <a:xfrm>
            <a:off x="6037384" y="2661194"/>
            <a:ext cx="5942202" cy="1938992"/>
          </a:xfrm>
          <a:prstGeom prst="rect">
            <a:avLst/>
          </a:prstGeom>
          <a:noFill/>
        </p:spPr>
        <p:txBody>
          <a:bodyPr wrap="square" rtlCol="0">
            <a:spAutoFit/>
          </a:bodyPr>
          <a:lstStyle/>
          <a:p>
            <a:r>
              <a:rPr lang="en-US" sz="2400" dirty="0"/>
              <a:t>Can benchmark Lattice QCD </a:t>
            </a:r>
            <a:r>
              <a:rPr lang="en-US" sz="2400" b="1" dirty="0"/>
              <a:t>in the regime where Perturbative QCD starts failing </a:t>
            </a:r>
          </a:p>
          <a:p>
            <a:endParaRPr lang="en-US" sz="2400" b="1" dirty="0"/>
          </a:p>
          <a:p>
            <a:r>
              <a:rPr lang="en-US" sz="2400" dirty="0"/>
              <a:t>New Lattice calculations expected in next few years!</a:t>
            </a:r>
          </a:p>
        </p:txBody>
      </p:sp>
      <p:sp>
        <p:nvSpPr>
          <p:cNvPr id="3" name="Slide Number Placeholder 2">
            <a:extLst>
              <a:ext uri="{FF2B5EF4-FFF2-40B4-BE49-F238E27FC236}">
                <a16:creationId xmlns:a16="http://schemas.microsoft.com/office/drawing/2014/main" id="{9ED469B4-202B-A65B-9F6C-4A204FAD3CE8}"/>
              </a:ext>
            </a:extLst>
          </p:cNvPr>
          <p:cNvSpPr>
            <a:spLocks noGrp="1"/>
          </p:cNvSpPr>
          <p:nvPr>
            <p:ph type="sldNum" sz="quarter" idx="12"/>
          </p:nvPr>
        </p:nvSpPr>
        <p:spPr/>
        <p:txBody>
          <a:bodyPr/>
          <a:lstStyle/>
          <a:p>
            <a:r>
              <a:rPr lang="en-US"/>
              <a:t>24</a:t>
            </a:r>
          </a:p>
        </p:txBody>
      </p:sp>
    </p:spTree>
    <p:custDataLst>
      <p:tags r:id="rId1"/>
    </p:custDataLst>
    <p:extLst>
      <p:ext uri="{BB962C8B-B14F-4D97-AF65-F5344CB8AC3E}">
        <p14:creationId xmlns:p14="http://schemas.microsoft.com/office/powerpoint/2010/main" val="835024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3DB7-501B-991F-7FED-73A2EB96491E}"/>
              </a:ext>
            </a:extLst>
          </p:cNvPr>
          <p:cNvSpPr>
            <a:spLocks noGrp="1"/>
          </p:cNvSpPr>
          <p:nvPr>
            <p:ph type="title"/>
          </p:nvPr>
        </p:nvSpPr>
        <p:spPr/>
        <p:txBody>
          <a:bodyPr/>
          <a:lstStyle/>
          <a:p>
            <a:pPr algn="ctr"/>
            <a:r>
              <a:rPr lang="en-US" dirty="0"/>
              <a:t>Hydrogen Hyperfine Splitting Impact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B11BEE4-7330-0C4D-BD2E-1363ACC7E428}"/>
                  </a:ext>
                </a:extLst>
              </p:cNvPr>
              <p:cNvSpPr>
                <a:spLocks noGrp="1"/>
              </p:cNvSpPr>
              <p:nvPr>
                <p:ph idx="1"/>
              </p:nvPr>
            </p:nvSpPr>
            <p:spPr>
              <a:xfrm>
                <a:off x="5491718" y="2005012"/>
                <a:ext cx="6330167" cy="4351338"/>
              </a:xfrm>
            </p:spPr>
            <p:txBody>
              <a:bodyPr>
                <a:normAutofit fontScale="92500" lnSpcReduction="10000"/>
              </a:bodyPr>
              <a:lstStyle/>
              <a:p>
                <a:r>
                  <a:rPr lang="en-US" dirty="0"/>
                  <a:t>One of the “best-measured” quantities in physics</a:t>
                </a:r>
              </a:p>
              <a:p>
                <a:endParaRPr lang="en-US" dirty="0"/>
              </a:p>
              <a:p>
                <a:r>
                  <a:rPr lang="en-US" dirty="0"/>
                  <a:t>Theoretical precision is six orders of magnitude worse than experimental precision</a:t>
                </a:r>
              </a:p>
              <a:p>
                <a:endParaRPr lang="en-US" dirty="0"/>
              </a:p>
              <a:p>
                <a:r>
                  <a:rPr lang="en-US" b="1" i="1" dirty="0"/>
                  <a:t>Dominating theoretical uncertainty driven by lack of g</a:t>
                </a:r>
                <a:r>
                  <a:rPr lang="en-US" b="1" i="1" baseline="-25000" dirty="0"/>
                  <a:t>2</a:t>
                </a:r>
                <a:r>
                  <a:rPr lang="en-US" b="1" i="1" dirty="0"/>
                  <a:t> data!</a:t>
                </a:r>
              </a:p>
              <a:p>
                <a:r>
                  <a:rPr lang="en-US" dirty="0"/>
                  <a:t>This proposal covers 30% of the relevant </a:t>
                </a:r>
                <a14:m>
                  <m:oMath xmlns:m="http://schemas.openxmlformats.org/officeDocument/2006/math">
                    <m:sSub>
                      <m:sSubPr>
                        <m:ctrlPr>
                          <a:rPr lang="en-US">
                            <a:latin typeface="Cambria Math" panose="02040503050406030204" pitchFamily="18" charset="0"/>
                          </a:rPr>
                        </m:ctrlPr>
                      </m:sSubPr>
                      <m:e>
                        <m:r>
                          <m:rPr>
                            <m:sty m:val="p"/>
                          </m:rPr>
                          <a:rPr lang="el-GR" b="0" i="0">
                            <a:latin typeface="Cambria Math" panose="02040503050406030204" pitchFamily="18" charset="0"/>
                            <a:ea typeface="Cambria Math" panose="02040503050406030204" pitchFamily="18" charset="0"/>
                          </a:rPr>
                          <m:t>Δ</m:t>
                        </m:r>
                      </m:e>
                      <m:sub>
                        <m:r>
                          <a:rPr lang="en-US" b="0" i="0">
                            <a:latin typeface="Cambria Math" panose="02040503050406030204" pitchFamily="18" charset="0"/>
                          </a:rPr>
                          <m:t>2</m:t>
                        </m:r>
                      </m:sub>
                    </m:sSub>
                  </m:oMath>
                </a14:m>
                <a:r>
                  <a:rPr lang="en-US" dirty="0"/>
                  <a:t> contribution</a:t>
                </a:r>
              </a:p>
            </p:txBody>
          </p:sp>
        </mc:Choice>
        <mc:Fallback>
          <p:sp>
            <p:nvSpPr>
              <p:cNvPr id="3" name="Content Placeholder 2">
                <a:extLst>
                  <a:ext uri="{FF2B5EF4-FFF2-40B4-BE49-F238E27FC236}">
                    <a16:creationId xmlns:a16="http://schemas.microsoft.com/office/drawing/2014/main" id="{8B11BEE4-7330-0C4D-BD2E-1363ACC7E428}"/>
                  </a:ext>
                </a:extLst>
              </p:cNvPr>
              <p:cNvSpPr>
                <a:spLocks noGrp="1" noRot="1" noChangeAspect="1" noMove="1" noResize="1" noEditPoints="1" noAdjustHandles="1" noChangeArrowheads="1" noChangeShapeType="1" noTextEdit="1"/>
              </p:cNvSpPr>
              <p:nvPr>
                <p:ph idx="1"/>
              </p:nvPr>
            </p:nvSpPr>
            <p:spPr>
              <a:xfrm>
                <a:off x="5491718" y="2005012"/>
                <a:ext cx="6330167" cy="4351338"/>
              </a:xfrm>
              <a:blipFill>
                <a:blip r:embed="rId3"/>
                <a:stretch>
                  <a:fillRect l="-1541" t="-2801" r="-1349" b="-560"/>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4C4576E1-0866-2B63-5E46-15F43FD57AFB}"/>
              </a:ext>
            </a:extLst>
          </p:cNvPr>
          <p:cNvPicPr>
            <a:picLocks noChangeAspect="1"/>
          </p:cNvPicPr>
          <p:nvPr/>
        </p:nvPicPr>
        <p:blipFill>
          <a:blip r:embed="rId4"/>
          <a:stretch>
            <a:fillRect/>
          </a:stretch>
        </p:blipFill>
        <p:spPr>
          <a:xfrm>
            <a:off x="255433" y="2269493"/>
            <a:ext cx="5111214" cy="3822376"/>
          </a:xfrm>
          <a:prstGeom prst="rect">
            <a:avLst/>
          </a:prstGeom>
        </p:spPr>
      </p:pic>
    </p:spTree>
    <p:custDataLst>
      <p:tags r:id="rId1"/>
    </p:custDataLst>
    <p:extLst>
      <p:ext uri="{BB962C8B-B14F-4D97-AF65-F5344CB8AC3E}">
        <p14:creationId xmlns:p14="http://schemas.microsoft.com/office/powerpoint/2010/main" val="2755278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69AEE-BCAD-5F6C-E905-AC9C1E0CB3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B2BB19-84F2-26BE-C57B-8282480C6AC1}"/>
              </a:ext>
            </a:extLst>
          </p:cNvPr>
          <p:cNvSpPr>
            <a:spLocks noGrp="1"/>
          </p:cNvSpPr>
          <p:nvPr>
            <p:ph type="title"/>
          </p:nvPr>
        </p:nvSpPr>
        <p:spPr>
          <a:xfrm>
            <a:off x="2000717" y="-102522"/>
            <a:ext cx="12238634" cy="1325563"/>
          </a:xfrm>
        </p:spPr>
        <p:txBody>
          <a:bodyPr/>
          <a:lstStyle/>
          <a:p>
            <a:r>
              <a:rPr lang="en-US" dirty="0"/>
              <a:t>What do the theorists have to say…?</a:t>
            </a:r>
          </a:p>
        </p:txBody>
      </p:sp>
      <p:sp>
        <p:nvSpPr>
          <p:cNvPr id="5" name="Slide Number Placeholder 4">
            <a:extLst>
              <a:ext uri="{FF2B5EF4-FFF2-40B4-BE49-F238E27FC236}">
                <a16:creationId xmlns:a16="http://schemas.microsoft.com/office/drawing/2014/main" id="{BC9228E0-D3ED-DEF5-F429-4506A9A09852}"/>
              </a:ext>
            </a:extLst>
          </p:cNvPr>
          <p:cNvSpPr>
            <a:spLocks noGrp="1"/>
          </p:cNvSpPr>
          <p:nvPr>
            <p:ph type="sldNum" sz="quarter" idx="12"/>
          </p:nvPr>
        </p:nvSpPr>
        <p:spPr/>
        <p:txBody>
          <a:bodyPr/>
          <a:lstStyle/>
          <a:p>
            <a:r>
              <a:rPr lang="en-US"/>
              <a:t>26</a:t>
            </a:r>
            <a:endParaRPr lang="en-US" dirty="0"/>
          </a:p>
        </p:txBody>
      </p:sp>
      <p:pic>
        <p:nvPicPr>
          <p:cNvPr id="24" name="Picture 23">
            <a:extLst>
              <a:ext uri="{FF2B5EF4-FFF2-40B4-BE49-F238E27FC236}">
                <a16:creationId xmlns:a16="http://schemas.microsoft.com/office/drawing/2014/main" id="{2C792458-BA95-4CFA-EDA8-37F411E6EACC}"/>
              </a:ext>
            </a:extLst>
          </p:cNvPr>
          <p:cNvPicPr>
            <a:picLocks noChangeAspect="1"/>
          </p:cNvPicPr>
          <p:nvPr/>
        </p:nvPicPr>
        <p:blipFill>
          <a:blip r:embed="rId3"/>
          <a:stretch>
            <a:fillRect/>
          </a:stretch>
        </p:blipFill>
        <p:spPr>
          <a:xfrm>
            <a:off x="3217544" y="2426045"/>
            <a:ext cx="6279424" cy="1755800"/>
          </a:xfrm>
          <a:prstGeom prst="rect">
            <a:avLst/>
          </a:prstGeom>
        </p:spPr>
      </p:pic>
    </p:spTree>
    <p:custDataLst>
      <p:tags r:id="rId1"/>
    </p:custDataLst>
    <p:extLst>
      <p:ext uri="{BB962C8B-B14F-4D97-AF65-F5344CB8AC3E}">
        <p14:creationId xmlns:p14="http://schemas.microsoft.com/office/powerpoint/2010/main" val="3001977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18103-70AE-6F94-5A25-BA5FF64054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71986A-B9C5-1049-0DAE-B29BA4FF2079}"/>
              </a:ext>
            </a:extLst>
          </p:cNvPr>
          <p:cNvSpPr>
            <a:spLocks noGrp="1"/>
          </p:cNvSpPr>
          <p:nvPr>
            <p:ph type="title"/>
          </p:nvPr>
        </p:nvSpPr>
        <p:spPr>
          <a:xfrm>
            <a:off x="2000717" y="-102522"/>
            <a:ext cx="12238634" cy="1325563"/>
          </a:xfrm>
        </p:spPr>
        <p:txBody>
          <a:bodyPr/>
          <a:lstStyle/>
          <a:p>
            <a:r>
              <a:rPr lang="en-US" dirty="0"/>
              <a:t>What do the theorists have to say…?</a:t>
            </a:r>
          </a:p>
        </p:txBody>
      </p:sp>
      <p:sp>
        <p:nvSpPr>
          <p:cNvPr id="5" name="Slide Number Placeholder 4">
            <a:extLst>
              <a:ext uri="{FF2B5EF4-FFF2-40B4-BE49-F238E27FC236}">
                <a16:creationId xmlns:a16="http://schemas.microsoft.com/office/drawing/2014/main" id="{BEEE2A0F-4BD2-1E2F-D492-4F86019F4300}"/>
              </a:ext>
            </a:extLst>
          </p:cNvPr>
          <p:cNvSpPr>
            <a:spLocks noGrp="1"/>
          </p:cNvSpPr>
          <p:nvPr>
            <p:ph type="sldNum" sz="quarter" idx="12"/>
          </p:nvPr>
        </p:nvSpPr>
        <p:spPr/>
        <p:txBody>
          <a:bodyPr/>
          <a:lstStyle/>
          <a:p>
            <a:r>
              <a:rPr lang="en-US"/>
              <a:t>27</a:t>
            </a:r>
            <a:endParaRPr lang="en-US" dirty="0"/>
          </a:p>
        </p:txBody>
      </p:sp>
      <p:pic>
        <p:nvPicPr>
          <p:cNvPr id="24" name="Picture 23">
            <a:extLst>
              <a:ext uri="{FF2B5EF4-FFF2-40B4-BE49-F238E27FC236}">
                <a16:creationId xmlns:a16="http://schemas.microsoft.com/office/drawing/2014/main" id="{E2D0347B-E54C-56F8-15EB-67EA639CA29C}"/>
              </a:ext>
            </a:extLst>
          </p:cNvPr>
          <p:cNvPicPr>
            <a:picLocks noChangeAspect="1"/>
          </p:cNvPicPr>
          <p:nvPr/>
        </p:nvPicPr>
        <p:blipFill>
          <a:blip r:embed="rId3"/>
          <a:stretch>
            <a:fillRect/>
          </a:stretch>
        </p:blipFill>
        <p:spPr>
          <a:xfrm>
            <a:off x="1054915" y="4436274"/>
            <a:ext cx="2980056" cy="833258"/>
          </a:xfrm>
          <a:prstGeom prst="rect">
            <a:avLst/>
          </a:prstGeom>
        </p:spPr>
      </p:pic>
      <p:pic>
        <p:nvPicPr>
          <p:cNvPr id="3" name="Picture 2">
            <a:extLst>
              <a:ext uri="{FF2B5EF4-FFF2-40B4-BE49-F238E27FC236}">
                <a16:creationId xmlns:a16="http://schemas.microsoft.com/office/drawing/2014/main" id="{9457F2DC-AC99-A5D4-1F16-D0BD7B9DD395}"/>
              </a:ext>
            </a:extLst>
          </p:cNvPr>
          <p:cNvPicPr>
            <a:picLocks noChangeAspect="1"/>
          </p:cNvPicPr>
          <p:nvPr/>
        </p:nvPicPr>
        <p:blipFill>
          <a:blip r:embed="rId4"/>
          <a:stretch>
            <a:fillRect/>
          </a:stretch>
        </p:blipFill>
        <p:spPr>
          <a:xfrm>
            <a:off x="3056880" y="1988264"/>
            <a:ext cx="6078239" cy="2115495"/>
          </a:xfrm>
          <a:prstGeom prst="rect">
            <a:avLst/>
          </a:prstGeom>
        </p:spPr>
      </p:pic>
    </p:spTree>
    <p:custDataLst>
      <p:tags r:id="rId1"/>
    </p:custDataLst>
    <p:extLst>
      <p:ext uri="{BB962C8B-B14F-4D97-AF65-F5344CB8AC3E}">
        <p14:creationId xmlns:p14="http://schemas.microsoft.com/office/powerpoint/2010/main" val="2008579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346E80-3BA7-490C-4142-2D2E6D25303A}"/>
              </a:ext>
            </a:extLst>
          </p:cNvPr>
          <p:cNvPicPr>
            <a:picLocks noChangeAspect="1"/>
          </p:cNvPicPr>
          <p:nvPr>
            <p:custDataLst>
              <p:tags r:id="rId2"/>
            </p:custDataLst>
          </p:nvPr>
        </p:nvPicPr>
        <p:blipFill>
          <a:blip r:embed="rId6"/>
          <a:stretch>
            <a:fillRect/>
          </a:stretch>
        </p:blipFill>
        <p:spPr>
          <a:xfrm>
            <a:off x="5337801" y="465037"/>
            <a:ext cx="1295467" cy="1816193"/>
          </a:xfrm>
          <a:prstGeom prst="rect">
            <a:avLst/>
          </a:prstGeom>
        </p:spPr>
      </p:pic>
      <p:sp>
        <p:nvSpPr>
          <p:cNvPr id="6" name="TextBox 5">
            <a:extLst>
              <a:ext uri="{FF2B5EF4-FFF2-40B4-BE49-F238E27FC236}">
                <a16:creationId xmlns:a16="http://schemas.microsoft.com/office/drawing/2014/main" id="{0145366C-A957-A1EE-F41D-9976662CA165}"/>
              </a:ext>
            </a:extLst>
          </p:cNvPr>
          <p:cNvSpPr txBox="1"/>
          <p:nvPr>
            <p:custDataLst>
              <p:tags r:id="rId3"/>
            </p:custDataLst>
          </p:nvPr>
        </p:nvSpPr>
        <p:spPr>
          <a:xfrm>
            <a:off x="5663170" y="2281230"/>
            <a:ext cx="644728" cy="369332"/>
          </a:xfrm>
          <a:prstGeom prst="rect">
            <a:avLst/>
          </a:prstGeom>
          <a:noFill/>
        </p:spPr>
        <p:txBody>
          <a:bodyPr wrap="none" rtlCol="0">
            <a:spAutoFit/>
          </a:bodyPr>
          <a:lstStyle/>
          <a:p>
            <a:r>
              <a:rPr lang="en-US" b="1" i="0" dirty="0">
                <a:solidFill>
                  <a:srgbClr val="FF0000"/>
                </a:solidFill>
                <a:effectLst/>
                <a:highlight>
                  <a:srgbClr val="FFFFFF"/>
                </a:highlight>
                <a:latin typeface="Roboto" panose="02000000000000000000" pitchFamily="2" charset="0"/>
              </a:rPr>
              <a:t>Q</a:t>
            </a:r>
            <a:r>
              <a:rPr lang="en-US" b="1" i="0" dirty="0">
                <a:solidFill>
                  <a:srgbClr val="00B050"/>
                </a:solidFill>
                <a:effectLst/>
                <a:highlight>
                  <a:srgbClr val="FFFFFF"/>
                </a:highlight>
                <a:latin typeface="Roboto" panose="02000000000000000000" pitchFamily="2" charset="0"/>
              </a:rPr>
              <a:t>C</a:t>
            </a:r>
            <a:r>
              <a:rPr lang="en-US" b="1" i="0" dirty="0">
                <a:solidFill>
                  <a:schemeClr val="accent1">
                    <a:lumMod val="60000"/>
                    <a:lumOff val="40000"/>
                  </a:schemeClr>
                </a:solidFill>
                <a:effectLst/>
                <a:highlight>
                  <a:srgbClr val="FFFFFF"/>
                </a:highlight>
                <a:latin typeface="Roboto" panose="02000000000000000000" pitchFamily="2" charset="0"/>
              </a:rPr>
              <a:t>D</a:t>
            </a:r>
            <a:endParaRPr lang="en-US" dirty="0">
              <a:solidFill>
                <a:schemeClr val="accent1">
                  <a:lumMod val="60000"/>
                  <a:lumOff val="40000"/>
                </a:schemeClr>
              </a:solidFill>
            </a:endParaRPr>
          </a:p>
        </p:txBody>
      </p:sp>
      <p:sp>
        <p:nvSpPr>
          <p:cNvPr id="2" name="Slide Number Placeholder 1">
            <a:extLst>
              <a:ext uri="{FF2B5EF4-FFF2-40B4-BE49-F238E27FC236}">
                <a16:creationId xmlns:a16="http://schemas.microsoft.com/office/drawing/2014/main" id="{D2A1E191-DB3E-BDA2-2A0C-92FA0B4BCE8A}"/>
              </a:ext>
            </a:extLst>
          </p:cNvPr>
          <p:cNvSpPr>
            <a:spLocks noGrp="1"/>
          </p:cNvSpPr>
          <p:nvPr>
            <p:ph type="sldNum" sz="quarter" idx="12"/>
            <p:custDataLst>
              <p:tags r:id="rId4"/>
            </p:custDataLst>
          </p:nvPr>
        </p:nvSpPr>
        <p:spPr/>
        <p:txBody>
          <a:bodyPr/>
          <a:lstStyle/>
          <a:p>
            <a:r>
              <a:rPr lang="en-US"/>
              <a:t>3</a:t>
            </a:r>
          </a:p>
        </p:txBody>
      </p:sp>
    </p:spTree>
    <p:custDataLst>
      <p:tags r:id="rId1"/>
    </p:custDataLst>
    <p:extLst>
      <p:ext uri="{BB962C8B-B14F-4D97-AF65-F5344CB8AC3E}">
        <p14:creationId xmlns:p14="http://schemas.microsoft.com/office/powerpoint/2010/main" val="36393357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4160-414E-8173-4C8C-429DC4C5E5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DCB1F2-8478-8928-2B9F-6ED6D9A64EF6}"/>
              </a:ext>
            </a:extLst>
          </p:cNvPr>
          <p:cNvSpPr>
            <a:spLocks noGrp="1"/>
          </p:cNvSpPr>
          <p:nvPr>
            <p:ph type="title"/>
          </p:nvPr>
        </p:nvSpPr>
        <p:spPr>
          <a:xfrm>
            <a:off x="2000717" y="-102522"/>
            <a:ext cx="12238634" cy="1325563"/>
          </a:xfrm>
        </p:spPr>
        <p:txBody>
          <a:bodyPr/>
          <a:lstStyle/>
          <a:p>
            <a:r>
              <a:rPr lang="en-US" dirty="0"/>
              <a:t>What do the theorists have to say…?</a:t>
            </a:r>
          </a:p>
        </p:txBody>
      </p:sp>
      <p:sp>
        <p:nvSpPr>
          <p:cNvPr id="5" name="Slide Number Placeholder 4">
            <a:extLst>
              <a:ext uri="{FF2B5EF4-FFF2-40B4-BE49-F238E27FC236}">
                <a16:creationId xmlns:a16="http://schemas.microsoft.com/office/drawing/2014/main" id="{E108FF1C-667C-C02C-8CA0-685FB2028951}"/>
              </a:ext>
            </a:extLst>
          </p:cNvPr>
          <p:cNvSpPr>
            <a:spLocks noGrp="1"/>
          </p:cNvSpPr>
          <p:nvPr>
            <p:ph type="sldNum" sz="quarter" idx="12"/>
          </p:nvPr>
        </p:nvSpPr>
        <p:spPr/>
        <p:txBody>
          <a:bodyPr/>
          <a:lstStyle/>
          <a:p>
            <a:r>
              <a:rPr lang="en-US"/>
              <a:t>28</a:t>
            </a:r>
            <a:endParaRPr lang="en-US" dirty="0"/>
          </a:p>
        </p:txBody>
      </p:sp>
      <p:pic>
        <p:nvPicPr>
          <p:cNvPr id="24" name="Picture 23">
            <a:extLst>
              <a:ext uri="{FF2B5EF4-FFF2-40B4-BE49-F238E27FC236}">
                <a16:creationId xmlns:a16="http://schemas.microsoft.com/office/drawing/2014/main" id="{37F1AAB4-AE2A-544F-7FF6-53EC39BCC6B3}"/>
              </a:ext>
            </a:extLst>
          </p:cNvPr>
          <p:cNvPicPr>
            <a:picLocks noChangeAspect="1"/>
          </p:cNvPicPr>
          <p:nvPr/>
        </p:nvPicPr>
        <p:blipFill>
          <a:blip r:embed="rId3"/>
          <a:stretch>
            <a:fillRect/>
          </a:stretch>
        </p:blipFill>
        <p:spPr>
          <a:xfrm>
            <a:off x="1054915" y="4436274"/>
            <a:ext cx="2980056" cy="833258"/>
          </a:xfrm>
          <a:prstGeom prst="rect">
            <a:avLst/>
          </a:prstGeom>
        </p:spPr>
      </p:pic>
      <p:pic>
        <p:nvPicPr>
          <p:cNvPr id="3" name="Picture 2">
            <a:extLst>
              <a:ext uri="{FF2B5EF4-FFF2-40B4-BE49-F238E27FC236}">
                <a16:creationId xmlns:a16="http://schemas.microsoft.com/office/drawing/2014/main" id="{7F32EFE1-E0A5-3545-AA23-51DE7D61945E}"/>
              </a:ext>
            </a:extLst>
          </p:cNvPr>
          <p:cNvPicPr>
            <a:picLocks noChangeAspect="1"/>
          </p:cNvPicPr>
          <p:nvPr/>
        </p:nvPicPr>
        <p:blipFill>
          <a:blip r:embed="rId4"/>
          <a:stretch>
            <a:fillRect/>
          </a:stretch>
        </p:blipFill>
        <p:spPr>
          <a:xfrm>
            <a:off x="8272137" y="4220323"/>
            <a:ext cx="2864948" cy="997129"/>
          </a:xfrm>
          <a:prstGeom prst="rect">
            <a:avLst/>
          </a:prstGeom>
        </p:spPr>
      </p:pic>
      <p:pic>
        <p:nvPicPr>
          <p:cNvPr id="4" name="Picture 3">
            <a:extLst>
              <a:ext uri="{FF2B5EF4-FFF2-40B4-BE49-F238E27FC236}">
                <a16:creationId xmlns:a16="http://schemas.microsoft.com/office/drawing/2014/main" id="{56963021-088A-7537-4184-3A2CB2F67BE5}"/>
              </a:ext>
            </a:extLst>
          </p:cNvPr>
          <p:cNvPicPr>
            <a:picLocks noChangeAspect="1"/>
          </p:cNvPicPr>
          <p:nvPr/>
        </p:nvPicPr>
        <p:blipFill>
          <a:blip r:embed="rId5"/>
          <a:stretch>
            <a:fillRect/>
          </a:stretch>
        </p:blipFill>
        <p:spPr>
          <a:xfrm>
            <a:off x="2919708" y="1954140"/>
            <a:ext cx="6352583" cy="2334970"/>
          </a:xfrm>
          <a:prstGeom prst="rect">
            <a:avLst/>
          </a:prstGeom>
        </p:spPr>
      </p:pic>
    </p:spTree>
    <p:custDataLst>
      <p:tags r:id="rId1"/>
    </p:custDataLst>
    <p:extLst>
      <p:ext uri="{BB962C8B-B14F-4D97-AF65-F5344CB8AC3E}">
        <p14:creationId xmlns:p14="http://schemas.microsoft.com/office/powerpoint/2010/main" val="1000684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A555A-D2FE-F794-438E-4CB9F85160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F6F6D3-3C4B-04A9-701F-6A50E34A296C}"/>
              </a:ext>
            </a:extLst>
          </p:cNvPr>
          <p:cNvSpPr>
            <a:spLocks noGrp="1"/>
          </p:cNvSpPr>
          <p:nvPr>
            <p:ph type="title"/>
          </p:nvPr>
        </p:nvSpPr>
        <p:spPr>
          <a:xfrm>
            <a:off x="4214575" y="0"/>
            <a:ext cx="12238634" cy="1325563"/>
          </a:xfrm>
        </p:spPr>
        <p:txBody>
          <a:bodyPr/>
          <a:lstStyle/>
          <a:p>
            <a:r>
              <a:rPr lang="en-US" dirty="0"/>
              <a:t>PAC Status</a:t>
            </a:r>
          </a:p>
        </p:txBody>
      </p:sp>
      <p:sp>
        <p:nvSpPr>
          <p:cNvPr id="5" name="Slide Number Placeholder 4">
            <a:extLst>
              <a:ext uri="{FF2B5EF4-FFF2-40B4-BE49-F238E27FC236}">
                <a16:creationId xmlns:a16="http://schemas.microsoft.com/office/drawing/2014/main" id="{2A1F264C-B3C3-7C3F-FB31-6A41B1FC7EC1}"/>
              </a:ext>
            </a:extLst>
          </p:cNvPr>
          <p:cNvSpPr>
            <a:spLocks noGrp="1"/>
          </p:cNvSpPr>
          <p:nvPr>
            <p:ph type="sldNum" sz="quarter" idx="12"/>
          </p:nvPr>
        </p:nvSpPr>
        <p:spPr/>
        <p:txBody>
          <a:bodyPr/>
          <a:lstStyle/>
          <a:p>
            <a:r>
              <a:rPr lang="en-US"/>
              <a:t>29</a:t>
            </a:r>
            <a:endParaRPr lang="en-US" dirty="0"/>
          </a:p>
        </p:txBody>
      </p:sp>
      <p:pic>
        <p:nvPicPr>
          <p:cNvPr id="12" name="Picture 11">
            <a:extLst>
              <a:ext uri="{FF2B5EF4-FFF2-40B4-BE49-F238E27FC236}">
                <a16:creationId xmlns:a16="http://schemas.microsoft.com/office/drawing/2014/main" id="{52C70948-06BC-4CE3-391E-CF0AC06CE2EC}"/>
              </a:ext>
            </a:extLst>
          </p:cNvPr>
          <p:cNvPicPr>
            <a:picLocks noChangeAspect="1"/>
          </p:cNvPicPr>
          <p:nvPr/>
        </p:nvPicPr>
        <p:blipFill>
          <a:blip r:embed="rId3"/>
          <a:stretch>
            <a:fillRect/>
          </a:stretch>
        </p:blipFill>
        <p:spPr>
          <a:xfrm>
            <a:off x="3251969" y="2020675"/>
            <a:ext cx="5688061" cy="3426249"/>
          </a:xfrm>
          <a:prstGeom prst="rect">
            <a:avLst/>
          </a:prstGeom>
        </p:spPr>
      </p:pic>
    </p:spTree>
    <p:custDataLst>
      <p:tags r:id="rId1"/>
    </p:custDataLst>
    <p:extLst>
      <p:ext uri="{BB962C8B-B14F-4D97-AF65-F5344CB8AC3E}">
        <p14:creationId xmlns:p14="http://schemas.microsoft.com/office/powerpoint/2010/main" val="3459898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26CEE-6F96-9BC6-AD54-784F5B5ECED5}"/>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A6416CA-D143-5C8D-DC77-09080B615BCF}"/>
              </a:ext>
            </a:extLst>
          </p:cNvPr>
          <p:cNvSpPr>
            <a:spLocks noGrp="1"/>
          </p:cNvSpPr>
          <p:nvPr>
            <p:ph type="sldNum" sz="quarter" idx="12"/>
          </p:nvPr>
        </p:nvSpPr>
        <p:spPr/>
        <p:txBody>
          <a:bodyPr/>
          <a:lstStyle/>
          <a:p>
            <a:r>
              <a:rPr lang="en-US"/>
              <a:t>30</a:t>
            </a:r>
            <a:endParaRPr lang="en-US" dirty="0"/>
          </a:p>
        </p:txBody>
      </p:sp>
      <p:pic>
        <p:nvPicPr>
          <p:cNvPr id="12" name="Picture 11">
            <a:extLst>
              <a:ext uri="{FF2B5EF4-FFF2-40B4-BE49-F238E27FC236}">
                <a16:creationId xmlns:a16="http://schemas.microsoft.com/office/drawing/2014/main" id="{96460788-7951-3B59-3D12-6B7C4E569CE1}"/>
              </a:ext>
            </a:extLst>
          </p:cNvPr>
          <p:cNvPicPr>
            <a:picLocks noChangeAspect="1"/>
          </p:cNvPicPr>
          <p:nvPr/>
        </p:nvPicPr>
        <p:blipFill>
          <a:blip r:embed="rId3"/>
          <a:stretch>
            <a:fillRect/>
          </a:stretch>
        </p:blipFill>
        <p:spPr>
          <a:xfrm>
            <a:off x="1278025" y="4800388"/>
            <a:ext cx="2886197" cy="1738524"/>
          </a:xfrm>
          <a:prstGeom prst="rect">
            <a:avLst/>
          </a:prstGeom>
        </p:spPr>
      </p:pic>
      <p:sp>
        <p:nvSpPr>
          <p:cNvPr id="3" name="Rectangle: Rounded Corners 2">
            <a:extLst>
              <a:ext uri="{FF2B5EF4-FFF2-40B4-BE49-F238E27FC236}">
                <a16:creationId xmlns:a16="http://schemas.microsoft.com/office/drawing/2014/main" id="{D39AA3C3-F361-1D76-FF45-2AF020C12449}"/>
              </a:ext>
            </a:extLst>
          </p:cNvPr>
          <p:cNvSpPr/>
          <p:nvPr/>
        </p:nvSpPr>
        <p:spPr>
          <a:xfrm>
            <a:off x="595086" y="1320800"/>
            <a:ext cx="5466492" cy="328022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7C4C5C1-2856-1D24-987D-8034D2B51F1E}"/>
              </a:ext>
            </a:extLst>
          </p:cNvPr>
          <p:cNvSpPr txBox="1"/>
          <p:nvPr/>
        </p:nvSpPr>
        <p:spPr>
          <a:xfrm>
            <a:off x="1872343" y="1453423"/>
            <a:ext cx="3214914" cy="369332"/>
          </a:xfrm>
          <a:prstGeom prst="rect">
            <a:avLst/>
          </a:prstGeom>
          <a:noFill/>
        </p:spPr>
        <p:txBody>
          <a:bodyPr wrap="square" rtlCol="0">
            <a:spAutoFit/>
          </a:bodyPr>
          <a:lstStyle/>
          <a:p>
            <a:r>
              <a:rPr lang="en-US" b="1" dirty="0"/>
              <a:t>Conditional Requirements:</a:t>
            </a:r>
          </a:p>
        </p:txBody>
      </p:sp>
      <p:sp>
        <p:nvSpPr>
          <p:cNvPr id="7" name="TextBox 6">
            <a:extLst>
              <a:ext uri="{FF2B5EF4-FFF2-40B4-BE49-F238E27FC236}">
                <a16:creationId xmlns:a16="http://schemas.microsoft.com/office/drawing/2014/main" id="{907D883D-232A-D05C-4902-5DD6E63DF2C9}"/>
              </a:ext>
            </a:extLst>
          </p:cNvPr>
          <p:cNvSpPr txBox="1"/>
          <p:nvPr/>
        </p:nvSpPr>
        <p:spPr>
          <a:xfrm>
            <a:off x="846581" y="2219848"/>
            <a:ext cx="4963502" cy="1477328"/>
          </a:xfrm>
          <a:prstGeom prst="rect">
            <a:avLst/>
          </a:prstGeom>
          <a:noFill/>
        </p:spPr>
        <p:txBody>
          <a:bodyPr wrap="square">
            <a:spAutoFit/>
          </a:bodyPr>
          <a:lstStyle/>
          <a:p>
            <a:pPr marL="285750" indent="-285750">
              <a:buFont typeface="Arial" panose="020B0604020202020204" pitchFamily="34" charset="0"/>
              <a:buChar char="•"/>
            </a:pPr>
            <a:r>
              <a:rPr lang="en-US" sz="1800" b="1" dirty="0"/>
              <a:t>“</a:t>
            </a:r>
            <a:r>
              <a:rPr lang="en-US" sz="1800" dirty="0"/>
              <a:t>The impact of this new setup on the detector resolution and its subsequent effect on the physics results has not been thoroughly addressed. </a:t>
            </a:r>
            <a:r>
              <a:rPr lang="en-US" sz="1800" b="1" u="sng" dirty="0"/>
              <a:t>A full Monte Carlo simulation </a:t>
            </a:r>
            <a:r>
              <a:rPr lang="en-US" sz="1800" dirty="0"/>
              <a:t>of the new setup and detector is needed.” </a:t>
            </a:r>
            <a:endParaRPr lang="en-US" dirty="0"/>
          </a:p>
        </p:txBody>
      </p:sp>
      <p:sp>
        <p:nvSpPr>
          <p:cNvPr id="9" name="TextBox 8">
            <a:extLst>
              <a:ext uri="{FF2B5EF4-FFF2-40B4-BE49-F238E27FC236}">
                <a16:creationId xmlns:a16="http://schemas.microsoft.com/office/drawing/2014/main" id="{95ACF6C6-1328-EC7D-B9D3-0B9BA7AB7247}"/>
              </a:ext>
            </a:extLst>
          </p:cNvPr>
          <p:cNvSpPr txBox="1"/>
          <p:nvPr/>
        </p:nvSpPr>
        <p:spPr>
          <a:xfrm>
            <a:off x="2413000" y="4146711"/>
            <a:ext cx="7366000" cy="369332"/>
          </a:xfrm>
          <a:prstGeom prst="rect">
            <a:avLst/>
          </a:prstGeom>
          <a:noFill/>
        </p:spPr>
        <p:txBody>
          <a:bodyPr wrap="square">
            <a:spAutoFit/>
          </a:bodyPr>
          <a:lstStyle/>
          <a:p>
            <a:r>
              <a:rPr lang="en-US" sz="1800" b="1" dirty="0"/>
              <a:t>– PAC52 Report</a:t>
            </a:r>
            <a:endParaRPr lang="en-US" dirty="0"/>
          </a:p>
        </p:txBody>
      </p:sp>
      <p:sp>
        <p:nvSpPr>
          <p:cNvPr id="13" name="Title 1">
            <a:extLst>
              <a:ext uri="{FF2B5EF4-FFF2-40B4-BE49-F238E27FC236}">
                <a16:creationId xmlns:a16="http://schemas.microsoft.com/office/drawing/2014/main" id="{FD74DCD2-3EF0-DF32-ECCD-B224E0D468A4}"/>
              </a:ext>
            </a:extLst>
          </p:cNvPr>
          <p:cNvSpPr txBox="1">
            <a:spLocks/>
          </p:cNvSpPr>
          <p:nvPr/>
        </p:nvSpPr>
        <p:spPr>
          <a:xfrm>
            <a:off x="4214575" y="0"/>
            <a:ext cx="1223863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PAC Status</a:t>
            </a:r>
            <a:endParaRPr lang="en-US" dirty="0"/>
          </a:p>
        </p:txBody>
      </p:sp>
    </p:spTree>
    <p:custDataLst>
      <p:tags r:id="rId1"/>
    </p:custDataLst>
    <p:extLst>
      <p:ext uri="{BB962C8B-B14F-4D97-AF65-F5344CB8AC3E}">
        <p14:creationId xmlns:p14="http://schemas.microsoft.com/office/powerpoint/2010/main" val="2780289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D04F0-5283-EB4B-6A56-2709F0258D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F0F1A1-F99D-9E6B-3E7B-64228690C2CB}"/>
              </a:ext>
            </a:extLst>
          </p:cNvPr>
          <p:cNvSpPr>
            <a:spLocks noGrp="1"/>
          </p:cNvSpPr>
          <p:nvPr>
            <p:ph type="title"/>
          </p:nvPr>
        </p:nvSpPr>
        <p:spPr>
          <a:xfrm>
            <a:off x="2491283" y="-71499"/>
            <a:ext cx="12238634" cy="1325563"/>
          </a:xfrm>
        </p:spPr>
        <p:txBody>
          <a:bodyPr/>
          <a:lstStyle/>
          <a:p>
            <a:r>
              <a:rPr lang="en-US" dirty="0"/>
              <a:t>PAC Report / Conditional Status</a:t>
            </a:r>
          </a:p>
        </p:txBody>
      </p:sp>
      <p:sp>
        <p:nvSpPr>
          <p:cNvPr id="5" name="Slide Number Placeholder 4">
            <a:extLst>
              <a:ext uri="{FF2B5EF4-FFF2-40B4-BE49-F238E27FC236}">
                <a16:creationId xmlns:a16="http://schemas.microsoft.com/office/drawing/2014/main" id="{0D4EB5F6-0687-231D-9EFB-B401C6CFE3E1}"/>
              </a:ext>
            </a:extLst>
          </p:cNvPr>
          <p:cNvSpPr>
            <a:spLocks noGrp="1"/>
          </p:cNvSpPr>
          <p:nvPr>
            <p:ph type="sldNum" sz="quarter" idx="12"/>
          </p:nvPr>
        </p:nvSpPr>
        <p:spPr/>
        <p:txBody>
          <a:bodyPr/>
          <a:lstStyle/>
          <a:p>
            <a:r>
              <a:rPr lang="en-US"/>
              <a:t>31</a:t>
            </a:r>
            <a:endParaRPr lang="en-US" dirty="0"/>
          </a:p>
        </p:txBody>
      </p:sp>
      <p:pic>
        <p:nvPicPr>
          <p:cNvPr id="12" name="Picture 11">
            <a:extLst>
              <a:ext uri="{FF2B5EF4-FFF2-40B4-BE49-F238E27FC236}">
                <a16:creationId xmlns:a16="http://schemas.microsoft.com/office/drawing/2014/main" id="{3F61439C-4286-3F7E-4951-5C59AD3FD96B}"/>
              </a:ext>
            </a:extLst>
          </p:cNvPr>
          <p:cNvPicPr>
            <a:picLocks noChangeAspect="1"/>
          </p:cNvPicPr>
          <p:nvPr/>
        </p:nvPicPr>
        <p:blipFill>
          <a:blip r:embed="rId3"/>
          <a:stretch>
            <a:fillRect/>
          </a:stretch>
        </p:blipFill>
        <p:spPr>
          <a:xfrm>
            <a:off x="1278025" y="4800388"/>
            <a:ext cx="2886197" cy="1738524"/>
          </a:xfrm>
          <a:prstGeom prst="rect">
            <a:avLst/>
          </a:prstGeom>
        </p:spPr>
      </p:pic>
      <p:sp>
        <p:nvSpPr>
          <p:cNvPr id="3" name="Rectangle: Rounded Corners 2">
            <a:extLst>
              <a:ext uri="{FF2B5EF4-FFF2-40B4-BE49-F238E27FC236}">
                <a16:creationId xmlns:a16="http://schemas.microsoft.com/office/drawing/2014/main" id="{7630751A-2AB3-C1B9-230C-F0B71350B9FE}"/>
              </a:ext>
            </a:extLst>
          </p:cNvPr>
          <p:cNvSpPr/>
          <p:nvPr/>
        </p:nvSpPr>
        <p:spPr>
          <a:xfrm>
            <a:off x="595086" y="1320800"/>
            <a:ext cx="5466492" cy="328022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023C420-6CA8-9EB5-BA2C-6BA35EC498EC}"/>
              </a:ext>
            </a:extLst>
          </p:cNvPr>
          <p:cNvSpPr txBox="1"/>
          <p:nvPr/>
        </p:nvSpPr>
        <p:spPr>
          <a:xfrm>
            <a:off x="1872343" y="1453423"/>
            <a:ext cx="3214914" cy="369332"/>
          </a:xfrm>
          <a:prstGeom prst="rect">
            <a:avLst/>
          </a:prstGeom>
          <a:noFill/>
        </p:spPr>
        <p:txBody>
          <a:bodyPr wrap="square" rtlCol="0">
            <a:spAutoFit/>
          </a:bodyPr>
          <a:lstStyle/>
          <a:p>
            <a:r>
              <a:rPr lang="en-US" b="1" dirty="0"/>
              <a:t>Conditional Requirements:</a:t>
            </a:r>
          </a:p>
        </p:txBody>
      </p:sp>
      <p:sp>
        <p:nvSpPr>
          <p:cNvPr id="7" name="TextBox 6">
            <a:extLst>
              <a:ext uri="{FF2B5EF4-FFF2-40B4-BE49-F238E27FC236}">
                <a16:creationId xmlns:a16="http://schemas.microsoft.com/office/drawing/2014/main" id="{7A6A1EA9-4998-24DC-4FD2-83B0CB504F72}"/>
              </a:ext>
            </a:extLst>
          </p:cNvPr>
          <p:cNvSpPr txBox="1"/>
          <p:nvPr/>
        </p:nvSpPr>
        <p:spPr>
          <a:xfrm>
            <a:off x="846581" y="2219848"/>
            <a:ext cx="4963502" cy="1477328"/>
          </a:xfrm>
          <a:prstGeom prst="rect">
            <a:avLst/>
          </a:prstGeom>
          <a:noFill/>
        </p:spPr>
        <p:txBody>
          <a:bodyPr wrap="square">
            <a:spAutoFit/>
          </a:bodyPr>
          <a:lstStyle/>
          <a:p>
            <a:pPr marL="285750" indent="-285750">
              <a:buFont typeface="Arial" panose="020B0604020202020204" pitchFamily="34" charset="0"/>
              <a:buChar char="•"/>
            </a:pPr>
            <a:r>
              <a:rPr lang="en-US" sz="1800" b="1" dirty="0"/>
              <a:t>“</a:t>
            </a:r>
            <a:r>
              <a:rPr lang="en-US" sz="1800" dirty="0"/>
              <a:t>The impact of this new setup on the detector resolution and its subsequent effect on the physics results has not been thoroughly addressed. </a:t>
            </a:r>
            <a:r>
              <a:rPr lang="en-US" sz="1800" b="1" u="sng" dirty="0"/>
              <a:t>A full Monte Carlo simulation </a:t>
            </a:r>
            <a:r>
              <a:rPr lang="en-US" sz="1800" dirty="0"/>
              <a:t>of the new setup and detector is needed.” </a:t>
            </a:r>
            <a:endParaRPr lang="en-US" dirty="0"/>
          </a:p>
        </p:txBody>
      </p:sp>
      <p:sp>
        <p:nvSpPr>
          <p:cNvPr id="9" name="TextBox 8">
            <a:extLst>
              <a:ext uri="{FF2B5EF4-FFF2-40B4-BE49-F238E27FC236}">
                <a16:creationId xmlns:a16="http://schemas.microsoft.com/office/drawing/2014/main" id="{FF5291C3-EA61-0194-3039-7E2E2D2E02C0}"/>
              </a:ext>
            </a:extLst>
          </p:cNvPr>
          <p:cNvSpPr txBox="1"/>
          <p:nvPr/>
        </p:nvSpPr>
        <p:spPr>
          <a:xfrm>
            <a:off x="2413000" y="4146711"/>
            <a:ext cx="7366000" cy="369332"/>
          </a:xfrm>
          <a:prstGeom prst="rect">
            <a:avLst/>
          </a:prstGeom>
          <a:noFill/>
        </p:spPr>
        <p:txBody>
          <a:bodyPr wrap="square">
            <a:spAutoFit/>
          </a:bodyPr>
          <a:lstStyle/>
          <a:p>
            <a:r>
              <a:rPr lang="en-US" sz="1800" b="1" dirty="0"/>
              <a:t>– PAC52 Report</a:t>
            </a:r>
            <a:endParaRPr lang="en-US" dirty="0"/>
          </a:p>
        </p:txBody>
      </p:sp>
      <p:sp>
        <p:nvSpPr>
          <p:cNvPr id="10" name="Rectangle: Rounded Corners 9">
            <a:extLst>
              <a:ext uri="{FF2B5EF4-FFF2-40B4-BE49-F238E27FC236}">
                <a16:creationId xmlns:a16="http://schemas.microsoft.com/office/drawing/2014/main" id="{EB139B32-5EF8-72D3-98D4-730172D965FB}"/>
              </a:ext>
            </a:extLst>
          </p:cNvPr>
          <p:cNvSpPr/>
          <p:nvPr/>
        </p:nvSpPr>
        <p:spPr>
          <a:xfrm>
            <a:off x="6130424" y="1318398"/>
            <a:ext cx="5851119" cy="3280229"/>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1AD04D16-044E-B199-C342-379BECCC06B5}"/>
              </a:ext>
            </a:extLst>
          </p:cNvPr>
          <p:cNvSpPr txBox="1">
            <a:spLocks/>
          </p:cNvSpPr>
          <p:nvPr/>
        </p:nvSpPr>
        <p:spPr>
          <a:xfrm>
            <a:off x="6115909" y="1822755"/>
            <a:ext cx="5880147" cy="25895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t>“In our view, this requirement has been fulfilled in great detail. The effects of the chicane and the transverse target field on the resolution of the SHMS and the experimental observables are fully understood and quantified. ”</a:t>
            </a:r>
          </a:p>
          <a:p>
            <a:pPr marL="0" indent="0" algn="ctr">
              <a:buNone/>
            </a:pPr>
            <a:endParaRPr lang="en-US" sz="2000" b="1" dirty="0"/>
          </a:p>
          <a:p>
            <a:pPr marL="0" indent="0" algn="ctr">
              <a:buNone/>
            </a:pPr>
            <a:r>
              <a:rPr lang="en-US" sz="2000" b="1" dirty="0"/>
              <a:t>-PAC53 Readers</a:t>
            </a:r>
          </a:p>
          <a:p>
            <a:pPr marL="0" indent="0" algn="ctr">
              <a:buNone/>
            </a:pPr>
            <a:r>
              <a:rPr lang="en-US" sz="2000" b="1" dirty="0"/>
              <a:t>(Prof. Alexandra Gade &amp; Prof. Bernhard Ketzer)</a:t>
            </a:r>
          </a:p>
        </p:txBody>
      </p:sp>
      <p:sp>
        <p:nvSpPr>
          <p:cNvPr id="14" name="TextBox 13">
            <a:extLst>
              <a:ext uri="{FF2B5EF4-FFF2-40B4-BE49-F238E27FC236}">
                <a16:creationId xmlns:a16="http://schemas.microsoft.com/office/drawing/2014/main" id="{97285261-7025-E9B6-FBEA-A7A92610A08E}"/>
              </a:ext>
            </a:extLst>
          </p:cNvPr>
          <p:cNvSpPr txBox="1"/>
          <p:nvPr/>
        </p:nvSpPr>
        <p:spPr>
          <a:xfrm>
            <a:off x="8733971" y="1318398"/>
            <a:ext cx="7366000" cy="584775"/>
          </a:xfrm>
          <a:prstGeom prst="rect">
            <a:avLst/>
          </a:prstGeom>
          <a:noFill/>
        </p:spPr>
        <p:txBody>
          <a:bodyPr wrap="square">
            <a:spAutoFit/>
          </a:bodyPr>
          <a:lstStyle/>
          <a:p>
            <a:r>
              <a:rPr lang="en-US" sz="3200" b="0" i="0" dirty="0">
                <a:solidFill>
                  <a:srgbClr val="001D35"/>
                </a:solidFill>
                <a:effectLst/>
                <a:latin typeface="Google Sans"/>
              </a:rPr>
              <a:t>✅</a:t>
            </a:r>
            <a:endParaRPr lang="en-US" sz="3200" dirty="0"/>
          </a:p>
        </p:txBody>
      </p:sp>
    </p:spTree>
    <p:custDataLst>
      <p:tags r:id="rId1"/>
    </p:custDataLst>
    <p:extLst>
      <p:ext uri="{BB962C8B-B14F-4D97-AF65-F5344CB8AC3E}">
        <p14:creationId xmlns:p14="http://schemas.microsoft.com/office/powerpoint/2010/main" val="32491945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A5DA2-AA66-AD50-8FE5-5A91B4D0841E}"/>
              </a:ext>
            </a:extLst>
          </p:cNvPr>
          <p:cNvSpPr>
            <a:spLocks noGrp="1"/>
          </p:cNvSpPr>
          <p:nvPr>
            <p:ph type="title"/>
          </p:nvPr>
        </p:nvSpPr>
        <p:spPr/>
        <p:txBody>
          <a:bodyPr/>
          <a:lstStyle/>
          <a:p>
            <a:pPr algn="ctr"/>
            <a:r>
              <a:rPr lang="en-US" dirty="0"/>
              <a:t>Summary</a:t>
            </a:r>
          </a:p>
        </p:txBody>
      </p:sp>
      <p:sp>
        <p:nvSpPr>
          <p:cNvPr id="3" name="Content Placeholder 2">
            <a:extLst>
              <a:ext uri="{FF2B5EF4-FFF2-40B4-BE49-F238E27FC236}">
                <a16:creationId xmlns:a16="http://schemas.microsoft.com/office/drawing/2014/main" id="{F5556C47-52D5-EE92-3719-0149DA37BE06}"/>
              </a:ext>
            </a:extLst>
          </p:cNvPr>
          <p:cNvSpPr>
            <a:spLocks noGrp="1"/>
          </p:cNvSpPr>
          <p:nvPr>
            <p:ph idx="1"/>
          </p:nvPr>
        </p:nvSpPr>
        <p:spPr>
          <a:xfrm>
            <a:off x="545284" y="1430629"/>
            <a:ext cx="10628851" cy="4351338"/>
          </a:xfrm>
        </p:spPr>
        <p:txBody>
          <a:bodyPr/>
          <a:lstStyle/>
          <a:p>
            <a:r>
              <a:rPr lang="en-US" dirty="0"/>
              <a:t>All of PAC52 Conditional Requirements fulfilled  </a:t>
            </a:r>
            <a:r>
              <a:rPr lang="en-US" dirty="0">
                <a:solidFill>
                  <a:srgbClr val="001D35"/>
                </a:solidFill>
                <a:latin typeface="Google Sans"/>
              </a:rPr>
              <a:t>✅</a:t>
            </a:r>
            <a:endParaRPr lang="en-US" dirty="0"/>
          </a:p>
          <a:p>
            <a:r>
              <a:rPr lang="en-US" dirty="0"/>
              <a:t>Target field impact extensively quantified with simulation </a:t>
            </a:r>
            <a:r>
              <a:rPr lang="en-US" dirty="0">
                <a:solidFill>
                  <a:srgbClr val="001D35"/>
                </a:solidFill>
                <a:latin typeface="Google Sans"/>
              </a:rPr>
              <a:t>✅</a:t>
            </a:r>
            <a:endParaRPr lang="en-US" dirty="0"/>
          </a:p>
          <a:p>
            <a:r>
              <a:rPr lang="en-US" b="1" dirty="0">
                <a:solidFill>
                  <a:schemeClr val="accent6">
                    <a:lumMod val="75000"/>
                  </a:schemeClr>
                </a:solidFill>
              </a:rPr>
              <a:t>Significant and novel physics goals:</a:t>
            </a:r>
          </a:p>
          <a:p>
            <a:pPr lvl="1">
              <a:buFont typeface="Wingdings" panose="05000000000000000000" pitchFamily="2" charset="2"/>
              <a:buChar char="Ø"/>
            </a:pPr>
            <a:r>
              <a:rPr lang="en-US" b="1" dirty="0">
                <a:solidFill>
                  <a:schemeClr val="accent6">
                    <a:lumMod val="75000"/>
                  </a:schemeClr>
                </a:solidFill>
              </a:rPr>
              <a:t>Study higher twist (interaction-dependent effects)</a:t>
            </a:r>
          </a:p>
          <a:p>
            <a:pPr lvl="1">
              <a:buFont typeface="Wingdings" panose="05000000000000000000" pitchFamily="2" charset="2"/>
              <a:buChar char="Ø"/>
            </a:pPr>
            <a:r>
              <a:rPr lang="en-US" b="1" dirty="0">
                <a:solidFill>
                  <a:schemeClr val="accent6">
                    <a:lumMod val="75000"/>
                  </a:schemeClr>
                </a:solidFill>
              </a:rPr>
              <a:t>Test Lattice QCD</a:t>
            </a:r>
          </a:p>
          <a:p>
            <a:pPr lvl="1">
              <a:buFont typeface="Wingdings" panose="05000000000000000000" pitchFamily="2" charset="2"/>
              <a:buChar char="Ø"/>
            </a:pPr>
            <a:r>
              <a:rPr lang="en-US" b="1" dirty="0">
                <a:solidFill>
                  <a:schemeClr val="accent6">
                    <a:lumMod val="75000"/>
                  </a:schemeClr>
                </a:solidFill>
              </a:rPr>
              <a:t>Study hydrogen hyperfine splitting</a:t>
            </a:r>
          </a:p>
          <a:p>
            <a:pPr lvl="1">
              <a:buFont typeface="Wingdings" panose="05000000000000000000" pitchFamily="2" charset="2"/>
              <a:buChar char="Ø"/>
            </a:pPr>
            <a:r>
              <a:rPr lang="en-US" b="1" dirty="0">
                <a:solidFill>
                  <a:schemeClr val="accent6">
                    <a:lumMod val="75000"/>
                  </a:schemeClr>
                </a:solidFill>
              </a:rPr>
              <a:t>Extract other polarizabilities and moments</a:t>
            </a:r>
          </a:p>
          <a:p>
            <a:r>
              <a:rPr lang="en-US" dirty="0"/>
              <a:t>Collaboration is ready to get to work on helping to prepare the equipment</a:t>
            </a:r>
            <a:r>
              <a:rPr lang="en-US" dirty="0">
                <a:solidFill>
                  <a:srgbClr val="001D35"/>
                </a:solidFill>
                <a:latin typeface="Google Sans"/>
              </a:rPr>
              <a:t>✅</a:t>
            </a:r>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22540F5-3CC3-5147-64F4-BDE3E8AD578F}"/>
              </a:ext>
            </a:extLst>
          </p:cNvPr>
          <p:cNvSpPr>
            <a:spLocks noGrp="1"/>
          </p:cNvSpPr>
          <p:nvPr>
            <p:ph type="sldNum" sz="quarter" idx="12"/>
          </p:nvPr>
        </p:nvSpPr>
        <p:spPr/>
        <p:txBody>
          <a:bodyPr/>
          <a:lstStyle/>
          <a:p>
            <a:r>
              <a:rPr lang="en-US"/>
              <a:t>32</a:t>
            </a:r>
            <a:endParaRPr lang="en-US" dirty="0"/>
          </a:p>
        </p:txBody>
      </p:sp>
      <p:sp>
        <p:nvSpPr>
          <p:cNvPr id="7" name="TextBox 6">
            <a:extLst>
              <a:ext uri="{FF2B5EF4-FFF2-40B4-BE49-F238E27FC236}">
                <a16:creationId xmlns:a16="http://schemas.microsoft.com/office/drawing/2014/main" id="{C2EBFAB0-BBEC-6FCD-81A5-BE070A353BC1}"/>
              </a:ext>
            </a:extLst>
          </p:cNvPr>
          <p:cNvSpPr txBox="1"/>
          <p:nvPr/>
        </p:nvSpPr>
        <p:spPr>
          <a:xfrm>
            <a:off x="4267816" y="5856962"/>
            <a:ext cx="4148251" cy="584775"/>
          </a:xfrm>
          <a:prstGeom prst="rect">
            <a:avLst/>
          </a:prstGeom>
          <a:noFill/>
        </p:spPr>
        <p:txBody>
          <a:bodyPr wrap="none" rtlCol="0">
            <a:spAutoFit/>
          </a:bodyPr>
          <a:lstStyle/>
          <a:p>
            <a:r>
              <a:rPr lang="en-US" sz="3200" b="1" dirty="0"/>
              <a:t>Let’s make it happen!</a:t>
            </a:r>
          </a:p>
        </p:txBody>
      </p:sp>
    </p:spTree>
    <p:custDataLst>
      <p:tags r:id="rId1"/>
    </p:custDataLst>
    <p:extLst>
      <p:ext uri="{BB962C8B-B14F-4D97-AF65-F5344CB8AC3E}">
        <p14:creationId xmlns:p14="http://schemas.microsoft.com/office/powerpoint/2010/main" val="25527310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DDE98-FEB6-8C51-4B97-1D853519E927}"/>
              </a:ext>
            </a:extLst>
          </p:cNvPr>
          <p:cNvSpPr>
            <a:spLocks noGrp="1"/>
          </p:cNvSpPr>
          <p:nvPr>
            <p:ph type="title"/>
          </p:nvPr>
        </p:nvSpPr>
        <p:spPr>
          <a:xfrm>
            <a:off x="4041842" y="2766218"/>
            <a:ext cx="10515600" cy="1325563"/>
          </a:xfrm>
        </p:spPr>
        <p:txBody>
          <a:bodyPr/>
          <a:lstStyle/>
          <a:p>
            <a:r>
              <a:rPr lang="en-US" dirty="0"/>
              <a:t>Backup Slides</a:t>
            </a:r>
          </a:p>
        </p:txBody>
      </p:sp>
      <p:sp>
        <p:nvSpPr>
          <p:cNvPr id="4" name="Slide Number Placeholder 3">
            <a:extLst>
              <a:ext uri="{FF2B5EF4-FFF2-40B4-BE49-F238E27FC236}">
                <a16:creationId xmlns:a16="http://schemas.microsoft.com/office/drawing/2014/main" id="{79236CD0-8911-0DDC-6586-9D86F4B18F2A}"/>
              </a:ext>
            </a:extLst>
          </p:cNvPr>
          <p:cNvSpPr>
            <a:spLocks noGrp="1"/>
          </p:cNvSpPr>
          <p:nvPr>
            <p:ph type="sldNum" sz="quarter" idx="12"/>
          </p:nvPr>
        </p:nvSpPr>
        <p:spPr/>
        <p:txBody>
          <a:bodyPr/>
          <a:lstStyle/>
          <a:p>
            <a:r>
              <a:rPr lang="en-US"/>
              <a:t>33</a:t>
            </a:r>
          </a:p>
        </p:txBody>
      </p:sp>
    </p:spTree>
    <p:custDataLst>
      <p:tags r:id="rId1"/>
    </p:custDataLst>
    <p:extLst>
      <p:ext uri="{BB962C8B-B14F-4D97-AF65-F5344CB8AC3E}">
        <p14:creationId xmlns:p14="http://schemas.microsoft.com/office/powerpoint/2010/main" val="11901502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FFAD3-7A2B-0234-E054-FD05F7F8C4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8327E5-F578-2BBC-B6E8-DFF2B6125E85}"/>
              </a:ext>
            </a:extLst>
          </p:cNvPr>
          <p:cNvSpPr>
            <a:spLocks noGrp="1"/>
          </p:cNvSpPr>
          <p:nvPr>
            <p:ph type="title"/>
          </p:nvPr>
        </p:nvSpPr>
        <p:spPr/>
        <p:txBody>
          <a:bodyPr/>
          <a:lstStyle/>
          <a:p>
            <a:pPr algn="ctr"/>
            <a:r>
              <a:rPr lang="en-US" dirty="0"/>
              <a:t>TAC/Reader Questions Summary</a:t>
            </a:r>
          </a:p>
        </p:txBody>
      </p:sp>
      <p:sp>
        <p:nvSpPr>
          <p:cNvPr id="3" name="Content Placeholder 2">
            <a:extLst>
              <a:ext uri="{FF2B5EF4-FFF2-40B4-BE49-F238E27FC236}">
                <a16:creationId xmlns:a16="http://schemas.microsoft.com/office/drawing/2014/main" id="{6978D131-3187-1AE9-B0C3-BAA6C7C19D4D}"/>
              </a:ext>
            </a:extLst>
          </p:cNvPr>
          <p:cNvSpPr>
            <a:spLocks noGrp="1"/>
          </p:cNvSpPr>
          <p:nvPr>
            <p:ph idx="1"/>
          </p:nvPr>
        </p:nvSpPr>
        <p:spPr>
          <a:xfrm>
            <a:off x="211455" y="1481429"/>
            <a:ext cx="7473859" cy="5376571"/>
          </a:xfrm>
        </p:spPr>
        <p:txBody>
          <a:bodyPr>
            <a:normAutofit fontScale="85000" lnSpcReduction="10000"/>
          </a:bodyPr>
          <a:lstStyle/>
          <a:p>
            <a:r>
              <a:rPr lang="en-US" b="1" dirty="0"/>
              <a:t>Is the downstream beampipe interaction due to low energy tails/multiple scattering a concern?</a:t>
            </a:r>
          </a:p>
          <a:p>
            <a:pPr lvl="1">
              <a:buFont typeface="Wingdings" panose="05000000000000000000" pitchFamily="2" charset="2"/>
              <a:buChar char="v"/>
            </a:pPr>
            <a:r>
              <a:rPr lang="en-US" dirty="0">
                <a:solidFill>
                  <a:schemeClr val="accent6">
                    <a:lumMod val="75000"/>
                  </a:schemeClr>
                </a:solidFill>
              </a:rPr>
              <a:t>No, we calculated this interaction to be small and the detector is shielded against these backgrounds</a:t>
            </a:r>
          </a:p>
          <a:p>
            <a:r>
              <a:rPr lang="en-US" b="1" dirty="0"/>
              <a:t>Is a local beam dump an option?</a:t>
            </a:r>
          </a:p>
          <a:p>
            <a:pPr lvl="1">
              <a:buFont typeface="Wingdings" panose="05000000000000000000" pitchFamily="2" charset="2"/>
              <a:buChar char="v"/>
            </a:pPr>
            <a:r>
              <a:rPr lang="en-US" dirty="0">
                <a:solidFill>
                  <a:schemeClr val="accent6">
                    <a:lumMod val="75000"/>
                  </a:schemeClr>
                </a:solidFill>
              </a:rPr>
              <a:t>We investigated this option in the proposal’s first iteration and it is a worse option due to open questions about small detector angles and heat load from the high energy beam.</a:t>
            </a:r>
          </a:p>
          <a:p>
            <a:r>
              <a:rPr lang="en-US" b="1" dirty="0"/>
              <a:t>How long to check the low current BCM linearity?</a:t>
            </a:r>
          </a:p>
          <a:p>
            <a:pPr lvl="1">
              <a:buFont typeface="Wingdings" panose="05000000000000000000" pitchFamily="2" charset="2"/>
              <a:buChar char="v"/>
            </a:pPr>
            <a:r>
              <a:rPr lang="en-US" dirty="0">
                <a:solidFill>
                  <a:schemeClr val="accent6">
                    <a:lumMod val="75000"/>
                  </a:schemeClr>
                </a:solidFill>
              </a:rPr>
              <a:t>Dr. Mack (BCM Expert) will help us check and obtain a &lt;1% nonlinearity with a few days of work and an RF signal generator.</a:t>
            </a:r>
          </a:p>
          <a:p>
            <a:r>
              <a:rPr lang="en-US" b="1" dirty="0"/>
              <a:t>Is the wrong luminosity included in the rates calculation and will you exceed the DAQ rate limit?</a:t>
            </a:r>
          </a:p>
          <a:p>
            <a:pPr lvl="1">
              <a:buFont typeface="Wingdings" panose="05000000000000000000" pitchFamily="2" charset="2"/>
              <a:buChar char="v"/>
            </a:pPr>
            <a:r>
              <a:rPr lang="en-US" dirty="0">
                <a:solidFill>
                  <a:schemeClr val="accent6">
                    <a:lumMod val="75000"/>
                  </a:schemeClr>
                </a:solidFill>
              </a:rPr>
              <a:t>No, there was just an unclear sentence in the proposal. The correct rate was used and we will not exceed the DAQ limit.</a:t>
            </a:r>
          </a:p>
          <a:p>
            <a:pPr lvl="1">
              <a:buFont typeface="Wingdings" panose="05000000000000000000" pitchFamily="2" charset="2"/>
              <a:buChar char="v"/>
            </a:pPr>
            <a:endParaRPr lang="en-US" dirty="0"/>
          </a:p>
          <a:p>
            <a:endParaRPr lang="en-US" dirty="0"/>
          </a:p>
          <a:p>
            <a:pPr lvl="1">
              <a:buFont typeface="Wingdings" panose="05000000000000000000" pitchFamily="2" charset="2"/>
              <a:buChar char="v"/>
            </a:pPr>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6B9E8FE-E271-6032-8BD5-C5B6DDCF0F09}"/>
              </a:ext>
            </a:extLst>
          </p:cNvPr>
          <p:cNvSpPr>
            <a:spLocks noGrp="1"/>
          </p:cNvSpPr>
          <p:nvPr>
            <p:ph type="sldNum" sz="quarter" idx="12"/>
          </p:nvPr>
        </p:nvSpPr>
        <p:spPr/>
        <p:txBody>
          <a:bodyPr/>
          <a:lstStyle/>
          <a:p>
            <a:r>
              <a:rPr lang="en-US"/>
              <a:t>34</a:t>
            </a:r>
          </a:p>
        </p:txBody>
      </p:sp>
      <p:pic>
        <p:nvPicPr>
          <p:cNvPr id="9" name="Picture 8" descr="A graph of a number of objects&#10;&#10;AI-generated content may be incorrect.">
            <a:extLst>
              <a:ext uri="{FF2B5EF4-FFF2-40B4-BE49-F238E27FC236}">
                <a16:creationId xmlns:a16="http://schemas.microsoft.com/office/drawing/2014/main" id="{E28BB304-2915-6030-F399-BE545800B6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3886" y="2043467"/>
            <a:ext cx="4742372" cy="3556779"/>
          </a:xfrm>
          <a:prstGeom prst="rect">
            <a:avLst/>
          </a:prstGeom>
        </p:spPr>
      </p:pic>
      <p:sp>
        <p:nvSpPr>
          <p:cNvPr id="10" name="TextBox 9">
            <a:extLst>
              <a:ext uri="{FF2B5EF4-FFF2-40B4-BE49-F238E27FC236}">
                <a16:creationId xmlns:a16="http://schemas.microsoft.com/office/drawing/2014/main" id="{480F1CD8-73E2-3F0D-8D15-95C2403B80A9}"/>
              </a:ext>
            </a:extLst>
          </p:cNvPr>
          <p:cNvSpPr txBox="1"/>
          <p:nvPr/>
        </p:nvSpPr>
        <p:spPr>
          <a:xfrm>
            <a:off x="10914481" y="4877750"/>
            <a:ext cx="878638" cy="276999"/>
          </a:xfrm>
          <a:prstGeom prst="rect">
            <a:avLst/>
          </a:prstGeom>
          <a:noFill/>
        </p:spPr>
        <p:txBody>
          <a:bodyPr wrap="none" rtlCol="0">
            <a:spAutoFit/>
          </a:bodyPr>
          <a:lstStyle/>
          <a:p>
            <a:r>
              <a:rPr lang="en-US" sz="1200" b="1" dirty="0">
                <a:solidFill>
                  <a:srgbClr val="C00000"/>
                </a:solidFill>
              </a:rPr>
              <a:t>Ionization</a:t>
            </a:r>
          </a:p>
        </p:txBody>
      </p:sp>
    </p:spTree>
    <p:custDataLst>
      <p:tags r:id="rId1"/>
    </p:custDataLst>
    <p:extLst>
      <p:ext uri="{BB962C8B-B14F-4D97-AF65-F5344CB8AC3E}">
        <p14:creationId xmlns:p14="http://schemas.microsoft.com/office/powerpoint/2010/main" val="25356371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7384F-C58C-0E0C-1F36-0F8167B708C9}"/>
            </a:ext>
          </a:extLst>
        </p:cNvPr>
        <p:cNvGrpSpPr/>
        <p:nvPr/>
      </p:nvGrpSpPr>
      <p:grpSpPr>
        <a:xfrm>
          <a:off x="0" y="0"/>
          <a:ext cx="0" cy="0"/>
          <a:chOff x="0" y="0"/>
          <a:chExt cx="0" cy="0"/>
        </a:xfrm>
      </p:grpSpPr>
      <p:pic>
        <p:nvPicPr>
          <p:cNvPr id="5" name="Picture 4" descr="A graph of different colored squares&#10;&#10;AI-generated content may be incorrect.">
            <a:extLst>
              <a:ext uri="{FF2B5EF4-FFF2-40B4-BE49-F238E27FC236}">
                <a16:creationId xmlns:a16="http://schemas.microsoft.com/office/drawing/2014/main" id="{9840C94F-DCB3-6362-2A6C-2208AB98DB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6574" y="2173102"/>
            <a:ext cx="4785426" cy="3589069"/>
          </a:xfrm>
          <a:prstGeom prst="rect">
            <a:avLst/>
          </a:prstGeom>
        </p:spPr>
      </p:pic>
      <p:sp>
        <p:nvSpPr>
          <p:cNvPr id="2" name="Title 1">
            <a:extLst>
              <a:ext uri="{FF2B5EF4-FFF2-40B4-BE49-F238E27FC236}">
                <a16:creationId xmlns:a16="http://schemas.microsoft.com/office/drawing/2014/main" id="{4165865F-0063-5B6C-9DC0-71A64D03F007}"/>
              </a:ext>
            </a:extLst>
          </p:cNvPr>
          <p:cNvSpPr>
            <a:spLocks noGrp="1"/>
          </p:cNvSpPr>
          <p:nvPr>
            <p:ph type="title"/>
          </p:nvPr>
        </p:nvSpPr>
        <p:spPr/>
        <p:txBody>
          <a:bodyPr/>
          <a:lstStyle/>
          <a:p>
            <a:pPr algn="ctr"/>
            <a:r>
              <a:rPr lang="en-US" dirty="0"/>
              <a:t>TAC/Reader Questions Summary</a:t>
            </a:r>
          </a:p>
        </p:txBody>
      </p:sp>
      <p:sp>
        <p:nvSpPr>
          <p:cNvPr id="3" name="Content Placeholder 2">
            <a:extLst>
              <a:ext uri="{FF2B5EF4-FFF2-40B4-BE49-F238E27FC236}">
                <a16:creationId xmlns:a16="http://schemas.microsoft.com/office/drawing/2014/main" id="{D3BE2209-A8ED-31F4-5CE8-20D6F919061C}"/>
              </a:ext>
            </a:extLst>
          </p:cNvPr>
          <p:cNvSpPr>
            <a:spLocks noGrp="1"/>
          </p:cNvSpPr>
          <p:nvPr>
            <p:ph idx="1"/>
          </p:nvPr>
        </p:nvSpPr>
        <p:spPr>
          <a:xfrm>
            <a:off x="211455" y="1481429"/>
            <a:ext cx="7742374" cy="5376571"/>
          </a:xfrm>
        </p:spPr>
        <p:txBody>
          <a:bodyPr>
            <a:normAutofit fontScale="92500" lnSpcReduction="20000"/>
          </a:bodyPr>
          <a:lstStyle/>
          <a:p>
            <a:r>
              <a:rPr lang="en-US" b="1" dirty="0"/>
              <a:t>Can the polarized target be commissioned in time?</a:t>
            </a:r>
          </a:p>
          <a:p>
            <a:pPr lvl="1">
              <a:buFont typeface="Wingdings" panose="05000000000000000000" pitchFamily="2" charset="2"/>
              <a:buChar char="v"/>
            </a:pPr>
            <a:r>
              <a:rPr lang="en-US" dirty="0">
                <a:solidFill>
                  <a:schemeClr val="accent6">
                    <a:lumMod val="75000"/>
                  </a:schemeClr>
                </a:solidFill>
              </a:rPr>
              <a:t>Yes, there is a significant amount of work to be done by the Target Group, but they have no doubts it can be done in time and the collaboration will help however we can.</a:t>
            </a:r>
          </a:p>
          <a:p>
            <a:r>
              <a:rPr lang="en-US" b="1" dirty="0"/>
              <a:t>Overhead for a T.E. should be 4 hours, not 2.25</a:t>
            </a:r>
          </a:p>
          <a:p>
            <a:pPr lvl="1">
              <a:buFont typeface="Wingdings" panose="05000000000000000000" pitchFamily="2" charset="2"/>
              <a:buChar char="v"/>
            </a:pPr>
            <a:r>
              <a:rPr lang="en-US" dirty="0">
                <a:solidFill>
                  <a:schemeClr val="accent6">
                    <a:lumMod val="75000"/>
                  </a:schemeClr>
                </a:solidFill>
              </a:rPr>
              <a:t>Fixed, does not increase PAC days request</a:t>
            </a:r>
          </a:p>
          <a:p>
            <a:r>
              <a:rPr lang="en-US" b="1" dirty="0"/>
              <a:t>What do the planned statistics mean in the context of model uncertainties?</a:t>
            </a:r>
          </a:p>
          <a:p>
            <a:pPr lvl="1">
              <a:buFont typeface="Wingdings" panose="05000000000000000000" pitchFamily="2" charset="2"/>
              <a:buChar char="v"/>
            </a:pPr>
            <a:r>
              <a:rPr lang="en-US" dirty="0">
                <a:solidFill>
                  <a:schemeClr val="accent6">
                    <a:lumMod val="75000"/>
                  </a:schemeClr>
                </a:solidFill>
              </a:rPr>
              <a:t>The primary goal of the statistics is to check theory directly, but the data will also hugely improve the phenomenological models, which are almost unconstrained in this region.</a:t>
            </a:r>
          </a:p>
          <a:p>
            <a:r>
              <a:rPr lang="en-US" b="1" dirty="0"/>
              <a:t>Are some events lost in the simulation when the target field is added?</a:t>
            </a:r>
          </a:p>
          <a:p>
            <a:pPr lvl="1">
              <a:buFont typeface="Wingdings" panose="05000000000000000000" pitchFamily="2" charset="2"/>
              <a:buChar char="v"/>
            </a:pPr>
            <a:r>
              <a:rPr lang="en-US" dirty="0">
                <a:solidFill>
                  <a:schemeClr val="accent6">
                    <a:lumMod val="75000"/>
                  </a:schemeClr>
                </a:solidFill>
              </a:rPr>
              <a:t>Yes, some events are smeared outside the analysis cuts. This never effects more than 5% of events at most, and is not a significant impact on the statistics.</a:t>
            </a:r>
          </a:p>
          <a:p>
            <a:pPr lvl="1">
              <a:buFont typeface="Wingdings" panose="05000000000000000000" pitchFamily="2" charset="2"/>
              <a:buChar char="v"/>
            </a:pPr>
            <a:endParaRPr lang="en-US" dirty="0"/>
          </a:p>
          <a:p>
            <a:endParaRPr lang="en-US" dirty="0"/>
          </a:p>
          <a:p>
            <a:pPr lvl="1">
              <a:buFont typeface="Wingdings" panose="05000000000000000000" pitchFamily="2" charset="2"/>
              <a:buChar char="v"/>
            </a:pPr>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F0F7297E-06D2-6AD6-C5ED-A753A09F9047}"/>
              </a:ext>
            </a:extLst>
          </p:cNvPr>
          <p:cNvSpPr>
            <a:spLocks noGrp="1"/>
          </p:cNvSpPr>
          <p:nvPr>
            <p:ph type="sldNum" sz="quarter" idx="12"/>
          </p:nvPr>
        </p:nvSpPr>
        <p:spPr/>
        <p:txBody>
          <a:bodyPr/>
          <a:lstStyle/>
          <a:p>
            <a:r>
              <a:rPr lang="en-US"/>
              <a:t>35</a:t>
            </a:r>
          </a:p>
        </p:txBody>
      </p:sp>
    </p:spTree>
    <p:custDataLst>
      <p:tags r:id="rId1"/>
    </p:custDataLst>
    <p:extLst>
      <p:ext uri="{BB962C8B-B14F-4D97-AF65-F5344CB8AC3E}">
        <p14:creationId xmlns:p14="http://schemas.microsoft.com/office/powerpoint/2010/main" val="39504692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A2CF748-9536-80A8-31CD-5D78BC9B4E73}"/>
              </a:ext>
            </a:extLst>
          </p:cNvPr>
          <p:cNvPicPr>
            <a:picLocks noChangeAspect="1"/>
          </p:cNvPicPr>
          <p:nvPr/>
        </p:nvPicPr>
        <p:blipFill>
          <a:blip r:embed="rId3"/>
          <a:stretch>
            <a:fillRect/>
          </a:stretch>
        </p:blipFill>
        <p:spPr>
          <a:xfrm>
            <a:off x="4796741" y="1213712"/>
            <a:ext cx="3848729" cy="2875227"/>
          </a:xfrm>
          <a:prstGeom prst="rect">
            <a:avLst/>
          </a:prstGeom>
        </p:spPr>
      </p:pic>
      <p:sp>
        <p:nvSpPr>
          <p:cNvPr id="2" name="Title 1">
            <a:extLst>
              <a:ext uri="{FF2B5EF4-FFF2-40B4-BE49-F238E27FC236}">
                <a16:creationId xmlns:a16="http://schemas.microsoft.com/office/drawing/2014/main" id="{AF0F2F30-FFB0-B130-9D9B-B95DC5CBC03E}"/>
              </a:ext>
            </a:extLst>
          </p:cNvPr>
          <p:cNvSpPr>
            <a:spLocks noGrp="1"/>
          </p:cNvSpPr>
          <p:nvPr>
            <p:ph type="title"/>
          </p:nvPr>
        </p:nvSpPr>
        <p:spPr/>
        <p:txBody>
          <a:bodyPr/>
          <a:lstStyle/>
          <a:p>
            <a:r>
              <a:rPr lang="en-US" dirty="0"/>
              <a:t>Option: Going Lower in Q</a:t>
            </a:r>
            <a:r>
              <a:rPr lang="en-US" baseline="30000" dirty="0"/>
              <a:t>2</a:t>
            </a:r>
          </a:p>
        </p:txBody>
      </p:sp>
      <p:sp>
        <p:nvSpPr>
          <p:cNvPr id="3" name="Content Placeholder 2">
            <a:extLst>
              <a:ext uri="{FF2B5EF4-FFF2-40B4-BE49-F238E27FC236}">
                <a16:creationId xmlns:a16="http://schemas.microsoft.com/office/drawing/2014/main" id="{2F8576E0-2F2C-7D50-2231-88FF31B0CA16}"/>
              </a:ext>
            </a:extLst>
          </p:cNvPr>
          <p:cNvSpPr>
            <a:spLocks noGrp="1"/>
          </p:cNvSpPr>
          <p:nvPr>
            <p:ph idx="1"/>
          </p:nvPr>
        </p:nvSpPr>
        <p:spPr>
          <a:xfrm>
            <a:off x="298938" y="1812070"/>
            <a:ext cx="4689231" cy="4909405"/>
          </a:xfrm>
        </p:spPr>
        <p:txBody>
          <a:bodyPr>
            <a:normAutofit fontScale="70000" lnSpcReduction="20000"/>
          </a:bodyPr>
          <a:lstStyle/>
          <a:p>
            <a:r>
              <a:rPr lang="en-US" b="1" i="1" dirty="0"/>
              <a:t>What if we add a kinematic setting at the minimum Scattering Angle of SHMS (5.5 deg)?</a:t>
            </a:r>
          </a:p>
          <a:p>
            <a:r>
              <a:rPr lang="en-US" u="sng" dirty="0"/>
              <a:t>Q</a:t>
            </a:r>
            <a:r>
              <a:rPr lang="en-US" u="sng" baseline="30000" dirty="0"/>
              <a:t>2</a:t>
            </a:r>
            <a:r>
              <a:rPr lang="en-US" u="sng" dirty="0"/>
              <a:t> = 0.16 GeV</a:t>
            </a:r>
            <a:r>
              <a:rPr lang="en-US" u="sng" baseline="30000" dirty="0"/>
              <a:t>2</a:t>
            </a:r>
          </a:p>
          <a:p>
            <a:r>
              <a:rPr lang="en-US" dirty="0">
                <a:solidFill>
                  <a:schemeClr val="accent6"/>
                </a:solidFill>
              </a:rPr>
              <a:t>3 additional hours running + 5 additional hours overhead</a:t>
            </a:r>
          </a:p>
          <a:p>
            <a:r>
              <a:rPr lang="en-US" dirty="0"/>
              <a:t>Would </a:t>
            </a:r>
            <a:r>
              <a:rPr lang="en-US" dirty="0">
                <a:solidFill>
                  <a:srgbClr val="FF0000"/>
                </a:solidFill>
              </a:rPr>
              <a:t>exceed</a:t>
            </a:r>
            <a:r>
              <a:rPr lang="en-US" dirty="0"/>
              <a:t> DAQ rate limit and need a </a:t>
            </a:r>
            <a:r>
              <a:rPr lang="en-US" dirty="0" err="1"/>
              <a:t>prescale</a:t>
            </a:r>
            <a:r>
              <a:rPr lang="en-US" dirty="0"/>
              <a:t> factor</a:t>
            </a:r>
          </a:p>
          <a:p>
            <a:r>
              <a:rPr lang="en-US" dirty="0"/>
              <a:t>Impact on resolutions in simulation seems similar to that shown for 6.5 deg setting</a:t>
            </a:r>
          </a:p>
          <a:p>
            <a:r>
              <a:rPr lang="en-US" dirty="0"/>
              <a:t>We would need </a:t>
            </a:r>
            <a:r>
              <a:rPr lang="en-US" dirty="0">
                <a:solidFill>
                  <a:schemeClr val="accent4"/>
                </a:solidFill>
              </a:rPr>
              <a:t>1 additional PAC day </a:t>
            </a:r>
            <a:r>
              <a:rPr lang="en-US" dirty="0"/>
              <a:t>to safely add this setting (total </a:t>
            </a:r>
            <a:r>
              <a:rPr lang="en-US" b="1" u="sng" dirty="0"/>
              <a:t>27 days</a:t>
            </a:r>
            <a:r>
              <a:rPr lang="en-US" dirty="0"/>
              <a:t>)</a:t>
            </a:r>
          </a:p>
          <a:p>
            <a:r>
              <a:rPr lang="en-US" b="1" dirty="0"/>
              <a:t>Creates more continuous coverage by connecting more closely to g2p results at low Q</a:t>
            </a:r>
            <a:r>
              <a:rPr lang="en-US" b="1" baseline="30000" dirty="0"/>
              <a:t>2</a:t>
            </a:r>
          </a:p>
        </p:txBody>
      </p:sp>
      <p:sp>
        <p:nvSpPr>
          <p:cNvPr id="4" name="Slide Number Placeholder 3">
            <a:extLst>
              <a:ext uri="{FF2B5EF4-FFF2-40B4-BE49-F238E27FC236}">
                <a16:creationId xmlns:a16="http://schemas.microsoft.com/office/drawing/2014/main" id="{130AC157-B293-55CE-3034-A29AF6CA98E5}"/>
              </a:ext>
            </a:extLst>
          </p:cNvPr>
          <p:cNvSpPr>
            <a:spLocks noGrp="1"/>
          </p:cNvSpPr>
          <p:nvPr>
            <p:ph type="sldNum" sz="quarter" idx="12"/>
          </p:nvPr>
        </p:nvSpPr>
        <p:spPr/>
        <p:txBody>
          <a:bodyPr/>
          <a:lstStyle/>
          <a:p>
            <a:r>
              <a:rPr lang="en-US"/>
              <a:t>36</a:t>
            </a:r>
          </a:p>
        </p:txBody>
      </p:sp>
      <p:pic>
        <p:nvPicPr>
          <p:cNvPr id="6" name="Picture 5">
            <a:extLst>
              <a:ext uri="{FF2B5EF4-FFF2-40B4-BE49-F238E27FC236}">
                <a16:creationId xmlns:a16="http://schemas.microsoft.com/office/drawing/2014/main" id="{E7347F21-10B0-D4B4-C300-1FB04E621D12}"/>
              </a:ext>
            </a:extLst>
          </p:cNvPr>
          <p:cNvPicPr>
            <a:picLocks noChangeAspect="1"/>
          </p:cNvPicPr>
          <p:nvPr/>
        </p:nvPicPr>
        <p:blipFill>
          <a:blip r:embed="rId4"/>
          <a:stretch>
            <a:fillRect/>
          </a:stretch>
        </p:blipFill>
        <p:spPr>
          <a:xfrm>
            <a:off x="5116895" y="4244727"/>
            <a:ext cx="6887536" cy="1114581"/>
          </a:xfrm>
          <a:prstGeom prst="rect">
            <a:avLst/>
          </a:prstGeom>
        </p:spPr>
      </p:pic>
      <p:sp>
        <p:nvSpPr>
          <p:cNvPr id="11" name="Rectangle: Rounded Corners 10">
            <a:extLst>
              <a:ext uri="{FF2B5EF4-FFF2-40B4-BE49-F238E27FC236}">
                <a16:creationId xmlns:a16="http://schemas.microsoft.com/office/drawing/2014/main" id="{01875128-1F31-DDE4-8830-E127FE122505}"/>
              </a:ext>
            </a:extLst>
          </p:cNvPr>
          <p:cNvSpPr/>
          <p:nvPr/>
        </p:nvSpPr>
        <p:spPr>
          <a:xfrm>
            <a:off x="7719646" y="433754"/>
            <a:ext cx="2954216" cy="64431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2" name="TextBox 11">
            <a:extLst>
              <a:ext uri="{FF2B5EF4-FFF2-40B4-BE49-F238E27FC236}">
                <a16:creationId xmlns:a16="http://schemas.microsoft.com/office/drawing/2014/main" id="{765B29DD-85C0-9DF3-9344-913A18DA502C}"/>
              </a:ext>
            </a:extLst>
          </p:cNvPr>
          <p:cNvSpPr txBox="1"/>
          <p:nvPr/>
        </p:nvSpPr>
        <p:spPr>
          <a:xfrm>
            <a:off x="7719646" y="560805"/>
            <a:ext cx="2976649" cy="369332"/>
          </a:xfrm>
          <a:prstGeom prst="rect">
            <a:avLst/>
          </a:prstGeom>
          <a:noFill/>
        </p:spPr>
        <p:txBody>
          <a:bodyPr wrap="none" rtlCol="0">
            <a:spAutoFit/>
          </a:bodyPr>
          <a:lstStyle/>
          <a:p>
            <a:r>
              <a:rPr lang="en-US" b="1" dirty="0">
                <a:solidFill>
                  <a:schemeClr val="bg1"/>
                </a:solidFill>
              </a:rPr>
              <a:t>Reader Question: B. Ketzer</a:t>
            </a:r>
          </a:p>
        </p:txBody>
      </p:sp>
      <p:pic>
        <p:nvPicPr>
          <p:cNvPr id="14" name="Picture 13">
            <a:extLst>
              <a:ext uri="{FF2B5EF4-FFF2-40B4-BE49-F238E27FC236}">
                <a16:creationId xmlns:a16="http://schemas.microsoft.com/office/drawing/2014/main" id="{B1A6D337-EA2F-E9BD-A542-8829483217FF}"/>
              </a:ext>
            </a:extLst>
          </p:cNvPr>
          <p:cNvPicPr>
            <a:picLocks noChangeAspect="1"/>
          </p:cNvPicPr>
          <p:nvPr/>
        </p:nvPicPr>
        <p:blipFill>
          <a:blip r:embed="rId5"/>
          <a:stretch>
            <a:fillRect/>
          </a:stretch>
        </p:blipFill>
        <p:spPr>
          <a:xfrm>
            <a:off x="8299935" y="1267883"/>
            <a:ext cx="3766038" cy="2787026"/>
          </a:xfrm>
          <a:prstGeom prst="rect">
            <a:avLst/>
          </a:prstGeom>
        </p:spPr>
      </p:pic>
      <p:pic>
        <p:nvPicPr>
          <p:cNvPr id="16" name="Picture 15">
            <a:extLst>
              <a:ext uri="{FF2B5EF4-FFF2-40B4-BE49-F238E27FC236}">
                <a16:creationId xmlns:a16="http://schemas.microsoft.com/office/drawing/2014/main" id="{FCEB58C6-F958-BA82-74A6-4F4D17E32EA1}"/>
              </a:ext>
            </a:extLst>
          </p:cNvPr>
          <p:cNvPicPr>
            <a:picLocks noChangeAspect="1"/>
          </p:cNvPicPr>
          <p:nvPr/>
        </p:nvPicPr>
        <p:blipFill>
          <a:blip r:embed="rId6"/>
          <a:stretch>
            <a:fillRect/>
          </a:stretch>
        </p:blipFill>
        <p:spPr>
          <a:xfrm>
            <a:off x="6624259" y="5359308"/>
            <a:ext cx="1986341" cy="1342904"/>
          </a:xfrm>
          <a:prstGeom prst="rect">
            <a:avLst/>
          </a:prstGeom>
        </p:spPr>
      </p:pic>
      <p:sp>
        <p:nvSpPr>
          <p:cNvPr id="17" name="Arrow: Left 16">
            <a:extLst>
              <a:ext uri="{FF2B5EF4-FFF2-40B4-BE49-F238E27FC236}">
                <a16:creationId xmlns:a16="http://schemas.microsoft.com/office/drawing/2014/main" id="{F49C1800-DEA0-5384-F7D6-4FF22B7C60AC}"/>
              </a:ext>
            </a:extLst>
          </p:cNvPr>
          <p:cNvSpPr/>
          <p:nvPr/>
        </p:nvSpPr>
        <p:spPr>
          <a:xfrm rot="12220189">
            <a:off x="5132728" y="2741550"/>
            <a:ext cx="211016" cy="12309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101004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D49EA-02D3-DD4A-E7AD-9209796A021E}"/>
              </a:ext>
            </a:extLst>
          </p:cNvPr>
          <p:cNvSpPr>
            <a:spLocks noGrp="1"/>
          </p:cNvSpPr>
          <p:nvPr>
            <p:ph type="title"/>
          </p:nvPr>
        </p:nvSpPr>
        <p:spPr/>
        <p:txBody>
          <a:bodyPr/>
          <a:lstStyle/>
          <a:p>
            <a:r>
              <a:rPr lang="en-US" dirty="0"/>
              <a:t>Downstream Beam Pipe</a:t>
            </a:r>
          </a:p>
        </p:txBody>
      </p:sp>
      <p:sp>
        <p:nvSpPr>
          <p:cNvPr id="3" name="Content Placeholder 2">
            <a:extLst>
              <a:ext uri="{FF2B5EF4-FFF2-40B4-BE49-F238E27FC236}">
                <a16:creationId xmlns:a16="http://schemas.microsoft.com/office/drawing/2014/main" id="{E2AC841E-0F76-5F88-8BD8-1FFAEFF15BEF}"/>
              </a:ext>
            </a:extLst>
          </p:cNvPr>
          <p:cNvSpPr>
            <a:spLocks noGrp="1"/>
          </p:cNvSpPr>
          <p:nvPr>
            <p:ph idx="1"/>
          </p:nvPr>
        </p:nvSpPr>
        <p:spPr>
          <a:xfrm>
            <a:off x="302342" y="1417084"/>
            <a:ext cx="7385538" cy="3541778"/>
          </a:xfrm>
        </p:spPr>
        <p:txBody>
          <a:bodyPr>
            <a:normAutofit fontScale="62500" lnSpcReduction="20000"/>
          </a:bodyPr>
          <a:lstStyle/>
          <a:p>
            <a:r>
              <a:rPr lang="en-US" dirty="0"/>
              <a:t>A few TAC questions about beam interaction with downstream beam pipe</a:t>
            </a:r>
          </a:p>
          <a:p>
            <a:r>
              <a:rPr lang="en-US" dirty="0"/>
              <a:t>A small fraction of the post-target beam [O(1) </a:t>
            </a:r>
            <a:r>
              <a:rPr lang="en-US" dirty="0" err="1"/>
              <a:t>nA</a:t>
            </a:r>
            <a:r>
              <a:rPr lang="en-US" dirty="0"/>
              <a:t>] interacts with pipe</a:t>
            </a:r>
          </a:p>
          <a:p>
            <a:pPr marL="0" indent="0">
              <a:buNone/>
            </a:pPr>
            <a:endParaRPr lang="en-US" dirty="0"/>
          </a:p>
          <a:p>
            <a:pPr marL="0" indent="0">
              <a:buNone/>
            </a:pPr>
            <a:endParaRPr lang="en-US" dirty="0"/>
          </a:p>
          <a:p>
            <a:r>
              <a:rPr lang="en-US" u="sng" dirty="0">
                <a:solidFill>
                  <a:schemeClr val="accent5"/>
                </a:solidFill>
              </a:rPr>
              <a:t>No consequential background:</a:t>
            </a:r>
          </a:p>
          <a:p>
            <a:pPr lvl="1">
              <a:buFont typeface="Wingdings" panose="05000000000000000000" pitchFamily="2" charset="2"/>
              <a:buChar char="§"/>
            </a:pPr>
            <a:r>
              <a:rPr lang="en-US" b="1" dirty="0"/>
              <a:t>Out of line of sight of SHMS electron acceptance</a:t>
            </a:r>
          </a:p>
          <a:p>
            <a:pPr lvl="1">
              <a:buFont typeface="Wingdings" panose="05000000000000000000" pitchFamily="2" charset="2"/>
              <a:buChar char="§"/>
            </a:pPr>
            <a:r>
              <a:rPr lang="en-US" dirty="0"/>
              <a:t>SHMS has shielded detector hut explicitly to remove these backgrounds!</a:t>
            </a:r>
          </a:p>
          <a:p>
            <a:pPr lvl="1">
              <a:buFont typeface="Wingdings" panose="05000000000000000000" pitchFamily="2" charset="2"/>
              <a:buChar char="§"/>
            </a:pPr>
            <a:r>
              <a:rPr lang="en-US" dirty="0"/>
              <a:t>Any residue is removed by cutting on </a:t>
            </a:r>
            <a:r>
              <a:rPr lang="en-US" dirty="0" err="1"/>
              <a:t>Z</a:t>
            </a:r>
            <a:r>
              <a:rPr lang="en-US" baseline="-25000" dirty="0" err="1"/>
              <a:t>target</a:t>
            </a:r>
            <a:endParaRPr lang="en-US" dirty="0"/>
          </a:p>
          <a:p>
            <a:r>
              <a:rPr lang="en-US" u="sng" dirty="0">
                <a:solidFill>
                  <a:schemeClr val="accent6"/>
                </a:solidFill>
              </a:rPr>
              <a:t>No radiological hazard:</a:t>
            </a:r>
          </a:p>
          <a:p>
            <a:pPr lvl="1">
              <a:buFont typeface="Wingdings" panose="05000000000000000000" pitchFamily="2" charset="2"/>
              <a:buChar char="§"/>
            </a:pPr>
            <a:r>
              <a:rPr lang="en-US" dirty="0"/>
              <a:t>Beam current is already low</a:t>
            </a:r>
          </a:p>
          <a:p>
            <a:pPr lvl="1">
              <a:buFont typeface="Wingdings" panose="05000000000000000000" pitchFamily="2" charset="2"/>
              <a:buChar char="§"/>
            </a:pPr>
            <a:r>
              <a:rPr lang="en-US" dirty="0"/>
              <a:t>Only a small fraction of the beam actually interacts with beampipe</a:t>
            </a:r>
          </a:p>
        </p:txBody>
      </p:sp>
      <p:sp>
        <p:nvSpPr>
          <p:cNvPr id="4" name="Slide Number Placeholder 3">
            <a:extLst>
              <a:ext uri="{FF2B5EF4-FFF2-40B4-BE49-F238E27FC236}">
                <a16:creationId xmlns:a16="http://schemas.microsoft.com/office/drawing/2014/main" id="{7EA09333-77D0-6A5E-A1EA-F101CF7E6F35}"/>
              </a:ext>
            </a:extLst>
          </p:cNvPr>
          <p:cNvSpPr>
            <a:spLocks noGrp="1"/>
          </p:cNvSpPr>
          <p:nvPr>
            <p:ph type="sldNum" sz="quarter" idx="12"/>
          </p:nvPr>
        </p:nvSpPr>
        <p:spPr/>
        <p:txBody>
          <a:bodyPr/>
          <a:lstStyle/>
          <a:p>
            <a:r>
              <a:rPr lang="en-US"/>
              <a:t>37</a:t>
            </a:r>
          </a:p>
        </p:txBody>
      </p:sp>
      <p:pic>
        <p:nvPicPr>
          <p:cNvPr id="6" name="Picture 5" descr="A graph of a number of objects&#10;&#10;AI-generated content may be incorrect.">
            <a:extLst>
              <a:ext uri="{FF2B5EF4-FFF2-40B4-BE49-F238E27FC236}">
                <a16:creationId xmlns:a16="http://schemas.microsoft.com/office/drawing/2014/main" id="{F6A340D1-F87C-14FE-BBAF-4A0D56680C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4590" y="1000706"/>
            <a:ext cx="3459209" cy="2594407"/>
          </a:xfrm>
          <a:prstGeom prst="rect">
            <a:avLst/>
          </a:prstGeom>
        </p:spPr>
      </p:pic>
      <p:pic>
        <p:nvPicPr>
          <p:cNvPr id="8" name="Picture 7" descr="A graph of a function&#10;&#10;AI-generated content may be incorrect.">
            <a:extLst>
              <a:ext uri="{FF2B5EF4-FFF2-40B4-BE49-F238E27FC236}">
                <a16:creationId xmlns:a16="http://schemas.microsoft.com/office/drawing/2014/main" id="{EB2D3A83-6C99-CEAC-46E6-E423475ADA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6783" y="3595113"/>
            <a:ext cx="3658203" cy="2743652"/>
          </a:xfrm>
          <a:prstGeom prst="rect">
            <a:avLst/>
          </a:prstGeom>
        </p:spPr>
      </p:pic>
      <p:sp>
        <p:nvSpPr>
          <p:cNvPr id="9" name="TextBox 8">
            <a:extLst>
              <a:ext uri="{FF2B5EF4-FFF2-40B4-BE49-F238E27FC236}">
                <a16:creationId xmlns:a16="http://schemas.microsoft.com/office/drawing/2014/main" id="{70F2CC7E-F99A-1FE4-FDA7-942585335C03}"/>
              </a:ext>
            </a:extLst>
          </p:cNvPr>
          <p:cNvSpPr txBox="1"/>
          <p:nvPr/>
        </p:nvSpPr>
        <p:spPr>
          <a:xfrm>
            <a:off x="10165150" y="3012664"/>
            <a:ext cx="878638" cy="276999"/>
          </a:xfrm>
          <a:prstGeom prst="rect">
            <a:avLst/>
          </a:prstGeom>
          <a:noFill/>
        </p:spPr>
        <p:txBody>
          <a:bodyPr wrap="none" rtlCol="0">
            <a:spAutoFit/>
          </a:bodyPr>
          <a:lstStyle/>
          <a:p>
            <a:r>
              <a:rPr lang="en-US" sz="1200" b="1" dirty="0">
                <a:solidFill>
                  <a:srgbClr val="C00000"/>
                </a:solidFill>
              </a:rPr>
              <a:t>Ionization</a:t>
            </a:r>
          </a:p>
        </p:txBody>
      </p:sp>
      <p:sp>
        <p:nvSpPr>
          <p:cNvPr id="10" name="TextBox 9">
            <a:extLst>
              <a:ext uri="{FF2B5EF4-FFF2-40B4-BE49-F238E27FC236}">
                <a16:creationId xmlns:a16="http://schemas.microsoft.com/office/drawing/2014/main" id="{1FDCE785-9E7B-E8BE-271D-78680E9A06FC}"/>
              </a:ext>
            </a:extLst>
          </p:cNvPr>
          <p:cNvSpPr txBox="1"/>
          <p:nvPr/>
        </p:nvSpPr>
        <p:spPr>
          <a:xfrm>
            <a:off x="9801734" y="5580295"/>
            <a:ext cx="1297599" cy="276999"/>
          </a:xfrm>
          <a:prstGeom prst="rect">
            <a:avLst/>
          </a:prstGeom>
          <a:noFill/>
        </p:spPr>
        <p:txBody>
          <a:bodyPr wrap="none" rtlCol="0">
            <a:spAutoFit/>
          </a:bodyPr>
          <a:lstStyle/>
          <a:p>
            <a:r>
              <a:rPr lang="en-US" sz="1200" b="1" dirty="0">
                <a:solidFill>
                  <a:srgbClr val="C00000"/>
                </a:solidFill>
              </a:rPr>
              <a:t>Bremsstrahlung</a:t>
            </a:r>
          </a:p>
        </p:txBody>
      </p:sp>
      <p:pic>
        <p:nvPicPr>
          <p:cNvPr id="12" name="Picture 11">
            <a:extLst>
              <a:ext uri="{FF2B5EF4-FFF2-40B4-BE49-F238E27FC236}">
                <a16:creationId xmlns:a16="http://schemas.microsoft.com/office/drawing/2014/main" id="{B2EA4570-930B-DF5E-7BC0-0256A9F6CD52}"/>
              </a:ext>
            </a:extLst>
          </p:cNvPr>
          <p:cNvPicPr>
            <a:picLocks noChangeAspect="1"/>
          </p:cNvPicPr>
          <p:nvPr/>
        </p:nvPicPr>
        <p:blipFill>
          <a:blip r:embed="rId5"/>
          <a:stretch>
            <a:fillRect/>
          </a:stretch>
        </p:blipFill>
        <p:spPr>
          <a:xfrm>
            <a:off x="1752299" y="4727948"/>
            <a:ext cx="3658203" cy="1981692"/>
          </a:xfrm>
          <a:prstGeom prst="rect">
            <a:avLst/>
          </a:prstGeom>
        </p:spPr>
      </p:pic>
      <p:sp>
        <p:nvSpPr>
          <p:cNvPr id="13" name="TextBox 12">
            <a:extLst>
              <a:ext uri="{FF2B5EF4-FFF2-40B4-BE49-F238E27FC236}">
                <a16:creationId xmlns:a16="http://schemas.microsoft.com/office/drawing/2014/main" id="{E19D8943-F115-9AA0-CDAF-8494075FC1B2}"/>
              </a:ext>
            </a:extLst>
          </p:cNvPr>
          <p:cNvSpPr txBox="1"/>
          <p:nvPr/>
        </p:nvSpPr>
        <p:spPr>
          <a:xfrm>
            <a:off x="2291861" y="6492875"/>
            <a:ext cx="1640193" cy="246221"/>
          </a:xfrm>
          <a:prstGeom prst="rect">
            <a:avLst/>
          </a:prstGeom>
          <a:noFill/>
        </p:spPr>
        <p:txBody>
          <a:bodyPr wrap="none" rtlCol="0">
            <a:spAutoFit/>
          </a:bodyPr>
          <a:lstStyle/>
          <a:p>
            <a:r>
              <a:rPr lang="en-US" sz="1000" b="1" dirty="0"/>
              <a:t>M. Roy E12-06-121 Thesis</a:t>
            </a:r>
          </a:p>
        </p:txBody>
      </p:sp>
    </p:spTree>
    <p:custDataLst>
      <p:tags r:id="rId1"/>
    </p:custDataLst>
    <p:extLst>
      <p:ext uri="{BB962C8B-B14F-4D97-AF65-F5344CB8AC3E}">
        <p14:creationId xmlns:p14="http://schemas.microsoft.com/office/powerpoint/2010/main" val="1018531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1FAE2836-C8DF-F251-2D7C-FDDB92DF3EE4}"/>
              </a:ext>
            </a:extLst>
          </p:cNvPr>
          <p:cNvSpPr/>
          <p:nvPr>
            <p:custDataLst>
              <p:tags r:id="rId2"/>
            </p:custDataLst>
          </p:nvPr>
        </p:nvSpPr>
        <p:spPr>
          <a:xfrm>
            <a:off x="9544868" y="2667318"/>
            <a:ext cx="1821500" cy="1607751"/>
          </a:xfrm>
          <a:prstGeom prst="ellipse">
            <a:avLst/>
          </a:prstGeom>
          <a:gradFill flip="none" rotWithShape="1">
            <a:gsLst>
              <a:gs pos="0">
                <a:schemeClr val="bg1">
                  <a:lumMod val="65000"/>
                  <a:alpha val="74000"/>
                </a:schemeClr>
              </a:gs>
              <a:gs pos="43000">
                <a:schemeClr val="bg1">
                  <a:lumMod val="85000"/>
                  <a:alpha val="21000"/>
                </a:schemeClr>
              </a:gs>
              <a:gs pos="68000">
                <a:schemeClr val="bg1">
                  <a:alpha val="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E8346E80-3BA7-490C-4142-2D2E6D25303A}"/>
              </a:ext>
            </a:extLst>
          </p:cNvPr>
          <p:cNvPicPr>
            <a:picLocks noChangeAspect="1"/>
          </p:cNvPicPr>
          <p:nvPr>
            <p:custDataLst>
              <p:tags r:id="rId3"/>
            </p:custDataLst>
          </p:nvPr>
        </p:nvPicPr>
        <p:blipFill>
          <a:blip r:embed="rId23"/>
          <a:stretch>
            <a:fillRect/>
          </a:stretch>
        </p:blipFill>
        <p:spPr>
          <a:xfrm>
            <a:off x="5337801" y="465037"/>
            <a:ext cx="1295467" cy="1816193"/>
          </a:xfrm>
          <a:prstGeom prst="rect">
            <a:avLst/>
          </a:prstGeom>
        </p:spPr>
      </p:pic>
      <p:sp>
        <p:nvSpPr>
          <p:cNvPr id="6" name="TextBox 5">
            <a:extLst>
              <a:ext uri="{FF2B5EF4-FFF2-40B4-BE49-F238E27FC236}">
                <a16:creationId xmlns:a16="http://schemas.microsoft.com/office/drawing/2014/main" id="{0145366C-A957-A1EE-F41D-9976662CA165}"/>
              </a:ext>
            </a:extLst>
          </p:cNvPr>
          <p:cNvSpPr txBox="1"/>
          <p:nvPr>
            <p:custDataLst>
              <p:tags r:id="rId4"/>
            </p:custDataLst>
          </p:nvPr>
        </p:nvSpPr>
        <p:spPr>
          <a:xfrm>
            <a:off x="5663170" y="2281230"/>
            <a:ext cx="644728" cy="369332"/>
          </a:xfrm>
          <a:prstGeom prst="rect">
            <a:avLst/>
          </a:prstGeom>
          <a:noFill/>
        </p:spPr>
        <p:txBody>
          <a:bodyPr wrap="none" rtlCol="0">
            <a:spAutoFit/>
          </a:bodyPr>
          <a:lstStyle/>
          <a:p>
            <a:r>
              <a:rPr lang="en-US" b="1" i="0" dirty="0">
                <a:solidFill>
                  <a:srgbClr val="FF0000"/>
                </a:solidFill>
                <a:effectLst/>
                <a:highlight>
                  <a:srgbClr val="FFFFFF"/>
                </a:highlight>
                <a:latin typeface="Roboto" panose="02000000000000000000" pitchFamily="2" charset="0"/>
              </a:rPr>
              <a:t>Q</a:t>
            </a:r>
            <a:r>
              <a:rPr lang="en-US" b="1" i="0" dirty="0">
                <a:solidFill>
                  <a:srgbClr val="00B050"/>
                </a:solidFill>
                <a:effectLst/>
                <a:highlight>
                  <a:srgbClr val="FFFFFF"/>
                </a:highlight>
                <a:latin typeface="Roboto" panose="02000000000000000000" pitchFamily="2" charset="0"/>
              </a:rPr>
              <a:t>C</a:t>
            </a:r>
            <a:r>
              <a:rPr lang="en-US" b="1" i="0" dirty="0">
                <a:solidFill>
                  <a:schemeClr val="accent1">
                    <a:lumMod val="60000"/>
                    <a:lumOff val="40000"/>
                  </a:schemeClr>
                </a:solidFill>
                <a:effectLst/>
                <a:highlight>
                  <a:srgbClr val="FFFFFF"/>
                </a:highlight>
                <a:latin typeface="Roboto" panose="02000000000000000000" pitchFamily="2" charset="0"/>
              </a:rPr>
              <a:t>D</a:t>
            </a:r>
            <a:endParaRPr lang="en-US" dirty="0">
              <a:solidFill>
                <a:schemeClr val="accent1">
                  <a:lumMod val="60000"/>
                  <a:lumOff val="40000"/>
                </a:schemeClr>
              </a:solidFill>
            </a:endParaRPr>
          </a:p>
        </p:txBody>
      </p:sp>
      <p:sp>
        <p:nvSpPr>
          <p:cNvPr id="9" name="Arrow: Left-Right 8">
            <a:extLst>
              <a:ext uri="{FF2B5EF4-FFF2-40B4-BE49-F238E27FC236}">
                <a16:creationId xmlns:a16="http://schemas.microsoft.com/office/drawing/2014/main" id="{74C11017-4217-B74C-6B77-F5C0A2E4266B}"/>
              </a:ext>
            </a:extLst>
          </p:cNvPr>
          <p:cNvSpPr/>
          <p:nvPr>
            <p:custDataLst>
              <p:tags r:id="rId5"/>
            </p:custDataLst>
          </p:nvPr>
        </p:nvSpPr>
        <p:spPr>
          <a:xfrm>
            <a:off x="503227" y="4142416"/>
            <a:ext cx="11334878" cy="760977"/>
          </a:xfrm>
          <a:prstGeom prst="leftRightArrow">
            <a:avLst/>
          </a:prstGeom>
          <a:gradFill flip="none" rotWithShape="1">
            <a:gsLst>
              <a:gs pos="0">
                <a:srgbClr val="FFC000"/>
              </a:gs>
              <a:gs pos="50000">
                <a:srgbClr val="FFFF00"/>
              </a:gs>
              <a:gs pos="100000">
                <a:schemeClr val="accent3">
                  <a:lumMod val="20000"/>
                  <a:lumOff val="80000"/>
                </a:schemeClr>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CF0B80C-B078-AB7B-2FF4-AA7354E52DA6}"/>
              </a:ext>
            </a:extLst>
          </p:cNvPr>
          <p:cNvSpPr txBox="1"/>
          <p:nvPr>
            <p:custDataLst>
              <p:tags r:id="rId6"/>
            </p:custDataLst>
          </p:nvPr>
        </p:nvSpPr>
        <p:spPr>
          <a:xfrm>
            <a:off x="5876370" y="4338238"/>
            <a:ext cx="458780" cy="400110"/>
          </a:xfrm>
          <a:prstGeom prst="rect">
            <a:avLst/>
          </a:prstGeom>
          <a:noFill/>
        </p:spPr>
        <p:txBody>
          <a:bodyPr wrap="none" rtlCol="0">
            <a:spAutoFit/>
          </a:bodyPr>
          <a:lstStyle/>
          <a:p>
            <a:r>
              <a:rPr lang="en-US" sz="2000" b="1" i="0" dirty="0">
                <a:effectLst/>
                <a:latin typeface="Roboto" panose="02000000000000000000" pitchFamily="2" charset="0"/>
              </a:rPr>
              <a:t>Q</a:t>
            </a:r>
            <a:r>
              <a:rPr lang="en-US" sz="2000" b="1" i="0" baseline="30000" dirty="0">
                <a:effectLst/>
                <a:latin typeface="Roboto" panose="02000000000000000000" pitchFamily="2" charset="0"/>
              </a:rPr>
              <a:t>2</a:t>
            </a:r>
            <a:endParaRPr lang="en-US" sz="2000" baseline="30000" dirty="0"/>
          </a:p>
        </p:txBody>
      </p:sp>
      <p:sp>
        <p:nvSpPr>
          <p:cNvPr id="12" name="TextBox 11">
            <a:extLst>
              <a:ext uri="{FF2B5EF4-FFF2-40B4-BE49-F238E27FC236}">
                <a16:creationId xmlns:a16="http://schemas.microsoft.com/office/drawing/2014/main" id="{DFFE7783-F8DC-6E03-F39D-D4DCD3ABE471}"/>
              </a:ext>
            </a:extLst>
          </p:cNvPr>
          <p:cNvSpPr txBox="1"/>
          <p:nvPr>
            <p:custDataLst>
              <p:tags r:id="rId7"/>
            </p:custDataLst>
          </p:nvPr>
        </p:nvSpPr>
        <p:spPr>
          <a:xfrm>
            <a:off x="10965498" y="4322849"/>
            <a:ext cx="723275" cy="400110"/>
          </a:xfrm>
          <a:prstGeom prst="rect">
            <a:avLst/>
          </a:prstGeom>
          <a:noFill/>
        </p:spPr>
        <p:txBody>
          <a:bodyPr wrap="none" rtlCol="0">
            <a:spAutoFit/>
          </a:bodyPr>
          <a:lstStyle/>
          <a:p>
            <a:r>
              <a:rPr lang="en-US" sz="2000" b="1" i="0" dirty="0">
                <a:effectLst/>
                <a:latin typeface="Roboto" panose="02000000000000000000" pitchFamily="2" charset="0"/>
              </a:rPr>
              <a:t>High</a:t>
            </a:r>
            <a:endParaRPr lang="en-US" sz="2000" baseline="30000" dirty="0"/>
          </a:p>
        </p:txBody>
      </p:sp>
      <p:sp>
        <p:nvSpPr>
          <p:cNvPr id="13" name="TextBox 12">
            <a:extLst>
              <a:ext uri="{FF2B5EF4-FFF2-40B4-BE49-F238E27FC236}">
                <a16:creationId xmlns:a16="http://schemas.microsoft.com/office/drawing/2014/main" id="{BDB1EC77-8B64-84AD-A7A2-1D11CDF58C83}"/>
              </a:ext>
            </a:extLst>
          </p:cNvPr>
          <p:cNvSpPr txBox="1"/>
          <p:nvPr>
            <p:custDataLst>
              <p:tags r:id="rId8"/>
            </p:custDataLst>
          </p:nvPr>
        </p:nvSpPr>
        <p:spPr>
          <a:xfrm>
            <a:off x="634195" y="4322849"/>
            <a:ext cx="657552" cy="400110"/>
          </a:xfrm>
          <a:prstGeom prst="rect">
            <a:avLst/>
          </a:prstGeom>
          <a:noFill/>
        </p:spPr>
        <p:txBody>
          <a:bodyPr wrap="none" rtlCol="0">
            <a:spAutoFit/>
          </a:bodyPr>
          <a:lstStyle/>
          <a:p>
            <a:r>
              <a:rPr lang="en-US" sz="2000" b="1" i="0" dirty="0">
                <a:effectLst/>
                <a:latin typeface="Roboto" panose="02000000000000000000" pitchFamily="2" charset="0"/>
              </a:rPr>
              <a:t>Low</a:t>
            </a:r>
            <a:endParaRPr lang="en-US" sz="2000" baseline="30000" dirty="0"/>
          </a:p>
        </p:txBody>
      </p:sp>
      <p:sp>
        <p:nvSpPr>
          <p:cNvPr id="14" name="Oval 13">
            <a:extLst>
              <a:ext uri="{FF2B5EF4-FFF2-40B4-BE49-F238E27FC236}">
                <a16:creationId xmlns:a16="http://schemas.microsoft.com/office/drawing/2014/main" id="{3E84F8EE-3EF4-64CB-DA4C-E6BCFD8AE194}"/>
              </a:ext>
            </a:extLst>
          </p:cNvPr>
          <p:cNvSpPr/>
          <p:nvPr>
            <p:custDataLst>
              <p:tags r:id="rId9"/>
            </p:custDataLst>
          </p:nvPr>
        </p:nvSpPr>
        <p:spPr>
          <a:xfrm>
            <a:off x="961391" y="2936377"/>
            <a:ext cx="1542823" cy="1281090"/>
          </a:xfrm>
          <a:prstGeom prst="ellipse">
            <a:avLst/>
          </a:prstGeom>
          <a:gradFill flip="none" rotWithShape="1">
            <a:gsLst>
              <a:gs pos="0">
                <a:schemeClr val="bg1">
                  <a:lumMod val="65000"/>
                </a:schemeClr>
              </a:gs>
              <a:gs pos="43000">
                <a:schemeClr val="bg1">
                  <a:lumMod val="85000"/>
                  <a:alpha val="84000"/>
                </a:schemeClr>
              </a:gs>
              <a:gs pos="68000">
                <a:schemeClr val="bg1">
                  <a:alpha val="85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C11F836-D0BB-644E-56C9-36514C7ADE91}"/>
              </a:ext>
            </a:extLst>
          </p:cNvPr>
          <p:cNvSpPr/>
          <p:nvPr>
            <p:custDataLst>
              <p:tags r:id="rId10"/>
            </p:custDataLst>
          </p:nvPr>
        </p:nvSpPr>
        <p:spPr>
          <a:xfrm>
            <a:off x="1291747" y="3340766"/>
            <a:ext cx="678147" cy="654723"/>
          </a:xfrm>
          <a:prstGeom prst="ellipse">
            <a:avLst/>
          </a:prstGeom>
          <a:gradFill flip="none" rotWithShape="1">
            <a:gsLst>
              <a:gs pos="0">
                <a:srgbClr val="C00000"/>
              </a:gs>
              <a:gs pos="18000">
                <a:srgbClr val="FF0000"/>
              </a:gs>
              <a:gs pos="68000">
                <a:schemeClr val="bg1">
                  <a:lumMod val="75000"/>
                  <a:alpha val="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C30BA49A-8E60-5CB0-8869-DA63C382C06E}"/>
              </a:ext>
            </a:extLst>
          </p:cNvPr>
          <p:cNvSpPr/>
          <p:nvPr>
            <p:custDataLst>
              <p:tags r:id="rId11"/>
            </p:custDataLst>
          </p:nvPr>
        </p:nvSpPr>
        <p:spPr>
          <a:xfrm>
            <a:off x="1540177" y="3295657"/>
            <a:ext cx="678147" cy="654723"/>
          </a:xfrm>
          <a:prstGeom prst="ellipse">
            <a:avLst/>
          </a:prstGeom>
          <a:gradFill flip="none" rotWithShape="1">
            <a:gsLst>
              <a:gs pos="0">
                <a:srgbClr val="0070C0"/>
              </a:gs>
              <a:gs pos="18000">
                <a:srgbClr val="00B0F0"/>
              </a:gs>
              <a:gs pos="68000">
                <a:schemeClr val="bg1">
                  <a:lumMod val="75000"/>
                  <a:alpha val="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5B1011FB-BFA4-1F3D-D7DC-F5B6C45F1501}"/>
              </a:ext>
            </a:extLst>
          </p:cNvPr>
          <p:cNvSpPr/>
          <p:nvPr>
            <p:custDataLst>
              <p:tags r:id="rId12"/>
            </p:custDataLst>
          </p:nvPr>
        </p:nvSpPr>
        <p:spPr>
          <a:xfrm>
            <a:off x="1344596" y="3086868"/>
            <a:ext cx="678147" cy="654723"/>
          </a:xfrm>
          <a:prstGeom prst="ellipse">
            <a:avLst/>
          </a:prstGeom>
          <a:gradFill flip="none" rotWithShape="1">
            <a:gsLst>
              <a:gs pos="0">
                <a:schemeClr val="accent6">
                  <a:lumMod val="75000"/>
                </a:schemeClr>
              </a:gs>
              <a:gs pos="18000">
                <a:schemeClr val="accent6">
                  <a:lumMod val="40000"/>
                  <a:lumOff val="60000"/>
                </a:schemeClr>
              </a:gs>
              <a:gs pos="68000">
                <a:schemeClr val="bg1">
                  <a:lumMod val="75000"/>
                  <a:alpha val="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4DEC87A1-6AA5-492B-4755-ADA3E796CD41}"/>
              </a:ext>
            </a:extLst>
          </p:cNvPr>
          <p:cNvSpPr/>
          <p:nvPr>
            <p:custDataLst>
              <p:tags r:id="rId13"/>
            </p:custDataLst>
          </p:nvPr>
        </p:nvSpPr>
        <p:spPr>
          <a:xfrm>
            <a:off x="10402912" y="3233623"/>
            <a:ext cx="497341" cy="523435"/>
          </a:xfrm>
          <a:prstGeom prst="ellipse">
            <a:avLst/>
          </a:prstGeom>
          <a:gradFill flip="none" rotWithShape="1">
            <a:gsLst>
              <a:gs pos="0">
                <a:schemeClr val="accent6">
                  <a:lumMod val="75000"/>
                </a:schemeClr>
              </a:gs>
              <a:gs pos="18000">
                <a:schemeClr val="accent6">
                  <a:lumMod val="75000"/>
                </a:schemeClr>
              </a:gs>
              <a:gs pos="25000">
                <a:schemeClr val="bg1">
                  <a:lumMod val="75000"/>
                  <a:alpha val="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901E6DEE-1FD1-8117-EAB8-8D326617B5CB}"/>
              </a:ext>
            </a:extLst>
          </p:cNvPr>
          <p:cNvSpPr/>
          <p:nvPr>
            <p:custDataLst>
              <p:tags r:id="rId14"/>
            </p:custDataLst>
          </p:nvPr>
        </p:nvSpPr>
        <p:spPr>
          <a:xfrm>
            <a:off x="10012089" y="2936377"/>
            <a:ext cx="497341" cy="523435"/>
          </a:xfrm>
          <a:prstGeom prst="ellipse">
            <a:avLst/>
          </a:prstGeom>
          <a:gradFill flip="none" rotWithShape="1">
            <a:gsLst>
              <a:gs pos="0">
                <a:srgbClr val="C00000"/>
              </a:gs>
              <a:gs pos="18000">
                <a:srgbClr val="C00000"/>
              </a:gs>
              <a:gs pos="25000">
                <a:schemeClr val="bg1">
                  <a:lumMod val="75000"/>
                  <a:alpha val="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2D971495-4F44-39E1-8617-44EEF658C473}"/>
              </a:ext>
            </a:extLst>
          </p:cNvPr>
          <p:cNvSpPr/>
          <p:nvPr>
            <p:custDataLst>
              <p:tags r:id="rId15"/>
            </p:custDataLst>
          </p:nvPr>
        </p:nvSpPr>
        <p:spPr>
          <a:xfrm>
            <a:off x="10012089" y="3429000"/>
            <a:ext cx="497341" cy="523435"/>
          </a:xfrm>
          <a:prstGeom prst="ellipse">
            <a:avLst/>
          </a:prstGeom>
          <a:gradFill flip="none" rotWithShape="1">
            <a:gsLst>
              <a:gs pos="0">
                <a:srgbClr val="0070C0"/>
              </a:gs>
              <a:gs pos="18000">
                <a:srgbClr val="0070C0"/>
              </a:gs>
              <a:gs pos="25000">
                <a:schemeClr val="bg1">
                  <a:lumMod val="75000"/>
                  <a:alpha val="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Right 22">
            <a:extLst>
              <a:ext uri="{FF2B5EF4-FFF2-40B4-BE49-F238E27FC236}">
                <a16:creationId xmlns:a16="http://schemas.microsoft.com/office/drawing/2014/main" id="{3D855F01-6B38-BAE0-DBC3-921E3BA28CB9}"/>
              </a:ext>
            </a:extLst>
          </p:cNvPr>
          <p:cNvSpPr/>
          <p:nvPr>
            <p:custDataLst>
              <p:tags r:id="rId16"/>
            </p:custDataLst>
          </p:nvPr>
        </p:nvSpPr>
        <p:spPr>
          <a:xfrm rot="9239799">
            <a:off x="2527101" y="2352786"/>
            <a:ext cx="2607716" cy="523435"/>
          </a:xfrm>
          <a:prstGeom prst="rightArrow">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C5112009-D848-6425-A897-89ECD5D5251B}"/>
              </a:ext>
            </a:extLst>
          </p:cNvPr>
          <p:cNvSpPr/>
          <p:nvPr>
            <p:custDataLst>
              <p:tags r:id="rId17"/>
            </p:custDataLst>
          </p:nvPr>
        </p:nvSpPr>
        <p:spPr>
          <a:xfrm rot="1550485">
            <a:off x="6953454" y="2204179"/>
            <a:ext cx="2607716" cy="523435"/>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89559503-1057-E70E-3390-A33F92A0F9F9}"/>
              </a:ext>
            </a:extLst>
          </p:cNvPr>
          <p:cNvSpPr txBox="1"/>
          <p:nvPr>
            <p:custDataLst>
              <p:tags r:id="rId18"/>
            </p:custDataLst>
          </p:nvPr>
        </p:nvSpPr>
        <p:spPr>
          <a:xfrm>
            <a:off x="9167078" y="4978108"/>
            <a:ext cx="4398580" cy="1477328"/>
          </a:xfrm>
          <a:prstGeom prst="rect">
            <a:avLst/>
          </a:prstGeom>
          <a:noFill/>
        </p:spPr>
        <p:txBody>
          <a:bodyPr wrap="square" rtlCol="0">
            <a:spAutoFit/>
          </a:bodyPr>
          <a:lstStyle/>
          <a:p>
            <a:pPr marL="285750" indent="-285750">
              <a:buFont typeface="Arial" panose="020B0604020202020204" pitchFamily="34" charset="0"/>
              <a:buChar char="•"/>
            </a:pPr>
            <a:r>
              <a:rPr lang="en-US" b="1" dirty="0"/>
              <a:t>Individual </a:t>
            </a:r>
            <a:r>
              <a:rPr lang="en-US" b="1" dirty="0" err="1"/>
              <a:t>Partons</a:t>
            </a:r>
            <a:endParaRPr lang="en-US" b="1" dirty="0"/>
          </a:p>
          <a:p>
            <a:pPr marL="285750" indent="-285750">
              <a:buFont typeface="Arial" panose="020B0604020202020204" pitchFamily="34" charset="0"/>
              <a:buChar char="•"/>
            </a:pPr>
            <a:r>
              <a:rPr lang="en-US" b="1" dirty="0"/>
              <a:t>Asymptotic Freedom</a:t>
            </a:r>
          </a:p>
          <a:p>
            <a:pPr marL="285750" indent="-285750">
              <a:buFont typeface="Arial" panose="020B0604020202020204" pitchFamily="34" charset="0"/>
              <a:buChar char="•"/>
            </a:pPr>
            <a:r>
              <a:rPr lang="en-US" b="1" dirty="0"/>
              <a:t>Perturbative </a:t>
            </a:r>
            <a:r>
              <a:rPr lang="en-US" b="1" i="0" dirty="0">
                <a:effectLst/>
                <a:highlight>
                  <a:srgbClr val="FFFFFF"/>
                </a:highlight>
                <a:latin typeface="Roboto" panose="02000000000000000000" pitchFamily="2" charset="0"/>
              </a:rPr>
              <a:t>QCD</a:t>
            </a:r>
          </a:p>
          <a:p>
            <a:pPr marL="285750" indent="-285750">
              <a:buFont typeface="Arial" panose="020B0604020202020204" pitchFamily="34" charset="0"/>
              <a:buChar char="•"/>
            </a:pPr>
            <a:r>
              <a:rPr lang="en-US" b="1" dirty="0">
                <a:highlight>
                  <a:srgbClr val="FFFFFF"/>
                </a:highlight>
                <a:latin typeface="Roboto" panose="02000000000000000000" pitchFamily="2" charset="0"/>
              </a:rPr>
              <a:t>Leading Twist</a:t>
            </a:r>
            <a:endParaRPr lang="en-US" dirty="0"/>
          </a:p>
          <a:p>
            <a:pPr marL="285750" indent="-285750">
              <a:buFont typeface="Arial" panose="020B0604020202020204" pitchFamily="34" charset="0"/>
              <a:buChar char="•"/>
            </a:pPr>
            <a:endParaRPr lang="en-US" b="1" dirty="0"/>
          </a:p>
        </p:txBody>
      </p:sp>
      <p:sp>
        <p:nvSpPr>
          <p:cNvPr id="27" name="TextBox 26">
            <a:extLst>
              <a:ext uri="{FF2B5EF4-FFF2-40B4-BE49-F238E27FC236}">
                <a16:creationId xmlns:a16="http://schemas.microsoft.com/office/drawing/2014/main" id="{0D4606BB-081D-F1F3-C92F-96589E5B8D4A}"/>
              </a:ext>
            </a:extLst>
          </p:cNvPr>
          <p:cNvSpPr txBox="1"/>
          <p:nvPr>
            <p:custDataLst>
              <p:tags r:id="rId19"/>
            </p:custDataLst>
          </p:nvPr>
        </p:nvSpPr>
        <p:spPr>
          <a:xfrm>
            <a:off x="210331" y="4926151"/>
            <a:ext cx="4398580"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err="1"/>
              <a:t>Partons</a:t>
            </a:r>
            <a:r>
              <a:rPr lang="en-US" b="1" dirty="0"/>
              <a:t> Combine to Form Nucleon</a:t>
            </a:r>
          </a:p>
          <a:p>
            <a:pPr marL="285750" indent="-285750">
              <a:buFont typeface="Arial" panose="020B0604020202020204" pitchFamily="34" charset="0"/>
              <a:buChar char="•"/>
            </a:pPr>
            <a:r>
              <a:rPr lang="en-US" b="1" dirty="0"/>
              <a:t>Confinement</a:t>
            </a:r>
          </a:p>
          <a:p>
            <a:pPr marL="285750" indent="-285750">
              <a:buFont typeface="Arial" panose="020B0604020202020204" pitchFamily="34" charset="0"/>
              <a:buChar char="•"/>
            </a:pPr>
            <a:r>
              <a:rPr lang="en-US" b="1" dirty="0"/>
              <a:t>Effective Theories: </a:t>
            </a:r>
            <a:r>
              <a:rPr lang="el-GR" b="1" i="0" dirty="0">
                <a:effectLst/>
                <a:highlight>
                  <a:srgbClr val="FFFFFF"/>
                </a:highlight>
                <a:latin typeface="Roboto" panose="02000000000000000000" pitchFamily="2" charset="0"/>
              </a:rPr>
              <a:t>χ</a:t>
            </a:r>
            <a:r>
              <a:rPr lang="en-US" b="1" i="0" dirty="0">
                <a:effectLst/>
                <a:highlight>
                  <a:srgbClr val="FFFFFF"/>
                </a:highlight>
                <a:latin typeface="Roboto" panose="02000000000000000000" pitchFamily="2" charset="0"/>
              </a:rPr>
              <a:t>PT</a:t>
            </a:r>
          </a:p>
          <a:p>
            <a:pPr marL="285750" indent="-285750">
              <a:buFont typeface="Arial" panose="020B0604020202020204" pitchFamily="34" charset="0"/>
              <a:buChar char="•"/>
            </a:pPr>
            <a:r>
              <a:rPr lang="en-US" b="1" dirty="0">
                <a:highlight>
                  <a:srgbClr val="FFFFFF"/>
                </a:highlight>
                <a:latin typeface="Roboto" panose="02000000000000000000" pitchFamily="2" charset="0"/>
              </a:rPr>
              <a:t>Can’t use Twist Approx.</a:t>
            </a:r>
            <a:endParaRPr lang="en-US" b="1" dirty="0"/>
          </a:p>
        </p:txBody>
      </p:sp>
      <p:pic>
        <p:nvPicPr>
          <p:cNvPr id="4" name="Picture 3" descr="A magnifying glass with a red circle and yellow arrows&#10;&#10;Description automatically generated">
            <a:extLst>
              <a:ext uri="{FF2B5EF4-FFF2-40B4-BE49-F238E27FC236}">
                <a16:creationId xmlns:a16="http://schemas.microsoft.com/office/drawing/2014/main" id="{009E59FD-27E6-9475-3778-819652DC193F}"/>
              </a:ext>
            </a:extLst>
          </p:cNvPr>
          <p:cNvPicPr>
            <a:picLocks noChangeAspect="1"/>
          </p:cNvPicPr>
          <p:nvPr>
            <p:custDataLst>
              <p:tags r:id="rId20"/>
            </p:custDataLst>
          </p:nvPr>
        </p:nvPicPr>
        <p:blipFill>
          <a:blip r:embed="rId24">
            <a:extLst>
              <a:ext uri="{28A0092B-C50C-407E-A947-70E740481C1C}">
                <a14:useLocalDpi xmlns:a14="http://schemas.microsoft.com/office/drawing/2010/main" val="0"/>
              </a:ext>
            </a:extLst>
          </a:blip>
          <a:stretch>
            <a:fillRect/>
          </a:stretch>
        </p:blipFill>
        <p:spPr>
          <a:xfrm>
            <a:off x="9622932" y="2673707"/>
            <a:ext cx="2083949" cy="1864586"/>
          </a:xfrm>
          <a:prstGeom prst="rect">
            <a:avLst/>
          </a:prstGeom>
        </p:spPr>
      </p:pic>
      <p:sp>
        <p:nvSpPr>
          <p:cNvPr id="2" name="Slide Number Placeholder 1">
            <a:extLst>
              <a:ext uri="{FF2B5EF4-FFF2-40B4-BE49-F238E27FC236}">
                <a16:creationId xmlns:a16="http://schemas.microsoft.com/office/drawing/2014/main" id="{D2A1E191-DB3E-BDA2-2A0C-92FA0B4BCE8A}"/>
              </a:ext>
            </a:extLst>
          </p:cNvPr>
          <p:cNvSpPr>
            <a:spLocks noGrp="1"/>
          </p:cNvSpPr>
          <p:nvPr>
            <p:ph type="sldNum" sz="quarter" idx="12"/>
            <p:custDataLst>
              <p:tags r:id="rId21"/>
            </p:custDataLst>
          </p:nvPr>
        </p:nvSpPr>
        <p:spPr/>
        <p:txBody>
          <a:bodyPr/>
          <a:lstStyle/>
          <a:p>
            <a:r>
              <a:rPr lang="en-US"/>
              <a:t>3</a:t>
            </a:r>
          </a:p>
        </p:txBody>
      </p:sp>
    </p:spTree>
    <p:custDataLst>
      <p:tags r:id="rId1"/>
    </p:custDataLst>
    <p:extLst>
      <p:ext uri="{BB962C8B-B14F-4D97-AF65-F5344CB8AC3E}">
        <p14:creationId xmlns:p14="http://schemas.microsoft.com/office/powerpoint/2010/main" val="40221219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8E668-89D1-EBA6-2D7A-38C00BDFB289}"/>
              </a:ext>
            </a:extLst>
          </p:cNvPr>
          <p:cNvSpPr>
            <a:spLocks noGrp="1"/>
          </p:cNvSpPr>
          <p:nvPr>
            <p:ph type="title"/>
          </p:nvPr>
        </p:nvSpPr>
        <p:spPr/>
        <p:txBody>
          <a:bodyPr/>
          <a:lstStyle/>
          <a:p>
            <a:r>
              <a:rPr lang="en-US" dirty="0"/>
              <a:t>Local Beam Dump</a:t>
            </a:r>
          </a:p>
        </p:txBody>
      </p:sp>
      <p:sp>
        <p:nvSpPr>
          <p:cNvPr id="3" name="Content Placeholder 2">
            <a:extLst>
              <a:ext uri="{FF2B5EF4-FFF2-40B4-BE49-F238E27FC236}">
                <a16:creationId xmlns:a16="http://schemas.microsoft.com/office/drawing/2014/main" id="{A6AF0D9D-2A7E-54FC-48FB-445F2FCAD253}"/>
              </a:ext>
            </a:extLst>
          </p:cNvPr>
          <p:cNvSpPr>
            <a:spLocks noGrp="1"/>
          </p:cNvSpPr>
          <p:nvPr>
            <p:ph idx="1"/>
          </p:nvPr>
        </p:nvSpPr>
        <p:spPr>
          <a:xfrm>
            <a:off x="8031452" y="1690688"/>
            <a:ext cx="4214446" cy="4351338"/>
          </a:xfrm>
        </p:spPr>
        <p:txBody>
          <a:bodyPr>
            <a:normAutofit fontScale="92500" lnSpcReduction="10000"/>
          </a:bodyPr>
          <a:lstStyle/>
          <a:p>
            <a:r>
              <a:rPr lang="en-US" dirty="0"/>
              <a:t>Proposal originally featured Local Dump</a:t>
            </a:r>
          </a:p>
          <a:p>
            <a:endParaRPr lang="en-US" dirty="0"/>
          </a:p>
          <a:p>
            <a:r>
              <a:rPr lang="en-US" dirty="0"/>
              <a:t>Unknown if higher beam energy will crack steel on old dump</a:t>
            </a:r>
          </a:p>
          <a:p>
            <a:r>
              <a:rPr lang="en-US" dirty="0"/>
              <a:t>A helium bag would be needed</a:t>
            </a:r>
          </a:p>
          <a:p>
            <a:r>
              <a:rPr lang="en-US" dirty="0"/>
              <a:t>Small SHMS angles would need to dump beam into Q1 steel</a:t>
            </a:r>
          </a:p>
        </p:txBody>
      </p:sp>
      <p:sp>
        <p:nvSpPr>
          <p:cNvPr id="4" name="Slide Number Placeholder 3">
            <a:extLst>
              <a:ext uri="{FF2B5EF4-FFF2-40B4-BE49-F238E27FC236}">
                <a16:creationId xmlns:a16="http://schemas.microsoft.com/office/drawing/2014/main" id="{1261251A-6482-CABA-4FB4-9B636EBC0ED9}"/>
              </a:ext>
            </a:extLst>
          </p:cNvPr>
          <p:cNvSpPr>
            <a:spLocks noGrp="1"/>
          </p:cNvSpPr>
          <p:nvPr>
            <p:ph type="sldNum" sz="quarter" idx="12"/>
          </p:nvPr>
        </p:nvSpPr>
        <p:spPr/>
        <p:txBody>
          <a:bodyPr/>
          <a:lstStyle/>
          <a:p>
            <a:r>
              <a:rPr lang="en-US"/>
              <a:t>38</a:t>
            </a:r>
            <a:endParaRPr lang="en-US" dirty="0"/>
          </a:p>
        </p:txBody>
      </p:sp>
      <p:pic>
        <p:nvPicPr>
          <p:cNvPr id="6" name="Picture 5">
            <a:extLst>
              <a:ext uri="{FF2B5EF4-FFF2-40B4-BE49-F238E27FC236}">
                <a16:creationId xmlns:a16="http://schemas.microsoft.com/office/drawing/2014/main" id="{F13871C2-FE25-F68C-CC25-23E58BC13A37}"/>
              </a:ext>
            </a:extLst>
          </p:cNvPr>
          <p:cNvPicPr>
            <a:picLocks noChangeAspect="1"/>
          </p:cNvPicPr>
          <p:nvPr/>
        </p:nvPicPr>
        <p:blipFill>
          <a:blip r:embed="rId3"/>
          <a:stretch>
            <a:fillRect/>
          </a:stretch>
        </p:blipFill>
        <p:spPr>
          <a:xfrm>
            <a:off x="564995" y="1646238"/>
            <a:ext cx="7276068" cy="2990893"/>
          </a:xfrm>
          <a:prstGeom prst="rect">
            <a:avLst/>
          </a:prstGeom>
        </p:spPr>
      </p:pic>
      <p:sp>
        <p:nvSpPr>
          <p:cNvPr id="7" name="TextBox 6">
            <a:extLst>
              <a:ext uri="{FF2B5EF4-FFF2-40B4-BE49-F238E27FC236}">
                <a16:creationId xmlns:a16="http://schemas.microsoft.com/office/drawing/2014/main" id="{9C9F8748-1A42-9F72-AEDF-FAE242B69BB6}"/>
              </a:ext>
            </a:extLst>
          </p:cNvPr>
          <p:cNvSpPr txBox="1"/>
          <p:nvPr/>
        </p:nvSpPr>
        <p:spPr>
          <a:xfrm>
            <a:off x="838200" y="5211762"/>
            <a:ext cx="6417628" cy="954107"/>
          </a:xfrm>
          <a:prstGeom prst="rect">
            <a:avLst/>
          </a:prstGeom>
          <a:noFill/>
        </p:spPr>
        <p:txBody>
          <a:bodyPr wrap="square" rtlCol="0">
            <a:spAutoFit/>
          </a:bodyPr>
          <a:lstStyle/>
          <a:p>
            <a:pPr algn="ctr"/>
            <a:r>
              <a:rPr lang="en-US" sz="2800" b="1" dirty="0">
                <a:solidFill>
                  <a:srgbClr val="C00000"/>
                </a:solidFill>
              </a:rPr>
              <a:t>Using the Chicane gives a much cleaner measurement</a:t>
            </a:r>
          </a:p>
        </p:txBody>
      </p:sp>
    </p:spTree>
    <p:custDataLst>
      <p:tags r:id="rId1"/>
    </p:custDataLst>
    <p:extLst>
      <p:ext uri="{BB962C8B-B14F-4D97-AF65-F5344CB8AC3E}">
        <p14:creationId xmlns:p14="http://schemas.microsoft.com/office/powerpoint/2010/main" val="25155292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9F7EF-BB69-B31B-56EE-CEFEB1663CCE}"/>
              </a:ext>
            </a:extLst>
          </p:cNvPr>
          <p:cNvSpPr>
            <a:spLocks noGrp="1"/>
          </p:cNvSpPr>
          <p:nvPr>
            <p:ph type="title"/>
          </p:nvPr>
        </p:nvSpPr>
        <p:spPr/>
        <p:txBody>
          <a:bodyPr/>
          <a:lstStyle/>
          <a:p>
            <a:r>
              <a:rPr lang="en-US" dirty="0"/>
              <a:t>BCM Linearity</a:t>
            </a:r>
          </a:p>
        </p:txBody>
      </p:sp>
      <p:sp>
        <p:nvSpPr>
          <p:cNvPr id="3" name="Content Placeholder 2">
            <a:extLst>
              <a:ext uri="{FF2B5EF4-FFF2-40B4-BE49-F238E27FC236}">
                <a16:creationId xmlns:a16="http://schemas.microsoft.com/office/drawing/2014/main" id="{00FE74E1-EF7D-7B94-B9B5-010EEE63F290}"/>
              </a:ext>
            </a:extLst>
          </p:cNvPr>
          <p:cNvSpPr>
            <a:spLocks noGrp="1"/>
          </p:cNvSpPr>
          <p:nvPr>
            <p:ph idx="1"/>
          </p:nvPr>
        </p:nvSpPr>
        <p:spPr>
          <a:xfrm>
            <a:off x="838200" y="1825625"/>
            <a:ext cx="5369312" cy="4351338"/>
          </a:xfrm>
        </p:spPr>
        <p:txBody>
          <a:bodyPr>
            <a:normAutofit fontScale="92500"/>
          </a:bodyPr>
          <a:lstStyle/>
          <a:p>
            <a:r>
              <a:rPr lang="en-US" dirty="0"/>
              <a:t>Beam Charge Asymmetry </a:t>
            </a:r>
            <a:r>
              <a:rPr lang="en-US" dirty="0" err="1"/>
              <a:t>dQ</a:t>
            </a:r>
            <a:r>
              <a:rPr lang="en-US" dirty="0"/>
              <a:t>/Q: 0.1% or better with charge feedback</a:t>
            </a:r>
          </a:p>
          <a:p>
            <a:endParaRPr lang="en-US" dirty="0"/>
          </a:p>
          <a:p>
            <a:r>
              <a:rPr lang="en-US" dirty="0"/>
              <a:t>Dr. Dave Mack can demonstrate the nonlinearity is not worse than 1% with RF Signal Generator</a:t>
            </a:r>
          </a:p>
          <a:p>
            <a:endParaRPr lang="en-US" dirty="0"/>
          </a:p>
          <a:p>
            <a:r>
              <a:rPr lang="en-US" dirty="0"/>
              <a:t>This results in 0.01% False Physics Asymmetry (or better)</a:t>
            </a:r>
          </a:p>
        </p:txBody>
      </p:sp>
      <p:sp>
        <p:nvSpPr>
          <p:cNvPr id="4" name="Slide Number Placeholder 3">
            <a:extLst>
              <a:ext uri="{FF2B5EF4-FFF2-40B4-BE49-F238E27FC236}">
                <a16:creationId xmlns:a16="http://schemas.microsoft.com/office/drawing/2014/main" id="{D1E5B1B3-E735-BCE9-3C7A-DECCD066A335}"/>
              </a:ext>
            </a:extLst>
          </p:cNvPr>
          <p:cNvSpPr>
            <a:spLocks noGrp="1"/>
          </p:cNvSpPr>
          <p:nvPr>
            <p:ph type="sldNum" sz="quarter" idx="12"/>
          </p:nvPr>
        </p:nvSpPr>
        <p:spPr/>
        <p:txBody>
          <a:bodyPr/>
          <a:lstStyle/>
          <a:p>
            <a:r>
              <a:rPr lang="en-US"/>
              <a:t>39</a:t>
            </a:r>
          </a:p>
        </p:txBody>
      </p:sp>
      <p:pic>
        <p:nvPicPr>
          <p:cNvPr id="6" name="Picture 5">
            <a:extLst>
              <a:ext uri="{FF2B5EF4-FFF2-40B4-BE49-F238E27FC236}">
                <a16:creationId xmlns:a16="http://schemas.microsoft.com/office/drawing/2014/main" id="{A1FA4D3B-A669-3D2D-F021-2C0672041840}"/>
              </a:ext>
            </a:extLst>
          </p:cNvPr>
          <p:cNvPicPr>
            <a:picLocks noChangeAspect="1"/>
          </p:cNvPicPr>
          <p:nvPr/>
        </p:nvPicPr>
        <p:blipFill>
          <a:blip r:embed="rId3"/>
          <a:stretch>
            <a:fillRect/>
          </a:stretch>
        </p:blipFill>
        <p:spPr>
          <a:xfrm>
            <a:off x="7633614" y="3393455"/>
            <a:ext cx="2475252" cy="630064"/>
          </a:xfrm>
          <a:prstGeom prst="rect">
            <a:avLst/>
          </a:prstGeom>
        </p:spPr>
      </p:pic>
    </p:spTree>
    <p:custDataLst>
      <p:tags r:id="rId1"/>
    </p:custDataLst>
    <p:extLst>
      <p:ext uri="{BB962C8B-B14F-4D97-AF65-F5344CB8AC3E}">
        <p14:creationId xmlns:p14="http://schemas.microsoft.com/office/powerpoint/2010/main" val="23650024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12C6B87B-F7CF-993A-DDD5-1B63BFAAF10E}"/>
              </a:ext>
            </a:extLst>
          </p:cNvPr>
          <p:cNvSpPr/>
          <p:nvPr/>
        </p:nvSpPr>
        <p:spPr>
          <a:xfrm>
            <a:off x="6650182" y="2123732"/>
            <a:ext cx="4789411" cy="8276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B1F663-A9E0-00ED-DFE9-0DF3ADEE0AFD}"/>
              </a:ext>
            </a:extLst>
          </p:cNvPr>
          <p:cNvSpPr>
            <a:spLocks noGrp="1"/>
          </p:cNvSpPr>
          <p:nvPr>
            <p:ph type="title"/>
          </p:nvPr>
        </p:nvSpPr>
        <p:spPr/>
        <p:txBody>
          <a:bodyPr/>
          <a:lstStyle/>
          <a:p>
            <a:r>
              <a:rPr lang="en-US" dirty="0">
                <a:ea typeface="Calibri Light"/>
                <a:cs typeface="Calibri Light"/>
              </a:rPr>
              <a:t>Hyperfine Contribution</a:t>
            </a:r>
            <a:endParaRPr lang="en-US" dirty="0"/>
          </a:p>
        </p:txBody>
      </p:sp>
      <p:pic>
        <p:nvPicPr>
          <p:cNvPr id="8" name="Content Placeholder 7" descr="A graph with a red line&#10;&#10;Description automatically generated">
            <a:extLst>
              <a:ext uri="{FF2B5EF4-FFF2-40B4-BE49-F238E27FC236}">
                <a16:creationId xmlns:a16="http://schemas.microsoft.com/office/drawing/2014/main" id="{D667C7ED-23B7-9594-71DB-F4905007EEB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6516" y="1690688"/>
            <a:ext cx="5922694" cy="4442021"/>
          </a:xfr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568596C-167E-1CB8-0A45-8454C1C515FB}"/>
                  </a:ext>
                </a:extLst>
              </p:cNvPr>
              <p:cNvSpPr txBox="1"/>
              <p:nvPr/>
            </p:nvSpPr>
            <p:spPr>
              <a:xfrm>
                <a:off x="5923808" y="2215950"/>
                <a:ext cx="6379744" cy="6432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00" b="1" i="1" smtClean="0">
                              <a:solidFill>
                                <a:srgbClr val="836967"/>
                              </a:solidFill>
                              <a:latin typeface="Cambria Math" panose="02040503050406030204" pitchFamily="18" charset="0"/>
                            </a:rPr>
                          </m:ctrlPr>
                        </m:sSubPr>
                        <m:e>
                          <m:r>
                            <a:rPr lang="en-US" sz="1600" b="1" i="1">
                              <a:latin typeface="Cambria Math" panose="02040503050406030204" pitchFamily="18" charset="0"/>
                            </a:rPr>
                            <m:t>𝜟</m:t>
                          </m:r>
                        </m:e>
                        <m:sub>
                          <m:r>
                            <a:rPr lang="en-US" sz="1600" b="1" i="0">
                              <a:latin typeface="Cambria Math" panose="02040503050406030204" pitchFamily="18" charset="0"/>
                            </a:rPr>
                            <m:t>𝟐</m:t>
                          </m:r>
                        </m:sub>
                      </m:sSub>
                      <m:r>
                        <a:rPr lang="en-US" sz="1600" b="1" i="0">
                          <a:latin typeface="Cambria Math" panose="02040503050406030204" pitchFamily="18" charset="0"/>
                        </a:rPr>
                        <m:t>=−</m:t>
                      </m:r>
                      <m:r>
                        <a:rPr lang="en-US" sz="1600" b="1" i="0">
                          <a:latin typeface="Cambria Math" panose="02040503050406030204" pitchFamily="18" charset="0"/>
                        </a:rPr>
                        <m:t>𝟐𝟒</m:t>
                      </m:r>
                      <m:sSubSup>
                        <m:sSubSupPr>
                          <m:ctrlPr>
                            <a:rPr lang="en-US" sz="1600" b="1" i="1">
                              <a:solidFill>
                                <a:srgbClr val="836967"/>
                              </a:solidFill>
                              <a:latin typeface="Cambria Math" panose="02040503050406030204" pitchFamily="18" charset="0"/>
                            </a:rPr>
                          </m:ctrlPr>
                        </m:sSubSupPr>
                        <m:e>
                          <m:r>
                            <a:rPr lang="en-US" sz="1600" b="1" i="1">
                              <a:latin typeface="Cambria Math" panose="02040503050406030204" pitchFamily="18" charset="0"/>
                            </a:rPr>
                            <m:t>𝑴</m:t>
                          </m:r>
                        </m:e>
                        <m:sub>
                          <m:r>
                            <a:rPr lang="en-US" sz="1600" b="1" i="1">
                              <a:latin typeface="Cambria Math" panose="02040503050406030204" pitchFamily="18" charset="0"/>
                            </a:rPr>
                            <m:t>𝒑</m:t>
                          </m:r>
                        </m:sub>
                        <m:sup>
                          <m:r>
                            <a:rPr lang="en-US" sz="1600" b="1" i="0">
                              <a:latin typeface="Cambria Math" panose="02040503050406030204" pitchFamily="18" charset="0"/>
                            </a:rPr>
                            <m:t>𝟐</m:t>
                          </m:r>
                        </m:sup>
                      </m:sSubSup>
                      <m:nary>
                        <m:naryPr>
                          <m:limLoc m:val="subSup"/>
                          <m:ctrlPr>
                            <a:rPr lang="en-US" sz="1600" b="1" i="1">
                              <a:latin typeface="Cambria Math" panose="02040503050406030204" pitchFamily="18" charset="0"/>
                            </a:rPr>
                          </m:ctrlPr>
                        </m:naryPr>
                        <m:sub>
                          <m:r>
                            <a:rPr lang="en-US" sz="1600" b="1" i="0">
                              <a:latin typeface="Cambria Math" panose="02040503050406030204" pitchFamily="18" charset="0"/>
                            </a:rPr>
                            <m:t>𝟎</m:t>
                          </m:r>
                        </m:sub>
                        <m:sup>
                          <m:r>
                            <a:rPr lang="en-US" sz="1600" b="1" i="0">
                              <a:latin typeface="Cambria Math" panose="02040503050406030204" pitchFamily="18" charset="0"/>
                            </a:rPr>
                            <m:t>∞</m:t>
                          </m:r>
                        </m:sup>
                        <m:e>
                          <m:f>
                            <m:fPr>
                              <m:ctrlPr>
                                <a:rPr lang="en-US" sz="1600" b="1" i="1">
                                  <a:solidFill>
                                    <a:srgbClr val="836967"/>
                                  </a:solidFill>
                                  <a:latin typeface="Cambria Math" panose="02040503050406030204" pitchFamily="18" charset="0"/>
                                </a:rPr>
                              </m:ctrlPr>
                            </m:fPr>
                            <m:num>
                              <m:r>
                                <a:rPr lang="en-US" sz="1600" b="1" i="1">
                                  <a:latin typeface="Cambria Math" panose="02040503050406030204" pitchFamily="18" charset="0"/>
                                </a:rPr>
                                <m:t>𝒅</m:t>
                              </m:r>
                              <m:sSup>
                                <m:sSupPr>
                                  <m:ctrlPr>
                                    <a:rPr lang="en-US" sz="1600" b="1" i="1">
                                      <a:solidFill>
                                        <a:srgbClr val="836967"/>
                                      </a:solidFill>
                                      <a:latin typeface="Cambria Math" panose="02040503050406030204" pitchFamily="18" charset="0"/>
                                    </a:rPr>
                                  </m:ctrlPr>
                                </m:sSupPr>
                                <m:e>
                                  <m:r>
                                    <a:rPr lang="en-US" sz="1600" b="1" i="1">
                                      <a:latin typeface="Cambria Math" panose="02040503050406030204" pitchFamily="18" charset="0"/>
                                    </a:rPr>
                                    <m:t>𝑸</m:t>
                                  </m:r>
                                </m:e>
                                <m:sup>
                                  <m:r>
                                    <a:rPr lang="en-US" sz="1600" b="1" i="0">
                                      <a:latin typeface="Cambria Math" panose="02040503050406030204" pitchFamily="18" charset="0"/>
                                    </a:rPr>
                                    <m:t>𝟐</m:t>
                                  </m:r>
                                </m:sup>
                              </m:sSup>
                            </m:num>
                            <m:den>
                              <m:sSup>
                                <m:sSupPr>
                                  <m:ctrlPr>
                                    <a:rPr lang="en-US" sz="1600" b="1" i="1">
                                      <a:solidFill>
                                        <a:srgbClr val="836967"/>
                                      </a:solidFill>
                                      <a:latin typeface="Cambria Math" panose="02040503050406030204" pitchFamily="18" charset="0"/>
                                    </a:rPr>
                                  </m:ctrlPr>
                                </m:sSupPr>
                                <m:e>
                                  <m:r>
                                    <a:rPr lang="en-US" sz="1600" b="1" i="1">
                                      <a:latin typeface="Cambria Math" panose="02040503050406030204" pitchFamily="18" charset="0"/>
                                    </a:rPr>
                                    <m:t>𝑸</m:t>
                                  </m:r>
                                </m:e>
                                <m:sup>
                                  <m:r>
                                    <a:rPr lang="en-US" sz="1600" b="1" i="0">
                                      <a:latin typeface="Cambria Math" panose="02040503050406030204" pitchFamily="18" charset="0"/>
                                    </a:rPr>
                                    <m:t>𝟒</m:t>
                                  </m:r>
                                </m:sup>
                              </m:sSup>
                            </m:den>
                          </m:f>
                        </m:e>
                      </m:nary>
                      <m:nary>
                        <m:naryPr>
                          <m:limLoc m:val="subSup"/>
                          <m:ctrlPr>
                            <a:rPr lang="en-US" sz="1600" b="1" i="1">
                              <a:latin typeface="Cambria Math" panose="02040503050406030204" pitchFamily="18" charset="0"/>
                            </a:rPr>
                          </m:ctrlPr>
                        </m:naryPr>
                        <m:sub>
                          <m:r>
                            <a:rPr lang="en-US" sz="1600" b="1" i="1">
                              <a:latin typeface="Cambria Math" panose="02040503050406030204" pitchFamily="18" charset="0"/>
                            </a:rPr>
                            <m:t>𝟎</m:t>
                          </m:r>
                        </m:sub>
                        <m:sup>
                          <m:sSub>
                            <m:sSubPr>
                              <m:ctrlPr>
                                <a:rPr lang="en-US" sz="1600" b="1" i="1">
                                  <a:solidFill>
                                    <a:srgbClr val="836967"/>
                                  </a:solidFill>
                                  <a:latin typeface="Cambria Math" panose="02040503050406030204" pitchFamily="18" charset="0"/>
                                </a:rPr>
                              </m:ctrlPr>
                            </m:sSubPr>
                            <m:e>
                              <m:r>
                                <a:rPr lang="en-US" sz="1600" b="1" i="1">
                                  <a:latin typeface="Cambria Math" panose="02040503050406030204" pitchFamily="18" charset="0"/>
                                </a:rPr>
                                <m:t>𝒙</m:t>
                              </m:r>
                            </m:e>
                            <m:sub>
                              <m:r>
                                <a:rPr lang="en-US" sz="1600" b="1" i="1">
                                  <a:latin typeface="Cambria Math" panose="02040503050406030204" pitchFamily="18" charset="0"/>
                                </a:rPr>
                                <m:t>𝒕𝒉</m:t>
                              </m:r>
                            </m:sub>
                          </m:sSub>
                        </m:sup>
                        <m:e>
                          <m:acc>
                            <m:accPr>
                              <m:chr m:val="̃"/>
                              <m:ctrlPr>
                                <a:rPr lang="en-US" sz="1600" b="1" i="1" smtClean="0">
                                  <a:solidFill>
                                    <a:srgbClr val="836967"/>
                                  </a:solidFill>
                                  <a:latin typeface="Cambria Math" panose="02040503050406030204" pitchFamily="18" charset="0"/>
                                </a:rPr>
                              </m:ctrlPr>
                            </m:accPr>
                            <m:e>
                              <m:sSub>
                                <m:sSubPr>
                                  <m:ctrlPr>
                                    <a:rPr lang="en-US" sz="1600" b="1" i="1">
                                      <a:solidFill>
                                        <a:srgbClr val="836967"/>
                                      </a:solidFill>
                                      <a:latin typeface="Cambria Math" panose="02040503050406030204" pitchFamily="18" charset="0"/>
                                    </a:rPr>
                                  </m:ctrlPr>
                                </m:sSubPr>
                                <m:e>
                                  <m:r>
                                    <a:rPr lang="en-US" sz="1600" b="1" i="1">
                                      <a:latin typeface="Cambria Math" panose="02040503050406030204" pitchFamily="18" charset="0"/>
                                    </a:rPr>
                                    <m:t>𝜷</m:t>
                                  </m:r>
                                </m:e>
                                <m:sub>
                                  <m:r>
                                    <a:rPr lang="en-US" sz="1600" b="1" i="1">
                                      <a:latin typeface="Cambria Math" panose="02040503050406030204" pitchFamily="18" charset="0"/>
                                    </a:rPr>
                                    <m:t>𝟐</m:t>
                                  </m:r>
                                </m:sub>
                              </m:sSub>
                            </m:e>
                          </m:acc>
                          <m:d>
                            <m:dPr>
                              <m:sepChr m:val=","/>
                              <m:ctrlPr>
                                <a:rPr lang="en-US" sz="1600" b="1" i="1">
                                  <a:latin typeface="Cambria Math" panose="02040503050406030204" pitchFamily="18" charset="0"/>
                                </a:rPr>
                              </m:ctrlPr>
                            </m:dPr>
                            <m:e>
                              <m:r>
                                <a:rPr lang="en-US" sz="1600" b="1" i="1">
                                  <a:latin typeface="Cambria Math" panose="02040503050406030204" pitchFamily="18" charset="0"/>
                                </a:rPr>
                                <m:t>𝒙</m:t>
                              </m:r>
                            </m:e>
                            <m:e>
                              <m:sSup>
                                <m:sSupPr>
                                  <m:ctrlPr>
                                    <a:rPr lang="en-US" sz="1600" b="1" i="1">
                                      <a:solidFill>
                                        <a:srgbClr val="836967"/>
                                      </a:solidFill>
                                      <a:latin typeface="Cambria Math" panose="02040503050406030204" pitchFamily="18" charset="0"/>
                                    </a:rPr>
                                  </m:ctrlPr>
                                </m:sSupPr>
                                <m:e>
                                  <m:r>
                                    <a:rPr lang="en-US" sz="1600" b="1" i="1">
                                      <a:latin typeface="Cambria Math" panose="02040503050406030204" pitchFamily="18" charset="0"/>
                                    </a:rPr>
                                    <m:t>𝑸</m:t>
                                  </m:r>
                                </m:e>
                                <m:sup>
                                  <m:r>
                                    <a:rPr lang="en-US" sz="1600" b="1" i="1">
                                      <a:latin typeface="Cambria Math" panose="02040503050406030204" pitchFamily="18" charset="0"/>
                                    </a:rPr>
                                    <m:t>𝟐</m:t>
                                  </m:r>
                                </m:sup>
                              </m:sSup>
                            </m:e>
                          </m:d>
                          <m:sSub>
                            <m:sSubPr>
                              <m:ctrlPr>
                                <a:rPr lang="en-US" sz="1600" b="1" i="1" smtClean="0">
                                  <a:solidFill>
                                    <a:schemeClr val="tx1"/>
                                  </a:solidFill>
                                  <a:latin typeface="Cambria Math" panose="02040503050406030204" pitchFamily="18" charset="0"/>
                                </a:rPr>
                              </m:ctrlPr>
                            </m:sSubPr>
                            <m:e>
                              <m:r>
                                <a:rPr lang="en-US" sz="1600" b="1" i="0">
                                  <a:solidFill>
                                    <a:schemeClr val="tx1"/>
                                  </a:solidFill>
                                  <a:latin typeface="Cambria Math" panose="02040503050406030204" pitchFamily="18" charset="0"/>
                                </a:rPr>
                                <m:t>𝐠</m:t>
                              </m:r>
                            </m:e>
                            <m:sub>
                              <m:r>
                                <a:rPr lang="en-US" sz="1600" b="1" i="0" smtClean="0">
                                  <a:solidFill>
                                    <a:schemeClr val="tx1"/>
                                  </a:solidFill>
                                  <a:latin typeface="Cambria Math" panose="02040503050406030204" pitchFamily="18" charset="0"/>
                                </a:rPr>
                                <m:t>𝟐</m:t>
                              </m:r>
                            </m:sub>
                          </m:sSub>
                          <m:d>
                            <m:dPr>
                              <m:sepChr m:val=","/>
                              <m:ctrlPr>
                                <a:rPr lang="en-US" sz="1600" b="1" i="1">
                                  <a:solidFill>
                                    <a:schemeClr val="tx1"/>
                                  </a:solidFill>
                                  <a:latin typeface="Cambria Math" panose="02040503050406030204" pitchFamily="18" charset="0"/>
                                </a:rPr>
                              </m:ctrlPr>
                            </m:dPr>
                            <m:e>
                              <m:r>
                                <a:rPr lang="en-US" sz="1600" b="1" i="0">
                                  <a:solidFill>
                                    <a:schemeClr val="tx1"/>
                                  </a:solidFill>
                                  <a:latin typeface="Cambria Math" panose="02040503050406030204" pitchFamily="18" charset="0"/>
                                </a:rPr>
                                <m:t>𝐱</m:t>
                              </m:r>
                            </m:e>
                            <m:e>
                              <m:sSup>
                                <m:sSupPr>
                                  <m:ctrlPr>
                                    <a:rPr lang="en-US" sz="1600" b="1" i="1">
                                      <a:solidFill>
                                        <a:schemeClr val="tx1"/>
                                      </a:solidFill>
                                      <a:latin typeface="Cambria Math" panose="02040503050406030204" pitchFamily="18" charset="0"/>
                                    </a:rPr>
                                  </m:ctrlPr>
                                </m:sSupPr>
                                <m:e>
                                  <m:r>
                                    <a:rPr lang="en-US" sz="1600" b="1" i="0">
                                      <a:solidFill>
                                        <a:schemeClr val="tx1"/>
                                      </a:solidFill>
                                      <a:latin typeface="Cambria Math" panose="02040503050406030204" pitchFamily="18" charset="0"/>
                                    </a:rPr>
                                    <m:t>𝐐</m:t>
                                  </m:r>
                                </m:e>
                                <m:sup>
                                  <m:r>
                                    <a:rPr lang="en-US" sz="1600" b="1" i="0">
                                      <a:solidFill>
                                        <a:schemeClr val="tx1"/>
                                      </a:solidFill>
                                      <a:latin typeface="Cambria Math" panose="02040503050406030204" pitchFamily="18" charset="0"/>
                                    </a:rPr>
                                    <m:t>𝟐</m:t>
                                  </m:r>
                                </m:sup>
                              </m:sSup>
                            </m:e>
                          </m:d>
                          <m:r>
                            <a:rPr lang="en-US" sz="1600" b="1" i="1">
                              <a:latin typeface="Cambria Math" panose="02040503050406030204" pitchFamily="18" charset="0"/>
                            </a:rPr>
                            <m:t>𝒅𝒙</m:t>
                          </m:r>
                        </m:e>
                      </m:nary>
                    </m:oMath>
                  </m:oMathPara>
                </a14:m>
                <a:endParaRPr lang="en-US" sz="1600" b="1" dirty="0"/>
              </a:p>
            </p:txBody>
          </p:sp>
        </mc:Choice>
        <mc:Fallback xmlns="">
          <p:sp>
            <p:nvSpPr>
              <p:cNvPr id="6" name="TextBox 5">
                <a:extLst>
                  <a:ext uri="{FF2B5EF4-FFF2-40B4-BE49-F238E27FC236}">
                    <a16:creationId xmlns:a16="http://schemas.microsoft.com/office/drawing/2014/main" id="{4568596C-167E-1CB8-0A45-8454C1C515FB}"/>
                  </a:ext>
                </a:extLst>
              </p:cNvPr>
              <p:cNvSpPr txBox="1">
                <a:spLocks noRot="1" noChangeAspect="1" noMove="1" noResize="1" noEditPoints="1" noAdjustHandles="1" noChangeArrowheads="1" noChangeShapeType="1" noTextEdit="1"/>
              </p:cNvSpPr>
              <p:nvPr/>
            </p:nvSpPr>
            <p:spPr>
              <a:xfrm>
                <a:off x="5923808" y="2215950"/>
                <a:ext cx="6379744" cy="643253"/>
              </a:xfrm>
              <a:prstGeom prst="rect">
                <a:avLst/>
              </a:prstGeom>
              <a:blipFill>
                <a:blip r:embed="rId4"/>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13C30213-DB2B-4D0C-B7D4-C93A2CD4C62C}"/>
              </a:ext>
            </a:extLst>
          </p:cNvPr>
          <p:cNvSpPr txBox="1"/>
          <p:nvPr/>
        </p:nvSpPr>
        <p:spPr>
          <a:xfrm>
            <a:off x="6419210" y="3260248"/>
            <a:ext cx="5682782" cy="2585323"/>
          </a:xfrm>
          <a:prstGeom prst="rect">
            <a:avLst/>
          </a:prstGeom>
          <a:noFill/>
        </p:spPr>
        <p:txBody>
          <a:bodyPr wrap="square" rtlCol="0">
            <a:spAutoFit/>
          </a:bodyPr>
          <a:lstStyle/>
          <a:p>
            <a:pPr marL="285750" indent="-285750">
              <a:buFont typeface="Arial" panose="020B0604020202020204" pitchFamily="34" charset="0"/>
              <a:buChar char="•"/>
            </a:pPr>
            <a:r>
              <a:rPr lang="en-US" dirty="0"/>
              <a:t>The leading error in theoretical calculations of the hydrogen HFS comes from these spin-structure function dependent integrals!</a:t>
            </a:r>
          </a:p>
          <a:p>
            <a:pPr marL="285750" indent="-285750">
              <a:buFont typeface="Arial" panose="020B0604020202020204" pitchFamily="34" charset="0"/>
              <a:buChar char="•"/>
            </a:pPr>
            <a:r>
              <a:rPr lang="en-US" dirty="0"/>
              <a:t>The subject of an ongoing tension between theory and experiment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transition region accounts for ~30% of the integral!</a:t>
            </a:r>
          </a:p>
          <a:p>
            <a:pPr marL="285750" indent="-285750">
              <a:buFont typeface="Arial" panose="020B0604020202020204" pitchFamily="34" charset="0"/>
              <a:buChar char="•"/>
            </a:pPr>
            <a:endParaRPr lang="en-US" dirty="0"/>
          </a:p>
        </p:txBody>
      </p:sp>
      <p:sp>
        <p:nvSpPr>
          <p:cNvPr id="3" name="Slide Number Placeholder 2">
            <a:extLst>
              <a:ext uri="{FF2B5EF4-FFF2-40B4-BE49-F238E27FC236}">
                <a16:creationId xmlns:a16="http://schemas.microsoft.com/office/drawing/2014/main" id="{E36E892A-1927-CAC1-C224-3A1F1DD8CA0F}"/>
              </a:ext>
            </a:extLst>
          </p:cNvPr>
          <p:cNvSpPr>
            <a:spLocks noGrp="1"/>
          </p:cNvSpPr>
          <p:nvPr>
            <p:ph type="sldNum" sz="quarter" idx="12"/>
          </p:nvPr>
        </p:nvSpPr>
        <p:spPr/>
        <p:txBody>
          <a:bodyPr/>
          <a:lstStyle/>
          <a:p>
            <a:r>
              <a:rPr lang="en-US"/>
              <a:t>40</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CBDDF52-A92A-D18D-E26D-E8F5BBD11799}"/>
                  </a:ext>
                </a:extLst>
              </p:cNvPr>
              <p:cNvSpPr txBox="1"/>
              <p:nvPr/>
            </p:nvSpPr>
            <p:spPr>
              <a:xfrm>
                <a:off x="1643333" y="1690688"/>
                <a:ext cx="8285780" cy="495713"/>
              </a:xfrm>
              <a:prstGeom prst="rect">
                <a:avLst/>
              </a:prstGeom>
              <a:noFill/>
            </p:spPr>
            <p:txBody>
              <a:bodyPr wrap="square" rtlCol="0">
                <a:spAutoFit/>
              </a:bodyPr>
              <a:lstStyle/>
              <a:p>
                <a:r>
                  <a:rPr lang="en-US" b="1" dirty="0"/>
                  <a:t>Running Integral from </a:t>
                </a:r>
                <a14:m>
                  <m:oMath xmlns:m="http://schemas.openxmlformats.org/officeDocument/2006/math">
                    <m:nary>
                      <m:naryPr>
                        <m:ctrlPr>
                          <a:rPr lang="en-US" b="1" i="1" smtClean="0">
                            <a:latin typeface="Cambria Math" panose="02040503050406030204" pitchFamily="18" charset="0"/>
                          </a:rPr>
                        </m:ctrlPr>
                      </m:naryPr>
                      <m:sub>
                        <m:sSubSup>
                          <m:sSubSupPr>
                            <m:ctrlPr>
                              <a:rPr lang="en-US" b="1" i="1" smtClean="0">
                                <a:latin typeface="Cambria Math" panose="02040503050406030204" pitchFamily="18" charset="0"/>
                              </a:rPr>
                            </m:ctrlPr>
                          </m:sSubSupPr>
                          <m:e>
                            <m:r>
                              <a:rPr lang="en-US" b="1" i="1" smtClean="0">
                                <a:latin typeface="Cambria Math" panose="02040503050406030204" pitchFamily="18" charset="0"/>
                              </a:rPr>
                              <m:t>𝑸</m:t>
                            </m:r>
                          </m:e>
                          <m:sub>
                            <m:r>
                              <a:rPr lang="en-US" b="1" i="1" smtClean="0">
                                <a:latin typeface="Cambria Math" panose="02040503050406030204" pitchFamily="18" charset="0"/>
                              </a:rPr>
                              <m:t>𝒎𝒊𝒏</m:t>
                            </m:r>
                          </m:sub>
                          <m:sup>
                            <m:r>
                              <a:rPr lang="en-US" b="1" i="1" smtClean="0">
                                <a:latin typeface="Cambria Math" panose="02040503050406030204" pitchFamily="18" charset="0"/>
                              </a:rPr>
                              <m:t>𝟐</m:t>
                            </m:r>
                          </m:sup>
                        </m:sSubSup>
                      </m:sub>
                      <m:sup>
                        <m:r>
                          <a:rPr lang="en-US" b="1" i="1" smtClean="0">
                            <a:latin typeface="Cambria Math" panose="02040503050406030204" pitchFamily="18" charset="0"/>
                            <a:ea typeface="Cambria Math" panose="02040503050406030204" pitchFamily="18" charset="0"/>
                          </a:rPr>
                          <m:t>∞</m:t>
                        </m:r>
                      </m:sup>
                      <m:e>
                        <m:r>
                          <a:rPr lang="en-US" b="1" i="1" smtClean="0">
                            <a:latin typeface="Cambria Math" panose="02040503050406030204" pitchFamily="18" charset="0"/>
                          </a:rPr>
                          <m:t>𝒅</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𝑸</m:t>
                            </m:r>
                          </m:e>
                          <m:sup>
                            <m:r>
                              <a:rPr lang="en-US" b="1" i="1" smtClean="0">
                                <a:latin typeface="Cambria Math" panose="02040503050406030204" pitchFamily="18" charset="0"/>
                              </a:rPr>
                              <m:t>𝟐</m:t>
                            </m:r>
                          </m:sup>
                        </m:sSup>
                      </m:e>
                    </m:nary>
                  </m:oMath>
                </a14:m>
                <a:endParaRPr lang="en-US" b="1" dirty="0"/>
              </a:p>
            </p:txBody>
          </p:sp>
        </mc:Choice>
        <mc:Fallback xmlns="">
          <p:sp>
            <p:nvSpPr>
              <p:cNvPr id="5" name="TextBox 4">
                <a:extLst>
                  <a:ext uri="{FF2B5EF4-FFF2-40B4-BE49-F238E27FC236}">
                    <a16:creationId xmlns:a16="http://schemas.microsoft.com/office/drawing/2014/main" id="{0CBDDF52-A92A-D18D-E26D-E8F5BBD11799}"/>
                  </a:ext>
                </a:extLst>
              </p:cNvPr>
              <p:cNvSpPr txBox="1">
                <a:spLocks noRot="1" noChangeAspect="1" noMove="1" noResize="1" noEditPoints="1" noAdjustHandles="1" noChangeArrowheads="1" noChangeShapeType="1" noTextEdit="1"/>
              </p:cNvSpPr>
              <p:nvPr/>
            </p:nvSpPr>
            <p:spPr>
              <a:xfrm>
                <a:off x="1643333" y="1690688"/>
                <a:ext cx="8285780" cy="495713"/>
              </a:xfrm>
              <a:prstGeom prst="rect">
                <a:avLst/>
              </a:prstGeom>
              <a:blipFill>
                <a:blip r:embed="rId5"/>
                <a:stretch>
                  <a:fillRect l="-662" t="-102439" b="-1487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1B68B54-D1BA-323E-623B-BA9F4EBD0CAB}"/>
                  </a:ext>
                </a:extLst>
              </p:cNvPr>
              <p:cNvSpPr txBox="1"/>
              <p:nvPr/>
            </p:nvSpPr>
            <p:spPr>
              <a:xfrm>
                <a:off x="2727532" y="5856791"/>
                <a:ext cx="3922650" cy="488339"/>
              </a:xfrm>
              <a:prstGeom prst="rect">
                <a:avLst/>
              </a:prstGeom>
              <a:solidFill>
                <a:schemeClr val="bg1"/>
              </a:solidFill>
            </p:spPr>
            <p:txBody>
              <a:bodyPr wrap="square" rtlCol="0">
                <a:spAutoFit/>
              </a:bodyPr>
              <a:lstStyle/>
              <a:p>
                <a14:m>
                  <m:oMath xmlns:m="http://schemas.openxmlformats.org/officeDocument/2006/math">
                    <m:sSubSup>
                      <m:sSubSupPr>
                        <m:ctrlPr>
                          <a:rPr lang="en-US" sz="2400" b="1" i="1" smtClean="0">
                            <a:latin typeface="Cambria Math" panose="02040503050406030204" pitchFamily="18" charset="0"/>
                          </a:rPr>
                        </m:ctrlPr>
                      </m:sSubSupPr>
                      <m:e>
                        <m:r>
                          <a:rPr lang="en-US" sz="2400" b="1" i="1" smtClean="0">
                            <a:latin typeface="Cambria Math" panose="02040503050406030204" pitchFamily="18" charset="0"/>
                          </a:rPr>
                          <m:t>𝑸</m:t>
                        </m:r>
                      </m:e>
                      <m:sub>
                        <m:r>
                          <a:rPr lang="en-US" sz="2400" b="1" i="1" smtClean="0">
                            <a:latin typeface="Cambria Math" panose="02040503050406030204" pitchFamily="18" charset="0"/>
                          </a:rPr>
                          <m:t>𝒎𝒊𝒏</m:t>
                        </m:r>
                      </m:sub>
                      <m:sup>
                        <m:r>
                          <a:rPr lang="en-US" sz="2400" b="1" i="1" smtClean="0">
                            <a:latin typeface="Cambria Math" panose="02040503050406030204" pitchFamily="18" charset="0"/>
                          </a:rPr>
                          <m:t>𝟐</m:t>
                        </m:r>
                      </m:sup>
                    </m:sSubSup>
                  </m:oMath>
                </a14:m>
                <a:r>
                  <a:rPr lang="en-US" sz="2400" b="1" dirty="0"/>
                  <a:t> (GeV</a:t>
                </a:r>
                <a:r>
                  <a:rPr lang="en-US" sz="2400" b="1" baseline="30000" dirty="0"/>
                  <a:t>2</a:t>
                </a:r>
                <a:r>
                  <a:rPr lang="en-US" sz="2400" b="1" dirty="0"/>
                  <a:t>)</a:t>
                </a:r>
                <a:endParaRPr lang="en-US" sz="2400" b="1" baseline="30000" dirty="0"/>
              </a:p>
            </p:txBody>
          </p:sp>
        </mc:Choice>
        <mc:Fallback xmlns="">
          <p:sp>
            <p:nvSpPr>
              <p:cNvPr id="10" name="TextBox 9">
                <a:extLst>
                  <a:ext uri="{FF2B5EF4-FFF2-40B4-BE49-F238E27FC236}">
                    <a16:creationId xmlns:a16="http://schemas.microsoft.com/office/drawing/2014/main" id="{41B68B54-D1BA-323E-623B-BA9F4EBD0CAB}"/>
                  </a:ext>
                </a:extLst>
              </p:cNvPr>
              <p:cNvSpPr txBox="1">
                <a:spLocks noRot="1" noChangeAspect="1" noMove="1" noResize="1" noEditPoints="1" noAdjustHandles="1" noChangeArrowheads="1" noChangeShapeType="1" noTextEdit="1"/>
              </p:cNvSpPr>
              <p:nvPr/>
            </p:nvSpPr>
            <p:spPr>
              <a:xfrm>
                <a:off x="2727532" y="5856791"/>
                <a:ext cx="3922650" cy="488339"/>
              </a:xfrm>
              <a:prstGeom prst="rect">
                <a:avLst/>
              </a:prstGeom>
              <a:blipFill>
                <a:blip r:embed="rId6"/>
                <a:stretch>
                  <a:fillRect t="-3750" b="-28750"/>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F0EDFA87-CE70-67DA-EACC-5C216A0A29D8}"/>
              </a:ext>
            </a:extLst>
          </p:cNvPr>
          <p:cNvSpPr txBox="1"/>
          <p:nvPr/>
        </p:nvSpPr>
        <p:spPr>
          <a:xfrm rot="16200000">
            <a:off x="-625503" y="3703611"/>
            <a:ext cx="2465740" cy="461665"/>
          </a:xfrm>
          <a:prstGeom prst="rect">
            <a:avLst/>
          </a:prstGeom>
          <a:solidFill>
            <a:schemeClr val="bg1"/>
          </a:solidFill>
        </p:spPr>
        <p:txBody>
          <a:bodyPr wrap="none" rtlCol="0">
            <a:spAutoFit/>
          </a:bodyPr>
          <a:lstStyle/>
          <a:p>
            <a:r>
              <a:rPr lang="en-US" sz="2400" b="1" dirty="0"/>
              <a:t>Running Integral</a:t>
            </a:r>
          </a:p>
        </p:txBody>
      </p:sp>
    </p:spTree>
    <p:custDataLst>
      <p:tags r:id="rId1"/>
    </p:custDataLst>
    <p:extLst>
      <p:ext uri="{BB962C8B-B14F-4D97-AF65-F5344CB8AC3E}">
        <p14:creationId xmlns:p14="http://schemas.microsoft.com/office/powerpoint/2010/main" val="16003558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45564-B766-EF1E-401F-853997C93C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176158-2C66-72D9-5973-1931483C5EED}"/>
              </a:ext>
            </a:extLst>
          </p:cNvPr>
          <p:cNvSpPr>
            <a:spLocks noGrp="1"/>
          </p:cNvSpPr>
          <p:nvPr>
            <p:ph type="title"/>
          </p:nvPr>
        </p:nvSpPr>
        <p:spPr/>
        <p:txBody>
          <a:bodyPr/>
          <a:lstStyle/>
          <a:p>
            <a:pPr algn="ctr"/>
            <a:r>
              <a:rPr lang="en-US" dirty="0"/>
              <a:t>Hydrogen Hyperfine Splitting Impact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B40A08-C547-9BFA-7D9B-5E16F6EA91AD}"/>
                  </a:ext>
                </a:extLst>
              </p:cNvPr>
              <p:cNvSpPr>
                <a:spLocks noGrp="1"/>
              </p:cNvSpPr>
              <p:nvPr>
                <p:ph idx="1"/>
              </p:nvPr>
            </p:nvSpPr>
            <p:spPr>
              <a:xfrm>
                <a:off x="4249485" y="2531209"/>
                <a:ext cx="5972961" cy="4351338"/>
              </a:xfrm>
            </p:spPr>
            <p:txBody>
              <a:bodyPr>
                <a:normAutofit fontScale="85000" lnSpcReduction="20000"/>
              </a:bodyPr>
              <a:lstStyle/>
              <a:p>
                <a:r>
                  <a:rPr lang="en-US" dirty="0"/>
                  <a:t>Transition region accounts for </a:t>
                </a:r>
                <a:r>
                  <a:rPr lang="en-US" b="1" dirty="0"/>
                  <a:t>30% of </a:t>
                </a:r>
                <a14:m>
                  <m:oMath xmlns:m="http://schemas.openxmlformats.org/officeDocument/2006/math">
                    <m:sSub>
                      <m:sSubPr>
                        <m:ctrlPr>
                          <a:rPr lang="en-US" b="1" i="1" smtClean="0">
                            <a:latin typeface="Cambria Math" panose="02040503050406030204" pitchFamily="18" charset="0"/>
                          </a:rPr>
                        </m:ctrlPr>
                      </m:sSubPr>
                      <m:e>
                        <m:r>
                          <a:rPr lang="el-GR" b="1" i="1" smtClean="0">
                            <a:latin typeface="Cambria Math" panose="02040503050406030204" pitchFamily="18" charset="0"/>
                            <a:ea typeface="Cambria Math" panose="02040503050406030204" pitchFamily="18" charset="0"/>
                          </a:rPr>
                          <m:t>𝜟</m:t>
                        </m:r>
                      </m:e>
                      <m:sub>
                        <m:r>
                          <a:rPr lang="en-US" b="1" i="1" smtClean="0">
                            <a:latin typeface="Cambria Math" panose="02040503050406030204" pitchFamily="18" charset="0"/>
                          </a:rPr>
                          <m:t>𝟐</m:t>
                        </m:r>
                      </m:sub>
                    </m:sSub>
                  </m:oMath>
                </a14:m>
                <a:r>
                  <a:rPr lang="en-US" dirty="0"/>
                  <a:t> </a:t>
                </a:r>
              </a:p>
              <a:p>
                <a:endParaRPr lang="en-US" dirty="0"/>
              </a:p>
              <a:p>
                <a:r>
                  <a:rPr lang="en-US" dirty="0"/>
                  <a:t>These results can cut the error in this region to </a:t>
                </a:r>
                <a14:m>
                  <m:oMath xmlns:m="http://schemas.openxmlformats.org/officeDocument/2006/math">
                    <m:r>
                      <a:rPr lang="en-US" b="0" i="0" smtClean="0">
                        <a:latin typeface="Cambria Math" panose="02040503050406030204" pitchFamily="18" charset="0"/>
                      </a:rPr>
                      <m:t> </m:t>
                    </m:r>
                    <m:f>
                      <m:fPr>
                        <m:type m:val="skw"/>
                        <m:ctrlPr>
                          <a:rPr lang="en-US" b="1" i="1" smtClean="0">
                            <a:latin typeface="Cambria Math" panose="02040503050406030204" pitchFamily="18" charset="0"/>
                          </a:rPr>
                        </m:ctrlPr>
                      </m:fPr>
                      <m:num>
                        <m:r>
                          <a:rPr lang="en-US" b="1" i="1" smtClean="0">
                            <a:latin typeface="Cambria Math" panose="02040503050406030204" pitchFamily="18" charset="0"/>
                          </a:rPr>
                          <m:t>𝟏</m:t>
                        </m:r>
                      </m:num>
                      <m:den>
                        <m:r>
                          <a:rPr lang="en-US" b="1" i="1" smtClean="0">
                            <a:latin typeface="Cambria Math" panose="02040503050406030204" pitchFamily="18" charset="0"/>
                          </a:rPr>
                          <m:t>𝟔</m:t>
                        </m:r>
                      </m:den>
                    </m:f>
                  </m:oMath>
                </a14:m>
                <a:r>
                  <a:rPr lang="en-US" b="1" dirty="0"/>
                  <a:t> of the current error</a:t>
                </a:r>
              </a:p>
              <a:p>
                <a:endParaRPr lang="en-US" dirty="0"/>
              </a:p>
              <a:p>
                <a14:m>
                  <m:oMath xmlns:m="http://schemas.openxmlformats.org/officeDocument/2006/math">
                    <m:sSub>
                      <m:sSubPr>
                        <m:ctrlPr>
                          <a:rPr lang="en-US" i="1" smtClean="0">
                            <a:latin typeface="Cambria Math" panose="02040503050406030204" pitchFamily="18" charset="0"/>
                          </a:rPr>
                        </m:ctrlPr>
                      </m:sSubPr>
                      <m:e>
                        <m:r>
                          <m:rPr>
                            <m:sty m:val="p"/>
                          </m:rPr>
                          <a:rPr lang="el-GR" i="1" smtClean="0">
                            <a:latin typeface="Cambria Math" panose="02040503050406030204" pitchFamily="18" charset="0"/>
                            <a:ea typeface="Cambria Math" panose="02040503050406030204" pitchFamily="18" charset="0"/>
                          </a:rPr>
                          <m:t>Δ</m:t>
                        </m:r>
                      </m:e>
                      <m:sub>
                        <m:r>
                          <a:rPr lang="en-US" b="0" i="1" smtClean="0">
                            <a:latin typeface="Cambria Math" panose="02040503050406030204" pitchFamily="18" charset="0"/>
                            <a:ea typeface="Cambria Math" panose="02040503050406030204" pitchFamily="18" charset="0"/>
                          </a:rPr>
                          <m:t>𝑝𝑜𝑙</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𝑐</m:t>
                        </m:r>
                        <m:r>
                          <a:rPr lang="en-US" b="0" i="1" smtClean="0">
                            <a:latin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Δ</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Δ</m:t>
                        </m:r>
                      </m:e>
                      <m:sub>
                        <m:r>
                          <a:rPr lang="en-US" i="1">
                            <a:latin typeface="Cambria Math" panose="02040503050406030204" pitchFamily="18" charset="0"/>
                          </a:rPr>
                          <m:t>2</m:t>
                        </m:r>
                      </m:sub>
                    </m:sSub>
                    <m:r>
                      <a:rPr lang="en-US" b="0" i="1" smtClean="0">
                        <a:latin typeface="Cambria Math" panose="02040503050406030204" pitchFamily="18" charset="0"/>
                      </a:rPr>
                      <m:t>)</m:t>
                    </m:r>
                  </m:oMath>
                </a14:m>
                <a:r>
                  <a:rPr lang="en-US" dirty="0"/>
                  <a:t> accounts for </a:t>
                </a:r>
                <a:r>
                  <a:rPr lang="en-US" b="1" dirty="0"/>
                  <a:t>81% </a:t>
                </a:r>
                <a:r>
                  <a:rPr lang="en-US" dirty="0"/>
                  <a:t>of the current two-photon Hyperfine Splitting uncertainty</a:t>
                </a:r>
              </a:p>
              <a:p>
                <a:endParaRPr lang="en-US" dirty="0"/>
              </a:p>
              <a:p>
                <a:r>
                  <a:rPr lang="en-US" dirty="0"/>
                  <a:t>Opportunity to </a:t>
                </a:r>
                <a:r>
                  <a:rPr lang="en-US" b="1" dirty="0"/>
                  <a:t>study or maybe eliminate a long-standing tension </a:t>
                </a:r>
                <a:r>
                  <a:rPr lang="en-US" dirty="0"/>
                  <a:t>between theory and experiment for </a:t>
                </a:r>
                <a14:m>
                  <m:oMath xmlns:m="http://schemas.openxmlformats.org/officeDocument/2006/math">
                    <m:sSub>
                      <m:sSubPr>
                        <m:ctrlPr>
                          <a:rPr lang="en-US" i="1" smtClean="0">
                            <a:latin typeface="Cambria Math" panose="02040503050406030204" pitchFamily="18" charset="0"/>
                          </a:rPr>
                        </m:ctrlPr>
                      </m:sSubPr>
                      <m:e>
                        <m:r>
                          <m:rPr>
                            <m:sty m:val="p"/>
                          </m:rPr>
                          <a:rPr lang="el-GR" i="1" smtClean="0">
                            <a:latin typeface="Cambria Math" panose="02040503050406030204" pitchFamily="18" charset="0"/>
                            <a:ea typeface="Cambria Math" panose="02040503050406030204" pitchFamily="18" charset="0"/>
                          </a:rPr>
                          <m:t>Δ</m:t>
                        </m:r>
                      </m:e>
                      <m:sub>
                        <m:r>
                          <a:rPr lang="en-US" b="0" i="1" smtClean="0">
                            <a:latin typeface="Cambria Math" panose="02040503050406030204" pitchFamily="18" charset="0"/>
                            <a:ea typeface="Cambria Math" panose="02040503050406030204" pitchFamily="18" charset="0"/>
                          </a:rPr>
                          <m:t>𝑝𝑜𝑙</m:t>
                        </m:r>
                      </m:sub>
                    </m:sSub>
                  </m:oMath>
                </a14:m>
                <a:r>
                  <a:rPr lang="en-US" dirty="0"/>
                  <a:t>!</a:t>
                </a:r>
              </a:p>
            </p:txBody>
          </p:sp>
        </mc:Choice>
        <mc:Fallback xmlns="">
          <p:sp>
            <p:nvSpPr>
              <p:cNvPr id="3" name="Content Placeholder 2">
                <a:extLst>
                  <a:ext uri="{FF2B5EF4-FFF2-40B4-BE49-F238E27FC236}">
                    <a16:creationId xmlns:a16="http://schemas.microsoft.com/office/drawing/2014/main" id="{8B11BEE4-7330-0C4D-BD2E-1363ACC7E428}"/>
                  </a:ext>
                </a:extLst>
              </p:cNvPr>
              <p:cNvSpPr>
                <a:spLocks noGrp="1" noRot="1" noChangeAspect="1" noMove="1" noResize="1" noEditPoints="1" noAdjustHandles="1" noChangeArrowheads="1" noChangeShapeType="1" noTextEdit="1"/>
              </p:cNvSpPr>
              <p:nvPr>
                <p:ph idx="1"/>
              </p:nvPr>
            </p:nvSpPr>
            <p:spPr>
              <a:xfrm>
                <a:off x="4249485" y="2531209"/>
                <a:ext cx="5972961" cy="4351338"/>
              </a:xfrm>
              <a:blipFill>
                <a:blip r:embed="rId3"/>
                <a:stretch>
                  <a:fillRect l="-1327" t="-3081" r="-2143"/>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C8523B95-EF5A-A0F6-608C-D4E6FB699E14}"/>
              </a:ext>
            </a:extLst>
          </p:cNvPr>
          <p:cNvPicPr>
            <a:picLocks noChangeAspect="1"/>
          </p:cNvPicPr>
          <p:nvPr/>
        </p:nvPicPr>
        <p:blipFill>
          <a:blip r:embed="rId4"/>
          <a:stretch>
            <a:fillRect/>
          </a:stretch>
        </p:blipFill>
        <p:spPr>
          <a:xfrm>
            <a:off x="248176" y="1526138"/>
            <a:ext cx="3839009" cy="2870969"/>
          </a:xfrm>
          <a:prstGeom prst="rect">
            <a:avLst/>
          </a:prstGeom>
        </p:spPr>
      </p:pic>
      <p:sp>
        <p:nvSpPr>
          <p:cNvPr id="4" name="Slide Number Placeholder 3">
            <a:extLst>
              <a:ext uri="{FF2B5EF4-FFF2-40B4-BE49-F238E27FC236}">
                <a16:creationId xmlns:a16="http://schemas.microsoft.com/office/drawing/2014/main" id="{BC8557B3-1067-E075-D515-CDDD07E6ED2F}"/>
              </a:ext>
            </a:extLst>
          </p:cNvPr>
          <p:cNvSpPr>
            <a:spLocks noGrp="1"/>
          </p:cNvSpPr>
          <p:nvPr>
            <p:ph type="sldNum" sz="quarter" idx="12"/>
          </p:nvPr>
        </p:nvSpPr>
        <p:spPr/>
        <p:txBody>
          <a:bodyPr/>
          <a:lstStyle/>
          <a:p>
            <a:r>
              <a:rPr lang="en-US"/>
              <a:t>41</a:t>
            </a:r>
          </a:p>
        </p:txBody>
      </p:sp>
      <p:pic>
        <p:nvPicPr>
          <p:cNvPr id="7" name="Picture 6">
            <a:extLst>
              <a:ext uri="{FF2B5EF4-FFF2-40B4-BE49-F238E27FC236}">
                <a16:creationId xmlns:a16="http://schemas.microsoft.com/office/drawing/2014/main" id="{8D229386-7D80-72A3-55FE-F6B8DA5F4344}"/>
              </a:ext>
            </a:extLst>
          </p:cNvPr>
          <p:cNvPicPr>
            <a:picLocks noChangeAspect="1"/>
          </p:cNvPicPr>
          <p:nvPr/>
        </p:nvPicPr>
        <p:blipFill>
          <a:blip r:embed="rId5"/>
          <a:stretch>
            <a:fillRect/>
          </a:stretch>
        </p:blipFill>
        <p:spPr>
          <a:xfrm>
            <a:off x="924300" y="4558213"/>
            <a:ext cx="2657101" cy="2163262"/>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43B1A6A-2108-035B-982E-232826875A37}"/>
                  </a:ext>
                </a:extLst>
              </p:cNvPr>
              <p:cNvSpPr txBox="1"/>
              <p:nvPr/>
            </p:nvSpPr>
            <p:spPr>
              <a:xfrm>
                <a:off x="-124271" y="5249096"/>
                <a:ext cx="1284148" cy="39074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l-GR" b="1" i="0" smtClean="0">
                              <a:latin typeface="Cambria Math" panose="02040503050406030204" pitchFamily="18" charset="0"/>
                              <a:ea typeface="Cambria Math" panose="02040503050406030204" pitchFamily="18" charset="0"/>
                            </a:rPr>
                            <m:t>𝚫</m:t>
                          </m:r>
                        </m:e>
                        <m:sub>
                          <m:r>
                            <a:rPr lang="en-US" b="1" i="0" smtClean="0">
                              <a:latin typeface="Cambria Math" panose="02040503050406030204" pitchFamily="18" charset="0"/>
                              <a:ea typeface="Cambria Math" panose="02040503050406030204" pitchFamily="18" charset="0"/>
                            </a:rPr>
                            <m:t>𝐩𝐨𝐥</m:t>
                          </m:r>
                        </m:sub>
                      </m:sSub>
                    </m:oMath>
                  </m:oMathPara>
                </a14:m>
                <a:endParaRPr lang="en-US" b="1" dirty="0"/>
              </a:p>
            </p:txBody>
          </p:sp>
        </mc:Choice>
        <mc:Fallback xmlns="">
          <p:sp>
            <p:nvSpPr>
              <p:cNvPr id="9" name="TextBox 8">
                <a:extLst>
                  <a:ext uri="{FF2B5EF4-FFF2-40B4-BE49-F238E27FC236}">
                    <a16:creationId xmlns:a16="http://schemas.microsoft.com/office/drawing/2014/main" id="{8DB9AED5-E7EE-D8FA-1DE3-11377665A714}"/>
                  </a:ext>
                </a:extLst>
              </p:cNvPr>
              <p:cNvSpPr txBox="1">
                <a:spLocks noRot="1" noChangeAspect="1" noMove="1" noResize="1" noEditPoints="1" noAdjustHandles="1" noChangeArrowheads="1" noChangeShapeType="1" noTextEdit="1"/>
              </p:cNvSpPr>
              <p:nvPr/>
            </p:nvSpPr>
            <p:spPr>
              <a:xfrm>
                <a:off x="-124271" y="5249096"/>
                <a:ext cx="1284148" cy="390748"/>
              </a:xfrm>
              <a:prstGeom prst="rect">
                <a:avLst/>
              </a:prstGeom>
              <a:blipFill>
                <a:blip r:embed="rId6"/>
                <a:stretch>
                  <a:fillRect b="-10938"/>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368965BC-9866-51C4-3621-CE522811129D}"/>
              </a:ext>
            </a:extLst>
          </p:cNvPr>
          <p:cNvSpPr txBox="1"/>
          <p:nvPr/>
        </p:nvSpPr>
        <p:spPr>
          <a:xfrm>
            <a:off x="762000" y="4706878"/>
            <a:ext cx="579584" cy="307777"/>
          </a:xfrm>
          <a:prstGeom prst="rect">
            <a:avLst/>
          </a:prstGeom>
          <a:solidFill>
            <a:schemeClr val="bg1"/>
          </a:solidFill>
        </p:spPr>
        <p:txBody>
          <a:bodyPr wrap="square" rtlCol="0">
            <a:spAutoFit/>
          </a:bodyPr>
          <a:lstStyle/>
          <a:p>
            <a:pPr algn="r"/>
            <a:r>
              <a:rPr lang="en-US" sz="700" b="1" dirty="0"/>
              <a:t>Ruth</a:t>
            </a:r>
          </a:p>
          <a:p>
            <a:pPr algn="r"/>
            <a:r>
              <a:rPr lang="en-US" sz="700" b="1" dirty="0"/>
              <a:t>et al. ‘24</a:t>
            </a:r>
          </a:p>
        </p:txBody>
      </p:sp>
      <p:sp>
        <p:nvSpPr>
          <p:cNvPr id="12" name="Rectangle: Rounded Corners 11">
            <a:extLst>
              <a:ext uri="{FF2B5EF4-FFF2-40B4-BE49-F238E27FC236}">
                <a16:creationId xmlns:a16="http://schemas.microsoft.com/office/drawing/2014/main" id="{4FF596EE-A9BE-E413-C568-20F9E3F33CE4}"/>
              </a:ext>
            </a:extLst>
          </p:cNvPr>
          <p:cNvSpPr/>
          <p:nvPr/>
        </p:nvSpPr>
        <p:spPr>
          <a:xfrm>
            <a:off x="4569076" y="1590332"/>
            <a:ext cx="4789411" cy="8276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0F6FF75-B29B-9098-5C4B-206A5B1FDD00}"/>
                  </a:ext>
                </a:extLst>
              </p:cNvPr>
              <p:cNvSpPr txBox="1"/>
              <p:nvPr/>
            </p:nvSpPr>
            <p:spPr>
              <a:xfrm>
                <a:off x="3842702" y="1682550"/>
                <a:ext cx="6379744" cy="6432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00" b="1" i="1" smtClean="0">
                              <a:solidFill>
                                <a:srgbClr val="836967"/>
                              </a:solidFill>
                              <a:latin typeface="Cambria Math" panose="02040503050406030204" pitchFamily="18" charset="0"/>
                            </a:rPr>
                          </m:ctrlPr>
                        </m:sSubPr>
                        <m:e>
                          <m:r>
                            <a:rPr lang="en-US" sz="1600" b="1" i="1">
                              <a:latin typeface="Cambria Math" panose="02040503050406030204" pitchFamily="18" charset="0"/>
                            </a:rPr>
                            <m:t>𝜟</m:t>
                          </m:r>
                        </m:e>
                        <m:sub>
                          <m:r>
                            <a:rPr lang="en-US" sz="1600" b="1" i="0">
                              <a:latin typeface="Cambria Math" panose="02040503050406030204" pitchFamily="18" charset="0"/>
                            </a:rPr>
                            <m:t>𝟐</m:t>
                          </m:r>
                        </m:sub>
                      </m:sSub>
                      <m:r>
                        <a:rPr lang="en-US" sz="1600" b="1" i="0">
                          <a:latin typeface="Cambria Math" panose="02040503050406030204" pitchFamily="18" charset="0"/>
                        </a:rPr>
                        <m:t>=−</m:t>
                      </m:r>
                      <m:r>
                        <a:rPr lang="en-US" sz="1600" b="1" i="0">
                          <a:latin typeface="Cambria Math" panose="02040503050406030204" pitchFamily="18" charset="0"/>
                        </a:rPr>
                        <m:t>𝟐𝟒</m:t>
                      </m:r>
                      <m:sSubSup>
                        <m:sSubSupPr>
                          <m:ctrlPr>
                            <a:rPr lang="en-US" sz="1600" b="1" i="1">
                              <a:solidFill>
                                <a:srgbClr val="836967"/>
                              </a:solidFill>
                              <a:latin typeface="Cambria Math" panose="02040503050406030204" pitchFamily="18" charset="0"/>
                            </a:rPr>
                          </m:ctrlPr>
                        </m:sSubSupPr>
                        <m:e>
                          <m:r>
                            <a:rPr lang="en-US" sz="1600" b="1" i="1">
                              <a:latin typeface="Cambria Math" panose="02040503050406030204" pitchFamily="18" charset="0"/>
                            </a:rPr>
                            <m:t>𝑴</m:t>
                          </m:r>
                        </m:e>
                        <m:sub>
                          <m:r>
                            <a:rPr lang="en-US" sz="1600" b="1" i="1">
                              <a:latin typeface="Cambria Math" panose="02040503050406030204" pitchFamily="18" charset="0"/>
                            </a:rPr>
                            <m:t>𝒑</m:t>
                          </m:r>
                        </m:sub>
                        <m:sup>
                          <m:r>
                            <a:rPr lang="en-US" sz="1600" b="1" i="0">
                              <a:latin typeface="Cambria Math" panose="02040503050406030204" pitchFamily="18" charset="0"/>
                            </a:rPr>
                            <m:t>𝟐</m:t>
                          </m:r>
                        </m:sup>
                      </m:sSubSup>
                      <m:nary>
                        <m:naryPr>
                          <m:limLoc m:val="subSup"/>
                          <m:ctrlPr>
                            <a:rPr lang="en-US" sz="1600" b="1" i="1">
                              <a:latin typeface="Cambria Math" panose="02040503050406030204" pitchFamily="18" charset="0"/>
                            </a:rPr>
                          </m:ctrlPr>
                        </m:naryPr>
                        <m:sub>
                          <m:r>
                            <a:rPr lang="en-US" sz="1600" b="1" i="0">
                              <a:latin typeface="Cambria Math" panose="02040503050406030204" pitchFamily="18" charset="0"/>
                            </a:rPr>
                            <m:t>𝟎</m:t>
                          </m:r>
                        </m:sub>
                        <m:sup>
                          <m:r>
                            <a:rPr lang="en-US" sz="1600" b="1" i="0">
                              <a:latin typeface="Cambria Math" panose="02040503050406030204" pitchFamily="18" charset="0"/>
                            </a:rPr>
                            <m:t>∞</m:t>
                          </m:r>
                        </m:sup>
                        <m:e>
                          <m:f>
                            <m:fPr>
                              <m:ctrlPr>
                                <a:rPr lang="en-US" sz="1600" b="1" i="1">
                                  <a:solidFill>
                                    <a:srgbClr val="836967"/>
                                  </a:solidFill>
                                  <a:latin typeface="Cambria Math" panose="02040503050406030204" pitchFamily="18" charset="0"/>
                                </a:rPr>
                              </m:ctrlPr>
                            </m:fPr>
                            <m:num>
                              <m:r>
                                <a:rPr lang="en-US" sz="1600" b="1" i="1">
                                  <a:latin typeface="Cambria Math" panose="02040503050406030204" pitchFamily="18" charset="0"/>
                                </a:rPr>
                                <m:t>𝒅</m:t>
                              </m:r>
                              <m:sSup>
                                <m:sSupPr>
                                  <m:ctrlPr>
                                    <a:rPr lang="en-US" sz="1600" b="1" i="1">
                                      <a:solidFill>
                                        <a:srgbClr val="836967"/>
                                      </a:solidFill>
                                      <a:latin typeface="Cambria Math" panose="02040503050406030204" pitchFamily="18" charset="0"/>
                                    </a:rPr>
                                  </m:ctrlPr>
                                </m:sSupPr>
                                <m:e>
                                  <m:r>
                                    <a:rPr lang="en-US" sz="1600" b="1" i="1">
                                      <a:latin typeface="Cambria Math" panose="02040503050406030204" pitchFamily="18" charset="0"/>
                                    </a:rPr>
                                    <m:t>𝑸</m:t>
                                  </m:r>
                                </m:e>
                                <m:sup>
                                  <m:r>
                                    <a:rPr lang="en-US" sz="1600" b="1" i="0">
                                      <a:latin typeface="Cambria Math" panose="02040503050406030204" pitchFamily="18" charset="0"/>
                                    </a:rPr>
                                    <m:t>𝟐</m:t>
                                  </m:r>
                                </m:sup>
                              </m:sSup>
                            </m:num>
                            <m:den>
                              <m:sSup>
                                <m:sSupPr>
                                  <m:ctrlPr>
                                    <a:rPr lang="en-US" sz="1600" b="1" i="1">
                                      <a:solidFill>
                                        <a:srgbClr val="836967"/>
                                      </a:solidFill>
                                      <a:latin typeface="Cambria Math" panose="02040503050406030204" pitchFamily="18" charset="0"/>
                                    </a:rPr>
                                  </m:ctrlPr>
                                </m:sSupPr>
                                <m:e>
                                  <m:r>
                                    <a:rPr lang="en-US" sz="1600" b="1" i="1">
                                      <a:latin typeface="Cambria Math" panose="02040503050406030204" pitchFamily="18" charset="0"/>
                                    </a:rPr>
                                    <m:t>𝑸</m:t>
                                  </m:r>
                                </m:e>
                                <m:sup>
                                  <m:r>
                                    <a:rPr lang="en-US" sz="1600" b="1" i="0">
                                      <a:latin typeface="Cambria Math" panose="02040503050406030204" pitchFamily="18" charset="0"/>
                                    </a:rPr>
                                    <m:t>𝟒</m:t>
                                  </m:r>
                                </m:sup>
                              </m:sSup>
                            </m:den>
                          </m:f>
                        </m:e>
                      </m:nary>
                      <m:nary>
                        <m:naryPr>
                          <m:limLoc m:val="subSup"/>
                          <m:ctrlPr>
                            <a:rPr lang="en-US" sz="1600" b="1" i="1">
                              <a:latin typeface="Cambria Math" panose="02040503050406030204" pitchFamily="18" charset="0"/>
                            </a:rPr>
                          </m:ctrlPr>
                        </m:naryPr>
                        <m:sub>
                          <m:r>
                            <a:rPr lang="en-US" sz="1600" b="1" i="1">
                              <a:latin typeface="Cambria Math" panose="02040503050406030204" pitchFamily="18" charset="0"/>
                            </a:rPr>
                            <m:t>𝟎</m:t>
                          </m:r>
                        </m:sub>
                        <m:sup>
                          <m:sSub>
                            <m:sSubPr>
                              <m:ctrlPr>
                                <a:rPr lang="en-US" sz="1600" b="1" i="1">
                                  <a:solidFill>
                                    <a:srgbClr val="836967"/>
                                  </a:solidFill>
                                  <a:latin typeface="Cambria Math" panose="02040503050406030204" pitchFamily="18" charset="0"/>
                                </a:rPr>
                              </m:ctrlPr>
                            </m:sSubPr>
                            <m:e>
                              <m:r>
                                <a:rPr lang="en-US" sz="1600" b="1" i="1">
                                  <a:latin typeface="Cambria Math" panose="02040503050406030204" pitchFamily="18" charset="0"/>
                                </a:rPr>
                                <m:t>𝒙</m:t>
                              </m:r>
                            </m:e>
                            <m:sub>
                              <m:r>
                                <a:rPr lang="en-US" sz="1600" b="1" i="1">
                                  <a:latin typeface="Cambria Math" panose="02040503050406030204" pitchFamily="18" charset="0"/>
                                </a:rPr>
                                <m:t>𝒕𝒉</m:t>
                              </m:r>
                            </m:sub>
                          </m:sSub>
                        </m:sup>
                        <m:e>
                          <m:acc>
                            <m:accPr>
                              <m:chr m:val="̃"/>
                              <m:ctrlPr>
                                <a:rPr lang="en-US" sz="1600" b="1" i="1" smtClean="0">
                                  <a:solidFill>
                                    <a:srgbClr val="836967"/>
                                  </a:solidFill>
                                  <a:latin typeface="Cambria Math" panose="02040503050406030204" pitchFamily="18" charset="0"/>
                                </a:rPr>
                              </m:ctrlPr>
                            </m:accPr>
                            <m:e>
                              <m:sSub>
                                <m:sSubPr>
                                  <m:ctrlPr>
                                    <a:rPr lang="en-US" sz="1600" b="1" i="1">
                                      <a:solidFill>
                                        <a:srgbClr val="836967"/>
                                      </a:solidFill>
                                      <a:latin typeface="Cambria Math" panose="02040503050406030204" pitchFamily="18" charset="0"/>
                                    </a:rPr>
                                  </m:ctrlPr>
                                </m:sSubPr>
                                <m:e>
                                  <m:r>
                                    <a:rPr lang="en-US" sz="1600" b="1" i="1">
                                      <a:latin typeface="Cambria Math" panose="02040503050406030204" pitchFamily="18" charset="0"/>
                                    </a:rPr>
                                    <m:t>𝜷</m:t>
                                  </m:r>
                                </m:e>
                                <m:sub>
                                  <m:r>
                                    <a:rPr lang="en-US" sz="1600" b="1" i="1">
                                      <a:latin typeface="Cambria Math" panose="02040503050406030204" pitchFamily="18" charset="0"/>
                                    </a:rPr>
                                    <m:t>𝟐</m:t>
                                  </m:r>
                                </m:sub>
                              </m:sSub>
                            </m:e>
                          </m:acc>
                          <m:d>
                            <m:dPr>
                              <m:sepChr m:val=","/>
                              <m:ctrlPr>
                                <a:rPr lang="en-US" sz="1600" b="1" i="1">
                                  <a:latin typeface="Cambria Math" panose="02040503050406030204" pitchFamily="18" charset="0"/>
                                </a:rPr>
                              </m:ctrlPr>
                            </m:dPr>
                            <m:e>
                              <m:r>
                                <a:rPr lang="en-US" sz="1600" b="1" i="1">
                                  <a:latin typeface="Cambria Math" panose="02040503050406030204" pitchFamily="18" charset="0"/>
                                </a:rPr>
                                <m:t>𝒙</m:t>
                              </m:r>
                            </m:e>
                            <m:e>
                              <m:sSup>
                                <m:sSupPr>
                                  <m:ctrlPr>
                                    <a:rPr lang="en-US" sz="1600" b="1" i="1">
                                      <a:solidFill>
                                        <a:srgbClr val="836967"/>
                                      </a:solidFill>
                                      <a:latin typeface="Cambria Math" panose="02040503050406030204" pitchFamily="18" charset="0"/>
                                    </a:rPr>
                                  </m:ctrlPr>
                                </m:sSupPr>
                                <m:e>
                                  <m:r>
                                    <a:rPr lang="en-US" sz="1600" b="1" i="1">
                                      <a:latin typeface="Cambria Math" panose="02040503050406030204" pitchFamily="18" charset="0"/>
                                    </a:rPr>
                                    <m:t>𝑸</m:t>
                                  </m:r>
                                </m:e>
                                <m:sup>
                                  <m:r>
                                    <a:rPr lang="en-US" sz="1600" b="1" i="1">
                                      <a:latin typeface="Cambria Math" panose="02040503050406030204" pitchFamily="18" charset="0"/>
                                    </a:rPr>
                                    <m:t>𝟐</m:t>
                                  </m:r>
                                </m:sup>
                              </m:sSup>
                            </m:e>
                          </m:d>
                          <m:sSub>
                            <m:sSubPr>
                              <m:ctrlPr>
                                <a:rPr lang="en-US" sz="1600" b="1" i="1" smtClean="0">
                                  <a:solidFill>
                                    <a:schemeClr val="tx1"/>
                                  </a:solidFill>
                                  <a:latin typeface="Cambria Math" panose="02040503050406030204" pitchFamily="18" charset="0"/>
                                </a:rPr>
                              </m:ctrlPr>
                            </m:sSubPr>
                            <m:e>
                              <m:r>
                                <a:rPr lang="en-US" sz="1600" b="1" i="0">
                                  <a:solidFill>
                                    <a:schemeClr val="tx1"/>
                                  </a:solidFill>
                                  <a:latin typeface="Cambria Math" panose="02040503050406030204" pitchFamily="18" charset="0"/>
                                </a:rPr>
                                <m:t>𝐠</m:t>
                              </m:r>
                            </m:e>
                            <m:sub>
                              <m:r>
                                <a:rPr lang="en-US" sz="1600" b="1" i="0" smtClean="0">
                                  <a:solidFill>
                                    <a:schemeClr val="tx1"/>
                                  </a:solidFill>
                                  <a:latin typeface="Cambria Math" panose="02040503050406030204" pitchFamily="18" charset="0"/>
                                </a:rPr>
                                <m:t>𝟐</m:t>
                              </m:r>
                            </m:sub>
                          </m:sSub>
                          <m:d>
                            <m:dPr>
                              <m:sepChr m:val=","/>
                              <m:ctrlPr>
                                <a:rPr lang="en-US" sz="1600" b="1" i="1">
                                  <a:solidFill>
                                    <a:schemeClr val="tx1"/>
                                  </a:solidFill>
                                  <a:latin typeface="Cambria Math" panose="02040503050406030204" pitchFamily="18" charset="0"/>
                                </a:rPr>
                              </m:ctrlPr>
                            </m:dPr>
                            <m:e>
                              <m:r>
                                <a:rPr lang="en-US" sz="1600" b="1" i="0">
                                  <a:solidFill>
                                    <a:schemeClr val="tx1"/>
                                  </a:solidFill>
                                  <a:latin typeface="Cambria Math" panose="02040503050406030204" pitchFamily="18" charset="0"/>
                                </a:rPr>
                                <m:t>𝐱</m:t>
                              </m:r>
                            </m:e>
                            <m:e>
                              <m:sSup>
                                <m:sSupPr>
                                  <m:ctrlPr>
                                    <a:rPr lang="en-US" sz="1600" b="1" i="1">
                                      <a:solidFill>
                                        <a:schemeClr val="tx1"/>
                                      </a:solidFill>
                                      <a:latin typeface="Cambria Math" panose="02040503050406030204" pitchFamily="18" charset="0"/>
                                    </a:rPr>
                                  </m:ctrlPr>
                                </m:sSupPr>
                                <m:e>
                                  <m:r>
                                    <a:rPr lang="en-US" sz="1600" b="1" i="0">
                                      <a:solidFill>
                                        <a:schemeClr val="tx1"/>
                                      </a:solidFill>
                                      <a:latin typeface="Cambria Math" panose="02040503050406030204" pitchFamily="18" charset="0"/>
                                    </a:rPr>
                                    <m:t>𝐐</m:t>
                                  </m:r>
                                </m:e>
                                <m:sup>
                                  <m:r>
                                    <a:rPr lang="en-US" sz="1600" b="1" i="0">
                                      <a:solidFill>
                                        <a:schemeClr val="tx1"/>
                                      </a:solidFill>
                                      <a:latin typeface="Cambria Math" panose="02040503050406030204" pitchFamily="18" charset="0"/>
                                    </a:rPr>
                                    <m:t>𝟐</m:t>
                                  </m:r>
                                </m:sup>
                              </m:sSup>
                            </m:e>
                          </m:d>
                          <m:r>
                            <a:rPr lang="en-US" sz="1600" b="1" i="1">
                              <a:latin typeface="Cambria Math" panose="02040503050406030204" pitchFamily="18" charset="0"/>
                            </a:rPr>
                            <m:t>𝒅𝒙</m:t>
                          </m:r>
                        </m:e>
                      </m:nary>
                    </m:oMath>
                  </m:oMathPara>
                </a14:m>
                <a:endParaRPr lang="en-US" sz="1600" b="1" dirty="0"/>
              </a:p>
            </p:txBody>
          </p:sp>
        </mc:Choice>
        <mc:Fallback xmlns="">
          <p:sp>
            <p:nvSpPr>
              <p:cNvPr id="13" name="TextBox 12">
                <a:extLst>
                  <a:ext uri="{FF2B5EF4-FFF2-40B4-BE49-F238E27FC236}">
                    <a16:creationId xmlns:a16="http://schemas.microsoft.com/office/drawing/2014/main" id="{04B79B3B-E341-86CD-A7E4-EB84F4E8BDB5}"/>
                  </a:ext>
                </a:extLst>
              </p:cNvPr>
              <p:cNvSpPr txBox="1">
                <a:spLocks noRot="1" noChangeAspect="1" noMove="1" noResize="1" noEditPoints="1" noAdjustHandles="1" noChangeArrowheads="1" noChangeShapeType="1" noTextEdit="1"/>
              </p:cNvSpPr>
              <p:nvPr/>
            </p:nvSpPr>
            <p:spPr>
              <a:xfrm>
                <a:off x="3842702" y="1682550"/>
                <a:ext cx="6379744" cy="643253"/>
              </a:xfrm>
              <a:prstGeom prst="rect">
                <a:avLst/>
              </a:prstGeom>
              <a:blipFill>
                <a:blip r:embed="rId7"/>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8878918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10FB57-DF35-7A57-E6A7-63A53C66A2B3}"/>
              </a:ext>
            </a:extLst>
          </p:cNvPr>
          <p:cNvPicPr>
            <a:picLocks noChangeAspect="1"/>
          </p:cNvPicPr>
          <p:nvPr/>
        </p:nvPicPr>
        <p:blipFill>
          <a:blip r:embed="rId3"/>
          <a:stretch>
            <a:fillRect/>
          </a:stretch>
        </p:blipFill>
        <p:spPr>
          <a:xfrm>
            <a:off x="0" y="1455860"/>
            <a:ext cx="6590805" cy="5037015"/>
          </a:xfrm>
          <a:prstGeom prst="rect">
            <a:avLst/>
          </a:prstGeom>
        </p:spPr>
      </p:pic>
      <p:sp>
        <p:nvSpPr>
          <p:cNvPr id="2" name="Title 1">
            <a:extLst>
              <a:ext uri="{FF2B5EF4-FFF2-40B4-BE49-F238E27FC236}">
                <a16:creationId xmlns:a16="http://schemas.microsoft.com/office/drawing/2014/main" id="{4532E50D-9F76-A091-F9F1-EA50934214C1}"/>
              </a:ext>
            </a:extLst>
          </p:cNvPr>
          <p:cNvSpPr>
            <a:spLocks noGrp="1"/>
          </p:cNvSpPr>
          <p:nvPr>
            <p:ph type="title"/>
          </p:nvPr>
        </p:nvSpPr>
        <p:spPr/>
        <p:txBody>
          <a:bodyPr/>
          <a:lstStyle/>
          <a:p>
            <a:r>
              <a:rPr lang="en-US" dirty="0">
                <a:ea typeface="Calibri Light"/>
                <a:cs typeface="Calibri Light"/>
              </a:rPr>
              <a:t>“Color Polarizability” d</a:t>
            </a:r>
            <a:r>
              <a:rPr lang="en-US" baseline="-25000" dirty="0">
                <a:ea typeface="Calibri Light"/>
                <a:cs typeface="Calibri Light"/>
              </a:rPr>
              <a:t>2</a:t>
            </a:r>
            <a:endParaRPr lang="en-US" dirty="0"/>
          </a:p>
        </p:txBody>
      </p:sp>
      <p:sp>
        <p:nvSpPr>
          <p:cNvPr id="3" name="Content Placeholder 2">
            <a:extLst>
              <a:ext uri="{FF2B5EF4-FFF2-40B4-BE49-F238E27FC236}">
                <a16:creationId xmlns:a16="http://schemas.microsoft.com/office/drawing/2014/main" id="{5BA803CD-4436-16EC-A71E-12EBA430E485}"/>
              </a:ext>
            </a:extLst>
          </p:cNvPr>
          <p:cNvSpPr>
            <a:spLocks noGrp="1"/>
          </p:cNvSpPr>
          <p:nvPr>
            <p:ph idx="1"/>
          </p:nvPr>
        </p:nvSpPr>
        <p:spPr>
          <a:xfrm>
            <a:off x="6668029" y="3108306"/>
            <a:ext cx="5157801" cy="3224988"/>
          </a:xfrm>
        </p:spPr>
        <p:txBody>
          <a:bodyPr vert="horz" lIns="91440" tIns="45720" rIns="91440" bIns="45720" rtlCol="0" anchor="t">
            <a:normAutofit fontScale="92500" lnSpcReduction="10000"/>
          </a:bodyPr>
          <a:lstStyle/>
          <a:p>
            <a:r>
              <a:rPr lang="en-US" dirty="0">
                <a:cs typeface="Calibri"/>
              </a:rPr>
              <a:t>At high Q</a:t>
            </a:r>
            <a:r>
              <a:rPr lang="en-US" baseline="30000" dirty="0">
                <a:cs typeface="Calibri"/>
              </a:rPr>
              <a:t>2</a:t>
            </a:r>
            <a:r>
              <a:rPr lang="en-US" dirty="0">
                <a:cs typeface="Calibri"/>
              </a:rPr>
              <a:t>: color polarizability / “color Lorentz force”</a:t>
            </a:r>
          </a:p>
          <a:p>
            <a:r>
              <a:rPr lang="en-US" dirty="0">
                <a:cs typeface="Calibri"/>
              </a:rPr>
              <a:t>Interesting differences in existing data motivate further study</a:t>
            </a:r>
          </a:p>
          <a:p>
            <a:endParaRPr lang="en-US" dirty="0">
              <a:cs typeface="Calibri"/>
            </a:endParaRPr>
          </a:p>
          <a:p>
            <a:r>
              <a:rPr lang="en-US" b="1" dirty="0">
                <a:cs typeface="Calibri"/>
              </a:rPr>
              <a:t>Upcoming lattice predictions </a:t>
            </a:r>
            <a:r>
              <a:rPr lang="en-US" dirty="0">
                <a:cs typeface="Calibri"/>
              </a:rPr>
              <a:t>in this region need experimental benchmark!</a:t>
            </a:r>
          </a:p>
        </p:txBody>
      </p:sp>
      <p:sp>
        <p:nvSpPr>
          <p:cNvPr id="5" name="Rectangle: Rounded Corners 4">
            <a:extLst>
              <a:ext uri="{FF2B5EF4-FFF2-40B4-BE49-F238E27FC236}">
                <a16:creationId xmlns:a16="http://schemas.microsoft.com/office/drawing/2014/main" id="{B0CC6E2B-014C-2E1B-9FA2-580B6C5E4A88}"/>
              </a:ext>
            </a:extLst>
          </p:cNvPr>
          <p:cNvSpPr/>
          <p:nvPr/>
        </p:nvSpPr>
        <p:spPr>
          <a:xfrm>
            <a:off x="6650182" y="2123732"/>
            <a:ext cx="4789411" cy="8276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1DED8EC-9273-EC94-A23C-CC58DCC42147}"/>
                  </a:ext>
                </a:extLst>
              </p:cNvPr>
              <p:cNvSpPr txBox="1"/>
              <p:nvPr/>
            </p:nvSpPr>
            <p:spPr>
              <a:xfrm>
                <a:off x="6668030" y="2207679"/>
                <a:ext cx="4771563" cy="66537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b="1" i="1" smtClean="0">
                              <a:solidFill>
                                <a:schemeClr val="tx1"/>
                              </a:solidFill>
                              <a:latin typeface="Cambria Math" panose="02040503050406030204" pitchFamily="18" charset="0"/>
                            </a:rPr>
                          </m:ctrlPr>
                        </m:accPr>
                        <m:e>
                          <m:sSub>
                            <m:sSubPr>
                              <m:ctrlPr>
                                <a:rPr lang="en-US" sz="2000" b="1" i="1" smtClean="0">
                                  <a:solidFill>
                                    <a:schemeClr val="tx1"/>
                                  </a:solidFill>
                                  <a:latin typeface="Cambria Math" panose="02040503050406030204" pitchFamily="18" charset="0"/>
                                </a:rPr>
                              </m:ctrlPr>
                            </m:sSubPr>
                            <m:e>
                              <m:r>
                                <a:rPr lang="en-US" sz="2000" b="1" i="1" smtClean="0">
                                  <a:solidFill>
                                    <a:schemeClr val="tx1"/>
                                  </a:solidFill>
                                  <a:latin typeface="Cambria Math" panose="02040503050406030204" pitchFamily="18" charset="0"/>
                                </a:rPr>
                                <m:t>𝒅</m:t>
                              </m:r>
                            </m:e>
                            <m:sub>
                              <m:r>
                                <a:rPr lang="en-US" sz="2000" b="1" i="1" smtClean="0">
                                  <a:solidFill>
                                    <a:schemeClr val="tx1"/>
                                  </a:solidFill>
                                  <a:latin typeface="Cambria Math" panose="02040503050406030204" pitchFamily="18" charset="0"/>
                                </a:rPr>
                                <m:t>𝟐</m:t>
                              </m:r>
                            </m:sub>
                          </m:sSub>
                        </m:e>
                      </m:acc>
                      <m:r>
                        <a:rPr lang="en-US" sz="2000" b="1" i="1" smtClean="0">
                          <a:solidFill>
                            <a:schemeClr val="tx1"/>
                          </a:solidFill>
                          <a:latin typeface="Cambria Math" charset="0"/>
                        </a:rPr>
                        <m:t>= </m:t>
                      </m:r>
                      <m:nary>
                        <m:naryPr>
                          <m:ctrlPr>
                            <a:rPr lang="is-IS" sz="2000" b="1" i="1" smtClean="0">
                              <a:solidFill>
                                <a:schemeClr val="tx1"/>
                              </a:solidFill>
                              <a:latin typeface="Cambria Math" panose="02040503050406030204" pitchFamily="18" charset="0"/>
                            </a:rPr>
                          </m:ctrlPr>
                        </m:naryPr>
                        <m:sub>
                          <m:r>
                            <m:rPr>
                              <m:brk m:alnAt="23"/>
                            </m:rPr>
                            <a:rPr lang="en-US" sz="2000" b="1" i="1" smtClean="0">
                              <a:solidFill>
                                <a:schemeClr val="tx1"/>
                              </a:solidFill>
                              <a:latin typeface="Cambria Math" charset="0"/>
                            </a:rPr>
                            <m:t>𝟎</m:t>
                          </m:r>
                        </m:sub>
                        <m:sup>
                          <m:sSub>
                            <m:sSubPr>
                              <m:ctrlPr>
                                <a:rPr lang="en-US" sz="2000" b="1" i="1" smtClean="0">
                                  <a:solidFill>
                                    <a:schemeClr val="tx1"/>
                                  </a:solidFill>
                                  <a:latin typeface="Cambria Math" panose="02040503050406030204" pitchFamily="18" charset="0"/>
                                </a:rPr>
                              </m:ctrlPr>
                            </m:sSubPr>
                            <m:e>
                              <m:r>
                                <a:rPr lang="en-US" sz="2000" b="1" i="1" smtClean="0">
                                  <a:solidFill>
                                    <a:schemeClr val="tx1"/>
                                  </a:solidFill>
                                  <a:latin typeface="Cambria Math" charset="0"/>
                                </a:rPr>
                                <m:t>𝒙</m:t>
                              </m:r>
                            </m:e>
                            <m:sub>
                              <m:r>
                                <a:rPr lang="en-US" sz="2000" b="1" i="1" smtClean="0">
                                  <a:solidFill>
                                    <a:schemeClr val="tx1"/>
                                  </a:solidFill>
                                  <a:latin typeface="Cambria Math" charset="0"/>
                                </a:rPr>
                                <m:t>𝒕𝒉</m:t>
                              </m:r>
                            </m:sub>
                          </m:sSub>
                        </m:sup>
                        <m:e>
                          <m:sSup>
                            <m:sSupPr>
                              <m:ctrlPr>
                                <a:rPr lang="en-US" sz="2000" b="1" i="1" smtClean="0">
                                  <a:solidFill>
                                    <a:schemeClr val="tx1"/>
                                  </a:solidFill>
                                  <a:latin typeface="Cambria Math" panose="02040503050406030204" pitchFamily="18" charset="0"/>
                                </a:rPr>
                              </m:ctrlPr>
                            </m:sSupPr>
                            <m:e>
                              <m:r>
                                <a:rPr lang="en-US" sz="2000" b="1" i="1" smtClean="0">
                                  <a:solidFill>
                                    <a:schemeClr val="tx1"/>
                                  </a:solidFill>
                                  <a:latin typeface="Cambria Math" panose="02040503050406030204" pitchFamily="18" charset="0"/>
                                </a:rPr>
                                <m:t>𝒙</m:t>
                              </m:r>
                            </m:e>
                            <m:sup>
                              <m:r>
                                <a:rPr lang="en-US" sz="2000" b="1" i="1" smtClean="0">
                                  <a:solidFill>
                                    <a:schemeClr val="tx1"/>
                                  </a:solidFill>
                                  <a:latin typeface="Cambria Math" panose="02040503050406030204" pitchFamily="18" charset="0"/>
                                </a:rPr>
                                <m:t>𝟐</m:t>
                              </m:r>
                            </m:sup>
                          </m:sSup>
                          <m:r>
                            <a:rPr lang="en-US" sz="2000" b="1" i="1" smtClean="0">
                              <a:solidFill>
                                <a:schemeClr val="tx1"/>
                              </a:solidFill>
                              <a:latin typeface="Cambria Math" panose="02040503050406030204" pitchFamily="18" charset="0"/>
                            </a:rPr>
                            <m:t>[</m:t>
                          </m:r>
                          <m:sSub>
                            <m:sSubPr>
                              <m:ctrlPr>
                                <a:rPr lang="en-US" sz="2000" b="1" i="1">
                                  <a:latin typeface="Cambria Math" panose="02040503050406030204" pitchFamily="18" charset="0"/>
                                </a:rPr>
                              </m:ctrlPr>
                            </m:sSubPr>
                            <m:e>
                              <m:r>
                                <a:rPr lang="en-US" sz="2000" b="1" i="1" smtClean="0">
                                  <a:latin typeface="Cambria Math" panose="02040503050406030204" pitchFamily="18" charset="0"/>
                                </a:rPr>
                                <m:t>𝟐</m:t>
                              </m:r>
                              <m:r>
                                <a:rPr lang="en-US" sz="2000" b="1" i="1">
                                  <a:latin typeface="Cambria Math" charset="0"/>
                                </a:rPr>
                                <m:t>𝒈</m:t>
                              </m:r>
                            </m:e>
                            <m:sub>
                              <m:r>
                                <a:rPr lang="en-US" sz="2000" b="1" i="1" smtClean="0">
                                  <a:latin typeface="Cambria Math" panose="02040503050406030204" pitchFamily="18" charset="0"/>
                                </a:rPr>
                                <m:t>𝟏</m:t>
                              </m:r>
                            </m:sub>
                          </m:sSub>
                          <m:d>
                            <m:dPr>
                              <m:ctrlPr>
                                <a:rPr lang="en-US" sz="2000" b="1" i="1">
                                  <a:latin typeface="Cambria Math" panose="02040503050406030204" pitchFamily="18" charset="0"/>
                                </a:rPr>
                              </m:ctrlPr>
                            </m:dPr>
                            <m:e>
                              <m:r>
                                <a:rPr lang="en-US" sz="2000" b="1" i="1">
                                  <a:latin typeface="Cambria Math" charset="0"/>
                                </a:rPr>
                                <m:t>𝒙</m:t>
                              </m:r>
                              <m:r>
                                <a:rPr lang="en-US" sz="2000" b="1" i="1">
                                  <a:latin typeface="Cambria Math" charset="0"/>
                                </a:rPr>
                                <m:t>,</m:t>
                              </m:r>
                              <m:sSup>
                                <m:sSupPr>
                                  <m:ctrlPr>
                                    <a:rPr lang="en-US" sz="2000" b="1" i="1">
                                      <a:latin typeface="Cambria Math" panose="02040503050406030204" pitchFamily="18" charset="0"/>
                                    </a:rPr>
                                  </m:ctrlPr>
                                </m:sSupPr>
                                <m:e>
                                  <m:r>
                                    <a:rPr lang="en-US" sz="2000" b="1" i="1">
                                      <a:latin typeface="Cambria Math" charset="0"/>
                                    </a:rPr>
                                    <m:t>𝑸</m:t>
                                  </m:r>
                                </m:e>
                                <m:sup>
                                  <m:r>
                                    <a:rPr lang="en-US" sz="2000" b="1" i="1">
                                      <a:latin typeface="Cambria Math" charset="0"/>
                                    </a:rPr>
                                    <m:t>𝟐</m:t>
                                  </m:r>
                                </m:sup>
                              </m:sSup>
                            </m:e>
                          </m:d>
                          <m:r>
                            <a:rPr lang="en-US" sz="2000" b="1" i="1" smtClean="0">
                              <a:latin typeface="Cambria Math" panose="02040503050406030204" pitchFamily="18" charset="0"/>
                            </a:rPr>
                            <m:t>+</m:t>
                          </m:r>
                          <m:sSub>
                            <m:sSubPr>
                              <m:ctrlPr>
                                <a:rPr lang="en-US" sz="2000" b="1" i="1" smtClean="0">
                                  <a:solidFill>
                                    <a:schemeClr val="tx1"/>
                                  </a:solidFill>
                                  <a:latin typeface="Cambria Math" panose="02040503050406030204" pitchFamily="18" charset="0"/>
                                </a:rPr>
                              </m:ctrlPr>
                            </m:sSubPr>
                            <m:e>
                              <m:r>
                                <a:rPr lang="en-US" sz="2000" b="1" i="1" smtClean="0">
                                  <a:solidFill>
                                    <a:schemeClr val="tx1"/>
                                  </a:solidFill>
                                  <a:latin typeface="Cambria Math" panose="02040503050406030204" pitchFamily="18" charset="0"/>
                                </a:rPr>
                                <m:t>𝟑</m:t>
                              </m:r>
                              <m:r>
                                <a:rPr lang="en-US" sz="2000" b="1" i="1" smtClean="0">
                                  <a:solidFill>
                                    <a:schemeClr val="tx1"/>
                                  </a:solidFill>
                                  <a:latin typeface="Cambria Math" charset="0"/>
                                </a:rPr>
                                <m:t>𝒈</m:t>
                              </m:r>
                            </m:e>
                            <m:sub>
                              <m:r>
                                <a:rPr lang="en-US" sz="2000" b="1" i="1" smtClean="0">
                                  <a:solidFill>
                                    <a:schemeClr val="tx1"/>
                                  </a:solidFill>
                                  <a:latin typeface="Cambria Math" charset="0"/>
                                </a:rPr>
                                <m:t>𝟐</m:t>
                              </m:r>
                            </m:sub>
                          </m:sSub>
                          <m:d>
                            <m:dPr>
                              <m:ctrlPr>
                                <a:rPr lang="en-US" sz="2000" b="1" i="1" smtClean="0">
                                  <a:solidFill>
                                    <a:schemeClr val="tx1"/>
                                  </a:solidFill>
                                  <a:latin typeface="Cambria Math" panose="02040503050406030204" pitchFamily="18" charset="0"/>
                                </a:rPr>
                              </m:ctrlPr>
                            </m:dPr>
                            <m:e>
                              <m:r>
                                <a:rPr lang="en-US" sz="2000" b="1" i="1" smtClean="0">
                                  <a:solidFill>
                                    <a:schemeClr val="tx1"/>
                                  </a:solidFill>
                                  <a:latin typeface="Cambria Math" charset="0"/>
                                </a:rPr>
                                <m:t>𝒙</m:t>
                              </m:r>
                              <m:r>
                                <a:rPr lang="en-US" sz="2000" b="1" i="1" smtClean="0">
                                  <a:solidFill>
                                    <a:schemeClr val="tx1"/>
                                  </a:solidFill>
                                  <a:latin typeface="Cambria Math" charset="0"/>
                                </a:rPr>
                                <m:t>,</m:t>
                              </m:r>
                              <m:sSup>
                                <m:sSupPr>
                                  <m:ctrlPr>
                                    <a:rPr lang="en-US" sz="2000" b="1" i="1" smtClean="0">
                                      <a:solidFill>
                                        <a:schemeClr val="tx1"/>
                                      </a:solidFill>
                                      <a:latin typeface="Cambria Math" panose="02040503050406030204" pitchFamily="18" charset="0"/>
                                    </a:rPr>
                                  </m:ctrlPr>
                                </m:sSupPr>
                                <m:e>
                                  <m:r>
                                    <a:rPr lang="en-US" sz="2000" b="1" i="1" smtClean="0">
                                      <a:solidFill>
                                        <a:schemeClr val="tx1"/>
                                      </a:solidFill>
                                      <a:latin typeface="Cambria Math" charset="0"/>
                                    </a:rPr>
                                    <m:t>𝑸</m:t>
                                  </m:r>
                                </m:e>
                                <m:sup>
                                  <m:r>
                                    <a:rPr lang="en-US" sz="2000" b="1" i="1" smtClean="0">
                                      <a:solidFill>
                                        <a:schemeClr val="tx1"/>
                                      </a:solidFill>
                                      <a:latin typeface="Cambria Math" charset="0"/>
                                    </a:rPr>
                                    <m:t>𝟐</m:t>
                                  </m:r>
                                </m:sup>
                              </m:sSup>
                            </m:e>
                          </m:d>
                          <m:r>
                            <a:rPr lang="en-US" sz="2000" b="1" i="1" smtClean="0">
                              <a:solidFill>
                                <a:schemeClr val="tx1"/>
                              </a:solidFill>
                              <a:latin typeface="Cambria Math" panose="02040503050406030204" pitchFamily="18" charset="0"/>
                            </a:rPr>
                            <m:t>]</m:t>
                          </m:r>
                          <m:r>
                            <a:rPr lang="en-US" sz="2000" b="1" i="1" smtClean="0">
                              <a:solidFill>
                                <a:schemeClr val="tx1"/>
                              </a:solidFill>
                              <a:latin typeface="Cambria Math" charset="0"/>
                            </a:rPr>
                            <m:t>𝒅𝒙</m:t>
                          </m:r>
                        </m:e>
                      </m:nary>
                    </m:oMath>
                  </m:oMathPara>
                </a14:m>
                <a:endParaRPr lang="en-US" sz="2000" b="1" dirty="0">
                  <a:solidFill>
                    <a:schemeClr val="tx1"/>
                  </a:solidFill>
                </a:endParaRPr>
              </a:p>
            </p:txBody>
          </p:sp>
        </mc:Choice>
        <mc:Fallback xmlns="">
          <p:sp>
            <p:nvSpPr>
              <p:cNvPr id="6" name="TextBox 5">
                <a:extLst>
                  <a:ext uri="{FF2B5EF4-FFF2-40B4-BE49-F238E27FC236}">
                    <a16:creationId xmlns:a16="http://schemas.microsoft.com/office/drawing/2014/main" id="{C1DED8EC-9273-EC94-A23C-CC58DCC42147}"/>
                  </a:ext>
                </a:extLst>
              </p:cNvPr>
              <p:cNvSpPr txBox="1">
                <a:spLocks noRot="1" noChangeAspect="1" noMove="1" noResize="1" noEditPoints="1" noAdjustHandles="1" noChangeArrowheads="1" noChangeShapeType="1" noTextEdit="1"/>
              </p:cNvSpPr>
              <p:nvPr/>
            </p:nvSpPr>
            <p:spPr>
              <a:xfrm>
                <a:off x="6668030" y="2207679"/>
                <a:ext cx="4771563" cy="665375"/>
              </a:xfrm>
              <a:prstGeom prst="rect">
                <a:avLst/>
              </a:prstGeom>
              <a:blipFill>
                <a:blip r:embed="rId4"/>
                <a:stretch>
                  <a:fillRect/>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5DA67866-34A6-9408-3060-F141DF6EB3C6}"/>
              </a:ext>
            </a:extLst>
          </p:cNvPr>
          <p:cNvSpPr>
            <a:spLocks noGrp="1"/>
          </p:cNvSpPr>
          <p:nvPr>
            <p:ph type="sldNum" sz="quarter" idx="12"/>
          </p:nvPr>
        </p:nvSpPr>
        <p:spPr/>
        <p:txBody>
          <a:bodyPr/>
          <a:lstStyle/>
          <a:p>
            <a:r>
              <a:rPr lang="en-US"/>
              <a:t>42</a:t>
            </a:r>
          </a:p>
        </p:txBody>
      </p:sp>
    </p:spTree>
    <p:custDataLst>
      <p:tags r:id="rId1"/>
    </p:custDataLst>
    <p:extLst>
      <p:ext uri="{BB962C8B-B14F-4D97-AF65-F5344CB8AC3E}">
        <p14:creationId xmlns:p14="http://schemas.microsoft.com/office/powerpoint/2010/main" val="4252875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7552A06-8C2F-4B8A-02DA-D73D921A06E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871949" y="1069172"/>
            <a:ext cx="6766990" cy="3695914"/>
          </a:xfrm>
          <a:prstGeom prst="rect">
            <a:avLst/>
          </a:prstGeom>
        </p:spPr>
      </p:pic>
      <p:pic>
        <p:nvPicPr>
          <p:cNvPr id="15" name="Picture 14">
            <a:extLst>
              <a:ext uri="{FF2B5EF4-FFF2-40B4-BE49-F238E27FC236}">
                <a16:creationId xmlns:a16="http://schemas.microsoft.com/office/drawing/2014/main" id="{55AB88B8-1F26-C964-7417-47F44D1EDA1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8331" y="946298"/>
            <a:ext cx="6203019" cy="3801850"/>
          </a:xfrm>
          <a:prstGeom prst="rect">
            <a:avLst/>
          </a:prstGeom>
        </p:spPr>
      </p:pic>
      <p:sp>
        <p:nvSpPr>
          <p:cNvPr id="3" name="Content Placeholder 2">
            <a:extLst>
              <a:ext uri="{FF2B5EF4-FFF2-40B4-BE49-F238E27FC236}">
                <a16:creationId xmlns:a16="http://schemas.microsoft.com/office/drawing/2014/main" id="{6EF06934-8437-9082-D407-723AA5F945C2}"/>
              </a:ext>
            </a:extLst>
          </p:cNvPr>
          <p:cNvSpPr>
            <a:spLocks noGrp="1"/>
          </p:cNvSpPr>
          <p:nvPr>
            <p:ph idx="1"/>
          </p:nvPr>
        </p:nvSpPr>
        <p:spPr>
          <a:xfrm>
            <a:off x="1063930" y="5314706"/>
            <a:ext cx="10515600" cy="1325564"/>
          </a:xfrm>
        </p:spPr>
        <p:txBody>
          <a:bodyPr>
            <a:normAutofit/>
          </a:bodyPr>
          <a:lstStyle/>
          <a:p>
            <a:r>
              <a:rPr lang="en-US" dirty="0"/>
              <a:t>Integrals are saturated in the measured region (flat slope)</a:t>
            </a:r>
          </a:p>
          <a:p>
            <a:r>
              <a:rPr lang="en-US" dirty="0"/>
              <a:t>Therefore, </a:t>
            </a:r>
            <a:r>
              <a:rPr lang="en-US" b="1" u="sng" dirty="0"/>
              <a:t>the low-x regime is irrelevant to these integrals</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316D9DB-2B1A-E872-B2BB-FB74E0B12439}"/>
                  </a:ext>
                </a:extLst>
              </p:cNvPr>
              <p:cNvSpPr txBox="1"/>
              <p:nvPr/>
            </p:nvSpPr>
            <p:spPr>
              <a:xfrm>
                <a:off x="986078" y="2988879"/>
                <a:ext cx="6128158" cy="596125"/>
              </a:xfrm>
              <a:prstGeom prst="rect">
                <a:avLst/>
              </a:prstGeom>
              <a:noFill/>
            </p:spPr>
            <p:txBody>
              <a:bodyPr wrap="square">
                <a:spAutoFit/>
              </a:bodyPr>
              <a:lstStyle/>
              <a:p>
                <a14:m>
                  <m:oMath xmlns:m="http://schemas.openxmlformats.org/officeDocument/2006/math">
                    <m:acc>
                      <m:accPr>
                        <m:chr m:val="̅"/>
                        <m:ctrlPr>
                          <a:rPr lang="en-US" sz="3200" b="1" i="1" smtClean="0">
                            <a:latin typeface="Cambria Math" panose="02040503050406030204" pitchFamily="18" charset="0"/>
                          </a:rPr>
                        </m:ctrlPr>
                      </m:accPr>
                      <m:e>
                        <m:sSub>
                          <m:sSubPr>
                            <m:ctrlPr>
                              <a:rPr lang="en-US" sz="3200" b="1" i="1" smtClean="0">
                                <a:latin typeface="Cambria Math" panose="02040503050406030204" pitchFamily="18" charset="0"/>
                              </a:rPr>
                            </m:ctrlPr>
                          </m:sSubPr>
                          <m:e>
                            <m:r>
                              <a:rPr lang="en-US" sz="3200" b="1" i="1" smtClean="0">
                                <a:latin typeface="Cambria Math" panose="02040503050406030204" pitchFamily="18" charset="0"/>
                              </a:rPr>
                              <m:t>𝒅</m:t>
                            </m:r>
                          </m:e>
                          <m:sub>
                            <m:r>
                              <a:rPr lang="en-US" sz="3200" b="1" i="1" smtClean="0">
                                <a:latin typeface="Cambria Math" panose="02040503050406030204" pitchFamily="18" charset="0"/>
                              </a:rPr>
                              <m:t>𝟐</m:t>
                            </m:r>
                          </m:sub>
                        </m:sSub>
                      </m:e>
                    </m:acc>
                  </m:oMath>
                </a14:m>
                <a:r>
                  <a:rPr lang="en-US" dirty="0"/>
                  <a:t> </a:t>
                </a:r>
              </a:p>
            </p:txBody>
          </p:sp>
        </mc:Choice>
        <mc:Fallback xmlns="">
          <p:sp>
            <p:nvSpPr>
              <p:cNvPr id="19" name="TextBox 18">
                <a:extLst>
                  <a:ext uri="{FF2B5EF4-FFF2-40B4-BE49-F238E27FC236}">
                    <a16:creationId xmlns:a16="http://schemas.microsoft.com/office/drawing/2014/main" id="{F316D9DB-2B1A-E872-B2BB-FB74E0B12439}"/>
                  </a:ext>
                </a:extLst>
              </p:cNvPr>
              <p:cNvSpPr txBox="1">
                <a:spLocks noRot="1" noChangeAspect="1" noMove="1" noResize="1" noEditPoints="1" noAdjustHandles="1" noChangeArrowheads="1" noChangeShapeType="1" noTextEdit="1"/>
              </p:cNvSpPr>
              <p:nvPr/>
            </p:nvSpPr>
            <p:spPr>
              <a:xfrm>
                <a:off x="986078" y="2988879"/>
                <a:ext cx="6128158" cy="59612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BACE773-62A2-8BFD-DF10-C69B00EEC04A}"/>
                  </a:ext>
                </a:extLst>
              </p:cNvPr>
              <p:cNvSpPr txBox="1"/>
              <p:nvPr/>
            </p:nvSpPr>
            <p:spPr>
              <a:xfrm>
                <a:off x="7051985" y="3401137"/>
                <a:ext cx="6128158" cy="573427"/>
              </a:xfrm>
              <a:prstGeom prst="rect">
                <a:avLst/>
              </a:prstGeom>
              <a:noFill/>
            </p:spPr>
            <p:txBody>
              <a:bodyPr wrap="square">
                <a:spAutoFit/>
              </a:bodyPr>
              <a:lstStyle/>
              <a:p>
                <a14:m>
                  <m:oMath xmlns:m="http://schemas.openxmlformats.org/officeDocument/2006/math">
                    <m:sSub>
                      <m:sSubPr>
                        <m:ctrlPr>
                          <a:rPr lang="en-US" sz="3200" b="1" i="1" smtClean="0">
                            <a:latin typeface="Cambria Math" panose="02040503050406030204" pitchFamily="18" charset="0"/>
                          </a:rPr>
                        </m:ctrlPr>
                      </m:sSubPr>
                      <m:e>
                        <m:r>
                          <a:rPr lang="el-GR" sz="3200" b="1" i="1" smtClean="0">
                            <a:latin typeface="Cambria Math" panose="02040503050406030204" pitchFamily="18" charset="0"/>
                            <a:ea typeface="Cambria Math" panose="02040503050406030204" pitchFamily="18" charset="0"/>
                          </a:rPr>
                          <m:t>𝜟</m:t>
                        </m:r>
                      </m:e>
                      <m:sub>
                        <m:r>
                          <a:rPr lang="en-US" sz="3200" b="1" i="1" smtClean="0">
                            <a:latin typeface="Cambria Math" panose="02040503050406030204" pitchFamily="18" charset="0"/>
                          </a:rPr>
                          <m:t>𝟐</m:t>
                        </m:r>
                      </m:sub>
                    </m:sSub>
                  </m:oMath>
                </a14:m>
                <a:r>
                  <a:rPr lang="en-US" dirty="0"/>
                  <a:t> </a:t>
                </a:r>
              </a:p>
            </p:txBody>
          </p:sp>
        </mc:Choice>
        <mc:Fallback xmlns="">
          <p:sp>
            <p:nvSpPr>
              <p:cNvPr id="21" name="TextBox 20">
                <a:extLst>
                  <a:ext uri="{FF2B5EF4-FFF2-40B4-BE49-F238E27FC236}">
                    <a16:creationId xmlns:a16="http://schemas.microsoft.com/office/drawing/2014/main" id="{EBACE773-62A2-8BFD-DF10-C69B00EEC04A}"/>
                  </a:ext>
                </a:extLst>
              </p:cNvPr>
              <p:cNvSpPr txBox="1">
                <a:spLocks noRot="1" noChangeAspect="1" noMove="1" noResize="1" noEditPoints="1" noAdjustHandles="1" noChangeArrowheads="1" noChangeShapeType="1" noTextEdit="1"/>
              </p:cNvSpPr>
              <p:nvPr/>
            </p:nvSpPr>
            <p:spPr>
              <a:xfrm>
                <a:off x="7051985" y="3401137"/>
                <a:ext cx="6128158" cy="573427"/>
              </a:xfrm>
              <a:prstGeom prst="rect">
                <a:avLst/>
              </a:prstGeom>
              <a:blipFill>
                <a:blip r:embed="rId6"/>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9C9B7A9-4BCC-1590-2557-6B57393AA49D}"/>
              </a:ext>
            </a:extLst>
          </p:cNvPr>
          <p:cNvSpPr>
            <a:spLocks noGrp="1"/>
          </p:cNvSpPr>
          <p:nvPr>
            <p:ph type="sldNum" sz="quarter" idx="12"/>
          </p:nvPr>
        </p:nvSpPr>
        <p:spPr/>
        <p:txBody>
          <a:bodyPr/>
          <a:lstStyle/>
          <a:p>
            <a:r>
              <a:rPr lang="en-US"/>
              <a:t>43</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86DCEEF-96B7-51C6-A78A-620830A4765D}"/>
                  </a:ext>
                </a:extLst>
              </p:cNvPr>
              <p:cNvSpPr txBox="1"/>
              <p:nvPr/>
            </p:nvSpPr>
            <p:spPr>
              <a:xfrm>
                <a:off x="2178839" y="225185"/>
                <a:ext cx="9844829" cy="926344"/>
              </a:xfrm>
              <a:prstGeom prst="rect">
                <a:avLst/>
              </a:prstGeom>
              <a:noFill/>
            </p:spPr>
            <p:txBody>
              <a:bodyPr wrap="square" rtlCol="0">
                <a:spAutoFit/>
              </a:bodyPr>
              <a:lstStyle/>
              <a:p>
                <a:r>
                  <a:rPr lang="en-US" sz="3600" b="1" dirty="0"/>
                  <a:t>Running Integrals as % Total Value (</a:t>
                </a:r>
                <a14:m>
                  <m:oMath xmlns:m="http://schemas.openxmlformats.org/officeDocument/2006/math">
                    <m:nary>
                      <m:naryPr>
                        <m:ctrlPr>
                          <a:rPr lang="en-US" sz="3600" b="1" i="1" smtClean="0">
                            <a:latin typeface="Cambria Math" panose="02040503050406030204" pitchFamily="18" charset="0"/>
                          </a:rPr>
                        </m:ctrlPr>
                      </m:naryPr>
                      <m:sub>
                        <m:sSub>
                          <m:sSubPr>
                            <m:ctrlPr>
                              <a:rPr lang="en-US" sz="3600" b="1" i="1" smtClean="0">
                                <a:latin typeface="Cambria Math" panose="02040503050406030204" pitchFamily="18" charset="0"/>
                              </a:rPr>
                            </m:ctrlPr>
                          </m:sSubPr>
                          <m:e>
                            <m:r>
                              <a:rPr lang="en-US" sz="3600" b="1" i="1" smtClean="0">
                                <a:latin typeface="Cambria Math" panose="02040503050406030204" pitchFamily="18" charset="0"/>
                              </a:rPr>
                              <m:t>𝒙</m:t>
                            </m:r>
                          </m:e>
                          <m:sub>
                            <m:r>
                              <a:rPr lang="en-US" sz="3600" b="1" i="1" smtClean="0">
                                <a:latin typeface="Cambria Math" panose="02040503050406030204" pitchFamily="18" charset="0"/>
                              </a:rPr>
                              <m:t>𝒎𝒊𝒏</m:t>
                            </m:r>
                          </m:sub>
                        </m:sSub>
                      </m:sub>
                      <m:sup>
                        <m:r>
                          <a:rPr lang="en-US" sz="3600" b="1" i="1" smtClean="0">
                            <a:latin typeface="Cambria Math" panose="02040503050406030204" pitchFamily="18" charset="0"/>
                          </a:rPr>
                          <m:t>𝟏</m:t>
                        </m:r>
                      </m:sup>
                      <m:e>
                        <m:r>
                          <a:rPr lang="en-US" sz="3600" b="1" i="1" smtClean="0">
                            <a:latin typeface="Cambria Math" panose="02040503050406030204" pitchFamily="18" charset="0"/>
                          </a:rPr>
                          <m:t>𝒅𝒙</m:t>
                        </m:r>
                      </m:e>
                    </m:nary>
                  </m:oMath>
                </a14:m>
                <a:r>
                  <a:rPr lang="en-US" sz="3600" b="1" dirty="0"/>
                  <a:t>)</a:t>
                </a:r>
              </a:p>
            </p:txBody>
          </p:sp>
        </mc:Choice>
        <mc:Fallback xmlns="">
          <p:sp>
            <p:nvSpPr>
              <p:cNvPr id="5" name="TextBox 4">
                <a:extLst>
                  <a:ext uri="{FF2B5EF4-FFF2-40B4-BE49-F238E27FC236}">
                    <a16:creationId xmlns:a16="http://schemas.microsoft.com/office/drawing/2014/main" id="{A86DCEEF-96B7-51C6-A78A-620830A4765D}"/>
                  </a:ext>
                </a:extLst>
              </p:cNvPr>
              <p:cNvSpPr txBox="1">
                <a:spLocks noRot="1" noChangeAspect="1" noMove="1" noResize="1" noEditPoints="1" noAdjustHandles="1" noChangeArrowheads="1" noChangeShapeType="1" noTextEdit="1"/>
              </p:cNvSpPr>
              <p:nvPr/>
            </p:nvSpPr>
            <p:spPr>
              <a:xfrm>
                <a:off x="2178839" y="225185"/>
                <a:ext cx="9844829" cy="926344"/>
              </a:xfrm>
              <a:prstGeom prst="rect">
                <a:avLst/>
              </a:prstGeom>
              <a:blipFill>
                <a:blip r:embed="rId7"/>
                <a:stretch>
                  <a:fillRect l="-1858" b="-9868"/>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E0608332-F68E-055D-54E1-0CA3981273EA}"/>
              </a:ext>
            </a:extLst>
          </p:cNvPr>
          <p:cNvSpPr txBox="1"/>
          <p:nvPr/>
        </p:nvSpPr>
        <p:spPr>
          <a:xfrm>
            <a:off x="3000256" y="4423845"/>
            <a:ext cx="692818" cy="461665"/>
          </a:xfrm>
          <a:prstGeom prst="rect">
            <a:avLst/>
          </a:prstGeom>
          <a:solidFill>
            <a:schemeClr val="bg1"/>
          </a:solidFill>
        </p:spPr>
        <p:txBody>
          <a:bodyPr wrap="none" rtlCol="0">
            <a:spAutoFit/>
          </a:bodyPr>
          <a:lstStyle/>
          <a:p>
            <a:r>
              <a:rPr lang="en-US" sz="2400" b="1" dirty="0" err="1"/>
              <a:t>x</a:t>
            </a:r>
            <a:r>
              <a:rPr lang="en-US" sz="2400" b="1" baseline="-25000" dirty="0" err="1"/>
              <a:t>min</a:t>
            </a:r>
            <a:endParaRPr lang="en-US" sz="2400" b="1" dirty="0"/>
          </a:p>
        </p:txBody>
      </p:sp>
      <p:sp>
        <p:nvSpPr>
          <p:cNvPr id="9" name="TextBox 8">
            <a:extLst>
              <a:ext uri="{FF2B5EF4-FFF2-40B4-BE49-F238E27FC236}">
                <a16:creationId xmlns:a16="http://schemas.microsoft.com/office/drawing/2014/main" id="{F8695E83-C3C6-342B-E726-832C6C1A1344}"/>
              </a:ext>
            </a:extLst>
          </p:cNvPr>
          <p:cNvSpPr txBox="1"/>
          <p:nvPr/>
        </p:nvSpPr>
        <p:spPr>
          <a:xfrm>
            <a:off x="9043342" y="4467849"/>
            <a:ext cx="692818" cy="461665"/>
          </a:xfrm>
          <a:prstGeom prst="rect">
            <a:avLst/>
          </a:prstGeom>
          <a:solidFill>
            <a:schemeClr val="bg1"/>
          </a:solidFill>
        </p:spPr>
        <p:txBody>
          <a:bodyPr wrap="none" rtlCol="0">
            <a:spAutoFit/>
          </a:bodyPr>
          <a:lstStyle/>
          <a:p>
            <a:r>
              <a:rPr lang="en-US" sz="2400" b="1" dirty="0" err="1"/>
              <a:t>x</a:t>
            </a:r>
            <a:r>
              <a:rPr lang="en-US" sz="2400" b="1" baseline="-25000" dirty="0" err="1"/>
              <a:t>min</a:t>
            </a:r>
            <a:endParaRPr lang="en-US" sz="2400" b="1" dirty="0"/>
          </a:p>
        </p:txBody>
      </p:sp>
      <p:sp>
        <p:nvSpPr>
          <p:cNvPr id="10" name="TextBox 9">
            <a:extLst>
              <a:ext uri="{FF2B5EF4-FFF2-40B4-BE49-F238E27FC236}">
                <a16:creationId xmlns:a16="http://schemas.microsoft.com/office/drawing/2014/main" id="{32881D2C-0D67-ADE4-12CD-D620A76ACAF8}"/>
              </a:ext>
            </a:extLst>
          </p:cNvPr>
          <p:cNvSpPr txBox="1"/>
          <p:nvPr/>
        </p:nvSpPr>
        <p:spPr>
          <a:xfrm rot="16200000">
            <a:off x="-1562672" y="2535096"/>
            <a:ext cx="3707040" cy="461665"/>
          </a:xfrm>
          <a:prstGeom prst="rect">
            <a:avLst/>
          </a:prstGeom>
          <a:solidFill>
            <a:schemeClr val="bg1"/>
          </a:solidFill>
        </p:spPr>
        <p:txBody>
          <a:bodyPr wrap="none" rtlCol="0">
            <a:spAutoFit/>
          </a:bodyPr>
          <a:lstStyle/>
          <a:p>
            <a:r>
              <a:rPr lang="en-US" sz="2400" b="1" dirty="0"/>
              <a:t>Running Integral (% Total)</a:t>
            </a:r>
          </a:p>
        </p:txBody>
      </p:sp>
      <p:sp>
        <p:nvSpPr>
          <p:cNvPr id="2" name="TextBox 1">
            <a:extLst>
              <a:ext uri="{FF2B5EF4-FFF2-40B4-BE49-F238E27FC236}">
                <a16:creationId xmlns:a16="http://schemas.microsoft.com/office/drawing/2014/main" id="{FB3F0391-4F2A-5E45-5EC7-DE10278D5EBB}"/>
              </a:ext>
            </a:extLst>
          </p:cNvPr>
          <p:cNvSpPr txBox="1"/>
          <p:nvPr/>
        </p:nvSpPr>
        <p:spPr>
          <a:xfrm rot="16200000">
            <a:off x="4425889" y="2631326"/>
            <a:ext cx="3707040" cy="461665"/>
          </a:xfrm>
          <a:prstGeom prst="rect">
            <a:avLst/>
          </a:prstGeom>
          <a:solidFill>
            <a:schemeClr val="bg1"/>
          </a:solidFill>
        </p:spPr>
        <p:txBody>
          <a:bodyPr wrap="none" rtlCol="0">
            <a:spAutoFit/>
          </a:bodyPr>
          <a:lstStyle/>
          <a:p>
            <a:r>
              <a:rPr lang="en-US" sz="2400" b="1" dirty="0"/>
              <a:t>Running Integral (% Total)</a:t>
            </a:r>
          </a:p>
        </p:txBody>
      </p:sp>
    </p:spTree>
    <p:custDataLst>
      <p:tags r:id="rId1"/>
    </p:custDataLst>
    <p:extLst>
      <p:ext uri="{BB962C8B-B14F-4D97-AF65-F5344CB8AC3E}">
        <p14:creationId xmlns:p14="http://schemas.microsoft.com/office/powerpoint/2010/main" val="26793397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2DB33DB7-501B-991F-7FED-73A2EB96491E}"/>
                  </a:ext>
                </a:extLst>
              </p:cNvPr>
              <p:cNvSpPr>
                <a:spLocks noGrp="1"/>
              </p:cNvSpPr>
              <p:nvPr>
                <p:ph type="title"/>
              </p:nvPr>
            </p:nvSpPr>
            <p:spPr>
              <a:xfrm>
                <a:off x="838200" y="147011"/>
                <a:ext cx="10515600" cy="1325563"/>
              </a:xfrm>
            </p:spPr>
            <p:txBody>
              <a:bodyPr/>
              <a:lstStyle/>
              <a:p>
                <a:pPr algn="ctr"/>
                <a:r>
                  <a:rPr lang="en-US" dirty="0"/>
                  <a:t>Projected </a:t>
                </a:r>
                <a14:m>
                  <m:oMath xmlns:m="http://schemas.openxmlformats.org/officeDocument/2006/math">
                    <m:sSub>
                      <m:sSubPr>
                        <m:ctrlPr>
                          <a:rPr lang="en-US" i="1" smtClean="0">
                            <a:latin typeface="Cambria Math" panose="02040503050406030204" pitchFamily="18" charset="0"/>
                          </a:rPr>
                        </m:ctrlPr>
                      </m:sSubPr>
                      <m:e>
                        <m:r>
                          <m:rPr>
                            <m:sty m:val="p"/>
                          </m:rPr>
                          <a:rPr lang="el-GR" i="1" smtClean="0">
                            <a:latin typeface="Cambria Math" panose="02040503050406030204" pitchFamily="18" charset="0"/>
                            <a:ea typeface="Cambria Math" panose="02040503050406030204" pitchFamily="18" charset="0"/>
                          </a:rPr>
                          <m:t>Γ</m:t>
                        </m:r>
                      </m:e>
                      <m:sub>
                        <m:r>
                          <a:rPr lang="en-US" b="0" i="1" smtClean="0">
                            <a:latin typeface="Cambria Math" panose="02040503050406030204" pitchFamily="18" charset="0"/>
                          </a:rPr>
                          <m:t>2</m:t>
                        </m:r>
                      </m:sub>
                    </m:sSub>
                  </m:oMath>
                </a14:m>
                <a:r>
                  <a:rPr lang="en-US" dirty="0"/>
                  <a:t> Uncertainties</a:t>
                </a:r>
              </a:p>
            </p:txBody>
          </p:sp>
        </mc:Choice>
        <mc:Fallback xmlns="">
          <p:sp>
            <p:nvSpPr>
              <p:cNvPr id="2" name="Title 1">
                <a:extLst>
                  <a:ext uri="{FF2B5EF4-FFF2-40B4-BE49-F238E27FC236}">
                    <a16:creationId xmlns:a16="http://schemas.microsoft.com/office/drawing/2014/main" id="{2DB33DB7-501B-991F-7FED-73A2EB96491E}"/>
                  </a:ext>
                </a:extLst>
              </p:cNvPr>
              <p:cNvSpPr>
                <a:spLocks noGrp="1" noRot="1" noChangeAspect="1" noMove="1" noResize="1" noEditPoints="1" noAdjustHandles="1" noChangeArrowheads="1" noChangeShapeType="1" noTextEdit="1"/>
              </p:cNvSpPr>
              <p:nvPr>
                <p:ph type="title"/>
              </p:nvPr>
            </p:nvSpPr>
            <p:spPr>
              <a:xfrm>
                <a:off x="838200" y="147011"/>
                <a:ext cx="10515600" cy="1325563"/>
              </a:xfr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B11BEE4-7330-0C4D-BD2E-1363ACC7E428}"/>
                  </a:ext>
                </a:extLst>
              </p:cNvPr>
              <p:cNvSpPr>
                <a:spLocks noGrp="1"/>
              </p:cNvSpPr>
              <p:nvPr>
                <p:ph idx="1"/>
              </p:nvPr>
            </p:nvSpPr>
            <p:spPr>
              <a:xfrm>
                <a:off x="406378" y="1640366"/>
                <a:ext cx="5689622" cy="4379052"/>
              </a:xfrm>
            </p:spPr>
            <p:txBody>
              <a:bodyPr>
                <a:normAutofit/>
              </a:bodyPr>
              <a:lstStyle/>
              <a:p>
                <a:pPr marL="0" indent="0">
                  <a:buNone/>
                </a:pPr>
                <a:endParaRPr lang="en-US" dirty="0"/>
              </a:p>
              <a:p>
                <a:r>
                  <a:rPr lang="en-US" dirty="0"/>
                  <a:t>Having data in the regime where twist-2 assumption fails helps us better understand the small-x regime</a:t>
                </a:r>
              </a:p>
              <a:p>
                <a:endParaRPr lang="en-US" dirty="0"/>
              </a:p>
              <a:p>
                <a:r>
                  <a:rPr lang="en-US" dirty="0"/>
                  <a:t>If B.C. Sum Rule is followed, then we directly measure how the low-x part transitions from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𝑔</m:t>
                        </m:r>
                      </m:e>
                      <m:sub>
                        <m:r>
                          <a:rPr lang="en-US" b="0" i="1" smtClean="0">
                            <a:latin typeface="Cambria Math" panose="02040503050406030204" pitchFamily="18" charset="0"/>
                          </a:rPr>
                          <m:t>2</m:t>
                        </m:r>
                      </m:sub>
                      <m:sup>
                        <m:r>
                          <a:rPr lang="en-US" b="0" i="1" smtClean="0">
                            <a:latin typeface="Cambria Math" panose="02040503050406030204" pitchFamily="18" charset="0"/>
                          </a:rPr>
                          <m:t>𝑊𝑊</m:t>
                        </m:r>
                      </m:sup>
                    </m:sSubSup>
                  </m:oMath>
                </a14:m>
                <a:r>
                  <a:rPr lang="en-US" dirty="0"/>
                  <a:t>into a more complex form!</a:t>
                </a:r>
              </a:p>
            </p:txBody>
          </p:sp>
        </mc:Choice>
        <mc:Fallback xmlns="">
          <p:sp>
            <p:nvSpPr>
              <p:cNvPr id="3" name="Content Placeholder 2">
                <a:extLst>
                  <a:ext uri="{FF2B5EF4-FFF2-40B4-BE49-F238E27FC236}">
                    <a16:creationId xmlns:a16="http://schemas.microsoft.com/office/drawing/2014/main" id="{8B11BEE4-7330-0C4D-BD2E-1363ACC7E428}"/>
                  </a:ext>
                </a:extLst>
              </p:cNvPr>
              <p:cNvSpPr>
                <a:spLocks noGrp="1" noRot="1" noChangeAspect="1" noMove="1" noResize="1" noEditPoints="1" noAdjustHandles="1" noChangeArrowheads="1" noChangeShapeType="1" noTextEdit="1"/>
              </p:cNvSpPr>
              <p:nvPr>
                <p:ph idx="1"/>
              </p:nvPr>
            </p:nvSpPr>
            <p:spPr>
              <a:xfrm>
                <a:off x="406378" y="1640366"/>
                <a:ext cx="5689622" cy="4379052"/>
              </a:xfrm>
              <a:blipFill>
                <a:blip r:embed="rId4"/>
                <a:stretch>
                  <a:fillRect l="-1929" r="-3108" b="-2646"/>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D49F4A14-90E8-788C-6E4F-9FE859A95D08}"/>
              </a:ext>
            </a:extLst>
          </p:cNvPr>
          <p:cNvPicPr>
            <a:picLocks noChangeAspect="1"/>
          </p:cNvPicPr>
          <p:nvPr/>
        </p:nvPicPr>
        <p:blipFill>
          <a:blip r:embed="rId5"/>
          <a:stretch>
            <a:fillRect/>
          </a:stretch>
        </p:blipFill>
        <p:spPr>
          <a:xfrm>
            <a:off x="5985756" y="1728133"/>
            <a:ext cx="5575297" cy="4203519"/>
          </a:xfrm>
          <a:prstGeom prst="rect">
            <a:avLst/>
          </a:prstGeom>
        </p:spPr>
      </p:pic>
      <p:sp>
        <p:nvSpPr>
          <p:cNvPr id="4" name="Slide Number Placeholder 3">
            <a:extLst>
              <a:ext uri="{FF2B5EF4-FFF2-40B4-BE49-F238E27FC236}">
                <a16:creationId xmlns:a16="http://schemas.microsoft.com/office/drawing/2014/main" id="{94825A47-57C3-DB59-E0C5-D44212F905C7}"/>
              </a:ext>
            </a:extLst>
          </p:cNvPr>
          <p:cNvSpPr>
            <a:spLocks noGrp="1"/>
          </p:cNvSpPr>
          <p:nvPr>
            <p:ph type="sldNum" sz="quarter" idx="12"/>
          </p:nvPr>
        </p:nvSpPr>
        <p:spPr/>
        <p:txBody>
          <a:bodyPr/>
          <a:lstStyle/>
          <a:p>
            <a:r>
              <a:rPr lang="en-US"/>
              <a:t>44</a:t>
            </a:r>
          </a:p>
        </p:txBody>
      </p:sp>
    </p:spTree>
    <p:custDataLst>
      <p:tags r:id="rId1"/>
    </p:custDataLst>
    <p:extLst>
      <p:ext uri="{BB962C8B-B14F-4D97-AF65-F5344CB8AC3E}">
        <p14:creationId xmlns:p14="http://schemas.microsoft.com/office/powerpoint/2010/main" val="36861819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F80EA-23CD-580A-5A34-B83694B61CF1}"/>
              </a:ext>
            </a:extLst>
          </p:cNvPr>
          <p:cNvSpPr>
            <a:spLocks noGrp="1"/>
          </p:cNvSpPr>
          <p:nvPr>
            <p:ph type="title"/>
          </p:nvPr>
        </p:nvSpPr>
        <p:spPr/>
        <p:txBody>
          <a:bodyPr/>
          <a:lstStyle/>
          <a:p>
            <a:r>
              <a:rPr lang="en-US" dirty="0"/>
              <a:t>Dynamical Mass Generation</a:t>
            </a:r>
          </a:p>
        </p:txBody>
      </p:sp>
      <p:sp>
        <p:nvSpPr>
          <p:cNvPr id="3" name="Content Placeholder 2">
            <a:extLst>
              <a:ext uri="{FF2B5EF4-FFF2-40B4-BE49-F238E27FC236}">
                <a16:creationId xmlns:a16="http://schemas.microsoft.com/office/drawing/2014/main" id="{7183BCE5-8C84-CB9E-5A04-271AAFEFF993}"/>
              </a:ext>
            </a:extLst>
          </p:cNvPr>
          <p:cNvSpPr>
            <a:spLocks noGrp="1"/>
          </p:cNvSpPr>
          <p:nvPr>
            <p:ph idx="1"/>
          </p:nvPr>
        </p:nvSpPr>
        <p:spPr>
          <a:xfrm>
            <a:off x="838200" y="1825625"/>
            <a:ext cx="6618249" cy="4351338"/>
          </a:xfrm>
        </p:spPr>
        <p:txBody>
          <a:bodyPr>
            <a:normAutofit lnSpcReduction="10000"/>
          </a:bodyPr>
          <a:lstStyle/>
          <a:p>
            <a:r>
              <a:rPr lang="en-US" dirty="0"/>
              <a:t>g</a:t>
            </a:r>
            <a:r>
              <a:rPr lang="en-US" baseline="-25000" dirty="0"/>
              <a:t>2</a:t>
            </a:r>
            <a:r>
              <a:rPr lang="en-US" dirty="0"/>
              <a:t> can also directly probe dynamical mass generation in QCD!</a:t>
            </a:r>
          </a:p>
          <a:p>
            <a:endParaRPr lang="en-US" dirty="0"/>
          </a:p>
          <a:p>
            <a:endParaRPr lang="en-US" dirty="0"/>
          </a:p>
          <a:p>
            <a:endParaRPr lang="en-US" dirty="0"/>
          </a:p>
          <a:p>
            <a:r>
              <a:rPr lang="en-US" u="sng" dirty="0"/>
              <a:t>Strong</a:t>
            </a:r>
            <a:r>
              <a:rPr lang="en-US" dirty="0"/>
              <a:t> theory interest in this aspect</a:t>
            </a:r>
          </a:p>
          <a:p>
            <a:endParaRPr lang="en-US" dirty="0"/>
          </a:p>
          <a:p>
            <a:r>
              <a:rPr lang="en-US" dirty="0"/>
              <a:t>Will coordinate with global QCD analysis groups (JAM/CJ collaborations at </a:t>
            </a:r>
            <a:r>
              <a:rPr lang="en-US" dirty="0" err="1"/>
              <a:t>JLab</a:t>
            </a:r>
            <a:r>
              <a:rPr lang="en-US" dirty="0"/>
              <a:t>) to optimally use data</a:t>
            </a:r>
          </a:p>
        </p:txBody>
      </p:sp>
      <p:sp>
        <p:nvSpPr>
          <p:cNvPr id="4" name="Slide Number Placeholder 3">
            <a:extLst>
              <a:ext uri="{FF2B5EF4-FFF2-40B4-BE49-F238E27FC236}">
                <a16:creationId xmlns:a16="http://schemas.microsoft.com/office/drawing/2014/main" id="{840AD689-3604-AC28-DA80-12433E45D54E}"/>
              </a:ext>
            </a:extLst>
          </p:cNvPr>
          <p:cNvSpPr>
            <a:spLocks noGrp="1"/>
          </p:cNvSpPr>
          <p:nvPr>
            <p:ph type="sldNum" sz="quarter" idx="12"/>
          </p:nvPr>
        </p:nvSpPr>
        <p:spPr/>
        <p:txBody>
          <a:bodyPr/>
          <a:lstStyle/>
          <a:p>
            <a:r>
              <a:rPr lang="en-US"/>
              <a:t>45</a:t>
            </a:r>
          </a:p>
        </p:txBody>
      </p:sp>
      <p:pic>
        <p:nvPicPr>
          <p:cNvPr id="6" name="Picture 5">
            <a:extLst>
              <a:ext uri="{FF2B5EF4-FFF2-40B4-BE49-F238E27FC236}">
                <a16:creationId xmlns:a16="http://schemas.microsoft.com/office/drawing/2014/main" id="{6075D532-2666-E77C-3A88-3330823BBCA7}"/>
              </a:ext>
            </a:extLst>
          </p:cNvPr>
          <p:cNvPicPr>
            <a:picLocks noChangeAspect="1"/>
          </p:cNvPicPr>
          <p:nvPr/>
        </p:nvPicPr>
        <p:blipFill>
          <a:blip r:embed="rId3"/>
          <a:stretch>
            <a:fillRect/>
          </a:stretch>
        </p:blipFill>
        <p:spPr>
          <a:xfrm>
            <a:off x="7620822" y="1578674"/>
            <a:ext cx="3972479" cy="3982006"/>
          </a:xfrm>
          <a:prstGeom prst="rect">
            <a:avLst/>
          </a:prstGeom>
        </p:spPr>
      </p:pic>
      <p:sp>
        <p:nvSpPr>
          <p:cNvPr id="7" name="TextBox 6">
            <a:extLst>
              <a:ext uri="{FF2B5EF4-FFF2-40B4-BE49-F238E27FC236}">
                <a16:creationId xmlns:a16="http://schemas.microsoft.com/office/drawing/2014/main" id="{19DB83CF-E709-AF30-0ECC-D525A2F5D7CB}"/>
              </a:ext>
            </a:extLst>
          </p:cNvPr>
          <p:cNvSpPr txBox="1"/>
          <p:nvPr/>
        </p:nvSpPr>
        <p:spPr>
          <a:xfrm>
            <a:off x="8928533" y="1440174"/>
            <a:ext cx="2664768" cy="276999"/>
          </a:xfrm>
          <a:prstGeom prst="rect">
            <a:avLst/>
          </a:prstGeom>
          <a:noFill/>
        </p:spPr>
        <p:txBody>
          <a:bodyPr wrap="none" rtlCol="0">
            <a:spAutoFit/>
          </a:bodyPr>
          <a:lstStyle/>
          <a:p>
            <a:r>
              <a:rPr lang="en-US" sz="1200" b="1" dirty="0"/>
              <a:t>A. Accardi &amp; A. Bacchetta, PLB 2017</a:t>
            </a:r>
          </a:p>
        </p:txBody>
      </p:sp>
      <p:pic>
        <p:nvPicPr>
          <p:cNvPr id="9" name="Picture 8">
            <a:extLst>
              <a:ext uri="{FF2B5EF4-FFF2-40B4-BE49-F238E27FC236}">
                <a16:creationId xmlns:a16="http://schemas.microsoft.com/office/drawing/2014/main" id="{773754E5-672F-96CD-3F27-FE3061F7D8C9}"/>
              </a:ext>
            </a:extLst>
          </p:cNvPr>
          <p:cNvPicPr>
            <a:picLocks noChangeAspect="1"/>
          </p:cNvPicPr>
          <p:nvPr/>
        </p:nvPicPr>
        <p:blipFill>
          <a:blip r:embed="rId4"/>
          <a:stretch>
            <a:fillRect/>
          </a:stretch>
        </p:blipFill>
        <p:spPr>
          <a:xfrm>
            <a:off x="1916859" y="2872467"/>
            <a:ext cx="2332756" cy="840330"/>
          </a:xfrm>
          <a:prstGeom prst="rect">
            <a:avLst/>
          </a:prstGeom>
        </p:spPr>
      </p:pic>
    </p:spTree>
    <p:custDataLst>
      <p:tags r:id="rId1"/>
    </p:custDataLst>
    <p:extLst>
      <p:ext uri="{BB962C8B-B14F-4D97-AF65-F5344CB8AC3E}">
        <p14:creationId xmlns:p14="http://schemas.microsoft.com/office/powerpoint/2010/main" val="1168209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D4A4A-17AF-4131-3665-2699CB3B186C}"/>
              </a:ext>
            </a:extLst>
          </p:cNvPr>
          <p:cNvSpPr>
            <a:spLocks noGrp="1"/>
          </p:cNvSpPr>
          <p:nvPr>
            <p:ph type="title"/>
          </p:nvPr>
        </p:nvSpPr>
        <p:spPr>
          <a:xfrm>
            <a:off x="291790" y="420881"/>
            <a:ext cx="2585224" cy="1325563"/>
          </a:xfrm>
        </p:spPr>
        <p:txBody>
          <a:bodyPr/>
          <a:lstStyle/>
          <a:p>
            <a:r>
              <a:rPr lang="en-US" dirty="0">
                <a:ea typeface="Calibri Light"/>
                <a:cs typeface="Calibri Light"/>
              </a:rPr>
              <a:t>Rates Table</a:t>
            </a:r>
            <a:endParaRPr lang="en-US" dirty="0"/>
          </a:p>
        </p:txBody>
      </p:sp>
      <p:graphicFrame>
        <p:nvGraphicFramePr>
          <p:cNvPr id="6" name="Table 6">
            <a:extLst>
              <a:ext uri="{FF2B5EF4-FFF2-40B4-BE49-F238E27FC236}">
                <a16:creationId xmlns:a16="http://schemas.microsoft.com/office/drawing/2014/main" id="{DDB3EE16-341A-00C9-5155-EF37B60E087B}"/>
              </a:ext>
            </a:extLst>
          </p:cNvPr>
          <p:cNvGraphicFramePr>
            <a:graphicFrameLocks noGrp="1"/>
          </p:cNvGraphicFramePr>
          <p:nvPr>
            <p:extLst>
              <p:ext uri="{D42A27DB-BD31-4B8C-83A1-F6EECF244321}">
                <p14:modId xmlns:p14="http://schemas.microsoft.com/office/powerpoint/2010/main" val="1728772330"/>
              </p:ext>
            </p:extLst>
          </p:nvPr>
        </p:nvGraphicFramePr>
        <p:xfrm>
          <a:off x="1876302" y="11430"/>
          <a:ext cx="9588600" cy="6809095"/>
        </p:xfrm>
        <a:graphic>
          <a:graphicData uri="http://schemas.openxmlformats.org/drawingml/2006/table">
            <a:tbl>
              <a:tblPr firstRow="1" bandRow="1">
                <a:tableStyleId>{5C22544A-7EE6-4342-B048-85BDC9FD1C3A}</a:tableStyleId>
              </a:tblPr>
              <a:tblGrid>
                <a:gridCol w="1096638">
                  <a:extLst>
                    <a:ext uri="{9D8B030D-6E8A-4147-A177-3AD203B41FA5}">
                      <a16:colId xmlns:a16="http://schemas.microsoft.com/office/drawing/2014/main" val="3391460149"/>
                    </a:ext>
                  </a:extLst>
                </a:gridCol>
                <a:gridCol w="1642962">
                  <a:extLst>
                    <a:ext uri="{9D8B030D-6E8A-4147-A177-3AD203B41FA5}">
                      <a16:colId xmlns:a16="http://schemas.microsoft.com/office/drawing/2014/main" val="818440695"/>
                    </a:ext>
                  </a:extLst>
                </a:gridCol>
                <a:gridCol w="1369800">
                  <a:extLst>
                    <a:ext uri="{9D8B030D-6E8A-4147-A177-3AD203B41FA5}">
                      <a16:colId xmlns:a16="http://schemas.microsoft.com/office/drawing/2014/main" val="3214091153"/>
                    </a:ext>
                  </a:extLst>
                </a:gridCol>
                <a:gridCol w="1369800">
                  <a:extLst>
                    <a:ext uri="{9D8B030D-6E8A-4147-A177-3AD203B41FA5}">
                      <a16:colId xmlns:a16="http://schemas.microsoft.com/office/drawing/2014/main" val="3577927490"/>
                    </a:ext>
                  </a:extLst>
                </a:gridCol>
                <a:gridCol w="1369800">
                  <a:extLst>
                    <a:ext uri="{9D8B030D-6E8A-4147-A177-3AD203B41FA5}">
                      <a16:colId xmlns:a16="http://schemas.microsoft.com/office/drawing/2014/main" val="219006340"/>
                    </a:ext>
                  </a:extLst>
                </a:gridCol>
                <a:gridCol w="1369800">
                  <a:extLst>
                    <a:ext uri="{9D8B030D-6E8A-4147-A177-3AD203B41FA5}">
                      <a16:colId xmlns:a16="http://schemas.microsoft.com/office/drawing/2014/main" val="1675686731"/>
                    </a:ext>
                  </a:extLst>
                </a:gridCol>
                <a:gridCol w="1369800">
                  <a:extLst>
                    <a:ext uri="{9D8B030D-6E8A-4147-A177-3AD203B41FA5}">
                      <a16:colId xmlns:a16="http://schemas.microsoft.com/office/drawing/2014/main" val="1517603090"/>
                    </a:ext>
                  </a:extLst>
                </a:gridCol>
              </a:tblGrid>
              <a:tr h="449630">
                <a:tc>
                  <a:txBody>
                    <a:bodyPr/>
                    <a:lstStyle/>
                    <a:p>
                      <a:r>
                        <a:rPr lang="en-US" sz="1200" dirty="0"/>
                        <a:t>E</a:t>
                      </a:r>
                      <a:r>
                        <a:rPr lang="en-US" sz="1200" baseline="-25000" dirty="0"/>
                        <a:t>0 </a:t>
                      </a:r>
                      <a:r>
                        <a:rPr lang="en-US" sz="1200" baseline="0" dirty="0"/>
                        <a:t> (GeV)</a:t>
                      </a:r>
                      <a:endParaRPr lang="en-US" sz="1200" baseline="-25000" dirty="0"/>
                    </a:p>
                  </a:txBody>
                  <a:tcPr/>
                </a:tc>
                <a:tc>
                  <a:txBody>
                    <a:bodyPr/>
                    <a:lstStyle/>
                    <a:p>
                      <a:r>
                        <a:rPr lang="en-US" sz="1200" dirty="0"/>
                        <a:t>Scattering Angle (deg)</a:t>
                      </a:r>
                    </a:p>
                  </a:txBody>
                  <a:tcPr/>
                </a:tc>
                <a:tc>
                  <a:txBody>
                    <a:bodyPr/>
                    <a:lstStyle/>
                    <a:p>
                      <a:r>
                        <a:rPr lang="en-US" sz="1200" dirty="0"/>
                        <a:t>P</a:t>
                      </a:r>
                      <a:r>
                        <a:rPr lang="en-US" sz="1200" baseline="-25000" dirty="0"/>
                        <a:t>0</a:t>
                      </a:r>
                      <a:r>
                        <a:rPr lang="en-US" sz="1200" dirty="0"/>
                        <a:t> (GeV)</a:t>
                      </a:r>
                    </a:p>
                  </a:txBody>
                  <a:tcPr/>
                </a:tc>
                <a:tc>
                  <a:txBody>
                    <a:bodyPr/>
                    <a:lstStyle/>
                    <a:p>
                      <a:r>
                        <a:rPr lang="en-US" sz="1200" dirty="0"/>
                        <a:t>Target Q</a:t>
                      </a:r>
                      <a:r>
                        <a:rPr lang="en-US" sz="1200" baseline="30000" dirty="0"/>
                        <a:t>2 </a:t>
                      </a:r>
                      <a:r>
                        <a:rPr lang="en-US" sz="1200" dirty="0"/>
                        <a:t>(GeV</a:t>
                      </a:r>
                      <a:r>
                        <a:rPr lang="en-US" sz="1200" baseline="30000" dirty="0"/>
                        <a:t>2</a:t>
                      </a:r>
                      <a:r>
                        <a:rPr lang="en-US" sz="1200" dirty="0"/>
                        <a:t>)</a:t>
                      </a:r>
                    </a:p>
                  </a:txBody>
                  <a:tcPr/>
                </a:tc>
                <a:tc>
                  <a:txBody>
                    <a:bodyPr/>
                    <a:lstStyle/>
                    <a:p>
                      <a:r>
                        <a:rPr lang="en-US" sz="1200" dirty="0"/>
                        <a:t>Proton Rate (Hz)</a:t>
                      </a:r>
                    </a:p>
                  </a:txBody>
                  <a:tcPr/>
                </a:tc>
                <a:tc>
                  <a:txBody>
                    <a:bodyPr/>
                    <a:lstStyle/>
                    <a:p>
                      <a:r>
                        <a:rPr lang="en-US" sz="1200" dirty="0"/>
                        <a:t>Rate (kHz)</a:t>
                      </a:r>
                    </a:p>
                  </a:txBody>
                  <a:tcPr/>
                </a:tc>
                <a:tc>
                  <a:txBody>
                    <a:bodyPr/>
                    <a:lstStyle/>
                    <a:p>
                      <a:r>
                        <a:rPr lang="en-US" sz="1200" dirty="0"/>
                        <a:t>Time (h)</a:t>
                      </a:r>
                    </a:p>
                  </a:txBody>
                  <a:tcPr/>
                </a:tc>
                <a:extLst>
                  <a:ext uri="{0D108BD9-81ED-4DB2-BD59-A6C34878D82A}">
                    <a16:rowId xmlns:a16="http://schemas.microsoft.com/office/drawing/2014/main" val="1255442976"/>
                  </a:ext>
                </a:extLst>
              </a:tr>
              <a:tr h="224815">
                <a:tc rowSpan="24">
                  <a:txBody>
                    <a:bodyPr/>
                    <a:lstStyle/>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900" b="1" dirty="0"/>
                    </a:p>
                    <a:p>
                      <a:pPr algn="ctr"/>
                      <a:endParaRPr lang="en-US" sz="1600" b="1" dirty="0"/>
                    </a:p>
                    <a:p>
                      <a:pPr algn="ctr"/>
                      <a:r>
                        <a:rPr lang="en-US" sz="1600" b="1" dirty="0"/>
                        <a:t>4.4</a:t>
                      </a:r>
                    </a:p>
                  </a:txBody>
                  <a:tcPr/>
                </a:tc>
                <a:tc rowSpan="3">
                  <a:txBody>
                    <a:bodyPr/>
                    <a:lstStyle/>
                    <a:p>
                      <a:pPr algn="ctr"/>
                      <a:endParaRPr lang="en-US" sz="1400" dirty="0"/>
                    </a:p>
                    <a:p>
                      <a:pPr algn="ctr"/>
                      <a:r>
                        <a:rPr lang="en-US" sz="1400" dirty="0"/>
                        <a:t>6.5</a:t>
                      </a:r>
                    </a:p>
                  </a:txBody>
                  <a:tcPr/>
                </a:tc>
                <a:tc>
                  <a:txBody>
                    <a:bodyPr/>
                    <a:lstStyle/>
                    <a:p>
                      <a:pPr algn="ctr"/>
                      <a:r>
                        <a:rPr lang="en-US" sz="800" dirty="0"/>
                        <a:t>3.607</a:t>
                      </a:r>
                    </a:p>
                  </a:txBody>
                  <a:tcPr/>
                </a:tc>
                <a:tc rowSpan="3">
                  <a:txBody>
                    <a:bodyPr/>
                    <a:lstStyle/>
                    <a:p>
                      <a:pPr algn="ctr"/>
                      <a:endParaRPr lang="en-US" sz="1400" dirty="0"/>
                    </a:p>
                    <a:p>
                      <a:pPr algn="ctr"/>
                      <a:r>
                        <a:rPr lang="en-US" sz="1400" dirty="0"/>
                        <a:t>0.22</a:t>
                      </a:r>
                    </a:p>
                  </a:txBody>
                  <a:tcPr/>
                </a:tc>
                <a:tc>
                  <a:txBody>
                    <a:bodyPr/>
                    <a:lstStyle/>
                    <a:p>
                      <a:r>
                        <a:rPr lang="en-US" sz="800" dirty="0"/>
                        <a:t>77</a:t>
                      </a:r>
                    </a:p>
                  </a:txBody>
                  <a:tcPr/>
                </a:tc>
                <a:tc>
                  <a:txBody>
                    <a:bodyPr/>
                    <a:lstStyle/>
                    <a:p>
                      <a:r>
                        <a:rPr lang="en-US" sz="800" dirty="0"/>
                        <a:t>40.0</a:t>
                      </a:r>
                    </a:p>
                  </a:txBody>
                  <a:tcPr/>
                </a:tc>
                <a:tc>
                  <a:txBody>
                    <a:bodyPr/>
                    <a:lstStyle/>
                    <a:p>
                      <a:r>
                        <a:rPr lang="en-US" sz="800" dirty="0"/>
                        <a:t>1</a:t>
                      </a:r>
                    </a:p>
                  </a:txBody>
                  <a:tcPr/>
                </a:tc>
                <a:extLst>
                  <a:ext uri="{0D108BD9-81ED-4DB2-BD59-A6C34878D82A}">
                    <a16:rowId xmlns:a16="http://schemas.microsoft.com/office/drawing/2014/main" val="4178925002"/>
                  </a:ext>
                </a:extLst>
              </a:tr>
              <a:tr h="224815">
                <a:tc vMerge="1">
                  <a:txBody>
                    <a:bodyPr/>
                    <a:lstStyle/>
                    <a:p>
                      <a:endParaRPr lang="en-US" sz="900" dirty="0"/>
                    </a:p>
                  </a:txBody>
                  <a:tcPr/>
                </a:tc>
                <a:tc vMerge="1">
                  <a:txBody>
                    <a:bodyPr/>
                    <a:lstStyle/>
                    <a:p>
                      <a:endParaRPr lang="en-US" sz="900"/>
                    </a:p>
                  </a:txBody>
                  <a:tcPr/>
                </a:tc>
                <a:tc>
                  <a:txBody>
                    <a:bodyPr/>
                    <a:lstStyle/>
                    <a:p>
                      <a:pPr algn="ctr"/>
                      <a:r>
                        <a:rPr lang="en-US" sz="800" dirty="0"/>
                        <a:t>2.661</a:t>
                      </a:r>
                    </a:p>
                  </a:txBody>
                  <a:tcPr/>
                </a:tc>
                <a:tc vMerge="1">
                  <a:txBody>
                    <a:bodyPr/>
                    <a:lstStyle/>
                    <a:p>
                      <a:endParaRPr lang="en-US" sz="900"/>
                    </a:p>
                  </a:txBody>
                  <a:tcPr/>
                </a:tc>
                <a:tc>
                  <a:txBody>
                    <a:bodyPr/>
                    <a:lstStyle/>
                    <a:p>
                      <a:r>
                        <a:rPr lang="en-US" sz="800" dirty="0"/>
                        <a:t>65</a:t>
                      </a:r>
                    </a:p>
                  </a:txBody>
                  <a:tcPr/>
                </a:tc>
                <a:tc>
                  <a:txBody>
                    <a:bodyPr/>
                    <a:lstStyle/>
                    <a:p>
                      <a:r>
                        <a:rPr lang="en-US" sz="800" dirty="0"/>
                        <a:t>25.1</a:t>
                      </a:r>
                    </a:p>
                  </a:txBody>
                  <a:tcPr/>
                </a:tc>
                <a:tc>
                  <a:txBody>
                    <a:bodyPr/>
                    <a:lstStyle/>
                    <a:p>
                      <a:r>
                        <a:rPr lang="en-US" sz="800" dirty="0"/>
                        <a:t>1</a:t>
                      </a:r>
                    </a:p>
                  </a:txBody>
                  <a:tcPr/>
                </a:tc>
                <a:extLst>
                  <a:ext uri="{0D108BD9-81ED-4DB2-BD59-A6C34878D82A}">
                    <a16:rowId xmlns:a16="http://schemas.microsoft.com/office/drawing/2014/main" val="3367376405"/>
                  </a:ext>
                </a:extLst>
              </a:tr>
              <a:tr h="224815">
                <a:tc vMerge="1">
                  <a:txBody>
                    <a:bodyPr/>
                    <a:lstStyle/>
                    <a:p>
                      <a:endParaRPr lang="en-US" sz="900" dirty="0"/>
                    </a:p>
                  </a:txBody>
                  <a:tcPr/>
                </a:tc>
                <a:tc vMerge="1">
                  <a:txBody>
                    <a:bodyPr/>
                    <a:lstStyle/>
                    <a:p>
                      <a:endParaRPr lang="en-US" sz="900" dirty="0"/>
                    </a:p>
                  </a:txBody>
                  <a:tcPr/>
                </a:tc>
                <a:tc>
                  <a:txBody>
                    <a:bodyPr/>
                    <a:lstStyle/>
                    <a:p>
                      <a:pPr algn="ctr"/>
                      <a:r>
                        <a:rPr lang="en-US" sz="800" dirty="0"/>
                        <a:t>1.963</a:t>
                      </a:r>
                    </a:p>
                  </a:txBody>
                  <a:tcPr/>
                </a:tc>
                <a:tc vMerge="1">
                  <a:txBody>
                    <a:bodyPr/>
                    <a:lstStyle/>
                    <a:p>
                      <a:endParaRPr lang="en-US" sz="900" dirty="0"/>
                    </a:p>
                  </a:txBody>
                  <a:tcPr/>
                </a:tc>
                <a:tc>
                  <a:txBody>
                    <a:bodyPr/>
                    <a:lstStyle/>
                    <a:p>
                      <a:r>
                        <a:rPr lang="en-US" sz="800" dirty="0"/>
                        <a:t>69</a:t>
                      </a:r>
                    </a:p>
                  </a:txBody>
                  <a:tcPr/>
                </a:tc>
                <a:tc>
                  <a:txBody>
                    <a:bodyPr/>
                    <a:lstStyle/>
                    <a:p>
                      <a:r>
                        <a:rPr lang="en-US" sz="800" dirty="0"/>
                        <a:t>18.9</a:t>
                      </a:r>
                    </a:p>
                  </a:txBody>
                  <a:tcPr/>
                </a:tc>
                <a:tc>
                  <a:txBody>
                    <a:bodyPr/>
                    <a:lstStyle/>
                    <a:p>
                      <a:r>
                        <a:rPr lang="en-US" sz="800" dirty="0"/>
                        <a:t>1</a:t>
                      </a:r>
                    </a:p>
                  </a:txBody>
                  <a:tcPr/>
                </a:tc>
                <a:extLst>
                  <a:ext uri="{0D108BD9-81ED-4DB2-BD59-A6C34878D82A}">
                    <a16:rowId xmlns:a16="http://schemas.microsoft.com/office/drawing/2014/main" val="745992083"/>
                  </a:ext>
                </a:extLst>
              </a:tr>
              <a:tr h="224815">
                <a:tc vMerge="1">
                  <a:txBody>
                    <a:bodyPr/>
                    <a:lstStyle/>
                    <a:p>
                      <a:endParaRPr lang="en-US" sz="900" dirty="0"/>
                    </a:p>
                  </a:txBody>
                  <a:tcPr/>
                </a:tc>
                <a:tc rowSpan="3">
                  <a:txBody>
                    <a:bodyPr/>
                    <a:lstStyle/>
                    <a:p>
                      <a:pPr algn="ctr"/>
                      <a:endParaRPr lang="en-US" sz="1400" dirty="0"/>
                    </a:p>
                    <a:p>
                      <a:pPr algn="ctr"/>
                      <a:r>
                        <a:rPr lang="en-US" sz="1400" dirty="0"/>
                        <a:t>8</a:t>
                      </a:r>
                    </a:p>
                  </a:txBody>
                  <a:tcPr/>
                </a:tc>
                <a:tc>
                  <a:txBody>
                    <a:bodyPr/>
                    <a:lstStyle/>
                    <a:p>
                      <a:pPr algn="ctr"/>
                      <a:r>
                        <a:rPr lang="en-US" sz="800" dirty="0"/>
                        <a:t>3.607</a:t>
                      </a:r>
                    </a:p>
                  </a:txBody>
                  <a:tcPr/>
                </a:tc>
                <a:tc rowSpan="3">
                  <a:txBody>
                    <a:bodyPr/>
                    <a:lstStyle/>
                    <a:p>
                      <a:pPr algn="ctr"/>
                      <a:endParaRPr lang="en-US" sz="1400" dirty="0"/>
                    </a:p>
                    <a:p>
                      <a:pPr algn="ctr"/>
                      <a:r>
                        <a:rPr lang="en-US" sz="1400" dirty="0"/>
                        <a:t>0.33</a:t>
                      </a:r>
                    </a:p>
                  </a:txBody>
                  <a:tcPr/>
                </a:tc>
                <a:tc>
                  <a:txBody>
                    <a:bodyPr/>
                    <a:lstStyle/>
                    <a:p>
                      <a:r>
                        <a:rPr lang="en-US" sz="800" dirty="0"/>
                        <a:t>41</a:t>
                      </a:r>
                    </a:p>
                  </a:txBody>
                  <a:tcPr/>
                </a:tc>
                <a:tc>
                  <a:txBody>
                    <a:bodyPr/>
                    <a:lstStyle/>
                    <a:p>
                      <a:r>
                        <a:rPr lang="en-US" sz="800" dirty="0"/>
                        <a:t>21.4</a:t>
                      </a:r>
                    </a:p>
                  </a:txBody>
                  <a:tcPr/>
                </a:tc>
                <a:tc>
                  <a:txBody>
                    <a:bodyPr/>
                    <a:lstStyle/>
                    <a:p>
                      <a:r>
                        <a:rPr lang="en-US" sz="800" dirty="0"/>
                        <a:t>1.3</a:t>
                      </a:r>
                    </a:p>
                  </a:txBody>
                  <a:tcPr/>
                </a:tc>
                <a:extLst>
                  <a:ext uri="{0D108BD9-81ED-4DB2-BD59-A6C34878D82A}">
                    <a16:rowId xmlns:a16="http://schemas.microsoft.com/office/drawing/2014/main" val="626853785"/>
                  </a:ext>
                </a:extLst>
              </a:tr>
              <a:tr h="224815">
                <a:tc vMerge="1">
                  <a:txBody>
                    <a:bodyPr/>
                    <a:lstStyle/>
                    <a:p>
                      <a:endParaRPr lang="en-US" sz="900" dirty="0"/>
                    </a:p>
                  </a:txBody>
                  <a:tcPr/>
                </a:tc>
                <a:tc vMerge="1">
                  <a:txBody>
                    <a:bodyPr/>
                    <a:lstStyle/>
                    <a:p>
                      <a:endParaRPr lang="en-US" sz="900"/>
                    </a:p>
                  </a:txBody>
                  <a:tcPr/>
                </a:tc>
                <a:tc>
                  <a:txBody>
                    <a:bodyPr/>
                    <a:lstStyle/>
                    <a:p>
                      <a:pPr algn="ctr"/>
                      <a:r>
                        <a:rPr lang="en-US" sz="800" dirty="0"/>
                        <a:t>2.661</a:t>
                      </a:r>
                    </a:p>
                  </a:txBody>
                  <a:tcPr/>
                </a:tc>
                <a:tc vMerge="1">
                  <a:txBody>
                    <a:bodyPr/>
                    <a:lstStyle/>
                    <a:p>
                      <a:endParaRPr lang="en-US" sz="900"/>
                    </a:p>
                  </a:txBody>
                  <a:tcPr/>
                </a:tc>
                <a:tc>
                  <a:txBody>
                    <a:bodyPr/>
                    <a:lstStyle/>
                    <a:p>
                      <a:r>
                        <a:rPr lang="en-US" sz="800" dirty="0"/>
                        <a:t>28</a:t>
                      </a:r>
                    </a:p>
                  </a:txBody>
                  <a:tcPr/>
                </a:tc>
                <a:tc>
                  <a:txBody>
                    <a:bodyPr/>
                    <a:lstStyle/>
                    <a:p>
                      <a:r>
                        <a:rPr lang="en-US" sz="800" dirty="0"/>
                        <a:t>11.5</a:t>
                      </a:r>
                    </a:p>
                  </a:txBody>
                  <a:tcPr/>
                </a:tc>
                <a:tc>
                  <a:txBody>
                    <a:bodyPr/>
                    <a:lstStyle/>
                    <a:p>
                      <a:r>
                        <a:rPr lang="en-US" sz="800" dirty="0"/>
                        <a:t>1.9</a:t>
                      </a:r>
                    </a:p>
                  </a:txBody>
                  <a:tcPr/>
                </a:tc>
                <a:extLst>
                  <a:ext uri="{0D108BD9-81ED-4DB2-BD59-A6C34878D82A}">
                    <a16:rowId xmlns:a16="http://schemas.microsoft.com/office/drawing/2014/main" val="1702169610"/>
                  </a:ext>
                </a:extLst>
              </a:tr>
              <a:tr h="224815">
                <a:tc vMerge="1">
                  <a:txBody>
                    <a:bodyPr/>
                    <a:lstStyle/>
                    <a:p>
                      <a:endParaRPr lang="en-US" sz="900" dirty="0"/>
                    </a:p>
                  </a:txBody>
                  <a:tcPr/>
                </a:tc>
                <a:tc vMerge="1">
                  <a:txBody>
                    <a:bodyPr/>
                    <a:lstStyle/>
                    <a:p>
                      <a:endParaRPr lang="en-US" sz="900" dirty="0"/>
                    </a:p>
                  </a:txBody>
                  <a:tcPr/>
                </a:tc>
                <a:tc>
                  <a:txBody>
                    <a:bodyPr/>
                    <a:lstStyle/>
                    <a:p>
                      <a:pPr algn="ctr"/>
                      <a:r>
                        <a:rPr lang="en-US" sz="800" dirty="0"/>
                        <a:t>1.963</a:t>
                      </a:r>
                    </a:p>
                  </a:txBody>
                  <a:tcPr/>
                </a:tc>
                <a:tc vMerge="1">
                  <a:txBody>
                    <a:bodyPr/>
                    <a:lstStyle/>
                    <a:p>
                      <a:endParaRPr lang="en-US" sz="900" dirty="0"/>
                    </a:p>
                  </a:txBody>
                  <a:tcPr/>
                </a:tc>
                <a:tc>
                  <a:txBody>
                    <a:bodyPr/>
                    <a:lstStyle/>
                    <a:p>
                      <a:r>
                        <a:rPr lang="en-US" sz="800" dirty="0"/>
                        <a:t>30</a:t>
                      </a:r>
                    </a:p>
                  </a:txBody>
                  <a:tcPr/>
                </a:tc>
                <a:tc>
                  <a:txBody>
                    <a:bodyPr/>
                    <a:lstStyle/>
                    <a:p>
                      <a:r>
                        <a:rPr lang="en-US" sz="800" dirty="0"/>
                        <a:t>8.3</a:t>
                      </a:r>
                    </a:p>
                  </a:txBody>
                  <a:tcPr/>
                </a:tc>
                <a:tc>
                  <a:txBody>
                    <a:bodyPr/>
                    <a:lstStyle/>
                    <a:p>
                      <a:r>
                        <a:rPr lang="en-US" sz="800" dirty="0"/>
                        <a:t>1.8</a:t>
                      </a:r>
                    </a:p>
                  </a:txBody>
                  <a:tcPr/>
                </a:tc>
                <a:extLst>
                  <a:ext uri="{0D108BD9-81ED-4DB2-BD59-A6C34878D82A}">
                    <a16:rowId xmlns:a16="http://schemas.microsoft.com/office/drawing/2014/main" val="3233837781"/>
                  </a:ext>
                </a:extLst>
              </a:tr>
              <a:tr h="224815">
                <a:tc vMerge="1">
                  <a:txBody>
                    <a:bodyPr/>
                    <a:lstStyle/>
                    <a:p>
                      <a:endParaRPr lang="en-US" sz="900" dirty="0"/>
                    </a:p>
                  </a:txBody>
                  <a:tcPr/>
                </a:tc>
                <a:tc rowSpan="3">
                  <a:txBody>
                    <a:bodyPr/>
                    <a:lstStyle/>
                    <a:p>
                      <a:pPr algn="ctr"/>
                      <a:endParaRPr lang="en-US" sz="1400" dirty="0"/>
                    </a:p>
                    <a:p>
                      <a:pPr algn="ctr"/>
                      <a:r>
                        <a:rPr lang="en-US" sz="1400" dirty="0"/>
                        <a:t>9.5</a:t>
                      </a:r>
                    </a:p>
                  </a:txBody>
                  <a:tcPr/>
                </a:tc>
                <a:tc>
                  <a:txBody>
                    <a:bodyPr/>
                    <a:lstStyle/>
                    <a:p>
                      <a:pPr algn="ctr"/>
                      <a:r>
                        <a:rPr lang="en-US" sz="800" dirty="0"/>
                        <a:t>3.607</a:t>
                      </a:r>
                    </a:p>
                  </a:txBody>
                  <a:tcPr/>
                </a:tc>
                <a:tc rowSpan="3">
                  <a:txBody>
                    <a:bodyPr/>
                    <a:lstStyle/>
                    <a:p>
                      <a:pPr algn="ctr"/>
                      <a:endParaRPr lang="en-US" sz="1400" dirty="0"/>
                    </a:p>
                    <a:p>
                      <a:pPr algn="ctr"/>
                      <a:r>
                        <a:rPr lang="en-US" sz="1400" dirty="0"/>
                        <a:t>0.46</a:t>
                      </a:r>
                    </a:p>
                  </a:txBody>
                  <a:tcPr/>
                </a:tc>
                <a:tc>
                  <a:txBody>
                    <a:bodyPr/>
                    <a:lstStyle/>
                    <a:p>
                      <a:r>
                        <a:rPr lang="en-US" sz="800" dirty="0"/>
                        <a:t>18</a:t>
                      </a:r>
                    </a:p>
                  </a:txBody>
                  <a:tcPr/>
                </a:tc>
                <a:tc>
                  <a:txBody>
                    <a:bodyPr/>
                    <a:lstStyle/>
                    <a:p>
                      <a:r>
                        <a:rPr lang="en-US" sz="800" dirty="0"/>
                        <a:t>9.1</a:t>
                      </a:r>
                    </a:p>
                  </a:txBody>
                  <a:tcPr/>
                </a:tc>
                <a:tc>
                  <a:txBody>
                    <a:bodyPr/>
                    <a:lstStyle/>
                    <a:p>
                      <a:r>
                        <a:rPr lang="en-US" sz="800" dirty="0"/>
                        <a:t>2.3</a:t>
                      </a:r>
                    </a:p>
                  </a:txBody>
                  <a:tcPr/>
                </a:tc>
                <a:extLst>
                  <a:ext uri="{0D108BD9-81ED-4DB2-BD59-A6C34878D82A}">
                    <a16:rowId xmlns:a16="http://schemas.microsoft.com/office/drawing/2014/main" val="3746333331"/>
                  </a:ext>
                </a:extLst>
              </a:tr>
              <a:tr h="224815">
                <a:tc vMerge="1">
                  <a:txBody>
                    <a:bodyPr/>
                    <a:lstStyle/>
                    <a:p>
                      <a:endParaRPr lang="en-US" sz="900" dirty="0"/>
                    </a:p>
                  </a:txBody>
                  <a:tcPr/>
                </a:tc>
                <a:tc vMerge="1">
                  <a:txBody>
                    <a:bodyPr/>
                    <a:lstStyle/>
                    <a:p>
                      <a:endParaRPr lang="en-US" sz="900"/>
                    </a:p>
                  </a:txBody>
                  <a:tcPr/>
                </a:tc>
                <a:tc>
                  <a:txBody>
                    <a:bodyPr/>
                    <a:lstStyle/>
                    <a:p>
                      <a:pPr algn="ctr"/>
                      <a:r>
                        <a:rPr lang="en-US" sz="800" dirty="0"/>
                        <a:t>2.661</a:t>
                      </a:r>
                    </a:p>
                  </a:txBody>
                  <a:tcPr/>
                </a:tc>
                <a:tc vMerge="1">
                  <a:txBody>
                    <a:bodyPr/>
                    <a:lstStyle/>
                    <a:p>
                      <a:endParaRPr lang="en-US" sz="900"/>
                    </a:p>
                  </a:txBody>
                  <a:tcPr/>
                </a:tc>
                <a:tc>
                  <a:txBody>
                    <a:bodyPr/>
                    <a:lstStyle/>
                    <a:p>
                      <a:r>
                        <a:rPr lang="en-US" sz="800" dirty="0"/>
                        <a:t>14</a:t>
                      </a:r>
                    </a:p>
                  </a:txBody>
                  <a:tcPr/>
                </a:tc>
                <a:tc>
                  <a:txBody>
                    <a:bodyPr/>
                    <a:lstStyle/>
                    <a:p>
                      <a:r>
                        <a:rPr lang="en-US" sz="800" dirty="0"/>
                        <a:t>5.9</a:t>
                      </a:r>
                    </a:p>
                  </a:txBody>
                  <a:tcPr/>
                </a:tc>
                <a:tc>
                  <a:txBody>
                    <a:bodyPr/>
                    <a:lstStyle/>
                    <a:p>
                      <a:r>
                        <a:rPr lang="en-US" sz="800" dirty="0"/>
                        <a:t>3.0</a:t>
                      </a:r>
                    </a:p>
                  </a:txBody>
                  <a:tcPr/>
                </a:tc>
                <a:extLst>
                  <a:ext uri="{0D108BD9-81ED-4DB2-BD59-A6C34878D82A}">
                    <a16:rowId xmlns:a16="http://schemas.microsoft.com/office/drawing/2014/main" val="3360941925"/>
                  </a:ext>
                </a:extLst>
              </a:tr>
              <a:tr h="224815">
                <a:tc vMerge="1">
                  <a:txBody>
                    <a:bodyPr/>
                    <a:lstStyle/>
                    <a:p>
                      <a:endParaRPr lang="en-US" sz="900" dirty="0"/>
                    </a:p>
                  </a:txBody>
                  <a:tcPr/>
                </a:tc>
                <a:tc vMerge="1">
                  <a:txBody>
                    <a:bodyPr/>
                    <a:lstStyle/>
                    <a:p>
                      <a:endParaRPr lang="en-US" sz="900" dirty="0"/>
                    </a:p>
                  </a:txBody>
                  <a:tcPr/>
                </a:tc>
                <a:tc>
                  <a:txBody>
                    <a:bodyPr/>
                    <a:lstStyle/>
                    <a:p>
                      <a:pPr algn="ctr"/>
                      <a:r>
                        <a:rPr lang="en-US" sz="800" dirty="0"/>
                        <a:t>1.963</a:t>
                      </a:r>
                    </a:p>
                  </a:txBody>
                  <a:tcPr/>
                </a:tc>
                <a:tc vMerge="1">
                  <a:txBody>
                    <a:bodyPr/>
                    <a:lstStyle/>
                    <a:p>
                      <a:endParaRPr lang="en-US" sz="900" dirty="0"/>
                    </a:p>
                  </a:txBody>
                  <a:tcPr/>
                </a:tc>
                <a:tc>
                  <a:txBody>
                    <a:bodyPr/>
                    <a:lstStyle/>
                    <a:p>
                      <a:r>
                        <a:rPr lang="en-US" sz="800" dirty="0"/>
                        <a:t>15</a:t>
                      </a:r>
                    </a:p>
                  </a:txBody>
                  <a:tcPr/>
                </a:tc>
                <a:tc>
                  <a:txBody>
                    <a:bodyPr/>
                    <a:lstStyle/>
                    <a:p>
                      <a:r>
                        <a:rPr lang="en-US" sz="800" dirty="0"/>
                        <a:t>4.3</a:t>
                      </a:r>
                    </a:p>
                  </a:txBody>
                  <a:tcPr/>
                </a:tc>
                <a:tc>
                  <a:txBody>
                    <a:bodyPr/>
                    <a:lstStyle/>
                    <a:p>
                      <a:r>
                        <a:rPr lang="en-US" sz="800" dirty="0"/>
                        <a:t>2.8</a:t>
                      </a:r>
                    </a:p>
                  </a:txBody>
                  <a:tcPr/>
                </a:tc>
                <a:extLst>
                  <a:ext uri="{0D108BD9-81ED-4DB2-BD59-A6C34878D82A}">
                    <a16:rowId xmlns:a16="http://schemas.microsoft.com/office/drawing/2014/main" val="889148821"/>
                  </a:ext>
                </a:extLst>
              </a:tr>
              <a:tr h="224815">
                <a:tc vMerge="1">
                  <a:txBody>
                    <a:bodyPr/>
                    <a:lstStyle/>
                    <a:p>
                      <a:endParaRPr lang="en-US" sz="900" dirty="0"/>
                    </a:p>
                  </a:txBody>
                  <a:tcPr/>
                </a:tc>
                <a:tc rowSpan="3">
                  <a:txBody>
                    <a:bodyPr/>
                    <a:lstStyle/>
                    <a:p>
                      <a:pPr algn="ctr"/>
                      <a:endParaRPr lang="en-US" sz="1400" dirty="0"/>
                    </a:p>
                    <a:p>
                      <a:pPr algn="ctr"/>
                      <a:r>
                        <a:rPr lang="en-US" sz="1400" dirty="0"/>
                        <a:t>11.2</a:t>
                      </a:r>
                    </a:p>
                  </a:txBody>
                  <a:tcPr/>
                </a:tc>
                <a:tc>
                  <a:txBody>
                    <a:bodyPr/>
                    <a:lstStyle/>
                    <a:p>
                      <a:pPr algn="ctr"/>
                      <a:r>
                        <a:rPr lang="en-US" sz="800" dirty="0"/>
                        <a:t>3.607</a:t>
                      </a:r>
                    </a:p>
                  </a:txBody>
                  <a:tcPr/>
                </a:tc>
                <a:tc rowSpan="3">
                  <a:txBody>
                    <a:bodyPr/>
                    <a:lstStyle/>
                    <a:p>
                      <a:pPr algn="ctr"/>
                      <a:endParaRPr lang="en-US" sz="1400" dirty="0"/>
                    </a:p>
                    <a:p>
                      <a:pPr algn="ctr"/>
                      <a:r>
                        <a:rPr lang="en-US" sz="1400" dirty="0"/>
                        <a:t>0.62</a:t>
                      </a:r>
                    </a:p>
                    <a:p>
                      <a:pPr algn="ctr"/>
                      <a:endParaRPr lang="en-US" sz="1400" dirty="0"/>
                    </a:p>
                  </a:txBody>
                  <a:tcPr/>
                </a:tc>
                <a:tc>
                  <a:txBody>
                    <a:bodyPr/>
                    <a:lstStyle/>
                    <a:p>
                      <a:r>
                        <a:rPr lang="en-US" sz="800" dirty="0"/>
                        <a:t>7</a:t>
                      </a:r>
                    </a:p>
                  </a:txBody>
                  <a:tcPr/>
                </a:tc>
                <a:tc>
                  <a:txBody>
                    <a:bodyPr/>
                    <a:lstStyle/>
                    <a:p>
                      <a:r>
                        <a:rPr lang="en-US" sz="800" dirty="0"/>
                        <a:t>3.7</a:t>
                      </a:r>
                    </a:p>
                  </a:txBody>
                  <a:tcPr/>
                </a:tc>
                <a:tc>
                  <a:txBody>
                    <a:bodyPr/>
                    <a:lstStyle/>
                    <a:p>
                      <a:r>
                        <a:rPr lang="en-US" sz="800" dirty="0"/>
                        <a:t>6.0</a:t>
                      </a:r>
                    </a:p>
                  </a:txBody>
                  <a:tcPr/>
                </a:tc>
                <a:extLst>
                  <a:ext uri="{0D108BD9-81ED-4DB2-BD59-A6C34878D82A}">
                    <a16:rowId xmlns:a16="http://schemas.microsoft.com/office/drawing/2014/main" val="342886844"/>
                  </a:ext>
                </a:extLst>
              </a:tr>
              <a:tr h="224815">
                <a:tc vMerge="1">
                  <a:txBody>
                    <a:bodyPr/>
                    <a:lstStyle/>
                    <a:p>
                      <a:endParaRPr lang="en-US" sz="900" dirty="0"/>
                    </a:p>
                  </a:txBody>
                  <a:tcPr/>
                </a:tc>
                <a:tc vMerge="1">
                  <a:txBody>
                    <a:bodyPr/>
                    <a:lstStyle/>
                    <a:p>
                      <a:endParaRPr lang="en-US" sz="900"/>
                    </a:p>
                  </a:txBody>
                  <a:tcPr/>
                </a:tc>
                <a:tc>
                  <a:txBody>
                    <a:bodyPr/>
                    <a:lstStyle/>
                    <a:p>
                      <a:pPr algn="ctr"/>
                      <a:r>
                        <a:rPr lang="en-US" sz="800" dirty="0"/>
                        <a:t>2.661</a:t>
                      </a:r>
                    </a:p>
                  </a:txBody>
                  <a:tcPr/>
                </a:tc>
                <a:tc vMerge="1">
                  <a:txBody>
                    <a:bodyPr/>
                    <a:lstStyle/>
                    <a:p>
                      <a:endParaRPr lang="en-US" sz="900"/>
                    </a:p>
                  </a:txBody>
                  <a:tcPr/>
                </a:tc>
                <a:tc>
                  <a:txBody>
                    <a:bodyPr/>
                    <a:lstStyle/>
                    <a:p>
                      <a:r>
                        <a:rPr lang="en-US" sz="800" dirty="0"/>
                        <a:t>6</a:t>
                      </a:r>
                    </a:p>
                  </a:txBody>
                  <a:tcPr/>
                </a:tc>
                <a:tc>
                  <a:txBody>
                    <a:bodyPr/>
                    <a:lstStyle/>
                    <a:p>
                      <a:r>
                        <a:rPr lang="en-US" sz="800" dirty="0"/>
                        <a:t>3.0</a:t>
                      </a:r>
                    </a:p>
                  </a:txBody>
                  <a:tcPr/>
                </a:tc>
                <a:tc>
                  <a:txBody>
                    <a:bodyPr/>
                    <a:lstStyle/>
                    <a:p>
                      <a:r>
                        <a:rPr lang="en-US" sz="800" dirty="0"/>
                        <a:t>6.5</a:t>
                      </a:r>
                    </a:p>
                  </a:txBody>
                  <a:tcPr/>
                </a:tc>
                <a:extLst>
                  <a:ext uri="{0D108BD9-81ED-4DB2-BD59-A6C34878D82A}">
                    <a16:rowId xmlns:a16="http://schemas.microsoft.com/office/drawing/2014/main" val="2743437938"/>
                  </a:ext>
                </a:extLst>
              </a:tr>
              <a:tr h="269778">
                <a:tc vMerge="1">
                  <a:txBody>
                    <a:bodyPr/>
                    <a:lstStyle/>
                    <a:p>
                      <a:endParaRPr lang="en-US" sz="900" dirty="0"/>
                    </a:p>
                  </a:txBody>
                  <a:tcPr/>
                </a:tc>
                <a:tc vMerge="1">
                  <a:txBody>
                    <a:bodyPr/>
                    <a:lstStyle/>
                    <a:p>
                      <a:endParaRPr lang="en-US" sz="900" dirty="0"/>
                    </a:p>
                  </a:txBody>
                  <a:tcPr/>
                </a:tc>
                <a:tc>
                  <a:txBody>
                    <a:bodyPr/>
                    <a:lstStyle/>
                    <a:p>
                      <a:pPr algn="ctr"/>
                      <a:r>
                        <a:rPr lang="en-US" sz="800" dirty="0"/>
                        <a:t>1.963</a:t>
                      </a:r>
                    </a:p>
                  </a:txBody>
                  <a:tcPr/>
                </a:tc>
                <a:tc vMerge="1">
                  <a:txBody>
                    <a:bodyPr/>
                    <a:lstStyle/>
                    <a:p>
                      <a:endParaRPr lang="en-US" sz="900" dirty="0"/>
                    </a:p>
                  </a:txBody>
                  <a:tcPr/>
                </a:tc>
                <a:tc>
                  <a:txBody>
                    <a:bodyPr/>
                    <a:lstStyle/>
                    <a:p>
                      <a:r>
                        <a:rPr lang="en-US" sz="800" dirty="0"/>
                        <a:t>7</a:t>
                      </a:r>
                    </a:p>
                  </a:txBody>
                  <a:tcPr/>
                </a:tc>
                <a:tc>
                  <a:txBody>
                    <a:bodyPr/>
                    <a:lstStyle/>
                    <a:p>
                      <a:r>
                        <a:rPr lang="en-US" sz="800" dirty="0"/>
                        <a:t>2.2</a:t>
                      </a:r>
                    </a:p>
                  </a:txBody>
                  <a:tcPr/>
                </a:tc>
                <a:tc>
                  <a:txBody>
                    <a:bodyPr/>
                    <a:lstStyle/>
                    <a:p>
                      <a:r>
                        <a:rPr lang="en-US" sz="800" dirty="0"/>
                        <a:t>5.9</a:t>
                      </a:r>
                    </a:p>
                  </a:txBody>
                  <a:tcPr/>
                </a:tc>
                <a:extLst>
                  <a:ext uri="{0D108BD9-81ED-4DB2-BD59-A6C34878D82A}">
                    <a16:rowId xmlns:a16="http://schemas.microsoft.com/office/drawing/2014/main" val="893810081"/>
                  </a:ext>
                </a:extLst>
              </a:tr>
              <a:tr h="224815">
                <a:tc vMerge="1">
                  <a:txBody>
                    <a:bodyPr/>
                    <a:lstStyle/>
                    <a:p>
                      <a:endParaRPr lang="en-US" sz="900" dirty="0"/>
                    </a:p>
                  </a:txBody>
                  <a:tcPr/>
                </a:tc>
                <a:tc rowSpan="3">
                  <a:txBody>
                    <a:bodyPr/>
                    <a:lstStyle/>
                    <a:p>
                      <a:pPr algn="ctr"/>
                      <a:endParaRPr lang="en-US" sz="1400" dirty="0"/>
                    </a:p>
                    <a:p>
                      <a:pPr algn="ctr"/>
                      <a:r>
                        <a:rPr lang="en-US" sz="1400" dirty="0"/>
                        <a:t>12.5</a:t>
                      </a:r>
                    </a:p>
                  </a:txBody>
                  <a:tcPr/>
                </a:tc>
                <a:tc>
                  <a:txBody>
                    <a:bodyPr/>
                    <a:lstStyle/>
                    <a:p>
                      <a:pPr algn="ctr"/>
                      <a:r>
                        <a:rPr lang="en-US" sz="800" dirty="0"/>
                        <a:t>3.607</a:t>
                      </a:r>
                    </a:p>
                  </a:txBody>
                  <a:tcPr/>
                </a:tc>
                <a:tc rowSpan="3">
                  <a:txBody>
                    <a:bodyPr/>
                    <a:lstStyle/>
                    <a:p>
                      <a:pPr algn="ctr"/>
                      <a:endParaRPr lang="en-US" sz="1400" dirty="0"/>
                    </a:p>
                    <a:p>
                      <a:pPr algn="ctr"/>
                      <a:r>
                        <a:rPr lang="en-US" sz="1400" dirty="0"/>
                        <a:t>0.765</a:t>
                      </a:r>
                    </a:p>
                  </a:txBody>
                  <a:tcPr/>
                </a:tc>
                <a:tc>
                  <a:txBody>
                    <a:bodyPr/>
                    <a:lstStyle/>
                    <a:p>
                      <a:r>
                        <a:rPr lang="en-US" sz="800" dirty="0"/>
                        <a:t>4</a:t>
                      </a:r>
                    </a:p>
                  </a:txBody>
                  <a:tcPr/>
                </a:tc>
                <a:tc>
                  <a:txBody>
                    <a:bodyPr/>
                    <a:lstStyle/>
                    <a:p>
                      <a:r>
                        <a:rPr lang="en-US" sz="800" dirty="0"/>
                        <a:t>2.0</a:t>
                      </a:r>
                    </a:p>
                  </a:txBody>
                  <a:tcPr/>
                </a:tc>
                <a:tc>
                  <a:txBody>
                    <a:bodyPr/>
                    <a:lstStyle/>
                    <a:p>
                      <a:r>
                        <a:rPr lang="en-US" sz="800" dirty="0"/>
                        <a:t>9.1</a:t>
                      </a:r>
                    </a:p>
                  </a:txBody>
                  <a:tcPr/>
                </a:tc>
                <a:extLst>
                  <a:ext uri="{0D108BD9-81ED-4DB2-BD59-A6C34878D82A}">
                    <a16:rowId xmlns:a16="http://schemas.microsoft.com/office/drawing/2014/main" val="4035141721"/>
                  </a:ext>
                </a:extLst>
              </a:tr>
              <a:tr h="224815">
                <a:tc vMerge="1">
                  <a:txBody>
                    <a:bodyPr/>
                    <a:lstStyle/>
                    <a:p>
                      <a:endParaRPr lang="en-US" sz="900" dirty="0"/>
                    </a:p>
                  </a:txBody>
                  <a:tcPr/>
                </a:tc>
                <a:tc vMerge="1">
                  <a:txBody>
                    <a:bodyPr/>
                    <a:lstStyle/>
                    <a:p>
                      <a:endParaRPr lang="en-US" sz="900"/>
                    </a:p>
                  </a:txBody>
                  <a:tcPr/>
                </a:tc>
                <a:tc>
                  <a:txBody>
                    <a:bodyPr/>
                    <a:lstStyle/>
                    <a:p>
                      <a:pPr algn="ctr"/>
                      <a:r>
                        <a:rPr lang="en-US" sz="800" dirty="0"/>
                        <a:t>2.661</a:t>
                      </a:r>
                    </a:p>
                  </a:txBody>
                  <a:tcPr/>
                </a:tc>
                <a:tc vMerge="1">
                  <a:txBody>
                    <a:bodyPr/>
                    <a:lstStyle/>
                    <a:p>
                      <a:endParaRPr lang="en-US" sz="900"/>
                    </a:p>
                  </a:txBody>
                  <a:tcPr/>
                </a:tc>
                <a:tc>
                  <a:txBody>
                    <a:bodyPr/>
                    <a:lstStyle/>
                    <a:p>
                      <a:r>
                        <a:rPr lang="en-US" sz="800" dirty="0"/>
                        <a:t>4</a:t>
                      </a:r>
                    </a:p>
                  </a:txBody>
                  <a:tcPr/>
                </a:tc>
                <a:tc>
                  <a:txBody>
                    <a:bodyPr/>
                    <a:lstStyle/>
                    <a:p>
                      <a:r>
                        <a:rPr lang="en-US" sz="800" dirty="0"/>
                        <a:t>1.9</a:t>
                      </a:r>
                    </a:p>
                  </a:txBody>
                  <a:tcPr/>
                </a:tc>
                <a:tc>
                  <a:txBody>
                    <a:bodyPr/>
                    <a:lstStyle/>
                    <a:p>
                      <a:r>
                        <a:rPr lang="en-US" sz="800" dirty="0"/>
                        <a:t>8.5</a:t>
                      </a:r>
                    </a:p>
                  </a:txBody>
                  <a:tcPr/>
                </a:tc>
                <a:extLst>
                  <a:ext uri="{0D108BD9-81ED-4DB2-BD59-A6C34878D82A}">
                    <a16:rowId xmlns:a16="http://schemas.microsoft.com/office/drawing/2014/main" val="565426937"/>
                  </a:ext>
                </a:extLst>
              </a:tr>
              <a:tr h="224815">
                <a:tc vMerge="1">
                  <a:txBody>
                    <a:bodyPr/>
                    <a:lstStyle/>
                    <a:p>
                      <a:endParaRPr lang="en-US" sz="900"/>
                    </a:p>
                  </a:txBody>
                  <a:tcPr/>
                </a:tc>
                <a:tc vMerge="1">
                  <a:txBody>
                    <a:bodyPr/>
                    <a:lstStyle/>
                    <a:p>
                      <a:endParaRPr lang="en-US" sz="900" dirty="0"/>
                    </a:p>
                  </a:txBody>
                  <a:tcPr/>
                </a:tc>
                <a:tc>
                  <a:txBody>
                    <a:bodyPr/>
                    <a:lstStyle/>
                    <a:p>
                      <a:pPr algn="ctr"/>
                      <a:r>
                        <a:rPr lang="en-US" sz="800" dirty="0"/>
                        <a:t>1.963</a:t>
                      </a:r>
                    </a:p>
                  </a:txBody>
                  <a:tcPr/>
                </a:tc>
                <a:tc vMerge="1">
                  <a:txBody>
                    <a:bodyPr/>
                    <a:lstStyle/>
                    <a:p>
                      <a:endParaRPr lang="en-US" sz="900" dirty="0"/>
                    </a:p>
                  </a:txBody>
                  <a:tcPr/>
                </a:tc>
                <a:tc>
                  <a:txBody>
                    <a:bodyPr/>
                    <a:lstStyle/>
                    <a:p>
                      <a:r>
                        <a:rPr lang="en-US" sz="800" dirty="0"/>
                        <a:t>4</a:t>
                      </a:r>
                    </a:p>
                  </a:txBody>
                  <a:tcPr/>
                </a:tc>
                <a:tc>
                  <a:txBody>
                    <a:bodyPr/>
                    <a:lstStyle/>
                    <a:p>
                      <a:r>
                        <a:rPr lang="en-US" sz="800" dirty="0"/>
                        <a:t>1.5</a:t>
                      </a:r>
                    </a:p>
                  </a:txBody>
                  <a:tcPr/>
                </a:tc>
                <a:tc>
                  <a:txBody>
                    <a:bodyPr/>
                    <a:lstStyle/>
                    <a:p>
                      <a:r>
                        <a:rPr lang="en-US" sz="800" dirty="0"/>
                        <a:t>7.6</a:t>
                      </a:r>
                    </a:p>
                  </a:txBody>
                  <a:tcPr/>
                </a:tc>
                <a:extLst>
                  <a:ext uri="{0D108BD9-81ED-4DB2-BD59-A6C34878D82A}">
                    <a16:rowId xmlns:a16="http://schemas.microsoft.com/office/drawing/2014/main" val="701135832"/>
                  </a:ext>
                </a:extLst>
              </a:tr>
              <a:tr h="224815">
                <a:tc vMerge="1">
                  <a:txBody>
                    <a:bodyPr/>
                    <a:lstStyle/>
                    <a:p>
                      <a:endParaRPr lang="en-US" sz="900"/>
                    </a:p>
                  </a:txBody>
                  <a:tcPr/>
                </a:tc>
                <a:tc rowSpan="3">
                  <a:txBody>
                    <a:bodyPr/>
                    <a:lstStyle/>
                    <a:p>
                      <a:pPr algn="ctr"/>
                      <a:endParaRPr lang="en-US" sz="1400" dirty="0"/>
                    </a:p>
                    <a:p>
                      <a:pPr algn="ctr"/>
                      <a:r>
                        <a:rPr lang="en-US" sz="1400" dirty="0"/>
                        <a:t>13.5</a:t>
                      </a:r>
                    </a:p>
                  </a:txBody>
                  <a:tcPr/>
                </a:tc>
                <a:tc>
                  <a:txBody>
                    <a:bodyPr/>
                    <a:lstStyle/>
                    <a:p>
                      <a:pPr algn="ctr"/>
                      <a:r>
                        <a:rPr lang="en-US" sz="800" dirty="0"/>
                        <a:t>3.607</a:t>
                      </a:r>
                    </a:p>
                  </a:txBody>
                  <a:tcPr/>
                </a:tc>
                <a:tc rowSpan="3">
                  <a:txBody>
                    <a:bodyPr/>
                    <a:lstStyle/>
                    <a:p>
                      <a:pPr algn="ctr"/>
                      <a:endParaRPr lang="en-US" sz="1400" dirty="0"/>
                    </a:p>
                    <a:p>
                      <a:pPr algn="ctr"/>
                      <a:r>
                        <a:rPr lang="en-US" sz="1400" dirty="0"/>
                        <a:t>0.892</a:t>
                      </a:r>
                    </a:p>
                  </a:txBody>
                  <a:tcPr/>
                </a:tc>
                <a:tc>
                  <a:txBody>
                    <a:bodyPr/>
                    <a:lstStyle/>
                    <a:p>
                      <a:r>
                        <a:rPr lang="en-US" sz="800" dirty="0"/>
                        <a:t>2</a:t>
                      </a:r>
                    </a:p>
                  </a:txBody>
                  <a:tcPr/>
                </a:tc>
                <a:tc>
                  <a:txBody>
                    <a:bodyPr/>
                    <a:lstStyle/>
                    <a:p>
                      <a:r>
                        <a:rPr lang="en-US" sz="800" dirty="0"/>
                        <a:t>1.3</a:t>
                      </a:r>
                    </a:p>
                  </a:txBody>
                  <a:tcPr/>
                </a:tc>
                <a:tc>
                  <a:txBody>
                    <a:bodyPr/>
                    <a:lstStyle/>
                    <a:p>
                      <a:r>
                        <a:rPr lang="en-US" sz="800" dirty="0"/>
                        <a:t>16.5</a:t>
                      </a:r>
                    </a:p>
                  </a:txBody>
                  <a:tcPr/>
                </a:tc>
                <a:extLst>
                  <a:ext uri="{0D108BD9-81ED-4DB2-BD59-A6C34878D82A}">
                    <a16:rowId xmlns:a16="http://schemas.microsoft.com/office/drawing/2014/main" val="4000910955"/>
                  </a:ext>
                </a:extLst>
              </a:tr>
              <a:tr h="224815">
                <a:tc vMerge="1">
                  <a:txBody>
                    <a:bodyPr/>
                    <a:lstStyle/>
                    <a:p>
                      <a:endParaRPr lang="en-US" sz="900"/>
                    </a:p>
                  </a:txBody>
                  <a:tcPr/>
                </a:tc>
                <a:tc vMerge="1">
                  <a:txBody>
                    <a:bodyPr/>
                    <a:lstStyle/>
                    <a:p>
                      <a:endParaRPr lang="en-US" sz="900" dirty="0"/>
                    </a:p>
                  </a:txBody>
                  <a:tcPr/>
                </a:tc>
                <a:tc>
                  <a:txBody>
                    <a:bodyPr/>
                    <a:lstStyle/>
                    <a:p>
                      <a:pPr algn="ctr"/>
                      <a:r>
                        <a:rPr lang="en-US" sz="800" dirty="0"/>
                        <a:t>2.661</a:t>
                      </a:r>
                    </a:p>
                  </a:txBody>
                  <a:tcPr/>
                </a:tc>
                <a:tc vMerge="1">
                  <a:txBody>
                    <a:bodyPr/>
                    <a:lstStyle/>
                    <a:p>
                      <a:endParaRPr lang="en-US" sz="900"/>
                    </a:p>
                  </a:txBody>
                  <a:tcPr/>
                </a:tc>
                <a:tc>
                  <a:txBody>
                    <a:bodyPr/>
                    <a:lstStyle/>
                    <a:p>
                      <a:r>
                        <a:rPr lang="en-US" sz="800" dirty="0"/>
                        <a:t>3</a:t>
                      </a:r>
                    </a:p>
                  </a:txBody>
                  <a:tcPr/>
                </a:tc>
                <a:tc>
                  <a:txBody>
                    <a:bodyPr/>
                    <a:lstStyle/>
                    <a:p>
                      <a:r>
                        <a:rPr lang="en-US" sz="800" dirty="0"/>
                        <a:t>1.3</a:t>
                      </a:r>
                    </a:p>
                  </a:txBody>
                  <a:tcPr/>
                </a:tc>
                <a:tc>
                  <a:txBody>
                    <a:bodyPr/>
                    <a:lstStyle/>
                    <a:p>
                      <a:r>
                        <a:rPr lang="en-US" sz="800" dirty="0"/>
                        <a:t>13.7</a:t>
                      </a:r>
                    </a:p>
                  </a:txBody>
                  <a:tcPr/>
                </a:tc>
                <a:extLst>
                  <a:ext uri="{0D108BD9-81ED-4DB2-BD59-A6C34878D82A}">
                    <a16:rowId xmlns:a16="http://schemas.microsoft.com/office/drawing/2014/main" val="2117325964"/>
                  </a:ext>
                </a:extLst>
              </a:tr>
              <a:tr h="224815">
                <a:tc vMerge="1">
                  <a:txBody>
                    <a:bodyPr/>
                    <a:lstStyle/>
                    <a:p>
                      <a:endParaRPr lang="en-US" sz="900"/>
                    </a:p>
                  </a:txBody>
                  <a:tcPr/>
                </a:tc>
                <a:tc vMerge="1">
                  <a:txBody>
                    <a:bodyPr/>
                    <a:lstStyle/>
                    <a:p>
                      <a:endParaRPr lang="en-US" sz="900" dirty="0"/>
                    </a:p>
                  </a:txBody>
                  <a:tcPr/>
                </a:tc>
                <a:tc>
                  <a:txBody>
                    <a:bodyPr/>
                    <a:lstStyle/>
                    <a:p>
                      <a:pPr algn="ctr"/>
                      <a:r>
                        <a:rPr lang="en-US" sz="800" dirty="0"/>
                        <a:t>1.963</a:t>
                      </a:r>
                    </a:p>
                  </a:txBody>
                  <a:tcPr/>
                </a:tc>
                <a:tc vMerge="1">
                  <a:txBody>
                    <a:bodyPr/>
                    <a:lstStyle/>
                    <a:p>
                      <a:endParaRPr lang="en-US" sz="900" dirty="0"/>
                    </a:p>
                  </a:txBody>
                  <a:tcPr/>
                </a:tc>
                <a:tc>
                  <a:txBody>
                    <a:bodyPr/>
                    <a:lstStyle/>
                    <a:p>
                      <a:r>
                        <a:rPr lang="en-US" sz="800" dirty="0"/>
                        <a:t>3</a:t>
                      </a:r>
                    </a:p>
                  </a:txBody>
                  <a:tcPr/>
                </a:tc>
                <a:tc>
                  <a:txBody>
                    <a:bodyPr/>
                    <a:lstStyle/>
                    <a:p>
                      <a:r>
                        <a:rPr lang="en-US" sz="800" dirty="0"/>
                        <a:t>1.1</a:t>
                      </a:r>
                    </a:p>
                  </a:txBody>
                  <a:tcPr/>
                </a:tc>
                <a:tc>
                  <a:txBody>
                    <a:bodyPr/>
                    <a:lstStyle/>
                    <a:p>
                      <a:r>
                        <a:rPr lang="en-US" sz="800" dirty="0"/>
                        <a:t>12.1</a:t>
                      </a:r>
                    </a:p>
                  </a:txBody>
                  <a:tcPr/>
                </a:tc>
                <a:extLst>
                  <a:ext uri="{0D108BD9-81ED-4DB2-BD59-A6C34878D82A}">
                    <a16:rowId xmlns:a16="http://schemas.microsoft.com/office/drawing/2014/main" val="769863595"/>
                  </a:ext>
                </a:extLst>
              </a:tr>
              <a:tr h="224815">
                <a:tc vMerge="1">
                  <a:txBody>
                    <a:bodyPr/>
                    <a:lstStyle/>
                    <a:p>
                      <a:endParaRPr lang="en-US" sz="900"/>
                    </a:p>
                  </a:txBody>
                  <a:tcPr/>
                </a:tc>
                <a:tc rowSpan="3">
                  <a:txBody>
                    <a:bodyPr/>
                    <a:lstStyle/>
                    <a:p>
                      <a:pPr algn="ctr"/>
                      <a:endParaRPr lang="en-US" sz="1400" dirty="0"/>
                    </a:p>
                    <a:p>
                      <a:pPr algn="ctr"/>
                      <a:r>
                        <a:rPr lang="en-US" sz="1400" dirty="0"/>
                        <a:t>14.5</a:t>
                      </a:r>
                    </a:p>
                  </a:txBody>
                  <a:tcPr/>
                </a:tc>
                <a:tc>
                  <a:txBody>
                    <a:bodyPr/>
                    <a:lstStyle/>
                    <a:p>
                      <a:pPr algn="ctr"/>
                      <a:r>
                        <a:rPr lang="en-US" sz="800" dirty="0"/>
                        <a:t>3.607</a:t>
                      </a:r>
                    </a:p>
                  </a:txBody>
                  <a:tcPr/>
                </a:tc>
                <a:tc rowSpan="3">
                  <a:txBody>
                    <a:bodyPr/>
                    <a:lstStyle/>
                    <a:p>
                      <a:pPr algn="ctr"/>
                      <a:endParaRPr lang="en-US" sz="1400" dirty="0"/>
                    </a:p>
                    <a:p>
                      <a:pPr algn="ctr"/>
                      <a:r>
                        <a:rPr lang="en-US" sz="1400" dirty="0"/>
                        <a:t>1.028</a:t>
                      </a:r>
                    </a:p>
                  </a:txBody>
                  <a:tcPr/>
                </a:tc>
                <a:tc>
                  <a:txBody>
                    <a:bodyPr/>
                    <a:lstStyle/>
                    <a:p>
                      <a:r>
                        <a:rPr lang="en-US" sz="800" dirty="0"/>
                        <a:t>1</a:t>
                      </a:r>
                    </a:p>
                  </a:txBody>
                  <a:tcPr/>
                </a:tc>
                <a:tc>
                  <a:txBody>
                    <a:bodyPr/>
                    <a:lstStyle/>
                    <a:p>
                      <a:r>
                        <a:rPr lang="en-US" sz="800" dirty="0"/>
                        <a:t>0.8</a:t>
                      </a:r>
                    </a:p>
                  </a:txBody>
                  <a:tcPr/>
                </a:tc>
                <a:tc>
                  <a:txBody>
                    <a:bodyPr/>
                    <a:lstStyle/>
                    <a:p>
                      <a:r>
                        <a:rPr lang="en-US" sz="800" dirty="0"/>
                        <a:t>23.2</a:t>
                      </a:r>
                    </a:p>
                  </a:txBody>
                  <a:tcPr/>
                </a:tc>
                <a:extLst>
                  <a:ext uri="{0D108BD9-81ED-4DB2-BD59-A6C34878D82A}">
                    <a16:rowId xmlns:a16="http://schemas.microsoft.com/office/drawing/2014/main" val="1204097084"/>
                  </a:ext>
                </a:extLst>
              </a:tr>
              <a:tr h="224815">
                <a:tc vMerge="1">
                  <a:txBody>
                    <a:bodyPr/>
                    <a:lstStyle/>
                    <a:p>
                      <a:endParaRPr lang="en-US" sz="900"/>
                    </a:p>
                  </a:txBody>
                  <a:tcPr/>
                </a:tc>
                <a:tc vMerge="1">
                  <a:txBody>
                    <a:bodyPr/>
                    <a:lstStyle/>
                    <a:p>
                      <a:endParaRPr lang="en-US" sz="900"/>
                    </a:p>
                  </a:txBody>
                  <a:tcPr/>
                </a:tc>
                <a:tc>
                  <a:txBody>
                    <a:bodyPr/>
                    <a:lstStyle/>
                    <a:p>
                      <a:pPr algn="ctr"/>
                      <a:r>
                        <a:rPr lang="en-US" sz="800" dirty="0"/>
                        <a:t>2.661</a:t>
                      </a:r>
                    </a:p>
                  </a:txBody>
                  <a:tcPr/>
                </a:tc>
                <a:tc vMerge="1">
                  <a:txBody>
                    <a:bodyPr/>
                    <a:lstStyle/>
                    <a:p>
                      <a:endParaRPr lang="en-US" sz="900"/>
                    </a:p>
                  </a:txBody>
                  <a:tcPr/>
                </a:tc>
                <a:tc>
                  <a:txBody>
                    <a:bodyPr/>
                    <a:lstStyle/>
                    <a:p>
                      <a:r>
                        <a:rPr lang="en-US" sz="800" dirty="0"/>
                        <a:t>2</a:t>
                      </a:r>
                    </a:p>
                  </a:txBody>
                  <a:tcPr/>
                </a:tc>
                <a:tc>
                  <a:txBody>
                    <a:bodyPr/>
                    <a:lstStyle/>
                    <a:p>
                      <a:r>
                        <a:rPr lang="en-US" sz="800" dirty="0"/>
                        <a:t>1.0</a:t>
                      </a:r>
                    </a:p>
                  </a:txBody>
                  <a:tcPr/>
                </a:tc>
                <a:tc>
                  <a:txBody>
                    <a:bodyPr/>
                    <a:lstStyle/>
                    <a:p>
                      <a:r>
                        <a:rPr lang="en-US" sz="800" dirty="0"/>
                        <a:t>17.4</a:t>
                      </a:r>
                    </a:p>
                  </a:txBody>
                  <a:tcPr/>
                </a:tc>
                <a:extLst>
                  <a:ext uri="{0D108BD9-81ED-4DB2-BD59-A6C34878D82A}">
                    <a16:rowId xmlns:a16="http://schemas.microsoft.com/office/drawing/2014/main" val="2581549021"/>
                  </a:ext>
                </a:extLst>
              </a:tr>
              <a:tr h="224815">
                <a:tc vMerge="1">
                  <a:txBody>
                    <a:bodyPr/>
                    <a:lstStyle/>
                    <a:p>
                      <a:endParaRPr lang="en-US" sz="900"/>
                    </a:p>
                  </a:txBody>
                  <a:tcPr/>
                </a:tc>
                <a:tc vMerge="1">
                  <a:txBody>
                    <a:bodyPr/>
                    <a:lstStyle/>
                    <a:p>
                      <a:endParaRPr lang="en-US" sz="900" dirty="0"/>
                    </a:p>
                  </a:txBody>
                  <a:tcPr/>
                </a:tc>
                <a:tc>
                  <a:txBody>
                    <a:bodyPr/>
                    <a:lstStyle/>
                    <a:p>
                      <a:pPr algn="ctr"/>
                      <a:r>
                        <a:rPr lang="en-US" sz="800" dirty="0"/>
                        <a:t>1.963</a:t>
                      </a:r>
                    </a:p>
                  </a:txBody>
                  <a:tcPr/>
                </a:tc>
                <a:tc vMerge="1">
                  <a:txBody>
                    <a:bodyPr/>
                    <a:lstStyle/>
                    <a:p>
                      <a:endParaRPr lang="en-US" sz="900" dirty="0"/>
                    </a:p>
                  </a:txBody>
                  <a:tcPr/>
                </a:tc>
                <a:tc>
                  <a:txBody>
                    <a:bodyPr/>
                    <a:lstStyle/>
                    <a:p>
                      <a:r>
                        <a:rPr lang="en-US" sz="800" dirty="0"/>
                        <a:t>2</a:t>
                      </a:r>
                    </a:p>
                  </a:txBody>
                  <a:tcPr/>
                </a:tc>
                <a:tc>
                  <a:txBody>
                    <a:bodyPr/>
                    <a:lstStyle/>
                    <a:p>
                      <a:r>
                        <a:rPr lang="en-US" sz="800" dirty="0"/>
                        <a:t>0.8</a:t>
                      </a:r>
                    </a:p>
                  </a:txBody>
                  <a:tcPr/>
                </a:tc>
                <a:tc>
                  <a:txBody>
                    <a:bodyPr/>
                    <a:lstStyle/>
                    <a:p>
                      <a:r>
                        <a:rPr lang="en-US" sz="800" dirty="0"/>
                        <a:t>14.9</a:t>
                      </a:r>
                    </a:p>
                  </a:txBody>
                  <a:tcPr/>
                </a:tc>
                <a:extLst>
                  <a:ext uri="{0D108BD9-81ED-4DB2-BD59-A6C34878D82A}">
                    <a16:rowId xmlns:a16="http://schemas.microsoft.com/office/drawing/2014/main" val="994949428"/>
                  </a:ext>
                </a:extLst>
              </a:tr>
              <a:tr h="224815">
                <a:tc vMerge="1">
                  <a:txBody>
                    <a:bodyPr/>
                    <a:lstStyle/>
                    <a:p>
                      <a:endParaRPr lang="en-US" sz="900"/>
                    </a:p>
                  </a:txBody>
                  <a:tcPr/>
                </a:tc>
                <a:tc rowSpan="3">
                  <a:txBody>
                    <a:bodyPr/>
                    <a:lstStyle/>
                    <a:p>
                      <a:pPr algn="ctr"/>
                      <a:endParaRPr lang="en-US" sz="1400" dirty="0"/>
                    </a:p>
                    <a:p>
                      <a:pPr algn="ctr"/>
                      <a:r>
                        <a:rPr lang="en-US" sz="1400" dirty="0"/>
                        <a:t>16</a:t>
                      </a:r>
                    </a:p>
                  </a:txBody>
                  <a:tcPr/>
                </a:tc>
                <a:tc>
                  <a:txBody>
                    <a:bodyPr/>
                    <a:lstStyle/>
                    <a:p>
                      <a:pPr algn="ctr"/>
                      <a:r>
                        <a:rPr lang="en-US" sz="800" dirty="0"/>
                        <a:t>3.607</a:t>
                      </a:r>
                    </a:p>
                  </a:txBody>
                  <a:tcPr/>
                </a:tc>
                <a:tc rowSpan="3">
                  <a:txBody>
                    <a:bodyPr/>
                    <a:lstStyle/>
                    <a:p>
                      <a:pPr algn="ctr"/>
                      <a:endParaRPr lang="en-US" sz="1400" dirty="0"/>
                    </a:p>
                    <a:p>
                      <a:pPr algn="ctr"/>
                      <a:r>
                        <a:rPr lang="en-US" sz="1400" dirty="0"/>
                        <a:t>1.250</a:t>
                      </a:r>
                    </a:p>
                  </a:txBody>
                  <a:tcPr/>
                </a:tc>
                <a:tc>
                  <a:txBody>
                    <a:bodyPr/>
                    <a:lstStyle/>
                    <a:p>
                      <a:r>
                        <a:rPr lang="en-US" sz="800" dirty="0"/>
                        <a:t>0</a:t>
                      </a:r>
                    </a:p>
                  </a:txBody>
                  <a:tcPr/>
                </a:tc>
                <a:tc>
                  <a:txBody>
                    <a:bodyPr/>
                    <a:lstStyle/>
                    <a:p>
                      <a:r>
                        <a:rPr lang="en-US" sz="800" dirty="0"/>
                        <a:t>0.4</a:t>
                      </a:r>
                    </a:p>
                  </a:txBody>
                  <a:tcPr/>
                </a:tc>
                <a:tc>
                  <a:txBody>
                    <a:bodyPr/>
                    <a:lstStyle/>
                    <a:p>
                      <a:r>
                        <a:rPr lang="en-US" sz="800" dirty="0"/>
                        <a:t>50.8</a:t>
                      </a:r>
                    </a:p>
                  </a:txBody>
                  <a:tcPr/>
                </a:tc>
                <a:extLst>
                  <a:ext uri="{0D108BD9-81ED-4DB2-BD59-A6C34878D82A}">
                    <a16:rowId xmlns:a16="http://schemas.microsoft.com/office/drawing/2014/main" val="245043122"/>
                  </a:ext>
                </a:extLst>
              </a:tr>
              <a:tr h="224815">
                <a:tc vMerge="1">
                  <a:txBody>
                    <a:bodyPr/>
                    <a:lstStyle/>
                    <a:p>
                      <a:endParaRPr lang="en-US" sz="900"/>
                    </a:p>
                  </a:txBody>
                  <a:tcPr/>
                </a:tc>
                <a:tc vMerge="1">
                  <a:txBody>
                    <a:bodyPr/>
                    <a:lstStyle/>
                    <a:p>
                      <a:endParaRPr lang="en-US" sz="900"/>
                    </a:p>
                  </a:txBody>
                  <a:tcPr/>
                </a:tc>
                <a:tc>
                  <a:txBody>
                    <a:bodyPr/>
                    <a:lstStyle/>
                    <a:p>
                      <a:pPr algn="ctr"/>
                      <a:r>
                        <a:rPr lang="en-US" sz="800" dirty="0"/>
                        <a:t>2.661</a:t>
                      </a:r>
                    </a:p>
                  </a:txBody>
                  <a:tcPr/>
                </a:tc>
                <a:tc vMerge="1">
                  <a:txBody>
                    <a:bodyPr/>
                    <a:lstStyle/>
                    <a:p>
                      <a:endParaRPr lang="en-US" sz="900"/>
                    </a:p>
                  </a:txBody>
                  <a:tcPr/>
                </a:tc>
                <a:tc>
                  <a:txBody>
                    <a:bodyPr/>
                    <a:lstStyle/>
                    <a:p>
                      <a:r>
                        <a:rPr lang="en-US" sz="800" dirty="0"/>
                        <a:t>1</a:t>
                      </a:r>
                    </a:p>
                  </a:txBody>
                  <a:tcPr/>
                </a:tc>
                <a:tc>
                  <a:txBody>
                    <a:bodyPr/>
                    <a:lstStyle/>
                    <a:p>
                      <a:r>
                        <a:rPr lang="en-US" sz="800" dirty="0"/>
                        <a:t>0.6</a:t>
                      </a:r>
                    </a:p>
                  </a:txBody>
                  <a:tcPr/>
                </a:tc>
                <a:tc>
                  <a:txBody>
                    <a:bodyPr/>
                    <a:lstStyle/>
                    <a:p>
                      <a:r>
                        <a:rPr lang="en-US" sz="800" dirty="0"/>
                        <a:t>32.7</a:t>
                      </a:r>
                    </a:p>
                  </a:txBody>
                  <a:tcPr/>
                </a:tc>
                <a:extLst>
                  <a:ext uri="{0D108BD9-81ED-4DB2-BD59-A6C34878D82A}">
                    <a16:rowId xmlns:a16="http://schemas.microsoft.com/office/drawing/2014/main" val="1160722812"/>
                  </a:ext>
                </a:extLst>
              </a:tr>
              <a:tr h="224815">
                <a:tc vMerge="1">
                  <a:txBody>
                    <a:bodyPr/>
                    <a:lstStyle/>
                    <a:p>
                      <a:endParaRPr lang="en-US" sz="900" dirty="0"/>
                    </a:p>
                  </a:txBody>
                  <a:tcPr/>
                </a:tc>
                <a:tc vMerge="1">
                  <a:txBody>
                    <a:bodyPr/>
                    <a:lstStyle/>
                    <a:p>
                      <a:endParaRPr lang="en-US" sz="900" dirty="0"/>
                    </a:p>
                  </a:txBody>
                  <a:tcPr/>
                </a:tc>
                <a:tc>
                  <a:txBody>
                    <a:bodyPr/>
                    <a:lstStyle/>
                    <a:p>
                      <a:pPr algn="ctr"/>
                      <a:r>
                        <a:rPr lang="en-US" sz="800" dirty="0"/>
                        <a:t>1.963</a:t>
                      </a:r>
                    </a:p>
                  </a:txBody>
                  <a:tcPr/>
                </a:tc>
                <a:tc vMerge="1">
                  <a:txBody>
                    <a:bodyPr/>
                    <a:lstStyle/>
                    <a:p>
                      <a:endParaRPr lang="en-US" sz="900" dirty="0"/>
                    </a:p>
                  </a:txBody>
                  <a:tcPr/>
                </a:tc>
                <a:tc>
                  <a:txBody>
                    <a:bodyPr/>
                    <a:lstStyle/>
                    <a:p>
                      <a:r>
                        <a:rPr lang="en-US" sz="800" dirty="0"/>
                        <a:t>1</a:t>
                      </a:r>
                    </a:p>
                  </a:txBody>
                  <a:tcPr/>
                </a:tc>
                <a:tc>
                  <a:txBody>
                    <a:bodyPr/>
                    <a:lstStyle/>
                    <a:p>
                      <a:r>
                        <a:rPr lang="en-US" sz="800" dirty="0"/>
                        <a:t>0.5</a:t>
                      </a:r>
                    </a:p>
                  </a:txBody>
                  <a:tcPr/>
                </a:tc>
                <a:tc>
                  <a:txBody>
                    <a:bodyPr/>
                    <a:lstStyle/>
                    <a:p>
                      <a:r>
                        <a:rPr lang="en-US" sz="800" dirty="0"/>
                        <a:t>26.6</a:t>
                      </a:r>
                    </a:p>
                  </a:txBody>
                  <a:tcPr/>
                </a:tc>
                <a:extLst>
                  <a:ext uri="{0D108BD9-81ED-4DB2-BD59-A6C34878D82A}">
                    <a16:rowId xmlns:a16="http://schemas.microsoft.com/office/drawing/2014/main" val="2730321701"/>
                  </a:ext>
                </a:extLst>
              </a:tr>
              <a:tr h="224815">
                <a:tc rowSpan="4">
                  <a:txBody>
                    <a:bodyPr/>
                    <a:lstStyle/>
                    <a:p>
                      <a:pPr algn="ctr"/>
                      <a:endParaRPr lang="en-US" sz="1600" b="1" dirty="0"/>
                    </a:p>
                    <a:p>
                      <a:pPr algn="ctr"/>
                      <a:r>
                        <a:rPr lang="en-US" sz="1600" b="1" dirty="0"/>
                        <a:t>8.8</a:t>
                      </a:r>
                    </a:p>
                  </a:txBody>
                  <a:tcPr>
                    <a:solidFill>
                      <a:srgbClr val="E9EBF5"/>
                    </a:solidFill>
                  </a:tcPr>
                </a:tc>
                <a:tc rowSpan="2">
                  <a:txBody>
                    <a:bodyPr/>
                    <a:lstStyle/>
                    <a:p>
                      <a:pPr algn="ctr"/>
                      <a:r>
                        <a:rPr lang="en-US" sz="1400" dirty="0"/>
                        <a:t>11</a:t>
                      </a:r>
                    </a:p>
                  </a:txBody>
                  <a:tcPr/>
                </a:tc>
                <a:tc>
                  <a:txBody>
                    <a:bodyPr/>
                    <a:lstStyle/>
                    <a:p>
                      <a:pPr algn="ctr"/>
                      <a:r>
                        <a:rPr lang="en-US" sz="800" dirty="0"/>
                        <a:t>7.213</a:t>
                      </a:r>
                    </a:p>
                  </a:txBody>
                  <a:tcPr/>
                </a:tc>
                <a:tc rowSpan="2">
                  <a:txBody>
                    <a:bodyPr/>
                    <a:lstStyle/>
                    <a:p>
                      <a:pPr algn="ctr"/>
                      <a:r>
                        <a:rPr lang="en-US" sz="1400" dirty="0"/>
                        <a:t>2.3</a:t>
                      </a:r>
                    </a:p>
                  </a:txBody>
                  <a:tcPr/>
                </a:tc>
                <a:tc>
                  <a:txBody>
                    <a:bodyPr/>
                    <a:lstStyle/>
                    <a:p>
                      <a:r>
                        <a:rPr lang="en-US" sz="800" dirty="0"/>
                        <a:t>0</a:t>
                      </a:r>
                    </a:p>
                  </a:txBody>
                  <a:tcPr/>
                </a:tc>
                <a:tc>
                  <a:txBody>
                    <a:bodyPr/>
                    <a:lstStyle/>
                    <a:p>
                      <a:r>
                        <a:rPr lang="en-US" sz="800" dirty="0"/>
                        <a:t>0.5</a:t>
                      </a:r>
                    </a:p>
                  </a:txBody>
                  <a:tcPr/>
                </a:tc>
                <a:tc>
                  <a:txBody>
                    <a:bodyPr/>
                    <a:lstStyle/>
                    <a:p>
                      <a:r>
                        <a:rPr lang="en-US" sz="800" dirty="0"/>
                        <a:t>33.3</a:t>
                      </a:r>
                    </a:p>
                  </a:txBody>
                  <a:tcPr/>
                </a:tc>
                <a:extLst>
                  <a:ext uri="{0D108BD9-81ED-4DB2-BD59-A6C34878D82A}">
                    <a16:rowId xmlns:a16="http://schemas.microsoft.com/office/drawing/2014/main" val="3620061801"/>
                  </a:ext>
                </a:extLst>
              </a:tr>
              <a:tr h="224815">
                <a:tc vMerge="1">
                  <a:txBody>
                    <a:bodyPr/>
                    <a:lstStyle/>
                    <a:p>
                      <a:endParaRPr lang="en-US" sz="900"/>
                    </a:p>
                  </a:txBody>
                  <a:tcPr/>
                </a:tc>
                <a:tc vMerge="1">
                  <a:txBody>
                    <a:bodyPr/>
                    <a:lstStyle/>
                    <a:p>
                      <a:endParaRPr lang="en-US" sz="900" dirty="0"/>
                    </a:p>
                  </a:txBody>
                  <a:tcPr/>
                </a:tc>
                <a:tc>
                  <a:txBody>
                    <a:bodyPr/>
                    <a:lstStyle/>
                    <a:p>
                      <a:pPr algn="ctr"/>
                      <a:r>
                        <a:rPr lang="en-US" sz="800" dirty="0"/>
                        <a:t>5.321</a:t>
                      </a:r>
                    </a:p>
                  </a:txBody>
                  <a:tcPr/>
                </a:tc>
                <a:tc vMerge="1">
                  <a:txBody>
                    <a:bodyPr/>
                    <a:lstStyle/>
                    <a:p>
                      <a:endParaRPr lang="en-US" sz="900" dirty="0"/>
                    </a:p>
                  </a:txBody>
                  <a:tcPr/>
                </a:tc>
                <a:tc>
                  <a:txBody>
                    <a:bodyPr/>
                    <a:lstStyle/>
                    <a:p>
                      <a:r>
                        <a:rPr lang="en-US" sz="800" dirty="0"/>
                        <a:t>0</a:t>
                      </a:r>
                    </a:p>
                  </a:txBody>
                  <a:tcPr/>
                </a:tc>
                <a:tc>
                  <a:txBody>
                    <a:bodyPr/>
                    <a:lstStyle/>
                    <a:p>
                      <a:r>
                        <a:rPr lang="en-US" sz="800" dirty="0"/>
                        <a:t>0.8</a:t>
                      </a:r>
                    </a:p>
                  </a:txBody>
                  <a:tcPr/>
                </a:tc>
                <a:tc>
                  <a:txBody>
                    <a:bodyPr/>
                    <a:lstStyle/>
                    <a:p>
                      <a:r>
                        <a:rPr lang="en-US" sz="800" dirty="0"/>
                        <a:t>19.0</a:t>
                      </a:r>
                    </a:p>
                  </a:txBody>
                  <a:tcPr/>
                </a:tc>
                <a:extLst>
                  <a:ext uri="{0D108BD9-81ED-4DB2-BD59-A6C34878D82A}">
                    <a16:rowId xmlns:a16="http://schemas.microsoft.com/office/drawing/2014/main" val="3679006899"/>
                  </a:ext>
                </a:extLst>
              </a:tr>
              <a:tr h="224815">
                <a:tc vMerge="1">
                  <a:txBody>
                    <a:bodyPr/>
                    <a:lstStyle/>
                    <a:p>
                      <a:endParaRPr lang="en-US" sz="900"/>
                    </a:p>
                  </a:txBody>
                  <a:tcPr/>
                </a:tc>
                <a:tc rowSpan="2">
                  <a:txBody>
                    <a:bodyPr/>
                    <a:lstStyle/>
                    <a:p>
                      <a:pPr algn="ctr"/>
                      <a:r>
                        <a:rPr lang="en-US" sz="1400" dirty="0"/>
                        <a:t>14</a:t>
                      </a:r>
                    </a:p>
                  </a:txBody>
                  <a:tcPr>
                    <a:solidFill>
                      <a:srgbClr val="E9EBF5"/>
                    </a:solidFill>
                  </a:tcPr>
                </a:tc>
                <a:tc>
                  <a:txBody>
                    <a:bodyPr/>
                    <a:lstStyle/>
                    <a:p>
                      <a:pPr algn="ctr"/>
                      <a:r>
                        <a:rPr lang="en-US" sz="800" dirty="0"/>
                        <a:t>7.213</a:t>
                      </a:r>
                    </a:p>
                  </a:txBody>
                  <a:tcPr/>
                </a:tc>
                <a:tc rowSpan="2">
                  <a:txBody>
                    <a:bodyPr/>
                    <a:lstStyle/>
                    <a:p>
                      <a:pPr algn="ctr"/>
                      <a:r>
                        <a:rPr lang="en-US" sz="1400" dirty="0"/>
                        <a:t>3.44</a:t>
                      </a:r>
                    </a:p>
                  </a:txBody>
                  <a:tcPr>
                    <a:solidFill>
                      <a:srgbClr val="E9EBF5"/>
                    </a:solidFill>
                  </a:tcPr>
                </a:tc>
                <a:tc>
                  <a:txBody>
                    <a:bodyPr/>
                    <a:lstStyle/>
                    <a:p>
                      <a:r>
                        <a:rPr lang="en-US" sz="800" dirty="0"/>
                        <a:t>0</a:t>
                      </a:r>
                    </a:p>
                  </a:txBody>
                  <a:tcPr/>
                </a:tc>
                <a:tc>
                  <a:txBody>
                    <a:bodyPr/>
                    <a:lstStyle/>
                    <a:p>
                      <a:r>
                        <a:rPr lang="en-US" sz="800" dirty="0"/>
                        <a:t>0.1</a:t>
                      </a:r>
                    </a:p>
                  </a:txBody>
                  <a:tcPr/>
                </a:tc>
                <a:tc>
                  <a:txBody>
                    <a:bodyPr/>
                    <a:lstStyle/>
                    <a:p>
                      <a:r>
                        <a:rPr lang="en-US" sz="800" dirty="0"/>
                        <a:t>101.8</a:t>
                      </a:r>
                    </a:p>
                  </a:txBody>
                  <a:tcPr/>
                </a:tc>
                <a:extLst>
                  <a:ext uri="{0D108BD9-81ED-4DB2-BD59-A6C34878D82A}">
                    <a16:rowId xmlns:a16="http://schemas.microsoft.com/office/drawing/2014/main" val="536063414"/>
                  </a:ext>
                </a:extLst>
              </a:tr>
              <a:tr h="224815">
                <a:tc vMerge="1">
                  <a:txBody>
                    <a:bodyPr/>
                    <a:lstStyle/>
                    <a:p>
                      <a:endParaRPr lang="en-US" sz="900" dirty="0"/>
                    </a:p>
                  </a:txBody>
                  <a:tcPr/>
                </a:tc>
                <a:tc vMerge="1">
                  <a:txBody>
                    <a:bodyPr/>
                    <a:lstStyle/>
                    <a:p>
                      <a:endParaRPr lang="en-US" sz="900" dirty="0"/>
                    </a:p>
                  </a:txBody>
                  <a:tcPr/>
                </a:tc>
                <a:tc>
                  <a:txBody>
                    <a:bodyPr/>
                    <a:lstStyle/>
                    <a:p>
                      <a:pPr algn="ctr"/>
                      <a:r>
                        <a:rPr lang="en-US" sz="800" dirty="0"/>
                        <a:t>5.321</a:t>
                      </a:r>
                    </a:p>
                  </a:txBody>
                  <a:tcPr/>
                </a:tc>
                <a:tc vMerge="1">
                  <a:txBody>
                    <a:bodyPr/>
                    <a:lstStyle/>
                    <a:p>
                      <a:endParaRPr lang="en-US" sz="900" dirty="0"/>
                    </a:p>
                  </a:txBody>
                  <a:tcPr/>
                </a:tc>
                <a:tc>
                  <a:txBody>
                    <a:bodyPr/>
                    <a:lstStyle/>
                    <a:p>
                      <a:r>
                        <a:rPr lang="en-US" sz="800" dirty="0"/>
                        <a:t>0</a:t>
                      </a:r>
                    </a:p>
                  </a:txBody>
                  <a:tcPr/>
                </a:tc>
                <a:tc>
                  <a:txBody>
                    <a:bodyPr/>
                    <a:lstStyle/>
                    <a:p>
                      <a:r>
                        <a:rPr lang="en-US" sz="800" dirty="0"/>
                        <a:t>0.2</a:t>
                      </a:r>
                    </a:p>
                  </a:txBody>
                  <a:tcPr/>
                </a:tc>
                <a:tc>
                  <a:txBody>
                    <a:bodyPr/>
                    <a:lstStyle/>
                    <a:p>
                      <a:r>
                        <a:rPr lang="en-US" sz="800" dirty="0"/>
                        <a:t>31.6</a:t>
                      </a:r>
                    </a:p>
                  </a:txBody>
                  <a:tcPr/>
                </a:tc>
                <a:extLst>
                  <a:ext uri="{0D108BD9-81ED-4DB2-BD59-A6C34878D82A}">
                    <a16:rowId xmlns:a16="http://schemas.microsoft.com/office/drawing/2014/main" val="2286551964"/>
                  </a:ext>
                </a:extLst>
              </a:tr>
            </a:tbl>
          </a:graphicData>
        </a:graphic>
      </p:graphicFrame>
      <p:sp>
        <p:nvSpPr>
          <p:cNvPr id="7" name="TextBox 6">
            <a:extLst>
              <a:ext uri="{FF2B5EF4-FFF2-40B4-BE49-F238E27FC236}">
                <a16:creationId xmlns:a16="http://schemas.microsoft.com/office/drawing/2014/main" id="{530AE58C-7803-98A2-21F1-60FF72C3C85E}"/>
              </a:ext>
            </a:extLst>
          </p:cNvPr>
          <p:cNvSpPr txBox="1"/>
          <p:nvPr/>
        </p:nvSpPr>
        <p:spPr>
          <a:xfrm>
            <a:off x="235788" y="4788391"/>
            <a:ext cx="1803827" cy="646331"/>
          </a:xfrm>
          <a:prstGeom prst="rect">
            <a:avLst/>
          </a:prstGeom>
          <a:noFill/>
        </p:spPr>
        <p:txBody>
          <a:bodyPr wrap="none" rtlCol="0">
            <a:spAutoFit/>
          </a:bodyPr>
          <a:lstStyle/>
          <a:p>
            <a:r>
              <a:rPr lang="en-US" b="1" dirty="0"/>
              <a:t>Total PAC Days:</a:t>
            </a:r>
          </a:p>
          <a:p>
            <a:r>
              <a:rPr lang="en-US" b="1" dirty="0"/>
              <a:t>13.0</a:t>
            </a:r>
          </a:p>
        </p:txBody>
      </p:sp>
      <p:sp>
        <p:nvSpPr>
          <p:cNvPr id="3" name="Slide Number Placeholder 2">
            <a:extLst>
              <a:ext uri="{FF2B5EF4-FFF2-40B4-BE49-F238E27FC236}">
                <a16:creationId xmlns:a16="http://schemas.microsoft.com/office/drawing/2014/main" id="{6502317F-36AB-8D0F-CCE0-189D85C754F8}"/>
              </a:ext>
            </a:extLst>
          </p:cNvPr>
          <p:cNvSpPr>
            <a:spLocks noGrp="1"/>
          </p:cNvSpPr>
          <p:nvPr>
            <p:ph type="sldNum" sz="quarter" idx="12"/>
          </p:nvPr>
        </p:nvSpPr>
        <p:spPr>
          <a:xfrm>
            <a:off x="9404350" y="6455400"/>
            <a:ext cx="2743200" cy="365125"/>
          </a:xfrm>
        </p:spPr>
        <p:txBody>
          <a:bodyPr/>
          <a:lstStyle/>
          <a:p>
            <a:r>
              <a:rPr lang="en-US"/>
              <a:t>46</a:t>
            </a:r>
            <a:endParaRPr lang="en-US" dirty="0"/>
          </a:p>
        </p:txBody>
      </p:sp>
    </p:spTree>
    <p:custDataLst>
      <p:tags r:id="rId1"/>
    </p:custDataLst>
    <p:extLst>
      <p:ext uri="{BB962C8B-B14F-4D97-AF65-F5344CB8AC3E}">
        <p14:creationId xmlns:p14="http://schemas.microsoft.com/office/powerpoint/2010/main" val="32852950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071C3-5DD8-8442-8686-D6F672F10C69}"/>
              </a:ext>
            </a:extLst>
          </p:cNvPr>
          <p:cNvSpPr>
            <a:spLocks noGrp="1"/>
          </p:cNvSpPr>
          <p:nvPr>
            <p:ph type="title"/>
          </p:nvPr>
        </p:nvSpPr>
        <p:spPr/>
        <p:txBody>
          <a:bodyPr/>
          <a:lstStyle/>
          <a:p>
            <a:r>
              <a:rPr lang="en-US" dirty="0">
                <a:ea typeface="Calibri Light"/>
                <a:cs typeface="Calibri Light"/>
              </a:rPr>
              <a:t>Overhead</a:t>
            </a:r>
            <a:endParaRPr lang="en-US" dirty="0"/>
          </a:p>
        </p:txBody>
      </p:sp>
      <p:graphicFrame>
        <p:nvGraphicFramePr>
          <p:cNvPr id="4" name="Table 4">
            <a:extLst>
              <a:ext uri="{FF2B5EF4-FFF2-40B4-BE49-F238E27FC236}">
                <a16:creationId xmlns:a16="http://schemas.microsoft.com/office/drawing/2014/main" id="{A5E764F7-AC3A-BBB3-2A9B-38F2C9A402CB}"/>
              </a:ext>
            </a:extLst>
          </p:cNvPr>
          <p:cNvGraphicFramePr>
            <a:graphicFrameLocks noGrp="1"/>
          </p:cNvGraphicFramePr>
          <p:nvPr>
            <p:ph idx="1"/>
            <p:extLst>
              <p:ext uri="{D42A27DB-BD31-4B8C-83A1-F6EECF244321}">
                <p14:modId xmlns:p14="http://schemas.microsoft.com/office/powerpoint/2010/main" val="2940545268"/>
              </p:ext>
            </p:extLst>
          </p:nvPr>
        </p:nvGraphicFramePr>
        <p:xfrm>
          <a:off x="4440280" y="1241528"/>
          <a:ext cx="7337504" cy="5334000"/>
        </p:xfrm>
        <a:graphic>
          <a:graphicData uri="http://schemas.openxmlformats.org/drawingml/2006/table">
            <a:tbl>
              <a:tblPr firstRow="1" bandRow="1">
                <a:tableStyleId>{5C22544A-7EE6-4342-B048-85BDC9FD1C3A}</a:tableStyleId>
              </a:tblPr>
              <a:tblGrid>
                <a:gridCol w="1834376">
                  <a:extLst>
                    <a:ext uri="{9D8B030D-6E8A-4147-A177-3AD203B41FA5}">
                      <a16:colId xmlns:a16="http://schemas.microsoft.com/office/drawing/2014/main" val="3137918740"/>
                    </a:ext>
                  </a:extLst>
                </a:gridCol>
                <a:gridCol w="1834376">
                  <a:extLst>
                    <a:ext uri="{9D8B030D-6E8A-4147-A177-3AD203B41FA5}">
                      <a16:colId xmlns:a16="http://schemas.microsoft.com/office/drawing/2014/main" val="455039041"/>
                    </a:ext>
                  </a:extLst>
                </a:gridCol>
                <a:gridCol w="1834376">
                  <a:extLst>
                    <a:ext uri="{9D8B030D-6E8A-4147-A177-3AD203B41FA5}">
                      <a16:colId xmlns:a16="http://schemas.microsoft.com/office/drawing/2014/main" val="2093151280"/>
                    </a:ext>
                  </a:extLst>
                </a:gridCol>
                <a:gridCol w="1834376">
                  <a:extLst>
                    <a:ext uri="{9D8B030D-6E8A-4147-A177-3AD203B41FA5}">
                      <a16:colId xmlns:a16="http://schemas.microsoft.com/office/drawing/2014/main" val="1030791950"/>
                    </a:ext>
                  </a:extLst>
                </a:gridCol>
              </a:tblGrid>
              <a:tr h="282448">
                <a:tc>
                  <a:txBody>
                    <a:bodyPr/>
                    <a:lstStyle/>
                    <a:p>
                      <a:r>
                        <a:rPr lang="en-US" sz="1600" dirty="0"/>
                        <a:t>Overhead</a:t>
                      </a:r>
                    </a:p>
                  </a:txBody>
                  <a:tcPr/>
                </a:tc>
                <a:tc>
                  <a:txBody>
                    <a:bodyPr/>
                    <a:lstStyle/>
                    <a:p>
                      <a:r>
                        <a:rPr lang="en-US" sz="1600" dirty="0"/>
                        <a:t>Number</a:t>
                      </a:r>
                    </a:p>
                  </a:txBody>
                  <a:tcPr/>
                </a:tc>
                <a:tc>
                  <a:txBody>
                    <a:bodyPr/>
                    <a:lstStyle/>
                    <a:p>
                      <a:r>
                        <a:rPr lang="en-US" sz="1600" dirty="0"/>
                        <a:t>Time Per (</a:t>
                      </a:r>
                      <a:r>
                        <a:rPr lang="en-US" sz="1600" dirty="0" err="1"/>
                        <a:t>hr</a:t>
                      </a:r>
                      <a:r>
                        <a:rPr lang="en-US" sz="1600" dirty="0"/>
                        <a:t>)</a:t>
                      </a:r>
                    </a:p>
                  </a:txBody>
                  <a:tcPr/>
                </a:tc>
                <a:tc>
                  <a:txBody>
                    <a:bodyPr/>
                    <a:lstStyle/>
                    <a:p>
                      <a:r>
                        <a:rPr lang="en-US" sz="1600" dirty="0"/>
                        <a:t>(</a:t>
                      </a:r>
                      <a:r>
                        <a:rPr lang="en-US" sz="1600" dirty="0" err="1"/>
                        <a:t>hr</a:t>
                      </a:r>
                      <a:r>
                        <a:rPr lang="en-US" sz="1600" dirty="0"/>
                        <a:t>)</a:t>
                      </a:r>
                    </a:p>
                  </a:txBody>
                  <a:tcPr/>
                </a:tc>
                <a:extLst>
                  <a:ext uri="{0D108BD9-81ED-4DB2-BD59-A6C34878D82A}">
                    <a16:rowId xmlns:a16="http://schemas.microsoft.com/office/drawing/2014/main" val="1383644514"/>
                  </a:ext>
                </a:extLst>
              </a:tr>
              <a:tr h="282448">
                <a:tc>
                  <a:txBody>
                    <a:bodyPr/>
                    <a:lstStyle/>
                    <a:p>
                      <a:r>
                        <a:rPr lang="en-US" sz="1600" dirty="0"/>
                        <a:t>Target Anneal</a:t>
                      </a:r>
                    </a:p>
                  </a:txBody>
                  <a:tcPr/>
                </a:tc>
                <a:tc>
                  <a:txBody>
                    <a:bodyPr/>
                    <a:lstStyle/>
                    <a:p>
                      <a:r>
                        <a:rPr lang="en-US" sz="1600" dirty="0"/>
                        <a:t>26</a:t>
                      </a:r>
                    </a:p>
                  </a:txBody>
                  <a:tcPr/>
                </a:tc>
                <a:tc>
                  <a:txBody>
                    <a:bodyPr/>
                    <a:lstStyle/>
                    <a:p>
                      <a:r>
                        <a:rPr lang="en-US" sz="1600" dirty="0"/>
                        <a:t>2.0</a:t>
                      </a:r>
                    </a:p>
                  </a:txBody>
                  <a:tcPr/>
                </a:tc>
                <a:tc>
                  <a:txBody>
                    <a:bodyPr/>
                    <a:lstStyle/>
                    <a:p>
                      <a:r>
                        <a:rPr lang="en-US" sz="1600" dirty="0"/>
                        <a:t>52.0</a:t>
                      </a:r>
                    </a:p>
                  </a:txBody>
                  <a:tcPr/>
                </a:tc>
                <a:extLst>
                  <a:ext uri="{0D108BD9-81ED-4DB2-BD59-A6C34878D82A}">
                    <a16:rowId xmlns:a16="http://schemas.microsoft.com/office/drawing/2014/main" val="655184751"/>
                  </a:ext>
                </a:extLst>
              </a:tr>
              <a:tr h="282448">
                <a:tc>
                  <a:txBody>
                    <a:bodyPr/>
                    <a:lstStyle/>
                    <a:p>
                      <a:r>
                        <a:rPr lang="en-US" sz="1600" dirty="0"/>
                        <a:t>Beamline Survey</a:t>
                      </a:r>
                    </a:p>
                  </a:txBody>
                  <a:tcPr/>
                </a:tc>
                <a:tc>
                  <a:txBody>
                    <a:bodyPr/>
                    <a:lstStyle/>
                    <a:p>
                      <a:r>
                        <a:rPr lang="en-US" sz="1600" dirty="0"/>
                        <a:t>10</a:t>
                      </a:r>
                    </a:p>
                  </a:txBody>
                  <a:tcPr/>
                </a:tc>
                <a:tc>
                  <a:txBody>
                    <a:bodyPr/>
                    <a:lstStyle/>
                    <a:p>
                      <a:r>
                        <a:rPr lang="en-US" sz="1600" dirty="0"/>
                        <a:t>8.0</a:t>
                      </a:r>
                    </a:p>
                  </a:txBody>
                  <a:tcPr/>
                </a:tc>
                <a:tc>
                  <a:txBody>
                    <a:bodyPr/>
                    <a:lstStyle/>
                    <a:p>
                      <a:r>
                        <a:rPr lang="en-US" sz="1600" dirty="0"/>
                        <a:t>80.0</a:t>
                      </a:r>
                    </a:p>
                  </a:txBody>
                  <a:tcPr/>
                </a:tc>
                <a:extLst>
                  <a:ext uri="{0D108BD9-81ED-4DB2-BD59-A6C34878D82A}">
                    <a16:rowId xmlns:a16="http://schemas.microsoft.com/office/drawing/2014/main" val="1412081927"/>
                  </a:ext>
                </a:extLst>
              </a:tr>
              <a:tr h="296980">
                <a:tc>
                  <a:txBody>
                    <a:bodyPr/>
                    <a:lstStyle/>
                    <a:p>
                      <a:r>
                        <a:rPr lang="en-US" sz="1600" dirty="0"/>
                        <a:t>Target Swap</a:t>
                      </a:r>
                    </a:p>
                  </a:txBody>
                  <a:tcPr/>
                </a:tc>
                <a:tc>
                  <a:txBody>
                    <a:bodyPr/>
                    <a:lstStyle/>
                    <a:p>
                      <a:r>
                        <a:rPr lang="en-US" sz="1600" dirty="0"/>
                        <a:t>2</a:t>
                      </a:r>
                    </a:p>
                  </a:txBody>
                  <a:tcPr/>
                </a:tc>
                <a:tc>
                  <a:txBody>
                    <a:bodyPr/>
                    <a:lstStyle/>
                    <a:p>
                      <a:r>
                        <a:rPr lang="en-US" sz="1600" dirty="0"/>
                        <a:t>4.0</a:t>
                      </a:r>
                    </a:p>
                  </a:txBody>
                  <a:tcPr/>
                </a:tc>
                <a:tc>
                  <a:txBody>
                    <a:bodyPr/>
                    <a:lstStyle/>
                    <a:p>
                      <a:r>
                        <a:rPr lang="en-US" sz="1600" dirty="0"/>
                        <a:t>8.0</a:t>
                      </a:r>
                    </a:p>
                  </a:txBody>
                  <a:tcPr/>
                </a:tc>
                <a:extLst>
                  <a:ext uri="{0D108BD9-81ED-4DB2-BD59-A6C34878D82A}">
                    <a16:rowId xmlns:a16="http://schemas.microsoft.com/office/drawing/2014/main" val="3659429447"/>
                  </a:ext>
                </a:extLst>
              </a:tr>
              <a:tr h="282448">
                <a:tc>
                  <a:txBody>
                    <a:bodyPr/>
                    <a:lstStyle/>
                    <a:p>
                      <a:r>
                        <a:rPr lang="en-US" sz="1600" dirty="0"/>
                        <a:t>Target T.E.</a:t>
                      </a:r>
                    </a:p>
                  </a:txBody>
                  <a:tcPr/>
                </a:tc>
                <a:tc>
                  <a:txBody>
                    <a:bodyPr/>
                    <a:lstStyle/>
                    <a:p>
                      <a:r>
                        <a:rPr lang="en-US" sz="1600" dirty="0"/>
                        <a:t>6</a:t>
                      </a:r>
                    </a:p>
                  </a:txBody>
                  <a:tcPr/>
                </a:tc>
                <a:tc>
                  <a:txBody>
                    <a:bodyPr/>
                    <a:lstStyle/>
                    <a:p>
                      <a:r>
                        <a:rPr lang="en-US" sz="1600" dirty="0"/>
                        <a:t>4</a:t>
                      </a:r>
                    </a:p>
                  </a:txBody>
                  <a:tcPr/>
                </a:tc>
                <a:tc>
                  <a:txBody>
                    <a:bodyPr/>
                    <a:lstStyle/>
                    <a:p>
                      <a:r>
                        <a:rPr lang="en-US" sz="1600" dirty="0"/>
                        <a:t>24.0</a:t>
                      </a:r>
                    </a:p>
                  </a:txBody>
                  <a:tcPr/>
                </a:tc>
                <a:extLst>
                  <a:ext uri="{0D108BD9-81ED-4DB2-BD59-A6C34878D82A}">
                    <a16:rowId xmlns:a16="http://schemas.microsoft.com/office/drawing/2014/main" val="3663022567"/>
                  </a:ext>
                </a:extLst>
              </a:tr>
              <a:tr h="282448">
                <a:tc>
                  <a:txBody>
                    <a:bodyPr/>
                    <a:lstStyle/>
                    <a:p>
                      <a:r>
                        <a:rPr lang="en-US" sz="1600" dirty="0"/>
                        <a:t>Target Field Ramp</a:t>
                      </a:r>
                    </a:p>
                  </a:txBody>
                  <a:tcPr/>
                </a:tc>
                <a:tc>
                  <a:txBody>
                    <a:bodyPr/>
                    <a:lstStyle/>
                    <a:p>
                      <a:r>
                        <a:rPr lang="en-US" sz="1600" dirty="0"/>
                        <a:t>10</a:t>
                      </a:r>
                    </a:p>
                  </a:txBody>
                  <a:tcPr/>
                </a:tc>
                <a:tc>
                  <a:txBody>
                    <a:bodyPr/>
                    <a:lstStyle/>
                    <a:p>
                      <a:r>
                        <a:rPr lang="en-US" sz="1600" dirty="0"/>
                        <a:t>1.0</a:t>
                      </a:r>
                    </a:p>
                  </a:txBody>
                  <a:tcPr/>
                </a:tc>
                <a:tc>
                  <a:txBody>
                    <a:bodyPr/>
                    <a:lstStyle/>
                    <a:p>
                      <a:r>
                        <a:rPr lang="en-US" sz="1600" dirty="0"/>
                        <a:t>10.0</a:t>
                      </a:r>
                    </a:p>
                  </a:txBody>
                  <a:tcPr/>
                </a:tc>
                <a:extLst>
                  <a:ext uri="{0D108BD9-81ED-4DB2-BD59-A6C34878D82A}">
                    <a16:rowId xmlns:a16="http://schemas.microsoft.com/office/drawing/2014/main" val="1547677210"/>
                  </a:ext>
                </a:extLst>
              </a:tr>
              <a:tr h="487865">
                <a:tc>
                  <a:txBody>
                    <a:bodyPr/>
                    <a:lstStyle/>
                    <a:p>
                      <a:r>
                        <a:rPr lang="en-US" sz="1600" dirty="0"/>
                        <a:t>Carbon, Dummy, Empty runs</a:t>
                      </a:r>
                    </a:p>
                  </a:txBody>
                  <a:tcPr/>
                </a:tc>
                <a:tc>
                  <a:txBody>
                    <a:bodyPr/>
                    <a:lstStyle/>
                    <a:p>
                      <a:r>
                        <a:rPr lang="en-US" sz="1600" dirty="0"/>
                        <a:t>28</a:t>
                      </a:r>
                    </a:p>
                  </a:txBody>
                  <a:tcPr/>
                </a:tc>
                <a:tc>
                  <a:txBody>
                    <a:bodyPr/>
                    <a:lstStyle/>
                    <a:p>
                      <a:r>
                        <a:rPr lang="en-US" sz="1600" dirty="0"/>
                        <a:t>0.5</a:t>
                      </a:r>
                    </a:p>
                  </a:txBody>
                  <a:tcPr/>
                </a:tc>
                <a:tc>
                  <a:txBody>
                    <a:bodyPr/>
                    <a:lstStyle/>
                    <a:p>
                      <a:r>
                        <a:rPr lang="en-US" sz="1600" dirty="0"/>
                        <a:t>14.0</a:t>
                      </a:r>
                    </a:p>
                  </a:txBody>
                  <a:tcPr/>
                </a:tc>
                <a:extLst>
                  <a:ext uri="{0D108BD9-81ED-4DB2-BD59-A6C34878D82A}">
                    <a16:rowId xmlns:a16="http://schemas.microsoft.com/office/drawing/2014/main" val="669025168"/>
                  </a:ext>
                </a:extLst>
              </a:tr>
              <a:tr h="282448">
                <a:tc>
                  <a:txBody>
                    <a:bodyPr/>
                    <a:lstStyle/>
                    <a:p>
                      <a:r>
                        <a:rPr lang="en-US" sz="1600" dirty="0"/>
                        <a:t>Pass Change</a:t>
                      </a:r>
                    </a:p>
                  </a:txBody>
                  <a:tcPr/>
                </a:tc>
                <a:tc>
                  <a:txBody>
                    <a:bodyPr/>
                    <a:lstStyle/>
                    <a:p>
                      <a:r>
                        <a:rPr lang="en-US" sz="1600" dirty="0"/>
                        <a:t>2</a:t>
                      </a:r>
                    </a:p>
                  </a:txBody>
                  <a:tcPr/>
                </a:tc>
                <a:tc>
                  <a:txBody>
                    <a:bodyPr/>
                    <a:lstStyle/>
                    <a:p>
                      <a:r>
                        <a:rPr lang="en-US" sz="1600" dirty="0"/>
                        <a:t>4.0</a:t>
                      </a:r>
                    </a:p>
                  </a:txBody>
                  <a:tcPr/>
                </a:tc>
                <a:tc>
                  <a:txBody>
                    <a:bodyPr/>
                    <a:lstStyle/>
                    <a:p>
                      <a:r>
                        <a:rPr lang="en-US" sz="1600" dirty="0"/>
                        <a:t>8.0</a:t>
                      </a:r>
                    </a:p>
                  </a:txBody>
                  <a:tcPr/>
                </a:tc>
                <a:extLst>
                  <a:ext uri="{0D108BD9-81ED-4DB2-BD59-A6C34878D82A}">
                    <a16:rowId xmlns:a16="http://schemas.microsoft.com/office/drawing/2014/main" val="3690570226"/>
                  </a:ext>
                </a:extLst>
              </a:tr>
              <a:tr h="282448">
                <a:tc>
                  <a:txBody>
                    <a:bodyPr/>
                    <a:lstStyle/>
                    <a:p>
                      <a:r>
                        <a:rPr lang="en-US" sz="1600" dirty="0"/>
                        <a:t>Momentum Change</a:t>
                      </a:r>
                    </a:p>
                  </a:txBody>
                  <a:tcPr/>
                </a:tc>
                <a:tc>
                  <a:txBody>
                    <a:bodyPr/>
                    <a:lstStyle/>
                    <a:p>
                      <a:r>
                        <a:rPr lang="en-US" sz="1600" dirty="0"/>
                        <a:t>28</a:t>
                      </a:r>
                    </a:p>
                  </a:txBody>
                  <a:tcPr/>
                </a:tc>
                <a:tc>
                  <a:txBody>
                    <a:bodyPr/>
                    <a:lstStyle/>
                    <a:p>
                      <a:r>
                        <a:rPr lang="en-US" sz="1600" dirty="0"/>
                        <a:t>0.5</a:t>
                      </a:r>
                    </a:p>
                  </a:txBody>
                  <a:tcPr/>
                </a:tc>
                <a:tc>
                  <a:txBody>
                    <a:bodyPr/>
                    <a:lstStyle/>
                    <a:p>
                      <a:r>
                        <a:rPr lang="en-US" sz="1600" dirty="0"/>
                        <a:t>14.0</a:t>
                      </a:r>
                    </a:p>
                  </a:txBody>
                  <a:tcPr/>
                </a:tc>
                <a:extLst>
                  <a:ext uri="{0D108BD9-81ED-4DB2-BD59-A6C34878D82A}">
                    <a16:rowId xmlns:a16="http://schemas.microsoft.com/office/drawing/2014/main" val="1248229513"/>
                  </a:ext>
                </a:extLst>
              </a:tr>
              <a:tr h="282448">
                <a:tc>
                  <a:txBody>
                    <a:bodyPr/>
                    <a:lstStyle/>
                    <a:p>
                      <a:r>
                        <a:rPr lang="en-US" sz="1600" dirty="0"/>
                        <a:t>Moller Measurement</a:t>
                      </a:r>
                    </a:p>
                  </a:txBody>
                  <a:tcPr/>
                </a:tc>
                <a:tc>
                  <a:txBody>
                    <a:bodyPr/>
                    <a:lstStyle/>
                    <a:p>
                      <a:r>
                        <a:rPr lang="en-US" sz="1600" dirty="0"/>
                        <a:t>10(+1 shift)</a:t>
                      </a:r>
                    </a:p>
                  </a:txBody>
                  <a:tcPr/>
                </a:tc>
                <a:tc>
                  <a:txBody>
                    <a:bodyPr/>
                    <a:lstStyle/>
                    <a:p>
                      <a:r>
                        <a:rPr lang="en-US" sz="1600" dirty="0"/>
                        <a:t>4.0(+8.0)</a:t>
                      </a:r>
                    </a:p>
                  </a:txBody>
                  <a:tcPr/>
                </a:tc>
                <a:tc>
                  <a:txBody>
                    <a:bodyPr/>
                    <a:lstStyle/>
                    <a:p>
                      <a:r>
                        <a:rPr lang="en-US" sz="1600" dirty="0"/>
                        <a:t>48.0</a:t>
                      </a:r>
                    </a:p>
                  </a:txBody>
                  <a:tcPr/>
                </a:tc>
                <a:extLst>
                  <a:ext uri="{0D108BD9-81ED-4DB2-BD59-A6C34878D82A}">
                    <a16:rowId xmlns:a16="http://schemas.microsoft.com/office/drawing/2014/main" val="275364824"/>
                  </a:ext>
                </a:extLst>
              </a:tr>
              <a:tr h="282448">
                <a:tc>
                  <a:txBody>
                    <a:bodyPr/>
                    <a:lstStyle/>
                    <a:p>
                      <a:r>
                        <a:rPr lang="en-US" sz="1600" dirty="0"/>
                        <a:t>Pair-Symmetric Background</a:t>
                      </a:r>
                    </a:p>
                  </a:txBody>
                  <a:tcPr/>
                </a:tc>
                <a:tc>
                  <a:txBody>
                    <a:bodyPr/>
                    <a:lstStyle/>
                    <a:p>
                      <a:r>
                        <a:rPr lang="en-US" sz="1600" dirty="0"/>
                        <a:t>2</a:t>
                      </a:r>
                    </a:p>
                  </a:txBody>
                  <a:tcPr/>
                </a:tc>
                <a:tc>
                  <a:txBody>
                    <a:bodyPr/>
                    <a:lstStyle/>
                    <a:p>
                      <a:r>
                        <a:rPr lang="en-US" sz="1600" dirty="0"/>
                        <a:t>4.0</a:t>
                      </a:r>
                    </a:p>
                  </a:txBody>
                  <a:tcPr/>
                </a:tc>
                <a:tc>
                  <a:txBody>
                    <a:bodyPr/>
                    <a:lstStyle/>
                    <a:p>
                      <a:r>
                        <a:rPr lang="en-US" sz="1600" dirty="0"/>
                        <a:t>8.0</a:t>
                      </a:r>
                    </a:p>
                  </a:txBody>
                  <a:tcPr/>
                </a:tc>
                <a:extLst>
                  <a:ext uri="{0D108BD9-81ED-4DB2-BD59-A6C34878D82A}">
                    <a16:rowId xmlns:a16="http://schemas.microsoft.com/office/drawing/2014/main" val="991149541"/>
                  </a:ext>
                </a:extLst>
              </a:tr>
              <a:tr h="282448">
                <a:tc>
                  <a:txBody>
                    <a:bodyPr/>
                    <a:lstStyle/>
                    <a:p>
                      <a:r>
                        <a:rPr lang="en-US" sz="1600" dirty="0"/>
                        <a:t>Optics Calibration</a:t>
                      </a:r>
                    </a:p>
                  </a:txBody>
                  <a:tcPr/>
                </a:tc>
                <a:tc>
                  <a:txBody>
                    <a:bodyPr/>
                    <a:lstStyle/>
                    <a:p>
                      <a:r>
                        <a:rPr lang="en-US" sz="1600" dirty="0"/>
                        <a:t>2</a:t>
                      </a:r>
                    </a:p>
                  </a:txBody>
                  <a:tcPr/>
                </a:tc>
                <a:tc>
                  <a:txBody>
                    <a:bodyPr/>
                    <a:lstStyle/>
                    <a:p>
                      <a:r>
                        <a:rPr lang="en-US" sz="1600" dirty="0"/>
                        <a:t>16.0</a:t>
                      </a:r>
                    </a:p>
                  </a:txBody>
                  <a:tcPr/>
                </a:tc>
                <a:tc>
                  <a:txBody>
                    <a:bodyPr/>
                    <a:lstStyle/>
                    <a:p>
                      <a:r>
                        <a:rPr lang="en-US" sz="1600" dirty="0"/>
                        <a:t>32.0</a:t>
                      </a:r>
                    </a:p>
                  </a:txBody>
                  <a:tcPr/>
                </a:tc>
                <a:extLst>
                  <a:ext uri="{0D108BD9-81ED-4DB2-BD59-A6C34878D82A}">
                    <a16:rowId xmlns:a16="http://schemas.microsoft.com/office/drawing/2014/main" val="1925227146"/>
                  </a:ext>
                </a:extLst>
              </a:tr>
              <a:tr h="282448">
                <a:tc>
                  <a:txBody>
                    <a:bodyPr/>
                    <a:lstStyle/>
                    <a:p>
                      <a:r>
                        <a:rPr lang="en-US" sz="1600" dirty="0"/>
                        <a:t>BCM Calibration</a:t>
                      </a:r>
                    </a:p>
                  </a:txBody>
                  <a:tcPr/>
                </a:tc>
                <a:tc>
                  <a:txBody>
                    <a:bodyPr/>
                    <a:lstStyle/>
                    <a:p>
                      <a:r>
                        <a:rPr lang="en-US" sz="1600" dirty="0"/>
                        <a:t>2</a:t>
                      </a:r>
                    </a:p>
                  </a:txBody>
                  <a:tcPr/>
                </a:tc>
                <a:tc>
                  <a:txBody>
                    <a:bodyPr/>
                    <a:lstStyle/>
                    <a:p>
                      <a:r>
                        <a:rPr lang="en-US" sz="1600" dirty="0"/>
                        <a:t>4.0</a:t>
                      </a:r>
                    </a:p>
                  </a:txBody>
                  <a:tcPr/>
                </a:tc>
                <a:tc>
                  <a:txBody>
                    <a:bodyPr/>
                    <a:lstStyle/>
                    <a:p>
                      <a:r>
                        <a:rPr lang="en-US" sz="1600" dirty="0"/>
                        <a:t>8.0</a:t>
                      </a:r>
                    </a:p>
                  </a:txBody>
                  <a:tcPr/>
                </a:tc>
                <a:extLst>
                  <a:ext uri="{0D108BD9-81ED-4DB2-BD59-A6C34878D82A}">
                    <a16:rowId xmlns:a16="http://schemas.microsoft.com/office/drawing/2014/main" val="111194373"/>
                  </a:ext>
                </a:extLst>
              </a:tr>
            </a:tbl>
          </a:graphicData>
        </a:graphic>
      </p:graphicFrame>
      <p:sp>
        <p:nvSpPr>
          <p:cNvPr id="5" name="TextBox 4">
            <a:extLst>
              <a:ext uri="{FF2B5EF4-FFF2-40B4-BE49-F238E27FC236}">
                <a16:creationId xmlns:a16="http://schemas.microsoft.com/office/drawing/2014/main" id="{ACF6FFF2-0851-5EA9-5C64-67B76670B746}"/>
              </a:ext>
            </a:extLst>
          </p:cNvPr>
          <p:cNvSpPr txBox="1"/>
          <p:nvPr/>
        </p:nvSpPr>
        <p:spPr>
          <a:xfrm>
            <a:off x="498330" y="1474181"/>
            <a:ext cx="3824289" cy="923330"/>
          </a:xfrm>
          <a:prstGeom prst="rect">
            <a:avLst/>
          </a:prstGeom>
          <a:noFill/>
        </p:spPr>
        <p:txBody>
          <a:bodyPr wrap="square" rtlCol="0">
            <a:spAutoFit/>
          </a:bodyPr>
          <a:lstStyle/>
          <a:p>
            <a:pPr marL="285750" indent="-285750">
              <a:buFont typeface="Arial" panose="020B0604020202020204" pitchFamily="34" charset="0"/>
              <a:buChar char="•"/>
            </a:pPr>
            <a:r>
              <a:rPr lang="en-US" b="1" dirty="0"/>
              <a:t>Total: 12.7 Overhead Days (305.5)</a:t>
            </a:r>
          </a:p>
          <a:p>
            <a:pPr marL="285750" indent="-285750">
              <a:buFont typeface="Arial" panose="020B0604020202020204" pitchFamily="34" charset="0"/>
              <a:buChar char="•"/>
            </a:pPr>
            <a:endParaRPr lang="en-US" dirty="0"/>
          </a:p>
        </p:txBody>
      </p:sp>
      <p:sp>
        <p:nvSpPr>
          <p:cNvPr id="3" name="Slide Number Placeholder 2">
            <a:extLst>
              <a:ext uri="{FF2B5EF4-FFF2-40B4-BE49-F238E27FC236}">
                <a16:creationId xmlns:a16="http://schemas.microsoft.com/office/drawing/2014/main" id="{79FE02D0-BF0C-5233-836B-CCC2EE3851AC}"/>
              </a:ext>
            </a:extLst>
          </p:cNvPr>
          <p:cNvSpPr>
            <a:spLocks noGrp="1"/>
          </p:cNvSpPr>
          <p:nvPr>
            <p:ph type="sldNum" sz="quarter" idx="12"/>
          </p:nvPr>
        </p:nvSpPr>
        <p:spPr>
          <a:xfrm>
            <a:off x="9255513" y="182562"/>
            <a:ext cx="2743200" cy="365125"/>
          </a:xfrm>
        </p:spPr>
        <p:txBody>
          <a:bodyPr/>
          <a:lstStyle/>
          <a:p>
            <a:r>
              <a:rPr lang="en-US"/>
              <a:t>47</a:t>
            </a:r>
            <a:endParaRPr lang="en-US" dirty="0"/>
          </a:p>
        </p:txBody>
      </p:sp>
    </p:spTree>
    <p:custDataLst>
      <p:tags r:id="rId1"/>
    </p:custDataLst>
    <p:extLst>
      <p:ext uri="{BB962C8B-B14F-4D97-AF65-F5344CB8AC3E}">
        <p14:creationId xmlns:p14="http://schemas.microsoft.com/office/powerpoint/2010/main" val="1614695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1FAE2836-C8DF-F251-2D7C-FDDB92DF3EE4}"/>
              </a:ext>
            </a:extLst>
          </p:cNvPr>
          <p:cNvSpPr/>
          <p:nvPr>
            <p:custDataLst>
              <p:tags r:id="rId2"/>
            </p:custDataLst>
          </p:nvPr>
        </p:nvSpPr>
        <p:spPr>
          <a:xfrm>
            <a:off x="9544868" y="2667318"/>
            <a:ext cx="1821500" cy="1607751"/>
          </a:xfrm>
          <a:prstGeom prst="ellipse">
            <a:avLst/>
          </a:prstGeom>
          <a:gradFill flip="none" rotWithShape="1">
            <a:gsLst>
              <a:gs pos="0">
                <a:schemeClr val="bg1">
                  <a:lumMod val="65000"/>
                  <a:alpha val="74000"/>
                </a:schemeClr>
              </a:gs>
              <a:gs pos="43000">
                <a:schemeClr val="bg1">
                  <a:lumMod val="85000"/>
                  <a:alpha val="21000"/>
                </a:schemeClr>
              </a:gs>
              <a:gs pos="68000">
                <a:schemeClr val="bg1">
                  <a:alpha val="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E8346E80-3BA7-490C-4142-2D2E6D25303A}"/>
              </a:ext>
            </a:extLst>
          </p:cNvPr>
          <p:cNvPicPr>
            <a:picLocks noChangeAspect="1"/>
          </p:cNvPicPr>
          <p:nvPr>
            <p:custDataLst>
              <p:tags r:id="rId3"/>
            </p:custDataLst>
          </p:nvPr>
        </p:nvPicPr>
        <p:blipFill>
          <a:blip r:embed="rId26"/>
          <a:stretch>
            <a:fillRect/>
          </a:stretch>
        </p:blipFill>
        <p:spPr>
          <a:xfrm>
            <a:off x="5337801" y="465037"/>
            <a:ext cx="1295467" cy="1816193"/>
          </a:xfrm>
          <a:prstGeom prst="rect">
            <a:avLst/>
          </a:prstGeom>
        </p:spPr>
      </p:pic>
      <p:sp>
        <p:nvSpPr>
          <p:cNvPr id="6" name="TextBox 5">
            <a:extLst>
              <a:ext uri="{FF2B5EF4-FFF2-40B4-BE49-F238E27FC236}">
                <a16:creationId xmlns:a16="http://schemas.microsoft.com/office/drawing/2014/main" id="{0145366C-A957-A1EE-F41D-9976662CA165}"/>
              </a:ext>
            </a:extLst>
          </p:cNvPr>
          <p:cNvSpPr txBox="1"/>
          <p:nvPr>
            <p:custDataLst>
              <p:tags r:id="rId4"/>
            </p:custDataLst>
          </p:nvPr>
        </p:nvSpPr>
        <p:spPr>
          <a:xfrm>
            <a:off x="5663170" y="2281230"/>
            <a:ext cx="644728" cy="369332"/>
          </a:xfrm>
          <a:prstGeom prst="rect">
            <a:avLst/>
          </a:prstGeom>
          <a:noFill/>
        </p:spPr>
        <p:txBody>
          <a:bodyPr wrap="none" rtlCol="0">
            <a:spAutoFit/>
          </a:bodyPr>
          <a:lstStyle/>
          <a:p>
            <a:r>
              <a:rPr lang="en-US" b="1" i="0" dirty="0">
                <a:solidFill>
                  <a:srgbClr val="FF0000"/>
                </a:solidFill>
                <a:effectLst/>
                <a:highlight>
                  <a:srgbClr val="FFFFFF"/>
                </a:highlight>
                <a:latin typeface="Roboto" panose="02000000000000000000" pitchFamily="2" charset="0"/>
              </a:rPr>
              <a:t>Q</a:t>
            </a:r>
            <a:r>
              <a:rPr lang="en-US" b="1" i="0" dirty="0">
                <a:solidFill>
                  <a:srgbClr val="00B050"/>
                </a:solidFill>
                <a:effectLst/>
                <a:highlight>
                  <a:srgbClr val="FFFFFF"/>
                </a:highlight>
                <a:latin typeface="Roboto" panose="02000000000000000000" pitchFamily="2" charset="0"/>
              </a:rPr>
              <a:t>C</a:t>
            </a:r>
            <a:r>
              <a:rPr lang="en-US" b="1" i="0" dirty="0">
                <a:solidFill>
                  <a:schemeClr val="accent1">
                    <a:lumMod val="60000"/>
                    <a:lumOff val="40000"/>
                  </a:schemeClr>
                </a:solidFill>
                <a:effectLst/>
                <a:highlight>
                  <a:srgbClr val="FFFFFF"/>
                </a:highlight>
                <a:latin typeface="Roboto" panose="02000000000000000000" pitchFamily="2" charset="0"/>
              </a:rPr>
              <a:t>D</a:t>
            </a:r>
            <a:endParaRPr lang="en-US" dirty="0">
              <a:solidFill>
                <a:schemeClr val="accent1">
                  <a:lumMod val="60000"/>
                  <a:lumOff val="40000"/>
                </a:schemeClr>
              </a:solidFill>
            </a:endParaRPr>
          </a:p>
        </p:txBody>
      </p:sp>
      <p:sp>
        <p:nvSpPr>
          <p:cNvPr id="9" name="Arrow: Left-Right 8">
            <a:extLst>
              <a:ext uri="{FF2B5EF4-FFF2-40B4-BE49-F238E27FC236}">
                <a16:creationId xmlns:a16="http://schemas.microsoft.com/office/drawing/2014/main" id="{74C11017-4217-B74C-6B77-F5C0A2E4266B}"/>
              </a:ext>
            </a:extLst>
          </p:cNvPr>
          <p:cNvSpPr/>
          <p:nvPr>
            <p:custDataLst>
              <p:tags r:id="rId5"/>
            </p:custDataLst>
          </p:nvPr>
        </p:nvSpPr>
        <p:spPr>
          <a:xfrm>
            <a:off x="503227" y="4142416"/>
            <a:ext cx="11334878" cy="760977"/>
          </a:xfrm>
          <a:prstGeom prst="leftRightArrow">
            <a:avLst/>
          </a:prstGeom>
          <a:gradFill flip="none" rotWithShape="1">
            <a:gsLst>
              <a:gs pos="0">
                <a:srgbClr val="FFC000"/>
              </a:gs>
              <a:gs pos="50000">
                <a:srgbClr val="FFFF00"/>
              </a:gs>
              <a:gs pos="100000">
                <a:schemeClr val="accent3">
                  <a:lumMod val="20000"/>
                  <a:lumOff val="80000"/>
                </a:schemeClr>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CF0B80C-B078-AB7B-2FF4-AA7354E52DA6}"/>
              </a:ext>
            </a:extLst>
          </p:cNvPr>
          <p:cNvSpPr txBox="1"/>
          <p:nvPr>
            <p:custDataLst>
              <p:tags r:id="rId6"/>
            </p:custDataLst>
          </p:nvPr>
        </p:nvSpPr>
        <p:spPr>
          <a:xfrm>
            <a:off x="5876370" y="4338238"/>
            <a:ext cx="458780" cy="400110"/>
          </a:xfrm>
          <a:prstGeom prst="rect">
            <a:avLst/>
          </a:prstGeom>
          <a:noFill/>
        </p:spPr>
        <p:txBody>
          <a:bodyPr wrap="none" rtlCol="0">
            <a:spAutoFit/>
          </a:bodyPr>
          <a:lstStyle/>
          <a:p>
            <a:r>
              <a:rPr lang="en-US" sz="2000" b="1" i="0" dirty="0">
                <a:effectLst/>
                <a:latin typeface="Roboto" panose="02000000000000000000" pitchFamily="2" charset="0"/>
              </a:rPr>
              <a:t>Q</a:t>
            </a:r>
            <a:r>
              <a:rPr lang="en-US" sz="2000" b="1" i="0" baseline="30000" dirty="0">
                <a:effectLst/>
                <a:latin typeface="Roboto" panose="02000000000000000000" pitchFamily="2" charset="0"/>
              </a:rPr>
              <a:t>2</a:t>
            </a:r>
            <a:endParaRPr lang="en-US" sz="2000" baseline="30000" dirty="0"/>
          </a:p>
        </p:txBody>
      </p:sp>
      <p:sp>
        <p:nvSpPr>
          <p:cNvPr id="12" name="TextBox 11">
            <a:extLst>
              <a:ext uri="{FF2B5EF4-FFF2-40B4-BE49-F238E27FC236}">
                <a16:creationId xmlns:a16="http://schemas.microsoft.com/office/drawing/2014/main" id="{DFFE7783-F8DC-6E03-F39D-D4DCD3ABE471}"/>
              </a:ext>
            </a:extLst>
          </p:cNvPr>
          <p:cNvSpPr txBox="1"/>
          <p:nvPr>
            <p:custDataLst>
              <p:tags r:id="rId7"/>
            </p:custDataLst>
          </p:nvPr>
        </p:nvSpPr>
        <p:spPr>
          <a:xfrm>
            <a:off x="10965498" y="4322849"/>
            <a:ext cx="723275" cy="400110"/>
          </a:xfrm>
          <a:prstGeom prst="rect">
            <a:avLst/>
          </a:prstGeom>
          <a:noFill/>
        </p:spPr>
        <p:txBody>
          <a:bodyPr wrap="none" rtlCol="0">
            <a:spAutoFit/>
          </a:bodyPr>
          <a:lstStyle/>
          <a:p>
            <a:r>
              <a:rPr lang="en-US" sz="2000" b="1" i="0" dirty="0">
                <a:effectLst/>
                <a:latin typeface="Roboto" panose="02000000000000000000" pitchFamily="2" charset="0"/>
              </a:rPr>
              <a:t>High</a:t>
            </a:r>
            <a:endParaRPr lang="en-US" sz="2000" baseline="30000" dirty="0"/>
          </a:p>
        </p:txBody>
      </p:sp>
      <p:sp>
        <p:nvSpPr>
          <p:cNvPr id="13" name="TextBox 12">
            <a:extLst>
              <a:ext uri="{FF2B5EF4-FFF2-40B4-BE49-F238E27FC236}">
                <a16:creationId xmlns:a16="http://schemas.microsoft.com/office/drawing/2014/main" id="{BDB1EC77-8B64-84AD-A7A2-1D11CDF58C83}"/>
              </a:ext>
            </a:extLst>
          </p:cNvPr>
          <p:cNvSpPr txBox="1"/>
          <p:nvPr>
            <p:custDataLst>
              <p:tags r:id="rId8"/>
            </p:custDataLst>
          </p:nvPr>
        </p:nvSpPr>
        <p:spPr>
          <a:xfrm>
            <a:off x="634195" y="4322849"/>
            <a:ext cx="657552" cy="400110"/>
          </a:xfrm>
          <a:prstGeom prst="rect">
            <a:avLst/>
          </a:prstGeom>
          <a:noFill/>
        </p:spPr>
        <p:txBody>
          <a:bodyPr wrap="none" rtlCol="0">
            <a:spAutoFit/>
          </a:bodyPr>
          <a:lstStyle/>
          <a:p>
            <a:r>
              <a:rPr lang="en-US" sz="2000" b="1" i="0" dirty="0">
                <a:effectLst/>
                <a:latin typeface="Roboto" panose="02000000000000000000" pitchFamily="2" charset="0"/>
              </a:rPr>
              <a:t>Low</a:t>
            </a:r>
            <a:endParaRPr lang="en-US" sz="2000" baseline="30000" dirty="0"/>
          </a:p>
        </p:txBody>
      </p:sp>
      <p:sp>
        <p:nvSpPr>
          <p:cNvPr id="14" name="Oval 13">
            <a:extLst>
              <a:ext uri="{FF2B5EF4-FFF2-40B4-BE49-F238E27FC236}">
                <a16:creationId xmlns:a16="http://schemas.microsoft.com/office/drawing/2014/main" id="{3E84F8EE-3EF4-64CB-DA4C-E6BCFD8AE194}"/>
              </a:ext>
            </a:extLst>
          </p:cNvPr>
          <p:cNvSpPr/>
          <p:nvPr>
            <p:custDataLst>
              <p:tags r:id="rId9"/>
            </p:custDataLst>
          </p:nvPr>
        </p:nvSpPr>
        <p:spPr>
          <a:xfrm>
            <a:off x="961391" y="2936377"/>
            <a:ext cx="1542823" cy="1281090"/>
          </a:xfrm>
          <a:prstGeom prst="ellipse">
            <a:avLst/>
          </a:prstGeom>
          <a:gradFill flip="none" rotWithShape="1">
            <a:gsLst>
              <a:gs pos="0">
                <a:schemeClr val="bg1">
                  <a:lumMod val="65000"/>
                </a:schemeClr>
              </a:gs>
              <a:gs pos="43000">
                <a:schemeClr val="bg1">
                  <a:lumMod val="85000"/>
                  <a:alpha val="84000"/>
                </a:schemeClr>
              </a:gs>
              <a:gs pos="68000">
                <a:schemeClr val="bg1">
                  <a:alpha val="85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C11F836-D0BB-644E-56C9-36514C7ADE91}"/>
              </a:ext>
            </a:extLst>
          </p:cNvPr>
          <p:cNvSpPr/>
          <p:nvPr>
            <p:custDataLst>
              <p:tags r:id="rId10"/>
            </p:custDataLst>
          </p:nvPr>
        </p:nvSpPr>
        <p:spPr>
          <a:xfrm>
            <a:off x="1291747" y="3340766"/>
            <a:ext cx="678147" cy="654723"/>
          </a:xfrm>
          <a:prstGeom prst="ellipse">
            <a:avLst/>
          </a:prstGeom>
          <a:gradFill flip="none" rotWithShape="1">
            <a:gsLst>
              <a:gs pos="0">
                <a:srgbClr val="C00000"/>
              </a:gs>
              <a:gs pos="18000">
                <a:srgbClr val="FF0000"/>
              </a:gs>
              <a:gs pos="68000">
                <a:schemeClr val="bg1">
                  <a:lumMod val="75000"/>
                  <a:alpha val="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C30BA49A-8E60-5CB0-8869-DA63C382C06E}"/>
              </a:ext>
            </a:extLst>
          </p:cNvPr>
          <p:cNvSpPr/>
          <p:nvPr>
            <p:custDataLst>
              <p:tags r:id="rId11"/>
            </p:custDataLst>
          </p:nvPr>
        </p:nvSpPr>
        <p:spPr>
          <a:xfrm>
            <a:off x="1540177" y="3295657"/>
            <a:ext cx="678147" cy="654723"/>
          </a:xfrm>
          <a:prstGeom prst="ellipse">
            <a:avLst/>
          </a:prstGeom>
          <a:gradFill flip="none" rotWithShape="1">
            <a:gsLst>
              <a:gs pos="0">
                <a:srgbClr val="0070C0"/>
              </a:gs>
              <a:gs pos="18000">
                <a:srgbClr val="00B0F0"/>
              </a:gs>
              <a:gs pos="68000">
                <a:schemeClr val="bg1">
                  <a:lumMod val="75000"/>
                  <a:alpha val="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5B1011FB-BFA4-1F3D-D7DC-F5B6C45F1501}"/>
              </a:ext>
            </a:extLst>
          </p:cNvPr>
          <p:cNvSpPr/>
          <p:nvPr>
            <p:custDataLst>
              <p:tags r:id="rId12"/>
            </p:custDataLst>
          </p:nvPr>
        </p:nvSpPr>
        <p:spPr>
          <a:xfrm>
            <a:off x="1344596" y="3086868"/>
            <a:ext cx="678147" cy="654723"/>
          </a:xfrm>
          <a:prstGeom prst="ellipse">
            <a:avLst/>
          </a:prstGeom>
          <a:gradFill flip="none" rotWithShape="1">
            <a:gsLst>
              <a:gs pos="0">
                <a:schemeClr val="accent6">
                  <a:lumMod val="75000"/>
                </a:schemeClr>
              </a:gs>
              <a:gs pos="18000">
                <a:schemeClr val="accent6">
                  <a:lumMod val="40000"/>
                  <a:lumOff val="60000"/>
                </a:schemeClr>
              </a:gs>
              <a:gs pos="68000">
                <a:schemeClr val="bg1">
                  <a:lumMod val="75000"/>
                  <a:alpha val="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4DEC87A1-6AA5-492B-4755-ADA3E796CD41}"/>
              </a:ext>
            </a:extLst>
          </p:cNvPr>
          <p:cNvSpPr/>
          <p:nvPr>
            <p:custDataLst>
              <p:tags r:id="rId13"/>
            </p:custDataLst>
          </p:nvPr>
        </p:nvSpPr>
        <p:spPr>
          <a:xfrm>
            <a:off x="10402912" y="3233623"/>
            <a:ext cx="497341" cy="523435"/>
          </a:xfrm>
          <a:prstGeom prst="ellipse">
            <a:avLst/>
          </a:prstGeom>
          <a:gradFill flip="none" rotWithShape="1">
            <a:gsLst>
              <a:gs pos="0">
                <a:schemeClr val="accent6">
                  <a:lumMod val="75000"/>
                </a:schemeClr>
              </a:gs>
              <a:gs pos="18000">
                <a:schemeClr val="accent6">
                  <a:lumMod val="75000"/>
                </a:schemeClr>
              </a:gs>
              <a:gs pos="25000">
                <a:schemeClr val="bg1">
                  <a:lumMod val="75000"/>
                  <a:alpha val="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901E6DEE-1FD1-8117-EAB8-8D326617B5CB}"/>
              </a:ext>
            </a:extLst>
          </p:cNvPr>
          <p:cNvSpPr/>
          <p:nvPr>
            <p:custDataLst>
              <p:tags r:id="rId14"/>
            </p:custDataLst>
          </p:nvPr>
        </p:nvSpPr>
        <p:spPr>
          <a:xfrm>
            <a:off x="10012089" y="2936377"/>
            <a:ext cx="497341" cy="523435"/>
          </a:xfrm>
          <a:prstGeom prst="ellipse">
            <a:avLst/>
          </a:prstGeom>
          <a:gradFill flip="none" rotWithShape="1">
            <a:gsLst>
              <a:gs pos="0">
                <a:srgbClr val="C00000"/>
              </a:gs>
              <a:gs pos="18000">
                <a:srgbClr val="C00000"/>
              </a:gs>
              <a:gs pos="25000">
                <a:schemeClr val="bg1">
                  <a:lumMod val="75000"/>
                  <a:alpha val="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2D971495-4F44-39E1-8617-44EEF658C473}"/>
              </a:ext>
            </a:extLst>
          </p:cNvPr>
          <p:cNvSpPr/>
          <p:nvPr>
            <p:custDataLst>
              <p:tags r:id="rId15"/>
            </p:custDataLst>
          </p:nvPr>
        </p:nvSpPr>
        <p:spPr>
          <a:xfrm>
            <a:off x="10012089" y="3429000"/>
            <a:ext cx="497341" cy="523435"/>
          </a:xfrm>
          <a:prstGeom prst="ellipse">
            <a:avLst/>
          </a:prstGeom>
          <a:gradFill flip="none" rotWithShape="1">
            <a:gsLst>
              <a:gs pos="0">
                <a:srgbClr val="0070C0"/>
              </a:gs>
              <a:gs pos="18000">
                <a:srgbClr val="0070C0"/>
              </a:gs>
              <a:gs pos="25000">
                <a:schemeClr val="bg1">
                  <a:lumMod val="75000"/>
                  <a:alpha val="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Right 22">
            <a:extLst>
              <a:ext uri="{FF2B5EF4-FFF2-40B4-BE49-F238E27FC236}">
                <a16:creationId xmlns:a16="http://schemas.microsoft.com/office/drawing/2014/main" id="{3D855F01-6B38-BAE0-DBC3-921E3BA28CB9}"/>
              </a:ext>
            </a:extLst>
          </p:cNvPr>
          <p:cNvSpPr/>
          <p:nvPr>
            <p:custDataLst>
              <p:tags r:id="rId16"/>
            </p:custDataLst>
          </p:nvPr>
        </p:nvSpPr>
        <p:spPr>
          <a:xfrm rot="9239799">
            <a:off x="2527101" y="2352786"/>
            <a:ext cx="2607716" cy="523435"/>
          </a:xfrm>
          <a:prstGeom prst="rightArrow">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C5112009-D848-6425-A897-89ECD5D5251B}"/>
              </a:ext>
            </a:extLst>
          </p:cNvPr>
          <p:cNvSpPr/>
          <p:nvPr>
            <p:custDataLst>
              <p:tags r:id="rId17"/>
            </p:custDataLst>
          </p:nvPr>
        </p:nvSpPr>
        <p:spPr>
          <a:xfrm rot="1550485">
            <a:off x="6953454" y="2204179"/>
            <a:ext cx="2607716" cy="523435"/>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89559503-1057-E70E-3390-A33F92A0F9F9}"/>
              </a:ext>
            </a:extLst>
          </p:cNvPr>
          <p:cNvSpPr txBox="1"/>
          <p:nvPr>
            <p:custDataLst>
              <p:tags r:id="rId18"/>
            </p:custDataLst>
          </p:nvPr>
        </p:nvSpPr>
        <p:spPr>
          <a:xfrm>
            <a:off x="9167078" y="4978108"/>
            <a:ext cx="4398580" cy="1477328"/>
          </a:xfrm>
          <a:prstGeom prst="rect">
            <a:avLst/>
          </a:prstGeom>
          <a:noFill/>
        </p:spPr>
        <p:txBody>
          <a:bodyPr wrap="square" rtlCol="0">
            <a:spAutoFit/>
          </a:bodyPr>
          <a:lstStyle/>
          <a:p>
            <a:pPr marL="285750" indent="-285750">
              <a:buFont typeface="Arial" panose="020B0604020202020204" pitchFamily="34" charset="0"/>
              <a:buChar char="•"/>
            </a:pPr>
            <a:r>
              <a:rPr lang="en-US" b="1" dirty="0"/>
              <a:t>Individual </a:t>
            </a:r>
            <a:r>
              <a:rPr lang="en-US" b="1" dirty="0" err="1"/>
              <a:t>Partons</a:t>
            </a:r>
            <a:endParaRPr lang="en-US" b="1" dirty="0"/>
          </a:p>
          <a:p>
            <a:pPr marL="285750" indent="-285750">
              <a:buFont typeface="Arial" panose="020B0604020202020204" pitchFamily="34" charset="0"/>
              <a:buChar char="•"/>
            </a:pPr>
            <a:r>
              <a:rPr lang="en-US" b="1" dirty="0"/>
              <a:t>Asymptotic Freedom</a:t>
            </a:r>
          </a:p>
          <a:p>
            <a:pPr marL="285750" indent="-285750">
              <a:buFont typeface="Arial" panose="020B0604020202020204" pitchFamily="34" charset="0"/>
              <a:buChar char="•"/>
            </a:pPr>
            <a:r>
              <a:rPr lang="en-US" b="1" dirty="0"/>
              <a:t>Perturbative </a:t>
            </a:r>
            <a:r>
              <a:rPr lang="en-US" b="1" i="0" dirty="0">
                <a:effectLst/>
                <a:highlight>
                  <a:srgbClr val="FFFFFF"/>
                </a:highlight>
                <a:latin typeface="Roboto" panose="02000000000000000000" pitchFamily="2" charset="0"/>
              </a:rPr>
              <a:t>QCD</a:t>
            </a:r>
          </a:p>
          <a:p>
            <a:pPr marL="285750" indent="-285750">
              <a:buFont typeface="Arial" panose="020B0604020202020204" pitchFamily="34" charset="0"/>
              <a:buChar char="•"/>
            </a:pPr>
            <a:r>
              <a:rPr lang="en-US" b="1" dirty="0">
                <a:highlight>
                  <a:srgbClr val="FFFFFF"/>
                </a:highlight>
                <a:latin typeface="Roboto" panose="02000000000000000000" pitchFamily="2" charset="0"/>
              </a:rPr>
              <a:t>Leading Twist</a:t>
            </a:r>
            <a:endParaRPr lang="en-US" dirty="0"/>
          </a:p>
          <a:p>
            <a:pPr marL="285750" indent="-285750">
              <a:buFont typeface="Arial" panose="020B0604020202020204" pitchFamily="34" charset="0"/>
              <a:buChar char="•"/>
            </a:pPr>
            <a:endParaRPr lang="en-US" b="1" dirty="0"/>
          </a:p>
        </p:txBody>
      </p:sp>
      <p:sp>
        <p:nvSpPr>
          <p:cNvPr id="27" name="TextBox 26">
            <a:extLst>
              <a:ext uri="{FF2B5EF4-FFF2-40B4-BE49-F238E27FC236}">
                <a16:creationId xmlns:a16="http://schemas.microsoft.com/office/drawing/2014/main" id="{0D4606BB-081D-F1F3-C92F-96589E5B8D4A}"/>
              </a:ext>
            </a:extLst>
          </p:cNvPr>
          <p:cNvSpPr txBox="1"/>
          <p:nvPr>
            <p:custDataLst>
              <p:tags r:id="rId19"/>
            </p:custDataLst>
          </p:nvPr>
        </p:nvSpPr>
        <p:spPr>
          <a:xfrm>
            <a:off x="210331" y="4926151"/>
            <a:ext cx="4398580"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err="1"/>
              <a:t>Partons</a:t>
            </a:r>
            <a:r>
              <a:rPr lang="en-US" b="1" dirty="0"/>
              <a:t> Combine to Form Nucleon</a:t>
            </a:r>
          </a:p>
          <a:p>
            <a:pPr marL="285750" indent="-285750">
              <a:buFont typeface="Arial" panose="020B0604020202020204" pitchFamily="34" charset="0"/>
              <a:buChar char="•"/>
            </a:pPr>
            <a:r>
              <a:rPr lang="en-US" b="1" dirty="0"/>
              <a:t>Confinement</a:t>
            </a:r>
          </a:p>
          <a:p>
            <a:pPr marL="285750" indent="-285750">
              <a:buFont typeface="Arial" panose="020B0604020202020204" pitchFamily="34" charset="0"/>
              <a:buChar char="•"/>
            </a:pPr>
            <a:r>
              <a:rPr lang="en-US" b="1" dirty="0"/>
              <a:t>Effective Theories: </a:t>
            </a:r>
            <a:r>
              <a:rPr lang="el-GR" b="1" i="0" dirty="0">
                <a:effectLst/>
                <a:highlight>
                  <a:srgbClr val="FFFFFF"/>
                </a:highlight>
                <a:latin typeface="Roboto" panose="02000000000000000000" pitchFamily="2" charset="0"/>
              </a:rPr>
              <a:t>χ</a:t>
            </a:r>
            <a:r>
              <a:rPr lang="en-US" b="1" i="0" dirty="0">
                <a:effectLst/>
                <a:highlight>
                  <a:srgbClr val="FFFFFF"/>
                </a:highlight>
                <a:latin typeface="Roboto" panose="02000000000000000000" pitchFamily="2" charset="0"/>
              </a:rPr>
              <a:t>PT</a:t>
            </a:r>
          </a:p>
          <a:p>
            <a:pPr marL="285750" indent="-285750">
              <a:buFont typeface="Arial" panose="020B0604020202020204" pitchFamily="34" charset="0"/>
              <a:buChar char="•"/>
            </a:pPr>
            <a:r>
              <a:rPr lang="en-US" b="1" dirty="0">
                <a:highlight>
                  <a:srgbClr val="FFFFFF"/>
                </a:highlight>
                <a:latin typeface="Roboto" panose="02000000000000000000" pitchFamily="2" charset="0"/>
              </a:rPr>
              <a:t>Can’t use Twist Approx.</a:t>
            </a:r>
            <a:endParaRPr lang="en-US" b="1" dirty="0"/>
          </a:p>
        </p:txBody>
      </p:sp>
      <p:sp>
        <p:nvSpPr>
          <p:cNvPr id="29" name="Oval 28">
            <a:extLst>
              <a:ext uri="{FF2B5EF4-FFF2-40B4-BE49-F238E27FC236}">
                <a16:creationId xmlns:a16="http://schemas.microsoft.com/office/drawing/2014/main" id="{74EFED0E-CC61-97AE-0855-649BB3690265}"/>
              </a:ext>
            </a:extLst>
          </p:cNvPr>
          <p:cNvSpPr/>
          <p:nvPr>
            <p:custDataLst>
              <p:tags r:id="rId20"/>
            </p:custDataLst>
          </p:nvPr>
        </p:nvSpPr>
        <p:spPr>
          <a:xfrm>
            <a:off x="5247245" y="3000131"/>
            <a:ext cx="1542823" cy="1281090"/>
          </a:xfrm>
          <a:prstGeom prst="ellipse">
            <a:avLst/>
          </a:prstGeom>
          <a:gradFill flip="none" rotWithShape="1">
            <a:gsLst>
              <a:gs pos="0">
                <a:schemeClr val="bg1">
                  <a:lumMod val="65000"/>
                </a:schemeClr>
              </a:gs>
              <a:gs pos="43000">
                <a:schemeClr val="bg1">
                  <a:lumMod val="85000"/>
                  <a:alpha val="84000"/>
                </a:schemeClr>
              </a:gs>
              <a:gs pos="68000">
                <a:schemeClr val="bg1">
                  <a:alpha val="85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557FD89-6F06-6192-CBC3-7B6F31AA95C1}"/>
              </a:ext>
            </a:extLst>
          </p:cNvPr>
          <p:cNvSpPr txBox="1"/>
          <p:nvPr>
            <p:custDataLst>
              <p:tags r:id="rId21"/>
            </p:custDataLst>
          </p:nvPr>
        </p:nvSpPr>
        <p:spPr>
          <a:xfrm>
            <a:off x="5688157" y="3000131"/>
            <a:ext cx="699230" cy="1323439"/>
          </a:xfrm>
          <a:prstGeom prst="rect">
            <a:avLst/>
          </a:prstGeom>
          <a:noFill/>
          <a:effectLst>
            <a:glow rad="698500">
              <a:schemeClr val="accent1">
                <a:alpha val="40000"/>
              </a:schemeClr>
            </a:glow>
          </a:effectLst>
        </p:spPr>
        <p:txBody>
          <a:bodyPr wrap="none" rtlCol="0">
            <a:spAutoFit/>
          </a:bodyPr>
          <a:lstStyle/>
          <a:p>
            <a:r>
              <a:rPr lang="en-US" sz="8000" dirty="0">
                <a:solidFill>
                  <a:schemeClr val="bg1"/>
                </a:solidFill>
                <a:effectLst>
                  <a:glow rad="127000">
                    <a:schemeClr val="tx1"/>
                  </a:glow>
                </a:effectLst>
              </a:rPr>
              <a:t>?</a:t>
            </a:r>
          </a:p>
        </p:txBody>
      </p:sp>
      <p:sp>
        <p:nvSpPr>
          <p:cNvPr id="31" name="TextBox 30">
            <a:extLst>
              <a:ext uri="{FF2B5EF4-FFF2-40B4-BE49-F238E27FC236}">
                <a16:creationId xmlns:a16="http://schemas.microsoft.com/office/drawing/2014/main" id="{06164FF2-8A79-F69F-A999-D5B87DAC8A49}"/>
              </a:ext>
            </a:extLst>
          </p:cNvPr>
          <p:cNvSpPr txBox="1"/>
          <p:nvPr>
            <p:custDataLst>
              <p:tags r:id="rId22"/>
            </p:custDataLst>
          </p:nvPr>
        </p:nvSpPr>
        <p:spPr>
          <a:xfrm>
            <a:off x="5046624" y="4974450"/>
            <a:ext cx="4398580" cy="1200329"/>
          </a:xfrm>
          <a:prstGeom prst="rect">
            <a:avLst/>
          </a:prstGeom>
          <a:noFill/>
        </p:spPr>
        <p:txBody>
          <a:bodyPr wrap="square" rtlCol="0">
            <a:spAutoFit/>
          </a:bodyPr>
          <a:lstStyle/>
          <a:p>
            <a:pPr marL="285750" indent="-285750">
              <a:buFont typeface="Arial" panose="020B0604020202020204" pitchFamily="34" charset="0"/>
              <a:buChar char="•"/>
            </a:pPr>
            <a:r>
              <a:rPr lang="en-US" b="1" i="0" dirty="0">
                <a:solidFill>
                  <a:schemeClr val="accent6">
                    <a:lumMod val="75000"/>
                  </a:schemeClr>
                </a:solidFill>
                <a:effectLst/>
                <a:highlight>
                  <a:srgbClr val="FFFFFF"/>
                </a:highlight>
                <a:latin typeface="Roboto" panose="02000000000000000000" pitchFamily="2" charset="0"/>
              </a:rPr>
              <a:t>Quark/Gluon Correlations</a:t>
            </a:r>
          </a:p>
          <a:p>
            <a:pPr marL="285750" indent="-285750">
              <a:buFont typeface="Arial" panose="020B0604020202020204" pitchFamily="34" charset="0"/>
              <a:buChar char="•"/>
            </a:pPr>
            <a:r>
              <a:rPr lang="en-US" b="1" dirty="0">
                <a:solidFill>
                  <a:schemeClr val="accent6">
                    <a:lumMod val="75000"/>
                  </a:schemeClr>
                </a:solidFill>
              </a:rPr>
              <a:t>Lattice </a:t>
            </a:r>
            <a:r>
              <a:rPr lang="en-US" b="1" i="0" dirty="0">
                <a:solidFill>
                  <a:schemeClr val="accent6">
                    <a:lumMod val="75000"/>
                  </a:schemeClr>
                </a:solidFill>
                <a:effectLst/>
                <a:highlight>
                  <a:srgbClr val="FFFFFF"/>
                </a:highlight>
                <a:latin typeface="Roboto" panose="02000000000000000000" pitchFamily="2" charset="0"/>
              </a:rPr>
              <a:t>QCD</a:t>
            </a:r>
          </a:p>
          <a:p>
            <a:pPr marL="285750" indent="-285750">
              <a:buFont typeface="Arial" panose="020B0604020202020204" pitchFamily="34" charset="0"/>
              <a:buChar char="•"/>
            </a:pPr>
            <a:r>
              <a:rPr lang="en-US" b="1" dirty="0">
                <a:solidFill>
                  <a:schemeClr val="accent6">
                    <a:lumMod val="75000"/>
                  </a:schemeClr>
                </a:solidFill>
                <a:highlight>
                  <a:srgbClr val="FFFFFF"/>
                </a:highlight>
                <a:latin typeface="Roboto" panose="02000000000000000000" pitchFamily="2" charset="0"/>
              </a:rPr>
              <a:t>Higher Twists</a:t>
            </a:r>
            <a:endParaRPr lang="en-US" dirty="0">
              <a:solidFill>
                <a:schemeClr val="accent6">
                  <a:lumMod val="75000"/>
                </a:schemeClr>
              </a:solidFill>
            </a:endParaRPr>
          </a:p>
          <a:p>
            <a:pPr marL="285750" indent="-285750">
              <a:buFont typeface="Arial" panose="020B0604020202020204" pitchFamily="34" charset="0"/>
              <a:buChar char="•"/>
            </a:pPr>
            <a:endParaRPr lang="en-US" b="1" dirty="0"/>
          </a:p>
        </p:txBody>
      </p:sp>
      <p:pic>
        <p:nvPicPr>
          <p:cNvPr id="4" name="Picture 3" descr="A magnifying glass with a red circle and yellow arrows&#10;&#10;Description automatically generated">
            <a:extLst>
              <a:ext uri="{FF2B5EF4-FFF2-40B4-BE49-F238E27FC236}">
                <a16:creationId xmlns:a16="http://schemas.microsoft.com/office/drawing/2014/main" id="{009E59FD-27E6-9475-3778-819652DC193F}"/>
              </a:ext>
            </a:extLst>
          </p:cNvPr>
          <p:cNvPicPr>
            <a:picLocks noChangeAspect="1"/>
          </p:cNvPicPr>
          <p:nvPr>
            <p:custDataLst>
              <p:tags r:id="rId23"/>
            </p:custDataLst>
          </p:nvPr>
        </p:nvPicPr>
        <p:blipFill>
          <a:blip r:embed="rId27">
            <a:extLst>
              <a:ext uri="{28A0092B-C50C-407E-A947-70E740481C1C}">
                <a14:useLocalDpi xmlns:a14="http://schemas.microsoft.com/office/drawing/2010/main" val="0"/>
              </a:ext>
            </a:extLst>
          </a:blip>
          <a:stretch>
            <a:fillRect/>
          </a:stretch>
        </p:blipFill>
        <p:spPr>
          <a:xfrm>
            <a:off x="9622932" y="2673707"/>
            <a:ext cx="2083949" cy="1864586"/>
          </a:xfrm>
          <a:prstGeom prst="rect">
            <a:avLst/>
          </a:prstGeom>
        </p:spPr>
      </p:pic>
      <p:sp>
        <p:nvSpPr>
          <p:cNvPr id="2" name="Slide Number Placeholder 1">
            <a:extLst>
              <a:ext uri="{FF2B5EF4-FFF2-40B4-BE49-F238E27FC236}">
                <a16:creationId xmlns:a16="http://schemas.microsoft.com/office/drawing/2014/main" id="{D2A1E191-DB3E-BDA2-2A0C-92FA0B4BCE8A}"/>
              </a:ext>
            </a:extLst>
          </p:cNvPr>
          <p:cNvSpPr>
            <a:spLocks noGrp="1"/>
          </p:cNvSpPr>
          <p:nvPr>
            <p:ph type="sldNum" sz="quarter" idx="12"/>
            <p:custDataLst>
              <p:tags r:id="rId24"/>
            </p:custDataLst>
          </p:nvPr>
        </p:nvSpPr>
        <p:spPr/>
        <p:txBody>
          <a:bodyPr/>
          <a:lstStyle/>
          <a:p>
            <a:r>
              <a:rPr lang="en-US"/>
              <a:t>3</a:t>
            </a:r>
          </a:p>
        </p:txBody>
      </p:sp>
    </p:spTree>
    <p:custDataLst>
      <p:tags r:id="rId1"/>
    </p:custDataLst>
    <p:extLst>
      <p:ext uri="{BB962C8B-B14F-4D97-AF65-F5344CB8AC3E}">
        <p14:creationId xmlns:p14="http://schemas.microsoft.com/office/powerpoint/2010/main" val="21433070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F9882-F59C-0DED-D214-8B416E8A4ACF}"/>
              </a:ext>
            </a:extLst>
          </p:cNvPr>
          <p:cNvSpPr>
            <a:spLocks noGrp="1"/>
          </p:cNvSpPr>
          <p:nvPr>
            <p:ph type="title"/>
          </p:nvPr>
        </p:nvSpPr>
        <p:spPr/>
        <p:txBody>
          <a:bodyPr/>
          <a:lstStyle/>
          <a:p>
            <a:r>
              <a:rPr lang="en-US" dirty="0"/>
              <a:t>Burkhardt-Cottingham Sum Rule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B724CE-CE61-C7A1-5E70-BEAA0DF09515}"/>
                  </a:ext>
                </a:extLst>
              </p:cNvPr>
              <p:cNvSpPr>
                <a:spLocks noGrp="1"/>
              </p:cNvSpPr>
              <p:nvPr>
                <p:ph idx="1"/>
              </p:nvPr>
            </p:nvSpPr>
            <p:spPr>
              <a:xfrm>
                <a:off x="838200" y="2548047"/>
                <a:ext cx="10515600" cy="3944828"/>
              </a:xfrm>
            </p:spPr>
            <p:txBody>
              <a:bodyPr>
                <a:normAutofit fontScale="92500" lnSpcReduction="20000"/>
              </a:bodyPr>
              <a:lstStyle/>
              <a:p>
                <a:r>
                  <a:rPr lang="en-US" dirty="0"/>
                  <a:t>“</a:t>
                </a:r>
                <a:r>
                  <a:rPr lang="en-US" dirty="0" err="1"/>
                  <a:t>Superconvergence</a:t>
                </a:r>
                <a:r>
                  <a:rPr lang="en-US" dirty="0"/>
                  <a:t>” Sum Rule for an amplitude whose imaginary part is g</a:t>
                </a:r>
                <a:r>
                  <a:rPr lang="en-US" baseline="-25000" dirty="0"/>
                  <a:t>2</a:t>
                </a:r>
              </a:p>
              <a:p>
                <a:r>
                  <a:rPr lang="en-US" dirty="0"/>
                  <a:t>Assuming convergent dispersion relations for g</a:t>
                </a:r>
                <a:r>
                  <a:rPr lang="en-US" baseline="-25000" dirty="0"/>
                  <a:t>2</a:t>
                </a:r>
                <a:r>
                  <a:rPr lang="en-US" dirty="0"/>
                  <a:t>(</a:t>
                </a:r>
                <a:r>
                  <a:rPr lang="en-US" b="0" i="0" dirty="0">
                    <a:effectLst/>
                    <a:highlight>
                      <a:srgbClr val="FFFFFF"/>
                    </a:highlight>
                    <a:latin typeface="Source Sans Pro" panose="020F0502020204030204" pitchFamily="34" charset="0"/>
                  </a:rPr>
                  <a:t>𝜈</a:t>
                </a:r>
                <a:r>
                  <a:rPr lang="en-US" dirty="0"/>
                  <a:t>) and </a:t>
                </a:r>
                <a:r>
                  <a:rPr lang="en-US" b="0" i="0" dirty="0">
                    <a:effectLst/>
                    <a:highlight>
                      <a:srgbClr val="FFFFFF"/>
                    </a:highlight>
                    <a:latin typeface="Source Sans Pro" panose="020F0502020204030204" pitchFamily="34" charset="0"/>
                  </a:rPr>
                  <a:t>𝜈</a:t>
                </a:r>
                <a:r>
                  <a:rPr lang="en-US" dirty="0"/>
                  <a:t>g</a:t>
                </a:r>
                <a:r>
                  <a:rPr lang="en-US" baseline="-25000" dirty="0"/>
                  <a:t>2</a:t>
                </a:r>
                <a:r>
                  <a:rPr lang="en-US" dirty="0"/>
                  <a:t>(</a:t>
                </a:r>
                <a:r>
                  <a:rPr lang="en-US" b="0" i="0" dirty="0">
                    <a:effectLst/>
                    <a:highlight>
                      <a:srgbClr val="FFFFFF"/>
                    </a:highlight>
                    <a:latin typeface="Source Sans Pro" panose="020F0502020204030204" pitchFamily="34" charset="0"/>
                  </a:rPr>
                  <a:t>𝜈</a:t>
                </a:r>
                <a:r>
                  <a:rPr lang="en-US" dirty="0"/>
                  <a:t>), arises naturally from subtraction of VVCS amplitudes:</a:t>
                </a:r>
              </a:p>
              <a:p>
                <a:pPr lvl="1"/>
                <a14:m>
                  <m:oMath xmlns:m="http://schemas.openxmlformats.org/officeDocument/2006/math">
                    <m:r>
                      <a:rPr lang="en-US" b="0" i="1" smtClean="0">
                        <a:latin typeface="Cambria Math" panose="02040503050406030204" pitchFamily="18" charset="0"/>
                      </a:rPr>
                      <m:t>𝐼𝑚</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2</m:t>
                        </m:r>
                      </m:sub>
                    </m:sSub>
                    <m:d>
                      <m:dPr>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𝜈</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𝑄</m:t>
                            </m:r>
                          </m:e>
                          <m:sup>
                            <m:r>
                              <a:rPr lang="en-US" b="0" i="1" smtClean="0">
                                <a:latin typeface="Cambria Math" panose="02040503050406030204" pitchFamily="18" charset="0"/>
                                <a:ea typeface="Cambria Math" panose="02040503050406030204" pitchFamily="18" charset="0"/>
                              </a:rPr>
                              <m:t>2</m:t>
                            </m:r>
                          </m:sup>
                        </m:sSup>
                      </m:e>
                    </m:d>
                    <m:r>
                      <a:rPr lang="en-US" b="0" i="1" smtClean="0">
                        <a:latin typeface="Cambria Math" panose="02040503050406030204" pitchFamily="18" charset="0"/>
                        <a:ea typeface="Cambria Math" panose="02040503050406030204" pitchFamily="18" charset="0"/>
                      </a:rPr>
                      <m:t>=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num>
                      <m:den>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𝜈</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𝑀</m:t>
                        </m:r>
                      </m:den>
                    </m:f>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𝑔</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𝑄</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oMath>
                </a14:m>
                <a:endParaRPr lang="en-US" dirty="0"/>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2</m:t>
                        </m:r>
                      </m:sub>
                    </m:sSub>
                    <m:d>
                      <m:dPr>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𝜈</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𝑄</m:t>
                            </m:r>
                          </m:e>
                          <m:sup>
                            <m:r>
                              <a:rPr lang="en-US" b="0" i="1" smtClean="0">
                                <a:latin typeface="Cambria Math" panose="02040503050406030204" pitchFamily="18" charset="0"/>
                                <a:ea typeface="Cambria Math" panose="02040503050406030204" pitchFamily="18" charset="0"/>
                              </a:rPr>
                              <m:t>2</m:t>
                            </m:r>
                          </m:sup>
                        </m:sSup>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2</m:t>
                        </m:r>
                      </m:num>
                      <m:den>
                        <m:r>
                          <a:rPr lang="en-US" b="0" i="1" smtClean="0">
                            <a:latin typeface="Cambria Math" panose="02040503050406030204" pitchFamily="18" charset="0"/>
                            <a:ea typeface="Cambria Math" panose="02040503050406030204" pitchFamily="18" charset="0"/>
                          </a:rPr>
                          <m:t>𝜋</m:t>
                        </m:r>
                      </m:den>
                    </m:f>
                    <m:nary>
                      <m:naryPr>
                        <m:ctrlPr>
                          <a:rPr lang="en-US" b="0" i="1" smtClean="0">
                            <a:latin typeface="Cambria Math" panose="02040503050406030204" pitchFamily="18" charset="0"/>
                            <a:ea typeface="Cambria Math" panose="02040503050406030204" pitchFamily="18" charset="0"/>
                          </a:rPr>
                        </m:ctrlPr>
                      </m:naryPr>
                      <m: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𝜈</m:t>
                            </m:r>
                          </m:e>
                          <m:sub>
                            <m:r>
                              <a:rPr lang="en-US" b="0" i="1" smtClean="0">
                                <a:latin typeface="Cambria Math" panose="02040503050406030204" pitchFamily="18" charset="0"/>
                                <a:ea typeface="Cambria Math" panose="02040503050406030204" pitchFamily="18" charset="0"/>
                              </a:rPr>
                              <m:t>𝑡h</m:t>
                            </m:r>
                          </m:sub>
                        </m:sSub>
                      </m:sub>
                      <m:sup>
                        <m:r>
                          <a:rPr lang="en-US" b="0" i="1" smtClean="0">
                            <a:latin typeface="Cambria Math" panose="02040503050406030204" pitchFamily="18" charset="0"/>
                            <a:ea typeface="Cambria Math" panose="02040503050406030204" pitchFamily="18" charset="0"/>
                          </a:rPr>
                          <m:t>∞</m:t>
                        </m:r>
                      </m:sup>
                      <m:e>
                        <m:f>
                          <m:fPr>
                            <m:ctrlPr>
                              <a:rPr lang="en-US" b="0" i="1" smtClean="0">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𝜈</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𝐼𝑚</m:t>
                            </m:r>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𝑆</m:t>
                                </m:r>
                              </m:e>
                              <m:sub>
                                <m:r>
                                  <a:rPr lang="en-US" b="0" i="1" smtClean="0">
                                    <a:latin typeface="Cambria Math" panose="02040503050406030204" pitchFamily="18" charset="0"/>
                                    <a:ea typeface="Cambria Math" panose="02040503050406030204" pitchFamily="18" charset="0"/>
                                  </a:rPr>
                                  <m:t>2</m:t>
                                </m:r>
                              </m:sub>
                            </m:sSub>
                          </m:num>
                          <m:den>
                            <m:sSup>
                              <m:sSupPr>
                                <m:ctrlPr>
                                  <a:rPr lang="en-US" b="0"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𝜈</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𝜈</m:t>
                                </m:r>
                              </m:e>
                              <m:sup>
                                <m:r>
                                  <a:rPr lang="en-US" b="0" i="1" smtClean="0">
                                    <a:latin typeface="Cambria Math" panose="02040503050406030204" pitchFamily="18" charset="0"/>
                                    <a:ea typeface="Cambria Math" panose="02040503050406030204" pitchFamily="18" charset="0"/>
                                  </a:rPr>
                                  <m:t>2</m:t>
                                </m:r>
                              </m:sup>
                            </m:sSup>
                          </m:den>
                        </m:f>
                        <m:r>
                          <a:rPr lang="en-US" b="0" i="1" smtClean="0">
                            <a:latin typeface="Cambria Math" panose="02040503050406030204" pitchFamily="18" charset="0"/>
                            <a:ea typeface="Cambria Math" panose="02040503050406030204" pitchFamily="18" charset="0"/>
                          </a:rPr>
                          <m:t>𝑑</m:t>
                        </m:r>
                        <m:sSup>
                          <m:sSupPr>
                            <m:ctrlPr>
                              <a:rPr lang="en-US" b="0"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𝜈</m:t>
                            </m:r>
                          </m:e>
                          <m:sup>
                            <m:r>
                              <a:rPr lang="en-US" b="0" i="1" smtClean="0">
                                <a:latin typeface="Cambria Math" panose="02040503050406030204" pitchFamily="18" charset="0"/>
                                <a:ea typeface="Cambria Math" panose="02040503050406030204" pitchFamily="18" charset="0"/>
                              </a:rPr>
                              <m:t>′</m:t>
                            </m:r>
                          </m:sup>
                        </m:sSup>
                      </m:e>
                    </m:nary>
                  </m:oMath>
                </a14:m>
                <a:endParaRPr lang="en-US" b="0" dirty="0">
                  <a:ea typeface="Cambria Math" panose="02040503050406030204" pitchFamily="18" charset="0"/>
                </a:endParaRPr>
              </a:p>
              <a:p>
                <a:pPr lvl="1"/>
                <a14:m>
                  <m:oMath xmlns:m="http://schemas.openxmlformats.org/officeDocument/2006/math">
                    <m:r>
                      <a:rPr lang="en-US" i="1">
                        <a:latin typeface="Cambria Math" panose="02040503050406030204" pitchFamily="18" charset="0"/>
                        <a:ea typeface="Cambria Math" panose="02040503050406030204" pitchFamily="18" charset="0"/>
                      </a:rPr>
                      <m:t>𝜈</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2</m:t>
                        </m:r>
                      </m:sub>
                    </m:sSub>
                    <m:d>
                      <m:dPr>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𝜈</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𝑄</m:t>
                            </m:r>
                          </m:e>
                          <m:sup>
                            <m:r>
                              <a:rPr lang="en-US" b="0" i="1" smtClean="0">
                                <a:latin typeface="Cambria Math" panose="02040503050406030204" pitchFamily="18" charset="0"/>
                                <a:ea typeface="Cambria Math" panose="02040503050406030204" pitchFamily="18" charset="0"/>
                              </a:rPr>
                              <m:t>2</m:t>
                            </m:r>
                          </m:sup>
                        </m:sSup>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2</m:t>
                        </m:r>
                      </m:num>
                      <m:den>
                        <m:r>
                          <a:rPr lang="en-US" b="0" i="1" smtClean="0">
                            <a:latin typeface="Cambria Math" panose="02040503050406030204" pitchFamily="18" charset="0"/>
                            <a:ea typeface="Cambria Math" panose="02040503050406030204" pitchFamily="18" charset="0"/>
                          </a:rPr>
                          <m:t>𝜋</m:t>
                        </m:r>
                      </m:den>
                    </m:f>
                    <m:nary>
                      <m:naryPr>
                        <m:ctrlPr>
                          <a:rPr lang="en-US" b="0" i="1" smtClean="0">
                            <a:latin typeface="Cambria Math" panose="02040503050406030204" pitchFamily="18" charset="0"/>
                            <a:ea typeface="Cambria Math" panose="02040503050406030204" pitchFamily="18" charset="0"/>
                          </a:rPr>
                        </m:ctrlPr>
                      </m:naryPr>
                      <m: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𝜈</m:t>
                            </m:r>
                          </m:e>
                          <m:sub>
                            <m:r>
                              <a:rPr lang="en-US" b="0" i="1" smtClean="0">
                                <a:latin typeface="Cambria Math" panose="02040503050406030204" pitchFamily="18" charset="0"/>
                                <a:ea typeface="Cambria Math" panose="02040503050406030204" pitchFamily="18" charset="0"/>
                              </a:rPr>
                              <m:t>𝑡h</m:t>
                            </m:r>
                          </m:sub>
                        </m:sSub>
                      </m:sub>
                      <m:sup>
                        <m:r>
                          <a:rPr lang="en-US" b="0" i="1" smtClean="0">
                            <a:latin typeface="Cambria Math" panose="02040503050406030204" pitchFamily="18" charset="0"/>
                            <a:ea typeface="Cambria Math" panose="02040503050406030204" pitchFamily="18" charset="0"/>
                          </a:rPr>
                          <m:t>∞</m:t>
                        </m:r>
                      </m:sup>
                      <m:e>
                        <m:f>
                          <m:fPr>
                            <m:ctrlPr>
                              <a:rPr lang="en-US" b="0" i="1" smtClean="0">
                                <a:latin typeface="Cambria Math" panose="02040503050406030204" pitchFamily="18" charset="0"/>
                                <a:ea typeface="Cambria Math" panose="02040503050406030204" pitchFamily="18" charset="0"/>
                              </a:rPr>
                            </m:ctrlPr>
                          </m:fPr>
                          <m:num>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𝜈</m:t>
                                </m:r>
                              </m:e>
                              <m:sup>
                                <m:r>
                                  <a:rPr lang="en-US" i="1">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𝐼𝑚</m:t>
                            </m:r>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𝑆</m:t>
                                </m:r>
                              </m:e>
                              <m:sub>
                                <m:r>
                                  <a:rPr lang="en-US" b="0" i="1" smtClean="0">
                                    <a:latin typeface="Cambria Math" panose="02040503050406030204" pitchFamily="18" charset="0"/>
                                    <a:ea typeface="Cambria Math" panose="02040503050406030204" pitchFamily="18" charset="0"/>
                                  </a:rPr>
                                  <m:t>2</m:t>
                                </m:r>
                              </m:sub>
                            </m:sSub>
                          </m:num>
                          <m:den>
                            <m:sSup>
                              <m:sSupPr>
                                <m:ctrlPr>
                                  <a:rPr lang="en-US" b="0"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𝜈</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𝜈</m:t>
                                </m:r>
                              </m:e>
                              <m:sup>
                                <m:r>
                                  <a:rPr lang="en-US" b="0" i="1" smtClean="0">
                                    <a:latin typeface="Cambria Math" panose="02040503050406030204" pitchFamily="18" charset="0"/>
                                    <a:ea typeface="Cambria Math" panose="02040503050406030204" pitchFamily="18" charset="0"/>
                                  </a:rPr>
                                  <m:t>2</m:t>
                                </m:r>
                              </m:sup>
                            </m:sSup>
                          </m:den>
                        </m:f>
                        <m:r>
                          <a:rPr lang="en-US" b="0" i="1" smtClean="0">
                            <a:latin typeface="Cambria Math" panose="02040503050406030204" pitchFamily="18" charset="0"/>
                            <a:ea typeface="Cambria Math" panose="02040503050406030204" pitchFamily="18" charset="0"/>
                          </a:rPr>
                          <m:t>𝑑</m:t>
                        </m:r>
                        <m:sSup>
                          <m:sSupPr>
                            <m:ctrlPr>
                              <a:rPr lang="en-US" b="0"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𝜈</m:t>
                            </m:r>
                          </m:e>
                          <m:sup>
                            <m:r>
                              <a:rPr lang="en-US" b="0" i="1" smtClean="0">
                                <a:latin typeface="Cambria Math" panose="02040503050406030204" pitchFamily="18" charset="0"/>
                                <a:ea typeface="Cambria Math" panose="02040503050406030204" pitchFamily="18" charset="0"/>
                              </a:rPr>
                              <m:t>′</m:t>
                            </m:r>
                          </m:sup>
                        </m:sSup>
                      </m:e>
                    </m:nary>
                  </m:oMath>
                </a14:m>
                <a:endParaRPr lang="en-US" dirty="0"/>
              </a:p>
              <a:p>
                <a:r>
                  <a:rPr lang="en-US" dirty="0"/>
                  <a:t>B.C. Integral converges to 0 in both QED and Perturbative QCD, and follows from </a:t>
                </a:r>
                <a:r>
                  <a:rPr lang="en-US" dirty="0" err="1"/>
                  <a:t>Wandzura-Wilczek</a:t>
                </a:r>
                <a:r>
                  <a:rPr lang="en-US" dirty="0"/>
                  <a:t> relation (</a:t>
                </a:r>
                <a:r>
                  <a:rPr lang="en-US" dirty="0" err="1"/>
                  <a:t>Altarelli</a:t>
                </a:r>
                <a:r>
                  <a:rPr lang="en-US" dirty="0"/>
                  <a:t> et al [1994], R. L. Jaffe [1990 Review])</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17B724CE-CE61-C7A1-5E70-BEAA0DF09515}"/>
                  </a:ext>
                </a:extLst>
              </p:cNvPr>
              <p:cNvSpPr>
                <a:spLocks noGrp="1" noRot="1" noChangeAspect="1" noMove="1" noResize="1" noEditPoints="1" noAdjustHandles="1" noChangeArrowheads="1" noChangeShapeType="1" noTextEdit="1"/>
              </p:cNvSpPr>
              <p:nvPr>
                <p:ph idx="1"/>
              </p:nvPr>
            </p:nvSpPr>
            <p:spPr>
              <a:xfrm>
                <a:off x="838200" y="2548047"/>
                <a:ext cx="10515600" cy="3944828"/>
              </a:xfrm>
              <a:blipFill>
                <a:blip r:embed="rId3"/>
                <a:stretch>
                  <a:fillRect l="-928" t="-3864" r="-986" b="-170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FD96276-60E4-1652-B007-43951A811DC8}"/>
              </a:ext>
            </a:extLst>
          </p:cNvPr>
          <p:cNvSpPr>
            <a:spLocks noGrp="1"/>
          </p:cNvSpPr>
          <p:nvPr>
            <p:ph type="sldNum" sz="quarter" idx="12"/>
          </p:nvPr>
        </p:nvSpPr>
        <p:spPr/>
        <p:txBody>
          <a:bodyPr/>
          <a:lstStyle/>
          <a:p>
            <a:r>
              <a:rPr lang="en-US"/>
              <a:t>48</a:t>
            </a:r>
          </a:p>
        </p:txBody>
      </p:sp>
      <p:sp>
        <p:nvSpPr>
          <p:cNvPr id="5" name="Rectangle: Rounded Corners 4">
            <a:extLst>
              <a:ext uri="{FF2B5EF4-FFF2-40B4-BE49-F238E27FC236}">
                <a16:creationId xmlns:a16="http://schemas.microsoft.com/office/drawing/2014/main" id="{5F3C5929-A991-E063-7F6B-D9E413AADE63}"/>
              </a:ext>
            </a:extLst>
          </p:cNvPr>
          <p:cNvSpPr/>
          <p:nvPr/>
        </p:nvSpPr>
        <p:spPr>
          <a:xfrm>
            <a:off x="3981368" y="1823537"/>
            <a:ext cx="3854531" cy="59166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F7C5D52-B5D9-C2F7-CBEA-5483CEB84E8D}"/>
                  </a:ext>
                </a:extLst>
              </p:cNvPr>
              <p:cNvSpPr txBox="1"/>
              <p:nvPr/>
            </p:nvSpPr>
            <p:spPr>
              <a:xfrm>
                <a:off x="4230208" y="1884592"/>
                <a:ext cx="3496791" cy="469552"/>
              </a:xfrm>
              <a:prstGeom prst="rect">
                <a:avLst/>
              </a:prstGeom>
              <a:noFill/>
            </p:spPr>
            <p:txBody>
              <a:bodyPr wrap="none" lIns="0" tIns="0" rIns="0" bIns="0" rtlCol="0">
                <a:spAutoFit/>
              </a:bodyPr>
              <a:lstStyle/>
              <a:p>
                <a14:m>
                  <m:oMath xmlns:m="http://schemas.openxmlformats.org/officeDocument/2006/math">
                    <m:sSub>
                      <m:sSubPr>
                        <m:ctrlPr>
                          <a:rPr lang="en-US" sz="2400" b="1" i="1" smtClean="0">
                            <a:solidFill>
                              <a:schemeClr val="tx1"/>
                            </a:solidFill>
                            <a:latin typeface="Cambria Math" panose="02040503050406030204" pitchFamily="18" charset="0"/>
                          </a:rPr>
                        </m:ctrlPr>
                      </m:sSubPr>
                      <m:e>
                        <m:r>
                          <a:rPr lang="el-GR" sz="2400" b="1" i="1" smtClean="0">
                            <a:solidFill>
                              <a:schemeClr val="tx1"/>
                            </a:solidFill>
                            <a:latin typeface="Cambria Math" charset="0"/>
                            <a:ea typeface="Cambria Math" charset="0"/>
                            <a:cs typeface="Cambria Math" charset="0"/>
                          </a:rPr>
                          <m:t>𝜞</m:t>
                        </m:r>
                      </m:e>
                      <m:sub>
                        <m:r>
                          <a:rPr lang="en-US" sz="2400" b="1" i="1" smtClean="0">
                            <a:solidFill>
                              <a:schemeClr val="tx1"/>
                            </a:solidFill>
                            <a:latin typeface="Cambria Math" charset="0"/>
                          </a:rPr>
                          <m:t>𝟐</m:t>
                        </m:r>
                      </m:sub>
                    </m:sSub>
                    <m:r>
                      <a:rPr lang="en-US" sz="2400" b="1" i="1" smtClean="0">
                        <a:solidFill>
                          <a:schemeClr val="tx1"/>
                        </a:solidFill>
                        <a:latin typeface="Cambria Math" charset="0"/>
                      </a:rPr>
                      <m:t>= </m:t>
                    </m:r>
                    <m:nary>
                      <m:naryPr>
                        <m:ctrlPr>
                          <a:rPr lang="is-IS" sz="2400" b="1" i="1" smtClean="0">
                            <a:solidFill>
                              <a:schemeClr val="tx1"/>
                            </a:solidFill>
                            <a:latin typeface="Cambria Math" panose="02040503050406030204" pitchFamily="18" charset="0"/>
                          </a:rPr>
                        </m:ctrlPr>
                      </m:naryPr>
                      <m:sub>
                        <m:r>
                          <m:rPr>
                            <m:brk m:alnAt="23"/>
                          </m:rPr>
                          <a:rPr lang="en-US" sz="2400" b="1" i="1" smtClean="0">
                            <a:solidFill>
                              <a:schemeClr val="tx1"/>
                            </a:solidFill>
                            <a:latin typeface="Cambria Math" charset="0"/>
                          </a:rPr>
                          <m:t>𝟎</m:t>
                        </m:r>
                      </m:sub>
                      <m:sup>
                        <m:sSub>
                          <m:sSubPr>
                            <m:ctrlPr>
                              <a:rPr lang="en-US" sz="2400" b="1" i="1" smtClean="0">
                                <a:solidFill>
                                  <a:schemeClr val="tx1"/>
                                </a:solidFill>
                                <a:latin typeface="Cambria Math" panose="02040503050406030204" pitchFamily="18" charset="0"/>
                              </a:rPr>
                            </m:ctrlPr>
                          </m:sSubPr>
                          <m:e>
                            <m:r>
                              <a:rPr lang="en-US" sz="2400" b="1" i="1" smtClean="0">
                                <a:solidFill>
                                  <a:schemeClr val="tx1"/>
                                </a:solidFill>
                                <a:latin typeface="Cambria Math" charset="0"/>
                              </a:rPr>
                              <m:t>𝒙</m:t>
                            </m:r>
                          </m:e>
                          <m:sub>
                            <m:r>
                              <a:rPr lang="en-US" sz="2400" b="1" i="1" smtClean="0">
                                <a:solidFill>
                                  <a:schemeClr val="tx1"/>
                                </a:solidFill>
                                <a:latin typeface="Cambria Math" charset="0"/>
                              </a:rPr>
                              <m:t>𝒕𝒉</m:t>
                            </m:r>
                          </m:sub>
                        </m:sSub>
                      </m:sup>
                      <m:e>
                        <m:sSub>
                          <m:sSubPr>
                            <m:ctrlPr>
                              <a:rPr lang="en-US" sz="2400" b="1" i="1" smtClean="0">
                                <a:solidFill>
                                  <a:schemeClr val="tx1"/>
                                </a:solidFill>
                                <a:latin typeface="Cambria Math" panose="02040503050406030204" pitchFamily="18" charset="0"/>
                              </a:rPr>
                            </m:ctrlPr>
                          </m:sSubPr>
                          <m:e>
                            <m:r>
                              <a:rPr lang="en-US" sz="2400" b="1" i="1" smtClean="0">
                                <a:solidFill>
                                  <a:schemeClr val="tx1"/>
                                </a:solidFill>
                                <a:latin typeface="Cambria Math" charset="0"/>
                              </a:rPr>
                              <m:t>𝒈</m:t>
                            </m:r>
                          </m:e>
                          <m:sub>
                            <m:r>
                              <a:rPr lang="en-US" sz="2400" b="1" i="1" smtClean="0">
                                <a:solidFill>
                                  <a:schemeClr val="tx1"/>
                                </a:solidFill>
                                <a:latin typeface="Cambria Math" charset="0"/>
                              </a:rPr>
                              <m:t>𝟐</m:t>
                            </m:r>
                          </m:sub>
                        </m:sSub>
                        <m:d>
                          <m:dPr>
                            <m:ctrlPr>
                              <a:rPr lang="en-US" sz="2400" b="1" i="1" smtClean="0">
                                <a:solidFill>
                                  <a:schemeClr val="tx1"/>
                                </a:solidFill>
                                <a:latin typeface="Cambria Math" panose="02040503050406030204" pitchFamily="18" charset="0"/>
                              </a:rPr>
                            </m:ctrlPr>
                          </m:dPr>
                          <m:e>
                            <m:r>
                              <a:rPr lang="en-US" sz="2400" b="1" i="1" smtClean="0">
                                <a:solidFill>
                                  <a:schemeClr val="tx1"/>
                                </a:solidFill>
                                <a:latin typeface="Cambria Math" charset="0"/>
                              </a:rPr>
                              <m:t>𝒙</m:t>
                            </m:r>
                            <m:r>
                              <a:rPr lang="en-US" sz="2400" b="1" i="1" smtClean="0">
                                <a:solidFill>
                                  <a:schemeClr val="tx1"/>
                                </a:solidFill>
                                <a:latin typeface="Cambria Math" charset="0"/>
                              </a:rPr>
                              <m:t>,</m:t>
                            </m:r>
                            <m:sSup>
                              <m:sSupPr>
                                <m:ctrlPr>
                                  <a:rPr lang="en-US" sz="2400" b="1" i="1" smtClean="0">
                                    <a:solidFill>
                                      <a:schemeClr val="tx1"/>
                                    </a:solidFill>
                                    <a:latin typeface="Cambria Math" panose="02040503050406030204" pitchFamily="18" charset="0"/>
                                  </a:rPr>
                                </m:ctrlPr>
                              </m:sSupPr>
                              <m:e>
                                <m:r>
                                  <a:rPr lang="en-US" sz="2400" b="1" i="1" smtClean="0">
                                    <a:solidFill>
                                      <a:schemeClr val="tx1"/>
                                    </a:solidFill>
                                    <a:latin typeface="Cambria Math" charset="0"/>
                                  </a:rPr>
                                  <m:t>𝑸</m:t>
                                </m:r>
                              </m:e>
                              <m:sup>
                                <m:r>
                                  <a:rPr lang="en-US" sz="2400" b="1" i="1" smtClean="0">
                                    <a:solidFill>
                                      <a:schemeClr val="tx1"/>
                                    </a:solidFill>
                                    <a:latin typeface="Cambria Math" charset="0"/>
                                  </a:rPr>
                                  <m:t>𝟐</m:t>
                                </m:r>
                              </m:sup>
                            </m:sSup>
                          </m:e>
                        </m:d>
                        <m:r>
                          <a:rPr lang="en-US" sz="2400" b="1" i="1" smtClean="0">
                            <a:solidFill>
                              <a:schemeClr val="tx1"/>
                            </a:solidFill>
                            <a:latin typeface="Cambria Math" charset="0"/>
                          </a:rPr>
                          <m:t>𝒅𝒙</m:t>
                        </m:r>
                      </m:e>
                    </m:nary>
                  </m:oMath>
                </a14:m>
                <a:r>
                  <a:rPr lang="en-US" sz="2400" b="1" dirty="0">
                    <a:solidFill>
                      <a:schemeClr val="tx1"/>
                    </a:solidFill>
                  </a:rPr>
                  <a:t> = 0</a:t>
                </a:r>
              </a:p>
            </p:txBody>
          </p:sp>
        </mc:Choice>
        <mc:Fallback xmlns="">
          <p:sp>
            <p:nvSpPr>
              <p:cNvPr id="6" name="TextBox 5">
                <a:extLst>
                  <a:ext uri="{FF2B5EF4-FFF2-40B4-BE49-F238E27FC236}">
                    <a16:creationId xmlns:a16="http://schemas.microsoft.com/office/drawing/2014/main" id="{DF7C5D52-B5D9-C2F7-CBEA-5483CEB84E8D}"/>
                  </a:ext>
                </a:extLst>
              </p:cNvPr>
              <p:cNvSpPr txBox="1">
                <a:spLocks noRot="1" noChangeAspect="1" noMove="1" noResize="1" noEditPoints="1" noAdjustHandles="1" noChangeArrowheads="1" noChangeShapeType="1" noTextEdit="1"/>
              </p:cNvSpPr>
              <p:nvPr/>
            </p:nvSpPr>
            <p:spPr>
              <a:xfrm>
                <a:off x="4230208" y="1884592"/>
                <a:ext cx="3496791" cy="469552"/>
              </a:xfrm>
              <a:prstGeom prst="rect">
                <a:avLst/>
              </a:prstGeom>
              <a:blipFill>
                <a:blip r:embed="rId4"/>
                <a:stretch>
                  <a:fillRect t="-7792" r="-4355" b="-29870"/>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3785032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50C7B-2189-3D27-AE71-50B590C7DA1A}"/>
              </a:ext>
            </a:extLst>
          </p:cNvPr>
          <p:cNvSpPr>
            <a:spLocks noGrp="1"/>
          </p:cNvSpPr>
          <p:nvPr>
            <p:ph type="title"/>
          </p:nvPr>
        </p:nvSpPr>
        <p:spPr/>
        <p:txBody>
          <a:bodyPr/>
          <a:lstStyle/>
          <a:p>
            <a:r>
              <a:rPr lang="en-US" dirty="0"/>
              <a:t>Reliability of the Chicane</a:t>
            </a:r>
          </a:p>
        </p:txBody>
      </p:sp>
      <p:sp>
        <p:nvSpPr>
          <p:cNvPr id="3" name="Content Placeholder 2">
            <a:extLst>
              <a:ext uri="{FF2B5EF4-FFF2-40B4-BE49-F238E27FC236}">
                <a16:creationId xmlns:a16="http://schemas.microsoft.com/office/drawing/2014/main" id="{DCB5D26A-7A6E-01AE-1122-F4CD88D405E7}"/>
              </a:ext>
            </a:extLst>
          </p:cNvPr>
          <p:cNvSpPr>
            <a:spLocks noGrp="1"/>
          </p:cNvSpPr>
          <p:nvPr>
            <p:ph idx="1"/>
          </p:nvPr>
        </p:nvSpPr>
        <p:spPr>
          <a:xfrm>
            <a:off x="812800" y="1627187"/>
            <a:ext cx="10515600" cy="4729163"/>
          </a:xfrm>
        </p:spPr>
        <p:txBody>
          <a:bodyPr>
            <a:normAutofit fontScale="92500"/>
          </a:bodyPr>
          <a:lstStyle/>
          <a:p>
            <a:r>
              <a:rPr lang="en-US" dirty="0"/>
              <a:t>Chicane is a </a:t>
            </a:r>
            <a:r>
              <a:rPr lang="en-US" u="sng" dirty="0"/>
              <a:t>new</a:t>
            </a:r>
            <a:r>
              <a:rPr lang="en-US" dirty="0"/>
              <a:t> installation, not a refurbishment of the old chicane</a:t>
            </a:r>
          </a:p>
          <a:p>
            <a:endParaRPr lang="en-US" dirty="0"/>
          </a:p>
          <a:p>
            <a:r>
              <a:rPr lang="en-US" dirty="0"/>
              <a:t>Design is fundamentally similar to numerous similar projects by the </a:t>
            </a:r>
            <a:r>
              <a:rPr lang="en-US" dirty="0" err="1"/>
              <a:t>JLab</a:t>
            </a:r>
            <a:r>
              <a:rPr lang="en-US" dirty="0"/>
              <a:t> staff, nothing untested or uncertain about it</a:t>
            </a:r>
          </a:p>
          <a:p>
            <a:endParaRPr lang="en-US" dirty="0"/>
          </a:p>
          <a:p>
            <a:r>
              <a:rPr lang="en-US" dirty="0"/>
              <a:t>Dr. Benesch </a:t>
            </a:r>
            <a:r>
              <a:rPr lang="en-US" b="0" i="0" dirty="0">
                <a:effectLst/>
                <a:highlight>
                  <a:srgbClr val="FFFFFF"/>
                </a:highlight>
              </a:rPr>
              <a:t>is the longest serving member of the TAC and has designed resistive and superconducting magnets since 1976</a:t>
            </a:r>
          </a:p>
          <a:p>
            <a:pPr marL="0" indent="0">
              <a:buNone/>
            </a:pPr>
            <a:endParaRPr lang="en-US" dirty="0">
              <a:highlight>
                <a:srgbClr val="FFFFFF"/>
              </a:highlight>
            </a:endParaRPr>
          </a:p>
          <a:p>
            <a:r>
              <a:rPr lang="en-US" dirty="0">
                <a:highlight>
                  <a:srgbClr val="FFFFFF"/>
                </a:highlight>
              </a:rPr>
              <a:t>Staff scientists are very confident that chicane will be carefully built and tested and will work well, but will need some time to commission</a:t>
            </a:r>
            <a:endParaRPr lang="en-US" dirty="0"/>
          </a:p>
        </p:txBody>
      </p:sp>
      <p:sp>
        <p:nvSpPr>
          <p:cNvPr id="4" name="Slide Number Placeholder 3">
            <a:extLst>
              <a:ext uri="{FF2B5EF4-FFF2-40B4-BE49-F238E27FC236}">
                <a16:creationId xmlns:a16="http://schemas.microsoft.com/office/drawing/2014/main" id="{C896BDE9-63E3-3482-6EA2-A14F4B1EFA98}"/>
              </a:ext>
            </a:extLst>
          </p:cNvPr>
          <p:cNvSpPr>
            <a:spLocks noGrp="1"/>
          </p:cNvSpPr>
          <p:nvPr>
            <p:ph type="sldNum" sz="quarter" idx="12"/>
          </p:nvPr>
        </p:nvSpPr>
        <p:spPr/>
        <p:txBody>
          <a:bodyPr/>
          <a:lstStyle/>
          <a:p>
            <a:r>
              <a:rPr lang="en-US"/>
              <a:t>49</a:t>
            </a:r>
          </a:p>
        </p:txBody>
      </p:sp>
    </p:spTree>
    <p:custDataLst>
      <p:tags r:id="rId1"/>
    </p:custDataLst>
    <p:extLst>
      <p:ext uri="{BB962C8B-B14F-4D97-AF65-F5344CB8AC3E}">
        <p14:creationId xmlns:p14="http://schemas.microsoft.com/office/powerpoint/2010/main" val="29911551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243DB-653A-417B-21DF-4596FD5EE05B}"/>
              </a:ext>
            </a:extLst>
          </p:cNvPr>
          <p:cNvSpPr>
            <a:spLocks noGrp="1"/>
          </p:cNvSpPr>
          <p:nvPr>
            <p:ph type="title"/>
          </p:nvPr>
        </p:nvSpPr>
        <p:spPr>
          <a:xfrm>
            <a:off x="643135" y="-213715"/>
            <a:ext cx="10515600" cy="1325563"/>
          </a:xfrm>
        </p:spPr>
        <p:txBody>
          <a:bodyPr/>
          <a:lstStyle/>
          <a:p>
            <a:pPr algn="ctr"/>
            <a:r>
              <a:rPr lang="en-US" dirty="0"/>
              <a:t>Collaboration</a:t>
            </a:r>
          </a:p>
        </p:txBody>
      </p:sp>
      <p:sp>
        <p:nvSpPr>
          <p:cNvPr id="4" name="TextBox 3">
            <a:extLst>
              <a:ext uri="{FF2B5EF4-FFF2-40B4-BE49-F238E27FC236}">
                <a16:creationId xmlns:a16="http://schemas.microsoft.com/office/drawing/2014/main" id="{9004F7EF-3303-290D-681A-AC96B1EC989C}"/>
              </a:ext>
            </a:extLst>
          </p:cNvPr>
          <p:cNvSpPr txBox="1"/>
          <p:nvPr/>
        </p:nvSpPr>
        <p:spPr>
          <a:xfrm>
            <a:off x="9788937" y="2965723"/>
            <a:ext cx="1326838" cy="369332"/>
          </a:xfrm>
          <a:prstGeom prst="rect">
            <a:avLst/>
          </a:prstGeom>
          <a:noFill/>
        </p:spPr>
        <p:txBody>
          <a:bodyPr wrap="none" rtlCol="0">
            <a:spAutoFit/>
          </a:bodyPr>
          <a:lstStyle/>
          <a:p>
            <a:r>
              <a:rPr lang="en-US" b="1" dirty="0"/>
              <a:t>David Ruth</a:t>
            </a:r>
          </a:p>
        </p:txBody>
      </p:sp>
      <p:sp>
        <p:nvSpPr>
          <p:cNvPr id="5" name="TextBox 4">
            <a:extLst>
              <a:ext uri="{FF2B5EF4-FFF2-40B4-BE49-F238E27FC236}">
                <a16:creationId xmlns:a16="http://schemas.microsoft.com/office/drawing/2014/main" id="{8CD457CA-84A1-A120-DC9E-8B74D66E31A2}"/>
              </a:ext>
            </a:extLst>
          </p:cNvPr>
          <p:cNvSpPr txBox="1"/>
          <p:nvPr/>
        </p:nvSpPr>
        <p:spPr>
          <a:xfrm>
            <a:off x="672851" y="2965723"/>
            <a:ext cx="1728358" cy="369332"/>
          </a:xfrm>
          <a:prstGeom prst="rect">
            <a:avLst/>
          </a:prstGeom>
          <a:noFill/>
        </p:spPr>
        <p:txBody>
          <a:bodyPr wrap="none" rtlCol="0">
            <a:spAutoFit/>
          </a:bodyPr>
          <a:lstStyle/>
          <a:p>
            <a:r>
              <a:rPr lang="en-US" b="1" dirty="0"/>
              <a:t>Jian-Ping Chen</a:t>
            </a:r>
          </a:p>
        </p:txBody>
      </p:sp>
      <p:sp>
        <p:nvSpPr>
          <p:cNvPr id="6" name="TextBox 5">
            <a:extLst>
              <a:ext uri="{FF2B5EF4-FFF2-40B4-BE49-F238E27FC236}">
                <a16:creationId xmlns:a16="http://schemas.microsoft.com/office/drawing/2014/main" id="{FF9E24D9-6DA6-3423-8EF4-4B50BB0BEC3F}"/>
              </a:ext>
            </a:extLst>
          </p:cNvPr>
          <p:cNvSpPr txBox="1"/>
          <p:nvPr/>
        </p:nvSpPr>
        <p:spPr>
          <a:xfrm>
            <a:off x="7132424" y="2965723"/>
            <a:ext cx="1211678" cy="369332"/>
          </a:xfrm>
          <a:prstGeom prst="rect">
            <a:avLst/>
          </a:prstGeom>
          <a:noFill/>
        </p:spPr>
        <p:txBody>
          <a:bodyPr wrap="none" rtlCol="0">
            <a:spAutoFit/>
          </a:bodyPr>
          <a:lstStyle/>
          <a:p>
            <a:r>
              <a:rPr lang="en-US" b="1" dirty="0"/>
              <a:t>Karl </a:t>
            </a:r>
            <a:r>
              <a:rPr lang="en-US" b="1" dirty="0" err="1"/>
              <a:t>Slifer</a:t>
            </a:r>
            <a:endParaRPr lang="en-US" b="1" dirty="0"/>
          </a:p>
        </p:txBody>
      </p:sp>
      <p:sp>
        <p:nvSpPr>
          <p:cNvPr id="7" name="TextBox 6">
            <a:extLst>
              <a:ext uri="{FF2B5EF4-FFF2-40B4-BE49-F238E27FC236}">
                <a16:creationId xmlns:a16="http://schemas.microsoft.com/office/drawing/2014/main" id="{E358D5E0-B6EA-4576-09D2-9ECDB7B9075C}"/>
              </a:ext>
            </a:extLst>
          </p:cNvPr>
          <p:cNvSpPr txBox="1"/>
          <p:nvPr/>
        </p:nvSpPr>
        <p:spPr>
          <a:xfrm>
            <a:off x="3250447" y="2965723"/>
            <a:ext cx="2437142" cy="369332"/>
          </a:xfrm>
          <a:prstGeom prst="rect">
            <a:avLst/>
          </a:prstGeom>
          <a:noFill/>
        </p:spPr>
        <p:txBody>
          <a:bodyPr wrap="none" rtlCol="0">
            <a:spAutoFit/>
          </a:bodyPr>
          <a:lstStyle/>
          <a:p>
            <a:r>
              <a:rPr lang="en-US" b="1" dirty="0"/>
              <a:t>Nathaly </a:t>
            </a:r>
            <a:r>
              <a:rPr lang="en-US" b="1" dirty="0" err="1"/>
              <a:t>Santiesteban</a:t>
            </a:r>
            <a:endParaRPr lang="en-US" b="1" dirty="0"/>
          </a:p>
        </p:txBody>
      </p:sp>
      <p:pic>
        <p:nvPicPr>
          <p:cNvPr id="11" name="Picture 10">
            <a:extLst>
              <a:ext uri="{FF2B5EF4-FFF2-40B4-BE49-F238E27FC236}">
                <a16:creationId xmlns:a16="http://schemas.microsoft.com/office/drawing/2014/main" id="{5818BFEB-3CDA-17EC-99B4-17279F121F4B}"/>
              </a:ext>
            </a:extLst>
          </p:cNvPr>
          <p:cNvPicPr>
            <a:picLocks noChangeAspect="1"/>
          </p:cNvPicPr>
          <p:nvPr/>
        </p:nvPicPr>
        <p:blipFill>
          <a:blip r:embed="rId4"/>
          <a:stretch>
            <a:fillRect/>
          </a:stretch>
        </p:blipFill>
        <p:spPr>
          <a:xfrm>
            <a:off x="415979" y="885813"/>
            <a:ext cx="2242101" cy="19624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F72C5DFB-3323-49B4-D9A2-69819BD5FF65}"/>
              </a:ext>
            </a:extLst>
          </p:cNvPr>
          <p:cNvPicPr>
            <a:picLocks noChangeAspect="1"/>
          </p:cNvPicPr>
          <p:nvPr/>
        </p:nvPicPr>
        <p:blipFill>
          <a:blip r:embed="rId5"/>
          <a:stretch>
            <a:fillRect/>
          </a:stretch>
        </p:blipFill>
        <p:spPr>
          <a:xfrm>
            <a:off x="3553750" y="885813"/>
            <a:ext cx="1830535" cy="19995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a:extLst>
              <a:ext uri="{FF2B5EF4-FFF2-40B4-BE49-F238E27FC236}">
                <a16:creationId xmlns:a16="http://schemas.microsoft.com/office/drawing/2014/main" id="{AF937761-89D7-F9F6-0C27-75B81844DFE1}"/>
              </a:ext>
            </a:extLst>
          </p:cNvPr>
          <p:cNvPicPr>
            <a:picLocks noChangeAspect="1"/>
          </p:cNvPicPr>
          <p:nvPr/>
        </p:nvPicPr>
        <p:blipFill>
          <a:blip r:embed="rId6"/>
          <a:stretch>
            <a:fillRect/>
          </a:stretch>
        </p:blipFill>
        <p:spPr>
          <a:xfrm>
            <a:off x="6566481" y="894043"/>
            <a:ext cx="2182221" cy="19912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a:extLst>
              <a:ext uri="{FF2B5EF4-FFF2-40B4-BE49-F238E27FC236}">
                <a16:creationId xmlns:a16="http://schemas.microsoft.com/office/drawing/2014/main" id="{29A90AC3-1358-BD49-F04F-4FBB6D6C2C6A}"/>
              </a:ext>
            </a:extLst>
          </p:cNvPr>
          <p:cNvPicPr>
            <a:picLocks noChangeAspect="1"/>
          </p:cNvPicPr>
          <p:nvPr/>
        </p:nvPicPr>
        <p:blipFill>
          <a:blip r:embed="rId7"/>
          <a:stretch>
            <a:fillRect/>
          </a:stretch>
        </p:blipFill>
        <p:spPr>
          <a:xfrm>
            <a:off x="9488306" y="883224"/>
            <a:ext cx="2060559" cy="2023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Rectangle 17">
            <a:extLst>
              <a:ext uri="{FF2B5EF4-FFF2-40B4-BE49-F238E27FC236}">
                <a16:creationId xmlns:a16="http://schemas.microsoft.com/office/drawing/2014/main" id="{2773ABED-7A2C-4783-761D-39339B8044BF}"/>
              </a:ext>
            </a:extLst>
          </p:cNvPr>
          <p:cNvSpPr/>
          <p:nvPr/>
        </p:nvSpPr>
        <p:spPr>
          <a:xfrm>
            <a:off x="685919" y="4327873"/>
            <a:ext cx="1728358" cy="1484852"/>
          </a:xfrm>
          <a:prstGeom prst="rect">
            <a:avLst/>
          </a:prstGeom>
          <a:noFill/>
          <a:ln w="76200">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5E28E81-4315-844F-BE47-96323B1211BE}"/>
              </a:ext>
            </a:extLst>
          </p:cNvPr>
          <p:cNvSpPr txBox="1"/>
          <p:nvPr/>
        </p:nvSpPr>
        <p:spPr>
          <a:xfrm>
            <a:off x="819641" y="4311310"/>
            <a:ext cx="1490793" cy="369332"/>
          </a:xfrm>
          <a:prstGeom prst="rect">
            <a:avLst/>
          </a:prstGeom>
          <a:noFill/>
        </p:spPr>
        <p:txBody>
          <a:bodyPr wrap="none" rtlCol="0">
            <a:spAutoFit/>
          </a:bodyPr>
          <a:lstStyle/>
          <a:p>
            <a:r>
              <a:rPr lang="en-US" b="1" dirty="0">
                <a:solidFill>
                  <a:schemeClr val="tx2">
                    <a:lumMod val="50000"/>
                    <a:lumOff val="50000"/>
                  </a:schemeClr>
                </a:solidFill>
              </a:rPr>
              <a:t>g2p Analysis</a:t>
            </a:r>
          </a:p>
        </p:txBody>
      </p:sp>
      <p:sp>
        <p:nvSpPr>
          <p:cNvPr id="20" name="TextBox 19">
            <a:extLst>
              <a:ext uri="{FF2B5EF4-FFF2-40B4-BE49-F238E27FC236}">
                <a16:creationId xmlns:a16="http://schemas.microsoft.com/office/drawing/2014/main" id="{4BB3BB05-AFC8-7AC9-5DD1-E725E79E02DB}"/>
              </a:ext>
            </a:extLst>
          </p:cNvPr>
          <p:cNvSpPr txBox="1"/>
          <p:nvPr/>
        </p:nvSpPr>
        <p:spPr>
          <a:xfrm>
            <a:off x="1030084" y="4771858"/>
            <a:ext cx="1069908" cy="1200329"/>
          </a:xfrm>
          <a:prstGeom prst="rect">
            <a:avLst/>
          </a:prstGeom>
          <a:noFill/>
        </p:spPr>
        <p:txBody>
          <a:bodyPr wrap="none" rtlCol="0">
            <a:spAutoFit/>
          </a:bodyPr>
          <a:lstStyle/>
          <a:p>
            <a:r>
              <a:rPr lang="en-US" dirty="0"/>
              <a:t>D. Ruth</a:t>
            </a:r>
          </a:p>
          <a:p>
            <a:r>
              <a:rPr lang="en-US" dirty="0"/>
              <a:t>J.P. Chen</a:t>
            </a:r>
          </a:p>
          <a:p>
            <a:r>
              <a:rPr lang="en-US" dirty="0"/>
              <a:t>K. </a:t>
            </a:r>
            <a:r>
              <a:rPr lang="en-US" dirty="0" err="1"/>
              <a:t>Slifer</a:t>
            </a:r>
            <a:endParaRPr lang="en-US" dirty="0"/>
          </a:p>
          <a:p>
            <a:endParaRPr lang="en-US" dirty="0"/>
          </a:p>
        </p:txBody>
      </p:sp>
      <p:sp>
        <p:nvSpPr>
          <p:cNvPr id="21" name="Rectangle 20">
            <a:extLst>
              <a:ext uri="{FF2B5EF4-FFF2-40B4-BE49-F238E27FC236}">
                <a16:creationId xmlns:a16="http://schemas.microsoft.com/office/drawing/2014/main" id="{B1A5F2B4-7151-F8A5-76EA-A3A73DE6C506}"/>
              </a:ext>
            </a:extLst>
          </p:cNvPr>
          <p:cNvSpPr/>
          <p:nvPr/>
        </p:nvSpPr>
        <p:spPr>
          <a:xfrm>
            <a:off x="3278459" y="4309087"/>
            <a:ext cx="1728358" cy="1484852"/>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22" name="TextBox 21">
            <a:extLst>
              <a:ext uri="{FF2B5EF4-FFF2-40B4-BE49-F238E27FC236}">
                <a16:creationId xmlns:a16="http://schemas.microsoft.com/office/drawing/2014/main" id="{24E62E0C-4C43-9B2A-8D0C-00A2C67D50E5}"/>
              </a:ext>
            </a:extLst>
          </p:cNvPr>
          <p:cNvSpPr txBox="1"/>
          <p:nvPr/>
        </p:nvSpPr>
        <p:spPr>
          <a:xfrm>
            <a:off x="3282547" y="4345882"/>
            <a:ext cx="1693605" cy="369332"/>
          </a:xfrm>
          <a:prstGeom prst="rect">
            <a:avLst/>
          </a:prstGeom>
          <a:noFill/>
        </p:spPr>
        <p:txBody>
          <a:bodyPr wrap="square" rtlCol="0">
            <a:spAutoFit/>
          </a:bodyPr>
          <a:lstStyle/>
          <a:p>
            <a:r>
              <a:rPr lang="en-US" b="1" dirty="0">
                <a:solidFill>
                  <a:srgbClr val="FFC000"/>
                </a:solidFill>
              </a:rPr>
              <a:t>SANE Analysis</a:t>
            </a:r>
          </a:p>
        </p:txBody>
      </p:sp>
      <p:sp>
        <p:nvSpPr>
          <p:cNvPr id="23" name="TextBox 22">
            <a:extLst>
              <a:ext uri="{FF2B5EF4-FFF2-40B4-BE49-F238E27FC236}">
                <a16:creationId xmlns:a16="http://schemas.microsoft.com/office/drawing/2014/main" id="{D5838893-4FCC-6D3C-63A9-715064F0B77D}"/>
              </a:ext>
            </a:extLst>
          </p:cNvPr>
          <p:cNvSpPr txBox="1"/>
          <p:nvPr/>
        </p:nvSpPr>
        <p:spPr>
          <a:xfrm>
            <a:off x="3400021" y="4603315"/>
            <a:ext cx="1524072" cy="1477328"/>
          </a:xfrm>
          <a:prstGeom prst="rect">
            <a:avLst/>
          </a:prstGeom>
          <a:noFill/>
        </p:spPr>
        <p:txBody>
          <a:bodyPr wrap="none" rtlCol="0">
            <a:spAutoFit/>
          </a:bodyPr>
          <a:lstStyle/>
          <a:p>
            <a:r>
              <a:rPr lang="en-US" dirty="0"/>
              <a:t>W. Armstrong</a:t>
            </a:r>
          </a:p>
          <a:p>
            <a:r>
              <a:rPr lang="en-US" dirty="0"/>
              <a:t>J. Maxwell</a:t>
            </a:r>
          </a:p>
          <a:p>
            <a:r>
              <a:rPr lang="en-US" dirty="0"/>
              <a:t>Z.E. </a:t>
            </a:r>
            <a:r>
              <a:rPr lang="en-US" dirty="0" err="1"/>
              <a:t>Meziani</a:t>
            </a:r>
            <a:endParaRPr lang="en-US" dirty="0"/>
          </a:p>
          <a:p>
            <a:r>
              <a:rPr lang="en-US" dirty="0"/>
              <a:t>M. Jones</a:t>
            </a:r>
          </a:p>
          <a:p>
            <a:endParaRPr lang="en-US" dirty="0"/>
          </a:p>
        </p:txBody>
      </p:sp>
      <p:sp>
        <p:nvSpPr>
          <p:cNvPr id="25" name="Rectangle 24">
            <a:extLst>
              <a:ext uri="{FF2B5EF4-FFF2-40B4-BE49-F238E27FC236}">
                <a16:creationId xmlns:a16="http://schemas.microsoft.com/office/drawing/2014/main" id="{746D4447-3A57-8BE8-0A2A-0F526904D3DE}"/>
              </a:ext>
            </a:extLst>
          </p:cNvPr>
          <p:cNvSpPr/>
          <p:nvPr/>
        </p:nvSpPr>
        <p:spPr>
          <a:xfrm>
            <a:off x="8269734" y="3909513"/>
            <a:ext cx="3541265" cy="2339539"/>
          </a:xfrm>
          <a:prstGeom prst="rect">
            <a:avLst/>
          </a:prstGeom>
          <a:noFill/>
          <a:ln w="762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E84BB2A1-6F82-0B16-F820-EE7C1CD3D11E}"/>
              </a:ext>
            </a:extLst>
          </p:cNvPr>
          <p:cNvSpPr txBox="1"/>
          <p:nvPr/>
        </p:nvSpPr>
        <p:spPr>
          <a:xfrm>
            <a:off x="9120338" y="3930681"/>
            <a:ext cx="1840056" cy="646331"/>
          </a:xfrm>
          <a:prstGeom prst="rect">
            <a:avLst/>
          </a:prstGeom>
          <a:noFill/>
        </p:spPr>
        <p:txBody>
          <a:bodyPr wrap="none" rtlCol="0">
            <a:spAutoFit/>
          </a:bodyPr>
          <a:lstStyle/>
          <a:p>
            <a:pPr algn="ctr"/>
            <a:r>
              <a:rPr lang="en-US" b="1" dirty="0">
                <a:solidFill>
                  <a:schemeClr val="accent5">
                    <a:lumMod val="75000"/>
                  </a:schemeClr>
                </a:solidFill>
              </a:rPr>
              <a:t>Polarized Target</a:t>
            </a:r>
          </a:p>
          <a:p>
            <a:pPr algn="ctr"/>
            <a:r>
              <a:rPr lang="en-US" b="1" dirty="0">
                <a:solidFill>
                  <a:schemeClr val="accent5">
                    <a:lumMod val="75000"/>
                  </a:schemeClr>
                </a:solidFill>
              </a:rPr>
              <a:t>Experts</a:t>
            </a:r>
          </a:p>
        </p:txBody>
      </p:sp>
      <p:sp>
        <p:nvSpPr>
          <p:cNvPr id="27" name="TextBox 26">
            <a:extLst>
              <a:ext uri="{FF2B5EF4-FFF2-40B4-BE49-F238E27FC236}">
                <a16:creationId xmlns:a16="http://schemas.microsoft.com/office/drawing/2014/main" id="{C95AC473-24C2-8FDC-82EA-C154C0905071}"/>
              </a:ext>
            </a:extLst>
          </p:cNvPr>
          <p:cNvSpPr txBox="1"/>
          <p:nvPr/>
        </p:nvSpPr>
        <p:spPr>
          <a:xfrm>
            <a:off x="8415639" y="4555844"/>
            <a:ext cx="3312812" cy="1569660"/>
          </a:xfrm>
          <a:prstGeom prst="rect">
            <a:avLst/>
          </a:prstGeom>
          <a:noFill/>
        </p:spPr>
        <p:txBody>
          <a:bodyPr wrap="square" rtlCol="0">
            <a:spAutoFit/>
          </a:bodyPr>
          <a:lstStyle/>
          <a:p>
            <a:pPr algn="ctr"/>
            <a:r>
              <a:rPr lang="en-US" sz="1600" dirty="0"/>
              <a:t>K. </a:t>
            </a:r>
            <a:r>
              <a:rPr lang="en-US" sz="1600" dirty="0" err="1"/>
              <a:t>Slifer</a:t>
            </a:r>
            <a:r>
              <a:rPr lang="en-US" sz="1600" dirty="0"/>
              <a:t>,  A. Arora, M. Farooq, N. </a:t>
            </a:r>
            <a:r>
              <a:rPr lang="en-US" sz="1600" dirty="0" err="1"/>
              <a:t>Santiesteban</a:t>
            </a:r>
            <a:r>
              <a:rPr lang="en-US" sz="1600" dirty="0"/>
              <a:t>, H. </a:t>
            </a:r>
            <a:r>
              <a:rPr lang="en-US" sz="1600" dirty="0" err="1"/>
              <a:t>Chinchay</a:t>
            </a:r>
            <a:r>
              <a:rPr lang="en-US" sz="1600" dirty="0"/>
              <a:t>, Z. Wolters, O. </a:t>
            </a:r>
            <a:r>
              <a:rPr lang="en-US" sz="1600" b="0" i="0" dirty="0" err="1">
                <a:solidFill>
                  <a:srgbClr val="111111"/>
                </a:solidFill>
                <a:effectLst/>
                <a:highlight>
                  <a:srgbClr val="FFFFFF"/>
                </a:highlight>
                <a:latin typeface="Roboto" panose="02000000000000000000" pitchFamily="2" charset="0"/>
              </a:rPr>
              <a:t>Olokunboyo</a:t>
            </a:r>
            <a:r>
              <a:rPr lang="en-US" sz="1600" dirty="0">
                <a:solidFill>
                  <a:srgbClr val="111111"/>
                </a:solidFill>
                <a:highlight>
                  <a:srgbClr val="FFFFFF"/>
                </a:highlight>
                <a:latin typeface="Roboto" panose="02000000000000000000" pitchFamily="2" charset="0"/>
              </a:rPr>
              <a:t>, </a:t>
            </a:r>
            <a:r>
              <a:rPr lang="en-US" sz="1600" dirty="0"/>
              <a:t>A. Zec, E. Long, J.P. Chen, D. Ruth, C. Keith, J. Maxwell. D. Meekins, J. Brock, D. Keller, I. Fernando, S. </a:t>
            </a:r>
            <a:r>
              <a:rPr lang="en-US" sz="1600" dirty="0" err="1"/>
              <a:t>Covrig</a:t>
            </a:r>
            <a:r>
              <a:rPr lang="en-US" sz="1600" dirty="0"/>
              <a:t> </a:t>
            </a:r>
            <a:r>
              <a:rPr lang="en-US" sz="1600" dirty="0" err="1"/>
              <a:t>Dusa</a:t>
            </a:r>
            <a:endParaRPr lang="en-US" sz="1600" dirty="0"/>
          </a:p>
        </p:txBody>
      </p:sp>
      <p:sp>
        <p:nvSpPr>
          <p:cNvPr id="28" name="Rectangle 27">
            <a:extLst>
              <a:ext uri="{FF2B5EF4-FFF2-40B4-BE49-F238E27FC236}">
                <a16:creationId xmlns:a16="http://schemas.microsoft.com/office/drawing/2014/main" id="{51B100FD-4932-F749-0179-D87ED69D33AF}"/>
              </a:ext>
            </a:extLst>
          </p:cNvPr>
          <p:cNvSpPr/>
          <p:nvPr/>
        </p:nvSpPr>
        <p:spPr>
          <a:xfrm>
            <a:off x="5908335" y="4309087"/>
            <a:ext cx="1728358" cy="1484852"/>
          </a:xfrm>
          <a:prstGeom prst="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6D6F832-30AB-53C5-DD2A-AFA7B77D3480}"/>
              </a:ext>
            </a:extLst>
          </p:cNvPr>
          <p:cNvSpPr txBox="1"/>
          <p:nvPr/>
        </p:nvSpPr>
        <p:spPr>
          <a:xfrm>
            <a:off x="6027117" y="4350402"/>
            <a:ext cx="1535677" cy="646331"/>
          </a:xfrm>
          <a:prstGeom prst="rect">
            <a:avLst/>
          </a:prstGeom>
          <a:noFill/>
        </p:spPr>
        <p:txBody>
          <a:bodyPr wrap="none" rtlCol="0">
            <a:spAutoFit/>
          </a:bodyPr>
          <a:lstStyle/>
          <a:p>
            <a:r>
              <a:rPr lang="en-US" b="1" dirty="0">
                <a:solidFill>
                  <a:srgbClr val="C00000"/>
                </a:solidFill>
              </a:rPr>
              <a:t>RSS Analysis</a:t>
            </a:r>
          </a:p>
          <a:p>
            <a:endParaRPr lang="en-US" b="1" dirty="0">
              <a:solidFill>
                <a:srgbClr val="C00000"/>
              </a:solidFill>
            </a:endParaRPr>
          </a:p>
        </p:txBody>
      </p:sp>
      <p:sp>
        <p:nvSpPr>
          <p:cNvPr id="30" name="TextBox 29">
            <a:extLst>
              <a:ext uri="{FF2B5EF4-FFF2-40B4-BE49-F238E27FC236}">
                <a16:creationId xmlns:a16="http://schemas.microsoft.com/office/drawing/2014/main" id="{91CD29E7-6946-3A86-244B-825851582A41}"/>
              </a:ext>
            </a:extLst>
          </p:cNvPr>
          <p:cNvSpPr txBox="1"/>
          <p:nvPr/>
        </p:nvSpPr>
        <p:spPr>
          <a:xfrm>
            <a:off x="6258399" y="4715214"/>
            <a:ext cx="1232389" cy="1477328"/>
          </a:xfrm>
          <a:prstGeom prst="rect">
            <a:avLst/>
          </a:prstGeom>
          <a:noFill/>
        </p:spPr>
        <p:txBody>
          <a:bodyPr wrap="square" rtlCol="0">
            <a:spAutoFit/>
          </a:bodyPr>
          <a:lstStyle/>
          <a:p>
            <a:r>
              <a:rPr lang="en-US" dirty="0"/>
              <a:t>K. </a:t>
            </a:r>
            <a:r>
              <a:rPr lang="en-US" dirty="0" err="1"/>
              <a:t>Slifer</a:t>
            </a:r>
            <a:endParaRPr lang="en-US" dirty="0"/>
          </a:p>
          <a:p>
            <a:r>
              <a:rPr lang="en-US" dirty="0"/>
              <a:t>M. Jones</a:t>
            </a:r>
          </a:p>
          <a:p>
            <a:r>
              <a:rPr lang="en-US" dirty="0"/>
              <a:t>O. </a:t>
            </a:r>
            <a:r>
              <a:rPr lang="en-US" dirty="0" err="1"/>
              <a:t>Rondon</a:t>
            </a:r>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27B099FD-C74A-EEB7-C1F4-1221A277D470}"/>
              </a:ext>
            </a:extLst>
          </p:cNvPr>
          <p:cNvSpPr>
            <a:spLocks noGrp="1"/>
          </p:cNvSpPr>
          <p:nvPr>
            <p:ph type="sldNum" sz="quarter" idx="12"/>
          </p:nvPr>
        </p:nvSpPr>
        <p:spPr/>
        <p:txBody>
          <a:bodyPr/>
          <a:lstStyle/>
          <a:p>
            <a:r>
              <a:rPr lang="en-US"/>
              <a:t>50</a:t>
            </a:r>
            <a:endParaRPr lang="en-US" dirty="0"/>
          </a:p>
        </p:txBody>
      </p:sp>
    </p:spTree>
    <p:custDataLst>
      <p:tags r:id="rId1"/>
    </p:custDataLst>
    <p:extLst>
      <p:ext uri="{BB962C8B-B14F-4D97-AF65-F5344CB8AC3E}">
        <p14:creationId xmlns:p14="http://schemas.microsoft.com/office/powerpoint/2010/main" val="935833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87248-9D14-29A4-A97C-CEC2F78122B1}"/>
              </a:ext>
            </a:extLst>
          </p:cNvPr>
          <p:cNvSpPr>
            <a:spLocks noGrp="1"/>
          </p:cNvSpPr>
          <p:nvPr>
            <p:ph type="title"/>
          </p:nvPr>
        </p:nvSpPr>
        <p:spPr/>
        <p:txBody>
          <a:bodyPr/>
          <a:lstStyle/>
          <a:p>
            <a:r>
              <a:rPr lang="en-US" dirty="0"/>
              <a:t>How to study </a:t>
            </a:r>
            <a:r>
              <a:rPr lang="en-US" i="0" dirty="0">
                <a:effectLst/>
                <a:highlight>
                  <a:srgbClr val="FFFFFF"/>
                </a:highlight>
              </a:rPr>
              <a:t>QCD and higher twist in the transition region?</a:t>
            </a:r>
            <a:r>
              <a:rPr lang="en-US" dirty="0"/>
              <a:t> </a:t>
            </a:r>
          </a:p>
        </p:txBody>
      </p:sp>
      <p:sp>
        <p:nvSpPr>
          <p:cNvPr id="4" name="Content Placeholder 2">
            <a:extLst>
              <a:ext uri="{FF2B5EF4-FFF2-40B4-BE49-F238E27FC236}">
                <a16:creationId xmlns:a16="http://schemas.microsoft.com/office/drawing/2014/main" id="{7DFA1980-C84A-6FC4-7F63-A7E16AE4AD61}"/>
              </a:ext>
            </a:extLst>
          </p:cNvPr>
          <p:cNvSpPr>
            <a:spLocks noGrp="1"/>
          </p:cNvSpPr>
          <p:nvPr>
            <p:ph idx="1"/>
          </p:nvPr>
        </p:nvSpPr>
        <p:spPr>
          <a:xfrm>
            <a:off x="617483" y="1825625"/>
            <a:ext cx="10515600" cy="4351338"/>
          </a:xfrm>
        </p:spPr>
        <p:txBody>
          <a:bodyPr vert="horz" lIns="91440" tIns="45720" rIns="91440" bIns="45720" rtlCol="0" anchor="t">
            <a:normAutofit/>
          </a:bodyPr>
          <a:lstStyle/>
          <a:p>
            <a:r>
              <a:rPr lang="en-US" dirty="0">
                <a:ea typeface="Calibri"/>
                <a:cs typeface="Calibri"/>
              </a:rPr>
              <a:t>In unpolarized systems, F</a:t>
            </a:r>
            <a:r>
              <a:rPr lang="en-US" baseline="-25000" dirty="0">
                <a:ea typeface="Calibri"/>
                <a:cs typeface="Calibri"/>
              </a:rPr>
              <a:t>1</a:t>
            </a:r>
            <a:r>
              <a:rPr lang="en-US" dirty="0">
                <a:ea typeface="Calibri"/>
                <a:cs typeface="Calibri"/>
              </a:rPr>
              <a:t> / F</a:t>
            </a:r>
            <a:r>
              <a:rPr lang="en-US" baseline="-25000" dirty="0">
                <a:ea typeface="Calibri"/>
                <a:cs typeface="Calibri"/>
              </a:rPr>
              <a:t>2</a:t>
            </a:r>
            <a:r>
              <a:rPr lang="en-US" dirty="0">
                <a:ea typeface="Calibri"/>
                <a:cs typeface="Calibri"/>
              </a:rPr>
              <a:t> structure functions describe quark-gluon distribution:</a:t>
            </a:r>
          </a:p>
          <a:p>
            <a:endParaRPr lang="en-US" dirty="0">
              <a:ea typeface="Calibri"/>
              <a:cs typeface="Calibri"/>
            </a:endParaRPr>
          </a:p>
          <a:p>
            <a:endParaRPr lang="en-US" dirty="0">
              <a:ea typeface="Calibri"/>
              <a:cs typeface="Calibri"/>
            </a:endParaRPr>
          </a:p>
          <a:p>
            <a:endParaRPr lang="en-US" dirty="0">
              <a:ea typeface="Calibri"/>
              <a:cs typeface="Calibri"/>
            </a:endParaRPr>
          </a:p>
          <a:p>
            <a:r>
              <a:rPr lang="en-US" dirty="0">
                <a:ea typeface="Calibri"/>
                <a:cs typeface="Calibri"/>
              </a:rPr>
              <a:t>In a spin-½ polarized system, g</a:t>
            </a:r>
            <a:r>
              <a:rPr lang="en-US" baseline="-25000" dirty="0">
                <a:ea typeface="Calibri"/>
                <a:cs typeface="Calibri"/>
              </a:rPr>
              <a:t>1</a:t>
            </a:r>
            <a:r>
              <a:rPr lang="en-US" dirty="0">
                <a:ea typeface="Calibri"/>
                <a:cs typeface="Calibri"/>
              </a:rPr>
              <a:t>/g</a:t>
            </a:r>
            <a:r>
              <a:rPr lang="en-US" baseline="-25000" dirty="0">
                <a:ea typeface="Calibri"/>
                <a:cs typeface="Calibri"/>
              </a:rPr>
              <a:t>2</a:t>
            </a:r>
            <a:r>
              <a:rPr lang="en-US" dirty="0">
                <a:ea typeface="Calibri"/>
                <a:cs typeface="Calibri"/>
              </a:rPr>
              <a:t> describe the spin distribution :</a:t>
            </a:r>
          </a:p>
          <a:p>
            <a:endParaRPr lang="en-US" dirty="0">
              <a:ea typeface="Calibri"/>
              <a:cs typeface="Calibri"/>
            </a:endParaRPr>
          </a:p>
          <a:p>
            <a:endParaRPr lang="en-US" dirty="0">
              <a:ea typeface="Calibri"/>
              <a:cs typeface="Calibri"/>
            </a:endParaRPr>
          </a:p>
        </p:txBody>
      </p:sp>
      <p:pic>
        <p:nvPicPr>
          <p:cNvPr id="5" name="Picture 5" descr="A picture containing black, darkness&#10;&#10;Description automatically generated">
            <a:extLst>
              <a:ext uri="{FF2B5EF4-FFF2-40B4-BE49-F238E27FC236}">
                <a16:creationId xmlns:a16="http://schemas.microsoft.com/office/drawing/2014/main" id="{64E4491F-7BCA-2409-8F94-3C039D82C086}"/>
              </a:ext>
            </a:extLst>
          </p:cNvPr>
          <p:cNvPicPr>
            <a:picLocks noChangeAspect="1"/>
          </p:cNvPicPr>
          <p:nvPr/>
        </p:nvPicPr>
        <p:blipFill>
          <a:blip r:embed="rId3"/>
          <a:stretch>
            <a:fillRect/>
          </a:stretch>
        </p:blipFill>
        <p:spPr>
          <a:xfrm>
            <a:off x="1021105" y="2944120"/>
            <a:ext cx="4916090" cy="558996"/>
          </a:xfrm>
          <a:prstGeom prst="rect">
            <a:avLst/>
          </a:prstGeom>
        </p:spPr>
      </p:pic>
      <p:pic>
        <p:nvPicPr>
          <p:cNvPr id="6" name="Picture 6" descr="A picture containing black, darkness&#10;&#10;Description automatically generated">
            <a:extLst>
              <a:ext uri="{FF2B5EF4-FFF2-40B4-BE49-F238E27FC236}">
                <a16:creationId xmlns:a16="http://schemas.microsoft.com/office/drawing/2014/main" id="{CE07FDE5-9671-2459-DEE4-44C4D0BD90A8}"/>
              </a:ext>
            </a:extLst>
          </p:cNvPr>
          <p:cNvPicPr>
            <a:picLocks noChangeAspect="1"/>
          </p:cNvPicPr>
          <p:nvPr/>
        </p:nvPicPr>
        <p:blipFill>
          <a:blip r:embed="rId4"/>
          <a:stretch>
            <a:fillRect/>
          </a:stretch>
        </p:blipFill>
        <p:spPr>
          <a:xfrm>
            <a:off x="913948" y="4889757"/>
            <a:ext cx="6517481" cy="561061"/>
          </a:xfrm>
          <a:prstGeom prst="rect">
            <a:avLst/>
          </a:prstGeom>
        </p:spPr>
      </p:pic>
      <p:sp>
        <p:nvSpPr>
          <p:cNvPr id="11" name="TextBox 10">
            <a:extLst>
              <a:ext uri="{FF2B5EF4-FFF2-40B4-BE49-F238E27FC236}">
                <a16:creationId xmlns:a16="http://schemas.microsoft.com/office/drawing/2014/main" id="{053D4FA2-DF10-376E-D345-2A780EE50EB5}"/>
              </a:ext>
            </a:extLst>
          </p:cNvPr>
          <p:cNvSpPr txBox="1"/>
          <p:nvPr/>
        </p:nvSpPr>
        <p:spPr>
          <a:xfrm>
            <a:off x="3479150" y="5926693"/>
            <a:ext cx="2629887" cy="369332"/>
          </a:xfrm>
          <a:prstGeom prst="rect">
            <a:avLst/>
          </a:prstGeom>
          <a:noFill/>
        </p:spPr>
        <p:txBody>
          <a:bodyPr wrap="none" rtlCol="0">
            <a:spAutoFit/>
          </a:bodyPr>
          <a:lstStyle/>
          <a:p>
            <a:r>
              <a:rPr lang="en-US" b="1" dirty="0">
                <a:solidFill>
                  <a:srgbClr val="C00000"/>
                </a:solidFill>
              </a:rPr>
              <a:t>Nucleon Spin Structure</a:t>
            </a:r>
          </a:p>
        </p:txBody>
      </p:sp>
      <p:sp>
        <p:nvSpPr>
          <p:cNvPr id="12" name="TextBox 11">
            <a:extLst>
              <a:ext uri="{FF2B5EF4-FFF2-40B4-BE49-F238E27FC236}">
                <a16:creationId xmlns:a16="http://schemas.microsoft.com/office/drawing/2014/main" id="{971A2B32-9B25-8EAD-9CAC-3F152EC71A20}"/>
              </a:ext>
            </a:extLst>
          </p:cNvPr>
          <p:cNvSpPr txBox="1"/>
          <p:nvPr/>
        </p:nvSpPr>
        <p:spPr>
          <a:xfrm>
            <a:off x="7044079" y="5925712"/>
            <a:ext cx="2899320" cy="369332"/>
          </a:xfrm>
          <a:prstGeom prst="rect">
            <a:avLst/>
          </a:prstGeom>
          <a:noFill/>
        </p:spPr>
        <p:txBody>
          <a:bodyPr wrap="none" rtlCol="0">
            <a:spAutoFit/>
          </a:bodyPr>
          <a:lstStyle/>
          <a:p>
            <a:r>
              <a:rPr lang="en-US" b="1" i="0" dirty="0">
                <a:solidFill>
                  <a:schemeClr val="accent4">
                    <a:lumMod val="75000"/>
                  </a:schemeClr>
                </a:solidFill>
                <a:effectLst/>
                <a:highlight>
                  <a:srgbClr val="FFFFFF"/>
                </a:highlight>
              </a:rPr>
              <a:t>Q</a:t>
            </a:r>
            <a:r>
              <a:rPr lang="en-US" b="1" dirty="0">
                <a:solidFill>
                  <a:schemeClr val="accent4">
                    <a:lumMod val="75000"/>
                  </a:schemeClr>
                </a:solidFill>
                <a:ea typeface="Calibri"/>
                <a:cs typeface="Calibri"/>
              </a:rPr>
              <a:t>uark-Gluon Correlations</a:t>
            </a:r>
            <a:endParaRPr lang="en-US" b="1" dirty="0">
              <a:solidFill>
                <a:schemeClr val="accent4">
                  <a:lumMod val="75000"/>
                </a:schemeClr>
              </a:solidFill>
            </a:endParaRPr>
          </a:p>
        </p:txBody>
      </p:sp>
      <p:cxnSp>
        <p:nvCxnSpPr>
          <p:cNvPr id="14" name="Straight Arrow Connector 13">
            <a:extLst>
              <a:ext uri="{FF2B5EF4-FFF2-40B4-BE49-F238E27FC236}">
                <a16:creationId xmlns:a16="http://schemas.microsoft.com/office/drawing/2014/main" id="{522A42C1-923A-2CCE-59FB-312C12BD4FE3}"/>
              </a:ext>
            </a:extLst>
          </p:cNvPr>
          <p:cNvCxnSpPr/>
          <p:nvPr/>
        </p:nvCxnSpPr>
        <p:spPr>
          <a:xfrm flipH="1">
            <a:off x="5238750" y="5359400"/>
            <a:ext cx="133350" cy="508000"/>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05091032-007B-468E-57C5-BF3200CCB474}"/>
              </a:ext>
            </a:extLst>
          </p:cNvPr>
          <p:cNvCxnSpPr>
            <a:cxnSpLocks/>
          </p:cNvCxnSpPr>
          <p:nvPr/>
        </p:nvCxnSpPr>
        <p:spPr>
          <a:xfrm>
            <a:off x="6942479" y="5359400"/>
            <a:ext cx="626721" cy="622604"/>
          </a:xfrm>
          <a:prstGeom prst="straightConnector1">
            <a:avLst/>
          </a:prstGeom>
          <a:ln w="57150">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E119268A-9684-9BC6-617A-7885B3BC9ED0}"/>
              </a:ext>
            </a:extLst>
          </p:cNvPr>
          <p:cNvCxnSpPr/>
          <p:nvPr/>
        </p:nvCxnSpPr>
        <p:spPr>
          <a:xfrm>
            <a:off x="5238750" y="5359400"/>
            <a:ext cx="800100" cy="0"/>
          </a:xfrm>
          <a:prstGeom prst="line">
            <a:avLst/>
          </a:prstGeom>
          <a:ln w="571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FF7224E4-4556-E80E-9F2E-AE16B1ED8F76}"/>
              </a:ext>
            </a:extLst>
          </p:cNvPr>
          <p:cNvCxnSpPr/>
          <p:nvPr/>
        </p:nvCxnSpPr>
        <p:spPr>
          <a:xfrm>
            <a:off x="6542429" y="5359400"/>
            <a:ext cx="800100" cy="0"/>
          </a:xfrm>
          <a:prstGeom prst="line">
            <a:avLst/>
          </a:prstGeom>
          <a:ln w="57150">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sp>
        <p:nvSpPr>
          <p:cNvPr id="3" name="Slide Number Placeholder 2">
            <a:extLst>
              <a:ext uri="{FF2B5EF4-FFF2-40B4-BE49-F238E27FC236}">
                <a16:creationId xmlns:a16="http://schemas.microsoft.com/office/drawing/2014/main" id="{436CF527-ED7E-AD20-2652-17B9B685A93D}"/>
              </a:ext>
            </a:extLst>
          </p:cNvPr>
          <p:cNvSpPr>
            <a:spLocks noGrp="1"/>
          </p:cNvSpPr>
          <p:nvPr>
            <p:ph type="sldNum" sz="quarter" idx="12"/>
          </p:nvPr>
        </p:nvSpPr>
        <p:spPr/>
        <p:txBody>
          <a:bodyPr/>
          <a:lstStyle/>
          <a:p>
            <a:r>
              <a:rPr lang="en-US"/>
              <a:t>4</a:t>
            </a:r>
          </a:p>
        </p:txBody>
      </p:sp>
    </p:spTree>
    <p:custDataLst>
      <p:tags r:id="rId1"/>
    </p:custDataLst>
    <p:extLst>
      <p:ext uri="{BB962C8B-B14F-4D97-AF65-F5344CB8AC3E}">
        <p14:creationId xmlns:p14="http://schemas.microsoft.com/office/powerpoint/2010/main" val="3918995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F8931E-ABC2-CE65-AA4F-DE24763984F3}"/>
              </a:ext>
            </a:extLst>
          </p:cNvPr>
          <p:cNvPicPr>
            <a:picLocks noChangeAspect="1"/>
          </p:cNvPicPr>
          <p:nvPr/>
        </p:nvPicPr>
        <p:blipFill>
          <a:blip r:embed="rId4"/>
          <a:stretch>
            <a:fillRect/>
          </a:stretch>
        </p:blipFill>
        <p:spPr>
          <a:xfrm>
            <a:off x="8043414" y="3714910"/>
            <a:ext cx="3837313" cy="2932662"/>
          </a:xfrm>
          <a:prstGeom prst="rect">
            <a:avLst/>
          </a:prstGeom>
        </p:spPr>
      </p:pic>
      <p:sp>
        <p:nvSpPr>
          <p:cNvPr id="2" name="Title 1">
            <a:extLst>
              <a:ext uri="{FF2B5EF4-FFF2-40B4-BE49-F238E27FC236}">
                <a16:creationId xmlns:a16="http://schemas.microsoft.com/office/drawing/2014/main" id="{09742E5B-2DD7-B973-4504-B5FEECF3247E}"/>
              </a:ext>
            </a:extLst>
          </p:cNvPr>
          <p:cNvSpPr>
            <a:spLocks noGrp="1"/>
          </p:cNvSpPr>
          <p:nvPr>
            <p:ph type="title"/>
          </p:nvPr>
        </p:nvSpPr>
        <p:spPr/>
        <p:txBody>
          <a:bodyPr/>
          <a:lstStyle/>
          <a:p>
            <a:r>
              <a:rPr lang="en-US" dirty="0"/>
              <a:t>g</a:t>
            </a:r>
            <a:r>
              <a:rPr lang="en-US" baseline="-25000" dirty="0"/>
              <a:t>2</a:t>
            </a:r>
            <a:r>
              <a:rPr lang="en-US" dirty="0"/>
              <a:t> Structure Function enables direct tests of </a:t>
            </a:r>
            <a:r>
              <a:rPr lang="en-US" i="0" dirty="0">
                <a:effectLst/>
                <a:highlight>
                  <a:srgbClr val="FFFFFF"/>
                </a:highlight>
              </a:rPr>
              <a:t>QCD and higher twist</a:t>
            </a:r>
            <a:endParaRPr lang="en-US" dirty="0"/>
          </a:p>
        </p:txBody>
      </p:sp>
      <p:sp>
        <p:nvSpPr>
          <p:cNvPr id="3" name="Content Placeholder 2">
            <a:extLst>
              <a:ext uri="{FF2B5EF4-FFF2-40B4-BE49-F238E27FC236}">
                <a16:creationId xmlns:a16="http://schemas.microsoft.com/office/drawing/2014/main" id="{68C10200-C334-FA15-463A-AADBBA331AFD}"/>
              </a:ext>
            </a:extLst>
          </p:cNvPr>
          <p:cNvSpPr>
            <a:spLocks noGrp="1"/>
          </p:cNvSpPr>
          <p:nvPr>
            <p:ph idx="1"/>
          </p:nvPr>
        </p:nvSpPr>
        <p:spPr>
          <a:xfrm>
            <a:off x="736600" y="1842016"/>
            <a:ext cx="10515600" cy="4351338"/>
          </a:xfrm>
        </p:spPr>
        <p:txBody>
          <a:bodyPr/>
          <a:lstStyle/>
          <a:p>
            <a:r>
              <a:rPr lang="en-US" b="1" dirty="0"/>
              <a:t>Higher Twist:</a:t>
            </a:r>
          </a:p>
          <a:p>
            <a:endParaRPr lang="en-US" b="1" dirty="0"/>
          </a:p>
          <a:p>
            <a:endParaRPr lang="en-US" b="1" dirty="0"/>
          </a:p>
          <a:p>
            <a:endParaRPr lang="en-US" b="1" dirty="0"/>
          </a:p>
          <a:p>
            <a:endParaRPr lang="en-US" b="1" dirty="0"/>
          </a:p>
          <a:p>
            <a:r>
              <a:rPr lang="en-US" b="1" dirty="0"/>
              <a:t>Benchmarking (Lattice) </a:t>
            </a:r>
            <a:r>
              <a:rPr lang="en-US" b="1" i="0" dirty="0">
                <a:effectLst/>
                <a:highlight>
                  <a:srgbClr val="FFFFFF"/>
                </a:highlight>
              </a:rPr>
              <a:t>QCD:</a:t>
            </a:r>
          </a:p>
          <a:p>
            <a:endParaRPr lang="en-US" b="1"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ABA1206-CAD6-C8A2-A0AE-CA222EA63B45}"/>
                  </a:ext>
                </a:extLst>
              </p:cNvPr>
              <p:cNvSpPr txBox="1"/>
              <p:nvPr/>
            </p:nvSpPr>
            <p:spPr>
              <a:xfrm>
                <a:off x="548656" y="2756600"/>
                <a:ext cx="7120617" cy="7142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𝑔</m:t>
                          </m:r>
                        </m:e>
                        <m:sub>
                          <m:r>
                            <a:rPr lang="en-US" i="0">
                              <a:latin typeface="Cambria Math" panose="02040503050406030204" pitchFamily="18" charset="0"/>
                            </a:rPr>
                            <m:t>2</m:t>
                          </m:r>
                        </m:sub>
                      </m:sSub>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𝑥</m:t>
                          </m:r>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𝑄</m:t>
                              </m:r>
                            </m:e>
                            <m:sup>
                              <m:r>
                                <a:rPr lang="en-US" i="0">
                                  <a:latin typeface="Cambria Math" panose="02040503050406030204" pitchFamily="18" charset="0"/>
                                </a:rPr>
                                <m:t>2</m:t>
                              </m:r>
                            </m:sup>
                          </m:sSup>
                        </m:e>
                      </m:d>
                      <m:r>
                        <a:rPr lang="en-US" i="0">
                          <a:latin typeface="Cambria Math" panose="02040503050406030204" pitchFamily="18" charset="0"/>
                        </a:rPr>
                        <m:t>=</m:t>
                      </m:r>
                      <m:sSubSup>
                        <m:sSubSupPr>
                          <m:ctrlPr>
                            <a:rPr lang="en-US" i="1">
                              <a:solidFill>
                                <a:srgbClr val="836967"/>
                              </a:solidFill>
                              <a:latin typeface="Cambria Math" panose="02040503050406030204" pitchFamily="18" charset="0"/>
                            </a:rPr>
                          </m:ctrlPr>
                        </m:sSubSupPr>
                        <m:e>
                          <m:r>
                            <a:rPr lang="en-US" i="1">
                              <a:latin typeface="Cambria Math" panose="02040503050406030204" pitchFamily="18" charset="0"/>
                            </a:rPr>
                            <m:t>𝑔</m:t>
                          </m:r>
                        </m:e>
                        <m:sub>
                          <m:r>
                            <a:rPr lang="en-US" i="0">
                              <a:latin typeface="Cambria Math" panose="02040503050406030204" pitchFamily="18" charset="0"/>
                            </a:rPr>
                            <m:t>2</m:t>
                          </m:r>
                        </m:sub>
                        <m:sup>
                          <m:r>
                            <a:rPr lang="en-US" i="1">
                              <a:latin typeface="Cambria Math" panose="02040503050406030204" pitchFamily="18" charset="0"/>
                            </a:rPr>
                            <m:t>𝑊𝑊</m:t>
                          </m:r>
                        </m:sup>
                      </m:sSubSup>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𝑥</m:t>
                          </m:r>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𝑄</m:t>
                              </m:r>
                            </m:e>
                            <m:sup>
                              <m:r>
                                <a:rPr lang="en-US" i="0">
                                  <a:latin typeface="Cambria Math" panose="02040503050406030204" pitchFamily="18" charset="0"/>
                                </a:rPr>
                                <m:t>2</m:t>
                              </m:r>
                            </m:sup>
                          </m:sSup>
                        </m:e>
                      </m:d>
                      <m:r>
                        <a:rPr lang="en-US" i="0">
                          <a:latin typeface="Cambria Math" panose="02040503050406030204" pitchFamily="18" charset="0"/>
                        </a:rPr>
                        <m:t>−</m:t>
                      </m:r>
                      <m:nary>
                        <m:naryPr>
                          <m:limLoc m:val="subSup"/>
                          <m:ctrlPr>
                            <a:rPr lang="en-US" i="1">
                              <a:latin typeface="Cambria Math" panose="02040503050406030204" pitchFamily="18" charset="0"/>
                            </a:rPr>
                          </m:ctrlPr>
                        </m:naryPr>
                        <m:sub>
                          <m:r>
                            <a:rPr lang="en-US" i="1">
                              <a:latin typeface="Cambria Math" panose="02040503050406030204" pitchFamily="18" charset="0"/>
                            </a:rPr>
                            <m:t>𝑥</m:t>
                          </m:r>
                        </m:sub>
                        <m:sup>
                          <m:r>
                            <a:rPr lang="en-US" i="0">
                              <a:latin typeface="Cambria Math" panose="02040503050406030204" pitchFamily="18" charset="0"/>
                            </a:rPr>
                            <m:t>1</m:t>
                          </m:r>
                        </m:sup>
                        <m:e>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m:t>
                              </m:r>
                            </m:num>
                            <m:den>
                              <m:r>
                                <a:rPr lang="en-US" i="0">
                                  <a:latin typeface="Cambria Math" panose="02040503050406030204" pitchFamily="18" charset="0"/>
                                </a:rPr>
                                <m:t>𝜕</m:t>
                              </m:r>
                              <m:r>
                                <a:rPr lang="en-US" i="1">
                                  <a:latin typeface="Cambria Math" panose="02040503050406030204" pitchFamily="18" charset="0"/>
                                </a:rPr>
                                <m:t>𝑦</m:t>
                              </m:r>
                            </m:den>
                          </m:f>
                          <m:d>
                            <m:dPr>
                              <m:begChr m:val="["/>
                              <m:endChr m:val="]"/>
                              <m:ctrlPr>
                                <a:rPr lang="en-US" i="1">
                                  <a:solidFill>
                                    <a:srgbClr val="836967"/>
                                  </a:solidFill>
                                  <a:latin typeface="Cambria Math" panose="02040503050406030204" pitchFamily="18" charset="0"/>
                                </a:rPr>
                              </m:ctrlPr>
                            </m:dPr>
                            <m:e>
                              <m:f>
                                <m:fPr>
                                  <m:ctrlPr>
                                    <a:rPr lang="en-US" i="1">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𝑞</m:t>
                                      </m:r>
                                    </m:sub>
                                  </m:sSub>
                                </m:num>
                                <m:den>
                                  <m:r>
                                    <a:rPr lang="en-US" i="1">
                                      <a:latin typeface="Cambria Math" panose="02040503050406030204" pitchFamily="18" charset="0"/>
                                    </a:rPr>
                                    <m:t>𝑀</m:t>
                                  </m:r>
                                </m:den>
                              </m:f>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𝑇</m:t>
                                  </m:r>
                                </m:sub>
                              </m:sSub>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𝑦</m:t>
                                  </m:r>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𝑄</m:t>
                                      </m:r>
                                    </m:e>
                                    <m:sup>
                                      <m:r>
                                        <a:rPr lang="en-US" i="0">
                                          <a:latin typeface="Cambria Math" panose="02040503050406030204" pitchFamily="18" charset="0"/>
                                        </a:rPr>
                                        <m:t>2</m:t>
                                      </m:r>
                                    </m:sup>
                                  </m:sSup>
                                </m:e>
                              </m:d>
                              <m:r>
                                <a:rPr lang="en-US" i="0">
                                  <a:latin typeface="Cambria Math" panose="02040503050406030204" pitchFamily="18" charset="0"/>
                                </a:rPr>
                                <m:t>+</m:t>
                              </m:r>
                              <m:r>
                                <m:rPr>
                                  <m:sty m:val="p"/>
                                </m:rPr>
                                <a:rPr lang="en-US" i="0">
                                  <a:latin typeface="Cambria Math" panose="02040503050406030204" pitchFamily="18" charset="0"/>
                                </a:rPr>
                                <m:t>ζ</m:t>
                              </m:r>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𝑦</m:t>
                                  </m:r>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𝑄</m:t>
                                      </m:r>
                                    </m:e>
                                    <m:sup>
                                      <m:r>
                                        <a:rPr lang="en-US" i="0">
                                          <a:latin typeface="Cambria Math" panose="02040503050406030204" pitchFamily="18" charset="0"/>
                                        </a:rPr>
                                        <m:t>2</m:t>
                                      </m:r>
                                    </m:sup>
                                  </m:sSup>
                                </m:e>
                              </m:d>
                            </m:e>
                          </m:d>
                          <m:f>
                            <m:fPr>
                              <m:ctrlPr>
                                <a:rPr lang="en-US" i="1">
                                  <a:solidFill>
                                    <a:srgbClr val="836967"/>
                                  </a:solidFill>
                                  <a:latin typeface="Cambria Math" panose="02040503050406030204" pitchFamily="18" charset="0"/>
                                </a:rPr>
                              </m:ctrlPr>
                            </m:fPr>
                            <m:num>
                              <m:r>
                                <a:rPr lang="en-US" i="1">
                                  <a:latin typeface="Cambria Math" panose="02040503050406030204" pitchFamily="18" charset="0"/>
                                </a:rPr>
                                <m:t>𝑑𝑦</m:t>
                              </m:r>
                            </m:num>
                            <m:den>
                              <m:r>
                                <a:rPr lang="en-US" i="1">
                                  <a:latin typeface="Cambria Math" panose="02040503050406030204" pitchFamily="18" charset="0"/>
                                </a:rPr>
                                <m:t>𝑦</m:t>
                              </m:r>
                            </m:den>
                          </m:f>
                        </m:e>
                      </m:nary>
                    </m:oMath>
                  </m:oMathPara>
                </a14:m>
                <a:endParaRPr lang="en-US" dirty="0"/>
              </a:p>
            </p:txBody>
          </p:sp>
        </mc:Choice>
        <mc:Fallback xmlns="">
          <p:sp>
            <p:nvSpPr>
              <p:cNvPr id="5" name="TextBox 4">
                <a:extLst>
                  <a:ext uri="{FF2B5EF4-FFF2-40B4-BE49-F238E27FC236}">
                    <a16:creationId xmlns:a16="http://schemas.microsoft.com/office/drawing/2014/main" id="{4ABA1206-CAD6-C8A2-A0AE-CA222EA63B45}"/>
                  </a:ext>
                </a:extLst>
              </p:cNvPr>
              <p:cNvSpPr txBox="1">
                <a:spLocks noRot="1" noChangeAspect="1" noMove="1" noResize="1" noEditPoints="1" noAdjustHandles="1" noChangeArrowheads="1" noChangeShapeType="1" noTextEdit="1"/>
              </p:cNvSpPr>
              <p:nvPr/>
            </p:nvSpPr>
            <p:spPr>
              <a:xfrm>
                <a:off x="548656" y="2756600"/>
                <a:ext cx="7120617" cy="714298"/>
              </a:xfrm>
              <a:prstGeom prst="rect">
                <a:avLst/>
              </a:prstGeom>
              <a:blipFill>
                <a:blip r:embed="rId5"/>
                <a:stretch>
                  <a:fillRect/>
                </a:stretch>
              </a:blipFill>
            </p:spPr>
            <p:txBody>
              <a:bodyPr/>
              <a:lstStyle/>
              <a:p>
                <a:r>
                  <a:rPr lang="en-US">
                    <a:noFill/>
                  </a:rPr>
                  <a:t> </a:t>
                </a:r>
              </a:p>
            </p:txBody>
          </p:sp>
        </mc:Fallback>
      </mc:AlternateContent>
      <p:sp>
        <p:nvSpPr>
          <p:cNvPr id="6" name="Freeform: Shape 5">
            <a:extLst>
              <a:ext uri="{FF2B5EF4-FFF2-40B4-BE49-F238E27FC236}">
                <a16:creationId xmlns:a16="http://schemas.microsoft.com/office/drawing/2014/main" id="{54E2C622-ACD5-A661-E381-589C9DBF8C16}"/>
              </a:ext>
            </a:extLst>
          </p:cNvPr>
          <p:cNvSpPr/>
          <p:nvPr/>
        </p:nvSpPr>
        <p:spPr>
          <a:xfrm>
            <a:off x="4394200" y="2756600"/>
            <a:ext cx="1289050" cy="347831"/>
          </a:xfrm>
          <a:custGeom>
            <a:avLst/>
            <a:gdLst>
              <a:gd name="connsiteX0" fmla="*/ 0 w 1289050"/>
              <a:gd name="connsiteY0" fmla="*/ 208131 h 347831"/>
              <a:gd name="connsiteX1" fmla="*/ 76200 w 1289050"/>
              <a:gd name="connsiteY1" fmla="*/ 144631 h 347831"/>
              <a:gd name="connsiteX2" fmla="*/ 127000 w 1289050"/>
              <a:gd name="connsiteY2" fmla="*/ 119231 h 347831"/>
              <a:gd name="connsiteX3" fmla="*/ 158750 w 1289050"/>
              <a:gd name="connsiteY3" fmla="*/ 106531 h 347831"/>
              <a:gd name="connsiteX4" fmla="*/ 228600 w 1289050"/>
              <a:gd name="connsiteY4" fmla="*/ 62081 h 347831"/>
              <a:gd name="connsiteX5" fmla="*/ 304800 w 1289050"/>
              <a:gd name="connsiteY5" fmla="*/ 43031 h 347831"/>
              <a:gd name="connsiteX6" fmla="*/ 438150 w 1289050"/>
              <a:gd name="connsiteY6" fmla="*/ 23981 h 347831"/>
              <a:gd name="connsiteX7" fmla="*/ 679450 w 1289050"/>
              <a:gd name="connsiteY7" fmla="*/ 17631 h 347831"/>
              <a:gd name="connsiteX8" fmla="*/ 793750 w 1289050"/>
              <a:gd name="connsiteY8" fmla="*/ 23981 h 347831"/>
              <a:gd name="connsiteX9" fmla="*/ 889000 w 1289050"/>
              <a:gd name="connsiteY9" fmla="*/ 55731 h 347831"/>
              <a:gd name="connsiteX10" fmla="*/ 952500 w 1289050"/>
              <a:gd name="connsiteY10" fmla="*/ 74781 h 347831"/>
              <a:gd name="connsiteX11" fmla="*/ 1066800 w 1289050"/>
              <a:gd name="connsiteY11" fmla="*/ 138281 h 347831"/>
              <a:gd name="connsiteX12" fmla="*/ 1123950 w 1289050"/>
              <a:gd name="connsiteY12" fmla="*/ 163681 h 347831"/>
              <a:gd name="connsiteX13" fmla="*/ 1143000 w 1289050"/>
              <a:gd name="connsiteY13" fmla="*/ 176381 h 347831"/>
              <a:gd name="connsiteX14" fmla="*/ 1168400 w 1289050"/>
              <a:gd name="connsiteY14" fmla="*/ 201781 h 347831"/>
              <a:gd name="connsiteX15" fmla="*/ 1200150 w 1289050"/>
              <a:gd name="connsiteY15" fmla="*/ 227181 h 347831"/>
              <a:gd name="connsiteX16" fmla="*/ 1219200 w 1289050"/>
              <a:gd name="connsiteY16" fmla="*/ 252581 h 347831"/>
              <a:gd name="connsiteX17" fmla="*/ 1238250 w 1289050"/>
              <a:gd name="connsiteY17" fmla="*/ 271631 h 347831"/>
              <a:gd name="connsiteX18" fmla="*/ 1250950 w 1289050"/>
              <a:gd name="connsiteY18" fmla="*/ 309731 h 347831"/>
              <a:gd name="connsiteX19" fmla="*/ 1289050 w 1289050"/>
              <a:gd name="connsiteY19" fmla="*/ 347831 h 34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89050" h="347831">
                <a:moveTo>
                  <a:pt x="0" y="208131"/>
                </a:moveTo>
                <a:cubicBezTo>
                  <a:pt x="31325" y="176806"/>
                  <a:pt x="35751" y="168901"/>
                  <a:pt x="76200" y="144631"/>
                </a:cubicBezTo>
                <a:cubicBezTo>
                  <a:pt x="92434" y="134891"/>
                  <a:pt x="109810" y="127165"/>
                  <a:pt x="127000" y="119231"/>
                </a:cubicBezTo>
                <a:cubicBezTo>
                  <a:pt x="137349" y="114454"/>
                  <a:pt x="148815" y="112119"/>
                  <a:pt x="158750" y="106531"/>
                </a:cubicBezTo>
                <a:cubicBezTo>
                  <a:pt x="182804" y="93001"/>
                  <a:pt x="201826" y="68774"/>
                  <a:pt x="228600" y="62081"/>
                </a:cubicBezTo>
                <a:cubicBezTo>
                  <a:pt x="254000" y="55731"/>
                  <a:pt x="278820" y="46278"/>
                  <a:pt x="304800" y="43031"/>
                </a:cubicBezTo>
                <a:cubicBezTo>
                  <a:pt x="417110" y="28992"/>
                  <a:pt x="372933" y="37024"/>
                  <a:pt x="438150" y="23981"/>
                </a:cubicBezTo>
                <a:cubicBezTo>
                  <a:pt x="527449" y="-20668"/>
                  <a:pt x="457876" y="9109"/>
                  <a:pt x="679450" y="17631"/>
                </a:cubicBezTo>
                <a:cubicBezTo>
                  <a:pt x="717581" y="19098"/>
                  <a:pt x="755650" y="21864"/>
                  <a:pt x="793750" y="23981"/>
                </a:cubicBezTo>
                <a:lnTo>
                  <a:pt x="889000" y="55731"/>
                </a:lnTo>
                <a:cubicBezTo>
                  <a:pt x="935379" y="71191"/>
                  <a:pt x="914113" y="65184"/>
                  <a:pt x="952500" y="74781"/>
                </a:cubicBezTo>
                <a:cubicBezTo>
                  <a:pt x="996118" y="103860"/>
                  <a:pt x="1010642" y="115818"/>
                  <a:pt x="1066800" y="138281"/>
                </a:cubicBezTo>
                <a:cubicBezTo>
                  <a:pt x="1089480" y="147353"/>
                  <a:pt x="1103186" y="151816"/>
                  <a:pt x="1123950" y="163681"/>
                </a:cubicBezTo>
                <a:cubicBezTo>
                  <a:pt x="1130576" y="167467"/>
                  <a:pt x="1137206" y="171414"/>
                  <a:pt x="1143000" y="176381"/>
                </a:cubicBezTo>
                <a:cubicBezTo>
                  <a:pt x="1152091" y="184173"/>
                  <a:pt x="1159451" y="193826"/>
                  <a:pt x="1168400" y="201781"/>
                </a:cubicBezTo>
                <a:cubicBezTo>
                  <a:pt x="1178530" y="210785"/>
                  <a:pt x="1190566" y="217597"/>
                  <a:pt x="1200150" y="227181"/>
                </a:cubicBezTo>
                <a:cubicBezTo>
                  <a:pt x="1207634" y="234665"/>
                  <a:pt x="1212312" y="244546"/>
                  <a:pt x="1219200" y="252581"/>
                </a:cubicBezTo>
                <a:cubicBezTo>
                  <a:pt x="1225044" y="259399"/>
                  <a:pt x="1231900" y="265281"/>
                  <a:pt x="1238250" y="271631"/>
                </a:cubicBezTo>
                <a:cubicBezTo>
                  <a:pt x="1242483" y="284331"/>
                  <a:pt x="1244062" y="298252"/>
                  <a:pt x="1250950" y="309731"/>
                </a:cubicBezTo>
                <a:lnTo>
                  <a:pt x="1289050" y="347831"/>
                </a:lnTo>
              </a:path>
            </a:pathLst>
          </a:cu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cxnSp>
        <p:nvCxnSpPr>
          <p:cNvPr id="8" name="Straight Arrow Connector 7">
            <a:extLst>
              <a:ext uri="{FF2B5EF4-FFF2-40B4-BE49-F238E27FC236}">
                <a16:creationId xmlns:a16="http://schemas.microsoft.com/office/drawing/2014/main" id="{3F0C23CF-7E43-8C88-1C7D-B987A0835EBB}"/>
              </a:ext>
            </a:extLst>
          </p:cNvPr>
          <p:cNvCxnSpPr>
            <a:stCxn id="6" idx="8"/>
          </p:cNvCxnSpPr>
          <p:nvPr/>
        </p:nvCxnSpPr>
        <p:spPr>
          <a:xfrm flipV="1">
            <a:off x="5187950" y="2359025"/>
            <a:ext cx="228600" cy="421556"/>
          </a:xfrm>
          <a:prstGeom prst="straightConnector1">
            <a:avLst/>
          </a:prstGeom>
          <a:ln w="57150">
            <a:solidFill>
              <a:schemeClr val="accent2">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610F2E02-1DB7-3F9C-D3F2-395E89D02D0A}"/>
              </a:ext>
            </a:extLst>
          </p:cNvPr>
          <p:cNvSpPr txBox="1"/>
          <p:nvPr/>
        </p:nvSpPr>
        <p:spPr>
          <a:xfrm>
            <a:off x="5118100" y="2035175"/>
            <a:ext cx="792205" cy="369332"/>
          </a:xfrm>
          <a:prstGeom prst="rect">
            <a:avLst/>
          </a:prstGeom>
          <a:noFill/>
          <a:ln>
            <a:noFill/>
          </a:ln>
        </p:spPr>
        <p:txBody>
          <a:bodyPr wrap="none" rtlCol="0">
            <a:spAutoFit/>
          </a:bodyPr>
          <a:lstStyle/>
          <a:p>
            <a:r>
              <a:rPr lang="en-US" b="1" dirty="0">
                <a:solidFill>
                  <a:schemeClr val="accent2">
                    <a:lumMod val="75000"/>
                  </a:schemeClr>
                </a:solidFill>
              </a:rPr>
              <a:t>Small</a:t>
            </a:r>
          </a:p>
        </p:txBody>
      </p:sp>
      <p:sp>
        <p:nvSpPr>
          <p:cNvPr id="10" name="TextBox 9">
            <a:extLst>
              <a:ext uri="{FF2B5EF4-FFF2-40B4-BE49-F238E27FC236}">
                <a16:creationId xmlns:a16="http://schemas.microsoft.com/office/drawing/2014/main" id="{92EC7E6A-BAF2-DAF6-A5FB-119A9794A1E9}"/>
              </a:ext>
            </a:extLst>
          </p:cNvPr>
          <p:cNvSpPr txBox="1"/>
          <p:nvPr/>
        </p:nvSpPr>
        <p:spPr>
          <a:xfrm>
            <a:off x="6153150" y="3802994"/>
            <a:ext cx="932115" cy="369332"/>
          </a:xfrm>
          <a:prstGeom prst="rect">
            <a:avLst/>
          </a:prstGeom>
          <a:noFill/>
          <a:ln>
            <a:solidFill>
              <a:schemeClr val="accent6">
                <a:lumMod val="75000"/>
              </a:schemeClr>
            </a:solidFill>
          </a:ln>
        </p:spPr>
        <p:txBody>
          <a:bodyPr wrap="none" rtlCol="0">
            <a:spAutoFit/>
          </a:bodyPr>
          <a:lstStyle/>
          <a:p>
            <a:r>
              <a:rPr lang="en-US" b="1" i="0" dirty="0">
                <a:solidFill>
                  <a:schemeClr val="accent6">
                    <a:lumMod val="75000"/>
                  </a:schemeClr>
                </a:solidFill>
                <a:effectLst/>
                <a:highlight>
                  <a:srgbClr val="FFFFFF"/>
                </a:highlight>
              </a:rPr>
              <a:t>Twist-3</a:t>
            </a:r>
            <a:endParaRPr lang="en-US" b="1" dirty="0">
              <a:solidFill>
                <a:schemeClr val="accent6">
                  <a:lumMod val="75000"/>
                </a:schemeClr>
              </a:solidFill>
            </a:endParaRPr>
          </a:p>
        </p:txBody>
      </p:sp>
      <p:cxnSp>
        <p:nvCxnSpPr>
          <p:cNvPr id="11" name="Straight Arrow Connector 10">
            <a:extLst>
              <a:ext uri="{FF2B5EF4-FFF2-40B4-BE49-F238E27FC236}">
                <a16:creationId xmlns:a16="http://schemas.microsoft.com/office/drawing/2014/main" id="{C1259744-C77D-1320-260F-183C4530D71C}"/>
              </a:ext>
            </a:extLst>
          </p:cNvPr>
          <p:cNvCxnSpPr>
            <a:cxnSpLocks/>
          </p:cNvCxnSpPr>
          <p:nvPr/>
        </p:nvCxnSpPr>
        <p:spPr>
          <a:xfrm>
            <a:off x="6310355" y="3335497"/>
            <a:ext cx="217445" cy="532976"/>
          </a:xfrm>
          <a:prstGeom prst="straightConnector1">
            <a:avLst/>
          </a:prstGeom>
          <a:ln w="57150">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8177E365-9427-6998-3EC7-E49E8415B592}"/>
              </a:ext>
            </a:extLst>
          </p:cNvPr>
          <p:cNvCxnSpPr>
            <a:cxnSpLocks/>
          </p:cNvCxnSpPr>
          <p:nvPr/>
        </p:nvCxnSpPr>
        <p:spPr>
          <a:xfrm>
            <a:off x="5910305" y="3335497"/>
            <a:ext cx="800100" cy="0"/>
          </a:xfrm>
          <a:prstGeom prst="line">
            <a:avLst/>
          </a:prstGeom>
          <a:ln w="57150">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16" name="Freeform: Shape 15">
            <a:extLst>
              <a:ext uri="{FF2B5EF4-FFF2-40B4-BE49-F238E27FC236}">
                <a16:creationId xmlns:a16="http://schemas.microsoft.com/office/drawing/2014/main" id="{776A845D-1498-0294-5904-898041218A80}"/>
              </a:ext>
            </a:extLst>
          </p:cNvPr>
          <p:cNvSpPr/>
          <p:nvPr/>
        </p:nvSpPr>
        <p:spPr>
          <a:xfrm flipV="1">
            <a:off x="2234428" y="3128866"/>
            <a:ext cx="1289050" cy="424025"/>
          </a:xfrm>
          <a:custGeom>
            <a:avLst/>
            <a:gdLst>
              <a:gd name="connsiteX0" fmla="*/ 0 w 1289050"/>
              <a:gd name="connsiteY0" fmla="*/ 208131 h 347831"/>
              <a:gd name="connsiteX1" fmla="*/ 76200 w 1289050"/>
              <a:gd name="connsiteY1" fmla="*/ 144631 h 347831"/>
              <a:gd name="connsiteX2" fmla="*/ 127000 w 1289050"/>
              <a:gd name="connsiteY2" fmla="*/ 119231 h 347831"/>
              <a:gd name="connsiteX3" fmla="*/ 158750 w 1289050"/>
              <a:gd name="connsiteY3" fmla="*/ 106531 h 347831"/>
              <a:gd name="connsiteX4" fmla="*/ 228600 w 1289050"/>
              <a:gd name="connsiteY4" fmla="*/ 62081 h 347831"/>
              <a:gd name="connsiteX5" fmla="*/ 304800 w 1289050"/>
              <a:gd name="connsiteY5" fmla="*/ 43031 h 347831"/>
              <a:gd name="connsiteX6" fmla="*/ 438150 w 1289050"/>
              <a:gd name="connsiteY6" fmla="*/ 23981 h 347831"/>
              <a:gd name="connsiteX7" fmla="*/ 679450 w 1289050"/>
              <a:gd name="connsiteY7" fmla="*/ 17631 h 347831"/>
              <a:gd name="connsiteX8" fmla="*/ 793750 w 1289050"/>
              <a:gd name="connsiteY8" fmla="*/ 23981 h 347831"/>
              <a:gd name="connsiteX9" fmla="*/ 889000 w 1289050"/>
              <a:gd name="connsiteY9" fmla="*/ 55731 h 347831"/>
              <a:gd name="connsiteX10" fmla="*/ 952500 w 1289050"/>
              <a:gd name="connsiteY10" fmla="*/ 74781 h 347831"/>
              <a:gd name="connsiteX11" fmla="*/ 1066800 w 1289050"/>
              <a:gd name="connsiteY11" fmla="*/ 138281 h 347831"/>
              <a:gd name="connsiteX12" fmla="*/ 1123950 w 1289050"/>
              <a:gd name="connsiteY12" fmla="*/ 163681 h 347831"/>
              <a:gd name="connsiteX13" fmla="*/ 1143000 w 1289050"/>
              <a:gd name="connsiteY13" fmla="*/ 176381 h 347831"/>
              <a:gd name="connsiteX14" fmla="*/ 1168400 w 1289050"/>
              <a:gd name="connsiteY14" fmla="*/ 201781 h 347831"/>
              <a:gd name="connsiteX15" fmla="*/ 1200150 w 1289050"/>
              <a:gd name="connsiteY15" fmla="*/ 227181 h 347831"/>
              <a:gd name="connsiteX16" fmla="*/ 1219200 w 1289050"/>
              <a:gd name="connsiteY16" fmla="*/ 252581 h 347831"/>
              <a:gd name="connsiteX17" fmla="*/ 1238250 w 1289050"/>
              <a:gd name="connsiteY17" fmla="*/ 271631 h 347831"/>
              <a:gd name="connsiteX18" fmla="*/ 1250950 w 1289050"/>
              <a:gd name="connsiteY18" fmla="*/ 309731 h 347831"/>
              <a:gd name="connsiteX19" fmla="*/ 1289050 w 1289050"/>
              <a:gd name="connsiteY19" fmla="*/ 347831 h 34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89050" h="347831">
                <a:moveTo>
                  <a:pt x="0" y="208131"/>
                </a:moveTo>
                <a:cubicBezTo>
                  <a:pt x="31325" y="176806"/>
                  <a:pt x="35751" y="168901"/>
                  <a:pt x="76200" y="144631"/>
                </a:cubicBezTo>
                <a:cubicBezTo>
                  <a:pt x="92434" y="134891"/>
                  <a:pt x="109810" y="127165"/>
                  <a:pt x="127000" y="119231"/>
                </a:cubicBezTo>
                <a:cubicBezTo>
                  <a:pt x="137349" y="114454"/>
                  <a:pt x="148815" y="112119"/>
                  <a:pt x="158750" y="106531"/>
                </a:cubicBezTo>
                <a:cubicBezTo>
                  <a:pt x="182804" y="93001"/>
                  <a:pt x="201826" y="68774"/>
                  <a:pt x="228600" y="62081"/>
                </a:cubicBezTo>
                <a:cubicBezTo>
                  <a:pt x="254000" y="55731"/>
                  <a:pt x="278820" y="46278"/>
                  <a:pt x="304800" y="43031"/>
                </a:cubicBezTo>
                <a:cubicBezTo>
                  <a:pt x="417110" y="28992"/>
                  <a:pt x="372933" y="37024"/>
                  <a:pt x="438150" y="23981"/>
                </a:cubicBezTo>
                <a:cubicBezTo>
                  <a:pt x="527449" y="-20668"/>
                  <a:pt x="457876" y="9109"/>
                  <a:pt x="679450" y="17631"/>
                </a:cubicBezTo>
                <a:cubicBezTo>
                  <a:pt x="717581" y="19098"/>
                  <a:pt x="755650" y="21864"/>
                  <a:pt x="793750" y="23981"/>
                </a:cubicBezTo>
                <a:lnTo>
                  <a:pt x="889000" y="55731"/>
                </a:lnTo>
                <a:cubicBezTo>
                  <a:pt x="935379" y="71191"/>
                  <a:pt x="914113" y="65184"/>
                  <a:pt x="952500" y="74781"/>
                </a:cubicBezTo>
                <a:cubicBezTo>
                  <a:pt x="996118" y="103860"/>
                  <a:pt x="1010642" y="115818"/>
                  <a:pt x="1066800" y="138281"/>
                </a:cubicBezTo>
                <a:cubicBezTo>
                  <a:pt x="1089480" y="147353"/>
                  <a:pt x="1103186" y="151816"/>
                  <a:pt x="1123950" y="163681"/>
                </a:cubicBezTo>
                <a:cubicBezTo>
                  <a:pt x="1130576" y="167467"/>
                  <a:pt x="1137206" y="171414"/>
                  <a:pt x="1143000" y="176381"/>
                </a:cubicBezTo>
                <a:cubicBezTo>
                  <a:pt x="1152091" y="184173"/>
                  <a:pt x="1159451" y="193826"/>
                  <a:pt x="1168400" y="201781"/>
                </a:cubicBezTo>
                <a:cubicBezTo>
                  <a:pt x="1178530" y="210785"/>
                  <a:pt x="1190566" y="217597"/>
                  <a:pt x="1200150" y="227181"/>
                </a:cubicBezTo>
                <a:cubicBezTo>
                  <a:pt x="1207634" y="234665"/>
                  <a:pt x="1212312" y="244546"/>
                  <a:pt x="1219200" y="252581"/>
                </a:cubicBezTo>
                <a:cubicBezTo>
                  <a:pt x="1225044" y="259399"/>
                  <a:pt x="1231900" y="265281"/>
                  <a:pt x="1238250" y="271631"/>
                </a:cubicBezTo>
                <a:cubicBezTo>
                  <a:pt x="1242483" y="284331"/>
                  <a:pt x="1244062" y="298252"/>
                  <a:pt x="1250950" y="309731"/>
                </a:cubicBezTo>
                <a:lnTo>
                  <a:pt x="1289050" y="347831"/>
                </a:lnTo>
              </a:path>
            </a:pathLst>
          </a:cu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cxnSp>
        <p:nvCxnSpPr>
          <p:cNvPr id="17" name="Straight Arrow Connector 16">
            <a:extLst>
              <a:ext uri="{FF2B5EF4-FFF2-40B4-BE49-F238E27FC236}">
                <a16:creationId xmlns:a16="http://schemas.microsoft.com/office/drawing/2014/main" id="{1B67985B-D947-5ECB-8EAD-E283C2C8EEF2}"/>
              </a:ext>
            </a:extLst>
          </p:cNvPr>
          <p:cNvCxnSpPr>
            <a:cxnSpLocks/>
            <a:stCxn id="16" idx="8"/>
          </p:cNvCxnSpPr>
          <p:nvPr/>
        </p:nvCxnSpPr>
        <p:spPr>
          <a:xfrm>
            <a:off x="3028178" y="3523657"/>
            <a:ext cx="255335" cy="457879"/>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89D6BE9B-BEE8-7170-7FD7-383D22BB2BB4}"/>
              </a:ext>
            </a:extLst>
          </p:cNvPr>
          <p:cNvSpPr txBox="1"/>
          <p:nvPr/>
        </p:nvSpPr>
        <p:spPr>
          <a:xfrm>
            <a:off x="2399650" y="3954549"/>
            <a:ext cx="1614994" cy="369332"/>
          </a:xfrm>
          <a:prstGeom prst="rect">
            <a:avLst/>
          </a:prstGeom>
          <a:noFill/>
        </p:spPr>
        <p:txBody>
          <a:bodyPr wrap="none" rtlCol="0">
            <a:spAutoFit/>
          </a:bodyPr>
          <a:lstStyle/>
          <a:p>
            <a:r>
              <a:rPr lang="en-US" b="1" dirty="0">
                <a:solidFill>
                  <a:srgbClr val="C00000"/>
                </a:solidFill>
              </a:rPr>
              <a:t>Function of g</a:t>
            </a:r>
            <a:r>
              <a:rPr lang="en-US" b="1" baseline="-25000" dirty="0">
                <a:solidFill>
                  <a:srgbClr val="C00000"/>
                </a:solidFill>
              </a:rPr>
              <a:t>1</a:t>
            </a:r>
            <a:endParaRPr lang="en-US" b="1" dirty="0">
              <a:solidFill>
                <a:srgbClr val="C00000"/>
              </a:solidFill>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050F793-E7C0-89FF-54CC-0CF109C7F5AD}"/>
                  </a:ext>
                </a:extLst>
              </p:cNvPr>
              <p:cNvSpPr txBox="1"/>
              <p:nvPr/>
            </p:nvSpPr>
            <p:spPr>
              <a:xfrm>
                <a:off x="1222837" y="5595679"/>
                <a:ext cx="4582472" cy="6670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i="1" smtClean="0">
                              <a:solidFill>
                                <a:schemeClr val="tx1"/>
                              </a:solidFill>
                              <a:latin typeface="Cambria Math" panose="02040503050406030204" pitchFamily="18" charset="0"/>
                            </a:rPr>
                          </m:ctrlPr>
                        </m:accPr>
                        <m:e>
                          <m:sSub>
                            <m:sSubPr>
                              <m:ctrlPr>
                                <a:rPr lang="en-US" sz="200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𝑑</m:t>
                              </m:r>
                            </m:e>
                            <m:sub>
                              <m:r>
                                <a:rPr lang="en-US" sz="2000" b="0" i="1" smtClean="0">
                                  <a:solidFill>
                                    <a:schemeClr val="tx1"/>
                                  </a:solidFill>
                                  <a:latin typeface="Cambria Math" panose="02040503050406030204" pitchFamily="18" charset="0"/>
                                </a:rPr>
                                <m:t>2</m:t>
                              </m:r>
                            </m:sub>
                          </m:sSub>
                        </m:e>
                      </m:acc>
                      <m:r>
                        <a:rPr lang="en-US" sz="2000" b="0" i="1" smtClean="0">
                          <a:solidFill>
                            <a:schemeClr val="tx1"/>
                          </a:solidFill>
                          <a:latin typeface="Cambria Math" charset="0"/>
                        </a:rPr>
                        <m:t>= </m:t>
                      </m:r>
                      <m:nary>
                        <m:naryPr>
                          <m:ctrlPr>
                            <a:rPr lang="is-IS" sz="2000" i="1" smtClean="0">
                              <a:solidFill>
                                <a:schemeClr val="tx1"/>
                              </a:solidFill>
                              <a:latin typeface="Cambria Math" panose="02040503050406030204" pitchFamily="18" charset="0"/>
                            </a:rPr>
                          </m:ctrlPr>
                        </m:naryPr>
                        <m:sub>
                          <m:r>
                            <m:rPr>
                              <m:brk m:alnAt="23"/>
                            </m:rPr>
                            <a:rPr lang="en-US" sz="2000" b="0" i="1" smtClean="0">
                              <a:solidFill>
                                <a:schemeClr val="tx1"/>
                              </a:solidFill>
                              <a:latin typeface="Cambria Math" charset="0"/>
                            </a:rPr>
                            <m:t>0</m:t>
                          </m:r>
                        </m:sub>
                        <m:sup>
                          <m:sSub>
                            <m:sSubPr>
                              <m:ctrlPr>
                                <a:rPr lang="en-US" sz="2000" i="1" smtClean="0">
                                  <a:solidFill>
                                    <a:schemeClr val="tx1"/>
                                  </a:solidFill>
                                  <a:latin typeface="Cambria Math" panose="02040503050406030204" pitchFamily="18" charset="0"/>
                                </a:rPr>
                              </m:ctrlPr>
                            </m:sSubPr>
                            <m:e>
                              <m:r>
                                <a:rPr lang="en-US" sz="2000" b="0" i="1" smtClean="0">
                                  <a:solidFill>
                                    <a:schemeClr val="tx1"/>
                                  </a:solidFill>
                                  <a:latin typeface="Cambria Math" charset="0"/>
                                </a:rPr>
                                <m:t>𝑥</m:t>
                              </m:r>
                            </m:e>
                            <m:sub>
                              <m:r>
                                <a:rPr lang="en-US" sz="2000" b="0" i="1" smtClean="0">
                                  <a:solidFill>
                                    <a:schemeClr val="tx1"/>
                                  </a:solidFill>
                                  <a:latin typeface="Cambria Math" charset="0"/>
                                </a:rPr>
                                <m:t>𝑡h</m:t>
                              </m:r>
                            </m:sub>
                          </m:sSub>
                        </m:sup>
                        <m:e>
                          <m:sSup>
                            <m:sSupPr>
                              <m:ctrlPr>
                                <a:rPr lang="en-US" sz="200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𝑥</m:t>
                              </m:r>
                            </m:e>
                            <m:sup>
                              <m:r>
                                <a:rPr lang="en-US" sz="2000" b="0" i="1" smtClean="0">
                                  <a:solidFill>
                                    <a:schemeClr val="tx1"/>
                                  </a:solidFill>
                                  <a:latin typeface="Cambria Math" panose="02040503050406030204" pitchFamily="18" charset="0"/>
                                </a:rPr>
                                <m:t>2</m:t>
                              </m:r>
                            </m:sup>
                          </m:sSup>
                          <m:r>
                            <a:rPr lang="en-US" sz="2000" b="0" i="1" smtClean="0">
                              <a:solidFill>
                                <a:schemeClr val="tx1"/>
                              </a:solidFill>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2</m:t>
                              </m:r>
                              <m:r>
                                <a:rPr lang="en-US" sz="2000" b="0" i="1">
                                  <a:latin typeface="Cambria Math" charset="0"/>
                                </a:rPr>
                                <m:t>𝑔</m:t>
                              </m:r>
                            </m:e>
                            <m:sub>
                              <m:r>
                                <a:rPr lang="en-US" sz="2000" b="0" i="1" smtClean="0">
                                  <a:latin typeface="Cambria Math" panose="02040503050406030204" pitchFamily="18" charset="0"/>
                                </a:rPr>
                                <m:t>1</m:t>
                              </m:r>
                            </m:sub>
                          </m:sSub>
                          <m:d>
                            <m:dPr>
                              <m:ctrlPr>
                                <a:rPr lang="en-US" sz="2000" i="1">
                                  <a:latin typeface="Cambria Math" panose="02040503050406030204" pitchFamily="18" charset="0"/>
                                </a:rPr>
                              </m:ctrlPr>
                            </m:dPr>
                            <m:e>
                              <m:r>
                                <a:rPr lang="en-US" sz="2000" b="0" i="1">
                                  <a:latin typeface="Cambria Math" charset="0"/>
                                </a:rPr>
                                <m:t>𝑥</m:t>
                              </m:r>
                              <m:r>
                                <a:rPr lang="en-US" sz="2000" b="0" i="1">
                                  <a:latin typeface="Cambria Math" charset="0"/>
                                </a:rPr>
                                <m:t>,</m:t>
                              </m:r>
                              <m:sSup>
                                <m:sSupPr>
                                  <m:ctrlPr>
                                    <a:rPr lang="en-US" sz="2000" i="1">
                                      <a:latin typeface="Cambria Math" panose="02040503050406030204" pitchFamily="18" charset="0"/>
                                    </a:rPr>
                                  </m:ctrlPr>
                                </m:sSupPr>
                                <m:e>
                                  <m:r>
                                    <a:rPr lang="en-US" sz="2000" b="0" i="1">
                                      <a:latin typeface="Cambria Math" charset="0"/>
                                    </a:rPr>
                                    <m:t>𝑄</m:t>
                                  </m:r>
                                </m:e>
                                <m:sup>
                                  <m:r>
                                    <a:rPr lang="en-US" sz="2000" b="0" i="1">
                                      <a:latin typeface="Cambria Math" charset="0"/>
                                    </a:rPr>
                                    <m:t>2</m:t>
                                  </m:r>
                                </m:sup>
                              </m:sSup>
                            </m:e>
                          </m:d>
                          <m:r>
                            <a:rPr lang="en-US" sz="2000" b="0" i="1" smtClean="0">
                              <a:latin typeface="Cambria Math" panose="02040503050406030204" pitchFamily="18" charset="0"/>
                            </a:rPr>
                            <m:t>+</m:t>
                          </m:r>
                          <m:sSub>
                            <m:sSubPr>
                              <m:ctrlPr>
                                <a:rPr lang="en-US" sz="200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3</m:t>
                              </m:r>
                              <m:r>
                                <a:rPr lang="en-US" sz="2000" b="0" i="1" smtClean="0">
                                  <a:solidFill>
                                    <a:schemeClr val="tx1"/>
                                  </a:solidFill>
                                  <a:latin typeface="Cambria Math" charset="0"/>
                                </a:rPr>
                                <m:t>𝑔</m:t>
                              </m:r>
                            </m:e>
                            <m:sub>
                              <m:r>
                                <a:rPr lang="en-US" sz="2000" b="0" i="1" smtClean="0">
                                  <a:solidFill>
                                    <a:schemeClr val="tx1"/>
                                  </a:solidFill>
                                  <a:latin typeface="Cambria Math" charset="0"/>
                                </a:rPr>
                                <m:t>2</m:t>
                              </m:r>
                            </m:sub>
                          </m:sSub>
                          <m:d>
                            <m:dPr>
                              <m:ctrlPr>
                                <a:rPr lang="en-US" sz="2000" i="1" smtClean="0">
                                  <a:solidFill>
                                    <a:schemeClr val="tx1"/>
                                  </a:solidFill>
                                  <a:latin typeface="Cambria Math" panose="02040503050406030204" pitchFamily="18" charset="0"/>
                                </a:rPr>
                              </m:ctrlPr>
                            </m:dPr>
                            <m:e>
                              <m:r>
                                <a:rPr lang="en-US" sz="2000" b="0" i="1" smtClean="0">
                                  <a:solidFill>
                                    <a:schemeClr val="tx1"/>
                                  </a:solidFill>
                                  <a:latin typeface="Cambria Math" charset="0"/>
                                </a:rPr>
                                <m:t>𝑥</m:t>
                              </m:r>
                              <m:r>
                                <a:rPr lang="en-US" sz="2000" b="0" i="1" smtClean="0">
                                  <a:solidFill>
                                    <a:schemeClr val="tx1"/>
                                  </a:solidFill>
                                  <a:latin typeface="Cambria Math" charset="0"/>
                                </a:rPr>
                                <m:t>,</m:t>
                              </m:r>
                              <m:sSup>
                                <m:sSupPr>
                                  <m:ctrlPr>
                                    <a:rPr lang="en-US" sz="2000" i="1" smtClean="0">
                                      <a:solidFill>
                                        <a:schemeClr val="tx1"/>
                                      </a:solidFill>
                                      <a:latin typeface="Cambria Math" panose="02040503050406030204" pitchFamily="18" charset="0"/>
                                    </a:rPr>
                                  </m:ctrlPr>
                                </m:sSupPr>
                                <m:e>
                                  <m:r>
                                    <a:rPr lang="en-US" sz="2000" b="0" i="1" smtClean="0">
                                      <a:solidFill>
                                        <a:schemeClr val="tx1"/>
                                      </a:solidFill>
                                      <a:latin typeface="Cambria Math" charset="0"/>
                                    </a:rPr>
                                    <m:t>𝑄</m:t>
                                  </m:r>
                                </m:e>
                                <m:sup>
                                  <m:r>
                                    <a:rPr lang="en-US" sz="2000" b="0" i="1" smtClean="0">
                                      <a:solidFill>
                                        <a:schemeClr val="tx1"/>
                                      </a:solidFill>
                                      <a:latin typeface="Cambria Math" charset="0"/>
                                    </a:rPr>
                                    <m:t>2</m:t>
                                  </m:r>
                                </m:sup>
                              </m:sSup>
                            </m:e>
                          </m:d>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charset="0"/>
                            </a:rPr>
                            <m:t>𝑑𝑥</m:t>
                          </m:r>
                        </m:e>
                      </m:nary>
                    </m:oMath>
                  </m:oMathPara>
                </a14:m>
                <a:endParaRPr lang="en-US" sz="2000" dirty="0">
                  <a:solidFill>
                    <a:schemeClr val="tx1"/>
                  </a:solidFill>
                </a:endParaRPr>
              </a:p>
            </p:txBody>
          </p:sp>
        </mc:Choice>
        <mc:Fallback xmlns="">
          <p:sp>
            <p:nvSpPr>
              <p:cNvPr id="23" name="TextBox 22">
                <a:extLst>
                  <a:ext uri="{FF2B5EF4-FFF2-40B4-BE49-F238E27FC236}">
                    <a16:creationId xmlns:a16="http://schemas.microsoft.com/office/drawing/2014/main" id="{9050F793-E7C0-89FF-54CC-0CF109C7F5AD}"/>
                  </a:ext>
                </a:extLst>
              </p:cNvPr>
              <p:cNvSpPr txBox="1">
                <a:spLocks noRot="1" noChangeAspect="1" noMove="1" noResize="1" noEditPoints="1" noAdjustHandles="1" noChangeArrowheads="1" noChangeShapeType="1" noTextEdit="1"/>
              </p:cNvSpPr>
              <p:nvPr/>
            </p:nvSpPr>
            <p:spPr>
              <a:xfrm>
                <a:off x="1222837" y="5595679"/>
                <a:ext cx="4582472" cy="667042"/>
              </a:xfrm>
              <a:prstGeom prst="rect">
                <a:avLst/>
              </a:prstGeom>
              <a:blipFill>
                <a:blip r:embed="rId6"/>
                <a:stretch>
                  <a:fillRect/>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07459CD5-DA3E-92F9-8EFA-99A749BD85D3}"/>
              </a:ext>
            </a:extLst>
          </p:cNvPr>
          <p:cNvSpPr txBox="1"/>
          <p:nvPr/>
        </p:nvSpPr>
        <p:spPr>
          <a:xfrm>
            <a:off x="736600" y="4913537"/>
            <a:ext cx="7552653" cy="1754326"/>
          </a:xfrm>
          <a:prstGeom prst="rect">
            <a:avLst/>
          </a:prstGeom>
          <a:noFill/>
        </p:spPr>
        <p:txBody>
          <a:bodyPr wrap="square" rtlCol="0">
            <a:spAutoFit/>
          </a:bodyPr>
          <a:lstStyle/>
          <a:p>
            <a:r>
              <a:rPr lang="en-US" dirty="0"/>
              <a:t>Weighted integrals (moments) of the spin structure functions can be directly calculated by effective theories:</a:t>
            </a:r>
          </a:p>
          <a:p>
            <a:endParaRPr lang="en-US" dirty="0"/>
          </a:p>
          <a:p>
            <a:endParaRPr lang="en-US" dirty="0"/>
          </a:p>
          <a:p>
            <a:endParaRPr lang="en-US" dirty="0"/>
          </a:p>
          <a:p>
            <a:r>
              <a:rPr lang="en-US" b="1" dirty="0"/>
              <a:t>Polarizabilities</a:t>
            </a:r>
            <a:r>
              <a:rPr lang="en-US" dirty="0"/>
              <a:t> describe nucleon’s </a:t>
            </a:r>
            <a:r>
              <a:rPr lang="en-US" u="sng" dirty="0"/>
              <a:t>ensemble </a:t>
            </a:r>
            <a:r>
              <a:rPr lang="en-US" dirty="0"/>
              <a:t>response to an external field</a:t>
            </a:r>
          </a:p>
        </p:txBody>
      </p:sp>
      <p:grpSp>
        <p:nvGrpSpPr>
          <p:cNvPr id="51" name="Group 50">
            <a:extLst>
              <a:ext uri="{FF2B5EF4-FFF2-40B4-BE49-F238E27FC236}">
                <a16:creationId xmlns:a16="http://schemas.microsoft.com/office/drawing/2014/main" id="{485A8F59-6450-BBE1-6C25-DB5474362D03}"/>
              </a:ext>
            </a:extLst>
          </p:cNvPr>
          <p:cNvGrpSpPr/>
          <p:nvPr/>
        </p:nvGrpSpPr>
        <p:grpSpPr>
          <a:xfrm>
            <a:off x="8248272" y="1957185"/>
            <a:ext cx="3384550" cy="1686043"/>
            <a:chOff x="6464134" y="3204609"/>
            <a:chExt cx="5459723" cy="2676278"/>
          </a:xfrm>
        </p:grpSpPr>
        <p:sp>
          <p:nvSpPr>
            <p:cNvPr id="25" name="Rectangle 24">
              <a:extLst>
                <a:ext uri="{FF2B5EF4-FFF2-40B4-BE49-F238E27FC236}">
                  <a16:creationId xmlns:a16="http://schemas.microsoft.com/office/drawing/2014/main" id="{58B6E331-4819-9395-0F59-46086F5305AB}"/>
                </a:ext>
              </a:extLst>
            </p:cNvPr>
            <p:cNvSpPr/>
            <p:nvPr/>
          </p:nvSpPr>
          <p:spPr>
            <a:xfrm>
              <a:off x="6464134" y="3204609"/>
              <a:ext cx="2666011" cy="26660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ABC4C50-7342-110E-DA81-A25A97654057}"/>
                </a:ext>
              </a:extLst>
            </p:cNvPr>
            <p:cNvSpPr/>
            <p:nvPr/>
          </p:nvSpPr>
          <p:spPr>
            <a:xfrm>
              <a:off x="9257846" y="3204609"/>
              <a:ext cx="2666011" cy="26660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Up 26">
              <a:extLst>
                <a:ext uri="{FF2B5EF4-FFF2-40B4-BE49-F238E27FC236}">
                  <a16:creationId xmlns:a16="http://schemas.microsoft.com/office/drawing/2014/main" id="{9C11A087-BE2A-2379-7DBF-E87E987DBB4F}"/>
                </a:ext>
              </a:extLst>
            </p:cNvPr>
            <p:cNvSpPr/>
            <p:nvPr/>
          </p:nvSpPr>
          <p:spPr>
            <a:xfrm>
              <a:off x="10842235" y="3339996"/>
              <a:ext cx="129139" cy="244162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Up 27">
              <a:extLst>
                <a:ext uri="{FF2B5EF4-FFF2-40B4-BE49-F238E27FC236}">
                  <a16:creationId xmlns:a16="http://schemas.microsoft.com/office/drawing/2014/main" id="{15BA661F-470E-7357-34C7-A9E4E479AF9D}"/>
                </a:ext>
              </a:extLst>
            </p:cNvPr>
            <p:cNvSpPr/>
            <p:nvPr/>
          </p:nvSpPr>
          <p:spPr>
            <a:xfrm>
              <a:off x="10444670" y="3325086"/>
              <a:ext cx="129140" cy="24416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Up 28">
              <a:extLst>
                <a:ext uri="{FF2B5EF4-FFF2-40B4-BE49-F238E27FC236}">
                  <a16:creationId xmlns:a16="http://schemas.microsoft.com/office/drawing/2014/main" id="{FE5A4384-B861-0CC5-EC08-1C258F1B4AEF}"/>
                </a:ext>
              </a:extLst>
            </p:cNvPr>
            <p:cNvSpPr/>
            <p:nvPr/>
          </p:nvSpPr>
          <p:spPr>
            <a:xfrm>
              <a:off x="10111709" y="3320117"/>
              <a:ext cx="129140" cy="24416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56008A1-9ED4-036A-41FA-69AC46DF3B56}"/>
                </a:ext>
              </a:extLst>
            </p:cNvPr>
            <p:cNvSpPr/>
            <p:nvPr/>
          </p:nvSpPr>
          <p:spPr>
            <a:xfrm>
              <a:off x="7243948" y="4055423"/>
              <a:ext cx="1092530" cy="109253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2430058-BBFE-CEF2-1555-539FFF83F9FE}"/>
                </a:ext>
              </a:extLst>
            </p:cNvPr>
            <p:cNvSpPr/>
            <p:nvPr/>
          </p:nvSpPr>
          <p:spPr>
            <a:xfrm>
              <a:off x="7522028" y="4246257"/>
              <a:ext cx="233888" cy="525040"/>
            </a:xfrm>
            <a:custGeom>
              <a:avLst/>
              <a:gdLst>
                <a:gd name="connsiteX0" fmla="*/ 91173 w 404440"/>
                <a:gd name="connsiteY0" fmla="*/ 762488 h 762488"/>
                <a:gd name="connsiteX1" fmla="*/ 80590 w 404440"/>
                <a:gd name="connsiteY1" fmla="*/ 760371 h 762488"/>
                <a:gd name="connsiteX2" fmla="*/ 27673 w 404440"/>
                <a:gd name="connsiteY2" fmla="*/ 705338 h 762488"/>
                <a:gd name="connsiteX3" fmla="*/ 6506 w 404440"/>
                <a:gd name="connsiteY3" fmla="*/ 663005 h 762488"/>
                <a:gd name="connsiteX4" fmla="*/ 156 w 404440"/>
                <a:gd name="connsiteY4" fmla="*/ 624905 h 762488"/>
                <a:gd name="connsiteX5" fmla="*/ 8623 w 404440"/>
                <a:gd name="connsiteY5" fmla="*/ 574105 h 762488"/>
                <a:gd name="connsiteX6" fmla="*/ 27673 w 404440"/>
                <a:gd name="connsiteY6" fmla="*/ 548705 h 762488"/>
                <a:gd name="connsiteX7" fmla="*/ 53073 w 404440"/>
                <a:gd name="connsiteY7" fmla="*/ 531771 h 762488"/>
                <a:gd name="connsiteX8" fmla="*/ 63656 w 404440"/>
                <a:gd name="connsiteY8" fmla="*/ 523305 h 762488"/>
                <a:gd name="connsiteX9" fmla="*/ 89056 w 404440"/>
                <a:gd name="connsiteY9" fmla="*/ 512721 h 762488"/>
                <a:gd name="connsiteX10" fmla="*/ 114456 w 404440"/>
                <a:gd name="connsiteY10" fmla="*/ 508488 h 762488"/>
                <a:gd name="connsiteX11" fmla="*/ 188540 w 404440"/>
                <a:gd name="connsiteY11" fmla="*/ 512721 h 762488"/>
                <a:gd name="connsiteX12" fmla="*/ 194890 w 404440"/>
                <a:gd name="connsiteY12" fmla="*/ 516955 h 762488"/>
                <a:gd name="connsiteX13" fmla="*/ 203356 w 404440"/>
                <a:gd name="connsiteY13" fmla="*/ 529655 h 762488"/>
                <a:gd name="connsiteX14" fmla="*/ 205473 w 404440"/>
                <a:gd name="connsiteY14" fmla="*/ 548705 h 762488"/>
                <a:gd name="connsiteX15" fmla="*/ 190656 w 404440"/>
                <a:gd name="connsiteY15" fmla="*/ 597388 h 762488"/>
                <a:gd name="connsiteX16" fmla="*/ 173723 w 404440"/>
                <a:gd name="connsiteY16" fmla="*/ 603738 h 762488"/>
                <a:gd name="connsiteX17" fmla="*/ 105990 w 404440"/>
                <a:gd name="connsiteY17" fmla="*/ 601621 h 762488"/>
                <a:gd name="connsiteX18" fmla="*/ 89056 w 404440"/>
                <a:gd name="connsiteY18" fmla="*/ 593155 h 762488"/>
                <a:gd name="connsiteX19" fmla="*/ 74240 w 404440"/>
                <a:gd name="connsiteY19" fmla="*/ 578338 h 762488"/>
                <a:gd name="connsiteX20" fmla="*/ 59423 w 404440"/>
                <a:gd name="connsiteY20" fmla="*/ 555055 h 762488"/>
                <a:gd name="connsiteX21" fmla="*/ 46723 w 404440"/>
                <a:gd name="connsiteY21" fmla="*/ 525421 h 762488"/>
                <a:gd name="connsiteX22" fmla="*/ 42490 w 404440"/>
                <a:gd name="connsiteY22" fmla="*/ 480971 h 762488"/>
                <a:gd name="connsiteX23" fmla="*/ 46723 w 404440"/>
                <a:gd name="connsiteY23" fmla="*/ 449221 h 762488"/>
                <a:gd name="connsiteX24" fmla="*/ 59423 w 404440"/>
                <a:gd name="connsiteY24" fmla="*/ 419588 h 762488"/>
                <a:gd name="connsiteX25" fmla="*/ 72123 w 404440"/>
                <a:gd name="connsiteY25" fmla="*/ 400538 h 762488"/>
                <a:gd name="connsiteX26" fmla="*/ 95406 w 404440"/>
                <a:gd name="connsiteY26" fmla="*/ 377255 h 762488"/>
                <a:gd name="connsiteX27" fmla="*/ 163140 w 404440"/>
                <a:gd name="connsiteY27" fmla="*/ 347621 h 762488"/>
                <a:gd name="connsiteX28" fmla="*/ 245690 w 404440"/>
                <a:gd name="connsiteY28" fmla="*/ 337038 h 762488"/>
                <a:gd name="connsiteX29" fmla="*/ 264740 w 404440"/>
                <a:gd name="connsiteY29" fmla="*/ 332805 h 762488"/>
                <a:gd name="connsiteX30" fmla="*/ 264740 w 404440"/>
                <a:gd name="connsiteY30" fmla="*/ 385721 h 762488"/>
                <a:gd name="connsiteX31" fmla="*/ 228756 w 404440"/>
                <a:gd name="connsiteY31" fmla="*/ 392071 h 762488"/>
                <a:gd name="connsiteX32" fmla="*/ 171606 w 404440"/>
                <a:gd name="connsiteY32" fmla="*/ 370905 h 762488"/>
                <a:gd name="connsiteX33" fmla="*/ 154673 w 404440"/>
                <a:gd name="connsiteY33" fmla="*/ 345505 h 762488"/>
                <a:gd name="connsiteX34" fmla="*/ 148323 w 404440"/>
                <a:gd name="connsiteY34" fmla="*/ 320105 h 762488"/>
                <a:gd name="connsiteX35" fmla="*/ 156790 w 404440"/>
                <a:gd name="connsiteY35" fmla="*/ 241788 h 762488"/>
                <a:gd name="connsiteX36" fmla="*/ 184306 w 404440"/>
                <a:gd name="connsiteY36" fmla="*/ 212155 h 762488"/>
                <a:gd name="connsiteX37" fmla="*/ 264740 w 404440"/>
                <a:gd name="connsiteY37" fmla="*/ 178288 h 762488"/>
                <a:gd name="connsiteX38" fmla="*/ 309190 w 404440"/>
                <a:gd name="connsiteY38" fmla="*/ 171938 h 762488"/>
                <a:gd name="connsiteX39" fmla="*/ 340940 w 404440"/>
                <a:gd name="connsiteY39" fmla="*/ 165588 h 762488"/>
                <a:gd name="connsiteX40" fmla="*/ 364223 w 404440"/>
                <a:gd name="connsiteY40" fmla="*/ 171938 h 762488"/>
                <a:gd name="connsiteX41" fmla="*/ 370573 w 404440"/>
                <a:gd name="connsiteY41" fmla="*/ 214271 h 762488"/>
                <a:gd name="connsiteX42" fmla="*/ 330356 w 404440"/>
                <a:gd name="connsiteY42" fmla="*/ 224855 h 762488"/>
                <a:gd name="connsiteX43" fmla="*/ 300723 w 404440"/>
                <a:gd name="connsiteY43" fmla="*/ 218505 h 762488"/>
                <a:gd name="connsiteX44" fmla="*/ 277440 w 404440"/>
                <a:gd name="connsiteY44" fmla="*/ 165588 h 762488"/>
                <a:gd name="connsiteX45" fmla="*/ 281673 w 404440"/>
                <a:gd name="connsiteY45" fmla="*/ 87271 h 762488"/>
                <a:gd name="connsiteX46" fmla="*/ 309190 w 404440"/>
                <a:gd name="connsiteY46" fmla="*/ 53405 h 762488"/>
                <a:gd name="connsiteX47" fmla="*/ 359990 w 404440"/>
                <a:gd name="connsiteY47" fmla="*/ 13188 h 762488"/>
                <a:gd name="connsiteX48" fmla="*/ 374806 w 404440"/>
                <a:gd name="connsiteY48" fmla="*/ 4721 h 762488"/>
                <a:gd name="connsiteX49" fmla="*/ 381156 w 404440"/>
                <a:gd name="connsiteY49" fmla="*/ 488 h 762488"/>
                <a:gd name="connsiteX50" fmla="*/ 404440 w 404440"/>
                <a:gd name="connsiteY50" fmla="*/ 488 h 76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4440" h="762488">
                  <a:moveTo>
                    <a:pt x="91173" y="762488"/>
                  </a:moveTo>
                  <a:cubicBezTo>
                    <a:pt x="87645" y="761782"/>
                    <a:pt x="83506" y="762477"/>
                    <a:pt x="80590" y="760371"/>
                  </a:cubicBezTo>
                  <a:cubicBezTo>
                    <a:pt x="67359" y="750815"/>
                    <a:pt x="36344" y="718738"/>
                    <a:pt x="27673" y="705338"/>
                  </a:cubicBezTo>
                  <a:cubicBezTo>
                    <a:pt x="19102" y="692092"/>
                    <a:pt x="6506" y="663005"/>
                    <a:pt x="6506" y="663005"/>
                  </a:cubicBezTo>
                  <a:cubicBezTo>
                    <a:pt x="3631" y="651504"/>
                    <a:pt x="-899" y="636856"/>
                    <a:pt x="156" y="624905"/>
                  </a:cubicBezTo>
                  <a:cubicBezTo>
                    <a:pt x="1665" y="607805"/>
                    <a:pt x="4200" y="590692"/>
                    <a:pt x="8623" y="574105"/>
                  </a:cubicBezTo>
                  <a:cubicBezTo>
                    <a:pt x="9789" y="569734"/>
                    <a:pt x="25051" y="551327"/>
                    <a:pt x="27673" y="548705"/>
                  </a:cubicBezTo>
                  <a:cubicBezTo>
                    <a:pt x="37935" y="538442"/>
                    <a:pt x="40330" y="540266"/>
                    <a:pt x="53073" y="531771"/>
                  </a:cubicBezTo>
                  <a:cubicBezTo>
                    <a:pt x="56832" y="529265"/>
                    <a:pt x="59845" y="525730"/>
                    <a:pt x="63656" y="523305"/>
                  </a:cubicBezTo>
                  <a:cubicBezTo>
                    <a:pt x="69958" y="519295"/>
                    <a:pt x="81661" y="514364"/>
                    <a:pt x="89056" y="512721"/>
                  </a:cubicBezTo>
                  <a:cubicBezTo>
                    <a:pt x="97435" y="510859"/>
                    <a:pt x="105989" y="509899"/>
                    <a:pt x="114456" y="508488"/>
                  </a:cubicBezTo>
                  <a:cubicBezTo>
                    <a:pt x="139151" y="509899"/>
                    <a:pt x="163941" y="510132"/>
                    <a:pt x="188540" y="512721"/>
                  </a:cubicBezTo>
                  <a:cubicBezTo>
                    <a:pt x="191070" y="512987"/>
                    <a:pt x="193215" y="515040"/>
                    <a:pt x="194890" y="516955"/>
                  </a:cubicBezTo>
                  <a:cubicBezTo>
                    <a:pt x="198240" y="520784"/>
                    <a:pt x="200534" y="525422"/>
                    <a:pt x="203356" y="529655"/>
                  </a:cubicBezTo>
                  <a:cubicBezTo>
                    <a:pt x="204062" y="536005"/>
                    <a:pt x="205709" y="542320"/>
                    <a:pt x="205473" y="548705"/>
                  </a:cubicBezTo>
                  <a:cubicBezTo>
                    <a:pt x="204685" y="569981"/>
                    <a:pt x="208716" y="586275"/>
                    <a:pt x="190656" y="597388"/>
                  </a:cubicBezTo>
                  <a:cubicBezTo>
                    <a:pt x="185522" y="600547"/>
                    <a:pt x="179367" y="601621"/>
                    <a:pt x="173723" y="603738"/>
                  </a:cubicBezTo>
                  <a:cubicBezTo>
                    <a:pt x="151145" y="603032"/>
                    <a:pt x="128404" y="604423"/>
                    <a:pt x="105990" y="601621"/>
                  </a:cubicBezTo>
                  <a:cubicBezTo>
                    <a:pt x="99728" y="600838"/>
                    <a:pt x="89056" y="593155"/>
                    <a:pt x="89056" y="593155"/>
                  </a:cubicBezTo>
                  <a:cubicBezTo>
                    <a:pt x="84117" y="588216"/>
                    <a:pt x="78528" y="583851"/>
                    <a:pt x="74240" y="578338"/>
                  </a:cubicBezTo>
                  <a:cubicBezTo>
                    <a:pt x="68592" y="571076"/>
                    <a:pt x="63856" y="563115"/>
                    <a:pt x="59423" y="555055"/>
                  </a:cubicBezTo>
                  <a:cubicBezTo>
                    <a:pt x="55748" y="548374"/>
                    <a:pt x="50072" y="533795"/>
                    <a:pt x="46723" y="525421"/>
                  </a:cubicBezTo>
                  <a:cubicBezTo>
                    <a:pt x="45824" y="517331"/>
                    <a:pt x="42269" y="486936"/>
                    <a:pt x="42490" y="480971"/>
                  </a:cubicBezTo>
                  <a:cubicBezTo>
                    <a:pt x="42885" y="470301"/>
                    <a:pt x="43884" y="459514"/>
                    <a:pt x="46723" y="449221"/>
                  </a:cubicBezTo>
                  <a:cubicBezTo>
                    <a:pt x="49581" y="438861"/>
                    <a:pt x="54452" y="429116"/>
                    <a:pt x="59423" y="419588"/>
                  </a:cubicBezTo>
                  <a:cubicBezTo>
                    <a:pt x="62953" y="412822"/>
                    <a:pt x="67180" y="406353"/>
                    <a:pt x="72123" y="400538"/>
                  </a:cubicBezTo>
                  <a:cubicBezTo>
                    <a:pt x="79231" y="392175"/>
                    <a:pt x="86414" y="383549"/>
                    <a:pt x="95406" y="377255"/>
                  </a:cubicBezTo>
                  <a:cubicBezTo>
                    <a:pt x="114826" y="363661"/>
                    <a:pt x="139698" y="352914"/>
                    <a:pt x="163140" y="347621"/>
                  </a:cubicBezTo>
                  <a:cubicBezTo>
                    <a:pt x="192015" y="341101"/>
                    <a:pt x="216058" y="339860"/>
                    <a:pt x="245690" y="337038"/>
                  </a:cubicBezTo>
                  <a:cubicBezTo>
                    <a:pt x="252040" y="335627"/>
                    <a:pt x="258569" y="330748"/>
                    <a:pt x="264740" y="332805"/>
                  </a:cubicBezTo>
                  <a:cubicBezTo>
                    <a:pt x="290086" y="341253"/>
                    <a:pt x="271401" y="375473"/>
                    <a:pt x="264740" y="385721"/>
                  </a:cubicBezTo>
                  <a:cubicBezTo>
                    <a:pt x="261946" y="390020"/>
                    <a:pt x="229026" y="392044"/>
                    <a:pt x="228756" y="392071"/>
                  </a:cubicBezTo>
                  <a:cubicBezTo>
                    <a:pt x="210838" y="387592"/>
                    <a:pt x="185614" y="386781"/>
                    <a:pt x="171606" y="370905"/>
                  </a:cubicBezTo>
                  <a:cubicBezTo>
                    <a:pt x="164874" y="363275"/>
                    <a:pt x="160317" y="353972"/>
                    <a:pt x="154673" y="345505"/>
                  </a:cubicBezTo>
                  <a:cubicBezTo>
                    <a:pt x="152556" y="337038"/>
                    <a:pt x="148145" y="328830"/>
                    <a:pt x="148323" y="320105"/>
                  </a:cubicBezTo>
                  <a:cubicBezTo>
                    <a:pt x="148859" y="293853"/>
                    <a:pt x="148487" y="266698"/>
                    <a:pt x="156790" y="241788"/>
                  </a:cubicBezTo>
                  <a:cubicBezTo>
                    <a:pt x="161053" y="229000"/>
                    <a:pt x="173405" y="220083"/>
                    <a:pt x="184306" y="212155"/>
                  </a:cubicBezTo>
                  <a:cubicBezTo>
                    <a:pt x="200835" y="200134"/>
                    <a:pt x="243728" y="183137"/>
                    <a:pt x="264740" y="178288"/>
                  </a:cubicBezTo>
                  <a:cubicBezTo>
                    <a:pt x="279324" y="174923"/>
                    <a:pt x="294427" y="174399"/>
                    <a:pt x="309190" y="171938"/>
                  </a:cubicBezTo>
                  <a:cubicBezTo>
                    <a:pt x="319836" y="170164"/>
                    <a:pt x="330357" y="167705"/>
                    <a:pt x="340940" y="165588"/>
                  </a:cubicBezTo>
                  <a:cubicBezTo>
                    <a:pt x="348701" y="167705"/>
                    <a:pt x="358144" y="166669"/>
                    <a:pt x="364223" y="171938"/>
                  </a:cubicBezTo>
                  <a:cubicBezTo>
                    <a:pt x="372075" y="178743"/>
                    <a:pt x="376477" y="205087"/>
                    <a:pt x="370573" y="214271"/>
                  </a:cubicBezTo>
                  <a:cubicBezTo>
                    <a:pt x="363896" y="224657"/>
                    <a:pt x="338651" y="224101"/>
                    <a:pt x="330356" y="224855"/>
                  </a:cubicBezTo>
                  <a:cubicBezTo>
                    <a:pt x="320478" y="222738"/>
                    <a:pt x="309312" y="223822"/>
                    <a:pt x="300723" y="218505"/>
                  </a:cubicBezTo>
                  <a:cubicBezTo>
                    <a:pt x="285079" y="208821"/>
                    <a:pt x="281188" y="179645"/>
                    <a:pt x="277440" y="165588"/>
                  </a:cubicBezTo>
                  <a:cubicBezTo>
                    <a:pt x="275098" y="135149"/>
                    <a:pt x="272171" y="121057"/>
                    <a:pt x="281673" y="87271"/>
                  </a:cubicBezTo>
                  <a:cubicBezTo>
                    <a:pt x="282781" y="83331"/>
                    <a:pt x="306833" y="55458"/>
                    <a:pt x="309190" y="53405"/>
                  </a:cubicBezTo>
                  <a:cubicBezTo>
                    <a:pt x="325476" y="39220"/>
                    <a:pt x="341239" y="23904"/>
                    <a:pt x="359990" y="13188"/>
                  </a:cubicBezTo>
                  <a:cubicBezTo>
                    <a:pt x="364929" y="10366"/>
                    <a:pt x="369928" y="7648"/>
                    <a:pt x="374806" y="4721"/>
                  </a:cubicBezTo>
                  <a:cubicBezTo>
                    <a:pt x="376987" y="3412"/>
                    <a:pt x="378638" y="848"/>
                    <a:pt x="381156" y="488"/>
                  </a:cubicBezTo>
                  <a:cubicBezTo>
                    <a:pt x="388839" y="-610"/>
                    <a:pt x="396679" y="488"/>
                    <a:pt x="404440" y="488"/>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26491F2-AF2F-F3DF-7CA1-D5B42DCB9FCA}"/>
                </a:ext>
              </a:extLst>
            </p:cNvPr>
            <p:cNvSpPr/>
            <p:nvPr/>
          </p:nvSpPr>
          <p:spPr>
            <a:xfrm rot="4447979">
              <a:off x="7651145" y="4479090"/>
              <a:ext cx="233888" cy="525040"/>
            </a:xfrm>
            <a:custGeom>
              <a:avLst/>
              <a:gdLst>
                <a:gd name="connsiteX0" fmla="*/ 91173 w 404440"/>
                <a:gd name="connsiteY0" fmla="*/ 762488 h 762488"/>
                <a:gd name="connsiteX1" fmla="*/ 80590 w 404440"/>
                <a:gd name="connsiteY1" fmla="*/ 760371 h 762488"/>
                <a:gd name="connsiteX2" fmla="*/ 27673 w 404440"/>
                <a:gd name="connsiteY2" fmla="*/ 705338 h 762488"/>
                <a:gd name="connsiteX3" fmla="*/ 6506 w 404440"/>
                <a:gd name="connsiteY3" fmla="*/ 663005 h 762488"/>
                <a:gd name="connsiteX4" fmla="*/ 156 w 404440"/>
                <a:gd name="connsiteY4" fmla="*/ 624905 h 762488"/>
                <a:gd name="connsiteX5" fmla="*/ 8623 w 404440"/>
                <a:gd name="connsiteY5" fmla="*/ 574105 h 762488"/>
                <a:gd name="connsiteX6" fmla="*/ 27673 w 404440"/>
                <a:gd name="connsiteY6" fmla="*/ 548705 h 762488"/>
                <a:gd name="connsiteX7" fmla="*/ 53073 w 404440"/>
                <a:gd name="connsiteY7" fmla="*/ 531771 h 762488"/>
                <a:gd name="connsiteX8" fmla="*/ 63656 w 404440"/>
                <a:gd name="connsiteY8" fmla="*/ 523305 h 762488"/>
                <a:gd name="connsiteX9" fmla="*/ 89056 w 404440"/>
                <a:gd name="connsiteY9" fmla="*/ 512721 h 762488"/>
                <a:gd name="connsiteX10" fmla="*/ 114456 w 404440"/>
                <a:gd name="connsiteY10" fmla="*/ 508488 h 762488"/>
                <a:gd name="connsiteX11" fmla="*/ 188540 w 404440"/>
                <a:gd name="connsiteY11" fmla="*/ 512721 h 762488"/>
                <a:gd name="connsiteX12" fmla="*/ 194890 w 404440"/>
                <a:gd name="connsiteY12" fmla="*/ 516955 h 762488"/>
                <a:gd name="connsiteX13" fmla="*/ 203356 w 404440"/>
                <a:gd name="connsiteY13" fmla="*/ 529655 h 762488"/>
                <a:gd name="connsiteX14" fmla="*/ 205473 w 404440"/>
                <a:gd name="connsiteY14" fmla="*/ 548705 h 762488"/>
                <a:gd name="connsiteX15" fmla="*/ 190656 w 404440"/>
                <a:gd name="connsiteY15" fmla="*/ 597388 h 762488"/>
                <a:gd name="connsiteX16" fmla="*/ 173723 w 404440"/>
                <a:gd name="connsiteY16" fmla="*/ 603738 h 762488"/>
                <a:gd name="connsiteX17" fmla="*/ 105990 w 404440"/>
                <a:gd name="connsiteY17" fmla="*/ 601621 h 762488"/>
                <a:gd name="connsiteX18" fmla="*/ 89056 w 404440"/>
                <a:gd name="connsiteY18" fmla="*/ 593155 h 762488"/>
                <a:gd name="connsiteX19" fmla="*/ 74240 w 404440"/>
                <a:gd name="connsiteY19" fmla="*/ 578338 h 762488"/>
                <a:gd name="connsiteX20" fmla="*/ 59423 w 404440"/>
                <a:gd name="connsiteY20" fmla="*/ 555055 h 762488"/>
                <a:gd name="connsiteX21" fmla="*/ 46723 w 404440"/>
                <a:gd name="connsiteY21" fmla="*/ 525421 h 762488"/>
                <a:gd name="connsiteX22" fmla="*/ 42490 w 404440"/>
                <a:gd name="connsiteY22" fmla="*/ 480971 h 762488"/>
                <a:gd name="connsiteX23" fmla="*/ 46723 w 404440"/>
                <a:gd name="connsiteY23" fmla="*/ 449221 h 762488"/>
                <a:gd name="connsiteX24" fmla="*/ 59423 w 404440"/>
                <a:gd name="connsiteY24" fmla="*/ 419588 h 762488"/>
                <a:gd name="connsiteX25" fmla="*/ 72123 w 404440"/>
                <a:gd name="connsiteY25" fmla="*/ 400538 h 762488"/>
                <a:gd name="connsiteX26" fmla="*/ 95406 w 404440"/>
                <a:gd name="connsiteY26" fmla="*/ 377255 h 762488"/>
                <a:gd name="connsiteX27" fmla="*/ 163140 w 404440"/>
                <a:gd name="connsiteY27" fmla="*/ 347621 h 762488"/>
                <a:gd name="connsiteX28" fmla="*/ 245690 w 404440"/>
                <a:gd name="connsiteY28" fmla="*/ 337038 h 762488"/>
                <a:gd name="connsiteX29" fmla="*/ 264740 w 404440"/>
                <a:gd name="connsiteY29" fmla="*/ 332805 h 762488"/>
                <a:gd name="connsiteX30" fmla="*/ 264740 w 404440"/>
                <a:gd name="connsiteY30" fmla="*/ 385721 h 762488"/>
                <a:gd name="connsiteX31" fmla="*/ 228756 w 404440"/>
                <a:gd name="connsiteY31" fmla="*/ 392071 h 762488"/>
                <a:gd name="connsiteX32" fmla="*/ 171606 w 404440"/>
                <a:gd name="connsiteY32" fmla="*/ 370905 h 762488"/>
                <a:gd name="connsiteX33" fmla="*/ 154673 w 404440"/>
                <a:gd name="connsiteY33" fmla="*/ 345505 h 762488"/>
                <a:gd name="connsiteX34" fmla="*/ 148323 w 404440"/>
                <a:gd name="connsiteY34" fmla="*/ 320105 h 762488"/>
                <a:gd name="connsiteX35" fmla="*/ 156790 w 404440"/>
                <a:gd name="connsiteY35" fmla="*/ 241788 h 762488"/>
                <a:gd name="connsiteX36" fmla="*/ 184306 w 404440"/>
                <a:gd name="connsiteY36" fmla="*/ 212155 h 762488"/>
                <a:gd name="connsiteX37" fmla="*/ 264740 w 404440"/>
                <a:gd name="connsiteY37" fmla="*/ 178288 h 762488"/>
                <a:gd name="connsiteX38" fmla="*/ 309190 w 404440"/>
                <a:gd name="connsiteY38" fmla="*/ 171938 h 762488"/>
                <a:gd name="connsiteX39" fmla="*/ 340940 w 404440"/>
                <a:gd name="connsiteY39" fmla="*/ 165588 h 762488"/>
                <a:gd name="connsiteX40" fmla="*/ 364223 w 404440"/>
                <a:gd name="connsiteY40" fmla="*/ 171938 h 762488"/>
                <a:gd name="connsiteX41" fmla="*/ 370573 w 404440"/>
                <a:gd name="connsiteY41" fmla="*/ 214271 h 762488"/>
                <a:gd name="connsiteX42" fmla="*/ 330356 w 404440"/>
                <a:gd name="connsiteY42" fmla="*/ 224855 h 762488"/>
                <a:gd name="connsiteX43" fmla="*/ 300723 w 404440"/>
                <a:gd name="connsiteY43" fmla="*/ 218505 h 762488"/>
                <a:gd name="connsiteX44" fmla="*/ 277440 w 404440"/>
                <a:gd name="connsiteY44" fmla="*/ 165588 h 762488"/>
                <a:gd name="connsiteX45" fmla="*/ 281673 w 404440"/>
                <a:gd name="connsiteY45" fmla="*/ 87271 h 762488"/>
                <a:gd name="connsiteX46" fmla="*/ 309190 w 404440"/>
                <a:gd name="connsiteY46" fmla="*/ 53405 h 762488"/>
                <a:gd name="connsiteX47" fmla="*/ 359990 w 404440"/>
                <a:gd name="connsiteY47" fmla="*/ 13188 h 762488"/>
                <a:gd name="connsiteX48" fmla="*/ 374806 w 404440"/>
                <a:gd name="connsiteY48" fmla="*/ 4721 h 762488"/>
                <a:gd name="connsiteX49" fmla="*/ 381156 w 404440"/>
                <a:gd name="connsiteY49" fmla="*/ 488 h 762488"/>
                <a:gd name="connsiteX50" fmla="*/ 404440 w 404440"/>
                <a:gd name="connsiteY50" fmla="*/ 488 h 76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4440" h="762488">
                  <a:moveTo>
                    <a:pt x="91173" y="762488"/>
                  </a:moveTo>
                  <a:cubicBezTo>
                    <a:pt x="87645" y="761782"/>
                    <a:pt x="83506" y="762477"/>
                    <a:pt x="80590" y="760371"/>
                  </a:cubicBezTo>
                  <a:cubicBezTo>
                    <a:pt x="67359" y="750815"/>
                    <a:pt x="36344" y="718738"/>
                    <a:pt x="27673" y="705338"/>
                  </a:cubicBezTo>
                  <a:cubicBezTo>
                    <a:pt x="19102" y="692092"/>
                    <a:pt x="6506" y="663005"/>
                    <a:pt x="6506" y="663005"/>
                  </a:cubicBezTo>
                  <a:cubicBezTo>
                    <a:pt x="3631" y="651504"/>
                    <a:pt x="-899" y="636856"/>
                    <a:pt x="156" y="624905"/>
                  </a:cubicBezTo>
                  <a:cubicBezTo>
                    <a:pt x="1665" y="607805"/>
                    <a:pt x="4200" y="590692"/>
                    <a:pt x="8623" y="574105"/>
                  </a:cubicBezTo>
                  <a:cubicBezTo>
                    <a:pt x="9789" y="569734"/>
                    <a:pt x="25051" y="551327"/>
                    <a:pt x="27673" y="548705"/>
                  </a:cubicBezTo>
                  <a:cubicBezTo>
                    <a:pt x="37935" y="538442"/>
                    <a:pt x="40330" y="540266"/>
                    <a:pt x="53073" y="531771"/>
                  </a:cubicBezTo>
                  <a:cubicBezTo>
                    <a:pt x="56832" y="529265"/>
                    <a:pt x="59845" y="525730"/>
                    <a:pt x="63656" y="523305"/>
                  </a:cubicBezTo>
                  <a:cubicBezTo>
                    <a:pt x="69958" y="519295"/>
                    <a:pt x="81661" y="514364"/>
                    <a:pt x="89056" y="512721"/>
                  </a:cubicBezTo>
                  <a:cubicBezTo>
                    <a:pt x="97435" y="510859"/>
                    <a:pt x="105989" y="509899"/>
                    <a:pt x="114456" y="508488"/>
                  </a:cubicBezTo>
                  <a:cubicBezTo>
                    <a:pt x="139151" y="509899"/>
                    <a:pt x="163941" y="510132"/>
                    <a:pt x="188540" y="512721"/>
                  </a:cubicBezTo>
                  <a:cubicBezTo>
                    <a:pt x="191070" y="512987"/>
                    <a:pt x="193215" y="515040"/>
                    <a:pt x="194890" y="516955"/>
                  </a:cubicBezTo>
                  <a:cubicBezTo>
                    <a:pt x="198240" y="520784"/>
                    <a:pt x="200534" y="525422"/>
                    <a:pt x="203356" y="529655"/>
                  </a:cubicBezTo>
                  <a:cubicBezTo>
                    <a:pt x="204062" y="536005"/>
                    <a:pt x="205709" y="542320"/>
                    <a:pt x="205473" y="548705"/>
                  </a:cubicBezTo>
                  <a:cubicBezTo>
                    <a:pt x="204685" y="569981"/>
                    <a:pt x="208716" y="586275"/>
                    <a:pt x="190656" y="597388"/>
                  </a:cubicBezTo>
                  <a:cubicBezTo>
                    <a:pt x="185522" y="600547"/>
                    <a:pt x="179367" y="601621"/>
                    <a:pt x="173723" y="603738"/>
                  </a:cubicBezTo>
                  <a:cubicBezTo>
                    <a:pt x="151145" y="603032"/>
                    <a:pt x="128404" y="604423"/>
                    <a:pt x="105990" y="601621"/>
                  </a:cubicBezTo>
                  <a:cubicBezTo>
                    <a:pt x="99728" y="600838"/>
                    <a:pt x="89056" y="593155"/>
                    <a:pt x="89056" y="593155"/>
                  </a:cubicBezTo>
                  <a:cubicBezTo>
                    <a:pt x="84117" y="588216"/>
                    <a:pt x="78528" y="583851"/>
                    <a:pt x="74240" y="578338"/>
                  </a:cubicBezTo>
                  <a:cubicBezTo>
                    <a:pt x="68592" y="571076"/>
                    <a:pt x="63856" y="563115"/>
                    <a:pt x="59423" y="555055"/>
                  </a:cubicBezTo>
                  <a:cubicBezTo>
                    <a:pt x="55748" y="548374"/>
                    <a:pt x="50072" y="533795"/>
                    <a:pt x="46723" y="525421"/>
                  </a:cubicBezTo>
                  <a:cubicBezTo>
                    <a:pt x="45824" y="517331"/>
                    <a:pt x="42269" y="486936"/>
                    <a:pt x="42490" y="480971"/>
                  </a:cubicBezTo>
                  <a:cubicBezTo>
                    <a:pt x="42885" y="470301"/>
                    <a:pt x="43884" y="459514"/>
                    <a:pt x="46723" y="449221"/>
                  </a:cubicBezTo>
                  <a:cubicBezTo>
                    <a:pt x="49581" y="438861"/>
                    <a:pt x="54452" y="429116"/>
                    <a:pt x="59423" y="419588"/>
                  </a:cubicBezTo>
                  <a:cubicBezTo>
                    <a:pt x="62953" y="412822"/>
                    <a:pt x="67180" y="406353"/>
                    <a:pt x="72123" y="400538"/>
                  </a:cubicBezTo>
                  <a:cubicBezTo>
                    <a:pt x="79231" y="392175"/>
                    <a:pt x="86414" y="383549"/>
                    <a:pt x="95406" y="377255"/>
                  </a:cubicBezTo>
                  <a:cubicBezTo>
                    <a:pt x="114826" y="363661"/>
                    <a:pt x="139698" y="352914"/>
                    <a:pt x="163140" y="347621"/>
                  </a:cubicBezTo>
                  <a:cubicBezTo>
                    <a:pt x="192015" y="341101"/>
                    <a:pt x="216058" y="339860"/>
                    <a:pt x="245690" y="337038"/>
                  </a:cubicBezTo>
                  <a:cubicBezTo>
                    <a:pt x="252040" y="335627"/>
                    <a:pt x="258569" y="330748"/>
                    <a:pt x="264740" y="332805"/>
                  </a:cubicBezTo>
                  <a:cubicBezTo>
                    <a:pt x="290086" y="341253"/>
                    <a:pt x="271401" y="375473"/>
                    <a:pt x="264740" y="385721"/>
                  </a:cubicBezTo>
                  <a:cubicBezTo>
                    <a:pt x="261946" y="390020"/>
                    <a:pt x="229026" y="392044"/>
                    <a:pt x="228756" y="392071"/>
                  </a:cubicBezTo>
                  <a:cubicBezTo>
                    <a:pt x="210838" y="387592"/>
                    <a:pt x="185614" y="386781"/>
                    <a:pt x="171606" y="370905"/>
                  </a:cubicBezTo>
                  <a:cubicBezTo>
                    <a:pt x="164874" y="363275"/>
                    <a:pt x="160317" y="353972"/>
                    <a:pt x="154673" y="345505"/>
                  </a:cubicBezTo>
                  <a:cubicBezTo>
                    <a:pt x="152556" y="337038"/>
                    <a:pt x="148145" y="328830"/>
                    <a:pt x="148323" y="320105"/>
                  </a:cubicBezTo>
                  <a:cubicBezTo>
                    <a:pt x="148859" y="293853"/>
                    <a:pt x="148487" y="266698"/>
                    <a:pt x="156790" y="241788"/>
                  </a:cubicBezTo>
                  <a:cubicBezTo>
                    <a:pt x="161053" y="229000"/>
                    <a:pt x="173405" y="220083"/>
                    <a:pt x="184306" y="212155"/>
                  </a:cubicBezTo>
                  <a:cubicBezTo>
                    <a:pt x="200835" y="200134"/>
                    <a:pt x="243728" y="183137"/>
                    <a:pt x="264740" y="178288"/>
                  </a:cubicBezTo>
                  <a:cubicBezTo>
                    <a:pt x="279324" y="174923"/>
                    <a:pt x="294427" y="174399"/>
                    <a:pt x="309190" y="171938"/>
                  </a:cubicBezTo>
                  <a:cubicBezTo>
                    <a:pt x="319836" y="170164"/>
                    <a:pt x="330357" y="167705"/>
                    <a:pt x="340940" y="165588"/>
                  </a:cubicBezTo>
                  <a:cubicBezTo>
                    <a:pt x="348701" y="167705"/>
                    <a:pt x="358144" y="166669"/>
                    <a:pt x="364223" y="171938"/>
                  </a:cubicBezTo>
                  <a:cubicBezTo>
                    <a:pt x="372075" y="178743"/>
                    <a:pt x="376477" y="205087"/>
                    <a:pt x="370573" y="214271"/>
                  </a:cubicBezTo>
                  <a:cubicBezTo>
                    <a:pt x="363896" y="224657"/>
                    <a:pt x="338651" y="224101"/>
                    <a:pt x="330356" y="224855"/>
                  </a:cubicBezTo>
                  <a:cubicBezTo>
                    <a:pt x="320478" y="222738"/>
                    <a:pt x="309312" y="223822"/>
                    <a:pt x="300723" y="218505"/>
                  </a:cubicBezTo>
                  <a:cubicBezTo>
                    <a:pt x="285079" y="208821"/>
                    <a:pt x="281188" y="179645"/>
                    <a:pt x="277440" y="165588"/>
                  </a:cubicBezTo>
                  <a:cubicBezTo>
                    <a:pt x="275098" y="135149"/>
                    <a:pt x="272171" y="121057"/>
                    <a:pt x="281673" y="87271"/>
                  </a:cubicBezTo>
                  <a:cubicBezTo>
                    <a:pt x="282781" y="83331"/>
                    <a:pt x="306833" y="55458"/>
                    <a:pt x="309190" y="53405"/>
                  </a:cubicBezTo>
                  <a:cubicBezTo>
                    <a:pt x="325476" y="39220"/>
                    <a:pt x="341239" y="23904"/>
                    <a:pt x="359990" y="13188"/>
                  </a:cubicBezTo>
                  <a:cubicBezTo>
                    <a:pt x="364929" y="10366"/>
                    <a:pt x="369928" y="7648"/>
                    <a:pt x="374806" y="4721"/>
                  </a:cubicBezTo>
                  <a:cubicBezTo>
                    <a:pt x="376987" y="3412"/>
                    <a:pt x="378638" y="848"/>
                    <a:pt x="381156" y="488"/>
                  </a:cubicBezTo>
                  <a:cubicBezTo>
                    <a:pt x="388839" y="-610"/>
                    <a:pt x="396679" y="488"/>
                    <a:pt x="404440" y="488"/>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0E27F75-9AB4-4E4B-2681-670AA3EB03CB}"/>
                </a:ext>
              </a:extLst>
            </p:cNvPr>
            <p:cNvSpPr/>
            <p:nvPr/>
          </p:nvSpPr>
          <p:spPr>
            <a:xfrm rot="7488022">
              <a:off x="7815095" y="4282687"/>
              <a:ext cx="233888" cy="525040"/>
            </a:xfrm>
            <a:custGeom>
              <a:avLst/>
              <a:gdLst>
                <a:gd name="connsiteX0" fmla="*/ 91173 w 404440"/>
                <a:gd name="connsiteY0" fmla="*/ 762488 h 762488"/>
                <a:gd name="connsiteX1" fmla="*/ 80590 w 404440"/>
                <a:gd name="connsiteY1" fmla="*/ 760371 h 762488"/>
                <a:gd name="connsiteX2" fmla="*/ 27673 w 404440"/>
                <a:gd name="connsiteY2" fmla="*/ 705338 h 762488"/>
                <a:gd name="connsiteX3" fmla="*/ 6506 w 404440"/>
                <a:gd name="connsiteY3" fmla="*/ 663005 h 762488"/>
                <a:gd name="connsiteX4" fmla="*/ 156 w 404440"/>
                <a:gd name="connsiteY4" fmla="*/ 624905 h 762488"/>
                <a:gd name="connsiteX5" fmla="*/ 8623 w 404440"/>
                <a:gd name="connsiteY5" fmla="*/ 574105 h 762488"/>
                <a:gd name="connsiteX6" fmla="*/ 27673 w 404440"/>
                <a:gd name="connsiteY6" fmla="*/ 548705 h 762488"/>
                <a:gd name="connsiteX7" fmla="*/ 53073 w 404440"/>
                <a:gd name="connsiteY7" fmla="*/ 531771 h 762488"/>
                <a:gd name="connsiteX8" fmla="*/ 63656 w 404440"/>
                <a:gd name="connsiteY8" fmla="*/ 523305 h 762488"/>
                <a:gd name="connsiteX9" fmla="*/ 89056 w 404440"/>
                <a:gd name="connsiteY9" fmla="*/ 512721 h 762488"/>
                <a:gd name="connsiteX10" fmla="*/ 114456 w 404440"/>
                <a:gd name="connsiteY10" fmla="*/ 508488 h 762488"/>
                <a:gd name="connsiteX11" fmla="*/ 188540 w 404440"/>
                <a:gd name="connsiteY11" fmla="*/ 512721 h 762488"/>
                <a:gd name="connsiteX12" fmla="*/ 194890 w 404440"/>
                <a:gd name="connsiteY12" fmla="*/ 516955 h 762488"/>
                <a:gd name="connsiteX13" fmla="*/ 203356 w 404440"/>
                <a:gd name="connsiteY13" fmla="*/ 529655 h 762488"/>
                <a:gd name="connsiteX14" fmla="*/ 205473 w 404440"/>
                <a:gd name="connsiteY14" fmla="*/ 548705 h 762488"/>
                <a:gd name="connsiteX15" fmla="*/ 190656 w 404440"/>
                <a:gd name="connsiteY15" fmla="*/ 597388 h 762488"/>
                <a:gd name="connsiteX16" fmla="*/ 173723 w 404440"/>
                <a:gd name="connsiteY16" fmla="*/ 603738 h 762488"/>
                <a:gd name="connsiteX17" fmla="*/ 105990 w 404440"/>
                <a:gd name="connsiteY17" fmla="*/ 601621 h 762488"/>
                <a:gd name="connsiteX18" fmla="*/ 89056 w 404440"/>
                <a:gd name="connsiteY18" fmla="*/ 593155 h 762488"/>
                <a:gd name="connsiteX19" fmla="*/ 74240 w 404440"/>
                <a:gd name="connsiteY19" fmla="*/ 578338 h 762488"/>
                <a:gd name="connsiteX20" fmla="*/ 59423 w 404440"/>
                <a:gd name="connsiteY20" fmla="*/ 555055 h 762488"/>
                <a:gd name="connsiteX21" fmla="*/ 46723 w 404440"/>
                <a:gd name="connsiteY21" fmla="*/ 525421 h 762488"/>
                <a:gd name="connsiteX22" fmla="*/ 42490 w 404440"/>
                <a:gd name="connsiteY22" fmla="*/ 480971 h 762488"/>
                <a:gd name="connsiteX23" fmla="*/ 46723 w 404440"/>
                <a:gd name="connsiteY23" fmla="*/ 449221 h 762488"/>
                <a:gd name="connsiteX24" fmla="*/ 59423 w 404440"/>
                <a:gd name="connsiteY24" fmla="*/ 419588 h 762488"/>
                <a:gd name="connsiteX25" fmla="*/ 72123 w 404440"/>
                <a:gd name="connsiteY25" fmla="*/ 400538 h 762488"/>
                <a:gd name="connsiteX26" fmla="*/ 95406 w 404440"/>
                <a:gd name="connsiteY26" fmla="*/ 377255 h 762488"/>
                <a:gd name="connsiteX27" fmla="*/ 163140 w 404440"/>
                <a:gd name="connsiteY27" fmla="*/ 347621 h 762488"/>
                <a:gd name="connsiteX28" fmla="*/ 245690 w 404440"/>
                <a:gd name="connsiteY28" fmla="*/ 337038 h 762488"/>
                <a:gd name="connsiteX29" fmla="*/ 264740 w 404440"/>
                <a:gd name="connsiteY29" fmla="*/ 332805 h 762488"/>
                <a:gd name="connsiteX30" fmla="*/ 264740 w 404440"/>
                <a:gd name="connsiteY30" fmla="*/ 385721 h 762488"/>
                <a:gd name="connsiteX31" fmla="*/ 228756 w 404440"/>
                <a:gd name="connsiteY31" fmla="*/ 392071 h 762488"/>
                <a:gd name="connsiteX32" fmla="*/ 171606 w 404440"/>
                <a:gd name="connsiteY32" fmla="*/ 370905 h 762488"/>
                <a:gd name="connsiteX33" fmla="*/ 154673 w 404440"/>
                <a:gd name="connsiteY33" fmla="*/ 345505 h 762488"/>
                <a:gd name="connsiteX34" fmla="*/ 148323 w 404440"/>
                <a:gd name="connsiteY34" fmla="*/ 320105 h 762488"/>
                <a:gd name="connsiteX35" fmla="*/ 156790 w 404440"/>
                <a:gd name="connsiteY35" fmla="*/ 241788 h 762488"/>
                <a:gd name="connsiteX36" fmla="*/ 184306 w 404440"/>
                <a:gd name="connsiteY36" fmla="*/ 212155 h 762488"/>
                <a:gd name="connsiteX37" fmla="*/ 264740 w 404440"/>
                <a:gd name="connsiteY37" fmla="*/ 178288 h 762488"/>
                <a:gd name="connsiteX38" fmla="*/ 309190 w 404440"/>
                <a:gd name="connsiteY38" fmla="*/ 171938 h 762488"/>
                <a:gd name="connsiteX39" fmla="*/ 340940 w 404440"/>
                <a:gd name="connsiteY39" fmla="*/ 165588 h 762488"/>
                <a:gd name="connsiteX40" fmla="*/ 364223 w 404440"/>
                <a:gd name="connsiteY40" fmla="*/ 171938 h 762488"/>
                <a:gd name="connsiteX41" fmla="*/ 370573 w 404440"/>
                <a:gd name="connsiteY41" fmla="*/ 214271 h 762488"/>
                <a:gd name="connsiteX42" fmla="*/ 330356 w 404440"/>
                <a:gd name="connsiteY42" fmla="*/ 224855 h 762488"/>
                <a:gd name="connsiteX43" fmla="*/ 300723 w 404440"/>
                <a:gd name="connsiteY43" fmla="*/ 218505 h 762488"/>
                <a:gd name="connsiteX44" fmla="*/ 277440 w 404440"/>
                <a:gd name="connsiteY44" fmla="*/ 165588 h 762488"/>
                <a:gd name="connsiteX45" fmla="*/ 281673 w 404440"/>
                <a:gd name="connsiteY45" fmla="*/ 87271 h 762488"/>
                <a:gd name="connsiteX46" fmla="*/ 309190 w 404440"/>
                <a:gd name="connsiteY46" fmla="*/ 53405 h 762488"/>
                <a:gd name="connsiteX47" fmla="*/ 359990 w 404440"/>
                <a:gd name="connsiteY47" fmla="*/ 13188 h 762488"/>
                <a:gd name="connsiteX48" fmla="*/ 374806 w 404440"/>
                <a:gd name="connsiteY48" fmla="*/ 4721 h 762488"/>
                <a:gd name="connsiteX49" fmla="*/ 381156 w 404440"/>
                <a:gd name="connsiteY49" fmla="*/ 488 h 762488"/>
                <a:gd name="connsiteX50" fmla="*/ 404440 w 404440"/>
                <a:gd name="connsiteY50" fmla="*/ 488 h 76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4440" h="762488">
                  <a:moveTo>
                    <a:pt x="91173" y="762488"/>
                  </a:moveTo>
                  <a:cubicBezTo>
                    <a:pt x="87645" y="761782"/>
                    <a:pt x="83506" y="762477"/>
                    <a:pt x="80590" y="760371"/>
                  </a:cubicBezTo>
                  <a:cubicBezTo>
                    <a:pt x="67359" y="750815"/>
                    <a:pt x="36344" y="718738"/>
                    <a:pt x="27673" y="705338"/>
                  </a:cubicBezTo>
                  <a:cubicBezTo>
                    <a:pt x="19102" y="692092"/>
                    <a:pt x="6506" y="663005"/>
                    <a:pt x="6506" y="663005"/>
                  </a:cubicBezTo>
                  <a:cubicBezTo>
                    <a:pt x="3631" y="651504"/>
                    <a:pt x="-899" y="636856"/>
                    <a:pt x="156" y="624905"/>
                  </a:cubicBezTo>
                  <a:cubicBezTo>
                    <a:pt x="1665" y="607805"/>
                    <a:pt x="4200" y="590692"/>
                    <a:pt x="8623" y="574105"/>
                  </a:cubicBezTo>
                  <a:cubicBezTo>
                    <a:pt x="9789" y="569734"/>
                    <a:pt x="25051" y="551327"/>
                    <a:pt x="27673" y="548705"/>
                  </a:cubicBezTo>
                  <a:cubicBezTo>
                    <a:pt x="37935" y="538442"/>
                    <a:pt x="40330" y="540266"/>
                    <a:pt x="53073" y="531771"/>
                  </a:cubicBezTo>
                  <a:cubicBezTo>
                    <a:pt x="56832" y="529265"/>
                    <a:pt x="59845" y="525730"/>
                    <a:pt x="63656" y="523305"/>
                  </a:cubicBezTo>
                  <a:cubicBezTo>
                    <a:pt x="69958" y="519295"/>
                    <a:pt x="81661" y="514364"/>
                    <a:pt x="89056" y="512721"/>
                  </a:cubicBezTo>
                  <a:cubicBezTo>
                    <a:pt x="97435" y="510859"/>
                    <a:pt x="105989" y="509899"/>
                    <a:pt x="114456" y="508488"/>
                  </a:cubicBezTo>
                  <a:cubicBezTo>
                    <a:pt x="139151" y="509899"/>
                    <a:pt x="163941" y="510132"/>
                    <a:pt x="188540" y="512721"/>
                  </a:cubicBezTo>
                  <a:cubicBezTo>
                    <a:pt x="191070" y="512987"/>
                    <a:pt x="193215" y="515040"/>
                    <a:pt x="194890" y="516955"/>
                  </a:cubicBezTo>
                  <a:cubicBezTo>
                    <a:pt x="198240" y="520784"/>
                    <a:pt x="200534" y="525422"/>
                    <a:pt x="203356" y="529655"/>
                  </a:cubicBezTo>
                  <a:cubicBezTo>
                    <a:pt x="204062" y="536005"/>
                    <a:pt x="205709" y="542320"/>
                    <a:pt x="205473" y="548705"/>
                  </a:cubicBezTo>
                  <a:cubicBezTo>
                    <a:pt x="204685" y="569981"/>
                    <a:pt x="208716" y="586275"/>
                    <a:pt x="190656" y="597388"/>
                  </a:cubicBezTo>
                  <a:cubicBezTo>
                    <a:pt x="185522" y="600547"/>
                    <a:pt x="179367" y="601621"/>
                    <a:pt x="173723" y="603738"/>
                  </a:cubicBezTo>
                  <a:cubicBezTo>
                    <a:pt x="151145" y="603032"/>
                    <a:pt x="128404" y="604423"/>
                    <a:pt x="105990" y="601621"/>
                  </a:cubicBezTo>
                  <a:cubicBezTo>
                    <a:pt x="99728" y="600838"/>
                    <a:pt x="89056" y="593155"/>
                    <a:pt x="89056" y="593155"/>
                  </a:cubicBezTo>
                  <a:cubicBezTo>
                    <a:pt x="84117" y="588216"/>
                    <a:pt x="78528" y="583851"/>
                    <a:pt x="74240" y="578338"/>
                  </a:cubicBezTo>
                  <a:cubicBezTo>
                    <a:pt x="68592" y="571076"/>
                    <a:pt x="63856" y="563115"/>
                    <a:pt x="59423" y="555055"/>
                  </a:cubicBezTo>
                  <a:cubicBezTo>
                    <a:pt x="55748" y="548374"/>
                    <a:pt x="50072" y="533795"/>
                    <a:pt x="46723" y="525421"/>
                  </a:cubicBezTo>
                  <a:cubicBezTo>
                    <a:pt x="45824" y="517331"/>
                    <a:pt x="42269" y="486936"/>
                    <a:pt x="42490" y="480971"/>
                  </a:cubicBezTo>
                  <a:cubicBezTo>
                    <a:pt x="42885" y="470301"/>
                    <a:pt x="43884" y="459514"/>
                    <a:pt x="46723" y="449221"/>
                  </a:cubicBezTo>
                  <a:cubicBezTo>
                    <a:pt x="49581" y="438861"/>
                    <a:pt x="54452" y="429116"/>
                    <a:pt x="59423" y="419588"/>
                  </a:cubicBezTo>
                  <a:cubicBezTo>
                    <a:pt x="62953" y="412822"/>
                    <a:pt x="67180" y="406353"/>
                    <a:pt x="72123" y="400538"/>
                  </a:cubicBezTo>
                  <a:cubicBezTo>
                    <a:pt x="79231" y="392175"/>
                    <a:pt x="86414" y="383549"/>
                    <a:pt x="95406" y="377255"/>
                  </a:cubicBezTo>
                  <a:cubicBezTo>
                    <a:pt x="114826" y="363661"/>
                    <a:pt x="139698" y="352914"/>
                    <a:pt x="163140" y="347621"/>
                  </a:cubicBezTo>
                  <a:cubicBezTo>
                    <a:pt x="192015" y="341101"/>
                    <a:pt x="216058" y="339860"/>
                    <a:pt x="245690" y="337038"/>
                  </a:cubicBezTo>
                  <a:cubicBezTo>
                    <a:pt x="252040" y="335627"/>
                    <a:pt x="258569" y="330748"/>
                    <a:pt x="264740" y="332805"/>
                  </a:cubicBezTo>
                  <a:cubicBezTo>
                    <a:pt x="290086" y="341253"/>
                    <a:pt x="271401" y="375473"/>
                    <a:pt x="264740" y="385721"/>
                  </a:cubicBezTo>
                  <a:cubicBezTo>
                    <a:pt x="261946" y="390020"/>
                    <a:pt x="229026" y="392044"/>
                    <a:pt x="228756" y="392071"/>
                  </a:cubicBezTo>
                  <a:cubicBezTo>
                    <a:pt x="210838" y="387592"/>
                    <a:pt x="185614" y="386781"/>
                    <a:pt x="171606" y="370905"/>
                  </a:cubicBezTo>
                  <a:cubicBezTo>
                    <a:pt x="164874" y="363275"/>
                    <a:pt x="160317" y="353972"/>
                    <a:pt x="154673" y="345505"/>
                  </a:cubicBezTo>
                  <a:cubicBezTo>
                    <a:pt x="152556" y="337038"/>
                    <a:pt x="148145" y="328830"/>
                    <a:pt x="148323" y="320105"/>
                  </a:cubicBezTo>
                  <a:cubicBezTo>
                    <a:pt x="148859" y="293853"/>
                    <a:pt x="148487" y="266698"/>
                    <a:pt x="156790" y="241788"/>
                  </a:cubicBezTo>
                  <a:cubicBezTo>
                    <a:pt x="161053" y="229000"/>
                    <a:pt x="173405" y="220083"/>
                    <a:pt x="184306" y="212155"/>
                  </a:cubicBezTo>
                  <a:cubicBezTo>
                    <a:pt x="200835" y="200134"/>
                    <a:pt x="243728" y="183137"/>
                    <a:pt x="264740" y="178288"/>
                  </a:cubicBezTo>
                  <a:cubicBezTo>
                    <a:pt x="279324" y="174923"/>
                    <a:pt x="294427" y="174399"/>
                    <a:pt x="309190" y="171938"/>
                  </a:cubicBezTo>
                  <a:cubicBezTo>
                    <a:pt x="319836" y="170164"/>
                    <a:pt x="330357" y="167705"/>
                    <a:pt x="340940" y="165588"/>
                  </a:cubicBezTo>
                  <a:cubicBezTo>
                    <a:pt x="348701" y="167705"/>
                    <a:pt x="358144" y="166669"/>
                    <a:pt x="364223" y="171938"/>
                  </a:cubicBezTo>
                  <a:cubicBezTo>
                    <a:pt x="372075" y="178743"/>
                    <a:pt x="376477" y="205087"/>
                    <a:pt x="370573" y="214271"/>
                  </a:cubicBezTo>
                  <a:cubicBezTo>
                    <a:pt x="363896" y="224657"/>
                    <a:pt x="338651" y="224101"/>
                    <a:pt x="330356" y="224855"/>
                  </a:cubicBezTo>
                  <a:cubicBezTo>
                    <a:pt x="320478" y="222738"/>
                    <a:pt x="309312" y="223822"/>
                    <a:pt x="300723" y="218505"/>
                  </a:cubicBezTo>
                  <a:cubicBezTo>
                    <a:pt x="285079" y="208821"/>
                    <a:pt x="281188" y="179645"/>
                    <a:pt x="277440" y="165588"/>
                  </a:cubicBezTo>
                  <a:cubicBezTo>
                    <a:pt x="275098" y="135149"/>
                    <a:pt x="272171" y="121057"/>
                    <a:pt x="281673" y="87271"/>
                  </a:cubicBezTo>
                  <a:cubicBezTo>
                    <a:pt x="282781" y="83331"/>
                    <a:pt x="306833" y="55458"/>
                    <a:pt x="309190" y="53405"/>
                  </a:cubicBezTo>
                  <a:cubicBezTo>
                    <a:pt x="325476" y="39220"/>
                    <a:pt x="341239" y="23904"/>
                    <a:pt x="359990" y="13188"/>
                  </a:cubicBezTo>
                  <a:cubicBezTo>
                    <a:pt x="364929" y="10366"/>
                    <a:pt x="369928" y="7648"/>
                    <a:pt x="374806" y="4721"/>
                  </a:cubicBezTo>
                  <a:cubicBezTo>
                    <a:pt x="376987" y="3412"/>
                    <a:pt x="378638" y="848"/>
                    <a:pt x="381156" y="488"/>
                  </a:cubicBezTo>
                  <a:cubicBezTo>
                    <a:pt x="388839" y="-610"/>
                    <a:pt x="396679" y="488"/>
                    <a:pt x="404440" y="488"/>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3914CE31-3B90-8224-E7B0-2A92FCADE94E}"/>
                </a:ext>
              </a:extLst>
            </p:cNvPr>
            <p:cNvSpPr/>
            <p:nvPr/>
          </p:nvSpPr>
          <p:spPr>
            <a:xfrm>
              <a:off x="7683335" y="4168239"/>
              <a:ext cx="213755" cy="21375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32E027B1-EB51-2EDB-CF13-E521D2276101}"/>
                </a:ext>
              </a:extLst>
            </p:cNvPr>
            <p:cNvSpPr/>
            <p:nvPr/>
          </p:nvSpPr>
          <p:spPr>
            <a:xfrm>
              <a:off x="7437912" y="4635335"/>
              <a:ext cx="213755" cy="213755"/>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CB4AA432-2D4F-C331-D794-0482BEE688DA}"/>
                </a:ext>
              </a:extLst>
            </p:cNvPr>
            <p:cNvSpPr/>
            <p:nvPr/>
          </p:nvSpPr>
          <p:spPr>
            <a:xfrm>
              <a:off x="7918862" y="4653149"/>
              <a:ext cx="213755" cy="213755"/>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078991C-BA32-3A4D-50A8-005F647EBBFB}"/>
                </a:ext>
              </a:extLst>
            </p:cNvPr>
            <p:cNvSpPr/>
            <p:nvPr/>
          </p:nvSpPr>
          <p:spPr>
            <a:xfrm rot="21116403">
              <a:off x="10043659" y="3825846"/>
              <a:ext cx="1092530" cy="1654607"/>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25404F2-6803-460A-6BE7-95D236A1D17D}"/>
                </a:ext>
              </a:extLst>
            </p:cNvPr>
            <p:cNvSpPr/>
            <p:nvPr/>
          </p:nvSpPr>
          <p:spPr>
            <a:xfrm rot="20675987">
              <a:off x="10364947" y="4181966"/>
              <a:ext cx="233888" cy="785701"/>
            </a:xfrm>
            <a:custGeom>
              <a:avLst/>
              <a:gdLst>
                <a:gd name="connsiteX0" fmla="*/ 91173 w 404440"/>
                <a:gd name="connsiteY0" fmla="*/ 762488 h 762488"/>
                <a:gd name="connsiteX1" fmla="*/ 80590 w 404440"/>
                <a:gd name="connsiteY1" fmla="*/ 760371 h 762488"/>
                <a:gd name="connsiteX2" fmla="*/ 27673 w 404440"/>
                <a:gd name="connsiteY2" fmla="*/ 705338 h 762488"/>
                <a:gd name="connsiteX3" fmla="*/ 6506 w 404440"/>
                <a:gd name="connsiteY3" fmla="*/ 663005 h 762488"/>
                <a:gd name="connsiteX4" fmla="*/ 156 w 404440"/>
                <a:gd name="connsiteY4" fmla="*/ 624905 h 762488"/>
                <a:gd name="connsiteX5" fmla="*/ 8623 w 404440"/>
                <a:gd name="connsiteY5" fmla="*/ 574105 h 762488"/>
                <a:gd name="connsiteX6" fmla="*/ 27673 w 404440"/>
                <a:gd name="connsiteY6" fmla="*/ 548705 h 762488"/>
                <a:gd name="connsiteX7" fmla="*/ 53073 w 404440"/>
                <a:gd name="connsiteY7" fmla="*/ 531771 h 762488"/>
                <a:gd name="connsiteX8" fmla="*/ 63656 w 404440"/>
                <a:gd name="connsiteY8" fmla="*/ 523305 h 762488"/>
                <a:gd name="connsiteX9" fmla="*/ 89056 w 404440"/>
                <a:gd name="connsiteY9" fmla="*/ 512721 h 762488"/>
                <a:gd name="connsiteX10" fmla="*/ 114456 w 404440"/>
                <a:gd name="connsiteY10" fmla="*/ 508488 h 762488"/>
                <a:gd name="connsiteX11" fmla="*/ 188540 w 404440"/>
                <a:gd name="connsiteY11" fmla="*/ 512721 h 762488"/>
                <a:gd name="connsiteX12" fmla="*/ 194890 w 404440"/>
                <a:gd name="connsiteY12" fmla="*/ 516955 h 762488"/>
                <a:gd name="connsiteX13" fmla="*/ 203356 w 404440"/>
                <a:gd name="connsiteY13" fmla="*/ 529655 h 762488"/>
                <a:gd name="connsiteX14" fmla="*/ 205473 w 404440"/>
                <a:gd name="connsiteY14" fmla="*/ 548705 h 762488"/>
                <a:gd name="connsiteX15" fmla="*/ 190656 w 404440"/>
                <a:gd name="connsiteY15" fmla="*/ 597388 h 762488"/>
                <a:gd name="connsiteX16" fmla="*/ 173723 w 404440"/>
                <a:gd name="connsiteY16" fmla="*/ 603738 h 762488"/>
                <a:gd name="connsiteX17" fmla="*/ 105990 w 404440"/>
                <a:gd name="connsiteY17" fmla="*/ 601621 h 762488"/>
                <a:gd name="connsiteX18" fmla="*/ 89056 w 404440"/>
                <a:gd name="connsiteY18" fmla="*/ 593155 h 762488"/>
                <a:gd name="connsiteX19" fmla="*/ 74240 w 404440"/>
                <a:gd name="connsiteY19" fmla="*/ 578338 h 762488"/>
                <a:gd name="connsiteX20" fmla="*/ 59423 w 404440"/>
                <a:gd name="connsiteY20" fmla="*/ 555055 h 762488"/>
                <a:gd name="connsiteX21" fmla="*/ 46723 w 404440"/>
                <a:gd name="connsiteY21" fmla="*/ 525421 h 762488"/>
                <a:gd name="connsiteX22" fmla="*/ 42490 w 404440"/>
                <a:gd name="connsiteY22" fmla="*/ 480971 h 762488"/>
                <a:gd name="connsiteX23" fmla="*/ 46723 w 404440"/>
                <a:gd name="connsiteY23" fmla="*/ 449221 h 762488"/>
                <a:gd name="connsiteX24" fmla="*/ 59423 w 404440"/>
                <a:gd name="connsiteY24" fmla="*/ 419588 h 762488"/>
                <a:gd name="connsiteX25" fmla="*/ 72123 w 404440"/>
                <a:gd name="connsiteY25" fmla="*/ 400538 h 762488"/>
                <a:gd name="connsiteX26" fmla="*/ 95406 w 404440"/>
                <a:gd name="connsiteY26" fmla="*/ 377255 h 762488"/>
                <a:gd name="connsiteX27" fmla="*/ 163140 w 404440"/>
                <a:gd name="connsiteY27" fmla="*/ 347621 h 762488"/>
                <a:gd name="connsiteX28" fmla="*/ 245690 w 404440"/>
                <a:gd name="connsiteY28" fmla="*/ 337038 h 762488"/>
                <a:gd name="connsiteX29" fmla="*/ 264740 w 404440"/>
                <a:gd name="connsiteY29" fmla="*/ 332805 h 762488"/>
                <a:gd name="connsiteX30" fmla="*/ 264740 w 404440"/>
                <a:gd name="connsiteY30" fmla="*/ 385721 h 762488"/>
                <a:gd name="connsiteX31" fmla="*/ 228756 w 404440"/>
                <a:gd name="connsiteY31" fmla="*/ 392071 h 762488"/>
                <a:gd name="connsiteX32" fmla="*/ 171606 w 404440"/>
                <a:gd name="connsiteY32" fmla="*/ 370905 h 762488"/>
                <a:gd name="connsiteX33" fmla="*/ 154673 w 404440"/>
                <a:gd name="connsiteY33" fmla="*/ 345505 h 762488"/>
                <a:gd name="connsiteX34" fmla="*/ 148323 w 404440"/>
                <a:gd name="connsiteY34" fmla="*/ 320105 h 762488"/>
                <a:gd name="connsiteX35" fmla="*/ 156790 w 404440"/>
                <a:gd name="connsiteY35" fmla="*/ 241788 h 762488"/>
                <a:gd name="connsiteX36" fmla="*/ 184306 w 404440"/>
                <a:gd name="connsiteY36" fmla="*/ 212155 h 762488"/>
                <a:gd name="connsiteX37" fmla="*/ 264740 w 404440"/>
                <a:gd name="connsiteY37" fmla="*/ 178288 h 762488"/>
                <a:gd name="connsiteX38" fmla="*/ 309190 w 404440"/>
                <a:gd name="connsiteY38" fmla="*/ 171938 h 762488"/>
                <a:gd name="connsiteX39" fmla="*/ 340940 w 404440"/>
                <a:gd name="connsiteY39" fmla="*/ 165588 h 762488"/>
                <a:gd name="connsiteX40" fmla="*/ 364223 w 404440"/>
                <a:gd name="connsiteY40" fmla="*/ 171938 h 762488"/>
                <a:gd name="connsiteX41" fmla="*/ 370573 w 404440"/>
                <a:gd name="connsiteY41" fmla="*/ 214271 h 762488"/>
                <a:gd name="connsiteX42" fmla="*/ 330356 w 404440"/>
                <a:gd name="connsiteY42" fmla="*/ 224855 h 762488"/>
                <a:gd name="connsiteX43" fmla="*/ 300723 w 404440"/>
                <a:gd name="connsiteY43" fmla="*/ 218505 h 762488"/>
                <a:gd name="connsiteX44" fmla="*/ 277440 w 404440"/>
                <a:gd name="connsiteY44" fmla="*/ 165588 h 762488"/>
                <a:gd name="connsiteX45" fmla="*/ 281673 w 404440"/>
                <a:gd name="connsiteY45" fmla="*/ 87271 h 762488"/>
                <a:gd name="connsiteX46" fmla="*/ 309190 w 404440"/>
                <a:gd name="connsiteY46" fmla="*/ 53405 h 762488"/>
                <a:gd name="connsiteX47" fmla="*/ 359990 w 404440"/>
                <a:gd name="connsiteY47" fmla="*/ 13188 h 762488"/>
                <a:gd name="connsiteX48" fmla="*/ 374806 w 404440"/>
                <a:gd name="connsiteY48" fmla="*/ 4721 h 762488"/>
                <a:gd name="connsiteX49" fmla="*/ 381156 w 404440"/>
                <a:gd name="connsiteY49" fmla="*/ 488 h 762488"/>
                <a:gd name="connsiteX50" fmla="*/ 404440 w 404440"/>
                <a:gd name="connsiteY50" fmla="*/ 488 h 76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4440" h="762488">
                  <a:moveTo>
                    <a:pt x="91173" y="762488"/>
                  </a:moveTo>
                  <a:cubicBezTo>
                    <a:pt x="87645" y="761782"/>
                    <a:pt x="83506" y="762477"/>
                    <a:pt x="80590" y="760371"/>
                  </a:cubicBezTo>
                  <a:cubicBezTo>
                    <a:pt x="67359" y="750815"/>
                    <a:pt x="36344" y="718738"/>
                    <a:pt x="27673" y="705338"/>
                  </a:cubicBezTo>
                  <a:cubicBezTo>
                    <a:pt x="19102" y="692092"/>
                    <a:pt x="6506" y="663005"/>
                    <a:pt x="6506" y="663005"/>
                  </a:cubicBezTo>
                  <a:cubicBezTo>
                    <a:pt x="3631" y="651504"/>
                    <a:pt x="-899" y="636856"/>
                    <a:pt x="156" y="624905"/>
                  </a:cubicBezTo>
                  <a:cubicBezTo>
                    <a:pt x="1665" y="607805"/>
                    <a:pt x="4200" y="590692"/>
                    <a:pt x="8623" y="574105"/>
                  </a:cubicBezTo>
                  <a:cubicBezTo>
                    <a:pt x="9789" y="569734"/>
                    <a:pt x="25051" y="551327"/>
                    <a:pt x="27673" y="548705"/>
                  </a:cubicBezTo>
                  <a:cubicBezTo>
                    <a:pt x="37935" y="538442"/>
                    <a:pt x="40330" y="540266"/>
                    <a:pt x="53073" y="531771"/>
                  </a:cubicBezTo>
                  <a:cubicBezTo>
                    <a:pt x="56832" y="529265"/>
                    <a:pt x="59845" y="525730"/>
                    <a:pt x="63656" y="523305"/>
                  </a:cubicBezTo>
                  <a:cubicBezTo>
                    <a:pt x="69958" y="519295"/>
                    <a:pt x="81661" y="514364"/>
                    <a:pt x="89056" y="512721"/>
                  </a:cubicBezTo>
                  <a:cubicBezTo>
                    <a:pt x="97435" y="510859"/>
                    <a:pt x="105989" y="509899"/>
                    <a:pt x="114456" y="508488"/>
                  </a:cubicBezTo>
                  <a:cubicBezTo>
                    <a:pt x="139151" y="509899"/>
                    <a:pt x="163941" y="510132"/>
                    <a:pt x="188540" y="512721"/>
                  </a:cubicBezTo>
                  <a:cubicBezTo>
                    <a:pt x="191070" y="512987"/>
                    <a:pt x="193215" y="515040"/>
                    <a:pt x="194890" y="516955"/>
                  </a:cubicBezTo>
                  <a:cubicBezTo>
                    <a:pt x="198240" y="520784"/>
                    <a:pt x="200534" y="525422"/>
                    <a:pt x="203356" y="529655"/>
                  </a:cubicBezTo>
                  <a:cubicBezTo>
                    <a:pt x="204062" y="536005"/>
                    <a:pt x="205709" y="542320"/>
                    <a:pt x="205473" y="548705"/>
                  </a:cubicBezTo>
                  <a:cubicBezTo>
                    <a:pt x="204685" y="569981"/>
                    <a:pt x="208716" y="586275"/>
                    <a:pt x="190656" y="597388"/>
                  </a:cubicBezTo>
                  <a:cubicBezTo>
                    <a:pt x="185522" y="600547"/>
                    <a:pt x="179367" y="601621"/>
                    <a:pt x="173723" y="603738"/>
                  </a:cubicBezTo>
                  <a:cubicBezTo>
                    <a:pt x="151145" y="603032"/>
                    <a:pt x="128404" y="604423"/>
                    <a:pt x="105990" y="601621"/>
                  </a:cubicBezTo>
                  <a:cubicBezTo>
                    <a:pt x="99728" y="600838"/>
                    <a:pt x="89056" y="593155"/>
                    <a:pt x="89056" y="593155"/>
                  </a:cubicBezTo>
                  <a:cubicBezTo>
                    <a:pt x="84117" y="588216"/>
                    <a:pt x="78528" y="583851"/>
                    <a:pt x="74240" y="578338"/>
                  </a:cubicBezTo>
                  <a:cubicBezTo>
                    <a:pt x="68592" y="571076"/>
                    <a:pt x="63856" y="563115"/>
                    <a:pt x="59423" y="555055"/>
                  </a:cubicBezTo>
                  <a:cubicBezTo>
                    <a:pt x="55748" y="548374"/>
                    <a:pt x="50072" y="533795"/>
                    <a:pt x="46723" y="525421"/>
                  </a:cubicBezTo>
                  <a:cubicBezTo>
                    <a:pt x="45824" y="517331"/>
                    <a:pt x="42269" y="486936"/>
                    <a:pt x="42490" y="480971"/>
                  </a:cubicBezTo>
                  <a:cubicBezTo>
                    <a:pt x="42885" y="470301"/>
                    <a:pt x="43884" y="459514"/>
                    <a:pt x="46723" y="449221"/>
                  </a:cubicBezTo>
                  <a:cubicBezTo>
                    <a:pt x="49581" y="438861"/>
                    <a:pt x="54452" y="429116"/>
                    <a:pt x="59423" y="419588"/>
                  </a:cubicBezTo>
                  <a:cubicBezTo>
                    <a:pt x="62953" y="412822"/>
                    <a:pt x="67180" y="406353"/>
                    <a:pt x="72123" y="400538"/>
                  </a:cubicBezTo>
                  <a:cubicBezTo>
                    <a:pt x="79231" y="392175"/>
                    <a:pt x="86414" y="383549"/>
                    <a:pt x="95406" y="377255"/>
                  </a:cubicBezTo>
                  <a:cubicBezTo>
                    <a:pt x="114826" y="363661"/>
                    <a:pt x="139698" y="352914"/>
                    <a:pt x="163140" y="347621"/>
                  </a:cubicBezTo>
                  <a:cubicBezTo>
                    <a:pt x="192015" y="341101"/>
                    <a:pt x="216058" y="339860"/>
                    <a:pt x="245690" y="337038"/>
                  </a:cubicBezTo>
                  <a:cubicBezTo>
                    <a:pt x="252040" y="335627"/>
                    <a:pt x="258569" y="330748"/>
                    <a:pt x="264740" y="332805"/>
                  </a:cubicBezTo>
                  <a:cubicBezTo>
                    <a:pt x="290086" y="341253"/>
                    <a:pt x="271401" y="375473"/>
                    <a:pt x="264740" y="385721"/>
                  </a:cubicBezTo>
                  <a:cubicBezTo>
                    <a:pt x="261946" y="390020"/>
                    <a:pt x="229026" y="392044"/>
                    <a:pt x="228756" y="392071"/>
                  </a:cubicBezTo>
                  <a:cubicBezTo>
                    <a:pt x="210838" y="387592"/>
                    <a:pt x="185614" y="386781"/>
                    <a:pt x="171606" y="370905"/>
                  </a:cubicBezTo>
                  <a:cubicBezTo>
                    <a:pt x="164874" y="363275"/>
                    <a:pt x="160317" y="353972"/>
                    <a:pt x="154673" y="345505"/>
                  </a:cubicBezTo>
                  <a:cubicBezTo>
                    <a:pt x="152556" y="337038"/>
                    <a:pt x="148145" y="328830"/>
                    <a:pt x="148323" y="320105"/>
                  </a:cubicBezTo>
                  <a:cubicBezTo>
                    <a:pt x="148859" y="293853"/>
                    <a:pt x="148487" y="266698"/>
                    <a:pt x="156790" y="241788"/>
                  </a:cubicBezTo>
                  <a:cubicBezTo>
                    <a:pt x="161053" y="229000"/>
                    <a:pt x="173405" y="220083"/>
                    <a:pt x="184306" y="212155"/>
                  </a:cubicBezTo>
                  <a:cubicBezTo>
                    <a:pt x="200835" y="200134"/>
                    <a:pt x="243728" y="183137"/>
                    <a:pt x="264740" y="178288"/>
                  </a:cubicBezTo>
                  <a:cubicBezTo>
                    <a:pt x="279324" y="174923"/>
                    <a:pt x="294427" y="174399"/>
                    <a:pt x="309190" y="171938"/>
                  </a:cubicBezTo>
                  <a:cubicBezTo>
                    <a:pt x="319836" y="170164"/>
                    <a:pt x="330357" y="167705"/>
                    <a:pt x="340940" y="165588"/>
                  </a:cubicBezTo>
                  <a:cubicBezTo>
                    <a:pt x="348701" y="167705"/>
                    <a:pt x="358144" y="166669"/>
                    <a:pt x="364223" y="171938"/>
                  </a:cubicBezTo>
                  <a:cubicBezTo>
                    <a:pt x="372075" y="178743"/>
                    <a:pt x="376477" y="205087"/>
                    <a:pt x="370573" y="214271"/>
                  </a:cubicBezTo>
                  <a:cubicBezTo>
                    <a:pt x="363896" y="224657"/>
                    <a:pt x="338651" y="224101"/>
                    <a:pt x="330356" y="224855"/>
                  </a:cubicBezTo>
                  <a:cubicBezTo>
                    <a:pt x="320478" y="222738"/>
                    <a:pt x="309312" y="223822"/>
                    <a:pt x="300723" y="218505"/>
                  </a:cubicBezTo>
                  <a:cubicBezTo>
                    <a:pt x="285079" y="208821"/>
                    <a:pt x="281188" y="179645"/>
                    <a:pt x="277440" y="165588"/>
                  </a:cubicBezTo>
                  <a:cubicBezTo>
                    <a:pt x="275098" y="135149"/>
                    <a:pt x="272171" y="121057"/>
                    <a:pt x="281673" y="87271"/>
                  </a:cubicBezTo>
                  <a:cubicBezTo>
                    <a:pt x="282781" y="83331"/>
                    <a:pt x="306833" y="55458"/>
                    <a:pt x="309190" y="53405"/>
                  </a:cubicBezTo>
                  <a:cubicBezTo>
                    <a:pt x="325476" y="39220"/>
                    <a:pt x="341239" y="23904"/>
                    <a:pt x="359990" y="13188"/>
                  </a:cubicBezTo>
                  <a:cubicBezTo>
                    <a:pt x="364929" y="10366"/>
                    <a:pt x="369928" y="7648"/>
                    <a:pt x="374806" y="4721"/>
                  </a:cubicBezTo>
                  <a:cubicBezTo>
                    <a:pt x="376987" y="3412"/>
                    <a:pt x="378638" y="848"/>
                    <a:pt x="381156" y="488"/>
                  </a:cubicBezTo>
                  <a:cubicBezTo>
                    <a:pt x="388839" y="-610"/>
                    <a:pt x="396679" y="488"/>
                    <a:pt x="404440" y="488"/>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C6122D24-F6C4-F67E-DBA0-D54EF43B99FE}"/>
                </a:ext>
              </a:extLst>
            </p:cNvPr>
            <p:cNvSpPr/>
            <p:nvPr/>
          </p:nvSpPr>
          <p:spPr>
            <a:xfrm rot="4447979">
              <a:off x="10566954" y="4706375"/>
              <a:ext cx="233888" cy="525040"/>
            </a:xfrm>
            <a:custGeom>
              <a:avLst/>
              <a:gdLst>
                <a:gd name="connsiteX0" fmla="*/ 91173 w 404440"/>
                <a:gd name="connsiteY0" fmla="*/ 762488 h 762488"/>
                <a:gd name="connsiteX1" fmla="*/ 80590 w 404440"/>
                <a:gd name="connsiteY1" fmla="*/ 760371 h 762488"/>
                <a:gd name="connsiteX2" fmla="*/ 27673 w 404440"/>
                <a:gd name="connsiteY2" fmla="*/ 705338 h 762488"/>
                <a:gd name="connsiteX3" fmla="*/ 6506 w 404440"/>
                <a:gd name="connsiteY3" fmla="*/ 663005 h 762488"/>
                <a:gd name="connsiteX4" fmla="*/ 156 w 404440"/>
                <a:gd name="connsiteY4" fmla="*/ 624905 h 762488"/>
                <a:gd name="connsiteX5" fmla="*/ 8623 w 404440"/>
                <a:gd name="connsiteY5" fmla="*/ 574105 h 762488"/>
                <a:gd name="connsiteX6" fmla="*/ 27673 w 404440"/>
                <a:gd name="connsiteY6" fmla="*/ 548705 h 762488"/>
                <a:gd name="connsiteX7" fmla="*/ 53073 w 404440"/>
                <a:gd name="connsiteY7" fmla="*/ 531771 h 762488"/>
                <a:gd name="connsiteX8" fmla="*/ 63656 w 404440"/>
                <a:gd name="connsiteY8" fmla="*/ 523305 h 762488"/>
                <a:gd name="connsiteX9" fmla="*/ 89056 w 404440"/>
                <a:gd name="connsiteY9" fmla="*/ 512721 h 762488"/>
                <a:gd name="connsiteX10" fmla="*/ 114456 w 404440"/>
                <a:gd name="connsiteY10" fmla="*/ 508488 h 762488"/>
                <a:gd name="connsiteX11" fmla="*/ 188540 w 404440"/>
                <a:gd name="connsiteY11" fmla="*/ 512721 h 762488"/>
                <a:gd name="connsiteX12" fmla="*/ 194890 w 404440"/>
                <a:gd name="connsiteY12" fmla="*/ 516955 h 762488"/>
                <a:gd name="connsiteX13" fmla="*/ 203356 w 404440"/>
                <a:gd name="connsiteY13" fmla="*/ 529655 h 762488"/>
                <a:gd name="connsiteX14" fmla="*/ 205473 w 404440"/>
                <a:gd name="connsiteY14" fmla="*/ 548705 h 762488"/>
                <a:gd name="connsiteX15" fmla="*/ 190656 w 404440"/>
                <a:gd name="connsiteY15" fmla="*/ 597388 h 762488"/>
                <a:gd name="connsiteX16" fmla="*/ 173723 w 404440"/>
                <a:gd name="connsiteY16" fmla="*/ 603738 h 762488"/>
                <a:gd name="connsiteX17" fmla="*/ 105990 w 404440"/>
                <a:gd name="connsiteY17" fmla="*/ 601621 h 762488"/>
                <a:gd name="connsiteX18" fmla="*/ 89056 w 404440"/>
                <a:gd name="connsiteY18" fmla="*/ 593155 h 762488"/>
                <a:gd name="connsiteX19" fmla="*/ 74240 w 404440"/>
                <a:gd name="connsiteY19" fmla="*/ 578338 h 762488"/>
                <a:gd name="connsiteX20" fmla="*/ 59423 w 404440"/>
                <a:gd name="connsiteY20" fmla="*/ 555055 h 762488"/>
                <a:gd name="connsiteX21" fmla="*/ 46723 w 404440"/>
                <a:gd name="connsiteY21" fmla="*/ 525421 h 762488"/>
                <a:gd name="connsiteX22" fmla="*/ 42490 w 404440"/>
                <a:gd name="connsiteY22" fmla="*/ 480971 h 762488"/>
                <a:gd name="connsiteX23" fmla="*/ 46723 w 404440"/>
                <a:gd name="connsiteY23" fmla="*/ 449221 h 762488"/>
                <a:gd name="connsiteX24" fmla="*/ 59423 w 404440"/>
                <a:gd name="connsiteY24" fmla="*/ 419588 h 762488"/>
                <a:gd name="connsiteX25" fmla="*/ 72123 w 404440"/>
                <a:gd name="connsiteY25" fmla="*/ 400538 h 762488"/>
                <a:gd name="connsiteX26" fmla="*/ 95406 w 404440"/>
                <a:gd name="connsiteY26" fmla="*/ 377255 h 762488"/>
                <a:gd name="connsiteX27" fmla="*/ 163140 w 404440"/>
                <a:gd name="connsiteY27" fmla="*/ 347621 h 762488"/>
                <a:gd name="connsiteX28" fmla="*/ 245690 w 404440"/>
                <a:gd name="connsiteY28" fmla="*/ 337038 h 762488"/>
                <a:gd name="connsiteX29" fmla="*/ 264740 w 404440"/>
                <a:gd name="connsiteY29" fmla="*/ 332805 h 762488"/>
                <a:gd name="connsiteX30" fmla="*/ 264740 w 404440"/>
                <a:gd name="connsiteY30" fmla="*/ 385721 h 762488"/>
                <a:gd name="connsiteX31" fmla="*/ 228756 w 404440"/>
                <a:gd name="connsiteY31" fmla="*/ 392071 h 762488"/>
                <a:gd name="connsiteX32" fmla="*/ 171606 w 404440"/>
                <a:gd name="connsiteY32" fmla="*/ 370905 h 762488"/>
                <a:gd name="connsiteX33" fmla="*/ 154673 w 404440"/>
                <a:gd name="connsiteY33" fmla="*/ 345505 h 762488"/>
                <a:gd name="connsiteX34" fmla="*/ 148323 w 404440"/>
                <a:gd name="connsiteY34" fmla="*/ 320105 h 762488"/>
                <a:gd name="connsiteX35" fmla="*/ 156790 w 404440"/>
                <a:gd name="connsiteY35" fmla="*/ 241788 h 762488"/>
                <a:gd name="connsiteX36" fmla="*/ 184306 w 404440"/>
                <a:gd name="connsiteY36" fmla="*/ 212155 h 762488"/>
                <a:gd name="connsiteX37" fmla="*/ 264740 w 404440"/>
                <a:gd name="connsiteY37" fmla="*/ 178288 h 762488"/>
                <a:gd name="connsiteX38" fmla="*/ 309190 w 404440"/>
                <a:gd name="connsiteY38" fmla="*/ 171938 h 762488"/>
                <a:gd name="connsiteX39" fmla="*/ 340940 w 404440"/>
                <a:gd name="connsiteY39" fmla="*/ 165588 h 762488"/>
                <a:gd name="connsiteX40" fmla="*/ 364223 w 404440"/>
                <a:gd name="connsiteY40" fmla="*/ 171938 h 762488"/>
                <a:gd name="connsiteX41" fmla="*/ 370573 w 404440"/>
                <a:gd name="connsiteY41" fmla="*/ 214271 h 762488"/>
                <a:gd name="connsiteX42" fmla="*/ 330356 w 404440"/>
                <a:gd name="connsiteY42" fmla="*/ 224855 h 762488"/>
                <a:gd name="connsiteX43" fmla="*/ 300723 w 404440"/>
                <a:gd name="connsiteY43" fmla="*/ 218505 h 762488"/>
                <a:gd name="connsiteX44" fmla="*/ 277440 w 404440"/>
                <a:gd name="connsiteY44" fmla="*/ 165588 h 762488"/>
                <a:gd name="connsiteX45" fmla="*/ 281673 w 404440"/>
                <a:gd name="connsiteY45" fmla="*/ 87271 h 762488"/>
                <a:gd name="connsiteX46" fmla="*/ 309190 w 404440"/>
                <a:gd name="connsiteY46" fmla="*/ 53405 h 762488"/>
                <a:gd name="connsiteX47" fmla="*/ 359990 w 404440"/>
                <a:gd name="connsiteY47" fmla="*/ 13188 h 762488"/>
                <a:gd name="connsiteX48" fmla="*/ 374806 w 404440"/>
                <a:gd name="connsiteY48" fmla="*/ 4721 h 762488"/>
                <a:gd name="connsiteX49" fmla="*/ 381156 w 404440"/>
                <a:gd name="connsiteY49" fmla="*/ 488 h 762488"/>
                <a:gd name="connsiteX50" fmla="*/ 404440 w 404440"/>
                <a:gd name="connsiteY50" fmla="*/ 488 h 76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4440" h="762488">
                  <a:moveTo>
                    <a:pt x="91173" y="762488"/>
                  </a:moveTo>
                  <a:cubicBezTo>
                    <a:pt x="87645" y="761782"/>
                    <a:pt x="83506" y="762477"/>
                    <a:pt x="80590" y="760371"/>
                  </a:cubicBezTo>
                  <a:cubicBezTo>
                    <a:pt x="67359" y="750815"/>
                    <a:pt x="36344" y="718738"/>
                    <a:pt x="27673" y="705338"/>
                  </a:cubicBezTo>
                  <a:cubicBezTo>
                    <a:pt x="19102" y="692092"/>
                    <a:pt x="6506" y="663005"/>
                    <a:pt x="6506" y="663005"/>
                  </a:cubicBezTo>
                  <a:cubicBezTo>
                    <a:pt x="3631" y="651504"/>
                    <a:pt x="-899" y="636856"/>
                    <a:pt x="156" y="624905"/>
                  </a:cubicBezTo>
                  <a:cubicBezTo>
                    <a:pt x="1665" y="607805"/>
                    <a:pt x="4200" y="590692"/>
                    <a:pt x="8623" y="574105"/>
                  </a:cubicBezTo>
                  <a:cubicBezTo>
                    <a:pt x="9789" y="569734"/>
                    <a:pt x="25051" y="551327"/>
                    <a:pt x="27673" y="548705"/>
                  </a:cubicBezTo>
                  <a:cubicBezTo>
                    <a:pt x="37935" y="538442"/>
                    <a:pt x="40330" y="540266"/>
                    <a:pt x="53073" y="531771"/>
                  </a:cubicBezTo>
                  <a:cubicBezTo>
                    <a:pt x="56832" y="529265"/>
                    <a:pt x="59845" y="525730"/>
                    <a:pt x="63656" y="523305"/>
                  </a:cubicBezTo>
                  <a:cubicBezTo>
                    <a:pt x="69958" y="519295"/>
                    <a:pt x="81661" y="514364"/>
                    <a:pt x="89056" y="512721"/>
                  </a:cubicBezTo>
                  <a:cubicBezTo>
                    <a:pt x="97435" y="510859"/>
                    <a:pt x="105989" y="509899"/>
                    <a:pt x="114456" y="508488"/>
                  </a:cubicBezTo>
                  <a:cubicBezTo>
                    <a:pt x="139151" y="509899"/>
                    <a:pt x="163941" y="510132"/>
                    <a:pt x="188540" y="512721"/>
                  </a:cubicBezTo>
                  <a:cubicBezTo>
                    <a:pt x="191070" y="512987"/>
                    <a:pt x="193215" y="515040"/>
                    <a:pt x="194890" y="516955"/>
                  </a:cubicBezTo>
                  <a:cubicBezTo>
                    <a:pt x="198240" y="520784"/>
                    <a:pt x="200534" y="525422"/>
                    <a:pt x="203356" y="529655"/>
                  </a:cubicBezTo>
                  <a:cubicBezTo>
                    <a:pt x="204062" y="536005"/>
                    <a:pt x="205709" y="542320"/>
                    <a:pt x="205473" y="548705"/>
                  </a:cubicBezTo>
                  <a:cubicBezTo>
                    <a:pt x="204685" y="569981"/>
                    <a:pt x="208716" y="586275"/>
                    <a:pt x="190656" y="597388"/>
                  </a:cubicBezTo>
                  <a:cubicBezTo>
                    <a:pt x="185522" y="600547"/>
                    <a:pt x="179367" y="601621"/>
                    <a:pt x="173723" y="603738"/>
                  </a:cubicBezTo>
                  <a:cubicBezTo>
                    <a:pt x="151145" y="603032"/>
                    <a:pt x="128404" y="604423"/>
                    <a:pt x="105990" y="601621"/>
                  </a:cubicBezTo>
                  <a:cubicBezTo>
                    <a:pt x="99728" y="600838"/>
                    <a:pt x="89056" y="593155"/>
                    <a:pt x="89056" y="593155"/>
                  </a:cubicBezTo>
                  <a:cubicBezTo>
                    <a:pt x="84117" y="588216"/>
                    <a:pt x="78528" y="583851"/>
                    <a:pt x="74240" y="578338"/>
                  </a:cubicBezTo>
                  <a:cubicBezTo>
                    <a:pt x="68592" y="571076"/>
                    <a:pt x="63856" y="563115"/>
                    <a:pt x="59423" y="555055"/>
                  </a:cubicBezTo>
                  <a:cubicBezTo>
                    <a:pt x="55748" y="548374"/>
                    <a:pt x="50072" y="533795"/>
                    <a:pt x="46723" y="525421"/>
                  </a:cubicBezTo>
                  <a:cubicBezTo>
                    <a:pt x="45824" y="517331"/>
                    <a:pt x="42269" y="486936"/>
                    <a:pt x="42490" y="480971"/>
                  </a:cubicBezTo>
                  <a:cubicBezTo>
                    <a:pt x="42885" y="470301"/>
                    <a:pt x="43884" y="459514"/>
                    <a:pt x="46723" y="449221"/>
                  </a:cubicBezTo>
                  <a:cubicBezTo>
                    <a:pt x="49581" y="438861"/>
                    <a:pt x="54452" y="429116"/>
                    <a:pt x="59423" y="419588"/>
                  </a:cubicBezTo>
                  <a:cubicBezTo>
                    <a:pt x="62953" y="412822"/>
                    <a:pt x="67180" y="406353"/>
                    <a:pt x="72123" y="400538"/>
                  </a:cubicBezTo>
                  <a:cubicBezTo>
                    <a:pt x="79231" y="392175"/>
                    <a:pt x="86414" y="383549"/>
                    <a:pt x="95406" y="377255"/>
                  </a:cubicBezTo>
                  <a:cubicBezTo>
                    <a:pt x="114826" y="363661"/>
                    <a:pt x="139698" y="352914"/>
                    <a:pt x="163140" y="347621"/>
                  </a:cubicBezTo>
                  <a:cubicBezTo>
                    <a:pt x="192015" y="341101"/>
                    <a:pt x="216058" y="339860"/>
                    <a:pt x="245690" y="337038"/>
                  </a:cubicBezTo>
                  <a:cubicBezTo>
                    <a:pt x="252040" y="335627"/>
                    <a:pt x="258569" y="330748"/>
                    <a:pt x="264740" y="332805"/>
                  </a:cubicBezTo>
                  <a:cubicBezTo>
                    <a:pt x="290086" y="341253"/>
                    <a:pt x="271401" y="375473"/>
                    <a:pt x="264740" y="385721"/>
                  </a:cubicBezTo>
                  <a:cubicBezTo>
                    <a:pt x="261946" y="390020"/>
                    <a:pt x="229026" y="392044"/>
                    <a:pt x="228756" y="392071"/>
                  </a:cubicBezTo>
                  <a:cubicBezTo>
                    <a:pt x="210838" y="387592"/>
                    <a:pt x="185614" y="386781"/>
                    <a:pt x="171606" y="370905"/>
                  </a:cubicBezTo>
                  <a:cubicBezTo>
                    <a:pt x="164874" y="363275"/>
                    <a:pt x="160317" y="353972"/>
                    <a:pt x="154673" y="345505"/>
                  </a:cubicBezTo>
                  <a:cubicBezTo>
                    <a:pt x="152556" y="337038"/>
                    <a:pt x="148145" y="328830"/>
                    <a:pt x="148323" y="320105"/>
                  </a:cubicBezTo>
                  <a:cubicBezTo>
                    <a:pt x="148859" y="293853"/>
                    <a:pt x="148487" y="266698"/>
                    <a:pt x="156790" y="241788"/>
                  </a:cubicBezTo>
                  <a:cubicBezTo>
                    <a:pt x="161053" y="229000"/>
                    <a:pt x="173405" y="220083"/>
                    <a:pt x="184306" y="212155"/>
                  </a:cubicBezTo>
                  <a:cubicBezTo>
                    <a:pt x="200835" y="200134"/>
                    <a:pt x="243728" y="183137"/>
                    <a:pt x="264740" y="178288"/>
                  </a:cubicBezTo>
                  <a:cubicBezTo>
                    <a:pt x="279324" y="174923"/>
                    <a:pt x="294427" y="174399"/>
                    <a:pt x="309190" y="171938"/>
                  </a:cubicBezTo>
                  <a:cubicBezTo>
                    <a:pt x="319836" y="170164"/>
                    <a:pt x="330357" y="167705"/>
                    <a:pt x="340940" y="165588"/>
                  </a:cubicBezTo>
                  <a:cubicBezTo>
                    <a:pt x="348701" y="167705"/>
                    <a:pt x="358144" y="166669"/>
                    <a:pt x="364223" y="171938"/>
                  </a:cubicBezTo>
                  <a:cubicBezTo>
                    <a:pt x="372075" y="178743"/>
                    <a:pt x="376477" y="205087"/>
                    <a:pt x="370573" y="214271"/>
                  </a:cubicBezTo>
                  <a:cubicBezTo>
                    <a:pt x="363896" y="224657"/>
                    <a:pt x="338651" y="224101"/>
                    <a:pt x="330356" y="224855"/>
                  </a:cubicBezTo>
                  <a:cubicBezTo>
                    <a:pt x="320478" y="222738"/>
                    <a:pt x="309312" y="223822"/>
                    <a:pt x="300723" y="218505"/>
                  </a:cubicBezTo>
                  <a:cubicBezTo>
                    <a:pt x="285079" y="208821"/>
                    <a:pt x="281188" y="179645"/>
                    <a:pt x="277440" y="165588"/>
                  </a:cubicBezTo>
                  <a:cubicBezTo>
                    <a:pt x="275098" y="135149"/>
                    <a:pt x="272171" y="121057"/>
                    <a:pt x="281673" y="87271"/>
                  </a:cubicBezTo>
                  <a:cubicBezTo>
                    <a:pt x="282781" y="83331"/>
                    <a:pt x="306833" y="55458"/>
                    <a:pt x="309190" y="53405"/>
                  </a:cubicBezTo>
                  <a:cubicBezTo>
                    <a:pt x="325476" y="39220"/>
                    <a:pt x="341239" y="23904"/>
                    <a:pt x="359990" y="13188"/>
                  </a:cubicBezTo>
                  <a:cubicBezTo>
                    <a:pt x="364929" y="10366"/>
                    <a:pt x="369928" y="7648"/>
                    <a:pt x="374806" y="4721"/>
                  </a:cubicBezTo>
                  <a:cubicBezTo>
                    <a:pt x="376987" y="3412"/>
                    <a:pt x="378638" y="848"/>
                    <a:pt x="381156" y="488"/>
                  </a:cubicBezTo>
                  <a:cubicBezTo>
                    <a:pt x="388839" y="-610"/>
                    <a:pt x="396679" y="488"/>
                    <a:pt x="404440" y="488"/>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3A6AE32C-BCBA-96CE-7AC8-A1BF54B64151}"/>
                </a:ext>
              </a:extLst>
            </p:cNvPr>
            <p:cNvSpPr/>
            <p:nvPr/>
          </p:nvSpPr>
          <p:spPr>
            <a:xfrm rot="8587022">
              <a:off x="10566954" y="4094848"/>
              <a:ext cx="233888" cy="879030"/>
            </a:xfrm>
            <a:custGeom>
              <a:avLst/>
              <a:gdLst>
                <a:gd name="connsiteX0" fmla="*/ 91173 w 404440"/>
                <a:gd name="connsiteY0" fmla="*/ 762488 h 762488"/>
                <a:gd name="connsiteX1" fmla="*/ 80590 w 404440"/>
                <a:gd name="connsiteY1" fmla="*/ 760371 h 762488"/>
                <a:gd name="connsiteX2" fmla="*/ 27673 w 404440"/>
                <a:gd name="connsiteY2" fmla="*/ 705338 h 762488"/>
                <a:gd name="connsiteX3" fmla="*/ 6506 w 404440"/>
                <a:gd name="connsiteY3" fmla="*/ 663005 h 762488"/>
                <a:gd name="connsiteX4" fmla="*/ 156 w 404440"/>
                <a:gd name="connsiteY4" fmla="*/ 624905 h 762488"/>
                <a:gd name="connsiteX5" fmla="*/ 8623 w 404440"/>
                <a:gd name="connsiteY5" fmla="*/ 574105 h 762488"/>
                <a:gd name="connsiteX6" fmla="*/ 27673 w 404440"/>
                <a:gd name="connsiteY6" fmla="*/ 548705 h 762488"/>
                <a:gd name="connsiteX7" fmla="*/ 53073 w 404440"/>
                <a:gd name="connsiteY7" fmla="*/ 531771 h 762488"/>
                <a:gd name="connsiteX8" fmla="*/ 63656 w 404440"/>
                <a:gd name="connsiteY8" fmla="*/ 523305 h 762488"/>
                <a:gd name="connsiteX9" fmla="*/ 89056 w 404440"/>
                <a:gd name="connsiteY9" fmla="*/ 512721 h 762488"/>
                <a:gd name="connsiteX10" fmla="*/ 114456 w 404440"/>
                <a:gd name="connsiteY10" fmla="*/ 508488 h 762488"/>
                <a:gd name="connsiteX11" fmla="*/ 188540 w 404440"/>
                <a:gd name="connsiteY11" fmla="*/ 512721 h 762488"/>
                <a:gd name="connsiteX12" fmla="*/ 194890 w 404440"/>
                <a:gd name="connsiteY12" fmla="*/ 516955 h 762488"/>
                <a:gd name="connsiteX13" fmla="*/ 203356 w 404440"/>
                <a:gd name="connsiteY13" fmla="*/ 529655 h 762488"/>
                <a:gd name="connsiteX14" fmla="*/ 205473 w 404440"/>
                <a:gd name="connsiteY14" fmla="*/ 548705 h 762488"/>
                <a:gd name="connsiteX15" fmla="*/ 190656 w 404440"/>
                <a:gd name="connsiteY15" fmla="*/ 597388 h 762488"/>
                <a:gd name="connsiteX16" fmla="*/ 173723 w 404440"/>
                <a:gd name="connsiteY16" fmla="*/ 603738 h 762488"/>
                <a:gd name="connsiteX17" fmla="*/ 105990 w 404440"/>
                <a:gd name="connsiteY17" fmla="*/ 601621 h 762488"/>
                <a:gd name="connsiteX18" fmla="*/ 89056 w 404440"/>
                <a:gd name="connsiteY18" fmla="*/ 593155 h 762488"/>
                <a:gd name="connsiteX19" fmla="*/ 74240 w 404440"/>
                <a:gd name="connsiteY19" fmla="*/ 578338 h 762488"/>
                <a:gd name="connsiteX20" fmla="*/ 59423 w 404440"/>
                <a:gd name="connsiteY20" fmla="*/ 555055 h 762488"/>
                <a:gd name="connsiteX21" fmla="*/ 46723 w 404440"/>
                <a:gd name="connsiteY21" fmla="*/ 525421 h 762488"/>
                <a:gd name="connsiteX22" fmla="*/ 42490 w 404440"/>
                <a:gd name="connsiteY22" fmla="*/ 480971 h 762488"/>
                <a:gd name="connsiteX23" fmla="*/ 46723 w 404440"/>
                <a:gd name="connsiteY23" fmla="*/ 449221 h 762488"/>
                <a:gd name="connsiteX24" fmla="*/ 59423 w 404440"/>
                <a:gd name="connsiteY24" fmla="*/ 419588 h 762488"/>
                <a:gd name="connsiteX25" fmla="*/ 72123 w 404440"/>
                <a:gd name="connsiteY25" fmla="*/ 400538 h 762488"/>
                <a:gd name="connsiteX26" fmla="*/ 95406 w 404440"/>
                <a:gd name="connsiteY26" fmla="*/ 377255 h 762488"/>
                <a:gd name="connsiteX27" fmla="*/ 163140 w 404440"/>
                <a:gd name="connsiteY27" fmla="*/ 347621 h 762488"/>
                <a:gd name="connsiteX28" fmla="*/ 245690 w 404440"/>
                <a:gd name="connsiteY28" fmla="*/ 337038 h 762488"/>
                <a:gd name="connsiteX29" fmla="*/ 264740 w 404440"/>
                <a:gd name="connsiteY29" fmla="*/ 332805 h 762488"/>
                <a:gd name="connsiteX30" fmla="*/ 264740 w 404440"/>
                <a:gd name="connsiteY30" fmla="*/ 385721 h 762488"/>
                <a:gd name="connsiteX31" fmla="*/ 228756 w 404440"/>
                <a:gd name="connsiteY31" fmla="*/ 392071 h 762488"/>
                <a:gd name="connsiteX32" fmla="*/ 171606 w 404440"/>
                <a:gd name="connsiteY32" fmla="*/ 370905 h 762488"/>
                <a:gd name="connsiteX33" fmla="*/ 154673 w 404440"/>
                <a:gd name="connsiteY33" fmla="*/ 345505 h 762488"/>
                <a:gd name="connsiteX34" fmla="*/ 148323 w 404440"/>
                <a:gd name="connsiteY34" fmla="*/ 320105 h 762488"/>
                <a:gd name="connsiteX35" fmla="*/ 156790 w 404440"/>
                <a:gd name="connsiteY35" fmla="*/ 241788 h 762488"/>
                <a:gd name="connsiteX36" fmla="*/ 184306 w 404440"/>
                <a:gd name="connsiteY36" fmla="*/ 212155 h 762488"/>
                <a:gd name="connsiteX37" fmla="*/ 264740 w 404440"/>
                <a:gd name="connsiteY37" fmla="*/ 178288 h 762488"/>
                <a:gd name="connsiteX38" fmla="*/ 309190 w 404440"/>
                <a:gd name="connsiteY38" fmla="*/ 171938 h 762488"/>
                <a:gd name="connsiteX39" fmla="*/ 340940 w 404440"/>
                <a:gd name="connsiteY39" fmla="*/ 165588 h 762488"/>
                <a:gd name="connsiteX40" fmla="*/ 364223 w 404440"/>
                <a:gd name="connsiteY40" fmla="*/ 171938 h 762488"/>
                <a:gd name="connsiteX41" fmla="*/ 370573 w 404440"/>
                <a:gd name="connsiteY41" fmla="*/ 214271 h 762488"/>
                <a:gd name="connsiteX42" fmla="*/ 330356 w 404440"/>
                <a:gd name="connsiteY42" fmla="*/ 224855 h 762488"/>
                <a:gd name="connsiteX43" fmla="*/ 300723 w 404440"/>
                <a:gd name="connsiteY43" fmla="*/ 218505 h 762488"/>
                <a:gd name="connsiteX44" fmla="*/ 277440 w 404440"/>
                <a:gd name="connsiteY44" fmla="*/ 165588 h 762488"/>
                <a:gd name="connsiteX45" fmla="*/ 281673 w 404440"/>
                <a:gd name="connsiteY45" fmla="*/ 87271 h 762488"/>
                <a:gd name="connsiteX46" fmla="*/ 309190 w 404440"/>
                <a:gd name="connsiteY46" fmla="*/ 53405 h 762488"/>
                <a:gd name="connsiteX47" fmla="*/ 359990 w 404440"/>
                <a:gd name="connsiteY47" fmla="*/ 13188 h 762488"/>
                <a:gd name="connsiteX48" fmla="*/ 374806 w 404440"/>
                <a:gd name="connsiteY48" fmla="*/ 4721 h 762488"/>
                <a:gd name="connsiteX49" fmla="*/ 381156 w 404440"/>
                <a:gd name="connsiteY49" fmla="*/ 488 h 762488"/>
                <a:gd name="connsiteX50" fmla="*/ 404440 w 404440"/>
                <a:gd name="connsiteY50" fmla="*/ 488 h 76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4440" h="762488">
                  <a:moveTo>
                    <a:pt x="91173" y="762488"/>
                  </a:moveTo>
                  <a:cubicBezTo>
                    <a:pt x="87645" y="761782"/>
                    <a:pt x="83506" y="762477"/>
                    <a:pt x="80590" y="760371"/>
                  </a:cubicBezTo>
                  <a:cubicBezTo>
                    <a:pt x="67359" y="750815"/>
                    <a:pt x="36344" y="718738"/>
                    <a:pt x="27673" y="705338"/>
                  </a:cubicBezTo>
                  <a:cubicBezTo>
                    <a:pt x="19102" y="692092"/>
                    <a:pt x="6506" y="663005"/>
                    <a:pt x="6506" y="663005"/>
                  </a:cubicBezTo>
                  <a:cubicBezTo>
                    <a:pt x="3631" y="651504"/>
                    <a:pt x="-899" y="636856"/>
                    <a:pt x="156" y="624905"/>
                  </a:cubicBezTo>
                  <a:cubicBezTo>
                    <a:pt x="1665" y="607805"/>
                    <a:pt x="4200" y="590692"/>
                    <a:pt x="8623" y="574105"/>
                  </a:cubicBezTo>
                  <a:cubicBezTo>
                    <a:pt x="9789" y="569734"/>
                    <a:pt x="25051" y="551327"/>
                    <a:pt x="27673" y="548705"/>
                  </a:cubicBezTo>
                  <a:cubicBezTo>
                    <a:pt x="37935" y="538442"/>
                    <a:pt x="40330" y="540266"/>
                    <a:pt x="53073" y="531771"/>
                  </a:cubicBezTo>
                  <a:cubicBezTo>
                    <a:pt x="56832" y="529265"/>
                    <a:pt x="59845" y="525730"/>
                    <a:pt x="63656" y="523305"/>
                  </a:cubicBezTo>
                  <a:cubicBezTo>
                    <a:pt x="69958" y="519295"/>
                    <a:pt x="81661" y="514364"/>
                    <a:pt x="89056" y="512721"/>
                  </a:cubicBezTo>
                  <a:cubicBezTo>
                    <a:pt x="97435" y="510859"/>
                    <a:pt x="105989" y="509899"/>
                    <a:pt x="114456" y="508488"/>
                  </a:cubicBezTo>
                  <a:cubicBezTo>
                    <a:pt x="139151" y="509899"/>
                    <a:pt x="163941" y="510132"/>
                    <a:pt x="188540" y="512721"/>
                  </a:cubicBezTo>
                  <a:cubicBezTo>
                    <a:pt x="191070" y="512987"/>
                    <a:pt x="193215" y="515040"/>
                    <a:pt x="194890" y="516955"/>
                  </a:cubicBezTo>
                  <a:cubicBezTo>
                    <a:pt x="198240" y="520784"/>
                    <a:pt x="200534" y="525422"/>
                    <a:pt x="203356" y="529655"/>
                  </a:cubicBezTo>
                  <a:cubicBezTo>
                    <a:pt x="204062" y="536005"/>
                    <a:pt x="205709" y="542320"/>
                    <a:pt x="205473" y="548705"/>
                  </a:cubicBezTo>
                  <a:cubicBezTo>
                    <a:pt x="204685" y="569981"/>
                    <a:pt x="208716" y="586275"/>
                    <a:pt x="190656" y="597388"/>
                  </a:cubicBezTo>
                  <a:cubicBezTo>
                    <a:pt x="185522" y="600547"/>
                    <a:pt x="179367" y="601621"/>
                    <a:pt x="173723" y="603738"/>
                  </a:cubicBezTo>
                  <a:cubicBezTo>
                    <a:pt x="151145" y="603032"/>
                    <a:pt x="128404" y="604423"/>
                    <a:pt x="105990" y="601621"/>
                  </a:cubicBezTo>
                  <a:cubicBezTo>
                    <a:pt x="99728" y="600838"/>
                    <a:pt x="89056" y="593155"/>
                    <a:pt x="89056" y="593155"/>
                  </a:cubicBezTo>
                  <a:cubicBezTo>
                    <a:pt x="84117" y="588216"/>
                    <a:pt x="78528" y="583851"/>
                    <a:pt x="74240" y="578338"/>
                  </a:cubicBezTo>
                  <a:cubicBezTo>
                    <a:pt x="68592" y="571076"/>
                    <a:pt x="63856" y="563115"/>
                    <a:pt x="59423" y="555055"/>
                  </a:cubicBezTo>
                  <a:cubicBezTo>
                    <a:pt x="55748" y="548374"/>
                    <a:pt x="50072" y="533795"/>
                    <a:pt x="46723" y="525421"/>
                  </a:cubicBezTo>
                  <a:cubicBezTo>
                    <a:pt x="45824" y="517331"/>
                    <a:pt x="42269" y="486936"/>
                    <a:pt x="42490" y="480971"/>
                  </a:cubicBezTo>
                  <a:cubicBezTo>
                    <a:pt x="42885" y="470301"/>
                    <a:pt x="43884" y="459514"/>
                    <a:pt x="46723" y="449221"/>
                  </a:cubicBezTo>
                  <a:cubicBezTo>
                    <a:pt x="49581" y="438861"/>
                    <a:pt x="54452" y="429116"/>
                    <a:pt x="59423" y="419588"/>
                  </a:cubicBezTo>
                  <a:cubicBezTo>
                    <a:pt x="62953" y="412822"/>
                    <a:pt x="67180" y="406353"/>
                    <a:pt x="72123" y="400538"/>
                  </a:cubicBezTo>
                  <a:cubicBezTo>
                    <a:pt x="79231" y="392175"/>
                    <a:pt x="86414" y="383549"/>
                    <a:pt x="95406" y="377255"/>
                  </a:cubicBezTo>
                  <a:cubicBezTo>
                    <a:pt x="114826" y="363661"/>
                    <a:pt x="139698" y="352914"/>
                    <a:pt x="163140" y="347621"/>
                  </a:cubicBezTo>
                  <a:cubicBezTo>
                    <a:pt x="192015" y="341101"/>
                    <a:pt x="216058" y="339860"/>
                    <a:pt x="245690" y="337038"/>
                  </a:cubicBezTo>
                  <a:cubicBezTo>
                    <a:pt x="252040" y="335627"/>
                    <a:pt x="258569" y="330748"/>
                    <a:pt x="264740" y="332805"/>
                  </a:cubicBezTo>
                  <a:cubicBezTo>
                    <a:pt x="290086" y="341253"/>
                    <a:pt x="271401" y="375473"/>
                    <a:pt x="264740" y="385721"/>
                  </a:cubicBezTo>
                  <a:cubicBezTo>
                    <a:pt x="261946" y="390020"/>
                    <a:pt x="229026" y="392044"/>
                    <a:pt x="228756" y="392071"/>
                  </a:cubicBezTo>
                  <a:cubicBezTo>
                    <a:pt x="210838" y="387592"/>
                    <a:pt x="185614" y="386781"/>
                    <a:pt x="171606" y="370905"/>
                  </a:cubicBezTo>
                  <a:cubicBezTo>
                    <a:pt x="164874" y="363275"/>
                    <a:pt x="160317" y="353972"/>
                    <a:pt x="154673" y="345505"/>
                  </a:cubicBezTo>
                  <a:cubicBezTo>
                    <a:pt x="152556" y="337038"/>
                    <a:pt x="148145" y="328830"/>
                    <a:pt x="148323" y="320105"/>
                  </a:cubicBezTo>
                  <a:cubicBezTo>
                    <a:pt x="148859" y="293853"/>
                    <a:pt x="148487" y="266698"/>
                    <a:pt x="156790" y="241788"/>
                  </a:cubicBezTo>
                  <a:cubicBezTo>
                    <a:pt x="161053" y="229000"/>
                    <a:pt x="173405" y="220083"/>
                    <a:pt x="184306" y="212155"/>
                  </a:cubicBezTo>
                  <a:cubicBezTo>
                    <a:pt x="200835" y="200134"/>
                    <a:pt x="243728" y="183137"/>
                    <a:pt x="264740" y="178288"/>
                  </a:cubicBezTo>
                  <a:cubicBezTo>
                    <a:pt x="279324" y="174923"/>
                    <a:pt x="294427" y="174399"/>
                    <a:pt x="309190" y="171938"/>
                  </a:cubicBezTo>
                  <a:cubicBezTo>
                    <a:pt x="319836" y="170164"/>
                    <a:pt x="330357" y="167705"/>
                    <a:pt x="340940" y="165588"/>
                  </a:cubicBezTo>
                  <a:cubicBezTo>
                    <a:pt x="348701" y="167705"/>
                    <a:pt x="358144" y="166669"/>
                    <a:pt x="364223" y="171938"/>
                  </a:cubicBezTo>
                  <a:cubicBezTo>
                    <a:pt x="372075" y="178743"/>
                    <a:pt x="376477" y="205087"/>
                    <a:pt x="370573" y="214271"/>
                  </a:cubicBezTo>
                  <a:cubicBezTo>
                    <a:pt x="363896" y="224657"/>
                    <a:pt x="338651" y="224101"/>
                    <a:pt x="330356" y="224855"/>
                  </a:cubicBezTo>
                  <a:cubicBezTo>
                    <a:pt x="320478" y="222738"/>
                    <a:pt x="309312" y="223822"/>
                    <a:pt x="300723" y="218505"/>
                  </a:cubicBezTo>
                  <a:cubicBezTo>
                    <a:pt x="285079" y="208821"/>
                    <a:pt x="281188" y="179645"/>
                    <a:pt x="277440" y="165588"/>
                  </a:cubicBezTo>
                  <a:cubicBezTo>
                    <a:pt x="275098" y="135149"/>
                    <a:pt x="272171" y="121057"/>
                    <a:pt x="281673" y="87271"/>
                  </a:cubicBezTo>
                  <a:cubicBezTo>
                    <a:pt x="282781" y="83331"/>
                    <a:pt x="306833" y="55458"/>
                    <a:pt x="309190" y="53405"/>
                  </a:cubicBezTo>
                  <a:cubicBezTo>
                    <a:pt x="325476" y="39220"/>
                    <a:pt x="341239" y="23904"/>
                    <a:pt x="359990" y="13188"/>
                  </a:cubicBezTo>
                  <a:cubicBezTo>
                    <a:pt x="364929" y="10366"/>
                    <a:pt x="369928" y="7648"/>
                    <a:pt x="374806" y="4721"/>
                  </a:cubicBezTo>
                  <a:cubicBezTo>
                    <a:pt x="376987" y="3412"/>
                    <a:pt x="378638" y="848"/>
                    <a:pt x="381156" y="488"/>
                  </a:cubicBezTo>
                  <a:cubicBezTo>
                    <a:pt x="388839" y="-610"/>
                    <a:pt x="396679" y="488"/>
                    <a:pt x="404440" y="488"/>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6C5C871-EC71-0A40-0CE7-D581444688C6}"/>
                </a:ext>
              </a:extLst>
            </p:cNvPr>
            <p:cNvSpPr/>
            <p:nvPr/>
          </p:nvSpPr>
          <p:spPr>
            <a:xfrm>
              <a:off x="10398565" y="4018061"/>
              <a:ext cx="213755" cy="21375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2" name="Oval 41">
              <a:extLst>
                <a:ext uri="{FF2B5EF4-FFF2-40B4-BE49-F238E27FC236}">
                  <a16:creationId xmlns:a16="http://schemas.microsoft.com/office/drawing/2014/main" id="{7EACF972-3F32-1906-6A12-3FE656EEC9C4}"/>
                </a:ext>
              </a:extLst>
            </p:cNvPr>
            <p:cNvSpPr/>
            <p:nvPr/>
          </p:nvSpPr>
          <p:spPr>
            <a:xfrm>
              <a:off x="10400316" y="4856110"/>
              <a:ext cx="213755" cy="213755"/>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3CF04C-5D4B-87CD-9132-7FBF5D9A3998}"/>
                </a:ext>
              </a:extLst>
            </p:cNvPr>
            <p:cNvSpPr/>
            <p:nvPr/>
          </p:nvSpPr>
          <p:spPr>
            <a:xfrm>
              <a:off x="10794306" y="4872991"/>
              <a:ext cx="213755" cy="213755"/>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4" name="Arrow: Up 43">
              <a:extLst>
                <a:ext uri="{FF2B5EF4-FFF2-40B4-BE49-F238E27FC236}">
                  <a16:creationId xmlns:a16="http://schemas.microsoft.com/office/drawing/2014/main" id="{E4F89B12-A588-4FB6-B752-51A2BDBA2D29}"/>
                </a:ext>
              </a:extLst>
            </p:cNvPr>
            <p:cNvSpPr/>
            <p:nvPr/>
          </p:nvSpPr>
          <p:spPr>
            <a:xfrm>
              <a:off x="9770465" y="3316804"/>
              <a:ext cx="129140" cy="24416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rrow: Up 44">
              <a:extLst>
                <a:ext uri="{FF2B5EF4-FFF2-40B4-BE49-F238E27FC236}">
                  <a16:creationId xmlns:a16="http://schemas.microsoft.com/office/drawing/2014/main" id="{58B57EB8-CE69-AFC5-EA84-FD6765E0256C}"/>
                </a:ext>
              </a:extLst>
            </p:cNvPr>
            <p:cNvSpPr/>
            <p:nvPr/>
          </p:nvSpPr>
          <p:spPr>
            <a:xfrm>
              <a:off x="9437274" y="3316804"/>
              <a:ext cx="129140" cy="24416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Arrow: Up 45">
              <a:extLst>
                <a:ext uri="{FF2B5EF4-FFF2-40B4-BE49-F238E27FC236}">
                  <a16:creationId xmlns:a16="http://schemas.microsoft.com/office/drawing/2014/main" id="{478788B0-201D-6041-6D4E-7362D6112FE6}"/>
                </a:ext>
              </a:extLst>
            </p:cNvPr>
            <p:cNvSpPr/>
            <p:nvPr/>
          </p:nvSpPr>
          <p:spPr>
            <a:xfrm>
              <a:off x="11224891" y="3338038"/>
              <a:ext cx="129140" cy="24416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Arrow: Up 46">
              <a:extLst>
                <a:ext uri="{FF2B5EF4-FFF2-40B4-BE49-F238E27FC236}">
                  <a16:creationId xmlns:a16="http://schemas.microsoft.com/office/drawing/2014/main" id="{C8B422D5-D2C2-AA3B-52E6-6039D23ADDBD}"/>
                </a:ext>
              </a:extLst>
            </p:cNvPr>
            <p:cNvSpPr/>
            <p:nvPr/>
          </p:nvSpPr>
          <p:spPr>
            <a:xfrm>
              <a:off x="11562821" y="3342104"/>
              <a:ext cx="129140" cy="24416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A2EA693-25DA-EA58-C720-E147E3DD1A16}"/>
                </a:ext>
              </a:extLst>
            </p:cNvPr>
            <p:cNvSpPr txBox="1"/>
            <p:nvPr/>
          </p:nvSpPr>
          <p:spPr>
            <a:xfrm>
              <a:off x="9211574" y="3490943"/>
              <a:ext cx="1670959" cy="586245"/>
            </a:xfrm>
            <a:prstGeom prst="rect">
              <a:avLst/>
            </a:prstGeom>
            <a:noFill/>
          </p:spPr>
          <p:txBody>
            <a:bodyPr wrap="square" rtlCol="0">
              <a:spAutoFit/>
            </a:bodyPr>
            <a:lstStyle/>
            <a:p>
              <a:r>
                <a:rPr lang="en-US" b="1" dirty="0">
                  <a:highlight>
                    <a:srgbClr val="00FF00"/>
                  </a:highlight>
                </a:rPr>
                <a:t>B-Field</a:t>
              </a:r>
            </a:p>
          </p:txBody>
        </p:sp>
        <p:sp>
          <p:nvSpPr>
            <p:cNvPr id="49" name="TextBox 48">
              <a:extLst>
                <a:ext uri="{FF2B5EF4-FFF2-40B4-BE49-F238E27FC236}">
                  <a16:creationId xmlns:a16="http://schemas.microsoft.com/office/drawing/2014/main" id="{6E935FD2-5EB4-EC53-58AE-D19728BA1561}"/>
                </a:ext>
              </a:extLst>
            </p:cNvPr>
            <p:cNvSpPr txBox="1"/>
            <p:nvPr/>
          </p:nvSpPr>
          <p:spPr>
            <a:xfrm>
              <a:off x="7144235" y="5083438"/>
              <a:ext cx="1370547" cy="537391"/>
            </a:xfrm>
            <a:prstGeom prst="rect">
              <a:avLst/>
            </a:prstGeom>
            <a:noFill/>
          </p:spPr>
          <p:txBody>
            <a:bodyPr wrap="square" rtlCol="0">
              <a:spAutoFit/>
            </a:bodyPr>
            <a:lstStyle/>
            <a:p>
              <a:r>
                <a:rPr lang="en-US" sz="1600" b="1" dirty="0">
                  <a:solidFill>
                    <a:srgbClr val="C00000"/>
                  </a:solidFill>
                </a:rPr>
                <a:t>Proton</a:t>
              </a:r>
            </a:p>
          </p:txBody>
        </p:sp>
        <p:sp>
          <p:nvSpPr>
            <p:cNvPr id="50" name="TextBox 49">
              <a:extLst>
                <a:ext uri="{FF2B5EF4-FFF2-40B4-BE49-F238E27FC236}">
                  <a16:creationId xmlns:a16="http://schemas.microsoft.com/office/drawing/2014/main" id="{35C03BBC-75A7-B2CC-E2CF-D4B4DE4ECD2F}"/>
                </a:ext>
              </a:extLst>
            </p:cNvPr>
            <p:cNvSpPr txBox="1"/>
            <p:nvPr/>
          </p:nvSpPr>
          <p:spPr>
            <a:xfrm>
              <a:off x="10349202" y="5343496"/>
              <a:ext cx="1317714" cy="537391"/>
            </a:xfrm>
            <a:prstGeom prst="rect">
              <a:avLst/>
            </a:prstGeom>
            <a:noFill/>
          </p:spPr>
          <p:txBody>
            <a:bodyPr wrap="square" rtlCol="0">
              <a:spAutoFit/>
            </a:bodyPr>
            <a:lstStyle/>
            <a:p>
              <a:r>
                <a:rPr lang="en-US" sz="1600" b="1" dirty="0">
                  <a:solidFill>
                    <a:srgbClr val="C00000"/>
                  </a:solidFill>
                </a:rPr>
                <a:t>Proton</a:t>
              </a:r>
            </a:p>
          </p:txBody>
        </p:sp>
      </p:grpSp>
      <p:sp>
        <p:nvSpPr>
          <p:cNvPr id="4" name="Slide Number Placeholder 3">
            <a:extLst>
              <a:ext uri="{FF2B5EF4-FFF2-40B4-BE49-F238E27FC236}">
                <a16:creationId xmlns:a16="http://schemas.microsoft.com/office/drawing/2014/main" id="{D71B1A4E-66D9-FEB7-E845-08A92D5314F5}"/>
              </a:ext>
            </a:extLst>
          </p:cNvPr>
          <p:cNvSpPr>
            <a:spLocks noGrp="1"/>
          </p:cNvSpPr>
          <p:nvPr>
            <p:ph type="sldNum" sz="quarter" idx="12"/>
          </p:nvPr>
        </p:nvSpPr>
        <p:spPr>
          <a:xfrm>
            <a:off x="8610600" y="6503310"/>
            <a:ext cx="2743200" cy="365125"/>
          </a:xfrm>
        </p:spPr>
        <p:txBody>
          <a:bodyPr/>
          <a:lstStyle/>
          <a:p>
            <a:r>
              <a:rPr lang="en-US"/>
              <a:t>5</a:t>
            </a:r>
            <a:endParaRPr lang="en-US" dirty="0"/>
          </a:p>
        </p:txBody>
      </p:sp>
    </p:spTree>
    <p:custDataLst>
      <p:tags r:id="rId1"/>
    </p:custDataLst>
    <p:extLst>
      <p:ext uri="{BB962C8B-B14F-4D97-AF65-F5344CB8AC3E}">
        <p14:creationId xmlns:p14="http://schemas.microsoft.com/office/powerpoint/2010/main" val="655166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8E7E2-5520-6337-5690-D75123969215}"/>
              </a:ext>
            </a:extLst>
          </p:cNvPr>
          <p:cNvSpPr>
            <a:spLocks noGrp="1"/>
          </p:cNvSpPr>
          <p:nvPr>
            <p:ph type="title"/>
          </p:nvPr>
        </p:nvSpPr>
        <p:spPr>
          <a:xfrm>
            <a:off x="625763" y="357086"/>
            <a:ext cx="10515600" cy="1325563"/>
          </a:xfrm>
        </p:spPr>
        <p:txBody>
          <a:bodyPr/>
          <a:lstStyle/>
          <a:p>
            <a:r>
              <a:rPr lang="en-US" dirty="0">
                <a:ea typeface="Calibri Light"/>
                <a:cs typeface="Calibri Light"/>
              </a:rPr>
              <a:t>Recent Successful </a:t>
            </a:r>
            <a:r>
              <a:rPr lang="en-US" dirty="0" err="1">
                <a:ea typeface="Calibri Light"/>
                <a:cs typeface="Calibri Light"/>
              </a:rPr>
              <a:t>JLab</a:t>
            </a:r>
            <a:r>
              <a:rPr lang="en-US" dirty="0">
                <a:ea typeface="Calibri Light"/>
                <a:cs typeface="Calibri Light"/>
              </a:rPr>
              <a:t> Program</a:t>
            </a:r>
            <a:endParaRPr lang="en-US" dirty="0"/>
          </a:p>
        </p:txBody>
      </p:sp>
      <p:sp>
        <p:nvSpPr>
          <p:cNvPr id="3" name="Content Placeholder 2">
            <a:extLst>
              <a:ext uri="{FF2B5EF4-FFF2-40B4-BE49-F238E27FC236}">
                <a16:creationId xmlns:a16="http://schemas.microsoft.com/office/drawing/2014/main" id="{DBBEA6A7-D70C-8882-34D7-1D3AFC371B1C}"/>
              </a:ext>
            </a:extLst>
          </p:cNvPr>
          <p:cNvSpPr>
            <a:spLocks noGrp="1"/>
          </p:cNvSpPr>
          <p:nvPr>
            <p:ph idx="1"/>
          </p:nvPr>
        </p:nvSpPr>
        <p:spPr>
          <a:xfrm>
            <a:off x="506187" y="1885001"/>
            <a:ext cx="6791696" cy="4823912"/>
          </a:xfrm>
        </p:spPr>
        <p:txBody>
          <a:bodyPr vert="horz" lIns="91440" tIns="45720" rIns="91440" bIns="45720" rtlCol="0" anchor="t">
            <a:normAutofit/>
          </a:bodyPr>
          <a:lstStyle/>
          <a:p>
            <a:r>
              <a:rPr lang="en-US" b="1" dirty="0">
                <a:ea typeface="Calibri"/>
                <a:cs typeface="Calibri"/>
              </a:rPr>
              <a:t>Highly</a:t>
            </a:r>
            <a:r>
              <a:rPr lang="en-US" dirty="0">
                <a:ea typeface="Calibri"/>
                <a:cs typeface="Calibri"/>
              </a:rPr>
              <a:t> successful program to measure SSF</a:t>
            </a:r>
          </a:p>
          <a:p>
            <a:r>
              <a:rPr lang="en-US" dirty="0">
                <a:ea typeface="Calibri"/>
                <a:cs typeface="Calibri"/>
              </a:rPr>
              <a:t>Three different experiments published recent SSF results in</a:t>
            </a:r>
            <a:r>
              <a:rPr lang="en-US" i="1" dirty="0">
                <a:ea typeface="Calibri"/>
                <a:cs typeface="Calibri"/>
              </a:rPr>
              <a:t> Nature Physics</a:t>
            </a:r>
          </a:p>
          <a:p>
            <a:endParaRPr lang="en-US" i="1" dirty="0">
              <a:ea typeface="Calibri"/>
              <a:cs typeface="Calibri"/>
            </a:endParaRPr>
          </a:p>
          <a:p>
            <a:r>
              <a:rPr lang="en-US" dirty="0">
                <a:ea typeface="Calibri"/>
                <a:cs typeface="Calibri"/>
              </a:rPr>
              <a:t>2007 </a:t>
            </a:r>
            <a:r>
              <a:rPr lang="en-US" dirty="0" err="1">
                <a:ea typeface="Calibri"/>
                <a:cs typeface="Calibri"/>
              </a:rPr>
              <a:t>JLab</a:t>
            </a:r>
            <a:r>
              <a:rPr lang="en-US" dirty="0">
                <a:ea typeface="Calibri"/>
                <a:cs typeface="Calibri"/>
              </a:rPr>
              <a:t> Review: DOE Milestone to “measure g</a:t>
            </a:r>
            <a:r>
              <a:rPr lang="en-US" baseline="-25000" dirty="0">
                <a:ea typeface="Calibri"/>
                <a:cs typeface="Calibri"/>
              </a:rPr>
              <a:t>1</a:t>
            </a:r>
            <a:r>
              <a:rPr lang="en-US" dirty="0">
                <a:ea typeface="Calibri"/>
                <a:cs typeface="Calibri"/>
              </a:rPr>
              <a:t> and g</a:t>
            </a:r>
            <a:r>
              <a:rPr lang="en-US" baseline="-25000" dirty="0">
                <a:ea typeface="Calibri"/>
                <a:cs typeface="Calibri"/>
              </a:rPr>
              <a:t>2</a:t>
            </a:r>
            <a:r>
              <a:rPr lang="en-US" dirty="0">
                <a:ea typeface="Calibri"/>
                <a:cs typeface="Calibri"/>
              </a:rPr>
              <a:t> over an enlarged range of x and Q</a:t>
            </a:r>
            <a:r>
              <a:rPr lang="en-US" baseline="30000" dirty="0">
                <a:ea typeface="Calibri"/>
                <a:cs typeface="Calibri"/>
              </a:rPr>
              <a:t>2</a:t>
            </a:r>
            <a:r>
              <a:rPr lang="en-US" dirty="0">
                <a:ea typeface="Calibri"/>
                <a:cs typeface="Calibri"/>
              </a:rPr>
              <a:t>”</a:t>
            </a:r>
          </a:p>
        </p:txBody>
      </p:sp>
      <p:pic>
        <p:nvPicPr>
          <p:cNvPr id="7" name="Picture 6">
            <a:extLst>
              <a:ext uri="{FF2B5EF4-FFF2-40B4-BE49-F238E27FC236}">
                <a16:creationId xmlns:a16="http://schemas.microsoft.com/office/drawing/2014/main" id="{1A451286-8CCF-E8DB-32D9-206EF584192F}"/>
              </a:ext>
            </a:extLst>
          </p:cNvPr>
          <p:cNvPicPr>
            <a:picLocks noChangeAspect="1"/>
          </p:cNvPicPr>
          <p:nvPr/>
        </p:nvPicPr>
        <p:blipFill>
          <a:blip r:embed="rId4"/>
          <a:stretch>
            <a:fillRect/>
          </a:stretch>
        </p:blipFill>
        <p:spPr>
          <a:xfrm>
            <a:off x="8289966" y="1027906"/>
            <a:ext cx="4132613" cy="266156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a:extLst>
              <a:ext uri="{FF2B5EF4-FFF2-40B4-BE49-F238E27FC236}">
                <a16:creationId xmlns:a16="http://schemas.microsoft.com/office/drawing/2014/main" id="{8504DA0D-A7BF-5417-0E0B-41FFB0681835}"/>
              </a:ext>
            </a:extLst>
          </p:cNvPr>
          <p:cNvPicPr>
            <a:picLocks noChangeAspect="1"/>
          </p:cNvPicPr>
          <p:nvPr/>
        </p:nvPicPr>
        <p:blipFill>
          <a:blip r:embed="rId5"/>
          <a:stretch>
            <a:fillRect/>
          </a:stretch>
        </p:blipFill>
        <p:spPr>
          <a:xfrm>
            <a:off x="7759968" y="2855436"/>
            <a:ext cx="4751473" cy="2669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8">
            <a:extLst>
              <a:ext uri="{FF2B5EF4-FFF2-40B4-BE49-F238E27FC236}">
                <a16:creationId xmlns:a16="http://schemas.microsoft.com/office/drawing/2014/main" id="{67BA413F-5D1F-9C84-A7E5-A0E7175EB13F}"/>
              </a:ext>
            </a:extLst>
          </p:cNvPr>
          <p:cNvPicPr>
            <a:picLocks noChangeAspect="1"/>
          </p:cNvPicPr>
          <p:nvPr/>
        </p:nvPicPr>
        <p:blipFill>
          <a:blip r:embed="rId6"/>
          <a:stretch>
            <a:fillRect/>
          </a:stretch>
        </p:blipFill>
        <p:spPr>
          <a:xfrm>
            <a:off x="8133484" y="4854216"/>
            <a:ext cx="4004439" cy="266845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Slide Number Placeholder 3">
            <a:extLst>
              <a:ext uri="{FF2B5EF4-FFF2-40B4-BE49-F238E27FC236}">
                <a16:creationId xmlns:a16="http://schemas.microsoft.com/office/drawing/2014/main" id="{50A18C1A-5DD7-0D47-95ED-478E84CD80AF}"/>
              </a:ext>
            </a:extLst>
          </p:cNvPr>
          <p:cNvSpPr>
            <a:spLocks noGrp="1"/>
          </p:cNvSpPr>
          <p:nvPr>
            <p:ph type="sldNum" sz="quarter" idx="12"/>
          </p:nvPr>
        </p:nvSpPr>
        <p:spPr>
          <a:xfrm>
            <a:off x="9278566" y="76387"/>
            <a:ext cx="2743200" cy="365125"/>
          </a:xfrm>
        </p:spPr>
        <p:txBody>
          <a:bodyPr/>
          <a:lstStyle/>
          <a:p>
            <a:r>
              <a:rPr lang="en-US"/>
              <a:t>6</a:t>
            </a:r>
            <a:endParaRPr lang="en-US" dirty="0"/>
          </a:p>
        </p:txBody>
      </p:sp>
    </p:spTree>
    <p:custDataLst>
      <p:tags r:id="rId1"/>
    </p:custDataLst>
    <p:extLst>
      <p:ext uri="{BB962C8B-B14F-4D97-AF65-F5344CB8AC3E}">
        <p14:creationId xmlns:p14="http://schemas.microsoft.com/office/powerpoint/2010/main" val="1315431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CD5B75-E1D3-C3CA-8684-7DF704FEAF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03227" y="3893207"/>
            <a:ext cx="3987453" cy="2771497"/>
          </a:xfrm>
          <a:prstGeom prst="rect">
            <a:avLst/>
          </a:prstGeom>
        </p:spPr>
      </p:pic>
      <p:sp>
        <p:nvSpPr>
          <p:cNvPr id="5" name="TextBox 4">
            <a:extLst>
              <a:ext uri="{FF2B5EF4-FFF2-40B4-BE49-F238E27FC236}">
                <a16:creationId xmlns:a16="http://schemas.microsoft.com/office/drawing/2014/main" id="{C8EE4D36-61DB-47B2-7B2B-F2FECE6222A5}"/>
              </a:ext>
            </a:extLst>
          </p:cNvPr>
          <p:cNvSpPr txBox="1"/>
          <p:nvPr/>
        </p:nvSpPr>
        <p:spPr>
          <a:xfrm>
            <a:off x="526756" y="1551482"/>
            <a:ext cx="744114" cy="923330"/>
          </a:xfrm>
          <a:prstGeom prst="rect">
            <a:avLst/>
          </a:prstGeom>
          <a:noFill/>
        </p:spPr>
        <p:txBody>
          <a:bodyPr wrap="none" rtlCol="0">
            <a:spAutoFit/>
          </a:bodyPr>
          <a:lstStyle/>
          <a:p>
            <a:r>
              <a:rPr lang="en-US" sz="5400" b="1" dirty="0"/>
              <a:t>g</a:t>
            </a:r>
            <a:r>
              <a:rPr lang="en-US" sz="5400" b="1" baseline="-25000" dirty="0"/>
              <a:t>1</a:t>
            </a:r>
            <a:endParaRPr lang="en-US" sz="5400" b="1" dirty="0"/>
          </a:p>
        </p:txBody>
      </p:sp>
      <p:sp>
        <p:nvSpPr>
          <p:cNvPr id="6" name="TextBox 5">
            <a:extLst>
              <a:ext uri="{FF2B5EF4-FFF2-40B4-BE49-F238E27FC236}">
                <a16:creationId xmlns:a16="http://schemas.microsoft.com/office/drawing/2014/main" id="{79B2DC4D-55B9-6E17-5FC1-FA4A8D7BFD40}"/>
              </a:ext>
            </a:extLst>
          </p:cNvPr>
          <p:cNvSpPr txBox="1"/>
          <p:nvPr/>
        </p:nvSpPr>
        <p:spPr>
          <a:xfrm>
            <a:off x="526756" y="4619469"/>
            <a:ext cx="744114" cy="923330"/>
          </a:xfrm>
          <a:prstGeom prst="rect">
            <a:avLst/>
          </a:prstGeom>
          <a:noFill/>
        </p:spPr>
        <p:txBody>
          <a:bodyPr wrap="none" rtlCol="0">
            <a:spAutoFit/>
          </a:bodyPr>
          <a:lstStyle/>
          <a:p>
            <a:r>
              <a:rPr lang="en-US" sz="5400" b="1" dirty="0"/>
              <a:t>g</a:t>
            </a:r>
            <a:r>
              <a:rPr lang="en-US" sz="5400" b="1" baseline="-25000" dirty="0"/>
              <a:t>2</a:t>
            </a:r>
            <a:endParaRPr lang="en-US" sz="5400" b="1" dirty="0"/>
          </a:p>
        </p:txBody>
      </p:sp>
      <p:pic>
        <p:nvPicPr>
          <p:cNvPr id="9" name="Picture 8">
            <a:extLst>
              <a:ext uri="{FF2B5EF4-FFF2-40B4-BE49-F238E27FC236}">
                <a16:creationId xmlns:a16="http://schemas.microsoft.com/office/drawing/2014/main" id="{FDCCE694-98EA-8D99-6CE5-6CBFA3A137E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237093" y="983211"/>
            <a:ext cx="3900076" cy="2771497"/>
          </a:xfrm>
          <a:prstGeom prst="rect">
            <a:avLst/>
          </a:prstGeom>
        </p:spPr>
      </p:pic>
      <p:pic>
        <p:nvPicPr>
          <p:cNvPr id="12" name="Picture 11">
            <a:extLst>
              <a:ext uri="{FF2B5EF4-FFF2-40B4-BE49-F238E27FC236}">
                <a16:creationId xmlns:a16="http://schemas.microsoft.com/office/drawing/2014/main" id="{54548696-24CD-5112-8DE7-AF885127227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293919" y="3893206"/>
            <a:ext cx="3903803" cy="2771497"/>
          </a:xfrm>
          <a:prstGeom prst="rect">
            <a:avLst/>
          </a:prstGeom>
        </p:spPr>
      </p:pic>
      <p:pic>
        <p:nvPicPr>
          <p:cNvPr id="13" name="Picture 12">
            <a:extLst>
              <a:ext uri="{FF2B5EF4-FFF2-40B4-BE49-F238E27FC236}">
                <a16:creationId xmlns:a16="http://schemas.microsoft.com/office/drawing/2014/main" id="{67522D4A-25E1-D3F7-CA01-B79EC56F745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293918" y="923330"/>
            <a:ext cx="3903803" cy="2771497"/>
          </a:xfrm>
          <a:prstGeom prst="rect">
            <a:avLst/>
          </a:prstGeom>
        </p:spPr>
      </p:pic>
      <p:sp>
        <p:nvSpPr>
          <p:cNvPr id="10" name="TextBox 9">
            <a:extLst>
              <a:ext uri="{FF2B5EF4-FFF2-40B4-BE49-F238E27FC236}">
                <a16:creationId xmlns:a16="http://schemas.microsoft.com/office/drawing/2014/main" id="{E34E8B13-F060-066C-813E-821419B57DF8}"/>
              </a:ext>
            </a:extLst>
          </p:cNvPr>
          <p:cNvSpPr txBox="1"/>
          <p:nvPr/>
        </p:nvSpPr>
        <p:spPr>
          <a:xfrm>
            <a:off x="3116549" y="383047"/>
            <a:ext cx="2141164" cy="923330"/>
          </a:xfrm>
          <a:prstGeom prst="rect">
            <a:avLst/>
          </a:prstGeom>
          <a:noFill/>
        </p:spPr>
        <p:txBody>
          <a:bodyPr wrap="none" rtlCol="0">
            <a:spAutoFit/>
          </a:bodyPr>
          <a:lstStyle/>
          <a:p>
            <a:r>
              <a:rPr lang="en-US" sz="5400" b="1" dirty="0">
                <a:solidFill>
                  <a:srgbClr val="FF0000"/>
                </a:solidFill>
              </a:rPr>
              <a:t>Proton</a:t>
            </a:r>
          </a:p>
        </p:txBody>
      </p:sp>
      <p:sp>
        <p:nvSpPr>
          <p:cNvPr id="7" name="TextBox 6">
            <a:extLst>
              <a:ext uri="{FF2B5EF4-FFF2-40B4-BE49-F238E27FC236}">
                <a16:creationId xmlns:a16="http://schemas.microsoft.com/office/drawing/2014/main" id="{287E9974-B4C5-0A60-11E0-67C1A9431364}"/>
              </a:ext>
            </a:extLst>
          </p:cNvPr>
          <p:cNvSpPr txBox="1"/>
          <p:nvPr/>
        </p:nvSpPr>
        <p:spPr>
          <a:xfrm>
            <a:off x="7953863" y="414806"/>
            <a:ext cx="2583912" cy="923330"/>
          </a:xfrm>
          <a:prstGeom prst="rect">
            <a:avLst/>
          </a:prstGeom>
          <a:noFill/>
        </p:spPr>
        <p:txBody>
          <a:bodyPr wrap="none" rtlCol="0">
            <a:spAutoFit/>
          </a:bodyPr>
          <a:lstStyle/>
          <a:p>
            <a:r>
              <a:rPr lang="en-US" sz="5400" b="1" dirty="0">
                <a:solidFill>
                  <a:schemeClr val="bg1">
                    <a:lumMod val="65000"/>
                  </a:schemeClr>
                </a:solidFill>
              </a:rPr>
              <a:t>Neutron</a:t>
            </a:r>
          </a:p>
        </p:txBody>
      </p:sp>
      <p:sp>
        <p:nvSpPr>
          <p:cNvPr id="2" name="Slide Number Placeholder 1">
            <a:extLst>
              <a:ext uri="{FF2B5EF4-FFF2-40B4-BE49-F238E27FC236}">
                <a16:creationId xmlns:a16="http://schemas.microsoft.com/office/drawing/2014/main" id="{10D4B545-9520-5549-3A15-75E545C5FDE3}"/>
              </a:ext>
            </a:extLst>
          </p:cNvPr>
          <p:cNvSpPr>
            <a:spLocks noGrp="1"/>
          </p:cNvSpPr>
          <p:nvPr>
            <p:ph type="sldNum" sz="quarter" idx="12"/>
          </p:nvPr>
        </p:nvSpPr>
        <p:spPr/>
        <p:txBody>
          <a:bodyPr/>
          <a:lstStyle/>
          <a:p>
            <a:r>
              <a:rPr lang="en-US"/>
              <a:t>7</a:t>
            </a:r>
          </a:p>
        </p:txBody>
      </p:sp>
    </p:spTree>
    <p:custDataLst>
      <p:tags r:id="rId1"/>
    </p:custDataLst>
    <p:extLst>
      <p:ext uri="{BB962C8B-B14F-4D97-AF65-F5344CB8AC3E}">
        <p14:creationId xmlns:p14="http://schemas.microsoft.com/office/powerpoint/2010/main" val="21657766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1"/>
</p:tagLst>
</file>

<file path=ppt/tags/tag10.xml><?xml version="1.0" encoding="utf-8"?>
<p:tagLst xmlns:a="http://schemas.openxmlformats.org/drawingml/2006/main" xmlns:r="http://schemas.openxmlformats.org/officeDocument/2006/relationships" xmlns:p="http://schemas.openxmlformats.org/presentationml/2006/main">
  <p:tag name="PPSPLIT_ID" val=" 6"/>
</p:tagLst>
</file>

<file path=ppt/tags/tag11.xml><?xml version="1.0" encoding="utf-8"?>
<p:tagLst xmlns:a="http://schemas.openxmlformats.org/drawingml/2006/main" xmlns:r="http://schemas.openxmlformats.org/officeDocument/2006/relationships" xmlns:p="http://schemas.openxmlformats.org/presentationml/2006/main">
  <p:tag name="PPSPLIT_ID" val=" 9"/>
</p:tagLst>
</file>

<file path=ppt/tags/tag12.xml><?xml version="1.0" encoding="utf-8"?>
<p:tagLst xmlns:a="http://schemas.openxmlformats.org/drawingml/2006/main" xmlns:r="http://schemas.openxmlformats.org/officeDocument/2006/relationships" xmlns:p="http://schemas.openxmlformats.org/presentationml/2006/main">
  <p:tag name="PPSPLIT_ID" val=" 11"/>
</p:tagLst>
</file>

<file path=ppt/tags/tag13.xml><?xml version="1.0" encoding="utf-8"?>
<p:tagLst xmlns:a="http://schemas.openxmlformats.org/drawingml/2006/main" xmlns:r="http://schemas.openxmlformats.org/officeDocument/2006/relationships" xmlns:p="http://schemas.openxmlformats.org/presentationml/2006/main">
  <p:tag name="PPSPLIT_ID" val=" 12"/>
</p:tagLst>
</file>

<file path=ppt/tags/tag14.xml><?xml version="1.0" encoding="utf-8"?>
<p:tagLst xmlns:a="http://schemas.openxmlformats.org/drawingml/2006/main" xmlns:r="http://schemas.openxmlformats.org/officeDocument/2006/relationships" xmlns:p="http://schemas.openxmlformats.org/presentationml/2006/main">
  <p:tag name="PPSPLIT_ID" val=" 13"/>
</p:tagLst>
</file>

<file path=ppt/tags/tag15.xml><?xml version="1.0" encoding="utf-8"?>
<p:tagLst xmlns:a="http://schemas.openxmlformats.org/drawingml/2006/main" xmlns:r="http://schemas.openxmlformats.org/officeDocument/2006/relationships" xmlns:p="http://schemas.openxmlformats.org/presentationml/2006/main">
  <p:tag name="PPSPLIT_ID" val=" 14"/>
</p:tagLst>
</file>

<file path=ppt/tags/tag16.xml><?xml version="1.0" encoding="utf-8"?>
<p:tagLst xmlns:a="http://schemas.openxmlformats.org/drawingml/2006/main" xmlns:r="http://schemas.openxmlformats.org/officeDocument/2006/relationships" xmlns:p="http://schemas.openxmlformats.org/presentationml/2006/main">
  <p:tag name="PPSPLIT_ID" val=" 15"/>
</p:tagLst>
</file>

<file path=ppt/tags/tag17.xml><?xml version="1.0" encoding="utf-8"?>
<p:tagLst xmlns:a="http://schemas.openxmlformats.org/drawingml/2006/main" xmlns:r="http://schemas.openxmlformats.org/officeDocument/2006/relationships" xmlns:p="http://schemas.openxmlformats.org/presentationml/2006/main">
  <p:tag name="PPSPLIT_ID" val=" 16"/>
</p:tagLst>
</file>

<file path=ppt/tags/tag18.xml><?xml version="1.0" encoding="utf-8"?>
<p:tagLst xmlns:a="http://schemas.openxmlformats.org/drawingml/2006/main" xmlns:r="http://schemas.openxmlformats.org/officeDocument/2006/relationships" xmlns:p="http://schemas.openxmlformats.org/presentationml/2006/main">
  <p:tag name="PPSPLIT_ID" val=" 17"/>
</p:tagLst>
</file>

<file path=ppt/tags/tag19.xml><?xml version="1.0" encoding="utf-8"?>
<p:tagLst xmlns:a="http://schemas.openxmlformats.org/drawingml/2006/main" xmlns:r="http://schemas.openxmlformats.org/officeDocument/2006/relationships" xmlns:p="http://schemas.openxmlformats.org/presentationml/2006/main">
  <p:tag name="PPSPLIT_ID" val=" 18"/>
</p:tagLst>
</file>

<file path=ppt/tags/tag2.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2"/>
</p:tagLst>
</file>

<file path=ppt/tags/tag20.xml><?xml version="1.0" encoding="utf-8"?>
<p:tagLst xmlns:a="http://schemas.openxmlformats.org/drawingml/2006/main" xmlns:r="http://schemas.openxmlformats.org/officeDocument/2006/relationships" xmlns:p="http://schemas.openxmlformats.org/presentationml/2006/main">
  <p:tag name="PPSPLIT_ID" val=" 19"/>
</p:tagLst>
</file>

<file path=ppt/tags/tag21.xml><?xml version="1.0" encoding="utf-8"?>
<p:tagLst xmlns:a="http://schemas.openxmlformats.org/drawingml/2006/main" xmlns:r="http://schemas.openxmlformats.org/officeDocument/2006/relationships" xmlns:p="http://schemas.openxmlformats.org/presentationml/2006/main">
  <p:tag name="PPSPLIT_ID" val=" 20"/>
</p:tagLst>
</file>

<file path=ppt/tags/tag22.xml><?xml version="1.0" encoding="utf-8"?>
<p:tagLst xmlns:a="http://schemas.openxmlformats.org/drawingml/2006/main" xmlns:r="http://schemas.openxmlformats.org/officeDocument/2006/relationships" xmlns:p="http://schemas.openxmlformats.org/presentationml/2006/main">
  <p:tag name="PPSPLIT_ID" val=" 23"/>
</p:tagLst>
</file>

<file path=ppt/tags/tag23.xml><?xml version="1.0" encoding="utf-8"?>
<p:tagLst xmlns:a="http://schemas.openxmlformats.org/drawingml/2006/main" xmlns:r="http://schemas.openxmlformats.org/officeDocument/2006/relationships" xmlns:p="http://schemas.openxmlformats.org/presentationml/2006/main">
  <p:tag name="PPSPLIT_ID" val=" 24"/>
</p:tagLst>
</file>

<file path=ppt/tags/tag24.xml><?xml version="1.0" encoding="utf-8"?>
<p:tagLst xmlns:a="http://schemas.openxmlformats.org/drawingml/2006/main" xmlns:r="http://schemas.openxmlformats.org/officeDocument/2006/relationships" xmlns:p="http://schemas.openxmlformats.org/presentationml/2006/main">
  <p:tag name="PPSPLIT_ID" val=" 26"/>
</p:tagLst>
</file>

<file path=ppt/tags/tag25.xml><?xml version="1.0" encoding="utf-8"?>
<p:tagLst xmlns:a="http://schemas.openxmlformats.org/drawingml/2006/main" xmlns:r="http://schemas.openxmlformats.org/officeDocument/2006/relationships" xmlns:p="http://schemas.openxmlformats.org/presentationml/2006/main">
  <p:tag name="PPSPLIT_ID" val=" 27"/>
</p:tagLst>
</file>

<file path=ppt/tags/tag26.xml><?xml version="1.0" encoding="utf-8"?>
<p:tagLst xmlns:a="http://schemas.openxmlformats.org/drawingml/2006/main" xmlns:r="http://schemas.openxmlformats.org/officeDocument/2006/relationships" xmlns:p="http://schemas.openxmlformats.org/presentationml/2006/main">
  <p:tag name="PPSPLIT_ID" val=" 4"/>
</p:tagLst>
</file>

<file path=ppt/tags/tag27.xml><?xml version="1.0" encoding="utf-8"?>
<p:tagLst xmlns:a="http://schemas.openxmlformats.org/drawingml/2006/main" xmlns:r="http://schemas.openxmlformats.org/officeDocument/2006/relationships" xmlns:p="http://schemas.openxmlformats.org/presentationml/2006/main">
  <p:tag name="PPSPLIT_ID" val=" 2"/>
</p:tagLst>
</file>

<file path=ppt/tags/tag28.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3"/>
</p:tagLst>
</file>

<file path=ppt/tags/tag29.xml><?xml version="1.0" encoding="utf-8"?>
<p:tagLst xmlns:a="http://schemas.openxmlformats.org/drawingml/2006/main" xmlns:r="http://schemas.openxmlformats.org/officeDocument/2006/relationships" xmlns:p="http://schemas.openxmlformats.org/presentationml/2006/main">
  <p:tag name="PPSPLIT_ID" val=" 25"/>
</p:tagLst>
</file>

<file path=ppt/tags/tag3.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3"/>
  <p:tag name="PPSPLIT_DONE" val="1"/>
</p:tagLst>
</file>

<file path=ppt/tags/tag30.xml><?xml version="1.0" encoding="utf-8"?>
<p:tagLst xmlns:a="http://schemas.openxmlformats.org/drawingml/2006/main" xmlns:r="http://schemas.openxmlformats.org/officeDocument/2006/relationships" xmlns:p="http://schemas.openxmlformats.org/presentationml/2006/main">
  <p:tag name="PPSPLIT_ID" val=" 5"/>
</p:tagLst>
</file>

<file path=ppt/tags/tag31.xml><?xml version="1.0" encoding="utf-8"?>
<p:tagLst xmlns:a="http://schemas.openxmlformats.org/drawingml/2006/main" xmlns:r="http://schemas.openxmlformats.org/officeDocument/2006/relationships" xmlns:p="http://schemas.openxmlformats.org/presentationml/2006/main">
  <p:tag name="PPSPLIT_ID" val=" 6"/>
</p:tagLst>
</file>

<file path=ppt/tags/tag32.xml><?xml version="1.0" encoding="utf-8"?>
<p:tagLst xmlns:a="http://schemas.openxmlformats.org/drawingml/2006/main" xmlns:r="http://schemas.openxmlformats.org/officeDocument/2006/relationships" xmlns:p="http://schemas.openxmlformats.org/presentationml/2006/main">
  <p:tag name="PPSPLIT_ID" val=" 9"/>
</p:tagLst>
</file>

<file path=ppt/tags/tag33.xml><?xml version="1.0" encoding="utf-8"?>
<p:tagLst xmlns:a="http://schemas.openxmlformats.org/drawingml/2006/main" xmlns:r="http://schemas.openxmlformats.org/officeDocument/2006/relationships" xmlns:p="http://schemas.openxmlformats.org/presentationml/2006/main">
  <p:tag name="PPSPLIT_ID" val=" 11"/>
</p:tagLst>
</file>

<file path=ppt/tags/tag34.xml><?xml version="1.0" encoding="utf-8"?>
<p:tagLst xmlns:a="http://schemas.openxmlformats.org/drawingml/2006/main" xmlns:r="http://schemas.openxmlformats.org/officeDocument/2006/relationships" xmlns:p="http://schemas.openxmlformats.org/presentationml/2006/main">
  <p:tag name="PPSPLIT_ID" val=" 12"/>
</p:tagLst>
</file>

<file path=ppt/tags/tag35.xml><?xml version="1.0" encoding="utf-8"?>
<p:tagLst xmlns:a="http://schemas.openxmlformats.org/drawingml/2006/main" xmlns:r="http://schemas.openxmlformats.org/officeDocument/2006/relationships" xmlns:p="http://schemas.openxmlformats.org/presentationml/2006/main">
  <p:tag name="PPSPLIT_ID" val=" 13"/>
</p:tagLst>
</file>

<file path=ppt/tags/tag36.xml><?xml version="1.0" encoding="utf-8"?>
<p:tagLst xmlns:a="http://schemas.openxmlformats.org/drawingml/2006/main" xmlns:r="http://schemas.openxmlformats.org/officeDocument/2006/relationships" xmlns:p="http://schemas.openxmlformats.org/presentationml/2006/main">
  <p:tag name="PPSPLIT_ID" val=" 14"/>
</p:tagLst>
</file>

<file path=ppt/tags/tag37.xml><?xml version="1.0" encoding="utf-8"?>
<p:tagLst xmlns:a="http://schemas.openxmlformats.org/drawingml/2006/main" xmlns:r="http://schemas.openxmlformats.org/officeDocument/2006/relationships" xmlns:p="http://schemas.openxmlformats.org/presentationml/2006/main">
  <p:tag name="PPSPLIT_ID" val=" 15"/>
</p:tagLst>
</file>

<file path=ppt/tags/tag38.xml><?xml version="1.0" encoding="utf-8"?>
<p:tagLst xmlns:a="http://schemas.openxmlformats.org/drawingml/2006/main" xmlns:r="http://schemas.openxmlformats.org/officeDocument/2006/relationships" xmlns:p="http://schemas.openxmlformats.org/presentationml/2006/main">
  <p:tag name="PPSPLIT_ID" val=" 16"/>
</p:tagLst>
</file>

<file path=ppt/tags/tag39.xml><?xml version="1.0" encoding="utf-8"?>
<p:tagLst xmlns:a="http://schemas.openxmlformats.org/drawingml/2006/main" xmlns:r="http://schemas.openxmlformats.org/officeDocument/2006/relationships" xmlns:p="http://schemas.openxmlformats.org/presentationml/2006/main">
  <p:tag name="PPSPLIT_ID" val=" 17"/>
</p:tagLst>
</file>

<file path=ppt/tags/tag4.xml><?xml version="1.0" encoding="utf-8"?>
<p:tagLst xmlns:a="http://schemas.openxmlformats.org/drawingml/2006/main" xmlns:r="http://schemas.openxmlformats.org/officeDocument/2006/relationships" xmlns:p="http://schemas.openxmlformats.org/presentationml/2006/main">
  <p:tag name="PPSPLIT_ID" val=" 5"/>
</p:tagLst>
</file>

<file path=ppt/tags/tag40.xml><?xml version="1.0" encoding="utf-8"?>
<p:tagLst xmlns:a="http://schemas.openxmlformats.org/drawingml/2006/main" xmlns:r="http://schemas.openxmlformats.org/officeDocument/2006/relationships" xmlns:p="http://schemas.openxmlformats.org/presentationml/2006/main">
  <p:tag name="PPSPLIT_ID" val=" 18"/>
</p:tagLst>
</file>

<file path=ppt/tags/tag41.xml><?xml version="1.0" encoding="utf-8"?>
<p:tagLst xmlns:a="http://schemas.openxmlformats.org/drawingml/2006/main" xmlns:r="http://schemas.openxmlformats.org/officeDocument/2006/relationships" xmlns:p="http://schemas.openxmlformats.org/presentationml/2006/main">
  <p:tag name="PPSPLIT_ID" val=" 19"/>
</p:tagLst>
</file>

<file path=ppt/tags/tag42.xml><?xml version="1.0" encoding="utf-8"?>
<p:tagLst xmlns:a="http://schemas.openxmlformats.org/drawingml/2006/main" xmlns:r="http://schemas.openxmlformats.org/officeDocument/2006/relationships" xmlns:p="http://schemas.openxmlformats.org/presentationml/2006/main">
  <p:tag name="PPSPLIT_ID" val=" 20"/>
</p:tagLst>
</file>

<file path=ppt/tags/tag43.xml><?xml version="1.0" encoding="utf-8"?>
<p:tagLst xmlns:a="http://schemas.openxmlformats.org/drawingml/2006/main" xmlns:r="http://schemas.openxmlformats.org/officeDocument/2006/relationships" xmlns:p="http://schemas.openxmlformats.org/presentationml/2006/main">
  <p:tag name="PPSPLIT_ID" val=" 23"/>
</p:tagLst>
</file>

<file path=ppt/tags/tag44.xml><?xml version="1.0" encoding="utf-8"?>
<p:tagLst xmlns:a="http://schemas.openxmlformats.org/drawingml/2006/main" xmlns:r="http://schemas.openxmlformats.org/officeDocument/2006/relationships" xmlns:p="http://schemas.openxmlformats.org/presentationml/2006/main">
  <p:tag name="PPSPLIT_ID" val=" 24"/>
</p:tagLst>
</file>

<file path=ppt/tags/tag45.xml><?xml version="1.0" encoding="utf-8"?>
<p:tagLst xmlns:a="http://schemas.openxmlformats.org/drawingml/2006/main" xmlns:r="http://schemas.openxmlformats.org/officeDocument/2006/relationships" xmlns:p="http://schemas.openxmlformats.org/presentationml/2006/main">
  <p:tag name="PPSPLIT_ID" val=" 26"/>
</p:tagLst>
</file>

<file path=ppt/tags/tag46.xml><?xml version="1.0" encoding="utf-8"?>
<p:tagLst xmlns:a="http://schemas.openxmlformats.org/drawingml/2006/main" xmlns:r="http://schemas.openxmlformats.org/officeDocument/2006/relationships" xmlns:p="http://schemas.openxmlformats.org/presentationml/2006/main">
  <p:tag name="PPSPLIT_ID" val=" 27"/>
</p:tagLst>
</file>

<file path=ppt/tags/tag47.xml><?xml version="1.0" encoding="utf-8"?>
<p:tagLst xmlns:a="http://schemas.openxmlformats.org/drawingml/2006/main" xmlns:r="http://schemas.openxmlformats.org/officeDocument/2006/relationships" xmlns:p="http://schemas.openxmlformats.org/presentationml/2006/main">
  <p:tag name="PPSPLIT_ID" val=" 29"/>
</p:tagLst>
</file>

<file path=ppt/tags/tag48.xml><?xml version="1.0" encoding="utf-8"?>
<p:tagLst xmlns:a="http://schemas.openxmlformats.org/drawingml/2006/main" xmlns:r="http://schemas.openxmlformats.org/officeDocument/2006/relationships" xmlns:p="http://schemas.openxmlformats.org/presentationml/2006/main">
  <p:tag name="PPSPLIT_ID" val=" 30"/>
</p:tagLst>
</file>

<file path=ppt/tags/tag49.xml><?xml version="1.0" encoding="utf-8"?>
<p:tagLst xmlns:a="http://schemas.openxmlformats.org/drawingml/2006/main" xmlns:r="http://schemas.openxmlformats.org/officeDocument/2006/relationships" xmlns:p="http://schemas.openxmlformats.org/presentationml/2006/main">
  <p:tag name="PPSPLIT_ID" val=" 31"/>
</p:tagLst>
</file>

<file path=ppt/tags/tag5.xml><?xml version="1.0" encoding="utf-8"?>
<p:tagLst xmlns:a="http://schemas.openxmlformats.org/drawingml/2006/main" xmlns:r="http://schemas.openxmlformats.org/officeDocument/2006/relationships" xmlns:p="http://schemas.openxmlformats.org/presentationml/2006/main">
  <p:tag name="PPSPLIT_ID" val=" 6"/>
</p:tagLst>
</file>

<file path=ppt/tags/tag50.xml><?xml version="1.0" encoding="utf-8"?>
<p:tagLst xmlns:a="http://schemas.openxmlformats.org/drawingml/2006/main" xmlns:r="http://schemas.openxmlformats.org/officeDocument/2006/relationships" xmlns:p="http://schemas.openxmlformats.org/presentationml/2006/main">
  <p:tag name="PPSPLIT_ID" val=" 4"/>
</p:tagLst>
</file>

<file path=ppt/tags/tag51.xml><?xml version="1.0" encoding="utf-8"?>
<p:tagLst xmlns:a="http://schemas.openxmlformats.org/drawingml/2006/main" xmlns:r="http://schemas.openxmlformats.org/officeDocument/2006/relationships" xmlns:p="http://schemas.openxmlformats.org/presentationml/2006/main">
  <p:tag name="PPSPLIT_ID" val=" 2"/>
</p:tagLst>
</file>

<file path=ppt/tags/tag52.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4"/>
</p:tagLst>
</file>

<file path=ppt/tags/tag53.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5"/>
</p:tagLst>
</file>

<file path=ppt/tags/tag54.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6"/>
</p:tagLst>
</file>

<file path=ppt/tags/tag55.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7"/>
</p:tagLst>
</file>

<file path=ppt/tags/tag56.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8"/>
</p:tagLst>
</file>

<file path=ppt/tags/tag57.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9"/>
</p:tagLst>
</file>

<file path=ppt/tags/tag58.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10"/>
</p:tagLst>
</file>

<file path=ppt/tags/tag59.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11"/>
</p:tagLst>
</file>

<file path=ppt/tags/tag6.xml><?xml version="1.0" encoding="utf-8"?>
<p:tagLst xmlns:a="http://schemas.openxmlformats.org/drawingml/2006/main" xmlns:r="http://schemas.openxmlformats.org/officeDocument/2006/relationships" xmlns:p="http://schemas.openxmlformats.org/presentationml/2006/main">
  <p:tag name="PPSPLIT_ID" val=" 2"/>
</p:tagLst>
</file>

<file path=ppt/tags/tag60.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12"/>
</p:tagLst>
</file>

<file path=ppt/tags/tag61.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13"/>
</p:tagLst>
</file>

<file path=ppt/tags/tag62.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14"/>
</p:tagLst>
</file>

<file path=ppt/tags/tag63.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15"/>
</p:tagLst>
</file>

<file path=ppt/tags/tag64.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16"/>
</p:tagLst>
</file>

<file path=ppt/tags/tag65.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17"/>
</p:tagLst>
</file>

<file path=ppt/tags/tag66.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18"/>
</p:tagLst>
</file>

<file path=ppt/tags/tag67.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19"/>
</p:tagLst>
</file>

<file path=ppt/tags/tag68.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20"/>
</p:tagLst>
</file>

<file path=ppt/tags/tag69.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21"/>
</p:tagLst>
</file>

<file path=ppt/tags/tag7.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3"/>
  <p:tag name="PPSPLIT_DONE" val="1"/>
</p:tagLst>
</file>

<file path=ppt/tags/tag70.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22"/>
</p:tagLst>
</file>

<file path=ppt/tags/tag71.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23"/>
</p:tagLst>
</file>

<file path=ppt/tags/tag72.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24"/>
</p:tagLst>
</file>

<file path=ppt/tags/tag73.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25"/>
</p:tagLst>
</file>

<file path=ppt/tags/tag74.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26"/>
</p:tagLst>
</file>

<file path=ppt/tags/tag75.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27"/>
</p:tagLst>
</file>

<file path=ppt/tags/tag76.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28"/>
</p:tagLst>
</file>

<file path=ppt/tags/tag77.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29"/>
</p:tagLst>
</file>

<file path=ppt/tags/tag78.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30"/>
</p:tagLst>
</file>

<file path=ppt/tags/tag79.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31"/>
</p:tagLst>
</file>

<file path=ppt/tags/tag8.xml><?xml version="1.0" encoding="utf-8"?>
<p:tagLst xmlns:a="http://schemas.openxmlformats.org/drawingml/2006/main" xmlns:r="http://schemas.openxmlformats.org/officeDocument/2006/relationships" xmlns:p="http://schemas.openxmlformats.org/presentationml/2006/main">
  <p:tag name="PPSPLIT_ID" val=" 25"/>
</p:tagLst>
</file>

<file path=ppt/tags/tag80.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32"/>
</p:tagLst>
</file>

<file path=ppt/tags/tag81.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33"/>
</p:tagLst>
</file>

<file path=ppt/tags/tag82.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34"/>
</p:tagLst>
</file>

<file path=ppt/tags/tag83.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35"/>
</p:tagLst>
</file>

<file path=ppt/tags/tag84.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36"/>
</p:tagLst>
</file>

<file path=ppt/tags/tag85.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37"/>
</p:tagLst>
</file>

<file path=ppt/tags/tag86.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38"/>
</p:tagLst>
</file>

<file path=ppt/tags/tag87.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39"/>
</p:tagLst>
</file>

<file path=ppt/tags/tag88.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40"/>
</p:tagLst>
</file>

<file path=ppt/tags/tag89.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41"/>
</p:tagLst>
</file>

<file path=ppt/tags/tag9.xml><?xml version="1.0" encoding="utf-8"?>
<p:tagLst xmlns:a="http://schemas.openxmlformats.org/drawingml/2006/main" xmlns:r="http://schemas.openxmlformats.org/officeDocument/2006/relationships" xmlns:p="http://schemas.openxmlformats.org/presentationml/2006/main">
  <p:tag name="PPSPLIT_ID" val=" 5"/>
</p:tagLst>
</file>

<file path=ppt/tags/tag90.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42"/>
</p:tagLst>
</file>

<file path=ppt/tags/tag91.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43"/>
</p:tagLst>
</file>

<file path=ppt/tags/tag92.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44"/>
</p:tagLst>
</file>

<file path=ppt/tags/tag93.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45"/>
</p:tagLst>
</file>

<file path=ppt/tags/tag94.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46"/>
</p:tagLst>
</file>

<file path=ppt/tags/tag95.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47"/>
</p:tagLst>
</file>

<file path=ppt/tags/tag96.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48"/>
</p:tagLst>
</file>

<file path=ppt/tags/tag97.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49"/>
</p:tagLst>
</file>

<file path=ppt/tags/tag98.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5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TM02900769[[fn=Retrospect]]</Template>
  <TotalTime>23953</TotalTime>
  <Words>3128</Words>
  <Application>Microsoft Office PowerPoint</Application>
  <PresentationFormat>Widescreen</PresentationFormat>
  <Paragraphs>810</Paragraphs>
  <Slides>52</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52</vt:i4>
      </vt:variant>
    </vt:vector>
  </HeadingPairs>
  <TitlesOfParts>
    <vt:vector size="63" baseType="lpstr">
      <vt:lpstr>Aptos</vt:lpstr>
      <vt:lpstr>Aptos Display</vt:lpstr>
      <vt:lpstr>Arial</vt:lpstr>
      <vt:lpstr>Calibri</vt:lpstr>
      <vt:lpstr>Calibri Light</vt:lpstr>
      <vt:lpstr>Cambria Math</vt:lpstr>
      <vt:lpstr>Google Sans</vt:lpstr>
      <vt:lpstr>Roboto</vt:lpstr>
      <vt:lpstr>Source Sans Pro</vt:lpstr>
      <vt:lpstr>Wingdings</vt:lpstr>
      <vt:lpstr>Office Theme</vt:lpstr>
      <vt:lpstr>Revealing the Transition Region of QCD with the Proton’s g2 Structure Function</vt:lpstr>
      <vt:lpstr>Experiment Overview</vt:lpstr>
      <vt:lpstr>PowerPoint Presentation</vt:lpstr>
      <vt:lpstr>PowerPoint Presentation</vt:lpstr>
      <vt:lpstr>PowerPoint Presentation</vt:lpstr>
      <vt:lpstr>How to study QCD and higher twist in the transition region? </vt:lpstr>
      <vt:lpstr>g2 Structure Function enables direct tests of QCD and higher twist</vt:lpstr>
      <vt:lpstr>Recent Successful JLab Program</vt:lpstr>
      <vt:lpstr>PowerPoint Presentation</vt:lpstr>
      <vt:lpstr>PowerPoint Presentation</vt:lpstr>
      <vt:lpstr>Proposed Experiment</vt:lpstr>
      <vt:lpstr>Experimental Setup</vt:lpstr>
      <vt:lpstr>Polarized Target</vt:lpstr>
      <vt:lpstr>Chicane Magnet</vt:lpstr>
      <vt:lpstr>Simulation Study</vt:lpstr>
      <vt:lpstr>Resolutions</vt:lpstr>
      <vt:lpstr>Resolutions</vt:lpstr>
      <vt:lpstr>Impact on Coverage</vt:lpstr>
      <vt:lpstr>Systematic Impact</vt:lpstr>
      <vt:lpstr>Simulation Conclusions</vt:lpstr>
      <vt:lpstr>g2 Extraction Method</vt:lpstr>
      <vt:lpstr>Beam Time Required</vt:lpstr>
      <vt:lpstr>Projected Systematics</vt:lpstr>
      <vt:lpstr>Projected g2 Uncertainties</vt:lpstr>
      <vt:lpstr>(g_2 ) ̅ (Twist 3 Extraction)</vt:lpstr>
      <vt:lpstr>Projected (d_2 ) ̅ Uncertainties</vt:lpstr>
      <vt:lpstr>Hydrogen Hyperfine Splitting Impact</vt:lpstr>
      <vt:lpstr>What do the theorists have to say…?</vt:lpstr>
      <vt:lpstr>What do the theorists have to say…?</vt:lpstr>
      <vt:lpstr>What do the theorists have to say…?</vt:lpstr>
      <vt:lpstr>PAC Status</vt:lpstr>
      <vt:lpstr>PowerPoint Presentation</vt:lpstr>
      <vt:lpstr>PAC Report / Conditional Status</vt:lpstr>
      <vt:lpstr>Summary</vt:lpstr>
      <vt:lpstr>Backup Slides</vt:lpstr>
      <vt:lpstr>TAC/Reader Questions Summary</vt:lpstr>
      <vt:lpstr>TAC/Reader Questions Summary</vt:lpstr>
      <vt:lpstr>Option: Going Lower in Q2</vt:lpstr>
      <vt:lpstr>Downstream Beam Pipe</vt:lpstr>
      <vt:lpstr>Local Beam Dump</vt:lpstr>
      <vt:lpstr>BCM Linearity</vt:lpstr>
      <vt:lpstr>Hyperfine Contribution</vt:lpstr>
      <vt:lpstr>Hydrogen Hyperfine Splitting Impact</vt:lpstr>
      <vt:lpstr>“Color Polarizability” d2</vt:lpstr>
      <vt:lpstr>PowerPoint Presentation</vt:lpstr>
      <vt:lpstr>Projected Γ_2 Uncertainties</vt:lpstr>
      <vt:lpstr>Dynamical Mass Generation</vt:lpstr>
      <vt:lpstr>Rates Table</vt:lpstr>
      <vt:lpstr>Overhead</vt:lpstr>
      <vt:lpstr>Burkhardt-Cottingham Sum Rule</vt:lpstr>
      <vt:lpstr>Reliability of the Chicane</vt:lpstr>
      <vt:lpstr>Collaboration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the Transition Region of QCD with the Proton’s g2 Structure Function</dc:title>
  <dc:creator>David Ruth</dc:creator>
  <cp:lastModifiedBy>David Ruth</cp:lastModifiedBy>
  <cp:revision>305</cp:revision>
  <dcterms:created xsi:type="dcterms:W3CDTF">2024-05-21T16:59:18Z</dcterms:created>
  <dcterms:modified xsi:type="dcterms:W3CDTF">2025-07-24T01:20:56Z</dcterms:modified>
</cp:coreProperties>
</file>