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39"/>
  </p:notesMasterIdLst>
  <p:sldIdLst>
    <p:sldId id="256" r:id="rId2"/>
    <p:sldId id="343" r:id="rId3"/>
    <p:sldId id="310" r:id="rId4"/>
    <p:sldId id="341" r:id="rId5"/>
    <p:sldId id="301" r:id="rId6"/>
    <p:sldId id="351" r:id="rId7"/>
    <p:sldId id="317" r:id="rId8"/>
    <p:sldId id="311" r:id="rId9"/>
    <p:sldId id="304" r:id="rId10"/>
    <p:sldId id="331" r:id="rId11"/>
    <p:sldId id="278" r:id="rId12"/>
    <p:sldId id="318" r:id="rId13"/>
    <p:sldId id="296" r:id="rId14"/>
    <p:sldId id="313" r:id="rId15"/>
    <p:sldId id="290" r:id="rId16"/>
    <p:sldId id="302" r:id="rId17"/>
    <p:sldId id="300" r:id="rId18"/>
    <p:sldId id="342" r:id="rId19"/>
    <p:sldId id="335" r:id="rId20"/>
    <p:sldId id="329" r:id="rId21"/>
    <p:sldId id="315" r:id="rId22"/>
    <p:sldId id="327" r:id="rId23"/>
    <p:sldId id="349" r:id="rId24"/>
    <p:sldId id="321" r:id="rId25"/>
    <p:sldId id="350" r:id="rId26"/>
    <p:sldId id="306" r:id="rId27"/>
    <p:sldId id="353" r:id="rId28"/>
    <p:sldId id="354" r:id="rId29"/>
    <p:sldId id="348" r:id="rId30"/>
    <p:sldId id="345" r:id="rId31"/>
    <p:sldId id="344" r:id="rId32"/>
    <p:sldId id="346" r:id="rId33"/>
    <p:sldId id="309" r:id="rId34"/>
    <p:sldId id="277" r:id="rId35"/>
    <p:sldId id="308" r:id="rId36"/>
    <p:sldId id="279" r:id="rId37"/>
    <p:sldId id="294" r:id="rId38"/>
  </p:sldIdLst>
  <p:sldSz cx="12192000" cy="6858000"/>
  <p:notesSz cx="7010400" cy="9296400"/>
  <p:embeddedFontLst>
    <p:embeddedFont>
      <p:font typeface="Helvetica Neue" panose="02000503000000020004"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7">
          <p15:clr>
            <a:srgbClr val="A4A3A4"/>
          </p15:clr>
        </p15:guide>
        <p15:guide id="2" pos="2208">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o9PvBXDS/mhmSREUvysjU6X7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2B1F10-E2B1-4B51-9859-81D092572ABB}">
  <a:tblStyle styleId="{DE2B1F10-E2B1-4B51-9859-81D092572AB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62"/>
    <p:restoredTop sz="94589"/>
  </p:normalViewPr>
  <p:slideViewPr>
    <p:cSldViewPr snapToGrid="0">
      <p:cViewPr varScale="1">
        <p:scale>
          <a:sx n="102" d="100"/>
          <a:sy n="102" d="100"/>
        </p:scale>
        <p:origin x="192" y="47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7840" cy="464741"/>
          </a:xfrm>
          <a:prstGeom prst="rect">
            <a:avLst/>
          </a:prstGeom>
          <a:noFill/>
          <a:ln>
            <a:noFill/>
          </a:ln>
        </p:spPr>
        <p:txBody>
          <a:bodyPr spcFirstLastPara="1" wrap="square" lIns="92575" tIns="46275" rIns="92575" bIns="462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1"/>
            <a:ext cx="3037840" cy="464741"/>
          </a:xfrm>
          <a:prstGeom prst="rect">
            <a:avLst/>
          </a:prstGeom>
          <a:noFill/>
          <a:ln>
            <a:noFill/>
          </a:ln>
        </p:spPr>
        <p:txBody>
          <a:bodyPr spcFirstLastPara="1" wrap="square" lIns="92575" tIns="46275" rIns="92575" bIns="462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832"/>
            <a:ext cx="5608320" cy="4182661"/>
          </a:xfrm>
          <a:prstGeom prst="rect">
            <a:avLst/>
          </a:prstGeom>
          <a:noFill/>
          <a:ln>
            <a:noFill/>
          </a:ln>
        </p:spPr>
        <p:txBody>
          <a:bodyPr spcFirstLastPara="1" wrap="square" lIns="92575" tIns="46275" rIns="92575" bIns="46275"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30063"/>
            <a:ext cx="3037840" cy="464740"/>
          </a:xfrm>
          <a:prstGeom prst="rect">
            <a:avLst/>
          </a:prstGeom>
          <a:noFill/>
          <a:ln>
            <a:noFill/>
          </a:ln>
        </p:spPr>
        <p:txBody>
          <a:bodyPr spcFirstLastPara="1" wrap="square" lIns="92575" tIns="46275" rIns="92575" bIns="462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30063"/>
            <a:ext cx="3037840" cy="464740"/>
          </a:xfrm>
          <a:prstGeom prst="rect">
            <a:avLst/>
          </a:prstGeom>
          <a:noFill/>
          <a:ln>
            <a:noFill/>
          </a:ln>
        </p:spPr>
        <p:txBody>
          <a:bodyPr spcFirstLastPara="1" wrap="square" lIns="92575" tIns="46275" rIns="92575" bIns="462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 name="Google Shape;115;p1:notes"/>
          <p:cNvSpPr txBox="1">
            <a:spLocks noGrp="1"/>
          </p:cNvSpPr>
          <p:nvPr>
            <p:ph type="body" idx="1"/>
          </p:nvPr>
        </p:nvSpPr>
        <p:spPr>
          <a:xfrm>
            <a:off x="701040" y="4415832"/>
            <a:ext cx="5608320" cy="4182661"/>
          </a:xfrm>
          <a:prstGeom prst="rect">
            <a:avLst/>
          </a:prstGeom>
          <a:noFill/>
          <a:ln>
            <a:noFill/>
          </a:ln>
        </p:spPr>
        <p:txBody>
          <a:bodyPr spcFirstLastPara="1" wrap="square" lIns="92575" tIns="46275" rIns="92575" bIns="46275" anchor="t" anchorCtr="0">
            <a:norm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075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A1D60-67D4-AA9B-A5A5-287B956D2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1701E-3B5F-59BB-EC94-6B1AFE8A7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93C38-7F0E-A18E-4177-65D8AD74C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023A79-925E-C8A9-DE79-FDDA6ABD766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15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027D-C5BC-6138-C365-51CF6471E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815A3-7B6D-B698-BB5A-178D54A99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8E74B-698E-B4C6-460A-0C1E5277AF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2B821-8D61-9A0F-4105-DCDFDD52702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01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2320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91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825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4"/>
        <p:cNvGrpSpPr/>
        <p:nvPr/>
      </p:nvGrpSpPr>
      <p:grpSpPr>
        <a:xfrm>
          <a:off x="0" y="0"/>
          <a:ext cx="0" cy="0"/>
          <a:chOff x="0" y="0"/>
          <a:chExt cx="0" cy="0"/>
        </a:xfrm>
      </p:grpSpPr>
      <p:sp>
        <p:nvSpPr>
          <p:cNvPr id="15" name="Google Shape;15;p17"/>
          <p:cNvSpPr txBox="1"/>
          <p:nvPr/>
        </p:nvSpPr>
        <p:spPr>
          <a:xfrm>
            <a:off x="850703" y="1238250"/>
            <a:ext cx="9986635" cy="447389"/>
          </a:xfrm>
          <a:prstGeom prst="rect">
            <a:avLst/>
          </a:prstGeom>
          <a:noFill/>
          <a:ln>
            <a:noFill/>
          </a:ln>
          <a:effectLst>
            <a:outerShdw blurRad="63500" dist="107763" dir="2700000" algn="ctr" rotWithShape="0">
              <a:schemeClr val="folHlink">
                <a:alpha val="74509"/>
              </a:schemeClr>
            </a:outerShdw>
          </a:effectLst>
        </p:spPr>
        <p:txBody>
          <a:bodyPr spcFirstLastPara="1" wrap="square" lIns="86425" tIns="43200" rIns="86425" bIns="43200" anchor="t" anchorCtr="0">
            <a:spAutoFit/>
          </a:bodyPr>
          <a:lstStyle/>
          <a:p>
            <a:pPr marL="0" marR="0" lvl="0" indent="0" algn="l" rtl="0">
              <a:lnSpc>
                <a:spcPct val="90000"/>
              </a:lnSpc>
              <a:spcBef>
                <a:spcPts val="0"/>
              </a:spcBef>
              <a:spcAft>
                <a:spcPts val="0"/>
              </a:spcAft>
              <a:buClr>
                <a:srgbClr val="000000"/>
              </a:buClr>
              <a:buSzPts val="2600"/>
              <a:buFont typeface="Arial"/>
              <a:buNone/>
            </a:pPr>
            <a:endParaRPr sz="2600" b="0" i="0" u="none" strike="noStrike" cap="none">
              <a:solidFill>
                <a:schemeClr val="dk1"/>
              </a:solidFill>
              <a:latin typeface="Helvetica Neue"/>
              <a:ea typeface="Helvetica Neue"/>
              <a:cs typeface="Helvetica Neue"/>
              <a:sym typeface="Helvetica Neue"/>
            </a:endParaRPr>
          </a:p>
        </p:txBody>
      </p:sp>
      <p:sp>
        <p:nvSpPr>
          <p:cNvPr id="16" name="Google Shape;16;p17"/>
          <p:cNvSpPr txBox="1">
            <a:spLocks noGrp="1"/>
          </p:cNvSpPr>
          <p:nvPr>
            <p:ph type="subTitle" idx="1"/>
          </p:nvPr>
        </p:nvSpPr>
        <p:spPr>
          <a:xfrm>
            <a:off x="2032000" y="4071938"/>
            <a:ext cx="8128000" cy="1143000"/>
          </a:xfrm>
          <a:prstGeom prst="rect">
            <a:avLst/>
          </a:prstGeom>
          <a:noFill/>
          <a:ln>
            <a:noFill/>
          </a:ln>
        </p:spPr>
        <p:txBody>
          <a:bodyPr spcFirstLastPara="1" wrap="square" lIns="0" tIns="0" rIns="0" bIns="0" anchor="t" anchorCtr="0">
            <a:noAutofit/>
          </a:bodyPr>
          <a:lstStyle>
            <a:lvl1pPr lvl="0" algn="ctr">
              <a:lnSpc>
                <a:spcPct val="90000"/>
              </a:lnSpc>
              <a:spcBef>
                <a:spcPts val="1206"/>
              </a:spcBef>
              <a:spcAft>
                <a:spcPts val="0"/>
              </a:spcAft>
              <a:buClr>
                <a:srgbClr val="064308"/>
              </a:buClr>
              <a:buSzPts val="2200"/>
              <a:buNone/>
              <a:defRPr/>
            </a:lvl1pPr>
            <a:lvl2pPr lvl="1" algn="ctr">
              <a:lnSpc>
                <a:spcPct val="90000"/>
              </a:lnSpc>
              <a:spcBef>
                <a:spcPts val="201"/>
              </a:spcBef>
              <a:spcAft>
                <a:spcPts val="0"/>
              </a:spcAft>
              <a:buClr>
                <a:schemeClr val="dk1"/>
              </a:buClr>
              <a:buSzPts val="2000"/>
              <a:buNone/>
              <a:defRPr/>
            </a:lvl2pPr>
            <a:lvl3pPr lvl="2" algn="ctr">
              <a:lnSpc>
                <a:spcPct val="90000"/>
              </a:lnSpc>
              <a:spcBef>
                <a:spcPts val="201"/>
              </a:spcBef>
              <a:spcAft>
                <a:spcPts val="0"/>
              </a:spcAft>
              <a:buClr>
                <a:schemeClr val="dk1"/>
              </a:buClr>
              <a:buSzPts val="1800"/>
              <a:buNone/>
              <a:defRPr/>
            </a:lvl3pPr>
            <a:lvl4pPr lvl="3" algn="ctr">
              <a:lnSpc>
                <a:spcPct val="90000"/>
              </a:lnSpc>
              <a:spcBef>
                <a:spcPts val="201"/>
              </a:spcBef>
              <a:spcAft>
                <a:spcPts val="0"/>
              </a:spcAft>
              <a:buSzPts val="1600"/>
              <a:buNone/>
              <a:defRPr/>
            </a:lvl4pPr>
            <a:lvl5pPr lvl="4" algn="ctr">
              <a:lnSpc>
                <a:spcPct val="90000"/>
              </a:lnSpc>
              <a:spcBef>
                <a:spcPts val="201"/>
              </a:spcBef>
              <a:spcAft>
                <a:spcPts val="0"/>
              </a:spcAft>
              <a:buSzPts val="1400"/>
              <a:buNone/>
              <a:defRPr/>
            </a:lvl5pPr>
            <a:lvl6pPr lvl="5" algn="ctr">
              <a:lnSpc>
                <a:spcPct val="90000"/>
              </a:lnSpc>
              <a:spcBef>
                <a:spcPts val="130"/>
              </a:spcBef>
              <a:spcAft>
                <a:spcPts val="0"/>
              </a:spcAft>
              <a:buClr>
                <a:schemeClr val="dk1"/>
              </a:buClr>
              <a:buSzPts val="1300"/>
              <a:buFont typeface="Helvetica Neue"/>
              <a:buNone/>
              <a:defRPr/>
            </a:lvl6pPr>
            <a:lvl7pPr lvl="6" algn="ctr">
              <a:lnSpc>
                <a:spcPct val="90000"/>
              </a:lnSpc>
              <a:spcBef>
                <a:spcPts val="130"/>
              </a:spcBef>
              <a:spcAft>
                <a:spcPts val="0"/>
              </a:spcAft>
              <a:buClr>
                <a:schemeClr val="dk1"/>
              </a:buClr>
              <a:buSzPts val="1300"/>
              <a:buFont typeface="Helvetica Neue"/>
              <a:buNone/>
              <a:defRPr/>
            </a:lvl7pPr>
            <a:lvl8pPr lvl="7" algn="ctr">
              <a:lnSpc>
                <a:spcPct val="90000"/>
              </a:lnSpc>
              <a:spcBef>
                <a:spcPts val="130"/>
              </a:spcBef>
              <a:spcAft>
                <a:spcPts val="0"/>
              </a:spcAft>
              <a:buClr>
                <a:schemeClr val="dk1"/>
              </a:buClr>
              <a:buSzPts val="1300"/>
              <a:buFont typeface="Helvetica Neue"/>
              <a:buNone/>
              <a:defRPr/>
            </a:lvl8pPr>
            <a:lvl9pPr lvl="8" algn="ctr">
              <a:lnSpc>
                <a:spcPct val="90000"/>
              </a:lnSpc>
              <a:spcBef>
                <a:spcPts val="130"/>
              </a:spcBef>
              <a:spcAft>
                <a:spcPts val="0"/>
              </a:spcAft>
              <a:buClr>
                <a:schemeClr val="dk1"/>
              </a:buClr>
              <a:buSzPts val="1300"/>
              <a:buFont typeface="Helvetica Neue"/>
              <a:buNone/>
              <a:defRPr/>
            </a:lvl9pPr>
          </a:lstStyle>
          <a:p>
            <a:endParaRPr/>
          </a:p>
        </p:txBody>
      </p:sp>
      <p:sp>
        <p:nvSpPr>
          <p:cNvPr id="17" name="Google Shape;17;p17"/>
          <p:cNvSpPr txBox="1">
            <a:spLocks noGrp="1"/>
          </p:cNvSpPr>
          <p:nvPr>
            <p:ph type="title"/>
          </p:nvPr>
        </p:nvSpPr>
        <p:spPr>
          <a:xfrm>
            <a:off x="95255" y="3147284"/>
            <a:ext cx="12001499" cy="478612"/>
          </a:xfrm>
          <a:prstGeom prst="rect">
            <a:avLst/>
          </a:prstGeom>
          <a:noFill/>
          <a:ln>
            <a:noFill/>
          </a:ln>
        </p:spPr>
        <p:txBody>
          <a:bodyPr spcFirstLastPara="1" wrap="square" lIns="56050" tIns="22425" rIns="56050"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18" name="Google Shape;18;p17"/>
          <p:cNvSpPr/>
          <p:nvPr/>
        </p:nvSpPr>
        <p:spPr>
          <a:xfrm>
            <a:off x="4015216" y="415245"/>
            <a:ext cx="3657600" cy="20999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 name="Google Shape;19;p17"/>
          <p:cNvPicPr preferRelativeResize="0"/>
          <p:nvPr/>
        </p:nvPicPr>
        <p:blipFill rotWithShape="1">
          <a:blip r:embed="rId2">
            <a:alphaModFix/>
          </a:blip>
          <a:srcRect/>
          <a:stretch/>
        </p:blipFill>
        <p:spPr>
          <a:xfrm>
            <a:off x="5295900" y="546592"/>
            <a:ext cx="1600200" cy="2043892"/>
          </a:xfrm>
          <a:prstGeom prst="rect">
            <a:avLst/>
          </a:prstGeom>
          <a:noFill/>
          <a:ln>
            <a:noFill/>
          </a:ln>
        </p:spPr>
      </p:pic>
      <p:pic>
        <p:nvPicPr>
          <p:cNvPr id="20" name="Google Shape;20;p17"/>
          <p:cNvPicPr preferRelativeResize="0"/>
          <p:nvPr/>
        </p:nvPicPr>
        <p:blipFill rotWithShape="1">
          <a:blip r:embed="rId3">
            <a:alphaModFix/>
          </a:blip>
          <a:srcRect/>
          <a:stretch/>
        </p:blipFill>
        <p:spPr>
          <a:xfrm>
            <a:off x="6019800" y="5642530"/>
            <a:ext cx="3200400" cy="701322"/>
          </a:xfrm>
          <a:prstGeom prst="rect">
            <a:avLst/>
          </a:prstGeom>
          <a:noFill/>
          <a:ln>
            <a:noFill/>
          </a:ln>
        </p:spPr>
      </p:pic>
      <p:pic>
        <p:nvPicPr>
          <p:cNvPr id="21" name="Google Shape;21;p17"/>
          <p:cNvPicPr preferRelativeResize="0"/>
          <p:nvPr/>
        </p:nvPicPr>
        <p:blipFill rotWithShape="1">
          <a:blip r:embed="rId4">
            <a:alphaModFix/>
          </a:blip>
          <a:srcRect/>
          <a:stretch/>
        </p:blipFill>
        <p:spPr>
          <a:xfrm>
            <a:off x="2944083" y="5642961"/>
            <a:ext cx="2651760" cy="627065"/>
          </a:xfrm>
          <a:prstGeom prst="rect">
            <a:avLst/>
          </a:prstGeom>
          <a:noFill/>
          <a:ln>
            <a:noFill/>
          </a:ln>
        </p:spPr>
      </p:pic>
      <p:sp>
        <p:nvSpPr>
          <p:cNvPr id="22" name="Google Shape;22;p17"/>
          <p:cNvSpPr txBox="1"/>
          <p:nvPr/>
        </p:nvSpPr>
        <p:spPr>
          <a:xfrm>
            <a:off x="0" y="6387154"/>
            <a:ext cx="12192000" cy="425885"/>
          </a:xfrm>
          <a:prstGeom prst="rect">
            <a:avLst/>
          </a:prstGeom>
          <a:noFill/>
          <a:ln>
            <a:noFill/>
          </a:ln>
        </p:spPr>
        <p:txBody>
          <a:bodyPr spcFirstLastPara="1" wrap="square" lIns="86475" tIns="43225" rIns="86475" bIns="432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This material is based upon work supported by the U.S. Department of Energy, Office of Science, Office of Nuclear Physics and used resources of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the Facility for Rare Isotope Beams (FRIB) Operations, which is a DOE Office of Science User Facility under Award Number DE-SC0023633.</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3751181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250826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1801522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3962418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247482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2260246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2725031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Half Vertic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5" y="1071569"/>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281954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145654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131287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3"/>
        <p:cNvGrpSpPr/>
        <p:nvPr/>
      </p:nvGrpSpPr>
      <p:grpSpPr>
        <a:xfrm>
          <a:off x="0" y="0"/>
          <a:ext cx="0" cy="0"/>
          <a:chOff x="0" y="0"/>
          <a:chExt cx="0" cy="0"/>
        </a:xfrm>
      </p:grpSpPr>
      <p:sp>
        <p:nvSpPr>
          <p:cNvPr id="24" name="Google Shape;24;p18"/>
          <p:cNvSpPr/>
          <p:nvPr/>
        </p:nvSpPr>
        <p:spPr>
          <a:xfrm>
            <a:off x="-16080" y="6063452"/>
            <a:ext cx="12208079" cy="822960"/>
          </a:xfrm>
          <a:prstGeom prst="rect">
            <a:avLst/>
          </a:prstGeom>
          <a:solidFill>
            <a:srgbClr val="E7E9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 name="Google Shape;25;p18" descr="FRIB_ppt_top.jpg"/>
          <p:cNvPicPr preferRelativeResize="0"/>
          <p:nvPr/>
        </p:nvPicPr>
        <p:blipFill rotWithShape="1">
          <a:blip r:embed="rId2">
            <a:alphaModFix/>
          </a:blip>
          <a:srcRect/>
          <a:stretch/>
        </p:blipFill>
        <p:spPr>
          <a:xfrm>
            <a:off x="0" y="2"/>
            <a:ext cx="12192000" cy="1003102"/>
          </a:xfrm>
          <a:prstGeom prst="rect">
            <a:avLst/>
          </a:prstGeom>
          <a:noFill/>
          <a:ln>
            <a:noFill/>
          </a:ln>
        </p:spPr>
      </p:pic>
      <p:sp>
        <p:nvSpPr>
          <p:cNvPr id="26" name="Google Shape;26;p18"/>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27" name="Google Shape;27;p18"/>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18"/>
          <p:cNvSpPr txBox="1">
            <a:spLocks noGrp="1"/>
          </p:cNvSpPr>
          <p:nvPr>
            <p:ph type="body" idx="1"/>
          </p:nvPr>
        </p:nvSpPr>
        <p:spPr>
          <a:xfrm>
            <a:off x="101600" y="1067100"/>
            <a:ext cx="11987896" cy="493746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sz="1800"/>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29" name="Google Shape;29;p18"/>
          <p:cNvSpPr txBox="1">
            <a:spLocks noGrp="1"/>
          </p:cNvSpPr>
          <p:nvPr>
            <p:ph type="title"/>
          </p:nvPr>
        </p:nvSpPr>
        <p:spPr>
          <a:xfrm>
            <a:off x="101600" y="289337"/>
            <a:ext cx="11988800"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30" name="Google Shape;30;p18"/>
          <p:cNvSpPr txBox="1">
            <a:spLocks noGrp="1"/>
          </p:cNvSpPr>
          <p:nvPr>
            <p:ph type="ftr" idx="11"/>
          </p:nvPr>
        </p:nvSpPr>
        <p:spPr>
          <a:xfrm>
            <a:off x="6096000" y="6356450"/>
            <a:ext cx="5080007" cy="364628"/>
          </a:xfrm>
          <a:prstGeom prst="rect">
            <a:avLst/>
          </a:prstGeom>
          <a:noFill/>
          <a:ln>
            <a:noFill/>
          </a:ln>
        </p:spPr>
        <p:txBody>
          <a:bodyPr spcFirstLastPara="1" wrap="square" lIns="0" tIns="45700" rIns="0" bIns="45700" anchor="b" anchorCtr="0">
            <a:noAutofit/>
          </a:bodyPr>
          <a:lstStyle>
            <a:lvl1pPr lvl="0" algn="r">
              <a:lnSpc>
                <a:spcPct val="90000"/>
              </a:lnSpc>
              <a:spcBef>
                <a:spcPts val="0"/>
              </a:spcBef>
              <a:spcAft>
                <a:spcPts val="0"/>
              </a:spcAft>
              <a:buSzPts val="1400"/>
              <a:buNone/>
              <a:defRPr sz="1200">
                <a:solidFill>
                  <a:srgbClr val="06430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 Guèye, JLab PAC53, 22 July 2025</a:t>
            </a:r>
            <a:endParaRPr/>
          </a:p>
        </p:txBody>
      </p:sp>
      <p:sp>
        <p:nvSpPr>
          <p:cNvPr id="31" name="Google Shape;31;p18"/>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
        <p:nvSpPr>
          <p:cNvPr id="32" name="Google Shape;32;p18"/>
          <p:cNvSpPr txBox="1"/>
          <p:nvPr/>
        </p:nvSpPr>
        <p:spPr>
          <a:xfrm>
            <a:off x="838200" y="6095341"/>
            <a:ext cx="5486399" cy="759182"/>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Facility for Rare Isotope Beams</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Energy Office of Science | Michigan State University</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640 South Shaw Lane • East Lansing, MI 48824, USA</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frib.msu.edu</a:t>
            </a:r>
            <a:endParaRPr sz="1400" b="0" i="0" u="none" strike="noStrike" cap="none">
              <a:solidFill>
                <a:srgbClr val="000000"/>
              </a:solidFill>
              <a:latin typeface="Arial"/>
              <a:ea typeface="Arial"/>
              <a:cs typeface="Arial"/>
              <a:sym typeface="Arial"/>
            </a:endParaRPr>
          </a:p>
        </p:txBody>
      </p:sp>
      <p:pic>
        <p:nvPicPr>
          <p:cNvPr id="33" name="Google Shape;33;p18"/>
          <p:cNvPicPr preferRelativeResize="0"/>
          <p:nvPr/>
        </p:nvPicPr>
        <p:blipFill rotWithShape="1">
          <a:blip r:embed="rId3">
            <a:alphaModFix/>
          </a:blip>
          <a:srcRect/>
          <a:stretch/>
        </p:blipFill>
        <p:spPr>
          <a:xfrm>
            <a:off x="133428" y="6063452"/>
            <a:ext cx="621425" cy="73152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1443265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1865750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647105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34867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 takeaway">
  <p:cSld name="Content - takeaway">
    <p:spTree>
      <p:nvGrpSpPr>
        <p:cNvPr id="1" name="Shape 48"/>
        <p:cNvGrpSpPr/>
        <p:nvPr/>
      </p:nvGrpSpPr>
      <p:grpSpPr>
        <a:xfrm>
          <a:off x="0" y="0"/>
          <a:ext cx="0" cy="0"/>
          <a:chOff x="0" y="0"/>
          <a:chExt cx="0" cy="0"/>
        </a:xfrm>
      </p:grpSpPr>
      <p:sp>
        <p:nvSpPr>
          <p:cNvPr id="49" name="Google Shape;49;p19"/>
          <p:cNvSpPr/>
          <p:nvPr/>
        </p:nvSpPr>
        <p:spPr>
          <a:xfrm>
            <a:off x="-16079" y="6063452"/>
            <a:ext cx="12208080" cy="822960"/>
          </a:xfrm>
          <a:prstGeom prst="rect">
            <a:avLst/>
          </a:prstGeom>
          <a:solidFill>
            <a:srgbClr val="E7E9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0" name="Google Shape;50;p19" descr="FRIB_ppt_top.jpg"/>
          <p:cNvPicPr preferRelativeResize="0"/>
          <p:nvPr/>
        </p:nvPicPr>
        <p:blipFill rotWithShape="1">
          <a:blip r:embed="rId2">
            <a:alphaModFix/>
          </a:blip>
          <a:srcRect/>
          <a:stretch/>
        </p:blipFill>
        <p:spPr>
          <a:xfrm>
            <a:off x="0" y="2"/>
            <a:ext cx="12192000" cy="1003102"/>
          </a:xfrm>
          <a:prstGeom prst="rect">
            <a:avLst/>
          </a:prstGeom>
          <a:noFill/>
          <a:ln>
            <a:noFill/>
          </a:ln>
        </p:spPr>
      </p:pic>
      <p:sp>
        <p:nvSpPr>
          <p:cNvPr id="51" name="Google Shape;51;p19"/>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52" name="Google Shape;52;p19"/>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19"/>
          <p:cNvSpPr txBox="1">
            <a:spLocks noGrp="1"/>
          </p:cNvSpPr>
          <p:nvPr>
            <p:ph type="body" idx="1"/>
          </p:nvPr>
        </p:nvSpPr>
        <p:spPr>
          <a:xfrm>
            <a:off x="101600" y="1067100"/>
            <a:ext cx="11987896" cy="42669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sz="1800"/>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54" name="Google Shape;54;p19"/>
          <p:cNvSpPr txBox="1">
            <a:spLocks noGrp="1"/>
          </p:cNvSpPr>
          <p:nvPr>
            <p:ph type="title"/>
          </p:nvPr>
        </p:nvSpPr>
        <p:spPr>
          <a:xfrm>
            <a:off x="101600" y="289337"/>
            <a:ext cx="11988800"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55" name="Google Shape;55;p19"/>
          <p:cNvSpPr txBox="1">
            <a:spLocks noGrp="1"/>
          </p:cNvSpPr>
          <p:nvPr>
            <p:ph type="ftr" idx="11"/>
          </p:nvPr>
        </p:nvSpPr>
        <p:spPr>
          <a:xfrm>
            <a:off x="5520912" y="6356450"/>
            <a:ext cx="5655095" cy="364628"/>
          </a:xfrm>
          <a:prstGeom prst="rect">
            <a:avLst/>
          </a:prstGeom>
          <a:noFill/>
          <a:ln>
            <a:noFill/>
          </a:ln>
        </p:spPr>
        <p:txBody>
          <a:bodyPr spcFirstLastPara="1" wrap="square" lIns="0" tIns="45700" rIns="0" bIns="45700" anchor="b" anchorCtr="0">
            <a:noAutofit/>
          </a:bodyPr>
          <a:lstStyle>
            <a:lvl1pPr lvl="0" algn="r">
              <a:lnSpc>
                <a:spcPct val="90000"/>
              </a:lnSpc>
              <a:spcBef>
                <a:spcPts val="0"/>
              </a:spcBef>
              <a:spcAft>
                <a:spcPts val="0"/>
              </a:spcAft>
              <a:buSzPts val="1400"/>
              <a:buNone/>
              <a:defRPr sz="1200">
                <a:solidFill>
                  <a:srgbClr val="06430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 Guèye, JLab PAC53, 22 July 2025</a:t>
            </a:r>
            <a:endParaRPr/>
          </a:p>
        </p:txBody>
      </p:sp>
      <p:sp>
        <p:nvSpPr>
          <p:cNvPr id="56" name="Google Shape;56;p19"/>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
        <p:nvSpPr>
          <p:cNvPr id="57" name="Google Shape;57;p19"/>
          <p:cNvSpPr/>
          <p:nvPr/>
        </p:nvSpPr>
        <p:spPr>
          <a:xfrm>
            <a:off x="0" y="5410200"/>
            <a:ext cx="12192000" cy="685800"/>
          </a:xfrm>
          <a:prstGeom prst="rect">
            <a:avLst/>
          </a:prstGeom>
          <a:solidFill>
            <a:srgbClr val="D2CAB5"/>
          </a:solidFill>
          <a:ln>
            <a:noFill/>
          </a:ln>
        </p:spPr>
        <p:txBody>
          <a:bodyPr spcFirstLastPara="1" wrap="square" lIns="91375" tIns="45700" rIns="9137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19"/>
          <p:cNvSpPr/>
          <p:nvPr/>
        </p:nvSpPr>
        <p:spPr>
          <a:xfrm>
            <a:off x="0" y="6007095"/>
            <a:ext cx="12192000" cy="76200"/>
          </a:xfrm>
          <a:prstGeom prst="rect">
            <a:avLst/>
          </a:prstGeom>
          <a:solidFill>
            <a:srgbClr val="006633"/>
          </a:solidFill>
          <a:ln>
            <a:noFill/>
          </a:ln>
        </p:spPr>
        <p:txBody>
          <a:bodyPr spcFirstLastPara="1" wrap="square" lIns="91375" tIns="45700" rIns="9137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19"/>
          <p:cNvSpPr txBox="1">
            <a:spLocks noGrp="1"/>
          </p:cNvSpPr>
          <p:nvPr>
            <p:ph type="body" idx="2"/>
          </p:nvPr>
        </p:nvSpPr>
        <p:spPr>
          <a:xfrm>
            <a:off x="1" y="5410200"/>
            <a:ext cx="12089496" cy="5842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rgbClr val="064308"/>
              </a:buClr>
              <a:buSzPts val="2200"/>
              <a:buNone/>
              <a:defRPr b="1"/>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pic>
        <p:nvPicPr>
          <p:cNvPr id="60" name="Google Shape;60;p19"/>
          <p:cNvPicPr preferRelativeResize="0"/>
          <p:nvPr/>
        </p:nvPicPr>
        <p:blipFill rotWithShape="1">
          <a:blip r:embed="rId3">
            <a:alphaModFix/>
          </a:blip>
          <a:srcRect/>
          <a:stretch/>
        </p:blipFill>
        <p:spPr>
          <a:xfrm>
            <a:off x="133428" y="6063452"/>
            <a:ext cx="621425" cy="731520"/>
          </a:xfrm>
          <a:prstGeom prst="rect">
            <a:avLst/>
          </a:prstGeom>
          <a:noFill/>
          <a:ln>
            <a:noFill/>
          </a:ln>
        </p:spPr>
      </p:pic>
      <p:sp>
        <p:nvSpPr>
          <p:cNvPr id="61" name="Google Shape;61;p19"/>
          <p:cNvSpPr txBox="1"/>
          <p:nvPr/>
        </p:nvSpPr>
        <p:spPr>
          <a:xfrm>
            <a:off x="838200" y="6095341"/>
            <a:ext cx="5486399" cy="759182"/>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Facility for Rare Isotope Beams</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Energy Office of Science | Michigan State University</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640 South Shaw Lane • East Lansing, MI 48824, USA</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frib.msu.edu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Half Vertical">
  <p:cSld name="1_Half Vertical">
    <p:spTree>
      <p:nvGrpSpPr>
        <p:cNvPr id="1" name="Shape 62"/>
        <p:cNvGrpSpPr/>
        <p:nvPr/>
      </p:nvGrpSpPr>
      <p:grpSpPr>
        <a:xfrm>
          <a:off x="0" y="0"/>
          <a:ext cx="0" cy="0"/>
          <a:chOff x="0" y="0"/>
          <a:chExt cx="0" cy="0"/>
        </a:xfrm>
      </p:grpSpPr>
      <p:sp>
        <p:nvSpPr>
          <p:cNvPr id="63" name="Google Shape;63;p20"/>
          <p:cNvSpPr/>
          <p:nvPr/>
        </p:nvSpPr>
        <p:spPr>
          <a:xfrm>
            <a:off x="-16080" y="6063452"/>
            <a:ext cx="12208079" cy="822960"/>
          </a:xfrm>
          <a:prstGeom prst="rect">
            <a:avLst/>
          </a:prstGeom>
          <a:solidFill>
            <a:srgbClr val="E7E9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4" name="Google Shape;64;p20"/>
          <p:cNvPicPr preferRelativeResize="0"/>
          <p:nvPr/>
        </p:nvPicPr>
        <p:blipFill rotWithShape="1">
          <a:blip r:embed="rId2">
            <a:alphaModFix/>
          </a:blip>
          <a:srcRect/>
          <a:stretch/>
        </p:blipFill>
        <p:spPr>
          <a:xfrm>
            <a:off x="133428" y="6063452"/>
            <a:ext cx="621425" cy="731520"/>
          </a:xfrm>
          <a:prstGeom prst="rect">
            <a:avLst/>
          </a:prstGeom>
          <a:noFill/>
          <a:ln>
            <a:noFill/>
          </a:ln>
        </p:spPr>
      </p:pic>
      <p:pic>
        <p:nvPicPr>
          <p:cNvPr id="65" name="Google Shape;65;p20" descr="FRIB_ppt_top.jpg"/>
          <p:cNvPicPr preferRelativeResize="0"/>
          <p:nvPr/>
        </p:nvPicPr>
        <p:blipFill rotWithShape="1">
          <a:blip r:embed="rId3">
            <a:alphaModFix/>
          </a:blip>
          <a:srcRect/>
          <a:stretch/>
        </p:blipFill>
        <p:spPr>
          <a:xfrm>
            <a:off x="0" y="2"/>
            <a:ext cx="12192000" cy="1003102"/>
          </a:xfrm>
          <a:prstGeom prst="rect">
            <a:avLst/>
          </a:prstGeom>
          <a:noFill/>
          <a:ln>
            <a:noFill/>
          </a:ln>
        </p:spPr>
      </p:pic>
      <p:sp>
        <p:nvSpPr>
          <p:cNvPr id="66" name="Google Shape;66;p20"/>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67" name="Google Shape;67;p20"/>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20"/>
          <p:cNvSpPr txBox="1">
            <a:spLocks noGrp="1"/>
          </p:cNvSpPr>
          <p:nvPr>
            <p:ph type="title"/>
          </p:nvPr>
        </p:nvSpPr>
        <p:spPr>
          <a:xfrm>
            <a:off x="101606" y="285757"/>
            <a:ext cx="11988797"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69" name="Google Shape;69;p20"/>
          <p:cNvSpPr txBox="1">
            <a:spLocks noGrp="1"/>
          </p:cNvSpPr>
          <p:nvPr>
            <p:ph type="body" idx="1"/>
          </p:nvPr>
        </p:nvSpPr>
        <p:spPr>
          <a:xfrm>
            <a:off x="101601" y="1067100"/>
            <a:ext cx="5897640" cy="5027414"/>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sz="1800"/>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70" name="Google Shape;70;p20"/>
          <p:cNvSpPr txBox="1">
            <a:spLocks noGrp="1"/>
          </p:cNvSpPr>
          <p:nvPr>
            <p:ph type="body" idx="2"/>
          </p:nvPr>
        </p:nvSpPr>
        <p:spPr>
          <a:xfrm>
            <a:off x="6192767" y="1071570"/>
            <a:ext cx="5897636" cy="5027414"/>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sz="1800"/>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71" name="Google Shape;71;p20"/>
          <p:cNvSpPr txBox="1">
            <a:spLocks noGrp="1"/>
          </p:cNvSpPr>
          <p:nvPr>
            <p:ph type="ftr" idx="11"/>
          </p:nvPr>
        </p:nvSpPr>
        <p:spPr>
          <a:xfrm>
            <a:off x="5520912" y="6356450"/>
            <a:ext cx="5655095" cy="364628"/>
          </a:xfrm>
          <a:prstGeom prst="rect">
            <a:avLst/>
          </a:prstGeom>
          <a:noFill/>
          <a:ln>
            <a:noFill/>
          </a:ln>
        </p:spPr>
        <p:txBody>
          <a:bodyPr spcFirstLastPara="1" wrap="square" lIns="0" tIns="45700" rIns="0" bIns="45700" anchor="b" anchorCtr="0">
            <a:noAutofit/>
          </a:bodyPr>
          <a:lstStyle>
            <a:lvl1pPr lvl="0" algn="r">
              <a:lnSpc>
                <a:spcPct val="90000"/>
              </a:lnSpc>
              <a:spcBef>
                <a:spcPts val="0"/>
              </a:spcBef>
              <a:spcAft>
                <a:spcPts val="0"/>
              </a:spcAft>
              <a:buSzPts val="1400"/>
              <a:buNone/>
              <a:defRPr sz="1200">
                <a:solidFill>
                  <a:srgbClr val="06430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 Guèye, JLab PAC53, 22 July 2025</a:t>
            </a:r>
            <a:endParaRPr/>
          </a:p>
        </p:txBody>
      </p:sp>
      <p:sp>
        <p:nvSpPr>
          <p:cNvPr id="72" name="Google Shape;72;p20"/>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
        <p:nvSpPr>
          <p:cNvPr id="73" name="Google Shape;73;p20"/>
          <p:cNvSpPr txBox="1"/>
          <p:nvPr/>
        </p:nvSpPr>
        <p:spPr>
          <a:xfrm>
            <a:off x="838200" y="6095341"/>
            <a:ext cx="5486399" cy="759182"/>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Facility for Rare Isotope Beams</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Energy Office of Science | Michigan State University</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640 South Shaw Lane • East Lansing, MI 48824, USA</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frib.msu.edu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alf Horizontal">
  <p:cSld name="Half Horizontal">
    <p:spTree>
      <p:nvGrpSpPr>
        <p:cNvPr id="1" name="Shape 74"/>
        <p:cNvGrpSpPr/>
        <p:nvPr/>
      </p:nvGrpSpPr>
      <p:grpSpPr>
        <a:xfrm>
          <a:off x="0" y="0"/>
          <a:ext cx="0" cy="0"/>
          <a:chOff x="0" y="0"/>
          <a:chExt cx="0" cy="0"/>
        </a:xfrm>
      </p:grpSpPr>
      <p:sp>
        <p:nvSpPr>
          <p:cNvPr id="75" name="Google Shape;75;p21"/>
          <p:cNvSpPr/>
          <p:nvPr/>
        </p:nvSpPr>
        <p:spPr>
          <a:xfrm>
            <a:off x="-16079" y="6063452"/>
            <a:ext cx="12208080" cy="822960"/>
          </a:xfrm>
          <a:prstGeom prst="rect">
            <a:avLst/>
          </a:prstGeom>
          <a:solidFill>
            <a:srgbClr val="E7E9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6" name="Google Shape;76;p21"/>
          <p:cNvPicPr preferRelativeResize="0"/>
          <p:nvPr/>
        </p:nvPicPr>
        <p:blipFill rotWithShape="1">
          <a:blip r:embed="rId2">
            <a:alphaModFix/>
          </a:blip>
          <a:srcRect/>
          <a:stretch/>
        </p:blipFill>
        <p:spPr>
          <a:xfrm>
            <a:off x="133428" y="6063452"/>
            <a:ext cx="621425" cy="731520"/>
          </a:xfrm>
          <a:prstGeom prst="rect">
            <a:avLst/>
          </a:prstGeom>
          <a:noFill/>
          <a:ln>
            <a:noFill/>
          </a:ln>
        </p:spPr>
      </p:pic>
      <p:pic>
        <p:nvPicPr>
          <p:cNvPr id="77" name="Google Shape;77;p21" descr="FRIB_ppt_top.jpg"/>
          <p:cNvPicPr preferRelativeResize="0"/>
          <p:nvPr/>
        </p:nvPicPr>
        <p:blipFill rotWithShape="1">
          <a:blip r:embed="rId3">
            <a:alphaModFix/>
          </a:blip>
          <a:srcRect/>
          <a:stretch/>
        </p:blipFill>
        <p:spPr>
          <a:xfrm>
            <a:off x="0" y="2"/>
            <a:ext cx="12192000" cy="1003102"/>
          </a:xfrm>
          <a:prstGeom prst="rect">
            <a:avLst/>
          </a:prstGeom>
          <a:noFill/>
          <a:ln>
            <a:noFill/>
          </a:ln>
        </p:spPr>
      </p:pic>
      <p:sp>
        <p:nvSpPr>
          <p:cNvPr id="78" name="Google Shape;78;p21"/>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79" name="Google Shape;79;p21"/>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21"/>
          <p:cNvSpPr txBox="1">
            <a:spLocks noGrp="1"/>
          </p:cNvSpPr>
          <p:nvPr>
            <p:ph type="title"/>
          </p:nvPr>
        </p:nvSpPr>
        <p:spPr>
          <a:xfrm>
            <a:off x="101600" y="285757"/>
            <a:ext cx="11988800"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101602" y="1067105"/>
            <a:ext cx="11988805" cy="2433339"/>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82" name="Google Shape;82;p21"/>
          <p:cNvSpPr txBox="1">
            <a:spLocks noGrp="1"/>
          </p:cNvSpPr>
          <p:nvPr>
            <p:ph type="body" idx="2"/>
          </p:nvPr>
        </p:nvSpPr>
        <p:spPr>
          <a:xfrm>
            <a:off x="101602" y="3581407"/>
            <a:ext cx="11988805" cy="2433339"/>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83" name="Google Shape;83;p21"/>
          <p:cNvSpPr txBox="1">
            <a:spLocks noGrp="1"/>
          </p:cNvSpPr>
          <p:nvPr>
            <p:ph type="ftr" idx="11"/>
          </p:nvPr>
        </p:nvSpPr>
        <p:spPr>
          <a:xfrm>
            <a:off x="5520912" y="6356450"/>
            <a:ext cx="5655095" cy="364628"/>
          </a:xfrm>
          <a:prstGeom prst="rect">
            <a:avLst/>
          </a:prstGeom>
          <a:noFill/>
          <a:ln>
            <a:noFill/>
          </a:ln>
        </p:spPr>
        <p:txBody>
          <a:bodyPr spcFirstLastPara="1" wrap="square" lIns="0" tIns="45700" rIns="0" bIns="45700" anchor="b" anchorCtr="0">
            <a:noAutofit/>
          </a:bodyPr>
          <a:lstStyle>
            <a:lvl1pPr lvl="0" algn="r">
              <a:lnSpc>
                <a:spcPct val="90000"/>
              </a:lnSpc>
              <a:spcBef>
                <a:spcPts val="0"/>
              </a:spcBef>
              <a:spcAft>
                <a:spcPts val="0"/>
              </a:spcAft>
              <a:buSzPts val="1400"/>
              <a:buNone/>
              <a:defRPr sz="1200">
                <a:solidFill>
                  <a:srgbClr val="06430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 Guèye, JLab PAC53, 22 July 2025</a:t>
            </a:r>
            <a:endParaRPr/>
          </a:p>
        </p:txBody>
      </p:sp>
      <p:sp>
        <p:nvSpPr>
          <p:cNvPr id="84" name="Google Shape;84;p21"/>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
        <p:nvSpPr>
          <p:cNvPr id="85" name="Google Shape;85;p21"/>
          <p:cNvSpPr txBox="1"/>
          <p:nvPr/>
        </p:nvSpPr>
        <p:spPr>
          <a:xfrm>
            <a:off x="838200" y="6095341"/>
            <a:ext cx="5486399" cy="759182"/>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Facility for Rare Isotope Beams</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Energy Office of Science | Michigan State University</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640 South Shaw Lane • East Lansing, MI 48824, USA</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frib.msu.edu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6"/>
        <p:cNvGrpSpPr/>
        <p:nvPr/>
      </p:nvGrpSpPr>
      <p:grpSpPr>
        <a:xfrm>
          <a:off x="0" y="0"/>
          <a:ext cx="0" cy="0"/>
          <a:chOff x="0" y="0"/>
          <a:chExt cx="0" cy="0"/>
        </a:xfrm>
      </p:grpSpPr>
      <p:sp>
        <p:nvSpPr>
          <p:cNvPr id="87" name="Google Shape;87;p23"/>
          <p:cNvSpPr/>
          <p:nvPr/>
        </p:nvSpPr>
        <p:spPr>
          <a:xfrm>
            <a:off x="-16080" y="6063452"/>
            <a:ext cx="12208079" cy="822960"/>
          </a:xfrm>
          <a:prstGeom prst="rect">
            <a:avLst/>
          </a:prstGeom>
          <a:solidFill>
            <a:srgbClr val="E7E9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8" name="Google Shape;88;p23"/>
          <p:cNvPicPr preferRelativeResize="0"/>
          <p:nvPr/>
        </p:nvPicPr>
        <p:blipFill rotWithShape="1">
          <a:blip r:embed="rId2">
            <a:alphaModFix/>
          </a:blip>
          <a:srcRect/>
          <a:stretch/>
        </p:blipFill>
        <p:spPr>
          <a:xfrm>
            <a:off x="133428" y="6063452"/>
            <a:ext cx="621425" cy="731520"/>
          </a:xfrm>
          <a:prstGeom prst="rect">
            <a:avLst/>
          </a:prstGeom>
          <a:noFill/>
          <a:ln>
            <a:noFill/>
          </a:ln>
        </p:spPr>
      </p:pic>
      <p:pic>
        <p:nvPicPr>
          <p:cNvPr id="89" name="Google Shape;89;p23" descr="FRIB_ppt_top.jpg"/>
          <p:cNvPicPr preferRelativeResize="0"/>
          <p:nvPr/>
        </p:nvPicPr>
        <p:blipFill rotWithShape="1">
          <a:blip r:embed="rId3">
            <a:alphaModFix/>
          </a:blip>
          <a:srcRect/>
          <a:stretch/>
        </p:blipFill>
        <p:spPr>
          <a:xfrm>
            <a:off x="0" y="2"/>
            <a:ext cx="12192000" cy="1003102"/>
          </a:xfrm>
          <a:prstGeom prst="rect">
            <a:avLst/>
          </a:prstGeom>
          <a:noFill/>
          <a:ln>
            <a:noFill/>
          </a:ln>
        </p:spPr>
      </p:pic>
      <p:sp>
        <p:nvSpPr>
          <p:cNvPr id="90" name="Google Shape;90;p23"/>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91" name="Google Shape;91;p23"/>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23"/>
          <p:cNvSpPr txBox="1">
            <a:spLocks noGrp="1"/>
          </p:cNvSpPr>
          <p:nvPr>
            <p:ph type="title"/>
          </p:nvPr>
        </p:nvSpPr>
        <p:spPr>
          <a:xfrm>
            <a:off x="101600" y="285757"/>
            <a:ext cx="11988800"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93" name="Google Shape;93;p23"/>
          <p:cNvSpPr txBox="1">
            <a:spLocks noGrp="1"/>
          </p:cNvSpPr>
          <p:nvPr>
            <p:ph type="ftr" idx="11"/>
          </p:nvPr>
        </p:nvSpPr>
        <p:spPr>
          <a:xfrm>
            <a:off x="5520912" y="6356450"/>
            <a:ext cx="5655095" cy="364628"/>
          </a:xfrm>
          <a:prstGeom prst="rect">
            <a:avLst/>
          </a:prstGeom>
          <a:noFill/>
          <a:ln>
            <a:noFill/>
          </a:ln>
        </p:spPr>
        <p:txBody>
          <a:bodyPr spcFirstLastPara="1" wrap="square" lIns="0" tIns="45700" rIns="0" bIns="45700" anchor="b" anchorCtr="0">
            <a:noAutofit/>
          </a:bodyPr>
          <a:lstStyle>
            <a:lvl1pPr lvl="0" algn="r">
              <a:lnSpc>
                <a:spcPct val="90000"/>
              </a:lnSpc>
              <a:spcBef>
                <a:spcPts val="0"/>
              </a:spcBef>
              <a:spcAft>
                <a:spcPts val="0"/>
              </a:spcAft>
              <a:buSzPts val="1400"/>
              <a:buNone/>
              <a:defRPr sz="1200">
                <a:solidFill>
                  <a:srgbClr val="06430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 Guèye, JLab PAC53, 22 July 2025</a:t>
            </a:r>
            <a:endParaRPr/>
          </a:p>
        </p:txBody>
      </p:sp>
      <p:sp>
        <p:nvSpPr>
          <p:cNvPr id="94" name="Google Shape;94;p23"/>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
        <p:nvSpPr>
          <p:cNvPr id="95" name="Google Shape;95;p23"/>
          <p:cNvSpPr txBox="1"/>
          <p:nvPr/>
        </p:nvSpPr>
        <p:spPr>
          <a:xfrm>
            <a:off x="838200" y="6095341"/>
            <a:ext cx="5486399" cy="759182"/>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Facility for Rare Isotope Beams</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Energy Office of Science | Michigan State University</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640 South Shaw Lane • East Lansing, MI 48824, USA</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frib.msu.edu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clean bottom">
  <p:cSld name="Blank - clean bottom">
    <p:spTree>
      <p:nvGrpSpPr>
        <p:cNvPr id="1" name="Shape 96"/>
        <p:cNvGrpSpPr/>
        <p:nvPr/>
      </p:nvGrpSpPr>
      <p:grpSpPr>
        <a:xfrm>
          <a:off x="0" y="0"/>
          <a:ext cx="0" cy="0"/>
          <a:chOff x="0" y="0"/>
          <a:chExt cx="0" cy="0"/>
        </a:xfrm>
      </p:grpSpPr>
      <p:pic>
        <p:nvPicPr>
          <p:cNvPr id="97" name="Google Shape;97;p24" descr="FRIB_ppt_top.jpg"/>
          <p:cNvPicPr preferRelativeResize="0"/>
          <p:nvPr/>
        </p:nvPicPr>
        <p:blipFill rotWithShape="1">
          <a:blip r:embed="rId2">
            <a:alphaModFix/>
          </a:blip>
          <a:srcRect/>
          <a:stretch/>
        </p:blipFill>
        <p:spPr>
          <a:xfrm>
            <a:off x="0" y="2"/>
            <a:ext cx="12192000" cy="1003102"/>
          </a:xfrm>
          <a:prstGeom prst="rect">
            <a:avLst/>
          </a:prstGeom>
          <a:noFill/>
          <a:ln>
            <a:noFill/>
          </a:ln>
        </p:spPr>
      </p:pic>
      <p:sp>
        <p:nvSpPr>
          <p:cNvPr id="98" name="Google Shape;98;p24"/>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99" name="Google Shape;99;p24"/>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24"/>
          <p:cNvSpPr txBox="1">
            <a:spLocks noGrp="1"/>
          </p:cNvSpPr>
          <p:nvPr>
            <p:ph type="title"/>
          </p:nvPr>
        </p:nvSpPr>
        <p:spPr>
          <a:xfrm>
            <a:off x="101600" y="285757"/>
            <a:ext cx="11988800"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101" name="Google Shape;101;p24"/>
          <p:cNvSpPr/>
          <p:nvPr/>
        </p:nvSpPr>
        <p:spPr>
          <a:xfrm>
            <a:off x="-16079" y="6063452"/>
            <a:ext cx="12192000" cy="8229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102"/>
        <p:cNvGrpSpPr/>
        <p:nvPr/>
      </p:nvGrpSpPr>
      <p:grpSpPr>
        <a:xfrm>
          <a:off x="0" y="0"/>
          <a:ext cx="0" cy="0"/>
          <a:chOff x="0" y="0"/>
          <a:chExt cx="0" cy="0"/>
        </a:xfrm>
      </p:grpSpPr>
      <p:sp>
        <p:nvSpPr>
          <p:cNvPr id="103" name="Google Shape;103;p25"/>
          <p:cNvSpPr/>
          <p:nvPr/>
        </p:nvSpPr>
        <p:spPr>
          <a:xfrm>
            <a:off x="-16080" y="6063452"/>
            <a:ext cx="12208079" cy="822960"/>
          </a:xfrm>
          <a:prstGeom prst="rect">
            <a:avLst/>
          </a:prstGeom>
          <a:solidFill>
            <a:srgbClr val="E7E9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4" name="Google Shape;104;p25"/>
          <p:cNvPicPr preferRelativeResize="0"/>
          <p:nvPr/>
        </p:nvPicPr>
        <p:blipFill rotWithShape="1">
          <a:blip r:embed="rId2">
            <a:alphaModFix/>
          </a:blip>
          <a:srcRect/>
          <a:stretch/>
        </p:blipFill>
        <p:spPr>
          <a:xfrm>
            <a:off x="133428" y="6063452"/>
            <a:ext cx="621425" cy="731520"/>
          </a:xfrm>
          <a:prstGeom prst="rect">
            <a:avLst/>
          </a:prstGeom>
          <a:noFill/>
          <a:ln>
            <a:noFill/>
          </a:ln>
        </p:spPr>
      </p:pic>
      <p:pic>
        <p:nvPicPr>
          <p:cNvPr id="105" name="Google Shape;105;p25" descr="FRIB_ppt_top.jpg"/>
          <p:cNvPicPr preferRelativeResize="0"/>
          <p:nvPr/>
        </p:nvPicPr>
        <p:blipFill rotWithShape="1">
          <a:blip r:embed="rId3">
            <a:alphaModFix/>
          </a:blip>
          <a:srcRect/>
          <a:stretch/>
        </p:blipFill>
        <p:spPr>
          <a:xfrm>
            <a:off x="0" y="2"/>
            <a:ext cx="12192000" cy="1003102"/>
          </a:xfrm>
          <a:prstGeom prst="rect">
            <a:avLst/>
          </a:prstGeom>
          <a:noFill/>
          <a:ln>
            <a:noFill/>
          </a:ln>
        </p:spPr>
      </p:pic>
      <p:sp>
        <p:nvSpPr>
          <p:cNvPr id="106" name="Google Shape;106;p25"/>
          <p:cNvSpPr txBox="1"/>
          <p:nvPr/>
        </p:nvSpPr>
        <p:spPr>
          <a:xfrm>
            <a:off x="893039" y="1320109"/>
            <a:ext cx="10486572" cy="3415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107" name="Google Shape;107;p25"/>
          <p:cNvSpPr/>
          <p:nvPr/>
        </p:nvSpPr>
        <p:spPr>
          <a:xfrm>
            <a:off x="5487207" y="3009312"/>
            <a:ext cx="12192000" cy="369265"/>
          </a:xfrm>
          <a:prstGeom prst="rect">
            <a:avLst/>
          </a:prstGeom>
          <a:noFill/>
          <a:ln>
            <a:noFill/>
          </a:ln>
          <a:effectLst>
            <a:outerShdw blurRad="63500" dist="107763" dir="2700000" algn="ctr" rotWithShape="0">
              <a:schemeClr val="folHlink">
                <a:alpha val="74509"/>
              </a:schemeClr>
            </a:outerShdw>
          </a:effectLst>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 name="Google Shape;108;p25"/>
          <p:cNvSpPr txBox="1">
            <a:spLocks noGrp="1"/>
          </p:cNvSpPr>
          <p:nvPr>
            <p:ph type="body" idx="1"/>
          </p:nvPr>
        </p:nvSpPr>
        <p:spPr>
          <a:xfrm>
            <a:off x="101600" y="1067100"/>
            <a:ext cx="11987896" cy="5027414"/>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6"/>
              </a:spcBef>
              <a:spcAft>
                <a:spcPts val="0"/>
              </a:spcAft>
              <a:buClr>
                <a:srgbClr val="064308"/>
              </a:buClr>
              <a:buSzPts val="1800"/>
              <a:buChar char="▪"/>
              <a:defRPr/>
            </a:lvl1pPr>
            <a:lvl2pPr marL="914400" lvl="1" indent="-342900" algn="l">
              <a:lnSpc>
                <a:spcPct val="90000"/>
              </a:lnSpc>
              <a:spcBef>
                <a:spcPts val="201"/>
              </a:spcBef>
              <a:spcAft>
                <a:spcPts val="0"/>
              </a:spcAft>
              <a:buClr>
                <a:schemeClr val="dk1"/>
              </a:buClr>
              <a:buSzPts val="1800"/>
              <a:buChar char="•"/>
              <a:defRPr/>
            </a:lvl2pPr>
            <a:lvl3pPr marL="1371600" lvl="2" indent="-342900" algn="l">
              <a:lnSpc>
                <a:spcPct val="90000"/>
              </a:lnSpc>
              <a:spcBef>
                <a:spcPts val="201"/>
              </a:spcBef>
              <a:spcAft>
                <a:spcPts val="0"/>
              </a:spcAft>
              <a:buClr>
                <a:schemeClr val="dk1"/>
              </a:buClr>
              <a:buSzPts val="1800"/>
              <a:buChar char="»"/>
              <a:defRPr sz="1800"/>
            </a:lvl3pPr>
            <a:lvl4pPr marL="1828800" lvl="3" indent="-342900" algn="l">
              <a:lnSpc>
                <a:spcPct val="90000"/>
              </a:lnSpc>
              <a:spcBef>
                <a:spcPts val="201"/>
              </a:spcBef>
              <a:spcAft>
                <a:spcPts val="0"/>
              </a:spcAft>
              <a:buSzPts val="1800"/>
              <a:buChar char="•"/>
              <a:defRPr/>
            </a:lvl4pPr>
            <a:lvl5pPr marL="2286000" lvl="4" indent="-342900" algn="l">
              <a:lnSpc>
                <a:spcPct val="90000"/>
              </a:lnSpc>
              <a:spcBef>
                <a:spcPts val="201"/>
              </a:spcBef>
              <a:spcAft>
                <a:spcPts val="0"/>
              </a:spcAft>
              <a:buSzPts val="1800"/>
              <a:buChar char="»"/>
              <a:defRPr/>
            </a:lvl5pPr>
            <a:lvl6pPr marL="2743200" lvl="5" indent="-342900" algn="l">
              <a:lnSpc>
                <a:spcPct val="90000"/>
              </a:lnSpc>
              <a:spcBef>
                <a:spcPts val="180"/>
              </a:spcBef>
              <a:spcAft>
                <a:spcPts val="0"/>
              </a:spcAft>
              <a:buClr>
                <a:schemeClr val="dk1"/>
              </a:buClr>
              <a:buSzPts val="1800"/>
              <a:buChar char="–"/>
              <a:defRPr/>
            </a:lvl6pPr>
            <a:lvl7pPr marL="3200400" lvl="6" indent="-342900" algn="l">
              <a:lnSpc>
                <a:spcPct val="90000"/>
              </a:lnSpc>
              <a:spcBef>
                <a:spcPts val="180"/>
              </a:spcBef>
              <a:spcAft>
                <a:spcPts val="0"/>
              </a:spcAft>
              <a:buClr>
                <a:schemeClr val="dk1"/>
              </a:buClr>
              <a:buSzPts val="1800"/>
              <a:buChar char="–"/>
              <a:defRPr/>
            </a:lvl7pPr>
            <a:lvl8pPr marL="3657600" lvl="7" indent="-342900" algn="l">
              <a:lnSpc>
                <a:spcPct val="90000"/>
              </a:lnSpc>
              <a:spcBef>
                <a:spcPts val="180"/>
              </a:spcBef>
              <a:spcAft>
                <a:spcPts val="0"/>
              </a:spcAft>
              <a:buClr>
                <a:schemeClr val="dk1"/>
              </a:buClr>
              <a:buSzPts val="1800"/>
              <a:buChar char="–"/>
              <a:defRPr/>
            </a:lvl8pPr>
            <a:lvl9pPr marL="4114800" lvl="8" indent="-342900" algn="l">
              <a:lnSpc>
                <a:spcPct val="90000"/>
              </a:lnSpc>
              <a:spcBef>
                <a:spcPts val="180"/>
              </a:spcBef>
              <a:spcAft>
                <a:spcPts val="0"/>
              </a:spcAft>
              <a:buClr>
                <a:schemeClr val="dk1"/>
              </a:buClr>
              <a:buSzPts val="1800"/>
              <a:buChar char="–"/>
              <a:defRPr/>
            </a:lvl9pPr>
          </a:lstStyle>
          <a:p>
            <a:endParaRPr/>
          </a:p>
        </p:txBody>
      </p:sp>
      <p:sp>
        <p:nvSpPr>
          <p:cNvPr id="109" name="Google Shape;109;p25"/>
          <p:cNvSpPr txBox="1">
            <a:spLocks noGrp="1"/>
          </p:cNvSpPr>
          <p:nvPr>
            <p:ph type="title"/>
          </p:nvPr>
        </p:nvSpPr>
        <p:spPr>
          <a:xfrm>
            <a:off x="101600" y="289337"/>
            <a:ext cx="11988800" cy="478624"/>
          </a:xfrm>
          <a:prstGeom prst="rect">
            <a:avLst/>
          </a:prstGeom>
          <a:noFill/>
          <a:ln>
            <a:noFill/>
          </a:ln>
        </p:spPr>
        <p:txBody>
          <a:bodyPr spcFirstLastPara="1" wrap="square" lIns="56075" tIns="22425" rIns="56075" bIns="22425" anchor="ctr" anchorCtr="0">
            <a:spAutoFit/>
          </a:bodyPr>
          <a:lstStyle>
            <a:lvl1pPr lvl="0" algn="ctr">
              <a:lnSpc>
                <a:spcPct val="88000"/>
              </a:lnSpc>
              <a:spcBef>
                <a:spcPts val="0"/>
              </a:spcBef>
              <a:spcAft>
                <a:spcPts val="0"/>
              </a:spcAft>
              <a:buSzPts val="1400"/>
              <a:buNone/>
              <a:defRPr/>
            </a:lvl1pPr>
            <a:lvl2pPr lvl="1" algn="ctr">
              <a:lnSpc>
                <a:spcPct val="88000"/>
              </a:lnSpc>
              <a:spcBef>
                <a:spcPts val="0"/>
              </a:spcBef>
              <a:spcAft>
                <a:spcPts val="0"/>
              </a:spcAft>
              <a:buSzPts val="1400"/>
              <a:buNone/>
              <a:defRPr/>
            </a:lvl2pPr>
            <a:lvl3pPr lvl="2" algn="ctr">
              <a:lnSpc>
                <a:spcPct val="88000"/>
              </a:lnSpc>
              <a:spcBef>
                <a:spcPts val="0"/>
              </a:spcBef>
              <a:spcAft>
                <a:spcPts val="0"/>
              </a:spcAft>
              <a:buSzPts val="1400"/>
              <a:buNone/>
              <a:defRPr/>
            </a:lvl3pPr>
            <a:lvl4pPr lvl="3" algn="ctr">
              <a:lnSpc>
                <a:spcPct val="88000"/>
              </a:lnSpc>
              <a:spcBef>
                <a:spcPts val="0"/>
              </a:spcBef>
              <a:spcAft>
                <a:spcPts val="0"/>
              </a:spcAft>
              <a:buSzPts val="1400"/>
              <a:buNone/>
              <a:defRPr/>
            </a:lvl4pPr>
            <a:lvl5pPr lvl="4" algn="ctr">
              <a:lnSpc>
                <a:spcPct val="88000"/>
              </a:lnSpc>
              <a:spcBef>
                <a:spcPts val="0"/>
              </a:spcBef>
              <a:spcAft>
                <a:spcPts val="0"/>
              </a:spcAft>
              <a:buSzPts val="1400"/>
              <a:buNone/>
              <a:defRPr/>
            </a:lvl5pPr>
            <a:lvl6pPr lvl="5" algn="ctr">
              <a:lnSpc>
                <a:spcPct val="88000"/>
              </a:lnSpc>
              <a:spcBef>
                <a:spcPts val="0"/>
              </a:spcBef>
              <a:spcAft>
                <a:spcPts val="0"/>
              </a:spcAft>
              <a:buSzPts val="1400"/>
              <a:buNone/>
              <a:defRPr/>
            </a:lvl6pPr>
            <a:lvl7pPr lvl="6" algn="ctr">
              <a:lnSpc>
                <a:spcPct val="88000"/>
              </a:lnSpc>
              <a:spcBef>
                <a:spcPts val="0"/>
              </a:spcBef>
              <a:spcAft>
                <a:spcPts val="0"/>
              </a:spcAft>
              <a:buSzPts val="1400"/>
              <a:buNone/>
              <a:defRPr/>
            </a:lvl7pPr>
            <a:lvl8pPr lvl="7" algn="ctr">
              <a:lnSpc>
                <a:spcPct val="88000"/>
              </a:lnSpc>
              <a:spcBef>
                <a:spcPts val="0"/>
              </a:spcBef>
              <a:spcAft>
                <a:spcPts val="0"/>
              </a:spcAft>
              <a:buSzPts val="1400"/>
              <a:buNone/>
              <a:defRPr/>
            </a:lvl8pPr>
            <a:lvl9pPr lvl="8" algn="ctr">
              <a:lnSpc>
                <a:spcPct val="88000"/>
              </a:lnSpc>
              <a:spcBef>
                <a:spcPts val="0"/>
              </a:spcBef>
              <a:spcAft>
                <a:spcPts val="0"/>
              </a:spcAft>
              <a:buSzPts val="1400"/>
              <a:buNone/>
              <a:defRPr/>
            </a:lvl9pPr>
          </a:lstStyle>
          <a:p>
            <a:endParaRPr/>
          </a:p>
        </p:txBody>
      </p:sp>
      <p:sp>
        <p:nvSpPr>
          <p:cNvPr id="110" name="Google Shape;110;p25"/>
          <p:cNvSpPr txBox="1">
            <a:spLocks noGrp="1"/>
          </p:cNvSpPr>
          <p:nvPr>
            <p:ph type="ftr" idx="11"/>
          </p:nvPr>
        </p:nvSpPr>
        <p:spPr>
          <a:xfrm>
            <a:off x="5520912" y="6356450"/>
            <a:ext cx="5655095" cy="364628"/>
          </a:xfrm>
          <a:prstGeom prst="rect">
            <a:avLst/>
          </a:prstGeom>
          <a:noFill/>
          <a:ln>
            <a:noFill/>
          </a:ln>
        </p:spPr>
        <p:txBody>
          <a:bodyPr spcFirstLastPara="1" wrap="square" lIns="0" tIns="45700" rIns="0" bIns="45700" anchor="b" anchorCtr="0">
            <a:noAutofit/>
          </a:bodyPr>
          <a:lstStyle>
            <a:lvl1pPr lvl="0" algn="r">
              <a:lnSpc>
                <a:spcPct val="90000"/>
              </a:lnSpc>
              <a:spcBef>
                <a:spcPts val="0"/>
              </a:spcBef>
              <a:spcAft>
                <a:spcPts val="0"/>
              </a:spcAft>
              <a:buSzPts val="1400"/>
              <a:buNone/>
              <a:defRPr sz="1200">
                <a:solidFill>
                  <a:srgbClr val="06430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 Guèye, JLab PAC53, 22 July 2025</a:t>
            </a:r>
            <a:endParaRPr/>
          </a:p>
        </p:txBody>
      </p:sp>
      <p:sp>
        <p:nvSpPr>
          <p:cNvPr id="111" name="Google Shape;111;p25"/>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
        <p:nvSpPr>
          <p:cNvPr id="112" name="Google Shape;112;p25"/>
          <p:cNvSpPr txBox="1"/>
          <p:nvPr/>
        </p:nvSpPr>
        <p:spPr>
          <a:xfrm>
            <a:off x="838200" y="6095341"/>
            <a:ext cx="5486399" cy="759182"/>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Facility for Rare Isotope Beams</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Energy Office of Science | Michigan State University</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640 South Shaw Lane • East Lansing, MI 48824, USA</a:t>
            </a:r>
            <a:endParaRPr sz="1400" b="0" i="0" u="none" strike="noStrike" cap="none">
              <a:solidFill>
                <a:srgbClr val="000000"/>
              </a:solidFill>
              <a:latin typeface="Arial"/>
              <a:ea typeface="Arial"/>
              <a:cs typeface="Arial"/>
              <a:sym typeface="Arial"/>
            </a:endParaRPr>
          </a:p>
          <a:p>
            <a:pPr marL="0" marR="0" lvl="0" indent="0" algn="l" rtl="0">
              <a:lnSpc>
                <a:spcPct val="108333"/>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frib.msu.edu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9"/>
            <a:ext cx="10486572" cy="28719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sz="140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3077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sz="140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P. Guèye, JLab PAC53, 22 July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348855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100798" y="79927"/>
            <a:ext cx="11990413" cy="478624"/>
          </a:xfrm>
          <a:prstGeom prst="rect">
            <a:avLst/>
          </a:prstGeom>
          <a:noFill/>
          <a:ln>
            <a:noFill/>
          </a:ln>
        </p:spPr>
        <p:txBody>
          <a:bodyPr spcFirstLastPara="1" wrap="square" lIns="56075" tIns="22425" rIns="56075" bIns="22425" anchor="ctr" anchorCtr="0">
            <a:spAutoFit/>
          </a:bodyPr>
          <a:lstStyle>
            <a:lvl1pPr marR="0" lvl="0"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1pPr>
            <a:lvl2pPr marR="0" lvl="1"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Clr>
                <a:srgbClr val="000000"/>
              </a:buClr>
              <a:buSzPts val="1400"/>
              <a:buFont typeface="Arial"/>
              <a:buNone/>
              <a:defRPr sz="3200" b="1" i="0" u="none" strike="noStrike" cap="none">
                <a:solidFill>
                  <a:srgbClr val="064308"/>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100798" y="1067100"/>
            <a:ext cx="11990413" cy="5027414"/>
          </a:xfrm>
          <a:prstGeom prst="rect">
            <a:avLst/>
          </a:prstGeom>
          <a:noFill/>
          <a:ln>
            <a:noFill/>
          </a:ln>
        </p:spPr>
        <p:txBody>
          <a:bodyPr spcFirstLastPara="1" wrap="square" lIns="0" tIns="0" rIns="0" bIns="0" anchor="t" anchorCtr="0">
            <a:noAutofit/>
          </a:bodyPr>
          <a:lstStyle>
            <a:lvl1pPr marL="457200" marR="0" lvl="0" indent="-368300" algn="l" rtl="0">
              <a:lnSpc>
                <a:spcPct val="90000"/>
              </a:lnSpc>
              <a:spcBef>
                <a:spcPts val="1206"/>
              </a:spcBef>
              <a:spcAft>
                <a:spcPts val="0"/>
              </a:spcAft>
              <a:buClr>
                <a:srgbClr val="064308"/>
              </a:buClr>
              <a:buSzPts val="2200"/>
              <a:buFont typeface="Noto Sans Symbols"/>
              <a:buChar char="▪"/>
              <a:defRPr sz="2200" b="0" i="0" u="none" strike="noStrike" cap="none">
                <a:solidFill>
                  <a:srgbClr val="064308"/>
                </a:solidFill>
                <a:latin typeface="Arial"/>
                <a:ea typeface="Arial"/>
                <a:cs typeface="Arial"/>
                <a:sym typeface="Arial"/>
              </a:defRPr>
            </a:lvl1pPr>
            <a:lvl2pPr marL="914400" marR="0" lvl="1" indent="-355600" algn="l" rtl="0">
              <a:lnSpc>
                <a:spcPct val="90000"/>
              </a:lnSpc>
              <a:spcBef>
                <a:spcPts val="201"/>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201"/>
              </a:spcBef>
              <a:spcAft>
                <a:spcPts val="0"/>
              </a:spcAft>
              <a:buClr>
                <a:schemeClr val="dk1"/>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201"/>
              </a:spcBef>
              <a:spcAft>
                <a:spcPts val="0"/>
              </a:spcAft>
              <a:buClr>
                <a:srgbClr val="999999"/>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90000"/>
              </a:lnSpc>
              <a:spcBef>
                <a:spcPts val="201"/>
              </a:spcBef>
              <a:spcAft>
                <a:spcPts val="0"/>
              </a:spcAft>
              <a:buClr>
                <a:srgbClr val="999999"/>
              </a:buClr>
              <a:buSzPts val="1400"/>
              <a:buFont typeface="Merriweather Sans"/>
              <a:buChar char="»"/>
              <a:defRPr sz="1400" b="0" i="0" u="none" strike="noStrike" cap="none">
                <a:solidFill>
                  <a:schemeClr val="dk1"/>
                </a:solidFill>
                <a:latin typeface="Arial"/>
                <a:ea typeface="Arial"/>
                <a:cs typeface="Arial"/>
                <a:sym typeface="Arial"/>
              </a:defRPr>
            </a:lvl5pPr>
            <a:lvl6pPr marL="2743200" marR="0" lvl="5" indent="-311150" algn="l" rtl="0">
              <a:lnSpc>
                <a:spcPct val="90000"/>
              </a:lnSpc>
              <a:spcBef>
                <a:spcPts val="130"/>
              </a:spcBef>
              <a:spcAft>
                <a:spcPts val="0"/>
              </a:spcAft>
              <a:buClr>
                <a:schemeClr val="dk1"/>
              </a:buClr>
              <a:buSzPts val="1300"/>
              <a:buFont typeface="Helvetica Neue"/>
              <a:buChar char="–"/>
              <a:defRPr sz="1300" b="0" i="0" u="none" strike="noStrike" cap="none">
                <a:solidFill>
                  <a:schemeClr val="dk1"/>
                </a:solidFill>
                <a:latin typeface="Helvetica Neue"/>
                <a:ea typeface="Helvetica Neue"/>
                <a:cs typeface="Helvetica Neue"/>
                <a:sym typeface="Helvetica Neue"/>
              </a:defRPr>
            </a:lvl6pPr>
            <a:lvl7pPr marL="3200400" marR="0" lvl="6" indent="-311150" algn="l" rtl="0">
              <a:lnSpc>
                <a:spcPct val="90000"/>
              </a:lnSpc>
              <a:spcBef>
                <a:spcPts val="130"/>
              </a:spcBef>
              <a:spcAft>
                <a:spcPts val="0"/>
              </a:spcAft>
              <a:buClr>
                <a:schemeClr val="dk1"/>
              </a:buClr>
              <a:buSzPts val="1300"/>
              <a:buFont typeface="Helvetica Neue"/>
              <a:buChar char="–"/>
              <a:defRPr sz="1300" b="0" i="0" u="none" strike="noStrike" cap="none">
                <a:solidFill>
                  <a:schemeClr val="dk1"/>
                </a:solidFill>
                <a:latin typeface="Helvetica Neue"/>
                <a:ea typeface="Helvetica Neue"/>
                <a:cs typeface="Helvetica Neue"/>
                <a:sym typeface="Helvetica Neue"/>
              </a:defRPr>
            </a:lvl7pPr>
            <a:lvl8pPr marL="3657600" marR="0" lvl="7" indent="-311150" algn="l" rtl="0">
              <a:lnSpc>
                <a:spcPct val="90000"/>
              </a:lnSpc>
              <a:spcBef>
                <a:spcPts val="130"/>
              </a:spcBef>
              <a:spcAft>
                <a:spcPts val="0"/>
              </a:spcAft>
              <a:buClr>
                <a:schemeClr val="dk1"/>
              </a:buClr>
              <a:buSzPts val="1300"/>
              <a:buFont typeface="Helvetica Neue"/>
              <a:buChar char="–"/>
              <a:defRPr sz="1300" b="0" i="0" u="none" strike="noStrike" cap="none">
                <a:solidFill>
                  <a:schemeClr val="dk1"/>
                </a:solidFill>
                <a:latin typeface="Helvetica Neue"/>
                <a:ea typeface="Helvetica Neue"/>
                <a:cs typeface="Helvetica Neue"/>
                <a:sym typeface="Helvetica Neue"/>
              </a:defRPr>
            </a:lvl8pPr>
            <a:lvl9pPr marL="4114800" marR="0" lvl="8" indent="-311150" algn="l" rtl="0">
              <a:lnSpc>
                <a:spcPct val="90000"/>
              </a:lnSpc>
              <a:spcBef>
                <a:spcPts val="130"/>
              </a:spcBef>
              <a:spcAft>
                <a:spcPts val="0"/>
              </a:spcAft>
              <a:buClr>
                <a:schemeClr val="dk1"/>
              </a:buClr>
              <a:buSzPts val="1300"/>
              <a:buFont typeface="Helvetica Neue"/>
              <a:buChar char="–"/>
              <a:defRPr sz="13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16"/>
          <p:cNvSpPr txBox="1">
            <a:spLocks noGrp="1"/>
          </p:cNvSpPr>
          <p:nvPr>
            <p:ph type="ftr" idx="11"/>
          </p:nvPr>
        </p:nvSpPr>
        <p:spPr>
          <a:xfrm>
            <a:off x="5520912" y="6356450"/>
            <a:ext cx="5655095" cy="364628"/>
          </a:xfrm>
          <a:prstGeom prst="rect">
            <a:avLst/>
          </a:prstGeom>
          <a:noFill/>
          <a:ln>
            <a:noFill/>
          </a:ln>
        </p:spPr>
        <p:txBody>
          <a:bodyPr spcFirstLastPara="1" wrap="square" lIns="0" tIns="45700" rIns="0" bIns="45700" anchor="b"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rgbClr val="06430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a:t>P. Guèye, JLab PAC53, 22 July 2025</a:t>
            </a:r>
            <a:endParaRPr/>
          </a:p>
        </p:txBody>
      </p:sp>
      <p:sp>
        <p:nvSpPr>
          <p:cNvPr id="13" name="Google Shape;13;p16"/>
          <p:cNvSpPr txBox="1">
            <a:spLocks noGrp="1"/>
          </p:cNvSpPr>
          <p:nvPr>
            <p:ph type="sldNum" idx="12"/>
          </p:nvPr>
        </p:nvSpPr>
        <p:spPr>
          <a:xfrm>
            <a:off x="11176000" y="6356450"/>
            <a:ext cx="1016000" cy="364628"/>
          </a:xfrm>
          <a:prstGeom prst="rect">
            <a:avLst/>
          </a:prstGeom>
          <a:noFill/>
          <a:ln>
            <a:noFill/>
          </a:ln>
        </p:spPr>
        <p:txBody>
          <a:bodyPr spcFirstLastPara="1" wrap="square" lIns="0" tIns="45700" rIns="0" bIns="45700" anchor="b" anchorCtr="0">
            <a:noAutofit/>
          </a:bodyPr>
          <a:lstStyle>
            <a:lvl1pPr marL="0" marR="0" lvl="0"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1pPr>
            <a:lvl2pPr marL="0" marR="0" lvl="1"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2pPr>
            <a:lvl3pPr marL="0" marR="0" lvl="2"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3pPr>
            <a:lvl4pPr marL="0" marR="0" lvl="3"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4pPr>
            <a:lvl5pPr marL="0" marR="0" lvl="4"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5pPr>
            <a:lvl6pPr marL="0" marR="0" lvl="5"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6pPr>
            <a:lvl7pPr marL="0" marR="0" lvl="6"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7pPr>
            <a:lvl8pPr marL="0" marR="0" lvl="7"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8pPr>
            <a:lvl9pPr marL="0" marR="0" lvl="8" indent="0" algn="l" rtl="0">
              <a:lnSpc>
                <a:spcPct val="90000"/>
              </a:lnSpc>
              <a:spcBef>
                <a:spcPts val="0"/>
              </a:spcBef>
              <a:spcAft>
                <a:spcPts val="0"/>
              </a:spcAft>
              <a:buClr>
                <a:srgbClr val="000000"/>
              </a:buClr>
              <a:buSzPts val="1200"/>
              <a:buFont typeface="Arial"/>
              <a:buNone/>
              <a:defRPr sz="1200" b="0" i="0" u="none" strike="noStrike" cap="none">
                <a:solidFill>
                  <a:srgbClr val="064308"/>
                </a:solidFill>
                <a:latin typeface="Arial"/>
                <a:ea typeface="Arial"/>
                <a:cs typeface="Arial"/>
                <a:sym typeface="Arial"/>
              </a:defRPr>
            </a:lvl9pPr>
          </a:lstStyle>
          <a:p>
            <a:pPr marL="0" lvl="0" indent="0" algn="l" rtl="0">
              <a:spcBef>
                <a:spcPts val="0"/>
              </a:spcBef>
              <a:spcAft>
                <a:spcPts val="0"/>
              </a:spcAft>
              <a:buNone/>
            </a:pPr>
            <a:r>
              <a:rPr lang="en-US"/>
              <a:t>, Slide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emf"/><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33.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tiff"/><Relationship Id="rId4" Type="http://schemas.openxmlformats.org/officeDocument/2006/relationships/image" Target="../media/image85.png"/><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tif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txBox="1">
            <a:spLocks noGrp="1"/>
          </p:cNvSpPr>
          <p:nvPr>
            <p:ph type="subTitle" idx="1"/>
          </p:nvPr>
        </p:nvSpPr>
        <p:spPr>
          <a:xfrm>
            <a:off x="246185" y="4409931"/>
            <a:ext cx="11805138" cy="890939"/>
          </a:xfrm>
          <a:prstGeom prst="rect">
            <a:avLst/>
          </a:prstGeom>
          <a:noFill/>
          <a:ln>
            <a:noFill/>
          </a:ln>
        </p:spPr>
        <p:txBody>
          <a:bodyPr spcFirstLastPara="1" wrap="square" lIns="0" tIns="0" rIns="0" bIns="0" numCol="3" anchor="t" anchorCtr="0">
            <a:noAutofit/>
          </a:bodyPr>
          <a:lstStyle/>
          <a:p>
            <a:pPr marL="0" lvl="0" indent="0">
              <a:spcBef>
                <a:spcPts val="0"/>
              </a:spcBef>
            </a:pPr>
            <a:r>
              <a:rPr lang="en-US" sz="2000" dirty="0">
                <a:solidFill>
                  <a:schemeClr val="accent4">
                    <a:lumMod val="50000"/>
                  </a:schemeClr>
                </a:solidFill>
              </a:rPr>
              <a:t>Paul </a:t>
            </a:r>
            <a:r>
              <a:rPr lang="en-US" sz="2000" dirty="0" err="1">
                <a:solidFill>
                  <a:schemeClr val="accent4">
                    <a:lumMod val="50000"/>
                  </a:schemeClr>
                </a:solidFill>
              </a:rPr>
              <a:t>Guèye</a:t>
            </a:r>
            <a:endParaRPr lang="en-US" sz="2000" dirty="0">
              <a:solidFill>
                <a:schemeClr val="accent4">
                  <a:lumMod val="50000"/>
                </a:schemeClr>
              </a:solidFill>
            </a:endParaRPr>
          </a:p>
          <a:p>
            <a:pPr marL="0" lvl="0" indent="0">
              <a:spcBef>
                <a:spcPts val="0"/>
              </a:spcBef>
            </a:pPr>
            <a:r>
              <a:rPr lang="en-US" sz="2000" dirty="0">
                <a:solidFill>
                  <a:schemeClr val="accent4">
                    <a:lumMod val="50000"/>
                  </a:schemeClr>
                </a:solidFill>
              </a:rPr>
              <a:t>Facility for Rare Isotope Beams</a:t>
            </a:r>
          </a:p>
          <a:p>
            <a:pPr marL="0" lvl="0" indent="0">
              <a:spcBef>
                <a:spcPts val="0"/>
              </a:spcBef>
            </a:pPr>
            <a:r>
              <a:rPr lang="en-US" sz="2000" dirty="0">
                <a:solidFill>
                  <a:schemeClr val="accent4">
                    <a:lumMod val="50000"/>
                  </a:schemeClr>
                </a:solidFill>
              </a:rPr>
              <a:t>Michigan State University</a:t>
            </a:r>
          </a:p>
          <a:p>
            <a:pPr marL="0" lvl="0" indent="0">
              <a:spcBef>
                <a:spcPts val="0"/>
              </a:spcBef>
            </a:pPr>
            <a:r>
              <a:rPr lang="en-US" sz="2000" dirty="0">
                <a:solidFill>
                  <a:schemeClr val="accent4">
                    <a:lumMod val="50000"/>
                  </a:schemeClr>
                </a:solidFill>
              </a:rPr>
              <a:t>John Arrington</a:t>
            </a:r>
          </a:p>
          <a:p>
            <a:pPr marL="0" lvl="0" indent="0">
              <a:spcBef>
                <a:spcPts val="0"/>
              </a:spcBef>
            </a:pPr>
            <a:r>
              <a:rPr lang="en-US" sz="2000" dirty="0">
                <a:solidFill>
                  <a:schemeClr val="accent4">
                    <a:lumMod val="50000"/>
                  </a:schemeClr>
                </a:solidFill>
              </a:rPr>
              <a:t>Lawrence Berkeley Lab</a:t>
            </a:r>
          </a:p>
          <a:p>
            <a:pPr marL="0" lvl="0" indent="0">
              <a:spcBef>
                <a:spcPts val="0"/>
              </a:spcBef>
            </a:pPr>
            <a:endParaRPr lang="en-US" sz="2000" dirty="0">
              <a:solidFill>
                <a:schemeClr val="accent4">
                  <a:lumMod val="50000"/>
                </a:schemeClr>
              </a:solidFill>
            </a:endParaRPr>
          </a:p>
          <a:p>
            <a:pPr marL="0" lvl="0" indent="0">
              <a:spcBef>
                <a:spcPts val="0"/>
              </a:spcBef>
            </a:pPr>
            <a:r>
              <a:rPr lang="en-US" sz="2000" dirty="0">
                <a:solidFill>
                  <a:schemeClr val="accent4">
                    <a:lumMod val="50000"/>
                  </a:schemeClr>
                </a:solidFill>
              </a:rPr>
              <a:t> Andrei Afanasev</a:t>
            </a:r>
          </a:p>
          <a:p>
            <a:pPr marL="0" lvl="0" indent="0">
              <a:spcBef>
                <a:spcPts val="0"/>
              </a:spcBef>
            </a:pPr>
            <a:r>
              <a:rPr lang="en-US" sz="2000" dirty="0">
                <a:solidFill>
                  <a:schemeClr val="accent4">
                    <a:lumMod val="50000"/>
                  </a:schemeClr>
                </a:solidFill>
              </a:rPr>
              <a:t>George Washington University</a:t>
            </a:r>
          </a:p>
        </p:txBody>
      </p:sp>
      <p:sp>
        <p:nvSpPr>
          <p:cNvPr id="118" name="Google Shape;118;p1"/>
          <p:cNvSpPr txBox="1">
            <a:spLocks noGrp="1"/>
          </p:cNvSpPr>
          <p:nvPr>
            <p:ph type="title"/>
          </p:nvPr>
        </p:nvSpPr>
        <p:spPr>
          <a:xfrm>
            <a:off x="95255" y="2731692"/>
            <a:ext cx="12001499" cy="1345259"/>
          </a:xfrm>
          <a:prstGeom prst="rect">
            <a:avLst/>
          </a:prstGeom>
          <a:noFill/>
          <a:ln>
            <a:noFill/>
          </a:ln>
        </p:spPr>
        <p:txBody>
          <a:bodyPr spcFirstLastPara="1" wrap="square" lIns="56050" tIns="22425" rIns="56050" bIns="22425" anchor="ctr" anchorCtr="0">
            <a:spAutoFit/>
          </a:bodyPr>
          <a:lstStyle/>
          <a:p>
            <a:pPr lvl="1"/>
            <a:r>
              <a:rPr lang="en-US" b="1" i="0" u="none" strike="noStrike" dirty="0">
                <a:solidFill>
                  <a:schemeClr val="accent4">
                    <a:lumMod val="50000"/>
                  </a:schemeClr>
                </a:solidFill>
                <a:effectLst/>
                <a:latin typeface="Arial" panose="020B0604020202020204" pitchFamily="34" charset="0"/>
                <a:cs typeface="Arial" panose="020B0604020202020204" pitchFamily="34" charset="0"/>
              </a:rPr>
              <a:t>Dispersive effects in unpolarized inclusive elastic electron/positron-nucleus scattering</a:t>
            </a:r>
            <a:br>
              <a:rPr lang="en-US" b="1" i="0" u="none" strike="noStrike" dirty="0">
                <a:solidFill>
                  <a:schemeClr val="accent4">
                    <a:lumMod val="50000"/>
                  </a:schemeClr>
                </a:solidFill>
                <a:effectLst/>
                <a:latin typeface="Arial" panose="020B0604020202020204" pitchFamily="34" charset="0"/>
                <a:cs typeface="Arial" panose="020B0604020202020204" pitchFamily="34" charset="0"/>
              </a:rPr>
            </a:br>
            <a:r>
              <a:rPr lang="en-US" b="1" i="0" u="none" strike="noStrike" dirty="0">
                <a:solidFill>
                  <a:schemeClr val="accent4">
                    <a:lumMod val="50000"/>
                  </a:schemeClr>
                </a:solidFill>
                <a:effectLst/>
                <a:latin typeface="Arial" panose="020B0604020202020204" pitchFamily="34" charset="0"/>
                <a:cs typeface="Arial" panose="020B0604020202020204" pitchFamily="34" charset="0"/>
              </a:rPr>
              <a:t>(</a:t>
            </a:r>
            <a:r>
              <a:rPr lang="en-US" b="1" i="0" u="none" strike="noStrike" dirty="0" err="1">
                <a:solidFill>
                  <a:schemeClr val="accent4">
                    <a:lumMod val="50000"/>
                  </a:schemeClr>
                </a:solidFill>
                <a:effectLst/>
                <a:latin typeface="Arial" panose="020B0604020202020204" pitchFamily="34" charset="0"/>
                <a:cs typeface="Arial" panose="020B0604020202020204" pitchFamily="34" charset="0"/>
              </a:rPr>
              <a:t>JLab</a:t>
            </a:r>
            <a:r>
              <a:rPr lang="en-US" b="1" i="0" u="none" strike="noStrike" dirty="0">
                <a:solidFill>
                  <a:schemeClr val="accent4">
                    <a:lumMod val="50000"/>
                  </a:schemeClr>
                </a:solidFill>
                <a:effectLst/>
                <a:latin typeface="Arial" panose="020B0604020202020204" pitchFamily="34" charset="0"/>
                <a:cs typeface="Arial" panose="020B0604020202020204" pitchFamily="34" charset="0"/>
              </a:rPr>
              <a:t> PAC53 Proposal)</a:t>
            </a:r>
            <a:endParaRPr lang="en-US"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09779-E3FE-3E88-4568-F9A36CF2641E}"/>
              </a:ext>
            </a:extLst>
          </p:cNvPr>
          <p:cNvSpPr>
            <a:spLocks noGrp="1"/>
          </p:cNvSpPr>
          <p:nvPr>
            <p:ph type="title"/>
          </p:nvPr>
        </p:nvSpPr>
        <p:spPr/>
        <p:txBody>
          <a:bodyPr/>
          <a:lstStyle/>
          <a:p>
            <a:r>
              <a:rPr lang="en-US" dirty="0"/>
              <a:t>Physics I: Charge Radii and IAEA Recommendation [1]</a:t>
            </a:r>
          </a:p>
        </p:txBody>
      </p:sp>
      <p:sp>
        <p:nvSpPr>
          <p:cNvPr id="4" name="Footer Placeholder 3">
            <a:extLst>
              <a:ext uri="{FF2B5EF4-FFF2-40B4-BE49-F238E27FC236}">
                <a16:creationId xmlns:a16="http://schemas.microsoft.com/office/drawing/2014/main" id="{33741C5C-8C91-CFA3-3A01-1D3667F4B69E}"/>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3B644C82-B8FC-A40D-0F20-69D6E755F01A}"/>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10</a:t>
            </a:fld>
            <a:endParaRPr/>
          </a:p>
        </p:txBody>
      </p:sp>
      <p:pic>
        <p:nvPicPr>
          <p:cNvPr id="7" name="Picture 6">
            <a:extLst>
              <a:ext uri="{FF2B5EF4-FFF2-40B4-BE49-F238E27FC236}">
                <a16:creationId xmlns:a16="http://schemas.microsoft.com/office/drawing/2014/main" id="{999A8C36-6D37-BB19-D731-D7B9DC11BD4A}"/>
              </a:ext>
            </a:extLst>
          </p:cNvPr>
          <p:cNvPicPr>
            <a:picLocks noChangeAspect="1"/>
          </p:cNvPicPr>
          <p:nvPr/>
        </p:nvPicPr>
        <p:blipFill>
          <a:blip r:embed="rId2"/>
          <a:stretch>
            <a:fillRect/>
          </a:stretch>
        </p:blipFill>
        <p:spPr>
          <a:xfrm>
            <a:off x="333567" y="1803400"/>
            <a:ext cx="5483033" cy="3319274"/>
          </a:xfrm>
          <a:prstGeom prst="rect">
            <a:avLst/>
          </a:prstGeom>
        </p:spPr>
      </p:pic>
      <p:cxnSp>
        <p:nvCxnSpPr>
          <p:cNvPr id="9" name="Elbow Connector 8">
            <a:extLst>
              <a:ext uri="{FF2B5EF4-FFF2-40B4-BE49-F238E27FC236}">
                <a16:creationId xmlns:a16="http://schemas.microsoft.com/office/drawing/2014/main" id="{831727A6-FABE-D527-8D2D-74A9B232CAAE}"/>
              </a:ext>
            </a:extLst>
          </p:cNvPr>
          <p:cNvCxnSpPr>
            <a:cxnSpLocks/>
            <a:stCxn id="7" idx="0"/>
            <a:endCxn id="8" idx="0"/>
          </p:cNvCxnSpPr>
          <p:nvPr/>
        </p:nvCxnSpPr>
        <p:spPr>
          <a:xfrm rot="5400000" flipH="1" flipV="1">
            <a:off x="6139348" y="-1260864"/>
            <a:ext cx="12700" cy="6128528"/>
          </a:xfrm>
          <a:prstGeom prst="bentConnector3">
            <a:avLst>
              <a:gd name="adj1" fmla="val 1800000"/>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4AF2FD2-B4E1-9E70-FD96-77D93836D86D}"/>
              </a:ext>
            </a:extLst>
          </p:cNvPr>
          <p:cNvSpPr txBox="1"/>
          <p:nvPr/>
        </p:nvSpPr>
        <p:spPr>
          <a:xfrm>
            <a:off x="5083825" y="1170236"/>
            <a:ext cx="2007281" cy="338554"/>
          </a:xfrm>
          <a:prstGeom prst="rect">
            <a:avLst/>
          </a:prstGeom>
          <a:noFill/>
        </p:spPr>
        <p:txBody>
          <a:bodyPr wrap="none" rtlCol="0">
            <a:spAutoFit/>
          </a:bodyPr>
          <a:lstStyle/>
          <a:p>
            <a:r>
              <a:rPr lang="en-US" sz="1600" dirty="0">
                <a:solidFill>
                  <a:schemeClr val="accent4">
                    <a:lumMod val="50000"/>
                  </a:schemeClr>
                </a:solidFill>
                <a:latin typeface="Arial" panose="020B0604020202020204" pitchFamily="34" charset="0"/>
                <a:cs typeface="Arial" panose="020B0604020202020204" pitchFamily="34" charset="0"/>
              </a:rPr>
              <a:t>F(q) = 1 - </a:t>
            </a:r>
            <a:r>
              <a:rPr lang="en-US" sz="1600" dirty="0">
                <a:solidFill>
                  <a:schemeClr val="accent4">
                    <a:lumMod val="50000"/>
                  </a:schemeClr>
                </a:solidFill>
                <a:effectLst/>
                <a:latin typeface="Arial" panose="020B0604020202020204" pitchFamily="34" charset="0"/>
                <a:cs typeface="Arial" panose="020B0604020202020204" pitchFamily="34" charset="0"/>
              </a:rPr>
              <a:t>0.00833q</a:t>
            </a:r>
          </a:p>
        </p:txBody>
      </p:sp>
      <p:sp>
        <p:nvSpPr>
          <p:cNvPr id="16" name="TextBox 15">
            <a:extLst>
              <a:ext uri="{FF2B5EF4-FFF2-40B4-BE49-F238E27FC236}">
                <a16:creationId xmlns:a16="http://schemas.microsoft.com/office/drawing/2014/main" id="{973FF889-BA8A-A8EF-433C-1E6EEAA72AA0}"/>
              </a:ext>
            </a:extLst>
          </p:cNvPr>
          <p:cNvSpPr txBox="1"/>
          <p:nvPr/>
        </p:nvSpPr>
        <p:spPr>
          <a:xfrm>
            <a:off x="0" y="1020253"/>
            <a:ext cx="2612784" cy="276999"/>
          </a:xfrm>
          <a:prstGeom prst="rect">
            <a:avLst/>
          </a:prstGeom>
          <a:noFill/>
        </p:spPr>
        <p:txBody>
          <a:bodyPr wrap="square" rtlCol="0">
            <a:spAutoFit/>
          </a:bodyPr>
          <a:lstStyle/>
          <a:p>
            <a:pPr algn="ctr"/>
            <a:r>
              <a:rPr lang="en-US" sz="1200" dirty="0">
                <a:solidFill>
                  <a:schemeClr val="accent4">
                    <a:lumMod val="50000"/>
                  </a:schemeClr>
                </a:solidFill>
              </a:rPr>
              <a:t>P. </a:t>
            </a:r>
            <a:r>
              <a:rPr lang="en-US" sz="1200" dirty="0" err="1">
                <a:solidFill>
                  <a:schemeClr val="accent4">
                    <a:lumMod val="50000"/>
                  </a:schemeClr>
                </a:solidFill>
              </a:rPr>
              <a:t>Guèye</a:t>
            </a:r>
            <a:r>
              <a:rPr lang="en-US" sz="1200" dirty="0">
                <a:solidFill>
                  <a:schemeClr val="accent4">
                    <a:lumMod val="50000"/>
                  </a:schemeClr>
                </a:solidFill>
              </a:rPr>
              <a:t> et al., EPJ </a:t>
            </a:r>
            <a:r>
              <a:rPr lang="en-US" sz="1200" b="1" dirty="0">
                <a:solidFill>
                  <a:schemeClr val="accent4">
                    <a:lumMod val="50000"/>
                  </a:schemeClr>
                </a:solidFill>
              </a:rPr>
              <a:t>A56</a:t>
            </a:r>
            <a:r>
              <a:rPr lang="en-US" sz="1200" dirty="0">
                <a:solidFill>
                  <a:schemeClr val="accent4">
                    <a:lumMod val="50000"/>
                  </a:schemeClr>
                </a:solidFill>
              </a:rPr>
              <a:t>(5) 2020</a:t>
            </a:r>
          </a:p>
        </p:txBody>
      </p:sp>
      <p:pic>
        <p:nvPicPr>
          <p:cNvPr id="8" name="Picture 7" descr="A graph of a function&#10;&#10;AI-generated content may be incorrect.">
            <a:extLst>
              <a:ext uri="{FF2B5EF4-FFF2-40B4-BE49-F238E27FC236}">
                <a16:creationId xmlns:a16="http://schemas.microsoft.com/office/drawing/2014/main" id="{ABC45FF5-587C-570E-B284-6F9C7E8712EA}"/>
              </a:ext>
            </a:extLst>
          </p:cNvPr>
          <p:cNvPicPr>
            <a:picLocks noChangeAspect="1"/>
          </p:cNvPicPr>
          <p:nvPr/>
        </p:nvPicPr>
        <p:blipFill>
          <a:blip r:embed="rId3"/>
          <a:srcRect t="4819"/>
          <a:stretch>
            <a:fillRect/>
          </a:stretch>
        </p:blipFill>
        <p:spPr>
          <a:xfrm>
            <a:off x="6266023" y="1803400"/>
            <a:ext cx="5875178" cy="3009900"/>
          </a:xfrm>
          <a:prstGeom prst="rect">
            <a:avLst/>
          </a:prstGeom>
          <a:ln w="28575">
            <a:solidFill>
              <a:schemeClr val="tx1"/>
            </a:solidFill>
          </a:ln>
        </p:spPr>
      </p:pic>
      <p:graphicFrame>
        <p:nvGraphicFramePr>
          <p:cNvPr id="12" name="Table 11">
            <a:extLst>
              <a:ext uri="{FF2B5EF4-FFF2-40B4-BE49-F238E27FC236}">
                <a16:creationId xmlns:a16="http://schemas.microsoft.com/office/drawing/2014/main" id="{F09C6C71-6E2A-D284-7FF3-77F1A1F9F8E3}"/>
              </a:ext>
            </a:extLst>
          </p:cNvPr>
          <p:cNvGraphicFramePr>
            <a:graphicFrameLocks noGrp="1"/>
          </p:cNvGraphicFramePr>
          <p:nvPr/>
        </p:nvGraphicFramePr>
        <p:xfrm>
          <a:off x="6451600" y="5075766"/>
          <a:ext cx="5567995" cy="741680"/>
        </p:xfrm>
        <a:graphic>
          <a:graphicData uri="http://schemas.openxmlformats.org/drawingml/2006/table">
            <a:tbl>
              <a:tblPr firstRow="1" bandRow="1">
                <a:tableStyleId>{DE2B1F10-E2B1-4B51-9859-81D092572ABB}</a:tableStyleId>
              </a:tblPr>
              <a:tblGrid>
                <a:gridCol w="1632267">
                  <a:extLst>
                    <a:ext uri="{9D8B030D-6E8A-4147-A177-3AD203B41FA5}">
                      <a16:colId xmlns:a16="http://schemas.microsoft.com/office/drawing/2014/main" val="3746553793"/>
                    </a:ext>
                  </a:extLst>
                </a:gridCol>
                <a:gridCol w="635317">
                  <a:extLst>
                    <a:ext uri="{9D8B030D-6E8A-4147-A177-3AD203B41FA5}">
                      <a16:colId xmlns:a16="http://schemas.microsoft.com/office/drawing/2014/main" val="2290236574"/>
                    </a:ext>
                  </a:extLst>
                </a:gridCol>
                <a:gridCol w="635317">
                  <a:extLst>
                    <a:ext uri="{9D8B030D-6E8A-4147-A177-3AD203B41FA5}">
                      <a16:colId xmlns:a16="http://schemas.microsoft.com/office/drawing/2014/main" val="762376333"/>
                    </a:ext>
                  </a:extLst>
                </a:gridCol>
                <a:gridCol w="648017">
                  <a:extLst>
                    <a:ext uri="{9D8B030D-6E8A-4147-A177-3AD203B41FA5}">
                      <a16:colId xmlns:a16="http://schemas.microsoft.com/office/drawing/2014/main" val="3052317175"/>
                    </a:ext>
                  </a:extLst>
                </a:gridCol>
                <a:gridCol w="635317">
                  <a:extLst>
                    <a:ext uri="{9D8B030D-6E8A-4147-A177-3AD203B41FA5}">
                      <a16:colId xmlns:a16="http://schemas.microsoft.com/office/drawing/2014/main" val="296107884"/>
                    </a:ext>
                  </a:extLst>
                </a:gridCol>
                <a:gridCol w="659130">
                  <a:extLst>
                    <a:ext uri="{9D8B030D-6E8A-4147-A177-3AD203B41FA5}">
                      <a16:colId xmlns:a16="http://schemas.microsoft.com/office/drawing/2014/main" val="2383042213"/>
                    </a:ext>
                  </a:extLst>
                </a:gridCol>
                <a:gridCol w="722630">
                  <a:extLst>
                    <a:ext uri="{9D8B030D-6E8A-4147-A177-3AD203B41FA5}">
                      <a16:colId xmlns:a16="http://schemas.microsoft.com/office/drawing/2014/main" val="1895521436"/>
                    </a:ext>
                  </a:extLst>
                </a:gridCol>
              </a:tblGrid>
              <a:tr h="370840">
                <a:tc>
                  <a:txBody>
                    <a:bodyPr/>
                    <a:lstStyle/>
                    <a:p>
                      <a:pPr algn="ctr"/>
                      <a:endParaRPr lang="en-US" sz="1600" dirty="0">
                        <a:solidFill>
                          <a:schemeClr val="accent4">
                            <a:lumMod val="50000"/>
                          </a:schemeClr>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12</a:t>
                      </a:r>
                      <a:r>
                        <a:rPr lang="en-US" sz="1600" b="1" dirty="0">
                          <a:solidFill>
                            <a:schemeClr val="accent4">
                              <a:lumMod val="50000"/>
                            </a:schemeClr>
                          </a:solidFill>
                        </a:rPr>
                        <a:t>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27</a:t>
                      </a:r>
                      <a:r>
                        <a:rPr lang="en-US" sz="1600" b="1" dirty="0">
                          <a:solidFill>
                            <a:schemeClr val="accent4">
                              <a:lumMod val="50000"/>
                            </a:schemeClr>
                          </a:solidFill>
                        </a:rPr>
                        <a:t>Al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48</a:t>
                      </a:r>
                      <a:r>
                        <a:rPr lang="en-US" sz="1600" b="1" dirty="0">
                          <a:solidFill>
                            <a:schemeClr val="accent4">
                              <a:lumMod val="50000"/>
                            </a:schemeClr>
                          </a:solidFill>
                        </a:rPr>
                        <a:t>Ca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56</a:t>
                      </a:r>
                      <a:r>
                        <a:rPr lang="en-US" sz="1600" b="1" dirty="0">
                          <a:solidFill>
                            <a:schemeClr val="accent4">
                              <a:lumMod val="50000"/>
                            </a:schemeClr>
                          </a:solidFill>
                        </a:rPr>
                        <a:t>Fe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63</a:t>
                      </a:r>
                      <a:r>
                        <a:rPr lang="en-US" sz="1600" b="1" dirty="0">
                          <a:solidFill>
                            <a:schemeClr val="accent4">
                              <a:lumMod val="50000"/>
                            </a:schemeClr>
                          </a:solidFill>
                        </a:rPr>
                        <a:t>Cu</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208</a:t>
                      </a:r>
                      <a:r>
                        <a:rPr lang="en-US" sz="1600" b="1" dirty="0">
                          <a:solidFill>
                            <a:schemeClr val="accent4">
                              <a:lumMod val="50000"/>
                            </a:schemeClr>
                          </a:solidFill>
                        </a:rPr>
                        <a:t>Pb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6409362"/>
                  </a:ext>
                </a:extLst>
              </a:tr>
              <a:tr h="370840">
                <a:tc>
                  <a:txBody>
                    <a:bodyPr/>
                    <a:lstStyle/>
                    <a:p>
                      <a:pPr algn="ctr"/>
                      <a:r>
                        <a:rPr lang="en-US" sz="1600" b="1" dirty="0" err="1">
                          <a:solidFill>
                            <a:schemeClr val="accent4">
                              <a:lumMod val="50000"/>
                            </a:schemeClr>
                          </a:solidFill>
                        </a:rPr>
                        <a:t>ρ</a:t>
                      </a:r>
                      <a:r>
                        <a:rPr lang="en-US" sz="1600" b="1" baseline="-25000" dirty="0" err="1">
                          <a:solidFill>
                            <a:schemeClr val="accent4">
                              <a:lumMod val="50000"/>
                            </a:schemeClr>
                          </a:solidFill>
                        </a:rPr>
                        <a:t>disp</a:t>
                      </a:r>
                      <a:r>
                        <a:rPr lang="en-US" sz="1600" b="1" dirty="0">
                          <a:solidFill>
                            <a:schemeClr val="accent4">
                              <a:lumMod val="50000"/>
                            </a:schemeClr>
                          </a:solidFill>
                        </a:rPr>
                        <a:t>(r)/</a:t>
                      </a:r>
                      <a:r>
                        <a:rPr lang="en-US" sz="1600" b="1" dirty="0" err="1">
                          <a:solidFill>
                            <a:schemeClr val="accent4">
                              <a:lumMod val="50000"/>
                            </a:schemeClr>
                          </a:solidFill>
                        </a:rPr>
                        <a:t>ρ</a:t>
                      </a:r>
                      <a:r>
                        <a:rPr lang="en-US" sz="1600" b="1" dirty="0">
                          <a:solidFill>
                            <a:schemeClr val="accent4">
                              <a:lumMod val="50000"/>
                            </a:schemeClr>
                          </a:solidFill>
                        </a:rPr>
                        <a:t>(r)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4.91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4.11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4.58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4.65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4.65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3.49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1556207"/>
                  </a:ext>
                </a:extLst>
              </a:tr>
            </a:tbl>
          </a:graphicData>
        </a:graphic>
      </p:graphicFrame>
      <p:sp>
        <p:nvSpPr>
          <p:cNvPr id="18" name="TextBox 17">
            <a:extLst>
              <a:ext uri="{FF2B5EF4-FFF2-40B4-BE49-F238E27FC236}">
                <a16:creationId xmlns:a16="http://schemas.microsoft.com/office/drawing/2014/main" id="{0B5DEE53-936A-7679-669D-0AE59F25B585}"/>
              </a:ext>
            </a:extLst>
          </p:cNvPr>
          <p:cNvSpPr txBox="1"/>
          <p:nvPr/>
        </p:nvSpPr>
        <p:spPr>
          <a:xfrm>
            <a:off x="704850" y="4087912"/>
            <a:ext cx="755650" cy="400110"/>
          </a:xfrm>
          <a:prstGeom prst="rect">
            <a:avLst/>
          </a:prstGeom>
          <a:noFill/>
        </p:spPr>
        <p:txBody>
          <a:bodyPr wrap="square">
            <a:spAutoFit/>
          </a:bodyPr>
          <a:lstStyle/>
          <a:p>
            <a:r>
              <a:rPr lang="en-US" sz="2000" b="1" baseline="30000" dirty="0"/>
              <a:t>12</a:t>
            </a:r>
            <a:r>
              <a:rPr lang="en-US" sz="2000" b="1" dirty="0"/>
              <a:t>C</a:t>
            </a:r>
          </a:p>
        </p:txBody>
      </p:sp>
    </p:spTree>
    <p:extLst>
      <p:ext uri="{BB962C8B-B14F-4D97-AF65-F5344CB8AC3E}">
        <p14:creationId xmlns:p14="http://schemas.microsoft.com/office/powerpoint/2010/main" val="25480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0F48E-D139-5F98-CF4E-EF1F815E7A0A}"/>
              </a:ext>
            </a:extLst>
          </p:cNvPr>
          <p:cNvSpPr>
            <a:spLocks noGrp="1"/>
          </p:cNvSpPr>
          <p:nvPr>
            <p:ph type="body" idx="1"/>
          </p:nvPr>
        </p:nvSpPr>
        <p:spPr/>
        <p:txBody>
          <a:bodyPr/>
          <a:lstStyle/>
          <a:p>
            <a:r>
              <a:rPr lang="en-US" dirty="0">
                <a:solidFill>
                  <a:schemeClr val="accent4">
                    <a:lumMod val="50000"/>
                  </a:schemeClr>
                </a:solidFill>
                <a:effectLst/>
                <a:latin typeface="Arial" panose="020B0604020202020204" pitchFamily="34" charset="0"/>
                <a:cs typeface="Arial" panose="020B0604020202020204" pitchFamily="34" charset="0"/>
              </a:rPr>
              <a:t>IAEA Technical Meeting</a:t>
            </a:r>
          </a:p>
          <a:p>
            <a:pPr lvl="1"/>
            <a:r>
              <a:rPr lang="en-US" dirty="0">
                <a:solidFill>
                  <a:schemeClr val="accent4">
                    <a:lumMod val="50000"/>
                  </a:schemeClr>
                </a:solidFill>
                <a:effectLst/>
                <a:latin typeface="Arial" panose="020B0604020202020204" pitchFamily="34" charset="0"/>
                <a:cs typeface="Arial" panose="020B0604020202020204" pitchFamily="34" charset="0"/>
              </a:rPr>
              <a:t>Compilation and Evaluation of Nuclear Charge Radii</a:t>
            </a:r>
          </a:p>
          <a:p>
            <a:pPr lvl="1"/>
            <a:r>
              <a:rPr lang="en-US" dirty="0"/>
              <a:t>January 27-30, 2025; 20 participants</a:t>
            </a:r>
          </a:p>
          <a:p>
            <a:pPr lvl="1"/>
            <a:r>
              <a:rPr lang="en-US" dirty="0"/>
              <a:t>https://</a:t>
            </a:r>
            <a:r>
              <a:rPr lang="en-US" dirty="0" err="1"/>
              <a:t>conferences.iaea.org</a:t>
            </a:r>
            <a:r>
              <a:rPr lang="en-US" dirty="0"/>
              <a:t>/event/401</a:t>
            </a:r>
          </a:p>
        </p:txBody>
      </p:sp>
      <p:sp>
        <p:nvSpPr>
          <p:cNvPr id="3" name="Title 2">
            <a:extLst>
              <a:ext uri="{FF2B5EF4-FFF2-40B4-BE49-F238E27FC236}">
                <a16:creationId xmlns:a16="http://schemas.microsoft.com/office/drawing/2014/main" id="{1FAA3690-8FC9-19B1-8911-A6B0C36AB03D}"/>
              </a:ext>
            </a:extLst>
          </p:cNvPr>
          <p:cNvSpPr>
            <a:spLocks noGrp="1"/>
          </p:cNvSpPr>
          <p:nvPr>
            <p:ph type="title"/>
          </p:nvPr>
        </p:nvSpPr>
        <p:spPr>
          <a:xfrm>
            <a:off x="101600" y="289343"/>
            <a:ext cx="11988800" cy="478612"/>
          </a:xfrm>
        </p:spPr>
        <p:txBody>
          <a:bodyPr/>
          <a:lstStyle/>
          <a:p>
            <a:r>
              <a:rPr lang="en-US" dirty="0"/>
              <a:t>Physics I: Charge Radii and IAEA Recommendation [2]</a:t>
            </a:r>
          </a:p>
        </p:txBody>
      </p:sp>
      <p:sp>
        <p:nvSpPr>
          <p:cNvPr id="4" name="Footer Placeholder 3">
            <a:extLst>
              <a:ext uri="{FF2B5EF4-FFF2-40B4-BE49-F238E27FC236}">
                <a16:creationId xmlns:a16="http://schemas.microsoft.com/office/drawing/2014/main" id="{CD799E49-969B-0422-F4A1-9F19F139F898}"/>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6349809F-96D1-564C-6C39-4DFEAC2DFDE8}"/>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11</a:t>
            </a:fld>
            <a:endParaRPr/>
          </a:p>
        </p:txBody>
      </p:sp>
      <p:pic>
        <p:nvPicPr>
          <p:cNvPr id="6" name="Picture 5" descr="A screenshot of a computer&#10;&#10;AI-generated content may be incorrect.">
            <a:extLst>
              <a:ext uri="{FF2B5EF4-FFF2-40B4-BE49-F238E27FC236}">
                <a16:creationId xmlns:a16="http://schemas.microsoft.com/office/drawing/2014/main" id="{2300C17B-1820-58C4-240D-2F963B056DA2}"/>
              </a:ext>
            </a:extLst>
          </p:cNvPr>
          <p:cNvPicPr>
            <a:picLocks noChangeAspect="1"/>
          </p:cNvPicPr>
          <p:nvPr/>
        </p:nvPicPr>
        <p:blipFill>
          <a:blip r:embed="rId2"/>
          <a:stretch>
            <a:fillRect/>
          </a:stretch>
        </p:blipFill>
        <p:spPr>
          <a:xfrm>
            <a:off x="6025402" y="1916452"/>
            <a:ext cx="5942821" cy="406765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542ED0B7-EE38-E371-C467-9DEBB9694C79}"/>
              </a:ext>
            </a:extLst>
          </p:cNvPr>
          <p:cNvPicPr>
            <a:picLocks noChangeAspect="1"/>
          </p:cNvPicPr>
          <p:nvPr/>
        </p:nvPicPr>
        <p:blipFill>
          <a:blip r:embed="rId3"/>
          <a:stretch>
            <a:fillRect/>
          </a:stretch>
        </p:blipFill>
        <p:spPr>
          <a:xfrm>
            <a:off x="0" y="3631762"/>
            <a:ext cx="6124143" cy="1889363"/>
          </a:xfrm>
          <a:prstGeom prst="rect">
            <a:avLst/>
          </a:prstGeom>
        </p:spPr>
      </p:pic>
      <p:sp>
        <p:nvSpPr>
          <p:cNvPr id="10" name="TextBox 9">
            <a:extLst>
              <a:ext uri="{FF2B5EF4-FFF2-40B4-BE49-F238E27FC236}">
                <a16:creationId xmlns:a16="http://schemas.microsoft.com/office/drawing/2014/main" id="{CB9A1079-7633-EECF-63FD-1FB8B15345CB}"/>
              </a:ext>
            </a:extLst>
          </p:cNvPr>
          <p:cNvSpPr txBox="1"/>
          <p:nvPr/>
        </p:nvSpPr>
        <p:spPr>
          <a:xfrm>
            <a:off x="978061" y="3283793"/>
            <a:ext cx="4299995" cy="307777"/>
          </a:xfrm>
          <a:prstGeom prst="rect">
            <a:avLst/>
          </a:prstGeom>
          <a:noFill/>
        </p:spPr>
        <p:txBody>
          <a:bodyPr wrap="square">
            <a:spAutoFit/>
          </a:bodyPr>
          <a:lstStyle/>
          <a:p>
            <a:r>
              <a:rPr lang="en-US" dirty="0">
                <a:solidFill>
                  <a:schemeClr val="accent4">
                    <a:lumMod val="50000"/>
                  </a:schemeClr>
                </a:solidFill>
              </a:rPr>
              <a:t>https://</a:t>
            </a:r>
            <a:r>
              <a:rPr lang="en-US" dirty="0" err="1">
                <a:solidFill>
                  <a:schemeClr val="accent4">
                    <a:lumMod val="50000"/>
                  </a:schemeClr>
                </a:solidFill>
              </a:rPr>
              <a:t>nds.iaea.org</a:t>
            </a:r>
            <a:r>
              <a:rPr lang="en-US" dirty="0">
                <a:solidFill>
                  <a:schemeClr val="accent4">
                    <a:lumMod val="50000"/>
                  </a:schemeClr>
                </a:solidFill>
              </a:rPr>
              <a:t>/publications/</a:t>
            </a:r>
            <a:r>
              <a:rPr lang="en-US" dirty="0" err="1">
                <a:solidFill>
                  <a:schemeClr val="accent4">
                    <a:lumMod val="50000"/>
                  </a:schemeClr>
                </a:solidFill>
              </a:rPr>
              <a:t>indc</a:t>
            </a:r>
            <a:r>
              <a:rPr lang="en-US" dirty="0">
                <a:solidFill>
                  <a:schemeClr val="accent4">
                    <a:lumMod val="50000"/>
                  </a:schemeClr>
                </a:solidFill>
              </a:rPr>
              <a:t>/indc-nds-0918/</a:t>
            </a:r>
          </a:p>
        </p:txBody>
      </p:sp>
      <p:sp>
        <p:nvSpPr>
          <p:cNvPr id="11" name="Rounded Rectangle 10">
            <a:extLst>
              <a:ext uri="{FF2B5EF4-FFF2-40B4-BE49-F238E27FC236}">
                <a16:creationId xmlns:a16="http://schemas.microsoft.com/office/drawing/2014/main" id="{5803D82F-8A08-A076-8B14-3EBECA7054B9}"/>
              </a:ext>
            </a:extLst>
          </p:cNvPr>
          <p:cNvSpPr/>
          <p:nvPr/>
        </p:nvSpPr>
        <p:spPr>
          <a:xfrm>
            <a:off x="7442522" y="3429000"/>
            <a:ext cx="4305782" cy="1096701"/>
          </a:xfrm>
          <a:prstGeom prst="roundRect">
            <a:avLst/>
          </a:prstGeom>
          <a:solidFill>
            <a:schemeClr val="accent2">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9409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E2EB-316F-5185-4F46-D8C0712983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457CBD-91F8-1B4F-C0F7-32DAD7E32EB1}"/>
              </a:ext>
            </a:extLst>
          </p:cNvPr>
          <p:cNvSpPr>
            <a:spLocks noGrp="1"/>
          </p:cNvSpPr>
          <p:nvPr>
            <p:ph type="body" idx="1"/>
          </p:nvPr>
        </p:nvSpPr>
        <p:spPr/>
        <p:txBody>
          <a:bodyPr/>
          <a:lstStyle/>
          <a:p>
            <a:r>
              <a:rPr lang="en-US" dirty="0"/>
              <a:t>Outcomes</a:t>
            </a:r>
          </a:p>
          <a:p>
            <a:pPr lvl="1"/>
            <a:r>
              <a:rPr lang="en-US" dirty="0"/>
              <a:t>More accurate compilation of rms charge nuclear radii</a:t>
            </a:r>
          </a:p>
          <a:p>
            <a:pPr lvl="2"/>
            <a:r>
              <a:rPr lang="en-US" dirty="0"/>
              <a:t>Angeli, I. &amp; Marinova, K. P</a:t>
            </a:r>
          </a:p>
          <a:p>
            <a:pPr lvl="3"/>
            <a:r>
              <a:rPr lang="en-US" dirty="0"/>
              <a:t>Atom. Data </a:t>
            </a:r>
            <a:r>
              <a:rPr lang="en-US" dirty="0" err="1"/>
              <a:t>Nucl</a:t>
            </a:r>
            <a:r>
              <a:rPr lang="en-US" dirty="0"/>
              <a:t>. Data Table, </a:t>
            </a:r>
            <a:r>
              <a:rPr lang="en-US" b="1" dirty="0"/>
              <a:t>99</a:t>
            </a:r>
            <a:r>
              <a:rPr lang="en-US" dirty="0"/>
              <a:t>, 69 (2013)</a:t>
            </a:r>
          </a:p>
          <a:p>
            <a:pPr lvl="2"/>
            <a:r>
              <a:rPr lang="en-US" b="1" dirty="0">
                <a:solidFill>
                  <a:srgbClr val="FF0000"/>
                </a:solidFill>
              </a:rPr>
              <a:t>Large uncertainties: mainly theory</a:t>
            </a:r>
          </a:p>
          <a:p>
            <a:pPr lvl="2"/>
            <a:r>
              <a:rPr lang="en-US" b="1" dirty="0">
                <a:solidFill>
                  <a:srgbClr val="FF0000"/>
                </a:solidFill>
              </a:rPr>
              <a:t>Need guidance for experiments</a:t>
            </a:r>
          </a:p>
          <a:p>
            <a:pPr lvl="2"/>
            <a:r>
              <a:rPr lang="en-US" b="1" dirty="0">
                <a:solidFill>
                  <a:srgbClr val="FF0000"/>
                </a:solidFill>
              </a:rPr>
              <a:t>Dispersive effects not accounted for in past compilations!</a:t>
            </a:r>
          </a:p>
          <a:p>
            <a:pPr lvl="1"/>
            <a:r>
              <a:rPr lang="en-US" dirty="0"/>
              <a:t>Best practices to extract precise RMS nuclear charge radii?</a:t>
            </a:r>
          </a:p>
          <a:p>
            <a:pPr lvl="2"/>
            <a:r>
              <a:rPr lang="en-US" dirty="0"/>
              <a:t>Stable	: electron scattering (</a:t>
            </a:r>
            <a:r>
              <a:rPr lang="en-US" dirty="0" err="1"/>
              <a:t>deVries</a:t>
            </a:r>
            <a:r>
              <a:rPr lang="en-US" dirty="0"/>
              <a:t>, 1987!), muon spectroscopy and laser spectroscopy</a:t>
            </a:r>
          </a:p>
          <a:p>
            <a:pPr lvl="2"/>
            <a:r>
              <a:rPr lang="en-US" dirty="0"/>
              <a:t>Unstable	: laser spectroscopy (ref. nuclei), electron (SCRIT @ RIKEN and ULQ2 @ Tohoku Univ.)</a:t>
            </a:r>
          </a:p>
          <a:p>
            <a:pPr lvl="2"/>
            <a:r>
              <a:rPr lang="en-US" dirty="0"/>
              <a:t>Standardize	: e.g., Barrett moments from </a:t>
            </a:r>
            <a:r>
              <a:rPr lang="en-US" dirty="0" err="1"/>
              <a:t>μ</a:t>
            </a:r>
            <a:r>
              <a:rPr lang="en-US" dirty="0"/>
              <a:t>-spectroscopy (accuracy: ≤0.1%)</a:t>
            </a:r>
          </a:p>
          <a:p>
            <a:pPr lvl="1"/>
            <a:r>
              <a:rPr lang="en-US" dirty="0"/>
              <a:t>Need to get there</a:t>
            </a:r>
          </a:p>
          <a:p>
            <a:pPr lvl="2"/>
            <a:r>
              <a:rPr lang="en-US" dirty="0"/>
              <a:t>Both experimental and theoretical sides</a:t>
            </a:r>
          </a:p>
          <a:p>
            <a:pPr lvl="1"/>
            <a:r>
              <a:rPr lang="en-US" dirty="0"/>
              <a:t>Regular charge nuclear radii compilation “à la” AMDC</a:t>
            </a:r>
          </a:p>
        </p:txBody>
      </p:sp>
      <p:sp>
        <p:nvSpPr>
          <p:cNvPr id="3" name="Title 2">
            <a:extLst>
              <a:ext uri="{FF2B5EF4-FFF2-40B4-BE49-F238E27FC236}">
                <a16:creationId xmlns:a16="http://schemas.microsoft.com/office/drawing/2014/main" id="{4C7477BA-E238-128F-9DE9-DF7F3B51F46D}"/>
              </a:ext>
            </a:extLst>
          </p:cNvPr>
          <p:cNvSpPr>
            <a:spLocks noGrp="1"/>
          </p:cNvSpPr>
          <p:nvPr>
            <p:ph type="title"/>
          </p:nvPr>
        </p:nvSpPr>
        <p:spPr>
          <a:xfrm>
            <a:off x="101600" y="289343"/>
            <a:ext cx="11988800" cy="478612"/>
          </a:xfrm>
        </p:spPr>
        <p:txBody>
          <a:bodyPr/>
          <a:lstStyle/>
          <a:p>
            <a:r>
              <a:rPr lang="en-US" dirty="0"/>
              <a:t>Physics I: Charge Radii and IAEA Recommendation [3]</a:t>
            </a:r>
          </a:p>
        </p:txBody>
      </p:sp>
      <p:sp>
        <p:nvSpPr>
          <p:cNvPr id="4" name="Footer Placeholder 3">
            <a:extLst>
              <a:ext uri="{FF2B5EF4-FFF2-40B4-BE49-F238E27FC236}">
                <a16:creationId xmlns:a16="http://schemas.microsoft.com/office/drawing/2014/main" id="{CBE9E0AC-4862-912A-0D55-3D1F9D58B4D7}"/>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1A7D6679-E24B-92D6-E1CC-80EB5A2158FD}"/>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12</a:t>
            </a:fld>
            <a:endParaRPr/>
          </a:p>
        </p:txBody>
      </p:sp>
      <p:pic>
        <p:nvPicPr>
          <p:cNvPr id="8" name="Picture 7" descr="A screenshot of a computer&#10;&#10;AI-generated content may be incorrect.">
            <a:extLst>
              <a:ext uri="{FF2B5EF4-FFF2-40B4-BE49-F238E27FC236}">
                <a16:creationId xmlns:a16="http://schemas.microsoft.com/office/drawing/2014/main" id="{E82FEF96-0D86-4ECF-0160-3FB9A69AE193}"/>
              </a:ext>
            </a:extLst>
          </p:cNvPr>
          <p:cNvPicPr>
            <a:picLocks noChangeAspect="1"/>
          </p:cNvPicPr>
          <p:nvPr/>
        </p:nvPicPr>
        <p:blipFill>
          <a:blip r:embed="rId2"/>
          <a:stretch>
            <a:fillRect/>
          </a:stretch>
        </p:blipFill>
        <p:spPr>
          <a:xfrm>
            <a:off x="7454096" y="4274395"/>
            <a:ext cx="4590376" cy="1770442"/>
          </a:xfrm>
          <a:prstGeom prst="rect">
            <a:avLst/>
          </a:prstGeom>
        </p:spPr>
      </p:pic>
    </p:spTree>
    <p:extLst>
      <p:ext uri="{BB962C8B-B14F-4D97-AF65-F5344CB8AC3E}">
        <p14:creationId xmlns:p14="http://schemas.microsoft.com/office/powerpoint/2010/main" val="15955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E6FA8-8A97-AD93-9149-A6CB02065F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1F0CA8-85DF-85C6-2F90-7E245FC0B883}"/>
              </a:ext>
            </a:extLst>
          </p:cNvPr>
          <p:cNvSpPr>
            <a:spLocks noGrp="1"/>
          </p:cNvSpPr>
          <p:nvPr>
            <p:ph type="body" idx="1"/>
          </p:nvPr>
        </p:nvSpPr>
        <p:spPr>
          <a:xfrm>
            <a:off x="101600" y="991943"/>
            <a:ext cx="11987896" cy="5108231"/>
          </a:xfrm>
        </p:spPr>
        <p:txBody>
          <a:bodyPr/>
          <a:lstStyle/>
          <a:p>
            <a:r>
              <a:rPr lang="en-US" dirty="0"/>
              <a:t>Extension to rare isotopes</a:t>
            </a:r>
          </a:p>
          <a:p>
            <a:pPr lvl="1"/>
            <a:r>
              <a:rPr lang="en-US" dirty="0" err="1"/>
              <a:t>MoNA</a:t>
            </a:r>
            <a:r>
              <a:rPr lang="en-US" dirty="0"/>
              <a:t> Collaboration/PING Program</a:t>
            </a:r>
          </a:p>
          <a:p>
            <a:pPr lvl="2"/>
            <a:r>
              <a:rPr lang="en-US" dirty="0"/>
              <a:t>Si-Be segmented target (4 Si + 3 Be)</a:t>
            </a:r>
          </a:p>
          <a:p>
            <a:pPr lvl="1"/>
            <a:r>
              <a:rPr lang="en-US" dirty="0"/>
              <a:t>Rutherford scattering kit (PING)</a:t>
            </a:r>
          </a:p>
          <a:p>
            <a:pPr lvl="2"/>
            <a:r>
              <a:rPr lang="en-US" dirty="0"/>
              <a:t>Elastic scattering of rare isotopes?</a:t>
            </a:r>
          </a:p>
          <a:p>
            <a:pPr lvl="1"/>
            <a:r>
              <a:rPr lang="en-US" dirty="0"/>
              <a:t>Preliminary results for matter radii</a:t>
            </a:r>
          </a:p>
          <a:p>
            <a:pPr lvl="2"/>
            <a:r>
              <a:rPr lang="en-US" dirty="0"/>
              <a:t>Impact from charge radii</a:t>
            </a:r>
          </a:p>
          <a:p>
            <a:pPr lvl="2"/>
            <a:r>
              <a:rPr lang="en-US" dirty="0"/>
              <a:t>Sensitivity to neutron distribution?</a:t>
            </a:r>
          </a:p>
          <a:p>
            <a:r>
              <a:rPr lang="en-US" dirty="0"/>
              <a:t>Graduate student</a:t>
            </a:r>
          </a:p>
          <a:p>
            <a:pPr lvl="1"/>
            <a:r>
              <a:rPr lang="en-US" dirty="0"/>
              <a:t>Paula Plazas </a:t>
            </a:r>
            <a:r>
              <a:rPr lang="en-US" dirty="0" err="1"/>
              <a:t>Isanoa</a:t>
            </a:r>
            <a:r>
              <a:rPr lang="en-US" dirty="0"/>
              <a:t> (MSU, Fall 2024)</a:t>
            </a:r>
          </a:p>
          <a:p>
            <a:pPr lvl="1"/>
            <a:r>
              <a:rPr lang="en-US" dirty="0"/>
              <a:t>Joint thesis project</a:t>
            </a:r>
          </a:p>
          <a:p>
            <a:pPr lvl="2"/>
            <a:r>
              <a:rPr lang="en-US" dirty="0"/>
              <a:t>Laser spectroscopy (BECOLA)</a:t>
            </a:r>
          </a:p>
          <a:p>
            <a:pPr lvl="2"/>
            <a:r>
              <a:rPr lang="en-US" dirty="0"/>
              <a:t>Matter radii (</a:t>
            </a:r>
            <a:r>
              <a:rPr lang="en-US" dirty="0" err="1"/>
              <a:t>MoNA</a:t>
            </a:r>
            <a:r>
              <a:rPr lang="en-US" dirty="0"/>
              <a:t> Collaboration)</a:t>
            </a:r>
          </a:p>
          <a:p>
            <a:r>
              <a:rPr lang="en-US" dirty="0"/>
              <a:t>Undergraduate student </a:t>
            </a:r>
          </a:p>
          <a:p>
            <a:pPr lvl="1"/>
            <a:r>
              <a:rPr lang="en-US" dirty="0"/>
              <a:t>Makaila Parks (Spelman College, PING2024)</a:t>
            </a:r>
          </a:p>
          <a:p>
            <a:pPr lvl="1"/>
            <a:r>
              <a:rPr lang="en-US" dirty="0"/>
              <a:t>PING2020-2025 cohorts</a:t>
            </a:r>
          </a:p>
          <a:p>
            <a:pPr lvl="1"/>
            <a:endParaRPr lang="en-US" dirty="0"/>
          </a:p>
        </p:txBody>
      </p:sp>
      <p:sp>
        <p:nvSpPr>
          <p:cNvPr id="3" name="Title 2">
            <a:extLst>
              <a:ext uri="{FF2B5EF4-FFF2-40B4-BE49-F238E27FC236}">
                <a16:creationId xmlns:a16="http://schemas.microsoft.com/office/drawing/2014/main" id="{5C1AF2EB-830E-3844-8BD7-3AF45D2FACCE}"/>
              </a:ext>
            </a:extLst>
          </p:cNvPr>
          <p:cNvSpPr>
            <a:spLocks noGrp="1"/>
          </p:cNvSpPr>
          <p:nvPr>
            <p:ph type="title"/>
          </p:nvPr>
        </p:nvSpPr>
        <p:spPr/>
        <p:txBody>
          <a:bodyPr/>
          <a:lstStyle/>
          <a:p>
            <a:r>
              <a:rPr lang="en-US" dirty="0"/>
              <a:t>Physics II: Rare Isotopes and Nuclear Structure [1]</a:t>
            </a:r>
          </a:p>
        </p:txBody>
      </p:sp>
      <p:sp>
        <p:nvSpPr>
          <p:cNvPr id="4" name="Footer Placeholder 3">
            <a:extLst>
              <a:ext uri="{FF2B5EF4-FFF2-40B4-BE49-F238E27FC236}">
                <a16:creationId xmlns:a16="http://schemas.microsoft.com/office/drawing/2014/main" id="{E2C18FAC-2A9F-8034-9B64-50AB2C330D2C}"/>
              </a:ext>
            </a:extLst>
          </p:cNvPr>
          <p:cNvSpPr>
            <a:spLocks noGrp="1"/>
          </p:cNvSpPr>
          <p:nvPr>
            <p:ph type="ftr" idx="11"/>
          </p:nvPr>
        </p:nvSpPr>
        <p:spPr/>
        <p:txBody>
          <a:bodyPr/>
          <a:lstStyle/>
          <a:p>
            <a:r>
              <a:rPr lang="en-US" dirty="0"/>
              <a:t>P. </a:t>
            </a:r>
            <a:r>
              <a:rPr lang="en-US" dirty="0" err="1"/>
              <a:t>Guèye</a:t>
            </a:r>
            <a:r>
              <a:rPr lang="en-US" dirty="0"/>
              <a:t>, </a:t>
            </a:r>
            <a:r>
              <a:rPr lang="en-US" dirty="0" err="1"/>
              <a:t>JLab</a:t>
            </a:r>
            <a:r>
              <a:rPr lang="en-US" dirty="0"/>
              <a:t> PAC53, 22 July 2025</a:t>
            </a:r>
          </a:p>
        </p:txBody>
      </p:sp>
      <p:sp>
        <p:nvSpPr>
          <p:cNvPr id="5" name="Slide Number Placeholder 4">
            <a:extLst>
              <a:ext uri="{FF2B5EF4-FFF2-40B4-BE49-F238E27FC236}">
                <a16:creationId xmlns:a16="http://schemas.microsoft.com/office/drawing/2014/main" id="{60B24BD0-CF98-9C18-1B0C-7B6920AA003B}"/>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13</a:t>
            </a:fld>
            <a:endParaRPr/>
          </a:p>
        </p:txBody>
      </p:sp>
      <p:pic>
        <p:nvPicPr>
          <p:cNvPr id="6" name="Picture 5" descr="A screenshot of a computer generated image&#10;&#10;AI-generated content may be incorrect.">
            <a:extLst>
              <a:ext uri="{FF2B5EF4-FFF2-40B4-BE49-F238E27FC236}">
                <a16:creationId xmlns:a16="http://schemas.microsoft.com/office/drawing/2014/main" id="{F34B2AD0-48BC-CB67-6B72-BBDD683B0865}"/>
              </a:ext>
            </a:extLst>
          </p:cNvPr>
          <p:cNvPicPr>
            <a:picLocks noChangeAspect="1"/>
          </p:cNvPicPr>
          <p:nvPr/>
        </p:nvPicPr>
        <p:blipFill>
          <a:blip r:embed="rId2"/>
          <a:srcRect l="3439" t="6042" r="5988" b="3582"/>
          <a:stretch/>
        </p:blipFill>
        <p:spPr>
          <a:xfrm>
            <a:off x="5721185" y="2473480"/>
            <a:ext cx="3158410" cy="3025143"/>
          </a:xfrm>
          <a:prstGeom prst="rect">
            <a:avLst/>
          </a:prstGeom>
        </p:spPr>
      </p:pic>
      <p:pic>
        <p:nvPicPr>
          <p:cNvPr id="7" name="Picture 6" descr="A graph of a function&#10;&#10;AI-generated content may be incorrect.">
            <a:extLst>
              <a:ext uri="{FF2B5EF4-FFF2-40B4-BE49-F238E27FC236}">
                <a16:creationId xmlns:a16="http://schemas.microsoft.com/office/drawing/2014/main" id="{BE968419-3F43-503D-1606-858AE5A89381}"/>
              </a:ext>
            </a:extLst>
          </p:cNvPr>
          <p:cNvPicPr>
            <a:picLocks noChangeAspect="1"/>
          </p:cNvPicPr>
          <p:nvPr/>
        </p:nvPicPr>
        <p:blipFill>
          <a:blip r:embed="rId3"/>
          <a:srcRect l="2638" t="9824" r="10815" b="5449"/>
          <a:stretch/>
        </p:blipFill>
        <p:spPr>
          <a:xfrm>
            <a:off x="8860992" y="2473479"/>
            <a:ext cx="3180443" cy="3019963"/>
          </a:xfrm>
          <a:prstGeom prst="rect">
            <a:avLst/>
          </a:prstGeom>
        </p:spPr>
      </p:pic>
      <p:pic>
        <p:nvPicPr>
          <p:cNvPr id="9" name="Picture 8">
            <a:extLst>
              <a:ext uri="{FF2B5EF4-FFF2-40B4-BE49-F238E27FC236}">
                <a16:creationId xmlns:a16="http://schemas.microsoft.com/office/drawing/2014/main" id="{3B12A154-C472-B05C-A7C3-7AA3A26BE0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9087" y="1047654"/>
            <a:ext cx="4935399" cy="1227252"/>
          </a:xfrm>
          <a:prstGeom prst="rect">
            <a:avLst/>
          </a:prstGeom>
        </p:spPr>
      </p:pic>
      <p:grpSp>
        <p:nvGrpSpPr>
          <p:cNvPr id="10" name="Group 9">
            <a:extLst>
              <a:ext uri="{FF2B5EF4-FFF2-40B4-BE49-F238E27FC236}">
                <a16:creationId xmlns:a16="http://schemas.microsoft.com/office/drawing/2014/main" id="{CB15944C-0602-8C0D-3D3C-920FC5E9F42E}"/>
              </a:ext>
            </a:extLst>
          </p:cNvPr>
          <p:cNvGrpSpPr/>
          <p:nvPr/>
        </p:nvGrpSpPr>
        <p:grpSpPr>
          <a:xfrm>
            <a:off x="7321962" y="1119091"/>
            <a:ext cx="4786313" cy="1363083"/>
            <a:chOff x="270406" y="0"/>
            <a:chExt cx="8583906" cy="3964100"/>
          </a:xfrm>
        </p:grpSpPr>
        <p:grpSp>
          <p:nvGrpSpPr>
            <p:cNvPr id="11" name="Group 10">
              <a:extLst>
                <a:ext uri="{FF2B5EF4-FFF2-40B4-BE49-F238E27FC236}">
                  <a16:creationId xmlns:a16="http://schemas.microsoft.com/office/drawing/2014/main" id="{0FF5B521-2B25-514F-B099-39A3269D6D06}"/>
                </a:ext>
              </a:extLst>
            </p:cNvPr>
            <p:cNvGrpSpPr/>
            <p:nvPr/>
          </p:nvGrpSpPr>
          <p:grpSpPr>
            <a:xfrm>
              <a:off x="270406" y="0"/>
              <a:ext cx="1921308" cy="482043"/>
              <a:chOff x="270406" y="0"/>
              <a:chExt cx="1921308" cy="482043"/>
            </a:xfrm>
          </p:grpSpPr>
          <p:sp>
            <p:nvSpPr>
              <p:cNvPr id="34" name="Right Arrow 33">
                <a:extLst>
                  <a:ext uri="{FF2B5EF4-FFF2-40B4-BE49-F238E27FC236}">
                    <a16:creationId xmlns:a16="http://schemas.microsoft.com/office/drawing/2014/main" id="{89A0B2E7-D9E2-A652-158C-4955E514349D}"/>
                  </a:ext>
                </a:extLst>
              </p:cNvPr>
              <p:cNvSpPr/>
              <p:nvPr/>
            </p:nvSpPr>
            <p:spPr>
              <a:xfrm>
                <a:off x="270406" y="34038"/>
                <a:ext cx="1921308" cy="131646"/>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5" name="Right Arrow 34">
                <a:extLst>
                  <a:ext uri="{FF2B5EF4-FFF2-40B4-BE49-F238E27FC236}">
                    <a16:creationId xmlns:a16="http://schemas.microsoft.com/office/drawing/2014/main" id="{82D8FEDA-9641-FBED-8D6B-47967117F052}"/>
                  </a:ext>
                </a:extLst>
              </p:cNvPr>
              <p:cNvSpPr/>
              <p:nvPr/>
            </p:nvSpPr>
            <p:spPr>
              <a:xfrm>
                <a:off x="488868" y="192217"/>
                <a:ext cx="1702846" cy="13164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6" name="Rectangle 35">
                <a:extLst>
                  <a:ext uri="{FF2B5EF4-FFF2-40B4-BE49-F238E27FC236}">
                    <a16:creationId xmlns:a16="http://schemas.microsoft.com/office/drawing/2014/main" id="{3CDA353E-DF15-D0DE-91D1-AE5EC1A06E59}"/>
                  </a:ext>
                </a:extLst>
              </p:cNvPr>
              <p:cNvSpPr/>
              <p:nvPr/>
            </p:nvSpPr>
            <p:spPr>
              <a:xfrm>
                <a:off x="1128130"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7" name="Rectangle 36">
                <a:extLst>
                  <a:ext uri="{FF2B5EF4-FFF2-40B4-BE49-F238E27FC236}">
                    <a16:creationId xmlns:a16="http://schemas.microsoft.com/office/drawing/2014/main" id="{22AECFCA-2C42-757B-917A-381645B7D041}"/>
                  </a:ext>
                </a:extLst>
              </p:cNvPr>
              <p:cNvSpPr/>
              <p:nvPr/>
            </p:nvSpPr>
            <p:spPr>
              <a:xfrm>
                <a:off x="416199"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8" name="Rectangle 37">
                <a:extLst>
                  <a:ext uri="{FF2B5EF4-FFF2-40B4-BE49-F238E27FC236}">
                    <a16:creationId xmlns:a16="http://schemas.microsoft.com/office/drawing/2014/main" id="{92C5EC9E-BD54-49BF-E4AF-C81A4C2AF5EC}"/>
                  </a:ext>
                </a:extLst>
              </p:cNvPr>
              <p:cNvSpPr/>
              <p:nvPr/>
            </p:nvSpPr>
            <p:spPr>
              <a:xfrm>
                <a:off x="1840061"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E9D968BF-9495-0C3D-5447-32044A412268}"/>
                </a:ext>
              </a:extLst>
            </p:cNvPr>
            <p:cNvGrpSpPr/>
            <p:nvPr/>
          </p:nvGrpSpPr>
          <p:grpSpPr>
            <a:xfrm>
              <a:off x="3456298" y="0"/>
              <a:ext cx="1921308" cy="482043"/>
              <a:chOff x="3450224" y="0"/>
              <a:chExt cx="1921308" cy="482043"/>
            </a:xfrm>
          </p:grpSpPr>
          <p:sp>
            <p:nvSpPr>
              <p:cNvPr id="28" name="Right Arrow 27">
                <a:extLst>
                  <a:ext uri="{FF2B5EF4-FFF2-40B4-BE49-F238E27FC236}">
                    <a16:creationId xmlns:a16="http://schemas.microsoft.com/office/drawing/2014/main" id="{6A4D0AFB-10EB-56BC-95D9-65D4AA49EE10}"/>
                  </a:ext>
                </a:extLst>
              </p:cNvPr>
              <p:cNvSpPr/>
              <p:nvPr/>
            </p:nvSpPr>
            <p:spPr>
              <a:xfrm>
                <a:off x="3450224" y="34038"/>
                <a:ext cx="1921308" cy="131646"/>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29" name="Right Arrow 28">
                <a:extLst>
                  <a:ext uri="{FF2B5EF4-FFF2-40B4-BE49-F238E27FC236}">
                    <a16:creationId xmlns:a16="http://schemas.microsoft.com/office/drawing/2014/main" id="{4B24DF06-A8B1-762B-A1B2-BC19FB766DAF}"/>
                  </a:ext>
                </a:extLst>
              </p:cNvPr>
              <p:cNvSpPr/>
              <p:nvPr/>
            </p:nvSpPr>
            <p:spPr>
              <a:xfrm>
                <a:off x="3668686" y="192217"/>
                <a:ext cx="1702846" cy="13164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0" name="Right Arrow 29">
                <a:extLst>
                  <a:ext uri="{FF2B5EF4-FFF2-40B4-BE49-F238E27FC236}">
                    <a16:creationId xmlns:a16="http://schemas.microsoft.com/office/drawing/2014/main" id="{4CD10E65-9E24-B084-9730-1983A4FEC50A}"/>
                  </a:ext>
                </a:extLst>
              </p:cNvPr>
              <p:cNvSpPr/>
              <p:nvPr/>
            </p:nvSpPr>
            <p:spPr>
              <a:xfrm>
                <a:off x="4380616" y="323863"/>
                <a:ext cx="990915" cy="13164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1" name="Rectangle 30">
                <a:extLst>
                  <a:ext uri="{FF2B5EF4-FFF2-40B4-BE49-F238E27FC236}">
                    <a16:creationId xmlns:a16="http://schemas.microsoft.com/office/drawing/2014/main" id="{0D9BFAE6-146B-9993-3C5E-764135DA6FBA}"/>
                  </a:ext>
                </a:extLst>
              </p:cNvPr>
              <p:cNvSpPr/>
              <p:nvPr/>
            </p:nvSpPr>
            <p:spPr>
              <a:xfrm>
                <a:off x="4307948"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2" name="Rectangle 31">
                <a:extLst>
                  <a:ext uri="{FF2B5EF4-FFF2-40B4-BE49-F238E27FC236}">
                    <a16:creationId xmlns:a16="http://schemas.microsoft.com/office/drawing/2014/main" id="{A6A2F1F6-5FB7-564A-8345-2747421A2391}"/>
                  </a:ext>
                </a:extLst>
              </p:cNvPr>
              <p:cNvSpPr/>
              <p:nvPr/>
            </p:nvSpPr>
            <p:spPr>
              <a:xfrm>
                <a:off x="3596017"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33" name="Rectangle 32">
                <a:extLst>
                  <a:ext uri="{FF2B5EF4-FFF2-40B4-BE49-F238E27FC236}">
                    <a16:creationId xmlns:a16="http://schemas.microsoft.com/office/drawing/2014/main" id="{C513A9A1-F66B-55BE-BFAF-60D855D1D146}"/>
                  </a:ext>
                </a:extLst>
              </p:cNvPr>
              <p:cNvSpPr/>
              <p:nvPr/>
            </p:nvSpPr>
            <p:spPr>
              <a:xfrm>
                <a:off x="5019879"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A17C387-D065-1212-977E-936FC4E14C25}"/>
                </a:ext>
              </a:extLst>
            </p:cNvPr>
            <p:cNvGrpSpPr/>
            <p:nvPr/>
          </p:nvGrpSpPr>
          <p:grpSpPr>
            <a:xfrm>
              <a:off x="6642189" y="0"/>
              <a:ext cx="1921308" cy="482043"/>
              <a:chOff x="6642189" y="0"/>
              <a:chExt cx="1921308" cy="482043"/>
            </a:xfrm>
          </p:grpSpPr>
          <p:sp>
            <p:nvSpPr>
              <p:cNvPr id="22" name="Right Arrow 21">
                <a:extLst>
                  <a:ext uri="{FF2B5EF4-FFF2-40B4-BE49-F238E27FC236}">
                    <a16:creationId xmlns:a16="http://schemas.microsoft.com/office/drawing/2014/main" id="{5A2EF4FF-016D-1543-894B-F58AB5FB1DC4}"/>
                  </a:ext>
                </a:extLst>
              </p:cNvPr>
              <p:cNvSpPr/>
              <p:nvPr/>
            </p:nvSpPr>
            <p:spPr>
              <a:xfrm>
                <a:off x="6642189" y="34038"/>
                <a:ext cx="1921308" cy="131646"/>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23" name="Right Arrow 22">
                <a:extLst>
                  <a:ext uri="{FF2B5EF4-FFF2-40B4-BE49-F238E27FC236}">
                    <a16:creationId xmlns:a16="http://schemas.microsoft.com/office/drawing/2014/main" id="{B68BA1B0-6366-22E9-B35C-1921B094DB75}"/>
                  </a:ext>
                </a:extLst>
              </p:cNvPr>
              <p:cNvSpPr/>
              <p:nvPr/>
            </p:nvSpPr>
            <p:spPr>
              <a:xfrm>
                <a:off x="7572581" y="192217"/>
                <a:ext cx="990915" cy="13164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24" name="Right Arrow 23">
                <a:extLst>
                  <a:ext uri="{FF2B5EF4-FFF2-40B4-BE49-F238E27FC236}">
                    <a16:creationId xmlns:a16="http://schemas.microsoft.com/office/drawing/2014/main" id="{677C12E4-73C5-EBB4-CC5C-9DD399A6380C}"/>
                  </a:ext>
                </a:extLst>
              </p:cNvPr>
              <p:cNvSpPr/>
              <p:nvPr/>
            </p:nvSpPr>
            <p:spPr>
              <a:xfrm>
                <a:off x="8284513" y="323863"/>
                <a:ext cx="278983" cy="13164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25" name="Rectangle 24">
                <a:extLst>
                  <a:ext uri="{FF2B5EF4-FFF2-40B4-BE49-F238E27FC236}">
                    <a16:creationId xmlns:a16="http://schemas.microsoft.com/office/drawing/2014/main" id="{497E11D2-F25B-9178-09D9-94E389C50B2C}"/>
                  </a:ext>
                </a:extLst>
              </p:cNvPr>
              <p:cNvSpPr/>
              <p:nvPr/>
            </p:nvSpPr>
            <p:spPr>
              <a:xfrm>
                <a:off x="7499913"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26" name="Rectangle 25">
                <a:extLst>
                  <a:ext uri="{FF2B5EF4-FFF2-40B4-BE49-F238E27FC236}">
                    <a16:creationId xmlns:a16="http://schemas.microsoft.com/office/drawing/2014/main" id="{1D90AD82-6E23-399D-5702-56CF0F49E610}"/>
                  </a:ext>
                </a:extLst>
              </p:cNvPr>
              <p:cNvSpPr/>
              <p:nvPr/>
            </p:nvSpPr>
            <p:spPr>
              <a:xfrm>
                <a:off x="6787982"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sp>
            <p:nvSpPr>
              <p:cNvPr id="27" name="Rectangle 26">
                <a:extLst>
                  <a:ext uri="{FF2B5EF4-FFF2-40B4-BE49-F238E27FC236}">
                    <a16:creationId xmlns:a16="http://schemas.microsoft.com/office/drawing/2014/main" id="{28BD9FE0-15BF-5CA2-2F72-64446CF16AA7}"/>
                  </a:ext>
                </a:extLst>
              </p:cNvPr>
              <p:cNvSpPr/>
              <p:nvPr/>
            </p:nvSpPr>
            <p:spPr>
              <a:xfrm>
                <a:off x="8211844" y="0"/>
                <a:ext cx="72669" cy="48204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857250" fontAlgn="auto">
                  <a:spcBef>
                    <a:spcPts val="0"/>
                  </a:spcBef>
                  <a:spcAft>
                    <a:spcPts val="0"/>
                  </a:spcAft>
                  <a:defRPr/>
                </a:pPr>
                <a:endParaRPr lang="en-US" sz="750" kern="0">
                  <a:solidFill>
                    <a:prstClr val="white"/>
                  </a:solidFill>
                  <a:latin typeface="Calibri" panose="020F0502020204030204"/>
                  <a:ea typeface="+mn-ea"/>
                  <a:cs typeface="+mn-cs"/>
                </a:endParaRPr>
              </a:p>
            </p:txBody>
          </p:sp>
        </p:grpSp>
        <p:sp>
          <p:nvSpPr>
            <p:cNvPr id="14" name="Oval 13">
              <a:extLst>
                <a:ext uri="{FF2B5EF4-FFF2-40B4-BE49-F238E27FC236}">
                  <a16:creationId xmlns:a16="http://schemas.microsoft.com/office/drawing/2014/main" id="{39CAB46C-2C2B-323D-8556-B6C228E24A8B}"/>
                </a:ext>
              </a:extLst>
            </p:cNvPr>
            <p:cNvSpPr/>
            <p:nvPr/>
          </p:nvSpPr>
          <p:spPr>
            <a:xfrm>
              <a:off x="1090864" y="1576137"/>
              <a:ext cx="429126" cy="288758"/>
            </a:xfrm>
            <a:prstGeom prst="ellipse">
              <a:avLst/>
            </a:prstGeom>
            <a:no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750"/>
            </a:p>
          </p:txBody>
        </p:sp>
        <p:sp>
          <p:nvSpPr>
            <p:cNvPr id="15" name="Oval 14">
              <a:extLst>
                <a:ext uri="{FF2B5EF4-FFF2-40B4-BE49-F238E27FC236}">
                  <a16:creationId xmlns:a16="http://schemas.microsoft.com/office/drawing/2014/main" id="{434D1923-B952-B53D-D684-6029E524A4E6}"/>
                </a:ext>
              </a:extLst>
            </p:cNvPr>
            <p:cNvSpPr/>
            <p:nvPr/>
          </p:nvSpPr>
          <p:spPr>
            <a:xfrm>
              <a:off x="1082049" y="2035590"/>
              <a:ext cx="429126" cy="20453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6" name="TextBox 15">
              <a:extLst>
                <a:ext uri="{FF2B5EF4-FFF2-40B4-BE49-F238E27FC236}">
                  <a16:creationId xmlns:a16="http://schemas.microsoft.com/office/drawing/2014/main" id="{9A266DAA-3457-5DA3-31B1-76FC14CDB821}"/>
                </a:ext>
              </a:extLst>
            </p:cNvPr>
            <p:cNvSpPr txBox="1"/>
            <p:nvPr/>
          </p:nvSpPr>
          <p:spPr>
            <a:xfrm>
              <a:off x="453189" y="623262"/>
              <a:ext cx="1995224" cy="604173"/>
            </a:xfrm>
            <a:prstGeom prst="rect">
              <a:avLst/>
            </a:prstGeom>
            <a:solidFill>
              <a:schemeClr val="bg1"/>
            </a:solidFill>
          </p:spPr>
          <p:txBody>
            <a:bodyPr wrap="square" rtlCol="0">
              <a:spAutoFit/>
            </a:bodyPr>
            <a:lstStyle/>
            <a:p>
              <a:r>
                <a:rPr lang="en-US" sz="750" dirty="0">
                  <a:solidFill>
                    <a:schemeClr val="accent6"/>
                  </a:solidFill>
                </a:rPr>
                <a:t>Unreacted beam</a:t>
              </a:r>
            </a:p>
          </p:txBody>
        </p:sp>
        <p:sp>
          <p:nvSpPr>
            <p:cNvPr id="17" name="TextBox 16">
              <a:extLst>
                <a:ext uri="{FF2B5EF4-FFF2-40B4-BE49-F238E27FC236}">
                  <a16:creationId xmlns:a16="http://schemas.microsoft.com/office/drawing/2014/main" id="{924CA66E-DCCE-7BF4-11B9-C23BC7E9D3E4}"/>
                </a:ext>
              </a:extLst>
            </p:cNvPr>
            <p:cNvSpPr txBox="1"/>
            <p:nvPr/>
          </p:nvSpPr>
          <p:spPr>
            <a:xfrm>
              <a:off x="526642" y="3116303"/>
              <a:ext cx="2049888" cy="604173"/>
            </a:xfrm>
            <a:prstGeom prst="rect">
              <a:avLst/>
            </a:prstGeom>
            <a:solidFill>
              <a:schemeClr val="bg1"/>
            </a:solidFill>
          </p:spPr>
          <p:txBody>
            <a:bodyPr wrap="square" rtlCol="0">
              <a:spAutoFit/>
            </a:bodyPr>
            <a:lstStyle/>
            <a:p>
              <a:r>
                <a:rPr lang="en-US" sz="750" dirty="0">
                  <a:solidFill>
                    <a:srgbClr val="00B0F0"/>
                  </a:solidFill>
                </a:rPr>
                <a:t>Reaction fragments</a:t>
              </a:r>
            </a:p>
          </p:txBody>
        </p:sp>
        <p:sp>
          <p:nvSpPr>
            <p:cNvPr id="18" name="TextBox 17">
              <a:extLst>
                <a:ext uri="{FF2B5EF4-FFF2-40B4-BE49-F238E27FC236}">
                  <a16:creationId xmlns:a16="http://schemas.microsoft.com/office/drawing/2014/main" id="{B1AEFC4D-7E94-8A84-374E-1F03B322CF40}"/>
                </a:ext>
              </a:extLst>
            </p:cNvPr>
            <p:cNvSpPr txBox="1"/>
            <p:nvPr/>
          </p:nvSpPr>
          <p:spPr>
            <a:xfrm>
              <a:off x="3529936" y="623262"/>
              <a:ext cx="1737073" cy="604173"/>
            </a:xfrm>
            <a:prstGeom prst="rect">
              <a:avLst/>
            </a:prstGeom>
            <a:solidFill>
              <a:schemeClr val="bg1"/>
            </a:solidFill>
          </p:spPr>
          <p:txBody>
            <a:bodyPr wrap="square" rtlCol="0">
              <a:spAutoFit/>
            </a:bodyPr>
            <a:lstStyle/>
            <a:p>
              <a:r>
                <a:rPr lang="en-US" sz="750" dirty="0">
                  <a:solidFill>
                    <a:schemeClr val="accent6"/>
                  </a:solidFill>
                </a:rPr>
                <a:t>Unreacted beam</a:t>
              </a:r>
            </a:p>
          </p:txBody>
        </p:sp>
        <p:sp>
          <p:nvSpPr>
            <p:cNvPr id="19" name="TextBox 18">
              <a:extLst>
                <a:ext uri="{FF2B5EF4-FFF2-40B4-BE49-F238E27FC236}">
                  <a16:creationId xmlns:a16="http://schemas.microsoft.com/office/drawing/2014/main" id="{72028ADD-F242-B898-2347-B1EF2B4BD3DB}"/>
                </a:ext>
              </a:extLst>
            </p:cNvPr>
            <p:cNvSpPr txBox="1"/>
            <p:nvPr/>
          </p:nvSpPr>
          <p:spPr>
            <a:xfrm>
              <a:off x="3491633" y="3024276"/>
              <a:ext cx="2287845" cy="939824"/>
            </a:xfrm>
            <a:prstGeom prst="rect">
              <a:avLst/>
            </a:prstGeom>
            <a:solidFill>
              <a:schemeClr val="bg1"/>
            </a:solidFill>
          </p:spPr>
          <p:txBody>
            <a:bodyPr wrap="square" rtlCol="0">
              <a:spAutoFit/>
            </a:bodyPr>
            <a:lstStyle/>
            <a:p>
              <a:r>
                <a:rPr lang="en-US" sz="750" dirty="0">
                  <a:solidFill>
                    <a:srgbClr val="00B0F0"/>
                  </a:solidFill>
                </a:rPr>
                <a:t>Reaction fragments from </a:t>
              </a:r>
              <a:r>
                <a:rPr lang="en-US" sz="750" dirty="0" err="1">
                  <a:solidFill>
                    <a:srgbClr val="00B0F0"/>
                  </a:solidFill>
                </a:rPr>
                <a:t>tgt</a:t>
              </a:r>
              <a:r>
                <a:rPr lang="en-US" sz="750" dirty="0">
                  <a:solidFill>
                    <a:srgbClr val="00B0F0"/>
                  </a:solidFill>
                </a:rPr>
                <a:t> 1 (left), </a:t>
              </a:r>
              <a:r>
                <a:rPr lang="en-US" sz="750" dirty="0" err="1">
                  <a:solidFill>
                    <a:srgbClr val="00B0F0"/>
                  </a:solidFill>
                </a:rPr>
                <a:t>tgt</a:t>
              </a:r>
              <a:r>
                <a:rPr lang="en-US" sz="750" dirty="0">
                  <a:solidFill>
                    <a:srgbClr val="00B0F0"/>
                  </a:solidFill>
                </a:rPr>
                <a:t> 2 (right)</a:t>
              </a:r>
            </a:p>
          </p:txBody>
        </p:sp>
        <p:sp>
          <p:nvSpPr>
            <p:cNvPr id="20" name="TextBox 19">
              <a:extLst>
                <a:ext uri="{FF2B5EF4-FFF2-40B4-BE49-F238E27FC236}">
                  <a16:creationId xmlns:a16="http://schemas.microsoft.com/office/drawing/2014/main" id="{22CD7DF5-A904-07D4-A29C-227E65B44CFF}"/>
                </a:ext>
              </a:extLst>
            </p:cNvPr>
            <p:cNvSpPr txBox="1"/>
            <p:nvPr/>
          </p:nvSpPr>
          <p:spPr>
            <a:xfrm>
              <a:off x="6592027" y="623262"/>
              <a:ext cx="1621694" cy="604173"/>
            </a:xfrm>
            <a:prstGeom prst="rect">
              <a:avLst/>
            </a:prstGeom>
            <a:solidFill>
              <a:schemeClr val="bg1"/>
            </a:solidFill>
          </p:spPr>
          <p:txBody>
            <a:bodyPr wrap="square" rtlCol="0">
              <a:spAutoFit/>
            </a:bodyPr>
            <a:lstStyle/>
            <a:p>
              <a:r>
                <a:rPr lang="en-US" sz="750" dirty="0">
                  <a:solidFill>
                    <a:schemeClr val="accent6"/>
                  </a:solidFill>
                </a:rPr>
                <a:t>Unreacted beam</a:t>
              </a:r>
            </a:p>
          </p:txBody>
        </p:sp>
        <p:sp>
          <p:nvSpPr>
            <p:cNvPr id="21" name="TextBox 20">
              <a:extLst>
                <a:ext uri="{FF2B5EF4-FFF2-40B4-BE49-F238E27FC236}">
                  <a16:creationId xmlns:a16="http://schemas.microsoft.com/office/drawing/2014/main" id="{654141D3-635E-2BCD-AFEF-834C11FE8E3C}"/>
                </a:ext>
              </a:extLst>
            </p:cNvPr>
            <p:cNvSpPr txBox="1"/>
            <p:nvPr/>
          </p:nvSpPr>
          <p:spPr>
            <a:xfrm>
              <a:off x="6522478" y="3024276"/>
              <a:ext cx="2331834" cy="939824"/>
            </a:xfrm>
            <a:prstGeom prst="rect">
              <a:avLst/>
            </a:prstGeom>
            <a:solidFill>
              <a:schemeClr val="bg1"/>
            </a:solidFill>
          </p:spPr>
          <p:txBody>
            <a:bodyPr wrap="square" rtlCol="0">
              <a:spAutoFit/>
            </a:bodyPr>
            <a:lstStyle/>
            <a:p>
              <a:r>
                <a:rPr lang="en-US" sz="750" dirty="0">
                  <a:solidFill>
                    <a:srgbClr val="00B0F0"/>
                  </a:solidFill>
                </a:rPr>
                <a:t>Reaction fragments from </a:t>
              </a:r>
              <a:r>
                <a:rPr lang="en-US" sz="750" dirty="0" err="1">
                  <a:solidFill>
                    <a:srgbClr val="00B0F0"/>
                  </a:solidFill>
                </a:rPr>
                <a:t>tgt</a:t>
              </a:r>
              <a:r>
                <a:rPr lang="en-US" sz="750" dirty="0">
                  <a:solidFill>
                    <a:srgbClr val="00B0F0"/>
                  </a:solidFill>
                </a:rPr>
                <a:t> 1 (left), </a:t>
              </a:r>
              <a:r>
                <a:rPr lang="en-US" sz="750" dirty="0" err="1">
                  <a:solidFill>
                    <a:srgbClr val="00B0F0"/>
                  </a:solidFill>
                </a:rPr>
                <a:t>tgt</a:t>
              </a:r>
              <a:r>
                <a:rPr lang="en-US" sz="750" dirty="0">
                  <a:solidFill>
                    <a:srgbClr val="00B0F0"/>
                  </a:solidFill>
                </a:rPr>
                <a:t> 2 (right)</a:t>
              </a:r>
            </a:p>
          </p:txBody>
        </p:sp>
      </p:grpSp>
      <p:pic>
        <p:nvPicPr>
          <p:cNvPr id="40" name="Picture 39">
            <a:extLst>
              <a:ext uri="{FF2B5EF4-FFF2-40B4-BE49-F238E27FC236}">
                <a16:creationId xmlns:a16="http://schemas.microsoft.com/office/drawing/2014/main" id="{CC318416-170C-351A-4F0C-45F5D3FA4D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09842" y="0"/>
            <a:ext cx="1082158" cy="1082158"/>
          </a:xfrm>
          <a:prstGeom prst="rect">
            <a:avLst/>
          </a:prstGeom>
        </p:spPr>
      </p:pic>
      <p:sp>
        <p:nvSpPr>
          <p:cNvPr id="41" name="Content Placeholder 2">
            <a:extLst>
              <a:ext uri="{FF2B5EF4-FFF2-40B4-BE49-F238E27FC236}">
                <a16:creationId xmlns:a16="http://schemas.microsoft.com/office/drawing/2014/main" id="{1EC7896B-0CE3-745F-6440-E6FA57B4959E}"/>
              </a:ext>
            </a:extLst>
          </p:cNvPr>
          <p:cNvSpPr txBox="1">
            <a:spLocks/>
          </p:cNvSpPr>
          <p:nvPr/>
        </p:nvSpPr>
        <p:spPr bwMode="auto">
          <a:xfrm>
            <a:off x="9353321" y="4691287"/>
            <a:ext cx="2390659" cy="55274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975" indent="-180975" algn="l" defTabSz="854075" rtl="0" eaLnBrk="0" fontAlgn="base" hangingPunct="0">
              <a:lnSpc>
                <a:spcPct val="90000"/>
              </a:lnSpc>
              <a:spcBef>
                <a:spcPct val="50000"/>
              </a:spcBef>
              <a:spcAft>
                <a:spcPct val="0"/>
              </a:spcAft>
              <a:buSzPct val="100000"/>
              <a:buFont typeface="Arial" panose="020B0604020202020204" pitchFamily="34" charset="0"/>
              <a:buChar char="•"/>
              <a:defRPr sz="2400">
                <a:solidFill>
                  <a:srgbClr val="064308"/>
                </a:solidFill>
                <a:latin typeface="+mn-lt"/>
                <a:ea typeface="ＭＳ Ｐゴシック" pitchFamily="-65" charset="-128"/>
                <a:cs typeface="ＭＳ Ｐゴシック" pitchFamily="-65" charset="-128"/>
              </a:defRPr>
            </a:lvl1pPr>
            <a:lvl2pPr marL="482600" indent="-180975" algn="l" defTabSz="854075" rtl="0" eaLnBrk="0" fontAlgn="base" hangingPunct="0">
              <a:lnSpc>
                <a:spcPct val="90000"/>
              </a:lnSpc>
              <a:spcBef>
                <a:spcPct val="25000"/>
              </a:spcBef>
              <a:spcAft>
                <a:spcPct val="0"/>
              </a:spcAft>
              <a:buSzPct val="100000"/>
              <a:buFont typeface="Arial" panose="020B0604020202020204" pitchFamily="34" charset="0"/>
              <a:buChar char="•"/>
              <a:defRPr sz="1800">
                <a:solidFill>
                  <a:srgbClr val="064308"/>
                </a:solidFill>
                <a:latin typeface="+mn-lt"/>
                <a:ea typeface="ＭＳ Ｐゴシック" charset="-128"/>
                <a:cs typeface="+mn-cs"/>
              </a:defRPr>
            </a:lvl2pPr>
            <a:lvl3pPr marL="784225" indent="-180975" algn="l" defTabSz="854075" rtl="0" eaLnBrk="0" fontAlgn="base" hangingPunct="0">
              <a:lnSpc>
                <a:spcPct val="90000"/>
              </a:lnSpc>
              <a:spcBef>
                <a:spcPct val="15000"/>
              </a:spcBef>
              <a:spcAft>
                <a:spcPct val="0"/>
              </a:spcAft>
              <a:buSzPct val="100000"/>
              <a:buFont typeface="Arial" panose="020B0604020202020204" pitchFamily="34" charset="0"/>
              <a:buChar char="•"/>
              <a:defRPr sz="1800">
                <a:solidFill>
                  <a:srgbClr val="064308"/>
                </a:solidFill>
                <a:latin typeface="+mn-lt"/>
                <a:ea typeface="ヒラギノ角ゴ Pro W3" pitchFamily="-111" charset="-128"/>
                <a:cs typeface="ヒラギノ角ゴ Pro W3" pitchFamily="-111" charset="-128"/>
              </a:defRPr>
            </a:lvl3pPr>
            <a:lvl4pPr marL="1328738" indent="-241300" algn="l" defTabSz="854075" rtl="0" eaLnBrk="0" fontAlgn="base" hangingPunct="0">
              <a:lnSpc>
                <a:spcPct val="90000"/>
              </a:lnSpc>
              <a:spcBef>
                <a:spcPct val="10000"/>
              </a:spcBef>
              <a:spcAft>
                <a:spcPct val="0"/>
              </a:spcAft>
              <a:buSzPct val="100000"/>
              <a:buFont typeface="Arial" panose="020B0604020202020204" pitchFamily="34" charset="0"/>
              <a:buChar char="•"/>
              <a:defRPr sz="1600">
                <a:solidFill>
                  <a:srgbClr val="064308"/>
                </a:solidFill>
                <a:latin typeface="+mn-lt"/>
                <a:ea typeface="ヒラギノ角ゴ Pro W3" pitchFamily="-111" charset="-128"/>
                <a:cs typeface="+mn-cs"/>
              </a:defRPr>
            </a:lvl4pPr>
            <a:lvl5pPr marL="1866900" indent="-158750" algn="l" defTabSz="854075" rtl="0" eaLnBrk="0" fontAlgn="base" hangingPunct="0">
              <a:lnSpc>
                <a:spcPct val="90000"/>
              </a:lnSpc>
              <a:spcBef>
                <a:spcPct val="10000"/>
              </a:spcBef>
              <a:spcAft>
                <a:spcPct val="0"/>
              </a:spcAft>
              <a:buSzPct val="100000"/>
              <a:buFont typeface="Arial" panose="020B0604020202020204" pitchFamily="34" charset="0"/>
              <a:buChar char="•"/>
              <a:defRPr sz="1600">
                <a:solidFill>
                  <a:srgbClr val="064308"/>
                </a:solidFill>
                <a:latin typeface="+mn-lt"/>
                <a:ea typeface="ヒラギノ角ゴ Pro W3" pitchFamily="-111" charset="-128"/>
                <a:cs typeface="+mn-cs"/>
              </a:defRPr>
            </a:lvl5pPr>
            <a:lvl6pPr marL="2351083"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6pPr>
            <a:lvl7pPr marL="2834390"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7pPr>
            <a:lvl8pPr marL="3317696"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8pPr>
            <a:lvl9pPr marL="3801002"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9pPr>
          </a:lstStyle>
          <a:p>
            <a:pPr marL="9525" lvl="1" indent="0" algn="ctr">
              <a:buNone/>
            </a:pPr>
            <a:r>
              <a:rPr lang="en-US" sz="1000" kern="0" dirty="0">
                <a:solidFill>
                  <a:schemeClr val="accent4">
                    <a:lumMod val="50000"/>
                  </a:schemeClr>
                </a:solidFill>
                <a:latin typeface="Arial" panose="020B0604020202020204" pitchFamily="34" charset="0"/>
                <a:cs typeface="Arial" panose="020B0604020202020204" pitchFamily="34" charset="0"/>
              </a:rPr>
              <a:t>Pierre Capel</a:t>
            </a:r>
          </a:p>
          <a:p>
            <a:pPr marL="9525" lvl="1" indent="0" algn="ctr">
              <a:buNone/>
            </a:pPr>
            <a:r>
              <a:rPr lang="en-US" sz="1000" dirty="0" err="1">
                <a:solidFill>
                  <a:schemeClr val="accent4">
                    <a:lumMod val="50000"/>
                  </a:schemeClr>
                </a:solidFill>
                <a:effectLst/>
                <a:latin typeface="Arial" panose="020B0604020202020204" pitchFamily="34" charset="0"/>
                <a:cs typeface="Arial" panose="020B0604020202020204" pitchFamily="34" charset="0"/>
              </a:rPr>
              <a:t>Institut</a:t>
            </a:r>
            <a:r>
              <a:rPr lang="en-US" sz="1000" dirty="0">
                <a:solidFill>
                  <a:schemeClr val="accent4">
                    <a:lumMod val="50000"/>
                  </a:schemeClr>
                </a:solidFill>
                <a:effectLst/>
                <a:latin typeface="Arial" panose="020B0604020202020204" pitchFamily="34" charset="0"/>
                <a:cs typeface="Arial" panose="020B0604020202020204" pitchFamily="34" charset="0"/>
              </a:rPr>
              <a:t> f</a:t>
            </a:r>
            <a:r>
              <a:rPr lang="en-US" sz="1000" dirty="0">
                <a:solidFill>
                  <a:schemeClr val="accent4">
                    <a:lumMod val="50000"/>
                  </a:schemeClr>
                </a:solidFill>
                <a:latin typeface="Arial" panose="020B0604020202020204" pitchFamily="34" charset="0"/>
                <a:cs typeface="Arial" panose="020B0604020202020204" pitchFamily="34" charset="0"/>
              </a:rPr>
              <a:t>ü</a:t>
            </a:r>
            <a:r>
              <a:rPr lang="en-US" sz="1000" dirty="0">
                <a:solidFill>
                  <a:schemeClr val="accent4">
                    <a:lumMod val="50000"/>
                  </a:schemeClr>
                </a:solidFill>
                <a:effectLst/>
                <a:latin typeface="Arial" panose="020B0604020202020204" pitchFamily="34" charset="0"/>
                <a:cs typeface="Arial" panose="020B0604020202020204" pitchFamily="34" charset="0"/>
              </a:rPr>
              <a:t>r </a:t>
            </a:r>
            <a:r>
              <a:rPr lang="en-US" sz="1000" dirty="0" err="1">
                <a:solidFill>
                  <a:schemeClr val="accent4">
                    <a:lumMod val="50000"/>
                  </a:schemeClr>
                </a:solidFill>
                <a:effectLst/>
                <a:latin typeface="Arial" panose="020B0604020202020204" pitchFamily="34" charset="0"/>
                <a:cs typeface="Arial" panose="020B0604020202020204" pitchFamily="34" charset="0"/>
              </a:rPr>
              <a:t>Kernphysik</a:t>
            </a:r>
            <a:endParaRPr lang="en-US" sz="1000" dirty="0">
              <a:solidFill>
                <a:schemeClr val="accent4">
                  <a:lumMod val="50000"/>
                </a:schemeClr>
              </a:solidFill>
              <a:latin typeface="Arial" panose="020B0604020202020204" pitchFamily="34" charset="0"/>
              <a:cs typeface="Arial" panose="020B0604020202020204" pitchFamily="34" charset="0"/>
            </a:endParaRPr>
          </a:p>
          <a:p>
            <a:pPr marL="9525" lvl="1" indent="0" algn="ctr">
              <a:buNone/>
            </a:pPr>
            <a:r>
              <a:rPr lang="en-US" sz="1000" b="0" i="0" u="none" strike="noStrike" dirty="0">
                <a:solidFill>
                  <a:srgbClr val="333333"/>
                </a:solidFill>
                <a:effectLst/>
                <a:latin typeface="Arial" panose="020B0604020202020204" pitchFamily="34" charset="0"/>
              </a:rPr>
              <a:t>Johannes Gutenberg-Universität Mainz</a:t>
            </a:r>
            <a:endParaRPr lang="en-US" sz="1000" dirty="0">
              <a:solidFill>
                <a:schemeClr val="accent4">
                  <a:lumMod val="50000"/>
                </a:schemeClr>
              </a:solidFill>
              <a:effectLst/>
              <a:latin typeface="Arial" panose="020B0604020202020204" pitchFamily="34" charset="0"/>
              <a:cs typeface="Arial" panose="020B0604020202020204" pitchFamily="34" charset="0"/>
            </a:endParaRPr>
          </a:p>
        </p:txBody>
      </p:sp>
      <p:cxnSp>
        <p:nvCxnSpPr>
          <p:cNvPr id="43" name="Elbow Connector 42">
            <a:extLst>
              <a:ext uri="{FF2B5EF4-FFF2-40B4-BE49-F238E27FC236}">
                <a16:creationId xmlns:a16="http://schemas.microsoft.com/office/drawing/2014/main" id="{956DAA00-8465-81ED-6D67-D38EC0360C91}"/>
              </a:ext>
            </a:extLst>
          </p:cNvPr>
          <p:cNvCxnSpPr>
            <a:cxnSpLocks/>
          </p:cNvCxnSpPr>
          <p:nvPr/>
        </p:nvCxnSpPr>
        <p:spPr>
          <a:xfrm flipV="1">
            <a:off x="10311788" y="3205908"/>
            <a:ext cx="0" cy="1476261"/>
          </a:xfrm>
          <a:prstGeom prst="straightConnector1">
            <a:avLst/>
          </a:prstGeom>
          <a:ln>
            <a:solidFill>
              <a:schemeClr val="accent4">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8" name="Picture 7" descr="A blue globe with white text&#10;&#10;AI-generated content may be incorrect.">
            <a:extLst>
              <a:ext uri="{FF2B5EF4-FFF2-40B4-BE49-F238E27FC236}">
                <a16:creationId xmlns:a16="http://schemas.microsoft.com/office/drawing/2014/main" id="{A2D0A99D-A230-1E3A-8021-69260DF1568A}"/>
              </a:ext>
            </a:extLst>
          </p:cNvPr>
          <p:cNvPicPr>
            <a:picLocks noChangeAspect="1"/>
          </p:cNvPicPr>
          <p:nvPr/>
        </p:nvPicPr>
        <p:blipFill>
          <a:blip r:embed="rId6">
            <a:alphaModFix/>
          </a:blip>
          <a:stretch>
            <a:fillRect/>
          </a:stretch>
        </p:blipFill>
        <p:spPr>
          <a:xfrm>
            <a:off x="5781890" y="1077236"/>
            <a:ext cx="690846" cy="690846"/>
          </a:xfrm>
          <a:prstGeom prst="rect">
            <a:avLst/>
          </a:prstGeom>
        </p:spPr>
      </p:pic>
      <p:sp>
        <p:nvSpPr>
          <p:cNvPr id="39" name="TextBox 38">
            <a:extLst>
              <a:ext uri="{FF2B5EF4-FFF2-40B4-BE49-F238E27FC236}">
                <a16:creationId xmlns:a16="http://schemas.microsoft.com/office/drawing/2014/main" id="{1751FF40-354F-C310-6DFE-E325C329C590}"/>
              </a:ext>
            </a:extLst>
          </p:cNvPr>
          <p:cNvSpPr txBox="1"/>
          <p:nvPr/>
        </p:nvSpPr>
        <p:spPr>
          <a:xfrm>
            <a:off x="5549031" y="1803749"/>
            <a:ext cx="1139869" cy="461665"/>
          </a:xfrm>
          <a:prstGeom prst="rect">
            <a:avLst/>
          </a:prstGeom>
          <a:noFill/>
        </p:spPr>
        <p:txBody>
          <a:bodyPr wrap="square">
            <a:spAutoFit/>
          </a:bodyPr>
          <a:lstStyle/>
          <a:p>
            <a:r>
              <a:rPr lang="en-US" sz="1200" dirty="0">
                <a:solidFill>
                  <a:schemeClr val="accent4">
                    <a:lumMod val="50000"/>
                  </a:schemeClr>
                </a:solidFill>
              </a:rPr>
              <a:t>PHY-2012040</a:t>
            </a:r>
          </a:p>
          <a:p>
            <a:r>
              <a:rPr lang="en-US" sz="1200" dirty="0">
                <a:solidFill>
                  <a:schemeClr val="accent4">
                    <a:lumMod val="50000"/>
                  </a:schemeClr>
                </a:solidFill>
              </a:rPr>
              <a:t>PHY-2310078 </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3CBD846-9932-8722-A548-2B0EAC7A60DA}"/>
              </a:ext>
            </a:extLst>
          </p:cNvPr>
          <p:cNvSpPr txBox="1"/>
          <p:nvPr/>
        </p:nvSpPr>
        <p:spPr>
          <a:xfrm>
            <a:off x="7741085" y="771219"/>
            <a:ext cx="3419606" cy="276999"/>
          </a:xfrm>
          <a:prstGeom prst="rect">
            <a:avLst/>
          </a:prstGeom>
          <a:noFill/>
        </p:spPr>
        <p:txBody>
          <a:bodyPr wrap="square" rtlCol="0">
            <a:spAutoFit/>
          </a:bodyPr>
          <a:lstStyle/>
          <a:p>
            <a:pPr algn="ctr"/>
            <a:r>
              <a:rPr lang="en-US" sz="1200" dirty="0">
                <a:solidFill>
                  <a:schemeClr val="accent4">
                    <a:lumMod val="50000"/>
                  </a:schemeClr>
                </a:solidFill>
              </a:rPr>
              <a:t>T. Redpath et al., NIM </a:t>
            </a:r>
            <a:r>
              <a:rPr lang="en-US" sz="1200" b="1" dirty="0">
                <a:solidFill>
                  <a:schemeClr val="accent4">
                    <a:lumMod val="50000"/>
                  </a:schemeClr>
                </a:solidFill>
              </a:rPr>
              <a:t>A</a:t>
            </a:r>
            <a:r>
              <a:rPr lang="en-US" sz="1200" dirty="0">
                <a:solidFill>
                  <a:schemeClr val="accent4">
                    <a:lumMod val="50000"/>
                  </a:schemeClr>
                </a:solidFill>
              </a:rPr>
              <a:t>, 977 (2020) 164284</a:t>
            </a:r>
          </a:p>
        </p:txBody>
      </p:sp>
    </p:spTree>
    <p:extLst>
      <p:ext uri="{BB962C8B-B14F-4D97-AF65-F5344CB8AC3E}">
        <p14:creationId xmlns:p14="http://schemas.microsoft.com/office/powerpoint/2010/main" val="959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7037A-C434-2176-6E2D-4EABA82C1D56}"/>
            </a:ext>
          </a:extLst>
        </p:cNvPr>
        <p:cNvGrpSpPr/>
        <p:nvPr/>
      </p:nvGrpSpPr>
      <p:grpSpPr>
        <a:xfrm>
          <a:off x="0" y="0"/>
          <a:ext cx="0" cy="0"/>
          <a:chOff x="0" y="0"/>
          <a:chExt cx="0" cy="0"/>
        </a:xfrm>
      </p:grpSpPr>
      <p:pic>
        <p:nvPicPr>
          <p:cNvPr id="15" name="Picture 14" descr="A blue globe with white text&#10;&#10;AI-generated content may be incorrect.">
            <a:extLst>
              <a:ext uri="{FF2B5EF4-FFF2-40B4-BE49-F238E27FC236}">
                <a16:creationId xmlns:a16="http://schemas.microsoft.com/office/drawing/2014/main" id="{85777772-4BF5-D7D7-6B01-09419FD6A850}"/>
              </a:ext>
            </a:extLst>
          </p:cNvPr>
          <p:cNvPicPr>
            <a:picLocks noChangeAspect="1"/>
          </p:cNvPicPr>
          <p:nvPr/>
        </p:nvPicPr>
        <p:blipFill>
          <a:blip r:embed="rId2">
            <a:alphaModFix/>
          </a:blip>
          <a:stretch>
            <a:fillRect/>
          </a:stretch>
        </p:blipFill>
        <p:spPr>
          <a:xfrm>
            <a:off x="6671239" y="2793302"/>
            <a:ext cx="690846" cy="690846"/>
          </a:xfrm>
          <a:prstGeom prst="rect">
            <a:avLst/>
          </a:prstGeom>
        </p:spPr>
      </p:pic>
      <p:sp>
        <p:nvSpPr>
          <p:cNvPr id="2" name="Text Placeholder 1">
            <a:extLst>
              <a:ext uri="{FF2B5EF4-FFF2-40B4-BE49-F238E27FC236}">
                <a16:creationId xmlns:a16="http://schemas.microsoft.com/office/drawing/2014/main" id="{3E379B58-F201-38F0-169A-591DE95E864D}"/>
              </a:ext>
            </a:extLst>
          </p:cNvPr>
          <p:cNvSpPr>
            <a:spLocks noGrp="1"/>
          </p:cNvSpPr>
          <p:nvPr>
            <p:ph type="body" idx="1"/>
          </p:nvPr>
        </p:nvSpPr>
        <p:spPr/>
        <p:txBody>
          <a:bodyPr/>
          <a:lstStyle/>
          <a:p>
            <a:r>
              <a:rPr lang="en-US" dirty="0"/>
              <a:t>Double-folding model</a:t>
            </a:r>
          </a:p>
          <a:p>
            <a:pPr lvl="1"/>
            <a:r>
              <a:rPr lang="en-US" dirty="0"/>
              <a:t>Optical potential to describe two colliding ions obtained by </a:t>
            </a:r>
          </a:p>
          <a:p>
            <a:pPr lvl="2"/>
            <a:r>
              <a:rPr lang="en-US" dirty="0"/>
              <a:t>Averaging an appropriate N-N interaction over the matter distributions</a:t>
            </a:r>
          </a:p>
          <a:p>
            <a:pPr lvl="2"/>
            <a:r>
              <a:rPr lang="en-US" dirty="0"/>
              <a:t>Similar approach as treatment of the Coulomb interaction</a:t>
            </a:r>
          </a:p>
          <a:p>
            <a:pPr lvl="1"/>
            <a:r>
              <a:rPr lang="en-US" dirty="0"/>
              <a:t>Two components: real (Coulomb) and imaginary (nuclear)</a:t>
            </a:r>
          </a:p>
          <a:p>
            <a:pPr lvl="1"/>
            <a:r>
              <a:rPr lang="en-US" dirty="0"/>
              <a:t>Use two-Fermi parameter distribution</a:t>
            </a:r>
          </a:p>
          <a:p>
            <a:r>
              <a:rPr lang="en-US" dirty="0"/>
              <a:t>Application to </a:t>
            </a:r>
            <a:r>
              <a:rPr lang="en-US" baseline="30000" dirty="0"/>
              <a:t>9</a:t>
            </a:r>
            <a:r>
              <a:rPr lang="en-US" dirty="0"/>
              <a:t>Be(</a:t>
            </a:r>
            <a:r>
              <a:rPr lang="en-US" baseline="30000" dirty="0"/>
              <a:t>A</a:t>
            </a:r>
            <a:r>
              <a:rPr lang="en-US" dirty="0"/>
              <a:t>X,</a:t>
            </a:r>
            <a:r>
              <a:rPr lang="en-US" baseline="30000" dirty="0"/>
              <a:t> A</a:t>
            </a:r>
            <a:r>
              <a:rPr lang="en-US" dirty="0"/>
              <a:t>X’) at 88.8 MeV/u (</a:t>
            </a:r>
            <a:r>
              <a:rPr lang="en-US" baseline="30000" dirty="0"/>
              <a:t>33</a:t>
            </a:r>
            <a:r>
              <a:rPr lang="en-US" dirty="0"/>
              <a:t>Mg)</a:t>
            </a:r>
          </a:p>
        </p:txBody>
      </p:sp>
      <p:sp>
        <p:nvSpPr>
          <p:cNvPr id="3" name="Title 2">
            <a:extLst>
              <a:ext uri="{FF2B5EF4-FFF2-40B4-BE49-F238E27FC236}">
                <a16:creationId xmlns:a16="http://schemas.microsoft.com/office/drawing/2014/main" id="{F2563229-59AC-8425-AD12-6D6DA99A9F31}"/>
              </a:ext>
            </a:extLst>
          </p:cNvPr>
          <p:cNvSpPr>
            <a:spLocks noGrp="1"/>
          </p:cNvSpPr>
          <p:nvPr>
            <p:ph type="title"/>
          </p:nvPr>
        </p:nvSpPr>
        <p:spPr/>
        <p:txBody>
          <a:bodyPr/>
          <a:lstStyle/>
          <a:p>
            <a:r>
              <a:rPr lang="en-US" dirty="0"/>
              <a:t>Physics II: Rare Isotopes and Nuclear Structure [2]</a:t>
            </a:r>
          </a:p>
        </p:txBody>
      </p:sp>
      <p:sp>
        <p:nvSpPr>
          <p:cNvPr id="4" name="Footer Placeholder 3">
            <a:extLst>
              <a:ext uri="{FF2B5EF4-FFF2-40B4-BE49-F238E27FC236}">
                <a16:creationId xmlns:a16="http://schemas.microsoft.com/office/drawing/2014/main" id="{A5CA571F-BA8B-B402-68E9-A4C7E6AA24EF}"/>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8D30C62B-D8EF-DD60-66E6-753E917D94B5}"/>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14</a:t>
            </a:fld>
            <a:endParaRPr/>
          </a:p>
        </p:txBody>
      </p:sp>
      <p:pic>
        <p:nvPicPr>
          <p:cNvPr id="8" name="Picture 7">
            <a:extLst>
              <a:ext uri="{FF2B5EF4-FFF2-40B4-BE49-F238E27FC236}">
                <a16:creationId xmlns:a16="http://schemas.microsoft.com/office/drawing/2014/main" id="{8236E2E4-976C-6EB3-737A-E8B3ABF18440}"/>
              </a:ext>
            </a:extLst>
          </p:cNvPr>
          <p:cNvPicPr>
            <a:picLocks noChangeAspect="1"/>
          </p:cNvPicPr>
          <p:nvPr/>
        </p:nvPicPr>
        <p:blipFill>
          <a:blip r:embed="rId3"/>
          <a:stretch>
            <a:fillRect/>
          </a:stretch>
        </p:blipFill>
        <p:spPr>
          <a:xfrm>
            <a:off x="9562101" y="3007249"/>
            <a:ext cx="2021677" cy="551366"/>
          </a:xfrm>
          <a:prstGeom prst="rect">
            <a:avLst/>
          </a:prstGeom>
        </p:spPr>
      </p:pic>
      <p:pic>
        <p:nvPicPr>
          <p:cNvPr id="42" name="Picture 41">
            <a:extLst>
              <a:ext uri="{FF2B5EF4-FFF2-40B4-BE49-F238E27FC236}">
                <a16:creationId xmlns:a16="http://schemas.microsoft.com/office/drawing/2014/main" id="{16096832-AC1A-28E8-1D36-C985E7C58D7C}"/>
              </a:ext>
            </a:extLst>
          </p:cNvPr>
          <p:cNvPicPr>
            <a:picLocks noChangeAspect="1"/>
          </p:cNvPicPr>
          <p:nvPr/>
        </p:nvPicPr>
        <p:blipFill>
          <a:blip r:embed="rId4"/>
          <a:stretch>
            <a:fillRect/>
          </a:stretch>
        </p:blipFill>
        <p:spPr>
          <a:xfrm>
            <a:off x="8974722" y="3719838"/>
            <a:ext cx="3111177" cy="214935"/>
          </a:xfrm>
          <a:prstGeom prst="rect">
            <a:avLst/>
          </a:prstGeom>
        </p:spPr>
      </p:pic>
      <p:pic>
        <p:nvPicPr>
          <p:cNvPr id="47" name="Picture 46" descr="A diagram of a circle with arrows and a couple of circles&#10;&#10;AI-generated content may be incorrect.">
            <a:extLst>
              <a:ext uri="{FF2B5EF4-FFF2-40B4-BE49-F238E27FC236}">
                <a16:creationId xmlns:a16="http://schemas.microsoft.com/office/drawing/2014/main" id="{81A65BFD-1F05-1893-FE74-B659DCF2609B}"/>
              </a:ext>
            </a:extLst>
          </p:cNvPr>
          <p:cNvPicPr>
            <a:picLocks noChangeAspect="1"/>
          </p:cNvPicPr>
          <p:nvPr/>
        </p:nvPicPr>
        <p:blipFill>
          <a:blip r:embed="rId5"/>
          <a:stretch>
            <a:fillRect/>
          </a:stretch>
        </p:blipFill>
        <p:spPr>
          <a:xfrm>
            <a:off x="8981955" y="1535174"/>
            <a:ext cx="3120020" cy="1415879"/>
          </a:xfrm>
          <a:prstGeom prst="rect">
            <a:avLst/>
          </a:prstGeom>
        </p:spPr>
      </p:pic>
      <p:sp>
        <p:nvSpPr>
          <p:cNvPr id="49" name="TextBox 48">
            <a:extLst>
              <a:ext uri="{FF2B5EF4-FFF2-40B4-BE49-F238E27FC236}">
                <a16:creationId xmlns:a16="http://schemas.microsoft.com/office/drawing/2014/main" id="{8F9D073D-275D-577F-23F2-9C23623B4754}"/>
              </a:ext>
            </a:extLst>
          </p:cNvPr>
          <p:cNvSpPr txBox="1"/>
          <p:nvPr/>
        </p:nvSpPr>
        <p:spPr>
          <a:xfrm>
            <a:off x="8137003" y="1107752"/>
            <a:ext cx="4066572" cy="461665"/>
          </a:xfrm>
          <a:prstGeom prst="rect">
            <a:avLst/>
          </a:prstGeom>
          <a:noFill/>
        </p:spPr>
        <p:txBody>
          <a:bodyPr wrap="square">
            <a:spAutoFit/>
          </a:bodyPr>
          <a:lstStyle/>
          <a:p>
            <a:r>
              <a:rPr lang="en-US" sz="1200" dirty="0">
                <a:solidFill>
                  <a:schemeClr val="accent4">
                    <a:lumMod val="50000"/>
                  </a:schemeClr>
                </a:solidFill>
                <a:effectLst/>
                <a:latin typeface="Arial" panose="020B0604020202020204" pitchFamily="34" charset="0"/>
                <a:cs typeface="Arial" panose="020B0604020202020204" pitchFamily="34" charset="0"/>
              </a:rPr>
              <a:t>G. </a:t>
            </a:r>
            <a:r>
              <a:rPr lang="en-US" sz="1200" dirty="0" err="1">
                <a:solidFill>
                  <a:schemeClr val="accent4">
                    <a:lumMod val="50000"/>
                  </a:schemeClr>
                </a:solidFill>
                <a:effectLst/>
                <a:latin typeface="Arial" panose="020B0604020202020204" pitchFamily="34" charset="0"/>
                <a:cs typeface="Arial" panose="020B0604020202020204" pitchFamily="34" charset="0"/>
              </a:rPr>
              <a:t>Satchler</a:t>
            </a:r>
            <a:r>
              <a:rPr lang="en-US" sz="1200" dirty="0">
                <a:solidFill>
                  <a:schemeClr val="accent4">
                    <a:lumMod val="50000"/>
                  </a:schemeClr>
                </a:solidFill>
                <a:effectLst/>
                <a:latin typeface="Arial" panose="020B0604020202020204" pitchFamily="34" charset="0"/>
                <a:cs typeface="Arial" panose="020B0604020202020204" pitchFamily="34" charset="0"/>
              </a:rPr>
              <a:t>, W. Love, Phys. Rep. </a:t>
            </a:r>
            <a:r>
              <a:rPr lang="en-US" sz="1200" b="1" dirty="0">
                <a:solidFill>
                  <a:schemeClr val="accent4">
                    <a:lumMod val="50000"/>
                  </a:schemeClr>
                </a:solidFill>
                <a:effectLst/>
                <a:latin typeface="Arial" panose="020B0604020202020204" pitchFamily="34" charset="0"/>
                <a:cs typeface="Arial" panose="020B0604020202020204" pitchFamily="34" charset="0"/>
              </a:rPr>
              <a:t>55</a:t>
            </a:r>
            <a:r>
              <a:rPr lang="en-US" sz="1200" dirty="0">
                <a:solidFill>
                  <a:schemeClr val="accent4">
                    <a:lumMod val="50000"/>
                  </a:schemeClr>
                </a:solidFill>
                <a:effectLst/>
                <a:latin typeface="Arial" panose="020B0604020202020204" pitchFamily="34" charset="0"/>
                <a:cs typeface="Arial" panose="020B0604020202020204" pitchFamily="34" charset="0"/>
              </a:rPr>
              <a:t>(3) (1979) 183–254</a:t>
            </a:r>
          </a:p>
          <a:p>
            <a:r>
              <a:rPr lang="en-US" sz="1200" dirty="0">
                <a:solidFill>
                  <a:schemeClr val="accent4">
                    <a:lumMod val="50000"/>
                  </a:schemeClr>
                </a:solidFill>
                <a:latin typeface="Arial" panose="020B0604020202020204" pitchFamily="34" charset="0"/>
                <a:cs typeface="Arial" panose="020B0604020202020204" pitchFamily="34" charset="0"/>
              </a:rPr>
              <a:t>L. </a:t>
            </a:r>
            <a:r>
              <a:rPr lang="en-US" sz="1200" dirty="0" err="1">
                <a:solidFill>
                  <a:schemeClr val="accent4">
                    <a:lumMod val="50000"/>
                  </a:schemeClr>
                </a:solidFill>
                <a:latin typeface="Arial" panose="020B0604020202020204" pitchFamily="34" charset="0"/>
                <a:cs typeface="Arial" panose="020B0604020202020204" pitchFamily="34" charset="0"/>
              </a:rPr>
              <a:t>Chamon</a:t>
            </a:r>
            <a:r>
              <a:rPr lang="en-US" sz="1200" dirty="0">
                <a:solidFill>
                  <a:schemeClr val="accent4">
                    <a:lumMod val="50000"/>
                  </a:schemeClr>
                </a:solidFill>
                <a:latin typeface="Arial" panose="020B0604020202020204" pitchFamily="34" charset="0"/>
                <a:cs typeface="Arial" panose="020B0604020202020204" pitchFamily="34" charset="0"/>
              </a:rPr>
              <a:t> et al., Comp. Phys. Com. 267 (2021) 108061 </a:t>
            </a:r>
          </a:p>
        </p:txBody>
      </p:sp>
      <p:pic>
        <p:nvPicPr>
          <p:cNvPr id="50" name="Picture 49" descr="A screenshot of a computer generated image&#10;&#10;AI-generated content may be incorrect.">
            <a:extLst>
              <a:ext uri="{FF2B5EF4-FFF2-40B4-BE49-F238E27FC236}">
                <a16:creationId xmlns:a16="http://schemas.microsoft.com/office/drawing/2014/main" id="{427AC636-7173-8320-7A88-503DE0FB23BE}"/>
              </a:ext>
            </a:extLst>
          </p:cNvPr>
          <p:cNvPicPr>
            <a:picLocks noChangeAspect="1"/>
          </p:cNvPicPr>
          <p:nvPr/>
        </p:nvPicPr>
        <p:blipFill>
          <a:blip r:embed="rId6"/>
          <a:srcRect l="3439" t="6042" r="54833" b="53164"/>
          <a:stretch>
            <a:fillRect/>
          </a:stretch>
        </p:blipFill>
        <p:spPr>
          <a:xfrm>
            <a:off x="224002" y="3503787"/>
            <a:ext cx="2606879" cy="2446342"/>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7D3B3892-D64B-F715-A20B-FF8BDB5BD46F}"/>
              </a:ext>
            </a:extLst>
          </p:cNvPr>
          <p:cNvPicPr>
            <a:picLocks noChangeAspect="1"/>
          </p:cNvPicPr>
          <p:nvPr/>
        </p:nvPicPr>
        <p:blipFill>
          <a:blip r:embed="rId7"/>
          <a:srcRect t="2127" r="1162" b="2364"/>
          <a:stretch>
            <a:fillRect/>
          </a:stretch>
        </p:blipFill>
        <p:spPr>
          <a:xfrm>
            <a:off x="3024929" y="3497459"/>
            <a:ext cx="5217197" cy="2520728"/>
          </a:xfrm>
          <a:prstGeom prst="rect">
            <a:avLst/>
          </a:prstGeom>
        </p:spPr>
      </p:pic>
      <p:graphicFrame>
        <p:nvGraphicFramePr>
          <p:cNvPr id="7" name="Table 6">
            <a:extLst>
              <a:ext uri="{FF2B5EF4-FFF2-40B4-BE49-F238E27FC236}">
                <a16:creationId xmlns:a16="http://schemas.microsoft.com/office/drawing/2014/main" id="{3537FE5E-234E-5725-E9C1-D5AFAE7490F1}"/>
              </a:ext>
            </a:extLst>
          </p:cNvPr>
          <p:cNvGraphicFramePr>
            <a:graphicFrameLocks noGrp="1"/>
          </p:cNvGraphicFramePr>
          <p:nvPr>
            <p:extLst>
              <p:ext uri="{D42A27DB-BD31-4B8C-83A1-F6EECF244321}">
                <p14:modId xmlns:p14="http://schemas.microsoft.com/office/powerpoint/2010/main" val="265177590"/>
              </p:ext>
            </p:extLst>
          </p:nvPr>
        </p:nvGraphicFramePr>
        <p:xfrm>
          <a:off x="7205231" y="4417774"/>
          <a:ext cx="4884421" cy="1259840"/>
        </p:xfrm>
        <a:graphic>
          <a:graphicData uri="http://schemas.openxmlformats.org/drawingml/2006/table">
            <a:tbl>
              <a:tblPr firstRow="1" bandRow="1">
                <a:tableStyleId>{DE2B1F10-E2B1-4B51-9859-81D092572ABB}</a:tableStyleId>
              </a:tblPr>
              <a:tblGrid>
                <a:gridCol w="843280">
                  <a:extLst>
                    <a:ext uri="{9D8B030D-6E8A-4147-A177-3AD203B41FA5}">
                      <a16:colId xmlns:a16="http://schemas.microsoft.com/office/drawing/2014/main" val="2758765816"/>
                    </a:ext>
                  </a:extLst>
                </a:gridCol>
                <a:gridCol w="1632268">
                  <a:extLst>
                    <a:ext uri="{9D8B030D-6E8A-4147-A177-3AD203B41FA5}">
                      <a16:colId xmlns:a16="http://schemas.microsoft.com/office/drawing/2014/main" val="1931594281"/>
                    </a:ext>
                  </a:extLst>
                </a:gridCol>
                <a:gridCol w="1783080">
                  <a:extLst>
                    <a:ext uri="{9D8B030D-6E8A-4147-A177-3AD203B41FA5}">
                      <a16:colId xmlns:a16="http://schemas.microsoft.com/office/drawing/2014/main" val="3820489661"/>
                    </a:ext>
                  </a:extLst>
                </a:gridCol>
                <a:gridCol w="625793">
                  <a:extLst>
                    <a:ext uri="{9D8B030D-6E8A-4147-A177-3AD203B41FA5}">
                      <a16:colId xmlns:a16="http://schemas.microsoft.com/office/drawing/2014/main" val="3510706424"/>
                    </a:ext>
                  </a:extLst>
                </a:gridCol>
              </a:tblGrid>
              <a:tr h="370840">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ρ</a:t>
                      </a:r>
                      <a:r>
                        <a:rPr lang="en-US" b="1" baseline="-25000" dirty="0"/>
                        <a:t>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R</a:t>
                      </a:r>
                      <a:r>
                        <a:rPr lang="en-US" b="1" baseline="-25000" dirty="0"/>
                        <a:t>0</a:t>
                      </a:r>
                    </a:p>
                    <a:p>
                      <a:pPr algn="ctr"/>
                      <a:r>
                        <a:rPr lang="en-US" b="1" dirty="0"/>
                        <a:t>(</a:t>
                      </a:r>
                      <a:r>
                        <a:rPr lang="en-US" b="1" dirty="0" err="1"/>
                        <a:t>fm</a:t>
                      </a:r>
                      <a:r>
                        <a:rPr lang="en-US" b="1" dirty="0"/>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a</a:t>
                      </a:r>
                    </a:p>
                    <a:p>
                      <a:pPr algn="ctr"/>
                      <a:r>
                        <a:rPr lang="en-US" b="1" dirty="0"/>
                        <a:t>(</a:t>
                      </a:r>
                      <a:r>
                        <a:rPr lang="en-US" b="1" dirty="0" err="1"/>
                        <a:t>fm</a:t>
                      </a:r>
                      <a:r>
                        <a:rPr lang="en-US" b="1" dirty="0"/>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9777103"/>
                  </a:ext>
                </a:extLst>
              </a:tr>
              <a:tr h="370840">
                <a:tc>
                  <a:txBody>
                    <a:bodyPr/>
                    <a:lstStyle/>
                    <a:p>
                      <a:r>
                        <a:rPr lang="en-US" b="1" dirty="0">
                          <a:solidFill>
                            <a:srgbClr val="C00000"/>
                          </a:solidFill>
                        </a:rPr>
                        <a:t>Charge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0.08 protons/fm</a:t>
                      </a:r>
                      <a:r>
                        <a:rPr lang="en-US" sz="1400" b="0" i="0" u="none" strike="noStrike" cap="none" baseline="30000" dirty="0">
                          <a:solidFill>
                            <a:srgbClr val="000000"/>
                          </a:solidFill>
                          <a:effectLst/>
                          <a:latin typeface="Arial"/>
                          <a:ea typeface="Arial"/>
                          <a:cs typeface="Arial"/>
                          <a:sym typeface="Arial"/>
                        </a:rPr>
                        <a:t>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1</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76</a:t>
                      </a:r>
                      <a:r>
                        <a:rPr lang="en-US" sz="1400" b="0" i="1" u="none" strike="noStrike" cap="none" dirty="0">
                          <a:solidFill>
                            <a:srgbClr val="000000"/>
                          </a:solidFill>
                          <a:effectLst/>
                          <a:latin typeface="Arial"/>
                          <a:ea typeface="Arial"/>
                          <a:cs typeface="Arial"/>
                          <a:sym typeface="Arial"/>
                        </a:rPr>
                        <a:t>Z</a:t>
                      </a:r>
                      <a:r>
                        <a:rPr lang="en-US" sz="1400" b="0" i="0" u="none" strike="noStrike" cap="none" dirty="0">
                          <a:solidFill>
                            <a:srgbClr val="000000"/>
                          </a:solidFill>
                          <a:effectLst/>
                          <a:latin typeface="Arial"/>
                          <a:ea typeface="Arial"/>
                          <a:cs typeface="Arial"/>
                          <a:sym typeface="Arial"/>
                        </a:rPr>
                        <a:t>1</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3 − 0</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96 </a:t>
                      </a:r>
                      <a:r>
                        <a:rPr lang="en-US" sz="1400" b="0" i="0" u="none" strike="noStrike" cap="none" dirty="0" err="1">
                          <a:solidFill>
                            <a:srgbClr val="000000"/>
                          </a:solidFill>
                          <a:effectLst/>
                          <a:latin typeface="Arial"/>
                          <a:ea typeface="Arial"/>
                          <a:cs typeface="Arial"/>
                          <a:sym typeface="Arial"/>
                        </a:rPr>
                        <a:t>fm</a:t>
                      </a:r>
                      <a:r>
                        <a:rPr lang="en-US" sz="1400" b="0" i="0" u="none" strike="noStrike" cap="none" dirty="0">
                          <a:solidFill>
                            <a:srgbClr val="000000"/>
                          </a:solidFill>
                          <a:effectLst/>
                          <a:latin typeface="Arial"/>
                          <a:ea typeface="Arial"/>
                          <a:cs typeface="Arial"/>
                          <a:sym typeface="Arial"/>
                        </a:rPr>
                        <a: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0</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53 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1996449"/>
                  </a:ext>
                </a:extLst>
              </a:tr>
              <a:tr h="370840">
                <a:tc>
                  <a:txBody>
                    <a:bodyPr/>
                    <a:lstStyle/>
                    <a:p>
                      <a:r>
                        <a:rPr lang="en-US" b="1" dirty="0"/>
                        <a:t>Matter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0.17 nucleons/fm</a:t>
                      </a:r>
                      <a:r>
                        <a:rPr lang="en-US" sz="1400" b="0" i="0" u="none" strike="noStrike" cap="none" baseline="30000" dirty="0">
                          <a:solidFill>
                            <a:srgbClr val="000000"/>
                          </a:solidFill>
                          <a:effectLst/>
                          <a:latin typeface="Arial"/>
                          <a:ea typeface="Arial"/>
                          <a:cs typeface="Arial"/>
                          <a:sym typeface="Arial"/>
                        </a:rPr>
                        <a:t>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1</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31</a:t>
                      </a:r>
                      <a:r>
                        <a:rPr lang="en-US" sz="1400" b="0" i="1" u="none" strike="noStrike" cap="none" dirty="0">
                          <a:solidFill>
                            <a:srgbClr val="000000"/>
                          </a:solidFill>
                          <a:effectLst/>
                          <a:latin typeface="Arial"/>
                          <a:ea typeface="Arial"/>
                          <a:cs typeface="Arial"/>
                          <a:sym typeface="Arial"/>
                        </a:rPr>
                        <a:t>A</a:t>
                      </a:r>
                      <a:r>
                        <a:rPr lang="en-US" sz="1400" b="0" i="0" u="none" strike="noStrike" cap="none" dirty="0">
                          <a:solidFill>
                            <a:srgbClr val="000000"/>
                          </a:solidFill>
                          <a:effectLst/>
                          <a:latin typeface="Arial"/>
                          <a:ea typeface="Arial"/>
                          <a:cs typeface="Arial"/>
                          <a:sym typeface="Arial"/>
                        </a:rPr>
                        <a:t>1</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3 − 0</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84 </a:t>
                      </a:r>
                      <a:r>
                        <a:rPr lang="en-US" sz="1400" b="0" i="0" u="none" strike="noStrike" cap="none" dirty="0" err="1">
                          <a:solidFill>
                            <a:srgbClr val="000000"/>
                          </a:solidFill>
                          <a:effectLst/>
                          <a:latin typeface="Arial"/>
                          <a:ea typeface="Arial"/>
                          <a:cs typeface="Arial"/>
                          <a:sym typeface="Arial"/>
                        </a:rPr>
                        <a:t>fm</a:t>
                      </a:r>
                      <a:r>
                        <a:rPr lang="en-US" sz="1400" b="0" i="0" u="none" strike="noStrike" cap="none" dirty="0">
                          <a:solidFill>
                            <a:srgbClr val="000000"/>
                          </a:solidFill>
                          <a:effectLst/>
                          <a:latin typeface="Arial"/>
                          <a:ea typeface="Arial"/>
                          <a:cs typeface="Arial"/>
                          <a:sym typeface="Arial"/>
                        </a:rPr>
                        <a: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0</a:t>
                      </a:r>
                      <a:r>
                        <a:rPr lang="en-US" sz="1400" b="0" i="1" u="none" strike="noStrike" cap="none" dirty="0">
                          <a:solidFill>
                            <a:srgbClr val="000000"/>
                          </a:solidFill>
                          <a:effectLst/>
                          <a:latin typeface="Arial"/>
                          <a:ea typeface="Arial"/>
                          <a:cs typeface="Arial"/>
                          <a:sym typeface="Arial"/>
                        </a:rPr>
                        <a:t>.</a:t>
                      </a:r>
                      <a:r>
                        <a:rPr lang="en-US" sz="1400" b="0" i="0" u="none" strike="noStrike" cap="none" dirty="0">
                          <a:solidFill>
                            <a:srgbClr val="000000"/>
                          </a:solidFill>
                          <a:effectLst/>
                          <a:latin typeface="Arial"/>
                          <a:ea typeface="Arial"/>
                          <a:cs typeface="Arial"/>
                          <a:sym typeface="Arial"/>
                        </a:rPr>
                        <a:t>56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4136063"/>
                  </a:ext>
                </a:extLst>
              </a:tr>
            </a:tbl>
          </a:graphicData>
        </a:graphic>
      </p:graphicFrame>
      <p:sp>
        <p:nvSpPr>
          <p:cNvPr id="9" name="Content Placeholder 2">
            <a:extLst>
              <a:ext uri="{FF2B5EF4-FFF2-40B4-BE49-F238E27FC236}">
                <a16:creationId xmlns:a16="http://schemas.microsoft.com/office/drawing/2014/main" id="{A2A9276D-C456-C02D-972A-709BFCBD1E2E}"/>
              </a:ext>
            </a:extLst>
          </p:cNvPr>
          <p:cNvSpPr txBox="1">
            <a:spLocks/>
          </p:cNvSpPr>
          <p:nvPr/>
        </p:nvSpPr>
        <p:spPr bwMode="auto">
          <a:xfrm>
            <a:off x="8916049" y="5715331"/>
            <a:ext cx="2390659" cy="3913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975" indent="-180975" algn="l" defTabSz="854075" rtl="0" eaLnBrk="0" fontAlgn="base" hangingPunct="0">
              <a:lnSpc>
                <a:spcPct val="90000"/>
              </a:lnSpc>
              <a:spcBef>
                <a:spcPct val="50000"/>
              </a:spcBef>
              <a:spcAft>
                <a:spcPct val="0"/>
              </a:spcAft>
              <a:buSzPct val="100000"/>
              <a:buFont typeface="Arial" panose="020B0604020202020204" pitchFamily="34" charset="0"/>
              <a:buChar char="•"/>
              <a:defRPr sz="2400">
                <a:solidFill>
                  <a:srgbClr val="064308"/>
                </a:solidFill>
                <a:latin typeface="+mn-lt"/>
                <a:ea typeface="ＭＳ Ｐゴシック" pitchFamily="-65" charset="-128"/>
                <a:cs typeface="ＭＳ Ｐゴシック" pitchFamily="-65" charset="-128"/>
              </a:defRPr>
            </a:lvl1pPr>
            <a:lvl2pPr marL="482600" indent="-180975" algn="l" defTabSz="854075" rtl="0" eaLnBrk="0" fontAlgn="base" hangingPunct="0">
              <a:lnSpc>
                <a:spcPct val="90000"/>
              </a:lnSpc>
              <a:spcBef>
                <a:spcPct val="25000"/>
              </a:spcBef>
              <a:spcAft>
                <a:spcPct val="0"/>
              </a:spcAft>
              <a:buSzPct val="100000"/>
              <a:buFont typeface="Arial" panose="020B0604020202020204" pitchFamily="34" charset="0"/>
              <a:buChar char="•"/>
              <a:defRPr sz="1800">
                <a:solidFill>
                  <a:srgbClr val="064308"/>
                </a:solidFill>
                <a:latin typeface="+mn-lt"/>
                <a:ea typeface="ＭＳ Ｐゴシック" charset="-128"/>
                <a:cs typeface="+mn-cs"/>
              </a:defRPr>
            </a:lvl2pPr>
            <a:lvl3pPr marL="784225" indent="-180975" algn="l" defTabSz="854075" rtl="0" eaLnBrk="0" fontAlgn="base" hangingPunct="0">
              <a:lnSpc>
                <a:spcPct val="90000"/>
              </a:lnSpc>
              <a:spcBef>
                <a:spcPct val="15000"/>
              </a:spcBef>
              <a:spcAft>
                <a:spcPct val="0"/>
              </a:spcAft>
              <a:buSzPct val="100000"/>
              <a:buFont typeface="Arial" panose="020B0604020202020204" pitchFamily="34" charset="0"/>
              <a:buChar char="•"/>
              <a:defRPr sz="1800">
                <a:solidFill>
                  <a:srgbClr val="064308"/>
                </a:solidFill>
                <a:latin typeface="+mn-lt"/>
                <a:ea typeface="ヒラギノ角ゴ Pro W3" pitchFamily="-111" charset="-128"/>
                <a:cs typeface="ヒラギノ角ゴ Pro W3" pitchFamily="-111" charset="-128"/>
              </a:defRPr>
            </a:lvl3pPr>
            <a:lvl4pPr marL="1328738" indent="-241300" algn="l" defTabSz="854075" rtl="0" eaLnBrk="0" fontAlgn="base" hangingPunct="0">
              <a:lnSpc>
                <a:spcPct val="90000"/>
              </a:lnSpc>
              <a:spcBef>
                <a:spcPct val="10000"/>
              </a:spcBef>
              <a:spcAft>
                <a:spcPct val="0"/>
              </a:spcAft>
              <a:buSzPct val="100000"/>
              <a:buFont typeface="Arial" panose="020B0604020202020204" pitchFamily="34" charset="0"/>
              <a:buChar char="•"/>
              <a:defRPr sz="1600">
                <a:solidFill>
                  <a:srgbClr val="064308"/>
                </a:solidFill>
                <a:latin typeface="+mn-lt"/>
                <a:ea typeface="ヒラギノ角ゴ Pro W3" pitchFamily="-111" charset="-128"/>
                <a:cs typeface="+mn-cs"/>
              </a:defRPr>
            </a:lvl4pPr>
            <a:lvl5pPr marL="1866900" indent="-158750" algn="l" defTabSz="854075" rtl="0" eaLnBrk="0" fontAlgn="base" hangingPunct="0">
              <a:lnSpc>
                <a:spcPct val="90000"/>
              </a:lnSpc>
              <a:spcBef>
                <a:spcPct val="10000"/>
              </a:spcBef>
              <a:spcAft>
                <a:spcPct val="0"/>
              </a:spcAft>
              <a:buSzPct val="100000"/>
              <a:buFont typeface="Arial" panose="020B0604020202020204" pitchFamily="34" charset="0"/>
              <a:buChar char="•"/>
              <a:defRPr sz="1600">
                <a:solidFill>
                  <a:srgbClr val="064308"/>
                </a:solidFill>
                <a:latin typeface="+mn-lt"/>
                <a:ea typeface="ヒラギノ角ゴ Pro W3" pitchFamily="-111" charset="-128"/>
                <a:cs typeface="+mn-cs"/>
              </a:defRPr>
            </a:lvl5pPr>
            <a:lvl6pPr marL="2351083"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6pPr>
            <a:lvl7pPr marL="2834390"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7pPr>
            <a:lvl8pPr marL="3317696"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8pPr>
            <a:lvl9pPr marL="3801002"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9pPr>
          </a:lstStyle>
          <a:p>
            <a:pPr marL="9525" lvl="1" indent="0" algn="ctr">
              <a:buNone/>
            </a:pPr>
            <a:r>
              <a:rPr lang="en-US" sz="1000" kern="0" dirty="0">
                <a:solidFill>
                  <a:schemeClr val="accent4">
                    <a:lumMod val="50000"/>
                  </a:schemeClr>
                </a:solidFill>
                <a:latin typeface="Arial" panose="020B0604020202020204" pitchFamily="34" charset="0"/>
                <a:cs typeface="Arial" panose="020B0604020202020204" pitchFamily="34" charset="0"/>
              </a:rPr>
              <a:t>Makaila Parks</a:t>
            </a:r>
          </a:p>
          <a:p>
            <a:pPr marL="9525" lvl="1" indent="0" algn="ctr">
              <a:buNone/>
            </a:pPr>
            <a:r>
              <a:rPr lang="en-US" sz="1000" dirty="0">
                <a:solidFill>
                  <a:schemeClr val="accent4">
                    <a:lumMod val="50000"/>
                  </a:schemeClr>
                </a:solidFill>
                <a:effectLst/>
                <a:latin typeface="Arial" panose="020B0604020202020204" pitchFamily="34" charset="0"/>
                <a:cs typeface="Arial" panose="020B0604020202020204" pitchFamily="34" charset="0"/>
              </a:rPr>
              <a:t>(Spelman, Undergrad student)</a:t>
            </a:r>
          </a:p>
        </p:txBody>
      </p:sp>
      <p:pic>
        <p:nvPicPr>
          <p:cNvPr id="10" name="Picture 9">
            <a:extLst>
              <a:ext uri="{FF2B5EF4-FFF2-40B4-BE49-F238E27FC236}">
                <a16:creationId xmlns:a16="http://schemas.microsoft.com/office/drawing/2014/main" id="{CFE06132-E569-0B86-D5ED-8FFA2A23D58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09842" y="0"/>
            <a:ext cx="1082158" cy="1082158"/>
          </a:xfrm>
          <a:prstGeom prst="rect">
            <a:avLst/>
          </a:prstGeom>
        </p:spPr>
      </p:pic>
      <p:sp>
        <p:nvSpPr>
          <p:cNvPr id="16" name="TextBox 15">
            <a:extLst>
              <a:ext uri="{FF2B5EF4-FFF2-40B4-BE49-F238E27FC236}">
                <a16:creationId xmlns:a16="http://schemas.microsoft.com/office/drawing/2014/main" id="{F7AD205E-0CDF-6929-E752-AA4E82E7E982}"/>
              </a:ext>
            </a:extLst>
          </p:cNvPr>
          <p:cNvSpPr txBox="1"/>
          <p:nvPr/>
        </p:nvSpPr>
        <p:spPr>
          <a:xfrm>
            <a:off x="7340253" y="2943617"/>
            <a:ext cx="1139869" cy="461665"/>
          </a:xfrm>
          <a:prstGeom prst="rect">
            <a:avLst/>
          </a:prstGeom>
          <a:noFill/>
        </p:spPr>
        <p:txBody>
          <a:bodyPr wrap="square">
            <a:spAutoFit/>
          </a:bodyPr>
          <a:lstStyle/>
          <a:p>
            <a:r>
              <a:rPr lang="en-US" sz="1200" dirty="0">
                <a:solidFill>
                  <a:schemeClr val="accent4">
                    <a:lumMod val="50000"/>
                  </a:schemeClr>
                </a:solidFill>
              </a:rPr>
              <a:t>PHY-2012040</a:t>
            </a:r>
          </a:p>
          <a:p>
            <a:r>
              <a:rPr lang="en-US" sz="1200" dirty="0">
                <a:solidFill>
                  <a:schemeClr val="accent4">
                    <a:lumMod val="50000"/>
                  </a:schemeClr>
                </a:solidFill>
              </a:rPr>
              <a:t>PHY-2310078 </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749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8C5AA-9C2A-500E-F309-13AA9621D9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0163C3-5FA0-DF9E-5E97-4CA456EAB4C8}"/>
              </a:ext>
            </a:extLst>
          </p:cNvPr>
          <p:cNvSpPr>
            <a:spLocks noGrp="1"/>
          </p:cNvSpPr>
          <p:nvPr>
            <p:ph type="body" idx="1"/>
          </p:nvPr>
        </p:nvSpPr>
        <p:spPr/>
        <p:txBody>
          <a:bodyPr/>
          <a:lstStyle/>
          <a:p>
            <a:r>
              <a:rPr lang="en-US" dirty="0"/>
              <a:t>FRIB PAC3 proposal</a:t>
            </a:r>
          </a:p>
          <a:p>
            <a:pPr lvl="1"/>
            <a:r>
              <a:rPr lang="en-US" dirty="0">
                <a:latin typeface="Arial" panose="020B0604020202020204" pitchFamily="34" charset="0"/>
                <a:cs typeface="Arial" panose="020B0604020202020204" pitchFamily="34" charset="0"/>
              </a:rPr>
              <a:t>PR25076: spokespersons are S. Ota (BNL), P. Capel (JHUM) &amp; P. </a:t>
            </a:r>
            <a:r>
              <a:rPr lang="en-US" dirty="0" err="1">
                <a:latin typeface="Arial" panose="020B0604020202020204" pitchFamily="34" charset="0"/>
                <a:cs typeface="Arial" panose="020B0604020202020204" pitchFamily="34" charset="0"/>
              </a:rPr>
              <a:t>Guèye</a:t>
            </a:r>
            <a:r>
              <a:rPr lang="en-US" dirty="0">
                <a:latin typeface="Arial" panose="020B0604020202020204" pitchFamily="34" charset="0"/>
                <a:cs typeface="Arial" panose="020B0604020202020204" pitchFamily="34" charset="0"/>
              </a:rPr>
              <a:t> (FRIB)</a:t>
            </a:r>
          </a:p>
          <a:p>
            <a:pPr lvl="1"/>
            <a:r>
              <a:rPr lang="en-US" dirty="0">
                <a:effectLst/>
                <a:latin typeface="Arial" panose="020B0604020202020204" pitchFamily="34" charset="0"/>
                <a:cs typeface="Arial" panose="020B0604020202020204" pitchFamily="34" charset="0"/>
              </a:rPr>
              <a:t>Establish a complete picture of the halo nucleus </a:t>
            </a:r>
            <a:r>
              <a:rPr lang="en-US" baseline="30000" dirty="0">
                <a:effectLst/>
                <a:latin typeface="Arial" panose="020B0604020202020204" pitchFamily="34" charset="0"/>
                <a:cs typeface="Arial" panose="020B0604020202020204" pitchFamily="34" charset="0"/>
              </a:rPr>
              <a:t>19</a:t>
            </a:r>
            <a:r>
              <a:rPr lang="en-US" dirty="0">
                <a:effectLst/>
                <a:latin typeface="Arial" panose="020B0604020202020204" pitchFamily="34" charset="0"/>
                <a:cs typeface="Arial" panose="020B0604020202020204" pitchFamily="34" charset="0"/>
              </a:rPr>
              <a:t>C using a novel technique: the ratio</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method</a:t>
            </a:r>
          </a:p>
        </p:txBody>
      </p:sp>
      <p:sp>
        <p:nvSpPr>
          <p:cNvPr id="3" name="Title 2">
            <a:extLst>
              <a:ext uri="{FF2B5EF4-FFF2-40B4-BE49-F238E27FC236}">
                <a16:creationId xmlns:a16="http://schemas.microsoft.com/office/drawing/2014/main" id="{2FEFCB7A-8683-3EA0-419B-4D64A16F1AD3}"/>
              </a:ext>
            </a:extLst>
          </p:cNvPr>
          <p:cNvSpPr>
            <a:spLocks noGrp="1"/>
          </p:cNvSpPr>
          <p:nvPr>
            <p:ph type="title"/>
          </p:nvPr>
        </p:nvSpPr>
        <p:spPr>
          <a:xfrm>
            <a:off x="101600" y="289343"/>
            <a:ext cx="11988800" cy="478612"/>
          </a:xfrm>
        </p:spPr>
        <p:txBody>
          <a:bodyPr/>
          <a:lstStyle/>
          <a:p>
            <a:r>
              <a:rPr lang="en-US" dirty="0"/>
              <a:t>Physics II: Rare Isotopes and Nuclear Structure [3]</a:t>
            </a:r>
          </a:p>
        </p:txBody>
      </p:sp>
      <p:sp>
        <p:nvSpPr>
          <p:cNvPr id="4" name="Footer Placeholder 3">
            <a:extLst>
              <a:ext uri="{FF2B5EF4-FFF2-40B4-BE49-F238E27FC236}">
                <a16:creationId xmlns:a16="http://schemas.microsoft.com/office/drawing/2014/main" id="{4EEA1A17-EEEC-2C19-06B7-5AA87952B474}"/>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77456156-CCE7-06A2-BF16-75A1D237FEC1}"/>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15</a:t>
            </a:fld>
            <a:endParaRPr/>
          </a:p>
        </p:txBody>
      </p:sp>
      <p:pic>
        <p:nvPicPr>
          <p:cNvPr id="10" name="Picture 9">
            <a:extLst>
              <a:ext uri="{FF2B5EF4-FFF2-40B4-BE49-F238E27FC236}">
                <a16:creationId xmlns:a16="http://schemas.microsoft.com/office/drawing/2014/main" id="{552054DF-E146-377A-B7BF-E244A7ADD06C}"/>
              </a:ext>
            </a:extLst>
          </p:cNvPr>
          <p:cNvPicPr>
            <a:picLocks noChangeAspect="1"/>
          </p:cNvPicPr>
          <p:nvPr/>
        </p:nvPicPr>
        <p:blipFill>
          <a:blip r:embed="rId2"/>
          <a:stretch>
            <a:fillRect/>
          </a:stretch>
        </p:blipFill>
        <p:spPr>
          <a:xfrm>
            <a:off x="8940564" y="2144571"/>
            <a:ext cx="2711067" cy="1750496"/>
          </a:xfrm>
          <a:prstGeom prst="rect">
            <a:avLst/>
          </a:prstGeom>
        </p:spPr>
      </p:pic>
      <p:pic>
        <p:nvPicPr>
          <p:cNvPr id="11" name="Picture 10">
            <a:extLst>
              <a:ext uri="{FF2B5EF4-FFF2-40B4-BE49-F238E27FC236}">
                <a16:creationId xmlns:a16="http://schemas.microsoft.com/office/drawing/2014/main" id="{8208E7E7-4431-8983-A4C3-AC3AB4B3D483}"/>
              </a:ext>
            </a:extLst>
          </p:cNvPr>
          <p:cNvPicPr>
            <a:picLocks noChangeAspect="1"/>
          </p:cNvPicPr>
          <p:nvPr/>
        </p:nvPicPr>
        <p:blipFill>
          <a:blip r:embed="rId3"/>
          <a:stretch>
            <a:fillRect/>
          </a:stretch>
        </p:blipFill>
        <p:spPr>
          <a:xfrm>
            <a:off x="0" y="3019819"/>
            <a:ext cx="5325737" cy="2904499"/>
          </a:xfrm>
          <a:prstGeom prst="rect">
            <a:avLst/>
          </a:prstGeom>
        </p:spPr>
      </p:pic>
      <p:pic>
        <p:nvPicPr>
          <p:cNvPr id="12" name="Picture 11">
            <a:extLst>
              <a:ext uri="{FF2B5EF4-FFF2-40B4-BE49-F238E27FC236}">
                <a16:creationId xmlns:a16="http://schemas.microsoft.com/office/drawing/2014/main" id="{8014EF91-8D43-4248-B3FF-61E79E0CE820}"/>
              </a:ext>
            </a:extLst>
          </p:cNvPr>
          <p:cNvPicPr>
            <a:picLocks noChangeAspect="1"/>
          </p:cNvPicPr>
          <p:nvPr/>
        </p:nvPicPr>
        <p:blipFill>
          <a:blip r:embed="rId4"/>
          <a:stretch>
            <a:fillRect/>
          </a:stretch>
        </p:blipFill>
        <p:spPr>
          <a:xfrm>
            <a:off x="6998465" y="3862754"/>
            <a:ext cx="5193535" cy="2128237"/>
          </a:xfrm>
          <a:prstGeom prst="rect">
            <a:avLst/>
          </a:prstGeom>
        </p:spPr>
      </p:pic>
      <p:cxnSp>
        <p:nvCxnSpPr>
          <p:cNvPr id="14" name="Elbow Connector 13">
            <a:extLst>
              <a:ext uri="{FF2B5EF4-FFF2-40B4-BE49-F238E27FC236}">
                <a16:creationId xmlns:a16="http://schemas.microsoft.com/office/drawing/2014/main" id="{22B2E8F2-46FF-C8D5-9159-CE6C677B188E}"/>
              </a:ext>
            </a:extLst>
          </p:cNvPr>
          <p:cNvCxnSpPr>
            <a:cxnSpLocks/>
            <a:stCxn id="11" idx="0"/>
            <a:endCxn id="10" idx="1"/>
          </p:cNvCxnSpPr>
          <p:nvPr/>
        </p:nvCxnSpPr>
        <p:spPr>
          <a:xfrm rot="5400000" flipH="1" flipV="1">
            <a:off x="5801716" y="-119028"/>
            <a:ext cx="12700" cy="6277695"/>
          </a:xfrm>
          <a:prstGeom prst="bentConnector4">
            <a:avLst>
              <a:gd name="adj1" fmla="val 5991780"/>
              <a:gd name="adj2" fmla="val 71209"/>
            </a:avLst>
          </a:prstGeom>
          <a:ln w="28575">
            <a:solidFill>
              <a:schemeClr val="accent4">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B99C227-0745-280C-1300-E4381A9F5AB1}"/>
              </a:ext>
            </a:extLst>
          </p:cNvPr>
          <p:cNvSpPr/>
          <p:nvPr/>
        </p:nvSpPr>
        <p:spPr>
          <a:xfrm>
            <a:off x="8159834" y="5968639"/>
            <a:ext cx="3526950" cy="276999"/>
          </a:xfrm>
          <a:prstGeom prst="rect">
            <a:avLst/>
          </a:prstGeom>
        </p:spPr>
        <p:txBody>
          <a:bodyPr wrap="square">
            <a:spAutoFit/>
          </a:bodyPr>
          <a:lstStyle/>
          <a:p>
            <a:pPr algn="ctr"/>
            <a:r>
              <a:rPr lang="en-US" sz="1200" dirty="0">
                <a:solidFill>
                  <a:schemeClr val="accent4">
                    <a:lumMod val="50000"/>
                  </a:schemeClr>
                </a:solidFill>
                <a:latin typeface="Arial" panose="020B0604020202020204" pitchFamily="34" charset="0"/>
                <a:cs typeface="Arial" panose="020B0604020202020204" pitchFamily="34" charset="0"/>
              </a:rPr>
              <a:t>S. Ota et al., </a:t>
            </a:r>
            <a:r>
              <a:rPr lang="en-US" sz="1200" dirty="0">
                <a:solidFill>
                  <a:schemeClr val="accent4">
                    <a:lumMod val="50000"/>
                  </a:schemeClr>
                </a:solidFill>
              </a:rPr>
              <a:t>Phys. Rev. Lett. </a:t>
            </a:r>
            <a:r>
              <a:rPr lang="en-US" sz="1200" b="1" dirty="0">
                <a:solidFill>
                  <a:schemeClr val="accent4">
                    <a:lumMod val="50000"/>
                  </a:schemeClr>
                </a:solidFill>
              </a:rPr>
              <a:t>134</a:t>
            </a:r>
            <a:r>
              <a:rPr lang="en-US" sz="1200" dirty="0">
                <a:solidFill>
                  <a:schemeClr val="accent4">
                    <a:lumMod val="50000"/>
                  </a:schemeClr>
                </a:solidFill>
              </a:rPr>
              <a:t>, 212501 (2025)</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6927A22-112F-46BA-8B2D-AF46F9FD0A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09842" y="0"/>
            <a:ext cx="1082158" cy="1082158"/>
          </a:xfrm>
          <a:prstGeom prst="rect">
            <a:avLst/>
          </a:prstGeom>
        </p:spPr>
      </p:pic>
      <p:pic>
        <p:nvPicPr>
          <p:cNvPr id="9" name="Picture 8">
            <a:extLst>
              <a:ext uri="{FF2B5EF4-FFF2-40B4-BE49-F238E27FC236}">
                <a16:creationId xmlns:a16="http://schemas.microsoft.com/office/drawing/2014/main" id="{DFE036E4-DE67-E8F3-ACC3-E2FBBFAB9AB5}"/>
              </a:ext>
            </a:extLst>
          </p:cNvPr>
          <p:cNvPicPr>
            <a:picLocks noChangeAspect="1"/>
          </p:cNvPicPr>
          <p:nvPr/>
        </p:nvPicPr>
        <p:blipFill>
          <a:blip r:embed="rId6"/>
          <a:stretch>
            <a:fillRect/>
          </a:stretch>
        </p:blipFill>
        <p:spPr>
          <a:xfrm>
            <a:off x="5047988" y="4288627"/>
            <a:ext cx="1703539" cy="1169378"/>
          </a:xfrm>
          <a:prstGeom prst="rect">
            <a:avLst/>
          </a:prstGeom>
        </p:spPr>
      </p:pic>
    </p:spTree>
    <p:extLst>
      <p:ext uri="{BB962C8B-B14F-4D97-AF65-F5344CB8AC3E}">
        <p14:creationId xmlns:p14="http://schemas.microsoft.com/office/powerpoint/2010/main" val="332084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E54EF8-C21E-2A92-2892-ABA822E17AC4}"/>
              </a:ext>
            </a:extLst>
          </p:cNvPr>
          <p:cNvSpPr>
            <a:spLocks noGrp="1"/>
          </p:cNvSpPr>
          <p:nvPr>
            <p:ph type="body" idx="1"/>
          </p:nvPr>
        </p:nvSpPr>
        <p:spPr/>
        <p:txBody>
          <a:bodyPr/>
          <a:lstStyle/>
          <a:p>
            <a:r>
              <a:rPr lang="en-US" dirty="0"/>
              <a:t>Coulomb potential</a:t>
            </a:r>
          </a:p>
          <a:p>
            <a:endParaRPr lang="en-US" dirty="0"/>
          </a:p>
          <a:p>
            <a:pPr lvl="1"/>
            <a:endParaRPr lang="en-US" dirty="0"/>
          </a:p>
          <a:p>
            <a:pPr lvl="1"/>
            <a:r>
              <a:rPr lang="en-US" baseline="30000" dirty="0"/>
              <a:t>208</a:t>
            </a:r>
            <a:r>
              <a:rPr lang="en-US" dirty="0"/>
              <a:t>Pb charge radius: 0.07% effect [5.5012(13) </a:t>
            </a:r>
            <a:r>
              <a:rPr lang="en-US" dirty="0" err="1"/>
              <a:t>fm</a:t>
            </a:r>
            <a:r>
              <a:rPr lang="en-US" dirty="0"/>
              <a:t> </a:t>
            </a:r>
            <a:r>
              <a:rPr lang="en-US" dirty="0">
                <a:sym typeface="Wingdings" pitchFamily="2" charset="2"/>
              </a:rPr>
              <a:t> </a:t>
            </a:r>
            <a:r>
              <a:rPr lang="en-US" dirty="0"/>
              <a:t>5.5053(13) </a:t>
            </a:r>
            <a:r>
              <a:rPr lang="en-US" dirty="0" err="1"/>
              <a:t>fm</a:t>
            </a:r>
            <a:r>
              <a:rPr lang="en-US" dirty="0"/>
              <a:t>]</a:t>
            </a:r>
          </a:p>
          <a:p>
            <a:r>
              <a:rPr lang="en-US" dirty="0"/>
              <a:t>Single spin asymmetries (SSA)</a:t>
            </a:r>
          </a:p>
          <a:p>
            <a:pPr lvl="1"/>
            <a:r>
              <a:rPr lang="en-US" dirty="0"/>
              <a:t>PV experiments measurements near diffraction minima</a:t>
            </a:r>
          </a:p>
          <a:p>
            <a:pPr lvl="1"/>
            <a:r>
              <a:rPr lang="en-US" dirty="0"/>
              <a:t>Beam-normal SSA conserves parity</a:t>
            </a:r>
          </a:p>
          <a:p>
            <a:pPr lvl="2"/>
            <a:r>
              <a:rPr lang="en-US" dirty="0"/>
              <a:t>But 0 in the first Born (1-𝛾) approximation</a:t>
            </a:r>
          </a:p>
          <a:p>
            <a:pPr lvl="1"/>
            <a:r>
              <a:rPr lang="en-US" dirty="0"/>
              <a:t>Past </a:t>
            </a:r>
            <a:r>
              <a:rPr lang="en-US" dirty="0" err="1"/>
              <a:t>JLab</a:t>
            </a:r>
            <a:r>
              <a:rPr lang="en-US" dirty="0"/>
              <a:t> experiments on SSA on nuclear targets [1, 2]</a:t>
            </a:r>
          </a:p>
          <a:p>
            <a:pPr lvl="2"/>
            <a:r>
              <a:rPr lang="en-US" dirty="0"/>
              <a:t>Unambiguous evidence of effects beyond the Born approximation</a:t>
            </a:r>
          </a:p>
          <a:p>
            <a:pPr lvl="2"/>
            <a:r>
              <a:rPr lang="en-US" dirty="0"/>
              <a:t>Coulomb distortions are insufficient</a:t>
            </a:r>
          </a:p>
          <a:p>
            <a:pPr lvl="2"/>
            <a:r>
              <a:rPr lang="en-US" dirty="0"/>
              <a:t>Excitation of nuclei during the scattering process (BNSSA) [3]</a:t>
            </a:r>
          </a:p>
          <a:p>
            <a:pPr lvl="3"/>
            <a:r>
              <a:rPr lang="en-US" dirty="0"/>
              <a:t>Played a defining role!</a:t>
            </a:r>
          </a:p>
          <a:p>
            <a:pPr lvl="3"/>
            <a:r>
              <a:rPr lang="en-US" dirty="0"/>
              <a:t>Light nuclei: OK</a:t>
            </a:r>
          </a:p>
          <a:p>
            <a:pPr lvl="3"/>
            <a:r>
              <a:rPr lang="en-US" baseline="30000" dirty="0"/>
              <a:t>208</a:t>
            </a:r>
            <a:r>
              <a:rPr lang="en-US" dirty="0"/>
              <a:t>Pb	  : not satisfactory</a:t>
            </a:r>
          </a:p>
          <a:p>
            <a:pPr marL="571500" lvl="1" indent="0">
              <a:buNone/>
            </a:pPr>
            <a:endParaRPr lang="en-US" dirty="0"/>
          </a:p>
        </p:txBody>
      </p:sp>
      <p:sp>
        <p:nvSpPr>
          <p:cNvPr id="3" name="Title 2">
            <a:extLst>
              <a:ext uri="{FF2B5EF4-FFF2-40B4-BE49-F238E27FC236}">
                <a16:creationId xmlns:a16="http://schemas.microsoft.com/office/drawing/2014/main" id="{C2E66868-6FD8-CD82-F085-57602D7B1FEA}"/>
              </a:ext>
            </a:extLst>
          </p:cNvPr>
          <p:cNvSpPr>
            <a:spLocks noGrp="1"/>
          </p:cNvSpPr>
          <p:nvPr>
            <p:ph type="title"/>
          </p:nvPr>
        </p:nvSpPr>
        <p:spPr>
          <a:xfrm>
            <a:off x="101600" y="289343"/>
            <a:ext cx="11988800" cy="478612"/>
          </a:xfrm>
        </p:spPr>
        <p:txBody>
          <a:bodyPr/>
          <a:lstStyle/>
          <a:p>
            <a:r>
              <a:rPr lang="en-US" dirty="0"/>
              <a:t>Physics II: Neutron skin puzzle and single spin asymmetries</a:t>
            </a:r>
          </a:p>
        </p:txBody>
      </p:sp>
      <p:sp>
        <p:nvSpPr>
          <p:cNvPr id="4" name="Footer Placeholder 3">
            <a:extLst>
              <a:ext uri="{FF2B5EF4-FFF2-40B4-BE49-F238E27FC236}">
                <a16:creationId xmlns:a16="http://schemas.microsoft.com/office/drawing/2014/main" id="{736AB40B-11D3-6DF4-D8E2-9B2FBF65AB82}"/>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3ACBCEBF-D93D-11C9-B1E4-6567C8DC6EAA}"/>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16</a:t>
            </a:fld>
            <a:endParaRPr/>
          </a:p>
        </p:txBody>
      </p:sp>
      <p:pic>
        <p:nvPicPr>
          <p:cNvPr id="7" name="Picture 6">
            <a:extLst>
              <a:ext uri="{FF2B5EF4-FFF2-40B4-BE49-F238E27FC236}">
                <a16:creationId xmlns:a16="http://schemas.microsoft.com/office/drawing/2014/main" id="{7C437910-5CAB-DB8B-B2D3-ADE2ABB13F70}"/>
              </a:ext>
            </a:extLst>
          </p:cNvPr>
          <p:cNvPicPr>
            <a:picLocks noChangeAspect="1"/>
          </p:cNvPicPr>
          <p:nvPr/>
        </p:nvPicPr>
        <p:blipFill>
          <a:blip r:embed="rId3"/>
          <a:stretch>
            <a:fillRect/>
          </a:stretch>
        </p:blipFill>
        <p:spPr>
          <a:xfrm>
            <a:off x="1009650" y="1509889"/>
            <a:ext cx="7850770" cy="691444"/>
          </a:xfrm>
          <a:prstGeom prst="rect">
            <a:avLst/>
          </a:prstGeom>
        </p:spPr>
      </p:pic>
      <p:sp>
        <p:nvSpPr>
          <p:cNvPr id="8" name="TextBox 7">
            <a:extLst>
              <a:ext uri="{FF2B5EF4-FFF2-40B4-BE49-F238E27FC236}">
                <a16:creationId xmlns:a16="http://schemas.microsoft.com/office/drawing/2014/main" id="{AE199497-7AAA-5CA7-1F33-F6199F93C9FD}"/>
              </a:ext>
            </a:extLst>
          </p:cNvPr>
          <p:cNvSpPr txBox="1"/>
          <p:nvPr/>
        </p:nvSpPr>
        <p:spPr>
          <a:xfrm>
            <a:off x="8032501" y="1393874"/>
            <a:ext cx="2432299" cy="276999"/>
          </a:xfrm>
          <a:prstGeom prst="rect">
            <a:avLst/>
          </a:prstGeom>
          <a:noFill/>
        </p:spPr>
        <p:txBody>
          <a:bodyPr wrap="square" rtlCol="0">
            <a:spAutoFit/>
          </a:bodyPr>
          <a:lstStyle/>
          <a:p>
            <a:pPr algn="ctr"/>
            <a:r>
              <a:rPr lang="en-US" sz="1200" dirty="0" err="1">
                <a:solidFill>
                  <a:schemeClr val="accent4">
                    <a:lumMod val="50000"/>
                  </a:schemeClr>
                </a:solidFill>
              </a:rPr>
              <a:t>Guèye</a:t>
            </a:r>
            <a:r>
              <a:rPr lang="en-US" sz="1200" dirty="0">
                <a:solidFill>
                  <a:schemeClr val="accent4">
                    <a:lumMod val="50000"/>
                  </a:schemeClr>
                </a:solidFill>
              </a:rPr>
              <a:t> et al., EPJ </a:t>
            </a:r>
            <a:r>
              <a:rPr lang="en-US" sz="1200" b="1" dirty="0">
                <a:solidFill>
                  <a:schemeClr val="accent4">
                    <a:lumMod val="50000"/>
                  </a:schemeClr>
                </a:solidFill>
              </a:rPr>
              <a:t>A56</a:t>
            </a:r>
            <a:r>
              <a:rPr lang="en-US" sz="1200" dirty="0">
                <a:solidFill>
                  <a:schemeClr val="accent4">
                    <a:lumMod val="50000"/>
                  </a:schemeClr>
                </a:solidFill>
              </a:rPr>
              <a:t>(5) 2020</a:t>
            </a:r>
          </a:p>
        </p:txBody>
      </p:sp>
      <p:sp>
        <p:nvSpPr>
          <p:cNvPr id="16" name="TextBox 15">
            <a:extLst>
              <a:ext uri="{FF2B5EF4-FFF2-40B4-BE49-F238E27FC236}">
                <a16:creationId xmlns:a16="http://schemas.microsoft.com/office/drawing/2014/main" id="{C5639BD6-17C1-730C-AE56-BF7DD978A0A1}"/>
              </a:ext>
            </a:extLst>
          </p:cNvPr>
          <p:cNvSpPr txBox="1"/>
          <p:nvPr/>
        </p:nvSpPr>
        <p:spPr>
          <a:xfrm>
            <a:off x="2370668" y="5755846"/>
            <a:ext cx="4380088" cy="461665"/>
          </a:xfrm>
          <a:prstGeom prst="rect">
            <a:avLst/>
          </a:prstGeom>
          <a:noFill/>
        </p:spPr>
        <p:txBody>
          <a:bodyPr wrap="square">
            <a:spAutoFit/>
          </a:bodyPr>
          <a:lstStyle/>
          <a:p>
            <a:r>
              <a:rPr lang="en-US" sz="1200" dirty="0">
                <a:solidFill>
                  <a:schemeClr val="accent4">
                    <a:lumMod val="50000"/>
                  </a:schemeClr>
                </a:solidFill>
                <a:latin typeface="+mn-lt"/>
              </a:rPr>
              <a:t>[1] Abrahamyan et al., Phys. Rev. Lett., </a:t>
            </a:r>
            <a:r>
              <a:rPr lang="en-US" sz="1200" b="1" dirty="0">
                <a:solidFill>
                  <a:schemeClr val="accent4">
                    <a:lumMod val="50000"/>
                  </a:schemeClr>
                </a:solidFill>
                <a:latin typeface="+mn-lt"/>
              </a:rPr>
              <a:t>109</a:t>
            </a:r>
            <a:r>
              <a:rPr lang="en-US" sz="1200" dirty="0">
                <a:solidFill>
                  <a:schemeClr val="accent4">
                    <a:lumMod val="50000"/>
                  </a:schemeClr>
                </a:solidFill>
                <a:latin typeface="+mn-lt"/>
              </a:rPr>
              <a:t>(19):192501, 2012</a:t>
            </a:r>
          </a:p>
          <a:p>
            <a:r>
              <a:rPr lang="en-US" sz="1200" dirty="0">
                <a:solidFill>
                  <a:schemeClr val="accent4">
                    <a:lumMod val="50000"/>
                  </a:schemeClr>
                </a:solidFill>
                <a:latin typeface="+mn-lt"/>
              </a:rPr>
              <a:t>[2] Adhikari et al., Phys. Rev. Lett., </a:t>
            </a:r>
            <a:r>
              <a:rPr lang="en-US" sz="1200" b="1" dirty="0">
                <a:solidFill>
                  <a:schemeClr val="accent4">
                    <a:lumMod val="50000"/>
                  </a:schemeClr>
                </a:solidFill>
                <a:latin typeface="+mn-lt"/>
              </a:rPr>
              <a:t>128</a:t>
            </a:r>
            <a:r>
              <a:rPr lang="en-US" sz="1200" dirty="0">
                <a:solidFill>
                  <a:schemeClr val="accent4">
                    <a:lumMod val="50000"/>
                  </a:schemeClr>
                </a:solidFill>
                <a:latin typeface="+mn-lt"/>
              </a:rPr>
              <a:t>(14):142501, 2022</a:t>
            </a:r>
          </a:p>
        </p:txBody>
      </p:sp>
      <p:pic>
        <p:nvPicPr>
          <p:cNvPr id="21" name="Picture 20" descr="A diagram of a graph&#10;&#10;AI-generated content may be incorrect.">
            <a:extLst>
              <a:ext uri="{FF2B5EF4-FFF2-40B4-BE49-F238E27FC236}">
                <a16:creationId xmlns:a16="http://schemas.microsoft.com/office/drawing/2014/main" id="{C6E1440F-C0A4-CAD0-7C5B-DB1FFD54DF32}"/>
              </a:ext>
            </a:extLst>
          </p:cNvPr>
          <p:cNvPicPr>
            <a:picLocks noChangeAspect="1"/>
          </p:cNvPicPr>
          <p:nvPr/>
        </p:nvPicPr>
        <p:blipFill>
          <a:blip r:embed="rId4"/>
          <a:srcRect t="-210" r="49192"/>
          <a:stretch>
            <a:fillRect/>
          </a:stretch>
        </p:blipFill>
        <p:spPr>
          <a:xfrm>
            <a:off x="9259747" y="3966636"/>
            <a:ext cx="2932253" cy="2018744"/>
          </a:xfrm>
          <a:prstGeom prst="rect">
            <a:avLst/>
          </a:prstGeom>
        </p:spPr>
      </p:pic>
      <p:sp>
        <p:nvSpPr>
          <p:cNvPr id="24" name="TextBox 23">
            <a:extLst>
              <a:ext uri="{FF2B5EF4-FFF2-40B4-BE49-F238E27FC236}">
                <a16:creationId xmlns:a16="http://schemas.microsoft.com/office/drawing/2014/main" id="{CF398D9A-71DB-699F-FE88-8F3B9859D532}"/>
              </a:ext>
            </a:extLst>
          </p:cNvPr>
          <p:cNvSpPr txBox="1"/>
          <p:nvPr/>
        </p:nvSpPr>
        <p:spPr>
          <a:xfrm>
            <a:off x="6903156" y="5829224"/>
            <a:ext cx="4148666" cy="276999"/>
          </a:xfrm>
          <a:prstGeom prst="rect">
            <a:avLst/>
          </a:prstGeom>
          <a:noFill/>
        </p:spPr>
        <p:txBody>
          <a:bodyPr wrap="square">
            <a:spAutoFit/>
          </a:bodyPr>
          <a:lstStyle/>
          <a:p>
            <a:r>
              <a:rPr lang="en-US" sz="1200" dirty="0">
                <a:solidFill>
                  <a:schemeClr val="accent4">
                    <a:lumMod val="50000"/>
                  </a:schemeClr>
                </a:solidFill>
                <a:latin typeface="+mn-lt"/>
              </a:rPr>
              <a:t>[3] Abrahamyan et al., </a:t>
            </a:r>
            <a:r>
              <a:rPr lang="en-US" sz="1200" i="1" dirty="0">
                <a:solidFill>
                  <a:schemeClr val="accent4">
                    <a:lumMod val="50000"/>
                  </a:schemeClr>
                </a:solidFill>
                <a:latin typeface="+mn-lt"/>
              </a:rPr>
              <a:t>Phys.</a:t>
            </a:r>
            <a:r>
              <a:rPr lang="en-US" sz="1200" dirty="0">
                <a:solidFill>
                  <a:schemeClr val="accent4">
                    <a:lumMod val="50000"/>
                  </a:schemeClr>
                </a:solidFill>
                <a:latin typeface="+mn-lt"/>
              </a:rPr>
              <a:t> </a:t>
            </a:r>
            <a:r>
              <a:rPr lang="en-US" sz="1200" i="1" dirty="0">
                <a:solidFill>
                  <a:schemeClr val="accent4">
                    <a:lumMod val="50000"/>
                  </a:schemeClr>
                </a:solidFill>
                <a:latin typeface="+mn-lt"/>
              </a:rPr>
              <a:t>Rev. </a:t>
            </a:r>
            <a:r>
              <a:rPr lang="en-US" sz="1200" b="1" i="1" dirty="0">
                <a:solidFill>
                  <a:schemeClr val="accent4">
                    <a:lumMod val="50000"/>
                  </a:schemeClr>
                </a:solidFill>
                <a:latin typeface="+mn-lt"/>
              </a:rPr>
              <a:t>C103</a:t>
            </a:r>
            <a:r>
              <a:rPr lang="en-US" sz="1200" i="1" dirty="0">
                <a:solidFill>
                  <a:schemeClr val="accent4">
                    <a:lumMod val="50000"/>
                  </a:schemeClr>
                </a:solidFill>
                <a:latin typeface="+mn-lt"/>
              </a:rPr>
              <a:t>(6):064316, 2021</a:t>
            </a:r>
            <a:endParaRPr lang="en-US" sz="1200" dirty="0">
              <a:solidFill>
                <a:schemeClr val="accent4">
                  <a:lumMod val="50000"/>
                </a:schemeClr>
              </a:solidFill>
              <a:latin typeface="+mn-lt"/>
            </a:endParaRPr>
          </a:p>
        </p:txBody>
      </p:sp>
      <p:pic>
        <p:nvPicPr>
          <p:cNvPr id="26" name="Picture 25" descr="A diagram of a graph&#10;&#10;AI-generated content may be incorrect.">
            <a:extLst>
              <a:ext uri="{FF2B5EF4-FFF2-40B4-BE49-F238E27FC236}">
                <a16:creationId xmlns:a16="http://schemas.microsoft.com/office/drawing/2014/main" id="{869A1ED4-3E00-E2B3-8CBC-F33B021BC63E}"/>
              </a:ext>
            </a:extLst>
          </p:cNvPr>
          <p:cNvPicPr>
            <a:picLocks noChangeAspect="1"/>
          </p:cNvPicPr>
          <p:nvPr/>
        </p:nvPicPr>
        <p:blipFill>
          <a:blip r:embed="rId5"/>
          <a:stretch>
            <a:fillRect/>
          </a:stretch>
        </p:blipFill>
        <p:spPr>
          <a:xfrm>
            <a:off x="9414933" y="1917088"/>
            <a:ext cx="2777067" cy="2062964"/>
          </a:xfrm>
          <a:prstGeom prst="rect">
            <a:avLst/>
          </a:prstGeom>
        </p:spPr>
      </p:pic>
      <p:sp>
        <p:nvSpPr>
          <p:cNvPr id="6" name="Oval 5">
            <a:extLst>
              <a:ext uri="{FF2B5EF4-FFF2-40B4-BE49-F238E27FC236}">
                <a16:creationId xmlns:a16="http://schemas.microsoft.com/office/drawing/2014/main" id="{7964659C-8614-03AA-C4FF-2D632EC1E910}"/>
              </a:ext>
            </a:extLst>
          </p:cNvPr>
          <p:cNvSpPr/>
          <p:nvPr/>
        </p:nvSpPr>
        <p:spPr>
          <a:xfrm>
            <a:off x="9895562" y="4196219"/>
            <a:ext cx="225468" cy="26304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46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DD8C0-9B66-7E72-B3FD-20590C18438F}"/>
              </a:ext>
            </a:extLst>
          </p:cNvPr>
          <p:cNvSpPr>
            <a:spLocks noGrp="1"/>
          </p:cNvSpPr>
          <p:nvPr>
            <p:ph type="body" idx="1"/>
          </p:nvPr>
        </p:nvSpPr>
        <p:spPr>
          <a:xfrm>
            <a:off x="0" y="1067100"/>
            <a:ext cx="12192000" cy="4937460"/>
          </a:xfrm>
        </p:spPr>
        <p:txBody>
          <a:bodyPr numCol="2"/>
          <a:lstStyle/>
          <a:p>
            <a:r>
              <a:rPr lang="en-US" dirty="0"/>
              <a:t>LOI12-23-015 (PAC51)</a:t>
            </a:r>
          </a:p>
          <a:p>
            <a:pPr lvl="1"/>
            <a:r>
              <a:rPr lang="en-US" dirty="0"/>
              <a:t>Polarization (no!), theory, simulation</a:t>
            </a:r>
          </a:p>
          <a:p>
            <a:r>
              <a:rPr lang="en-US" dirty="0"/>
              <a:t>Collaborators</a:t>
            </a:r>
          </a:p>
          <a:p>
            <a:pPr lvl="1"/>
            <a:r>
              <a:rPr lang="en-US" dirty="0">
                <a:solidFill>
                  <a:schemeClr val="tx1"/>
                </a:solidFill>
              </a:rPr>
              <a:t>53 participants </a:t>
            </a:r>
            <a:r>
              <a:rPr lang="en-US" dirty="0">
                <a:solidFill>
                  <a:srgbClr val="C00000"/>
                </a:solidFill>
              </a:rPr>
              <a:t>	</a:t>
            </a:r>
            <a:r>
              <a:rPr lang="en-US" dirty="0">
                <a:solidFill>
                  <a:schemeClr val="accent2"/>
                </a:solidFill>
                <a:sym typeface="Wingdings" pitchFamily="2" charset="2"/>
              </a:rPr>
              <a:t> 80 participants</a:t>
            </a:r>
            <a:endParaRPr lang="en-US" dirty="0">
              <a:solidFill>
                <a:schemeClr val="accent2"/>
              </a:solidFill>
            </a:endParaRPr>
          </a:p>
          <a:p>
            <a:pPr lvl="1"/>
            <a:r>
              <a:rPr lang="en-US" dirty="0"/>
              <a:t>26 institutions	</a:t>
            </a:r>
            <a:r>
              <a:rPr lang="en-US" dirty="0">
                <a:solidFill>
                  <a:schemeClr val="accent2"/>
                </a:solidFill>
                <a:sym typeface="Wingdings" pitchFamily="2" charset="2"/>
              </a:rPr>
              <a:t> 35 institutions</a:t>
            </a:r>
            <a:endParaRPr lang="en-US" dirty="0">
              <a:solidFill>
                <a:schemeClr val="accent2"/>
              </a:solidFill>
            </a:endParaRPr>
          </a:p>
          <a:p>
            <a:r>
              <a:rPr lang="en-US" dirty="0"/>
              <a:t>Endorsement</a:t>
            </a:r>
          </a:p>
          <a:p>
            <a:pPr lvl="1"/>
            <a:r>
              <a:rPr lang="en-US" dirty="0"/>
              <a:t>Positron Working Group</a:t>
            </a:r>
          </a:p>
          <a:p>
            <a:r>
              <a:rPr lang="en-US" dirty="0"/>
              <a:t>Main goals</a:t>
            </a:r>
          </a:p>
          <a:p>
            <a:pPr lvl="1"/>
            <a:r>
              <a:rPr lang="en-US" dirty="0">
                <a:solidFill>
                  <a:schemeClr val="tx1"/>
                </a:solidFill>
                <a:latin typeface="Arial" panose="020B0604020202020204" pitchFamily="34" charset="0"/>
                <a:cs typeface="Arial" panose="020B0604020202020204" pitchFamily="34" charset="0"/>
              </a:rPr>
              <a:t>Measure unpolarized A(</a:t>
            </a:r>
            <a:r>
              <a:rPr lang="en-US" dirty="0" err="1">
                <a:solidFill>
                  <a:schemeClr val="tx1"/>
                </a:solidFill>
                <a:latin typeface="Arial" panose="020B0604020202020204" pitchFamily="34" charset="0"/>
                <a:cs typeface="Arial" panose="020B0604020202020204" pitchFamily="34" charset="0"/>
              </a:rPr>
              <a:t>e</a:t>
            </a:r>
            <a:r>
              <a:rPr lang="en-US" baseline="30000" dirty="0" err="1">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cross section</a:t>
            </a:r>
          </a:p>
          <a:p>
            <a:pPr lvl="1"/>
            <a:r>
              <a:rPr lang="en-US" dirty="0">
                <a:solidFill>
                  <a:schemeClr val="tx1"/>
                </a:solidFill>
                <a:latin typeface="Arial" panose="020B0604020202020204" pitchFamily="34" charset="0"/>
                <a:cs typeface="Arial" panose="020B0604020202020204" pitchFamily="34" charset="0"/>
              </a:rPr>
              <a:t>Map dispersive effects</a:t>
            </a:r>
          </a:p>
          <a:p>
            <a:pPr lvl="2"/>
            <a:r>
              <a:rPr lang="en-US" dirty="0">
                <a:solidFill>
                  <a:schemeClr val="tx1"/>
                </a:solidFill>
                <a:latin typeface="Arial" panose="020B0604020202020204" pitchFamily="34" charset="0"/>
                <a:cs typeface="Arial" panose="020B0604020202020204" pitchFamily="34" charset="0"/>
              </a:rPr>
              <a:t>Energy dependence</a:t>
            </a:r>
          </a:p>
          <a:p>
            <a:pPr lvl="3"/>
            <a:r>
              <a:rPr lang="en-US" dirty="0">
                <a:solidFill>
                  <a:schemeClr val="tx1"/>
                </a:solidFill>
                <a:latin typeface="Arial" panose="020B0604020202020204" pitchFamily="34" charset="0"/>
                <a:cs typeface="Arial" panose="020B0604020202020204" pitchFamily="34" charset="0"/>
              </a:rPr>
              <a:t>0.7 GeV – 4.24 GeV</a:t>
            </a:r>
          </a:p>
          <a:p>
            <a:pPr lvl="2"/>
            <a:r>
              <a:rPr lang="en-US" dirty="0">
                <a:solidFill>
                  <a:schemeClr val="tx1"/>
                </a:solidFill>
                <a:latin typeface="Arial" panose="020B0604020202020204" pitchFamily="34" charset="0"/>
                <a:cs typeface="Arial" panose="020B0604020202020204" pitchFamily="34" charset="0"/>
              </a:rPr>
              <a:t>Atomic mass dependence</a:t>
            </a:r>
          </a:p>
          <a:p>
            <a:pPr lvl="3"/>
            <a:r>
              <a:rPr lang="en-US" dirty="0">
                <a:solidFill>
                  <a:schemeClr val="tx1"/>
                </a:solidFill>
                <a:latin typeface="Arial" panose="020B0604020202020204" pitchFamily="34" charset="0"/>
                <a:cs typeface="Arial" panose="020B0604020202020204" pitchFamily="34" charset="0"/>
              </a:rPr>
              <a:t>8 targets</a:t>
            </a:r>
          </a:p>
          <a:p>
            <a:pPr lvl="3"/>
            <a:r>
              <a:rPr lang="en-US" baseline="30000" dirty="0"/>
              <a:t>12</a:t>
            </a:r>
            <a:r>
              <a:rPr lang="en-US" dirty="0"/>
              <a:t>C, </a:t>
            </a:r>
            <a:r>
              <a:rPr lang="en-US" baseline="30000" dirty="0"/>
              <a:t>27</a:t>
            </a:r>
            <a:r>
              <a:rPr lang="en-US" dirty="0"/>
              <a:t>Al, </a:t>
            </a:r>
            <a:r>
              <a:rPr lang="en-US" baseline="30000" dirty="0"/>
              <a:t>48</a:t>
            </a:r>
            <a:r>
              <a:rPr lang="en-US" dirty="0"/>
              <a:t>Ca, </a:t>
            </a:r>
            <a:r>
              <a:rPr lang="en-US" baseline="30000" dirty="0"/>
              <a:t>56</a:t>
            </a:r>
            <a:r>
              <a:rPr lang="en-US" dirty="0"/>
              <a:t>Fe,</a:t>
            </a:r>
            <a:r>
              <a:rPr lang="en-US" baseline="30000" dirty="0"/>
              <a:t> 63</a:t>
            </a:r>
            <a:r>
              <a:rPr lang="en-US" dirty="0"/>
              <a:t>Cu, </a:t>
            </a:r>
            <a:r>
              <a:rPr lang="en-US" baseline="30000" dirty="0"/>
              <a:t>196</a:t>
            </a:r>
            <a:r>
              <a:rPr lang="en-US" dirty="0"/>
              <a:t>Pt, </a:t>
            </a:r>
            <a:r>
              <a:rPr lang="en-US" baseline="30000" dirty="0"/>
              <a:t>208</a:t>
            </a:r>
            <a:r>
              <a:rPr lang="en-US" dirty="0"/>
              <a:t>Pb, </a:t>
            </a:r>
            <a:r>
              <a:rPr lang="en-US" baseline="30000" dirty="0"/>
              <a:t>209</a:t>
            </a:r>
            <a:r>
              <a:rPr lang="en-US" dirty="0"/>
              <a:t>Bi</a:t>
            </a:r>
            <a:endParaRPr lang="en-US" dirty="0">
              <a:solidFill>
                <a:schemeClr val="tx1"/>
              </a:solidFill>
            </a:endParaRPr>
          </a:p>
          <a:p>
            <a:r>
              <a:rPr lang="en-US" dirty="0">
                <a:solidFill>
                  <a:schemeClr val="tx1"/>
                </a:solidFill>
              </a:rPr>
              <a:t>Experiment (Hall C)</a:t>
            </a:r>
          </a:p>
          <a:p>
            <a:pPr lvl="1"/>
            <a:r>
              <a:rPr lang="en-US" dirty="0">
                <a:solidFill>
                  <a:schemeClr val="tx1"/>
                </a:solidFill>
              </a:rPr>
              <a:t>Phase 1: qualitative measurements</a:t>
            </a:r>
          </a:p>
          <a:p>
            <a:pPr lvl="2"/>
            <a:r>
              <a:rPr lang="en-US" dirty="0">
                <a:solidFill>
                  <a:schemeClr val="tx1"/>
                </a:solidFill>
              </a:rPr>
              <a:t>Compare </a:t>
            </a:r>
            <a:r>
              <a:rPr lang="en-US" dirty="0">
                <a:solidFill>
                  <a:schemeClr val="tx1"/>
                </a:solidFill>
                <a:latin typeface="Arial" panose="020B0604020202020204" pitchFamily="34" charset="0"/>
                <a:cs typeface="Arial" panose="020B0604020202020204" pitchFamily="34" charset="0"/>
              </a:rPr>
              <a:t>A(e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with theory</a:t>
            </a:r>
          </a:p>
          <a:p>
            <a:pPr lvl="2"/>
            <a:r>
              <a:rPr lang="en-US" dirty="0">
                <a:solidFill>
                  <a:schemeClr val="tx1"/>
                </a:solidFill>
                <a:latin typeface="Arial" panose="020B0604020202020204" pitchFamily="34" charset="0"/>
                <a:cs typeface="Arial" panose="020B0604020202020204" pitchFamily="34" charset="0"/>
              </a:rPr>
              <a:t>A. Afanasev group at GWU</a:t>
            </a:r>
          </a:p>
          <a:p>
            <a:pPr lvl="1"/>
            <a:r>
              <a:rPr lang="en-US" dirty="0">
                <a:solidFill>
                  <a:schemeClr val="tx1"/>
                </a:solidFill>
              </a:rPr>
              <a:t>Phase 2: absolute direct measurements</a:t>
            </a:r>
          </a:p>
          <a:p>
            <a:pPr lvl="2"/>
            <a:r>
              <a:rPr lang="en-US" dirty="0">
                <a:solidFill>
                  <a:schemeClr val="tx1"/>
                </a:solidFill>
              </a:rPr>
              <a:t>Compare </a:t>
            </a:r>
            <a:r>
              <a:rPr lang="en-US" dirty="0">
                <a:solidFill>
                  <a:schemeClr val="tx1"/>
                </a:solidFill>
                <a:latin typeface="Arial" panose="020B0604020202020204" pitchFamily="34" charset="0"/>
                <a:cs typeface="Arial" panose="020B0604020202020204" pitchFamily="34" charset="0"/>
              </a:rPr>
              <a:t>A(</a:t>
            </a:r>
            <a:r>
              <a:rPr lang="en-US" dirty="0" err="1">
                <a:solidFill>
                  <a:schemeClr val="tx1"/>
                </a:solidFill>
                <a:latin typeface="Arial" panose="020B0604020202020204" pitchFamily="34" charset="0"/>
                <a:cs typeface="Arial" panose="020B0604020202020204" pitchFamily="34" charset="0"/>
              </a:rPr>
              <a:t>e</a:t>
            </a:r>
            <a:r>
              <a:rPr lang="en-US" baseline="30000" dirty="0" err="1">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cross sections</a:t>
            </a:r>
          </a:p>
          <a:p>
            <a:r>
              <a:rPr lang="en-US" dirty="0">
                <a:solidFill>
                  <a:schemeClr val="tx1"/>
                </a:solidFill>
                <a:latin typeface="Arial" panose="020B0604020202020204" pitchFamily="34" charset="0"/>
                <a:cs typeface="Arial" panose="020B0604020202020204" pitchFamily="34" charset="0"/>
              </a:rPr>
              <a:t>Physics</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Nuclear charge radii</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Rare isotopes &amp; nuclear structure</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Neutron skin puzzle &amp; single spin asymmetry</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Coulomb Sum Rule</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Electron dipole moment</a:t>
            </a:r>
          </a:p>
        </p:txBody>
      </p:sp>
      <p:sp>
        <p:nvSpPr>
          <p:cNvPr id="3" name="Title 2">
            <a:extLst>
              <a:ext uri="{FF2B5EF4-FFF2-40B4-BE49-F238E27FC236}">
                <a16:creationId xmlns:a16="http://schemas.microsoft.com/office/drawing/2014/main" id="{D8C71F1C-7BE2-09B3-74E3-2A68E79E35B0}"/>
              </a:ext>
            </a:extLst>
          </p:cNvPr>
          <p:cNvSpPr>
            <a:spLocks noGrp="1"/>
          </p:cNvSpPr>
          <p:nvPr>
            <p:ph type="title"/>
          </p:nvPr>
        </p:nvSpPr>
        <p:spPr/>
        <p:txBody>
          <a:bodyPr/>
          <a:lstStyle/>
          <a:p>
            <a:r>
              <a:rPr lang="en-US" dirty="0">
                <a:solidFill>
                  <a:schemeClr val="accent4">
                    <a:lumMod val="50000"/>
                  </a:schemeClr>
                </a:solidFill>
              </a:rPr>
              <a:t>PR12+25-013: Overview [1]</a:t>
            </a:r>
            <a:endParaRPr lang="en-US" dirty="0"/>
          </a:p>
        </p:txBody>
      </p:sp>
      <p:sp>
        <p:nvSpPr>
          <p:cNvPr id="4" name="Footer Placeholder 3">
            <a:extLst>
              <a:ext uri="{FF2B5EF4-FFF2-40B4-BE49-F238E27FC236}">
                <a16:creationId xmlns:a16="http://schemas.microsoft.com/office/drawing/2014/main" id="{9175BE72-6165-6B5F-B57E-7E86904094C9}"/>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DDBB7E80-B2B0-810D-D8D9-E662709EB1DB}"/>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17</a:t>
            </a:fld>
            <a:endParaRPr/>
          </a:p>
        </p:txBody>
      </p:sp>
    </p:spTree>
    <p:extLst>
      <p:ext uri="{BB962C8B-B14F-4D97-AF65-F5344CB8AC3E}">
        <p14:creationId xmlns:p14="http://schemas.microsoft.com/office/powerpoint/2010/main" val="1429139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A6D7B-31EB-2979-08F5-4268C87469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7CE401-4EE5-BB6D-311F-14472712A9FD}"/>
              </a:ext>
            </a:extLst>
          </p:cNvPr>
          <p:cNvSpPr>
            <a:spLocks noGrp="1"/>
          </p:cNvSpPr>
          <p:nvPr>
            <p:ph type="title"/>
          </p:nvPr>
        </p:nvSpPr>
        <p:spPr>
          <a:xfrm>
            <a:off x="101600" y="289343"/>
            <a:ext cx="11988800" cy="478612"/>
          </a:xfrm>
        </p:spPr>
        <p:txBody>
          <a:bodyPr/>
          <a:lstStyle/>
          <a:p>
            <a:r>
              <a:rPr lang="en-US" dirty="0">
                <a:solidFill>
                  <a:schemeClr val="accent4">
                    <a:lumMod val="50000"/>
                  </a:schemeClr>
                </a:solidFill>
              </a:rPr>
              <a:t>PR12+25-013: </a:t>
            </a:r>
            <a:r>
              <a:rPr lang="en-US" dirty="0"/>
              <a:t>LEDEX And Charge Distributions [1]</a:t>
            </a:r>
          </a:p>
        </p:txBody>
      </p:sp>
      <p:sp>
        <p:nvSpPr>
          <p:cNvPr id="4" name="Footer Placeholder 3">
            <a:extLst>
              <a:ext uri="{FF2B5EF4-FFF2-40B4-BE49-F238E27FC236}">
                <a16:creationId xmlns:a16="http://schemas.microsoft.com/office/drawing/2014/main" id="{CAD1E886-02EB-2D44-B52F-AD9166835FDE}"/>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66DFA257-43AE-EF36-28D9-B08284E5DC3A}"/>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18</a:t>
            </a:fld>
            <a:endParaRPr/>
          </a:p>
        </p:txBody>
      </p:sp>
      <p:pic>
        <p:nvPicPr>
          <p:cNvPr id="6" name="Picture 5">
            <a:extLst>
              <a:ext uri="{FF2B5EF4-FFF2-40B4-BE49-F238E27FC236}">
                <a16:creationId xmlns:a16="http://schemas.microsoft.com/office/drawing/2014/main" id="{83DB51DB-6C6D-0866-915B-48109C0364D7}"/>
              </a:ext>
            </a:extLst>
          </p:cNvPr>
          <p:cNvPicPr>
            <a:picLocks noChangeAspect="1"/>
          </p:cNvPicPr>
          <p:nvPr/>
        </p:nvPicPr>
        <p:blipFill>
          <a:blip r:embed="rId2"/>
          <a:stretch>
            <a:fillRect/>
          </a:stretch>
        </p:blipFill>
        <p:spPr>
          <a:xfrm>
            <a:off x="387698" y="1303925"/>
            <a:ext cx="4910812" cy="760488"/>
          </a:xfrm>
          <a:prstGeom prst="rect">
            <a:avLst/>
          </a:prstGeom>
        </p:spPr>
      </p:pic>
      <p:pic>
        <p:nvPicPr>
          <p:cNvPr id="14" name="Picture 13">
            <a:extLst>
              <a:ext uri="{FF2B5EF4-FFF2-40B4-BE49-F238E27FC236}">
                <a16:creationId xmlns:a16="http://schemas.microsoft.com/office/drawing/2014/main" id="{23D37572-8B58-AA32-3AF6-283D8C3F26ED}"/>
              </a:ext>
            </a:extLst>
          </p:cNvPr>
          <p:cNvPicPr>
            <a:picLocks noChangeAspect="1"/>
          </p:cNvPicPr>
          <p:nvPr/>
        </p:nvPicPr>
        <p:blipFill>
          <a:blip r:embed="rId3"/>
          <a:stretch>
            <a:fillRect/>
          </a:stretch>
        </p:blipFill>
        <p:spPr>
          <a:xfrm>
            <a:off x="9261390" y="1083850"/>
            <a:ext cx="2653000" cy="1997553"/>
          </a:xfrm>
          <a:prstGeom prst="rect">
            <a:avLst/>
          </a:prstGeom>
        </p:spPr>
      </p:pic>
      <p:pic>
        <p:nvPicPr>
          <p:cNvPr id="15" name="Picture 14">
            <a:extLst>
              <a:ext uri="{FF2B5EF4-FFF2-40B4-BE49-F238E27FC236}">
                <a16:creationId xmlns:a16="http://schemas.microsoft.com/office/drawing/2014/main" id="{F0C3DE3A-2754-E956-4C16-06EF0DB744DC}"/>
              </a:ext>
            </a:extLst>
          </p:cNvPr>
          <p:cNvPicPr>
            <a:picLocks noChangeAspect="1"/>
          </p:cNvPicPr>
          <p:nvPr/>
        </p:nvPicPr>
        <p:blipFill>
          <a:blip r:embed="rId4"/>
          <a:stretch>
            <a:fillRect/>
          </a:stretch>
        </p:blipFill>
        <p:spPr>
          <a:xfrm>
            <a:off x="6299833" y="1058971"/>
            <a:ext cx="2781536" cy="2081243"/>
          </a:xfrm>
          <a:prstGeom prst="rect">
            <a:avLst/>
          </a:prstGeom>
        </p:spPr>
      </p:pic>
      <p:sp>
        <p:nvSpPr>
          <p:cNvPr id="16" name="TextBox 15">
            <a:extLst>
              <a:ext uri="{FF2B5EF4-FFF2-40B4-BE49-F238E27FC236}">
                <a16:creationId xmlns:a16="http://schemas.microsoft.com/office/drawing/2014/main" id="{95957180-5277-F34D-3AEE-02B8E3AA7693}"/>
              </a:ext>
            </a:extLst>
          </p:cNvPr>
          <p:cNvSpPr txBox="1"/>
          <p:nvPr/>
        </p:nvSpPr>
        <p:spPr>
          <a:xfrm>
            <a:off x="7556512" y="792624"/>
            <a:ext cx="3303554" cy="276999"/>
          </a:xfrm>
          <a:prstGeom prst="rect">
            <a:avLst/>
          </a:prstGeom>
          <a:noFill/>
        </p:spPr>
        <p:txBody>
          <a:bodyPr wrap="square" rtlCol="0">
            <a:spAutoFit/>
          </a:bodyPr>
          <a:lstStyle/>
          <a:p>
            <a:pPr algn="ctr"/>
            <a:r>
              <a:rPr lang="en-US" sz="1200" dirty="0" err="1">
                <a:solidFill>
                  <a:schemeClr val="accent4">
                    <a:lumMod val="50000"/>
                  </a:schemeClr>
                </a:solidFill>
              </a:rPr>
              <a:t>Guèye</a:t>
            </a:r>
            <a:r>
              <a:rPr lang="en-US" sz="1200" dirty="0">
                <a:solidFill>
                  <a:schemeClr val="accent4">
                    <a:lumMod val="50000"/>
                  </a:schemeClr>
                </a:solidFill>
              </a:rPr>
              <a:t> et al., Phys. Rev. </a:t>
            </a:r>
            <a:r>
              <a:rPr lang="en-US" sz="1200" b="1" dirty="0">
                <a:solidFill>
                  <a:schemeClr val="accent4">
                    <a:lumMod val="50000"/>
                  </a:schemeClr>
                </a:solidFill>
              </a:rPr>
              <a:t>C60</a:t>
            </a:r>
            <a:r>
              <a:rPr lang="en-US" sz="1200" dirty="0">
                <a:solidFill>
                  <a:schemeClr val="accent4">
                    <a:lumMod val="50000"/>
                  </a:schemeClr>
                </a:solidFill>
              </a:rPr>
              <a:t> 044308 (1999)</a:t>
            </a:r>
          </a:p>
        </p:txBody>
      </p:sp>
      <p:pic>
        <p:nvPicPr>
          <p:cNvPr id="17" name="Picture 16">
            <a:extLst>
              <a:ext uri="{FF2B5EF4-FFF2-40B4-BE49-F238E27FC236}">
                <a16:creationId xmlns:a16="http://schemas.microsoft.com/office/drawing/2014/main" id="{36A2C35B-0DC4-88D9-AE4C-57F25A29AB0C}"/>
              </a:ext>
            </a:extLst>
          </p:cNvPr>
          <p:cNvPicPr>
            <a:picLocks noChangeAspect="1"/>
          </p:cNvPicPr>
          <p:nvPr/>
        </p:nvPicPr>
        <p:blipFill>
          <a:blip r:embed="rId5"/>
          <a:stretch>
            <a:fillRect/>
          </a:stretch>
        </p:blipFill>
        <p:spPr>
          <a:xfrm>
            <a:off x="9277322" y="3213622"/>
            <a:ext cx="2747664" cy="2042969"/>
          </a:xfrm>
          <a:prstGeom prst="rect">
            <a:avLst/>
          </a:prstGeom>
        </p:spPr>
      </p:pic>
      <p:pic>
        <p:nvPicPr>
          <p:cNvPr id="18" name="Picture 17">
            <a:extLst>
              <a:ext uri="{FF2B5EF4-FFF2-40B4-BE49-F238E27FC236}">
                <a16:creationId xmlns:a16="http://schemas.microsoft.com/office/drawing/2014/main" id="{37876272-D4BE-A976-1683-D163F1BFDB04}"/>
              </a:ext>
            </a:extLst>
          </p:cNvPr>
          <p:cNvPicPr>
            <a:picLocks noChangeAspect="1"/>
          </p:cNvPicPr>
          <p:nvPr/>
        </p:nvPicPr>
        <p:blipFill>
          <a:blip r:embed="rId6"/>
          <a:stretch>
            <a:fillRect/>
          </a:stretch>
        </p:blipFill>
        <p:spPr>
          <a:xfrm>
            <a:off x="6340866" y="3186801"/>
            <a:ext cx="2790388" cy="2061604"/>
          </a:xfrm>
          <a:prstGeom prst="rect">
            <a:avLst/>
          </a:prstGeom>
        </p:spPr>
      </p:pic>
      <p:pic>
        <p:nvPicPr>
          <p:cNvPr id="20" name="Picture 19">
            <a:extLst>
              <a:ext uri="{FF2B5EF4-FFF2-40B4-BE49-F238E27FC236}">
                <a16:creationId xmlns:a16="http://schemas.microsoft.com/office/drawing/2014/main" id="{9F809751-A9EA-F40E-A190-7DDA0AF542C3}"/>
              </a:ext>
            </a:extLst>
          </p:cNvPr>
          <p:cNvPicPr>
            <a:picLocks noChangeAspect="1"/>
          </p:cNvPicPr>
          <p:nvPr/>
        </p:nvPicPr>
        <p:blipFill>
          <a:blip r:embed="rId7"/>
          <a:stretch>
            <a:fillRect/>
          </a:stretch>
        </p:blipFill>
        <p:spPr>
          <a:xfrm>
            <a:off x="7503091" y="5412984"/>
            <a:ext cx="4260152" cy="570614"/>
          </a:xfrm>
          <a:prstGeom prst="rect">
            <a:avLst/>
          </a:prstGeom>
        </p:spPr>
      </p:pic>
      <p:cxnSp>
        <p:nvCxnSpPr>
          <p:cNvPr id="22" name="Elbow Connector 21">
            <a:extLst>
              <a:ext uri="{FF2B5EF4-FFF2-40B4-BE49-F238E27FC236}">
                <a16:creationId xmlns:a16="http://schemas.microsoft.com/office/drawing/2014/main" id="{48748206-DC58-5672-4ACC-2A7CDB1062C0}"/>
              </a:ext>
            </a:extLst>
          </p:cNvPr>
          <p:cNvCxnSpPr>
            <a:cxnSpLocks/>
            <a:stCxn id="6" idx="1"/>
            <a:endCxn id="36" idx="1"/>
          </p:cNvCxnSpPr>
          <p:nvPr/>
        </p:nvCxnSpPr>
        <p:spPr>
          <a:xfrm rot="10800000" flipV="1">
            <a:off x="309930" y="1684168"/>
            <a:ext cx="77768" cy="2888571"/>
          </a:xfrm>
          <a:prstGeom prst="bentConnector3">
            <a:avLst>
              <a:gd name="adj1" fmla="val 39395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E8E15CEF-FA33-0062-85F6-DAE0A9BB3A6C}"/>
              </a:ext>
            </a:extLst>
          </p:cNvPr>
          <p:cNvCxnSpPr>
            <a:cxnSpLocks/>
          </p:cNvCxnSpPr>
          <p:nvPr/>
        </p:nvCxnSpPr>
        <p:spPr>
          <a:xfrm>
            <a:off x="5986829" y="1377863"/>
            <a:ext cx="0" cy="4371584"/>
          </a:xfrm>
          <a:prstGeom prst="straightConnector1">
            <a:avLst/>
          </a:prstGeom>
          <a:ln w="571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74C3D31-165D-7436-3ED3-6D73A2D6C9BF}"/>
              </a:ext>
            </a:extLst>
          </p:cNvPr>
          <p:cNvSpPr txBox="1"/>
          <p:nvPr/>
        </p:nvSpPr>
        <p:spPr>
          <a:xfrm rot="5400000">
            <a:off x="4627509" y="3312442"/>
            <a:ext cx="3075997" cy="276999"/>
          </a:xfrm>
          <a:prstGeom prst="rect">
            <a:avLst/>
          </a:prstGeom>
          <a:noFill/>
        </p:spPr>
        <p:txBody>
          <a:bodyPr wrap="square" rtlCol="0">
            <a:spAutoFit/>
          </a:bodyPr>
          <a:lstStyle/>
          <a:p>
            <a:pPr algn="ctr"/>
            <a:r>
              <a:rPr lang="en-US" sz="1200" dirty="0">
                <a:solidFill>
                  <a:schemeClr val="accent4">
                    <a:lumMod val="50000"/>
                  </a:schemeClr>
                </a:solidFill>
              </a:rPr>
              <a:t>Effective Momentum Approximation (EMA)</a:t>
            </a:r>
          </a:p>
        </p:txBody>
      </p:sp>
      <p:cxnSp>
        <p:nvCxnSpPr>
          <p:cNvPr id="37" name="Elbow Connector 31">
            <a:extLst>
              <a:ext uri="{FF2B5EF4-FFF2-40B4-BE49-F238E27FC236}">
                <a16:creationId xmlns:a16="http://schemas.microsoft.com/office/drawing/2014/main" id="{981A4D1E-7969-A528-3C95-EF9984CF5DCF}"/>
              </a:ext>
            </a:extLst>
          </p:cNvPr>
          <p:cNvCxnSpPr>
            <a:cxnSpLocks/>
            <a:stCxn id="35" idx="3"/>
            <a:endCxn id="20" idx="1"/>
          </p:cNvCxnSpPr>
          <p:nvPr/>
        </p:nvCxnSpPr>
        <p:spPr>
          <a:xfrm rot="16200000" flipH="1">
            <a:off x="6479624" y="4674823"/>
            <a:ext cx="709351" cy="1337584"/>
          </a:xfrm>
          <a:prstGeom prst="bentConnector2">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0FC85B-035C-C6F9-FF90-90B140D0BC9D}"/>
              </a:ext>
            </a:extLst>
          </p:cNvPr>
          <p:cNvSpPr txBox="1"/>
          <p:nvPr/>
        </p:nvSpPr>
        <p:spPr>
          <a:xfrm>
            <a:off x="3157292" y="1994312"/>
            <a:ext cx="2729941" cy="276999"/>
          </a:xfrm>
          <a:prstGeom prst="rect">
            <a:avLst/>
          </a:prstGeom>
          <a:noFill/>
        </p:spPr>
        <p:txBody>
          <a:bodyPr wrap="square" rtlCol="0">
            <a:spAutoFit/>
          </a:bodyPr>
          <a:lstStyle/>
          <a:p>
            <a:pPr algn="ctr"/>
            <a:r>
              <a:rPr lang="en-US" sz="1200" dirty="0">
                <a:solidFill>
                  <a:schemeClr val="accent4">
                    <a:lumMod val="50000"/>
                  </a:schemeClr>
                </a:solidFill>
              </a:rPr>
              <a:t>E. Offerman et al., PRL </a:t>
            </a:r>
            <a:r>
              <a:rPr lang="en-US" sz="1200" b="1" dirty="0">
                <a:solidFill>
                  <a:schemeClr val="accent4">
                    <a:lumMod val="50000"/>
                  </a:schemeClr>
                </a:solidFill>
              </a:rPr>
              <a:t>57 </a:t>
            </a:r>
            <a:r>
              <a:rPr lang="en-US" sz="1200" dirty="0">
                <a:solidFill>
                  <a:schemeClr val="accent4">
                    <a:lumMod val="50000"/>
                  </a:schemeClr>
                </a:solidFill>
              </a:rPr>
              <a:t>(13) 1986</a:t>
            </a:r>
          </a:p>
        </p:txBody>
      </p:sp>
      <p:pic>
        <p:nvPicPr>
          <p:cNvPr id="36" name="Picture 35">
            <a:extLst>
              <a:ext uri="{FF2B5EF4-FFF2-40B4-BE49-F238E27FC236}">
                <a16:creationId xmlns:a16="http://schemas.microsoft.com/office/drawing/2014/main" id="{64D16CAA-E728-3FD1-B8D3-644E675B8BBD}"/>
              </a:ext>
            </a:extLst>
          </p:cNvPr>
          <p:cNvPicPr>
            <a:picLocks noChangeAspect="1"/>
          </p:cNvPicPr>
          <p:nvPr/>
        </p:nvPicPr>
        <p:blipFill>
          <a:blip r:embed="rId8"/>
          <a:stretch>
            <a:fillRect/>
          </a:stretch>
        </p:blipFill>
        <p:spPr>
          <a:xfrm>
            <a:off x="309930" y="3320876"/>
            <a:ext cx="5325518" cy="2503727"/>
          </a:xfrm>
          <a:prstGeom prst="rect">
            <a:avLst/>
          </a:prstGeom>
        </p:spPr>
      </p:pic>
      <p:pic>
        <p:nvPicPr>
          <p:cNvPr id="40" name="Picture 39">
            <a:extLst>
              <a:ext uri="{FF2B5EF4-FFF2-40B4-BE49-F238E27FC236}">
                <a16:creationId xmlns:a16="http://schemas.microsoft.com/office/drawing/2014/main" id="{DDB92419-6A43-EC7E-BEB8-D040A3C8D8C6}"/>
              </a:ext>
            </a:extLst>
          </p:cNvPr>
          <p:cNvPicPr>
            <a:picLocks noChangeAspect="1"/>
          </p:cNvPicPr>
          <p:nvPr/>
        </p:nvPicPr>
        <p:blipFill>
          <a:blip r:embed="rId9"/>
          <a:stretch>
            <a:fillRect/>
          </a:stretch>
        </p:blipFill>
        <p:spPr>
          <a:xfrm>
            <a:off x="3625982" y="2210246"/>
            <a:ext cx="2336407" cy="2474487"/>
          </a:xfrm>
          <a:prstGeom prst="rect">
            <a:avLst/>
          </a:prstGeom>
        </p:spPr>
      </p:pic>
    </p:spTree>
    <p:extLst>
      <p:ext uri="{BB962C8B-B14F-4D97-AF65-F5344CB8AC3E}">
        <p14:creationId xmlns:p14="http://schemas.microsoft.com/office/powerpoint/2010/main" val="31495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6B759-9DC6-F727-3241-F249147E7FC5}"/>
              </a:ext>
            </a:extLst>
          </p:cNvPr>
          <p:cNvSpPr>
            <a:spLocks noGrp="1"/>
          </p:cNvSpPr>
          <p:nvPr>
            <p:ph type="title"/>
          </p:nvPr>
        </p:nvSpPr>
        <p:spPr>
          <a:xfrm>
            <a:off x="101600" y="289343"/>
            <a:ext cx="11988800" cy="478612"/>
          </a:xfrm>
        </p:spPr>
        <p:txBody>
          <a:bodyPr/>
          <a:lstStyle/>
          <a:p>
            <a:r>
              <a:rPr lang="en-US" dirty="0">
                <a:solidFill>
                  <a:schemeClr val="accent4">
                    <a:lumMod val="50000"/>
                  </a:schemeClr>
                </a:solidFill>
              </a:rPr>
              <a:t>PR12+25-013: </a:t>
            </a:r>
            <a:r>
              <a:rPr lang="en-US" dirty="0"/>
              <a:t>LEDEX And Charge Distributions [1]</a:t>
            </a:r>
          </a:p>
        </p:txBody>
      </p:sp>
      <p:sp>
        <p:nvSpPr>
          <p:cNvPr id="4" name="Footer Placeholder 3">
            <a:extLst>
              <a:ext uri="{FF2B5EF4-FFF2-40B4-BE49-F238E27FC236}">
                <a16:creationId xmlns:a16="http://schemas.microsoft.com/office/drawing/2014/main" id="{D924B4E4-F381-CA03-E5EB-697C9C4ED3D7}"/>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021D441E-8124-B977-897C-8FC0299134E8}"/>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19</a:t>
            </a:fld>
            <a:endParaRPr/>
          </a:p>
        </p:txBody>
      </p:sp>
      <p:pic>
        <p:nvPicPr>
          <p:cNvPr id="6" name="Picture 5">
            <a:extLst>
              <a:ext uri="{FF2B5EF4-FFF2-40B4-BE49-F238E27FC236}">
                <a16:creationId xmlns:a16="http://schemas.microsoft.com/office/drawing/2014/main" id="{393C99A0-EA9C-307E-6B3C-E440CA46D6C1}"/>
              </a:ext>
            </a:extLst>
          </p:cNvPr>
          <p:cNvPicPr>
            <a:picLocks noChangeAspect="1"/>
          </p:cNvPicPr>
          <p:nvPr/>
        </p:nvPicPr>
        <p:blipFill>
          <a:blip r:embed="rId2"/>
          <a:stretch>
            <a:fillRect/>
          </a:stretch>
        </p:blipFill>
        <p:spPr>
          <a:xfrm>
            <a:off x="663270" y="1228769"/>
            <a:ext cx="4910812" cy="760488"/>
          </a:xfrm>
          <a:prstGeom prst="rect">
            <a:avLst/>
          </a:prstGeom>
        </p:spPr>
      </p:pic>
      <p:pic>
        <p:nvPicPr>
          <p:cNvPr id="7" name="Picture 6">
            <a:extLst>
              <a:ext uri="{FF2B5EF4-FFF2-40B4-BE49-F238E27FC236}">
                <a16:creationId xmlns:a16="http://schemas.microsoft.com/office/drawing/2014/main" id="{CE65B965-AC7D-2182-9E57-E2987DDD1E7F}"/>
              </a:ext>
            </a:extLst>
          </p:cNvPr>
          <p:cNvPicPr>
            <a:picLocks noChangeAspect="1"/>
          </p:cNvPicPr>
          <p:nvPr/>
        </p:nvPicPr>
        <p:blipFill>
          <a:blip r:embed="rId3"/>
          <a:stretch>
            <a:fillRect/>
          </a:stretch>
        </p:blipFill>
        <p:spPr>
          <a:xfrm>
            <a:off x="801667" y="2267211"/>
            <a:ext cx="2892293" cy="970086"/>
          </a:xfrm>
          <a:prstGeom prst="rect">
            <a:avLst/>
          </a:prstGeom>
        </p:spPr>
      </p:pic>
      <p:pic>
        <p:nvPicPr>
          <p:cNvPr id="8" name="Picture 7">
            <a:extLst>
              <a:ext uri="{FF2B5EF4-FFF2-40B4-BE49-F238E27FC236}">
                <a16:creationId xmlns:a16="http://schemas.microsoft.com/office/drawing/2014/main" id="{4C7FEFE9-C573-7836-0214-12BF38F726AC}"/>
              </a:ext>
            </a:extLst>
          </p:cNvPr>
          <p:cNvPicPr>
            <a:picLocks noChangeAspect="1"/>
          </p:cNvPicPr>
          <p:nvPr/>
        </p:nvPicPr>
        <p:blipFill>
          <a:blip r:embed="rId4"/>
          <a:stretch>
            <a:fillRect/>
          </a:stretch>
        </p:blipFill>
        <p:spPr>
          <a:xfrm>
            <a:off x="839244" y="4820433"/>
            <a:ext cx="4601227" cy="901131"/>
          </a:xfrm>
          <a:prstGeom prst="rect">
            <a:avLst/>
          </a:prstGeom>
        </p:spPr>
      </p:pic>
      <p:pic>
        <p:nvPicPr>
          <p:cNvPr id="9" name="Picture 8">
            <a:extLst>
              <a:ext uri="{FF2B5EF4-FFF2-40B4-BE49-F238E27FC236}">
                <a16:creationId xmlns:a16="http://schemas.microsoft.com/office/drawing/2014/main" id="{CFF748EA-02C0-2359-1867-9F8A0B5CDB8D}"/>
              </a:ext>
            </a:extLst>
          </p:cNvPr>
          <p:cNvPicPr>
            <a:picLocks noChangeAspect="1"/>
          </p:cNvPicPr>
          <p:nvPr/>
        </p:nvPicPr>
        <p:blipFill>
          <a:blip r:embed="rId5"/>
          <a:stretch>
            <a:fillRect/>
          </a:stretch>
        </p:blipFill>
        <p:spPr>
          <a:xfrm>
            <a:off x="844375" y="3753198"/>
            <a:ext cx="4667077" cy="767782"/>
          </a:xfrm>
          <a:prstGeom prst="rect">
            <a:avLst/>
          </a:prstGeom>
        </p:spPr>
      </p:pic>
      <p:cxnSp>
        <p:nvCxnSpPr>
          <p:cNvPr id="22" name="Elbow Connector 21">
            <a:extLst>
              <a:ext uri="{FF2B5EF4-FFF2-40B4-BE49-F238E27FC236}">
                <a16:creationId xmlns:a16="http://schemas.microsoft.com/office/drawing/2014/main" id="{A00D8308-F1EB-C9F6-664E-53C3D6975871}"/>
              </a:ext>
            </a:extLst>
          </p:cNvPr>
          <p:cNvCxnSpPr>
            <a:stCxn id="6" idx="1"/>
            <a:endCxn id="7" idx="1"/>
          </p:cNvCxnSpPr>
          <p:nvPr/>
        </p:nvCxnSpPr>
        <p:spPr>
          <a:xfrm rot="10800000" flipH="1" flipV="1">
            <a:off x="663269" y="1609012"/>
            <a:ext cx="138397" cy="1143241"/>
          </a:xfrm>
          <a:prstGeom prst="bentConnector3">
            <a:avLst>
              <a:gd name="adj1" fmla="val -165177"/>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BC89F9E8-7BAE-2203-AADE-23E0EB30AEDE}"/>
              </a:ext>
            </a:extLst>
          </p:cNvPr>
          <p:cNvCxnSpPr>
            <a:cxnSpLocks/>
            <a:endCxn id="9" idx="1"/>
          </p:cNvCxnSpPr>
          <p:nvPr/>
        </p:nvCxnSpPr>
        <p:spPr>
          <a:xfrm rot="16200000" flipH="1">
            <a:off x="-55551" y="3237162"/>
            <a:ext cx="1393889" cy="405964"/>
          </a:xfrm>
          <a:prstGeom prst="bentConnector2">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E47FA704-8F98-7238-9789-0FFBF3E3CF71}"/>
              </a:ext>
            </a:extLst>
          </p:cNvPr>
          <p:cNvCxnSpPr>
            <a:cxnSpLocks/>
            <a:endCxn id="8" idx="1"/>
          </p:cNvCxnSpPr>
          <p:nvPr/>
        </p:nvCxnSpPr>
        <p:spPr>
          <a:xfrm rot="16200000" flipH="1">
            <a:off x="57596" y="4489351"/>
            <a:ext cx="1162462" cy="400833"/>
          </a:xfrm>
          <a:prstGeom prst="bentConnector2">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72F71CF-C402-C270-20B8-823E0D424054}"/>
              </a:ext>
            </a:extLst>
          </p:cNvPr>
          <p:cNvPicPr>
            <a:picLocks noChangeAspect="1"/>
          </p:cNvPicPr>
          <p:nvPr/>
        </p:nvPicPr>
        <p:blipFill>
          <a:blip r:embed="rId6"/>
          <a:stretch>
            <a:fillRect/>
          </a:stretch>
        </p:blipFill>
        <p:spPr>
          <a:xfrm>
            <a:off x="7603296" y="2924133"/>
            <a:ext cx="4115409" cy="1588700"/>
          </a:xfrm>
          <a:prstGeom prst="rect">
            <a:avLst/>
          </a:prstGeom>
        </p:spPr>
      </p:pic>
      <p:sp>
        <p:nvSpPr>
          <p:cNvPr id="11" name="TextBox 10">
            <a:extLst>
              <a:ext uri="{FF2B5EF4-FFF2-40B4-BE49-F238E27FC236}">
                <a16:creationId xmlns:a16="http://schemas.microsoft.com/office/drawing/2014/main" id="{B7665807-424E-B9AF-F423-606E286CFEFB}"/>
              </a:ext>
            </a:extLst>
          </p:cNvPr>
          <p:cNvSpPr txBox="1"/>
          <p:nvPr/>
        </p:nvSpPr>
        <p:spPr>
          <a:xfrm>
            <a:off x="8533542" y="2233117"/>
            <a:ext cx="2432299" cy="400110"/>
          </a:xfrm>
          <a:prstGeom prst="rect">
            <a:avLst/>
          </a:prstGeom>
          <a:noFill/>
        </p:spPr>
        <p:txBody>
          <a:bodyPr wrap="square" rtlCol="0">
            <a:spAutoFit/>
          </a:bodyPr>
          <a:lstStyle/>
          <a:p>
            <a:pPr algn="ctr"/>
            <a:r>
              <a:rPr lang="en-US" sz="2000" dirty="0">
                <a:solidFill>
                  <a:schemeClr val="accent4">
                    <a:lumMod val="50000"/>
                  </a:schemeClr>
                </a:solidFill>
              </a:rPr>
              <a:t>OR</a:t>
            </a:r>
          </a:p>
        </p:txBody>
      </p:sp>
    </p:spTree>
    <p:extLst>
      <p:ext uri="{BB962C8B-B14F-4D97-AF65-F5344CB8AC3E}">
        <p14:creationId xmlns:p14="http://schemas.microsoft.com/office/powerpoint/2010/main" val="51329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ist of names and a list of people&#10;&#10;AI-generated content may be incorrect.">
            <a:extLst>
              <a:ext uri="{FF2B5EF4-FFF2-40B4-BE49-F238E27FC236}">
                <a16:creationId xmlns:a16="http://schemas.microsoft.com/office/drawing/2014/main" id="{2DCE7004-E8FA-3735-F4B7-DB7C7FD36815}"/>
              </a:ext>
            </a:extLst>
          </p:cNvPr>
          <p:cNvPicPr>
            <a:picLocks noChangeAspect="1"/>
          </p:cNvPicPr>
          <p:nvPr/>
        </p:nvPicPr>
        <p:blipFill>
          <a:blip r:embed="rId3"/>
          <a:srcRect b="4286"/>
          <a:stretch>
            <a:fillRect/>
          </a:stretch>
        </p:blipFill>
        <p:spPr>
          <a:xfrm>
            <a:off x="6587441" y="1215025"/>
            <a:ext cx="3211597" cy="4722312"/>
          </a:xfrm>
          <a:prstGeom prst="rect">
            <a:avLst/>
          </a:prstGeom>
          <a:ln>
            <a:solidFill>
              <a:schemeClr val="tx1"/>
            </a:solidFill>
          </a:ln>
        </p:spPr>
      </p:pic>
      <p:pic>
        <p:nvPicPr>
          <p:cNvPr id="17" name="Picture 16" descr="A list of names and numbers&#10;&#10;AI-generated content may be incorrect.">
            <a:extLst>
              <a:ext uri="{FF2B5EF4-FFF2-40B4-BE49-F238E27FC236}">
                <a16:creationId xmlns:a16="http://schemas.microsoft.com/office/drawing/2014/main" id="{18088B6B-052D-1391-2973-F6E8A91D3F9F}"/>
              </a:ext>
            </a:extLst>
          </p:cNvPr>
          <p:cNvPicPr>
            <a:picLocks noChangeAspect="1"/>
          </p:cNvPicPr>
          <p:nvPr/>
        </p:nvPicPr>
        <p:blipFill>
          <a:blip r:embed="rId4"/>
          <a:stretch>
            <a:fillRect/>
          </a:stretch>
        </p:blipFill>
        <p:spPr>
          <a:xfrm>
            <a:off x="3385450" y="1223590"/>
            <a:ext cx="3330077" cy="4713747"/>
          </a:xfrm>
          <a:prstGeom prst="rect">
            <a:avLst/>
          </a:prstGeom>
          <a:ln>
            <a:solidFill>
              <a:schemeClr val="tx1"/>
            </a:solidFill>
          </a:ln>
        </p:spPr>
      </p:pic>
      <p:sp>
        <p:nvSpPr>
          <p:cNvPr id="3" name="Title 2">
            <a:extLst>
              <a:ext uri="{FF2B5EF4-FFF2-40B4-BE49-F238E27FC236}">
                <a16:creationId xmlns:a16="http://schemas.microsoft.com/office/drawing/2014/main" id="{E8209202-8E33-818D-94F4-C6E494D16345}"/>
              </a:ext>
            </a:extLst>
          </p:cNvPr>
          <p:cNvSpPr>
            <a:spLocks noGrp="1"/>
          </p:cNvSpPr>
          <p:nvPr>
            <p:ph type="title"/>
          </p:nvPr>
        </p:nvSpPr>
        <p:spPr>
          <a:xfrm>
            <a:off x="101600" y="-49211"/>
            <a:ext cx="11988800" cy="1155720"/>
          </a:xfrm>
        </p:spPr>
        <p:txBody>
          <a:bodyPr/>
          <a:lstStyle/>
          <a:p>
            <a:r>
              <a:rPr lang="en-US" dirty="0"/>
              <a:t>Collaborators</a:t>
            </a:r>
            <a:br>
              <a:rPr lang="en-US" dirty="0"/>
            </a:br>
            <a:r>
              <a:rPr lang="en-US" sz="2500" dirty="0">
                <a:solidFill>
                  <a:schemeClr val="accent4">
                    <a:lumMod val="50000"/>
                  </a:schemeClr>
                </a:solidFill>
              </a:rPr>
              <a:t>53 participants </a:t>
            </a:r>
            <a:r>
              <a:rPr lang="en-US" sz="2500" dirty="0">
                <a:solidFill>
                  <a:schemeClr val="accent2"/>
                </a:solidFill>
                <a:sym typeface="Wingdings" pitchFamily="2" charset="2"/>
              </a:rPr>
              <a:t> 80 participants</a:t>
            </a:r>
            <a:br>
              <a:rPr lang="en-US" sz="2500" dirty="0">
                <a:solidFill>
                  <a:schemeClr val="accent2"/>
                </a:solidFill>
                <a:sym typeface="Wingdings" pitchFamily="2" charset="2"/>
              </a:rPr>
            </a:br>
            <a:r>
              <a:rPr lang="en-US" sz="2500" dirty="0"/>
              <a:t>26 institutions </a:t>
            </a:r>
            <a:r>
              <a:rPr lang="en-US" sz="2500" dirty="0">
                <a:solidFill>
                  <a:schemeClr val="accent2"/>
                </a:solidFill>
                <a:sym typeface="Wingdings" pitchFamily="2" charset="2"/>
              </a:rPr>
              <a:t> 35 institutions</a:t>
            </a:r>
            <a:endParaRPr lang="en-US" sz="2500" dirty="0"/>
          </a:p>
        </p:txBody>
      </p:sp>
      <p:sp>
        <p:nvSpPr>
          <p:cNvPr id="4" name="Footer Placeholder 3">
            <a:extLst>
              <a:ext uri="{FF2B5EF4-FFF2-40B4-BE49-F238E27FC236}">
                <a16:creationId xmlns:a16="http://schemas.microsoft.com/office/drawing/2014/main" id="{24F7459A-B962-E713-2CBA-951AE0ECC504}"/>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720B5530-290F-DF8D-18B0-45075E9C76C4}"/>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a:t>
            </a:fld>
            <a:endParaRPr/>
          </a:p>
        </p:txBody>
      </p:sp>
      <p:pic>
        <p:nvPicPr>
          <p:cNvPr id="15" name="Picture 14" descr="A list of names on a paper&#10;&#10;AI-generated content may be incorrect.">
            <a:extLst>
              <a:ext uri="{FF2B5EF4-FFF2-40B4-BE49-F238E27FC236}">
                <a16:creationId xmlns:a16="http://schemas.microsoft.com/office/drawing/2014/main" id="{61A359ED-C00E-D091-8FFF-76AC93F7A9D6}"/>
              </a:ext>
            </a:extLst>
          </p:cNvPr>
          <p:cNvPicPr>
            <a:picLocks noChangeAspect="1"/>
          </p:cNvPicPr>
          <p:nvPr/>
        </p:nvPicPr>
        <p:blipFill>
          <a:blip r:embed="rId5"/>
          <a:stretch>
            <a:fillRect/>
          </a:stretch>
        </p:blipFill>
        <p:spPr>
          <a:xfrm>
            <a:off x="0" y="1227549"/>
            <a:ext cx="3568182" cy="4697261"/>
          </a:xfrm>
          <a:prstGeom prst="rect">
            <a:avLst/>
          </a:prstGeom>
          <a:ln>
            <a:solidFill>
              <a:schemeClr val="tx1"/>
            </a:solidFill>
          </a:ln>
        </p:spPr>
      </p:pic>
      <p:pic>
        <p:nvPicPr>
          <p:cNvPr id="21" name="Picture 20" descr="A group of text on a white background&#10;&#10;AI-generated content may be incorrect.">
            <a:extLst>
              <a:ext uri="{FF2B5EF4-FFF2-40B4-BE49-F238E27FC236}">
                <a16:creationId xmlns:a16="http://schemas.microsoft.com/office/drawing/2014/main" id="{FC20FD9C-8096-02C1-5CCA-134326C99E44}"/>
              </a:ext>
            </a:extLst>
          </p:cNvPr>
          <p:cNvPicPr>
            <a:picLocks noChangeAspect="1"/>
          </p:cNvPicPr>
          <p:nvPr/>
        </p:nvPicPr>
        <p:blipFill>
          <a:blip r:embed="rId6"/>
          <a:stretch>
            <a:fillRect/>
          </a:stretch>
        </p:blipFill>
        <p:spPr>
          <a:xfrm>
            <a:off x="9233249" y="0"/>
            <a:ext cx="2958751" cy="1447355"/>
          </a:xfrm>
          <a:prstGeom prst="rect">
            <a:avLst/>
          </a:prstGeom>
          <a:ln>
            <a:solidFill>
              <a:schemeClr val="tx1"/>
            </a:solidFill>
          </a:ln>
        </p:spPr>
      </p:pic>
      <p:sp>
        <p:nvSpPr>
          <p:cNvPr id="22" name="Rounded Rectangle 21">
            <a:extLst>
              <a:ext uri="{FF2B5EF4-FFF2-40B4-BE49-F238E27FC236}">
                <a16:creationId xmlns:a16="http://schemas.microsoft.com/office/drawing/2014/main" id="{3659D2E8-E3F3-8DE1-8CEF-91C7366CAF1E}"/>
              </a:ext>
            </a:extLst>
          </p:cNvPr>
          <p:cNvSpPr/>
          <p:nvPr/>
        </p:nvSpPr>
        <p:spPr>
          <a:xfrm>
            <a:off x="1064712" y="1991638"/>
            <a:ext cx="450937" cy="162839"/>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2DFB7AB1-7018-835B-05F5-9CCA6EF49507}"/>
              </a:ext>
            </a:extLst>
          </p:cNvPr>
          <p:cNvSpPr/>
          <p:nvPr/>
        </p:nvSpPr>
        <p:spPr>
          <a:xfrm>
            <a:off x="2883074" y="2106460"/>
            <a:ext cx="450937" cy="148225"/>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16AA3A7-84E8-C1ED-3798-9FE426C429C4}"/>
              </a:ext>
            </a:extLst>
          </p:cNvPr>
          <p:cNvSpPr/>
          <p:nvPr/>
        </p:nvSpPr>
        <p:spPr>
          <a:xfrm>
            <a:off x="478077" y="3183698"/>
            <a:ext cx="699370" cy="185803"/>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5C27426C-9BE4-E2DF-23CD-FAF97E03BCE1}"/>
              </a:ext>
            </a:extLst>
          </p:cNvPr>
          <p:cNvSpPr/>
          <p:nvPr/>
        </p:nvSpPr>
        <p:spPr>
          <a:xfrm>
            <a:off x="7843380" y="3609583"/>
            <a:ext cx="661793" cy="160751"/>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897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96BAE5-A71C-6DD5-C464-BD6CF3E68761}"/>
              </a:ext>
            </a:extLst>
          </p:cNvPr>
          <p:cNvSpPr>
            <a:spLocks noGrp="1"/>
          </p:cNvSpPr>
          <p:nvPr>
            <p:ph type="title"/>
          </p:nvPr>
        </p:nvSpPr>
        <p:spPr/>
        <p:txBody>
          <a:bodyPr/>
          <a:lstStyle/>
          <a:p>
            <a:r>
              <a:rPr lang="en-US" dirty="0">
                <a:solidFill>
                  <a:schemeClr val="accent4">
                    <a:lumMod val="50000"/>
                  </a:schemeClr>
                </a:solidFill>
              </a:rPr>
              <a:t>PR12+25-013: </a:t>
            </a:r>
            <a:r>
              <a:rPr lang="en-US" dirty="0"/>
              <a:t>LEDEX And Charge Distributions [2]</a:t>
            </a:r>
          </a:p>
        </p:txBody>
      </p:sp>
      <p:sp>
        <p:nvSpPr>
          <p:cNvPr id="4" name="Footer Placeholder 3">
            <a:extLst>
              <a:ext uri="{FF2B5EF4-FFF2-40B4-BE49-F238E27FC236}">
                <a16:creationId xmlns:a16="http://schemas.microsoft.com/office/drawing/2014/main" id="{D4328AB4-7FD8-15E9-44D5-941BB3AC8211}"/>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E33E0719-A132-C2BB-44AB-64425DD1E169}"/>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20</a:t>
            </a:fld>
            <a:endParaRPr/>
          </a:p>
        </p:txBody>
      </p:sp>
      <p:pic>
        <p:nvPicPr>
          <p:cNvPr id="8" name="Picture 7">
            <a:extLst>
              <a:ext uri="{FF2B5EF4-FFF2-40B4-BE49-F238E27FC236}">
                <a16:creationId xmlns:a16="http://schemas.microsoft.com/office/drawing/2014/main" id="{E37AC46C-62B2-81C6-2738-948C521EF0FD}"/>
              </a:ext>
            </a:extLst>
          </p:cNvPr>
          <p:cNvPicPr>
            <a:picLocks noChangeAspect="1"/>
          </p:cNvPicPr>
          <p:nvPr/>
        </p:nvPicPr>
        <p:blipFill>
          <a:blip r:embed="rId2"/>
          <a:stretch>
            <a:fillRect/>
          </a:stretch>
        </p:blipFill>
        <p:spPr>
          <a:xfrm>
            <a:off x="8304757" y="1055945"/>
            <a:ext cx="3720229" cy="2438817"/>
          </a:xfrm>
          <a:prstGeom prst="rect">
            <a:avLst/>
          </a:prstGeom>
        </p:spPr>
      </p:pic>
      <p:pic>
        <p:nvPicPr>
          <p:cNvPr id="9" name="Picture 8">
            <a:extLst>
              <a:ext uri="{FF2B5EF4-FFF2-40B4-BE49-F238E27FC236}">
                <a16:creationId xmlns:a16="http://schemas.microsoft.com/office/drawing/2014/main" id="{6529A215-4FD8-A23D-DA19-E11E006733E7}"/>
              </a:ext>
            </a:extLst>
          </p:cNvPr>
          <p:cNvPicPr>
            <a:picLocks noChangeAspect="1"/>
          </p:cNvPicPr>
          <p:nvPr/>
        </p:nvPicPr>
        <p:blipFill>
          <a:blip r:embed="rId3"/>
          <a:stretch>
            <a:fillRect/>
          </a:stretch>
        </p:blipFill>
        <p:spPr>
          <a:xfrm>
            <a:off x="3941986" y="1090112"/>
            <a:ext cx="3652961" cy="2316967"/>
          </a:xfrm>
          <a:prstGeom prst="rect">
            <a:avLst/>
          </a:prstGeom>
        </p:spPr>
      </p:pic>
      <p:sp>
        <p:nvSpPr>
          <p:cNvPr id="14" name="TextBox 13">
            <a:extLst>
              <a:ext uri="{FF2B5EF4-FFF2-40B4-BE49-F238E27FC236}">
                <a16:creationId xmlns:a16="http://schemas.microsoft.com/office/drawing/2014/main" id="{CFC50957-59F4-0DD8-09A5-CF221602527F}"/>
              </a:ext>
            </a:extLst>
          </p:cNvPr>
          <p:cNvSpPr txBox="1"/>
          <p:nvPr/>
        </p:nvSpPr>
        <p:spPr>
          <a:xfrm>
            <a:off x="10672175" y="1611363"/>
            <a:ext cx="676405" cy="466161"/>
          </a:xfrm>
          <a:prstGeom prst="rect">
            <a:avLst/>
          </a:prstGeom>
          <a:noFill/>
        </p:spPr>
        <p:txBody>
          <a:bodyPr wrap="square" rtlCol="0">
            <a:spAutoFit/>
          </a:bodyPr>
          <a:lstStyle/>
          <a:p>
            <a:r>
              <a:rPr lang="en-US" sz="2400" baseline="30000" dirty="0">
                <a:solidFill>
                  <a:schemeClr val="accent4">
                    <a:lumMod val="50000"/>
                  </a:schemeClr>
                </a:solidFill>
              </a:rPr>
              <a:t>10</a:t>
            </a:r>
            <a:r>
              <a:rPr lang="en-US" sz="2400" dirty="0">
                <a:solidFill>
                  <a:schemeClr val="accent4">
                    <a:lumMod val="50000"/>
                  </a:schemeClr>
                </a:solidFill>
              </a:rPr>
              <a:t>B</a:t>
            </a:r>
          </a:p>
        </p:txBody>
      </p:sp>
      <p:sp>
        <p:nvSpPr>
          <p:cNvPr id="15" name="TextBox 14">
            <a:extLst>
              <a:ext uri="{FF2B5EF4-FFF2-40B4-BE49-F238E27FC236}">
                <a16:creationId xmlns:a16="http://schemas.microsoft.com/office/drawing/2014/main" id="{3325E1AA-2597-B4BB-219D-4CD54597E2CF}"/>
              </a:ext>
            </a:extLst>
          </p:cNvPr>
          <p:cNvSpPr txBox="1"/>
          <p:nvPr/>
        </p:nvSpPr>
        <p:spPr>
          <a:xfrm>
            <a:off x="6377834" y="1505210"/>
            <a:ext cx="649267" cy="461665"/>
          </a:xfrm>
          <a:prstGeom prst="rect">
            <a:avLst/>
          </a:prstGeom>
          <a:noFill/>
        </p:spPr>
        <p:txBody>
          <a:bodyPr wrap="square" rtlCol="0">
            <a:spAutoFit/>
          </a:bodyPr>
          <a:lstStyle/>
          <a:p>
            <a:r>
              <a:rPr lang="en-US" sz="2400" baseline="30000" dirty="0">
                <a:solidFill>
                  <a:schemeClr val="accent4">
                    <a:lumMod val="50000"/>
                  </a:schemeClr>
                </a:solidFill>
              </a:rPr>
              <a:t>12</a:t>
            </a:r>
            <a:r>
              <a:rPr lang="en-US" sz="2400" dirty="0">
                <a:solidFill>
                  <a:schemeClr val="accent4">
                    <a:lumMod val="50000"/>
                  </a:schemeClr>
                </a:solidFill>
              </a:rPr>
              <a:t>C</a:t>
            </a:r>
          </a:p>
        </p:txBody>
      </p:sp>
      <p:pic>
        <p:nvPicPr>
          <p:cNvPr id="16" name="Picture 15">
            <a:extLst>
              <a:ext uri="{FF2B5EF4-FFF2-40B4-BE49-F238E27FC236}">
                <a16:creationId xmlns:a16="http://schemas.microsoft.com/office/drawing/2014/main" id="{9439F482-1CAD-1A62-48DE-CBD3563DB52D}"/>
              </a:ext>
            </a:extLst>
          </p:cNvPr>
          <p:cNvPicPr>
            <a:picLocks noChangeAspect="1"/>
          </p:cNvPicPr>
          <p:nvPr/>
        </p:nvPicPr>
        <p:blipFill>
          <a:blip r:embed="rId4"/>
          <a:stretch>
            <a:fillRect/>
          </a:stretch>
        </p:blipFill>
        <p:spPr>
          <a:xfrm>
            <a:off x="8388264" y="3619761"/>
            <a:ext cx="3657600" cy="2324100"/>
          </a:xfrm>
          <a:prstGeom prst="rect">
            <a:avLst/>
          </a:prstGeom>
        </p:spPr>
      </p:pic>
      <p:sp>
        <p:nvSpPr>
          <p:cNvPr id="17" name="TextBox 16">
            <a:extLst>
              <a:ext uri="{FF2B5EF4-FFF2-40B4-BE49-F238E27FC236}">
                <a16:creationId xmlns:a16="http://schemas.microsoft.com/office/drawing/2014/main" id="{D703A01A-F2CB-816E-A1A1-A0F53E95DEAF}"/>
              </a:ext>
            </a:extLst>
          </p:cNvPr>
          <p:cNvSpPr txBox="1"/>
          <p:nvPr/>
        </p:nvSpPr>
        <p:spPr>
          <a:xfrm>
            <a:off x="10949835" y="4110624"/>
            <a:ext cx="599162" cy="461665"/>
          </a:xfrm>
          <a:prstGeom prst="rect">
            <a:avLst/>
          </a:prstGeom>
          <a:noFill/>
        </p:spPr>
        <p:txBody>
          <a:bodyPr wrap="square" rtlCol="0">
            <a:spAutoFit/>
          </a:bodyPr>
          <a:lstStyle/>
          <a:p>
            <a:r>
              <a:rPr lang="en-US" sz="2400" baseline="30000" dirty="0">
                <a:solidFill>
                  <a:schemeClr val="accent4">
                    <a:lumMod val="50000"/>
                  </a:schemeClr>
                </a:solidFill>
              </a:rPr>
              <a:t>6</a:t>
            </a:r>
            <a:r>
              <a:rPr lang="en-US" sz="2400" dirty="0">
                <a:solidFill>
                  <a:schemeClr val="accent4">
                    <a:lumMod val="50000"/>
                  </a:schemeClr>
                </a:solidFill>
              </a:rPr>
              <a:t>Li</a:t>
            </a:r>
          </a:p>
        </p:txBody>
      </p:sp>
      <p:pic>
        <p:nvPicPr>
          <p:cNvPr id="19" name="Picture 18" descr="A graph of a function&#10;&#10;AI-generated content may be incorrect.">
            <a:extLst>
              <a:ext uri="{FF2B5EF4-FFF2-40B4-BE49-F238E27FC236}">
                <a16:creationId xmlns:a16="http://schemas.microsoft.com/office/drawing/2014/main" id="{95EE69B0-1F69-7C30-BE01-B44CF44F9A55}"/>
              </a:ext>
            </a:extLst>
          </p:cNvPr>
          <p:cNvPicPr>
            <a:picLocks noChangeAspect="1"/>
          </p:cNvPicPr>
          <p:nvPr/>
        </p:nvPicPr>
        <p:blipFill>
          <a:blip r:embed="rId5"/>
          <a:stretch>
            <a:fillRect/>
          </a:stretch>
        </p:blipFill>
        <p:spPr>
          <a:xfrm>
            <a:off x="0" y="1014608"/>
            <a:ext cx="3808862" cy="5022937"/>
          </a:xfrm>
          <a:prstGeom prst="rect">
            <a:avLst/>
          </a:prstGeom>
        </p:spPr>
      </p:pic>
      <p:sp>
        <p:nvSpPr>
          <p:cNvPr id="20" name="Text Placeholder 1">
            <a:extLst>
              <a:ext uri="{FF2B5EF4-FFF2-40B4-BE49-F238E27FC236}">
                <a16:creationId xmlns:a16="http://schemas.microsoft.com/office/drawing/2014/main" id="{94A3D853-1237-73A6-DEBB-EAE2A6F23783}"/>
              </a:ext>
            </a:extLst>
          </p:cNvPr>
          <p:cNvSpPr>
            <a:spLocks noGrp="1"/>
          </p:cNvSpPr>
          <p:nvPr>
            <p:ph type="body" idx="1"/>
          </p:nvPr>
        </p:nvSpPr>
        <p:spPr>
          <a:xfrm>
            <a:off x="3807912" y="3720230"/>
            <a:ext cx="4509370" cy="2284329"/>
          </a:xfrm>
        </p:spPr>
        <p:txBody>
          <a:bodyPr/>
          <a:lstStyle/>
          <a:p>
            <a:r>
              <a:rPr lang="en-US" dirty="0"/>
              <a:t>LEDEX experiment (Hall A)</a:t>
            </a:r>
          </a:p>
          <a:p>
            <a:r>
              <a:rPr lang="en-US" dirty="0" err="1"/>
              <a:t>E</a:t>
            </a:r>
            <a:r>
              <a:rPr lang="en-US" baseline="-25000" dirty="0" err="1"/>
              <a:t>beam</a:t>
            </a:r>
            <a:r>
              <a:rPr lang="en-US" dirty="0"/>
              <a:t>: 362 MeV, 685 MeV</a:t>
            </a:r>
          </a:p>
          <a:p>
            <a:r>
              <a:rPr lang="en-US" dirty="0"/>
              <a:t>Radii (rms)</a:t>
            </a:r>
          </a:p>
          <a:p>
            <a:pPr lvl="1"/>
            <a:r>
              <a:rPr lang="en-US" baseline="30000" dirty="0"/>
              <a:t>12</a:t>
            </a:r>
            <a:r>
              <a:rPr lang="en-US" dirty="0"/>
              <a:t>C: 2.450 ± 0.090 </a:t>
            </a:r>
            <a:r>
              <a:rPr lang="en-US" dirty="0" err="1"/>
              <a:t>fm</a:t>
            </a:r>
            <a:r>
              <a:rPr lang="en-US" dirty="0"/>
              <a:t> (3.67%)</a:t>
            </a:r>
          </a:p>
          <a:p>
            <a:pPr lvl="1"/>
            <a:r>
              <a:rPr lang="en-US" baseline="30000" dirty="0"/>
              <a:t>10</a:t>
            </a:r>
            <a:r>
              <a:rPr lang="en-US" dirty="0"/>
              <a:t>B: 2.425 ± 0.122 </a:t>
            </a:r>
            <a:r>
              <a:rPr lang="en-US" dirty="0" err="1"/>
              <a:t>fm</a:t>
            </a:r>
            <a:r>
              <a:rPr lang="en-US" dirty="0"/>
              <a:t> (5.03%)</a:t>
            </a:r>
          </a:p>
          <a:p>
            <a:pPr lvl="1"/>
            <a:r>
              <a:rPr lang="en-US" baseline="30000" dirty="0"/>
              <a:t>6</a:t>
            </a:r>
            <a:r>
              <a:rPr lang="en-US" dirty="0"/>
              <a:t>Li : 2.519 ± 0.048 </a:t>
            </a:r>
            <a:r>
              <a:rPr lang="en-US" dirty="0" err="1"/>
              <a:t>fm</a:t>
            </a:r>
            <a:r>
              <a:rPr lang="en-US" dirty="0"/>
              <a:t> (1.91%)</a:t>
            </a:r>
          </a:p>
        </p:txBody>
      </p:sp>
      <p:sp>
        <p:nvSpPr>
          <p:cNvPr id="21" name="TextBox 20">
            <a:extLst>
              <a:ext uri="{FF2B5EF4-FFF2-40B4-BE49-F238E27FC236}">
                <a16:creationId xmlns:a16="http://schemas.microsoft.com/office/drawing/2014/main" id="{83AEACB9-76A3-A0A2-380F-DAF13AA1C0CF}"/>
              </a:ext>
            </a:extLst>
          </p:cNvPr>
          <p:cNvSpPr txBox="1"/>
          <p:nvPr/>
        </p:nvSpPr>
        <p:spPr>
          <a:xfrm>
            <a:off x="4772417" y="957442"/>
            <a:ext cx="3657599" cy="276999"/>
          </a:xfrm>
          <a:prstGeom prst="rect">
            <a:avLst/>
          </a:prstGeom>
          <a:noFill/>
        </p:spPr>
        <p:txBody>
          <a:bodyPr wrap="square">
            <a:spAutoFit/>
          </a:bodyPr>
          <a:lstStyle/>
          <a:p>
            <a:r>
              <a:rPr lang="en-US" sz="1200" dirty="0">
                <a:solidFill>
                  <a:schemeClr val="accent4">
                    <a:lumMod val="50000"/>
                  </a:schemeClr>
                </a:solidFill>
                <a:effectLst/>
                <a:latin typeface="Arial" panose="020B0604020202020204" pitchFamily="34" charset="0"/>
                <a:cs typeface="Arial" panose="020B0604020202020204" pitchFamily="34" charset="0"/>
              </a:rPr>
              <a:t>A. Kabir, PhD thesis, Kent State University  (2015)</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916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aph of different degrees&#10;&#10;AI-generated content may be incorrect.">
            <a:extLst>
              <a:ext uri="{FF2B5EF4-FFF2-40B4-BE49-F238E27FC236}">
                <a16:creationId xmlns:a16="http://schemas.microsoft.com/office/drawing/2014/main" id="{6CA26B14-C635-1988-DC4D-489670C2B7F9}"/>
              </a:ext>
            </a:extLst>
          </p:cNvPr>
          <p:cNvPicPr>
            <a:picLocks noChangeAspect="1"/>
          </p:cNvPicPr>
          <p:nvPr/>
        </p:nvPicPr>
        <p:blipFill>
          <a:blip r:embed="rId3"/>
          <a:srcRect t="1" r="1720" b="1061"/>
          <a:stretch>
            <a:fillRect/>
          </a:stretch>
        </p:blipFill>
        <p:spPr>
          <a:xfrm>
            <a:off x="2394082" y="1039660"/>
            <a:ext cx="9246774" cy="5010411"/>
          </a:xfrm>
          <a:prstGeom prst="rect">
            <a:avLst/>
          </a:prstGeom>
        </p:spPr>
      </p:pic>
      <p:sp>
        <p:nvSpPr>
          <p:cNvPr id="3" name="Title 2">
            <a:extLst>
              <a:ext uri="{FF2B5EF4-FFF2-40B4-BE49-F238E27FC236}">
                <a16:creationId xmlns:a16="http://schemas.microsoft.com/office/drawing/2014/main" id="{B98907BD-7C3C-B3A0-03A9-1D064D1F61B2}"/>
              </a:ext>
            </a:extLst>
          </p:cNvPr>
          <p:cNvSpPr>
            <a:spLocks noGrp="1"/>
          </p:cNvSpPr>
          <p:nvPr>
            <p:ph type="title"/>
          </p:nvPr>
        </p:nvSpPr>
        <p:spPr/>
        <p:txBody>
          <a:bodyPr/>
          <a:lstStyle/>
          <a:p>
            <a:r>
              <a:rPr lang="en-US" dirty="0">
                <a:solidFill>
                  <a:schemeClr val="accent4">
                    <a:lumMod val="50000"/>
                  </a:schemeClr>
                </a:solidFill>
              </a:rPr>
              <a:t>PR12+25-013: Phase 1</a:t>
            </a:r>
            <a:endParaRPr lang="en-US" dirty="0"/>
          </a:p>
        </p:txBody>
      </p:sp>
      <p:sp>
        <p:nvSpPr>
          <p:cNvPr id="4" name="Footer Placeholder 3">
            <a:extLst>
              <a:ext uri="{FF2B5EF4-FFF2-40B4-BE49-F238E27FC236}">
                <a16:creationId xmlns:a16="http://schemas.microsoft.com/office/drawing/2014/main" id="{64CAE6ED-93B1-A73B-5012-3BF2C20D664C}"/>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C0DAEB6C-1C24-D5F0-F370-3A9379A1940F}"/>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21</a:t>
            </a:fld>
            <a:endParaRPr/>
          </a:p>
        </p:txBody>
      </p:sp>
      <p:sp>
        <p:nvSpPr>
          <p:cNvPr id="2" name="TextBox 1">
            <a:extLst>
              <a:ext uri="{FF2B5EF4-FFF2-40B4-BE49-F238E27FC236}">
                <a16:creationId xmlns:a16="http://schemas.microsoft.com/office/drawing/2014/main" id="{F7E40487-2803-05D9-74C5-CB831BA281BC}"/>
              </a:ext>
            </a:extLst>
          </p:cNvPr>
          <p:cNvSpPr txBox="1"/>
          <p:nvPr/>
        </p:nvSpPr>
        <p:spPr>
          <a:xfrm>
            <a:off x="5749446" y="1007545"/>
            <a:ext cx="3657599" cy="276999"/>
          </a:xfrm>
          <a:prstGeom prst="rect">
            <a:avLst/>
          </a:prstGeom>
          <a:noFill/>
        </p:spPr>
        <p:txBody>
          <a:bodyPr wrap="square">
            <a:spAutoFit/>
          </a:bodyPr>
          <a:lstStyle/>
          <a:p>
            <a:r>
              <a:rPr lang="en-US" sz="1200" dirty="0">
                <a:solidFill>
                  <a:schemeClr val="accent4">
                    <a:lumMod val="50000"/>
                  </a:schemeClr>
                </a:solidFill>
                <a:effectLst/>
                <a:latin typeface="Arial" panose="020B0604020202020204" pitchFamily="34" charset="0"/>
                <a:cs typeface="Arial" panose="020B0604020202020204" pitchFamily="34" charset="0"/>
              </a:rPr>
              <a:t>Zoë Cogan, high school, PING program</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D2BF7150-4E2C-5EDE-2874-4559ABD9EED3}"/>
              </a:ext>
            </a:extLst>
          </p:cNvPr>
          <p:cNvSpPr>
            <a:spLocks noGrp="1"/>
          </p:cNvSpPr>
          <p:nvPr>
            <p:ph type="body" idx="1"/>
          </p:nvPr>
        </p:nvSpPr>
        <p:spPr>
          <a:xfrm>
            <a:off x="0" y="3782859"/>
            <a:ext cx="2442575" cy="2284329"/>
          </a:xfrm>
        </p:spPr>
        <p:txBody>
          <a:bodyPr/>
          <a:lstStyle/>
          <a:p>
            <a:r>
              <a:rPr lang="en-US" dirty="0"/>
              <a:t>Kinematics</a:t>
            </a:r>
          </a:p>
          <a:p>
            <a:pPr lvl="1"/>
            <a:r>
              <a:rPr lang="en-US" dirty="0"/>
              <a:t>Large set!</a:t>
            </a:r>
          </a:p>
          <a:p>
            <a:pPr lvl="1"/>
            <a:r>
              <a:rPr lang="en-US" dirty="0"/>
              <a:t>67 points</a:t>
            </a:r>
          </a:p>
          <a:p>
            <a:r>
              <a:rPr lang="en-US" dirty="0"/>
              <a:t>Optimization</a:t>
            </a:r>
          </a:p>
          <a:p>
            <a:pPr lvl="1"/>
            <a:r>
              <a:rPr lang="en-US" dirty="0"/>
              <a:t>SHMS/HMS</a:t>
            </a:r>
          </a:p>
          <a:p>
            <a:pPr lvl="1"/>
            <a:r>
              <a:rPr lang="en-US" dirty="0"/>
              <a:t>Same </a:t>
            </a:r>
            <a:r>
              <a:rPr lang="en-US" dirty="0" err="1"/>
              <a:t>Θ</a:t>
            </a:r>
            <a:r>
              <a:rPr lang="en-US" baseline="-25000" dirty="0" err="1"/>
              <a:t>e</a:t>
            </a:r>
            <a:r>
              <a:rPr lang="en-US" baseline="-25000" dirty="0"/>
              <a:t>’</a:t>
            </a:r>
          </a:p>
        </p:txBody>
      </p:sp>
      <p:sp>
        <p:nvSpPr>
          <p:cNvPr id="8" name="TextBox 7">
            <a:extLst>
              <a:ext uri="{FF2B5EF4-FFF2-40B4-BE49-F238E27FC236}">
                <a16:creationId xmlns:a16="http://schemas.microsoft.com/office/drawing/2014/main" id="{595C73A9-AC74-DFC5-831A-AEE32EC1DD1D}"/>
              </a:ext>
            </a:extLst>
          </p:cNvPr>
          <p:cNvSpPr txBox="1"/>
          <p:nvPr/>
        </p:nvSpPr>
        <p:spPr>
          <a:xfrm>
            <a:off x="137786" y="1872113"/>
            <a:ext cx="1603333" cy="1015663"/>
          </a:xfrm>
          <a:prstGeom prst="rect">
            <a:avLst/>
          </a:prstGeom>
          <a:noFill/>
        </p:spPr>
        <p:txBody>
          <a:bodyPr wrap="square">
            <a:spAutoFit/>
          </a:bodyPr>
          <a:lstStyle/>
          <a:p>
            <a:pPr algn="ctr"/>
            <a:r>
              <a:rPr lang="en-US" sz="2000" dirty="0">
                <a:solidFill>
                  <a:srgbClr val="C00000"/>
                </a:solidFill>
                <a:latin typeface="Arial" panose="020B0604020202020204" pitchFamily="34" charset="0"/>
                <a:cs typeface="Arial" panose="020B0604020202020204" pitchFamily="34" charset="0"/>
              </a:rPr>
              <a:t>Energy dependence only for 12C</a:t>
            </a:r>
          </a:p>
        </p:txBody>
      </p:sp>
      <p:cxnSp>
        <p:nvCxnSpPr>
          <p:cNvPr id="10" name="Straight Arrow Connector 9">
            <a:extLst>
              <a:ext uri="{FF2B5EF4-FFF2-40B4-BE49-F238E27FC236}">
                <a16:creationId xmlns:a16="http://schemas.microsoft.com/office/drawing/2014/main" id="{B2BFFC42-527B-8300-BC28-9D0236FC99DE}"/>
              </a:ext>
            </a:extLst>
          </p:cNvPr>
          <p:cNvCxnSpPr>
            <a:cxnSpLocks/>
            <a:stCxn id="8" idx="3"/>
            <a:endCxn id="7" idx="1"/>
          </p:cNvCxnSpPr>
          <p:nvPr/>
        </p:nvCxnSpPr>
        <p:spPr>
          <a:xfrm>
            <a:off x="1741119" y="2379945"/>
            <a:ext cx="53861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77DF7822-2745-C639-D949-3CA7BD434DF5}"/>
              </a:ext>
            </a:extLst>
          </p:cNvPr>
          <p:cNvSpPr/>
          <p:nvPr/>
        </p:nvSpPr>
        <p:spPr>
          <a:xfrm>
            <a:off x="2279737" y="1202498"/>
            <a:ext cx="2354893" cy="2354893"/>
          </a:xfrm>
          <a:prstGeom prst="roundRect">
            <a:avLst/>
          </a:prstGeom>
          <a:noFill/>
          <a:ln w="28575">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8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51368E-2CF3-D6CA-076F-7C886C009D5A}"/>
              </a:ext>
            </a:extLst>
          </p:cNvPr>
          <p:cNvPicPr>
            <a:picLocks noChangeAspect="1"/>
          </p:cNvPicPr>
          <p:nvPr/>
        </p:nvPicPr>
        <p:blipFill>
          <a:blip r:embed="rId2"/>
          <a:stretch>
            <a:fillRect/>
          </a:stretch>
        </p:blipFill>
        <p:spPr>
          <a:xfrm>
            <a:off x="8254652" y="3823286"/>
            <a:ext cx="3937347" cy="2142234"/>
          </a:xfrm>
          <a:prstGeom prst="rect">
            <a:avLst/>
          </a:prstGeom>
        </p:spPr>
      </p:pic>
      <p:pic>
        <p:nvPicPr>
          <p:cNvPr id="10" name="Picture 9">
            <a:extLst>
              <a:ext uri="{FF2B5EF4-FFF2-40B4-BE49-F238E27FC236}">
                <a16:creationId xmlns:a16="http://schemas.microsoft.com/office/drawing/2014/main" id="{4AFF099C-0E9F-EFD1-6053-11D0C384286C}"/>
              </a:ext>
            </a:extLst>
          </p:cNvPr>
          <p:cNvPicPr>
            <a:picLocks noChangeAspect="1"/>
          </p:cNvPicPr>
          <p:nvPr/>
        </p:nvPicPr>
        <p:blipFill>
          <a:blip r:embed="rId3"/>
          <a:stretch>
            <a:fillRect/>
          </a:stretch>
        </p:blipFill>
        <p:spPr>
          <a:xfrm>
            <a:off x="3299825" y="1042097"/>
            <a:ext cx="4991100" cy="2844800"/>
          </a:xfrm>
          <a:prstGeom prst="rect">
            <a:avLst/>
          </a:prstGeom>
        </p:spPr>
      </p:pic>
      <p:sp>
        <p:nvSpPr>
          <p:cNvPr id="3" name="Title 2">
            <a:extLst>
              <a:ext uri="{FF2B5EF4-FFF2-40B4-BE49-F238E27FC236}">
                <a16:creationId xmlns:a16="http://schemas.microsoft.com/office/drawing/2014/main" id="{0060B339-2A7A-1B06-13E3-E8CD84FACE26}"/>
              </a:ext>
            </a:extLst>
          </p:cNvPr>
          <p:cNvSpPr>
            <a:spLocks noGrp="1"/>
          </p:cNvSpPr>
          <p:nvPr>
            <p:ph type="title"/>
          </p:nvPr>
        </p:nvSpPr>
        <p:spPr/>
        <p:txBody>
          <a:bodyPr/>
          <a:lstStyle/>
          <a:p>
            <a:r>
              <a:rPr lang="en-US" dirty="0"/>
              <a:t>Hall C [1]</a:t>
            </a:r>
          </a:p>
        </p:txBody>
      </p:sp>
      <p:sp>
        <p:nvSpPr>
          <p:cNvPr id="4" name="Footer Placeholder 3">
            <a:extLst>
              <a:ext uri="{FF2B5EF4-FFF2-40B4-BE49-F238E27FC236}">
                <a16:creationId xmlns:a16="http://schemas.microsoft.com/office/drawing/2014/main" id="{38A76469-207F-8CF1-4523-92D1C35E62F6}"/>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108AF123-9EED-0BE6-DD07-2098F92F919A}"/>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22</a:t>
            </a:fld>
            <a:endParaRPr/>
          </a:p>
        </p:txBody>
      </p:sp>
      <p:pic>
        <p:nvPicPr>
          <p:cNvPr id="6" name="Picture 2" descr="Hall C at JLab showing the two ...">
            <a:extLst>
              <a:ext uri="{FF2B5EF4-FFF2-40B4-BE49-F238E27FC236}">
                <a16:creationId xmlns:a16="http://schemas.microsoft.com/office/drawing/2014/main" id="{885C65B8-47B0-7163-683D-5884A94BE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44533"/>
            <a:ext cx="3194135" cy="2502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75325B6-E1CB-4095-B42A-025D89549DB0}"/>
              </a:ext>
            </a:extLst>
          </p:cNvPr>
          <p:cNvPicPr>
            <a:picLocks noChangeAspect="1"/>
          </p:cNvPicPr>
          <p:nvPr/>
        </p:nvPicPr>
        <p:blipFill>
          <a:blip r:embed="rId5"/>
          <a:stretch>
            <a:fillRect/>
          </a:stretch>
        </p:blipFill>
        <p:spPr>
          <a:xfrm>
            <a:off x="8261608" y="1104987"/>
            <a:ext cx="3930392" cy="2815660"/>
          </a:xfrm>
          <a:prstGeom prst="rect">
            <a:avLst/>
          </a:prstGeom>
        </p:spPr>
      </p:pic>
      <p:sp>
        <p:nvSpPr>
          <p:cNvPr id="9" name="TextBox 8">
            <a:extLst>
              <a:ext uri="{FF2B5EF4-FFF2-40B4-BE49-F238E27FC236}">
                <a16:creationId xmlns:a16="http://schemas.microsoft.com/office/drawing/2014/main" id="{EA2B31AA-FF1F-D5D6-4833-C888BAD1FAC0}"/>
              </a:ext>
            </a:extLst>
          </p:cNvPr>
          <p:cNvSpPr txBox="1"/>
          <p:nvPr/>
        </p:nvSpPr>
        <p:spPr>
          <a:xfrm>
            <a:off x="3823756" y="1155879"/>
            <a:ext cx="2432299" cy="400110"/>
          </a:xfrm>
          <a:prstGeom prst="rect">
            <a:avLst/>
          </a:prstGeom>
          <a:noFill/>
        </p:spPr>
        <p:txBody>
          <a:bodyPr wrap="square" rtlCol="0">
            <a:spAutoFit/>
          </a:bodyPr>
          <a:lstStyle/>
          <a:p>
            <a:pPr algn="ctr"/>
            <a:r>
              <a:rPr lang="en-US" sz="2000" dirty="0">
                <a:solidFill>
                  <a:schemeClr val="accent4">
                    <a:lumMod val="50000"/>
                  </a:schemeClr>
                </a:solidFill>
              </a:rPr>
              <a:t>SHMS</a:t>
            </a:r>
          </a:p>
        </p:txBody>
      </p:sp>
      <p:sp>
        <p:nvSpPr>
          <p:cNvPr id="12" name="TextBox 11">
            <a:extLst>
              <a:ext uri="{FF2B5EF4-FFF2-40B4-BE49-F238E27FC236}">
                <a16:creationId xmlns:a16="http://schemas.microsoft.com/office/drawing/2014/main" id="{EE98D341-13C7-4DD4-8932-C02BAC9C4754}"/>
              </a:ext>
            </a:extLst>
          </p:cNvPr>
          <p:cNvSpPr txBox="1"/>
          <p:nvPr/>
        </p:nvSpPr>
        <p:spPr>
          <a:xfrm>
            <a:off x="8047115" y="1157966"/>
            <a:ext cx="2432299" cy="400110"/>
          </a:xfrm>
          <a:prstGeom prst="rect">
            <a:avLst/>
          </a:prstGeom>
          <a:noFill/>
        </p:spPr>
        <p:txBody>
          <a:bodyPr wrap="square" rtlCol="0">
            <a:spAutoFit/>
          </a:bodyPr>
          <a:lstStyle/>
          <a:p>
            <a:pPr algn="ctr"/>
            <a:r>
              <a:rPr lang="en-US" sz="2000" dirty="0">
                <a:solidFill>
                  <a:schemeClr val="accent4">
                    <a:lumMod val="50000"/>
                  </a:schemeClr>
                </a:solidFill>
              </a:rPr>
              <a:t>HMS</a:t>
            </a:r>
          </a:p>
        </p:txBody>
      </p:sp>
      <p:pic>
        <p:nvPicPr>
          <p:cNvPr id="15" name="Picture 14">
            <a:extLst>
              <a:ext uri="{FF2B5EF4-FFF2-40B4-BE49-F238E27FC236}">
                <a16:creationId xmlns:a16="http://schemas.microsoft.com/office/drawing/2014/main" id="{3A11FA60-D5A6-7296-F350-956A382C1852}"/>
              </a:ext>
            </a:extLst>
          </p:cNvPr>
          <p:cNvPicPr>
            <a:picLocks noChangeAspect="1"/>
          </p:cNvPicPr>
          <p:nvPr/>
        </p:nvPicPr>
        <p:blipFill>
          <a:blip r:embed="rId6"/>
          <a:stretch>
            <a:fillRect/>
          </a:stretch>
        </p:blipFill>
        <p:spPr>
          <a:xfrm>
            <a:off x="3407078" y="3819655"/>
            <a:ext cx="4357579" cy="2106349"/>
          </a:xfrm>
          <a:prstGeom prst="rect">
            <a:avLst/>
          </a:prstGeom>
        </p:spPr>
      </p:pic>
      <p:sp>
        <p:nvSpPr>
          <p:cNvPr id="18" name="TextBox 17">
            <a:extLst>
              <a:ext uri="{FF2B5EF4-FFF2-40B4-BE49-F238E27FC236}">
                <a16:creationId xmlns:a16="http://schemas.microsoft.com/office/drawing/2014/main" id="{866FEB0E-72BD-BBCF-145E-D02F002B23DD}"/>
              </a:ext>
            </a:extLst>
          </p:cNvPr>
          <p:cNvSpPr txBox="1"/>
          <p:nvPr/>
        </p:nvSpPr>
        <p:spPr>
          <a:xfrm>
            <a:off x="331940" y="1537125"/>
            <a:ext cx="2498942" cy="523220"/>
          </a:xfrm>
          <a:prstGeom prst="rect">
            <a:avLst/>
          </a:prstGeom>
          <a:noFill/>
        </p:spPr>
        <p:txBody>
          <a:bodyPr wrap="square">
            <a:spAutoFit/>
          </a:bodyPr>
          <a:lstStyle/>
          <a:p>
            <a:pPr>
              <a:buNone/>
            </a:pPr>
            <a:r>
              <a:rPr lang="en-US" dirty="0">
                <a:effectLst/>
                <a:latin typeface="Helvetica" pitchFamily="2" charset="0"/>
              </a:rPr>
              <a:t>Credits: </a:t>
            </a:r>
          </a:p>
          <a:p>
            <a:pPr>
              <a:buNone/>
            </a:pPr>
            <a:r>
              <a:rPr lang="en-US" dirty="0">
                <a:effectLst/>
                <a:latin typeface="Helvetica" pitchFamily="2" charset="0"/>
              </a:rPr>
              <a:t>Hall C detector design group</a:t>
            </a:r>
          </a:p>
        </p:txBody>
      </p:sp>
    </p:spTree>
    <p:extLst>
      <p:ext uri="{BB962C8B-B14F-4D97-AF65-F5344CB8AC3E}">
        <p14:creationId xmlns:p14="http://schemas.microsoft.com/office/powerpoint/2010/main" val="1041991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BCBA-B395-A50D-0DD9-6E163AA1A6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4CE3DE-DC95-6850-55EA-ED39CE5FC56F}"/>
              </a:ext>
            </a:extLst>
          </p:cNvPr>
          <p:cNvSpPr>
            <a:spLocks noGrp="1"/>
          </p:cNvSpPr>
          <p:nvPr>
            <p:ph type="title"/>
          </p:nvPr>
        </p:nvSpPr>
        <p:spPr/>
        <p:txBody>
          <a:bodyPr/>
          <a:lstStyle/>
          <a:p>
            <a:r>
              <a:rPr lang="en-US" dirty="0"/>
              <a:t>Hall C [2]</a:t>
            </a:r>
          </a:p>
        </p:txBody>
      </p:sp>
      <p:sp>
        <p:nvSpPr>
          <p:cNvPr id="4" name="Footer Placeholder 3">
            <a:extLst>
              <a:ext uri="{FF2B5EF4-FFF2-40B4-BE49-F238E27FC236}">
                <a16:creationId xmlns:a16="http://schemas.microsoft.com/office/drawing/2014/main" id="{AF01ED23-3423-E655-D2D6-5A1038440D4B}"/>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E0EE7F1E-9B42-A7A0-DA32-66E9133F44E1}"/>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23</a:t>
            </a:fld>
            <a:endParaRPr/>
          </a:p>
        </p:txBody>
      </p:sp>
      <p:sp>
        <p:nvSpPr>
          <p:cNvPr id="8" name="Text Placeholder 1">
            <a:extLst>
              <a:ext uri="{FF2B5EF4-FFF2-40B4-BE49-F238E27FC236}">
                <a16:creationId xmlns:a16="http://schemas.microsoft.com/office/drawing/2014/main" id="{4DE7C3A7-027B-03E2-4906-394E78A605F8}"/>
              </a:ext>
            </a:extLst>
          </p:cNvPr>
          <p:cNvSpPr>
            <a:spLocks noGrp="1"/>
          </p:cNvSpPr>
          <p:nvPr>
            <p:ph type="body" idx="1"/>
          </p:nvPr>
        </p:nvSpPr>
        <p:spPr>
          <a:xfrm>
            <a:off x="101600" y="4121063"/>
            <a:ext cx="11987896" cy="1883496"/>
          </a:xfrm>
        </p:spPr>
        <p:txBody>
          <a:bodyPr/>
          <a:lstStyle/>
          <a:p>
            <a:r>
              <a:rPr lang="en-US" dirty="0"/>
              <a:t>Standard configuration</a:t>
            </a:r>
          </a:p>
          <a:p>
            <a:pPr lvl="1"/>
            <a:r>
              <a:rPr lang="en-US" dirty="0">
                <a:solidFill>
                  <a:schemeClr val="accent2"/>
                </a:solidFill>
              </a:rPr>
              <a:t>Could use HMS at large angles to minimize experiment time</a:t>
            </a:r>
          </a:p>
          <a:p>
            <a:r>
              <a:rPr lang="en-US" dirty="0"/>
              <a:t>Trigger</a:t>
            </a:r>
          </a:p>
          <a:p>
            <a:pPr lvl="1"/>
            <a:r>
              <a:rPr lang="en-US" dirty="0"/>
              <a:t>Phase 1: ELREAL (e</a:t>
            </a:r>
            <a:r>
              <a:rPr lang="en-US" baseline="30000" dirty="0"/>
              <a:t>-</a:t>
            </a:r>
            <a:r>
              <a:rPr lang="en-US" dirty="0"/>
              <a:t>) that has a PID cut and high efficiency</a:t>
            </a:r>
          </a:p>
          <a:p>
            <a:pPr lvl="1"/>
            <a:r>
              <a:rPr lang="en-US" dirty="0"/>
              <a:t>Phase 2: ELREAL or ELCLEAN (e</a:t>
            </a:r>
            <a:r>
              <a:rPr lang="en-US" baseline="30000" dirty="0"/>
              <a:t>+</a:t>
            </a:r>
            <a:r>
              <a:rPr lang="en-US" dirty="0"/>
              <a:t>: developed with higher PID cut to handle the pi</a:t>
            </a:r>
            <a:r>
              <a:rPr lang="en-US" baseline="30000" dirty="0"/>
              <a:t>+</a:t>
            </a:r>
            <a:r>
              <a:rPr lang="en-US" dirty="0"/>
              <a:t> contribution)</a:t>
            </a:r>
          </a:p>
        </p:txBody>
      </p:sp>
      <p:pic>
        <p:nvPicPr>
          <p:cNvPr id="13" name="Picture 12" descr="A screenshot of a computer&#10;&#10;AI-generated content may be incorrect.">
            <a:extLst>
              <a:ext uri="{FF2B5EF4-FFF2-40B4-BE49-F238E27FC236}">
                <a16:creationId xmlns:a16="http://schemas.microsoft.com/office/drawing/2014/main" id="{BB6ED18E-1B4A-65E8-0259-42C44DE66F4A}"/>
              </a:ext>
            </a:extLst>
          </p:cNvPr>
          <p:cNvPicPr>
            <a:picLocks noChangeAspect="1"/>
          </p:cNvPicPr>
          <p:nvPr/>
        </p:nvPicPr>
        <p:blipFill>
          <a:blip r:embed="rId2"/>
          <a:stretch>
            <a:fillRect/>
          </a:stretch>
        </p:blipFill>
        <p:spPr>
          <a:xfrm>
            <a:off x="7953592" y="3106803"/>
            <a:ext cx="4238408" cy="2065079"/>
          </a:xfrm>
          <a:prstGeom prst="rect">
            <a:avLst/>
          </a:prstGeom>
        </p:spPr>
      </p:pic>
      <p:pic>
        <p:nvPicPr>
          <p:cNvPr id="14" name="Picture 13" descr="A white box with black text&#10;&#10;AI-generated content may be incorrect.">
            <a:extLst>
              <a:ext uri="{FF2B5EF4-FFF2-40B4-BE49-F238E27FC236}">
                <a16:creationId xmlns:a16="http://schemas.microsoft.com/office/drawing/2014/main" id="{417449F8-D7FC-3D58-1D2B-9029EA78BCE9}"/>
              </a:ext>
            </a:extLst>
          </p:cNvPr>
          <p:cNvPicPr>
            <a:picLocks noChangeAspect="1"/>
          </p:cNvPicPr>
          <p:nvPr/>
        </p:nvPicPr>
        <p:blipFill>
          <a:blip r:embed="rId3"/>
          <a:stretch>
            <a:fillRect/>
          </a:stretch>
        </p:blipFill>
        <p:spPr>
          <a:xfrm>
            <a:off x="7548671" y="1290095"/>
            <a:ext cx="4643329" cy="1736452"/>
          </a:xfrm>
          <a:prstGeom prst="rect">
            <a:avLst/>
          </a:prstGeom>
        </p:spPr>
      </p:pic>
      <p:sp>
        <p:nvSpPr>
          <p:cNvPr id="12" name="TextBox 11">
            <a:extLst>
              <a:ext uri="{FF2B5EF4-FFF2-40B4-BE49-F238E27FC236}">
                <a16:creationId xmlns:a16="http://schemas.microsoft.com/office/drawing/2014/main" id="{D8EE9D33-BAEA-D80E-32CB-688D12DF473C}"/>
              </a:ext>
            </a:extLst>
          </p:cNvPr>
          <p:cNvSpPr txBox="1"/>
          <p:nvPr/>
        </p:nvSpPr>
        <p:spPr>
          <a:xfrm>
            <a:off x="8685942" y="3112027"/>
            <a:ext cx="2432299" cy="400110"/>
          </a:xfrm>
          <a:prstGeom prst="rect">
            <a:avLst/>
          </a:prstGeom>
          <a:noFill/>
        </p:spPr>
        <p:txBody>
          <a:bodyPr wrap="square" rtlCol="0">
            <a:spAutoFit/>
          </a:bodyPr>
          <a:lstStyle/>
          <a:p>
            <a:pPr algn="ctr"/>
            <a:r>
              <a:rPr lang="en-US" sz="2000" dirty="0">
                <a:solidFill>
                  <a:schemeClr val="accent4">
                    <a:lumMod val="50000"/>
                  </a:schemeClr>
                </a:solidFill>
              </a:rPr>
              <a:t>HMS</a:t>
            </a:r>
          </a:p>
        </p:txBody>
      </p:sp>
      <p:sp>
        <p:nvSpPr>
          <p:cNvPr id="9" name="TextBox 8">
            <a:extLst>
              <a:ext uri="{FF2B5EF4-FFF2-40B4-BE49-F238E27FC236}">
                <a16:creationId xmlns:a16="http://schemas.microsoft.com/office/drawing/2014/main" id="{B028C7C3-B926-1530-09B0-67D4FE91924A}"/>
              </a:ext>
            </a:extLst>
          </p:cNvPr>
          <p:cNvSpPr txBox="1"/>
          <p:nvPr/>
        </p:nvSpPr>
        <p:spPr>
          <a:xfrm>
            <a:off x="8571120" y="1293666"/>
            <a:ext cx="2432299" cy="400110"/>
          </a:xfrm>
          <a:prstGeom prst="rect">
            <a:avLst/>
          </a:prstGeom>
          <a:noFill/>
        </p:spPr>
        <p:txBody>
          <a:bodyPr wrap="square" rtlCol="0">
            <a:spAutoFit/>
          </a:bodyPr>
          <a:lstStyle/>
          <a:p>
            <a:pPr algn="ctr"/>
            <a:r>
              <a:rPr lang="en-US" sz="2000" dirty="0">
                <a:solidFill>
                  <a:schemeClr val="accent4">
                    <a:lumMod val="50000"/>
                  </a:schemeClr>
                </a:solidFill>
              </a:rPr>
              <a:t>SHMS</a:t>
            </a:r>
          </a:p>
        </p:txBody>
      </p:sp>
      <p:pic>
        <p:nvPicPr>
          <p:cNvPr id="15" name="Picture 14">
            <a:extLst>
              <a:ext uri="{FF2B5EF4-FFF2-40B4-BE49-F238E27FC236}">
                <a16:creationId xmlns:a16="http://schemas.microsoft.com/office/drawing/2014/main" id="{27F6F19D-88D5-FCD6-F2EA-0196E46C10ED}"/>
              </a:ext>
            </a:extLst>
          </p:cNvPr>
          <p:cNvPicPr>
            <a:picLocks noChangeAspect="1"/>
          </p:cNvPicPr>
          <p:nvPr/>
        </p:nvPicPr>
        <p:blipFill>
          <a:blip r:embed="rId4"/>
          <a:stretch>
            <a:fillRect/>
          </a:stretch>
        </p:blipFill>
        <p:spPr>
          <a:xfrm>
            <a:off x="1560969" y="1047837"/>
            <a:ext cx="3886902" cy="3198486"/>
          </a:xfrm>
          <a:prstGeom prst="rect">
            <a:avLst/>
          </a:prstGeom>
        </p:spPr>
      </p:pic>
    </p:spTree>
    <p:extLst>
      <p:ext uri="{BB962C8B-B14F-4D97-AF65-F5344CB8AC3E}">
        <p14:creationId xmlns:p14="http://schemas.microsoft.com/office/powerpoint/2010/main" val="76828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6102-ABD8-502B-21F5-E05576DDCE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015F0F-516E-19C5-49F1-03CCFE3144F0}"/>
              </a:ext>
            </a:extLst>
          </p:cNvPr>
          <p:cNvSpPr>
            <a:spLocks noGrp="1"/>
          </p:cNvSpPr>
          <p:nvPr>
            <p:ph type="body" idx="1"/>
          </p:nvPr>
        </p:nvSpPr>
        <p:spPr/>
        <p:txBody>
          <a:bodyPr numCol="1"/>
          <a:lstStyle/>
          <a:p>
            <a:r>
              <a:rPr lang="en-US" dirty="0"/>
              <a:t>Target purity</a:t>
            </a:r>
          </a:p>
          <a:p>
            <a:pPr lvl="1"/>
            <a:r>
              <a:rPr lang="en-US" dirty="0">
                <a:solidFill>
                  <a:schemeClr val="accent2"/>
                </a:solidFill>
              </a:rPr>
              <a:t>&gt;99%</a:t>
            </a:r>
          </a:p>
          <a:p>
            <a:r>
              <a:rPr lang="en-US" dirty="0"/>
              <a:t>LH</a:t>
            </a:r>
            <a:r>
              <a:rPr lang="en-US" baseline="-25000" dirty="0"/>
              <a:t>2</a:t>
            </a:r>
            <a:r>
              <a:rPr lang="en-US" dirty="0"/>
              <a:t> for calibration</a:t>
            </a:r>
          </a:p>
          <a:p>
            <a:pPr lvl="1"/>
            <a:r>
              <a:rPr lang="en-US" dirty="0">
                <a:solidFill>
                  <a:schemeClr val="accent2"/>
                </a:solidFill>
              </a:rPr>
              <a:t>No. Using </a:t>
            </a:r>
            <a:r>
              <a:rPr lang="en-US" baseline="30000" dirty="0">
                <a:solidFill>
                  <a:schemeClr val="accent2"/>
                </a:solidFill>
              </a:rPr>
              <a:t>12</a:t>
            </a:r>
            <a:r>
              <a:rPr lang="en-US" dirty="0">
                <a:solidFill>
                  <a:schemeClr val="accent2"/>
                </a:solidFill>
              </a:rPr>
              <a:t>C</a:t>
            </a:r>
          </a:p>
          <a:p>
            <a:r>
              <a:rPr lang="en-US" dirty="0"/>
              <a:t>Target ladder (J. Arrington)</a:t>
            </a:r>
          </a:p>
          <a:p>
            <a:pPr lvl="1"/>
            <a:r>
              <a:rPr lang="en-US" dirty="0">
                <a:solidFill>
                  <a:schemeClr val="accent2"/>
                </a:solidFill>
              </a:rPr>
              <a:t>Will use the 13 target ladder developed for x&gt;1 experiment</a:t>
            </a:r>
          </a:p>
          <a:p>
            <a:pPr lvl="1"/>
            <a:r>
              <a:rPr lang="en-US" dirty="0">
                <a:solidFill>
                  <a:schemeClr val="accent2"/>
                </a:solidFill>
              </a:rPr>
              <a:t>Used	: </a:t>
            </a:r>
            <a:r>
              <a:rPr lang="en-US" baseline="30000" dirty="0">
                <a:solidFill>
                  <a:schemeClr val="accent2"/>
                </a:solidFill>
              </a:rPr>
              <a:t>12</a:t>
            </a:r>
            <a:r>
              <a:rPr lang="en-US" dirty="0">
                <a:solidFill>
                  <a:schemeClr val="accent2"/>
                </a:solidFill>
              </a:rPr>
              <a:t>C, </a:t>
            </a:r>
            <a:r>
              <a:rPr lang="en-US" baseline="30000" dirty="0">
                <a:solidFill>
                  <a:schemeClr val="accent2"/>
                </a:solidFill>
              </a:rPr>
              <a:t>27</a:t>
            </a:r>
            <a:r>
              <a:rPr lang="en-US" dirty="0">
                <a:solidFill>
                  <a:schemeClr val="accent2"/>
                </a:solidFill>
              </a:rPr>
              <a:t>Al, </a:t>
            </a:r>
            <a:r>
              <a:rPr lang="en-US" baseline="30000" dirty="0">
                <a:solidFill>
                  <a:schemeClr val="accent2"/>
                </a:solidFill>
              </a:rPr>
              <a:t>48</a:t>
            </a:r>
            <a:r>
              <a:rPr lang="en-US" dirty="0">
                <a:solidFill>
                  <a:schemeClr val="accent2"/>
                </a:solidFill>
              </a:rPr>
              <a:t>Ca, </a:t>
            </a:r>
            <a:r>
              <a:rPr lang="en-US" baseline="30000" dirty="0">
                <a:solidFill>
                  <a:schemeClr val="accent2"/>
                </a:solidFill>
              </a:rPr>
              <a:t>56</a:t>
            </a:r>
            <a:r>
              <a:rPr lang="en-US" dirty="0">
                <a:solidFill>
                  <a:schemeClr val="accent2"/>
                </a:solidFill>
              </a:rPr>
              <a:t>Fe,</a:t>
            </a:r>
            <a:r>
              <a:rPr lang="en-US" baseline="30000" dirty="0">
                <a:solidFill>
                  <a:schemeClr val="accent2"/>
                </a:solidFill>
              </a:rPr>
              <a:t> 63</a:t>
            </a:r>
            <a:r>
              <a:rPr lang="en-US" dirty="0">
                <a:solidFill>
                  <a:schemeClr val="accent2"/>
                </a:solidFill>
              </a:rPr>
              <a:t>Cu</a:t>
            </a:r>
          </a:p>
          <a:p>
            <a:pPr lvl="1"/>
            <a:r>
              <a:rPr lang="en-US" dirty="0">
                <a:solidFill>
                  <a:schemeClr val="accent2"/>
                </a:solidFill>
              </a:rPr>
              <a:t>New	: </a:t>
            </a:r>
            <a:r>
              <a:rPr lang="en-US" baseline="30000" dirty="0">
                <a:solidFill>
                  <a:schemeClr val="accent2"/>
                </a:solidFill>
              </a:rPr>
              <a:t>196</a:t>
            </a:r>
            <a:r>
              <a:rPr lang="en-US" dirty="0">
                <a:solidFill>
                  <a:schemeClr val="accent2"/>
                </a:solidFill>
              </a:rPr>
              <a:t>Pt, </a:t>
            </a:r>
            <a:r>
              <a:rPr lang="en-US" baseline="30000" dirty="0">
                <a:solidFill>
                  <a:schemeClr val="accent2"/>
                </a:solidFill>
              </a:rPr>
              <a:t>208</a:t>
            </a:r>
            <a:r>
              <a:rPr lang="en-US" dirty="0">
                <a:solidFill>
                  <a:schemeClr val="accent2"/>
                </a:solidFill>
              </a:rPr>
              <a:t>Pb, </a:t>
            </a:r>
            <a:r>
              <a:rPr lang="en-US" baseline="30000" dirty="0">
                <a:solidFill>
                  <a:schemeClr val="accent2"/>
                </a:solidFill>
              </a:rPr>
              <a:t>209</a:t>
            </a:r>
            <a:r>
              <a:rPr lang="en-US" dirty="0">
                <a:solidFill>
                  <a:schemeClr val="accent2"/>
                </a:solidFill>
              </a:rPr>
              <a:t>Bi</a:t>
            </a:r>
          </a:p>
          <a:p>
            <a:r>
              <a:rPr lang="en-US" dirty="0"/>
              <a:t>Special cooling for Ca &amp; Pb (D. Meekins)</a:t>
            </a:r>
          </a:p>
          <a:p>
            <a:pPr lvl="1"/>
            <a:r>
              <a:rPr lang="en-US" dirty="0">
                <a:solidFill>
                  <a:schemeClr val="accent2"/>
                </a:solidFill>
              </a:rPr>
              <a:t>Was able to handle the significant power load on the targets (&gt;200 W)</a:t>
            </a:r>
          </a:p>
          <a:p>
            <a:pPr lvl="1"/>
            <a:r>
              <a:rPr lang="en-US" dirty="0">
                <a:solidFill>
                  <a:schemeClr val="accent2"/>
                </a:solidFill>
              </a:rPr>
              <a:t>It is cooled by conduction thru normal </a:t>
            </a:r>
            <a:r>
              <a:rPr lang="en-US" dirty="0" err="1">
                <a:solidFill>
                  <a:schemeClr val="accent2"/>
                </a:solidFill>
              </a:rPr>
              <a:t>cryotarget</a:t>
            </a:r>
            <a:r>
              <a:rPr lang="en-US" dirty="0">
                <a:solidFill>
                  <a:schemeClr val="accent2"/>
                </a:solidFill>
              </a:rPr>
              <a:t> connections</a:t>
            </a:r>
          </a:p>
          <a:p>
            <a:r>
              <a:rPr lang="en-US" dirty="0"/>
              <a:t>Heat dissipation</a:t>
            </a:r>
            <a:r>
              <a:rPr lang="en-US" dirty="0">
                <a:sym typeface="Wingdings" pitchFamily="2" charset="2"/>
              </a:rPr>
              <a:t> for high current: could lower </a:t>
            </a:r>
            <a:r>
              <a:rPr lang="en-US" dirty="0" err="1">
                <a:sym typeface="Wingdings" pitchFamily="2" charset="2"/>
              </a:rPr>
              <a:t>I</a:t>
            </a:r>
            <a:r>
              <a:rPr lang="en-US" baseline="-25000" dirty="0" err="1">
                <a:sym typeface="Wingdings" pitchFamily="2" charset="2"/>
              </a:rPr>
              <a:t>beam</a:t>
            </a:r>
            <a:r>
              <a:rPr lang="en-US" dirty="0">
                <a:sym typeface="Wingdings" pitchFamily="2" charset="2"/>
              </a:rPr>
              <a:t> by x100</a:t>
            </a:r>
          </a:p>
          <a:p>
            <a:pPr lvl="1"/>
            <a:r>
              <a:rPr lang="en-US" dirty="0">
                <a:solidFill>
                  <a:schemeClr val="accent2"/>
                </a:solidFill>
                <a:sym typeface="Wingdings" pitchFamily="2" charset="2"/>
              </a:rPr>
              <a:t>ΔN/N: 0.1% (10</a:t>
            </a:r>
            <a:r>
              <a:rPr lang="en-US" baseline="30000" dirty="0">
                <a:solidFill>
                  <a:schemeClr val="accent2"/>
                </a:solidFill>
                <a:sym typeface="Wingdings" pitchFamily="2" charset="2"/>
              </a:rPr>
              <a:t>6</a:t>
            </a:r>
            <a:r>
              <a:rPr lang="en-US" dirty="0">
                <a:solidFill>
                  <a:schemeClr val="accent2"/>
                </a:solidFill>
                <a:sym typeface="Wingdings" pitchFamily="2" charset="2"/>
              </a:rPr>
              <a:t> events) to 1% (10</a:t>
            </a:r>
            <a:r>
              <a:rPr lang="en-US" baseline="30000" dirty="0">
                <a:solidFill>
                  <a:schemeClr val="accent2"/>
                </a:solidFill>
                <a:sym typeface="Wingdings" pitchFamily="2" charset="2"/>
              </a:rPr>
              <a:t>4</a:t>
            </a:r>
            <a:r>
              <a:rPr lang="en-US" dirty="0">
                <a:solidFill>
                  <a:schemeClr val="accent2"/>
                </a:solidFill>
                <a:sym typeface="Wingdings" pitchFamily="2" charset="2"/>
              </a:rPr>
              <a:t> events)  (</a:t>
            </a:r>
            <a:r>
              <a:rPr lang="en-US" dirty="0" err="1">
                <a:solidFill>
                  <a:schemeClr val="accent2"/>
                </a:solidFill>
                <a:sym typeface="Wingdings" pitchFamily="2" charset="2"/>
              </a:rPr>
              <a:t>Δσ</a:t>
            </a:r>
            <a:r>
              <a:rPr lang="en-US" dirty="0">
                <a:solidFill>
                  <a:schemeClr val="accent2"/>
                </a:solidFill>
                <a:sym typeface="Wingdings" pitchFamily="2" charset="2"/>
              </a:rPr>
              <a:t>/</a:t>
            </a:r>
            <a:r>
              <a:rPr lang="en-US" dirty="0" err="1">
                <a:solidFill>
                  <a:schemeClr val="accent2"/>
                </a:solidFill>
                <a:sym typeface="Wingdings" pitchFamily="2" charset="2"/>
              </a:rPr>
              <a:t>σ</a:t>
            </a:r>
            <a:r>
              <a:rPr lang="en-US" dirty="0">
                <a:solidFill>
                  <a:schemeClr val="accent2"/>
                </a:solidFill>
                <a:sym typeface="Wingdings" pitchFamily="2" charset="2"/>
              </a:rPr>
              <a:t>)</a:t>
            </a:r>
            <a:r>
              <a:rPr lang="en-US" baseline="-25000" dirty="0">
                <a:solidFill>
                  <a:schemeClr val="accent2"/>
                </a:solidFill>
                <a:sym typeface="Wingdings" pitchFamily="2" charset="2"/>
              </a:rPr>
              <a:t>stat</a:t>
            </a:r>
            <a:r>
              <a:rPr lang="en-US" dirty="0">
                <a:solidFill>
                  <a:schemeClr val="accent2"/>
                </a:solidFill>
                <a:sym typeface="Wingdings" pitchFamily="2" charset="2"/>
              </a:rPr>
              <a:t>: 1.7% to 1.98%</a:t>
            </a:r>
          </a:p>
          <a:p>
            <a:pPr lvl="2"/>
            <a:endParaRPr lang="en-US" dirty="0">
              <a:sym typeface="Wingdings" pitchFamily="2" charset="2"/>
            </a:endParaRPr>
          </a:p>
        </p:txBody>
      </p:sp>
      <p:sp>
        <p:nvSpPr>
          <p:cNvPr id="3" name="Title 2">
            <a:extLst>
              <a:ext uri="{FF2B5EF4-FFF2-40B4-BE49-F238E27FC236}">
                <a16:creationId xmlns:a16="http://schemas.microsoft.com/office/drawing/2014/main" id="{654F0236-ED07-6066-2004-D9F6E9038D13}"/>
              </a:ext>
            </a:extLst>
          </p:cNvPr>
          <p:cNvSpPr>
            <a:spLocks noGrp="1"/>
          </p:cNvSpPr>
          <p:nvPr>
            <p:ph type="title"/>
          </p:nvPr>
        </p:nvSpPr>
        <p:spPr/>
        <p:txBody>
          <a:bodyPr/>
          <a:lstStyle/>
          <a:p>
            <a:r>
              <a:rPr lang="en-US" dirty="0">
                <a:solidFill>
                  <a:schemeClr val="accent4">
                    <a:lumMod val="50000"/>
                  </a:schemeClr>
                </a:solidFill>
              </a:rPr>
              <a:t>PR12+25-013 (PAC53): Target (TAC Review)</a:t>
            </a:r>
            <a:endParaRPr lang="en-US" dirty="0"/>
          </a:p>
        </p:txBody>
      </p:sp>
      <p:sp>
        <p:nvSpPr>
          <p:cNvPr id="4" name="Footer Placeholder 3">
            <a:extLst>
              <a:ext uri="{FF2B5EF4-FFF2-40B4-BE49-F238E27FC236}">
                <a16:creationId xmlns:a16="http://schemas.microsoft.com/office/drawing/2014/main" id="{A809507A-9FF8-9885-4971-318298A9DD30}"/>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93D08870-901A-DA83-EFA7-46CCA4D583D8}"/>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24</a:t>
            </a:fld>
            <a:endParaRPr/>
          </a:p>
        </p:txBody>
      </p:sp>
      <p:pic>
        <p:nvPicPr>
          <p:cNvPr id="6" name="Picture 5" descr="A metal piece with holes&#10;&#10;AI-generated content may be incorrect.">
            <a:extLst>
              <a:ext uri="{FF2B5EF4-FFF2-40B4-BE49-F238E27FC236}">
                <a16:creationId xmlns:a16="http://schemas.microsoft.com/office/drawing/2014/main" id="{7FB9C7B7-50E8-5A79-138A-616817699821}"/>
              </a:ext>
            </a:extLst>
          </p:cNvPr>
          <p:cNvPicPr>
            <a:picLocks noChangeAspect="1"/>
          </p:cNvPicPr>
          <p:nvPr/>
        </p:nvPicPr>
        <p:blipFill>
          <a:blip r:embed="rId2"/>
          <a:srcRect t="35651" r="11128" b="22995"/>
          <a:stretch>
            <a:fillRect/>
          </a:stretch>
        </p:blipFill>
        <p:spPr>
          <a:xfrm>
            <a:off x="8991600" y="1775105"/>
            <a:ext cx="3200400" cy="1116931"/>
          </a:xfrm>
          <a:prstGeom prst="rect">
            <a:avLst/>
          </a:prstGeom>
        </p:spPr>
      </p:pic>
      <p:pic>
        <p:nvPicPr>
          <p:cNvPr id="7" name="Picture 6" descr="A metal object with holes on it&#10;&#10;AI-generated content may be incorrect.">
            <a:extLst>
              <a:ext uri="{FF2B5EF4-FFF2-40B4-BE49-F238E27FC236}">
                <a16:creationId xmlns:a16="http://schemas.microsoft.com/office/drawing/2014/main" id="{54735480-4CAC-66C7-42F6-8C4F7869D06B}"/>
              </a:ext>
            </a:extLst>
          </p:cNvPr>
          <p:cNvPicPr>
            <a:picLocks noChangeAspect="1"/>
          </p:cNvPicPr>
          <p:nvPr/>
        </p:nvPicPr>
        <p:blipFill>
          <a:blip r:embed="rId3"/>
          <a:srcRect l="5602" t="39317" r="16630" b="35626"/>
          <a:stretch>
            <a:fillRect/>
          </a:stretch>
        </p:blipFill>
        <p:spPr>
          <a:xfrm>
            <a:off x="8995215" y="1007332"/>
            <a:ext cx="3196784" cy="772505"/>
          </a:xfrm>
          <a:prstGeom prst="rect">
            <a:avLst/>
          </a:prstGeom>
        </p:spPr>
      </p:pic>
      <p:pic>
        <p:nvPicPr>
          <p:cNvPr id="9" name="Picture 8" descr="A white rectangular object with small round holes&#10;&#10;AI-generated content may be incorrect.">
            <a:extLst>
              <a:ext uri="{FF2B5EF4-FFF2-40B4-BE49-F238E27FC236}">
                <a16:creationId xmlns:a16="http://schemas.microsoft.com/office/drawing/2014/main" id="{DB0A611B-6281-0A63-276D-759864D354F0}"/>
              </a:ext>
            </a:extLst>
          </p:cNvPr>
          <p:cNvPicPr>
            <a:picLocks noChangeAspect="1"/>
          </p:cNvPicPr>
          <p:nvPr/>
        </p:nvPicPr>
        <p:blipFill>
          <a:blip r:embed="rId4"/>
          <a:srcRect l="21543" t="8306" r="26661" b="6873"/>
          <a:stretch>
            <a:fillRect/>
          </a:stretch>
        </p:blipFill>
        <p:spPr>
          <a:xfrm>
            <a:off x="6032537" y="1008749"/>
            <a:ext cx="2971763" cy="1884746"/>
          </a:xfrm>
          <a:prstGeom prst="rect">
            <a:avLst/>
          </a:prstGeom>
        </p:spPr>
      </p:pic>
      <p:sp>
        <p:nvSpPr>
          <p:cNvPr id="10" name="TextBox 9">
            <a:extLst>
              <a:ext uri="{FF2B5EF4-FFF2-40B4-BE49-F238E27FC236}">
                <a16:creationId xmlns:a16="http://schemas.microsoft.com/office/drawing/2014/main" id="{76323E4C-0476-94C9-87A5-B0A0D431AA79}"/>
              </a:ext>
            </a:extLst>
          </p:cNvPr>
          <p:cNvSpPr txBox="1"/>
          <p:nvPr/>
        </p:nvSpPr>
        <p:spPr>
          <a:xfrm>
            <a:off x="10071100" y="2909692"/>
            <a:ext cx="1849915" cy="276999"/>
          </a:xfrm>
          <a:prstGeom prst="rect">
            <a:avLst/>
          </a:prstGeom>
          <a:noFill/>
        </p:spPr>
        <p:txBody>
          <a:bodyPr wrap="square">
            <a:spAutoFit/>
          </a:bodyPr>
          <a:lstStyle/>
          <a:p>
            <a:pPr lvl="4"/>
            <a:r>
              <a:rPr lang="en-US" sz="1200" dirty="0">
                <a:solidFill>
                  <a:schemeClr val="accent4">
                    <a:lumMod val="50000"/>
                  </a:schemeClr>
                </a:solidFill>
                <a:effectLst/>
                <a:latin typeface="Arial" panose="020B0604020202020204" pitchFamily="34" charset="0"/>
                <a:cs typeface="Arial" panose="020B0604020202020204" pitchFamily="34" charset="0"/>
              </a:rPr>
              <a:t>Courtesy: Dave Meekins</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711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CC7EA-D207-6D9E-0282-12D710C2F8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4F02B2-CCC4-FEBB-3E3B-91097D362D33}"/>
              </a:ext>
            </a:extLst>
          </p:cNvPr>
          <p:cNvSpPr>
            <a:spLocks noGrp="1"/>
          </p:cNvSpPr>
          <p:nvPr>
            <p:ph type="title"/>
          </p:nvPr>
        </p:nvSpPr>
        <p:spPr/>
        <p:txBody>
          <a:bodyPr/>
          <a:lstStyle/>
          <a:p>
            <a:r>
              <a:rPr lang="en-US" dirty="0">
                <a:solidFill>
                  <a:schemeClr val="accent4">
                    <a:lumMod val="50000"/>
                  </a:schemeClr>
                </a:solidFill>
              </a:rPr>
              <a:t>PR12+25-013: Kinematics (revised) [4]</a:t>
            </a:r>
            <a:endParaRPr lang="en-US" dirty="0"/>
          </a:p>
        </p:txBody>
      </p:sp>
      <p:sp>
        <p:nvSpPr>
          <p:cNvPr id="4" name="Footer Placeholder 3">
            <a:extLst>
              <a:ext uri="{FF2B5EF4-FFF2-40B4-BE49-F238E27FC236}">
                <a16:creationId xmlns:a16="http://schemas.microsoft.com/office/drawing/2014/main" id="{AAA6A36E-A5E0-3A5F-E38D-CAA723EF9676}"/>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8B24A4D7-7669-AFC2-0346-0D3BDD4E34A3}"/>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25</a:t>
            </a:fld>
            <a:endParaRPr/>
          </a:p>
        </p:txBody>
      </p:sp>
      <p:pic>
        <p:nvPicPr>
          <p:cNvPr id="8" name="Picture 7" descr="A table with numbers and symbols&#10;&#10;AI-generated content may be incorrect.">
            <a:extLst>
              <a:ext uri="{FF2B5EF4-FFF2-40B4-BE49-F238E27FC236}">
                <a16:creationId xmlns:a16="http://schemas.microsoft.com/office/drawing/2014/main" id="{7DA626DB-5273-A5E1-61DD-46EC06F34AD8}"/>
              </a:ext>
            </a:extLst>
          </p:cNvPr>
          <p:cNvPicPr>
            <a:picLocks noChangeAspect="1"/>
          </p:cNvPicPr>
          <p:nvPr/>
        </p:nvPicPr>
        <p:blipFill>
          <a:blip r:embed="rId2"/>
          <a:stretch>
            <a:fillRect/>
          </a:stretch>
        </p:blipFill>
        <p:spPr>
          <a:xfrm>
            <a:off x="0" y="1081154"/>
            <a:ext cx="6320229" cy="3440742"/>
          </a:xfrm>
          <a:prstGeom prst="rect">
            <a:avLst/>
          </a:prstGeom>
        </p:spPr>
      </p:pic>
      <p:pic>
        <p:nvPicPr>
          <p:cNvPr id="10" name="Picture 9" descr="A table with numbers and symbols&#10;&#10;AI-generated content may be incorrect.">
            <a:extLst>
              <a:ext uri="{FF2B5EF4-FFF2-40B4-BE49-F238E27FC236}">
                <a16:creationId xmlns:a16="http://schemas.microsoft.com/office/drawing/2014/main" id="{F3AA7540-828A-9764-7B17-4EB2E222BE4B}"/>
              </a:ext>
            </a:extLst>
          </p:cNvPr>
          <p:cNvPicPr>
            <a:picLocks noChangeAspect="1"/>
          </p:cNvPicPr>
          <p:nvPr/>
        </p:nvPicPr>
        <p:blipFill>
          <a:blip r:embed="rId3"/>
          <a:stretch>
            <a:fillRect/>
          </a:stretch>
        </p:blipFill>
        <p:spPr>
          <a:xfrm>
            <a:off x="6276455" y="3620022"/>
            <a:ext cx="5915545" cy="2456115"/>
          </a:xfrm>
          <a:prstGeom prst="rect">
            <a:avLst/>
          </a:prstGeom>
        </p:spPr>
      </p:pic>
      <p:sp>
        <p:nvSpPr>
          <p:cNvPr id="11" name="Text Placeholder 1">
            <a:extLst>
              <a:ext uri="{FF2B5EF4-FFF2-40B4-BE49-F238E27FC236}">
                <a16:creationId xmlns:a16="http://schemas.microsoft.com/office/drawing/2014/main" id="{2180887E-9672-877D-984E-15BC340A091B}"/>
              </a:ext>
            </a:extLst>
          </p:cNvPr>
          <p:cNvSpPr>
            <a:spLocks noGrp="1"/>
          </p:cNvSpPr>
          <p:nvPr>
            <p:ph type="body" idx="1"/>
          </p:nvPr>
        </p:nvSpPr>
        <p:spPr>
          <a:xfrm>
            <a:off x="7540669" y="1691013"/>
            <a:ext cx="3908120" cy="1077239"/>
          </a:xfrm>
        </p:spPr>
        <p:txBody>
          <a:bodyPr/>
          <a:lstStyle/>
          <a:p>
            <a:pPr marL="114300" indent="0">
              <a:buNone/>
            </a:pPr>
            <a:r>
              <a:rPr lang="en-US" dirty="0"/>
              <a:t>* : </a:t>
            </a:r>
            <a:r>
              <a:rPr lang="en-US" dirty="0" err="1"/>
              <a:t>prescale</a:t>
            </a:r>
            <a:endParaRPr lang="en-US" dirty="0"/>
          </a:p>
          <a:p>
            <a:pPr marL="114300" indent="0">
              <a:buNone/>
            </a:pPr>
            <a:r>
              <a:rPr lang="en-US" dirty="0"/>
              <a:t>**: </a:t>
            </a:r>
            <a:r>
              <a:rPr lang="en-US" dirty="0" err="1"/>
              <a:t>prescale</a:t>
            </a:r>
            <a:r>
              <a:rPr lang="en-US" dirty="0"/>
              <a:t> + small collimator</a:t>
            </a:r>
          </a:p>
        </p:txBody>
      </p:sp>
      <p:sp>
        <p:nvSpPr>
          <p:cNvPr id="12" name="Text Placeholder 1">
            <a:extLst>
              <a:ext uri="{FF2B5EF4-FFF2-40B4-BE49-F238E27FC236}">
                <a16:creationId xmlns:a16="http://schemas.microsoft.com/office/drawing/2014/main" id="{0975FDE7-5657-9229-2122-A1B806BFCC16}"/>
              </a:ext>
            </a:extLst>
          </p:cNvPr>
          <p:cNvSpPr txBox="1">
            <a:spLocks/>
          </p:cNvSpPr>
          <p:nvPr/>
        </p:nvSpPr>
        <p:spPr>
          <a:xfrm>
            <a:off x="0" y="4521895"/>
            <a:ext cx="6125227" cy="149059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206"/>
              </a:spcBef>
              <a:spcAft>
                <a:spcPts val="0"/>
              </a:spcAft>
              <a:buClr>
                <a:srgbClr val="064308"/>
              </a:buClr>
              <a:buSzPts val="1800"/>
              <a:buFont typeface="Noto Sans Symbols"/>
              <a:buChar char="▪"/>
              <a:defRPr sz="2200" b="0" i="0" u="none" strike="noStrike" cap="none">
                <a:solidFill>
                  <a:srgbClr val="064308"/>
                </a:solidFill>
                <a:latin typeface="Arial"/>
                <a:ea typeface="Arial"/>
                <a:cs typeface="Arial"/>
                <a:sym typeface="Arial"/>
              </a:defRPr>
            </a:lvl1pPr>
            <a:lvl2pPr marL="914400" marR="0" lvl="1" indent="-342900" algn="l" rtl="0">
              <a:lnSpc>
                <a:spcPct val="90000"/>
              </a:lnSpc>
              <a:spcBef>
                <a:spcPts val="201"/>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201"/>
              </a:spcBef>
              <a:spcAft>
                <a:spcPts val="0"/>
              </a:spcAft>
              <a:buClr>
                <a:schemeClr val="dk1"/>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201"/>
              </a:spcBef>
              <a:spcAft>
                <a:spcPts val="0"/>
              </a:spcAft>
              <a:buClr>
                <a:srgbClr val="999999"/>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201"/>
              </a:spcBef>
              <a:spcAft>
                <a:spcPts val="0"/>
              </a:spcAft>
              <a:buClr>
                <a:srgbClr val="999999"/>
              </a:buClr>
              <a:buSzPts val="1800"/>
              <a:buFont typeface="Merriweather Sans"/>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9pPr>
          </a:lstStyle>
          <a:p>
            <a:pPr marL="114300" indent="0">
              <a:buNone/>
            </a:pPr>
            <a:r>
              <a:rPr lang="en-US" b="1" dirty="0"/>
              <a:t>SIMC Simulation (in-house MC/</a:t>
            </a:r>
            <a:r>
              <a:rPr lang="en-US" b="1" dirty="0" err="1"/>
              <a:t>fortran</a:t>
            </a:r>
            <a:r>
              <a:rPr lang="en-US" b="1" dirty="0"/>
              <a:t>)</a:t>
            </a:r>
          </a:p>
          <a:p>
            <a:pPr lvl="1"/>
            <a:r>
              <a:rPr lang="en-US" dirty="0">
                <a:solidFill>
                  <a:schemeClr val="tx1"/>
                </a:solidFill>
              </a:rPr>
              <a:t>Beam resolution</a:t>
            </a:r>
          </a:p>
          <a:p>
            <a:pPr lvl="1"/>
            <a:r>
              <a:rPr lang="en-US" dirty="0">
                <a:solidFill>
                  <a:schemeClr val="tx1"/>
                </a:solidFill>
              </a:rPr>
              <a:t>Target: straggling + radiative corrections </a:t>
            </a:r>
          </a:p>
          <a:p>
            <a:pPr lvl="1"/>
            <a:r>
              <a:rPr lang="en-US" dirty="0">
                <a:solidFill>
                  <a:schemeClr val="tx1"/>
                </a:solidFill>
              </a:rPr>
              <a:t>SHMS: resolution and detector efficiencies</a:t>
            </a:r>
          </a:p>
        </p:txBody>
      </p:sp>
    </p:spTree>
    <p:extLst>
      <p:ext uri="{BB962C8B-B14F-4D97-AF65-F5344CB8AC3E}">
        <p14:creationId xmlns:p14="http://schemas.microsoft.com/office/powerpoint/2010/main" val="835486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379528-22B9-3FE0-9F8F-B36D1F3FF74F}"/>
              </a:ext>
            </a:extLst>
          </p:cNvPr>
          <p:cNvPicPr>
            <a:picLocks noChangeAspect="1"/>
          </p:cNvPicPr>
          <p:nvPr/>
        </p:nvPicPr>
        <p:blipFill>
          <a:blip r:embed="rId2"/>
          <a:stretch>
            <a:fillRect/>
          </a:stretch>
        </p:blipFill>
        <p:spPr>
          <a:xfrm>
            <a:off x="0" y="1125545"/>
            <a:ext cx="4660900" cy="4546600"/>
          </a:xfrm>
          <a:prstGeom prst="rect">
            <a:avLst/>
          </a:prstGeom>
        </p:spPr>
      </p:pic>
      <p:sp>
        <p:nvSpPr>
          <p:cNvPr id="3" name="Title 2">
            <a:extLst>
              <a:ext uri="{FF2B5EF4-FFF2-40B4-BE49-F238E27FC236}">
                <a16:creationId xmlns:a16="http://schemas.microsoft.com/office/drawing/2014/main" id="{A13B3D7C-1B8D-0437-A038-8627E436D684}"/>
              </a:ext>
            </a:extLst>
          </p:cNvPr>
          <p:cNvSpPr>
            <a:spLocks noGrp="1"/>
          </p:cNvSpPr>
          <p:nvPr>
            <p:ph type="title"/>
          </p:nvPr>
        </p:nvSpPr>
        <p:spPr/>
        <p:txBody>
          <a:bodyPr/>
          <a:lstStyle/>
          <a:p>
            <a:r>
              <a:rPr lang="en-US" dirty="0">
                <a:solidFill>
                  <a:schemeClr val="accent4">
                    <a:lumMod val="50000"/>
                  </a:schemeClr>
                </a:solidFill>
              </a:rPr>
              <a:t>PR12+25-013: Overview [5]</a:t>
            </a:r>
            <a:endParaRPr lang="en-US" dirty="0"/>
          </a:p>
        </p:txBody>
      </p:sp>
      <p:sp>
        <p:nvSpPr>
          <p:cNvPr id="4" name="Footer Placeholder 3">
            <a:extLst>
              <a:ext uri="{FF2B5EF4-FFF2-40B4-BE49-F238E27FC236}">
                <a16:creationId xmlns:a16="http://schemas.microsoft.com/office/drawing/2014/main" id="{7F6547D5-9620-A3E7-C1F3-CCC141C9C070}"/>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969CCCB7-9E0E-1A53-740B-43897F67F79F}"/>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26</a:t>
            </a:fld>
            <a:endParaRPr/>
          </a:p>
        </p:txBody>
      </p:sp>
      <p:pic>
        <p:nvPicPr>
          <p:cNvPr id="7" name="Picture 6">
            <a:extLst>
              <a:ext uri="{FF2B5EF4-FFF2-40B4-BE49-F238E27FC236}">
                <a16:creationId xmlns:a16="http://schemas.microsoft.com/office/drawing/2014/main" id="{8C19C7DC-A468-0821-1C7E-FDC1D3FD29ED}"/>
              </a:ext>
            </a:extLst>
          </p:cNvPr>
          <p:cNvPicPr>
            <a:picLocks noChangeAspect="1"/>
          </p:cNvPicPr>
          <p:nvPr/>
        </p:nvPicPr>
        <p:blipFill>
          <a:blip r:embed="rId3"/>
          <a:stretch>
            <a:fillRect/>
          </a:stretch>
        </p:blipFill>
        <p:spPr>
          <a:xfrm>
            <a:off x="4662871" y="2251006"/>
            <a:ext cx="2952954" cy="1529844"/>
          </a:xfrm>
          <a:prstGeom prst="rect">
            <a:avLst/>
          </a:prstGeom>
        </p:spPr>
      </p:pic>
      <p:pic>
        <p:nvPicPr>
          <p:cNvPr id="2" name="Picture 1" descr="A table with numbers and symbols&#10;&#10;AI-generated content may be incorrect.">
            <a:extLst>
              <a:ext uri="{FF2B5EF4-FFF2-40B4-BE49-F238E27FC236}">
                <a16:creationId xmlns:a16="http://schemas.microsoft.com/office/drawing/2014/main" id="{428950D6-60FB-DF6C-6BB7-5DA3A810815C}"/>
              </a:ext>
            </a:extLst>
          </p:cNvPr>
          <p:cNvPicPr>
            <a:picLocks noChangeAspect="1"/>
          </p:cNvPicPr>
          <p:nvPr/>
        </p:nvPicPr>
        <p:blipFill>
          <a:blip r:embed="rId4"/>
          <a:stretch>
            <a:fillRect/>
          </a:stretch>
        </p:blipFill>
        <p:spPr>
          <a:xfrm>
            <a:off x="7679508" y="1028952"/>
            <a:ext cx="4512492" cy="5014933"/>
          </a:xfrm>
          <a:prstGeom prst="rect">
            <a:avLst/>
          </a:prstGeom>
        </p:spPr>
      </p:pic>
      <p:sp>
        <p:nvSpPr>
          <p:cNvPr id="9" name="Text Placeholder 1">
            <a:extLst>
              <a:ext uri="{FF2B5EF4-FFF2-40B4-BE49-F238E27FC236}">
                <a16:creationId xmlns:a16="http://schemas.microsoft.com/office/drawing/2014/main" id="{D2299EB5-F32B-7B33-CF60-0120E7BCB25E}"/>
              </a:ext>
            </a:extLst>
          </p:cNvPr>
          <p:cNvSpPr>
            <a:spLocks noGrp="1"/>
          </p:cNvSpPr>
          <p:nvPr>
            <p:ph type="body" idx="1"/>
          </p:nvPr>
        </p:nvSpPr>
        <p:spPr>
          <a:xfrm>
            <a:off x="4772418" y="4171166"/>
            <a:ext cx="2793303" cy="1490598"/>
          </a:xfrm>
        </p:spPr>
        <p:txBody>
          <a:bodyPr/>
          <a:lstStyle/>
          <a:p>
            <a:pPr marL="114300" indent="0" algn="ctr">
              <a:buNone/>
            </a:pPr>
            <a:r>
              <a:rPr lang="en-US" b="1" u="sng" dirty="0"/>
              <a:t>Statistics (rev)</a:t>
            </a:r>
          </a:p>
          <a:p>
            <a:pPr>
              <a:buFont typeface="Arial" panose="020B0604020202020204" pitchFamily="34" charset="0"/>
              <a:buChar char="•"/>
            </a:pPr>
            <a:r>
              <a:rPr lang="en-US" dirty="0"/>
              <a:t>Phase 1: ~1%</a:t>
            </a:r>
          </a:p>
          <a:p>
            <a:pPr>
              <a:buFont typeface="Arial" panose="020B0604020202020204" pitchFamily="34" charset="0"/>
              <a:buChar char="•"/>
            </a:pPr>
            <a:r>
              <a:rPr lang="en-US" dirty="0"/>
              <a:t>Phase 2: ~4-6%</a:t>
            </a:r>
          </a:p>
        </p:txBody>
      </p:sp>
    </p:spTree>
    <p:extLst>
      <p:ext uri="{BB962C8B-B14F-4D97-AF65-F5344CB8AC3E}">
        <p14:creationId xmlns:p14="http://schemas.microsoft.com/office/powerpoint/2010/main" val="3846558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5697-EF40-866C-C0C6-FE5B033BC1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4E37D1-7505-5316-7D82-5A7CB1A1D1FB}"/>
              </a:ext>
            </a:extLst>
          </p:cNvPr>
          <p:cNvSpPr>
            <a:spLocks noGrp="1"/>
          </p:cNvSpPr>
          <p:nvPr>
            <p:ph type="body" idx="1"/>
          </p:nvPr>
        </p:nvSpPr>
        <p:spPr/>
        <p:txBody>
          <a:bodyPr numCol="1"/>
          <a:lstStyle/>
          <a:p>
            <a:r>
              <a:rPr lang="en-US" dirty="0"/>
              <a:t>Comment 2</a:t>
            </a:r>
          </a:p>
          <a:p>
            <a:pPr lvl="1"/>
            <a:r>
              <a:rPr lang="en-US" dirty="0"/>
              <a:t>The discussion of the nuclear structure effects in Sec.2 refers to some old empirical models... It would be helpful to connect the discussion of TPE corrections with these modern approaches. E.g., what is the role of 2-body currents near the diffractive minimum of the charge form factor?</a:t>
            </a:r>
          </a:p>
          <a:p>
            <a:pPr lvl="1"/>
            <a:r>
              <a:rPr lang="en-US" dirty="0"/>
              <a:t>The model of the nuclear charge distribution of Refs.[27,28] quoted in Sec.2.2.1 refers to an idealized “static” distribution ... The discussion of the impact could be formulated in terms of systematic approaches accounting for relativistic corrections (e.g. magnetic currents) and interaction effects.</a:t>
            </a:r>
          </a:p>
          <a:p>
            <a:pPr lvl="1"/>
            <a:r>
              <a:rPr lang="en-US" dirty="0"/>
              <a:t>The nuclear electric and magnetic form factor can be used to benchmark nuclear few body calculations with EFT interactions and current operators (2-body currents). It would be interesting to discuss the impact of the proposed measurements in this context.</a:t>
            </a:r>
          </a:p>
          <a:p>
            <a:r>
              <a:rPr lang="en-US" u="sng" dirty="0">
                <a:solidFill>
                  <a:schemeClr val="accent2"/>
                </a:solidFill>
              </a:rPr>
              <a:t>New collaborators (theory)</a:t>
            </a:r>
          </a:p>
          <a:p>
            <a:pPr lvl="1"/>
            <a:r>
              <a:rPr lang="en-US" dirty="0">
                <a:solidFill>
                  <a:schemeClr val="accent2"/>
                </a:solidFill>
              </a:rPr>
              <a:t>D. Lee (MSU): Nuclear Lattice Effective Field Theory (NLEFT)</a:t>
            </a:r>
          </a:p>
          <a:p>
            <a:pPr lvl="1"/>
            <a:r>
              <a:rPr lang="en-US" dirty="0">
                <a:solidFill>
                  <a:schemeClr val="accent2"/>
                </a:solidFill>
              </a:rPr>
              <a:t>A. Brown (MSU): Shell Model; </a:t>
            </a:r>
            <a:r>
              <a:rPr lang="en-US" dirty="0" err="1">
                <a:solidFill>
                  <a:schemeClr val="accent2"/>
                </a:solidFill>
              </a:rPr>
              <a:t>Skyrme</a:t>
            </a:r>
            <a:r>
              <a:rPr lang="en-US" dirty="0">
                <a:solidFill>
                  <a:schemeClr val="accent2"/>
                </a:solidFill>
              </a:rPr>
              <a:t> Energy Density Functional (SKX-EDF)</a:t>
            </a:r>
          </a:p>
          <a:p>
            <a:pPr lvl="1"/>
            <a:r>
              <a:rPr lang="en-US" dirty="0">
                <a:solidFill>
                  <a:schemeClr val="accent2"/>
                </a:solidFill>
              </a:rPr>
              <a:t>T. Miyagi (U. Tsukuba): Valence-Space In-Medium Similarity Renormalization Group (VS-IMSRG)</a:t>
            </a:r>
          </a:p>
          <a:p>
            <a:pPr lvl="1"/>
            <a:r>
              <a:rPr lang="en-US" dirty="0">
                <a:solidFill>
                  <a:schemeClr val="accent2"/>
                </a:solidFill>
              </a:rPr>
              <a:t>Will provide clean data for comparison with any theoretical model</a:t>
            </a:r>
          </a:p>
        </p:txBody>
      </p:sp>
      <p:sp>
        <p:nvSpPr>
          <p:cNvPr id="3" name="Title 2">
            <a:extLst>
              <a:ext uri="{FF2B5EF4-FFF2-40B4-BE49-F238E27FC236}">
                <a16:creationId xmlns:a16="http://schemas.microsoft.com/office/drawing/2014/main" id="{210D172F-8949-4C18-BB79-3D07F1E892B3}"/>
              </a:ext>
            </a:extLst>
          </p:cNvPr>
          <p:cNvSpPr>
            <a:spLocks noGrp="1"/>
          </p:cNvSpPr>
          <p:nvPr>
            <p:ph type="title"/>
          </p:nvPr>
        </p:nvSpPr>
        <p:spPr/>
        <p:txBody>
          <a:bodyPr/>
          <a:lstStyle/>
          <a:p>
            <a:r>
              <a:rPr lang="en-US" dirty="0">
                <a:solidFill>
                  <a:schemeClr val="accent4">
                    <a:lumMod val="50000"/>
                  </a:schemeClr>
                </a:solidFill>
              </a:rPr>
              <a:t>PR12+25-013 (PAC53): Theory Review [2]</a:t>
            </a:r>
            <a:endParaRPr lang="en-US" dirty="0"/>
          </a:p>
        </p:txBody>
      </p:sp>
      <p:sp>
        <p:nvSpPr>
          <p:cNvPr id="4" name="Footer Placeholder 3">
            <a:extLst>
              <a:ext uri="{FF2B5EF4-FFF2-40B4-BE49-F238E27FC236}">
                <a16:creationId xmlns:a16="http://schemas.microsoft.com/office/drawing/2014/main" id="{2CA6CA77-EDD0-14A3-2BEC-A9251B280845}"/>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C9929031-84D4-5594-C01D-04F5CDB03E9B}"/>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27</a:t>
            </a:fld>
            <a:endParaRPr/>
          </a:p>
        </p:txBody>
      </p:sp>
    </p:spTree>
    <p:extLst>
      <p:ext uri="{BB962C8B-B14F-4D97-AF65-F5344CB8AC3E}">
        <p14:creationId xmlns:p14="http://schemas.microsoft.com/office/powerpoint/2010/main" val="4104565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143F8-6C53-0D71-9F6C-915B29E3BA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254B1F-80E0-C404-754C-8AA16E9EC4AD}"/>
              </a:ext>
            </a:extLst>
          </p:cNvPr>
          <p:cNvSpPr>
            <a:spLocks noGrp="1"/>
          </p:cNvSpPr>
          <p:nvPr>
            <p:ph type="body" idx="1"/>
          </p:nvPr>
        </p:nvSpPr>
        <p:spPr/>
        <p:txBody>
          <a:bodyPr numCol="1"/>
          <a:lstStyle/>
          <a:p>
            <a:r>
              <a:rPr lang="en-US" dirty="0"/>
              <a:t>Comment 3</a:t>
            </a:r>
          </a:p>
          <a:p>
            <a:pPr lvl="1"/>
            <a:r>
              <a:rPr lang="en-US" dirty="0"/>
              <a:t>The proposal refers to “inclusive elastic” scattering, without specifying how exactly the elastic signal is to be identified. The analysis assumes that the electron/positron-nucleus scattering process is elastic, i.e., that the final nucleus is in its ground state. The scattering process can also leave the nucleus in a low-level excited state, which then decays through low-energy photon emission or nuclear decay. If the excitation energy is low enough, such processes will be experimentally indistinguishable from elastic scattering; however, they could have a significant effect on the size of the extracted “dispersive” TPE effects. The contributions from this effect should be estimated, especially for the heavier nuclei.</a:t>
            </a:r>
          </a:p>
          <a:p>
            <a:r>
              <a:rPr lang="en-US" dirty="0"/>
              <a:t>Contributions from excited states and TPE</a:t>
            </a:r>
          </a:p>
          <a:p>
            <a:pPr lvl="1"/>
            <a:r>
              <a:rPr lang="en-US" dirty="0">
                <a:solidFill>
                  <a:schemeClr val="accent2"/>
                </a:solidFill>
              </a:rPr>
              <a:t>Standard analysis procedure: subtract Coulomb and radiative corrections</a:t>
            </a:r>
          </a:p>
          <a:p>
            <a:pPr lvl="2"/>
            <a:r>
              <a:rPr lang="en-US" dirty="0">
                <a:solidFill>
                  <a:schemeClr val="accent2"/>
                </a:solidFill>
              </a:rPr>
              <a:t>TPE (e.g., Coulomb corrections) are included within the EMA framework</a:t>
            </a:r>
          </a:p>
          <a:p>
            <a:pPr lvl="1"/>
            <a:r>
              <a:rPr lang="en-US" dirty="0">
                <a:solidFill>
                  <a:schemeClr val="accent2"/>
                </a:solidFill>
              </a:rPr>
              <a:t>Contribution from excited states</a:t>
            </a:r>
          </a:p>
          <a:p>
            <a:pPr lvl="2"/>
            <a:r>
              <a:rPr lang="en-US" dirty="0">
                <a:solidFill>
                  <a:schemeClr val="accent2"/>
                </a:solidFill>
              </a:rPr>
              <a:t>Can exclude1</a:t>
            </a:r>
            <a:r>
              <a:rPr lang="en-US" baseline="30000" dirty="0">
                <a:solidFill>
                  <a:schemeClr val="accent2"/>
                </a:solidFill>
              </a:rPr>
              <a:t>st</a:t>
            </a:r>
            <a:r>
              <a:rPr lang="en-US" dirty="0">
                <a:solidFill>
                  <a:schemeClr val="accent2"/>
                </a:solidFill>
              </a:rPr>
              <a:t> excited state: spectrometer resolution &lt;10</a:t>
            </a:r>
            <a:r>
              <a:rPr lang="en-US" baseline="30000" dirty="0">
                <a:solidFill>
                  <a:schemeClr val="accent2"/>
                </a:solidFill>
              </a:rPr>
              <a:t>-4</a:t>
            </a:r>
          </a:p>
          <a:p>
            <a:pPr lvl="3"/>
            <a:r>
              <a:rPr lang="en-US" dirty="0">
                <a:solidFill>
                  <a:schemeClr val="accent2"/>
                </a:solidFill>
              </a:rPr>
              <a:t>Beam resolution + SHMS resolution + straggling in target + radiative corrections + detector resolutions</a:t>
            </a:r>
          </a:p>
          <a:p>
            <a:pPr lvl="3"/>
            <a:r>
              <a:rPr lang="en-US" dirty="0">
                <a:solidFill>
                  <a:schemeClr val="accent2"/>
                </a:solidFill>
              </a:rPr>
              <a:t>Study radiative tail region (excitation energy cut)</a:t>
            </a:r>
          </a:p>
        </p:txBody>
      </p:sp>
      <p:sp>
        <p:nvSpPr>
          <p:cNvPr id="3" name="Title 2">
            <a:extLst>
              <a:ext uri="{FF2B5EF4-FFF2-40B4-BE49-F238E27FC236}">
                <a16:creationId xmlns:a16="http://schemas.microsoft.com/office/drawing/2014/main" id="{53B409CF-0F1C-0FF4-4A88-A5E2B4BEFF4A}"/>
              </a:ext>
            </a:extLst>
          </p:cNvPr>
          <p:cNvSpPr>
            <a:spLocks noGrp="1"/>
          </p:cNvSpPr>
          <p:nvPr>
            <p:ph type="title"/>
          </p:nvPr>
        </p:nvSpPr>
        <p:spPr/>
        <p:txBody>
          <a:bodyPr/>
          <a:lstStyle/>
          <a:p>
            <a:r>
              <a:rPr lang="en-US" dirty="0">
                <a:solidFill>
                  <a:schemeClr val="accent4">
                    <a:lumMod val="50000"/>
                  </a:schemeClr>
                </a:solidFill>
              </a:rPr>
              <a:t>PR12+25-013 (PAC53): Theory Review [3]</a:t>
            </a:r>
            <a:endParaRPr lang="en-US" dirty="0"/>
          </a:p>
        </p:txBody>
      </p:sp>
      <p:sp>
        <p:nvSpPr>
          <p:cNvPr id="4" name="Footer Placeholder 3">
            <a:extLst>
              <a:ext uri="{FF2B5EF4-FFF2-40B4-BE49-F238E27FC236}">
                <a16:creationId xmlns:a16="http://schemas.microsoft.com/office/drawing/2014/main" id="{418610CF-B371-5634-B67A-9F4F2B602A4F}"/>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579A95F1-F231-357C-D0B5-11879528881C}"/>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28</a:t>
            </a:fld>
            <a:endParaRPr/>
          </a:p>
        </p:txBody>
      </p:sp>
    </p:spTree>
    <p:extLst>
      <p:ext uri="{BB962C8B-B14F-4D97-AF65-F5344CB8AC3E}">
        <p14:creationId xmlns:p14="http://schemas.microsoft.com/office/powerpoint/2010/main" val="1482921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F415-5D8F-F1C0-6735-2E864A6D4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35F501-6208-9787-2CA1-FAB50FCBBE83}"/>
              </a:ext>
            </a:extLst>
          </p:cNvPr>
          <p:cNvSpPr>
            <a:spLocks noGrp="1"/>
          </p:cNvSpPr>
          <p:nvPr>
            <p:ph type="title"/>
          </p:nvPr>
        </p:nvSpPr>
        <p:spPr/>
        <p:txBody>
          <a:bodyPr/>
          <a:lstStyle/>
          <a:p>
            <a:r>
              <a:rPr lang="en-US" dirty="0"/>
              <a:t>Contribution From Excited States</a:t>
            </a:r>
          </a:p>
        </p:txBody>
      </p:sp>
      <p:sp>
        <p:nvSpPr>
          <p:cNvPr id="4" name="Footer Placeholder 3">
            <a:extLst>
              <a:ext uri="{FF2B5EF4-FFF2-40B4-BE49-F238E27FC236}">
                <a16:creationId xmlns:a16="http://schemas.microsoft.com/office/drawing/2014/main" id="{25EE6EA0-AB2F-C0C2-F660-ED05AEA96066}"/>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46F23E8C-8C83-855B-8BD6-0919A3165691}"/>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29</a:t>
            </a:fld>
            <a:endParaRPr/>
          </a:p>
        </p:txBody>
      </p:sp>
      <p:graphicFrame>
        <p:nvGraphicFramePr>
          <p:cNvPr id="7" name="Table 6">
            <a:extLst>
              <a:ext uri="{FF2B5EF4-FFF2-40B4-BE49-F238E27FC236}">
                <a16:creationId xmlns:a16="http://schemas.microsoft.com/office/drawing/2014/main" id="{689BF3DB-C1F2-23F9-1F6E-E811E170C5AE}"/>
              </a:ext>
            </a:extLst>
          </p:cNvPr>
          <p:cNvGraphicFramePr>
            <a:graphicFrameLocks noGrp="1"/>
          </p:cNvGraphicFramePr>
          <p:nvPr>
            <p:extLst>
              <p:ext uri="{D42A27DB-BD31-4B8C-83A1-F6EECF244321}">
                <p14:modId xmlns:p14="http://schemas.microsoft.com/office/powerpoint/2010/main" val="2814187279"/>
              </p:ext>
            </p:extLst>
          </p:nvPr>
        </p:nvGraphicFramePr>
        <p:xfrm>
          <a:off x="1753645" y="3116238"/>
          <a:ext cx="8992867" cy="670560"/>
        </p:xfrm>
        <a:graphic>
          <a:graphicData uri="http://schemas.openxmlformats.org/drawingml/2006/table">
            <a:tbl>
              <a:tblPr firstRow="1" bandRow="1">
                <a:tableStyleId>{DE2B1F10-E2B1-4B51-9859-81D092572ABB}</a:tableStyleId>
              </a:tblPr>
              <a:tblGrid>
                <a:gridCol w="1805305">
                  <a:extLst>
                    <a:ext uri="{9D8B030D-6E8A-4147-A177-3AD203B41FA5}">
                      <a16:colId xmlns:a16="http://schemas.microsoft.com/office/drawing/2014/main" val="3746553793"/>
                    </a:ext>
                  </a:extLst>
                </a:gridCol>
                <a:gridCol w="754380">
                  <a:extLst>
                    <a:ext uri="{9D8B030D-6E8A-4147-A177-3AD203B41FA5}">
                      <a16:colId xmlns:a16="http://schemas.microsoft.com/office/drawing/2014/main" val="2290236574"/>
                    </a:ext>
                  </a:extLst>
                </a:gridCol>
                <a:gridCol w="946467">
                  <a:extLst>
                    <a:ext uri="{9D8B030D-6E8A-4147-A177-3AD203B41FA5}">
                      <a16:colId xmlns:a16="http://schemas.microsoft.com/office/drawing/2014/main" val="762376333"/>
                    </a:ext>
                  </a:extLst>
                </a:gridCol>
                <a:gridCol w="946467">
                  <a:extLst>
                    <a:ext uri="{9D8B030D-6E8A-4147-A177-3AD203B41FA5}">
                      <a16:colId xmlns:a16="http://schemas.microsoft.com/office/drawing/2014/main" val="3052317175"/>
                    </a:ext>
                  </a:extLst>
                </a:gridCol>
                <a:gridCol w="946467">
                  <a:extLst>
                    <a:ext uri="{9D8B030D-6E8A-4147-A177-3AD203B41FA5}">
                      <a16:colId xmlns:a16="http://schemas.microsoft.com/office/drawing/2014/main" val="296107884"/>
                    </a:ext>
                  </a:extLst>
                </a:gridCol>
                <a:gridCol w="946467">
                  <a:extLst>
                    <a:ext uri="{9D8B030D-6E8A-4147-A177-3AD203B41FA5}">
                      <a16:colId xmlns:a16="http://schemas.microsoft.com/office/drawing/2014/main" val="2383042213"/>
                    </a:ext>
                  </a:extLst>
                </a:gridCol>
                <a:gridCol w="946467">
                  <a:extLst>
                    <a:ext uri="{9D8B030D-6E8A-4147-A177-3AD203B41FA5}">
                      <a16:colId xmlns:a16="http://schemas.microsoft.com/office/drawing/2014/main" val="863963360"/>
                    </a:ext>
                  </a:extLst>
                </a:gridCol>
                <a:gridCol w="754380">
                  <a:extLst>
                    <a:ext uri="{9D8B030D-6E8A-4147-A177-3AD203B41FA5}">
                      <a16:colId xmlns:a16="http://schemas.microsoft.com/office/drawing/2014/main" val="1895521436"/>
                    </a:ext>
                  </a:extLst>
                </a:gridCol>
                <a:gridCol w="946467">
                  <a:extLst>
                    <a:ext uri="{9D8B030D-6E8A-4147-A177-3AD203B41FA5}">
                      <a16:colId xmlns:a16="http://schemas.microsoft.com/office/drawing/2014/main" val="2559259097"/>
                    </a:ext>
                  </a:extLst>
                </a:gridCol>
              </a:tblGrid>
              <a:tr h="0">
                <a:tc>
                  <a:txBody>
                    <a:bodyPr/>
                    <a:lstStyle/>
                    <a:p>
                      <a:pPr algn="ctr"/>
                      <a:r>
                        <a:rPr lang="en-US" sz="1600" b="1" dirty="0">
                          <a:solidFill>
                            <a:schemeClr val="accent4">
                              <a:lumMod val="50000"/>
                            </a:schemeClr>
                          </a:solidFill>
                        </a:rPr>
                        <a:t>Units of MeV</a:t>
                      </a:r>
                      <a:endParaRPr lang="en-US" sz="1600" dirty="0">
                        <a:solidFill>
                          <a:schemeClr val="accent4">
                            <a:lumMod val="50000"/>
                          </a:schemeClr>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12</a:t>
                      </a:r>
                      <a:r>
                        <a:rPr lang="en-US" sz="1600" b="1" dirty="0">
                          <a:solidFill>
                            <a:schemeClr val="accent4">
                              <a:lumMod val="50000"/>
                            </a:schemeClr>
                          </a:solidFill>
                        </a:rPr>
                        <a:t>C</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27</a:t>
                      </a:r>
                      <a:r>
                        <a:rPr lang="en-US" sz="1600" b="1" dirty="0">
                          <a:solidFill>
                            <a:schemeClr val="accent4">
                              <a:lumMod val="50000"/>
                            </a:schemeClr>
                          </a:solidFill>
                        </a:rPr>
                        <a:t>Al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48</a:t>
                      </a:r>
                      <a:r>
                        <a:rPr lang="en-US" sz="1600" b="1" dirty="0">
                          <a:solidFill>
                            <a:schemeClr val="accent4">
                              <a:lumMod val="50000"/>
                            </a:schemeClr>
                          </a:solidFill>
                        </a:rPr>
                        <a:t>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56</a:t>
                      </a:r>
                      <a:r>
                        <a:rPr lang="en-US" sz="1600" b="1" dirty="0">
                          <a:solidFill>
                            <a:schemeClr val="accent4">
                              <a:lumMod val="50000"/>
                            </a:schemeClr>
                          </a:solidFill>
                        </a:rPr>
                        <a:t>Fe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63</a:t>
                      </a:r>
                      <a:r>
                        <a:rPr lang="en-US" sz="1600" b="1" dirty="0">
                          <a:solidFill>
                            <a:schemeClr val="accent4">
                              <a:lumMod val="50000"/>
                            </a:schemeClr>
                          </a:solidFill>
                        </a:rPr>
                        <a:t>Cu</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196</a:t>
                      </a:r>
                      <a:r>
                        <a:rPr lang="en-US" sz="1600" b="1" dirty="0">
                          <a:solidFill>
                            <a:schemeClr val="accent4">
                              <a:lumMod val="50000"/>
                            </a:schemeClr>
                          </a:solidFill>
                        </a:rPr>
                        <a:t>Pt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208</a:t>
                      </a:r>
                      <a:r>
                        <a:rPr lang="en-US" sz="1600" b="1" dirty="0">
                          <a:solidFill>
                            <a:schemeClr val="accent4">
                              <a:lumMod val="50000"/>
                            </a:schemeClr>
                          </a:solidFill>
                        </a:rPr>
                        <a:t>Pb</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baseline="30000" dirty="0">
                          <a:solidFill>
                            <a:schemeClr val="accent4">
                              <a:lumMod val="50000"/>
                            </a:schemeClr>
                          </a:solidFill>
                        </a:rPr>
                        <a:t>209</a:t>
                      </a:r>
                      <a:r>
                        <a:rPr lang="en-US" sz="1600" b="1" dirty="0">
                          <a:solidFill>
                            <a:schemeClr val="accent4">
                              <a:lumMod val="50000"/>
                            </a:schemeClr>
                          </a:solidFill>
                        </a:rPr>
                        <a:t>Bi</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6409362"/>
                  </a:ext>
                </a:extLst>
              </a:tr>
              <a:tr h="0">
                <a:tc>
                  <a:txBody>
                    <a:bodyPr/>
                    <a:lstStyle/>
                    <a:p>
                      <a:pPr algn="ctr"/>
                      <a:r>
                        <a:rPr lang="en-US" sz="1600" b="1" dirty="0">
                          <a:solidFill>
                            <a:schemeClr val="accent4">
                              <a:lumMod val="50000"/>
                            </a:schemeClr>
                          </a:solidFill>
                        </a:rPr>
                        <a:t>1</a:t>
                      </a:r>
                      <a:r>
                        <a:rPr lang="en-US" sz="1600" b="1" baseline="30000" dirty="0">
                          <a:solidFill>
                            <a:schemeClr val="accent4">
                              <a:lumMod val="50000"/>
                            </a:schemeClr>
                          </a:solidFill>
                        </a:rPr>
                        <a:t>st</a:t>
                      </a:r>
                      <a:r>
                        <a:rPr lang="en-US" sz="1600" b="1" dirty="0">
                          <a:solidFill>
                            <a:schemeClr val="accent4">
                              <a:lumMod val="50000"/>
                            </a:schemeClr>
                          </a:solidFill>
                        </a:rPr>
                        <a:t> Excited State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4.443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0.844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3.832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0.847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0.670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0.356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2.615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chemeClr val="accent4">
                              <a:lumMod val="50000"/>
                            </a:schemeClr>
                          </a:solidFill>
                        </a:rPr>
                        <a:t>0.986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1556207"/>
                  </a:ext>
                </a:extLst>
              </a:tr>
            </a:tbl>
          </a:graphicData>
        </a:graphic>
      </p:graphicFrame>
    </p:spTree>
    <p:extLst>
      <p:ext uri="{BB962C8B-B14F-4D97-AF65-F5344CB8AC3E}">
        <p14:creationId xmlns:p14="http://schemas.microsoft.com/office/powerpoint/2010/main" val="134274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0B6BF-C55A-CA62-D2B8-5040181A9794}"/>
              </a:ext>
            </a:extLst>
          </p:cNvPr>
          <p:cNvSpPr>
            <a:spLocks noGrp="1"/>
          </p:cNvSpPr>
          <p:nvPr>
            <p:ph type="body" idx="1"/>
          </p:nvPr>
        </p:nvSpPr>
        <p:spPr/>
        <p:txBody>
          <a:bodyPr/>
          <a:lstStyle/>
          <a:p>
            <a:r>
              <a:rPr lang="en-US" dirty="0"/>
              <a:t>Background on e</a:t>
            </a:r>
            <a:r>
              <a:rPr lang="en-US" baseline="30000" dirty="0"/>
              <a:t>±</a:t>
            </a:r>
            <a:r>
              <a:rPr lang="en-US" dirty="0"/>
              <a:t> scattering</a:t>
            </a:r>
          </a:p>
          <a:p>
            <a:r>
              <a:rPr lang="en-US" dirty="0"/>
              <a:t>Physics Goals</a:t>
            </a:r>
          </a:p>
          <a:p>
            <a:pPr lvl="1"/>
            <a:r>
              <a:rPr lang="en-US" dirty="0">
                <a:solidFill>
                  <a:schemeClr val="tx1"/>
                </a:solidFill>
                <a:latin typeface="Arial" panose="020B0604020202020204" pitchFamily="34" charset="0"/>
                <a:cs typeface="Arial" panose="020B0604020202020204" pitchFamily="34" charset="0"/>
              </a:rPr>
              <a:t>Direct</a:t>
            </a:r>
          </a:p>
          <a:p>
            <a:pPr lvl="2"/>
            <a:r>
              <a:rPr lang="en-US" dirty="0">
                <a:solidFill>
                  <a:schemeClr val="tx1"/>
                </a:solidFill>
                <a:latin typeface="Arial" panose="020B0604020202020204" pitchFamily="34" charset="0"/>
                <a:cs typeface="Arial" panose="020B0604020202020204" pitchFamily="34" charset="0"/>
              </a:rPr>
              <a:t>Nuclear charge radii</a:t>
            </a:r>
          </a:p>
          <a:p>
            <a:pPr lvl="2"/>
            <a:r>
              <a:rPr lang="en-US" dirty="0">
                <a:solidFill>
                  <a:schemeClr val="tx1"/>
                </a:solidFill>
                <a:latin typeface="Arial" panose="020B0604020202020204" pitchFamily="34" charset="0"/>
                <a:cs typeface="Arial" panose="020B0604020202020204" pitchFamily="34" charset="0"/>
              </a:rPr>
              <a:t>Rare isotopes &amp; nuclear structure</a:t>
            </a:r>
          </a:p>
          <a:p>
            <a:pPr lvl="2"/>
            <a:r>
              <a:rPr lang="en-US" dirty="0">
                <a:solidFill>
                  <a:schemeClr val="tx1"/>
                </a:solidFill>
                <a:latin typeface="Arial" panose="020B0604020202020204" pitchFamily="34" charset="0"/>
                <a:cs typeface="Arial" panose="020B0604020202020204" pitchFamily="34" charset="0"/>
              </a:rPr>
              <a:t>Neutron skin puzzle &amp; single spin asymmetries</a:t>
            </a:r>
          </a:p>
          <a:p>
            <a:pPr lvl="1"/>
            <a:r>
              <a:rPr lang="en-US" dirty="0">
                <a:solidFill>
                  <a:schemeClr val="tx1"/>
                </a:solidFill>
                <a:latin typeface="Arial" panose="020B0604020202020204" pitchFamily="34" charset="0"/>
                <a:cs typeface="Arial" panose="020B0604020202020204" pitchFamily="34" charset="0"/>
              </a:rPr>
              <a:t>Indirect</a:t>
            </a:r>
          </a:p>
          <a:p>
            <a:pPr lvl="2"/>
            <a:r>
              <a:rPr lang="en-US" dirty="0">
                <a:solidFill>
                  <a:schemeClr val="tx1"/>
                </a:solidFill>
                <a:latin typeface="Arial" panose="020B0604020202020204" pitchFamily="34" charset="0"/>
                <a:cs typeface="Arial" panose="020B0604020202020204" pitchFamily="34" charset="0"/>
              </a:rPr>
              <a:t>Coulomb Sum Rule</a:t>
            </a:r>
          </a:p>
          <a:p>
            <a:pPr lvl="2"/>
            <a:r>
              <a:rPr lang="en-US" dirty="0">
                <a:solidFill>
                  <a:schemeClr val="tx1"/>
                </a:solidFill>
                <a:latin typeface="Arial" panose="020B0604020202020204" pitchFamily="34" charset="0"/>
                <a:cs typeface="Arial" panose="020B0604020202020204" pitchFamily="34" charset="0"/>
              </a:rPr>
              <a:t>Electron dipole moment</a:t>
            </a:r>
          </a:p>
          <a:p>
            <a:r>
              <a:rPr lang="en-US" dirty="0">
                <a:solidFill>
                  <a:schemeClr val="accent4">
                    <a:lumMod val="50000"/>
                  </a:schemeClr>
                </a:solidFill>
              </a:rPr>
              <a:t>PAC53 proposal PR12+25-013</a:t>
            </a:r>
          </a:p>
          <a:p>
            <a:r>
              <a:rPr lang="en-US">
                <a:solidFill>
                  <a:schemeClr val="accent4">
                    <a:lumMod val="50000"/>
                  </a:schemeClr>
                </a:solidFill>
              </a:rPr>
              <a:t>Summary</a:t>
            </a:r>
            <a:endParaRPr lang="en-US" dirty="0">
              <a:solidFill>
                <a:schemeClr val="accent4">
                  <a:lumMod val="50000"/>
                </a:schemeClr>
              </a:solidFill>
            </a:endParaRPr>
          </a:p>
          <a:p>
            <a:pPr lvl="1"/>
            <a:endParaRPr lang="en-US" dirty="0"/>
          </a:p>
        </p:txBody>
      </p:sp>
      <p:sp>
        <p:nvSpPr>
          <p:cNvPr id="3" name="Title 2">
            <a:extLst>
              <a:ext uri="{FF2B5EF4-FFF2-40B4-BE49-F238E27FC236}">
                <a16:creationId xmlns:a16="http://schemas.microsoft.com/office/drawing/2014/main" id="{ADD80CBC-2E4D-CDA2-AE76-5AC08FF3869C}"/>
              </a:ext>
            </a:extLst>
          </p:cNvPr>
          <p:cNvSpPr>
            <a:spLocks noGrp="1"/>
          </p:cNvSpPr>
          <p:nvPr>
            <p:ph type="title"/>
          </p:nvPr>
        </p:nvSpPr>
        <p:spPr/>
        <p:txBody>
          <a:bodyPr/>
          <a:lstStyle/>
          <a:p>
            <a:r>
              <a:rPr lang="en-US" dirty="0"/>
              <a:t>Outline</a:t>
            </a:r>
          </a:p>
        </p:txBody>
      </p:sp>
      <p:sp>
        <p:nvSpPr>
          <p:cNvPr id="4" name="Footer Placeholder 3">
            <a:extLst>
              <a:ext uri="{FF2B5EF4-FFF2-40B4-BE49-F238E27FC236}">
                <a16:creationId xmlns:a16="http://schemas.microsoft.com/office/drawing/2014/main" id="{92C5DB6D-5B7E-40FA-BAFB-2F3EE698CABC}"/>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5614CEDF-FFD3-6374-66F5-301264884C7B}"/>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a:t>
            </a:fld>
            <a:endParaRPr/>
          </a:p>
        </p:txBody>
      </p:sp>
    </p:spTree>
    <p:extLst>
      <p:ext uri="{BB962C8B-B14F-4D97-AF65-F5344CB8AC3E}">
        <p14:creationId xmlns:p14="http://schemas.microsoft.com/office/powerpoint/2010/main" val="1528955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9F775-0DA3-E5BB-27B4-36E6E7BD58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8A548B-2E53-7A36-860C-44B6CFCDA0FD}"/>
              </a:ext>
            </a:extLst>
          </p:cNvPr>
          <p:cNvSpPr>
            <a:spLocks noGrp="1"/>
          </p:cNvSpPr>
          <p:nvPr>
            <p:ph type="title"/>
          </p:nvPr>
        </p:nvSpPr>
        <p:spPr/>
        <p:txBody>
          <a:bodyPr/>
          <a:lstStyle/>
          <a:p>
            <a:r>
              <a:rPr lang="en-US" dirty="0"/>
              <a:t>700 MeV</a:t>
            </a:r>
          </a:p>
        </p:txBody>
      </p:sp>
      <p:sp>
        <p:nvSpPr>
          <p:cNvPr id="4" name="Footer Placeholder 3">
            <a:extLst>
              <a:ext uri="{FF2B5EF4-FFF2-40B4-BE49-F238E27FC236}">
                <a16:creationId xmlns:a16="http://schemas.microsoft.com/office/drawing/2014/main" id="{A925812C-66C9-2152-5B14-40D97907956D}"/>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1C7EDE25-68B8-C437-5E07-135A07B579A2}"/>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30</a:t>
            </a:fld>
            <a:endParaRPr/>
          </a:p>
        </p:txBody>
      </p:sp>
      <p:pic>
        <p:nvPicPr>
          <p:cNvPr id="6" name="Picture 5" descr="A group of graphs showing different types of chemical&#10;&#10;AI-generated content may be incorrect.">
            <a:extLst>
              <a:ext uri="{FF2B5EF4-FFF2-40B4-BE49-F238E27FC236}">
                <a16:creationId xmlns:a16="http://schemas.microsoft.com/office/drawing/2014/main" id="{4E7B043C-903E-9D14-B314-31C405CED61B}"/>
              </a:ext>
            </a:extLst>
          </p:cNvPr>
          <p:cNvPicPr>
            <a:picLocks noChangeAspect="1"/>
          </p:cNvPicPr>
          <p:nvPr/>
        </p:nvPicPr>
        <p:blipFill>
          <a:blip r:embed="rId2"/>
          <a:srcRect r="2246" b="740"/>
          <a:stretch>
            <a:fillRect/>
          </a:stretch>
        </p:blipFill>
        <p:spPr>
          <a:xfrm>
            <a:off x="827328" y="1018523"/>
            <a:ext cx="5247795" cy="5020108"/>
          </a:xfrm>
          <a:prstGeom prst="rect">
            <a:avLst/>
          </a:prstGeom>
        </p:spPr>
      </p:pic>
      <p:pic>
        <p:nvPicPr>
          <p:cNvPr id="8" name="Picture 7" descr="A group of graphs showing different types of data&#10;&#10;AI-generated content may be incorrect.">
            <a:extLst>
              <a:ext uri="{FF2B5EF4-FFF2-40B4-BE49-F238E27FC236}">
                <a16:creationId xmlns:a16="http://schemas.microsoft.com/office/drawing/2014/main" id="{AA2E7561-2910-E475-0F03-61F30B83D88A}"/>
              </a:ext>
            </a:extLst>
          </p:cNvPr>
          <p:cNvPicPr>
            <a:picLocks noChangeAspect="1"/>
          </p:cNvPicPr>
          <p:nvPr/>
        </p:nvPicPr>
        <p:blipFill>
          <a:blip r:embed="rId3"/>
          <a:srcRect r="2183" b="994"/>
          <a:stretch>
            <a:fillRect/>
          </a:stretch>
        </p:blipFill>
        <p:spPr>
          <a:xfrm>
            <a:off x="6508551" y="993471"/>
            <a:ext cx="5316018" cy="5069126"/>
          </a:xfrm>
          <a:prstGeom prst="rect">
            <a:avLst/>
          </a:prstGeom>
        </p:spPr>
      </p:pic>
    </p:spTree>
    <p:extLst>
      <p:ext uri="{BB962C8B-B14F-4D97-AF65-F5344CB8AC3E}">
        <p14:creationId xmlns:p14="http://schemas.microsoft.com/office/powerpoint/2010/main" val="3826311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83376-F1A3-B20F-F8B2-B902FBF69CF9}"/>
              </a:ext>
            </a:extLst>
          </p:cNvPr>
          <p:cNvSpPr>
            <a:spLocks noGrp="1"/>
          </p:cNvSpPr>
          <p:nvPr>
            <p:ph type="title"/>
          </p:nvPr>
        </p:nvSpPr>
        <p:spPr/>
        <p:txBody>
          <a:bodyPr/>
          <a:lstStyle/>
          <a:p>
            <a:r>
              <a:rPr lang="en-US" dirty="0"/>
              <a:t>1060 MeV</a:t>
            </a:r>
          </a:p>
        </p:txBody>
      </p:sp>
      <p:sp>
        <p:nvSpPr>
          <p:cNvPr id="4" name="Footer Placeholder 3">
            <a:extLst>
              <a:ext uri="{FF2B5EF4-FFF2-40B4-BE49-F238E27FC236}">
                <a16:creationId xmlns:a16="http://schemas.microsoft.com/office/drawing/2014/main" id="{09A2FDA5-FE42-26AA-4BEE-8866789B2B5C}"/>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6979A983-6FC1-47B1-6C95-0C96D70959B3}"/>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31</a:t>
            </a:fld>
            <a:endParaRPr/>
          </a:p>
        </p:txBody>
      </p:sp>
      <p:pic>
        <p:nvPicPr>
          <p:cNvPr id="6" name="Picture 5" descr="A graph of different types of chemical&#10;&#10;AI-generated content may be incorrect.">
            <a:extLst>
              <a:ext uri="{FF2B5EF4-FFF2-40B4-BE49-F238E27FC236}">
                <a16:creationId xmlns:a16="http://schemas.microsoft.com/office/drawing/2014/main" id="{7546A812-4725-D815-A02E-8774263F4BF1}"/>
              </a:ext>
            </a:extLst>
          </p:cNvPr>
          <p:cNvPicPr>
            <a:picLocks noChangeAspect="1"/>
          </p:cNvPicPr>
          <p:nvPr/>
        </p:nvPicPr>
        <p:blipFill>
          <a:blip r:embed="rId3"/>
          <a:srcRect t="1" r="2040" b="743"/>
          <a:stretch>
            <a:fillRect/>
          </a:stretch>
        </p:blipFill>
        <p:spPr>
          <a:xfrm>
            <a:off x="426495" y="1018524"/>
            <a:ext cx="5297308" cy="5056600"/>
          </a:xfrm>
          <a:prstGeom prst="rect">
            <a:avLst/>
          </a:prstGeom>
        </p:spPr>
      </p:pic>
      <p:pic>
        <p:nvPicPr>
          <p:cNvPr id="8" name="Picture 7" descr="A group of graphs showing different types of data&#10;&#10;AI-generated content may be incorrect.">
            <a:extLst>
              <a:ext uri="{FF2B5EF4-FFF2-40B4-BE49-F238E27FC236}">
                <a16:creationId xmlns:a16="http://schemas.microsoft.com/office/drawing/2014/main" id="{393A7D49-1F9C-7DB6-D72E-584089DF2B4D}"/>
              </a:ext>
            </a:extLst>
          </p:cNvPr>
          <p:cNvPicPr>
            <a:picLocks noChangeAspect="1"/>
          </p:cNvPicPr>
          <p:nvPr/>
        </p:nvPicPr>
        <p:blipFill>
          <a:blip r:embed="rId4"/>
          <a:srcRect t="1" r="2051" b="743"/>
          <a:stretch>
            <a:fillRect/>
          </a:stretch>
        </p:blipFill>
        <p:spPr>
          <a:xfrm>
            <a:off x="6801632" y="1018524"/>
            <a:ext cx="5260931" cy="5022424"/>
          </a:xfrm>
          <a:prstGeom prst="rect">
            <a:avLst/>
          </a:prstGeom>
        </p:spPr>
      </p:pic>
    </p:spTree>
    <p:extLst>
      <p:ext uri="{BB962C8B-B14F-4D97-AF65-F5344CB8AC3E}">
        <p14:creationId xmlns:p14="http://schemas.microsoft.com/office/powerpoint/2010/main" val="1780516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2E2C-FB8F-EA78-D3D5-2B785F291E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ABF3FC-30B4-C077-9FAF-BE2F27B1E8C1}"/>
              </a:ext>
            </a:extLst>
          </p:cNvPr>
          <p:cNvSpPr>
            <a:spLocks noGrp="1"/>
          </p:cNvSpPr>
          <p:nvPr>
            <p:ph type="title"/>
          </p:nvPr>
        </p:nvSpPr>
        <p:spPr/>
        <p:txBody>
          <a:bodyPr/>
          <a:lstStyle/>
          <a:p>
            <a:r>
              <a:rPr lang="en-US" dirty="0"/>
              <a:t>2120 MeV &amp; 4240 MeV</a:t>
            </a:r>
          </a:p>
        </p:txBody>
      </p:sp>
      <p:sp>
        <p:nvSpPr>
          <p:cNvPr id="4" name="Footer Placeholder 3">
            <a:extLst>
              <a:ext uri="{FF2B5EF4-FFF2-40B4-BE49-F238E27FC236}">
                <a16:creationId xmlns:a16="http://schemas.microsoft.com/office/drawing/2014/main" id="{98F790A1-49CE-9B11-29F2-311122DCAB5C}"/>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B3726740-E1E6-669B-7E7C-874759B71CD4}"/>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32</a:t>
            </a:fld>
            <a:endParaRPr/>
          </a:p>
        </p:txBody>
      </p:sp>
      <p:pic>
        <p:nvPicPr>
          <p:cNvPr id="6" name="Picture 5" descr="A graph of a number of electrons&#10;&#10;AI-generated content may be incorrect.">
            <a:extLst>
              <a:ext uri="{FF2B5EF4-FFF2-40B4-BE49-F238E27FC236}">
                <a16:creationId xmlns:a16="http://schemas.microsoft.com/office/drawing/2014/main" id="{F02406E3-CB3B-4C99-CC6D-45968B20CB62}"/>
              </a:ext>
            </a:extLst>
          </p:cNvPr>
          <p:cNvPicPr>
            <a:picLocks noChangeAspect="1"/>
          </p:cNvPicPr>
          <p:nvPr/>
        </p:nvPicPr>
        <p:blipFill>
          <a:blip r:embed="rId2"/>
          <a:srcRect r="2259" b="976"/>
          <a:stretch>
            <a:fillRect/>
          </a:stretch>
        </p:blipFill>
        <p:spPr>
          <a:xfrm>
            <a:off x="3232325" y="993470"/>
            <a:ext cx="5284752" cy="5044075"/>
          </a:xfrm>
          <a:prstGeom prst="rect">
            <a:avLst/>
          </a:prstGeom>
        </p:spPr>
      </p:pic>
    </p:spTree>
    <p:extLst>
      <p:ext uri="{BB962C8B-B14F-4D97-AF65-F5344CB8AC3E}">
        <p14:creationId xmlns:p14="http://schemas.microsoft.com/office/powerpoint/2010/main" val="949429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04FA26-7B12-D08A-3AE4-31B80FEB1E43}"/>
              </a:ext>
            </a:extLst>
          </p:cNvPr>
          <p:cNvSpPr>
            <a:spLocks noGrp="1"/>
          </p:cNvSpPr>
          <p:nvPr>
            <p:ph type="body" idx="1"/>
          </p:nvPr>
        </p:nvSpPr>
        <p:spPr/>
        <p:txBody>
          <a:bodyPr/>
          <a:lstStyle/>
          <a:p>
            <a:r>
              <a:rPr lang="en-US" dirty="0"/>
              <a:t>First ever comprehensive study and energy dependence of dispersive effects</a:t>
            </a:r>
          </a:p>
          <a:p>
            <a:pPr lvl="1"/>
            <a:r>
              <a:rPr lang="en-US" dirty="0"/>
              <a:t>Measure elastic inclusive cross section in Hall C at ~1-2% level</a:t>
            </a:r>
          </a:p>
          <a:p>
            <a:r>
              <a:rPr lang="en-US" dirty="0"/>
              <a:t>Two phases</a:t>
            </a:r>
          </a:p>
          <a:p>
            <a:pPr lvl="1"/>
            <a:r>
              <a:rPr lang="en-US" b="1" dirty="0">
                <a:solidFill>
                  <a:schemeClr val="tx1"/>
                </a:solidFill>
              </a:rPr>
              <a:t>Phase 1: qualitative measurements – 20 days</a:t>
            </a:r>
          </a:p>
          <a:p>
            <a:pPr lvl="2"/>
            <a:r>
              <a:rPr lang="en-US" dirty="0">
                <a:solidFill>
                  <a:schemeClr val="tx1"/>
                </a:solidFill>
              </a:rPr>
              <a:t>Compare </a:t>
            </a:r>
            <a:r>
              <a:rPr lang="en-US" dirty="0">
                <a:solidFill>
                  <a:schemeClr val="tx1"/>
                </a:solidFill>
                <a:latin typeface="Arial" panose="020B0604020202020204" pitchFamily="34" charset="0"/>
                <a:cs typeface="Arial" panose="020B0604020202020204" pitchFamily="34" charset="0"/>
              </a:rPr>
              <a:t>A(e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with theory</a:t>
            </a:r>
          </a:p>
          <a:p>
            <a:pPr lvl="2"/>
            <a:r>
              <a:rPr lang="en-US" dirty="0">
                <a:solidFill>
                  <a:schemeClr val="tx1"/>
                </a:solidFill>
                <a:latin typeface="Arial" panose="020B0604020202020204" pitchFamily="34" charset="0"/>
                <a:cs typeface="Arial" panose="020B0604020202020204" pitchFamily="34" charset="0"/>
              </a:rPr>
              <a:t>A. Afanasev group at GWU</a:t>
            </a:r>
          </a:p>
          <a:p>
            <a:pPr lvl="1"/>
            <a:r>
              <a:rPr lang="en-US" b="1" dirty="0">
                <a:solidFill>
                  <a:schemeClr val="tx1"/>
                </a:solidFill>
              </a:rPr>
              <a:t>Phase 2: absolute direct measurements – 33 days</a:t>
            </a:r>
          </a:p>
          <a:p>
            <a:pPr lvl="2"/>
            <a:r>
              <a:rPr lang="en-US" dirty="0">
                <a:solidFill>
                  <a:schemeClr val="tx1"/>
                </a:solidFill>
              </a:rPr>
              <a:t>Compare </a:t>
            </a:r>
            <a:r>
              <a:rPr lang="en-US" dirty="0">
                <a:solidFill>
                  <a:schemeClr val="tx1"/>
                </a:solidFill>
                <a:latin typeface="Arial" panose="020B0604020202020204" pitchFamily="34" charset="0"/>
                <a:cs typeface="Arial" panose="020B0604020202020204" pitchFamily="34" charset="0"/>
              </a:rPr>
              <a:t>A(</a:t>
            </a:r>
            <a:r>
              <a:rPr lang="en-US" dirty="0" err="1">
                <a:solidFill>
                  <a:schemeClr val="tx1"/>
                </a:solidFill>
                <a:latin typeface="Arial" panose="020B0604020202020204" pitchFamily="34" charset="0"/>
                <a:cs typeface="Arial" panose="020B0604020202020204" pitchFamily="34" charset="0"/>
              </a:rPr>
              <a:t>e</a:t>
            </a:r>
            <a:r>
              <a:rPr lang="en-US" baseline="30000" dirty="0" err="1">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,e</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cross sections</a:t>
            </a:r>
          </a:p>
          <a:p>
            <a:r>
              <a:rPr lang="en-US" dirty="0">
                <a:solidFill>
                  <a:schemeClr val="accent4">
                    <a:lumMod val="50000"/>
                  </a:schemeClr>
                </a:solidFill>
                <a:latin typeface="Arial" panose="020B0604020202020204" pitchFamily="34" charset="0"/>
                <a:cs typeface="Arial" panose="020B0604020202020204" pitchFamily="34" charset="0"/>
              </a:rPr>
              <a:t>Physics</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Nuclear charge radii</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Neutron skin puzzle &amp; single spin asymmetries</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Coulomb Sum Rule</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Rare isotopes &amp; nuclear structure</a:t>
            </a:r>
          </a:p>
          <a:p>
            <a:pPr marL="1028700" lvl="1" indent="-457200">
              <a:buFont typeface="+mj-lt"/>
              <a:buAutoNum type="arabicPeriod"/>
            </a:pPr>
            <a:r>
              <a:rPr lang="en-US" dirty="0">
                <a:solidFill>
                  <a:schemeClr val="tx1"/>
                </a:solidFill>
                <a:latin typeface="Arial" panose="020B0604020202020204" pitchFamily="34" charset="0"/>
                <a:cs typeface="Arial" panose="020B0604020202020204" pitchFamily="34" charset="0"/>
              </a:rPr>
              <a:t>Electron dipole moment (possible sensitivity)</a:t>
            </a:r>
          </a:p>
          <a:p>
            <a:endParaRPr lang="en-US" dirty="0"/>
          </a:p>
          <a:p>
            <a:endParaRPr lang="en-US" dirty="0"/>
          </a:p>
        </p:txBody>
      </p:sp>
      <p:sp>
        <p:nvSpPr>
          <p:cNvPr id="3" name="Title 2">
            <a:extLst>
              <a:ext uri="{FF2B5EF4-FFF2-40B4-BE49-F238E27FC236}">
                <a16:creationId xmlns:a16="http://schemas.microsoft.com/office/drawing/2014/main" id="{80E52FB9-4239-63DC-B5E5-8EAE6BB9F79E}"/>
              </a:ext>
            </a:extLst>
          </p:cNvPr>
          <p:cNvSpPr>
            <a:spLocks noGrp="1"/>
          </p:cNvSpPr>
          <p:nvPr>
            <p:ph type="title"/>
          </p:nvPr>
        </p:nvSpPr>
        <p:spPr>
          <a:xfrm>
            <a:off x="101600" y="153921"/>
            <a:ext cx="11988800" cy="749455"/>
          </a:xfrm>
        </p:spPr>
        <p:txBody>
          <a:bodyPr/>
          <a:lstStyle/>
          <a:p>
            <a:r>
              <a:rPr lang="en-US" sz="2600" i="1" dirty="0">
                <a:solidFill>
                  <a:schemeClr val="accent2"/>
                </a:solidFill>
              </a:rPr>
              <a:t>Theory Review </a:t>
            </a:r>
            <a:br>
              <a:rPr lang="en-US" sz="2600" i="1" dirty="0">
                <a:solidFill>
                  <a:schemeClr val="accent2"/>
                </a:solidFill>
              </a:rPr>
            </a:br>
            <a:r>
              <a:rPr lang="en-US" sz="2600" i="1" dirty="0">
                <a:solidFill>
                  <a:schemeClr val="accent2"/>
                </a:solidFill>
              </a:rPr>
              <a:t>“This is a well motivated experiment that could have significant impact”</a:t>
            </a:r>
          </a:p>
        </p:txBody>
      </p:sp>
      <p:sp>
        <p:nvSpPr>
          <p:cNvPr id="4" name="Footer Placeholder 3">
            <a:extLst>
              <a:ext uri="{FF2B5EF4-FFF2-40B4-BE49-F238E27FC236}">
                <a16:creationId xmlns:a16="http://schemas.microsoft.com/office/drawing/2014/main" id="{2795E6CD-2FF3-261E-C915-76226E5F58A1}"/>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A47C793D-917C-7AB9-4A68-A4524CF85466}"/>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33</a:t>
            </a:fld>
            <a:endParaRPr/>
          </a:p>
        </p:txBody>
      </p:sp>
    </p:spTree>
    <p:extLst>
      <p:ext uri="{BB962C8B-B14F-4D97-AF65-F5344CB8AC3E}">
        <p14:creationId xmlns:p14="http://schemas.microsoft.com/office/powerpoint/2010/main" val="2433347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D7794-8360-5A47-AC03-F6C12BB77EB9}"/>
              </a:ext>
            </a:extLst>
          </p:cNvPr>
          <p:cNvSpPr>
            <a:spLocks noGrp="1"/>
          </p:cNvSpPr>
          <p:nvPr>
            <p:ph type="title"/>
          </p:nvPr>
        </p:nvSpPr>
        <p:spPr>
          <a:xfrm>
            <a:off x="79023" y="3256640"/>
            <a:ext cx="11988800" cy="722396"/>
          </a:xfrm>
        </p:spPr>
        <p:txBody>
          <a:bodyPr/>
          <a:lstStyle/>
          <a:p>
            <a:r>
              <a:rPr lang="en-US" sz="5000" dirty="0"/>
              <a:t>Thank You!</a:t>
            </a:r>
          </a:p>
        </p:txBody>
      </p:sp>
      <p:sp>
        <p:nvSpPr>
          <p:cNvPr id="4" name="Footer Placeholder 3">
            <a:extLst>
              <a:ext uri="{FF2B5EF4-FFF2-40B4-BE49-F238E27FC236}">
                <a16:creationId xmlns:a16="http://schemas.microsoft.com/office/drawing/2014/main" id="{07181964-1AA8-2F4E-AAD1-A842D9409D6C}"/>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426DB027-28BC-8246-9D20-957BC3C8F193}"/>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34</a:t>
            </a:fld>
            <a:endParaRPr/>
          </a:p>
        </p:txBody>
      </p:sp>
    </p:spTree>
    <p:extLst>
      <p:ext uri="{BB962C8B-B14F-4D97-AF65-F5344CB8AC3E}">
        <p14:creationId xmlns:p14="http://schemas.microsoft.com/office/powerpoint/2010/main" val="855033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3ECA8-7C24-B4CD-8821-8688C5EC573D}"/>
              </a:ext>
            </a:extLst>
          </p:cNvPr>
          <p:cNvSpPr>
            <a:spLocks noGrp="1"/>
          </p:cNvSpPr>
          <p:nvPr>
            <p:ph type="title"/>
          </p:nvPr>
        </p:nvSpPr>
        <p:spPr/>
        <p:txBody>
          <a:bodyPr/>
          <a:lstStyle/>
          <a:p>
            <a:r>
              <a:rPr lang="en-US" dirty="0"/>
              <a:t>Physics: Coulomb Sum Rule</a:t>
            </a:r>
          </a:p>
        </p:txBody>
      </p:sp>
      <p:sp>
        <p:nvSpPr>
          <p:cNvPr id="4" name="Footer Placeholder 3">
            <a:extLst>
              <a:ext uri="{FF2B5EF4-FFF2-40B4-BE49-F238E27FC236}">
                <a16:creationId xmlns:a16="http://schemas.microsoft.com/office/drawing/2014/main" id="{D7C9F014-30A7-BD34-DA1E-1025D911CB85}"/>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078AD299-4A19-97DE-BFBE-70B9C04B3500}"/>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35</a:t>
            </a:fld>
            <a:endParaRPr/>
          </a:p>
        </p:txBody>
      </p:sp>
      <p:pic>
        <p:nvPicPr>
          <p:cNvPr id="7" name="Picture 6" descr="A black text on a white background&#10;&#10;AI-generated content may be incorrect.">
            <a:extLst>
              <a:ext uri="{FF2B5EF4-FFF2-40B4-BE49-F238E27FC236}">
                <a16:creationId xmlns:a16="http://schemas.microsoft.com/office/drawing/2014/main" id="{4F8B196F-D5F2-8B21-DAD7-E9D6732F5F2F}"/>
              </a:ext>
            </a:extLst>
          </p:cNvPr>
          <p:cNvPicPr>
            <a:picLocks noChangeAspect="1"/>
          </p:cNvPicPr>
          <p:nvPr/>
        </p:nvPicPr>
        <p:blipFill>
          <a:blip r:embed="rId2"/>
          <a:stretch>
            <a:fillRect/>
          </a:stretch>
        </p:blipFill>
        <p:spPr>
          <a:xfrm>
            <a:off x="0" y="4740628"/>
            <a:ext cx="4076700" cy="711200"/>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7DDB4837-568F-4A85-CDF7-7EBFF9BCC93E}"/>
              </a:ext>
            </a:extLst>
          </p:cNvPr>
          <p:cNvPicPr>
            <a:picLocks noChangeAspect="1"/>
          </p:cNvPicPr>
          <p:nvPr/>
        </p:nvPicPr>
        <p:blipFill>
          <a:blip r:embed="rId3"/>
          <a:stretch>
            <a:fillRect/>
          </a:stretch>
        </p:blipFill>
        <p:spPr>
          <a:xfrm>
            <a:off x="7403395" y="5015795"/>
            <a:ext cx="3594100" cy="596900"/>
          </a:xfrm>
          <a:prstGeom prst="rect">
            <a:avLst/>
          </a:prstGeom>
          <a:ln w="28575">
            <a:solidFill>
              <a:srgbClr val="FF0000"/>
            </a:solidFill>
          </a:ln>
        </p:spPr>
      </p:pic>
      <p:pic>
        <p:nvPicPr>
          <p:cNvPr id="10" name="Picture 9" descr="MorgensternMeziani_CSR.png">
            <a:extLst>
              <a:ext uri="{FF2B5EF4-FFF2-40B4-BE49-F238E27FC236}">
                <a16:creationId xmlns:a16="http://schemas.microsoft.com/office/drawing/2014/main" id="{FC328BAC-CBE6-40FE-279B-592DEBB2B2C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284" y="1583177"/>
            <a:ext cx="2687273" cy="2390512"/>
          </a:xfrm>
          <a:prstGeom prst="rect">
            <a:avLst/>
          </a:prstGeom>
        </p:spPr>
      </p:pic>
      <p:sp>
        <p:nvSpPr>
          <p:cNvPr id="11" name="Rectangle 10">
            <a:extLst>
              <a:ext uri="{FF2B5EF4-FFF2-40B4-BE49-F238E27FC236}">
                <a16:creationId xmlns:a16="http://schemas.microsoft.com/office/drawing/2014/main" id="{0F36BEE9-ACD5-7FE6-0964-40FA75CB6768}"/>
              </a:ext>
            </a:extLst>
          </p:cNvPr>
          <p:cNvSpPr/>
          <p:nvPr/>
        </p:nvSpPr>
        <p:spPr>
          <a:xfrm>
            <a:off x="463686" y="1206002"/>
            <a:ext cx="2291382" cy="438582"/>
          </a:xfrm>
          <a:prstGeom prst="rect">
            <a:avLst/>
          </a:prstGeom>
        </p:spPr>
        <p:txBody>
          <a:bodyPr wrap="square">
            <a:spAutoFit/>
          </a:bodyPr>
          <a:lstStyle/>
          <a:p>
            <a:pPr algn="ctr"/>
            <a:r>
              <a:rPr lang="is-IS" sz="1125" dirty="0">
                <a:solidFill>
                  <a:srgbClr val="064308"/>
                </a:solidFill>
              </a:rPr>
              <a:t>J. Morgenstern &amp; Z. Meziani.</a:t>
            </a:r>
          </a:p>
          <a:p>
            <a:pPr algn="ctr"/>
            <a:r>
              <a:rPr lang="is-IS" sz="1125" dirty="0">
                <a:solidFill>
                  <a:srgbClr val="064308"/>
                </a:solidFill>
              </a:rPr>
              <a:t>EPJ, </a:t>
            </a:r>
            <a:r>
              <a:rPr lang="is-IS" sz="1125" b="1" dirty="0">
                <a:solidFill>
                  <a:srgbClr val="064308"/>
                </a:solidFill>
              </a:rPr>
              <a:t>A</a:t>
            </a:r>
            <a:r>
              <a:rPr lang="mr-IN" sz="1125" b="1" dirty="0">
                <a:solidFill>
                  <a:srgbClr val="064308"/>
                </a:solidFill>
              </a:rPr>
              <a:t>17</a:t>
            </a:r>
            <a:r>
              <a:rPr lang="mr-IN" sz="1125" dirty="0">
                <a:solidFill>
                  <a:srgbClr val="064308"/>
                </a:solidFill>
              </a:rPr>
              <a:t>, 451–455</a:t>
            </a:r>
            <a:r>
              <a:rPr lang="is-IS" sz="1125" dirty="0">
                <a:solidFill>
                  <a:srgbClr val="064308"/>
                </a:solidFill>
              </a:rPr>
              <a:t>, (2003)</a:t>
            </a:r>
            <a:endParaRPr lang="en-US" sz="1125" dirty="0">
              <a:solidFill>
                <a:srgbClr val="064308"/>
              </a:solidFill>
            </a:endParaRPr>
          </a:p>
        </p:txBody>
      </p:sp>
      <p:pic>
        <p:nvPicPr>
          <p:cNvPr id="12" name="Picture 11">
            <a:extLst>
              <a:ext uri="{FF2B5EF4-FFF2-40B4-BE49-F238E27FC236}">
                <a16:creationId xmlns:a16="http://schemas.microsoft.com/office/drawing/2014/main" id="{4133B4A5-74D4-E887-A6F3-B24855486239}"/>
              </a:ext>
            </a:extLst>
          </p:cNvPr>
          <p:cNvPicPr>
            <a:picLocks noChangeAspect="1"/>
          </p:cNvPicPr>
          <p:nvPr/>
        </p:nvPicPr>
        <p:blipFill>
          <a:blip r:embed="rId5"/>
          <a:stretch>
            <a:fillRect/>
          </a:stretch>
        </p:blipFill>
        <p:spPr>
          <a:xfrm>
            <a:off x="2782836" y="1777097"/>
            <a:ext cx="2815600" cy="2015970"/>
          </a:xfrm>
          <a:prstGeom prst="rect">
            <a:avLst/>
          </a:prstGeom>
        </p:spPr>
      </p:pic>
      <p:sp>
        <p:nvSpPr>
          <p:cNvPr id="13" name="Rectangle 12">
            <a:extLst>
              <a:ext uri="{FF2B5EF4-FFF2-40B4-BE49-F238E27FC236}">
                <a16:creationId xmlns:a16="http://schemas.microsoft.com/office/drawing/2014/main" id="{DFC5726A-A4E4-3A51-CF4D-9551BB5FA1AD}"/>
              </a:ext>
            </a:extLst>
          </p:cNvPr>
          <p:cNvSpPr/>
          <p:nvPr/>
        </p:nvSpPr>
        <p:spPr>
          <a:xfrm>
            <a:off x="3040185" y="1198919"/>
            <a:ext cx="2344614" cy="430887"/>
          </a:xfrm>
          <a:prstGeom prst="rect">
            <a:avLst/>
          </a:prstGeom>
        </p:spPr>
        <p:txBody>
          <a:bodyPr wrap="square">
            <a:spAutoFit/>
          </a:bodyPr>
          <a:lstStyle/>
          <a:p>
            <a:pPr algn="ctr"/>
            <a:r>
              <a:rPr lang="en-US" sz="1100" dirty="0">
                <a:solidFill>
                  <a:srgbClr val="064308"/>
                </a:solidFill>
                <a:latin typeface="Proxima Nova"/>
              </a:rPr>
              <a:t>J. A. </a:t>
            </a:r>
            <a:r>
              <a:rPr lang="en-US" sz="1100" dirty="0" err="1">
                <a:solidFill>
                  <a:srgbClr val="064308"/>
                </a:solidFill>
                <a:latin typeface="Proxima Nova"/>
              </a:rPr>
              <a:t>Tostevin</a:t>
            </a:r>
            <a:r>
              <a:rPr lang="en-US" sz="1100" dirty="0">
                <a:solidFill>
                  <a:srgbClr val="064308"/>
                </a:solidFill>
                <a:latin typeface="Proxima Nova"/>
              </a:rPr>
              <a:t> and A. </a:t>
            </a:r>
            <a:r>
              <a:rPr lang="en-US" sz="1100" dirty="0" err="1">
                <a:solidFill>
                  <a:srgbClr val="064308"/>
                </a:solidFill>
                <a:latin typeface="Proxima Nova"/>
              </a:rPr>
              <a:t>Gade</a:t>
            </a:r>
            <a:endParaRPr lang="en-US" sz="1100" dirty="0">
              <a:solidFill>
                <a:srgbClr val="064308"/>
              </a:solidFill>
              <a:latin typeface="Proxima Nova"/>
            </a:endParaRPr>
          </a:p>
          <a:p>
            <a:pPr algn="ctr"/>
            <a:r>
              <a:rPr lang="en-US" sz="1100" dirty="0">
                <a:solidFill>
                  <a:srgbClr val="064308"/>
                </a:solidFill>
                <a:latin typeface="Proxima Nova"/>
              </a:rPr>
              <a:t>Phys. Rev. C </a:t>
            </a:r>
            <a:r>
              <a:rPr lang="en-US" sz="1100" b="1" dirty="0">
                <a:solidFill>
                  <a:srgbClr val="064308"/>
                </a:solidFill>
                <a:latin typeface="Proxima Nova"/>
              </a:rPr>
              <a:t>103</a:t>
            </a:r>
            <a:r>
              <a:rPr lang="en-US" sz="1100" dirty="0">
                <a:solidFill>
                  <a:srgbClr val="064308"/>
                </a:solidFill>
                <a:latin typeface="Proxima Nova"/>
              </a:rPr>
              <a:t>, 054610 (2021)</a:t>
            </a:r>
            <a:endParaRPr lang="en-US" sz="1100" b="0" i="0" u="none" strike="noStrike" dirty="0">
              <a:solidFill>
                <a:srgbClr val="064308"/>
              </a:solidFill>
              <a:effectLst/>
              <a:latin typeface="Proxima Nova"/>
            </a:endParaRPr>
          </a:p>
        </p:txBody>
      </p:sp>
      <p:pic>
        <p:nvPicPr>
          <p:cNvPr id="14" name="Picture 13" descr="JLabCSR_preliminary.png">
            <a:extLst>
              <a:ext uri="{FF2B5EF4-FFF2-40B4-BE49-F238E27FC236}">
                <a16:creationId xmlns:a16="http://schemas.microsoft.com/office/drawing/2014/main" id="{96134EBE-F853-FC8A-3A49-20E95383E1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04352" y="1918441"/>
            <a:ext cx="2780434" cy="1818181"/>
          </a:xfrm>
          <a:prstGeom prst="rect">
            <a:avLst/>
          </a:prstGeom>
        </p:spPr>
      </p:pic>
      <p:sp>
        <p:nvSpPr>
          <p:cNvPr id="15" name="Rectangle 14">
            <a:extLst>
              <a:ext uri="{FF2B5EF4-FFF2-40B4-BE49-F238E27FC236}">
                <a16:creationId xmlns:a16="http://schemas.microsoft.com/office/drawing/2014/main" id="{1D69DF2A-712F-B4D0-C3B4-CC0A3681A4F9}"/>
              </a:ext>
            </a:extLst>
          </p:cNvPr>
          <p:cNvSpPr/>
          <p:nvPr/>
        </p:nvSpPr>
        <p:spPr>
          <a:xfrm>
            <a:off x="6449278" y="1219199"/>
            <a:ext cx="4838852" cy="438582"/>
          </a:xfrm>
          <a:prstGeom prst="rect">
            <a:avLst/>
          </a:prstGeom>
        </p:spPr>
        <p:txBody>
          <a:bodyPr wrap="square">
            <a:spAutoFit/>
          </a:bodyPr>
          <a:lstStyle/>
          <a:p>
            <a:pPr algn="ctr"/>
            <a:r>
              <a:rPr lang="is-IS" sz="1125" dirty="0">
                <a:solidFill>
                  <a:srgbClr val="064308"/>
                </a:solidFill>
              </a:rPr>
              <a:t>M. Paolone, J</a:t>
            </a:r>
            <a:r>
              <a:rPr lang="en-US" sz="1125" dirty="0">
                <a:solidFill>
                  <a:srgbClr val="064308"/>
                </a:solidFill>
              </a:rPr>
              <a:t>La</a:t>
            </a:r>
            <a:r>
              <a:rPr lang="is-IS" sz="1125" dirty="0">
                <a:solidFill>
                  <a:srgbClr val="064308"/>
                </a:solidFill>
              </a:rPr>
              <a:t>b e05-110; CSR quenching?</a:t>
            </a:r>
          </a:p>
          <a:p>
            <a:pPr algn="ctr"/>
            <a:r>
              <a:rPr lang="is-IS" sz="1125" dirty="0">
                <a:solidFill>
                  <a:srgbClr val="064308"/>
                </a:solidFill>
              </a:rPr>
              <a:t>Hall A/C Collaboration (January 2022)</a:t>
            </a:r>
            <a:endParaRPr lang="en-US" sz="1125" dirty="0">
              <a:solidFill>
                <a:srgbClr val="064308"/>
              </a:solidFill>
            </a:endParaRPr>
          </a:p>
        </p:txBody>
      </p:sp>
      <p:pic>
        <p:nvPicPr>
          <p:cNvPr id="16" name="Picture 15">
            <a:extLst>
              <a:ext uri="{FF2B5EF4-FFF2-40B4-BE49-F238E27FC236}">
                <a16:creationId xmlns:a16="http://schemas.microsoft.com/office/drawing/2014/main" id="{E5E11195-D73F-1B14-C2A9-659485809C44}"/>
              </a:ext>
            </a:extLst>
          </p:cNvPr>
          <p:cNvPicPr>
            <a:picLocks noChangeAspect="1"/>
          </p:cNvPicPr>
          <p:nvPr/>
        </p:nvPicPr>
        <p:blipFill>
          <a:blip r:embed="rId7"/>
          <a:stretch>
            <a:fillRect/>
          </a:stretch>
        </p:blipFill>
        <p:spPr>
          <a:xfrm>
            <a:off x="10306873" y="1896972"/>
            <a:ext cx="1806105" cy="1947366"/>
          </a:xfrm>
          <a:prstGeom prst="rect">
            <a:avLst/>
          </a:prstGeom>
        </p:spPr>
      </p:pic>
      <p:pic>
        <p:nvPicPr>
          <p:cNvPr id="17" name="Picture 16">
            <a:extLst>
              <a:ext uri="{FF2B5EF4-FFF2-40B4-BE49-F238E27FC236}">
                <a16:creationId xmlns:a16="http://schemas.microsoft.com/office/drawing/2014/main" id="{6130341B-16CE-EE2A-04E9-76FB03C369E1}"/>
              </a:ext>
            </a:extLst>
          </p:cNvPr>
          <p:cNvPicPr>
            <a:picLocks noChangeAspect="1"/>
          </p:cNvPicPr>
          <p:nvPr/>
        </p:nvPicPr>
        <p:blipFill>
          <a:blip r:embed="rId8"/>
          <a:stretch>
            <a:fillRect/>
          </a:stretch>
        </p:blipFill>
        <p:spPr>
          <a:xfrm>
            <a:off x="8495009" y="1914542"/>
            <a:ext cx="1811747" cy="1907276"/>
          </a:xfrm>
          <a:prstGeom prst="rect">
            <a:avLst/>
          </a:prstGeom>
        </p:spPr>
      </p:pic>
      <p:cxnSp>
        <p:nvCxnSpPr>
          <p:cNvPr id="18" name="Elbow Connector 17">
            <a:extLst>
              <a:ext uri="{FF2B5EF4-FFF2-40B4-BE49-F238E27FC236}">
                <a16:creationId xmlns:a16="http://schemas.microsoft.com/office/drawing/2014/main" id="{07330BA0-1781-3C74-BA51-37CAD68BA802}"/>
              </a:ext>
            </a:extLst>
          </p:cNvPr>
          <p:cNvCxnSpPr>
            <a:cxnSpLocks/>
            <a:stCxn id="7" idx="2"/>
            <a:endCxn id="24" idx="2"/>
          </p:cNvCxnSpPr>
          <p:nvPr/>
        </p:nvCxnSpPr>
        <p:spPr>
          <a:xfrm rot="5400000" flipH="1" flipV="1">
            <a:off x="3598686" y="3259313"/>
            <a:ext cx="632178" cy="3752851"/>
          </a:xfrm>
          <a:prstGeom prst="bentConnector3">
            <a:avLst>
              <a:gd name="adj1" fmla="val -3616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DB2982-DADE-5CE6-8D49-E123D75D43F6}"/>
              </a:ext>
            </a:extLst>
          </p:cNvPr>
          <p:cNvSpPr txBox="1"/>
          <p:nvPr/>
        </p:nvSpPr>
        <p:spPr>
          <a:xfrm>
            <a:off x="8477954" y="5671179"/>
            <a:ext cx="1625601" cy="400110"/>
          </a:xfrm>
          <a:prstGeom prst="rect">
            <a:avLst/>
          </a:prstGeom>
          <a:noFill/>
        </p:spPr>
        <p:txBody>
          <a:bodyPr wrap="square">
            <a:spAutoFit/>
          </a:bodyPr>
          <a:lstStyle/>
          <a:p>
            <a:r>
              <a:rPr lang="en-US" sz="2000" dirty="0">
                <a:solidFill>
                  <a:srgbClr val="FF0000"/>
                </a:solidFill>
                <a:latin typeface="+mn-lt"/>
              </a:rPr>
              <a:t>22% in </a:t>
            </a:r>
            <a:r>
              <a:rPr lang="en-US" sz="2000" baseline="30000" dirty="0">
                <a:solidFill>
                  <a:srgbClr val="FF0000"/>
                </a:solidFill>
                <a:latin typeface="+mn-lt"/>
              </a:rPr>
              <a:t>12</a:t>
            </a:r>
            <a:r>
              <a:rPr lang="en-US" sz="2000" dirty="0">
                <a:solidFill>
                  <a:srgbClr val="FF0000"/>
                </a:solidFill>
                <a:latin typeface="+mn-lt"/>
              </a:rPr>
              <a:t>C!</a:t>
            </a:r>
          </a:p>
        </p:txBody>
      </p:sp>
      <p:pic>
        <p:nvPicPr>
          <p:cNvPr id="24" name="Picture 23" descr="A math equation with numbers and symbols&#10;&#10;AI-generated content may be incorrect.">
            <a:extLst>
              <a:ext uri="{FF2B5EF4-FFF2-40B4-BE49-F238E27FC236}">
                <a16:creationId xmlns:a16="http://schemas.microsoft.com/office/drawing/2014/main" id="{B7B6C435-887D-BA0E-E034-6ABAC4705CC9}"/>
              </a:ext>
            </a:extLst>
          </p:cNvPr>
          <p:cNvPicPr>
            <a:picLocks noChangeAspect="1"/>
          </p:cNvPicPr>
          <p:nvPr/>
        </p:nvPicPr>
        <p:blipFill>
          <a:blip r:embed="rId9"/>
          <a:stretch>
            <a:fillRect/>
          </a:stretch>
        </p:blipFill>
        <p:spPr>
          <a:xfrm>
            <a:off x="4654551" y="4070350"/>
            <a:ext cx="2273300" cy="749300"/>
          </a:xfrm>
          <a:prstGeom prst="rect">
            <a:avLst/>
          </a:prstGeom>
        </p:spPr>
      </p:pic>
      <p:cxnSp>
        <p:nvCxnSpPr>
          <p:cNvPr id="28" name="Elbow Connector 27">
            <a:extLst>
              <a:ext uri="{FF2B5EF4-FFF2-40B4-BE49-F238E27FC236}">
                <a16:creationId xmlns:a16="http://schemas.microsoft.com/office/drawing/2014/main" id="{4ECD0BE7-03D6-8420-8B3B-A83339864974}"/>
              </a:ext>
            </a:extLst>
          </p:cNvPr>
          <p:cNvCxnSpPr>
            <a:cxnSpLocks/>
            <a:stCxn id="24" idx="3"/>
            <a:endCxn id="9" idx="0"/>
          </p:cNvCxnSpPr>
          <p:nvPr/>
        </p:nvCxnSpPr>
        <p:spPr>
          <a:xfrm>
            <a:off x="6927851" y="4445000"/>
            <a:ext cx="2272594" cy="570795"/>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28A6634-0047-2198-70F4-91EDF240E616}"/>
              </a:ext>
            </a:extLst>
          </p:cNvPr>
          <p:cNvSpPr txBox="1"/>
          <p:nvPr/>
        </p:nvSpPr>
        <p:spPr>
          <a:xfrm>
            <a:off x="9477480" y="4633785"/>
            <a:ext cx="2612784" cy="276999"/>
          </a:xfrm>
          <a:prstGeom prst="rect">
            <a:avLst/>
          </a:prstGeom>
          <a:noFill/>
        </p:spPr>
        <p:txBody>
          <a:bodyPr wrap="square" rtlCol="0">
            <a:spAutoFit/>
          </a:bodyPr>
          <a:lstStyle/>
          <a:p>
            <a:pPr algn="ctr"/>
            <a:r>
              <a:rPr lang="en-US" sz="1200" dirty="0">
                <a:solidFill>
                  <a:schemeClr val="accent4">
                    <a:lumMod val="50000"/>
                  </a:schemeClr>
                </a:solidFill>
              </a:rPr>
              <a:t>P. </a:t>
            </a:r>
            <a:r>
              <a:rPr lang="en-US" sz="1200" dirty="0" err="1">
                <a:solidFill>
                  <a:schemeClr val="accent4">
                    <a:lumMod val="50000"/>
                  </a:schemeClr>
                </a:solidFill>
              </a:rPr>
              <a:t>Guèye</a:t>
            </a:r>
            <a:r>
              <a:rPr lang="en-US" sz="1200" dirty="0">
                <a:solidFill>
                  <a:schemeClr val="accent4">
                    <a:lumMod val="50000"/>
                  </a:schemeClr>
                </a:solidFill>
              </a:rPr>
              <a:t> et al., EPJ </a:t>
            </a:r>
            <a:r>
              <a:rPr lang="en-US" sz="1200" b="1" dirty="0">
                <a:solidFill>
                  <a:schemeClr val="accent4">
                    <a:lumMod val="50000"/>
                  </a:schemeClr>
                </a:solidFill>
              </a:rPr>
              <a:t>A56</a:t>
            </a:r>
            <a:r>
              <a:rPr lang="en-US" sz="1200" dirty="0">
                <a:solidFill>
                  <a:schemeClr val="accent4">
                    <a:lumMod val="50000"/>
                  </a:schemeClr>
                </a:solidFill>
              </a:rPr>
              <a:t>(5) 2020</a:t>
            </a:r>
          </a:p>
        </p:txBody>
      </p:sp>
    </p:spTree>
    <p:extLst>
      <p:ext uri="{BB962C8B-B14F-4D97-AF65-F5344CB8AC3E}">
        <p14:creationId xmlns:p14="http://schemas.microsoft.com/office/powerpoint/2010/main" val="116738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33165F-140D-0B31-0900-16E526EB36EC}"/>
              </a:ext>
            </a:extLst>
          </p:cNvPr>
          <p:cNvSpPr>
            <a:spLocks noGrp="1"/>
          </p:cNvSpPr>
          <p:nvPr>
            <p:ph type="body" idx="1"/>
          </p:nvPr>
        </p:nvSpPr>
        <p:spPr/>
        <p:txBody>
          <a:bodyPr/>
          <a:lstStyle/>
          <a:p>
            <a:r>
              <a:rPr lang="en-US" dirty="0"/>
              <a:t>Collaboration with Jaideep Singh @ MSU</a:t>
            </a:r>
          </a:p>
          <a:p>
            <a:r>
              <a:rPr lang="en-US" dirty="0"/>
              <a:t>Need: nuclei with spin &gt;0</a:t>
            </a:r>
          </a:p>
          <a:p>
            <a:pPr lvl="1"/>
            <a:r>
              <a:rPr lang="en-US" dirty="0">
                <a:latin typeface="Arial" panose="020B0604020202020204" pitchFamily="34" charset="0"/>
                <a:cs typeface="Arial" panose="020B0604020202020204" pitchFamily="34" charset="0"/>
              </a:rPr>
              <a:t>Four</a:t>
            </a:r>
            <a:r>
              <a:rPr lang="en-US" dirty="0">
                <a:effectLst/>
                <a:latin typeface="Arial" panose="020B0604020202020204" pitchFamily="34" charset="0"/>
                <a:cs typeface="Arial" panose="020B0604020202020204" pitchFamily="34" charset="0"/>
              </a:rPr>
              <a:t> electromagnetic  form factors </a:t>
            </a:r>
            <a:r>
              <a:rPr lang="en-US" dirty="0">
                <a:latin typeface="Helvetica" pitchFamily="2" charset="0"/>
              </a:rPr>
              <a:t>[1]</a:t>
            </a:r>
            <a:endParaRPr lang="en-US" dirty="0">
              <a:effectLst/>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F</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(charge) and </a:t>
            </a:r>
            <a:r>
              <a:rPr lang="en-US" dirty="0">
                <a:effectLst/>
                <a:latin typeface="Arial" panose="020B0604020202020204" pitchFamily="34" charset="0"/>
                <a:cs typeface="Arial" panose="020B0604020202020204" pitchFamily="34" charset="0"/>
              </a:rPr>
              <a:t>F</a:t>
            </a:r>
            <a:r>
              <a:rPr lang="en-US" baseline="-25000" dirty="0">
                <a:effectLst/>
                <a:latin typeface="Arial" panose="020B0604020202020204" pitchFamily="34" charset="0"/>
                <a:cs typeface="Arial" panose="020B0604020202020204" pitchFamily="34" charset="0"/>
              </a:rPr>
              <a:t>2</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anomalous magnetic moment)</a:t>
            </a:r>
          </a:p>
          <a:p>
            <a:pPr lvl="3"/>
            <a:r>
              <a:rPr lang="en-US" dirty="0">
                <a:effectLst/>
                <a:latin typeface="Arial" panose="020B0604020202020204" pitchFamily="34" charset="0"/>
                <a:cs typeface="Arial" panose="020B0604020202020204" pitchFamily="34" charset="0"/>
              </a:rPr>
              <a:t>Experimentally measured</a:t>
            </a:r>
          </a:p>
          <a:p>
            <a:pPr lvl="3"/>
            <a:r>
              <a:rPr lang="en-US" dirty="0">
                <a:effectLst/>
                <a:latin typeface="Arial" panose="020B0604020202020204" pitchFamily="34" charset="0"/>
                <a:cs typeface="Arial" panose="020B0604020202020204" pitchFamily="34" charset="0"/>
              </a:rPr>
              <a:t>F</a:t>
            </a:r>
            <a:r>
              <a:rPr lang="en-US" baseline="-25000" dirty="0">
                <a:effectLst/>
                <a:latin typeface="Arial" panose="020B0604020202020204" pitchFamily="34" charset="0"/>
                <a:cs typeface="Arial" panose="020B0604020202020204" pitchFamily="34" charset="0"/>
              </a:rPr>
              <a:t>2</a:t>
            </a:r>
            <a:r>
              <a:rPr lang="en-US" dirty="0">
                <a:effectLst/>
                <a:latin typeface="Arial" panose="020B0604020202020204" pitchFamily="34" charset="0"/>
                <a:cs typeface="Arial" panose="020B0604020202020204" pitchFamily="34" charset="0"/>
              </a:rPr>
              <a:t> lead to 2-photon exchange puzzle [2]</a:t>
            </a:r>
          </a:p>
          <a:p>
            <a:pPr lvl="2"/>
            <a:r>
              <a:rPr lang="en-US" dirty="0">
                <a:effectLst/>
                <a:latin typeface="Arial" panose="020B0604020202020204" pitchFamily="34" charset="0"/>
                <a:cs typeface="Arial" panose="020B0604020202020204" pitchFamily="34" charset="0"/>
              </a:rPr>
              <a:t>F</a:t>
            </a:r>
            <a:r>
              <a:rPr lang="en-US" baseline="-25000" dirty="0">
                <a:effectLst/>
                <a:latin typeface="Arial" panose="020B0604020202020204" pitchFamily="34" charset="0"/>
                <a:cs typeface="Arial" panose="020B0604020202020204" pitchFamily="34" charset="0"/>
              </a:rPr>
              <a:t>3</a:t>
            </a:r>
            <a:r>
              <a:rPr lang="en-US" dirty="0">
                <a:effectLst/>
                <a:latin typeface="Arial" panose="020B0604020202020204" pitchFamily="34" charset="0"/>
                <a:cs typeface="Arial" panose="020B0604020202020204" pitchFamily="34" charset="0"/>
              </a:rPr>
              <a:t> (electron dipole moment)</a:t>
            </a:r>
          </a:p>
          <a:p>
            <a:pPr lvl="3"/>
            <a:r>
              <a:rPr lang="en-US" dirty="0">
                <a:latin typeface="Arial" panose="020B0604020202020204" pitchFamily="34" charset="0"/>
                <a:cs typeface="Arial" panose="020B0604020202020204" pitchFamily="34" charset="0"/>
              </a:rPr>
              <a:t>No non-zero measured but possible [3,4]</a:t>
            </a:r>
          </a:p>
          <a:p>
            <a:pPr lvl="2"/>
            <a:r>
              <a:rPr lang="en-US" dirty="0">
                <a:effectLst/>
                <a:latin typeface="Arial" panose="020B0604020202020204" pitchFamily="34" charset="0"/>
                <a:cs typeface="Arial" panose="020B0604020202020204" pitchFamily="34" charset="0"/>
              </a:rPr>
              <a:t>F</a:t>
            </a:r>
            <a:r>
              <a:rPr lang="en-US" baseline="-25000" dirty="0">
                <a:effectLst/>
                <a:latin typeface="Arial" panose="020B0604020202020204" pitchFamily="34" charset="0"/>
                <a:cs typeface="Arial" panose="020B0604020202020204" pitchFamily="34" charset="0"/>
              </a:rPr>
              <a:t>4</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Zeldovich</a:t>
            </a:r>
            <a:r>
              <a:rPr lang="en-US" dirty="0">
                <a:effectLst/>
                <a:latin typeface="Arial" panose="020B0604020202020204" pitchFamily="34" charset="0"/>
                <a:cs typeface="Arial" panose="020B0604020202020204" pitchFamily="34" charset="0"/>
              </a:rPr>
              <a:t> anapole moment)</a:t>
            </a:r>
          </a:p>
          <a:p>
            <a:pPr lvl="3"/>
            <a:r>
              <a:rPr lang="en-US" b="0" i="0" u="none" strike="noStrike" dirty="0">
                <a:solidFill>
                  <a:srgbClr val="000000"/>
                </a:solidFill>
                <a:latin typeface="Arial" panose="020B0604020202020204" pitchFamily="34" charset="0"/>
                <a:cs typeface="Arial" panose="020B0604020202020204" pitchFamily="34" charset="0"/>
              </a:rPr>
              <a:t>No experimental evidence</a:t>
            </a:r>
          </a:p>
          <a:p>
            <a:pPr lvl="3"/>
            <a:r>
              <a:rPr lang="en-US" dirty="0">
                <a:solidFill>
                  <a:srgbClr val="000000"/>
                </a:solidFill>
                <a:latin typeface="Arial" panose="020B0604020202020204" pitchFamily="34" charset="0"/>
                <a:cs typeface="Arial" panose="020B0604020202020204" pitchFamily="34" charset="0"/>
              </a:rPr>
              <a:t>Through coupling to off-shell photons (virtual exchanged between 2 fermions) [1]</a:t>
            </a:r>
          </a:p>
          <a:p>
            <a:pPr lvl="3"/>
            <a:r>
              <a:rPr lang="en-US" dirty="0">
                <a:solidFill>
                  <a:srgbClr val="000000"/>
                </a:solidFill>
                <a:effectLst/>
                <a:latin typeface="Arial" panose="020B0604020202020204" pitchFamily="34" charset="0"/>
                <a:cs typeface="Arial" panose="020B0604020202020204" pitchFamily="34" charset="0"/>
              </a:rPr>
              <a:t>PV through F4 competes with PV through Z0: very hard to disentangle!</a:t>
            </a:r>
            <a:endParaRPr lang="en-US" b="0" i="0" u="none" strike="noStrike" dirty="0">
              <a:solidFill>
                <a:srgbClr val="000000"/>
              </a:solidFill>
              <a:effectLst/>
              <a:latin typeface="Aptos" panose="020B0004020202020204" pitchFamily="34" charset="0"/>
            </a:endParaRPr>
          </a:p>
          <a:p>
            <a:endParaRPr lang="en-US" dirty="0"/>
          </a:p>
        </p:txBody>
      </p:sp>
      <p:sp>
        <p:nvSpPr>
          <p:cNvPr id="3" name="Title 2">
            <a:extLst>
              <a:ext uri="{FF2B5EF4-FFF2-40B4-BE49-F238E27FC236}">
                <a16:creationId xmlns:a16="http://schemas.microsoft.com/office/drawing/2014/main" id="{78475790-DE16-492D-C1C9-58D9BB8D14DE}"/>
              </a:ext>
            </a:extLst>
          </p:cNvPr>
          <p:cNvSpPr>
            <a:spLocks noGrp="1"/>
          </p:cNvSpPr>
          <p:nvPr>
            <p:ph type="title"/>
          </p:nvPr>
        </p:nvSpPr>
        <p:spPr/>
        <p:txBody>
          <a:bodyPr/>
          <a:lstStyle/>
          <a:p>
            <a:r>
              <a:rPr lang="en-US" dirty="0"/>
              <a:t>Physics: EDM Search [1]</a:t>
            </a:r>
          </a:p>
        </p:txBody>
      </p:sp>
      <p:sp>
        <p:nvSpPr>
          <p:cNvPr id="4" name="Footer Placeholder 3">
            <a:extLst>
              <a:ext uri="{FF2B5EF4-FFF2-40B4-BE49-F238E27FC236}">
                <a16:creationId xmlns:a16="http://schemas.microsoft.com/office/drawing/2014/main" id="{4DE5602F-4EC1-BDE2-CEEE-A8F6552E063A}"/>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C3E65D79-2246-BFD5-BBF7-7208E5B90D25}"/>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36</a:t>
            </a:fld>
            <a:endParaRPr/>
          </a:p>
        </p:txBody>
      </p:sp>
      <p:sp>
        <p:nvSpPr>
          <p:cNvPr id="7" name="TextBox 6">
            <a:extLst>
              <a:ext uri="{FF2B5EF4-FFF2-40B4-BE49-F238E27FC236}">
                <a16:creationId xmlns:a16="http://schemas.microsoft.com/office/drawing/2014/main" id="{70BD7CDF-892E-9FE4-22EE-D75CCEC99D5B}"/>
              </a:ext>
            </a:extLst>
          </p:cNvPr>
          <p:cNvSpPr txBox="1"/>
          <p:nvPr/>
        </p:nvSpPr>
        <p:spPr>
          <a:xfrm>
            <a:off x="173517" y="5585902"/>
            <a:ext cx="6205250" cy="461665"/>
          </a:xfrm>
          <a:prstGeom prst="rect">
            <a:avLst/>
          </a:prstGeom>
          <a:noFill/>
        </p:spPr>
        <p:txBody>
          <a:bodyPr wrap="square">
            <a:spAutoFit/>
          </a:bodyPr>
          <a:lstStyle/>
          <a:p>
            <a:pPr lvl="3"/>
            <a:r>
              <a:rPr lang="en-US" sz="1200" dirty="0">
                <a:solidFill>
                  <a:schemeClr val="accent4">
                    <a:lumMod val="50000"/>
                  </a:schemeClr>
                </a:solidFill>
                <a:effectLst/>
                <a:latin typeface="Arial" panose="020B0604020202020204" pitchFamily="34" charset="0"/>
                <a:cs typeface="Arial" panose="020B0604020202020204" pitchFamily="34" charset="0"/>
              </a:rPr>
              <a:t>[1] M. Nowakowski, E. A. </a:t>
            </a:r>
            <a:r>
              <a:rPr lang="en-US" sz="1200" dirty="0" err="1">
                <a:solidFill>
                  <a:schemeClr val="accent4">
                    <a:lumMod val="50000"/>
                  </a:schemeClr>
                </a:solidFill>
                <a:effectLst/>
                <a:latin typeface="Arial" panose="020B0604020202020204" pitchFamily="34" charset="0"/>
                <a:cs typeface="Arial" panose="020B0604020202020204" pitchFamily="34" charset="0"/>
              </a:rPr>
              <a:t>Paschos</a:t>
            </a:r>
            <a:r>
              <a:rPr lang="en-US" sz="1200" dirty="0">
                <a:solidFill>
                  <a:schemeClr val="accent4">
                    <a:lumMod val="50000"/>
                  </a:schemeClr>
                </a:solidFill>
                <a:effectLst/>
                <a:latin typeface="Arial" panose="020B0604020202020204" pitchFamily="34" charset="0"/>
                <a:cs typeface="Arial" panose="020B0604020202020204" pitchFamily="34" charset="0"/>
              </a:rPr>
              <a:t> and J. M. Rodríguez, Eur. J. Phys. </a:t>
            </a:r>
            <a:r>
              <a:rPr lang="en-US" sz="1200" b="1" dirty="0">
                <a:solidFill>
                  <a:schemeClr val="accent4">
                    <a:lumMod val="50000"/>
                  </a:schemeClr>
                </a:solidFill>
                <a:effectLst/>
                <a:latin typeface="Arial" panose="020B0604020202020204" pitchFamily="34" charset="0"/>
                <a:cs typeface="Arial" panose="020B0604020202020204" pitchFamily="34" charset="0"/>
              </a:rPr>
              <a:t>26</a:t>
            </a:r>
            <a:r>
              <a:rPr lang="en-US" sz="1200" dirty="0">
                <a:solidFill>
                  <a:schemeClr val="accent4">
                    <a:lumMod val="50000"/>
                  </a:schemeClr>
                </a:solidFill>
                <a:effectLst/>
                <a:latin typeface="Arial" panose="020B0604020202020204" pitchFamily="34" charset="0"/>
                <a:cs typeface="Arial" panose="020B0604020202020204" pitchFamily="34" charset="0"/>
              </a:rPr>
              <a:t> 545–560 (2005)</a:t>
            </a:r>
          </a:p>
          <a:p>
            <a:pPr lvl="3"/>
            <a:r>
              <a:rPr lang="en-US" sz="1200" dirty="0">
                <a:solidFill>
                  <a:schemeClr val="accent4">
                    <a:lumMod val="50000"/>
                  </a:schemeClr>
                </a:solidFill>
                <a:latin typeface="Arial" panose="020B0604020202020204" pitchFamily="34" charset="0"/>
                <a:cs typeface="Arial" panose="020B0604020202020204" pitchFamily="34" charset="0"/>
              </a:rPr>
              <a:t>[2] </a:t>
            </a:r>
            <a:r>
              <a:rPr lang="en-US" sz="1200" dirty="0">
                <a:solidFill>
                  <a:schemeClr val="accent4">
                    <a:lumMod val="50000"/>
                  </a:schemeClr>
                </a:solidFill>
                <a:effectLst/>
                <a:latin typeface="Arial" panose="020B0604020202020204" pitchFamily="34" charset="0"/>
                <a:cs typeface="Arial" panose="020B0604020202020204" pitchFamily="34" charset="0"/>
              </a:rPr>
              <a:t>Bosted P. E., Phys. Rev. </a:t>
            </a:r>
            <a:r>
              <a:rPr lang="en-US" sz="1200" b="1" dirty="0">
                <a:solidFill>
                  <a:schemeClr val="accent4">
                    <a:lumMod val="50000"/>
                  </a:schemeClr>
                </a:solidFill>
                <a:effectLst/>
                <a:latin typeface="Arial" panose="020B0604020202020204" pitchFamily="34" charset="0"/>
                <a:cs typeface="Arial" panose="020B0604020202020204" pitchFamily="34" charset="0"/>
              </a:rPr>
              <a:t>C51</a:t>
            </a:r>
            <a:r>
              <a:rPr lang="en-US" sz="1200" dirty="0">
                <a:solidFill>
                  <a:schemeClr val="accent4">
                    <a:lumMod val="50000"/>
                  </a:schemeClr>
                </a:solidFill>
                <a:effectLst/>
                <a:latin typeface="Arial" panose="020B0604020202020204" pitchFamily="34" charset="0"/>
                <a:cs typeface="Arial" panose="020B0604020202020204" pitchFamily="34" charset="0"/>
              </a:rPr>
              <a:t> 409–11 (1995)</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68B4AFE-81B5-E2CF-2579-6C3D6F78C44F}"/>
              </a:ext>
            </a:extLst>
          </p:cNvPr>
          <p:cNvSpPr txBox="1"/>
          <p:nvPr/>
        </p:nvSpPr>
        <p:spPr>
          <a:xfrm>
            <a:off x="6640416" y="5566314"/>
            <a:ext cx="5191699" cy="461665"/>
          </a:xfrm>
          <a:prstGeom prst="rect">
            <a:avLst/>
          </a:prstGeom>
          <a:noFill/>
        </p:spPr>
        <p:txBody>
          <a:bodyPr wrap="square">
            <a:spAutoFit/>
          </a:bodyPr>
          <a:lstStyle/>
          <a:p>
            <a:pPr lvl="4"/>
            <a:r>
              <a:rPr lang="en-US" sz="1200" dirty="0">
                <a:solidFill>
                  <a:schemeClr val="accent4">
                    <a:lumMod val="50000"/>
                  </a:schemeClr>
                </a:solidFill>
                <a:effectLst/>
                <a:latin typeface="Arial" panose="020B0604020202020204" pitchFamily="34" charset="0"/>
                <a:cs typeface="Arial" panose="020B0604020202020204" pitchFamily="34" charset="0"/>
              </a:rPr>
              <a:t>[3] Commins E. D., Advances in At., Mol. and Opt. Phys., </a:t>
            </a:r>
            <a:r>
              <a:rPr lang="en-US" sz="1200" b="1" dirty="0">
                <a:solidFill>
                  <a:schemeClr val="accent4">
                    <a:lumMod val="50000"/>
                  </a:schemeClr>
                </a:solidFill>
                <a:effectLst/>
                <a:latin typeface="Arial" panose="020B0604020202020204" pitchFamily="34" charset="0"/>
                <a:cs typeface="Arial" panose="020B0604020202020204" pitchFamily="34" charset="0"/>
              </a:rPr>
              <a:t>40</a:t>
            </a:r>
            <a:r>
              <a:rPr lang="en-US" sz="1200" dirty="0">
                <a:solidFill>
                  <a:schemeClr val="accent4">
                    <a:lumMod val="50000"/>
                  </a:schemeClr>
                </a:solidFill>
                <a:effectLst/>
                <a:latin typeface="Arial" panose="020B0604020202020204" pitchFamily="34" charset="0"/>
                <a:cs typeface="Arial" panose="020B0604020202020204" pitchFamily="34" charset="0"/>
              </a:rPr>
              <a:t> 1–55 (1999)</a:t>
            </a:r>
            <a:endParaRPr lang="en-US" sz="1200" dirty="0">
              <a:solidFill>
                <a:schemeClr val="accent4">
                  <a:lumMod val="50000"/>
                </a:schemeClr>
              </a:solidFill>
              <a:latin typeface="Arial" panose="020B0604020202020204" pitchFamily="34" charset="0"/>
              <a:cs typeface="Arial" panose="020B0604020202020204" pitchFamily="34" charset="0"/>
            </a:endParaRPr>
          </a:p>
          <a:p>
            <a:pPr lvl="4"/>
            <a:r>
              <a:rPr lang="en-US" sz="1200" dirty="0">
                <a:solidFill>
                  <a:schemeClr val="accent4">
                    <a:lumMod val="50000"/>
                  </a:schemeClr>
                </a:solidFill>
                <a:effectLst/>
                <a:latin typeface="Arial" panose="020B0604020202020204" pitchFamily="34" charset="0"/>
                <a:cs typeface="Arial" panose="020B0604020202020204" pitchFamily="34" charset="0"/>
              </a:rPr>
              <a:t>[4] Regan B. C. et al., Phys. Rev. Lett. </a:t>
            </a:r>
            <a:r>
              <a:rPr lang="en-US" sz="1200" b="1" dirty="0">
                <a:solidFill>
                  <a:schemeClr val="accent4">
                    <a:lumMod val="50000"/>
                  </a:schemeClr>
                </a:solidFill>
                <a:effectLst/>
                <a:latin typeface="Arial" panose="020B0604020202020204" pitchFamily="34" charset="0"/>
                <a:cs typeface="Arial" panose="020B0604020202020204" pitchFamily="34" charset="0"/>
              </a:rPr>
              <a:t>88</a:t>
            </a:r>
            <a:r>
              <a:rPr lang="en-US" sz="1200" dirty="0">
                <a:solidFill>
                  <a:schemeClr val="accent4">
                    <a:lumMod val="50000"/>
                  </a:schemeClr>
                </a:solidFill>
                <a:effectLst/>
                <a:latin typeface="Arial" panose="020B0604020202020204" pitchFamily="34" charset="0"/>
                <a:cs typeface="Arial" panose="020B0604020202020204" pitchFamily="34" charset="0"/>
              </a:rPr>
              <a:t> 071805 (2002)</a:t>
            </a:r>
            <a:endParaRPr lang="en-US" sz="1200" dirty="0">
              <a:solidFill>
                <a:schemeClr val="accent4">
                  <a:lumMod val="50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26DE817-586C-325F-2AEC-298AFF08C8A4}"/>
              </a:ext>
            </a:extLst>
          </p:cNvPr>
          <p:cNvPicPr>
            <a:picLocks noChangeAspect="1"/>
          </p:cNvPicPr>
          <p:nvPr/>
        </p:nvPicPr>
        <p:blipFill>
          <a:blip r:embed="rId2"/>
          <a:stretch>
            <a:fillRect/>
          </a:stretch>
        </p:blipFill>
        <p:spPr>
          <a:xfrm>
            <a:off x="7335328" y="1439623"/>
            <a:ext cx="4535277" cy="2372716"/>
          </a:xfrm>
          <a:prstGeom prst="rect">
            <a:avLst/>
          </a:prstGeom>
          <a:ln>
            <a:solidFill>
              <a:schemeClr val="accent4">
                <a:lumMod val="50000"/>
              </a:schemeClr>
            </a:solidFill>
          </a:ln>
        </p:spPr>
      </p:pic>
    </p:spTree>
    <p:extLst>
      <p:ext uri="{BB962C8B-B14F-4D97-AF65-F5344CB8AC3E}">
        <p14:creationId xmlns:p14="http://schemas.microsoft.com/office/powerpoint/2010/main" val="3831502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95E01-ED38-BC79-F2DB-242133CD74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FC703A-EA53-65AD-AB97-A8E8C8C497E3}"/>
              </a:ext>
            </a:extLst>
          </p:cNvPr>
          <p:cNvSpPr>
            <a:spLocks noGrp="1"/>
          </p:cNvSpPr>
          <p:nvPr>
            <p:ph type="body" idx="1"/>
          </p:nvPr>
        </p:nvSpPr>
        <p:spPr/>
        <p:txBody>
          <a:bodyPr/>
          <a:lstStyle/>
          <a:p>
            <a:r>
              <a:rPr lang="en-US" b="0" i="0" u="none" strike="noStrike" dirty="0">
                <a:solidFill>
                  <a:schemeClr val="accent4">
                    <a:lumMod val="50000"/>
                  </a:schemeClr>
                </a:solidFill>
                <a:effectLst/>
                <a:latin typeface="Arial" panose="020B0604020202020204" pitchFamily="34" charset="0"/>
                <a:cs typeface="Arial" panose="020B0604020202020204" pitchFamily="34" charset="0"/>
              </a:rPr>
              <a:t>Goal</a:t>
            </a:r>
          </a:p>
          <a:p>
            <a:pPr lvl="1"/>
            <a:r>
              <a:rPr lang="en-US" dirty="0">
                <a:solidFill>
                  <a:srgbClr val="000000"/>
                </a:solidFill>
                <a:latin typeface="Arial" panose="020B0604020202020204" pitchFamily="34" charset="0"/>
                <a:cs typeface="Arial" panose="020B0604020202020204" pitchFamily="34" charset="0"/>
              </a:rPr>
              <a:t>C</a:t>
            </a:r>
            <a:r>
              <a:rPr lang="en-US" b="0" i="0" u="none" strike="noStrike" dirty="0">
                <a:solidFill>
                  <a:srgbClr val="000000"/>
                </a:solidFill>
                <a:effectLst/>
                <a:latin typeface="Arial" panose="020B0604020202020204" pitchFamily="34" charset="0"/>
                <a:cs typeface="Arial" panose="020B0604020202020204" pitchFamily="34" charset="0"/>
              </a:rPr>
              <a:t>onstrain EDMs from electron scattering data</a:t>
            </a:r>
            <a:r>
              <a:rPr lang="en-US" dirty="0">
                <a:solidFill>
                  <a:srgbClr val="000000"/>
                </a:solidFill>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in a model independent way</a:t>
            </a:r>
          </a:p>
          <a:p>
            <a:pPr lvl="1"/>
            <a:r>
              <a:rPr lang="en-US" dirty="0">
                <a:solidFill>
                  <a:srgbClr val="000000"/>
                </a:solidFill>
                <a:latin typeface="Arial" panose="020B0604020202020204" pitchFamily="34" charset="0"/>
                <a:cs typeface="Arial" panose="020B0604020202020204" pitchFamily="34" charset="0"/>
              </a:rPr>
              <a:t>Note on small Z: </a:t>
            </a:r>
            <a:r>
              <a:rPr lang="en-US" b="1" dirty="0">
                <a:solidFill>
                  <a:srgbClr val="000000"/>
                </a:solidFill>
                <a:latin typeface="Arial" panose="020B0604020202020204" pitchFamily="34" charset="0"/>
                <a:cs typeface="Arial" panose="020B0604020202020204" pitchFamily="34" charset="0"/>
              </a:rPr>
              <a:t>theory predicts that they are </a:t>
            </a:r>
            <a:r>
              <a:rPr lang="en-US" b="1" i="0" u="none" strike="noStrike" dirty="0">
                <a:solidFill>
                  <a:srgbClr val="000000"/>
                </a:solidFill>
                <a:effectLst/>
                <a:latin typeface="Arial" panose="020B0604020202020204" pitchFamily="34" charset="0"/>
                <a:cs typeface="Arial" panose="020B0604020202020204" pitchFamily="34" charset="0"/>
              </a:rPr>
              <a:t>immeasurably</a:t>
            </a:r>
            <a:r>
              <a:rPr lang="en-US" b="1" dirty="0">
                <a:solidFill>
                  <a:srgbClr val="000000"/>
                </a:solidFill>
                <a:latin typeface="Arial" panose="020B0604020202020204" pitchFamily="34" charset="0"/>
                <a:cs typeface="Arial" panose="020B0604020202020204" pitchFamily="34" charset="0"/>
              </a:rPr>
              <a:t> </a:t>
            </a:r>
            <a:r>
              <a:rPr lang="en-US" b="1" i="0" u="none" strike="noStrike" dirty="0">
                <a:solidFill>
                  <a:srgbClr val="000000"/>
                </a:solidFill>
                <a:effectLst/>
                <a:latin typeface="Arial" panose="020B0604020202020204" pitchFamily="34" charset="0"/>
                <a:cs typeface="Arial" panose="020B0604020202020204" pitchFamily="34" charset="0"/>
              </a:rPr>
              <a:t>small</a:t>
            </a:r>
          </a:p>
          <a:p>
            <a:pPr lvl="2"/>
            <a:r>
              <a:rPr lang="en-US" b="0" i="0" u="none" strike="noStrike" dirty="0">
                <a:solidFill>
                  <a:srgbClr val="000000"/>
                </a:solidFill>
                <a:effectLst/>
                <a:latin typeface="Arial" panose="020B0604020202020204" pitchFamily="34" charset="0"/>
                <a:cs typeface="Arial" panose="020B0604020202020204" pitchFamily="34" charset="0"/>
              </a:rPr>
              <a:t>No one have even tried to measure them!</a:t>
            </a:r>
          </a:p>
          <a:p>
            <a:pPr lvl="1"/>
            <a:r>
              <a:rPr lang="en-US" dirty="0">
                <a:solidFill>
                  <a:srgbClr val="000000"/>
                </a:solidFill>
                <a:latin typeface="Arial" panose="020B0604020202020204" pitchFamily="34" charset="0"/>
                <a:cs typeface="Arial" panose="020B0604020202020204" pitchFamily="34" charset="0"/>
              </a:rPr>
              <a:t>Experimental verification</a:t>
            </a:r>
          </a:p>
          <a:p>
            <a:pPr lvl="2"/>
            <a:r>
              <a:rPr lang="en-US" dirty="0">
                <a:solidFill>
                  <a:srgbClr val="000000"/>
                </a:solidFill>
                <a:latin typeface="Arial" panose="020B0604020202020204" pitchFamily="34" charset="0"/>
                <a:cs typeface="Arial" panose="020B0604020202020204" pitchFamily="34" charset="0"/>
              </a:rPr>
              <a:t>E</a:t>
            </a:r>
            <a:r>
              <a:rPr lang="en-US" b="0" i="0" u="none" strike="noStrike" dirty="0">
                <a:solidFill>
                  <a:srgbClr val="000000"/>
                </a:solidFill>
                <a:effectLst/>
                <a:latin typeface="Arial" panose="020B0604020202020204" pitchFamily="34" charset="0"/>
                <a:cs typeface="Arial" panose="020B0604020202020204" pitchFamily="34" charset="0"/>
              </a:rPr>
              <a:t>xperimental limits even if crude</a:t>
            </a:r>
          </a:p>
          <a:p>
            <a:pPr lvl="1"/>
            <a:r>
              <a:rPr lang="en-US" dirty="0">
                <a:solidFill>
                  <a:srgbClr val="000000"/>
                </a:solidFill>
                <a:latin typeface="Arial" panose="020B0604020202020204" pitchFamily="34" charset="0"/>
                <a:cs typeface="Arial" panose="020B0604020202020204" pitchFamily="34" charset="0"/>
              </a:rPr>
              <a:t>Would need polarized experiments</a:t>
            </a:r>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T</a:t>
            </a:r>
            <a:r>
              <a:rPr lang="en-US" b="0" i="0" u="none" strike="noStrike" dirty="0">
                <a:solidFill>
                  <a:srgbClr val="000000"/>
                </a:solidFill>
                <a:effectLst/>
                <a:latin typeface="Arial" panose="020B0604020202020204" pitchFamily="34" charset="0"/>
                <a:cs typeface="Arial" panose="020B0604020202020204" pitchFamily="34" charset="0"/>
              </a:rPr>
              <a:t>argets</a:t>
            </a:r>
          </a:p>
          <a:p>
            <a:pPr lvl="1"/>
            <a:r>
              <a:rPr lang="en-US" dirty="0">
                <a:solidFill>
                  <a:srgbClr val="000000"/>
                </a:solidFill>
                <a:latin typeface="Arial" panose="020B0604020202020204" pitchFamily="34" charset="0"/>
                <a:cs typeface="Arial" panose="020B0604020202020204" pitchFamily="34" charset="0"/>
              </a:rPr>
              <a:t>Spin 0	    :</a:t>
            </a:r>
            <a:r>
              <a:rPr lang="en-US" baseline="30000" dirty="0"/>
              <a:t>12</a:t>
            </a:r>
            <a:r>
              <a:rPr lang="en-US" dirty="0"/>
              <a:t>C, </a:t>
            </a:r>
            <a:r>
              <a:rPr lang="en-US" baseline="30000" dirty="0"/>
              <a:t>48</a:t>
            </a:r>
            <a:r>
              <a:rPr lang="en-US" dirty="0"/>
              <a:t>Ca, </a:t>
            </a:r>
            <a:r>
              <a:rPr lang="en-US" baseline="30000" dirty="0"/>
              <a:t>56</a:t>
            </a:r>
            <a:r>
              <a:rPr lang="en-US" dirty="0"/>
              <a:t>Fe,</a:t>
            </a:r>
            <a:r>
              <a:rPr lang="en-US" baseline="30000" dirty="0"/>
              <a:t> 196</a:t>
            </a:r>
            <a:r>
              <a:rPr lang="en-US" dirty="0"/>
              <a:t>Pt, </a:t>
            </a:r>
            <a:r>
              <a:rPr lang="en-US" baseline="30000" dirty="0"/>
              <a:t>208</a:t>
            </a:r>
            <a:r>
              <a:rPr lang="en-US" dirty="0"/>
              <a:t>Pb</a:t>
            </a:r>
            <a:endParaRPr lang="en-US" dirty="0">
              <a:solidFill>
                <a:srgbClr val="000000"/>
              </a:solidFill>
              <a:latin typeface="Arial" panose="020B0604020202020204" pitchFamily="34" charset="0"/>
              <a:cs typeface="Arial" panose="020B0604020202020204" pitchFamily="34" charset="0"/>
            </a:endParaRPr>
          </a:p>
          <a:p>
            <a:pPr lvl="1"/>
            <a:r>
              <a:rPr lang="en-US" b="0" i="0" u="none" strike="noStrike" dirty="0">
                <a:solidFill>
                  <a:srgbClr val="000000"/>
                </a:solidFill>
                <a:effectLst/>
                <a:latin typeface="Arial" panose="020B0604020202020204" pitchFamily="34" charset="0"/>
                <a:cs typeface="Arial" panose="020B0604020202020204" pitchFamily="34" charset="0"/>
              </a:rPr>
              <a:t>Non-spin 0:</a:t>
            </a:r>
            <a:r>
              <a:rPr lang="en-US" baseline="30000" dirty="0"/>
              <a:t> 27</a:t>
            </a:r>
            <a:r>
              <a:rPr lang="en-US" dirty="0"/>
              <a:t>Al (5/2), </a:t>
            </a:r>
            <a:r>
              <a:rPr lang="en-US" baseline="30000" dirty="0"/>
              <a:t>63</a:t>
            </a:r>
            <a:r>
              <a:rPr lang="en-US" dirty="0"/>
              <a:t>Cu (3/2), </a:t>
            </a:r>
            <a:r>
              <a:rPr lang="en-US" baseline="30000" dirty="0"/>
              <a:t>209</a:t>
            </a:r>
            <a:r>
              <a:rPr lang="en-US" dirty="0"/>
              <a:t>Bi (9/2)</a:t>
            </a:r>
            <a:endParaRPr lang="en-US" b="0" i="0" u="none" strike="noStrike" dirty="0">
              <a:solidFill>
                <a:srgbClr val="000000"/>
              </a:solidFill>
              <a:effectLst/>
              <a:latin typeface="Arial" panose="020B0604020202020204" pitchFamily="34" charset="0"/>
              <a:cs typeface="Arial" panose="020B0604020202020204" pitchFamily="34" charset="0"/>
            </a:endParaRPr>
          </a:p>
          <a:p>
            <a:pPr lvl="1"/>
            <a:endParaRPr lang="en-US" b="0" i="0" u="none" strike="noStrike" dirty="0">
              <a:solidFill>
                <a:srgbClr val="000000"/>
              </a:solidFill>
              <a:effectLst/>
              <a:latin typeface="Aptos" panose="020B0004020202020204" pitchFamily="34" charset="0"/>
            </a:endParaRPr>
          </a:p>
          <a:p>
            <a:endParaRPr lang="en-US" dirty="0"/>
          </a:p>
        </p:txBody>
      </p:sp>
      <p:sp>
        <p:nvSpPr>
          <p:cNvPr id="3" name="Title 2">
            <a:extLst>
              <a:ext uri="{FF2B5EF4-FFF2-40B4-BE49-F238E27FC236}">
                <a16:creationId xmlns:a16="http://schemas.microsoft.com/office/drawing/2014/main" id="{9F4E19D9-F377-FF94-609E-E054B008D304}"/>
              </a:ext>
            </a:extLst>
          </p:cNvPr>
          <p:cNvSpPr>
            <a:spLocks noGrp="1"/>
          </p:cNvSpPr>
          <p:nvPr>
            <p:ph type="title"/>
          </p:nvPr>
        </p:nvSpPr>
        <p:spPr/>
        <p:txBody>
          <a:bodyPr/>
          <a:lstStyle/>
          <a:p>
            <a:r>
              <a:rPr lang="en-US" dirty="0"/>
              <a:t>Physics: EDM Search [2]</a:t>
            </a:r>
          </a:p>
        </p:txBody>
      </p:sp>
      <p:sp>
        <p:nvSpPr>
          <p:cNvPr id="4" name="Footer Placeholder 3">
            <a:extLst>
              <a:ext uri="{FF2B5EF4-FFF2-40B4-BE49-F238E27FC236}">
                <a16:creationId xmlns:a16="http://schemas.microsoft.com/office/drawing/2014/main" id="{077935AC-1ECB-AC09-4438-A832E084F24A}"/>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308EF301-5C15-F223-BA0D-8DEB8FB72D0E}"/>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37</a:t>
            </a:fld>
            <a:endParaRPr/>
          </a:p>
        </p:txBody>
      </p:sp>
    </p:spTree>
    <p:extLst>
      <p:ext uri="{BB962C8B-B14F-4D97-AF65-F5344CB8AC3E}">
        <p14:creationId xmlns:p14="http://schemas.microsoft.com/office/powerpoint/2010/main" val="3957515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719EA-94D9-C2F2-1D1D-4984A47734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57EA51-CCD5-0359-AD6E-B2477AC47AB6}"/>
              </a:ext>
            </a:extLst>
          </p:cNvPr>
          <p:cNvSpPr>
            <a:spLocks noGrp="1"/>
          </p:cNvSpPr>
          <p:nvPr>
            <p:ph type="body" idx="1"/>
          </p:nvPr>
        </p:nvSpPr>
        <p:spPr/>
        <p:txBody>
          <a:bodyPr/>
          <a:lstStyle/>
          <a:p>
            <a:r>
              <a:rPr lang="en-US" dirty="0"/>
              <a:t>Background on e</a:t>
            </a:r>
            <a:r>
              <a:rPr lang="en-US" baseline="30000" dirty="0"/>
              <a:t>±</a:t>
            </a:r>
            <a:r>
              <a:rPr lang="en-US" dirty="0"/>
              <a:t> scattering</a:t>
            </a:r>
          </a:p>
          <a:p>
            <a:r>
              <a:rPr lang="en-US" dirty="0"/>
              <a:t>Physics Goals</a:t>
            </a:r>
          </a:p>
          <a:p>
            <a:pPr lvl="1"/>
            <a:r>
              <a:rPr lang="en-US" dirty="0">
                <a:solidFill>
                  <a:schemeClr val="tx1"/>
                </a:solidFill>
                <a:latin typeface="Arial" panose="020B0604020202020204" pitchFamily="34" charset="0"/>
                <a:cs typeface="Arial" panose="020B0604020202020204" pitchFamily="34" charset="0"/>
              </a:rPr>
              <a:t>Direct</a:t>
            </a:r>
          </a:p>
          <a:p>
            <a:pPr lvl="2"/>
            <a:r>
              <a:rPr lang="en-US" dirty="0">
                <a:solidFill>
                  <a:schemeClr val="tx1"/>
                </a:solidFill>
                <a:latin typeface="Arial" panose="020B0604020202020204" pitchFamily="34" charset="0"/>
                <a:cs typeface="Arial" panose="020B0604020202020204" pitchFamily="34" charset="0"/>
              </a:rPr>
              <a:t>Nuclear charge radii</a:t>
            </a:r>
          </a:p>
          <a:p>
            <a:pPr lvl="2"/>
            <a:r>
              <a:rPr lang="en-US" dirty="0">
                <a:solidFill>
                  <a:schemeClr val="tx1"/>
                </a:solidFill>
                <a:latin typeface="Arial" panose="020B0604020202020204" pitchFamily="34" charset="0"/>
                <a:cs typeface="Arial" panose="020B0604020202020204" pitchFamily="34" charset="0"/>
              </a:rPr>
              <a:t>Rare isotopes &amp; nuclear structure</a:t>
            </a:r>
          </a:p>
          <a:p>
            <a:pPr lvl="2"/>
            <a:r>
              <a:rPr lang="en-US" dirty="0">
                <a:solidFill>
                  <a:schemeClr val="tx1"/>
                </a:solidFill>
                <a:latin typeface="Arial" panose="020B0604020202020204" pitchFamily="34" charset="0"/>
                <a:cs typeface="Arial" panose="020B0604020202020204" pitchFamily="34" charset="0"/>
              </a:rPr>
              <a:t>Neutron skin puzzle &amp; single spin asymmetries</a:t>
            </a:r>
          </a:p>
          <a:p>
            <a:pPr lvl="1"/>
            <a:r>
              <a:rPr lang="en-US" dirty="0">
                <a:solidFill>
                  <a:schemeClr val="bg1">
                    <a:lumMod val="85000"/>
                  </a:schemeClr>
                </a:solidFill>
                <a:latin typeface="Arial" panose="020B0604020202020204" pitchFamily="34" charset="0"/>
                <a:cs typeface="Arial" panose="020B0604020202020204" pitchFamily="34" charset="0"/>
              </a:rPr>
              <a:t>Indirect</a:t>
            </a:r>
          </a:p>
          <a:p>
            <a:pPr lvl="2"/>
            <a:r>
              <a:rPr lang="en-US" dirty="0">
                <a:solidFill>
                  <a:schemeClr val="bg1">
                    <a:lumMod val="85000"/>
                  </a:schemeClr>
                </a:solidFill>
                <a:latin typeface="Arial" panose="020B0604020202020204" pitchFamily="34" charset="0"/>
                <a:cs typeface="Arial" panose="020B0604020202020204" pitchFamily="34" charset="0"/>
              </a:rPr>
              <a:t>Coulomb Sum Rule</a:t>
            </a:r>
          </a:p>
          <a:p>
            <a:pPr lvl="2"/>
            <a:r>
              <a:rPr lang="en-US" dirty="0">
                <a:solidFill>
                  <a:schemeClr val="bg1">
                    <a:lumMod val="85000"/>
                  </a:schemeClr>
                </a:solidFill>
                <a:latin typeface="Arial" panose="020B0604020202020204" pitchFamily="34" charset="0"/>
                <a:cs typeface="Arial" panose="020B0604020202020204" pitchFamily="34" charset="0"/>
              </a:rPr>
              <a:t>Electron dipole moment</a:t>
            </a:r>
          </a:p>
          <a:p>
            <a:r>
              <a:rPr lang="en-US" dirty="0">
                <a:solidFill>
                  <a:schemeClr val="accent4">
                    <a:lumMod val="50000"/>
                  </a:schemeClr>
                </a:solidFill>
              </a:rPr>
              <a:t>PAC53 proposal PR12+25-013</a:t>
            </a:r>
          </a:p>
          <a:p>
            <a:r>
              <a:rPr lang="en-US" dirty="0">
                <a:solidFill>
                  <a:schemeClr val="accent4">
                    <a:lumMod val="50000"/>
                  </a:schemeClr>
                </a:solidFill>
              </a:rPr>
              <a:t>Summary</a:t>
            </a:r>
          </a:p>
          <a:p>
            <a:pPr lvl="1"/>
            <a:endParaRPr lang="en-US" dirty="0"/>
          </a:p>
        </p:txBody>
      </p:sp>
      <p:sp>
        <p:nvSpPr>
          <p:cNvPr id="3" name="Title 2">
            <a:extLst>
              <a:ext uri="{FF2B5EF4-FFF2-40B4-BE49-F238E27FC236}">
                <a16:creationId xmlns:a16="http://schemas.microsoft.com/office/drawing/2014/main" id="{D404A0D9-D993-89D9-0BF1-D164AF12219C}"/>
              </a:ext>
            </a:extLst>
          </p:cNvPr>
          <p:cNvSpPr>
            <a:spLocks noGrp="1"/>
          </p:cNvSpPr>
          <p:nvPr>
            <p:ph type="title"/>
          </p:nvPr>
        </p:nvSpPr>
        <p:spPr/>
        <p:txBody>
          <a:bodyPr/>
          <a:lstStyle/>
          <a:p>
            <a:r>
              <a:rPr lang="en-US" dirty="0"/>
              <a:t>Outline</a:t>
            </a:r>
          </a:p>
        </p:txBody>
      </p:sp>
      <p:sp>
        <p:nvSpPr>
          <p:cNvPr id="4" name="Footer Placeholder 3">
            <a:extLst>
              <a:ext uri="{FF2B5EF4-FFF2-40B4-BE49-F238E27FC236}">
                <a16:creationId xmlns:a16="http://schemas.microsoft.com/office/drawing/2014/main" id="{0FDCAC91-4C71-63FF-324C-0283FAB6586F}"/>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80A97CEF-E30A-37F2-DD9B-ADD3923FEA63}"/>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4</a:t>
            </a:fld>
            <a:endParaRPr/>
          </a:p>
        </p:txBody>
      </p:sp>
    </p:spTree>
    <p:extLst>
      <p:ext uri="{BB962C8B-B14F-4D97-AF65-F5344CB8AC3E}">
        <p14:creationId xmlns:p14="http://schemas.microsoft.com/office/powerpoint/2010/main" val="3720434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3FBC-C5CA-2996-39B1-123351BF4B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251AE0-301C-6F21-D633-6668B9902551}"/>
              </a:ext>
            </a:extLst>
          </p:cNvPr>
          <p:cNvSpPr>
            <a:spLocks noGrp="1"/>
          </p:cNvSpPr>
          <p:nvPr>
            <p:ph type="title"/>
          </p:nvPr>
        </p:nvSpPr>
        <p:spPr>
          <a:xfrm>
            <a:off x="101600" y="289343"/>
            <a:ext cx="11988800" cy="478612"/>
          </a:xfrm>
        </p:spPr>
        <p:txBody>
          <a:bodyPr/>
          <a:lstStyle/>
          <a:p>
            <a:r>
              <a:rPr lang="en-US" dirty="0"/>
              <a:t>Background: Electron Elastic Scattering</a:t>
            </a:r>
          </a:p>
        </p:txBody>
      </p:sp>
      <p:sp>
        <p:nvSpPr>
          <p:cNvPr id="4" name="Footer Placeholder 3">
            <a:extLst>
              <a:ext uri="{FF2B5EF4-FFF2-40B4-BE49-F238E27FC236}">
                <a16:creationId xmlns:a16="http://schemas.microsoft.com/office/drawing/2014/main" id="{BEFE96C4-C65B-8989-B72D-44390FBAEF28}"/>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C183020B-5E1B-B8D8-2166-9D40F8BEE2B0}"/>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5</a:t>
            </a:fld>
            <a:endParaRPr/>
          </a:p>
        </p:txBody>
      </p:sp>
      <p:pic>
        <p:nvPicPr>
          <p:cNvPr id="7" name="Picture 6">
            <a:extLst>
              <a:ext uri="{FF2B5EF4-FFF2-40B4-BE49-F238E27FC236}">
                <a16:creationId xmlns:a16="http://schemas.microsoft.com/office/drawing/2014/main" id="{1E85A790-774C-3EF8-C0AE-9846A043F0D9}"/>
              </a:ext>
            </a:extLst>
          </p:cNvPr>
          <p:cNvPicPr>
            <a:picLocks noChangeAspect="1"/>
          </p:cNvPicPr>
          <p:nvPr/>
        </p:nvPicPr>
        <p:blipFill>
          <a:blip r:embed="rId3"/>
          <a:stretch>
            <a:fillRect/>
          </a:stretch>
        </p:blipFill>
        <p:spPr>
          <a:xfrm>
            <a:off x="232892" y="1011709"/>
            <a:ext cx="4812601" cy="2744745"/>
          </a:xfrm>
          <a:prstGeom prst="rect">
            <a:avLst/>
          </a:prstGeom>
        </p:spPr>
      </p:pic>
      <p:pic>
        <p:nvPicPr>
          <p:cNvPr id="9" name="Picture 8">
            <a:extLst>
              <a:ext uri="{FF2B5EF4-FFF2-40B4-BE49-F238E27FC236}">
                <a16:creationId xmlns:a16="http://schemas.microsoft.com/office/drawing/2014/main" id="{03FD4963-939B-F7DE-2059-481473CDAA44}"/>
              </a:ext>
            </a:extLst>
          </p:cNvPr>
          <p:cNvPicPr>
            <a:picLocks noChangeAspect="1"/>
          </p:cNvPicPr>
          <p:nvPr/>
        </p:nvPicPr>
        <p:blipFill>
          <a:blip r:embed="rId4"/>
          <a:stretch>
            <a:fillRect/>
          </a:stretch>
        </p:blipFill>
        <p:spPr>
          <a:xfrm>
            <a:off x="209036" y="3922240"/>
            <a:ext cx="4880983" cy="1378809"/>
          </a:xfrm>
          <a:prstGeom prst="rect">
            <a:avLst/>
          </a:prstGeom>
        </p:spPr>
      </p:pic>
      <p:pic>
        <p:nvPicPr>
          <p:cNvPr id="12" name="Picture 11">
            <a:extLst>
              <a:ext uri="{FF2B5EF4-FFF2-40B4-BE49-F238E27FC236}">
                <a16:creationId xmlns:a16="http://schemas.microsoft.com/office/drawing/2014/main" id="{475DDE5A-D6A7-E9E5-BBEB-5AF6137EF7A2}"/>
              </a:ext>
            </a:extLst>
          </p:cNvPr>
          <p:cNvPicPr>
            <a:picLocks noChangeAspect="1"/>
          </p:cNvPicPr>
          <p:nvPr/>
        </p:nvPicPr>
        <p:blipFill>
          <a:blip r:embed="rId5"/>
          <a:stretch>
            <a:fillRect/>
          </a:stretch>
        </p:blipFill>
        <p:spPr>
          <a:xfrm>
            <a:off x="3845869" y="5423586"/>
            <a:ext cx="3289300" cy="533400"/>
          </a:xfrm>
          <a:prstGeom prst="rect">
            <a:avLst/>
          </a:prstGeom>
        </p:spPr>
      </p:pic>
      <p:cxnSp>
        <p:nvCxnSpPr>
          <p:cNvPr id="17" name="Straight Connector 16">
            <a:extLst>
              <a:ext uri="{FF2B5EF4-FFF2-40B4-BE49-F238E27FC236}">
                <a16:creationId xmlns:a16="http://schemas.microsoft.com/office/drawing/2014/main" id="{A63765D0-9F2B-32D2-8083-3E0CF7C7D74D}"/>
              </a:ext>
            </a:extLst>
          </p:cNvPr>
          <p:cNvCxnSpPr/>
          <p:nvPr/>
        </p:nvCxnSpPr>
        <p:spPr>
          <a:xfrm flipV="1">
            <a:off x="2113005" y="3830595"/>
            <a:ext cx="543698" cy="568410"/>
          </a:xfrm>
          <a:prstGeom prst="line">
            <a:avLst/>
          </a:prstGeom>
          <a:ln w="762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BCF2B2-6DD8-4CEF-16F9-68D1E8D549D8}"/>
              </a:ext>
            </a:extLst>
          </p:cNvPr>
          <p:cNvCxnSpPr/>
          <p:nvPr/>
        </p:nvCxnSpPr>
        <p:spPr>
          <a:xfrm flipV="1">
            <a:off x="3080951" y="4823254"/>
            <a:ext cx="543698" cy="568410"/>
          </a:xfrm>
          <a:prstGeom prst="line">
            <a:avLst/>
          </a:prstGeom>
          <a:ln w="762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499B5715-886B-534C-1C66-835A34FD1FF6}"/>
              </a:ext>
            </a:extLst>
          </p:cNvPr>
          <p:cNvCxnSpPr>
            <a:stCxn id="9" idx="2"/>
            <a:endCxn id="12" idx="1"/>
          </p:cNvCxnSpPr>
          <p:nvPr/>
        </p:nvCxnSpPr>
        <p:spPr>
          <a:xfrm rot="16200000" flipH="1">
            <a:off x="3053080" y="4897496"/>
            <a:ext cx="389237" cy="1196341"/>
          </a:xfrm>
          <a:prstGeom prst="bentConnector2">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810A5DAE-0D24-7692-072E-6561826789EA}"/>
              </a:ext>
            </a:extLst>
          </p:cNvPr>
          <p:cNvSpPr/>
          <p:nvPr/>
        </p:nvSpPr>
        <p:spPr>
          <a:xfrm>
            <a:off x="143219" y="2908453"/>
            <a:ext cx="4957591" cy="870333"/>
          </a:xfrm>
          <a:prstGeom prst="roundRect">
            <a:avLst/>
          </a:prstGeom>
          <a:noFill/>
          <a:ln w="381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62343EE8-6D35-B646-ED1F-64E9A950EB23}"/>
              </a:ext>
            </a:extLst>
          </p:cNvPr>
          <p:cNvSpPr>
            <a:spLocks noChangeAspect="1"/>
          </p:cNvSpPr>
          <p:nvPr/>
        </p:nvSpPr>
        <p:spPr>
          <a:xfrm>
            <a:off x="2203554" y="1798820"/>
            <a:ext cx="314793" cy="314793"/>
          </a:xfrm>
          <a:prstGeom prst="smileyFac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1ABFD937-AE7D-75C7-1C90-140488248DB6}"/>
              </a:ext>
            </a:extLst>
          </p:cNvPr>
          <p:cNvSpPr>
            <a:spLocks noChangeAspect="1"/>
          </p:cNvSpPr>
          <p:nvPr/>
        </p:nvSpPr>
        <p:spPr>
          <a:xfrm>
            <a:off x="2221044" y="2475872"/>
            <a:ext cx="314793" cy="314793"/>
          </a:xfrm>
          <a:prstGeom prst="smileyFac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a:extLst>
              <a:ext uri="{FF2B5EF4-FFF2-40B4-BE49-F238E27FC236}">
                <a16:creationId xmlns:a16="http://schemas.microsoft.com/office/drawing/2014/main" id="{56BF0F8C-3774-C162-86DF-353C6738B4DA}"/>
              </a:ext>
            </a:extLst>
          </p:cNvPr>
          <p:cNvCxnSpPr>
            <a:cxnSpLocks/>
            <a:stCxn id="14" idx="2"/>
            <a:endCxn id="9" idx="3"/>
          </p:cNvCxnSpPr>
          <p:nvPr/>
        </p:nvCxnSpPr>
        <p:spPr>
          <a:xfrm rot="5400000">
            <a:off x="4286200" y="2752767"/>
            <a:ext cx="2662697" cy="1055058"/>
          </a:xfrm>
          <a:prstGeom prst="bentConnector2">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29E7392-48F8-BBD1-0A41-3F0417796F79}"/>
              </a:ext>
            </a:extLst>
          </p:cNvPr>
          <p:cNvPicPr>
            <a:picLocks noChangeAspect="1"/>
          </p:cNvPicPr>
          <p:nvPr/>
        </p:nvPicPr>
        <p:blipFill>
          <a:blip r:embed="rId6"/>
          <a:stretch>
            <a:fillRect/>
          </a:stretch>
        </p:blipFill>
        <p:spPr>
          <a:xfrm>
            <a:off x="4881965" y="1468250"/>
            <a:ext cx="2526224" cy="480698"/>
          </a:xfrm>
          <a:prstGeom prst="rect">
            <a:avLst/>
          </a:prstGeom>
          <a:ln w="28575">
            <a:solidFill>
              <a:srgbClr val="FF0000"/>
            </a:solidFill>
          </a:ln>
        </p:spPr>
      </p:pic>
      <p:sp>
        <p:nvSpPr>
          <p:cNvPr id="19" name="TextBox 18">
            <a:extLst>
              <a:ext uri="{FF2B5EF4-FFF2-40B4-BE49-F238E27FC236}">
                <a16:creationId xmlns:a16="http://schemas.microsoft.com/office/drawing/2014/main" id="{9DC1F3AE-3755-37B6-6B11-0D755C8D8053}"/>
              </a:ext>
            </a:extLst>
          </p:cNvPr>
          <p:cNvSpPr txBox="1"/>
          <p:nvPr/>
        </p:nvSpPr>
        <p:spPr>
          <a:xfrm>
            <a:off x="2355738" y="5765370"/>
            <a:ext cx="1608133" cy="307777"/>
          </a:xfrm>
          <a:prstGeom prst="rect">
            <a:avLst/>
          </a:prstGeom>
          <a:noFill/>
        </p:spPr>
        <p:txBody>
          <a:bodyPr wrap="none" rtlCol="0">
            <a:spAutoFit/>
          </a:bodyPr>
          <a:lstStyle/>
          <a:p>
            <a:r>
              <a:rPr lang="en-US" b="1" dirty="0">
                <a:solidFill>
                  <a:srgbClr val="FF0000"/>
                </a:solidFill>
              </a:rPr>
              <a:t>comparison e</a:t>
            </a:r>
            <a:r>
              <a:rPr lang="en-US" b="1" baseline="30000" dirty="0">
                <a:solidFill>
                  <a:srgbClr val="FF0000"/>
                </a:solidFill>
              </a:rPr>
              <a:t>+</a:t>
            </a:r>
            <a:r>
              <a:rPr lang="en-US" b="1" dirty="0">
                <a:solidFill>
                  <a:srgbClr val="FF0000"/>
                </a:solidFill>
              </a:rPr>
              <a:t>/e</a:t>
            </a:r>
            <a:r>
              <a:rPr lang="en-US" b="1" baseline="30000" dirty="0">
                <a:solidFill>
                  <a:srgbClr val="FF0000"/>
                </a:solidFill>
              </a:rPr>
              <a:t>-</a:t>
            </a:r>
          </a:p>
        </p:txBody>
      </p:sp>
    </p:spTree>
    <p:extLst>
      <p:ext uri="{BB962C8B-B14F-4D97-AF65-F5344CB8AC3E}">
        <p14:creationId xmlns:p14="http://schemas.microsoft.com/office/powerpoint/2010/main" val="1449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C8C9F-0A19-AC04-40F8-632B6A8C24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11E2DE-09BE-E6F7-3801-F34E7F0FDEE0}"/>
              </a:ext>
            </a:extLst>
          </p:cNvPr>
          <p:cNvSpPr>
            <a:spLocks noGrp="1"/>
          </p:cNvSpPr>
          <p:nvPr>
            <p:ph type="title"/>
          </p:nvPr>
        </p:nvSpPr>
        <p:spPr>
          <a:xfrm>
            <a:off x="101600" y="289343"/>
            <a:ext cx="11988800" cy="478612"/>
          </a:xfrm>
        </p:spPr>
        <p:txBody>
          <a:bodyPr/>
          <a:lstStyle/>
          <a:p>
            <a:r>
              <a:rPr lang="en-US" dirty="0"/>
              <a:t>Background: Electron Elastic Scattering</a:t>
            </a:r>
          </a:p>
        </p:txBody>
      </p:sp>
      <p:sp>
        <p:nvSpPr>
          <p:cNvPr id="4" name="Footer Placeholder 3">
            <a:extLst>
              <a:ext uri="{FF2B5EF4-FFF2-40B4-BE49-F238E27FC236}">
                <a16:creationId xmlns:a16="http://schemas.microsoft.com/office/drawing/2014/main" id="{B7777862-541C-F265-329C-197A80CFCA07}"/>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039F674A-6079-4819-44C9-7D8C6204DAB0}"/>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6</a:t>
            </a:fld>
            <a:endParaRPr/>
          </a:p>
        </p:txBody>
      </p:sp>
      <p:pic>
        <p:nvPicPr>
          <p:cNvPr id="7" name="Picture 6">
            <a:extLst>
              <a:ext uri="{FF2B5EF4-FFF2-40B4-BE49-F238E27FC236}">
                <a16:creationId xmlns:a16="http://schemas.microsoft.com/office/drawing/2014/main" id="{5B79023F-067F-92B9-6D5F-17D9F68710B5}"/>
              </a:ext>
            </a:extLst>
          </p:cNvPr>
          <p:cNvPicPr>
            <a:picLocks noChangeAspect="1"/>
          </p:cNvPicPr>
          <p:nvPr/>
        </p:nvPicPr>
        <p:blipFill>
          <a:blip r:embed="rId3"/>
          <a:stretch>
            <a:fillRect/>
          </a:stretch>
        </p:blipFill>
        <p:spPr>
          <a:xfrm>
            <a:off x="232892" y="1011709"/>
            <a:ext cx="4812601" cy="2744745"/>
          </a:xfrm>
          <a:prstGeom prst="rect">
            <a:avLst/>
          </a:prstGeom>
        </p:spPr>
      </p:pic>
      <p:pic>
        <p:nvPicPr>
          <p:cNvPr id="9" name="Picture 8">
            <a:extLst>
              <a:ext uri="{FF2B5EF4-FFF2-40B4-BE49-F238E27FC236}">
                <a16:creationId xmlns:a16="http://schemas.microsoft.com/office/drawing/2014/main" id="{09CBADE2-F7D7-A0C5-B692-B65D6130DA49}"/>
              </a:ext>
            </a:extLst>
          </p:cNvPr>
          <p:cNvPicPr>
            <a:picLocks noChangeAspect="1"/>
          </p:cNvPicPr>
          <p:nvPr/>
        </p:nvPicPr>
        <p:blipFill>
          <a:blip r:embed="rId4"/>
          <a:stretch>
            <a:fillRect/>
          </a:stretch>
        </p:blipFill>
        <p:spPr>
          <a:xfrm>
            <a:off x="209036" y="3922240"/>
            <a:ext cx="4880983" cy="1378809"/>
          </a:xfrm>
          <a:prstGeom prst="rect">
            <a:avLst/>
          </a:prstGeom>
        </p:spPr>
      </p:pic>
      <p:pic>
        <p:nvPicPr>
          <p:cNvPr id="10" name="Picture 9">
            <a:extLst>
              <a:ext uri="{FF2B5EF4-FFF2-40B4-BE49-F238E27FC236}">
                <a16:creationId xmlns:a16="http://schemas.microsoft.com/office/drawing/2014/main" id="{C0159FD3-26EF-B1FA-9B5E-7161C9B77B83}"/>
              </a:ext>
            </a:extLst>
          </p:cNvPr>
          <p:cNvPicPr>
            <a:picLocks noChangeAspect="1"/>
          </p:cNvPicPr>
          <p:nvPr/>
        </p:nvPicPr>
        <p:blipFill rotWithShape="1">
          <a:blip r:embed="rId5"/>
          <a:srcRect l="2583" t="3147" r="4693"/>
          <a:stretch/>
        </p:blipFill>
        <p:spPr>
          <a:xfrm>
            <a:off x="7512908" y="1013253"/>
            <a:ext cx="4679092" cy="4643117"/>
          </a:xfrm>
          <a:prstGeom prst="rect">
            <a:avLst/>
          </a:prstGeom>
        </p:spPr>
      </p:pic>
      <p:pic>
        <p:nvPicPr>
          <p:cNvPr id="12" name="Picture 11">
            <a:extLst>
              <a:ext uri="{FF2B5EF4-FFF2-40B4-BE49-F238E27FC236}">
                <a16:creationId xmlns:a16="http://schemas.microsoft.com/office/drawing/2014/main" id="{9CBEF2F5-566E-4B47-7AD1-C27AD744AC20}"/>
              </a:ext>
            </a:extLst>
          </p:cNvPr>
          <p:cNvPicPr>
            <a:picLocks noChangeAspect="1"/>
          </p:cNvPicPr>
          <p:nvPr/>
        </p:nvPicPr>
        <p:blipFill>
          <a:blip r:embed="rId6"/>
          <a:stretch>
            <a:fillRect/>
          </a:stretch>
        </p:blipFill>
        <p:spPr>
          <a:xfrm>
            <a:off x="3845869" y="5423586"/>
            <a:ext cx="3289300" cy="533400"/>
          </a:xfrm>
          <a:prstGeom prst="rect">
            <a:avLst/>
          </a:prstGeom>
        </p:spPr>
      </p:pic>
      <p:sp>
        <p:nvSpPr>
          <p:cNvPr id="15" name="TextBox 14">
            <a:extLst>
              <a:ext uri="{FF2B5EF4-FFF2-40B4-BE49-F238E27FC236}">
                <a16:creationId xmlns:a16="http://schemas.microsoft.com/office/drawing/2014/main" id="{F0F08BFA-28E2-BD6F-8F1A-FBE6A62343C0}"/>
              </a:ext>
            </a:extLst>
          </p:cNvPr>
          <p:cNvSpPr txBox="1"/>
          <p:nvPr/>
        </p:nvSpPr>
        <p:spPr>
          <a:xfrm>
            <a:off x="8822724" y="5548185"/>
            <a:ext cx="2612784" cy="461665"/>
          </a:xfrm>
          <a:prstGeom prst="rect">
            <a:avLst/>
          </a:prstGeom>
          <a:noFill/>
        </p:spPr>
        <p:txBody>
          <a:bodyPr wrap="square" rtlCol="0">
            <a:spAutoFit/>
          </a:bodyPr>
          <a:lstStyle/>
          <a:p>
            <a:pPr algn="ctr"/>
            <a:r>
              <a:rPr lang="en-US" sz="1200" dirty="0">
                <a:solidFill>
                  <a:schemeClr val="accent4">
                    <a:lumMod val="50000"/>
                  </a:schemeClr>
                </a:solidFill>
              </a:rPr>
              <a:t>P. </a:t>
            </a:r>
            <a:r>
              <a:rPr lang="en-US" sz="1200" dirty="0" err="1">
                <a:solidFill>
                  <a:schemeClr val="accent4">
                    <a:lumMod val="50000"/>
                  </a:schemeClr>
                </a:solidFill>
              </a:rPr>
              <a:t>Guèye</a:t>
            </a:r>
            <a:r>
              <a:rPr lang="en-US" sz="1200" dirty="0">
                <a:solidFill>
                  <a:schemeClr val="accent4">
                    <a:lumMod val="50000"/>
                  </a:schemeClr>
                </a:solidFill>
              </a:rPr>
              <a:t> et al., EPJ </a:t>
            </a:r>
            <a:r>
              <a:rPr lang="en-US" sz="1200" b="1" dirty="0">
                <a:solidFill>
                  <a:schemeClr val="accent4">
                    <a:lumMod val="50000"/>
                  </a:schemeClr>
                </a:solidFill>
              </a:rPr>
              <a:t>A56</a:t>
            </a:r>
            <a:r>
              <a:rPr lang="en-US" sz="1200" dirty="0">
                <a:solidFill>
                  <a:schemeClr val="accent4">
                    <a:lumMod val="50000"/>
                  </a:schemeClr>
                </a:solidFill>
              </a:rPr>
              <a:t>(5) 2020</a:t>
            </a:r>
          </a:p>
          <a:p>
            <a:pPr algn="ctr"/>
            <a:r>
              <a:rPr lang="en-US" sz="1200" dirty="0">
                <a:solidFill>
                  <a:schemeClr val="accent4">
                    <a:lumMod val="50000"/>
                  </a:schemeClr>
                </a:solidFill>
              </a:rPr>
              <a:t>10.1140/</a:t>
            </a:r>
            <a:r>
              <a:rPr lang="en-US" sz="1200" dirty="0" err="1">
                <a:solidFill>
                  <a:schemeClr val="accent4">
                    <a:lumMod val="50000"/>
                  </a:schemeClr>
                </a:solidFill>
              </a:rPr>
              <a:t>epja</a:t>
            </a:r>
            <a:r>
              <a:rPr lang="en-US" sz="1200" dirty="0">
                <a:solidFill>
                  <a:schemeClr val="accent4">
                    <a:lumMod val="50000"/>
                  </a:schemeClr>
                </a:solidFill>
              </a:rPr>
              <a:t>/s10050-020-00135-7</a:t>
            </a:r>
          </a:p>
        </p:txBody>
      </p:sp>
      <p:cxnSp>
        <p:nvCxnSpPr>
          <p:cNvPr id="17" name="Straight Connector 16">
            <a:extLst>
              <a:ext uri="{FF2B5EF4-FFF2-40B4-BE49-F238E27FC236}">
                <a16:creationId xmlns:a16="http://schemas.microsoft.com/office/drawing/2014/main" id="{6463AB11-CC2F-F7A8-6E5C-27497CC358D9}"/>
              </a:ext>
            </a:extLst>
          </p:cNvPr>
          <p:cNvCxnSpPr/>
          <p:nvPr/>
        </p:nvCxnSpPr>
        <p:spPr>
          <a:xfrm flipV="1">
            <a:off x="2213213" y="3868173"/>
            <a:ext cx="543698" cy="568410"/>
          </a:xfrm>
          <a:prstGeom prst="line">
            <a:avLst/>
          </a:prstGeom>
          <a:ln w="76200">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6CAF02-1F1F-50D6-8D7D-C6535B9B625E}"/>
              </a:ext>
            </a:extLst>
          </p:cNvPr>
          <p:cNvCxnSpPr/>
          <p:nvPr/>
        </p:nvCxnSpPr>
        <p:spPr>
          <a:xfrm flipV="1">
            <a:off x="2692644" y="4309687"/>
            <a:ext cx="543698" cy="568410"/>
          </a:xfrm>
          <a:prstGeom prst="line">
            <a:avLst/>
          </a:prstGeom>
          <a:ln w="76200">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29F946FF-1DC9-828A-0FAC-57B609648F9F}"/>
              </a:ext>
            </a:extLst>
          </p:cNvPr>
          <p:cNvCxnSpPr>
            <a:stCxn id="9" idx="2"/>
            <a:endCxn id="12" idx="1"/>
          </p:cNvCxnSpPr>
          <p:nvPr/>
        </p:nvCxnSpPr>
        <p:spPr>
          <a:xfrm rot="16200000" flipH="1">
            <a:off x="3053080" y="4897496"/>
            <a:ext cx="389237" cy="1196341"/>
          </a:xfrm>
          <a:prstGeom prst="bentConnector2">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6EB09FB4-8C47-2B5E-6AA6-01215A53122B}"/>
              </a:ext>
            </a:extLst>
          </p:cNvPr>
          <p:cNvCxnSpPr>
            <a:cxnSpLocks/>
            <a:stCxn id="12" idx="3"/>
            <a:endCxn id="10" idx="1"/>
          </p:cNvCxnSpPr>
          <p:nvPr/>
        </p:nvCxnSpPr>
        <p:spPr>
          <a:xfrm flipV="1">
            <a:off x="7135169" y="3334812"/>
            <a:ext cx="377739" cy="2355474"/>
          </a:xfrm>
          <a:prstGeom prst="bentConnector3">
            <a:avLst>
              <a:gd name="adj1" fmla="val 50000"/>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9BE54336-362D-2CC3-ECD9-7720A839F899}"/>
              </a:ext>
            </a:extLst>
          </p:cNvPr>
          <p:cNvSpPr/>
          <p:nvPr/>
        </p:nvSpPr>
        <p:spPr>
          <a:xfrm>
            <a:off x="143219" y="2908453"/>
            <a:ext cx="4957591" cy="870333"/>
          </a:xfrm>
          <a:prstGeom prst="roundRect">
            <a:avLst/>
          </a:prstGeom>
          <a:noFill/>
          <a:ln w="381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86D644E6-74C2-3EA4-C90F-D50F3428CAF2}"/>
              </a:ext>
            </a:extLst>
          </p:cNvPr>
          <p:cNvSpPr>
            <a:spLocks noChangeAspect="1"/>
          </p:cNvSpPr>
          <p:nvPr/>
        </p:nvSpPr>
        <p:spPr>
          <a:xfrm>
            <a:off x="2203554" y="1798820"/>
            <a:ext cx="314793" cy="314793"/>
          </a:xfrm>
          <a:prstGeom prst="smileyFac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7FEFF636-41B2-693D-0959-3B8FF13937A0}"/>
              </a:ext>
            </a:extLst>
          </p:cNvPr>
          <p:cNvSpPr>
            <a:spLocks noChangeAspect="1"/>
          </p:cNvSpPr>
          <p:nvPr/>
        </p:nvSpPr>
        <p:spPr>
          <a:xfrm>
            <a:off x="2221044" y="2475872"/>
            <a:ext cx="314793" cy="314793"/>
          </a:xfrm>
          <a:prstGeom prst="smileyFac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a:extLst>
              <a:ext uri="{FF2B5EF4-FFF2-40B4-BE49-F238E27FC236}">
                <a16:creationId xmlns:a16="http://schemas.microsoft.com/office/drawing/2014/main" id="{D73BE6D4-9AFA-A6E2-EAD7-06271D59F8A6}"/>
              </a:ext>
            </a:extLst>
          </p:cNvPr>
          <p:cNvCxnSpPr>
            <a:cxnSpLocks/>
            <a:stCxn id="14" idx="2"/>
            <a:endCxn id="9" idx="3"/>
          </p:cNvCxnSpPr>
          <p:nvPr/>
        </p:nvCxnSpPr>
        <p:spPr>
          <a:xfrm rot="5400000">
            <a:off x="4286200" y="2752767"/>
            <a:ext cx="2662697" cy="1055058"/>
          </a:xfrm>
          <a:prstGeom prst="bentConnector2">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8780BC-2C88-01EA-F281-ACECCC88A611}"/>
              </a:ext>
            </a:extLst>
          </p:cNvPr>
          <p:cNvPicPr>
            <a:picLocks noChangeAspect="1"/>
          </p:cNvPicPr>
          <p:nvPr/>
        </p:nvPicPr>
        <p:blipFill>
          <a:blip r:embed="rId7"/>
          <a:stretch>
            <a:fillRect/>
          </a:stretch>
        </p:blipFill>
        <p:spPr>
          <a:xfrm>
            <a:off x="4881965" y="1468250"/>
            <a:ext cx="2526224" cy="480698"/>
          </a:xfrm>
          <a:prstGeom prst="rect">
            <a:avLst/>
          </a:prstGeom>
          <a:ln w="28575">
            <a:solidFill>
              <a:srgbClr val="FF0000"/>
            </a:solidFill>
          </a:ln>
        </p:spPr>
      </p:pic>
      <p:sp>
        <p:nvSpPr>
          <p:cNvPr id="19" name="TextBox 18">
            <a:extLst>
              <a:ext uri="{FF2B5EF4-FFF2-40B4-BE49-F238E27FC236}">
                <a16:creationId xmlns:a16="http://schemas.microsoft.com/office/drawing/2014/main" id="{EFDDF578-4676-E022-E6FC-556D860318B0}"/>
              </a:ext>
            </a:extLst>
          </p:cNvPr>
          <p:cNvSpPr txBox="1"/>
          <p:nvPr/>
        </p:nvSpPr>
        <p:spPr>
          <a:xfrm>
            <a:off x="2355738" y="5765370"/>
            <a:ext cx="1608133" cy="307777"/>
          </a:xfrm>
          <a:prstGeom prst="rect">
            <a:avLst/>
          </a:prstGeom>
          <a:noFill/>
        </p:spPr>
        <p:txBody>
          <a:bodyPr wrap="none" rtlCol="0">
            <a:spAutoFit/>
          </a:bodyPr>
          <a:lstStyle/>
          <a:p>
            <a:r>
              <a:rPr lang="en-US" b="1" dirty="0">
                <a:solidFill>
                  <a:srgbClr val="FF0000"/>
                </a:solidFill>
              </a:rPr>
              <a:t>comparison e</a:t>
            </a:r>
            <a:r>
              <a:rPr lang="en-US" b="1" baseline="30000" dirty="0">
                <a:solidFill>
                  <a:srgbClr val="FF0000"/>
                </a:solidFill>
              </a:rPr>
              <a:t>+</a:t>
            </a:r>
            <a:r>
              <a:rPr lang="en-US" b="1" dirty="0">
                <a:solidFill>
                  <a:srgbClr val="FF0000"/>
                </a:solidFill>
              </a:rPr>
              <a:t>/e</a:t>
            </a:r>
            <a:r>
              <a:rPr lang="en-US" b="1" baseline="30000" dirty="0">
                <a:solidFill>
                  <a:srgbClr val="FF0000"/>
                </a:solidFill>
              </a:rPr>
              <a:t>-</a:t>
            </a:r>
          </a:p>
        </p:txBody>
      </p:sp>
      <p:sp>
        <p:nvSpPr>
          <p:cNvPr id="22" name="TextBox 21">
            <a:extLst>
              <a:ext uri="{FF2B5EF4-FFF2-40B4-BE49-F238E27FC236}">
                <a16:creationId xmlns:a16="http://schemas.microsoft.com/office/drawing/2014/main" id="{D4B9B8BA-2650-3E05-E87C-5C1780BB173A}"/>
              </a:ext>
            </a:extLst>
          </p:cNvPr>
          <p:cNvSpPr txBox="1"/>
          <p:nvPr/>
        </p:nvSpPr>
        <p:spPr>
          <a:xfrm rot="16200000">
            <a:off x="6267340" y="4173160"/>
            <a:ext cx="2124299" cy="523220"/>
          </a:xfrm>
          <a:prstGeom prst="rect">
            <a:avLst/>
          </a:prstGeom>
          <a:noFill/>
        </p:spPr>
        <p:txBody>
          <a:bodyPr wrap="none" rtlCol="0">
            <a:spAutoFit/>
          </a:bodyPr>
          <a:lstStyle/>
          <a:p>
            <a:pPr algn="ctr"/>
            <a:r>
              <a:rPr lang="en-US" b="1" dirty="0">
                <a:solidFill>
                  <a:srgbClr val="0070C0"/>
                </a:solidFill>
              </a:rPr>
              <a:t>minimum of diffraction</a:t>
            </a:r>
          </a:p>
          <a:p>
            <a:pPr algn="ctr"/>
            <a:r>
              <a:rPr lang="en-US" b="1" dirty="0">
                <a:solidFill>
                  <a:srgbClr val="0070C0"/>
                </a:solidFill>
              </a:rPr>
              <a:t>F(q</a:t>
            </a:r>
            <a:r>
              <a:rPr lang="en-US" b="1" baseline="30000" dirty="0">
                <a:solidFill>
                  <a:srgbClr val="0070C0"/>
                </a:solidFill>
              </a:rPr>
              <a:t>2</a:t>
            </a:r>
            <a:r>
              <a:rPr lang="en-US" b="1" dirty="0">
                <a:solidFill>
                  <a:srgbClr val="0070C0"/>
                </a:solidFill>
              </a:rPr>
              <a:t>) = 0</a:t>
            </a:r>
            <a:endParaRPr lang="en-US" b="1" baseline="30000" dirty="0">
              <a:solidFill>
                <a:srgbClr val="0070C0"/>
              </a:solidFill>
            </a:endParaRPr>
          </a:p>
        </p:txBody>
      </p:sp>
    </p:spTree>
    <p:extLst>
      <p:ext uri="{BB962C8B-B14F-4D97-AF65-F5344CB8AC3E}">
        <p14:creationId xmlns:p14="http://schemas.microsoft.com/office/powerpoint/2010/main" val="24888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DD82-9F48-9879-2DB1-3AF501194C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81AFAD-D11B-322B-E065-0F05EC4C863C}"/>
              </a:ext>
            </a:extLst>
          </p:cNvPr>
          <p:cNvSpPr>
            <a:spLocks noGrp="1"/>
          </p:cNvSpPr>
          <p:nvPr>
            <p:ph type="title"/>
          </p:nvPr>
        </p:nvSpPr>
        <p:spPr/>
        <p:txBody>
          <a:bodyPr/>
          <a:lstStyle/>
          <a:p>
            <a:r>
              <a:rPr lang="en-US" dirty="0"/>
              <a:t>Background: e</a:t>
            </a:r>
            <a:r>
              <a:rPr lang="en-US" baseline="30000" dirty="0"/>
              <a:t>± </a:t>
            </a:r>
            <a:r>
              <a:rPr lang="en-US" dirty="0"/>
              <a:t>Experiments at NIKHEF [1]</a:t>
            </a:r>
          </a:p>
        </p:txBody>
      </p:sp>
      <p:sp>
        <p:nvSpPr>
          <p:cNvPr id="4" name="Footer Placeholder 3">
            <a:extLst>
              <a:ext uri="{FF2B5EF4-FFF2-40B4-BE49-F238E27FC236}">
                <a16:creationId xmlns:a16="http://schemas.microsoft.com/office/drawing/2014/main" id="{7C93C5CB-A71F-AB40-E3C1-6B77375CFD26}"/>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9623C7AF-E8A3-BC75-B53C-995D57268DF6}"/>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7</a:t>
            </a:fld>
            <a:endParaRPr/>
          </a:p>
        </p:txBody>
      </p:sp>
      <p:sp>
        <p:nvSpPr>
          <p:cNvPr id="12" name="Text Placeholder 1">
            <a:extLst>
              <a:ext uri="{FF2B5EF4-FFF2-40B4-BE49-F238E27FC236}">
                <a16:creationId xmlns:a16="http://schemas.microsoft.com/office/drawing/2014/main" id="{ED680C15-F7B0-6903-F376-D05AE5D4BEDF}"/>
              </a:ext>
            </a:extLst>
          </p:cNvPr>
          <p:cNvSpPr>
            <a:spLocks noGrp="1"/>
          </p:cNvSpPr>
          <p:nvPr>
            <p:ph type="body" idx="1"/>
          </p:nvPr>
        </p:nvSpPr>
        <p:spPr>
          <a:xfrm>
            <a:off x="7546695" y="2110106"/>
            <a:ext cx="4583576" cy="3990069"/>
          </a:xfrm>
        </p:spPr>
        <p:txBody>
          <a:bodyPr/>
          <a:lstStyle/>
          <a:p>
            <a:r>
              <a:rPr lang="en-US" sz="2000" dirty="0"/>
              <a:t>Comparison to static charge density</a:t>
            </a:r>
          </a:p>
          <a:p>
            <a:pPr marL="460375" lvl="1" indent="0">
              <a:buNone/>
            </a:pPr>
            <a:r>
              <a:rPr lang="en-US" sz="1600" dirty="0"/>
              <a:t>Fourier-Bessel parameterization</a:t>
            </a:r>
          </a:p>
          <a:p>
            <a:pPr marL="460375" lvl="1" indent="0">
              <a:buNone/>
            </a:pPr>
            <a:r>
              <a:rPr lang="en-US" sz="1400" dirty="0"/>
              <a:t>Reuter et al.,</a:t>
            </a:r>
            <a:r>
              <a:rPr lang="en-US" sz="1400" i="1" dirty="0"/>
              <a:t> </a:t>
            </a:r>
            <a:r>
              <a:rPr lang="en-US" sz="1400" dirty="0"/>
              <a:t>PRC </a:t>
            </a:r>
            <a:r>
              <a:rPr lang="en-US" sz="1400" b="1" dirty="0"/>
              <a:t>26</a:t>
            </a:r>
            <a:r>
              <a:rPr lang="en-US" sz="1400" dirty="0"/>
              <a:t> (806) 1982</a:t>
            </a:r>
          </a:p>
          <a:p>
            <a:pPr marL="460375" lvl="1" indent="0">
              <a:buNone/>
            </a:pPr>
            <a:r>
              <a:rPr lang="en-US" sz="1400" dirty="0"/>
              <a:t>L. </a:t>
            </a:r>
            <a:r>
              <a:rPr lang="en-US" sz="1400" dirty="0" err="1"/>
              <a:t>Cardman</a:t>
            </a:r>
            <a:r>
              <a:rPr lang="en-US" sz="1400" dirty="0"/>
              <a:t> et al.,</a:t>
            </a:r>
            <a:r>
              <a:rPr lang="en-US" sz="1400" i="1" dirty="0"/>
              <a:t> </a:t>
            </a:r>
            <a:r>
              <a:rPr lang="en-US" sz="1400" dirty="0" err="1"/>
              <a:t>Nuc</a:t>
            </a:r>
            <a:r>
              <a:rPr lang="en-US" sz="1400" dirty="0"/>
              <a:t>. Phys. </a:t>
            </a:r>
            <a:r>
              <a:rPr lang="en-US" sz="1400" b="1" dirty="0"/>
              <a:t>A216 </a:t>
            </a:r>
            <a:r>
              <a:rPr lang="en-US" sz="1400" dirty="0"/>
              <a:t>806 (1973)</a:t>
            </a:r>
          </a:p>
          <a:p>
            <a:r>
              <a:rPr lang="en-US" sz="2000" dirty="0" err="1"/>
              <a:t>E</a:t>
            </a:r>
            <a:r>
              <a:rPr lang="en-US" sz="2000" baseline="-25000" dirty="0" err="1"/>
              <a:t>beam</a:t>
            </a:r>
            <a:r>
              <a:rPr lang="en-US" sz="2000" baseline="30000" dirty="0"/>
              <a:t> </a:t>
            </a:r>
            <a:r>
              <a:rPr lang="en-US" sz="2000" dirty="0"/>
              <a:t>= 238, 243, 419 &amp; 431 MeV</a:t>
            </a:r>
          </a:p>
          <a:p>
            <a:r>
              <a:rPr lang="en-US" sz="2000" dirty="0"/>
              <a:t>Phase 1 (1986):</a:t>
            </a:r>
          </a:p>
          <a:p>
            <a:pPr lvl="1"/>
            <a:r>
              <a:rPr lang="en-US" sz="1800" dirty="0"/>
              <a:t>&lt;5% for 1.5 &lt; q (fm</a:t>
            </a:r>
            <a:r>
              <a:rPr lang="en-US" sz="1800" baseline="30000" dirty="0"/>
              <a:t>-1</a:t>
            </a:r>
            <a:r>
              <a:rPr lang="en-US" sz="1800" dirty="0"/>
              <a:t>) &lt; 2.3</a:t>
            </a:r>
          </a:p>
          <a:p>
            <a:r>
              <a:rPr lang="en-US" sz="2000" dirty="0"/>
              <a:t>Phase 2 (1991): </a:t>
            </a:r>
          </a:p>
          <a:p>
            <a:pPr lvl="1"/>
            <a:r>
              <a:rPr lang="en-US" sz="1800" dirty="0"/>
              <a:t>1</a:t>
            </a:r>
            <a:r>
              <a:rPr lang="en-US" sz="1800" baseline="30000" dirty="0"/>
              <a:t>st</a:t>
            </a:r>
            <a:r>
              <a:rPr lang="en-US" sz="1800" dirty="0"/>
              <a:t> minimum of </a:t>
            </a:r>
            <a:r>
              <a:rPr lang="en-US" sz="1800" baseline="30000" dirty="0"/>
              <a:t>12</a:t>
            </a:r>
            <a:r>
              <a:rPr lang="en-US" sz="1800" dirty="0"/>
              <a:t>C </a:t>
            </a:r>
          </a:p>
          <a:p>
            <a:pPr lvl="1"/>
            <a:r>
              <a:rPr lang="en-US" sz="1800" dirty="0"/>
              <a:t>Energy dependence</a:t>
            </a:r>
          </a:p>
          <a:p>
            <a:r>
              <a:rPr lang="en-US" sz="2000" dirty="0"/>
              <a:t>Effect on </a:t>
            </a:r>
            <a:r>
              <a:rPr lang="en-US" sz="2000" baseline="30000" dirty="0"/>
              <a:t>12</a:t>
            </a:r>
            <a:r>
              <a:rPr lang="en-US" sz="2000" dirty="0"/>
              <a:t>C charge radius (rms)</a:t>
            </a:r>
          </a:p>
          <a:p>
            <a:pPr lvl="1"/>
            <a:r>
              <a:rPr lang="en-US" sz="1800" dirty="0"/>
              <a:t>2.471 → 2.478: 0.28%</a:t>
            </a:r>
          </a:p>
        </p:txBody>
      </p:sp>
      <p:pic>
        <p:nvPicPr>
          <p:cNvPr id="2" name="Picture 1">
            <a:extLst>
              <a:ext uri="{FF2B5EF4-FFF2-40B4-BE49-F238E27FC236}">
                <a16:creationId xmlns:a16="http://schemas.microsoft.com/office/drawing/2014/main" id="{B2ACB306-CC34-F8FB-6B6A-1EC13195E21E}"/>
              </a:ext>
            </a:extLst>
          </p:cNvPr>
          <p:cNvPicPr>
            <a:picLocks noChangeAspect="1"/>
          </p:cNvPicPr>
          <p:nvPr/>
        </p:nvPicPr>
        <p:blipFill>
          <a:blip r:embed="rId2"/>
          <a:stretch>
            <a:fillRect/>
          </a:stretch>
        </p:blipFill>
        <p:spPr>
          <a:xfrm>
            <a:off x="0" y="1934676"/>
            <a:ext cx="3628026" cy="3842440"/>
          </a:xfrm>
          <a:prstGeom prst="rect">
            <a:avLst/>
          </a:prstGeom>
        </p:spPr>
      </p:pic>
      <p:pic>
        <p:nvPicPr>
          <p:cNvPr id="7" name="Picture 6">
            <a:extLst>
              <a:ext uri="{FF2B5EF4-FFF2-40B4-BE49-F238E27FC236}">
                <a16:creationId xmlns:a16="http://schemas.microsoft.com/office/drawing/2014/main" id="{ADF57356-190C-7376-0FAF-C3F7A0D2E586}"/>
              </a:ext>
            </a:extLst>
          </p:cNvPr>
          <p:cNvPicPr>
            <a:picLocks noChangeAspect="1"/>
          </p:cNvPicPr>
          <p:nvPr/>
        </p:nvPicPr>
        <p:blipFill>
          <a:blip r:embed="rId3"/>
          <a:srcRect r="4133" b="2488"/>
          <a:stretch>
            <a:fillRect/>
          </a:stretch>
        </p:blipFill>
        <p:spPr>
          <a:xfrm>
            <a:off x="3570356" y="1980892"/>
            <a:ext cx="3988930" cy="3887474"/>
          </a:xfrm>
          <a:prstGeom prst="rect">
            <a:avLst/>
          </a:prstGeom>
        </p:spPr>
      </p:pic>
      <p:sp>
        <p:nvSpPr>
          <p:cNvPr id="19" name="TextBox 18">
            <a:extLst>
              <a:ext uri="{FF2B5EF4-FFF2-40B4-BE49-F238E27FC236}">
                <a16:creationId xmlns:a16="http://schemas.microsoft.com/office/drawing/2014/main" id="{07E4EB3F-FAFD-431B-8203-B5ED64EE09E4}"/>
              </a:ext>
            </a:extLst>
          </p:cNvPr>
          <p:cNvSpPr txBox="1"/>
          <p:nvPr/>
        </p:nvSpPr>
        <p:spPr>
          <a:xfrm>
            <a:off x="1753564" y="938475"/>
            <a:ext cx="8854632" cy="707886"/>
          </a:xfrm>
          <a:prstGeom prst="rect">
            <a:avLst/>
          </a:prstGeom>
          <a:noFill/>
        </p:spPr>
        <p:txBody>
          <a:bodyPr wrap="square">
            <a:spAutoFit/>
          </a:bodyPr>
          <a:lstStyle/>
          <a:p>
            <a:pPr algn="ctr"/>
            <a:r>
              <a:rPr lang="en-US" sz="2000" dirty="0" err="1">
                <a:solidFill>
                  <a:schemeClr val="accent4">
                    <a:lumMod val="75000"/>
                  </a:schemeClr>
                </a:solidFill>
              </a:rPr>
              <a:t>Nationaal</a:t>
            </a:r>
            <a:r>
              <a:rPr lang="en-US" sz="2000" dirty="0">
                <a:solidFill>
                  <a:schemeClr val="accent4">
                    <a:lumMod val="75000"/>
                  </a:schemeClr>
                </a:solidFill>
              </a:rPr>
              <a:t> </a:t>
            </a:r>
            <a:r>
              <a:rPr lang="en-US" sz="2000" dirty="0" err="1">
                <a:solidFill>
                  <a:schemeClr val="accent4">
                    <a:lumMod val="75000"/>
                  </a:schemeClr>
                </a:solidFill>
              </a:rPr>
              <a:t>Instituut</a:t>
            </a:r>
            <a:r>
              <a:rPr lang="en-US" sz="2000" dirty="0">
                <a:solidFill>
                  <a:schemeClr val="accent4">
                    <a:lumMod val="75000"/>
                  </a:schemeClr>
                </a:solidFill>
              </a:rPr>
              <a:t> </a:t>
            </a:r>
            <a:r>
              <a:rPr lang="en-US" sz="2000" dirty="0" err="1">
                <a:solidFill>
                  <a:schemeClr val="accent4">
                    <a:lumMod val="75000"/>
                  </a:schemeClr>
                </a:solidFill>
              </a:rPr>
              <a:t>voor</a:t>
            </a:r>
            <a:r>
              <a:rPr lang="en-US" sz="2000" dirty="0">
                <a:solidFill>
                  <a:schemeClr val="accent4">
                    <a:lumMod val="75000"/>
                  </a:schemeClr>
                </a:solidFill>
              </a:rPr>
              <a:t> </a:t>
            </a:r>
            <a:r>
              <a:rPr lang="en-US" sz="2000" dirty="0" err="1">
                <a:solidFill>
                  <a:schemeClr val="accent4">
                    <a:lumMod val="75000"/>
                  </a:schemeClr>
                </a:solidFill>
              </a:rPr>
              <a:t>Kernfysica</a:t>
            </a:r>
            <a:r>
              <a:rPr lang="en-US" sz="2000" dirty="0">
                <a:solidFill>
                  <a:schemeClr val="accent4">
                    <a:lumMod val="75000"/>
                  </a:schemeClr>
                </a:solidFill>
              </a:rPr>
              <a:t> </a:t>
            </a:r>
            <a:r>
              <a:rPr lang="en-US" sz="2000" dirty="0" err="1">
                <a:solidFill>
                  <a:schemeClr val="accent4">
                    <a:lumMod val="75000"/>
                  </a:schemeClr>
                </a:solidFill>
              </a:rPr>
              <a:t>en</a:t>
            </a:r>
            <a:r>
              <a:rPr lang="en-US" sz="2000" dirty="0">
                <a:solidFill>
                  <a:schemeClr val="accent4">
                    <a:lumMod val="75000"/>
                  </a:schemeClr>
                </a:solidFill>
              </a:rPr>
              <a:t> Hoge Energie-</a:t>
            </a:r>
            <a:r>
              <a:rPr lang="en-US" sz="2000" dirty="0" err="1">
                <a:solidFill>
                  <a:schemeClr val="accent4">
                    <a:lumMod val="75000"/>
                  </a:schemeClr>
                </a:solidFill>
              </a:rPr>
              <a:t>Fysic</a:t>
            </a:r>
            <a:r>
              <a:rPr lang="en-US" sz="2000" dirty="0">
                <a:solidFill>
                  <a:schemeClr val="accent4">
                    <a:lumMod val="75000"/>
                  </a:schemeClr>
                </a:solidFill>
              </a:rPr>
              <a:t> (NIKHEF)</a:t>
            </a:r>
          </a:p>
          <a:p>
            <a:pPr algn="ctr"/>
            <a:r>
              <a:rPr lang="en-US" sz="2000" dirty="0">
                <a:solidFill>
                  <a:schemeClr val="accent4">
                    <a:lumMod val="75000"/>
                  </a:schemeClr>
                </a:solidFill>
              </a:rPr>
              <a:t>[The Netherlands]</a:t>
            </a:r>
          </a:p>
        </p:txBody>
      </p:sp>
      <p:sp>
        <p:nvSpPr>
          <p:cNvPr id="8" name="TextBox 7">
            <a:extLst>
              <a:ext uri="{FF2B5EF4-FFF2-40B4-BE49-F238E27FC236}">
                <a16:creationId xmlns:a16="http://schemas.microsoft.com/office/drawing/2014/main" id="{B3D550A0-B173-64D5-680C-C2C2BF1DAFE2}"/>
              </a:ext>
            </a:extLst>
          </p:cNvPr>
          <p:cNvSpPr txBox="1"/>
          <p:nvPr/>
        </p:nvSpPr>
        <p:spPr>
          <a:xfrm>
            <a:off x="313884" y="1716969"/>
            <a:ext cx="3087626" cy="307777"/>
          </a:xfrm>
          <a:prstGeom prst="rect">
            <a:avLst/>
          </a:prstGeom>
          <a:noFill/>
        </p:spPr>
        <p:txBody>
          <a:bodyPr wrap="square" rtlCol="0">
            <a:spAutoFit/>
          </a:bodyPr>
          <a:lstStyle/>
          <a:p>
            <a:pPr algn="ctr"/>
            <a:r>
              <a:rPr lang="en-US" dirty="0">
                <a:solidFill>
                  <a:schemeClr val="accent4">
                    <a:lumMod val="50000"/>
                  </a:schemeClr>
                </a:solidFill>
              </a:rPr>
              <a:t>E. Offerman et al., PRL </a:t>
            </a:r>
            <a:r>
              <a:rPr lang="en-US" b="1" dirty="0">
                <a:solidFill>
                  <a:schemeClr val="accent4">
                    <a:lumMod val="50000"/>
                  </a:schemeClr>
                </a:solidFill>
              </a:rPr>
              <a:t>57 </a:t>
            </a:r>
            <a:r>
              <a:rPr lang="en-US" dirty="0">
                <a:solidFill>
                  <a:schemeClr val="accent4">
                    <a:lumMod val="50000"/>
                  </a:schemeClr>
                </a:solidFill>
              </a:rPr>
              <a:t>(13) 1986</a:t>
            </a:r>
          </a:p>
        </p:txBody>
      </p:sp>
      <p:sp>
        <p:nvSpPr>
          <p:cNvPr id="6" name="TextBox 5">
            <a:extLst>
              <a:ext uri="{FF2B5EF4-FFF2-40B4-BE49-F238E27FC236}">
                <a16:creationId xmlns:a16="http://schemas.microsoft.com/office/drawing/2014/main" id="{60926EB6-DE59-0DB2-0436-F9F9E8DA8249}"/>
              </a:ext>
            </a:extLst>
          </p:cNvPr>
          <p:cNvSpPr txBox="1"/>
          <p:nvPr/>
        </p:nvSpPr>
        <p:spPr>
          <a:xfrm>
            <a:off x="4471124" y="1718899"/>
            <a:ext cx="3087626" cy="307777"/>
          </a:xfrm>
          <a:prstGeom prst="rect">
            <a:avLst/>
          </a:prstGeom>
          <a:noFill/>
        </p:spPr>
        <p:txBody>
          <a:bodyPr wrap="square" rtlCol="0">
            <a:spAutoFit/>
          </a:bodyPr>
          <a:lstStyle/>
          <a:p>
            <a:pPr algn="ctr"/>
            <a:r>
              <a:rPr lang="en-US" dirty="0">
                <a:solidFill>
                  <a:schemeClr val="accent4">
                    <a:lumMod val="50000"/>
                  </a:schemeClr>
                </a:solidFill>
              </a:rPr>
              <a:t>E. Offerman et al., PRC </a:t>
            </a:r>
            <a:r>
              <a:rPr lang="en-US" b="1" dirty="0">
                <a:solidFill>
                  <a:schemeClr val="accent4">
                    <a:lumMod val="50000"/>
                  </a:schemeClr>
                </a:solidFill>
              </a:rPr>
              <a:t>44</a:t>
            </a:r>
            <a:r>
              <a:rPr lang="en-US" dirty="0">
                <a:solidFill>
                  <a:schemeClr val="accent4">
                    <a:lumMod val="50000"/>
                  </a:schemeClr>
                </a:solidFill>
              </a:rPr>
              <a:t> (3) 1991</a:t>
            </a:r>
          </a:p>
        </p:txBody>
      </p:sp>
    </p:spTree>
    <p:extLst>
      <p:ext uri="{BB962C8B-B14F-4D97-AF65-F5344CB8AC3E}">
        <p14:creationId xmlns:p14="http://schemas.microsoft.com/office/powerpoint/2010/main" val="329272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541A7-7C21-3CAD-55C1-73B08692AE35}"/>
              </a:ext>
            </a:extLst>
          </p:cNvPr>
          <p:cNvSpPr>
            <a:spLocks noGrp="1"/>
          </p:cNvSpPr>
          <p:nvPr>
            <p:ph type="title"/>
          </p:nvPr>
        </p:nvSpPr>
        <p:spPr/>
        <p:txBody>
          <a:bodyPr/>
          <a:lstStyle/>
          <a:p>
            <a:r>
              <a:rPr lang="en-US" dirty="0"/>
              <a:t>Background: e</a:t>
            </a:r>
            <a:r>
              <a:rPr lang="en-US" baseline="30000" dirty="0"/>
              <a:t>± </a:t>
            </a:r>
            <a:r>
              <a:rPr lang="en-US" dirty="0"/>
              <a:t>Experiments at ALS [2]</a:t>
            </a:r>
          </a:p>
        </p:txBody>
      </p:sp>
      <p:sp>
        <p:nvSpPr>
          <p:cNvPr id="4" name="Footer Placeholder 3">
            <a:extLst>
              <a:ext uri="{FF2B5EF4-FFF2-40B4-BE49-F238E27FC236}">
                <a16:creationId xmlns:a16="http://schemas.microsoft.com/office/drawing/2014/main" id="{40DEE629-6AAE-174D-BAE2-E47DA95AE85C}"/>
              </a:ext>
            </a:extLst>
          </p:cNvPr>
          <p:cNvSpPr>
            <a:spLocks noGrp="1"/>
          </p:cNvSpPr>
          <p:nvPr>
            <p:ph type="ftr" idx="11"/>
          </p:nvPr>
        </p:nvSpPr>
        <p:spPr/>
        <p:txBody>
          <a:bodyPr/>
          <a:lstStyle/>
          <a:p>
            <a:r>
              <a:rPr lang="en-US"/>
              <a:t>P. Guèye, JLab PAC53, 22 July 2025</a:t>
            </a:r>
          </a:p>
        </p:txBody>
      </p:sp>
      <p:sp>
        <p:nvSpPr>
          <p:cNvPr id="5" name="Slide Number Placeholder 4">
            <a:extLst>
              <a:ext uri="{FF2B5EF4-FFF2-40B4-BE49-F238E27FC236}">
                <a16:creationId xmlns:a16="http://schemas.microsoft.com/office/drawing/2014/main" id="{2FF0B041-579F-94AD-89CC-2753109F5983}"/>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8</a:t>
            </a:fld>
            <a:endParaRPr/>
          </a:p>
        </p:txBody>
      </p:sp>
      <p:sp>
        <p:nvSpPr>
          <p:cNvPr id="8" name="TextBox 7">
            <a:extLst>
              <a:ext uri="{FF2B5EF4-FFF2-40B4-BE49-F238E27FC236}">
                <a16:creationId xmlns:a16="http://schemas.microsoft.com/office/drawing/2014/main" id="{434A5697-22FF-45B0-D5C4-F8CAA0F6F04C}"/>
              </a:ext>
            </a:extLst>
          </p:cNvPr>
          <p:cNvSpPr txBox="1"/>
          <p:nvPr/>
        </p:nvSpPr>
        <p:spPr>
          <a:xfrm>
            <a:off x="1995931" y="1594398"/>
            <a:ext cx="2859026" cy="307777"/>
          </a:xfrm>
          <a:prstGeom prst="rect">
            <a:avLst/>
          </a:prstGeom>
          <a:noFill/>
        </p:spPr>
        <p:txBody>
          <a:bodyPr wrap="square" rtlCol="0">
            <a:spAutoFit/>
          </a:bodyPr>
          <a:lstStyle/>
          <a:p>
            <a:pPr algn="ctr"/>
            <a:r>
              <a:rPr lang="en-US" dirty="0">
                <a:solidFill>
                  <a:schemeClr val="accent4">
                    <a:lumMod val="50000"/>
                  </a:schemeClr>
                </a:solidFill>
              </a:rPr>
              <a:t>V. Breton </a:t>
            </a:r>
            <a:r>
              <a:rPr lang="en-US" i="1" dirty="0">
                <a:solidFill>
                  <a:schemeClr val="accent4">
                    <a:lumMod val="50000"/>
                  </a:schemeClr>
                </a:solidFill>
              </a:rPr>
              <a:t>et al.</a:t>
            </a:r>
            <a:r>
              <a:rPr lang="en-US" dirty="0">
                <a:solidFill>
                  <a:schemeClr val="accent4">
                    <a:lumMod val="50000"/>
                  </a:schemeClr>
                </a:solidFill>
              </a:rPr>
              <a:t>, PRL </a:t>
            </a:r>
            <a:r>
              <a:rPr lang="en-US" b="1" dirty="0">
                <a:solidFill>
                  <a:schemeClr val="accent4">
                    <a:lumMod val="50000"/>
                  </a:schemeClr>
                </a:solidFill>
              </a:rPr>
              <a:t>66 </a:t>
            </a:r>
            <a:r>
              <a:rPr lang="en-US" dirty="0">
                <a:solidFill>
                  <a:schemeClr val="accent4">
                    <a:lumMod val="50000"/>
                  </a:schemeClr>
                </a:solidFill>
              </a:rPr>
              <a:t>(5) 1991</a:t>
            </a:r>
          </a:p>
        </p:txBody>
      </p:sp>
      <p:pic>
        <p:nvPicPr>
          <p:cNvPr id="9" name="Picture 8">
            <a:extLst>
              <a:ext uri="{FF2B5EF4-FFF2-40B4-BE49-F238E27FC236}">
                <a16:creationId xmlns:a16="http://schemas.microsoft.com/office/drawing/2014/main" id="{E9C795F5-4C82-52FF-87A3-BB357E1C7F14}"/>
              </a:ext>
            </a:extLst>
          </p:cNvPr>
          <p:cNvPicPr>
            <a:picLocks noChangeAspect="1"/>
          </p:cNvPicPr>
          <p:nvPr/>
        </p:nvPicPr>
        <p:blipFill>
          <a:blip r:embed="rId2"/>
          <a:stretch>
            <a:fillRect/>
          </a:stretch>
        </p:blipFill>
        <p:spPr>
          <a:xfrm>
            <a:off x="30626" y="1951235"/>
            <a:ext cx="2353756" cy="2929580"/>
          </a:xfrm>
          <a:prstGeom prst="rect">
            <a:avLst/>
          </a:prstGeom>
        </p:spPr>
      </p:pic>
      <p:pic>
        <p:nvPicPr>
          <p:cNvPr id="10" name="Picture 9">
            <a:extLst>
              <a:ext uri="{FF2B5EF4-FFF2-40B4-BE49-F238E27FC236}">
                <a16:creationId xmlns:a16="http://schemas.microsoft.com/office/drawing/2014/main" id="{35A05C8D-307B-EA81-38A0-631EB981952C}"/>
              </a:ext>
            </a:extLst>
          </p:cNvPr>
          <p:cNvPicPr>
            <a:picLocks noChangeAspect="1"/>
          </p:cNvPicPr>
          <p:nvPr/>
        </p:nvPicPr>
        <p:blipFill>
          <a:blip r:embed="rId3"/>
          <a:stretch>
            <a:fillRect/>
          </a:stretch>
        </p:blipFill>
        <p:spPr>
          <a:xfrm>
            <a:off x="2244995" y="1875099"/>
            <a:ext cx="2360545" cy="2986268"/>
          </a:xfrm>
          <a:prstGeom prst="rect">
            <a:avLst/>
          </a:prstGeom>
        </p:spPr>
      </p:pic>
      <p:pic>
        <p:nvPicPr>
          <p:cNvPr id="11" name="Picture 10">
            <a:extLst>
              <a:ext uri="{FF2B5EF4-FFF2-40B4-BE49-F238E27FC236}">
                <a16:creationId xmlns:a16="http://schemas.microsoft.com/office/drawing/2014/main" id="{B5A183AE-AAD1-37FD-F701-203BE671A61F}"/>
              </a:ext>
            </a:extLst>
          </p:cNvPr>
          <p:cNvPicPr>
            <a:picLocks noChangeAspect="1"/>
          </p:cNvPicPr>
          <p:nvPr/>
        </p:nvPicPr>
        <p:blipFill>
          <a:blip r:embed="rId4"/>
          <a:stretch>
            <a:fillRect/>
          </a:stretch>
        </p:blipFill>
        <p:spPr>
          <a:xfrm>
            <a:off x="4425854" y="1956122"/>
            <a:ext cx="2273402" cy="2963119"/>
          </a:xfrm>
          <a:prstGeom prst="rect">
            <a:avLst/>
          </a:prstGeom>
        </p:spPr>
      </p:pic>
      <p:sp>
        <p:nvSpPr>
          <p:cNvPr id="12" name="Text Placeholder 1">
            <a:extLst>
              <a:ext uri="{FF2B5EF4-FFF2-40B4-BE49-F238E27FC236}">
                <a16:creationId xmlns:a16="http://schemas.microsoft.com/office/drawing/2014/main" id="{2CC7236E-28B9-D928-3F31-4B500EBC2650}"/>
              </a:ext>
            </a:extLst>
          </p:cNvPr>
          <p:cNvSpPr>
            <a:spLocks noGrp="1"/>
          </p:cNvSpPr>
          <p:nvPr>
            <p:ph type="body" idx="1"/>
          </p:nvPr>
        </p:nvSpPr>
        <p:spPr>
          <a:xfrm>
            <a:off x="1267545" y="4899605"/>
            <a:ext cx="5191130" cy="1096082"/>
          </a:xfrm>
        </p:spPr>
        <p:txBody>
          <a:bodyPr/>
          <a:lstStyle/>
          <a:p>
            <a:r>
              <a:rPr lang="en-US" dirty="0"/>
              <a:t>Comparison to static charge density</a:t>
            </a:r>
          </a:p>
          <a:p>
            <a:pPr lvl="1"/>
            <a:r>
              <a:rPr lang="en-US" dirty="0" err="1"/>
              <a:t>E</a:t>
            </a:r>
            <a:r>
              <a:rPr lang="en-US" baseline="-25000" dirty="0" err="1"/>
              <a:t>beam</a:t>
            </a:r>
            <a:r>
              <a:rPr lang="en-US" baseline="30000" dirty="0"/>
              <a:t> </a:t>
            </a:r>
            <a:r>
              <a:rPr lang="en-US" dirty="0"/>
              <a:t>= 450 MeV; I = 20 </a:t>
            </a:r>
            <a:r>
              <a:rPr lang="en-US" dirty="0" err="1"/>
              <a:t>nA</a:t>
            </a:r>
            <a:endParaRPr lang="en-US" dirty="0"/>
          </a:p>
          <a:p>
            <a:pPr lvl="1"/>
            <a:r>
              <a:rPr lang="en-US" dirty="0"/>
              <a:t>&lt;2% for 1 &lt; q (fm</a:t>
            </a:r>
            <a:r>
              <a:rPr lang="en-US" baseline="30000" dirty="0"/>
              <a:t>-1</a:t>
            </a:r>
            <a:r>
              <a:rPr lang="en-US" dirty="0"/>
              <a:t>) &lt; 1.5</a:t>
            </a:r>
          </a:p>
        </p:txBody>
      </p:sp>
      <p:pic>
        <p:nvPicPr>
          <p:cNvPr id="14" name="Picture 13">
            <a:extLst>
              <a:ext uri="{FF2B5EF4-FFF2-40B4-BE49-F238E27FC236}">
                <a16:creationId xmlns:a16="http://schemas.microsoft.com/office/drawing/2014/main" id="{E4A49DFD-2488-72E0-EE15-E85CC8912C41}"/>
              </a:ext>
            </a:extLst>
          </p:cNvPr>
          <p:cNvPicPr>
            <a:picLocks noChangeAspect="1"/>
          </p:cNvPicPr>
          <p:nvPr/>
        </p:nvPicPr>
        <p:blipFill>
          <a:blip r:embed="rId5"/>
          <a:stretch>
            <a:fillRect/>
          </a:stretch>
        </p:blipFill>
        <p:spPr>
          <a:xfrm>
            <a:off x="6674700" y="2041289"/>
            <a:ext cx="2785319" cy="2768607"/>
          </a:xfrm>
          <a:prstGeom prst="rect">
            <a:avLst/>
          </a:prstGeom>
        </p:spPr>
      </p:pic>
      <p:sp>
        <p:nvSpPr>
          <p:cNvPr id="15" name="TextBox 14">
            <a:extLst>
              <a:ext uri="{FF2B5EF4-FFF2-40B4-BE49-F238E27FC236}">
                <a16:creationId xmlns:a16="http://schemas.microsoft.com/office/drawing/2014/main" id="{60AD4251-57E3-8EA1-BA53-46A0AF09CD9F}"/>
              </a:ext>
            </a:extLst>
          </p:cNvPr>
          <p:cNvSpPr txBox="1"/>
          <p:nvPr/>
        </p:nvSpPr>
        <p:spPr>
          <a:xfrm>
            <a:off x="6671755" y="1685618"/>
            <a:ext cx="2859026" cy="307777"/>
          </a:xfrm>
          <a:prstGeom prst="rect">
            <a:avLst/>
          </a:prstGeom>
          <a:noFill/>
        </p:spPr>
        <p:txBody>
          <a:bodyPr wrap="square" rtlCol="0">
            <a:spAutoFit/>
          </a:bodyPr>
          <a:lstStyle/>
          <a:p>
            <a:pPr algn="ctr"/>
            <a:r>
              <a:rPr lang="en-US" dirty="0">
                <a:solidFill>
                  <a:schemeClr val="accent4">
                    <a:lumMod val="50000"/>
                  </a:schemeClr>
                </a:solidFill>
              </a:rPr>
              <a:t>P. Gueye et al., PRC </a:t>
            </a:r>
            <a:r>
              <a:rPr lang="en-US" b="1" dirty="0">
                <a:solidFill>
                  <a:schemeClr val="accent4">
                    <a:lumMod val="50000"/>
                  </a:schemeClr>
                </a:solidFill>
              </a:rPr>
              <a:t>57</a:t>
            </a:r>
            <a:r>
              <a:rPr lang="en-US" dirty="0">
                <a:solidFill>
                  <a:schemeClr val="accent4">
                    <a:lumMod val="50000"/>
                  </a:schemeClr>
                </a:solidFill>
              </a:rPr>
              <a:t> (5) 1998</a:t>
            </a:r>
          </a:p>
        </p:txBody>
      </p:sp>
      <p:sp>
        <p:nvSpPr>
          <p:cNvPr id="17" name="Text Placeholder 1">
            <a:extLst>
              <a:ext uri="{FF2B5EF4-FFF2-40B4-BE49-F238E27FC236}">
                <a16:creationId xmlns:a16="http://schemas.microsoft.com/office/drawing/2014/main" id="{46796558-1CB2-79BC-E23B-5EEE1EEA2FDC}"/>
              </a:ext>
            </a:extLst>
          </p:cNvPr>
          <p:cNvSpPr txBox="1">
            <a:spLocks/>
          </p:cNvSpPr>
          <p:nvPr/>
        </p:nvSpPr>
        <p:spPr>
          <a:xfrm>
            <a:off x="6910087" y="4905668"/>
            <a:ext cx="5189316" cy="10968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206"/>
              </a:spcBef>
              <a:spcAft>
                <a:spcPts val="0"/>
              </a:spcAft>
              <a:buClr>
                <a:srgbClr val="064308"/>
              </a:buClr>
              <a:buSzPts val="1800"/>
              <a:buFont typeface="Noto Sans Symbols"/>
              <a:buChar char="▪"/>
              <a:defRPr sz="2200" b="0" i="0" u="none" strike="noStrike" cap="none">
                <a:solidFill>
                  <a:srgbClr val="064308"/>
                </a:solidFill>
                <a:latin typeface="Arial"/>
                <a:ea typeface="Arial"/>
                <a:cs typeface="Arial"/>
                <a:sym typeface="Arial"/>
              </a:defRPr>
            </a:lvl1pPr>
            <a:lvl2pPr marL="914400" marR="0" lvl="1" indent="-342900" algn="l" rtl="0">
              <a:lnSpc>
                <a:spcPct val="90000"/>
              </a:lnSpc>
              <a:spcBef>
                <a:spcPts val="201"/>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201"/>
              </a:spcBef>
              <a:spcAft>
                <a:spcPts val="0"/>
              </a:spcAft>
              <a:buClr>
                <a:schemeClr val="dk1"/>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201"/>
              </a:spcBef>
              <a:spcAft>
                <a:spcPts val="0"/>
              </a:spcAft>
              <a:buClr>
                <a:srgbClr val="999999"/>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201"/>
              </a:spcBef>
              <a:spcAft>
                <a:spcPts val="0"/>
              </a:spcAft>
              <a:buClr>
                <a:srgbClr val="999999"/>
              </a:buClr>
              <a:buSzPts val="1800"/>
              <a:buFont typeface="Merriweather Sans"/>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180"/>
              </a:spcBef>
              <a:spcAft>
                <a:spcPts val="0"/>
              </a:spcAft>
              <a:buClr>
                <a:schemeClr val="dk1"/>
              </a:buClr>
              <a:buSzPts val="1800"/>
              <a:buFont typeface="Helvetica Neue"/>
              <a:buChar char="–"/>
              <a:defRPr sz="1300" b="0" i="0" u="none" strike="noStrike" cap="none">
                <a:solidFill>
                  <a:schemeClr val="dk1"/>
                </a:solidFill>
                <a:latin typeface="Helvetica Neue"/>
                <a:ea typeface="Helvetica Neue"/>
                <a:cs typeface="Helvetica Neue"/>
                <a:sym typeface="Helvetica Neue"/>
              </a:defRPr>
            </a:lvl9pPr>
          </a:lstStyle>
          <a:p>
            <a:r>
              <a:rPr lang="en-US" dirty="0"/>
              <a:t>Ground state &amp; 1</a:t>
            </a:r>
            <a:r>
              <a:rPr lang="en-US" baseline="30000" dirty="0"/>
              <a:t>st</a:t>
            </a:r>
            <a:r>
              <a:rPr lang="en-US" dirty="0"/>
              <a:t> excited state of </a:t>
            </a:r>
            <a:r>
              <a:rPr lang="en-US" baseline="30000" dirty="0"/>
              <a:t>12</a:t>
            </a:r>
            <a:r>
              <a:rPr lang="en-US" dirty="0"/>
              <a:t>C</a:t>
            </a:r>
          </a:p>
          <a:p>
            <a:pPr lvl="1"/>
            <a:r>
              <a:rPr lang="en-US" dirty="0" err="1"/>
              <a:t>E</a:t>
            </a:r>
            <a:r>
              <a:rPr lang="en-US" baseline="-25000" dirty="0" err="1"/>
              <a:t>beam</a:t>
            </a:r>
            <a:r>
              <a:rPr lang="en-US" baseline="30000" dirty="0"/>
              <a:t> </a:t>
            </a:r>
            <a:r>
              <a:rPr lang="en-US" dirty="0"/>
              <a:t>= 262 &amp; 450 MeV; I = 30 </a:t>
            </a:r>
            <a:r>
              <a:rPr lang="en-US" dirty="0" err="1"/>
              <a:t>nA</a:t>
            </a:r>
            <a:r>
              <a:rPr lang="en-US" dirty="0"/>
              <a:t> </a:t>
            </a:r>
          </a:p>
          <a:p>
            <a:pPr lvl="1"/>
            <a:r>
              <a:rPr lang="en-US" dirty="0"/>
              <a:t>&lt;2% for 0.95 &lt; q (fm</a:t>
            </a:r>
            <a:r>
              <a:rPr lang="en-US" baseline="30000" dirty="0"/>
              <a:t>-1</a:t>
            </a:r>
            <a:r>
              <a:rPr lang="en-US" dirty="0"/>
              <a:t>) &lt; 1.66</a:t>
            </a:r>
          </a:p>
        </p:txBody>
      </p:sp>
      <p:sp>
        <p:nvSpPr>
          <p:cNvPr id="18" name="TextBox 17">
            <a:extLst>
              <a:ext uri="{FF2B5EF4-FFF2-40B4-BE49-F238E27FC236}">
                <a16:creationId xmlns:a16="http://schemas.microsoft.com/office/drawing/2014/main" id="{FB372E8A-887A-CAFB-5B39-B3809516B476}"/>
              </a:ext>
            </a:extLst>
          </p:cNvPr>
          <p:cNvSpPr txBox="1"/>
          <p:nvPr/>
        </p:nvSpPr>
        <p:spPr>
          <a:xfrm>
            <a:off x="1753564" y="938475"/>
            <a:ext cx="8854632" cy="707886"/>
          </a:xfrm>
          <a:prstGeom prst="rect">
            <a:avLst/>
          </a:prstGeom>
          <a:noFill/>
        </p:spPr>
        <p:txBody>
          <a:bodyPr wrap="square">
            <a:spAutoFit/>
          </a:bodyPr>
          <a:lstStyle/>
          <a:p>
            <a:pPr algn="ctr"/>
            <a:r>
              <a:rPr lang="en-US" sz="2000" dirty="0" err="1">
                <a:solidFill>
                  <a:schemeClr val="accent4">
                    <a:lumMod val="75000"/>
                  </a:schemeClr>
                </a:solidFill>
              </a:rPr>
              <a:t>Accélérateur</a:t>
            </a:r>
            <a:r>
              <a:rPr lang="en-US" sz="2000" dirty="0">
                <a:solidFill>
                  <a:schemeClr val="accent4">
                    <a:lumMod val="75000"/>
                  </a:schemeClr>
                </a:solidFill>
              </a:rPr>
              <a:t> </a:t>
            </a:r>
            <a:r>
              <a:rPr lang="en-US" sz="2000" dirty="0" err="1">
                <a:solidFill>
                  <a:schemeClr val="accent4">
                    <a:lumMod val="75000"/>
                  </a:schemeClr>
                </a:solidFill>
              </a:rPr>
              <a:t>Linéaire</a:t>
            </a:r>
            <a:r>
              <a:rPr lang="en-US" sz="2000" dirty="0">
                <a:solidFill>
                  <a:schemeClr val="accent4">
                    <a:lumMod val="75000"/>
                  </a:schemeClr>
                </a:solidFill>
              </a:rPr>
              <a:t> de </a:t>
            </a:r>
            <a:r>
              <a:rPr lang="en-US" sz="2000" dirty="0" err="1">
                <a:solidFill>
                  <a:schemeClr val="accent4">
                    <a:lumMod val="75000"/>
                  </a:schemeClr>
                </a:solidFill>
              </a:rPr>
              <a:t>Saclay</a:t>
            </a:r>
            <a:r>
              <a:rPr lang="en-US" sz="2000" dirty="0">
                <a:solidFill>
                  <a:schemeClr val="accent4">
                    <a:lumMod val="75000"/>
                  </a:schemeClr>
                </a:solidFill>
              </a:rPr>
              <a:t> (ALS)</a:t>
            </a:r>
          </a:p>
          <a:p>
            <a:pPr algn="ctr"/>
            <a:r>
              <a:rPr lang="en-US" sz="2000" dirty="0">
                <a:solidFill>
                  <a:schemeClr val="accent4">
                    <a:lumMod val="75000"/>
                  </a:schemeClr>
                </a:solidFill>
              </a:rPr>
              <a:t>[France]</a:t>
            </a:r>
          </a:p>
        </p:txBody>
      </p:sp>
      <p:pic>
        <p:nvPicPr>
          <p:cNvPr id="19" name="Picture 18">
            <a:extLst>
              <a:ext uri="{FF2B5EF4-FFF2-40B4-BE49-F238E27FC236}">
                <a16:creationId xmlns:a16="http://schemas.microsoft.com/office/drawing/2014/main" id="{8CA25E03-658E-732C-58AD-501C91040DB6}"/>
              </a:ext>
            </a:extLst>
          </p:cNvPr>
          <p:cNvPicPr>
            <a:picLocks noChangeAspect="1"/>
          </p:cNvPicPr>
          <p:nvPr/>
        </p:nvPicPr>
        <p:blipFill>
          <a:blip r:embed="rId6"/>
          <a:stretch>
            <a:fillRect/>
          </a:stretch>
        </p:blipFill>
        <p:spPr>
          <a:xfrm>
            <a:off x="9506910" y="2095017"/>
            <a:ext cx="2661940" cy="2592730"/>
          </a:xfrm>
          <a:prstGeom prst="rect">
            <a:avLst/>
          </a:prstGeom>
        </p:spPr>
      </p:pic>
      <p:sp>
        <p:nvSpPr>
          <p:cNvPr id="20" name="TextBox 19">
            <a:extLst>
              <a:ext uri="{FF2B5EF4-FFF2-40B4-BE49-F238E27FC236}">
                <a16:creationId xmlns:a16="http://schemas.microsoft.com/office/drawing/2014/main" id="{A5706730-8A9E-0962-820A-C05A5E656A7B}"/>
              </a:ext>
            </a:extLst>
          </p:cNvPr>
          <p:cNvSpPr txBox="1"/>
          <p:nvPr/>
        </p:nvSpPr>
        <p:spPr>
          <a:xfrm>
            <a:off x="9821997" y="1618099"/>
            <a:ext cx="2204100" cy="523220"/>
          </a:xfrm>
          <a:prstGeom prst="rect">
            <a:avLst/>
          </a:prstGeom>
          <a:noFill/>
        </p:spPr>
        <p:txBody>
          <a:bodyPr wrap="square" rtlCol="0">
            <a:spAutoFit/>
          </a:bodyPr>
          <a:lstStyle/>
          <a:p>
            <a:pPr algn="ctr"/>
            <a:r>
              <a:rPr lang="en-US" dirty="0">
                <a:solidFill>
                  <a:schemeClr val="accent4">
                    <a:lumMod val="50000"/>
                  </a:schemeClr>
                </a:solidFill>
              </a:rPr>
              <a:t>P. Gueye et al., PRC </a:t>
            </a:r>
            <a:r>
              <a:rPr lang="en-US" b="1" dirty="0">
                <a:solidFill>
                  <a:schemeClr val="accent4">
                    <a:lumMod val="50000"/>
                  </a:schemeClr>
                </a:solidFill>
              </a:rPr>
              <a:t>63</a:t>
            </a:r>
            <a:r>
              <a:rPr lang="en-US" dirty="0">
                <a:solidFill>
                  <a:schemeClr val="accent4">
                    <a:lumMod val="50000"/>
                  </a:schemeClr>
                </a:solidFill>
              </a:rPr>
              <a:t> </a:t>
            </a:r>
          </a:p>
          <a:p>
            <a:pPr algn="ctr"/>
            <a:r>
              <a:rPr lang="en-US" dirty="0">
                <a:solidFill>
                  <a:schemeClr val="accent4">
                    <a:lumMod val="50000"/>
                  </a:schemeClr>
                </a:solidFill>
              </a:rPr>
              <a:t>(</a:t>
            </a:r>
            <a:r>
              <a:rPr lang="en-US" i="1" dirty="0"/>
              <a:t>051303) </a:t>
            </a:r>
            <a:r>
              <a:rPr lang="en-US" dirty="0">
                <a:solidFill>
                  <a:schemeClr val="accent4">
                    <a:lumMod val="50000"/>
                  </a:schemeClr>
                </a:solidFill>
              </a:rPr>
              <a:t>2001</a:t>
            </a:r>
          </a:p>
        </p:txBody>
      </p:sp>
      <p:cxnSp>
        <p:nvCxnSpPr>
          <p:cNvPr id="22" name="Straight Connector 21">
            <a:extLst>
              <a:ext uri="{FF2B5EF4-FFF2-40B4-BE49-F238E27FC236}">
                <a16:creationId xmlns:a16="http://schemas.microsoft.com/office/drawing/2014/main" id="{D1AB136E-36B2-7384-B4DD-3C57BD806084}"/>
              </a:ext>
            </a:extLst>
          </p:cNvPr>
          <p:cNvCxnSpPr/>
          <p:nvPr/>
        </p:nvCxnSpPr>
        <p:spPr>
          <a:xfrm flipV="1">
            <a:off x="6632294" y="1689904"/>
            <a:ext cx="0" cy="4398380"/>
          </a:xfrm>
          <a:prstGeom prst="line">
            <a:avLst/>
          </a:prstGeom>
          <a:ln w="28575">
            <a:solidFill>
              <a:schemeClr val="accent4">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6F3637-FEAF-1632-EF1D-D4760C9C305E}"/>
              </a:ext>
            </a:extLst>
          </p:cNvPr>
          <p:cNvSpPr txBox="1"/>
          <p:nvPr/>
        </p:nvSpPr>
        <p:spPr>
          <a:xfrm>
            <a:off x="119114" y="1095444"/>
            <a:ext cx="1985259" cy="400110"/>
          </a:xfrm>
          <a:prstGeom prst="rect">
            <a:avLst/>
          </a:prstGeom>
          <a:noFill/>
        </p:spPr>
        <p:txBody>
          <a:bodyPr wrap="square" rtlCol="0">
            <a:spAutoFit/>
          </a:bodyPr>
          <a:lstStyle/>
          <a:p>
            <a:pPr algn="ctr"/>
            <a:r>
              <a:rPr lang="en-US" sz="2000" dirty="0">
                <a:solidFill>
                  <a:schemeClr val="accent4">
                    <a:lumMod val="50000"/>
                  </a:schemeClr>
                </a:solidFill>
              </a:rPr>
              <a:t>Coulomb Effect</a:t>
            </a:r>
          </a:p>
        </p:txBody>
      </p:sp>
      <p:cxnSp>
        <p:nvCxnSpPr>
          <p:cNvPr id="7" name="Straight Arrow Connector 6">
            <a:extLst>
              <a:ext uri="{FF2B5EF4-FFF2-40B4-BE49-F238E27FC236}">
                <a16:creationId xmlns:a16="http://schemas.microsoft.com/office/drawing/2014/main" id="{1A34A3EA-ED9E-3A36-5517-2B199DF5C686}"/>
              </a:ext>
            </a:extLst>
          </p:cNvPr>
          <p:cNvCxnSpPr>
            <a:cxnSpLocks/>
            <a:stCxn id="2" idx="2"/>
          </p:cNvCxnSpPr>
          <p:nvPr/>
        </p:nvCxnSpPr>
        <p:spPr>
          <a:xfrm>
            <a:off x="1111744" y="1495554"/>
            <a:ext cx="40651" cy="947021"/>
          </a:xfrm>
          <a:prstGeom prst="straightConnector1">
            <a:avLst/>
          </a:prstGeom>
          <a:ln w="28575">
            <a:solidFill>
              <a:schemeClr val="accent4">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2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689C9-F28B-6485-28E0-F20C9067AFB0}"/>
              </a:ext>
            </a:extLst>
          </p:cNvPr>
          <p:cNvSpPr>
            <a:spLocks noGrp="1"/>
          </p:cNvSpPr>
          <p:nvPr>
            <p:ph type="body" idx="1"/>
          </p:nvPr>
        </p:nvSpPr>
        <p:spPr/>
        <p:txBody>
          <a:bodyPr/>
          <a:lstStyle/>
          <a:p>
            <a:r>
              <a:rPr lang="en-US" dirty="0"/>
              <a:t>Energy dependence</a:t>
            </a:r>
          </a:p>
          <a:p>
            <a:pPr lvl="1"/>
            <a:r>
              <a:rPr lang="en-US" sz="1800" dirty="0"/>
              <a:t>J. Friar &amp; M. Rosen, Ann. Phys., </a:t>
            </a:r>
            <a:r>
              <a:rPr lang="en-US" sz="1800" b="1" dirty="0"/>
              <a:t>87</a:t>
            </a:r>
            <a:r>
              <a:rPr lang="en-US" sz="1800" dirty="0"/>
              <a:t>:289 (1974)</a:t>
            </a:r>
          </a:p>
          <a:p>
            <a:pPr lvl="1"/>
            <a:r>
              <a:rPr lang="en-US" dirty="0"/>
              <a:t>Theory		: no</a:t>
            </a:r>
          </a:p>
          <a:p>
            <a:pPr lvl="1"/>
            <a:r>
              <a:rPr lang="en-US" dirty="0"/>
              <a:t>Experiment	: yes!</a:t>
            </a:r>
          </a:p>
          <a:p>
            <a:endParaRPr lang="en-US" dirty="0"/>
          </a:p>
          <a:p>
            <a:endParaRPr lang="en-US" dirty="0"/>
          </a:p>
          <a:p>
            <a:r>
              <a:rPr lang="en-US" dirty="0"/>
              <a:t>Sign between e</a:t>
            </a:r>
            <a:r>
              <a:rPr lang="en-US" baseline="30000" dirty="0"/>
              <a:t>-</a:t>
            </a:r>
            <a:r>
              <a:rPr lang="en-US" dirty="0"/>
              <a:t> &amp; e</a:t>
            </a:r>
            <a:r>
              <a:rPr lang="en-US" baseline="30000" dirty="0"/>
              <a:t>+</a:t>
            </a:r>
            <a:r>
              <a:rPr lang="en-US" dirty="0"/>
              <a:t> in </a:t>
            </a:r>
            <a:r>
              <a:rPr lang="en-US" baseline="30000" dirty="0"/>
              <a:t>12</a:t>
            </a:r>
            <a:r>
              <a:rPr lang="en-US" dirty="0"/>
              <a:t>C minimum</a:t>
            </a:r>
          </a:p>
          <a:p>
            <a:pPr lvl="1"/>
            <a:r>
              <a:rPr lang="en-US" sz="1800" dirty="0"/>
              <a:t>G. </a:t>
            </a:r>
            <a:r>
              <a:rPr lang="en-US" sz="1800" dirty="0" err="1"/>
              <a:t>Rawitscher</a:t>
            </a:r>
            <a:r>
              <a:rPr lang="en-US" sz="1800" dirty="0"/>
              <a:t>, Phys. Rev., </a:t>
            </a:r>
            <a:r>
              <a:rPr lang="en-US" sz="1800" b="1" dirty="0"/>
              <a:t>151</a:t>
            </a:r>
            <a:r>
              <a:rPr lang="en-US" sz="1800" dirty="0"/>
              <a:t>:846 (1966)</a:t>
            </a:r>
          </a:p>
          <a:p>
            <a:pPr lvl="1"/>
            <a:r>
              <a:rPr lang="en-US" dirty="0"/>
              <a:t>Theory		: positive</a:t>
            </a:r>
          </a:p>
          <a:p>
            <a:pPr lvl="1"/>
            <a:r>
              <a:rPr lang="en-US" dirty="0"/>
              <a:t>Experiment	: negative!</a:t>
            </a:r>
          </a:p>
        </p:txBody>
      </p:sp>
      <p:sp>
        <p:nvSpPr>
          <p:cNvPr id="3" name="Title 2">
            <a:extLst>
              <a:ext uri="{FF2B5EF4-FFF2-40B4-BE49-F238E27FC236}">
                <a16:creationId xmlns:a16="http://schemas.microsoft.com/office/drawing/2014/main" id="{3E3CA708-D9E3-BFA9-FA95-D5D627B3EBD7}"/>
              </a:ext>
            </a:extLst>
          </p:cNvPr>
          <p:cNvSpPr>
            <a:spLocks noGrp="1"/>
          </p:cNvSpPr>
          <p:nvPr>
            <p:ph type="title"/>
          </p:nvPr>
        </p:nvSpPr>
        <p:spPr>
          <a:xfrm>
            <a:off x="101600" y="72682"/>
            <a:ext cx="11988800" cy="911935"/>
          </a:xfrm>
        </p:spPr>
        <p:txBody>
          <a:bodyPr/>
          <a:lstStyle/>
          <a:p>
            <a:r>
              <a:rPr lang="en-US" dirty="0"/>
              <a:t>Status on Experiments vs. Theory</a:t>
            </a:r>
            <a:br>
              <a:rPr lang="en-US" dirty="0"/>
            </a:br>
            <a:r>
              <a:rPr lang="en-US" dirty="0"/>
              <a:t>(Note: no updated theoretical work!)</a:t>
            </a:r>
          </a:p>
        </p:txBody>
      </p:sp>
      <p:sp>
        <p:nvSpPr>
          <p:cNvPr id="4" name="Footer Placeholder 3">
            <a:extLst>
              <a:ext uri="{FF2B5EF4-FFF2-40B4-BE49-F238E27FC236}">
                <a16:creationId xmlns:a16="http://schemas.microsoft.com/office/drawing/2014/main" id="{52E1C77D-D41A-B6BD-8862-096A554980B4}"/>
              </a:ext>
            </a:extLst>
          </p:cNvPr>
          <p:cNvSpPr>
            <a:spLocks noGrp="1"/>
          </p:cNvSpPr>
          <p:nvPr>
            <p:ph type="ftr" idx="11"/>
          </p:nvPr>
        </p:nvSpPr>
        <p:spPr/>
        <p:txBody>
          <a:bodyPr/>
          <a:lstStyle/>
          <a:p>
            <a:r>
              <a:rPr lang="en-US"/>
              <a:t>P. Guèye, JLab PAC53, 22 July 2025</a:t>
            </a:r>
            <a:endParaRPr lang="en-US" dirty="0"/>
          </a:p>
        </p:txBody>
      </p:sp>
      <p:sp>
        <p:nvSpPr>
          <p:cNvPr id="5" name="Slide Number Placeholder 4">
            <a:extLst>
              <a:ext uri="{FF2B5EF4-FFF2-40B4-BE49-F238E27FC236}">
                <a16:creationId xmlns:a16="http://schemas.microsoft.com/office/drawing/2014/main" id="{DF51F7CF-B162-2AB1-777B-24062E0B12FE}"/>
              </a:ext>
            </a:extLst>
          </p:cNvPr>
          <p:cNvSpPr>
            <a:spLocks noGrp="1"/>
          </p:cNvSpPr>
          <p:nvPr>
            <p:ph type="sldNum" idx="12"/>
          </p:nvPr>
        </p:nvSpPr>
        <p:spPr/>
        <p:txBody>
          <a:bodyPr/>
          <a:lstStyle/>
          <a:p>
            <a:pPr marL="0" lvl="0" indent="0" algn="l" rtl="0">
              <a:spcBef>
                <a:spcPts val="0"/>
              </a:spcBef>
              <a:spcAft>
                <a:spcPts val="0"/>
              </a:spcAft>
              <a:buNone/>
            </a:pPr>
            <a:r>
              <a:rPr lang="en-US"/>
              <a:t>, Slide </a:t>
            </a:r>
            <a:fld id="{00000000-1234-1234-1234-123412341234}" type="slidenum">
              <a:rPr lang="en-US" smtClean="0"/>
              <a:t>9</a:t>
            </a:fld>
            <a:endParaRPr/>
          </a:p>
        </p:txBody>
      </p:sp>
      <p:pic>
        <p:nvPicPr>
          <p:cNvPr id="8" name="Picture 7">
            <a:extLst>
              <a:ext uri="{FF2B5EF4-FFF2-40B4-BE49-F238E27FC236}">
                <a16:creationId xmlns:a16="http://schemas.microsoft.com/office/drawing/2014/main" id="{0B72321E-36F7-5AC6-8C62-2B7C743ABB06}"/>
              </a:ext>
            </a:extLst>
          </p:cNvPr>
          <p:cNvPicPr>
            <a:picLocks noChangeAspect="1"/>
          </p:cNvPicPr>
          <p:nvPr/>
        </p:nvPicPr>
        <p:blipFill>
          <a:blip r:embed="rId2"/>
          <a:srcRect t="6673" r="3712"/>
          <a:stretch>
            <a:fillRect/>
          </a:stretch>
        </p:blipFill>
        <p:spPr>
          <a:xfrm>
            <a:off x="6040967" y="1004711"/>
            <a:ext cx="6004725" cy="2698044"/>
          </a:xfrm>
          <a:prstGeom prst="rect">
            <a:avLst/>
          </a:prstGeom>
        </p:spPr>
      </p:pic>
      <p:pic>
        <p:nvPicPr>
          <p:cNvPr id="9" name="Picture 8">
            <a:extLst>
              <a:ext uri="{FF2B5EF4-FFF2-40B4-BE49-F238E27FC236}">
                <a16:creationId xmlns:a16="http://schemas.microsoft.com/office/drawing/2014/main" id="{13168F78-C27E-3811-B878-0A8FB280D805}"/>
              </a:ext>
            </a:extLst>
          </p:cNvPr>
          <p:cNvPicPr>
            <a:picLocks noChangeAspect="1"/>
          </p:cNvPicPr>
          <p:nvPr/>
        </p:nvPicPr>
        <p:blipFill>
          <a:blip r:embed="rId3"/>
          <a:srcRect l="4373" t="4862" r="44710" b="2517"/>
          <a:stretch>
            <a:fillRect/>
          </a:stretch>
        </p:blipFill>
        <p:spPr>
          <a:xfrm>
            <a:off x="6366076" y="3588154"/>
            <a:ext cx="2581154" cy="2465407"/>
          </a:xfrm>
          <a:prstGeom prst="rect">
            <a:avLst/>
          </a:prstGeom>
        </p:spPr>
      </p:pic>
      <p:pic>
        <p:nvPicPr>
          <p:cNvPr id="6" name="Picture 5">
            <a:extLst>
              <a:ext uri="{FF2B5EF4-FFF2-40B4-BE49-F238E27FC236}">
                <a16:creationId xmlns:a16="http://schemas.microsoft.com/office/drawing/2014/main" id="{676F73B3-ABEB-7286-C187-94A5F681D44F}"/>
              </a:ext>
            </a:extLst>
          </p:cNvPr>
          <p:cNvPicPr>
            <a:picLocks noChangeAspect="1"/>
          </p:cNvPicPr>
          <p:nvPr/>
        </p:nvPicPr>
        <p:blipFill>
          <a:blip r:embed="rId3"/>
          <a:srcRect l="55949" t="5231" r="5224" b="3998"/>
          <a:stretch>
            <a:fillRect/>
          </a:stretch>
        </p:blipFill>
        <p:spPr>
          <a:xfrm>
            <a:off x="9572263" y="3565001"/>
            <a:ext cx="1990845" cy="2443852"/>
          </a:xfrm>
          <a:prstGeom prst="rect">
            <a:avLst/>
          </a:prstGeom>
        </p:spPr>
      </p:pic>
    </p:spTree>
    <p:extLst>
      <p:ext uri="{BB962C8B-B14F-4D97-AF65-F5344CB8AC3E}">
        <p14:creationId xmlns:p14="http://schemas.microsoft.com/office/powerpoint/2010/main" val="370396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27689</TotalTime>
  <Words>3228</Words>
  <Application>Microsoft Macintosh PowerPoint</Application>
  <PresentationFormat>Widescreen</PresentationFormat>
  <Paragraphs>469</Paragraphs>
  <Slides>37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Calibri</vt:lpstr>
      <vt:lpstr>Wingdings</vt:lpstr>
      <vt:lpstr>Aptos</vt:lpstr>
      <vt:lpstr>Arial</vt:lpstr>
      <vt:lpstr>Helvetica</vt:lpstr>
      <vt:lpstr>Helvetica Neue</vt:lpstr>
      <vt:lpstr>Proxima Nova</vt:lpstr>
      <vt:lpstr>Noto Sans Symbols</vt:lpstr>
      <vt:lpstr>1_FRIB3</vt:lpstr>
      <vt:lpstr>Dispersive effects in unpolarized inclusive elastic electron/positron-nucleus scattering (JLab PAC53 Proposal)</vt:lpstr>
      <vt:lpstr>Collaborators 53 participants  80 participants 26 institutions  35 institutions</vt:lpstr>
      <vt:lpstr>Outline</vt:lpstr>
      <vt:lpstr>Outline</vt:lpstr>
      <vt:lpstr>Background: Electron Elastic Scattering</vt:lpstr>
      <vt:lpstr>Background: Electron Elastic Scattering</vt:lpstr>
      <vt:lpstr>Background: e± Experiments at NIKHEF [1]</vt:lpstr>
      <vt:lpstr>Background: e± Experiments at ALS [2]</vt:lpstr>
      <vt:lpstr>Status on Experiments vs. Theory (Note: no updated theoretical work!)</vt:lpstr>
      <vt:lpstr>Physics I: Charge Radii and IAEA Recommendation [1]</vt:lpstr>
      <vt:lpstr>Physics I: Charge Radii and IAEA Recommendation [2]</vt:lpstr>
      <vt:lpstr>Physics I: Charge Radii and IAEA Recommendation [3]</vt:lpstr>
      <vt:lpstr>Physics II: Rare Isotopes and Nuclear Structure [1]</vt:lpstr>
      <vt:lpstr>Physics II: Rare Isotopes and Nuclear Structure [2]</vt:lpstr>
      <vt:lpstr>Physics II: Rare Isotopes and Nuclear Structure [3]</vt:lpstr>
      <vt:lpstr>Physics II: Neutron skin puzzle and single spin asymmetries</vt:lpstr>
      <vt:lpstr>PR12+25-013: Overview [1]</vt:lpstr>
      <vt:lpstr>PR12+25-013: LEDEX And Charge Distributions [1]</vt:lpstr>
      <vt:lpstr>PR12+25-013: LEDEX And Charge Distributions [1]</vt:lpstr>
      <vt:lpstr>PR12+25-013: LEDEX And Charge Distributions [2]</vt:lpstr>
      <vt:lpstr>PR12+25-013: Phase 1</vt:lpstr>
      <vt:lpstr>Hall C [1]</vt:lpstr>
      <vt:lpstr>Hall C [2]</vt:lpstr>
      <vt:lpstr>PR12+25-013 (PAC53): Target (TAC Review)</vt:lpstr>
      <vt:lpstr>PR12+25-013: Kinematics (revised) [4]</vt:lpstr>
      <vt:lpstr>PR12+25-013: Overview [5]</vt:lpstr>
      <vt:lpstr>PR12+25-013 (PAC53): Theory Review [2]</vt:lpstr>
      <vt:lpstr>PR12+25-013 (PAC53): Theory Review [3]</vt:lpstr>
      <vt:lpstr>Contribution From Excited States</vt:lpstr>
      <vt:lpstr>700 MeV</vt:lpstr>
      <vt:lpstr>1060 MeV</vt:lpstr>
      <vt:lpstr>2120 MeV &amp; 4240 MeV</vt:lpstr>
      <vt:lpstr>Theory Review  “This is a well motivated experiment that could have significant impact”</vt:lpstr>
      <vt:lpstr>Thank You!</vt:lpstr>
      <vt:lpstr>Physics: Coulomb Sum Rule</vt:lpstr>
      <vt:lpstr>Physics: EDM Search [1]</vt:lpstr>
      <vt:lpstr>Physics: EDM Search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Physicists Inspiring the Next Generation: Exploring the Nuclear Matter</dc:title>
  <dc:creator>Gueye, Paul</dc:creator>
  <cp:lastModifiedBy>Gueye, Paul</cp:lastModifiedBy>
  <cp:revision>544</cp:revision>
  <cp:lastPrinted>2025-07-22T13:38:01Z</cp:lastPrinted>
  <dcterms:created xsi:type="dcterms:W3CDTF">2023-05-16T14:40:51Z</dcterms:created>
  <dcterms:modified xsi:type="dcterms:W3CDTF">2025-07-22T17:40:54Z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0x010100A77CE2F963BD5C4AB895E5E1F954079C</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vt:lpwstr>
  </property>
  <property fmtid="{D5CDD505-2E9C-101B-9397-08002B2CF9AE}" pid="13" name="DNS">
    <vt:lpwstr>44668;#S10000-FM-000454-R002</vt:lpwstr>
  </property>
  <property fmtid="{D5CDD505-2E9C-101B-9397-08002B2CF9AE}" pid="14" name="Archive Document Workflow">
    <vt:lpwstr>,</vt:lpwstr>
  </property>
  <property fmtid="{D5CDD505-2E9C-101B-9397-08002B2CF9AE}" pid="15" name="Submission Date">
    <vt:filetime>2023-08-09T10:00:00Z</vt:filetime>
  </property>
  <property fmtid="{D5CDD505-2E9C-101B-9397-08002B2CF9AE}" pid="16" name="Subcategory">
    <vt:lpwstr>20</vt:lpwstr>
  </property>
</Properties>
</file>