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750" r:id="rId2"/>
    <p:sldId id="6029" r:id="rId3"/>
    <p:sldId id="6031" r:id="rId4"/>
    <p:sldId id="6030" r:id="rId5"/>
    <p:sldId id="6032" r:id="rId6"/>
    <p:sldId id="6034" r:id="rId7"/>
    <p:sldId id="6037" r:id="rId8"/>
    <p:sldId id="6038" r:id="rId9"/>
    <p:sldId id="602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F4"/>
    <a:srgbClr val="ECCB00"/>
    <a:srgbClr val="2080CC"/>
    <a:srgbClr val="FFDD00"/>
    <a:srgbClr val="FCB3FF"/>
    <a:srgbClr val="EE28FF"/>
    <a:srgbClr val="7DA2CF"/>
    <a:srgbClr val="009EDB"/>
    <a:srgbClr val="FFF5C4"/>
    <a:srgbClr val="D2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092" autoAdjust="0"/>
    <p:restoredTop sz="81373" autoAdjust="0"/>
  </p:normalViewPr>
  <p:slideViewPr>
    <p:cSldViewPr snapToGrid="0" snapToObjects="1">
      <p:cViewPr varScale="1">
        <p:scale>
          <a:sx n="119" d="100"/>
          <a:sy n="119" d="100"/>
        </p:scale>
        <p:origin x="216" y="10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48" d="100"/>
          <a:sy n="48" d="100"/>
        </p:scale>
        <p:origin x="266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7/18/25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1</a:t>
            </a:fld>
            <a:endParaRPr lang="en-US"/>
          </a:p>
        </p:txBody>
      </p:sp>
    </p:spTree>
    <p:extLst>
      <p:ext uri="{BB962C8B-B14F-4D97-AF65-F5344CB8AC3E}">
        <p14:creationId xmlns:p14="http://schemas.microsoft.com/office/powerpoint/2010/main" val="134656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2</a:t>
            </a:fld>
            <a:endParaRPr lang="en-US"/>
          </a:p>
        </p:txBody>
      </p:sp>
    </p:spTree>
    <p:extLst>
      <p:ext uri="{BB962C8B-B14F-4D97-AF65-F5344CB8AC3E}">
        <p14:creationId xmlns:p14="http://schemas.microsoft.com/office/powerpoint/2010/main" val="310852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3</a:t>
            </a:fld>
            <a:endParaRPr lang="en-US"/>
          </a:p>
        </p:txBody>
      </p:sp>
    </p:spTree>
    <p:extLst>
      <p:ext uri="{BB962C8B-B14F-4D97-AF65-F5344CB8AC3E}">
        <p14:creationId xmlns:p14="http://schemas.microsoft.com/office/powerpoint/2010/main" val="192639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4</a:t>
            </a:fld>
            <a:endParaRPr lang="en-US"/>
          </a:p>
        </p:txBody>
      </p:sp>
    </p:spTree>
    <p:extLst>
      <p:ext uri="{BB962C8B-B14F-4D97-AF65-F5344CB8AC3E}">
        <p14:creationId xmlns:p14="http://schemas.microsoft.com/office/powerpoint/2010/main" val="250978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5</a:t>
            </a:fld>
            <a:endParaRPr lang="en-US"/>
          </a:p>
        </p:txBody>
      </p:sp>
    </p:spTree>
    <p:extLst>
      <p:ext uri="{BB962C8B-B14F-4D97-AF65-F5344CB8AC3E}">
        <p14:creationId xmlns:p14="http://schemas.microsoft.com/office/powerpoint/2010/main" val="2585694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6</a:t>
            </a:fld>
            <a:endParaRPr lang="en-US"/>
          </a:p>
        </p:txBody>
      </p:sp>
    </p:spTree>
    <p:extLst>
      <p:ext uri="{BB962C8B-B14F-4D97-AF65-F5344CB8AC3E}">
        <p14:creationId xmlns:p14="http://schemas.microsoft.com/office/powerpoint/2010/main" val="2045580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7</a:t>
            </a:fld>
            <a:endParaRPr lang="en-US"/>
          </a:p>
        </p:txBody>
      </p:sp>
    </p:spTree>
    <p:extLst>
      <p:ext uri="{BB962C8B-B14F-4D97-AF65-F5344CB8AC3E}">
        <p14:creationId xmlns:p14="http://schemas.microsoft.com/office/powerpoint/2010/main" val="115243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8</a:t>
            </a:fld>
            <a:endParaRPr lang="en-US"/>
          </a:p>
        </p:txBody>
      </p:sp>
    </p:spTree>
    <p:extLst>
      <p:ext uri="{BB962C8B-B14F-4D97-AF65-F5344CB8AC3E}">
        <p14:creationId xmlns:p14="http://schemas.microsoft.com/office/powerpoint/2010/main" val="237378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9</a:t>
            </a:fld>
            <a:endParaRPr lang="en-US"/>
          </a:p>
        </p:txBody>
      </p:sp>
    </p:spTree>
    <p:extLst>
      <p:ext uri="{BB962C8B-B14F-4D97-AF65-F5344CB8AC3E}">
        <p14:creationId xmlns:p14="http://schemas.microsoft.com/office/powerpoint/2010/main" val="598822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799" y="2941864"/>
            <a:ext cx="5678108"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232329"/>
            <a:ext cx="2293603" cy="55706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3" y="1720793"/>
            <a:ext cx="5402445" cy="324667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63207" y="6459469"/>
            <a:ext cx="543044"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23879" y="6450043"/>
            <a:ext cx="2172748" cy="273531"/>
          </a:xfrm>
          <a:prstGeom prst="rect">
            <a:avLst/>
          </a:prstGeom>
        </p:spPr>
      </p:pic>
      <p:sp>
        <p:nvSpPr>
          <p:cNvPr id="9" name="Picture Placeholder 8"/>
          <p:cNvSpPr>
            <a:spLocks noGrp="1"/>
          </p:cNvSpPr>
          <p:nvPr>
            <p:ph type="pic" sz="quarter" idx="13"/>
          </p:nvPr>
        </p:nvSpPr>
        <p:spPr>
          <a:xfrm>
            <a:off x="6008916" y="1725953"/>
            <a:ext cx="6174619"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443183" y="5126730"/>
            <a:ext cx="5402445" cy="420862"/>
          </a:xfrm>
        </p:spPr>
        <p:txBody>
          <a:bodyPr>
            <a:normAutofit/>
          </a:bodyPr>
          <a:lstStyle>
            <a:lvl1pPr marL="0" indent="0">
              <a:buFontTx/>
              <a:buNone/>
              <a:defRPr sz="2200" baseline="0">
                <a:solidFill>
                  <a:schemeClr val="accent6"/>
                </a:solidFill>
              </a:defRPr>
            </a:lvl1pPr>
          </a:lstStyle>
          <a:p>
            <a:pPr lvl="0"/>
            <a:r>
              <a:rPr lang="en-US" dirty="0"/>
              <a:t>Author</a:t>
            </a:r>
          </a:p>
        </p:txBody>
      </p:sp>
      <p:sp>
        <p:nvSpPr>
          <p:cNvPr id="8" name="Date Placeholder 7"/>
          <p:cNvSpPr>
            <a:spLocks noGrp="1"/>
          </p:cNvSpPr>
          <p:nvPr>
            <p:ph type="dt" sz="half" idx="15"/>
          </p:nvPr>
        </p:nvSpPr>
        <p:spPr>
          <a:xfrm>
            <a:off x="444325" y="5611327"/>
            <a:ext cx="2743200" cy="365125"/>
          </a:xfrm>
        </p:spPr>
        <p:txBody>
          <a:bodyPr/>
          <a:lstStyle>
            <a:lvl1pPr>
              <a:defRPr>
                <a:solidFill>
                  <a:schemeClr val="tx1"/>
                </a:solidFill>
              </a:defRPr>
            </a:lvl1pPr>
          </a:lstStyle>
          <a:p>
            <a:fld id="{BDC57488-3539-8349-95E7-E0E3D7B2EDB0}" type="datetime2">
              <a:rPr lang="en-US" smtClean="0"/>
              <a:pPr/>
              <a:t>Friday, July 18, 2025</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799" y="2941864"/>
            <a:ext cx="5678108"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232329"/>
            <a:ext cx="2293603" cy="557060"/>
          </a:xfrm>
          <a:prstGeom prst="rect">
            <a:avLst/>
          </a:prstGeom>
        </p:spPr>
      </p:pic>
      <p:sp>
        <p:nvSpPr>
          <p:cNvPr id="2" name="Title 1"/>
          <p:cNvSpPr>
            <a:spLocks noGrp="1"/>
          </p:cNvSpPr>
          <p:nvPr>
            <p:ph type="ctrTitle" hasCustomPrompt="1"/>
          </p:nvPr>
        </p:nvSpPr>
        <p:spPr>
          <a:xfrm>
            <a:off x="443182" y="505595"/>
            <a:ext cx="7699333" cy="617838"/>
          </a:xfrm>
        </p:spPr>
        <p:txBody>
          <a:bodyPr anchor="b">
            <a:noAutofit/>
          </a:bodyPr>
          <a:lstStyle>
            <a:lvl1pPr algn="l">
              <a:defRPr sz="3000" b="1" cap="none" baseline="0">
                <a:latin typeface="Arial" charset="0"/>
              </a:defRPr>
            </a:lvl1pPr>
          </a:lstStyle>
          <a:p>
            <a:r>
              <a:rPr lang="en-US"/>
              <a:t>Questions?</a:t>
            </a:r>
            <a:endParaRPr lang="en-US" dirty="0"/>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63207" y="6459469"/>
            <a:ext cx="543044"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23879" y="6450043"/>
            <a:ext cx="2172748" cy="273531"/>
          </a:xfrm>
          <a:prstGeom prst="rect">
            <a:avLst/>
          </a:prstGeom>
        </p:spPr>
      </p:pic>
      <p:sp>
        <p:nvSpPr>
          <p:cNvPr id="9" name="Picture Placeholder 8"/>
          <p:cNvSpPr>
            <a:spLocks noGrp="1"/>
          </p:cNvSpPr>
          <p:nvPr>
            <p:ph type="pic" sz="quarter" idx="13"/>
          </p:nvPr>
        </p:nvSpPr>
        <p:spPr>
          <a:xfrm>
            <a:off x="6008916" y="1725953"/>
            <a:ext cx="6174619"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8142515" y="849093"/>
            <a:ext cx="3864428" cy="277582"/>
          </a:xfrm>
        </p:spPr>
        <p:txBody>
          <a:bodyPr>
            <a:normAutofit/>
          </a:bodyPr>
          <a:lstStyle>
            <a:lvl1pPr marL="0" indent="0">
              <a:buFontTx/>
              <a:buNone/>
              <a:defRPr sz="1200" b="0" baseline="0">
                <a:solidFill>
                  <a:srgbClr val="C00000"/>
                </a:solidFill>
              </a:defRPr>
            </a:lvl1pPr>
          </a:lstStyle>
          <a:p>
            <a:pPr lvl="0"/>
            <a:r>
              <a:rPr lang="en-US" dirty="0"/>
              <a:t>Contact</a:t>
            </a:r>
          </a:p>
        </p:txBody>
      </p:sp>
      <p:sp>
        <p:nvSpPr>
          <p:cNvPr id="8" name="Date Placeholder 7"/>
          <p:cNvSpPr>
            <a:spLocks noGrp="1"/>
          </p:cNvSpPr>
          <p:nvPr>
            <p:ph type="dt" sz="half" idx="15"/>
          </p:nvPr>
        </p:nvSpPr>
        <p:spPr>
          <a:xfrm>
            <a:off x="4831268" y="6328297"/>
            <a:ext cx="2743200" cy="365125"/>
          </a:xfrm>
        </p:spPr>
        <p:txBody>
          <a:bodyPr/>
          <a:lstStyle>
            <a:lvl1pPr>
              <a:defRPr>
                <a:solidFill>
                  <a:schemeClr val="tx1"/>
                </a:solidFill>
              </a:defRPr>
            </a:lvl1pPr>
          </a:lstStyle>
          <a:p>
            <a:fld id="{BDC57488-3539-8349-95E7-E0E3D7B2EDB0}" type="datetime2">
              <a:rPr lang="en-US" smtClean="0"/>
              <a:pPr/>
              <a:t>Friday, July 18, 2025</a:t>
            </a:fld>
            <a:endParaRPr lang="en-US" dirty="0"/>
          </a:p>
        </p:txBody>
      </p:sp>
      <p:sp>
        <p:nvSpPr>
          <p:cNvPr id="14" name="Text Placeholder 14"/>
          <p:cNvSpPr>
            <a:spLocks noGrp="1"/>
          </p:cNvSpPr>
          <p:nvPr>
            <p:ph type="body" sz="quarter" idx="16" hasCustomPrompt="1"/>
          </p:nvPr>
        </p:nvSpPr>
        <p:spPr>
          <a:xfrm>
            <a:off x="8142515" y="156701"/>
            <a:ext cx="3864428" cy="632002"/>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sp>
        <p:nvSpPr>
          <p:cNvPr id="16" name="Text Placeholder 6"/>
          <p:cNvSpPr>
            <a:spLocks noGrp="1"/>
          </p:cNvSpPr>
          <p:nvPr>
            <p:ph type="body" sz="quarter" idx="17" hasCustomPrompt="1"/>
          </p:nvPr>
        </p:nvSpPr>
        <p:spPr>
          <a:xfrm>
            <a:off x="424851" y="1726358"/>
            <a:ext cx="5464323" cy="3861333"/>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CE706-4B35-C75F-F853-8250E8C71D61}"/>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 y="1"/>
            <a:ext cx="12192000" cy="6076045"/>
          </a:xfrm>
          <a:prstGeom prst="rect">
            <a:avLst/>
          </a:prstGeom>
        </p:spPr>
      </p:pic>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dirty="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dirty="0"/>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pic>
        <p:nvPicPr>
          <p:cNvPr id="18" name="Picture 2">
            <a:extLst>
              <a:ext uri="{FF2B5EF4-FFF2-40B4-BE49-F238E27FC236}">
                <a16:creationId xmlns:a16="http://schemas.microsoft.com/office/drawing/2014/main" id="{BE4473CD-026D-1725-068D-08E702E0F62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406358" y="6476356"/>
            <a:ext cx="1759328" cy="38164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5701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8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1" y="966055"/>
            <a:ext cx="553170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6248401" y="966055"/>
            <a:ext cx="5449329"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1" y="966055"/>
            <a:ext cx="553170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6164993" y="983116"/>
            <a:ext cx="5531708"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6164993" y="3439835"/>
            <a:ext cx="5531708"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1" y="3439834"/>
            <a:ext cx="5531708"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11891" y="983116"/>
            <a:ext cx="5531708"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6164993" y="983117"/>
            <a:ext cx="5531708" cy="5364633"/>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1" y="966055"/>
            <a:ext cx="553170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6248401" y="983116"/>
            <a:ext cx="5448300" cy="2381250"/>
          </a:xfrm>
          <a:solidFill>
            <a:schemeClr val="accent2"/>
          </a:solidFill>
        </p:spPr>
        <p:txBody>
          <a:bodyPr/>
          <a:lstStyle/>
          <a:p>
            <a:r>
              <a:rPr lang="en-US"/>
              <a:t>Click icon to add picture</a:t>
            </a:r>
          </a:p>
        </p:txBody>
      </p:sp>
      <p:sp>
        <p:nvSpPr>
          <p:cNvPr id="11" name="Picture Placeholder 9"/>
          <p:cNvSpPr>
            <a:spLocks noGrp="1"/>
          </p:cNvSpPr>
          <p:nvPr>
            <p:ph type="pic" sz="quarter" idx="14"/>
          </p:nvPr>
        </p:nvSpPr>
        <p:spPr>
          <a:xfrm>
            <a:off x="6248401" y="3595166"/>
            <a:ext cx="5448300" cy="2381250"/>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66022" y="966055"/>
            <a:ext cx="553170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11891" y="983116"/>
            <a:ext cx="5448300" cy="2381250"/>
          </a:xfrm>
          <a:solidFill>
            <a:schemeClr val="accent2"/>
          </a:solidFill>
        </p:spPr>
        <p:txBody>
          <a:bodyPr/>
          <a:lstStyle/>
          <a:p>
            <a:r>
              <a:rPr lang="en-US"/>
              <a:t>Click icon to add picture</a:t>
            </a:r>
            <a:endParaRPr lang="en-US" dirty="0"/>
          </a:p>
        </p:txBody>
      </p:sp>
      <p:sp>
        <p:nvSpPr>
          <p:cNvPr id="11" name="Picture Placeholder 9"/>
          <p:cNvSpPr>
            <a:spLocks noGrp="1"/>
          </p:cNvSpPr>
          <p:nvPr>
            <p:ph type="pic" sz="quarter" idx="14"/>
          </p:nvPr>
        </p:nvSpPr>
        <p:spPr>
          <a:xfrm>
            <a:off x="411891" y="3595166"/>
            <a:ext cx="5448300" cy="2381250"/>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1" y="3439834"/>
            <a:ext cx="5531708"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11891" y="983116"/>
            <a:ext cx="5531708"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6164993" y="3439833"/>
            <a:ext cx="5531708"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6164993" y="983116"/>
            <a:ext cx="5531708" cy="2381250"/>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1" y="939513"/>
            <a:ext cx="5531708"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11891" y="3966757"/>
            <a:ext cx="5531708"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6164993" y="939512"/>
            <a:ext cx="5531708"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6164993" y="3966757"/>
            <a:ext cx="5531708" cy="2381250"/>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Friday, July 18, 2025</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Jefferson Lab: Present and Future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2" r:id="rId4"/>
    <p:sldLayoutId id="2147483673" r:id="rId5"/>
    <p:sldLayoutId id="2147483671" r:id="rId6"/>
    <p:sldLayoutId id="2147483675" r:id="rId7"/>
    <p:sldLayoutId id="2147483674" r:id="rId8"/>
    <p:sldLayoutId id="2147483676" r:id="rId9"/>
    <p:sldLayoutId id="2147483678" r:id="rId10"/>
    <p:sldLayoutId id="2147483679" r:id="rId11"/>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Questions?"/>
          <p:cNvSpPr txBox="1"/>
          <p:nvPr/>
        </p:nvSpPr>
        <p:spPr>
          <a:xfrm>
            <a:off x="4490879" y="3249028"/>
            <a:ext cx="67277" cy="899029"/>
          </a:xfrm>
          <a:prstGeom prst="rect">
            <a:avLst/>
          </a:prstGeom>
          <a:ln w="12700">
            <a:miter lim="400000"/>
          </a:ln>
          <a:extLst>
            <a:ext uri="{C572A759-6A51-4108-AA02-DFA0A04FC94B}">
              <ma14:wrappingTextBoxFlag xmlns:ma14="http://schemas.microsoft.com/office/mac/drawingml/2011/main" xmlns="" val="1"/>
            </a:ext>
          </a:extLst>
        </p:spPr>
        <p:txBody>
          <a:bodyPr wrap="none" lIns="33281" rIns="33281">
            <a:spAutoFit/>
          </a:bodyPr>
          <a:lstStyle>
            <a:lvl1pPr defTabSz="457200">
              <a:defRPr sz="7200">
                <a:latin typeface="Arial"/>
                <a:ea typeface="Arial"/>
                <a:cs typeface="Arial"/>
                <a:sym typeface="Arial"/>
              </a:defRPr>
            </a:lvl1pPr>
          </a:lstStyle>
          <a:p>
            <a:pPr hangingPunct="0"/>
            <a:endParaRPr sz="5242" kern="0" dirty="0">
              <a:solidFill>
                <a:srgbClr val="000000"/>
              </a:solidFill>
            </a:endParaRPr>
          </a:p>
        </p:txBody>
      </p:sp>
      <p:sp>
        <p:nvSpPr>
          <p:cNvPr id="4" name="Title 3">
            <a:extLst>
              <a:ext uri="{FF2B5EF4-FFF2-40B4-BE49-F238E27FC236}">
                <a16:creationId xmlns:a16="http://schemas.microsoft.com/office/drawing/2014/main" id="{607450E8-73F2-D8FF-B405-60DCAEDEE4C3}"/>
              </a:ext>
            </a:extLst>
          </p:cNvPr>
          <p:cNvSpPr txBox="1">
            <a:spLocks noGrp="1"/>
          </p:cNvSpPr>
          <p:nvPr>
            <p:ph type="ctrTitle"/>
          </p:nvPr>
        </p:nvSpPr>
        <p:spPr>
          <a:xfrm>
            <a:off x="-106018" y="126736"/>
            <a:ext cx="12192000" cy="1920526"/>
          </a:xfrm>
          <a:prstGeom prst="rect">
            <a:avLst/>
          </a:prstGeom>
          <a:noFill/>
        </p:spPr>
        <p:txBody>
          <a:bodyPr wrap="square">
            <a:spAutoFit/>
          </a:bodyPr>
          <a:lstStyle/>
          <a:p>
            <a:pPr algn="ctr"/>
            <a:br>
              <a:rPr lang="en-US" sz="4400" b="0" dirty="0">
                <a:solidFill>
                  <a:schemeClr val="accent1"/>
                </a:solidFill>
                <a:latin typeface="Avenir Book" panose="02000503020000020003" pitchFamily="2" charset="0"/>
              </a:rPr>
            </a:br>
            <a:r>
              <a:rPr lang="en-US" sz="4400" b="0" dirty="0">
                <a:solidFill>
                  <a:schemeClr val="accent1"/>
                </a:solidFill>
                <a:latin typeface="Avenir Book" panose="02000503020000020003" pitchFamily="2" charset="0"/>
              </a:rPr>
              <a:t>Experiment Readiness Review</a:t>
            </a:r>
            <a:br>
              <a:rPr lang="en-US" sz="4400" b="1" i="0" u="none" strike="noStrike" dirty="0">
                <a:solidFill>
                  <a:schemeClr val="accent1"/>
                </a:solidFill>
                <a:effectLst/>
                <a:latin typeface="Roboto" panose="02000000000000000000" pitchFamily="2" charset="0"/>
              </a:rPr>
            </a:br>
            <a:endParaRPr lang="en-US" sz="4400" b="0" dirty="0">
              <a:solidFill>
                <a:schemeClr val="accent1"/>
              </a:solidFill>
              <a:ea typeface="+mj-ea"/>
              <a:cs typeface="Arial" panose="020B0604020202020204" pitchFamily="34" charset="0"/>
            </a:endParaRPr>
          </a:p>
        </p:txBody>
      </p:sp>
      <p:sp>
        <p:nvSpPr>
          <p:cNvPr id="9" name="Text Placeholder 4">
            <a:extLst>
              <a:ext uri="{FF2B5EF4-FFF2-40B4-BE49-F238E27FC236}">
                <a16:creationId xmlns:a16="http://schemas.microsoft.com/office/drawing/2014/main" id="{37D0CFFD-16FA-D1E1-6C2F-9A983CFF0252}"/>
              </a:ext>
            </a:extLst>
          </p:cNvPr>
          <p:cNvSpPr txBox="1">
            <a:spLocks/>
          </p:cNvSpPr>
          <p:nvPr/>
        </p:nvSpPr>
        <p:spPr>
          <a:xfrm>
            <a:off x="0" y="1533541"/>
            <a:ext cx="12192000" cy="3317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Century Gothic" panose="020B0502020202020204" pitchFamily="34" charset="0"/>
                <a:ea typeface="+mj-ea"/>
                <a:cs typeface="+mn-cs"/>
              </a:rPr>
              <a:t>Jefferson Lab  PAC July  21 – 25, 2025</a:t>
            </a:r>
          </a:p>
        </p:txBody>
      </p:sp>
      <p:sp>
        <p:nvSpPr>
          <p:cNvPr id="5" name="Text Placeholder 4">
            <a:extLst>
              <a:ext uri="{FF2B5EF4-FFF2-40B4-BE49-F238E27FC236}">
                <a16:creationId xmlns:a16="http://schemas.microsoft.com/office/drawing/2014/main" id="{DE0296E5-6E81-8257-4F6C-12B0DC8691DE}"/>
              </a:ext>
            </a:extLst>
          </p:cNvPr>
          <p:cNvSpPr txBox="1">
            <a:spLocks/>
          </p:cNvSpPr>
          <p:nvPr/>
        </p:nvSpPr>
        <p:spPr>
          <a:xfrm>
            <a:off x="0" y="5183926"/>
            <a:ext cx="12192000" cy="3317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err="1">
                <a:latin typeface="Century Gothic" panose="020B0502020202020204" pitchFamily="34" charset="0"/>
                <a:ea typeface="+mj-ea"/>
                <a:cs typeface="+mn-cs"/>
              </a:rPr>
              <a:t>Patrizia</a:t>
            </a:r>
            <a:r>
              <a:rPr lang="en-US" dirty="0">
                <a:latin typeface="Century Gothic" panose="020B0502020202020204" pitchFamily="34" charset="0"/>
                <a:ea typeface="+mj-ea"/>
                <a:cs typeface="+mn-cs"/>
              </a:rPr>
              <a:t> Rossi</a:t>
            </a:r>
          </a:p>
        </p:txBody>
      </p:sp>
    </p:spTree>
    <p:extLst>
      <p:ext uri="{BB962C8B-B14F-4D97-AF65-F5344CB8AC3E}">
        <p14:creationId xmlns:p14="http://schemas.microsoft.com/office/powerpoint/2010/main" val="3249633776"/>
      </p:ext>
    </p:extLst>
  </p:cSld>
  <p:clrMapOvr>
    <a:masterClrMapping/>
  </p:clrMapOvr>
  <mc:AlternateContent xmlns:mc="http://schemas.openxmlformats.org/markup-compatibility/2006" xmlns:p14="http://schemas.microsoft.com/office/powerpoint/2010/main">
    <mc:Choice Requires="p14">
      <p:transition spd="slow" p14:dur="2000" advTm="21044"/>
    </mc:Choice>
    <mc:Fallback xmlns="">
      <p:transition spd="slow" advTm="2104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2">
            <a:extLst>
              <a:ext uri="{FF2B5EF4-FFF2-40B4-BE49-F238E27FC236}">
                <a16:creationId xmlns:a16="http://schemas.microsoft.com/office/drawing/2014/main" id="{927DAFE0-4C29-5E78-616D-41D02444C363}"/>
              </a:ext>
            </a:extLst>
          </p:cNvPr>
          <p:cNvSpPr txBox="1">
            <a:spLocks/>
          </p:cNvSpPr>
          <p:nvPr/>
        </p:nvSpPr>
        <p:spPr>
          <a:xfrm>
            <a:off x="-72809" y="69574"/>
            <a:ext cx="12192000" cy="578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4000" b="0" dirty="0">
                <a:solidFill>
                  <a:schemeClr val="accent1"/>
                </a:solidFill>
                <a:latin typeface="Avenir Book" panose="02000503020000020003" pitchFamily="2" charset="0"/>
              </a:rPr>
              <a:t>Experiment Readiness Review (ERR) </a:t>
            </a:r>
          </a:p>
        </p:txBody>
      </p:sp>
      <p:sp>
        <p:nvSpPr>
          <p:cNvPr id="3" name="TextBox 2">
            <a:extLst>
              <a:ext uri="{FF2B5EF4-FFF2-40B4-BE49-F238E27FC236}">
                <a16:creationId xmlns:a16="http://schemas.microsoft.com/office/drawing/2014/main" id="{3DD5CF64-B41B-0784-E562-47AD875D30EC}"/>
              </a:ext>
            </a:extLst>
          </p:cNvPr>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9FA0C65-231E-E66E-E1E8-3E6F02B2C255}"/>
              </a:ext>
            </a:extLst>
          </p:cNvPr>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6" name="TextBox 5">
            <a:extLst>
              <a:ext uri="{FF2B5EF4-FFF2-40B4-BE49-F238E27FC236}">
                <a16:creationId xmlns:a16="http://schemas.microsoft.com/office/drawing/2014/main" id="{7FC3C8D1-25E4-283C-D5B2-5B013B659CA9}"/>
              </a:ext>
            </a:extLst>
          </p:cNvPr>
          <p:cNvSpPr txBox="1"/>
          <p:nvPr/>
        </p:nvSpPr>
        <p:spPr>
          <a:xfrm>
            <a:off x="4482353" y="6484472"/>
            <a:ext cx="301660" cy="369332"/>
          </a:xfrm>
          <a:prstGeom prst="rect">
            <a:avLst/>
          </a:prstGeom>
          <a:noFill/>
        </p:spPr>
        <p:txBody>
          <a:bodyPr wrap="none" rtlCol="0">
            <a:spAutoFit/>
          </a:bodyPr>
          <a:lstStyle/>
          <a:p>
            <a:fld id="{502EB0E8-028E-304A-84A3-E1ABDC65C30C}" type="slidenum">
              <a:rPr lang="en-US" b="1" smtClean="0">
                <a:solidFill>
                  <a:srgbClr val="FFFFFF"/>
                </a:solidFill>
              </a:rPr>
              <a:t>2</a:t>
            </a:fld>
            <a:endParaRPr lang="en-US" b="1" dirty="0">
              <a:solidFill>
                <a:srgbClr val="FFFFFF"/>
              </a:solidFill>
            </a:endParaRPr>
          </a:p>
        </p:txBody>
      </p:sp>
      <p:sp>
        <p:nvSpPr>
          <p:cNvPr id="9" name="TextBox 8">
            <a:extLst>
              <a:ext uri="{FF2B5EF4-FFF2-40B4-BE49-F238E27FC236}">
                <a16:creationId xmlns:a16="http://schemas.microsoft.com/office/drawing/2014/main" id="{2668CA13-D0BA-559B-F34A-A7FE8FA2BF3B}"/>
              </a:ext>
            </a:extLst>
          </p:cNvPr>
          <p:cNvSpPr txBox="1"/>
          <p:nvPr/>
        </p:nvSpPr>
        <p:spPr>
          <a:xfrm>
            <a:off x="268288" y="5803900"/>
            <a:ext cx="3670300"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 lastClr="FFFFFF"/>
                </a:solidFill>
                <a:latin typeface="Arial" pitchFamily="34" charset="0"/>
                <a:cs typeface="Arial" pitchFamily="34" charset="0"/>
              </a:rPr>
              <a:t>DECOMMISSIONING</a:t>
            </a:r>
          </a:p>
        </p:txBody>
      </p:sp>
      <p:sp>
        <p:nvSpPr>
          <p:cNvPr id="7" name="Rectangle 5">
            <a:extLst>
              <a:ext uri="{FF2B5EF4-FFF2-40B4-BE49-F238E27FC236}">
                <a16:creationId xmlns:a16="http://schemas.microsoft.com/office/drawing/2014/main" id="{CACC0271-3BDE-67FD-6624-330281D0D9FF}"/>
              </a:ext>
            </a:extLst>
          </p:cNvPr>
          <p:cNvSpPr>
            <a:spLocks noChangeArrowheads="1"/>
          </p:cNvSpPr>
          <p:nvPr/>
        </p:nvSpPr>
        <p:spPr bwMode="auto">
          <a:xfrm>
            <a:off x="132523" y="881370"/>
            <a:ext cx="1198666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buFont typeface="Arial" panose="020B0604020202020204" pitchFamily="34" charset="0"/>
              <a:buChar char="•"/>
            </a:pPr>
            <a:r>
              <a:rPr lang="en-US" altLang="en-US" sz="2400" dirty="0">
                <a:solidFill>
                  <a:srgbClr val="152BF4"/>
                </a:solidFill>
                <a:latin typeface="Avenir Book" panose="02000503020000020003" pitchFamily="2" charset="0"/>
                <a:cs typeface="Arial" panose="020B0604020202020204" pitchFamily="34" charset="0"/>
              </a:rPr>
              <a:t>ERRs are standalone reviews required prior to delivery of any beam to the halls </a:t>
            </a:r>
          </a:p>
          <a:p>
            <a:pPr marL="171450" indent="-171450">
              <a:buFont typeface="Arial" panose="020B0604020202020204" pitchFamily="34" charset="0"/>
              <a:buChar char="•"/>
            </a:pPr>
            <a:endParaRPr lang="en-US" sz="1200" dirty="0">
              <a:solidFill>
                <a:srgbClr val="008000"/>
              </a:solidFill>
              <a:latin typeface="Avenir Book"/>
              <a:cs typeface="Avenir Book"/>
            </a:endParaRPr>
          </a:p>
          <a:p>
            <a:pPr marL="342900" indent="-342900">
              <a:buFont typeface="Arial" panose="020B0604020202020204" pitchFamily="34" charset="0"/>
              <a:buChar char="•"/>
            </a:pPr>
            <a:r>
              <a:rPr lang="en-US" sz="2400" dirty="0">
                <a:solidFill>
                  <a:srgbClr val="152BF4"/>
                </a:solidFill>
                <a:latin typeface="Avenir Book"/>
                <a:cs typeface="Avenir Book"/>
              </a:rPr>
              <a:t>Objective of the ERR is a </a:t>
            </a:r>
            <a:r>
              <a:rPr lang="en-US" sz="2400" dirty="0">
                <a:solidFill>
                  <a:srgbClr val="152BF4"/>
                </a:solidFill>
                <a:latin typeface="Avenir Heavy"/>
                <a:cs typeface="Avenir Heavy"/>
              </a:rPr>
              <a:t>safe, efficient</a:t>
            </a:r>
            <a:r>
              <a:rPr lang="en-US" sz="2400" dirty="0">
                <a:solidFill>
                  <a:srgbClr val="152BF4"/>
                </a:solidFill>
                <a:latin typeface="Avenir Book"/>
                <a:cs typeface="Avenir Book"/>
              </a:rPr>
              <a:t> and </a:t>
            </a:r>
            <a:r>
              <a:rPr lang="en-US" sz="2400" dirty="0">
                <a:solidFill>
                  <a:srgbClr val="152BF4"/>
                </a:solidFill>
                <a:latin typeface="Avenir Heavy"/>
              </a:rPr>
              <a:t>effective</a:t>
            </a:r>
            <a:r>
              <a:rPr lang="en-US" sz="2400" dirty="0">
                <a:solidFill>
                  <a:srgbClr val="152BF4"/>
                </a:solidFill>
                <a:latin typeface="Avenir Book"/>
                <a:cs typeface="Avenir Book"/>
              </a:rPr>
              <a:t> operation of the experiment</a:t>
            </a:r>
          </a:p>
        </p:txBody>
      </p:sp>
      <p:pic>
        <p:nvPicPr>
          <p:cNvPr id="51" name="Picture 50">
            <a:extLst>
              <a:ext uri="{FF2B5EF4-FFF2-40B4-BE49-F238E27FC236}">
                <a16:creationId xmlns:a16="http://schemas.microsoft.com/office/drawing/2014/main" id="{530784DF-4E7C-8931-DE76-114180E011FE}"/>
              </a:ext>
            </a:extLst>
          </p:cNvPr>
          <p:cNvPicPr>
            <a:picLocks noChangeAspect="1"/>
          </p:cNvPicPr>
          <p:nvPr/>
        </p:nvPicPr>
        <p:blipFill>
          <a:blip r:embed="rId3"/>
          <a:stretch>
            <a:fillRect/>
          </a:stretch>
        </p:blipFill>
        <p:spPr>
          <a:xfrm>
            <a:off x="6387273" y="2681038"/>
            <a:ext cx="5286500" cy="3964875"/>
          </a:xfrm>
          <a:prstGeom prst="rect">
            <a:avLst/>
          </a:prstGeom>
        </p:spPr>
      </p:pic>
      <p:sp>
        <p:nvSpPr>
          <p:cNvPr id="52" name="Rectangle 51">
            <a:extLst>
              <a:ext uri="{FF2B5EF4-FFF2-40B4-BE49-F238E27FC236}">
                <a16:creationId xmlns:a16="http://schemas.microsoft.com/office/drawing/2014/main" id="{1C2C4728-5E97-562F-BE4C-A19D6D0FB07A}"/>
              </a:ext>
            </a:extLst>
          </p:cNvPr>
          <p:cNvSpPr/>
          <p:nvPr/>
        </p:nvSpPr>
        <p:spPr>
          <a:xfrm>
            <a:off x="324300" y="1925556"/>
            <a:ext cx="5480428" cy="4862870"/>
          </a:xfrm>
          <a:prstGeom prst="rect">
            <a:avLst/>
          </a:prstGeom>
        </p:spPr>
        <p:txBody>
          <a:bodyPr wrap="square">
            <a:spAutoFit/>
          </a:bodyPr>
          <a:lstStyle/>
          <a:p>
            <a:pPr marL="342900" indent="-342900">
              <a:buFont typeface="System Font Regular"/>
              <a:buChar char="-"/>
            </a:pPr>
            <a:r>
              <a:rPr lang="en-US" sz="2400" dirty="0">
                <a:latin typeface="Avenir Book"/>
                <a:cs typeface="Avenir Book"/>
              </a:rPr>
              <a:t>Operation will not result in injury to personnel and/or damage the equipment</a:t>
            </a:r>
          </a:p>
          <a:p>
            <a:pPr marL="742950" lvl="1" indent="-285750">
              <a:buFont typeface="Courier New" panose="02070309020205020404" pitchFamily="49" charset="0"/>
              <a:buChar char="o"/>
            </a:pPr>
            <a:r>
              <a:rPr lang="en-US" dirty="0">
                <a:latin typeface="Avenir Book"/>
                <a:cs typeface="Avenir Book"/>
              </a:rPr>
              <a:t>Automatic protection measures of personnel &amp; equipment are in place during abnormal situations</a:t>
            </a:r>
          </a:p>
          <a:p>
            <a:endParaRPr lang="en-US" sz="1000" dirty="0">
              <a:latin typeface="Avenir Book"/>
              <a:cs typeface="Avenir Book"/>
            </a:endParaRPr>
          </a:p>
          <a:p>
            <a:pPr marL="342900" indent="-342900">
              <a:buFont typeface="System Font Regular"/>
              <a:buChar char="-"/>
            </a:pPr>
            <a:r>
              <a:rPr lang="en-US" sz="2400" dirty="0">
                <a:latin typeface="Avenir Book"/>
                <a:cs typeface="Avenir Book"/>
              </a:rPr>
              <a:t>Equipment performs as expected - no wasted beam time nor it interferes with other experiments </a:t>
            </a:r>
            <a:endParaRPr lang="en-US" sz="1000" dirty="0">
              <a:latin typeface="Avenir Book"/>
              <a:cs typeface="Avenir Book"/>
            </a:endParaRPr>
          </a:p>
          <a:p>
            <a:pPr marL="800100" lvl="1" indent="-342900">
              <a:buFont typeface="Courier New" panose="02070309020205020404" pitchFamily="49" charset="0"/>
              <a:buChar char="o"/>
            </a:pPr>
            <a:r>
              <a:rPr lang="en-US" dirty="0">
                <a:latin typeface="Avenir Book"/>
                <a:cs typeface="Avenir Book"/>
              </a:rPr>
              <a:t>Operating instructions &amp; boundaries are defined as well as responsible staff</a:t>
            </a:r>
          </a:p>
          <a:p>
            <a:pPr marL="800100" lvl="1" indent="-342900">
              <a:buFont typeface="Courier New" panose="02070309020205020404" pitchFamily="49" charset="0"/>
              <a:buChar char="o"/>
            </a:pPr>
            <a:endParaRPr lang="en-US" dirty="0">
              <a:latin typeface="Avenir Book"/>
              <a:cs typeface="Avenir Book"/>
            </a:endParaRPr>
          </a:p>
          <a:p>
            <a:pPr marL="342900" indent="-342900">
              <a:buFont typeface="System Font Regular"/>
              <a:buChar char="-"/>
            </a:pPr>
            <a:r>
              <a:rPr lang="en-US" sz="2400" dirty="0">
                <a:latin typeface="Avenir Book"/>
              </a:rPr>
              <a:t>Experiment is successful in achieving  its goals</a:t>
            </a:r>
          </a:p>
        </p:txBody>
      </p:sp>
      <p:sp>
        <p:nvSpPr>
          <p:cNvPr id="54" name="TextBox 53">
            <a:extLst>
              <a:ext uri="{FF2B5EF4-FFF2-40B4-BE49-F238E27FC236}">
                <a16:creationId xmlns:a16="http://schemas.microsoft.com/office/drawing/2014/main" id="{653A5EF6-6546-4FE4-2CFD-994913336952}"/>
              </a:ext>
            </a:extLst>
          </p:cNvPr>
          <p:cNvSpPr txBox="1"/>
          <p:nvPr/>
        </p:nvSpPr>
        <p:spPr>
          <a:xfrm>
            <a:off x="6387272" y="2447589"/>
            <a:ext cx="3975927" cy="800219"/>
          </a:xfrm>
          <a:prstGeom prst="rect">
            <a:avLst/>
          </a:prstGeom>
          <a:solidFill>
            <a:schemeClr val="bg1"/>
          </a:solidFill>
        </p:spPr>
        <p:txBody>
          <a:bodyPr wrap="square" rtlCol="0">
            <a:spAutoFit/>
          </a:bodyPr>
          <a:lstStyle/>
          <a:p>
            <a:pPr algn="ctr"/>
            <a:r>
              <a:rPr lang="en-US" sz="2300" b="1" dirty="0">
                <a:solidFill>
                  <a:srgbClr val="FF0000"/>
                </a:solidFill>
                <a:latin typeface="Avenir Heavy"/>
                <a:cs typeface="Avenir Heavy"/>
              </a:rPr>
              <a:t>Have an Experiment  Safe &amp; Efficient Plan !!</a:t>
            </a:r>
          </a:p>
        </p:txBody>
      </p:sp>
      <p:sp>
        <p:nvSpPr>
          <p:cNvPr id="56" name="TextBox 55">
            <a:extLst>
              <a:ext uri="{FF2B5EF4-FFF2-40B4-BE49-F238E27FC236}">
                <a16:creationId xmlns:a16="http://schemas.microsoft.com/office/drawing/2014/main" id="{6609BCC2-1AFF-AE93-6AF1-0F95539B49E9}"/>
              </a:ext>
            </a:extLst>
          </p:cNvPr>
          <p:cNvSpPr txBox="1"/>
          <p:nvPr/>
        </p:nvSpPr>
        <p:spPr>
          <a:xfrm>
            <a:off x="8360843" y="3886200"/>
            <a:ext cx="1803574" cy="1015663"/>
          </a:xfrm>
          <a:prstGeom prst="rect">
            <a:avLst/>
          </a:prstGeom>
          <a:solidFill>
            <a:schemeClr val="bg1"/>
          </a:solidFill>
        </p:spPr>
        <p:txBody>
          <a:bodyPr wrap="square" rtlCol="0">
            <a:spAutoFit/>
          </a:bodyPr>
          <a:lstStyle/>
          <a:p>
            <a:pPr algn="ctr"/>
            <a:r>
              <a:rPr lang="en-US" sz="2000" b="1" dirty="0">
                <a:solidFill>
                  <a:srgbClr val="0000FF"/>
                </a:solidFill>
                <a:latin typeface="Avenir Heavy"/>
                <a:cs typeface="Avenir Heavy"/>
              </a:rPr>
              <a:t>Don’t get caught unprepared</a:t>
            </a:r>
          </a:p>
        </p:txBody>
      </p:sp>
    </p:spTree>
    <p:extLst>
      <p:ext uri="{BB962C8B-B14F-4D97-AF65-F5344CB8AC3E}">
        <p14:creationId xmlns:p14="http://schemas.microsoft.com/office/powerpoint/2010/main" val="4045168178"/>
      </p:ext>
    </p:extLst>
  </p:cSld>
  <p:clrMapOvr>
    <a:masterClrMapping/>
  </p:clrMapOvr>
  <mc:AlternateContent xmlns:mc="http://schemas.openxmlformats.org/markup-compatibility/2006">
    <mc:Choice xmlns:p14="http://schemas.microsoft.com/office/powerpoint/2010/main" Requires="p14">
      <p:transition p14:dur="10" advTm="24648"/>
    </mc:Choice>
    <mc:Fallback>
      <p:transition advTm="2464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4337C-934E-57E2-98EE-118A897057DE}"/>
              </a:ext>
            </a:extLst>
          </p:cNvPr>
          <p:cNvSpPr/>
          <p:nvPr/>
        </p:nvSpPr>
        <p:spPr>
          <a:xfrm>
            <a:off x="1" y="776398"/>
            <a:ext cx="12192000" cy="815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927DAFE0-4C29-5E78-616D-41D02444C363}"/>
              </a:ext>
            </a:extLst>
          </p:cNvPr>
          <p:cNvSpPr txBox="1">
            <a:spLocks/>
          </p:cNvSpPr>
          <p:nvPr/>
        </p:nvSpPr>
        <p:spPr>
          <a:xfrm>
            <a:off x="-72809" y="69574"/>
            <a:ext cx="12192000" cy="578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4000" b="0" dirty="0">
                <a:solidFill>
                  <a:schemeClr val="accent1"/>
                </a:solidFill>
                <a:latin typeface="Avenir Book" panose="02000503020000020003" pitchFamily="2" charset="0"/>
              </a:rPr>
              <a:t>From Proposal to Data: The Experiment Lifecycle</a:t>
            </a:r>
          </a:p>
        </p:txBody>
      </p:sp>
      <p:sp>
        <p:nvSpPr>
          <p:cNvPr id="3" name="TextBox 2">
            <a:extLst>
              <a:ext uri="{FF2B5EF4-FFF2-40B4-BE49-F238E27FC236}">
                <a16:creationId xmlns:a16="http://schemas.microsoft.com/office/drawing/2014/main" id="{3DD5CF64-B41B-0784-E562-47AD875D30EC}"/>
              </a:ext>
            </a:extLst>
          </p:cNvPr>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9FA0C65-231E-E66E-E1E8-3E6F02B2C255}"/>
              </a:ext>
            </a:extLst>
          </p:cNvPr>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6" name="TextBox 5">
            <a:extLst>
              <a:ext uri="{FF2B5EF4-FFF2-40B4-BE49-F238E27FC236}">
                <a16:creationId xmlns:a16="http://schemas.microsoft.com/office/drawing/2014/main" id="{7FC3C8D1-25E4-283C-D5B2-5B013B659CA9}"/>
              </a:ext>
            </a:extLst>
          </p:cNvPr>
          <p:cNvSpPr txBox="1"/>
          <p:nvPr/>
        </p:nvSpPr>
        <p:spPr>
          <a:xfrm>
            <a:off x="4482353" y="6484472"/>
            <a:ext cx="301660" cy="369332"/>
          </a:xfrm>
          <a:prstGeom prst="rect">
            <a:avLst/>
          </a:prstGeom>
          <a:noFill/>
        </p:spPr>
        <p:txBody>
          <a:bodyPr wrap="none" rtlCol="0">
            <a:spAutoFit/>
          </a:bodyPr>
          <a:lstStyle/>
          <a:p>
            <a:fld id="{502EB0E8-028E-304A-84A3-E1ABDC65C30C}" type="slidenum">
              <a:rPr lang="en-US" b="1" smtClean="0">
                <a:solidFill>
                  <a:srgbClr val="FFFFFF"/>
                </a:solidFill>
              </a:rPr>
              <a:t>3</a:t>
            </a:fld>
            <a:endParaRPr lang="en-US" b="1" dirty="0">
              <a:solidFill>
                <a:srgbClr val="FFFFFF"/>
              </a:solidFill>
            </a:endParaRPr>
          </a:p>
        </p:txBody>
      </p:sp>
      <p:sp>
        <p:nvSpPr>
          <p:cNvPr id="9" name="TextBox 8">
            <a:extLst>
              <a:ext uri="{FF2B5EF4-FFF2-40B4-BE49-F238E27FC236}">
                <a16:creationId xmlns:a16="http://schemas.microsoft.com/office/drawing/2014/main" id="{2668CA13-D0BA-559B-F34A-A7FE8FA2BF3B}"/>
              </a:ext>
            </a:extLst>
          </p:cNvPr>
          <p:cNvSpPr txBox="1"/>
          <p:nvPr/>
        </p:nvSpPr>
        <p:spPr>
          <a:xfrm>
            <a:off x="268288" y="5803900"/>
            <a:ext cx="3670300"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 lastClr="FFFFFF"/>
                </a:solidFill>
                <a:latin typeface="Arial" pitchFamily="34" charset="0"/>
                <a:cs typeface="Arial" pitchFamily="34" charset="0"/>
              </a:rPr>
              <a:t>DECOMMISSIONING</a:t>
            </a:r>
          </a:p>
        </p:txBody>
      </p:sp>
      <p:sp>
        <p:nvSpPr>
          <p:cNvPr id="11" name="TextBox 10">
            <a:extLst>
              <a:ext uri="{FF2B5EF4-FFF2-40B4-BE49-F238E27FC236}">
                <a16:creationId xmlns:a16="http://schemas.microsoft.com/office/drawing/2014/main" id="{C5E7E44E-1537-3568-55BD-AEA11F0E642F}"/>
              </a:ext>
            </a:extLst>
          </p:cNvPr>
          <p:cNvSpPr txBox="1"/>
          <p:nvPr/>
        </p:nvSpPr>
        <p:spPr bwMode="auto">
          <a:xfrm>
            <a:off x="4633182" y="810418"/>
            <a:ext cx="4123253" cy="738664"/>
          </a:xfrm>
          <a:prstGeom prst="rect">
            <a:avLst/>
          </a:prstGeom>
          <a:noFill/>
        </p:spPr>
        <p:txBody>
          <a:bodyPr wrap="square">
            <a:spAutoFit/>
          </a:bodyPr>
          <a:lstStyle/>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Submitting Proposals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TAC &amp; PAC Process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PAC recommendations -&gt; Director’s Decision</a:t>
            </a:r>
          </a:p>
        </p:txBody>
      </p:sp>
      <p:sp>
        <p:nvSpPr>
          <p:cNvPr id="12" name="Rectangle 11">
            <a:extLst>
              <a:ext uri="{FF2B5EF4-FFF2-40B4-BE49-F238E27FC236}">
                <a16:creationId xmlns:a16="http://schemas.microsoft.com/office/drawing/2014/main" id="{C829F12E-2D44-0FBB-D2FA-0E4333E1D652}"/>
              </a:ext>
            </a:extLst>
          </p:cNvPr>
          <p:cNvSpPr/>
          <p:nvPr/>
        </p:nvSpPr>
        <p:spPr bwMode="auto">
          <a:xfrm>
            <a:off x="277813" y="782638"/>
            <a:ext cx="4123253" cy="675203"/>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33668AA9-46D4-F2FC-7A2D-84289EE0DCB2}"/>
              </a:ext>
            </a:extLst>
          </p:cNvPr>
          <p:cNvSpPr txBox="1"/>
          <p:nvPr/>
        </p:nvSpPr>
        <p:spPr bwMode="auto">
          <a:xfrm>
            <a:off x="277813" y="882650"/>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PROPOSAL PHASE</a:t>
            </a:r>
          </a:p>
        </p:txBody>
      </p:sp>
      <p:sp>
        <p:nvSpPr>
          <p:cNvPr id="53" name="TextBox 52">
            <a:extLst>
              <a:ext uri="{FF2B5EF4-FFF2-40B4-BE49-F238E27FC236}">
                <a16:creationId xmlns:a16="http://schemas.microsoft.com/office/drawing/2014/main" id="{784CF7DF-6F32-E452-BFE8-7490BDDA9A70}"/>
              </a:ext>
            </a:extLst>
          </p:cNvPr>
          <p:cNvSpPr txBox="1"/>
          <p:nvPr/>
        </p:nvSpPr>
        <p:spPr>
          <a:xfrm>
            <a:off x="8766905" y="797926"/>
            <a:ext cx="3498849" cy="80021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Approval</a:t>
            </a:r>
          </a:p>
          <a:p>
            <a:pPr marL="171450" indent="-171450">
              <a:buFont typeface="Arial" panose="020B0604020202020204" pitchFamily="34" charset="0"/>
              <a:buChar char="•"/>
            </a:pPr>
            <a:r>
              <a:rPr lang="en-US" sz="1200" b="1" dirty="0"/>
              <a:t>Conditional Approval</a:t>
            </a:r>
          </a:p>
          <a:p>
            <a:pPr marL="223838" lvl="1" indent="-39688">
              <a:tabLst>
                <a:tab pos="804863" algn="l"/>
              </a:tabLst>
            </a:pPr>
            <a:r>
              <a:rPr lang="en-US" sz="1100" dirty="0">
                <a:solidFill>
                  <a:srgbClr val="FF0000"/>
                </a:solidFill>
                <a:latin typeface="Arial" pitchFamily="34" charset="0"/>
                <a:cs typeface="Arial" pitchFamily="34" charset="0"/>
              </a:rPr>
              <a:t>C1 </a:t>
            </a:r>
            <a:r>
              <a:rPr lang="en-US" sz="1100" dirty="0">
                <a:solidFill>
                  <a:srgbClr val="002060"/>
                </a:solidFill>
                <a:latin typeface="Arial" pitchFamily="34" charset="0"/>
                <a:cs typeface="Arial" pitchFamily="34" charset="0"/>
              </a:rPr>
              <a:t>–pending technical review, no return to PAC</a:t>
            </a:r>
          </a:p>
          <a:p>
            <a:pPr marL="223838" lvl="1" indent="-39688">
              <a:tabLst>
                <a:tab pos="804863" algn="l"/>
              </a:tabLst>
            </a:pPr>
            <a:r>
              <a:rPr lang="en-US" sz="1100" dirty="0">
                <a:solidFill>
                  <a:srgbClr val="FF0000"/>
                </a:solidFill>
                <a:latin typeface="Arial" pitchFamily="34" charset="0"/>
                <a:cs typeface="Arial" pitchFamily="34" charset="0"/>
              </a:rPr>
              <a:t>C2 </a:t>
            </a:r>
            <a:r>
              <a:rPr lang="en-US" sz="1100" dirty="0">
                <a:solidFill>
                  <a:srgbClr val="002060"/>
                </a:solidFill>
                <a:latin typeface="Arial" pitchFamily="34" charset="0"/>
                <a:cs typeface="Arial" pitchFamily="34" charset="0"/>
              </a:rPr>
              <a:t>– pending further review by future PAC</a:t>
            </a:r>
          </a:p>
        </p:txBody>
      </p:sp>
      <p:sp>
        <p:nvSpPr>
          <p:cNvPr id="7" name="Left Brace 6">
            <a:extLst>
              <a:ext uri="{FF2B5EF4-FFF2-40B4-BE49-F238E27FC236}">
                <a16:creationId xmlns:a16="http://schemas.microsoft.com/office/drawing/2014/main" id="{0ABD5D21-7CA4-EE67-9D18-154A353C5F96}"/>
              </a:ext>
            </a:extLst>
          </p:cNvPr>
          <p:cNvSpPr/>
          <p:nvPr/>
        </p:nvSpPr>
        <p:spPr>
          <a:xfrm>
            <a:off x="8590583" y="776398"/>
            <a:ext cx="192843" cy="8156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21426537"/>
      </p:ext>
    </p:extLst>
  </p:cSld>
  <p:clrMapOvr>
    <a:masterClrMapping/>
  </p:clrMapOvr>
  <mc:AlternateContent xmlns:mc="http://schemas.openxmlformats.org/markup-compatibility/2006">
    <mc:Choice xmlns:p14="http://schemas.microsoft.com/office/powerpoint/2010/main" Requires="p14">
      <p:transition p14:dur="10" advTm="24648"/>
    </mc:Choice>
    <mc:Fallback>
      <p:transition advTm="2464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4337C-934E-57E2-98EE-118A897057DE}"/>
              </a:ext>
            </a:extLst>
          </p:cNvPr>
          <p:cNvSpPr/>
          <p:nvPr/>
        </p:nvSpPr>
        <p:spPr>
          <a:xfrm>
            <a:off x="1" y="776398"/>
            <a:ext cx="12192000" cy="815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927DAFE0-4C29-5E78-616D-41D02444C363}"/>
              </a:ext>
            </a:extLst>
          </p:cNvPr>
          <p:cNvSpPr txBox="1">
            <a:spLocks/>
          </p:cNvSpPr>
          <p:nvPr/>
        </p:nvSpPr>
        <p:spPr>
          <a:xfrm>
            <a:off x="-72809" y="69574"/>
            <a:ext cx="12192000" cy="578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4000" b="0" dirty="0">
                <a:solidFill>
                  <a:schemeClr val="accent1"/>
                </a:solidFill>
                <a:latin typeface="Avenir Book" panose="02000503020000020003" pitchFamily="2" charset="0"/>
              </a:rPr>
              <a:t>From Proposal to Data: The Experiment Lifecycle</a:t>
            </a:r>
          </a:p>
        </p:txBody>
      </p:sp>
      <p:sp>
        <p:nvSpPr>
          <p:cNvPr id="3" name="TextBox 2">
            <a:extLst>
              <a:ext uri="{FF2B5EF4-FFF2-40B4-BE49-F238E27FC236}">
                <a16:creationId xmlns:a16="http://schemas.microsoft.com/office/drawing/2014/main" id="{3DD5CF64-B41B-0784-E562-47AD875D30EC}"/>
              </a:ext>
            </a:extLst>
          </p:cNvPr>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9FA0C65-231E-E66E-E1E8-3E6F02B2C255}"/>
              </a:ext>
            </a:extLst>
          </p:cNvPr>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6" name="TextBox 5">
            <a:extLst>
              <a:ext uri="{FF2B5EF4-FFF2-40B4-BE49-F238E27FC236}">
                <a16:creationId xmlns:a16="http://schemas.microsoft.com/office/drawing/2014/main" id="{7FC3C8D1-25E4-283C-D5B2-5B013B659CA9}"/>
              </a:ext>
            </a:extLst>
          </p:cNvPr>
          <p:cNvSpPr txBox="1"/>
          <p:nvPr/>
        </p:nvSpPr>
        <p:spPr>
          <a:xfrm>
            <a:off x="4482353" y="6484472"/>
            <a:ext cx="301660" cy="369332"/>
          </a:xfrm>
          <a:prstGeom prst="rect">
            <a:avLst/>
          </a:prstGeom>
          <a:noFill/>
        </p:spPr>
        <p:txBody>
          <a:bodyPr wrap="none" rtlCol="0">
            <a:spAutoFit/>
          </a:bodyPr>
          <a:lstStyle/>
          <a:p>
            <a:fld id="{502EB0E8-028E-304A-84A3-E1ABDC65C30C}" type="slidenum">
              <a:rPr lang="en-US" b="1" smtClean="0">
                <a:solidFill>
                  <a:srgbClr val="FFFFFF"/>
                </a:solidFill>
              </a:rPr>
              <a:t>4</a:t>
            </a:fld>
            <a:endParaRPr lang="en-US" b="1" dirty="0">
              <a:solidFill>
                <a:srgbClr val="FFFFFF"/>
              </a:solidFill>
            </a:endParaRPr>
          </a:p>
        </p:txBody>
      </p:sp>
      <p:sp>
        <p:nvSpPr>
          <p:cNvPr id="9" name="TextBox 8">
            <a:extLst>
              <a:ext uri="{FF2B5EF4-FFF2-40B4-BE49-F238E27FC236}">
                <a16:creationId xmlns:a16="http://schemas.microsoft.com/office/drawing/2014/main" id="{2668CA13-D0BA-559B-F34A-A7FE8FA2BF3B}"/>
              </a:ext>
            </a:extLst>
          </p:cNvPr>
          <p:cNvSpPr txBox="1"/>
          <p:nvPr/>
        </p:nvSpPr>
        <p:spPr>
          <a:xfrm>
            <a:off x="268288" y="5803900"/>
            <a:ext cx="3670300"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 lastClr="FFFFFF"/>
                </a:solidFill>
                <a:latin typeface="Arial" pitchFamily="34" charset="0"/>
                <a:cs typeface="Arial" pitchFamily="34" charset="0"/>
              </a:rPr>
              <a:t>DECOMMISSIONING</a:t>
            </a:r>
          </a:p>
        </p:txBody>
      </p:sp>
      <p:sp>
        <p:nvSpPr>
          <p:cNvPr id="11" name="TextBox 10">
            <a:extLst>
              <a:ext uri="{FF2B5EF4-FFF2-40B4-BE49-F238E27FC236}">
                <a16:creationId xmlns:a16="http://schemas.microsoft.com/office/drawing/2014/main" id="{C5E7E44E-1537-3568-55BD-AEA11F0E642F}"/>
              </a:ext>
            </a:extLst>
          </p:cNvPr>
          <p:cNvSpPr txBox="1"/>
          <p:nvPr/>
        </p:nvSpPr>
        <p:spPr bwMode="auto">
          <a:xfrm>
            <a:off x="4633182" y="810418"/>
            <a:ext cx="4123253" cy="738664"/>
          </a:xfrm>
          <a:prstGeom prst="rect">
            <a:avLst/>
          </a:prstGeom>
          <a:noFill/>
        </p:spPr>
        <p:txBody>
          <a:bodyPr wrap="square">
            <a:spAutoFit/>
          </a:bodyPr>
          <a:lstStyle/>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Submitting Proposals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TAC &amp; PAC Process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PAC </a:t>
            </a:r>
            <a:r>
              <a:rPr lang="en-US" sz="1400" b="1" kern="0" dirty="0" err="1">
                <a:solidFill>
                  <a:sysClr val="windowText" lastClr="000000"/>
                </a:solidFill>
                <a:latin typeface="Avenir Heavy"/>
                <a:cs typeface="Avenir Heavy"/>
              </a:rPr>
              <a:t>recommendatios</a:t>
            </a:r>
            <a:r>
              <a:rPr lang="en-US" sz="1400" b="1" kern="0" dirty="0">
                <a:solidFill>
                  <a:sysClr val="windowText" lastClr="000000"/>
                </a:solidFill>
                <a:latin typeface="Avenir Heavy"/>
                <a:cs typeface="Avenir Heavy"/>
              </a:rPr>
              <a:t> -&gt; Director’s Decision</a:t>
            </a:r>
          </a:p>
        </p:txBody>
      </p:sp>
      <p:sp>
        <p:nvSpPr>
          <p:cNvPr id="12" name="Rectangle 11">
            <a:extLst>
              <a:ext uri="{FF2B5EF4-FFF2-40B4-BE49-F238E27FC236}">
                <a16:creationId xmlns:a16="http://schemas.microsoft.com/office/drawing/2014/main" id="{C829F12E-2D44-0FBB-D2FA-0E4333E1D652}"/>
              </a:ext>
            </a:extLst>
          </p:cNvPr>
          <p:cNvSpPr/>
          <p:nvPr/>
        </p:nvSpPr>
        <p:spPr bwMode="auto">
          <a:xfrm>
            <a:off x="277813" y="782638"/>
            <a:ext cx="4123253" cy="675203"/>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33668AA9-46D4-F2FC-7A2D-84289EE0DCB2}"/>
              </a:ext>
            </a:extLst>
          </p:cNvPr>
          <p:cNvSpPr txBox="1"/>
          <p:nvPr/>
        </p:nvSpPr>
        <p:spPr bwMode="auto">
          <a:xfrm>
            <a:off x="277813" y="882650"/>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PROPOSAL PHASE</a:t>
            </a:r>
          </a:p>
        </p:txBody>
      </p:sp>
      <p:sp>
        <p:nvSpPr>
          <p:cNvPr id="15" name="Rectangle 14">
            <a:extLst>
              <a:ext uri="{FF2B5EF4-FFF2-40B4-BE49-F238E27FC236}">
                <a16:creationId xmlns:a16="http://schemas.microsoft.com/office/drawing/2014/main" id="{96D6AB4C-361E-D1CA-4DA3-8F4147F018FF}"/>
              </a:ext>
            </a:extLst>
          </p:cNvPr>
          <p:cNvSpPr/>
          <p:nvPr/>
        </p:nvSpPr>
        <p:spPr bwMode="auto">
          <a:xfrm>
            <a:off x="260565" y="1567193"/>
            <a:ext cx="4123463" cy="656358"/>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FFDF553A-2C03-B8EC-23CE-4E41B95ACE12}"/>
              </a:ext>
            </a:extLst>
          </p:cNvPr>
          <p:cNvSpPr txBox="1"/>
          <p:nvPr/>
        </p:nvSpPr>
        <p:spPr bwMode="auto">
          <a:xfrm>
            <a:off x="260564" y="1707613"/>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PRELIM. PLANNING PHASE</a:t>
            </a:r>
          </a:p>
        </p:txBody>
      </p:sp>
      <p:sp>
        <p:nvSpPr>
          <p:cNvPr id="17" name="TextBox 16">
            <a:extLst>
              <a:ext uri="{FF2B5EF4-FFF2-40B4-BE49-F238E27FC236}">
                <a16:creationId xmlns:a16="http://schemas.microsoft.com/office/drawing/2014/main" id="{B108036C-41B7-2BA7-8DE9-987430D77E8C}"/>
              </a:ext>
            </a:extLst>
          </p:cNvPr>
          <p:cNvSpPr txBox="1"/>
          <p:nvPr/>
        </p:nvSpPr>
        <p:spPr bwMode="auto">
          <a:xfrm>
            <a:off x="4633182" y="1711579"/>
            <a:ext cx="3287713" cy="523875"/>
          </a:xfrm>
          <a:prstGeom prst="rect">
            <a:avLst/>
          </a:prstGeom>
          <a:noFill/>
          <a:ln>
            <a:solidFill>
              <a:srgbClr val="FF0000"/>
            </a:solidFill>
          </a:ln>
        </p:spPr>
        <p:txBody>
          <a:bodyPr>
            <a:spAutoFit/>
          </a:bodyPr>
          <a:lstStyle/>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Description and Requirements</a:t>
            </a:r>
          </a:p>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Readiness Review Calendar</a:t>
            </a:r>
          </a:p>
        </p:txBody>
      </p:sp>
      <p:sp>
        <p:nvSpPr>
          <p:cNvPr id="18" name="TextBox 17">
            <a:extLst>
              <a:ext uri="{FF2B5EF4-FFF2-40B4-BE49-F238E27FC236}">
                <a16:creationId xmlns:a16="http://schemas.microsoft.com/office/drawing/2014/main" id="{3EF71C99-9C8F-09F7-5A8D-A482B4B386C0}"/>
              </a:ext>
            </a:extLst>
          </p:cNvPr>
          <p:cNvSpPr txBox="1"/>
          <p:nvPr/>
        </p:nvSpPr>
        <p:spPr bwMode="auto">
          <a:xfrm>
            <a:off x="2129051" y="1361538"/>
            <a:ext cx="390525" cy="369888"/>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sp>
        <p:nvSpPr>
          <p:cNvPr id="53" name="TextBox 52">
            <a:extLst>
              <a:ext uri="{FF2B5EF4-FFF2-40B4-BE49-F238E27FC236}">
                <a16:creationId xmlns:a16="http://schemas.microsoft.com/office/drawing/2014/main" id="{784CF7DF-6F32-E452-BFE8-7490BDDA9A70}"/>
              </a:ext>
            </a:extLst>
          </p:cNvPr>
          <p:cNvSpPr txBox="1"/>
          <p:nvPr/>
        </p:nvSpPr>
        <p:spPr>
          <a:xfrm>
            <a:off x="8766905" y="797926"/>
            <a:ext cx="3498849" cy="80021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Approval</a:t>
            </a:r>
          </a:p>
          <a:p>
            <a:pPr marL="171450" indent="-171450">
              <a:buFont typeface="Arial" panose="020B0604020202020204" pitchFamily="34" charset="0"/>
              <a:buChar char="•"/>
            </a:pPr>
            <a:r>
              <a:rPr lang="en-US" sz="1200" b="1" dirty="0"/>
              <a:t>Conditional Approval</a:t>
            </a:r>
          </a:p>
          <a:p>
            <a:pPr marL="223838" lvl="1" indent="-39688">
              <a:tabLst>
                <a:tab pos="804863" algn="l"/>
              </a:tabLst>
            </a:pPr>
            <a:r>
              <a:rPr lang="en-US" sz="1100" dirty="0">
                <a:solidFill>
                  <a:srgbClr val="FF0000"/>
                </a:solidFill>
                <a:latin typeface="Arial" pitchFamily="34" charset="0"/>
                <a:cs typeface="Arial" pitchFamily="34" charset="0"/>
              </a:rPr>
              <a:t>C1 </a:t>
            </a:r>
            <a:r>
              <a:rPr lang="en-US" sz="1100" dirty="0">
                <a:solidFill>
                  <a:srgbClr val="002060"/>
                </a:solidFill>
                <a:latin typeface="Arial" pitchFamily="34" charset="0"/>
                <a:cs typeface="Arial" pitchFamily="34" charset="0"/>
              </a:rPr>
              <a:t>–pending technical review, no return to PAC</a:t>
            </a:r>
          </a:p>
          <a:p>
            <a:pPr marL="223838" lvl="1" indent="-39688">
              <a:tabLst>
                <a:tab pos="804863" algn="l"/>
              </a:tabLst>
            </a:pPr>
            <a:r>
              <a:rPr lang="en-US" sz="1100" dirty="0">
                <a:solidFill>
                  <a:srgbClr val="FF0000"/>
                </a:solidFill>
                <a:latin typeface="Arial" pitchFamily="34" charset="0"/>
                <a:cs typeface="Arial" pitchFamily="34" charset="0"/>
              </a:rPr>
              <a:t>C2 </a:t>
            </a:r>
            <a:r>
              <a:rPr lang="en-US" sz="1100" dirty="0">
                <a:solidFill>
                  <a:srgbClr val="002060"/>
                </a:solidFill>
                <a:latin typeface="Arial" pitchFamily="34" charset="0"/>
                <a:cs typeface="Arial" pitchFamily="34" charset="0"/>
              </a:rPr>
              <a:t>– pending further review by future PAC</a:t>
            </a:r>
          </a:p>
        </p:txBody>
      </p:sp>
      <p:sp>
        <p:nvSpPr>
          <p:cNvPr id="55" name="Content Placeholder 2">
            <a:extLst>
              <a:ext uri="{FF2B5EF4-FFF2-40B4-BE49-F238E27FC236}">
                <a16:creationId xmlns:a16="http://schemas.microsoft.com/office/drawing/2014/main" id="{08C8E3ED-3911-4FB2-7C42-E521AD41456F}"/>
              </a:ext>
            </a:extLst>
          </p:cNvPr>
          <p:cNvSpPr>
            <a:spLocks noGrp="1"/>
          </p:cNvSpPr>
          <p:nvPr>
            <p:ph idx="1"/>
          </p:nvPr>
        </p:nvSpPr>
        <p:spPr>
          <a:xfrm>
            <a:off x="8249670" y="1731426"/>
            <a:ext cx="3972279" cy="288563"/>
          </a:xfrm>
        </p:spPr>
        <p:txBody>
          <a:bodyPr>
            <a:normAutofit/>
          </a:bodyPr>
          <a:lstStyle/>
          <a:p>
            <a:pPr>
              <a:spcBef>
                <a:spcPts val="600"/>
              </a:spcBef>
            </a:pPr>
            <a:r>
              <a:rPr lang="en-US" sz="1200" b="1" dirty="0"/>
              <a:t>RESOURCE AVAILABILITY</a:t>
            </a:r>
            <a:endParaRPr lang="en-US" sz="1200" dirty="0"/>
          </a:p>
        </p:txBody>
      </p:sp>
      <p:sp>
        <p:nvSpPr>
          <p:cNvPr id="7" name="Left Brace 6">
            <a:extLst>
              <a:ext uri="{FF2B5EF4-FFF2-40B4-BE49-F238E27FC236}">
                <a16:creationId xmlns:a16="http://schemas.microsoft.com/office/drawing/2014/main" id="{0ABD5D21-7CA4-EE67-9D18-154A353C5F96}"/>
              </a:ext>
            </a:extLst>
          </p:cNvPr>
          <p:cNvSpPr/>
          <p:nvPr/>
        </p:nvSpPr>
        <p:spPr>
          <a:xfrm>
            <a:off x="8590583" y="776398"/>
            <a:ext cx="192843" cy="8156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4D77C25B-1997-CE60-F7BB-38E9897EB21D}"/>
              </a:ext>
            </a:extLst>
          </p:cNvPr>
          <p:cNvSpPr txBox="1">
            <a:spLocks/>
          </p:cNvSpPr>
          <p:nvPr/>
        </p:nvSpPr>
        <p:spPr>
          <a:xfrm>
            <a:off x="8756435" y="1973516"/>
            <a:ext cx="2716695" cy="8987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2625" indent="-682625">
              <a:buFont typeface="Arial" panose="020B0604020202020204" pitchFamily="34" charset="0"/>
              <a:buNone/>
            </a:pPr>
            <a:r>
              <a:rPr lang="en-US" sz="1200" dirty="0">
                <a:solidFill>
                  <a:srgbClr val="002060"/>
                </a:solidFill>
              </a:rPr>
              <a:t>–</a:t>
            </a:r>
            <a:r>
              <a:rPr lang="en-US" sz="1200" dirty="0"/>
              <a:t> 	</a:t>
            </a:r>
            <a:r>
              <a:rPr lang="en-US" sz="1200" dirty="0">
                <a:solidFill>
                  <a:srgbClr val="FF0000"/>
                </a:solidFill>
              </a:rPr>
              <a:t>Stage I: </a:t>
            </a:r>
            <a:r>
              <a:rPr lang="en-US" sz="1200" dirty="0"/>
              <a:t>resources need to be 	identified/obtained</a:t>
            </a:r>
          </a:p>
          <a:p>
            <a:pPr marL="682625" indent="-682625">
              <a:buFont typeface="Arial" panose="020B0604020202020204" pitchFamily="34" charset="0"/>
              <a:buNone/>
            </a:pPr>
            <a:r>
              <a:rPr lang="en-US" sz="1200" dirty="0">
                <a:solidFill>
                  <a:srgbClr val="002060"/>
                </a:solidFill>
              </a:rPr>
              <a:t> – 	</a:t>
            </a:r>
            <a:r>
              <a:rPr lang="en-US" sz="1200" dirty="0">
                <a:solidFill>
                  <a:srgbClr val="FF0000"/>
                </a:solidFill>
              </a:rPr>
              <a:t>Stage II: </a:t>
            </a:r>
            <a:r>
              <a:rPr lang="en-US" sz="1200" dirty="0"/>
              <a:t>resources are essentially available</a:t>
            </a:r>
          </a:p>
        </p:txBody>
      </p:sp>
      <p:sp>
        <p:nvSpPr>
          <p:cNvPr id="35" name="TextBox 34">
            <a:extLst>
              <a:ext uri="{FF2B5EF4-FFF2-40B4-BE49-F238E27FC236}">
                <a16:creationId xmlns:a16="http://schemas.microsoft.com/office/drawing/2014/main" id="{49DC7E25-BC99-4646-D1C5-567179772832}"/>
              </a:ext>
            </a:extLst>
          </p:cNvPr>
          <p:cNvSpPr txBox="1"/>
          <p:nvPr/>
        </p:nvSpPr>
        <p:spPr>
          <a:xfrm>
            <a:off x="8199198" y="2929716"/>
            <a:ext cx="3831168" cy="369332"/>
          </a:xfrm>
          <a:prstGeom prst="rect">
            <a:avLst/>
          </a:prstGeom>
          <a:noFill/>
        </p:spPr>
        <p:txBody>
          <a:bodyPr wrap="square">
            <a:spAutoFit/>
          </a:bodyPr>
          <a:lstStyle/>
          <a:p>
            <a:pPr marL="682625" indent="-682625">
              <a:buFont typeface="Arial" panose="020B0604020202020204" pitchFamily="34" charset="0"/>
              <a:buNone/>
            </a:pPr>
            <a:r>
              <a:rPr lang="en-US" sz="1800" b="1" dirty="0"/>
              <a:t>This is a Laboratory issue  </a:t>
            </a:r>
            <a:r>
              <a:rPr lang="en-US" b="1" dirty="0">
                <a:solidFill>
                  <a:srgbClr val="FF0000"/>
                </a:solidFill>
              </a:rPr>
              <a:t>- </a:t>
            </a:r>
            <a:r>
              <a:rPr lang="en-US" sz="1800" b="1" dirty="0">
                <a:solidFill>
                  <a:srgbClr val="FF0000"/>
                </a:solidFill>
              </a:rPr>
              <a:t>not for PAC</a:t>
            </a:r>
            <a:endParaRPr lang="en-US" sz="1800" b="1" dirty="0"/>
          </a:p>
        </p:txBody>
      </p:sp>
    </p:spTree>
    <p:extLst>
      <p:ext uri="{BB962C8B-B14F-4D97-AF65-F5344CB8AC3E}">
        <p14:creationId xmlns:p14="http://schemas.microsoft.com/office/powerpoint/2010/main" val="2586271064"/>
      </p:ext>
    </p:extLst>
  </p:cSld>
  <p:clrMapOvr>
    <a:masterClrMapping/>
  </p:clrMapOvr>
  <mc:AlternateContent xmlns:mc="http://schemas.openxmlformats.org/markup-compatibility/2006">
    <mc:Choice xmlns:p14="http://schemas.microsoft.com/office/powerpoint/2010/main" Requires="p14">
      <p:transition p14:dur="10" advTm="24648"/>
    </mc:Choice>
    <mc:Fallback>
      <p:transition advTm="2464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4337C-934E-57E2-98EE-118A897057DE}"/>
              </a:ext>
            </a:extLst>
          </p:cNvPr>
          <p:cNvSpPr/>
          <p:nvPr/>
        </p:nvSpPr>
        <p:spPr>
          <a:xfrm>
            <a:off x="1" y="776398"/>
            <a:ext cx="12192000" cy="815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927DAFE0-4C29-5E78-616D-41D02444C363}"/>
              </a:ext>
            </a:extLst>
          </p:cNvPr>
          <p:cNvSpPr txBox="1">
            <a:spLocks/>
          </p:cNvSpPr>
          <p:nvPr/>
        </p:nvSpPr>
        <p:spPr>
          <a:xfrm>
            <a:off x="-72809" y="69574"/>
            <a:ext cx="12192000" cy="578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4000" b="0" dirty="0">
                <a:solidFill>
                  <a:schemeClr val="accent1"/>
                </a:solidFill>
                <a:latin typeface="Avenir Book" panose="02000503020000020003" pitchFamily="2" charset="0"/>
              </a:rPr>
              <a:t>From Proposal to Data: The Experiment Lifecycle</a:t>
            </a:r>
          </a:p>
        </p:txBody>
      </p:sp>
      <p:sp>
        <p:nvSpPr>
          <p:cNvPr id="3" name="TextBox 2">
            <a:extLst>
              <a:ext uri="{FF2B5EF4-FFF2-40B4-BE49-F238E27FC236}">
                <a16:creationId xmlns:a16="http://schemas.microsoft.com/office/drawing/2014/main" id="{3DD5CF64-B41B-0784-E562-47AD875D30EC}"/>
              </a:ext>
            </a:extLst>
          </p:cNvPr>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9FA0C65-231E-E66E-E1E8-3E6F02B2C255}"/>
              </a:ext>
            </a:extLst>
          </p:cNvPr>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6" name="TextBox 5">
            <a:extLst>
              <a:ext uri="{FF2B5EF4-FFF2-40B4-BE49-F238E27FC236}">
                <a16:creationId xmlns:a16="http://schemas.microsoft.com/office/drawing/2014/main" id="{7FC3C8D1-25E4-283C-D5B2-5B013B659CA9}"/>
              </a:ext>
            </a:extLst>
          </p:cNvPr>
          <p:cNvSpPr txBox="1"/>
          <p:nvPr/>
        </p:nvSpPr>
        <p:spPr>
          <a:xfrm>
            <a:off x="4482353" y="6484472"/>
            <a:ext cx="301660" cy="369332"/>
          </a:xfrm>
          <a:prstGeom prst="rect">
            <a:avLst/>
          </a:prstGeom>
          <a:noFill/>
        </p:spPr>
        <p:txBody>
          <a:bodyPr wrap="none" rtlCol="0">
            <a:spAutoFit/>
          </a:bodyPr>
          <a:lstStyle/>
          <a:p>
            <a:fld id="{502EB0E8-028E-304A-84A3-E1ABDC65C30C}" type="slidenum">
              <a:rPr lang="en-US" b="1" smtClean="0">
                <a:solidFill>
                  <a:srgbClr val="FFFFFF"/>
                </a:solidFill>
              </a:rPr>
              <a:t>5</a:t>
            </a:fld>
            <a:endParaRPr lang="en-US" b="1" dirty="0">
              <a:solidFill>
                <a:srgbClr val="FFFFFF"/>
              </a:solidFill>
            </a:endParaRPr>
          </a:p>
        </p:txBody>
      </p:sp>
      <p:sp>
        <p:nvSpPr>
          <p:cNvPr id="9" name="TextBox 8">
            <a:extLst>
              <a:ext uri="{FF2B5EF4-FFF2-40B4-BE49-F238E27FC236}">
                <a16:creationId xmlns:a16="http://schemas.microsoft.com/office/drawing/2014/main" id="{2668CA13-D0BA-559B-F34A-A7FE8FA2BF3B}"/>
              </a:ext>
            </a:extLst>
          </p:cNvPr>
          <p:cNvSpPr txBox="1"/>
          <p:nvPr/>
        </p:nvSpPr>
        <p:spPr>
          <a:xfrm>
            <a:off x="268288" y="5803900"/>
            <a:ext cx="3670300"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 lastClr="FFFFFF"/>
                </a:solidFill>
                <a:latin typeface="Arial" pitchFamily="34" charset="0"/>
                <a:cs typeface="Arial" pitchFamily="34" charset="0"/>
              </a:rPr>
              <a:t>DECOMMISSIONING</a:t>
            </a:r>
          </a:p>
        </p:txBody>
      </p:sp>
      <p:sp>
        <p:nvSpPr>
          <p:cNvPr id="11" name="TextBox 10">
            <a:extLst>
              <a:ext uri="{FF2B5EF4-FFF2-40B4-BE49-F238E27FC236}">
                <a16:creationId xmlns:a16="http://schemas.microsoft.com/office/drawing/2014/main" id="{C5E7E44E-1537-3568-55BD-AEA11F0E642F}"/>
              </a:ext>
            </a:extLst>
          </p:cNvPr>
          <p:cNvSpPr txBox="1"/>
          <p:nvPr/>
        </p:nvSpPr>
        <p:spPr bwMode="auto">
          <a:xfrm>
            <a:off x="4633182" y="810418"/>
            <a:ext cx="4123253" cy="738664"/>
          </a:xfrm>
          <a:prstGeom prst="rect">
            <a:avLst/>
          </a:prstGeom>
          <a:noFill/>
        </p:spPr>
        <p:txBody>
          <a:bodyPr wrap="square">
            <a:spAutoFit/>
          </a:bodyPr>
          <a:lstStyle/>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Submitting Proposals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TAC &amp; PAC Process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PAC </a:t>
            </a:r>
            <a:r>
              <a:rPr lang="en-US" sz="1400" b="1" kern="0" dirty="0" err="1">
                <a:solidFill>
                  <a:sysClr val="windowText" lastClr="000000"/>
                </a:solidFill>
                <a:latin typeface="Avenir Heavy"/>
                <a:cs typeface="Avenir Heavy"/>
              </a:rPr>
              <a:t>recommendatios</a:t>
            </a:r>
            <a:r>
              <a:rPr lang="en-US" sz="1400" b="1" kern="0" dirty="0">
                <a:solidFill>
                  <a:sysClr val="windowText" lastClr="000000"/>
                </a:solidFill>
                <a:latin typeface="Avenir Heavy"/>
                <a:cs typeface="Avenir Heavy"/>
              </a:rPr>
              <a:t> -&gt; Director’s Decision</a:t>
            </a:r>
          </a:p>
        </p:txBody>
      </p:sp>
      <p:sp>
        <p:nvSpPr>
          <p:cNvPr id="12" name="Rectangle 11">
            <a:extLst>
              <a:ext uri="{FF2B5EF4-FFF2-40B4-BE49-F238E27FC236}">
                <a16:creationId xmlns:a16="http://schemas.microsoft.com/office/drawing/2014/main" id="{C829F12E-2D44-0FBB-D2FA-0E4333E1D652}"/>
              </a:ext>
            </a:extLst>
          </p:cNvPr>
          <p:cNvSpPr/>
          <p:nvPr/>
        </p:nvSpPr>
        <p:spPr bwMode="auto">
          <a:xfrm>
            <a:off x="277813" y="782638"/>
            <a:ext cx="4123253" cy="675203"/>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33668AA9-46D4-F2FC-7A2D-84289EE0DCB2}"/>
              </a:ext>
            </a:extLst>
          </p:cNvPr>
          <p:cNvSpPr txBox="1"/>
          <p:nvPr/>
        </p:nvSpPr>
        <p:spPr bwMode="auto">
          <a:xfrm>
            <a:off x="277813" y="882650"/>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PROPOSAL PHASE</a:t>
            </a:r>
          </a:p>
        </p:txBody>
      </p:sp>
      <p:sp>
        <p:nvSpPr>
          <p:cNvPr id="15" name="Rectangle 14">
            <a:extLst>
              <a:ext uri="{FF2B5EF4-FFF2-40B4-BE49-F238E27FC236}">
                <a16:creationId xmlns:a16="http://schemas.microsoft.com/office/drawing/2014/main" id="{96D6AB4C-361E-D1CA-4DA3-8F4147F018FF}"/>
              </a:ext>
            </a:extLst>
          </p:cNvPr>
          <p:cNvSpPr/>
          <p:nvPr/>
        </p:nvSpPr>
        <p:spPr bwMode="auto">
          <a:xfrm>
            <a:off x="260565" y="1567193"/>
            <a:ext cx="4123463" cy="656358"/>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FFDF553A-2C03-B8EC-23CE-4E41B95ACE12}"/>
              </a:ext>
            </a:extLst>
          </p:cNvPr>
          <p:cNvSpPr txBox="1"/>
          <p:nvPr/>
        </p:nvSpPr>
        <p:spPr bwMode="auto">
          <a:xfrm>
            <a:off x="260564" y="1707613"/>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PRELIM. PLANNING PHASE</a:t>
            </a:r>
          </a:p>
        </p:txBody>
      </p:sp>
      <p:sp>
        <p:nvSpPr>
          <p:cNvPr id="17" name="TextBox 16">
            <a:extLst>
              <a:ext uri="{FF2B5EF4-FFF2-40B4-BE49-F238E27FC236}">
                <a16:creationId xmlns:a16="http://schemas.microsoft.com/office/drawing/2014/main" id="{B108036C-41B7-2BA7-8DE9-987430D77E8C}"/>
              </a:ext>
            </a:extLst>
          </p:cNvPr>
          <p:cNvSpPr txBox="1"/>
          <p:nvPr/>
        </p:nvSpPr>
        <p:spPr bwMode="auto">
          <a:xfrm>
            <a:off x="4466379" y="1678516"/>
            <a:ext cx="3287713" cy="523875"/>
          </a:xfrm>
          <a:prstGeom prst="rect">
            <a:avLst/>
          </a:prstGeom>
          <a:noFill/>
          <a:ln>
            <a:solidFill>
              <a:srgbClr val="FF0000"/>
            </a:solidFill>
          </a:ln>
        </p:spPr>
        <p:txBody>
          <a:bodyPr>
            <a:spAutoFit/>
          </a:bodyPr>
          <a:lstStyle/>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Description and Requirements</a:t>
            </a:r>
          </a:p>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Readiness Review Calendar</a:t>
            </a:r>
          </a:p>
        </p:txBody>
      </p:sp>
      <p:sp>
        <p:nvSpPr>
          <p:cNvPr id="18" name="TextBox 17">
            <a:extLst>
              <a:ext uri="{FF2B5EF4-FFF2-40B4-BE49-F238E27FC236}">
                <a16:creationId xmlns:a16="http://schemas.microsoft.com/office/drawing/2014/main" id="{3EF71C99-9C8F-09F7-5A8D-A482B4B386C0}"/>
              </a:ext>
            </a:extLst>
          </p:cNvPr>
          <p:cNvSpPr txBox="1"/>
          <p:nvPr/>
        </p:nvSpPr>
        <p:spPr bwMode="auto">
          <a:xfrm>
            <a:off x="2129051" y="1361538"/>
            <a:ext cx="390525" cy="369888"/>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grpSp>
        <p:nvGrpSpPr>
          <p:cNvPr id="20" name="Group 32">
            <a:extLst>
              <a:ext uri="{FF2B5EF4-FFF2-40B4-BE49-F238E27FC236}">
                <a16:creationId xmlns:a16="http://schemas.microsoft.com/office/drawing/2014/main" id="{093F9D0B-5F84-B295-92F4-964BC3F52EC7}"/>
              </a:ext>
            </a:extLst>
          </p:cNvPr>
          <p:cNvGrpSpPr>
            <a:grpSpLocks/>
          </p:cNvGrpSpPr>
          <p:nvPr/>
        </p:nvGrpSpPr>
        <p:grpSpPr bwMode="auto">
          <a:xfrm>
            <a:off x="277813" y="2384433"/>
            <a:ext cx="4123225" cy="684236"/>
            <a:chOff x="278324" y="2351470"/>
            <a:chExt cx="4122987" cy="684000"/>
          </a:xfrm>
        </p:grpSpPr>
        <p:sp>
          <p:nvSpPr>
            <p:cNvPr id="23" name="Rectangle 22">
              <a:extLst>
                <a:ext uri="{FF2B5EF4-FFF2-40B4-BE49-F238E27FC236}">
                  <a16:creationId xmlns:a16="http://schemas.microsoft.com/office/drawing/2014/main" id="{65DDF379-E0D4-1509-6E2C-C55E1844A10A}"/>
                </a:ext>
              </a:extLst>
            </p:cNvPr>
            <p:cNvSpPr/>
            <p:nvPr/>
          </p:nvSpPr>
          <p:spPr>
            <a:xfrm>
              <a:off x="278324" y="2351470"/>
              <a:ext cx="4122987" cy="68400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24" name="TextBox 23">
              <a:extLst>
                <a:ext uri="{FF2B5EF4-FFF2-40B4-BE49-F238E27FC236}">
                  <a16:creationId xmlns:a16="http://schemas.microsoft.com/office/drawing/2014/main" id="{9B92C535-3AB0-E3FD-4074-DD4592497D92}"/>
                </a:ext>
              </a:extLst>
            </p:cNvPr>
            <p:cNvSpPr txBox="1"/>
            <p:nvPr/>
          </p:nvSpPr>
          <p:spPr>
            <a:xfrm>
              <a:off x="322771" y="2502223"/>
              <a:ext cx="4078052" cy="399912"/>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DESIGN PHASE</a:t>
              </a:r>
            </a:p>
          </p:txBody>
        </p:sp>
      </p:grpSp>
      <p:sp>
        <p:nvSpPr>
          <p:cNvPr id="21" name="TextBox 20">
            <a:extLst>
              <a:ext uri="{FF2B5EF4-FFF2-40B4-BE49-F238E27FC236}">
                <a16:creationId xmlns:a16="http://schemas.microsoft.com/office/drawing/2014/main" id="{E56508AC-43CD-29DA-CCF8-F8F1ED5ADDEF}"/>
              </a:ext>
            </a:extLst>
          </p:cNvPr>
          <p:cNvSpPr txBox="1"/>
          <p:nvPr/>
        </p:nvSpPr>
        <p:spPr bwMode="auto">
          <a:xfrm>
            <a:off x="2159000" y="2147888"/>
            <a:ext cx="390525"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sp>
        <p:nvSpPr>
          <p:cNvPr id="53" name="TextBox 52">
            <a:extLst>
              <a:ext uri="{FF2B5EF4-FFF2-40B4-BE49-F238E27FC236}">
                <a16:creationId xmlns:a16="http://schemas.microsoft.com/office/drawing/2014/main" id="{784CF7DF-6F32-E452-BFE8-7490BDDA9A70}"/>
              </a:ext>
            </a:extLst>
          </p:cNvPr>
          <p:cNvSpPr txBox="1"/>
          <p:nvPr/>
        </p:nvSpPr>
        <p:spPr>
          <a:xfrm>
            <a:off x="8766905" y="797926"/>
            <a:ext cx="3498849" cy="80021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Approval</a:t>
            </a:r>
          </a:p>
          <a:p>
            <a:pPr marL="171450" indent="-171450">
              <a:buFont typeface="Arial" panose="020B0604020202020204" pitchFamily="34" charset="0"/>
              <a:buChar char="•"/>
            </a:pPr>
            <a:r>
              <a:rPr lang="en-US" sz="1200" b="1" dirty="0"/>
              <a:t>Conditional Approval</a:t>
            </a:r>
          </a:p>
          <a:p>
            <a:pPr marL="223838" lvl="1" indent="-39688">
              <a:tabLst>
                <a:tab pos="804863" algn="l"/>
              </a:tabLst>
            </a:pPr>
            <a:r>
              <a:rPr lang="en-US" sz="1100" dirty="0">
                <a:solidFill>
                  <a:srgbClr val="FF0000"/>
                </a:solidFill>
                <a:latin typeface="Arial" pitchFamily="34" charset="0"/>
                <a:cs typeface="Arial" pitchFamily="34" charset="0"/>
              </a:rPr>
              <a:t>C1 </a:t>
            </a:r>
            <a:r>
              <a:rPr lang="en-US" sz="1100" dirty="0">
                <a:solidFill>
                  <a:srgbClr val="002060"/>
                </a:solidFill>
                <a:latin typeface="Arial" pitchFamily="34" charset="0"/>
                <a:cs typeface="Arial" pitchFamily="34" charset="0"/>
              </a:rPr>
              <a:t>–pending technical review, no return to PAC</a:t>
            </a:r>
          </a:p>
          <a:p>
            <a:pPr marL="223838" lvl="1" indent="-39688">
              <a:tabLst>
                <a:tab pos="804863" algn="l"/>
              </a:tabLst>
            </a:pPr>
            <a:r>
              <a:rPr lang="en-US" sz="1100" dirty="0">
                <a:solidFill>
                  <a:srgbClr val="FF0000"/>
                </a:solidFill>
                <a:latin typeface="Arial" pitchFamily="34" charset="0"/>
                <a:cs typeface="Arial" pitchFamily="34" charset="0"/>
              </a:rPr>
              <a:t>C2 </a:t>
            </a:r>
            <a:r>
              <a:rPr lang="en-US" sz="1100" dirty="0">
                <a:solidFill>
                  <a:srgbClr val="002060"/>
                </a:solidFill>
                <a:latin typeface="Arial" pitchFamily="34" charset="0"/>
                <a:cs typeface="Arial" pitchFamily="34" charset="0"/>
              </a:rPr>
              <a:t>– pending further review by future PAC</a:t>
            </a:r>
          </a:p>
        </p:txBody>
      </p:sp>
      <p:sp>
        <p:nvSpPr>
          <p:cNvPr id="55" name="Content Placeholder 2">
            <a:extLst>
              <a:ext uri="{FF2B5EF4-FFF2-40B4-BE49-F238E27FC236}">
                <a16:creationId xmlns:a16="http://schemas.microsoft.com/office/drawing/2014/main" id="{08C8E3ED-3911-4FB2-7C42-E521AD41456F}"/>
              </a:ext>
            </a:extLst>
          </p:cNvPr>
          <p:cNvSpPr>
            <a:spLocks noGrp="1"/>
          </p:cNvSpPr>
          <p:nvPr>
            <p:ph idx="1"/>
          </p:nvPr>
        </p:nvSpPr>
        <p:spPr>
          <a:xfrm>
            <a:off x="8219721" y="1720496"/>
            <a:ext cx="3972279" cy="553167"/>
          </a:xfrm>
        </p:spPr>
        <p:txBody>
          <a:bodyPr>
            <a:normAutofit/>
          </a:bodyPr>
          <a:lstStyle/>
          <a:p>
            <a:pPr>
              <a:spcBef>
                <a:spcPts val="600"/>
              </a:spcBef>
            </a:pPr>
            <a:r>
              <a:rPr lang="en-US" sz="1200" b="1" dirty="0"/>
              <a:t>RESOURCE AVAILABILITY</a:t>
            </a:r>
          </a:p>
          <a:p>
            <a:pPr marL="0" indent="0">
              <a:buNone/>
            </a:pPr>
            <a:endParaRPr lang="en-US" sz="1200" dirty="0"/>
          </a:p>
          <a:p>
            <a:pPr marL="0" indent="0">
              <a:buNone/>
            </a:pPr>
            <a:endParaRPr lang="en-US" sz="2800" dirty="0"/>
          </a:p>
        </p:txBody>
      </p:sp>
      <p:sp>
        <p:nvSpPr>
          <p:cNvPr id="7" name="Left Brace 6">
            <a:extLst>
              <a:ext uri="{FF2B5EF4-FFF2-40B4-BE49-F238E27FC236}">
                <a16:creationId xmlns:a16="http://schemas.microsoft.com/office/drawing/2014/main" id="{0ABD5D21-7CA4-EE67-9D18-154A353C5F96}"/>
              </a:ext>
            </a:extLst>
          </p:cNvPr>
          <p:cNvSpPr/>
          <p:nvPr/>
        </p:nvSpPr>
        <p:spPr>
          <a:xfrm>
            <a:off x="8590583" y="776398"/>
            <a:ext cx="192843" cy="8156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 name="Group 26">
            <a:extLst>
              <a:ext uri="{FF2B5EF4-FFF2-40B4-BE49-F238E27FC236}">
                <a16:creationId xmlns:a16="http://schemas.microsoft.com/office/drawing/2014/main" id="{CD5F911A-5F1C-F49C-B4A5-E16245E0AE9E}"/>
              </a:ext>
            </a:extLst>
          </p:cNvPr>
          <p:cNvGrpSpPr/>
          <p:nvPr/>
        </p:nvGrpSpPr>
        <p:grpSpPr>
          <a:xfrm>
            <a:off x="4482353" y="2378698"/>
            <a:ext cx="7687985" cy="2219450"/>
            <a:chOff x="4482353" y="2403097"/>
            <a:chExt cx="7687985" cy="2219450"/>
          </a:xfrm>
        </p:grpSpPr>
        <p:pic>
          <p:nvPicPr>
            <p:cNvPr id="14" name="Picture 13" descr="A screenshot of a computer&#10;&#10;Description automatically generated">
              <a:extLst>
                <a:ext uri="{FF2B5EF4-FFF2-40B4-BE49-F238E27FC236}">
                  <a16:creationId xmlns:a16="http://schemas.microsoft.com/office/drawing/2014/main" id="{4FD4695E-98E6-9CFD-B405-EFA5B72CCBAB}"/>
                </a:ext>
              </a:extLst>
            </p:cNvPr>
            <p:cNvPicPr>
              <a:picLocks noChangeAspect="1"/>
            </p:cNvPicPr>
            <p:nvPr/>
          </p:nvPicPr>
          <p:blipFill>
            <a:blip r:embed="rId3"/>
            <a:stretch>
              <a:fillRect/>
            </a:stretch>
          </p:blipFill>
          <p:spPr>
            <a:xfrm>
              <a:off x="4497381" y="2403097"/>
              <a:ext cx="7672957" cy="2219450"/>
            </a:xfrm>
            <a:prstGeom prst="rect">
              <a:avLst/>
            </a:prstGeom>
          </p:spPr>
        </p:pic>
        <p:cxnSp>
          <p:nvCxnSpPr>
            <p:cNvPr id="19" name="Straight Connector 18">
              <a:extLst>
                <a:ext uri="{FF2B5EF4-FFF2-40B4-BE49-F238E27FC236}">
                  <a16:creationId xmlns:a16="http://schemas.microsoft.com/office/drawing/2014/main" id="{1F61BE92-7CC3-E37B-2D9E-C49BE822F18D}"/>
                </a:ext>
              </a:extLst>
            </p:cNvPr>
            <p:cNvCxnSpPr/>
            <p:nvPr/>
          </p:nvCxnSpPr>
          <p:spPr>
            <a:xfrm>
              <a:off x="4497381" y="2410809"/>
              <a:ext cx="0" cy="2211738"/>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F3F0C6F-FE52-9066-B0B4-350ADE42A607}"/>
                </a:ext>
              </a:extLst>
            </p:cNvPr>
            <p:cNvCxnSpPr/>
            <p:nvPr/>
          </p:nvCxnSpPr>
          <p:spPr>
            <a:xfrm>
              <a:off x="4482353" y="4622547"/>
              <a:ext cx="7687985" cy="0"/>
            </a:xfrm>
            <a:prstGeom prst="line">
              <a:avLst/>
            </a:prstGeom>
          </p:spPr>
          <p:style>
            <a:lnRef idx="1">
              <a:schemeClr val="dk1"/>
            </a:lnRef>
            <a:fillRef idx="0">
              <a:schemeClr val="dk1"/>
            </a:fillRef>
            <a:effectRef idx="0">
              <a:schemeClr val="dk1"/>
            </a:effectRef>
            <a:fontRef idx="minor">
              <a:schemeClr val="tx1"/>
            </a:fontRef>
          </p:style>
        </p:cxnSp>
      </p:grpSp>
      <p:sp>
        <p:nvSpPr>
          <p:cNvPr id="4" name="TextBox 3">
            <a:extLst>
              <a:ext uri="{FF2B5EF4-FFF2-40B4-BE49-F238E27FC236}">
                <a16:creationId xmlns:a16="http://schemas.microsoft.com/office/drawing/2014/main" id="{5A6ADB15-D04A-1543-2A9C-A74146284146}"/>
              </a:ext>
            </a:extLst>
          </p:cNvPr>
          <p:cNvSpPr txBox="1"/>
          <p:nvPr/>
        </p:nvSpPr>
        <p:spPr>
          <a:xfrm>
            <a:off x="4519665" y="2432971"/>
            <a:ext cx="939681" cy="369332"/>
          </a:xfrm>
          <a:prstGeom prst="rect">
            <a:avLst/>
          </a:prstGeom>
          <a:solidFill>
            <a:schemeClr val="bg1"/>
          </a:solidFill>
        </p:spPr>
        <p:txBody>
          <a:bodyPr wrap="none" rtlCol="0">
            <a:spAutoFit/>
          </a:bodyPr>
          <a:lstStyle/>
          <a:p>
            <a:r>
              <a:rPr lang="en-US" b="1" dirty="0">
                <a:solidFill>
                  <a:srgbClr val="FF0000"/>
                </a:solidFill>
              </a:rPr>
              <a:t>ERR N.1</a:t>
            </a:r>
          </a:p>
        </p:txBody>
      </p:sp>
    </p:spTree>
    <p:extLst>
      <p:ext uri="{BB962C8B-B14F-4D97-AF65-F5344CB8AC3E}">
        <p14:creationId xmlns:p14="http://schemas.microsoft.com/office/powerpoint/2010/main" val="2540941585"/>
      </p:ext>
    </p:extLst>
  </p:cSld>
  <p:clrMapOvr>
    <a:masterClrMapping/>
  </p:clrMapOvr>
  <mc:AlternateContent xmlns:mc="http://schemas.openxmlformats.org/markup-compatibility/2006">
    <mc:Choice xmlns:p14="http://schemas.microsoft.com/office/powerpoint/2010/main" Requires="p14">
      <p:transition p14:dur="10" advTm="24648"/>
    </mc:Choice>
    <mc:Fallback>
      <p:transition advTm="2464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4337C-934E-57E2-98EE-118A897057DE}"/>
              </a:ext>
            </a:extLst>
          </p:cNvPr>
          <p:cNvSpPr/>
          <p:nvPr/>
        </p:nvSpPr>
        <p:spPr>
          <a:xfrm>
            <a:off x="1" y="776398"/>
            <a:ext cx="12192000" cy="815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927DAFE0-4C29-5E78-616D-41D02444C363}"/>
              </a:ext>
            </a:extLst>
          </p:cNvPr>
          <p:cNvSpPr txBox="1">
            <a:spLocks/>
          </p:cNvSpPr>
          <p:nvPr/>
        </p:nvSpPr>
        <p:spPr>
          <a:xfrm>
            <a:off x="-72809" y="69574"/>
            <a:ext cx="12192000" cy="578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4000" b="0" dirty="0">
                <a:solidFill>
                  <a:schemeClr val="accent1"/>
                </a:solidFill>
                <a:latin typeface="Avenir Book" panose="02000503020000020003" pitchFamily="2" charset="0"/>
              </a:rPr>
              <a:t>From Proposal to Data: The Experiment Lifecycle</a:t>
            </a:r>
          </a:p>
        </p:txBody>
      </p:sp>
      <p:sp>
        <p:nvSpPr>
          <p:cNvPr id="3" name="TextBox 2">
            <a:extLst>
              <a:ext uri="{FF2B5EF4-FFF2-40B4-BE49-F238E27FC236}">
                <a16:creationId xmlns:a16="http://schemas.microsoft.com/office/drawing/2014/main" id="{3DD5CF64-B41B-0784-E562-47AD875D30EC}"/>
              </a:ext>
            </a:extLst>
          </p:cNvPr>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9FA0C65-231E-E66E-E1E8-3E6F02B2C255}"/>
              </a:ext>
            </a:extLst>
          </p:cNvPr>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6" name="TextBox 5">
            <a:extLst>
              <a:ext uri="{FF2B5EF4-FFF2-40B4-BE49-F238E27FC236}">
                <a16:creationId xmlns:a16="http://schemas.microsoft.com/office/drawing/2014/main" id="{7FC3C8D1-25E4-283C-D5B2-5B013B659CA9}"/>
              </a:ext>
            </a:extLst>
          </p:cNvPr>
          <p:cNvSpPr txBox="1"/>
          <p:nvPr/>
        </p:nvSpPr>
        <p:spPr>
          <a:xfrm>
            <a:off x="4482353" y="6484472"/>
            <a:ext cx="301660" cy="369332"/>
          </a:xfrm>
          <a:prstGeom prst="rect">
            <a:avLst/>
          </a:prstGeom>
          <a:noFill/>
        </p:spPr>
        <p:txBody>
          <a:bodyPr wrap="none" rtlCol="0">
            <a:spAutoFit/>
          </a:bodyPr>
          <a:lstStyle/>
          <a:p>
            <a:fld id="{502EB0E8-028E-304A-84A3-E1ABDC65C30C}" type="slidenum">
              <a:rPr lang="en-US" b="1" smtClean="0">
                <a:solidFill>
                  <a:srgbClr val="FFFFFF"/>
                </a:solidFill>
              </a:rPr>
              <a:t>6</a:t>
            </a:fld>
            <a:endParaRPr lang="en-US" b="1" dirty="0">
              <a:solidFill>
                <a:srgbClr val="FFFFFF"/>
              </a:solidFill>
            </a:endParaRPr>
          </a:p>
        </p:txBody>
      </p:sp>
      <p:sp>
        <p:nvSpPr>
          <p:cNvPr id="9" name="TextBox 8">
            <a:extLst>
              <a:ext uri="{FF2B5EF4-FFF2-40B4-BE49-F238E27FC236}">
                <a16:creationId xmlns:a16="http://schemas.microsoft.com/office/drawing/2014/main" id="{2668CA13-D0BA-559B-F34A-A7FE8FA2BF3B}"/>
              </a:ext>
            </a:extLst>
          </p:cNvPr>
          <p:cNvSpPr txBox="1"/>
          <p:nvPr/>
        </p:nvSpPr>
        <p:spPr>
          <a:xfrm>
            <a:off x="268288" y="5803900"/>
            <a:ext cx="3670300"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 lastClr="FFFFFF"/>
                </a:solidFill>
                <a:latin typeface="Arial" pitchFamily="34" charset="0"/>
                <a:cs typeface="Arial" pitchFamily="34" charset="0"/>
              </a:rPr>
              <a:t>DECOMMISSIONING</a:t>
            </a:r>
          </a:p>
        </p:txBody>
      </p:sp>
      <p:sp>
        <p:nvSpPr>
          <p:cNvPr id="11" name="TextBox 10">
            <a:extLst>
              <a:ext uri="{FF2B5EF4-FFF2-40B4-BE49-F238E27FC236}">
                <a16:creationId xmlns:a16="http://schemas.microsoft.com/office/drawing/2014/main" id="{C5E7E44E-1537-3568-55BD-AEA11F0E642F}"/>
              </a:ext>
            </a:extLst>
          </p:cNvPr>
          <p:cNvSpPr txBox="1"/>
          <p:nvPr/>
        </p:nvSpPr>
        <p:spPr bwMode="auto">
          <a:xfrm>
            <a:off x="4633182" y="810418"/>
            <a:ext cx="4123253" cy="738664"/>
          </a:xfrm>
          <a:prstGeom prst="rect">
            <a:avLst/>
          </a:prstGeom>
          <a:noFill/>
        </p:spPr>
        <p:txBody>
          <a:bodyPr wrap="square">
            <a:spAutoFit/>
          </a:bodyPr>
          <a:lstStyle/>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Submitting Proposals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TAC &amp; PAC Process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PAC </a:t>
            </a:r>
            <a:r>
              <a:rPr lang="en-US" sz="1400" b="1" kern="0" dirty="0" err="1">
                <a:solidFill>
                  <a:sysClr val="windowText" lastClr="000000"/>
                </a:solidFill>
                <a:latin typeface="Avenir Heavy"/>
                <a:cs typeface="Avenir Heavy"/>
              </a:rPr>
              <a:t>recommendatios</a:t>
            </a:r>
            <a:r>
              <a:rPr lang="en-US" sz="1400" b="1" kern="0" dirty="0">
                <a:solidFill>
                  <a:sysClr val="windowText" lastClr="000000"/>
                </a:solidFill>
                <a:latin typeface="Avenir Heavy"/>
                <a:cs typeface="Avenir Heavy"/>
              </a:rPr>
              <a:t> -&gt; Director’s Decision</a:t>
            </a:r>
          </a:p>
        </p:txBody>
      </p:sp>
      <p:sp>
        <p:nvSpPr>
          <p:cNvPr id="12" name="Rectangle 11">
            <a:extLst>
              <a:ext uri="{FF2B5EF4-FFF2-40B4-BE49-F238E27FC236}">
                <a16:creationId xmlns:a16="http://schemas.microsoft.com/office/drawing/2014/main" id="{C829F12E-2D44-0FBB-D2FA-0E4333E1D652}"/>
              </a:ext>
            </a:extLst>
          </p:cNvPr>
          <p:cNvSpPr/>
          <p:nvPr/>
        </p:nvSpPr>
        <p:spPr bwMode="auto">
          <a:xfrm>
            <a:off x="277813" y="782638"/>
            <a:ext cx="4123253" cy="675203"/>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33668AA9-46D4-F2FC-7A2D-84289EE0DCB2}"/>
              </a:ext>
            </a:extLst>
          </p:cNvPr>
          <p:cNvSpPr txBox="1"/>
          <p:nvPr/>
        </p:nvSpPr>
        <p:spPr bwMode="auto">
          <a:xfrm>
            <a:off x="277813" y="882650"/>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PROPOSAL PHASE</a:t>
            </a:r>
          </a:p>
        </p:txBody>
      </p:sp>
      <p:sp>
        <p:nvSpPr>
          <p:cNvPr id="15" name="Rectangle 14">
            <a:extLst>
              <a:ext uri="{FF2B5EF4-FFF2-40B4-BE49-F238E27FC236}">
                <a16:creationId xmlns:a16="http://schemas.microsoft.com/office/drawing/2014/main" id="{96D6AB4C-361E-D1CA-4DA3-8F4147F018FF}"/>
              </a:ext>
            </a:extLst>
          </p:cNvPr>
          <p:cNvSpPr/>
          <p:nvPr/>
        </p:nvSpPr>
        <p:spPr bwMode="auto">
          <a:xfrm>
            <a:off x="260565" y="1567193"/>
            <a:ext cx="4123463" cy="656358"/>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FFDF553A-2C03-B8EC-23CE-4E41B95ACE12}"/>
              </a:ext>
            </a:extLst>
          </p:cNvPr>
          <p:cNvSpPr txBox="1"/>
          <p:nvPr/>
        </p:nvSpPr>
        <p:spPr bwMode="auto">
          <a:xfrm>
            <a:off x="260564" y="1707613"/>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PRELIM. PLANNING PHASE</a:t>
            </a:r>
          </a:p>
        </p:txBody>
      </p:sp>
      <p:sp>
        <p:nvSpPr>
          <p:cNvPr id="17" name="TextBox 16">
            <a:extLst>
              <a:ext uri="{FF2B5EF4-FFF2-40B4-BE49-F238E27FC236}">
                <a16:creationId xmlns:a16="http://schemas.microsoft.com/office/drawing/2014/main" id="{B108036C-41B7-2BA7-8DE9-987430D77E8C}"/>
              </a:ext>
            </a:extLst>
          </p:cNvPr>
          <p:cNvSpPr txBox="1"/>
          <p:nvPr/>
        </p:nvSpPr>
        <p:spPr bwMode="auto">
          <a:xfrm>
            <a:off x="4466379" y="1678516"/>
            <a:ext cx="3287713" cy="523875"/>
          </a:xfrm>
          <a:prstGeom prst="rect">
            <a:avLst/>
          </a:prstGeom>
          <a:noFill/>
          <a:ln>
            <a:solidFill>
              <a:srgbClr val="FF0000"/>
            </a:solidFill>
          </a:ln>
        </p:spPr>
        <p:txBody>
          <a:bodyPr>
            <a:spAutoFit/>
          </a:bodyPr>
          <a:lstStyle/>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Description and Requirements</a:t>
            </a:r>
          </a:p>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Readiness Review Calendar</a:t>
            </a:r>
          </a:p>
        </p:txBody>
      </p:sp>
      <p:sp>
        <p:nvSpPr>
          <p:cNvPr id="18" name="TextBox 17">
            <a:extLst>
              <a:ext uri="{FF2B5EF4-FFF2-40B4-BE49-F238E27FC236}">
                <a16:creationId xmlns:a16="http://schemas.microsoft.com/office/drawing/2014/main" id="{3EF71C99-9C8F-09F7-5A8D-A482B4B386C0}"/>
              </a:ext>
            </a:extLst>
          </p:cNvPr>
          <p:cNvSpPr txBox="1"/>
          <p:nvPr/>
        </p:nvSpPr>
        <p:spPr bwMode="auto">
          <a:xfrm>
            <a:off x="2129051" y="1361538"/>
            <a:ext cx="390525" cy="369888"/>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grpSp>
        <p:nvGrpSpPr>
          <p:cNvPr id="20" name="Group 32">
            <a:extLst>
              <a:ext uri="{FF2B5EF4-FFF2-40B4-BE49-F238E27FC236}">
                <a16:creationId xmlns:a16="http://schemas.microsoft.com/office/drawing/2014/main" id="{093F9D0B-5F84-B295-92F4-964BC3F52EC7}"/>
              </a:ext>
            </a:extLst>
          </p:cNvPr>
          <p:cNvGrpSpPr>
            <a:grpSpLocks/>
          </p:cNvGrpSpPr>
          <p:nvPr/>
        </p:nvGrpSpPr>
        <p:grpSpPr bwMode="auto">
          <a:xfrm>
            <a:off x="277813" y="2384433"/>
            <a:ext cx="4123225" cy="684236"/>
            <a:chOff x="278324" y="2351470"/>
            <a:chExt cx="4122987" cy="684000"/>
          </a:xfrm>
        </p:grpSpPr>
        <p:sp>
          <p:nvSpPr>
            <p:cNvPr id="23" name="Rectangle 22">
              <a:extLst>
                <a:ext uri="{FF2B5EF4-FFF2-40B4-BE49-F238E27FC236}">
                  <a16:creationId xmlns:a16="http://schemas.microsoft.com/office/drawing/2014/main" id="{65DDF379-E0D4-1509-6E2C-C55E1844A10A}"/>
                </a:ext>
              </a:extLst>
            </p:cNvPr>
            <p:cNvSpPr/>
            <p:nvPr/>
          </p:nvSpPr>
          <p:spPr>
            <a:xfrm>
              <a:off x="278324" y="2351470"/>
              <a:ext cx="4122987" cy="68400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24" name="TextBox 23">
              <a:extLst>
                <a:ext uri="{FF2B5EF4-FFF2-40B4-BE49-F238E27FC236}">
                  <a16:creationId xmlns:a16="http://schemas.microsoft.com/office/drawing/2014/main" id="{9B92C535-3AB0-E3FD-4074-DD4592497D92}"/>
                </a:ext>
              </a:extLst>
            </p:cNvPr>
            <p:cNvSpPr txBox="1"/>
            <p:nvPr/>
          </p:nvSpPr>
          <p:spPr>
            <a:xfrm>
              <a:off x="322771" y="2502223"/>
              <a:ext cx="4078052" cy="399912"/>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DESIGN PHASE</a:t>
              </a:r>
            </a:p>
          </p:txBody>
        </p:sp>
      </p:grpSp>
      <p:sp>
        <p:nvSpPr>
          <p:cNvPr id="21" name="TextBox 20">
            <a:extLst>
              <a:ext uri="{FF2B5EF4-FFF2-40B4-BE49-F238E27FC236}">
                <a16:creationId xmlns:a16="http://schemas.microsoft.com/office/drawing/2014/main" id="{E56508AC-43CD-29DA-CCF8-F8F1ED5ADDEF}"/>
              </a:ext>
            </a:extLst>
          </p:cNvPr>
          <p:cNvSpPr txBox="1"/>
          <p:nvPr/>
        </p:nvSpPr>
        <p:spPr bwMode="auto">
          <a:xfrm>
            <a:off x="2159000" y="2147888"/>
            <a:ext cx="390525"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sp>
        <p:nvSpPr>
          <p:cNvPr id="53" name="TextBox 52">
            <a:extLst>
              <a:ext uri="{FF2B5EF4-FFF2-40B4-BE49-F238E27FC236}">
                <a16:creationId xmlns:a16="http://schemas.microsoft.com/office/drawing/2014/main" id="{784CF7DF-6F32-E452-BFE8-7490BDDA9A70}"/>
              </a:ext>
            </a:extLst>
          </p:cNvPr>
          <p:cNvSpPr txBox="1"/>
          <p:nvPr/>
        </p:nvSpPr>
        <p:spPr>
          <a:xfrm>
            <a:off x="8766905" y="797926"/>
            <a:ext cx="3498849" cy="80021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Approval</a:t>
            </a:r>
          </a:p>
          <a:p>
            <a:pPr marL="171450" indent="-171450">
              <a:buFont typeface="Arial" panose="020B0604020202020204" pitchFamily="34" charset="0"/>
              <a:buChar char="•"/>
            </a:pPr>
            <a:r>
              <a:rPr lang="en-US" sz="1200" b="1" dirty="0"/>
              <a:t>Conditional Approval</a:t>
            </a:r>
          </a:p>
          <a:p>
            <a:pPr marL="223838" lvl="1" indent="-39688">
              <a:tabLst>
                <a:tab pos="804863" algn="l"/>
              </a:tabLst>
            </a:pPr>
            <a:r>
              <a:rPr lang="en-US" sz="1100" dirty="0">
                <a:solidFill>
                  <a:srgbClr val="FF0000"/>
                </a:solidFill>
                <a:latin typeface="Arial" pitchFamily="34" charset="0"/>
                <a:cs typeface="Arial" pitchFamily="34" charset="0"/>
              </a:rPr>
              <a:t>C1 </a:t>
            </a:r>
            <a:r>
              <a:rPr lang="en-US" sz="1100" dirty="0">
                <a:solidFill>
                  <a:srgbClr val="002060"/>
                </a:solidFill>
                <a:latin typeface="Arial" pitchFamily="34" charset="0"/>
                <a:cs typeface="Arial" pitchFamily="34" charset="0"/>
              </a:rPr>
              <a:t>–pending technical review, no return to PAC</a:t>
            </a:r>
          </a:p>
          <a:p>
            <a:pPr marL="223838" lvl="1" indent="-39688">
              <a:tabLst>
                <a:tab pos="804863" algn="l"/>
              </a:tabLst>
            </a:pPr>
            <a:r>
              <a:rPr lang="en-US" sz="1100" dirty="0">
                <a:solidFill>
                  <a:srgbClr val="FF0000"/>
                </a:solidFill>
                <a:latin typeface="Arial" pitchFamily="34" charset="0"/>
                <a:cs typeface="Arial" pitchFamily="34" charset="0"/>
              </a:rPr>
              <a:t>C2 </a:t>
            </a:r>
            <a:r>
              <a:rPr lang="en-US" sz="1100" dirty="0">
                <a:solidFill>
                  <a:srgbClr val="002060"/>
                </a:solidFill>
                <a:latin typeface="Arial" pitchFamily="34" charset="0"/>
                <a:cs typeface="Arial" pitchFamily="34" charset="0"/>
              </a:rPr>
              <a:t>– pending further review by future PAC</a:t>
            </a:r>
          </a:p>
        </p:txBody>
      </p:sp>
      <p:sp>
        <p:nvSpPr>
          <p:cNvPr id="55" name="Content Placeholder 2">
            <a:extLst>
              <a:ext uri="{FF2B5EF4-FFF2-40B4-BE49-F238E27FC236}">
                <a16:creationId xmlns:a16="http://schemas.microsoft.com/office/drawing/2014/main" id="{08C8E3ED-3911-4FB2-7C42-E521AD41456F}"/>
              </a:ext>
            </a:extLst>
          </p:cNvPr>
          <p:cNvSpPr>
            <a:spLocks noGrp="1"/>
          </p:cNvSpPr>
          <p:nvPr>
            <p:ph idx="1"/>
          </p:nvPr>
        </p:nvSpPr>
        <p:spPr>
          <a:xfrm>
            <a:off x="8219721" y="1720496"/>
            <a:ext cx="3972279" cy="553167"/>
          </a:xfrm>
        </p:spPr>
        <p:txBody>
          <a:bodyPr>
            <a:normAutofit/>
          </a:bodyPr>
          <a:lstStyle/>
          <a:p>
            <a:pPr>
              <a:spcBef>
                <a:spcPts val="600"/>
              </a:spcBef>
            </a:pPr>
            <a:r>
              <a:rPr lang="en-US" sz="1200" b="1" dirty="0"/>
              <a:t>RESOURCE AVAILABILITY</a:t>
            </a:r>
          </a:p>
          <a:p>
            <a:pPr marL="0" indent="0">
              <a:buNone/>
            </a:pPr>
            <a:endParaRPr lang="en-US" sz="1200" dirty="0"/>
          </a:p>
          <a:p>
            <a:pPr marL="0" indent="0">
              <a:buNone/>
            </a:pPr>
            <a:endParaRPr lang="en-US" sz="2800" dirty="0"/>
          </a:p>
        </p:txBody>
      </p:sp>
      <p:sp>
        <p:nvSpPr>
          <p:cNvPr id="7" name="Left Brace 6">
            <a:extLst>
              <a:ext uri="{FF2B5EF4-FFF2-40B4-BE49-F238E27FC236}">
                <a16:creationId xmlns:a16="http://schemas.microsoft.com/office/drawing/2014/main" id="{0ABD5D21-7CA4-EE67-9D18-154A353C5F96}"/>
              </a:ext>
            </a:extLst>
          </p:cNvPr>
          <p:cNvSpPr/>
          <p:nvPr/>
        </p:nvSpPr>
        <p:spPr>
          <a:xfrm>
            <a:off x="8590583" y="776398"/>
            <a:ext cx="192843" cy="8156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34">
            <a:extLst>
              <a:ext uri="{FF2B5EF4-FFF2-40B4-BE49-F238E27FC236}">
                <a16:creationId xmlns:a16="http://schemas.microsoft.com/office/drawing/2014/main" id="{C18C8859-B0DD-8D32-70DC-D1C45A34B4E0}"/>
              </a:ext>
            </a:extLst>
          </p:cNvPr>
          <p:cNvGrpSpPr>
            <a:grpSpLocks/>
          </p:cNvGrpSpPr>
          <p:nvPr/>
        </p:nvGrpSpPr>
        <p:grpSpPr bwMode="auto">
          <a:xfrm>
            <a:off x="246063" y="3234993"/>
            <a:ext cx="4155755" cy="684943"/>
            <a:chOff x="245544" y="3183061"/>
            <a:chExt cx="4155768" cy="684000"/>
          </a:xfrm>
        </p:grpSpPr>
        <p:sp>
          <p:nvSpPr>
            <p:cNvPr id="28" name="Rectangle 12">
              <a:extLst>
                <a:ext uri="{FF2B5EF4-FFF2-40B4-BE49-F238E27FC236}">
                  <a16:creationId xmlns:a16="http://schemas.microsoft.com/office/drawing/2014/main" id="{7009F6CF-9C35-F8BA-2ED2-79552D3124CC}"/>
                </a:ext>
              </a:extLst>
            </p:cNvPr>
            <p:cNvSpPr/>
            <p:nvPr/>
          </p:nvSpPr>
          <p:spPr>
            <a:xfrm>
              <a:off x="276989" y="3183061"/>
              <a:ext cx="4124323" cy="68400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29" name="TextBox 28">
              <a:extLst>
                <a:ext uri="{FF2B5EF4-FFF2-40B4-BE49-F238E27FC236}">
                  <a16:creationId xmlns:a16="http://schemas.microsoft.com/office/drawing/2014/main" id="{42D6FA45-9DDF-CD24-FC27-E43FBE8DDBA0}"/>
                </a:ext>
              </a:extLst>
            </p:cNvPr>
            <p:cNvSpPr txBox="1"/>
            <p:nvPr/>
          </p:nvSpPr>
          <p:spPr>
            <a:xfrm>
              <a:off x="245544" y="3333998"/>
              <a:ext cx="4125925" cy="399499"/>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CONSTRUCTION PHASE</a:t>
              </a:r>
            </a:p>
          </p:txBody>
        </p:sp>
      </p:grpSp>
      <p:sp>
        <p:nvSpPr>
          <p:cNvPr id="30" name="TextBox 29">
            <a:extLst>
              <a:ext uri="{FF2B5EF4-FFF2-40B4-BE49-F238E27FC236}">
                <a16:creationId xmlns:a16="http://schemas.microsoft.com/office/drawing/2014/main" id="{F2F3C430-94BB-38E1-0167-11106D476513}"/>
              </a:ext>
            </a:extLst>
          </p:cNvPr>
          <p:cNvSpPr txBox="1"/>
          <p:nvPr/>
        </p:nvSpPr>
        <p:spPr bwMode="auto">
          <a:xfrm>
            <a:off x="2171547" y="3064088"/>
            <a:ext cx="390525"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pic>
        <p:nvPicPr>
          <p:cNvPr id="32" name="Picture 31" descr="A white sheet with black text&#10;&#10;Description automatically generated">
            <a:extLst>
              <a:ext uri="{FF2B5EF4-FFF2-40B4-BE49-F238E27FC236}">
                <a16:creationId xmlns:a16="http://schemas.microsoft.com/office/drawing/2014/main" id="{B7528414-FFA5-07CF-EB8D-90986B3249D4}"/>
              </a:ext>
            </a:extLst>
          </p:cNvPr>
          <p:cNvPicPr>
            <a:picLocks noChangeAspect="1"/>
          </p:cNvPicPr>
          <p:nvPr/>
        </p:nvPicPr>
        <p:blipFill>
          <a:blip r:embed="rId3"/>
          <a:stretch>
            <a:fillRect/>
          </a:stretch>
        </p:blipFill>
        <p:spPr>
          <a:xfrm>
            <a:off x="4433263" y="3306897"/>
            <a:ext cx="7800080" cy="3246210"/>
          </a:xfrm>
          <a:prstGeom prst="rect">
            <a:avLst/>
          </a:prstGeom>
        </p:spPr>
      </p:pic>
      <p:sp>
        <p:nvSpPr>
          <p:cNvPr id="33" name="TextBox 32">
            <a:extLst>
              <a:ext uri="{FF2B5EF4-FFF2-40B4-BE49-F238E27FC236}">
                <a16:creationId xmlns:a16="http://schemas.microsoft.com/office/drawing/2014/main" id="{0F711E30-73DA-FBE4-B90F-EBD90F9615FF}"/>
              </a:ext>
            </a:extLst>
          </p:cNvPr>
          <p:cNvSpPr txBox="1"/>
          <p:nvPr/>
        </p:nvSpPr>
        <p:spPr>
          <a:xfrm>
            <a:off x="4494781" y="3088900"/>
            <a:ext cx="939681" cy="369332"/>
          </a:xfrm>
          <a:prstGeom prst="rect">
            <a:avLst/>
          </a:prstGeom>
          <a:solidFill>
            <a:schemeClr val="bg1"/>
          </a:solidFill>
        </p:spPr>
        <p:txBody>
          <a:bodyPr wrap="none" rtlCol="0">
            <a:spAutoFit/>
          </a:bodyPr>
          <a:lstStyle/>
          <a:p>
            <a:r>
              <a:rPr lang="en-US" b="1" dirty="0">
                <a:solidFill>
                  <a:srgbClr val="FF0000"/>
                </a:solidFill>
              </a:rPr>
              <a:t>ERR N.2</a:t>
            </a:r>
          </a:p>
        </p:txBody>
      </p:sp>
      <p:sp>
        <p:nvSpPr>
          <p:cNvPr id="34" name="TextBox 33">
            <a:extLst>
              <a:ext uri="{FF2B5EF4-FFF2-40B4-BE49-F238E27FC236}">
                <a16:creationId xmlns:a16="http://schemas.microsoft.com/office/drawing/2014/main" id="{E2F4585E-6808-8206-65A5-854E404C213E}"/>
              </a:ext>
            </a:extLst>
          </p:cNvPr>
          <p:cNvSpPr txBox="1"/>
          <p:nvPr/>
        </p:nvSpPr>
        <p:spPr>
          <a:xfrm>
            <a:off x="4494781" y="2541885"/>
            <a:ext cx="939681" cy="369332"/>
          </a:xfrm>
          <a:prstGeom prst="rect">
            <a:avLst/>
          </a:prstGeom>
          <a:solidFill>
            <a:schemeClr val="bg1"/>
          </a:solidFill>
        </p:spPr>
        <p:txBody>
          <a:bodyPr wrap="none" rtlCol="0">
            <a:spAutoFit/>
          </a:bodyPr>
          <a:lstStyle/>
          <a:p>
            <a:r>
              <a:rPr lang="en-US" b="1" dirty="0">
                <a:solidFill>
                  <a:srgbClr val="FF0000"/>
                </a:solidFill>
              </a:rPr>
              <a:t>ERR N.1</a:t>
            </a:r>
          </a:p>
        </p:txBody>
      </p:sp>
      <p:sp>
        <p:nvSpPr>
          <p:cNvPr id="35" name="TextBox 34">
            <a:extLst>
              <a:ext uri="{FF2B5EF4-FFF2-40B4-BE49-F238E27FC236}">
                <a16:creationId xmlns:a16="http://schemas.microsoft.com/office/drawing/2014/main" id="{79619FD0-E9E2-8AF0-BE51-C70011E55203}"/>
              </a:ext>
            </a:extLst>
          </p:cNvPr>
          <p:cNvSpPr txBox="1"/>
          <p:nvPr/>
        </p:nvSpPr>
        <p:spPr>
          <a:xfrm>
            <a:off x="5505828" y="2594038"/>
            <a:ext cx="6169510" cy="307777"/>
          </a:xfrm>
          <a:prstGeom prst="rect">
            <a:avLst/>
          </a:prstGeom>
          <a:noFill/>
        </p:spPr>
        <p:txBody>
          <a:bodyPr wrap="square">
            <a:spAutoFit/>
          </a:bodyPr>
          <a:lstStyle/>
          <a:p>
            <a:r>
              <a:rPr lang="en-US" sz="1400" b="1" kern="0" dirty="0">
                <a:solidFill>
                  <a:srgbClr val="0033CC"/>
                </a:solidFill>
                <a:latin typeface="Avenir Heavy"/>
              </a:rPr>
              <a:t>Before construction phase starts or existing equipment with high risk</a:t>
            </a:r>
          </a:p>
        </p:txBody>
      </p:sp>
    </p:spTree>
    <p:extLst>
      <p:ext uri="{BB962C8B-B14F-4D97-AF65-F5344CB8AC3E}">
        <p14:creationId xmlns:p14="http://schemas.microsoft.com/office/powerpoint/2010/main" val="1027459807"/>
      </p:ext>
    </p:extLst>
  </p:cSld>
  <p:clrMapOvr>
    <a:masterClrMapping/>
  </p:clrMapOvr>
  <mc:AlternateContent xmlns:mc="http://schemas.openxmlformats.org/markup-compatibility/2006">
    <mc:Choice xmlns:p14="http://schemas.microsoft.com/office/powerpoint/2010/main" Requires="p14">
      <p:transition p14:dur="10" advTm="24648"/>
    </mc:Choice>
    <mc:Fallback>
      <p:transition advTm="2464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4337C-934E-57E2-98EE-118A897057DE}"/>
              </a:ext>
            </a:extLst>
          </p:cNvPr>
          <p:cNvSpPr/>
          <p:nvPr/>
        </p:nvSpPr>
        <p:spPr>
          <a:xfrm>
            <a:off x="1" y="776398"/>
            <a:ext cx="12192000" cy="815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927DAFE0-4C29-5E78-616D-41D02444C363}"/>
              </a:ext>
            </a:extLst>
          </p:cNvPr>
          <p:cNvSpPr txBox="1">
            <a:spLocks/>
          </p:cNvSpPr>
          <p:nvPr/>
        </p:nvSpPr>
        <p:spPr>
          <a:xfrm>
            <a:off x="-72809" y="69574"/>
            <a:ext cx="12192000" cy="578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4000" b="0" dirty="0">
                <a:solidFill>
                  <a:schemeClr val="accent1"/>
                </a:solidFill>
                <a:latin typeface="Avenir Book" panose="02000503020000020003" pitchFamily="2" charset="0"/>
              </a:rPr>
              <a:t>From Proposal to Data: The Experiment Lifecycle</a:t>
            </a:r>
          </a:p>
        </p:txBody>
      </p:sp>
      <p:sp>
        <p:nvSpPr>
          <p:cNvPr id="3" name="TextBox 2">
            <a:extLst>
              <a:ext uri="{FF2B5EF4-FFF2-40B4-BE49-F238E27FC236}">
                <a16:creationId xmlns:a16="http://schemas.microsoft.com/office/drawing/2014/main" id="{3DD5CF64-B41B-0784-E562-47AD875D30EC}"/>
              </a:ext>
            </a:extLst>
          </p:cNvPr>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9FA0C65-231E-E66E-E1E8-3E6F02B2C255}"/>
              </a:ext>
            </a:extLst>
          </p:cNvPr>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6" name="TextBox 5">
            <a:extLst>
              <a:ext uri="{FF2B5EF4-FFF2-40B4-BE49-F238E27FC236}">
                <a16:creationId xmlns:a16="http://schemas.microsoft.com/office/drawing/2014/main" id="{7FC3C8D1-25E4-283C-D5B2-5B013B659CA9}"/>
              </a:ext>
            </a:extLst>
          </p:cNvPr>
          <p:cNvSpPr txBox="1"/>
          <p:nvPr/>
        </p:nvSpPr>
        <p:spPr>
          <a:xfrm>
            <a:off x="4482353" y="6484472"/>
            <a:ext cx="301660" cy="369332"/>
          </a:xfrm>
          <a:prstGeom prst="rect">
            <a:avLst/>
          </a:prstGeom>
          <a:noFill/>
        </p:spPr>
        <p:txBody>
          <a:bodyPr wrap="none" rtlCol="0">
            <a:spAutoFit/>
          </a:bodyPr>
          <a:lstStyle/>
          <a:p>
            <a:fld id="{502EB0E8-028E-304A-84A3-E1ABDC65C30C}" type="slidenum">
              <a:rPr lang="en-US" b="1" smtClean="0">
                <a:solidFill>
                  <a:srgbClr val="FFFFFF"/>
                </a:solidFill>
              </a:rPr>
              <a:t>7</a:t>
            </a:fld>
            <a:endParaRPr lang="en-US" b="1" dirty="0">
              <a:solidFill>
                <a:srgbClr val="FFFFFF"/>
              </a:solidFill>
            </a:endParaRPr>
          </a:p>
        </p:txBody>
      </p:sp>
      <p:sp>
        <p:nvSpPr>
          <p:cNvPr id="9" name="TextBox 8">
            <a:extLst>
              <a:ext uri="{FF2B5EF4-FFF2-40B4-BE49-F238E27FC236}">
                <a16:creationId xmlns:a16="http://schemas.microsoft.com/office/drawing/2014/main" id="{2668CA13-D0BA-559B-F34A-A7FE8FA2BF3B}"/>
              </a:ext>
            </a:extLst>
          </p:cNvPr>
          <p:cNvSpPr txBox="1"/>
          <p:nvPr/>
        </p:nvSpPr>
        <p:spPr>
          <a:xfrm>
            <a:off x="268288" y="5803900"/>
            <a:ext cx="3670300"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 lastClr="FFFFFF"/>
                </a:solidFill>
                <a:latin typeface="Arial" pitchFamily="34" charset="0"/>
                <a:cs typeface="Arial" pitchFamily="34" charset="0"/>
              </a:rPr>
              <a:t>DECOMMISSIONING</a:t>
            </a:r>
          </a:p>
        </p:txBody>
      </p:sp>
      <p:sp>
        <p:nvSpPr>
          <p:cNvPr id="11" name="TextBox 10">
            <a:extLst>
              <a:ext uri="{FF2B5EF4-FFF2-40B4-BE49-F238E27FC236}">
                <a16:creationId xmlns:a16="http://schemas.microsoft.com/office/drawing/2014/main" id="{C5E7E44E-1537-3568-55BD-AEA11F0E642F}"/>
              </a:ext>
            </a:extLst>
          </p:cNvPr>
          <p:cNvSpPr txBox="1"/>
          <p:nvPr/>
        </p:nvSpPr>
        <p:spPr bwMode="auto">
          <a:xfrm>
            <a:off x="4633182" y="810418"/>
            <a:ext cx="4123253" cy="738664"/>
          </a:xfrm>
          <a:prstGeom prst="rect">
            <a:avLst/>
          </a:prstGeom>
          <a:noFill/>
        </p:spPr>
        <p:txBody>
          <a:bodyPr wrap="square">
            <a:spAutoFit/>
          </a:bodyPr>
          <a:lstStyle/>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Submitting Proposals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TAC &amp; PAC Process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PAC </a:t>
            </a:r>
            <a:r>
              <a:rPr lang="en-US" sz="1400" b="1" kern="0" dirty="0" err="1">
                <a:solidFill>
                  <a:sysClr val="windowText" lastClr="000000"/>
                </a:solidFill>
                <a:latin typeface="Avenir Heavy"/>
                <a:cs typeface="Avenir Heavy"/>
              </a:rPr>
              <a:t>recommendatios</a:t>
            </a:r>
            <a:r>
              <a:rPr lang="en-US" sz="1400" b="1" kern="0" dirty="0">
                <a:solidFill>
                  <a:sysClr val="windowText" lastClr="000000"/>
                </a:solidFill>
                <a:latin typeface="Avenir Heavy"/>
                <a:cs typeface="Avenir Heavy"/>
              </a:rPr>
              <a:t> -&gt; Director’s Decision</a:t>
            </a:r>
          </a:p>
        </p:txBody>
      </p:sp>
      <p:sp>
        <p:nvSpPr>
          <p:cNvPr id="12" name="Rectangle 11">
            <a:extLst>
              <a:ext uri="{FF2B5EF4-FFF2-40B4-BE49-F238E27FC236}">
                <a16:creationId xmlns:a16="http://schemas.microsoft.com/office/drawing/2014/main" id="{C829F12E-2D44-0FBB-D2FA-0E4333E1D652}"/>
              </a:ext>
            </a:extLst>
          </p:cNvPr>
          <p:cNvSpPr/>
          <p:nvPr/>
        </p:nvSpPr>
        <p:spPr bwMode="auto">
          <a:xfrm>
            <a:off x="277813" y="782638"/>
            <a:ext cx="4123253" cy="675203"/>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33668AA9-46D4-F2FC-7A2D-84289EE0DCB2}"/>
              </a:ext>
            </a:extLst>
          </p:cNvPr>
          <p:cNvSpPr txBox="1"/>
          <p:nvPr/>
        </p:nvSpPr>
        <p:spPr bwMode="auto">
          <a:xfrm>
            <a:off x="277813" y="882650"/>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PROPOSAL PHASE</a:t>
            </a:r>
          </a:p>
        </p:txBody>
      </p:sp>
      <p:sp>
        <p:nvSpPr>
          <p:cNvPr id="15" name="Rectangle 14">
            <a:extLst>
              <a:ext uri="{FF2B5EF4-FFF2-40B4-BE49-F238E27FC236}">
                <a16:creationId xmlns:a16="http://schemas.microsoft.com/office/drawing/2014/main" id="{96D6AB4C-361E-D1CA-4DA3-8F4147F018FF}"/>
              </a:ext>
            </a:extLst>
          </p:cNvPr>
          <p:cNvSpPr/>
          <p:nvPr/>
        </p:nvSpPr>
        <p:spPr bwMode="auto">
          <a:xfrm>
            <a:off x="260565" y="1567193"/>
            <a:ext cx="4123463" cy="656358"/>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FFDF553A-2C03-B8EC-23CE-4E41B95ACE12}"/>
              </a:ext>
            </a:extLst>
          </p:cNvPr>
          <p:cNvSpPr txBox="1"/>
          <p:nvPr/>
        </p:nvSpPr>
        <p:spPr bwMode="auto">
          <a:xfrm>
            <a:off x="260564" y="1707613"/>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PRELIM. PLANNING PHASE</a:t>
            </a:r>
          </a:p>
        </p:txBody>
      </p:sp>
      <p:sp>
        <p:nvSpPr>
          <p:cNvPr id="17" name="TextBox 16">
            <a:extLst>
              <a:ext uri="{FF2B5EF4-FFF2-40B4-BE49-F238E27FC236}">
                <a16:creationId xmlns:a16="http://schemas.microsoft.com/office/drawing/2014/main" id="{B108036C-41B7-2BA7-8DE9-987430D77E8C}"/>
              </a:ext>
            </a:extLst>
          </p:cNvPr>
          <p:cNvSpPr txBox="1"/>
          <p:nvPr/>
        </p:nvSpPr>
        <p:spPr bwMode="auto">
          <a:xfrm>
            <a:off x="4466379" y="1678516"/>
            <a:ext cx="3287713" cy="523875"/>
          </a:xfrm>
          <a:prstGeom prst="rect">
            <a:avLst/>
          </a:prstGeom>
          <a:noFill/>
          <a:ln>
            <a:solidFill>
              <a:srgbClr val="FF0000"/>
            </a:solidFill>
          </a:ln>
        </p:spPr>
        <p:txBody>
          <a:bodyPr>
            <a:spAutoFit/>
          </a:bodyPr>
          <a:lstStyle/>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Description and Requirements</a:t>
            </a:r>
          </a:p>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Readiness Review Calendar</a:t>
            </a:r>
          </a:p>
        </p:txBody>
      </p:sp>
      <p:sp>
        <p:nvSpPr>
          <p:cNvPr id="18" name="TextBox 17">
            <a:extLst>
              <a:ext uri="{FF2B5EF4-FFF2-40B4-BE49-F238E27FC236}">
                <a16:creationId xmlns:a16="http://schemas.microsoft.com/office/drawing/2014/main" id="{3EF71C99-9C8F-09F7-5A8D-A482B4B386C0}"/>
              </a:ext>
            </a:extLst>
          </p:cNvPr>
          <p:cNvSpPr txBox="1"/>
          <p:nvPr/>
        </p:nvSpPr>
        <p:spPr bwMode="auto">
          <a:xfrm>
            <a:off x="2129051" y="1361538"/>
            <a:ext cx="390525" cy="369888"/>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grpSp>
        <p:nvGrpSpPr>
          <p:cNvPr id="20" name="Group 32">
            <a:extLst>
              <a:ext uri="{FF2B5EF4-FFF2-40B4-BE49-F238E27FC236}">
                <a16:creationId xmlns:a16="http://schemas.microsoft.com/office/drawing/2014/main" id="{093F9D0B-5F84-B295-92F4-964BC3F52EC7}"/>
              </a:ext>
            </a:extLst>
          </p:cNvPr>
          <p:cNvGrpSpPr>
            <a:grpSpLocks/>
          </p:cNvGrpSpPr>
          <p:nvPr/>
        </p:nvGrpSpPr>
        <p:grpSpPr bwMode="auto">
          <a:xfrm>
            <a:off x="277813" y="2384433"/>
            <a:ext cx="4123225" cy="684236"/>
            <a:chOff x="278324" y="2351470"/>
            <a:chExt cx="4122987" cy="684000"/>
          </a:xfrm>
        </p:grpSpPr>
        <p:sp>
          <p:nvSpPr>
            <p:cNvPr id="23" name="Rectangle 22">
              <a:extLst>
                <a:ext uri="{FF2B5EF4-FFF2-40B4-BE49-F238E27FC236}">
                  <a16:creationId xmlns:a16="http://schemas.microsoft.com/office/drawing/2014/main" id="{65DDF379-E0D4-1509-6E2C-C55E1844A10A}"/>
                </a:ext>
              </a:extLst>
            </p:cNvPr>
            <p:cNvSpPr/>
            <p:nvPr/>
          </p:nvSpPr>
          <p:spPr>
            <a:xfrm>
              <a:off x="278324" y="2351470"/>
              <a:ext cx="4122987" cy="68400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24" name="TextBox 23">
              <a:extLst>
                <a:ext uri="{FF2B5EF4-FFF2-40B4-BE49-F238E27FC236}">
                  <a16:creationId xmlns:a16="http://schemas.microsoft.com/office/drawing/2014/main" id="{9B92C535-3AB0-E3FD-4074-DD4592497D92}"/>
                </a:ext>
              </a:extLst>
            </p:cNvPr>
            <p:cNvSpPr txBox="1"/>
            <p:nvPr/>
          </p:nvSpPr>
          <p:spPr>
            <a:xfrm>
              <a:off x="322771" y="2502223"/>
              <a:ext cx="4078052" cy="399912"/>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DESIGN PHASE</a:t>
              </a:r>
            </a:p>
          </p:txBody>
        </p:sp>
      </p:grpSp>
      <p:sp>
        <p:nvSpPr>
          <p:cNvPr id="21" name="TextBox 20">
            <a:extLst>
              <a:ext uri="{FF2B5EF4-FFF2-40B4-BE49-F238E27FC236}">
                <a16:creationId xmlns:a16="http://schemas.microsoft.com/office/drawing/2014/main" id="{E56508AC-43CD-29DA-CCF8-F8F1ED5ADDEF}"/>
              </a:ext>
            </a:extLst>
          </p:cNvPr>
          <p:cNvSpPr txBox="1"/>
          <p:nvPr/>
        </p:nvSpPr>
        <p:spPr bwMode="auto">
          <a:xfrm>
            <a:off x="2159000" y="2147888"/>
            <a:ext cx="390525"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sp>
        <p:nvSpPr>
          <p:cNvPr id="53" name="TextBox 52">
            <a:extLst>
              <a:ext uri="{FF2B5EF4-FFF2-40B4-BE49-F238E27FC236}">
                <a16:creationId xmlns:a16="http://schemas.microsoft.com/office/drawing/2014/main" id="{784CF7DF-6F32-E452-BFE8-7490BDDA9A70}"/>
              </a:ext>
            </a:extLst>
          </p:cNvPr>
          <p:cNvSpPr txBox="1"/>
          <p:nvPr/>
        </p:nvSpPr>
        <p:spPr>
          <a:xfrm>
            <a:off x="8766905" y="797926"/>
            <a:ext cx="3498849" cy="80021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Approval</a:t>
            </a:r>
          </a:p>
          <a:p>
            <a:pPr marL="171450" indent="-171450">
              <a:buFont typeface="Arial" panose="020B0604020202020204" pitchFamily="34" charset="0"/>
              <a:buChar char="•"/>
            </a:pPr>
            <a:r>
              <a:rPr lang="en-US" sz="1200" b="1" dirty="0"/>
              <a:t>Conditional Approval</a:t>
            </a:r>
          </a:p>
          <a:p>
            <a:pPr marL="223838" lvl="1" indent="-39688">
              <a:tabLst>
                <a:tab pos="804863" algn="l"/>
              </a:tabLst>
            </a:pPr>
            <a:r>
              <a:rPr lang="en-US" sz="1100" dirty="0">
                <a:solidFill>
                  <a:srgbClr val="FF0000"/>
                </a:solidFill>
                <a:latin typeface="Arial" pitchFamily="34" charset="0"/>
                <a:cs typeface="Arial" pitchFamily="34" charset="0"/>
              </a:rPr>
              <a:t>C1 </a:t>
            </a:r>
            <a:r>
              <a:rPr lang="en-US" sz="1100" dirty="0">
                <a:solidFill>
                  <a:srgbClr val="002060"/>
                </a:solidFill>
                <a:latin typeface="Arial" pitchFamily="34" charset="0"/>
                <a:cs typeface="Arial" pitchFamily="34" charset="0"/>
              </a:rPr>
              <a:t>–pending technical review, no return to PAC</a:t>
            </a:r>
          </a:p>
          <a:p>
            <a:pPr marL="223838" lvl="1" indent="-39688">
              <a:tabLst>
                <a:tab pos="804863" algn="l"/>
              </a:tabLst>
            </a:pPr>
            <a:r>
              <a:rPr lang="en-US" sz="1100" dirty="0">
                <a:solidFill>
                  <a:srgbClr val="FF0000"/>
                </a:solidFill>
                <a:latin typeface="Arial" pitchFamily="34" charset="0"/>
                <a:cs typeface="Arial" pitchFamily="34" charset="0"/>
              </a:rPr>
              <a:t>C2 </a:t>
            </a:r>
            <a:r>
              <a:rPr lang="en-US" sz="1100" dirty="0">
                <a:solidFill>
                  <a:srgbClr val="002060"/>
                </a:solidFill>
                <a:latin typeface="Arial" pitchFamily="34" charset="0"/>
                <a:cs typeface="Arial" pitchFamily="34" charset="0"/>
              </a:rPr>
              <a:t>– pending further review by future PAC</a:t>
            </a:r>
          </a:p>
        </p:txBody>
      </p:sp>
      <p:sp>
        <p:nvSpPr>
          <p:cNvPr id="55" name="Content Placeholder 2">
            <a:extLst>
              <a:ext uri="{FF2B5EF4-FFF2-40B4-BE49-F238E27FC236}">
                <a16:creationId xmlns:a16="http://schemas.microsoft.com/office/drawing/2014/main" id="{08C8E3ED-3911-4FB2-7C42-E521AD41456F}"/>
              </a:ext>
            </a:extLst>
          </p:cNvPr>
          <p:cNvSpPr>
            <a:spLocks noGrp="1"/>
          </p:cNvSpPr>
          <p:nvPr>
            <p:ph idx="1"/>
          </p:nvPr>
        </p:nvSpPr>
        <p:spPr>
          <a:xfrm>
            <a:off x="8219721" y="1720496"/>
            <a:ext cx="3972279" cy="553167"/>
          </a:xfrm>
        </p:spPr>
        <p:txBody>
          <a:bodyPr>
            <a:normAutofit/>
          </a:bodyPr>
          <a:lstStyle/>
          <a:p>
            <a:pPr>
              <a:spcBef>
                <a:spcPts val="600"/>
              </a:spcBef>
            </a:pPr>
            <a:r>
              <a:rPr lang="en-US" sz="1200" b="1" dirty="0"/>
              <a:t>RESOURCE AVAILABILITY</a:t>
            </a:r>
          </a:p>
          <a:p>
            <a:pPr marL="0" indent="0">
              <a:buNone/>
            </a:pPr>
            <a:endParaRPr lang="en-US" sz="1200" dirty="0"/>
          </a:p>
          <a:p>
            <a:pPr marL="0" indent="0">
              <a:buNone/>
            </a:pPr>
            <a:endParaRPr lang="en-US" sz="2800" dirty="0"/>
          </a:p>
        </p:txBody>
      </p:sp>
      <p:sp>
        <p:nvSpPr>
          <p:cNvPr id="7" name="Left Brace 6">
            <a:extLst>
              <a:ext uri="{FF2B5EF4-FFF2-40B4-BE49-F238E27FC236}">
                <a16:creationId xmlns:a16="http://schemas.microsoft.com/office/drawing/2014/main" id="{0ABD5D21-7CA4-EE67-9D18-154A353C5F96}"/>
              </a:ext>
            </a:extLst>
          </p:cNvPr>
          <p:cNvSpPr/>
          <p:nvPr/>
        </p:nvSpPr>
        <p:spPr>
          <a:xfrm>
            <a:off x="8590583" y="776398"/>
            <a:ext cx="192843" cy="8156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34">
            <a:extLst>
              <a:ext uri="{FF2B5EF4-FFF2-40B4-BE49-F238E27FC236}">
                <a16:creationId xmlns:a16="http://schemas.microsoft.com/office/drawing/2014/main" id="{C18C8859-B0DD-8D32-70DC-D1C45A34B4E0}"/>
              </a:ext>
            </a:extLst>
          </p:cNvPr>
          <p:cNvGrpSpPr>
            <a:grpSpLocks/>
          </p:cNvGrpSpPr>
          <p:nvPr/>
        </p:nvGrpSpPr>
        <p:grpSpPr bwMode="auto">
          <a:xfrm>
            <a:off x="246063" y="3234993"/>
            <a:ext cx="4155755" cy="684943"/>
            <a:chOff x="245544" y="3183061"/>
            <a:chExt cx="4155768" cy="684000"/>
          </a:xfrm>
        </p:grpSpPr>
        <p:sp>
          <p:nvSpPr>
            <p:cNvPr id="28" name="Rectangle 12">
              <a:extLst>
                <a:ext uri="{FF2B5EF4-FFF2-40B4-BE49-F238E27FC236}">
                  <a16:creationId xmlns:a16="http://schemas.microsoft.com/office/drawing/2014/main" id="{7009F6CF-9C35-F8BA-2ED2-79552D3124CC}"/>
                </a:ext>
              </a:extLst>
            </p:cNvPr>
            <p:cNvSpPr/>
            <p:nvPr/>
          </p:nvSpPr>
          <p:spPr>
            <a:xfrm>
              <a:off x="276989" y="3183061"/>
              <a:ext cx="4124323" cy="68400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29" name="TextBox 28">
              <a:extLst>
                <a:ext uri="{FF2B5EF4-FFF2-40B4-BE49-F238E27FC236}">
                  <a16:creationId xmlns:a16="http://schemas.microsoft.com/office/drawing/2014/main" id="{42D6FA45-9DDF-CD24-FC27-E43FBE8DDBA0}"/>
                </a:ext>
              </a:extLst>
            </p:cNvPr>
            <p:cNvSpPr txBox="1"/>
            <p:nvPr/>
          </p:nvSpPr>
          <p:spPr>
            <a:xfrm>
              <a:off x="245544" y="3333998"/>
              <a:ext cx="4125925" cy="399499"/>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CONSTRUCTION PHASE</a:t>
              </a:r>
            </a:p>
          </p:txBody>
        </p:sp>
      </p:grpSp>
      <p:sp>
        <p:nvSpPr>
          <p:cNvPr id="30" name="TextBox 29">
            <a:extLst>
              <a:ext uri="{FF2B5EF4-FFF2-40B4-BE49-F238E27FC236}">
                <a16:creationId xmlns:a16="http://schemas.microsoft.com/office/drawing/2014/main" id="{F2F3C430-94BB-38E1-0167-11106D476513}"/>
              </a:ext>
            </a:extLst>
          </p:cNvPr>
          <p:cNvSpPr txBox="1"/>
          <p:nvPr/>
        </p:nvSpPr>
        <p:spPr bwMode="auto">
          <a:xfrm>
            <a:off x="2171547" y="3064088"/>
            <a:ext cx="390525"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sp>
        <p:nvSpPr>
          <p:cNvPr id="33" name="TextBox 32">
            <a:extLst>
              <a:ext uri="{FF2B5EF4-FFF2-40B4-BE49-F238E27FC236}">
                <a16:creationId xmlns:a16="http://schemas.microsoft.com/office/drawing/2014/main" id="{0F711E30-73DA-FBE4-B90F-EBD90F9615FF}"/>
              </a:ext>
            </a:extLst>
          </p:cNvPr>
          <p:cNvSpPr txBox="1"/>
          <p:nvPr/>
        </p:nvSpPr>
        <p:spPr>
          <a:xfrm>
            <a:off x="4462367" y="3392798"/>
            <a:ext cx="1023037" cy="400110"/>
          </a:xfrm>
          <a:prstGeom prst="rect">
            <a:avLst/>
          </a:prstGeom>
          <a:solidFill>
            <a:schemeClr val="bg1"/>
          </a:solidFill>
        </p:spPr>
        <p:txBody>
          <a:bodyPr wrap="none" rtlCol="0">
            <a:spAutoFit/>
          </a:bodyPr>
          <a:lstStyle/>
          <a:p>
            <a:r>
              <a:rPr lang="en-US" sz="2000" b="1" dirty="0">
                <a:solidFill>
                  <a:srgbClr val="FF0000"/>
                </a:solidFill>
              </a:rPr>
              <a:t>ERR N.2</a:t>
            </a:r>
          </a:p>
        </p:txBody>
      </p:sp>
      <p:sp>
        <p:nvSpPr>
          <p:cNvPr id="10" name="TextBox 9">
            <a:extLst>
              <a:ext uri="{FF2B5EF4-FFF2-40B4-BE49-F238E27FC236}">
                <a16:creationId xmlns:a16="http://schemas.microsoft.com/office/drawing/2014/main" id="{358C68E6-A562-8254-1C14-2C30BC8C9725}"/>
              </a:ext>
            </a:extLst>
          </p:cNvPr>
          <p:cNvSpPr txBox="1"/>
          <p:nvPr/>
        </p:nvSpPr>
        <p:spPr>
          <a:xfrm>
            <a:off x="4466379" y="2530664"/>
            <a:ext cx="1023037" cy="400110"/>
          </a:xfrm>
          <a:prstGeom prst="rect">
            <a:avLst/>
          </a:prstGeom>
          <a:solidFill>
            <a:schemeClr val="bg1"/>
          </a:solidFill>
        </p:spPr>
        <p:txBody>
          <a:bodyPr wrap="none" rtlCol="0">
            <a:spAutoFit/>
          </a:bodyPr>
          <a:lstStyle/>
          <a:p>
            <a:r>
              <a:rPr lang="en-US" sz="2000" b="1" dirty="0">
                <a:solidFill>
                  <a:srgbClr val="FF0000"/>
                </a:solidFill>
              </a:rPr>
              <a:t>ERR N.1</a:t>
            </a:r>
          </a:p>
        </p:txBody>
      </p:sp>
      <p:sp>
        <p:nvSpPr>
          <p:cNvPr id="26" name="TextBox 25">
            <a:extLst>
              <a:ext uri="{FF2B5EF4-FFF2-40B4-BE49-F238E27FC236}">
                <a16:creationId xmlns:a16="http://schemas.microsoft.com/office/drawing/2014/main" id="{12AB167A-9417-EF6C-9F63-0420DC93924F}"/>
              </a:ext>
            </a:extLst>
          </p:cNvPr>
          <p:cNvSpPr txBox="1"/>
          <p:nvPr/>
        </p:nvSpPr>
        <p:spPr bwMode="auto">
          <a:xfrm>
            <a:off x="279400" y="4088247"/>
            <a:ext cx="4121150" cy="707591"/>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SCHEDULING OF EXPERIMENT </a:t>
            </a:r>
          </a:p>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by </a:t>
            </a:r>
            <a:r>
              <a:rPr lang="en-US" sz="2000" b="1" kern="0" dirty="0" err="1">
                <a:solidFill>
                  <a:srgbClr val="000000"/>
                </a:solidFill>
                <a:latin typeface="Arial" pitchFamily="34" charset="0"/>
                <a:cs typeface="Arial" pitchFamily="34" charset="0"/>
              </a:rPr>
              <a:t>JLab</a:t>
            </a:r>
            <a:endParaRPr lang="en-US" sz="2000" b="1" kern="0" dirty="0">
              <a:solidFill>
                <a:srgbClr val="000000"/>
              </a:solidFill>
              <a:latin typeface="Arial" pitchFamily="34" charset="0"/>
              <a:cs typeface="Arial" pitchFamily="34" charset="0"/>
            </a:endParaRPr>
          </a:p>
        </p:txBody>
      </p:sp>
      <p:cxnSp>
        <p:nvCxnSpPr>
          <p:cNvPr id="31" name="Straight Arrow Connector 30">
            <a:extLst>
              <a:ext uri="{FF2B5EF4-FFF2-40B4-BE49-F238E27FC236}">
                <a16:creationId xmlns:a16="http://schemas.microsoft.com/office/drawing/2014/main" id="{1848DA86-0632-0E8A-515F-495325E8F198}"/>
              </a:ext>
            </a:extLst>
          </p:cNvPr>
          <p:cNvCxnSpPr/>
          <p:nvPr/>
        </p:nvCxnSpPr>
        <p:spPr bwMode="auto">
          <a:xfrm>
            <a:off x="2341563" y="3878263"/>
            <a:ext cx="0" cy="231775"/>
          </a:xfrm>
          <a:prstGeom prst="straightConnector1">
            <a:avLst/>
          </a:prstGeom>
          <a:noFill/>
          <a:ln w="381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34" name="TextBox 33">
            <a:extLst>
              <a:ext uri="{FF2B5EF4-FFF2-40B4-BE49-F238E27FC236}">
                <a16:creationId xmlns:a16="http://schemas.microsoft.com/office/drawing/2014/main" id="{2046DB2F-6BD3-21EE-45CC-8331ED6CE2BC}"/>
              </a:ext>
            </a:extLst>
          </p:cNvPr>
          <p:cNvSpPr txBox="1"/>
          <p:nvPr/>
        </p:nvSpPr>
        <p:spPr bwMode="auto">
          <a:xfrm>
            <a:off x="2149475" y="4716463"/>
            <a:ext cx="436563"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grpSp>
        <p:nvGrpSpPr>
          <p:cNvPr id="35" name="Group 53">
            <a:extLst>
              <a:ext uri="{FF2B5EF4-FFF2-40B4-BE49-F238E27FC236}">
                <a16:creationId xmlns:a16="http://schemas.microsoft.com/office/drawing/2014/main" id="{655F8347-AC8B-6B9C-6551-55057F409D24}"/>
              </a:ext>
            </a:extLst>
          </p:cNvPr>
          <p:cNvGrpSpPr>
            <a:grpSpLocks/>
          </p:cNvGrpSpPr>
          <p:nvPr/>
        </p:nvGrpSpPr>
        <p:grpSpPr bwMode="auto">
          <a:xfrm>
            <a:off x="284163" y="4937573"/>
            <a:ext cx="4144962" cy="683765"/>
            <a:chOff x="220761" y="6840452"/>
            <a:chExt cx="3703132" cy="684000"/>
          </a:xfrm>
        </p:grpSpPr>
        <p:sp>
          <p:nvSpPr>
            <p:cNvPr id="36" name="Rectangle 35">
              <a:extLst>
                <a:ext uri="{FF2B5EF4-FFF2-40B4-BE49-F238E27FC236}">
                  <a16:creationId xmlns:a16="http://schemas.microsoft.com/office/drawing/2014/main" id="{34A955E8-CCEE-40DC-4F8A-F29B17D5137F}"/>
                </a:ext>
              </a:extLst>
            </p:cNvPr>
            <p:cNvSpPr/>
            <p:nvPr/>
          </p:nvSpPr>
          <p:spPr>
            <a:xfrm>
              <a:off x="228189" y="6840452"/>
              <a:ext cx="3670352" cy="684000"/>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37" name="TextBox 36">
              <a:extLst>
                <a:ext uri="{FF2B5EF4-FFF2-40B4-BE49-F238E27FC236}">
                  <a16:creationId xmlns:a16="http://schemas.microsoft.com/office/drawing/2014/main" id="{A13EE5E5-FF59-8D24-07B6-B41FF1013AB6}"/>
                </a:ext>
              </a:extLst>
            </p:cNvPr>
            <p:cNvSpPr txBox="1"/>
            <p:nvPr/>
          </p:nvSpPr>
          <p:spPr>
            <a:xfrm>
              <a:off x="220761" y="6986104"/>
              <a:ext cx="3703132" cy="400187"/>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EQUIPMENT INSTALLATION</a:t>
              </a:r>
            </a:p>
          </p:txBody>
        </p:sp>
      </p:grpSp>
      <p:sp>
        <p:nvSpPr>
          <p:cNvPr id="38" name="TextBox 37">
            <a:extLst>
              <a:ext uri="{FF2B5EF4-FFF2-40B4-BE49-F238E27FC236}">
                <a16:creationId xmlns:a16="http://schemas.microsoft.com/office/drawing/2014/main" id="{B5B58778-25DB-A32A-EBF2-9DC8ABA22F3A}"/>
              </a:ext>
            </a:extLst>
          </p:cNvPr>
          <p:cNvSpPr txBox="1"/>
          <p:nvPr/>
        </p:nvSpPr>
        <p:spPr bwMode="auto">
          <a:xfrm>
            <a:off x="2149475" y="4716463"/>
            <a:ext cx="436563"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grpSp>
        <p:nvGrpSpPr>
          <p:cNvPr id="39" name="Group 56">
            <a:extLst>
              <a:ext uri="{FF2B5EF4-FFF2-40B4-BE49-F238E27FC236}">
                <a16:creationId xmlns:a16="http://schemas.microsoft.com/office/drawing/2014/main" id="{CAC62492-1BAB-1221-A8C3-62DB404FE485}"/>
              </a:ext>
            </a:extLst>
          </p:cNvPr>
          <p:cNvGrpSpPr>
            <a:grpSpLocks/>
          </p:cNvGrpSpPr>
          <p:nvPr/>
        </p:nvGrpSpPr>
        <p:grpSpPr bwMode="auto">
          <a:xfrm>
            <a:off x="279400" y="5745653"/>
            <a:ext cx="4121150" cy="683722"/>
            <a:chOff x="244901" y="7595732"/>
            <a:chExt cx="4156410" cy="684000"/>
          </a:xfrm>
        </p:grpSpPr>
        <p:sp>
          <p:nvSpPr>
            <p:cNvPr id="40" name="Rectangle 39">
              <a:extLst>
                <a:ext uri="{FF2B5EF4-FFF2-40B4-BE49-F238E27FC236}">
                  <a16:creationId xmlns:a16="http://schemas.microsoft.com/office/drawing/2014/main" id="{87EF161E-5096-8762-916E-A7CE4EECC936}"/>
                </a:ext>
              </a:extLst>
            </p:cNvPr>
            <p:cNvSpPr/>
            <p:nvPr/>
          </p:nvSpPr>
          <p:spPr>
            <a:xfrm>
              <a:off x="244901" y="7595732"/>
              <a:ext cx="4156410" cy="684000"/>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41" name="TextBox 40">
              <a:extLst>
                <a:ext uri="{FF2B5EF4-FFF2-40B4-BE49-F238E27FC236}">
                  <a16:creationId xmlns:a16="http://schemas.microsoft.com/office/drawing/2014/main" id="{30C45481-3E1E-0193-4FCE-68B73B7A9AC3}"/>
                </a:ext>
              </a:extLst>
            </p:cNvPr>
            <p:cNvSpPr txBox="1"/>
            <p:nvPr/>
          </p:nvSpPr>
          <p:spPr>
            <a:xfrm>
              <a:off x="267316" y="7742939"/>
              <a:ext cx="4133995" cy="400213"/>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RUN THE EXPERIMENT</a:t>
              </a:r>
            </a:p>
          </p:txBody>
        </p:sp>
      </p:grpSp>
      <p:cxnSp>
        <p:nvCxnSpPr>
          <p:cNvPr id="49" name="Straight Arrow Connector 48">
            <a:extLst>
              <a:ext uri="{FF2B5EF4-FFF2-40B4-BE49-F238E27FC236}">
                <a16:creationId xmlns:a16="http://schemas.microsoft.com/office/drawing/2014/main" id="{112619B2-B96C-7796-AECE-BCAFB3562F0B}"/>
              </a:ext>
            </a:extLst>
          </p:cNvPr>
          <p:cNvCxnSpPr/>
          <p:nvPr/>
        </p:nvCxnSpPr>
        <p:spPr bwMode="auto">
          <a:xfrm>
            <a:off x="2332596" y="5579775"/>
            <a:ext cx="0" cy="231775"/>
          </a:xfrm>
          <a:prstGeom prst="straightConnector1">
            <a:avLst/>
          </a:prstGeom>
          <a:noFill/>
          <a:ln w="38100" cap="flat" cmpd="sng" algn="ctr">
            <a:solidFill>
              <a:sysClr val="windowText" lastClr="000000"/>
            </a:solidFill>
            <a:prstDash val="solid"/>
            <a:tailEnd type="arrow"/>
          </a:ln>
          <a:effectLst>
            <a:outerShdw blurRad="40000" dist="20000" dir="5400000" rotWithShape="0">
              <a:srgbClr val="000000">
                <a:alpha val="38000"/>
              </a:srgbClr>
            </a:outerShdw>
          </a:effectLst>
        </p:spPr>
      </p:cxnSp>
      <p:pic>
        <p:nvPicPr>
          <p:cNvPr id="56" name="Picture 55" descr="A close-up of a document&#10;&#10;Description automatically generated">
            <a:extLst>
              <a:ext uri="{FF2B5EF4-FFF2-40B4-BE49-F238E27FC236}">
                <a16:creationId xmlns:a16="http://schemas.microsoft.com/office/drawing/2014/main" id="{CA161421-EF67-F826-4DA2-B8D60D8734A6}"/>
              </a:ext>
            </a:extLst>
          </p:cNvPr>
          <p:cNvPicPr>
            <a:picLocks noChangeAspect="1"/>
          </p:cNvPicPr>
          <p:nvPr/>
        </p:nvPicPr>
        <p:blipFill>
          <a:blip r:embed="rId3"/>
          <a:stretch>
            <a:fillRect/>
          </a:stretch>
        </p:blipFill>
        <p:spPr>
          <a:xfrm>
            <a:off x="4408864" y="4958209"/>
            <a:ext cx="7772400" cy="1636294"/>
          </a:xfrm>
          <a:prstGeom prst="rect">
            <a:avLst/>
          </a:prstGeom>
        </p:spPr>
      </p:pic>
      <p:sp>
        <p:nvSpPr>
          <p:cNvPr id="57" name="TextBox 56">
            <a:extLst>
              <a:ext uri="{FF2B5EF4-FFF2-40B4-BE49-F238E27FC236}">
                <a16:creationId xmlns:a16="http://schemas.microsoft.com/office/drawing/2014/main" id="{E6467055-EF7D-32FD-A740-7A9E910263AA}"/>
              </a:ext>
            </a:extLst>
          </p:cNvPr>
          <p:cNvSpPr txBox="1"/>
          <p:nvPr/>
        </p:nvSpPr>
        <p:spPr>
          <a:xfrm>
            <a:off x="4546524" y="4815281"/>
            <a:ext cx="854721" cy="338554"/>
          </a:xfrm>
          <a:prstGeom prst="rect">
            <a:avLst/>
          </a:prstGeom>
          <a:solidFill>
            <a:schemeClr val="bg1"/>
          </a:solidFill>
        </p:spPr>
        <p:txBody>
          <a:bodyPr wrap="none" rtlCol="0">
            <a:spAutoFit/>
          </a:bodyPr>
          <a:lstStyle/>
          <a:p>
            <a:r>
              <a:rPr lang="en-US" sz="1600" b="1" dirty="0">
                <a:solidFill>
                  <a:srgbClr val="FF0000"/>
                </a:solidFill>
              </a:rPr>
              <a:t>ERR N.3</a:t>
            </a:r>
          </a:p>
        </p:txBody>
      </p:sp>
      <p:sp>
        <p:nvSpPr>
          <p:cNvPr id="59" name="TextBox 58">
            <a:extLst>
              <a:ext uri="{FF2B5EF4-FFF2-40B4-BE49-F238E27FC236}">
                <a16:creationId xmlns:a16="http://schemas.microsoft.com/office/drawing/2014/main" id="{321E8694-AA04-2933-781A-799923B180D8}"/>
              </a:ext>
            </a:extLst>
          </p:cNvPr>
          <p:cNvSpPr txBox="1"/>
          <p:nvPr/>
        </p:nvSpPr>
        <p:spPr>
          <a:xfrm>
            <a:off x="5505828" y="2594038"/>
            <a:ext cx="6169510" cy="307777"/>
          </a:xfrm>
          <a:prstGeom prst="rect">
            <a:avLst/>
          </a:prstGeom>
          <a:noFill/>
        </p:spPr>
        <p:txBody>
          <a:bodyPr wrap="square">
            <a:spAutoFit/>
          </a:bodyPr>
          <a:lstStyle/>
          <a:p>
            <a:r>
              <a:rPr lang="en-US" sz="1400" b="1" kern="0" dirty="0">
                <a:solidFill>
                  <a:srgbClr val="0033CC"/>
                </a:solidFill>
                <a:latin typeface="Avenir Heavy"/>
              </a:rPr>
              <a:t>Before construction phase starts or existing equipment with high risk</a:t>
            </a:r>
          </a:p>
        </p:txBody>
      </p:sp>
      <p:sp>
        <p:nvSpPr>
          <p:cNvPr id="61" name="TextBox 60">
            <a:extLst>
              <a:ext uri="{FF2B5EF4-FFF2-40B4-BE49-F238E27FC236}">
                <a16:creationId xmlns:a16="http://schemas.microsoft.com/office/drawing/2014/main" id="{220F76E8-0131-D109-A94D-0677E1D8DAA4}"/>
              </a:ext>
            </a:extLst>
          </p:cNvPr>
          <p:cNvSpPr txBox="1"/>
          <p:nvPr/>
        </p:nvSpPr>
        <p:spPr>
          <a:xfrm>
            <a:off x="5545953" y="3438964"/>
            <a:ext cx="6169510" cy="307777"/>
          </a:xfrm>
          <a:prstGeom prst="rect">
            <a:avLst/>
          </a:prstGeom>
          <a:noFill/>
        </p:spPr>
        <p:txBody>
          <a:bodyPr wrap="square">
            <a:spAutoFit/>
          </a:bodyPr>
          <a:lstStyle/>
          <a:p>
            <a:r>
              <a:rPr lang="en-US" sz="1400" b="1" kern="0" dirty="0">
                <a:solidFill>
                  <a:srgbClr val="0033CC"/>
                </a:solidFill>
                <a:latin typeface="Avenir Heavy"/>
              </a:rPr>
              <a:t>Before a scheduling request can be submitted</a:t>
            </a:r>
          </a:p>
        </p:txBody>
      </p:sp>
    </p:spTree>
    <p:extLst>
      <p:ext uri="{BB962C8B-B14F-4D97-AF65-F5344CB8AC3E}">
        <p14:creationId xmlns:p14="http://schemas.microsoft.com/office/powerpoint/2010/main" val="2872099451"/>
      </p:ext>
    </p:extLst>
  </p:cSld>
  <p:clrMapOvr>
    <a:masterClrMapping/>
  </p:clrMapOvr>
  <mc:AlternateContent xmlns:mc="http://schemas.openxmlformats.org/markup-compatibility/2006">
    <mc:Choice xmlns:p14="http://schemas.microsoft.com/office/powerpoint/2010/main" Requires="p14">
      <p:transition p14:dur="10" advTm="24648"/>
    </mc:Choice>
    <mc:Fallback>
      <p:transition advTm="2464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4337C-934E-57E2-98EE-118A897057DE}"/>
              </a:ext>
            </a:extLst>
          </p:cNvPr>
          <p:cNvSpPr/>
          <p:nvPr/>
        </p:nvSpPr>
        <p:spPr>
          <a:xfrm>
            <a:off x="1" y="776398"/>
            <a:ext cx="12192000" cy="815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927DAFE0-4C29-5E78-616D-41D02444C363}"/>
              </a:ext>
            </a:extLst>
          </p:cNvPr>
          <p:cNvSpPr txBox="1">
            <a:spLocks/>
          </p:cNvSpPr>
          <p:nvPr/>
        </p:nvSpPr>
        <p:spPr>
          <a:xfrm>
            <a:off x="-72809" y="69574"/>
            <a:ext cx="12192000" cy="578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4000" b="0" dirty="0">
                <a:solidFill>
                  <a:schemeClr val="accent1"/>
                </a:solidFill>
                <a:latin typeface="Avenir Book" panose="02000503020000020003" pitchFamily="2" charset="0"/>
              </a:rPr>
              <a:t>From Proposal to Data: The Experiment Lifecycle</a:t>
            </a:r>
          </a:p>
        </p:txBody>
      </p:sp>
      <p:sp>
        <p:nvSpPr>
          <p:cNvPr id="3" name="TextBox 2">
            <a:extLst>
              <a:ext uri="{FF2B5EF4-FFF2-40B4-BE49-F238E27FC236}">
                <a16:creationId xmlns:a16="http://schemas.microsoft.com/office/drawing/2014/main" id="{3DD5CF64-B41B-0784-E562-47AD875D30EC}"/>
              </a:ext>
            </a:extLst>
          </p:cNvPr>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9FA0C65-231E-E66E-E1E8-3E6F02B2C255}"/>
              </a:ext>
            </a:extLst>
          </p:cNvPr>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6" name="TextBox 5">
            <a:extLst>
              <a:ext uri="{FF2B5EF4-FFF2-40B4-BE49-F238E27FC236}">
                <a16:creationId xmlns:a16="http://schemas.microsoft.com/office/drawing/2014/main" id="{7FC3C8D1-25E4-283C-D5B2-5B013B659CA9}"/>
              </a:ext>
            </a:extLst>
          </p:cNvPr>
          <p:cNvSpPr txBox="1"/>
          <p:nvPr/>
        </p:nvSpPr>
        <p:spPr>
          <a:xfrm>
            <a:off x="4482353" y="6484472"/>
            <a:ext cx="301660" cy="369332"/>
          </a:xfrm>
          <a:prstGeom prst="rect">
            <a:avLst/>
          </a:prstGeom>
          <a:noFill/>
        </p:spPr>
        <p:txBody>
          <a:bodyPr wrap="none" rtlCol="0">
            <a:spAutoFit/>
          </a:bodyPr>
          <a:lstStyle/>
          <a:p>
            <a:fld id="{502EB0E8-028E-304A-84A3-E1ABDC65C30C}" type="slidenum">
              <a:rPr lang="en-US" b="1" smtClean="0">
                <a:solidFill>
                  <a:srgbClr val="FFFFFF"/>
                </a:solidFill>
              </a:rPr>
              <a:t>8</a:t>
            </a:fld>
            <a:endParaRPr lang="en-US" b="1" dirty="0">
              <a:solidFill>
                <a:srgbClr val="FFFFFF"/>
              </a:solidFill>
            </a:endParaRPr>
          </a:p>
        </p:txBody>
      </p:sp>
      <p:sp>
        <p:nvSpPr>
          <p:cNvPr id="9" name="TextBox 8">
            <a:extLst>
              <a:ext uri="{FF2B5EF4-FFF2-40B4-BE49-F238E27FC236}">
                <a16:creationId xmlns:a16="http://schemas.microsoft.com/office/drawing/2014/main" id="{2668CA13-D0BA-559B-F34A-A7FE8FA2BF3B}"/>
              </a:ext>
            </a:extLst>
          </p:cNvPr>
          <p:cNvSpPr txBox="1"/>
          <p:nvPr/>
        </p:nvSpPr>
        <p:spPr>
          <a:xfrm>
            <a:off x="268288" y="5803900"/>
            <a:ext cx="3670300"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 lastClr="FFFFFF"/>
                </a:solidFill>
                <a:latin typeface="Arial" pitchFamily="34" charset="0"/>
                <a:cs typeface="Arial" pitchFamily="34" charset="0"/>
              </a:rPr>
              <a:t>DECOMMISSIONING</a:t>
            </a:r>
          </a:p>
        </p:txBody>
      </p:sp>
      <p:sp>
        <p:nvSpPr>
          <p:cNvPr id="11" name="TextBox 10">
            <a:extLst>
              <a:ext uri="{FF2B5EF4-FFF2-40B4-BE49-F238E27FC236}">
                <a16:creationId xmlns:a16="http://schemas.microsoft.com/office/drawing/2014/main" id="{C5E7E44E-1537-3568-55BD-AEA11F0E642F}"/>
              </a:ext>
            </a:extLst>
          </p:cNvPr>
          <p:cNvSpPr txBox="1"/>
          <p:nvPr/>
        </p:nvSpPr>
        <p:spPr bwMode="auto">
          <a:xfrm>
            <a:off x="4633182" y="810418"/>
            <a:ext cx="4123253" cy="738664"/>
          </a:xfrm>
          <a:prstGeom prst="rect">
            <a:avLst/>
          </a:prstGeom>
          <a:noFill/>
        </p:spPr>
        <p:txBody>
          <a:bodyPr wrap="square">
            <a:spAutoFit/>
          </a:bodyPr>
          <a:lstStyle/>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Submitting Proposals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TAC &amp; PAC Process</a:t>
            </a:r>
          </a:p>
          <a:p>
            <a:pPr marL="108000" indent="-108000" eaLnBrk="1" fontAlgn="auto" hangingPunct="1">
              <a:spcBef>
                <a:spcPts val="0"/>
              </a:spcBef>
              <a:spcAft>
                <a:spcPts val="0"/>
              </a:spcAft>
              <a:buFont typeface="Arial"/>
              <a:buChar char="•"/>
              <a:defRPr/>
            </a:pPr>
            <a:r>
              <a:rPr lang="en-US" sz="1400" b="1" kern="0" dirty="0">
                <a:solidFill>
                  <a:sysClr val="windowText" lastClr="000000"/>
                </a:solidFill>
                <a:latin typeface="Avenir Heavy"/>
                <a:cs typeface="Avenir Heavy"/>
              </a:rPr>
              <a:t>PAC </a:t>
            </a:r>
            <a:r>
              <a:rPr lang="en-US" sz="1400" b="1" kern="0" dirty="0" err="1">
                <a:solidFill>
                  <a:sysClr val="windowText" lastClr="000000"/>
                </a:solidFill>
                <a:latin typeface="Avenir Heavy"/>
                <a:cs typeface="Avenir Heavy"/>
              </a:rPr>
              <a:t>recommendatios</a:t>
            </a:r>
            <a:r>
              <a:rPr lang="en-US" sz="1400" b="1" kern="0" dirty="0">
                <a:solidFill>
                  <a:sysClr val="windowText" lastClr="000000"/>
                </a:solidFill>
                <a:latin typeface="Avenir Heavy"/>
                <a:cs typeface="Avenir Heavy"/>
              </a:rPr>
              <a:t> -&gt; Director’s Decision</a:t>
            </a:r>
          </a:p>
        </p:txBody>
      </p:sp>
      <p:sp>
        <p:nvSpPr>
          <p:cNvPr id="12" name="Rectangle 11">
            <a:extLst>
              <a:ext uri="{FF2B5EF4-FFF2-40B4-BE49-F238E27FC236}">
                <a16:creationId xmlns:a16="http://schemas.microsoft.com/office/drawing/2014/main" id="{C829F12E-2D44-0FBB-D2FA-0E4333E1D652}"/>
              </a:ext>
            </a:extLst>
          </p:cNvPr>
          <p:cNvSpPr/>
          <p:nvPr/>
        </p:nvSpPr>
        <p:spPr bwMode="auto">
          <a:xfrm>
            <a:off x="277813" y="782638"/>
            <a:ext cx="4123253" cy="675203"/>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33668AA9-46D4-F2FC-7A2D-84289EE0DCB2}"/>
              </a:ext>
            </a:extLst>
          </p:cNvPr>
          <p:cNvSpPr txBox="1"/>
          <p:nvPr/>
        </p:nvSpPr>
        <p:spPr bwMode="auto">
          <a:xfrm>
            <a:off x="277813" y="882650"/>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PROPOSAL PHASE</a:t>
            </a:r>
          </a:p>
        </p:txBody>
      </p:sp>
      <p:sp>
        <p:nvSpPr>
          <p:cNvPr id="15" name="Rectangle 14">
            <a:extLst>
              <a:ext uri="{FF2B5EF4-FFF2-40B4-BE49-F238E27FC236}">
                <a16:creationId xmlns:a16="http://schemas.microsoft.com/office/drawing/2014/main" id="{96D6AB4C-361E-D1CA-4DA3-8F4147F018FF}"/>
              </a:ext>
            </a:extLst>
          </p:cNvPr>
          <p:cNvSpPr/>
          <p:nvPr/>
        </p:nvSpPr>
        <p:spPr bwMode="auto">
          <a:xfrm>
            <a:off x="260565" y="1567193"/>
            <a:ext cx="4123463" cy="656358"/>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FFDF553A-2C03-B8EC-23CE-4E41B95ACE12}"/>
              </a:ext>
            </a:extLst>
          </p:cNvPr>
          <p:cNvSpPr txBox="1"/>
          <p:nvPr/>
        </p:nvSpPr>
        <p:spPr bwMode="auto">
          <a:xfrm>
            <a:off x="260564" y="1707613"/>
            <a:ext cx="4122737" cy="400050"/>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PRELIM. PLANNING PHASE</a:t>
            </a:r>
          </a:p>
        </p:txBody>
      </p:sp>
      <p:sp>
        <p:nvSpPr>
          <p:cNvPr id="17" name="TextBox 16">
            <a:extLst>
              <a:ext uri="{FF2B5EF4-FFF2-40B4-BE49-F238E27FC236}">
                <a16:creationId xmlns:a16="http://schemas.microsoft.com/office/drawing/2014/main" id="{B108036C-41B7-2BA7-8DE9-987430D77E8C}"/>
              </a:ext>
            </a:extLst>
          </p:cNvPr>
          <p:cNvSpPr txBox="1"/>
          <p:nvPr/>
        </p:nvSpPr>
        <p:spPr bwMode="auto">
          <a:xfrm>
            <a:off x="4466379" y="1678516"/>
            <a:ext cx="3287713" cy="523875"/>
          </a:xfrm>
          <a:prstGeom prst="rect">
            <a:avLst/>
          </a:prstGeom>
          <a:noFill/>
          <a:ln>
            <a:solidFill>
              <a:srgbClr val="FF0000"/>
            </a:solidFill>
          </a:ln>
        </p:spPr>
        <p:txBody>
          <a:bodyPr>
            <a:spAutoFit/>
          </a:bodyPr>
          <a:lstStyle/>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Description and Requirements</a:t>
            </a:r>
          </a:p>
          <a:p>
            <a:pPr marL="108000" indent="-108000" eaLnBrk="1" fontAlgn="auto" hangingPunct="1">
              <a:spcBef>
                <a:spcPts val="0"/>
              </a:spcBef>
              <a:spcAft>
                <a:spcPts val="0"/>
              </a:spcAft>
              <a:buFont typeface="Arial"/>
              <a:buChar char="•"/>
              <a:defRPr/>
            </a:pPr>
            <a:r>
              <a:rPr lang="en-US" sz="1400" b="1" kern="0" dirty="0">
                <a:solidFill>
                  <a:srgbClr val="0033CC"/>
                </a:solidFill>
                <a:latin typeface="Avenir Heavy"/>
                <a:cs typeface="Avenir Heavy"/>
              </a:rPr>
              <a:t>Exp. Readiness Review Calendar</a:t>
            </a:r>
          </a:p>
        </p:txBody>
      </p:sp>
      <p:sp>
        <p:nvSpPr>
          <p:cNvPr id="18" name="TextBox 17">
            <a:extLst>
              <a:ext uri="{FF2B5EF4-FFF2-40B4-BE49-F238E27FC236}">
                <a16:creationId xmlns:a16="http://schemas.microsoft.com/office/drawing/2014/main" id="{3EF71C99-9C8F-09F7-5A8D-A482B4B386C0}"/>
              </a:ext>
            </a:extLst>
          </p:cNvPr>
          <p:cNvSpPr txBox="1"/>
          <p:nvPr/>
        </p:nvSpPr>
        <p:spPr bwMode="auto">
          <a:xfrm>
            <a:off x="2129051" y="1361538"/>
            <a:ext cx="390525" cy="369888"/>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grpSp>
        <p:nvGrpSpPr>
          <p:cNvPr id="20" name="Group 32">
            <a:extLst>
              <a:ext uri="{FF2B5EF4-FFF2-40B4-BE49-F238E27FC236}">
                <a16:creationId xmlns:a16="http://schemas.microsoft.com/office/drawing/2014/main" id="{093F9D0B-5F84-B295-92F4-964BC3F52EC7}"/>
              </a:ext>
            </a:extLst>
          </p:cNvPr>
          <p:cNvGrpSpPr>
            <a:grpSpLocks/>
          </p:cNvGrpSpPr>
          <p:nvPr/>
        </p:nvGrpSpPr>
        <p:grpSpPr bwMode="auto">
          <a:xfrm>
            <a:off x="277813" y="2384433"/>
            <a:ext cx="4123225" cy="684236"/>
            <a:chOff x="278324" y="2351470"/>
            <a:chExt cx="4122987" cy="684000"/>
          </a:xfrm>
        </p:grpSpPr>
        <p:sp>
          <p:nvSpPr>
            <p:cNvPr id="23" name="Rectangle 22">
              <a:extLst>
                <a:ext uri="{FF2B5EF4-FFF2-40B4-BE49-F238E27FC236}">
                  <a16:creationId xmlns:a16="http://schemas.microsoft.com/office/drawing/2014/main" id="{65DDF379-E0D4-1509-6E2C-C55E1844A10A}"/>
                </a:ext>
              </a:extLst>
            </p:cNvPr>
            <p:cNvSpPr/>
            <p:nvPr/>
          </p:nvSpPr>
          <p:spPr>
            <a:xfrm>
              <a:off x="278324" y="2351470"/>
              <a:ext cx="4122987" cy="68400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24" name="TextBox 23">
              <a:extLst>
                <a:ext uri="{FF2B5EF4-FFF2-40B4-BE49-F238E27FC236}">
                  <a16:creationId xmlns:a16="http://schemas.microsoft.com/office/drawing/2014/main" id="{9B92C535-3AB0-E3FD-4074-DD4592497D92}"/>
                </a:ext>
              </a:extLst>
            </p:cNvPr>
            <p:cNvSpPr txBox="1"/>
            <p:nvPr/>
          </p:nvSpPr>
          <p:spPr>
            <a:xfrm>
              <a:off x="322771" y="2502223"/>
              <a:ext cx="4078052" cy="399912"/>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DESIGN PHASE</a:t>
              </a:r>
            </a:p>
          </p:txBody>
        </p:sp>
      </p:grpSp>
      <p:sp>
        <p:nvSpPr>
          <p:cNvPr id="21" name="TextBox 20">
            <a:extLst>
              <a:ext uri="{FF2B5EF4-FFF2-40B4-BE49-F238E27FC236}">
                <a16:creationId xmlns:a16="http://schemas.microsoft.com/office/drawing/2014/main" id="{E56508AC-43CD-29DA-CCF8-F8F1ED5ADDEF}"/>
              </a:ext>
            </a:extLst>
          </p:cNvPr>
          <p:cNvSpPr txBox="1"/>
          <p:nvPr/>
        </p:nvSpPr>
        <p:spPr bwMode="auto">
          <a:xfrm>
            <a:off x="2159000" y="2147888"/>
            <a:ext cx="390525"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sp>
        <p:nvSpPr>
          <p:cNvPr id="53" name="TextBox 52">
            <a:extLst>
              <a:ext uri="{FF2B5EF4-FFF2-40B4-BE49-F238E27FC236}">
                <a16:creationId xmlns:a16="http://schemas.microsoft.com/office/drawing/2014/main" id="{784CF7DF-6F32-E452-BFE8-7490BDDA9A70}"/>
              </a:ext>
            </a:extLst>
          </p:cNvPr>
          <p:cNvSpPr txBox="1"/>
          <p:nvPr/>
        </p:nvSpPr>
        <p:spPr>
          <a:xfrm>
            <a:off x="8766905" y="797926"/>
            <a:ext cx="3498849" cy="80021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Approval</a:t>
            </a:r>
          </a:p>
          <a:p>
            <a:pPr marL="171450" indent="-171450">
              <a:buFont typeface="Arial" panose="020B0604020202020204" pitchFamily="34" charset="0"/>
              <a:buChar char="•"/>
            </a:pPr>
            <a:r>
              <a:rPr lang="en-US" sz="1200" b="1" dirty="0"/>
              <a:t>Conditional Approval</a:t>
            </a:r>
          </a:p>
          <a:p>
            <a:pPr marL="223838" lvl="1" indent="-39688">
              <a:tabLst>
                <a:tab pos="804863" algn="l"/>
              </a:tabLst>
            </a:pPr>
            <a:r>
              <a:rPr lang="en-US" sz="1100" dirty="0">
                <a:solidFill>
                  <a:srgbClr val="FF0000"/>
                </a:solidFill>
                <a:latin typeface="Arial" pitchFamily="34" charset="0"/>
                <a:cs typeface="Arial" pitchFamily="34" charset="0"/>
              </a:rPr>
              <a:t>C1 </a:t>
            </a:r>
            <a:r>
              <a:rPr lang="en-US" sz="1100" dirty="0">
                <a:solidFill>
                  <a:srgbClr val="002060"/>
                </a:solidFill>
                <a:latin typeface="Arial" pitchFamily="34" charset="0"/>
                <a:cs typeface="Arial" pitchFamily="34" charset="0"/>
              </a:rPr>
              <a:t>–pending technical review, no return to PAC</a:t>
            </a:r>
          </a:p>
          <a:p>
            <a:pPr marL="223838" lvl="1" indent="-39688">
              <a:tabLst>
                <a:tab pos="804863" algn="l"/>
              </a:tabLst>
            </a:pPr>
            <a:r>
              <a:rPr lang="en-US" sz="1100" dirty="0">
                <a:solidFill>
                  <a:srgbClr val="FF0000"/>
                </a:solidFill>
                <a:latin typeface="Arial" pitchFamily="34" charset="0"/>
                <a:cs typeface="Arial" pitchFamily="34" charset="0"/>
              </a:rPr>
              <a:t>C2 </a:t>
            </a:r>
            <a:r>
              <a:rPr lang="en-US" sz="1100" dirty="0">
                <a:solidFill>
                  <a:srgbClr val="002060"/>
                </a:solidFill>
                <a:latin typeface="Arial" pitchFamily="34" charset="0"/>
                <a:cs typeface="Arial" pitchFamily="34" charset="0"/>
              </a:rPr>
              <a:t>– pending further review by future PAC</a:t>
            </a:r>
          </a:p>
        </p:txBody>
      </p:sp>
      <p:sp>
        <p:nvSpPr>
          <p:cNvPr id="55" name="Content Placeholder 2">
            <a:extLst>
              <a:ext uri="{FF2B5EF4-FFF2-40B4-BE49-F238E27FC236}">
                <a16:creationId xmlns:a16="http://schemas.microsoft.com/office/drawing/2014/main" id="{08C8E3ED-3911-4FB2-7C42-E521AD41456F}"/>
              </a:ext>
            </a:extLst>
          </p:cNvPr>
          <p:cNvSpPr>
            <a:spLocks noGrp="1"/>
          </p:cNvSpPr>
          <p:nvPr>
            <p:ph idx="1"/>
          </p:nvPr>
        </p:nvSpPr>
        <p:spPr>
          <a:xfrm>
            <a:off x="8219721" y="1720496"/>
            <a:ext cx="3972279" cy="553167"/>
          </a:xfrm>
        </p:spPr>
        <p:txBody>
          <a:bodyPr>
            <a:normAutofit/>
          </a:bodyPr>
          <a:lstStyle/>
          <a:p>
            <a:pPr>
              <a:spcBef>
                <a:spcPts val="600"/>
              </a:spcBef>
            </a:pPr>
            <a:r>
              <a:rPr lang="en-US" sz="1200" b="1" dirty="0"/>
              <a:t>RESOURCE AVAILABILITY</a:t>
            </a:r>
          </a:p>
          <a:p>
            <a:pPr marL="0" indent="0">
              <a:buNone/>
            </a:pPr>
            <a:endParaRPr lang="en-US" sz="1200" dirty="0"/>
          </a:p>
          <a:p>
            <a:pPr marL="0" indent="0">
              <a:buNone/>
            </a:pPr>
            <a:endParaRPr lang="en-US" sz="2800" dirty="0"/>
          </a:p>
        </p:txBody>
      </p:sp>
      <p:sp>
        <p:nvSpPr>
          <p:cNvPr id="7" name="Left Brace 6">
            <a:extLst>
              <a:ext uri="{FF2B5EF4-FFF2-40B4-BE49-F238E27FC236}">
                <a16:creationId xmlns:a16="http://schemas.microsoft.com/office/drawing/2014/main" id="{0ABD5D21-7CA4-EE67-9D18-154A353C5F96}"/>
              </a:ext>
            </a:extLst>
          </p:cNvPr>
          <p:cNvSpPr/>
          <p:nvPr/>
        </p:nvSpPr>
        <p:spPr>
          <a:xfrm>
            <a:off x="8590583" y="776398"/>
            <a:ext cx="192843" cy="8156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34">
            <a:extLst>
              <a:ext uri="{FF2B5EF4-FFF2-40B4-BE49-F238E27FC236}">
                <a16:creationId xmlns:a16="http://schemas.microsoft.com/office/drawing/2014/main" id="{C18C8859-B0DD-8D32-70DC-D1C45A34B4E0}"/>
              </a:ext>
            </a:extLst>
          </p:cNvPr>
          <p:cNvGrpSpPr>
            <a:grpSpLocks/>
          </p:cNvGrpSpPr>
          <p:nvPr/>
        </p:nvGrpSpPr>
        <p:grpSpPr bwMode="auto">
          <a:xfrm>
            <a:off x="246063" y="3234993"/>
            <a:ext cx="4155755" cy="684943"/>
            <a:chOff x="245544" y="3183061"/>
            <a:chExt cx="4155768" cy="684000"/>
          </a:xfrm>
        </p:grpSpPr>
        <p:sp>
          <p:nvSpPr>
            <p:cNvPr id="28" name="Rectangle 12">
              <a:extLst>
                <a:ext uri="{FF2B5EF4-FFF2-40B4-BE49-F238E27FC236}">
                  <a16:creationId xmlns:a16="http://schemas.microsoft.com/office/drawing/2014/main" id="{7009F6CF-9C35-F8BA-2ED2-79552D3124CC}"/>
                </a:ext>
              </a:extLst>
            </p:cNvPr>
            <p:cNvSpPr/>
            <p:nvPr/>
          </p:nvSpPr>
          <p:spPr>
            <a:xfrm>
              <a:off x="276989" y="3183061"/>
              <a:ext cx="4124323" cy="68400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29" name="TextBox 28">
              <a:extLst>
                <a:ext uri="{FF2B5EF4-FFF2-40B4-BE49-F238E27FC236}">
                  <a16:creationId xmlns:a16="http://schemas.microsoft.com/office/drawing/2014/main" id="{42D6FA45-9DDF-CD24-FC27-E43FBE8DDBA0}"/>
                </a:ext>
              </a:extLst>
            </p:cNvPr>
            <p:cNvSpPr txBox="1"/>
            <p:nvPr/>
          </p:nvSpPr>
          <p:spPr>
            <a:xfrm>
              <a:off x="245544" y="3333998"/>
              <a:ext cx="4125925" cy="399499"/>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CONSTRUCTION PHASE</a:t>
              </a:r>
            </a:p>
          </p:txBody>
        </p:sp>
      </p:grpSp>
      <p:sp>
        <p:nvSpPr>
          <p:cNvPr id="30" name="TextBox 29">
            <a:extLst>
              <a:ext uri="{FF2B5EF4-FFF2-40B4-BE49-F238E27FC236}">
                <a16:creationId xmlns:a16="http://schemas.microsoft.com/office/drawing/2014/main" id="{F2F3C430-94BB-38E1-0167-11106D476513}"/>
              </a:ext>
            </a:extLst>
          </p:cNvPr>
          <p:cNvSpPr txBox="1"/>
          <p:nvPr/>
        </p:nvSpPr>
        <p:spPr bwMode="auto">
          <a:xfrm>
            <a:off x="2171547" y="3064088"/>
            <a:ext cx="390525"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sp>
        <p:nvSpPr>
          <p:cNvPr id="33" name="TextBox 32">
            <a:extLst>
              <a:ext uri="{FF2B5EF4-FFF2-40B4-BE49-F238E27FC236}">
                <a16:creationId xmlns:a16="http://schemas.microsoft.com/office/drawing/2014/main" id="{0F711E30-73DA-FBE4-B90F-EBD90F9615FF}"/>
              </a:ext>
            </a:extLst>
          </p:cNvPr>
          <p:cNvSpPr txBox="1"/>
          <p:nvPr/>
        </p:nvSpPr>
        <p:spPr>
          <a:xfrm>
            <a:off x="4462367" y="3392798"/>
            <a:ext cx="1023037" cy="400110"/>
          </a:xfrm>
          <a:prstGeom prst="rect">
            <a:avLst/>
          </a:prstGeom>
          <a:solidFill>
            <a:schemeClr val="bg1"/>
          </a:solidFill>
        </p:spPr>
        <p:txBody>
          <a:bodyPr wrap="none" rtlCol="0">
            <a:spAutoFit/>
          </a:bodyPr>
          <a:lstStyle/>
          <a:p>
            <a:r>
              <a:rPr lang="en-US" sz="2000" b="1" dirty="0">
                <a:solidFill>
                  <a:srgbClr val="FF0000"/>
                </a:solidFill>
              </a:rPr>
              <a:t>ERR N.2</a:t>
            </a:r>
          </a:p>
        </p:txBody>
      </p:sp>
      <p:sp>
        <p:nvSpPr>
          <p:cNvPr id="10" name="TextBox 9">
            <a:extLst>
              <a:ext uri="{FF2B5EF4-FFF2-40B4-BE49-F238E27FC236}">
                <a16:creationId xmlns:a16="http://schemas.microsoft.com/office/drawing/2014/main" id="{358C68E6-A562-8254-1C14-2C30BC8C9725}"/>
              </a:ext>
            </a:extLst>
          </p:cNvPr>
          <p:cNvSpPr txBox="1"/>
          <p:nvPr/>
        </p:nvSpPr>
        <p:spPr>
          <a:xfrm>
            <a:off x="4466379" y="2530664"/>
            <a:ext cx="1023037" cy="400110"/>
          </a:xfrm>
          <a:prstGeom prst="rect">
            <a:avLst/>
          </a:prstGeom>
          <a:solidFill>
            <a:schemeClr val="bg1"/>
          </a:solidFill>
        </p:spPr>
        <p:txBody>
          <a:bodyPr wrap="none" rtlCol="0">
            <a:spAutoFit/>
          </a:bodyPr>
          <a:lstStyle/>
          <a:p>
            <a:r>
              <a:rPr lang="en-US" sz="2000" b="1" dirty="0">
                <a:solidFill>
                  <a:srgbClr val="FF0000"/>
                </a:solidFill>
              </a:rPr>
              <a:t>ERR N.1</a:t>
            </a:r>
          </a:p>
        </p:txBody>
      </p:sp>
      <p:sp>
        <p:nvSpPr>
          <p:cNvPr id="26" name="TextBox 25">
            <a:extLst>
              <a:ext uri="{FF2B5EF4-FFF2-40B4-BE49-F238E27FC236}">
                <a16:creationId xmlns:a16="http://schemas.microsoft.com/office/drawing/2014/main" id="{12AB167A-9417-EF6C-9F63-0420DC93924F}"/>
              </a:ext>
            </a:extLst>
          </p:cNvPr>
          <p:cNvSpPr txBox="1"/>
          <p:nvPr/>
        </p:nvSpPr>
        <p:spPr bwMode="auto">
          <a:xfrm>
            <a:off x="279400" y="4088247"/>
            <a:ext cx="4121150" cy="707591"/>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SCHEDULING OF EXPERIMENT </a:t>
            </a:r>
          </a:p>
          <a:p>
            <a:pPr algn="ctr" eaLnBrk="1" fontAlgn="auto" hangingPunct="1">
              <a:spcBef>
                <a:spcPts val="0"/>
              </a:spcBef>
              <a:spcAft>
                <a:spcPts val="0"/>
              </a:spcAft>
              <a:defRPr/>
            </a:pPr>
            <a:r>
              <a:rPr lang="en-US" sz="2000" b="1" kern="0" dirty="0">
                <a:solidFill>
                  <a:srgbClr val="000000"/>
                </a:solidFill>
                <a:latin typeface="Arial" pitchFamily="34" charset="0"/>
                <a:cs typeface="Arial" pitchFamily="34" charset="0"/>
              </a:rPr>
              <a:t>by </a:t>
            </a:r>
            <a:r>
              <a:rPr lang="en-US" sz="2000" b="1" kern="0" dirty="0" err="1">
                <a:solidFill>
                  <a:srgbClr val="000000"/>
                </a:solidFill>
                <a:latin typeface="Arial" pitchFamily="34" charset="0"/>
                <a:cs typeface="Arial" pitchFamily="34" charset="0"/>
              </a:rPr>
              <a:t>JLab</a:t>
            </a:r>
            <a:endParaRPr lang="en-US" sz="2000" b="1" kern="0" dirty="0">
              <a:solidFill>
                <a:srgbClr val="000000"/>
              </a:solidFill>
              <a:latin typeface="Arial" pitchFamily="34" charset="0"/>
              <a:cs typeface="Arial" pitchFamily="34" charset="0"/>
            </a:endParaRPr>
          </a:p>
        </p:txBody>
      </p:sp>
      <p:cxnSp>
        <p:nvCxnSpPr>
          <p:cNvPr id="31" name="Straight Arrow Connector 30">
            <a:extLst>
              <a:ext uri="{FF2B5EF4-FFF2-40B4-BE49-F238E27FC236}">
                <a16:creationId xmlns:a16="http://schemas.microsoft.com/office/drawing/2014/main" id="{1848DA86-0632-0E8A-515F-495325E8F198}"/>
              </a:ext>
            </a:extLst>
          </p:cNvPr>
          <p:cNvCxnSpPr/>
          <p:nvPr/>
        </p:nvCxnSpPr>
        <p:spPr bwMode="auto">
          <a:xfrm>
            <a:off x="2341563" y="3878263"/>
            <a:ext cx="0" cy="231775"/>
          </a:xfrm>
          <a:prstGeom prst="straightConnector1">
            <a:avLst/>
          </a:prstGeom>
          <a:noFill/>
          <a:ln w="381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34" name="TextBox 33">
            <a:extLst>
              <a:ext uri="{FF2B5EF4-FFF2-40B4-BE49-F238E27FC236}">
                <a16:creationId xmlns:a16="http://schemas.microsoft.com/office/drawing/2014/main" id="{2046DB2F-6BD3-21EE-45CC-8331ED6CE2BC}"/>
              </a:ext>
            </a:extLst>
          </p:cNvPr>
          <p:cNvSpPr txBox="1"/>
          <p:nvPr/>
        </p:nvSpPr>
        <p:spPr bwMode="auto">
          <a:xfrm>
            <a:off x="2149475" y="4716463"/>
            <a:ext cx="436563"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grpSp>
        <p:nvGrpSpPr>
          <p:cNvPr id="35" name="Group 53">
            <a:extLst>
              <a:ext uri="{FF2B5EF4-FFF2-40B4-BE49-F238E27FC236}">
                <a16:creationId xmlns:a16="http://schemas.microsoft.com/office/drawing/2014/main" id="{655F8347-AC8B-6B9C-6551-55057F409D24}"/>
              </a:ext>
            </a:extLst>
          </p:cNvPr>
          <p:cNvGrpSpPr>
            <a:grpSpLocks/>
          </p:cNvGrpSpPr>
          <p:nvPr/>
        </p:nvGrpSpPr>
        <p:grpSpPr bwMode="auto">
          <a:xfrm>
            <a:off x="284163" y="4937573"/>
            <a:ext cx="4144962" cy="683765"/>
            <a:chOff x="220761" y="6840452"/>
            <a:chExt cx="3703132" cy="684000"/>
          </a:xfrm>
        </p:grpSpPr>
        <p:sp>
          <p:nvSpPr>
            <p:cNvPr id="36" name="Rectangle 35">
              <a:extLst>
                <a:ext uri="{FF2B5EF4-FFF2-40B4-BE49-F238E27FC236}">
                  <a16:creationId xmlns:a16="http://schemas.microsoft.com/office/drawing/2014/main" id="{34A955E8-CCEE-40DC-4F8A-F29B17D5137F}"/>
                </a:ext>
              </a:extLst>
            </p:cNvPr>
            <p:cNvSpPr/>
            <p:nvPr/>
          </p:nvSpPr>
          <p:spPr>
            <a:xfrm>
              <a:off x="228189" y="6840452"/>
              <a:ext cx="3670352" cy="684000"/>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37" name="TextBox 36">
              <a:extLst>
                <a:ext uri="{FF2B5EF4-FFF2-40B4-BE49-F238E27FC236}">
                  <a16:creationId xmlns:a16="http://schemas.microsoft.com/office/drawing/2014/main" id="{A13EE5E5-FF59-8D24-07B6-B41FF1013AB6}"/>
                </a:ext>
              </a:extLst>
            </p:cNvPr>
            <p:cNvSpPr txBox="1"/>
            <p:nvPr/>
          </p:nvSpPr>
          <p:spPr>
            <a:xfrm>
              <a:off x="220761" y="6986104"/>
              <a:ext cx="3703132" cy="400187"/>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EQUIPMENT INSTALLATION</a:t>
              </a:r>
            </a:p>
          </p:txBody>
        </p:sp>
      </p:grpSp>
      <p:sp>
        <p:nvSpPr>
          <p:cNvPr id="38" name="TextBox 37">
            <a:extLst>
              <a:ext uri="{FF2B5EF4-FFF2-40B4-BE49-F238E27FC236}">
                <a16:creationId xmlns:a16="http://schemas.microsoft.com/office/drawing/2014/main" id="{B5B58778-25DB-A32A-EBF2-9DC8ABA22F3A}"/>
              </a:ext>
            </a:extLst>
          </p:cNvPr>
          <p:cNvSpPr txBox="1"/>
          <p:nvPr/>
        </p:nvSpPr>
        <p:spPr bwMode="auto">
          <a:xfrm>
            <a:off x="2149475" y="4716463"/>
            <a:ext cx="436563" cy="369887"/>
          </a:xfrm>
          <a:prstGeom prst="rect">
            <a:avLst/>
          </a:prstGeom>
          <a:noFill/>
        </p:spPr>
        <p:txBody>
          <a:bodyPr wrap="none">
            <a:spAutoFit/>
          </a:bodyPr>
          <a:lstStyle/>
          <a:p>
            <a:pPr eaLnBrk="1" fontAlgn="auto" hangingPunct="1">
              <a:spcBef>
                <a:spcPts val="0"/>
              </a:spcBef>
              <a:spcAft>
                <a:spcPts val="0"/>
              </a:spcAft>
              <a:defRPr/>
            </a:pPr>
            <a:r>
              <a:rPr lang="en-US" sz="1800" kern="0" dirty="0">
                <a:solidFill>
                  <a:sysClr val="windowText" lastClr="000000"/>
                </a:solidFill>
                <a:latin typeface="Arial" pitchFamily="34" charset="0"/>
                <a:ea typeface="Wingdings"/>
                <a:cs typeface="Arial" pitchFamily="34" charset="0"/>
                <a:sym typeface="Wingdings"/>
              </a:rPr>
              <a:t></a:t>
            </a:r>
            <a:endParaRPr lang="en-US" sz="1800" kern="0" dirty="0">
              <a:solidFill>
                <a:sysClr val="windowText" lastClr="000000"/>
              </a:solidFill>
              <a:latin typeface="Arial" pitchFamily="34" charset="0"/>
              <a:cs typeface="Arial" pitchFamily="34" charset="0"/>
            </a:endParaRPr>
          </a:p>
        </p:txBody>
      </p:sp>
      <p:grpSp>
        <p:nvGrpSpPr>
          <p:cNvPr id="39" name="Group 56">
            <a:extLst>
              <a:ext uri="{FF2B5EF4-FFF2-40B4-BE49-F238E27FC236}">
                <a16:creationId xmlns:a16="http://schemas.microsoft.com/office/drawing/2014/main" id="{CAC62492-1BAB-1221-A8C3-62DB404FE485}"/>
              </a:ext>
            </a:extLst>
          </p:cNvPr>
          <p:cNvGrpSpPr>
            <a:grpSpLocks/>
          </p:cNvGrpSpPr>
          <p:nvPr/>
        </p:nvGrpSpPr>
        <p:grpSpPr bwMode="auto">
          <a:xfrm>
            <a:off x="279400" y="5745653"/>
            <a:ext cx="4121150" cy="683722"/>
            <a:chOff x="244901" y="7595732"/>
            <a:chExt cx="4156410" cy="684000"/>
          </a:xfrm>
        </p:grpSpPr>
        <p:sp>
          <p:nvSpPr>
            <p:cNvPr id="40" name="Rectangle 39">
              <a:extLst>
                <a:ext uri="{FF2B5EF4-FFF2-40B4-BE49-F238E27FC236}">
                  <a16:creationId xmlns:a16="http://schemas.microsoft.com/office/drawing/2014/main" id="{87EF161E-5096-8762-916E-A7CE4EECC936}"/>
                </a:ext>
              </a:extLst>
            </p:cNvPr>
            <p:cNvSpPr/>
            <p:nvPr/>
          </p:nvSpPr>
          <p:spPr>
            <a:xfrm>
              <a:off x="244901" y="7595732"/>
              <a:ext cx="4156410" cy="684000"/>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a:solidFill>
                  <a:sysClr val="window" lastClr="FFFFFF"/>
                </a:solidFill>
                <a:latin typeface="Arial" pitchFamily="34" charset="0"/>
                <a:cs typeface="Arial" pitchFamily="34" charset="0"/>
              </a:endParaRPr>
            </a:p>
          </p:txBody>
        </p:sp>
        <p:sp>
          <p:nvSpPr>
            <p:cNvPr id="41" name="TextBox 40">
              <a:extLst>
                <a:ext uri="{FF2B5EF4-FFF2-40B4-BE49-F238E27FC236}">
                  <a16:creationId xmlns:a16="http://schemas.microsoft.com/office/drawing/2014/main" id="{30C45481-3E1E-0193-4FCE-68B73B7A9AC3}"/>
                </a:ext>
              </a:extLst>
            </p:cNvPr>
            <p:cNvSpPr txBox="1"/>
            <p:nvPr/>
          </p:nvSpPr>
          <p:spPr>
            <a:xfrm>
              <a:off x="267316" y="7742939"/>
              <a:ext cx="4133995" cy="400213"/>
            </a:xfrm>
            <a:prstGeom prst="rect">
              <a:avLst/>
            </a:prstGeom>
            <a:noFill/>
          </p:spPr>
          <p:txBody>
            <a:bodyPr>
              <a:spAutoFit/>
            </a:bodyPr>
            <a:lstStyle/>
            <a:p>
              <a:pPr algn="ctr" eaLnBrk="1" fontAlgn="auto" hangingPunct="1">
                <a:spcBef>
                  <a:spcPts val="0"/>
                </a:spcBef>
                <a:spcAft>
                  <a:spcPts val="0"/>
                </a:spcAft>
                <a:defRPr/>
              </a:pPr>
              <a:r>
                <a:rPr lang="en-US" sz="2000" b="1" kern="0" dirty="0">
                  <a:solidFill>
                    <a:sysClr val="windowText" lastClr="000000"/>
                  </a:solidFill>
                  <a:latin typeface="Arial" pitchFamily="34" charset="0"/>
                  <a:cs typeface="Arial" pitchFamily="34" charset="0"/>
                </a:rPr>
                <a:t>RUN THE EXPERIMENT</a:t>
              </a:r>
            </a:p>
          </p:txBody>
        </p:sp>
      </p:grpSp>
      <p:cxnSp>
        <p:nvCxnSpPr>
          <p:cNvPr id="49" name="Straight Arrow Connector 48">
            <a:extLst>
              <a:ext uri="{FF2B5EF4-FFF2-40B4-BE49-F238E27FC236}">
                <a16:creationId xmlns:a16="http://schemas.microsoft.com/office/drawing/2014/main" id="{112619B2-B96C-7796-AECE-BCAFB3562F0B}"/>
              </a:ext>
            </a:extLst>
          </p:cNvPr>
          <p:cNvCxnSpPr/>
          <p:nvPr/>
        </p:nvCxnSpPr>
        <p:spPr bwMode="auto">
          <a:xfrm>
            <a:off x="2332596" y="5579775"/>
            <a:ext cx="0" cy="231775"/>
          </a:xfrm>
          <a:prstGeom prst="straightConnector1">
            <a:avLst/>
          </a:prstGeom>
          <a:noFill/>
          <a:ln w="381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57" name="TextBox 56">
            <a:extLst>
              <a:ext uri="{FF2B5EF4-FFF2-40B4-BE49-F238E27FC236}">
                <a16:creationId xmlns:a16="http://schemas.microsoft.com/office/drawing/2014/main" id="{E6467055-EF7D-32FD-A740-7A9E910263AA}"/>
              </a:ext>
            </a:extLst>
          </p:cNvPr>
          <p:cNvSpPr txBox="1"/>
          <p:nvPr/>
        </p:nvSpPr>
        <p:spPr>
          <a:xfrm>
            <a:off x="4462366" y="5042669"/>
            <a:ext cx="1023037" cy="400110"/>
          </a:xfrm>
          <a:prstGeom prst="rect">
            <a:avLst/>
          </a:prstGeom>
          <a:solidFill>
            <a:schemeClr val="bg1"/>
          </a:solidFill>
        </p:spPr>
        <p:txBody>
          <a:bodyPr wrap="none" rtlCol="0">
            <a:spAutoFit/>
          </a:bodyPr>
          <a:lstStyle/>
          <a:p>
            <a:r>
              <a:rPr lang="en-US" sz="2000" b="1" dirty="0">
                <a:solidFill>
                  <a:srgbClr val="FF0000"/>
                </a:solidFill>
              </a:rPr>
              <a:t>ERR N.3</a:t>
            </a:r>
          </a:p>
        </p:txBody>
      </p:sp>
      <p:sp>
        <p:nvSpPr>
          <p:cNvPr id="59" name="TextBox 58">
            <a:extLst>
              <a:ext uri="{FF2B5EF4-FFF2-40B4-BE49-F238E27FC236}">
                <a16:creationId xmlns:a16="http://schemas.microsoft.com/office/drawing/2014/main" id="{321E8694-AA04-2933-781A-799923B180D8}"/>
              </a:ext>
            </a:extLst>
          </p:cNvPr>
          <p:cNvSpPr txBox="1"/>
          <p:nvPr/>
        </p:nvSpPr>
        <p:spPr>
          <a:xfrm>
            <a:off x="5505828" y="2594038"/>
            <a:ext cx="6169510" cy="307777"/>
          </a:xfrm>
          <a:prstGeom prst="rect">
            <a:avLst/>
          </a:prstGeom>
          <a:noFill/>
        </p:spPr>
        <p:txBody>
          <a:bodyPr wrap="square">
            <a:spAutoFit/>
          </a:bodyPr>
          <a:lstStyle/>
          <a:p>
            <a:r>
              <a:rPr lang="en-US" sz="1400" b="1" kern="0" dirty="0">
                <a:solidFill>
                  <a:srgbClr val="0033CC"/>
                </a:solidFill>
                <a:latin typeface="Avenir Heavy"/>
              </a:rPr>
              <a:t>Before construction phase starts or existing equipment with high risk</a:t>
            </a:r>
          </a:p>
        </p:txBody>
      </p:sp>
      <p:sp>
        <p:nvSpPr>
          <p:cNvPr id="61" name="TextBox 60">
            <a:extLst>
              <a:ext uri="{FF2B5EF4-FFF2-40B4-BE49-F238E27FC236}">
                <a16:creationId xmlns:a16="http://schemas.microsoft.com/office/drawing/2014/main" id="{220F76E8-0131-D109-A94D-0677E1D8DAA4}"/>
              </a:ext>
            </a:extLst>
          </p:cNvPr>
          <p:cNvSpPr txBox="1"/>
          <p:nvPr/>
        </p:nvSpPr>
        <p:spPr>
          <a:xfrm>
            <a:off x="5545953" y="3438964"/>
            <a:ext cx="6169510" cy="307777"/>
          </a:xfrm>
          <a:prstGeom prst="rect">
            <a:avLst/>
          </a:prstGeom>
          <a:noFill/>
        </p:spPr>
        <p:txBody>
          <a:bodyPr wrap="square">
            <a:spAutoFit/>
          </a:bodyPr>
          <a:lstStyle/>
          <a:p>
            <a:r>
              <a:rPr lang="en-US" sz="1400" b="1" kern="0" dirty="0">
                <a:solidFill>
                  <a:srgbClr val="0033CC"/>
                </a:solidFill>
                <a:latin typeface="Avenir Heavy"/>
              </a:rPr>
              <a:t>Before a scheduling request can be submitted</a:t>
            </a:r>
          </a:p>
        </p:txBody>
      </p:sp>
      <p:sp>
        <p:nvSpPr>
          <p:cNvPr id="4" name="TextBox 3">
            <a:extLst>
              <a:ext uri="{FF2B5EF4-FFF2-40B4-BE49-F238E27FC236}">
                <a16:creationId xmlns:a16="http://schemas.microsoft.com/office/drawing/2014/main" id="{0D018B0E-407D-F124-590F-4EF1DB039B16}"/>
              </a:ext>
            </a:extLst>
          </p:cNvPr>
          <p:cNvSpPr txBox="1"/>
          <p:nvPr/>
        </p:nvSpPr>
        <p:spPr>
          <a:xfrm>
            <a:off x="5475172" y="5082973"/>
            <a:ext cx="6169510" cy="307777"/>
          </a:xfrm>
          <a:prstGeom prst="rect">
            <a:avLst/>
          </a:prstGeom>
          <a:noFill/>
        </p:spPr>
        <p:txBody>
          <a:bodyPr wrap="square">
            <a:spAutoFit/>
          </a:bodyPr>
          <a:lstStyle/>
          <a:p>
            <a:r>
              <a:rPr lang="en-US" sz="1400" b="1" kern="0" dirty="0">
                <a:solidFill>
                  <a:srgbClr val="0033CC"/>
                </a:solidFill>
                <a:latin typeface="Avenir Heavy"/>
              </a:rPr>
              <a:t>Before running the experiment</a:t>
            </a:r>
          </a:p>
        </p:txBody>
      </p:sp>
      <p:sp>
        <p:nvSpPr>
          <p:cNvPr id="14" name="Right Arrow 13">
            <a:extLst>
              <a:ext uri="{FF2B5EF4-FFF2-40B4-BE49-F238E27FC236}">
                <a16:creationId xmlns:a16="http://schemas.microsoft.com/office/drawing/2014/main" id="{4983C790-8D47-E979-9688-681622359507}"/>
              </a:ext>
            </a:extLst>
          </p:cNvPr>
          <p:cNvSpPr/>
          <p:nvPr/>
        </p:nvSpPr>
        <p:spPr>
          <a:xfrm>
            <a:off x="4547955" y="5425333"/>
            <a:ext cx="301660" cy="590931"/>
          </a:xfrm>
          <a:prstGeom prst="rightArrow">
            <a:avLst/>
          </a:prstGeom>
          <a:solidFill>
            <a:schemeClr val="accent5"/>
          </a:solidFill>
          <a:ln>
            <a:solidFill>
              <a:srgbClr val="C0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9" name="TextBox 18">
            <a:extLst>
              <a:ext uri="{FF2B5EF4-FFF2-40B4-BE49-F238E27FC236}">
                <a16:creationId xmlns:a16="http://schemas.microsoft.com/office/drawing/2014/main" id="{CDE157E1-948E-F180-07E7-C612C6250666}"/>
              </a:ext>
            </a:extLst>
          </p:cNvPr>
          <p:cNvSpPr txBox="1"/>
          <p:nvPr/>
        </p:nvSpPr>
        <p:spPr>
          <a:xfrm>
            <a:off x="4849615" y="5475586"/>
            <a:ext cx="3125027" cy="590931"/>
          </a:xfrm>
          <a:prstGeom prst="rect">
            <a:avLst/>
          </a:prstGeom>
          <a:noFill/>
        </p:spPr>
        <p:txBody>
          <a:bodyPr wrap="square" rtlCol="0">
            <a:spAutoFit/>
          </a:bodyPr>
          <a:lstStyle/>
          <a:p>
            <a:pPr algn="l">
              <a:lnSpc>
                <a:spcPct val="90000"/>
              </a:lnSpc>
            </a:pPr>
            <a:r>
              <a:rPr lang="en-US" dirty="0">
                <a:solidFill>
                  <a:schemeClr val="tx1"/>
                </a:solidFill>
                <a:latin typeface="+mn-lt"/>
              </a:rPr>
              <a:t>Hall Leader requests approval for running the experiment</a:t>
            </a:r>
          </a:p>
        </p:txBody>
      </p:sp>
      <p:sp>
        <p:nvSpPr>
          <p:cNvPr id="25" name="TextBox 24">
            <a:extLst>
              <a:ext uri="{FF2B5EF4-FFF2-40B4-BE49-F238E27FC236}">
                <a16:creationId xmlns:a16="http://schemas.microsoft.com/office/drawing/2014/main" id="{7ED41970-3EB7-0481-9182-556DB89963E4}"/>
              </a:ext>
            </a:extLst>
          </p:cNvPr>
          <p:cNvSpPr txBox="1"/>
          <p:nvPr/>
        </p:nvSpPr>
        <p:spPr>
          <a:xfrm>
            <a:off x="8687003" y="5450187"/>
            <a:ext cx="3432187" cy="590931"/>
          </a:xfrm>
          <a:prstGeom prst="rect">
            <a:avLst/>
          </a:prstGeom>
          <a:noFill/>
        </p:spPr>
        <p:txBody>
          <a:bodyPr wrap="square" rtlCol="0">
            <a:spAutoFit/>
          </a:bodyPr>
          <a:lstStyle/>
          <a:p>
            <a:pPr algn="l">
              <a:lnSpc>
                <a:spcPct val="90000"/>
              </a:lnSpc>
            </a:pPr>
            <a:r>
              <a:rPr lang="en-US" dirty="0"/>
              <a:t>Readiness Certificate is issued by the Physics Division</a:t>
            </a:r>
          </a:p>
        </p:txBody>
      </p:sp>
      <p:sp>
        <p:nvSpPr>
          <p:cNvPr id="32" name="Right Arrow 31">
            <a:extLst>
              <a:ext uri="{FF2B5EF4-FFF2-40B4-BE49-F238E27FC236}">
                <a16:creationId xmlns:a16="http://schemas.microsoft.com/office/drawing/2014/main" id="{E40340D7-FE6A-9C9D-9D5B-36A9D0E6C520}"/>
              </a:ext>
            </a:extLst>
          </p:cNvPr>
          <p:cNvSpPr/>
          <p:nvPr/>
        </p:nvSpPr>
        <p:spPr>
          <a:xfrm>
            <a:off x="8258267" y="5451740"/>
            <a:ext cx="301660" cy="590931"/>
          </a:xfrm>
          <a:prstGeom prst="rightArrow">
            <a:avLst/>
          </a:prstGeom>
          <a:solidFill>
            <a:schemeClr val="accent5"/>
          </a:solidFill>
          <a:ln>
            <a:solidFill>
              <a:srgbClr val="C0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2" name="TextBox 41">
            <a:extLst>
              <a:ext uri="{FF2B5EF4-FFF2-40B4-BE49-F238E27FC236}">
                <a16:creationId xmlns:a16="http://schemas.microsoft.com/office/drawing/2014/main" id="{0B42D402-0A2C-0C37-B7D7-BCB0DCF9C8A4}"/>
              </a:ext>
            </a:extLst>
          </p:cNvPr>
          <p:cNvSpPr txBox="1"/>
          <p:nvPr/>
        </p:nvSpPr>
        <p:spPr>
          <a:xfrm>
            <a:off x="246063" y="6450280"/>
            <a:ext cx="6159122" cy="369332"/>
          </a:xfrm>
          <a:prstGeom prst="rect">
            <a:avLst/>
          </a:prstGeom>
          <a:noFill/>
        </p:spPr>
        <p:txBody>
          <a:bodyPr wrap="none" rtlCol="0">
            <a:spAutoFit/>
          </a:bodyPr>
          <a:lstStyle/>
          <a:p>
            <a:r>
              <a:rPr lang="en-US" dirty="0">
                <a:solidFill>
                  <a:srgbClr val="C00000"/>
                </a:solidFill>
              </a:rPr>
              <a:t>https://</a:t>
            </a:r>
            <a:r>
              <a:rPr lang="en-US" dirty="0" err="1">
                <a:solidFill>
                  <a:srgbClr val="C00000"/>
                </a:solidFill>
              </a:rPr>
              <a:t>www.jlab.org</a:t>
            </a:r>
            <a:r>
              <a:rPr lang="en-US" dirty="0">
                <a:solidFill>
                  <a:srgbClr val="C00000"/>
                </a:solidFill>
              </a:rPr>
              <a:t>/physics/</a:t>
            </a:r>
            <a:r>
              <a:rPr lang="en-US" dirty="0" err="1">
                <a:solidFill>
                  <a:srgbClr val="C00000"/>
                </a:solidFill>
              </a:rPr>
              <a:t>experiment_process</a:t>
            </a:r>
            <a:r>
              <a:rPr lang="en-US" dirty="0">
                <a:solidFill>
                  <a:srgbClr val="C00000"/>
                </a:solidFill>
              </a:rPr>
              <a:t>/np-</a:t>
            </a:r>
            <a:r>
              <a:rPr lang="en-US" dirty="0" err="1">
                <a:solidFill>
                  <a:srgbClr val="C00000"/>
                </a:solidFill>
              </a:rPr>
              <a:t>pfx</a:t>
            </a:r>
            <a:r>
              <a:rPr lang="en-US" dirty="0">
                <a:solidFill>
                  <a:srgbClr val="C00000"/>
                </a:solidFill>
              </a:rPr>
              <a:t>-chart</a:t>
            </a:r>
          </a:p>
        </p:txBody>
      </p:sp>
    </p:spTree>
    <p:extLst>
      <p:ext uri="{BB962C8B-B14F-4D97-AF65-F5344CB8AC3E}">
        <p14:creationId xmlns:p14="http://schemas.microsoft.com/office/powerpoint/2010/main" val="3991463478"/>
      </p:ext>
    </p:extLst>
  </p:cSld>
  <p:clrMapOvr>
    <a:masterClrMapping/>
  </p:clrMapOvr>
  <mc:AlternateContent xmlns:mc="http://schemas.openxmlformats.org/markup-compatibility/2006">
    <mc:Choice xmlns:p14="http://schemas.microsoft.com/office/powerpoint/2010/main" Requires="p14">
      <p:transition p14:dur="10" advTm="24648"/>
    </mc:Choice>
    <mc:Fallback>
      <p:transition advTm="2464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2">
            <a:extLst>
              <a:ext uri="{FF2B5EF4-FFF2-40B4-BE49-F238E27FC236}">
                <a16:creationId xmlns:a16="http://schemas.microsoft.com/office/drawing/2014/main" id="{927DAFE0-4C29-5E78-616D-41D02444C363}"/>
              </a:ext>
            </a:extLst>
          </p:cNvPr>
          <p:cNvSpPr txBox="1">
            <a:spLocks/>
          </p:cNvSpPr>
          <p:nvPr/>
        </p:nvSpPr>
        <p:spPr>
          <a:xfrm>
            <a:off x="0" y="80331"/>
            <a:ext cx="12192000" cy="578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4000" b="0" dirty="0">
                <a:solidFill>
                  <a:schemeClr val="accent1"/>
                </a:solidFill>
                <a:latin typeface="Avenir Book" panose="02000503020000020003" pitchFamily="2" charset="0"/>
              </a:rPr>
              <a:t>Conclusions</a:t>
            </a:r>
          </a:p>
        </p:txBody>
      </p:sp>
      <p:sp>
        <p:nvSpPr>
          <p:cNvPr id="4" name="Rectangle 5">
            <a:extLst>
              <a:ext uri="{FF2B5EF4-FFF2-40B4-BE49-F238E27FC236}">
                <a16:creationId xmlns:a16="http://schemas.microsoft.com/office/drawing/2014/main" id="{99DD7E95-19D2-CBF5-F0C2-19ABA0E4A75E}"/>
              </a:ext>
            </a:extLst>
          </p:cNvPr>
          <p:cNvSpPr>
            <a:spLocks noChangeArrowheads="1"/>
          </p:cNvSpPr>
          <p:nvPr/>
        </p:nvSpPr>
        <p:spPr bwMode="auto">
          <a:xfrm>
            <a:off x="545493" y="1171744"/>
            <a:ext cx="11438526" cy="425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pitchFamily="2" charset="0"/>
                <a:ea typeface="ＭＳ Ｐゴシック" panose="020B0600070205080204" pitchFamily="34" charset="-128"/>
              </a:defRPr>
            </a:lvl1pPr>
            <a:lvl2pPr marL="368300" indent="-285750">
              <a:defRPr sz="2400">
                <a:solidFill>
                  <a:schemeClr val="tx1"/>
                </a:solidFill>
                <a:latin typeface="Times" pitchFamily="2" charset="0"/>
                <a:ea typeface="ＭＳ Ｐゴシック" panose="020B0600070205080204" pitchFamily="34" charset="-128"/>
              </a:defRPr>
            </a:lvl2pPr>
            <a:lvl3pPr marL="53975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lvl="2" indent="-220663"/>
            <a:endParaRPr lang="en-US" altLang="en-US" sz="1400" dirty="0">
              <a:latin typeface="Avenir Book" panose="02000503020000020003" pitchFamily="2" charset="0"/>
              <a:cs typeface="Arial" panose="020B0604020202020204" pitchFamily="34" charset="0"/>
            </a:endParaRPr>
          </a:p>
          <a:p>
            <a:pPr algn="just">
              <a:spcAft>
                <a:spcPts val="1000"/>
              </a:spcAft>
              <a:buFont typeface="Arial" panose="020B0604020202020204" pitchFamily="34" charset="0"/>
              <a:buChar char="•"/>
            </a:pPr>
            <a:r>
              <a:rPr lang="en-US" altLang="en-US" dirty="0">
                <a:solidFill>
                  <a:srgbClr val="008000"/>
                </a:solidFill>
                <a:latin typeface="Avenir Book" panose="02000503020000020003" pitchFamily="2" charset="0"/>
                <a:cs typeface="Arial" panose="020B0604020202020204" pitchFamily="34" charset="0"/>
              </a:rPr>
              <a:t>The  ERR process has been used effectively since the start of the 12 GeV experimental program. 59 ERRs have been conducted, covering 89 experiments and over 12 additional major pieces of equipment such as the tritium target and new superconducting magnets have been reviewed.</a:t>
            </a:r>
          </a:p>
          <a:p>
            <a:pPr algn="just">
              <a:spcAft>
                <a:spcPts val="1000"/>
              </a:spcAft>
              <a:buFont typeface="Arial" panose="020B0604020202020204" pitchFamily="34" charset="0"/>
              <a:buChar char="•"/>
            </a:pPr>
            <a:r>
              <a:rPr lang="en-US" altLang="en-US" dirty="0">
                <a:latin typeface="Avenir Book" panose="02000503020000020003" pitchFamily="2" charset="0"/>
                <a:cs typeface="Arial" panose="020B0604020202020204" pitchFamily="34" charset="0"/>
              </a:rPr>
              <a:t>The model seems to work well, with very good communication, coordination, and cooperation amongst multiple divisions, and roles and responsibilities well defined (work coordinator, physics liaison, accelerator liaison, engineering coordinator).</a:t>
            </a:r>
          </a:p>
          <a:p>
            <a:pPr lvl="1">
              <a:buFont typeface="Arial" panose="020B0604020202020204" pitchFamily="34" charset="0"/>
              <a:buChar char="•"/>
            </a:pPr>
            <a:r>
              <a:rPr lang="en-US" altLang="en-US" dirty="0">
                <a:latin typeface="Avenir Book" panose="02000503020000020003" pitchFamily="2" charset="0"/>
                <a:cs typeface="Arial" panose="020B0604020202020204" pitchFamily="34" charset="0"/>
              </a:rPr>
              <a:t>The ERR process is a credited control procedure and addresses the Accelerator Safety Envelope compliance.</a:t>
            </a:r>
            <a:endParaRPr lang="en-US" altLang="en-US" dirty="0">
              <a:solidFill>
                <a:srgbClr val="000000"/>
              </a:solidFill>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2263197019"/>
      </p:ext>
    </p:extLst>
  </p:cSld>
  <p:clrMapOvr>
    <a:masterClrMapping/>
  </p:clrMapOvr>
  <mc:AlternateContent xmlns:mc="http://schemas.openxmlformats.org/markup-compatibility/2006">
    <mc:Choice xmlns:p14="http://schemas.microsoft.com/office/powerpoint/2010/main" Requires="p14">
      <p:transition p14:dur="10" advTm="24648"/>
    </mc:Choice>
    <mc:Fallback>
      <p:transition advTm="24648"/>
    </mc:Fallback>
  </mc:AlternateContent>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abStandardPPTTemplate" id="{A76DDB89-9485-FD4D-98A9-DF1C06249F3D}" vid="{808B238C-84FF-B441-8654-84F07F73F6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170410</TotalTime>
  <Words>778</Words>
  <Application>Microsoft Macintosh PowerPoint</Application>
  <PresentationFormat>Widescreen</PresentationFormat>
  <Paragraphs>170</Paragraphs>
  <Slides>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PingFangSC-Regular</vt:lpstr>
      <vt:lpstr>.PingFangSC-Regular</vt:lpstr>
      <vt:lpstr>Arial</vt:lpstr>
      <vt:lpstr>Avenir Book</vt:lpstr>
      <vt:lpstr>Avenir Heavy</vt:lpstr>
      <vt:lpstr>Calibri</vt:lpstr>
      <vt:lpstr>Century Gothic</vt:lpstr>
      <vt:lpstr>Courier New</vt:lpstr>
      <vt:lpstr>Roboto</vt:lpstr>
      <vt:lpstr>System Font Regular</vt:lpstr>
      <vt:lpstr>Office Theme</vt:lpstr>
      <vt:lpstr> Experiment Readiness Review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science results from JLab at 12 GeV and the road to nuclear femtography with EIC </dc:title>
  <dc:creator>Patrizia Rossi</dc:creator>
  <cp:lastModifiedBy>Patrizia Rossi</cp:lastModifiedBy>
  <cp:revision>3620</cp:revision>
  <cp:lastPrinted>2025-05-05T18:05:53Z</cp:lastPrinted>
  <dcterms:created xsi:type="dcterms:W3CDTF">2019-07-21T14:59:33Z</dcterms:created>
  <dcterms:modified xsi:type="dcterms:W3CDTF">2025-07-19T12:19:09Z</dcterms:modified>
</cp:coreProperties>
</file>