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4"/>
  </p:sldMasterIdLst>
  <p:notesMasterIdLst>
    <p:notesMasterId r:id="rId15"/>
  </p:notesMasterIdLst>
  <p:sldIdLst>
    <p:sldId id="289" r:id="rId5"/>
    <p:sldId id="295" r:id="rId6"/>
    <p:sldId id="297" r:id="rId7"/>
    <p:sldId id="296" r:id="rId8"/>
    <p:sldId id="298" r:id="rId9"/>
    <p:sldId id="294" r:id="rId10"/>
    <p:sldId id="299" r:id="rId11"/>
    <p:sldId id="270" r:id="rId12"/>
    <p:sldId id="29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AFBFF"/>
    <a:srgbClr val="F9FFFF"/>
    <a:srgbClr val="ABE2F2"/>
    <a:srgbClr val="78B6CF"/>
    <a:srgbClr val="1ABEF9"/>
    <a:srgbClr val="FFCC2F"/>
    <a:srgbClr val="1EBEF9"/>
    <a:srgbClr val="FF3A39"/>
    <a:srgbClr val="787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2" autoAdjust="0"/>
    <p:restoredTop sz="76592"/>
  </p:normalViewPr>
  <p:slideViewPr>
    <p:cSldViewPr snapToGrid="0">
      <p:cViewPr varScale="1">
        <p:scale>
          <a:sx n="106" d="100"/>
          <a:sy n="106" d="100"/>
        </p:scale>
        <p:origin x="1904" y="16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DC30C42-F1EA-EA44-9613-5E7947EE8325}" type="datetimeFigureOut">
              <a:rPr lang="en-US" smtClean="0"/>
              <a:pPr/>
              <a:t>7/21/25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3BBF43-A868-D94C-A9CC-39C296714D2B}" type="slidenum">
              <a:rPr lang="en-US" smtClean="0"/>
              <a:pPr/>
              <a:t>‹#›</a:t>
            </a:fld>
            <a:endParaRPr lang="en-US" dirty="0"/>
          </a:p>
        </p:txBody>
      </p:sp>
    </p:spTree>
    <p:extLst>
      <p:ext uri="{BB962C8B-B14F-4D97-AF65-F5344CB8AC3E}">
        <p14:creationId xmlns:p14="http://schemas.microsoft.com/office/powerpoint/2010/main" val="385567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C7AA-86AD-BEB3-BF4C-54F9FAF3F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A5A-5942-5391-17F4-CC5604FF4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94558-4C39-B51D-662D-EBC000912F26}"/>
              </a:ext>
            </a:extLst>
          </p:cNvPr>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Tip: Keep titles under 60 characters for readability</a:t>
            </a:r>
          </a:p>
          <a:p>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F6D029-F3FF-09D9-212B-90FD668CEB01}"/>
              </a:ext>
            </a:extLst>
          </p:cNvPr>
          <p:cNvSpPr>
            <a:spLocks noGrp="1"/>
          </p:cNvSpPr>
          <p:nvPr>
            <p:ph type="sldNum" sz="quarter" idx="5"/>
          </p:nvPr>
        </p:nvSpPr>
        <p:spPr/>
        <p:txBody>
          <a:bodyPr/>
          <a:lstStyle/>
          <a:p>
            <a:fld id="{493BBF43-A868-D94C-A9CC-39C296714D2B}" type="slidenum">
              <a:rPr lang="en-US" smtClean="0"/>
              <a:t>1</a:t>
            </a:fld>
            <a:endParaRPr lang="en-US" dirty="0"/>
          </a:p>
        </p:txBody>
      </p:sp>
    </p:spTree>
    <p:extLst>
      <p:ext uri="{BB962C8B-B14F-4D97-AF65-F5344CB8AC3E}">
        <p14:creationId xmlns:p14="http://schemas.microsoft.com/office/powerpoint/2010/main" val="26618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3F8B8-55D4-E696-C98D-B3701DF31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960F7-4821-6593-CC7E-3C5C3B861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A4320-2672-71C4-3A78-D74C18E8C5CF}"/>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526DF68-2EEB-9AED-D392-5896AFDB4CFF}"/>
              </a:ext>
            </a:extLst>
          </p:cNvPr>
          <p:cNvSpPr>
            <a:spLocks noGrp="1"/>
          </p:cNvSpPr>
          <p:nvPr>
            <p:ph type="sldNum" sz="quarter" idx="5"/>
          </p:nvPr>
        </p:nvSpPr>
        <p:spPr/>
        <p:txBody>
          <a:bodyPr/>
          <a:lstStyle/>
          <a:p>
            <a:fld id="{493BBF43-A868-D94C-A9CC-39C296714D2B}" type="slidenum">
              <a:rPr lang="en-US" smtClean="0"/>
              <a:t>2</a:t>
            </a:fld>
            <a:endParaRPr lang="en-US" dirty="0"/>
          </a:p>
        </p:txBody>
      </p:sp>
    </p:spTree>
    <p:extLst>
      <p:ext uri="{BB962C8B-B14F-4D97-AF65-F5344CB8AC3E}">
        <p14:creationId xmlns:p14="http://schemas.microsoft.com/office/powerpoint/2010/main" val="395779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4DB9-A516-26DC-B5D3-094983E79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44624-0368-59B6-B44B-402560D16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0619A-F204-7C26-8AE4-7A26C98F7F80}"/>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6A54826-B004-A312-CBF3-25038B1AFB03}"/>
              </a:ext>
            </a:extLst>
          </p:cNvPr>
          <p:cNvSpPr>
            <a:spLocks noGrp="1"/>
          </p:cNvSpPr>
          <p:nvPr>
            <p:ph type="sldNum" sz="quarter" idx="5"/>
          </p:nvPr>
        </p:nvSpPr>
        <p:spPr/>
        <p:txBody>
          <a:bodyPr/>
          <a:lstStyle/>
          <a:p>
            <a:fld id="{493BBF43-A868-D94C-A9CC-39C296714D2B}" type="slidenum">
              <a:rPr lang="en-US" smtClean="0"/>
              <a:t>3</a:t>
            </a:fld>
            <a:endParaRPr lang="en-US" dirty="0"/>
          </a:p>
        </p:txBody>
      </p:sp>
    </p:spTree>
    <p:extLst>
      <p:ext uri="{BB962C8B-B14F-4D97-AF65-F5344CB8AC3E}">
        <p14:creationId xmlns:p14="http://schemas.microsoft.com/office/powerpoint/2010/main" val="10166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782DC-5755-27D1-B8B0-9ED4BAE7D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D41D4-BB62-B9C2-EF8B-64FB7618E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D888A-05A7-99F8-31BF-1C022739272E}"/>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60379BF-AECD-E940-E5CA-7012C2EAB477}"/>
              </a:ext>
            </a:extLst>
          </p:cNvPr>
          <p:cNvSpPr>
            <a:spLocks noGrp="1"/>
          </p:cNvSpPr>
          <p:nvPr>
            <p:ph type="sldNum" sz="quarter" idx="5"/>
          </p:nvPr>
        </p:nvSpPr>
        <p:spPr/>
        <p:txBody>
          <a:bodyPr/>
          <a:lstStyle/>
          <a:p>
            <a:fld id="{493BBF43-A868-D94C-A9CC-39C296714D2B}" type="slidenum">
              <a:rPr lang="en-US" smtClean="0"/>
              <a:t>4</a:t>
            </a:fld>
            <a:endParaRPr lang="en-US" dirty="0"/>
          </a:p>
        </p:txBody>
      </p:sp>
    </p:spTree>
    <p:extLst>
      <p:ext uri="{BB962C8B-B14F-4D97-AF65-F5344CB8AC3E}">
        <p14:creationId xmlns:p14="http://schemas.microsoft.com/office/powerpoint/2010/main" val="69381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CBB7B-4DDF-787F-DDD1-0A59093EE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B4591-E264-5D45-F605-795ABA480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EF6CE-B92B-A3B8-B8C7-1A3890B8D883}"/>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EED4188-FFAB-0BAD-67FE-7BF481BF0A41}"/>
              </a:ext>
            </a:extLst>
          </p:cNvPr>
          <p:cNvSpPr>
            <a:spLocks noGrp="1"/>
          </p:cNvSpPr>
          <p:nvPr>
            <p:ph type="sldNum" sz="quarter" idx="5"/>
          </p:nvPr>
        </p:nvSpPr>
        <p:spPr/>
        <p:txBody>
          <a:bodyPr/>
          <a:lstStyle/>
          <a:p>
            <a:fld id="{493BBF43-A868-D94C-A9CC-39C296714D2B}" type="slidenum">
              <a:rPr lang="en-US" smtClean="0"/>
              <a:t>6</a:t>
            </a:fld>
            <a:endParaRPr lang="en-US" dirty="0"/>
          </a:p>
        </p:txBody>
      </p:sp>
    </p:spTree>
    <p:extLst>
      <p:ext uri="{BB962C8B-B14F-4D97-AF65-F5344CB8AC3E}">
        <p14:creationId xmlns:p14="http://schemas.microsoft.com/office/powerpoint/2010/main" val="56882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8</a:t>
            </a:fld>
            <a:endParaRPr lang="en-US" dirty="0"/>
          </a:p>
        </p:txBody>
      </p:sp>
    </p:spTree>
    <p:extLst>
      <p:ext uri="{BB962C8B-B14F-4D97-AF65-F5344CB8AC3E}">
        <p14:creationId xmlns:p14="http://schemas.microsoft.com/office/powerpoint/2010/main" val="426163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9</a:t>
            </a:fld>
            <a:endParaRPr lang="en-US" dirty="0"/>
          </a:p>
        </p:txBody>
      </p:sp>
    </p:spTree>
    <p:extLst>
      <p:ext uri="{BB962C8B-B14F-4D97-AF65-F5344CB8AC3E}">
        <p14:creationId xmlns:p14="http://schemas.microsoft.com/office/powerpoint/2010/main" val="254333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Before sharing your presentation, confirm: </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Fonts are consistent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Images meet quality standards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Charts use template colors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Footer information is current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Spell check completed</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Links are working</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File size is optimized</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10</a:t>
            </a:fld>
            <a:endParaRPr lang="en-US" dirty="0"/>
          </a:p>
        </p:txBody>
      </p:sp>
    </p:spTree>
    <p:extLst>
      <p:ext uri="{BB962C8B-B14F-4D97-AF65-F5344CB8AC3E}">
        <p14:creationId xmlns:p14="http://schemas.microsoft.com/office/powerpoint/2010/main" val="132863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476422"/>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479679"/>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dirty="0"/>
              <a:t>May 13-14, 2025</a:t>
            </a:r>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479679"/>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492875"/>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r>
              <a:rPr lang="en-US"/>
              <a:t>TJNAF Virtual Site Visit</a:t>
            </a:r>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r>
              <a:rPr lang="en-US"/>
              <a:t>April 29, 2025</a:t>
            </a:r>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3A830D66-7C16-31AC-766A-71753A6062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77059" y="6170055"/>
            <a:ext cx="1728303" cy="495265"/>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08429" y="6489618"/>
            <a:ext cx="2743200" cy="365125"/>
          </a:xfrm>
          <a:prstGeom prst="rect">
            <a:avLst/>
          </a:prstGeom>
        </p:spPr>
        <p:txBody>
          <a:bodyPr anchor="ctr"/>
          <a:lstStyle>
            <a:lvl1pPr>
              <a:defRPr sz="1000">
                <a:latin typeface="Arial" panose="020B0604020202020204" pitchFamily="34" charset="0"/>
              </a:defRPr>
            </a:lvl1pPr>
          </a:lstStyle>
          <a:p>
            <a:r>
              <a:rPr lang="en-US" dirty="0"/>
              <a:t>13 May 2025		</a:t>
            </a:r>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7012" y="6489617"/>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486360"/>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488105"/>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478166"/>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04800" y="6481423"/>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492875"/>
            <a:ext cx="4114800" cy="365125"/>
          </a:xfrm>
          <a:prstGeom prst="rect">
            <a:avLst/>
          </a:prstGeom>
        </p:spPr>
        <p:txBody>
          <a:bodyPr anchor="ctr"/>
          <a:lstStyle>
            <a:lvl1pPr algn="ctr">
              <a:defRPr sz="1000">
                <a:effectLst>
                  <a:outerShdw blurRad="38100" dist="38100" dir="2700000" algn="tl">
                    <a:srgbClr val="000000">
                      <a:alpha val="43137"/>
                    </a:srgbClr>
                  </a:outerShdw>
                </a:effectLst>
                <a:latin typeface="Arial" panose="020B0604020202020204" pitchFamily="34" charset="0"/>
              </a:defRPr>
            </a:lvl1pPr>
          </a:lstStyle>
          <a:p>
            <a:r>
              <a:rPr lang="en-US" dirty="0"/>
              <a:t>TJNAF Virtual Site Visit</a:t>
            </a:r>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492875"/>
            <a:ext cx="2743200" cy="365125"/>
          </a:xfrm>
          <a:prstGeom prst="rect">
            <a:avLst/>
          </a:prstGeom>
        </p:spPr>
        <p:txBody>
          <a:bodyPr anchor="ctr"/>
          <a:lstStyle>
            <a:lvl1pPr algn="r">
              <a:defRPr sz="1000">
                <a:effectLst>
                  <a:outerShdw blurRad="38100" dist="38100" dir="2700000" algn="tl">
                    <a:srgbClr val="000000">
                      <a:alpha val="43137"/>
                    </a:srgbClr>
                  </a:outerShdw>
                </a:effectLst>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04800" y="6479679"/>
            <a:ext cx="2743200" cy="365125"/>
          </a:xfrm>
          <a:prstGeom prst="rect">
            <a:avLst/>
          </a:prstGeom>
        </p:spPr>
        <p:txBody>
          <a:bodyPr anchor="ctr"/>
          <a:lstStyle>
            <a:lvl1pPr>
              <a:defRPr sz="1000">
                <a:effectLst>
                  <a:outerShdw blurRad="38100" dist="38100" dir="2700000" algn="tl">
                    <a:srgbClr val="000000">
                      <a:alpha val="43137"/>
                    </a:srgbClr>
                  </a:outerShdw>
                </a:effectLst>
                <a:latin typeface="Arial" panose="020B0604020202020204" pitchFamily="34" charset="0"/>
              </a:defRPr>
            </a:lvl1pPr>
          </a:lstStyle>
          <a:p>
            <a:r>
              <a:rPr lang="en-US" dirty="0"/>
              <a:t>April 29, 2025</a:t>
            </a:r>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489618"/>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486361"/>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479678"/>
            <a:ext cx="4114800" cy="365125"/>
          </a:xfrm>
          <a:prstGeom prst="rect">
            <a:avLst/>
          </a:prstGeom>
        </p:spPr>
        <p:txBody>
          <a:bodyPr anchor="ctr" anchorCtr="0"/>
          <a:lstStyle>
            <a:lvl1pPr algn="ctr">
              <a:defRPr sz="1000">
                <a:latin typeface="Arial" panose="020B0604020202020204" pitchFamily="34" charset="0"/>
              </a:defRPr>
            </a:lvl1pPr>
          </a:lstStyle>
          <a:p>
            <a:r>
              <a:rPr lang="en-US"/>
              <a:t>TJNAF Virtual Site Visit</a:t>
            </a:r>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496299"/>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479679"/>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a:p>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492874"/>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dirty="0"/>
              <a:t>13 May 2025	</a:t>
            </a:r>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492874"/>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492873"/>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492875"/>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jlab.org/physics/experiments/schedule" TargetMode="External"/><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8706-BE92-5674-8ED0-33DF2CC72419}"/>
            </a:ext>
          </a:extLst>
        </p:cNvPr>
        <p:cNvGrpSpPr/>
        <p:nvPr/>
      </p:nvGrpSpPr>
      <p:grpSpPr>
        <a:xfrm>
          <a:off x="0" y="0"/>
          <a:ext cx="0" cy="0"/>
          <a:chOff x="0" y="0"/>
          <a:chExt cx="0" cy="0"/>
        </a:xfrm>
      </p:grpSpPr>
      <p:pic>
        <p:nvPicPr>
          <p:cNvPr id="35" name="Picture Placeholder 34" descr="A close-up of a machine&#10;&#10;Description automatically generated with low confidence">
            <a:extLst>
              <a:ext uri="{FF2B5EF4-FFF2-40B4-BE49-F238E27FC236}">
                <a16:creationId xmlns:a16="http://schemas.microsoft.com/office/drawing/2014/main" id="{F4A7F67A-F711-D40B-01C6-A6770706EF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4D2A7D87-594F-52B2-2EA3-D41B34B42A5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2009"/>
            <a:ext cx="8663937" cy="6860009"/>
          </a:xfrm>
          <a:prstGeom prst="rect">
            <a:avLst/>
          </a:prstGeom>
        </p:spPr>
      </p:pic>
      <p:sp>
        <p:nvSpPr>
          <p:cNvPr id="2" name="Title 1">
            <a:extLst>
              <a:ext uri="{FF2B5EF4-FFF2-40B4-BE49-F238E27FC236}">
                <a16:creationId xmlns:a16="http://schemas.microsoft.com/office/drawing/2014/main" id="{7AAC87CA-8223-4766-DC0C-EF69FC2823DF}"/>
              </a:ext>
            </a:extLst>
          </p:cNvPr>
          <p:cNvSpPr>
            <a:spLocks noGrp="1"/>
          </p:cNvSpPr>
          <p:nvPr>
            <p:ph type="ctrTitle"/>
          </p:nvPr>
        </p:nvSpPr>
        <p:spPr>
          <a:xfrm>
            <a:off x="254087" y="1863319"/>
            <a:ext cx="8155761" cy="1564676"/>
          </a:xfrm>
        </p:spPr>
        <p:txBody>
          <a:bodyPr>
            <a:noAutofit/>
          </a:bodyPr>
          <a:lstStyle/>
          <a:p>
            <a:r>
              <a:rPr lang="en-US" dirty="0"/>
              <a:t>Nuclear Physics </a:t>
            </a:r>
            <a:br>
              <a:rPr lang="en-US" dirty="0"/>
            </a:br>
            <a:r>
              <a:rPr lang="en-US" dirty="0"/>
              <a:t>Experiment Scheduling</a:t>
            </a:r>
          </a:p>
        </p:txBody>
      </p:sp>
      <p:sp>
        <p:nvSpPr>
          <p:cNvPr id="30" name="Text Placeholder 29">
            <a:extLst>
              <a:ext uri="{FF2B5EF4-FFF2-40B4-BE49-F238E27FC236}">
                <a16:creationId xmlns:a16="http://schemas.microsoft.com/office/drawing/2014/main" id="{B1FD6E6E-8348-06B4-85C7-15104B0D78ED}"/>
              </a:ext>
            </a:extLst>
          </p:cNvPr>
          <p:cNvSpPr>
            <a:spLocks noGrp="1"/>
          </p:cNvSpPr>
          <p:nvPr>
            <p:ph type="body" sz="quarter" idx="10"/>
          </p:nvPr>
        </p:nvSpPr>
        <p:spPr>
          <a:xfrm>
            <a:off x="1096963" y="4347046"/>
            <a:ext cx="5999008" cy="529861"/>
          </a:xfrm>
        </p:spPr>
        <p:txBody>
          <a:bodyPr/>
          <a:lstStyle/>
          <a:p>
            <a:r>
              <a:rPr lang="en-US" sz="2000" dirty="0"/>
              <a:t>21 July 2025</a:t>
            </a:r>
          </a:p>
          <a:p>
            <a:endParaRPr lang="en-US" dirty="0"/>
          </a:p>
        </p:txBody>
      </p:sp>
      <p:sp>
        <p:nvSpPr>
          <p:cNvPr id="31" name="Text Placeholder 30">
            <a:extLst>
              <a:ext uri="{FF2B5EF4-FFF2-40B4-BE49-F238E27FC236}">
                <a16:creationId xmlns:a16="http://schemas.microsoft.com/office/drawing/2014/main" id="{3CEEBFA1-2D11-2C9E-5C4A-9C08BAE97DCE}"/>
              </a:ext>
            </a:extLst>
          </p:cNvPr>
          <p:cNvSpPr>
            <a:spLocks noGrp="1"/>
          </p:cNvSpPr>
          <p:nvPr>
            <p:ph type="body" sz="quarter" idx="11"/>
          </p:nvPr>
        </p:nvSpPr>
        <p:spPr/>
        <p:txBody>
          <a:bodyPr/>
          <a:lstStyle/>
          <a:p>
            <a:r>
              <a:rPr lang="en-US" sz="2000" dirty="0"/>
              <a:t>Douglas Weadon Higinbotham, Ph.D.</a:t>
            </a:r>
          </a:p>
          <a:p>
            <a:endParaRPr lang="en-US" dirty="0"/>
          </a:p>
        </p:txBody>
      </p:sp>
    </p:spTree>
    <p:extLst>
      <p:ext uri="{BB962C8B-B14F-4D97-AF65-F5344CB8AC3E}">
        <p14:creationId xmlns:p14="http://schemas.microsoft.com/office/powerpoint/2010/main" val="199384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9BB996-4A9C-EA60-8BD1-573393ACF33D}"/>
              </a:ext>
            </a:extLst>
          </p:cNvPr>
          <p:cNvSpPr/>
          <p:nvPr/>
        </p:nvSpPr>
        <p:spPr>
          <a:xfrm>
            <a:off x="0" y="0"/>
            <a:ext cx="19431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4" name="Title 3">
            <a:extLst>
              <a:ext uri="{FF2B5EF4-FFF2-40B4-BE49-F238E27FC236}">
                <a16:creationId xmlns:a16="http://schemas.microsoft.com/office/drawing/2014/main" id="{49DA2BAD-3E09-DCD5-B407-2F8358E94808}"/>
              </a:ext>
            </a:extLst>
          </p:cNvPr>
          <p:cNvSpPr>
            <a:spLocks noGrp="1"/>
          </p:cNvSpPr>
          <p:nvPr>
            <p:ph type="title"/>
          </p:nvPr>
        </p:nvSpPr>
        <p:spPr>
          <a:xfrm>
            <a:off x="881430" y="317178"/>
            <a:ext cx="5785319" cy="678664"/>
          </a:xfrm>
        </p:spPr>
        <p:txBody>
          <a:bodyPr/>
          <a:lstStyle/>
          <a:p>
            <a:r>
              <a:rPr lang="en-US" sz="3600" dirty="0"/>
              <a:t>Summary</a:t>
            </a:r>
          </a:p>
        </p:txBody>
      </p:sp>
      <p:sp>
        <p:nvSpPr>
          <p:cNvPr id="8" name="Text Placeholder 7">
            <a:extLst>
              <a:ext uri="{FF2B5EF4-FFF2-40B4-BE49-F238E27FC236}">
                <a16:creationId xmlns:a16="http://schemas.microsoft.com/office/drawing/2014/main" id="{C7FAAEDA-7473-6E74-8A31-8A8B8D9441BB}"/>
              </a:ext>
            </a:extLst>
          </p:cNvPr>
          <p:cNvSpPr>
            <a:spLocks noGrp="1"/>
          </p:cNvSpPr>
          <p:nvPr>
            <p:ph type="body" sz="half" idx="2"/>
          </p:nvPr>
        </p:nvSpPr>
        <p:spPr>
          <a:xfrm>
            <a:off x="917526" y="1101185"/>
            <a:ext cx="9822459" cy="5331349"/>
          </a:xfrm>
        </p:spPr>
        <p:txBody>
          <a:bodyPr/>
          <a:lstStyle/>
          <a:p>
            <a:endParaRPr lang="en-US" dirty="0"/>
          </a:p>
          <a:p>
            <a:r>
              <a:rPr lang="en-US" dirty="0"/>
              <a:t>A lot of effort goes into the planning of each of the Jefferson Lab experiments with a decade of time typically required to go from an approved PAC proposal to final publications.</a:t>
            </a:r>
          </a:p>
          <a:p>
            <a:endParaRPr lang="en-US" dirty="0"/>
          </a:p>
          <a:p>
            <a:r>
              <a:rPr lang="en-US" dirty="0"/>
              <a:t>At all stages, we try to have good communication with our amazing user community, from the long-term schedules down to the day-by-day.</a:t>
            </a:r>
          </a:p>
          <a:p>
            <a:endParaRPr lang="en-US" dirty="0"/>
          </a:p>
          <a:p>
            <a:r>
              <a:rPr lang="en-US" dirty="0"/>
              <a:t>Overall, we are all working hard to get the best possible science done while also making sure the Ph.D. students are getting the data they need for their dissertations.</a:t>
            </a:r>
          </a:p>
          <a:p>
            <a:endParaRPr lang="en-US" dirty="0"/>
          </a:p>
          <a:p>
            <a:r>
              <a:rPr lang="en-US" dirty="0"/>
              <a:t>The schedules, especially the long-term one, are regularly updated and we look forward to the input from PAC53 to keep Jefferson Lab’s nuclear physics program world class and highest-possible impact.</a:t>
            </a:r>
          </a:p>
          <a:p>
            <a:r>
              <a:rPr lang="en-US" dirty="0"/>
              <a:t> </a:t>
            </a:r>
          </a:p>
        </p:txBody>
      </p:sp>
    </p:spTree>
    <p:extLst>
      <p:ext uri="{BB962C8B-B14F-4D97-AF65-F5344CB8AC3E}">
        <p14:creationId xmlns:p14="http://schemas.microsoft.com/office/powerpoint/2010/main" val="113928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31F52-0382-D862-B300-7DD3E95CA008}"/>
            </a:ext>
          </a:extLst>
        </p:cNvPr>
        <p:cNvGrpSpPr/>
        <p:nvPr/>
      </p:nvGrpSpPr>
      <p:grpSpPr>
        <a:xfrm>
          <a:off x="0" y="0"/>
          <a:ext cx="0" cy="0"/>
          <a:chOff x="0" y="0"/>
          <a:chExt cx="0" cy="0"/>
        </a:xfrm>
      </p:grpSpPr>
      <p:sp>
        <p:nvSpPr>
          <p:cNvPr id="55" name="Title 54">
            <a:extLst>
              <a:ext uri="{FF2B5EF4-FFF2-40B4-BE49-F238E27FC236}">
                <a16:creationId xmlns:a16="http://schemas.microsoft.com/office/drawing/2014/main" id="{0CDA3135-3223-7544-AAF7-8285F1FE00B1}"/>
              </a:ext>
            </a:extLst>
          </p:cNvPr>
          <p:cNvSpPr>
            <a:spLocks noGrp="1"/>
          </p:cNvSpPr>
          <p:nvPr>
            <p:ph type="title"/>
          </p:nvPr>
        </p:nvSpPr>
        <p:spPr>
          <a:xfrm>
            <a:off x="309093" y="531951"/>
            <a:ext cx="8203971" cy="678664"/>
          </a:xfrm>
        </p:spPr>
        <p:txBody>
          <a:bodyPr/>
          <a:lstStyle/>
          <a:p>
            <a:r>
              <a:rPr lang="en-US" dirty="0"/>
              <a:t>CEBAF Experiment Life Cycle</a:t>
            </a:r>
          </a:p>
        </p:txBody>
      </p:sp>
      <p:sp>
        <p:nvSpPr>
          <p:cNvPr id="9" name="Text Placeholder 8">
            <a:extLst>
              <a:ext uri="{FF2B5EF4-FFF2-40B4-BE49-F238E27FC236}">
                <a16:creationId xmlns:a16="http://schemas.microsoft.com/office/drawing/2014/main" id="{2A55E173-A47B-E2D1-802D-23FD788F927F}"/>
              </a:ext>
            </a:extLst>
          </p:cNvPr>
          <p:cNvSpPr>
            <a:spLocks noGrp="1"/>
          </p:cNvSpPr>
          <p:nvPr>
            <p:ph type="body" sz="half" idx="2"/>
          </p:nvPr>
        </p:nvSpPr>
        <p:spPr>
          <a:xfrm>
            <a:off x="309093" y="1436707"/>
            <a:ext cx="5785319" cy="3888885"/>
          </a:xfrm>
        </p:spPr>
        <p:txBody>
          <a:bodyPr/>
          <a:lstStyle/>
          <a:p>
            <a:pPr marL="342900" indent="-342900">
              <a:spcBef>
                <a:spcPts val="0"/>
              </a:spcBef>
              <a:buFont typeface="Arial" panose="020B0604020202020204" pitchFamily="34" charset="0"/>
              <a:buChar char="•"/>
            </a:pPr>
            <a:r>
              <a:rPr lang="en-US" dirty="0"/>
              <a:t>Proposal for a new experiment</a:t>
            </a:r>
          </a:p>
          <a:p>
            <a:pPr marL="342900" indent="-342900">
              <a:spcBef>
                <a:spcPts val="0"/>
              </a:spcBef>
              <a:buFont typeface="Arial" panose="020B0604020202020204" pitchFamily="34" charset="0"/>
              <a:buChar char="•"/>
            </a:pPr>
            <a:r>
              <a:rPr lang="en-US" b="1" dirty="0"/>
              <a:t>Review of the proposal and reviews by our Program Advisory Committee (PAC)</a:t>
            </a:r>
          </a:p>
          <a:p>
            <a:pPr marL="342900" indent="-342900">
              <a:spcBef>
                <a:spcPts val="0"/>
              </a:spcBef>
              <a:buFont typeface="Arial" panose="020B0604020202020204" pitchFamily="34" charset="0"/>
              <a:buChar char="•"/>
            </a:pPr>
            <a:r>
              <a:rPr lang="en-US" dirty="0"/>
              <a:t>High Impact Science Approved</a:t>
            </a:r>
          </a:p>
          <a:p>
            <a:pPr marL="342900" indent="-342900">
              <a:spcBef>
                <a:spcPts val="0"/>
              </a:spcBef>
              <a:buFont typeface="Arial" panose="020B0604020202020204" pitchFamily="34" charset="0"/>
              <a:buChar char="•"/>
            </a:pPr>
            <a:r>
              <a:rPr lang="en-US" dirty="0"/>
              <a:t>Experimental Readiness Reviews: part of our accelerator accredited controls</a:t>
            </a:r>
          </a:p>
          <a:p>
            <a:pPr marL="342900" indent="-342900">
              <a:spcBef>
                <a:spcPts val="0"/>
              </a:spcBef>
              <a:buFont typeface="Arial" panose="020B0604020202020204" pitchFamily="34" charset="0"/>
              <a:buChar char="•"/>
            </a:pPr>
            <a:r>
              <a:rPr lang="en-US" dirty="0"/>
              <a:t>Scheduling &amp; Running the Experiment</a:t>
            </a:r>
          </a:p>
          <a:p>
            <a:pPr marL="342900" indent="-342900">
              <a:spcBef>
                <a:spcPts val="0"/>
              </a:spcBef>
              <a:buFont typeface="Arial" panose="020B0604020202020204" pitchFamily="34" charset="0"/>
              <a:buChar char="•"/>
            </a:pPr>
            <a:r>
              <a:rPr lang="en-US" dirty="0"/>
              <a:t>Analyzing the data</a:t>
            </a:r>
          </a:p>
          <a:p>
            <a:pPr marL="342900" indent="-342900">
              <a:spcBef>
                <a:spcPts val="0"/>
              </a:spcBef>
              <a:buFont typeface="Arial" panose="020B0604020202020204" pitchFamily="34" charset="0"/>
              <a:buChar char="•"/>
            </a:pPr>
            <a:r>
              <a:rPr lang="en-US" dirty="0"/>
              <a:t>Publications and Theses</a:t>
            </a:r>
          </a:p>
          <a:p>
            <a:pPr marL="342900" indent="-342900">
              <a:spcBef>
                <a:spcPts val="0"/>
              </a:spcBef>
              <a:buFont typeface="Arial" panose="020B0604020202020204" pitchFamily="34" charset="0"/>
              <a:buChar char="•"/>
            </a:pPr>
            <a:endParaRPr lang="en-US" dirty="0"/>
          </a:p>
          <a:p>
            <a:pPr marL="800100" lvl="1" indent="-342900">
              <a:spcBef>
                <a:spcPts val="0"/>
              </a:spcBef>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88B418B-18F6-E09A-FDB0-8B802813364E}"/>
              </a:ext>
            </a:extLst>
          </p:cNvPr>
          <p:cNvSpPr>
            <a:spLocks noGrp="1"/>
          </p:cNvSpPr>
          <p:nvPr>
            <p:ph type="sldNum" sz="quarter" idx="12"/>
          </p:nvPr>
        </p:nvSpPr>
        <p:spPr/>
        <p:txBody>
          <a:bodyPr/>
          <a:lstStyle/>
          <a:p>
            <a:fld id="{7D1BE87E-F0DE-A44C-894B-E142BEB21E42}" type="slidenum">
              <a:rPr lang="en-US" smtClean="0">
                <a:effectLst>
                  <a:outerShdw blurRad="38100" dist="38100" dir="2700000" algn="tl">
                    <a:srgbClr val="000000">
                      <a:alpha val="43137"/>
                    </a:srgbClr>
                  </a:outerShdw>
                </a:effectLst>
              </a:rPr>
              <a:pPr/>
              <a:t>2</a:t>
            </a:fld>
            <a:endParaRPr lang="en-US"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18D6AE0D-85A3-FEF6-9F48-8311F8793F2F}"/>
              </a:ext>
            </a:extLst>
          </p:cNvPr>
          <p:cNvSpPr/>
          <p:nvPr/>
        </p:nvSpPr>
        <p:spPr>
          <a:xfrm>
            <a:off x="6246796" y="5153796"/>
            <a:ext cx="5945204" cy="506941"/>
          </a:xfrm>
          <a:prstGeom prst="rect">
            <a:avLst/>
          </a:prstGeom>
          <a:solidFill>
            <a:schemeClr val="bg2">
              <a:alpha val="5101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3C149BF1-B90C-A933-81E1-EB58D6D31725}"/>
              </a:ext>
            </a:extLst>
          </p:cNvPr>
          <p:cNvSpPr txBox="1"/>
          <p:nvPr/>
        </p:nvSpPr>
        <p:spPr>
          <a:xfrm>
            <a:off x="6228275" y="5221442"/>
            <a:ext cx="5945204" cy="506941"/>
          </a:xfrm>
          <a:prstGeom prst="rect">
            <a:avLst/>
          </a:prstGeom>
          <a:noFill/>
        </p:spPr>
        <p:txBody>
          <a:bodyPr wrap="square" rtlCol="0">
            <a:noAutofit/>
          </a:bodyPr>
          <a:lstStyle/>
          <a:p>
            <a:pPr algn="ctr"/>
            <a:r>
              <a:rPr lang="en-US" sz="1600" i="1" dirty="0">
                <a:latin typeface="Arial" panose="020B0604020202020204" pitchFamily="34" charset="0"/>
                <a:cs typeface="Arial" panose="020B0604020202020204" pitchFamily="34" charset="0"/>
              </a:rPr>
              <a:t>Photo of Jefferson Lab’s 52</a:t>
            </a:r>
            <a:r>
              <a:rPr lang="en-US" sz="1600" i="1" baseline="30000" dirty="0">
                <a:latin typeface="Arial" panose="020B0604020202020204" pitchFamily="34" charset="0"/>
                <a:cs typeface="Arial" panose="020B0604020202020204" pitchFamily="34" charset="0"/>
              </a:rPr>
              <a:t>nd</a:t>
            </a:r>
            <a:r>
              <a:rPr lang="en-US" sz="1600" i="1" dirty="0">
                <a:latin typeface="Arial" panose="020B0604020202020204" pitchFamily="34" charset="0"/>
                <a:cs typeface="Arial" panose="020B0604020202020204" pitchFamily="34" charset="0"/>
              </a:rPr>
              <a:t> Program Advisory Committee.   </a:t>
            </a:r>
          </a:p>
        </p:txBody>
      </p:sp>
      <p:cxnSp>
        <p:nvCxnSpPr>
          <p:cNvPr id="2" name="Straight Connector 1">
            <a:extLst>
              <a:ext uri="{FF2B5EF4-FFF2-40B4-BE49-F238E27FC236}">
                <a16:creationId xmlns:a16="http://schemas.microsoft.com/office/drawing/2014/main" id="{FE8540F6-3EBC-5109-7184-D1B94A35835D}"/>
              </a:ext>
            </a:extLst>
          </p:cNvPr>
          <p:cNvCxnSpPr>
            <a:cxnSpLocks/>
          </p:cNvCxnSpPr>
          <p:nvPr/>
        </p:nvCxnSpPr>
        <p:spPr>
          <a:xfrm>
            <a:off x="417514" y="1211517"/>
            <a:ext cx="555407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E5B17CE-F41D-1915-05AF-90577C3120BC}"/>
              </a:ext>
            </a:extLst>
          </p:cNvPr>
          <p:cNvPicPr>
            <a:picLocks noChangeAspect="1"/>
          </p:cNvPicPr>
          <p:nvPr/>
        </p:nvPicPr>
        <p:blipFill>
          <a:blip r:embed="rId3"/>
          <a:stretch>
            <a:fillRect/>
          </a:stretch>
        </p:blipFill>
        <p:spPr>
          <a:xfrm>
            <a:off x="6246795" y="1210615"/>
            <a:ext cx="5908165" cy="4010827"/>
          </a:xfrm>
          <a:prstGeom prst="rect">
            <a:avLst/>
          </a:prstGeom>
        </p:spPr>
      </p:pic>
      <p:sp>
        <p:nvSpPr>
          <p:cNvPr id="17" name="TextBox 16">
            <a:extLst>
              <a:ext uri="{FF2B5EF4-FFF2-40B4-BE49-F238E27FC236}">
                <a16:creationId xmlns:a16="http://schemas.microsoft.com/office/drawing/2014/main" id="{F8542E58-278A-3C07-EFE7-CB1767B71979}"/>
              </a:ext>
            </a:extLst>
          </p:cNvPr>
          <p:cNvSpPr txBox="1"/>
          <p:nvPr/>
        </p:nvSpPr>
        <p:spPr>
          <a:xfrm>
            <a:off x="493570" y="4679261"/>
            <a:ext cx="5451635" cy="646331"/>
          </a:xfrm>
          <a:prstGeom prst="rect">
            <a:avLst/>
          </a:prstGeom>
          <a:noFill/>
        </p:spPr>
        <p:txBody>
          <a:bodyPr wrap="square" rtlCol="0">
            <a:spAutoFit/>
          </a:bodyPr>
          <a:lstStyle/>
          <a:p>
            <a:r>
              <a:rPr lang="en-US" b="1" dirty="0"/>
              <a:t>Typically, a ten-year process, with many experiments at each one of the stages at any give time.  </a:t>
            </a:r>
          </a:p>
        </p:txBody>
      </p:sp>
    </p:spTree>
    <p:extLst>
      <p:ext uri="{BB962C8B-B14F-4D97-AF65-F5344CB8AC3E}">
        <p14:creationId xmlns:p14="http://schemas.microsoft.com/office/powerpoint/2010/main" val="393493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0615-5973-B88D-0A58-CEB41E562303}"/>
            </a:ext>
          </a:extLst>
        </p:cNvPr>
        <p:cNvGrpSpPr/>
        <p:nvPr/>
      </p:nvGrpSpPr>
      <p:grpSpPr>
        <a:xfrm>
          <a:off x="0" y="0"/>
          <a:ext cx="0" cy="0"/>
          <a:chOff x="0" y="0"/>
          <a:chExt cx="0" cy="0"/>
        </a:xfrm>
      </p:grpSpPr>
      <p:sp>
        <p:nvSpPr>
          <p:cNvPr id="55" name="Title 54">
            <a:extLst>
              <a:ext uri="{FF2B5EF4-FFF2-40B4-BE49-F238E27FC236}">
                <a16:creationId xmlns:a16="http://schemas.microsoft.com/office/drawing/2014/main" id="{35A0F8F3-FB87-C27F-02CD-A83979A9A9A2}"/>
              </a:ext>
            </a:extLst>
          </p:cNvPr>
          <p:cNvSpPr>
            <a:spLocks noGrp="1"/>
          </p:cNvSpPr>
          <p:nvPr>
            <p:ph type="title"/>
          </p:nvPr>
        </p:nvSpPr>
        <p:spPr>
          <a:xfrm>
            <a:off x="309093" y="531951"/>
            <a:ext cx="11838944" cy="678664"/>
          </a:xfrm>
        </p:spPr>
        <p:txBody>
          <a:bodyPr/>
          <a:lstStyle/>
          <a:p>
            <a:r>
              <a:rPr lang="en-US" dirty="0"/>
              <a:t>Nuclear Physics Experiment Scheduling (NPES) Committee </a:t>
            </a:r>
          </a:p>
        </p:txBody>
      </p:sp>
      <p:sp>
        <p:nvSpPr>
          <p:cNvPr id="9" name="Text Placeholder 8">
            <a:extLst>
              <a:ext uri="{FF2B5EF4-FFF2-40B4-BE49-F238E27FC236}">
                <a16:creationId xmlns:a16="http://schemas.microsoft.com/office/drawing/2014/main" id="{BC89D53F-8BC8-8F6E-6064-E0AF5BC2605F}"/>
              </a:ext>
            </a:extLst>
          </p:cNvPr>
          <p:cNvSpPr>
            <a:spLocks noGrp="1"/>
          </p:cNvSpPr>
          <p:nvPr>
            <p:ph type="body" sz="half" idx="2"/>
          </p:nvPr>
        </p:nvSpPr>
        <p:spPr>
          <a:xfrm>
            <a:off x="304800" y="1210615"/>
            <a:ext cx="11691730" cy="5354777"/>
          </a:xfrm>
        </p:spPr>
        <p:txBody>
          <a:bodyPr/>
          <a:lstStyle/>
          <a:p>
            <a:pPr marL="342900" indent="-342900">
              <a:spcBef>
                <a:spcPts val="0"/>
              </a:spcBef>
              <a:buFont typeface="Arial" panose="020B0604020202020204" pitchFamily="34" charset="0"/>
              <a:buChar char="•"/>
            </a:pPr>
            <a:r>
              <a:rPr lang="en-US" dirty="0">
                <a:latin typeface="+mn-lt"/>
              </a:rPr>
              <a:t>The advice from our Program Advisory Committee is used to help set priorities and guide our making a schedule with up to four halls running at the same time.</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latin typeface="+mn-lt"/>
              </a:rPr>
              <a:t>Different halls can run different passes of the CEBAF accelerator, require very different currents (from 10 </a:t>
            </a:r>
            <a:r>
              <a:rPr lang="en-US" dirty="0" err="1">
                <a:latin typeface="+mn-lt"/>
              </a:rPr>
              <a:t>nA</a:t>
            </a:r>
            <a:r>
              <a:rPr lang="en-US" dirty="0">
                <a:latin typeface="+mn-lt"/>
              </a:rPr>
              <a:t> to 100 </a:t>
            </a:r>
            <a:r>
              <a:rPr lang="en-US" dirty="0" err="1">
                <a:latin typeface="+mn-lt"/>
              </a:rPr>
              <a:t>uA</a:t>
            </a:r>
            <a:r>
              <a:rPr lang="en-US" dirty="0">
                <a:latin typeface="+mn-lt"/>
              </a:rPr>
              <a:t>) and many experiments require longitudinal polarization.   This all needs to be done within the limits of what CEBAF can deliver (e.g. 1.1 MW total power).</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latin typeface="+mn-lt"/>
              </a:rPr>
              <a:t>Often schedules get built around a flagship measurement such as GEP-V or MOLLER and then the committee works hard to deliver the best technically ready experiments in support of the mission of the lab.</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effectLst/>
                <a:latin typeface="+mn-lt"/>
              </a:rPr>
              <a:t>The current NPES committee members are Eugene Chudakov, David Dean, Joe Grames, Douglas Higinbotham (Co-Chair), Mark Jones, Cynthia Keppel, </a:t>
            </a:r>
            <a:r>
              <a:rPr lang="en-US" dirty="0">
                <a:solidFill>
                  <a:srgbClr val="000007"/>
                </a:solidFill>
                <a:effectLst/>
                <a:latin typeface="+mn-lt"/>
              </a:rPr>
              <a:t>Eduard </a:t>
            </a:r>
            <a:r>
              <a:rPr lang="en-US" dirty="0" err="1">
                <a:solidFill>
                  <a:srgbClr val="000007"/>
                </a:solidFill>
                <a:effectLst/>
                <a:latin typeface="+mn-lt"/>
              </a:rPr>
              <a:t>Pozdeyev</a:t>
            </a:r>
            <a:r>
              <a:rPr lang="en-US" dirty="0">
                <a:solidFill>
                  <a:srgbClr val="000007"/>
                </a:solidFill>
                <a:effectLst/>
                <a:latin typeface="+mn-lt"/>
              </a:rPr>
              <a:t> </a:t>
            </a:r>
            <a:r>
              <a:rPr lang="en-US" dirty="0">
                <a:effectLst/>
                <a:latin typeface="+mn-lt"/>
              </a:rPr>
              <a:t>(Co-Chair), Patrizia Rossi, and Mike Spata, with valuable input provided from both accelerator and physics division support groups as well as facilities and engineering teams. </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effectLst/>
                <a:latin typeface="+mn-lt"/>
              </a:rPr>
              <a:t>After final review by the NPES committee, the schedule goes to the Jefferson Lab Director </a:t>
            </a:r>
            <a:r>
              <a:rPr lang="en-US" dirty="0">
                <a:latin typeface="+mn-lt"/>
              </a:rPr>
              <a:t>Jens Dilling</a:t>
            </a:r>
            <a:r>
              <a:rPr lang="en-US" dirty="0">
                <a:effectLst/>
                <a:latin typeface="+mn-lt"/>
              </a:rPr>
              <a:t> for final approval and then is posted online and emailed to our user community.</a:t>
            </a:r>
            <a:endParaRPr lang="en-US" dirty="0">
              <a:latin typeface="+mn-lt"/>
            </a:endParaRP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35FEDE41-74F2-C666-B2E2-48B3B4CB5C7E}"/>
              </a:ext>
            </a:extLst>
          </p:cNvPr>
          <p:cNvSpPr>
            <a:spLocks noGrp="1"/>
          </p:cNvSpPr>
          <p:nvPr>
            <p:ph type="sldNum" sz="quarter" idx="12"/>
          </p:nvPr>
        </p:nvSpPr>
        <p:spPr/>
        <p:txBody>
          <a:bodyPr/>
          <a:lstStyle/>
          <a:p>
            <a:fld id="{7D1BE87E-F0DE-A44C-894B-E142BEB21E42}" type="slidenum">
              <a:rPr lang="en-US" smtClean="0">
                <a:effectLst>
                  <a:outerShdw blurRad="38100" dist="38100" dir="2700000" algn="tl">
                    <a:srgbClr val="000000">
                      <a:alpha val="43137"/>
                    </a:srgbClr>
                  </a:outerShdw>
                </a:effectLst>
              </a:rPr>
              <a:pPr/>
              <a:t>3</a:t>
            </a:fld>
            <a:endParaRPr lang="en-US" dirty="0">
              <a:effectLst>
                <a:outerShdw blurRad="38100" dist="38100" dir="2700000" algn="tl">
                  <a:srgbClr val="000000">
                    <a:alpha val="43137"/>
                  </a:srgbClr>
                </a:outerShdw>
              </a:effectLst>
            </a:endParaRPr>
          </a:p>
        </p:txBody>
      </p:sp>
      <p:cxnSp>
        <p:nvCxnSpPr>
          <p:cNvPr id="2" name="Straight Connector 1">
            <a:extLst>
              <a:ext uri="{FF2B5EF4-FFF2-40B4-BE49-F238E27FC236}">
                <a16:creationId xmlns:a16="http://schemas.microsoft.com/office/drawing/2014/main" id="{8DAC34CB-2F09-D766-5C8A-929167B51CA6}"/>
              </a:ext>
            </a:extLst>
          </p:cNvPr>
          <p:cNvCxnSpPr>
            <a:cxnSpLocks/>
          </p:cNvCxnSpPr>
          <p:nvPr/>
        </p:nvCxnSpPr>
        <p:spPr>
          <a:xfrm flipV="1">
            <a:off x="417514" y="1210615"/>
            <a:ext cx="11380786" cy="9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3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31F51-3E46-BD3A-D075-D653B9E97236}"/>
            </a:ext>
          </a:extLst>
        </p:cNvPr>
        <p:cNvGrpSpPr/>
        <p:nvPr/>
      </p:nvGrpSpPr>
      <p:grpSpPr>
        <a:xfrm>
          <a:off x="0" y="0"/>
          <a:ext cx="0" cy="0"/>
          <a:chOff x="0" y="0"/>
          <a:chExt cx="0" cy="0"/>
        </a:xfrm>
      </p:grpSpPr>
      <p:sp>
        <p:nvSpPr>
          <p:cNvPr id="55" name="Title 54">
            <a:extLst>
              <a:ext uri="{FF2B5EF4-FFF2-40B4-BE49-F238E27FC236}">
                <a16:creationId xmlns:a16="http://schemas.microsoft.com/office/drawing/2014/main" id="{C57AD362-DC0B-5D68-71E7-3EE5543BB533}"/>
              </a:ext>
            </a:extLst>
          </p:cNvPr>
          <p:cNvSpPr>
            <a:spLocks noGrp="1"/>
          </p:cNvSpPr>
          <p:nvPr>
            <p:ph type="title"/>
          </p:nvPr>
        </p:nvSpPr>
        <p:spPr/>
        <p:txBody>
          <a:bodyPr/>
          <a:lstStyle/>
          <a:p>
            <a:r>
              <a:rPr lang="en-US" dirty="0"/>
              <a:t>DETAILED SCHEDULE</a:t>
            </a:r>
          </a:p>
        </p:txBody>
      </p:sp>
      <p:sp>
        <p:nvSpPr>
          <p:cNvPr id="9" name="Text Placeholder 8">
            <a:extLst>
              <a:ext uri="{FF2B5EF4-FFF2-40B4-BE49-F238E27FC236}">
                <a16:creationId xmlns:a16="http://schemas.microsoft.com/office/drawing/2014/main" id="{E5BCC8E9-CE68-407D-E689-40BF79EC8CAC}"/>
              </a:ext>
            </a:extLst>
          </p:cNvPr>
          <p:cNvSpPr>
            <a:spLocks noGrp="1"/>
          </p:cNvSpPr>
          <p:nvPr>
            <p:ph type="body" sz="half" idx="2"/>
          </p:nvPr>
        </p:nvSpPr>
        <p:spPr/>
        <p:txBody>
          <a:bodyPr/>
          <a:lstStyle/>
          <a:p>
            <a:pPr marL="342900" indent="-342900">
              <a:spcBef>
                <a:spcPts val="0"/>
              </a:spcBef>
              <a:buFont typeface="Arial" panose="020B0604020202020204" pitchFamily="34" charset="0"/>
              <a:buChar char="•"/>
            </a:pPr>
            <a:r>
              <a:rPr lang="en-US" dirty="0"/>
              <a:t>For every day of CEBAF running we have a detailed schedule for each of the experimental halls.</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Each morning the schedule is reviewed with the hall run coordinators along with the program deputy, head of accelerator operations and myself for physics division.</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As needed to ensure the experiments are getting the data they need, we make minor changes to the plan and those changes are reflected on a white-board at MCC.</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Most important is good communication between the halls and the accelerator.</a:t>
            </a:r>
          </a:p>
        </p:txBody>
      </p:sp>
      <p:sp>
        <p:nvSpPr>
          <p:cNvPr id="5" name="Slide Number Placeholder 4">
            <a:extLst>
              <a:ext uri="{FF2B5EF4-FFF2-40B4-BE49-F238E27FC236}">
                <a16:creationId xmlns:a16="http://schemas.microsoft.com/office/drawing/2014/main" id="{7616C3DD-F9BD-13CA-2115-E16874B9ABB8}"/>
              </a:ext>
            </a:extLst>
          </p:cNvPr>
          <p:cNvSpPr>
            <a:spLocks noGrp="1"/>
          </p:cNvSpPr>
          <p:nvPr>
            <p:ph type="sldNum" sz="quarter" idx="12"/>
          </p:nvPr>
        </p:nvSpPr>
        <p:spPr/>
        <p:txBody>
          <a:bodyPr/>
          <a:lstStyle/>
          <a:p>
            <a:fld id="{7D1BE87E-F0DE-A44C-894B-E142BEB21E42}" type="slidenum">
              <a:rPr lang="en-US" smtClean="0">
                <a:effectLst>
                  <a:outerShdw blurRad="38100" dist="38100" dir="2700000" algn="tl">
                    <a:srgbClr val="000000">
                      <a:alpha val="43137"/>
                    </a:srgbClr>
                  </a:outerShdw>
                </a:effectLst>
              </a:rPr>
              <a:pPr/>
              <a:t>4</a:t>
            </a:fld>
            <a:endParaRPr lang="en-US"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2A2B3C83-C78F-5738-29C6-6FFE712B9F48}"/>
              </a:ext>
            </a:extLst>
          </p:cNvPr>
          <p:cNvSpPr/>
          <p:nvPr/>
        </p:nvSpPr>
        <p:spPr>
          <a:xfrm>
            <a:off x="6246796" y="5153892"/>
            <a:ext cx="5945204" cy="1045026"/>
          </a:xfrm>
          <a:prstGeom prst="rect">
            <a:avLst/>
          </a:prstGeom>
          <a:solidFill>
            <a:schemeClr val="bg2">
              <a:alpha val="5101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B064165C-3841-F485-62F7-B0EDFB00296C}"/>
              </a:ext>
            </a:extLst>
          </p:cNvPr>
          <p:cNvSpPr txBox="1"/>
          <p:nvPr/>
        </p:nvSpPr>
        <p:spPr>
          <a:xfrm>
            <a:off x="6273257" y="5208090"/>
            <a:ext cx="5945204" cy="912322"/>
          </a:xfrm>
          <a:prstGeom prst="rect">
            <a:avLst/>
          </a:prstGeom>
          <a:noFill/>
        </p:spPr>
        <p:txBody>
          <a:bodyPr wrap="square" rtlCol="0">
            <a:noAutofit/>
          </a:bodyPr>
          <a:lstStyle/>
          <a:p>
            <a:pPr algn="ctr"/>
            <a:r>
              <a:rPr lang="en-US" sz="1600" i="1" dirty="0">
                <a:latin typeface="Arial" panose="020B0604020202020204" pitchFamily="34" charset="0"/>
                <a:cs typeface="Arial" panose="020B0604020202020204" pitchFamily="34" charset="0"/>
              </a:rPr>
              <a:t>Photo of experimental Hall A.    Our hall for major installation experiments like GEP-V (shown) and MOLLER.</a:t>
            </a:r>
          </a:p>
        </p:txBody>
      </p:sp>
      <p:cxnSp>
        <p:nvCxnSpPr>
          <p:cNvPr id="2" name="Straight Connector 1">
            <a:extLst>
              <a:ext uri="{FF2B5EF4-FFF2-40B4-BE49-F238E27FC236}">
                <a16:creationId xmlns:a16="http://schemas.microsoft.com/office/drawing/2014/main" id="{5A818537-C1FA-575B-A907-BD7663D50A05}"/>
              </a:ext>
            </a:extLst>
          </p:cNvPr>
          <p:cNvCxnSpPr>
            <a:cxnSpLocks/>
          </p:cNvCxnSpPr>
          <p:nvPr/>
        </p:nvCxnSpPr>
        <p:spPr>
          <a:xfrm>
            <a:off x="417514" y="1211517"/>
            <a:ext cx="555407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Placeholder 7">
            <a:extLst>
              <a:ext uri="{FF2B5EF4-FFF2-40B4-BE49-F238E27FC236}">
                <a16:creationId xmlns:a16="http://schemas.microsoft.com/office/drawing/2014/main" id="{CF3C1CCC-98CC-154D-D676-35261884A610}"/>
              </a:ext>
            </a:extLst>
          </p:cNvPr>
          <p:cNvPicPr>
            <a:picLocks noGrp="1" noChangeAspect="1"/>
          </p:cNvPicPr>
          <p:nvPr>
            <p:ph type="pic" idx="1"/>
          </p:nvPr>
        </p:nvPicPr>
        <p:blipFill>
          <a:blip r:embed="rId3"/>
          <a:srcRect l="5858" r="5858"/>
          <a:stretch>
            <a:fillRect/>
          </a:stretch>
        </p:blipFill>
        <p:spPr>
          <a:prstGeom prst="rect">
            <a:avLst/>
          </a:prstGeom>
        </p:spPr>
      </p:pic>
    </p:spTree>
    <p:extLst>
      <p:ext uri="{BB962C8B-B14F-4D97-AF65-F5344CB8AC3E}">
        <p14:creationId xmlns:p14="http://schemas.microsoft.com/office/powerpoint/2010/main" val="70069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5B2132-3BC6-E001-AFC3-5F80FD743A9D}"/>
              </a:ext>
            </a:extLst>
          </p:cNvPr>
          <p:cNvSpPr>
            <a:spLocks noGrp="1"/>
          </p:cNvSpPr>
          <p:nvPr>
            <p:ph type="sldNum" sz="quarter" idx="12"/>
          </p:nvPr>
        </p:nvSpPr>
        <p:spPr/>
        <p:txBody>
          <a:bodyPr/>
          <a:lstStyle/>
          <a:p>
            <a:fld id="{7D1BE87E-F0DE-A44C-894B-E142BEB21E42}" type="slidenum">
              <a:rPr lang="en-US" smtClean="0"/>
              <a:pPr/>
              <a:t>5</a:t>
            </a:fld>
            <a:endParaRPr lang="en-US" dirty="0"/>
          </a:p>
        </p:txBody>
      </p:sp>
      <p:pic>
        <p:nvPicPr>
          <p:cNvPr id="13" name="Picture 12" descr="Application, table, Excel&#10;&#10;AI-generated content may be incorrect.">
            <a:extLst>
              <a:ext uri="{FF2B5EF4-FFF2-40B4-BE49-F238E27FC236}">
                <a16:creationId xmlns:a16="http://schemas.microsoft.com/office/drawing/2014/main" id="{ECDBB197-2FF3-B410-1DA5-8643E0E6E1D4}"/>
              </a:ext>
            </a:extLst>
          </p:cNvPr>
          <p:cNvPicPr>
            <a:picLocks noChangeAspect="1"/>
          </p:cNvPicPr>
          <p:nvPr/>
        </p:nvPicPr>
        <p:blipFill>
          <a:blip r:embed="rId2"/>
          <a:stretch>
            <a:fillRect/>
          </a:stretch>
        </p:blipFill>
        <p:spPr>
          <a:xfrm>
            <a:off x="0" y="1227366"/>
            <a:ext cx="12065960" cy="4081233"/>
          </a:xfrm>
          <a:prstGeom prst="rect">
            <a:avLst/>
          </a:prstGeom>
        </p:spPr>
      </p:pic>
      <p:sp>
        <p:nvSpPr>
          <p:cNvPr id="2" name="TextBox 1">
            <a:extLst>
              <a:ext uri="{FF2B5EF4-FFF2-40B4-BE49-F238E27FC236}">
                <a16:creationId xmlns:a16="http://schemas.microsoft.com/office/drawing/2014/main" id="{BC4A8094-7B06-B176-8AB3-F26F9733DF37}"/>
              </a:ext>
            </a:extLst>
          </p:cNvPr>
          <p:cNvSpPr txBox="1"/>
          <p:nvPr/>
        </p:nvSpPr>
        <p:spPr>
          <a:xfrm>
            <a:off x="0" y="5709473"/>
            <a:ext cx="12192000" cy="369332"/>
          </a:xfrm>
          <a:prstGeom prst="rect">
            <a:avLst/>
          </a:prstGeom>
          <a:noFill/>
        </p:spPr>
        <p:txBody>
          <a:bodyPr wrap="square" rtlCol="0">
            <a:spAutoFit/>
          </a:bodyPr>
          <a:lstStyle/>
          <a:p>
            <a:pPr algn="ctr"/>
            <a:r>
              <a:rPr lang="en-US" dirty="0"/>
              <a:t>As a previous lesson learned, we try to stagger the initial start of beam to the halls.</a:t>
            </a:r>
          </a:p>
        </p:txBody>
      </p:sp>
    </p:spTree>
    <p:extLst>
      <p:ext uri="{BB962C8B-B14F-4D97-AF65-F5344CB8AC3E}">
        <p14:creationId xmlns:p14="http://schemas.microsoft.com/office/powerpoint/2010/main" val="319770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A8CA9-07DA-310F-7392-564610B54378}"/>
            </a:ext>
          </a:extLst>
        </p:cNvPr>
        <p:cNvGrpSpPr/>
        <p:nvPr/>
      </p:nvGrpSpPr>
      <p:grpSpPr>
        <a:xfrm>
          <a:off x="0" y="0"/>
          <a:ext cx="0" cy="0"/>
          <a:chOff x="0" y="0"/>
          <a:chExt cx="0" cy="0"/>
        </a:xfrm>
      </p:grpSpPr>
      <p:sp>
        <p:nvSpPr>
          <p:cNvPr id="55" name="Title 54">
            <a:extLst>
              <a:ext uri="{FF2B5EF4-FFF2-40B4-BE49-F238E27FC236}">
                <a16:creationId xmlns:a16="http://schemas.microsoft.com/office/drawing/2014/main" id="{DF0D2ACC-FF9E-5F6A-0930-BCEBA19F51F0}"/>
              </a:ext>
            </a:extLst>
          </p:cNvPr>
          <p:cNvSpPr>
            <a:spLocks noGrp="1"/>
          </p:cNvSpPr>
          <p:nvPr>
            <p:ph type="title"/>
          </p:nvPr>
        </p:nvSpPr>
        <p:spPr/>
        <p:txBody>
          <a:bodyPr/>
          <a:lstStyle/>
          <a:p>
            <a:r>
              <a:rPr lang="en-US" dirty="0"/>
              <a:t>TWO YEAR SCHEDULE</a:t>
            </a:r>
          </a:p>
        </p:txBody>
      </p:sp>
      <p:sp>
        <p:nvSpPr>
          <p:cNvPr id="9" name="Text Placeholder 8">
            <a:extLst>
              <a:ext uri="{FF2B5EF4-FFF2-40B4-BE49-F238E27FC236}">
                <a16:creationId xmlns:a16="http://schemas.microsoft.com/office/drawing/2014/main" id="{38E948F9-3B09-EC8D-C654-ABD270B002DD}"/>
              </a:ext>
            </a:extLst>
          </p:cNvPr>
          <p:cNvSpPr>
            <a:spLocks noGrp="1"/>
          </p:cNvSpPr>
          <p:nvPr>
            <p:ph type="body" sz="half" idx="2"/>
          </p:nvPr>
        </p:nvSpPr>
        <p:spPr/>
        <p:txBody>
          <a:bodyPr/>
          <a:lstStyle/>
          <a:p>
            <a:pPr marL="342900" indent="-342900">
              <a:spcBef>
                <a:spcPts val="0"/>
              </a:spcBef>
              <a:buFont typeface="Arial" panose="020B0604020202020204" pitchFamily="34" charset="0"/>
              <a:buChar char="•"/>
            </a:pPr>
            <a:r>
              <a:rPr lang="en-US" dirty="0"/>
              <a:t>The scheduling memo that is approved by Kim and made by the NPES committee has the plan for the current fiscal year and a tentative plan for the next fiscal.</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As budgets are uncertain, we of course adjust these plans as needed; but we do try to stick with them as much as possible.   For example, when an experiment runs can be particularly important for the doctorial students and postdoctoral scientists and for a 413.3B project such as MOLLER can be important for a project milestone.</a:t>
            </a:r>
          </a:p>
        </p:txBody>
      </p:sp>
      <p:sp>
        <p:nvSpPr>
          <p:cNvPr id="5" name="Slide Number Placeholder 4">
            <a:extLst>
              <a:ext uri="{FF2B5EF4-FFF2-40B4-BE49-F238E27FC236}">
                <a16:creationId xmlns:a16="http://schemas.microsoft.com/office/drawing/2014/main" id="{0E9F519B-9B24-2A8A-9D2A-EACEC577AC97}"/>
              </a:ext>
            </a:extLst>
          </p:cNvPr>
          <p:cNvSpPr>
            <a:spLocks noGrp="1"/>
          </p:cNvSpPr>
          <p:nvPr>
            <p:ph type="sldNum" sz="quarter" idx="12"/>
          </p:nvPr>
        </p:nvSpPr>
        <p:spPr/>
        <p:txBody>
          <a:bodyPr/>
          <a:lstStyle/>
          <a:p>
            <a:fld id="{7D1BE87E-F0DE-A44C-894B-E142BEB21E42}" type="slidenum">
              <a:rPr lang="en-US" smtClean="0">
                <a:effectLst>
                  <a:outerShdw blurRad="38100" dist="38100" dir="2700000" algn="tl">
                    <a:srgbClr val="000000">
                      <a:alpha val="43137"/>
                    </a:srgbClr>
                  </a:outerShdw>
                </a:effectLst>
              </a:rPr>
              <a:pPr/>
              <a:t>6</a:t>
            </a:fld>
            <a:endParaRPr lang="en-US"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E3050ABF-FE76-3DCC-74BB-D1096A22D8B7}"/>
              </a:ext>
            </a:extLst>
          </p:cNvPr>
          <p:cNvSpPr/>
          <p:nvPr/>
        </p:nvSpPr>
        <p:spPr>
          <a:xfrm>
            <a:off x="6246796" y="5153892"/>
            <a:ext cx="5945204" cy="1045026"/>
          </a:xfrm>
          <a:prstGeom prst="rect">
            <a:avLst/>
          </a:prstGeom>
          <a:solidFill>
            <a:schemeClr val="bg2">
              <a:alpha val="5101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46907F0E-B2C8-FAF2-67BB-A085780CDAF8}"/>
              </a:ext>
            </a:extLst>
          </p:cNvPr>
          <p:cNvSpPr txBox="1"/>
          <p:nvPr/>
        </p:nvSpPr>
        <p:spPr>
          <a:xfrm>
            <a:off x="6273257" y="5208090"/>
            <a:ext cx="5945204" cy="912322"/>
          </a:xfrm>
          <a:prstGeom prst="rect">
            <a:avLst/>
          </a:prstGeom>
          <a:noFill/>
        </p:spPr>
        <p:txBody>
          <a:bodyPr wrap="square" rtlCol="0">
            <a:noAutofit/>
          </a:bodyPr>
          <a:lstStyle/>
          <a:p>
            <a:pPr algn="ctr"/>
            <a:r>
              <a:rPr lang="en-US" sz="1600" i="1" dirty="0">
                <a:latin typeface="Arial" panose="020B0604020202020204" pitchFamily="34" charset="0"/>
                <a:cs typeface="Arial" panose="020B0604020202020204" pitchFamily="34" charset="0"/>
              </a:rPr>
              <a:t>Photo of experimental Hall B.   This large acceptance spectrometer, CLAS12, is ideal of multiparticle final-states as well as for searches over large areas of phase space.</a:t>
            </a:r>
          </a:p>
        </p:txBody>
      </p:sp>
      <p:cxnSp>
        <p:nvCxnSpPr>
          <p:cNvPr id="2" name="Straight Connector 1">
            <a:extLst>
              <a:ext uri="{FF2B5EF4-FFF2-40B4-BE49-F238E27FC236}">
                <a16:creationId xmlns:a16="http://schemas.microsoft.com/office/drawing/2014/main" id="{3A452065-8D08-70E6-6669-C9DF407DF2BF}"/>
              </a:ext>
            </a:extLst>
          </p:cNvPr>
          <p:cNvCxnSpPr>
            <a:cxnSpLocks/>
          </p:cNvCxnSpPr>
          <p:nvPr/>
        </p:nvCxnSpPr>
        <p:spPr>
          <a:xfrm>
            <a:off x="417514" y="1211517"/>
            <a:ext cx="555407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Placeholder 10">
            <a:extLst>
              <a:ext uri="{FF2B5EF4-FFF2-40B4-BE49-F238E27FC236}">
                <a16:creationId xmlns:a16="http://schemas.microsoft.com/office/drawing/2014/main" id="{59B8D781-ACC1-C224-B851-626EF3030B14}"/>
              </a:ext>
            </a:extLst>
          </p:cNvPr>
          <p:cNvPicPr>
            <a:picLocks noGrp="1" noChangeAspect="1"/>
          </p:cNvPicPr>
          <p:nvPr>
            <p:ph type="pic" idx="1"/>
          </p:nvPr>
        </p:nvPicPr>
        <p:blipFill>
          <a:blip r:embed="rId3"/>
          <a:srcRect l="6262" r="6262"/>
          <a:stretch>
            <a:fillRect/>
          </a:stretch>
        </p:blipFill>
        <p:spPr>
          <a:prstGeom prst="rect">
            <a:avLst/>
          </a:prstGeom>
        </p:spPr>
      </p:pic>
    </p:spTree>
    <p:extLst>
      <p:ext uri="{BB962C8B-B14F-4D97-AF65-F5344CB8AC3E}">
        <p14:creationId xmlns:p14="http://schemas.microsoft.com/office/powerpoint/2010/main" val="212255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2E14-E139-AED7-DC72-3337477C6E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2440733-D4E1-64A6-B8EB-6711620B26AC}"/>
              </a:ext>
            </a:extLst>
          </p:cNvPr>
          <p:cNvSpPr>
            <a:spLocks noGrp="1"/>
          </p:cNvSpPr>
          <p:nvPr>
            <p:ph type="sldNum" sz="quarter" idx="12"/>
          </p:nvPr>
        </p:nvSpPr>
        <p:spPr/>
        <p:txBody>
          <a:bodyPr/>
          <a:lstStyle/>
          <a:p>
            <a:fld id="{7D1BE87E-F0DE-A44C-894B-E142BEB21E42}" type="slidenum">
              <a:rPr lang="en-US" smtClean="0"/>
              <a:pPr/>
              <a:t>7</a:t>
            </a:fld>
            <a:endParaRPr lang="en-US" dirty="0"/>
          </a:p>
        </p:txBody>
      </p:sp>
      <p:grpSp>
        <p:nvGrpSpPr>
          <p:cNvPr id="8" name="Group 7">
            <a:extLst>
              <a:ext uri="{FF2B5EF4-FFF2-40B4-BE49-F238E27FC236}">
                <a16:creationId xmlns:a16="http://schemas.microsoft.com/office/drawing/2014/main" id="{B0DEEE1E-9823-30E2-A7A1-FBFB25BF201A}"/>
              </a:ext>
            </a:extLst>
          </p:cNvPr>
          <p:cNvGrpSpPr/>
          <p:nvPr/>
        </p:nvGrpSpPr>
        <p:grpSpPr>
          <a:xfrm>
            <a:off x="675152" y="755501"/>
            <a:ext cx="10154184" cy="6044929"/>
            <a:chOff x="853808" y="431493"/>
            <a:chExt cx="10154184" cy="6044929"/>
          </a:xfrm>
        </p:grpSpPr>
        <p:pic>
          <p:nvPicPr>
            <p:cNvPr id="3" name="Picture 2" descr="Chart&#10;&#10;AI-generated content may be incorrect.">
              <a:extLst>
                <a:ext uri="{FF2B5EF4-FFF2-40B4-BE49-F238E27FC236}">
                  <a16:creationId xmlns:a16="http://schemas.microsoft.com/office/drawing/2014/main" id="{0C1879D8-FA14-6C2B-66C0-BF81CEE3BEF5}"/>
                </a:ext>
              </a:extLst>
            </p:cNvPr>
            <p:cNvPicPr>
              <a:picLocks noChangeAspect="1"/>
            </p:cNvPicPr>
            <p:nvPr/>
          </p:nvPicPr>
          <p:blipFill>
            <a:blip r:embed="rId2"/>
            <a:stretch>
              <a:fillRect/>
            </a:stretch>
          </p:blipFill>
          <p:spPr>
            <a:xfrm>
              <a:off x="853808" y="431493"/>
              <a:ext cx="10154184" cy="6044929"/>
            </a:xfrm>
            <a:prstGeom prst="rect">
              <a:avLst/>
            </a:prstGeom>
          </p:spPr>
        </p:pic>
        <p:sp>
          <p:nvSpPr>
            <p:cNvPr id="2" name="Rectangle 1">
              <a:extLst>
                <a:ext uri="{FF2B5EF4-FFF2-40B4-BE49-F238E27FC236}">
                  <a16:creationId xmlns:a16="http://schemas.microsoft.com/office/drawing/2014/main" id="{B955E42D-E95B-DD20-3464-D81776F4788E}"/>
                </a:ext>
              </a:extLst>
            </p:cNvPr>
            <p:cNvSpPr/>
            <p:nvPr/>
          </p:nvSpPr>
          <p:spPr>
            <a:xfrm>
              <a:off x="8586216" y="2242022"/>
              <a:ext cx="768096" cy="201168"/>
            </a:xfrm>
            <a:prstGeom prst="rect">
              <a:avLst/>
            </a:prstGeom>
            <a:solidFill>
              <a:srgbClr val="FF3A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99D881-2D9B-018E-88F6-8E1B3DC31D94}"/>
                </a:ext>
              </a:extLst>
            </p:cNvPr>
            <p:cNvSpPr/>
            <p:nvPr/>
          </p:nvSpPr>
          <p:spPr>
            <a:xfrm>
              <a:off x="9445495" y="2000805"/>
              <a:ext cx="768096" cy="201168"/>
            </a:xfrm>
            <a:prstGeom prst="rect">
              <a:avLst/>
            </a:prstGeom>
            <a:solidFill>
              <a:srgbClr val="FF3A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5B7A31-EA25-BFA3-A005-27474EDD2526}"/>
                </a:ext>
              </a:extLst>
            </p:cNvPr>
            <p:cNvSpPr/>
            <p:nvPr/>
          </p:nvSpPr>
          <p:spPr>
            <a:xfrm>
              <a:off x="8501743" y="2007117"/>
              <a:ext cx="88819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FAFD4C-D396-19E8-B25A-0080068E9A47}"/>
                </a:ext>
              </a:extLst>
            </p:cNvPr>
            <p:cNvSpPr/>
            <p:nvPr/>
          </p:nvSpPr>
          <p:spPr>
            <a:xfrm>
              <a:off x="9445495" y="2244200"/>
              <a:ext cx="76809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56588D-37CB-11B0-7F3D-09EEE7763723}"/>
                </a:ext>
              </a:extLst>
            </p:cNvPr>
            <p:cNvSpPr/>
            <p:nvPr/>
          </p:nvSpPr>
          <p:spPr>
            <a:xfrm>
              <a:off x="8565137" y="4948656"/>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414C830-C7E3-19E3-6A89-843C16369521}"/>
                </a:ext>
              </a:extLst>
            </p:cNvPr>
            <p:cNvSpPr/>
            <p:nvPr/>
          </p:nvSpPr>
          <p:spPr>
            <a:xfrm>
              <a:off x="9386970" y="4937770"/>
              <a:ext cx="749730" cy="201168"/>
            </a:xfrm>
            <a:prstGeom prst="rect">
              <a:avLst/>
            </a:prstGeom>
            <a:solidFill>
              <a:srgbClr val="1E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5096B9-BEFF-57A3-A927-8E8FDA38392D}"/>
                </a:ext>
              </a:extLst>
            </p:cNvPr>
            <p:cNvSpPr/>
            <p:nvPr/>
          </p:nvSpPr>
          <p:spPr>
            <a:xfrm>
              <a:off x="9313778" y="5190319"/>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ED5828-3B66-EAE9-1F67-324AF8DA6523}"/>
                </a:ext>
              </a:extLst>
            </p:cNvPr>
            <p:cNvSpPr/>
            <p:nvPr/>
          </p:nvSpPr>
          <p:spPr>
            <a:xfrm>
              <a:off x="8621843" y="3904216"/>
              <a:ext cx="768096"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9587BB-2580-774E-DFCA-E8C361056F86}"/>
                </a:ext>
              </a:extLst>
            </p:cNvPr>
            <p:cNvSpPr/>
            <p:nvPr/>
          </p:nvSpPr>
          <p:spPr>
            <a:xfrm>
              <a:off x="9442842" y="3925988"/>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E54AF9-C868-D0C1-5E3F-6656A13F32B2}"/>
                </a:ext>
              </a:extLst>
            </p:cNvPr>
            <p:cNvSpPr/>
            <p:nvPr/>
          </p:nvSpPr>
          <p:spPr>
            <a:xfrm>
              <a:off x="9797143" y="3682593"/>
              <a:ext cx="498268"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87164D-88E2-CE72-680D-29FDDD831831}"/>
                </a:ext>
              </a:extLst>
            </p:cNvPr>
            <p:cNvSpPr/>
            <p:nvPr/>
          </p:nvSpPr>
          <p:spPr>
            <a:xfrm>
              <a:off x="9442842" y="3449194"/>
              <a:ext cx="328175"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B649F-F04F-1E1A-25A9-F3BE99EF4B12}"/>
                </a:ext>
              </a:extLst>
            </p:cNvPr>
            <p:cNvSpPr/>
            <p:nvPr/>
          </p:nvSpPr>
          <p:spPr>
            <a:xfrm>
              <a:off x="8717715" y="3687591"/>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856DCF-B809-AF7A-F1CF-2B68AF797478}"/>
                </a:ext>
              </a:extLst>
            </p:cNvPr>
            <p:cNvSpPr/>
            <p:nvPr/>
          </p:nvSpPr>
          <p:spPr>
            <a:xfrm>
              <a:off x="8291431" y="3455680"/>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674647B-218B-26AB-6DB2-BFA48D7CFF26}"/>
              </a:ext>
            </a:extLst>
          </p:cNvPr>
          <p:cNvSpPr txBox="1"/>
          <p:nvPr/>
        </p:nvSpPr>
        <p:spPr>
          <a:xfrm>
            <a:off x="675152" y="57570"/>
            <a:ext cx="10559622" cy="830997"/>
          </a:xfrm>
          <a:prstGeom prst="rect">
            <a:avLst/>
          </a:prstGeom>
          <a:noFill/>
        </p:spPr>
        <p:txBody>
          <a:bodyPr wrap="none" rtlCol="0">
            <a:spAutoFit/>
          </a:bodyPr>
          <a:lstStyle/>
          <a:p>
            <a:r>
              <a:rPr lang="en-US" sz="2400" b="1" dirty="0"/>
              <a:t>NOTE:  New Version Coming With Next Scheduling Memo</a:t>
            </a:r>
          </a:p>
          <a:p>
            <a:r>
              <a:rPr lang="en-US" sz="2400" b="1" dirty="0"/>
              <a:t>Also see detailed </a:t>
            </a:r>
            <a:r>
              <a:rPr lang="en-US" sz="2400" b="1" dirty="0" err="1"/>
              <a:t>xls</a:t>
            </a:r>
            <a:r>
              <a:rPr lang="en-US" sz="2400" b="1" dirty="0"/>
              <a:t> file at: </a:t>
            </a:r>
            <a:r>
              <a:rPr lang="en-US" sz="2400" b="1" dirty="0">
                <a:hlinkClick r:id="rId3"/>
              </a:rPr>
              <a:t>https://www.jlab.org/physics/experiments/schedule</a:t>
            </a:r>
            <a:r>
              <a:rPr lang="en-US" sz="2400" b="1" dirty="0"/>
              <a:t> </a:t>
            </a:r>
          </a:p>
        </p:txBody>
      </p:sp>
    </p:spTree>
    <p:extLst>
      <p:ext uri="{BB962C8B-B14F-4D97-AF65-F5344CB8AC3E}">
        <p14:creationId xmlns:p14="http://schemas.microsoft.com/office/powerpoint/2010/main" val="247372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47873B80-8525-A91D-A12B-18F03C5F2719}"/>
              </a:ext>
            </a:extLst>
          </p:cNvPr>
          <p:cNvSpPr>
            <a:spLocks noGrp="1"/>
          </p:cNvSpPr>
          <p:nvPr>
            <p:ph type="title"/>
          </p:nvPr>
        </p:nvSpPr>
        <p:spPr/>
        <p:txBody>
          <a:bodyPr/>
          <a:lstStyle/>
          <a:p>
            <a:r>
              <a:rPr lang="en-US" dirty="0"/>
              <a:t>LONG TERM SCHEDULE</a:t>
            </a:r>
          </a:p>
        </p:txBody>
      </p:sp>
      <p:sp>
        <p:nvSpPr>
          <p:cNvPr id="9" name="Text Placeholder 8">
            <a:extLst>
              <a:ext uri="{FF2B5EF4-FFF2-40B4-BE49-F238E27FC236}">
                <a16:creationId xmlns:a16="http://schemas.microsoft.com/office/drawing/2014/main" id="{BB886B71-0E6A-C3B0-BC1F-DDDF984D9112}"/>
              </a:ext>
            </a:extLst>
          </p:cNvPr>
          <p:cNvSpPr>
            <a:spLocks noGrp="1"/>
          </p:cNvSpPr>
          <p:nvPr>
            <p:ph type="body" sz="half" idx="2"/>
          </p:nvPr>
        </p:nvSpPr>
        <p:spPr/>
        <p:txBody>
          <a:bodyPr/>
          <a:lstStyle/>
          <a:p>
            <a:pPr>
              <a:spcBef>
                <a:spcPts val="0"/>
              </a:spcBef>
            </a:pPr>
            <a:r>
              <a:rPr lang="en-US" dirty="0"/>
              <a:t>Along with the formal two-year schedule that is approved by Kim, we are also always looking forward at least five years.</a:t>
            </a:r>
          </a:p>
          <a:p>
            <a:pPr>
              <a:spcBef>
                <a:spcPts val="0"/>
              </a:spcBef>
            </a:pPr>
            <a:endParaRPr lang="en-US" dirty="0"/>
          </a:p>
          <a:p>
            <a:pPr>
              <a:spcBef>
                <a:spcPts val="0"/>
              </a:spcBef>
            </a:pPr>
            <a:r>
              <a:rPr lang="en-US" dirty="0"/>
              <a:t>Unlike the short-term schedule, which tends to only get minor changes in the sequence or timing of experiments, the long-term schedule tends to see more dramatic shifts as priorities and/or funding profiles change.</a:t>
            </a:r>
          </a:p>
          <a:p>
            <a:pPr>
              <a:spcBef>
                <a:spcPts val="0"/>
              </a:spcBef>
            </a:pPr>
            <a:endParaRPr lang="en-US" dirty="0"/>
          </a:p>
          <a:p>
            <a:pPr>
              <a:spcBef>
                <a:spcPts val="0"/>
              </a:spcBef>
            </a:pPr>
            <a:r>
              <a:rPr lang="en-US" dirty="0"/>
              <a:t>While only the MOLLER experiment is a 413.3B project, all our experiments require a lot of planning, resource management and often an enabling piece of equipment.   For example, the current experiment in Hall B has the ALERT detector system installed, in Hall C the new LAD detector and in Hall D an upgraded calorimeter.</a:t>
            </a:r>
          </a:p>
        </p:txBody>
      </p:sp>
      <p:sp>
        <p:nvSpPr>
          <p:cNvPr id="5" name="Slide Number Placeholder 4">
            <a:extLst>
              <a:ext uri="{FF2B5EF4-FFF2-40B4-BE49-F238E27FC236}">
                <a16:creationId xmlns:a16="http://schemas.microsoft.com/office/drawing/2014/main" id="{DFDF78B6-E29E-3571-D039-FE0235227E52}"/>
              </a:ext>
            </a:extLst>
          </p:cNvPr>
          <p:cNvSpPr>
            <a:spLocks noGrp="1"/>
          </p:cNvSpPr>
          <p:nvPr>
            <p:ph type="sldNum" sz="quarter" idx="12"/>
          </p:nvPr>
        </p:nvSpPr>
        <p:spPr/>
        <p:txBody>
          <a:bodyPr/>
          <a:lstStyle/>
          <a:p>
            <a:fld id="{7D1BE87E-F0DE-A44C-894B-E142BEB21E42}" type="slidenum">
              <a:rPr lang="en-US" smtClean="0">
                <a:effectLst>
                  <a:outerShdw blurRad="38100" dist="38100" dir="2700000" algn="tl">
                    <a:srgbClr val="000000">
                      <a:alpha val="43137"/>
                    </a:srgbClr>
                  </a:outerShdw>
                </a:effectLst>
              </a:rPr>
              <a:pPr/>
              <a:t>8</a:t>
            </a:fld>
            <a:endParaRPr lang="en-US"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95789061-3E80-B9C6-110F-173C5B75C0D3}"/>
              </a:ext>
            </a:extLst>
          </p:cNvPr>
          <p:cNvSpPr/>
          <p:nvPr/>
        </p:nvSpPr>
        <p:spPr>
          <a:xfrm>
            <a:off x="6246796" y="5153892"/>
            <a:ext cx="5945204" cy="1045026"/>
          </a:xfrm>
          <a:prstGeom prst="rect">
            <a:avLst/>
          </a:prstGeom>
          <a:solidFill>
            <a:schemeClr val="bg2">
              <a:alpha val="5101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2FC3A9E2-F275-6347-1BB2-3235E4ED67F2}"/>
              </a:ext>
            </a:extLst>
          </p:cNvPr>
          <p:cNvSpPr txBox="1"/>
          <p:nvPr/>
        </p:nvSpPr>
        <p:spPr>
          <a:xfrm>
            <a:off x="6273257" y="5208090"/>
            <a:ext cx="5945204" cy="912322"/>
          </a:xfrm>
          <a:prstGeom prst="rect">
            <a:avLst/>
          </a:prstGeom>
          <a:noFill/>
        </p:spPr>
        <p:txBody>
          <a:bodyPr wrap="square" rtlCol="0">
            <a:noAutofit/>
          </a:bodyPr>
          <a:lstStyle/>
          <a:p>
            <a:pPr algn="ctr"/>
            <a:r>
              <a:rPr lang="en-US" sz="1600" i="1" dirty="0">
                <a:latin typeface="Arial" panose="020B0604020202020204" pitchFamily="34" charset="0"/>
                <a:cs typeface="Arial" panose="020B0604020202020204" pitchFamily="34" charset="0"/>
              </a:rPr>
              <a:t>Photo of experimental Hall C.  This high luminosity hall is equipped with a pair of spectrometers for high precision experiments with space for large ancillary detectors.</a:t>
            </a:r>
          </a:p>
        </p:txBody>
      </p:sp>
      <p:cxnSp>
        <p:nvCxnSpPr>
          <p:cNvPr id="2" name="Straight Connector 1">
            <a:extLst>
              <a:ext uri="{FF2B5EF4-FFF2-40B4-BE49-F238E27FC236}">
                <a16:creationId xmlns:a16="http://schemas.microsoft.com/office/drawing/2014/main" id="{ECA895FD-6758-8A98-A151-2F97A37AFE76}"/>
              </a:ext>
            </a:extLst>
          </p:cNvPr>
          <p:cNvCxnSpPr>
            <a:cxnSpLocks/>
          </p:cNvCxnSpPr>
          <p:nvPr/>
        </p:nvCxnSpPr>
        <p:spPr>
          <a:xfrm>
            <a:off x="417514" y="1211517"/>
            <a:ext cx="555407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Placeholder 7">
            <a:extLst>
              <a:ext uri="{FF2B5EF4-FFF2-40B4-BE49-F238E27FC236}">
                <a16:creationId xmlns:a16="http://schemas.microsoft.com/office/drawing/2014/main" id="{94728C54-5F83-CF6F-564D-A53CB8F764C5}"/>
              </a:ext>
            </a:extLst>
          </p:cNvPr>
          <p:cNvPicPr>
            <a:picLocks noGrp="1" noChangeAspect="1"/>
          </p:cNvPicPr>
          <p:nvPr>
            <p:ph type="pic" idx="1"/>
          </p:nvPr>
        </p:nvPicPr>
        <p:blipFill>
          <a:blip r:embed="rId3"/>
          <a:srcRect l="5858" r="5858"/>
          <a:stretch>
            <a:fillRect/>
          </a:stretch>
        </p:blipFill>
        <p:spPr>
          <a:prstGeom prst="rect">
            <a:avLst/>
          </a:prstGeom>
        </p:spPr>
      </p:pic>
    </p:spTree>
    <p:extLst>
      <p:ext uri="{BB962C8B-B14F-4D97-AF65-F5344CB8AC3E}">
        <p14:creationId xmlns:p14="http://schemas.microsoft.com/office/powerpoint/2010/main" val="217378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501D4A-53A9-53C6-B8CD-42C34E251FE2}"/>
              </a:ext>
            </a:extLst>
          </p:cNvPr>
          <p:cNvSpPr>
            <a:spLocks noGrp="1"/>
          </p:cNvSpPr>
          <p:nvPr>
            <p:ph type="sldNum" sz="quarter" idx="12"/>
          </p:nvPr>
        </p:nvSpPr>
        <p:spPr/>
        <p:txBody>
          <a:bodyPr/>
          <a:lstStyle/>
          <a:p>
            <a:fld id="{7D1BE87E-F0DE-A44C-894B-E142BEB21E42}" type="slidenum">
              <a:rPr lang="en-US" smtClean="0"/>
              <a:pPr/>
              <a:t>9</a:t>
            </a:fld>
            <a:endParaRPr lang="en-US" dirty="0"/>
          </a:p>
        </p:txBody>
      </p:sp>
      <p:pic>
        <p:nvPicPr>
          <p:cNvPr id="9" name="Picture 8" descr="A picture containing timeline&#10;&#10;AI-generated content may be incorrect.">
            <a:extLst>
              <a:ext uri="{FF2B5EF4-FFF2-40B4-BE49-F238E27FC236}">
                <a16:creationId xmlns:a16="http://schemas.microsoft.com/office/drawing/2014/main" id="{8790626D-A3BD-5D67-D96B-7911094EAE5F}"/>
              </a:ext>
            </a:extLst>
          </p:cNvPr>
          <p:cNvPicPr>
            <a:picLocks noChangeAspect="1"/>
          </p:cNvPicPr>
          <p:nvPr/>
        </p:nvPicPr>
        <p:blipFill>
          <a:blip r:embed="rId3"/>
          <a:srcRect b="12552"/>
          <a:stretch/>
        </p:blipFill>
        <p:spPr>
          <a:xfrm>
            <a:off x="162073" y="130170"/>
            <a:ext cx="11997269" cy="6479679"/>
          </a:xfrm>
          <a:prstGeom prst="rect">
            <a:avLst/>
          </a:prstGeom>
        </p:spPr>
      </p:pic>
      <p:sp>
        <p:nvSpPr>
          <p:cNvPr id="11" name="Rectangle 10">
            <a:extLst>
              <a:ext uri="{FF2B5EF4-FFF2-40B4-BE49-F238E27FC236}">
                <a16:creationId xmlns:a16="http://schemas.microsoft.com/office/drawing/2014/main" id="{E57777A7-5F72-4B93-69FD-630317C10F37}"/>
              </a:ext>
            </a:extLst>
          </p:cNvPr>
          <p:cNvSpPr/>
          <p:nvPr/>
        </p:nvSpPr>
        <p:spPr>
          <a:xfrm>
            <a:off x="2966628" y="1079902"/>
            <a:ext cx="852337" cy="14067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3586536-45F6-933D-DDA2-ABC4E61BC584}"/>
              </a:ext>
            </a:extLst>
          </p:cNvPr>
          <p:cNvSpPr txBox="1"/>
          <p:nvPr/>
        </p:nvSpPr>
        <p:spPr>
          <a:xfrm>
            <a:off x="2187600" y="1038522"/>
            <a:ext cx="1712524" cy="230832"/>
          </a:xfrm>
          <a:prstGeom prst="rect">
            <a:avLst/>
          </a:prstGeom>
          <a:noFill/>
        </p:spPr>
        <p:txBody>
          <a:bodyPr wrap="square" rtlCol="0">
            <a:spAutoFit/>
          </a:bodyPr>
          <a:lstStyle/>
          <a:p>
            <a:pPr algn="r"/>
            <a:r>
              <a:rPr lang="en-US" sz="900" dirty="0">
                <a:latin typeface="+mj-lt"/>
              </a:rPr>
              <a:t>Next major installation</a:t>
            </a:r>
          </a:p>
        </p:txBody>
      </p:sp>
      <p:sp>
        <p:nvSpPr>
          <p:cNvPr id="5" name="Rectangle 4">
            <a:extLst>
              <a:ext uri="{FF2B5EF4-FFF2-40B4-BE49-F238E27FC236}">
                <a16:creationId xmlns:a16="http://schemas.microsoft.com/office/drawing/2014/main" id="{BDA4708C-343B-5612-9964-952BB60AE704}"/>
              </a:ext>
            </a:extLst>
          </p:cNvPr>
          <p:cNvSpPr/>
          <p:nvPr/>
        </p:nvSpPr>
        <p:spPr>
          <a:xfrm>
            <a:off x="11129211" y="5993798"/>
            <a:ext cx="529389" cy="168442"/>
          </a:xfrm>
          <a:prstGeom prst="rect">
            <a:avLst/>
          </a:prstGeom>
          <a:solidFill>
            <a:srgbClr val="1A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947C93-524F-1830-4997-32B2AEBC41F0}"/>
              </a:ext>
            </a:extLst>
          </p:cNvPr>
          <p:cNvSpPr/>
          <p:nvPr/>
        </p:nvSpPr>
        <p:spPr>
          <a:xfrm flipV="1">
            <a:off x="10804357" y="5994874"/>
            <a:ext cx="241490" cy="168441"/>
          </a:xfrm>
          <a:prstGeom prst="rect">
            <a:avLst/>
          </a:prstGeom>
          <a:solidFill>
            <a:srgbClr val="1A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535019-18A0-B8F8-C775-4766FFB420EF}"/>
              </a:ext>
            </a:extLst>
          </p:cNvPr>
          <p:cNvSpPr/>
          <p:nvPr/>
        </p:nvSpPr>
        <p:spPr>
          <a:xfrm>
            <a:off x="8001000" y="6022084"/>
            <a:ext cx="1800726" cy="16844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AE5F5F-FA02-2E02-FF11-96DCEB6DE31F}"/>
              </a:ext>
            </a:extLst>
          </p:cNvPr>
          <p:cNvSpPr/>
          <p:nvPr/>
        </p:nvSpPr>
        <p:spPr>
          <a:xfrm>
            <a:off x="5895474" y="5826432"/>
            <a:ext cx="2105526" cy="16844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1F371C-3BF0-E2C9-0ABA-58C8F0285BD2}"/>
              </a:ext>
            </a:extLst>
          </p:cNvPr>
          <p:cNvSpPr/>
          <p:nvPr/>
        </p:nvSpPr>
        <p:spPr>
          <a:xfrm>
            <a:off x="9502369" y="6203459"/>
            <a:ext cx="2105526" cy="16844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F37A25-0BA0-7EF6-8DEE-4642ED9B402F}"/>
              </a:ext>
            </a:extLst>
          </p:cNvPr>
          <p:cNvSpPr/>
          <p:nvPr/>
        </p:nvSpPr>
        <p:spPr>
          <a:xfrm flipV="1">
            <a:off x="6665495" y="6436571"/>
            <a:ext cx="348916" cy="156410"/>
          </a:xfrm>
          <a:prstGeom prst="rect">
            <a:avLst/>
          </a:prstGeom>
          <a:solidFill>
            <a:srgbClr val="1A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40802C-682D-ED12-C3EF-5A12DD6E78B8}"/>
              </a:ext>
            </a:extLst>
          </p:cNvPr>
          <p:cNvSpPr/>
          <p:nvPr/>
        </p:nvSpPr>
        <p:spPr>
          <a:xfrm>
            <a:off x="7094621" y="6443767"/>
            <a:ext cx="529389" cy="149214"/>
          </a:xfrm>
          <a:prstGeom prst="rect">
            <a:avLst/>
          </a:prstGeom>
          <a:solidFill>
            <a:srgbClr val="1A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61C1F2-8FC4-0D26-D393-70F3528099B0}"/>
              </a:ext>
            </a:extLst>
          </p:cNvPr>
          <p:cNvSpPr/>
          <p:nvPr/>
        </p:nvSpPr>
        <p:spPr>
          <a:xfrm>
            <a:off x="7624010" y="5826432"/>
            <a:ext cx="2201780" cy="178784"/>
          </a:xfrm>
          <a:prstGeom prst="rect">
            <a:avLst/>
          </a:prstGeom>
          <a:solidFill>
            <a:srgbClr val="DAF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0CF70B-7A52-CE47-1E32-4E318AC3A893}"/>
              </a:ext>
            </a:extLst>
          </p:cNvPr>
          <p:cNvSpPr/>
          <p:nvPr/>
        </p:nvSpPr>
        <p:spPr>
          <a:xfrm>
            <a:off x="9825790" y="6411755"/>
            <a:ext cx="2105526" cy="16844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99DAF0-909F-12A3-7847-7D820F241385}"/>
              </a:ext>
            </a:extLst>
          </p:cNvPr>
          <p:cNvSpPr/>
          <p:nvPr/>
        </p:nvSpPr>
        <p:spPr>
          <a:xfrm>
            <a:off x="5873417" y="6195616"/>
            <a:ext cx="792078" cy="156410"/>
          </a:xfrm>
          <a:prstGeom prst="rect">
            <a:avLst/>
          </a:prstGeom>
          <a:solidFill>
            <a:srgbClr val="DAF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600555"/>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Template_JG_2503" id="{3B269B79-482B-CB48-8F1B-DE1E93D1D15C}" vid="{F7CB5D91-9C74-4C48-B8C9-8E1FE7F85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626a30e-e30c-49d2-b28e-4b15466de7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CCE15F5A724E4995E449CDD4BB4BEB" ma:contentTypeVersion="16" ma:contentTypeDescription="Create a new document." ma:contentTypeScope="" ma:versionID="c62b01ce62ebee0f951f5ac11ddef13c">
  <xsd:schema xmlns:xsd="http://www.w3.org/2001/XMLSchema" xmlns:xs="http://www.w3.org/2001/XMLSchema" xmlns:p="http://schemas.microsoft.com/office/2006/metadata/properties" xmlns:ns3="2626a30e-e30c-49d2-b28e-4b15466de7c6" xmlns:ns4="77586f14-e94f-440a-8709-25c562d20f3f" targetNamespace="http://schemas.microsoft.com/office/2006/metadata/properties" ma:root="true" ma:fieldsID="c92bec7bf08c4b084339b9ee557d397c" ns3:_="" ns4:_="">
    <xsd:import namespace="2626a30e-e30c-49d2-b28e-4b15466de7c6"/>
    <xsd:import namespace="77586f14-e94f-440a-8709-25c562d20f3f"/>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BillingMetadata"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6a30e-e30c-49d2-b28e-4b15466de7c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86f14-e94f-440a-8709-25c562d20f3f"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2FBB26-56DD-4039-A8D4-E63CBA2F0BB0}">
  <ds:schemaRefs>
    <ds:schemaRef ds:uri="http://schemas.microsoft.com/sharepoint/v3/contenttype/forms"/>
  </ds:schemaRefs>
</ds:datastoreItem>
</file>

<file path=customXml/itemProps2.xml><?xml version="1.0" encoding="utf-8"?>
<ds:datastoreItem xmlns:ds="http://schemas.openxmlformats.org/officeDocument/2006/customXml" ds:itemID="{71BCF9DF-7427-45A3-970D-A039646314B0}">
  <ds:schemaRefs>
    <ds:schemaRef ds:uri="http://schemas.microsoft.com/office/2006/documentManagement/types"/>
    <ds:schemaRef ds:uri="http://www.w3.org/XML/1998/namespace"/>
    <ds:schemaRef ds:uri="2626a30e-e30c-49d2-b28e-4b15466de7c6"/>
    <ds:schemaRef ds:uri="http://purl.org/dc/elements/1.1/"/>
    <ds:schemaRef ds:uri="77586f14-e94f-440a-8709-25c562d20f3f"/>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481670A-2B76-447E-B433-B1E4435A2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6a30e-e30c-49d2-b28e-4b15466de7c6"/>
    <ds:schemaRef ds:uri="77586f14-e94f-440a-8709-25c562d20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JeffersonLabTemplate_JG_2503</Template>
  <TotalTime>7892</TotalTime>
  <Words>1065</Words>
  <Application>Microsoft Macintosh PowerPoint</Application>
  <PresentationFormat>Widescreen</PresentationFormat>
  <Paragraphs>94</Paragraphs>
  <Slides>10</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Jefferson Lab Theme 1</vt:lpstr>
      <vt:lpstr>Nuclear Physics  Experiment Scheduling</vt:lpstr>
      <vt:lpstr>CEBAF Experiment Life Cycle</vt:lpstr>
      <vt:lpstr>Nuclear Physics Experiment Scheduling (NPES) Committee </vt:lpstr>
      <vt:lpstr>DETAILED SCHEDULE</vt:lpstr>
      <vt:lpstr>PowerPoint Presentation</vt:lpstr>
      <vt:lpstr>TWO YEAR SCHEDULE</vt:lpstr>
      <vt:lpstr>PowerPoint Presentation</vt:lpstr>
      <vt:lpstr>LONG TERM SCHEDULE</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Drewery</dc:creator>
  <cp:lastModifiedBy>Douglas Higinbotham</cp:lastModifiedBy>
  <cp:revision>19</cp:revision>
  <cp:lastPrinted>2024-11-21T18:51:38Z</cp:lastPrinted>
  <dcterms:created xsi:type="dcterms:W3CDTF">2025-03-12T19:30:16Z</dcterms:created>
  <dcterms:modified xsi:type="dcterms:W3CDTF">2025-07-21T20:56:38Z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0x0101008FCCE15F5A724E4995E449CDD4BB4BEB</vt:lpwstr>
  </property>
</Properties>
</file>