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1"/>
    <p:sldMasterId id="2147483677" r:id="rId2"/>
    <p:sldMasterId id="2147483729" r:id="rId3"/>
    <p:sldMasterId id="2147483743" r:id="rId4"/>
    <p:sldMasterId id="2147483750" r:id="rId5"/>
    <p:sldMasterId id="2147483759" r:id="rId6"/>
  </p:sldMasterIdLst>
  <p:notesMasterIdLst>
    <p:notesMasterId r:id="rId23"/>
  </p:notesMasterIdLst>
  <p:sldIdLst>
    <p:sldId id="304" r:id="rId7"/>
    <p:sldId id="5944" r:id="rId8"/>
    <p:sldId id="5681" r:id="rId9"/>
    <p:sldId id="5683" r:id="rId10"/>
    <p:sldId id="5682" r:id="rId11"/>
    <p:sldId id="1290" r:id="rId12"/>
    <p:sldId id="294" r:id="rId13"/>
    <p:sldId id="309" r:id="rId14"/>
    <p:sldId id="1388" r:id="rId15"/>
    <p:sldId id="283" r:id="rId16"/>
    <p:sldId id="5591" r:id="rId17"/>
    <p:sldId id="5590" r:id="rId18"/>
    <p:sldId id="288" r:id="rId19"/>
    <p:sldId id="301" r:id="rId20"/>
    <p:sldId id="5945" r:id="rId21"/>
    <p:sldId id="5593"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FA0"/>
    <a:srgbClr val="3FF4EE"/>
    <a:srgbClr val="00B0F0"/>
    <a:srgbClr val="B6DBE0"/>
    <a:srgbClr val="7BBE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89" autoAdjust="0"/>
    <p:restoredTop sz="93525"/>
  </p:normalViewPr>
  <p:slideViewPr>
    <p:cSldViewPr snapToGrid="0" snapToObjects="1" showGuides="1">
      <p:cViewPr varScale="1">
        <p:scale>
          <a:sx n="64" d="100"/>
          <a:sy n="64" d="100"/>
        </p:scale>
        <p:origin x="1568"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https://jeffersonlab.sharepoint.com/sites/ULOTasks/Shared%20Documents/ULO/Users%20on%20Site/2025.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Users Onsite 2021 to date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cked"/>
        <c:varyColors val="0"/>
        <c:ser>
          <c:idx val="0"/>
          <c:order val="0"/>
          <c:tx>
            <c:strRef>
              <c:f>'2021 to date'!$B$1</c:f>
              <c:strCache>
                <c:ptCount val="1"/>
                <c:pt idx="0">
                  <c:v>Onsite</c:v>
                </c:pt>
              </c:strCache>
            </c:strRef>
          </c:tx>
          <c:spPr>
            <a:ln w="28575" cap="rnd">
              <a:solidFill>
                <a:srgbClr val="FF0000"/>
              </a:solidFill>
              <a:prstDash val="solid"/>
              <a:round/>
            </a:ln>
            <a:effectLst/>
          </c:spPr>
          <c:marker>
            <c:symbol val="circle"/>
            <c:size val="5"/>
            <c:spPr>
              <a:solidFill>
                <a:srgbClr val="FF0000"/>
              </a:solidFill>
              <a:ln w="9525">
                <a:solidFill>
                  <a:srgbClr val="FF0000"/>
                </a:solidFill>
                <a:prstDash val="solid"/>
              </a:ln>
              <a:effectLst/>
            </c:spPr>
          </c:marker>
          <c:cat>
            <c:strRef>
              <c:f>'2021 to date'!$A$2:$A$52</c:f>
              <c:strCache>
                <c:ptCount val="51"/>
                <c:pt idx="0">
                  <c:v>2021 January</c:v>
                </c:pt>
                <c:pt idx="1">
                  <c:v>2021 February</c:v>
                </c:pt>
                <c:pt idx="2">
                  <c:v>2021 March</c:v>
                </c:pt>
                <c:pt idx="3">
                  <c:v>2021 April</c:v>
                </c:pt>
                <c:pt idx="4">
                  <c:v>2021 May</c:v>
                </c:pt>
                <c:pt idx="5">
                  <c:v>2021 June</c:v>
                </c:pt>
                <c:pt idx="6">
                  <c:v>2021 July</c:v>
                </c:pt>
                <c:pt idx="7">
                  <c:v>2021 August</c:v>
                </c:pt>
                <c:pt idx="8">
                  <c:v>2021 September</c:v>
                </c:pt>
                <c:pt idx="9">
                  <c:v>2021 October</c:v>
                </c:pt>
                <c:pt idx="10">
                  <c:v>2021 November</c:v>
                </c:pt>
                <c:pt idx="11">
                  <c:v>2021 December</c:v>
                </c:pt>
                <c:pt idx="12">
                  <c:v>2022 January</c:v>
                </c:pt>
                <c:pt idx="13">
                  <c:v>2022 February</c:v>
                </c:pt>
                <c:pt idx="14">
                  <c:v>2022 March</c:v>
                </c:pt>
                <c:pt idx="15">
                  <c:v>2022 April</c:v>
                </c:pt>
                <c:pt idx="16">
                  <c:v>2022 May</c:v>
                </c:pt>
                <c:pt idx="17">
                  <c:v>2022 June</c:v>
                </c:pt>
                <c:pt idx="18">
                  <c:v>2022 July</c:v>
                </c:pt>
                <c:pt idx="19">
                  <c:v>2022 August</c:v>
                </c:pt>
                <c:pt idx="20">
                  <c:v>2022 September</c:v>
                </c:pt>
                <c:pt idx="21">
                  <c:v>2022 October</c:v>
                </c:pt>
                <c:pt idx="22">
                  <c:v>2022 November</c:v>
                </c:pt>
                <c:pt idx="23">
                  <c:v>2022 December</c:v>
                </c:pt>
                <c:pt idx="24">
                  <c:v>2023 January</c:v>
                </c:pt>
                <c:pt idx="25">
                  <c:v>2023 February</c:v>
                </c:pt>
                <c:pt idx="26">
                  <c:v>2023 March</c:v>
                </c:pt>
                <c:pt idx="27">
                  <c:v>2023 April</c:v>
                </c:pt>
                <c:pt idx="28">
                  <c:v>2023 May</c:v>
                </c:pt>
                <c:pt idx="29">
                  <c:v>2023 June</c:v>
                </c:pt>
                <c:pt idx="30">
                  <c:v>2023 July</c:v>
                </c:pt>
                <c:pt idx="31">
                  <c:v>2023 August</c:v>
                </c:pt>
                <c:pt idx="32">
                  <c:v>2023 September</c:v>
                </c:pt>
                <c:pt idx="33">
                  <c:v>2023 October</c:v>
                </c:pt>
                <c:pt idx="34">
                  <c:v>2023 November</c:v>
                </c:pt>
                <c:pt idx="35">
                  <c:v>2023 December</c:v>
                </c:pt>
                <c:pt idx="36">
                  <c:v>2024 January</c:v>
                </c:pt>
                <c:pt idx="37">
                  <c:v>2024 February</c:v>
                </c:pt>
                <c:pt idx="38">
                  <c:v>2024 March</c:v>
                </c:pt>
                <c:pt idx="39">
                  <c:v>2024 April</c:v>
                </c:pt>
                <c:pt idx="40">
                  <c:v>2024 May</c:v>
                </c:pt>
                <c:pt idx="41">
                  <c:v>2024 June</c:v>
                </c:pt>
                <c:pt idx="42">
                  <c:v>2024 July</c:v>
                </c:pt>
                <c:pt idx="43">
                  <c:v>2024 August</c:v>
                </c:pt>
                <c:pt idx="44">
                  <c:v>2024 September</c:v>
                </c:pt>
                <c:pt idx="45">
                  <c:v>2024 October</c:v>
                </c:pt>
                <c:pt idx="46">
                  <c:v>2024 November</c:v>
                </c:pt>
                <c:pt idx="47">
                  <c:v>2024 December</c:v>
                </c:pt>
                <c:pt idx="48">
                  <c:v>2025 January</c:v>
                </c:pt>
                <c:pt idx="49">
                  <c:v>2025 February</c:v>
                </c:pt>
                <c:pt idx="50">
                  <c:v>2025 March</c:v>
                </c:pt>
              </c:strCache>
            </c:strRef>
          </c:cat>
          <c:val>
            <c:numRef>
              <c:f>'2021 to date'!$B$2:$B$52</c:f>
              <c:numCache>
                <c:formatCode>General</c:formatCode>
                <c:ptCount val="51"/>
                <c:pt idx="0">
                  <c:v>45</c:v>
                </c:pt>
                <c:pt idx="1">
                  <c:v>47</c:v>
                </c:pt>
                <c:pt idx="2">
                  <c:v>51</c:v>
                </c:pt>
                <c:pt idx="3">
                  <c:v>47</c:v>
                </c:pt>
                <c:pt idx="4">
                  <c:v>53</c:v>
                </c:pt>
                <c:pt idx="5">
                  <c:v>59</c:v>
                </c:pt>
                <c:pt idx="6">
                  <c:v>87</c:v>
                </c:pt>
                <c:pt idx="7">
                  <c:v>119</c:v>
                </c:pt>
                <c:pt idx="8">
                  <c:v>106</c:v>
                </c:pt>
                <c:pt idx="9">
                  <c:v>120</c:v>
                </c:pt>
                <c:pt idx="10">
                  <c:v>136</c:v>
                </c:pt>
                <c:pt idx="11">
                  <c:v>130</c:v>
                </c:pt>
                <c:pt idx="12">
                  <c:v>110</c:v>
                </c:pt>
                <c:pt idx="13">
                  <c:v>89</c:v>
                </c:pt>
                <c:pt idx="14">
                  <c:v>110</c:v>
                </c:pt>
                <c:pt idx="15">
                  <c:v>116</c:v>
                </c:pt>
                <c:pt idx="16">
                  <c:v>169</c:v>
                </c:pt>
                <c:pt idx="17">
                  <c:v>263</c:v>
                </c:pt>
                <c:pt idx="18">
                  <c:v>230</c:v>
                </c:pt>
                <c:pt idx="19">
                  <c:v>223</c:v>
                </c:pt>
                <c:pt idx="20">
                  <c:v>200</c:v>
                </c:pt>
                <c:pt idx="21">
                  <c:v>214</c:v>
                </c:pt>
                <c:pt idx="22">
                  <c:v>213</c:v>
                </c:pt>
                <c:pt idx="23">
                  <c:v>168</c:v>
                </c:pt>
                <c:pt idx="24">
                  <c:v>236</c:v>
                </c:pt>
                <c:pt idx="25">
                  <c:v>228</c:v>
                </c:pt>
                <c:pt idx="26">
                  <c:v>216</c:v>
                </c:pt>
                <c:pt idx="27">
                  <c:v>135</c:v>
                </c:pt>
                <c:pt idx="28">
                  <c:v>256</c:v>
                </c:pt>
                <c:pt idx="29">
                  <c:v>289</c:v>
                </c:pt>
                <c:pt idx="30">
                  <c:v>253</c:v>
                </c:pt>
                <c:pt idx="31">
                  <c:v>228</c:v>
                </c:pt>
                <c:pt idx="32">
                  <c:v>192</c:v>
                </c:pt>
                <c:pt idx="33">
                  <c:v>209</c:v>
                </c:pt>
                <c:pt idx="34">
                  <c:v>201</c:v>
                </c:pt>
                <c:pt idx="35">
                  <c:v>154</c:v>
                </c:pt>
                <c:pt idx="36">
                  <c:v>185</c:v>
                </c:pt>
                <c:pt idx="37">
                  <c:v>197</c:v>
                </c:pt>
                <c:pt idx="38">
                  <c:v>241</c:v>
                </c:pt>
                <c:pt idx="39">
                  <c:v>197</c:v>
                </c:pt>
                <c:pt idx="40">
                  <c:v>302</c:v>
                </c:pt>
                <c:pt idx="41">
                  <c:v>298</c:v>
                </c:pt>
                <c:pt idx="42">
                  <c:v>252</c:v>
                </c:pt>
                <c:pt idx="43">
                  <c:v>212</c:v>
                </c:pt>
                <c:pt idx="44">
                  <c:v>210</c:v>
                </c:pt>
                <c:pt idx="45">
                  <c:v>168</c:v>
                </c:pt>
                <c:pt idx="46">
                  <c:v>205</c:v>
                </c:pt>
                <c:pt idx="47">
                  <c:v>153</c:v>
                </c:pt>
                <c:pt idx="48">
                  <c:v>203</c:v>
                </c:pt>
                <c:pt idx="49">
                  <c:v>184</c:v>
                </c:pt>
                <c:pt idx="50">
                  <c:v>228</c:v>
                </c:pt>
              </c:numCache>
            </c:numRef>
          </c:val>
          <c:smooth val="0"/>
          <c:extLst>
            <c:ext xmlns:c16="http://schemas.microsoft.com/office/drawing/2014/chart" uri="{C3380CC4-5D6E-409C-BE32-E72D297353CC}">
              <c16:uniqueId val="{00000000-5D08-3348-BA4F-ED439AF49124}"/>
            </c:ext>
          </c:extLst>
        </c:ser>
        <c:ser>
          <c:idx val="1"/>
          <c:order val="1"/>
          <c:tx>
            <c:strRef>
              <c:f>'2021 to date'!$C$1</c:f>
              <c:strCache>
                <c:ptCount val="1"/>
                <c:pt idx="0">
                  <c:v>Average</c:v>
                </c:pt>
              </c:strCache>
            </c:strRef>
          </c:tx>
          <c:spPr>
            <a:ln w="28575" cap="rnd">
              <a:solidFill>
                <a:srgbClr val="000000"/>
              </a:solidFill>
              <a:prstDash val="solid"/>
              <a:round/>
            </a:ln>
            <a:effectLst/>
          </c:spPr>
          <c:marker>
            <c:symbol val="circle"/>
            <c:size val="5"/>
            <c:spPr>
              <a:solidFill>
                <a:srgbClr val="000000"/>
              </a:solidFill>
              <a:ln w="9525">
                <a:solidFill>
                  <a:srgbClr val="000000"/>
                </a:solidFill>
                <a:prstDash val="solid"/>
              </a:ln>
              <a:effectLst/>
            </c:spPr>
          </c:marker>
          <c:cat>
            <c:strRef>
              <c:f>'2021 to date'!$A$2:$A$52</c:f>
              <c:strCache>
                <c:ptCount val="51"/>
                <c:pt idx="0">
                  <c:v>2021 January</c:v>
                </c:pt>
                <c:pt idx="1">
                  <c:v>2021 February</c:v>
                </c:pt>
                <c:pt idx="2">
                  <c:v>2021 March</c:v>
                </c:pt>
                <c:pt idx="3">
                  <c:v>2021 April</c:v>
                </c:pt>
                <c:pt idx="4">
                  <c:v>2021 May</c:v>
                </c:pt>
                <c:pt idx="5">
                  <c:v>2021 June</c:v>
                </c:pt>
                <c:pt idx="6">
                  <c:v>2021 July</c:v>
                </c:pt>
                <c:pt idx="7">
                  <c:v>2021 August</c:v>
                </c:pt>
                <c:pt idx="8">
                  <c:v>2021 September</c:v>
                </c:pt>
                <c:pt idx="9">
                  <c:v>2021 October</c:v>
                </c:pt>
                <c:pt idx="10">
                  <c:v>2021 November</c:v>
                </c:pt>
                <c:pt idx="11">
                  <c:v>2021 December</c:v>
                </c:pt>
                <c:pt idx="12">
                  <c:v>2022 January</c:v>
                </c:pt>
                <c:pt idx="13">
                  <c:v>2022 February</c:v>
                </c:pt>
                <c:pt idx="14">
                  <c:v>2022 March</c:v>
                </c:pt>
                <c:pt idx="15">
                  <c:v>2022 April</c:v>
                </c:pt>
                <c:pt idx="16">
                  <c:v>2022 May</c:v>
                </c:pt>
                <c:pt idx="17">
                  <c:v>2022 June</c:v>
                </c:pt>
                <c:pt idx="18">
                  <c:v>2022 July</c:v>
                </c:pt>
                <c:pt idx="19">
                  <c:v>2022 August</c:v>
                </c:pt>
                <c:pt idx="20">
                  <c:v>2022 September</c:v>
                </c:pt>
                <c:pt idx="21">
                  <c:v>2022 October</c:v>
                </c:pt>
                <c:pt idx="22">
                  <c:v>2022 November</c:v>
                </c:pt>
                <c:pt idx="23">
                  <c:v>2022 December</c:v>
                </c:pt>
                <c:pt idx="24">
                  <c:v>2023 January</c:v>
                </c:pt>
                <c:pt idx="25">
                  <c:v>2023 February</c:v>
                </c:pt>
                <c:pt idx="26">
                  <c:v>2023 March</c:v>
                </c:pt>
                <c:pt idx="27">
                  <c:v>2023 April</c:v>
                </c:pt>
                <c:pt idx="28">
                  <c:v>2023 May</c:v>
                </c:pt>
                <c:pt idx="29">
                  <c:v>2023 June</c:v>
                </c:pt>
                <c:pt idx="30">
                  <c:v>2023 July</c:v>
                </c:pt>
                <c:pt idx="31">
                  <c:v>2023 August</c:v>
                </c:pt>
                <c:pt idx="32">
                  <c:v>2023 September</c:v>
                </c:pt>
                <c:pt idx="33">
                  <c:v>2023 October</c:v>
                </c:pt>
                <c:pt idx="34">
                  <c:v>2023 November</c:v>
                </c:pt>
                <c:pt idx="35">
                  <c:v>2023 December</c:v>
                </c:pt>
                <c:pt idx="36">
                  <c:v>2024 January</c:v>
                </c:pt>
                <c:pt idx="37">
                  <c:v>2024 February</c:v>
                </c:pt>
                <c:pt idx="38">
                  <c:v>2024 March</c:v>
                </c:pt>
                <c:pt idx="39">
                  <c:v>2024 April</c:v>
                </c:pt>
                <c:pt idx="40">
                  <c:v>2024 May</c:v>
                </c:pt>
                <c:pt idx="41">
                  <c:v>2024 June</c:v>
                </c:pt>
                <c:pt idx="42">
                  <c:v>2024 July</c:v>
                </c:pt>
                <c:pt idx="43">
                  <c:v>2024 August</c:v>
                </c:pt>
                <c:pt idx="44">
                  <c:v>2024 September</c:v>
                </c:pt>
                <c:pt idx="45">
                  <c:v>2024 October</c:v>
                </c:pt>
                <c:pt idx="46">
                  <c:v>2024 November</c:v>
                </c:pt>
                <c:pt idx="47">
                  <c:v>2024 December</c:v>
                </c:pt>
                <c:pt idx="48">
                  <c:v>2025 January</c:v>
                </c:pt>
                <c:pt idx="49">
                  <c:v>2025 February</c:v>
                </c:pt>
                <c:pt idx="50">
                  <c:v>2025 March</c:v>
                </c:pt>
              </c:strCache>
            </c:strRef>
          </c:cat>
          <c:val>
            <c:numRef>
              <c:f>'2021 to date'!$C$2:$C$52</c:f>
              <c:numCache>
                <c:formatCode>General</c:formatCode>
                <c:ptCount val="51"/>
                <c:pt idx="0">
                  <c:v>14</c:v>
                </c:pt>
                <c:pt idx="1">
                  <c:v>17</c:v>
                </c:pt>
                <c:pt idx="2">
                  <c:v>18</c:v>
                </c:pt>
                <c:pt idx="3">
                  <c:v>18</c:v>
                </c:pt>
                <c:pt idx="4">
                  <c:v>18</c:v>
                </c:pt>
                <c:pt idx="5">
                  <c:v>19</c:v>
                </c:pt>
                <c:pt idx="6">
                  <c:v>27</c:v>
                </c:pt>
                <c:pt idx="7">
                  <c:v>39</c:v>
                </c:pt>
                <c:pt idx="8">
                  <c:v>40</c:v>
                </c:pt>
                <c:pt idx="9">
                  <c:v>44</c:v>
                </c:pt>
                <c:pt idx="10">
                  <c:v>49</c:v>
                </c:pt>
                <c:pt idx="11">
                  <c:v>38</c:v>
                </c:pt>
                <c:pt idx="12">
                  <c:v>33</c:v>
                </c:pt>
                <c:pt idx="13">
                  <c:v>29</c:v>
                </c:pt>
                <c:pt idx="14">
                  <c:v>34</c:v>
                </c:pt>
                <c:pt idx="15">
                  <c:v>34</c:v>
                </c:pt>
                <c:pt idx="16">
                  <c:v>50</c:v>
                </c:pt>
                <c:pt idx="17">
                  <c:v>82</c:v>
                </c:pt>
                <c:pt idx="18">
                  <c:v>68</c:v>
                </c:pt>
                <c:pt idx="19">
                  <c:v>63</c:v>
                </c:pt>
                <c:pt idx="20">
                  <c:v>59</c:v>
                </c:pt>
                <c:pt idx="21">
                  <c:v>62</c:v>
                </c:pt>
                <c:pt idx="22">
                  <c:v>63</c:v>
                </c:pt>
                <c:pt idx="23">
                  <c:v>38</c:v>
                </c:pt>
                <c:pt idx="24">
                  <c:v>61</c:v>
                </c:pt>
                <c:pt idx="25">
                  <c:v>71</c:v>
                </c:pt>
                <c:pt idx="26">
                  <c:v>57</c:v>
                </c:pt>
                <c:pt idx="27">
                  <c:v>40</c:v>
                </c:pt>
                <c:pt idx="28">
                  <c:v>60</c:v>
                </c:pt>
                <c:pt idx="29">
                  <c:v>98</c:v>
                </c:pt>
                <c:pt idx="30">
                  <c:v>74</c:v>
                </c:pt>
                <c:pt idx="31">
                  <c:v>59</c:v>
                </c:pt>
                <c:pt idx="32">
                  <c:v>53</c:v>
                </c:pt>
                <c:pt idx="33">
                  <c:v>64</c:v>
                </c:pt>
                <c:pt idx="34">
                  <c:v>58</c:v>
                </c:pt>
                <c:pt idx="35">
                  <c:v>32</c:v>
                </c:pt>
                <c:pt idx="36">
                  <c:v>45</c:v>
                </c:pt>
                <c:pt idx="37">
                  <c:v>62</c:v>
                </c:pt>
                <c:pt idx="38">
                  <c:v>69</c:v>
                </c:pt>
                <c:pt idx="39">
                  <c:v>63</c:v>
                </c:pt>
                <c:pt idx="40">
                  <c:v>76</c:v>
                </c:pt>
                <c:pt idx="41">
                  <c:v>88</c:v>
                </c:pt>
                <c:pt idx="42">
                  <c:v>80</c:v>
                </c:pt>
                <c:pt idx="43">
                  <c:v>52</c:v>
                </c:pt>
                <c:pt idx="44">
                  <c:v>55</c:v>
                </c:pt>
                <c:pt idx="45">
                  <c:v>49</c:v>
                </c:pt>
                <c:pt idx="46">
                  <c:v>54</c:v>
                </c:pt>
                <c:pt idx="47">
                  <c:v>34</c:v>
                </c:pt>
                <c:pt idx="48">
                  <c:v>47</c:v>
                </c:pt>
                <c:pt idx="49">
                  <c:v>54</c:v>
                </c:pt>
                <c:pt idx="50">
                  <c:v>65</c:v>
                </c:pt>
              </c:numCache>
            </c:numRef>
          </c:val>
          <c:smooth val="0"/>
          <c:extLst>
            <c:ext xmlns:c16="http://schemas.microsoft.com/office/drawing/2014/chart" uri="{C3380CC4-5D6E-409C-BE32-E72D297353CC}">
              <c16:uniqueId val="{00000001-5D08-3348-BA4F-ED439AF49124}"/>
            </c:ext>
          </c:extLst>
        </c:ser>
        <c:dLbls>
          <c:showLegendKey val="0"/>
          <c:showVal val="0"/>
          <c:showCatName val="0"/>
          <c:showSerName val="0"/>
          <c:showPercent val="0"/>
          <c:showBubbleSize val="0"/>
        </c:dLbls>
        <c:marker val="1"/>
        <c:smooth val="0"/>
        <c:axId val="895966215"/>
        <c:axId val="895968263"/>
      </c:lineChart>
      <c:catAx>
        <c:axId val="8959662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5968263"/>
        <c:crosses val="autoZero"/>
        <c:auto val="1"/>
        <c:lblAlgn val="ctr"/>
        <c:lblOffset val="100"/>
        <c:noMultiLvlLbl val="0"/>
      </c:catAx>
      <c:valAx>
        <c:axId val="8959682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5966215"/>
        <c:crosses val="autoZero"/>
        <c:crossBetween val="between"/>
      </c:valAx>
      <c:spPr>
        <a:solidFill>
          <a:sysClr val="window" lastClr="FFFFFF"/>
        </a:soli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solidFill>
      <a:schemeClr val="bg1">
        <a:lumMod val="85000"/>
      </a:schemeClr>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E1124A-8259-2F43-AA9E-1AB80762BA4E}" type="datetimeFigureOut">
              <a:rPr lang="en-US" smtClean="0"/>
              <a:pPr/>
              <a:t>7/20/25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653114-0D40-384A-9E11-76EB88F8D7B8}" type="slidenum">
              <a:rPr lang="en-US" smtClean="0"/>
              <a:pPr/>
              <a:t>‹#›</a:t>
            </a:fld>
            <a:endParaRPr lang="en-US"/>
          </a:p>
        </p:txBody>
      </p:sp>
    </p:spTree>
    <p:extLst>
      <p:ext uri="{BB962C8B-B14F-4D97-AF65-F5344CB8AC3E}">
        <p14:creationId xmlns:p14="http://schemas.microsoft.com/office/powerpoint/2010/main" val="29996430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all" baseline="0">
                <a:latin typeface="Arial" charset="0"/>
              </a:defRPr>
            </a:lvl1pPr>
          </a:lstStyle>
          <a:p>
            <a:r>
              <a:rPr lang="en-US" dirty="0"/>
              <a:t>TITLE HERE</a:t>
            </a:r>
          </a:p>
        </p:txBody>
      </p:sp>
      <p:sp>
        <p:nvSpPr>
          <p:cNvPr id="3" name="Subtitle 2"/>
          <p:cNvSpPr>
            <a:spLocks noGrp="1"/>
          </p:cNvSpPr>
          <p:nvPr>
            <p:ph type="subTitle" idx="1" hasCustomPrompt="1"/>
          </p:nvPr>
        </p:nvSpPr>
        <p:spPr>
          <a:xfrm>
            <a:off x="332386" y="1720792"/>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6" y="5560502"/>
            <a:ext cx="2406093" cy="365125"/>
          </a:xfrm>
          <a:prstGeom prst="rect">
            <a:avLst/>
          </a:prstGeom>
        </p:spPr>
        <p:txBody>
          <a:bodyPr/>
          <a:lstStyle>
            <a:lvl1pPr algn="l">
              <a:defRPr baseline="0">
                <a:solidFill>
                  <a:schemeClr val="tx1"/>
                </a:solidFill>
                <a:latin typeface="Arial" charset="0"/>
              </a:defRPr>
            </a:lvl1pPr>
          </a:lstStyle>
          <a:p>
            <a:pPr defTabSz="914400"/>
            <a:endParaRPr lang="en-US" dirty="0">
              <a:solidFill>
                <a:srgbClr val="000000"/>
              </a:solidFill>
            </a:endParaRPr>
          </a:p>
        </p:txBody>
      </p:sp>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5608638" y="1725953"/>
            <a:ext cx="3529012" cy="3935413"/>
          </a:xfrm>
          <a:blipFill>
            <a:blip r:embed="rId7"/>
            <a:stretch>
              <a:fillRect/>
            </a:stretch>
          </a:blip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332386" y="5126730"/>
            <a:ext cx="5082577" cy="420862"/>
          </a:xfrm>
        </p:spPr>
        <p:txBody>
          <a:bodyPr>
            <a:normAutofit/>
          </a:bodyPr>
          <a:lstStyle>
            <a:lvl1pPr marL="0" indent="0">
              <a:buFontTx/>
              <a:buNone/>
              <a:defRPr sz="2200" baseline="0">
                <a:solidFill>
                  <a:schemeClr val="accent6"/>
                </a:solidFill>
              </a:defRPr>
            </a:lvl1pPr>
          </a:lstStyle>
          <a:p>
            <a:pPr lvl="0"/>
            <a:r>
              <a:rPr lang="en-US" dirty="0"/>
              <a:t>Author</a:t>
            </a:r>
          </a:p>
        </p:txBody>
      </p:sp>
    </p:spTree>
    <p:extLst>
      <p:ext uri="{BB962C8B-B14F-4D97-AF65-F5344CB8AC3E}">
        <p14:creationId xmlns:p14="http://schemas.microsoft.com/office/powerpoint/2010/main" val="986232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0330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solidFill>
            <a:schemeClr val="accent2"/>
          </a:solidFill>
        </p:spPr>
        <p:txBody>
          <a:bodyPr/>
          <a:lstStyle/>
          <a:p>
            <a:r>
              <a:rPr lang="en-US"/>
              <a:t>Click icon to add picture</a:t>
            </a:r>
          </a:p>
        </p:txBody>
      </p:sp>
      <p:sp>
        <p:nvSpPr>
          <p:cNvPr id="11" name="Picture Placeholder 9"/>
          <p:cNvSpPr>
            <a:spLocks noGrp="1"/>
          </p:cNvSpPr>
          <p:nvPr>
            <p:ph type="pic" sz="quarter" idx="14"/>
          </p:nvPr>
        </p:nvSpPr>
        <p:spPr>
          <a:xfrm>
            <a:off x="4686300" y="3595166"/>
            <a:ext cx="4086225" cy="2381250"/>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21735719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24516"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a:t>Click icon to add picture</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1537504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4623744" y="983116"/>
            <a:ext cx="4148781" cy="2381250"/>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1758663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39512"/>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4623744" y="3966757"/>
            <a:ext cx="4148781" cy="2381250"/>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3495382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a:t>Questions?</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1200" b="0" baseline="0">
                <a:solidFill>
                  <a:srgbClr val="C00000"/>
                </a:solidFill>
              </a:defRPr>
            </a:lvl1pPr>
          </a:lstStyle>
          <a:p>
            <a:pPr lvl="0"/>
            <a:r>
              <a:rPr lang="en-US" dirty="0"/>
              <a:t>Contact</a:t>
            </a:r>
          </a:p>
        </p:txBody>
      </p:sp>
      <p:sp>
        <p:nvSpPr>
          <p:cNvPr id="8" name="Date Placeholder 7"/>
          <p:cNvSpPr>
            <a:spLocks noGrp="1"/>
          </p:cNvSpPr>
          <p:nvPr>
            <p:ph type="dt" sz="half" idx="15"/>
          </p:nvPr>
        </p:nvSpPr>
        <p:spPr>
          <a:xfrm>
            <a:off x="3623451" y="6328296"/>
            <a:ext cx="2057400" cy="365125"/>
          </a:xfrm>
        </p:spPr>
        <p:txBody>
          <a:bodyPr/>
          <a:lstStyle>
            <a:lvl1pPr>
              <a:defRPr>
                <a:solidFill>
                  <a:schemeClr val="tx1"/>
                </a:solidFill>
              </a:defRPr>
            </a:lvl1pPr>
          </a:lstStyle>
          <a:p>
            <a:endParaRPr lang="en-US" dirty="0">
              <a:solidFill>
                <a:srgbClr val="000000"/>
              </a:solidFill>
            </a:endParaRPr>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sp>
        <p:nvSpPr>
          <p:cNvPr id="16" name="Text Placeholder 6"/>
          <p:cNvSpPr>
            <a:spLocks noGrp="1"/>
          </p:cNvSpPr>
          <p:nvPr>
            <p:ph type="body" sz="quarter" idx="17" hasCustomPrompt="1"/>
          </p:nvPr>
        </p:nvSpPr>
        <p:spPr>
          <a:xfrm>
            <a:off x="318638" y="1726357"/>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5008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buClr>
                <a:srgbClr val="C00000"/>
              </a:buClr>
            </a:pPr>
            <a:endParaRPr lang="en-US" sz="2400" dirty="0">
              <a:solidFill>
                <a:srgbClr val="002060"/>
              </a:solidFill>
              <a:latin typeface="Times" pitchFamily="18" charset="0"/>
            </a:endParaRPr>
          </a:p>
          <a:p>
            <a:pPr defTabSz="914400" eaLnBrk="0" fontAlgn="base" hangingPunct="0">
              <a:spcBef>
                <a:spcPct val="0"/>
              </a:spcBef>
              <a:spcAft>
                <a:spcPct val="0"/>
              </a:spcAft>
              <a:buClr>
                <a:srgbClr val="C00000"/>
              </a:buClr>
              <a:buFont typeface="Arial" pitchFamily="34" charset="0"/>
              <a:buNone/>
            </a:pPr>
            <a:endParaRPr lang="en-US" sz="2800" dirty="0">
              <a:solidFill>
                <a:srgbClr val="002060"/>
              </a:solidFill>
              <a:latin typeface="Arial" pitchFamily="34" charset="0"/>
              <a:cs typeface="Arial" pitchFamily="34" charset="0"/>
            </a:endParaRPr>
          </a:p>
        </p:txBody>
      </p:sp>
      <p:sp>
        <p:nvSpPr>
          <p:cNvPr id="3" name="Rectangle 2"/>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endParaRPr lang="en-US" sz="4000" b="1" dirty="0">
              <a:solidFill>
                <a:srgbClr val="C00000"/>
              </a:solidFill>
              <a:latin typeface="Arial" pitchFamily="34" charset="0"/>
              <a:cs typeface="Arial" pitchFamily="34" charset="0"/>
            </a:endParaRPr>
          </a:p>
        </p:txBody>
      </p:sp>
      <p:sp>
        <p:nvSpPr>
          <p:cNvPr id="5" name="Rectangle 4"/>
          <p:cNvSpPr/>
          <p:nvPr userDrawn="1"/>
        </p:nvSpPr>
        <p:spPr>
          <a:xfrm>
            <a:off x="4552974" y="6542646"/>
            <a:ext cx="341760" cy="246221"/>
          </a:xfrm>
          <a:prstGeom prst="rect">
            <a:avLst/>
          </a:prstGeom>
        </p:spPr>
        <p:txBody>
          <a:bodyPr wrap="none">
            <a:spAutoFit/>
          </a:bodyPr>
          <a:lstStyle/>
          <a:p>
            <a:pPr defTabSz="914400">
              <a:defRPr/>
            </a:pPr>
            <a:fld id="{B58F48A6-A3E1-4848-9AC3-B43F560BE4FE}" type="slidenum">
              <a:rPr lang="en-US" sz="1000" smtClean="0">
                <a:solidFill>
                  <a:prstClr val="white"/>
                </a:solidFill>
                <a:latin typeface="Arial" panose="020B0604020202020204" pitchFamily="34" charset="0"/>
                <a:cs typeface="Arial" panose="020B0604020202020204" pitchFamily="34" charset="0"/>
              </a:rPr>
              <a:pPr defTabSz="914400">
                <a:defRPr/>
              </a:pPr>
              <a:t>‹#›</a:t>
            </a:fld>
            <a:endParaRPr lang="en-US" sz="1000" kern="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2947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14400"/>
          </a:xfrm>
          <a:prstGeom prst="rect">
            <a:avLst/>
          </a:prstGeom>
        </p:spPr>
        <p:txBody>
          <a:bodyPr/>
          <a:lstStyle/>
          <a:p>
            <a:r>
              <a:rPr lang="en-US"/>
              <a:t>Click to edit Master title style</a:t>
            </a:r>
          </a:p>
        </p:txBody>
      </p:sp>
      <p:sp>
        <p:nvSpPr>
          <p:cNvPr id="3" name="Rectangle 2"/>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buClr>
                <a:srgbClr val="C00000"/>
              </a:buClr>
            </a:pPr>
            <a:endParaRPr lang="en-US" sz="2400" dirty="0">
              <a:solidFill>
                <a:srgbClr val="002060"/>
              </a:solidFill>
              <a:latin typeface="Times" pitchFamily="18" charset="0"/>
            </a:endParaRPr>
          </a:p>
          <a:p>
            <a:pPr defTabSz="914400" eaLnBrk="0" fontAlgn="base" hangingPunct="0">
              <a:spcBef>
                <a:spcPct val="0"/>
              </a:spcBef>
              <a:spcAft>
                <a:spcPct val="0"/>
              </a:spcAft>
              <a:buClr>
                <a:srgbClr val="C00000"/>
              </a:buClr>
              <a:buFont typeface="Arial" pitchFamily="34" charset="0"/>
              <a:buNone/>
            </a:pPr>
            <a:endParaRPr lang="en-US" sz="2800" dirty="0">
              <a:solidFill>
                <a:srgbClr val="002060"/>
              </a:solidFill>
              <a:latin typeface="Arial" pitchFamily="34" charset="0"/>
              <a:cs typeface="Arial" pitchFamily="34" charset="0"/>
            </a:endParaRPr>
          </a:p>
        </p:txBody>
      </p:sp>
      <p:sp>
        <p:nvSpPr>
          <p:cNvPr id="4" name="Rectangle 3"/>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endParaRPr lang="en-US" sz="4000" b="1" dirty="0">
              <a:solidFill>
                <a:srgbClr val="C00000"/>
              </a:solidFill>
              <a:latin typeface="Arial" pitchFamily="34" charset="0"/>
              <a:cs typeface="Arial" pitchFamily="34" charset="0"/>
            </a:endParaRPr>
          </a:p>
        </p:txBody>
      </p:sp>
      <p:sp>
        <p:nvSpPr>
          <p:cNvPr id="6" name="Rectangle 5"/>
          <p:cNvSpPr/>
          <p:nvPr userDrawn="1"/>
        </p:nvSpPr>
        <p:spPr>
          <a:xfrm>
            <a:off x="4552974" y="6542646"/>
            <a:ext cx="341760" cy="246221"/>
          </a:xfrm>
          <a:prstGeom prst="rect">
            <a:avLst/>
          </a:prstGeom>
        </p:spPr>
        <p:txBody>
          <a:bodyPr wrap="none">
            <a:spAutoFit/>
          </a:bodyPr>
          <a:lstStyle/>
          <a:p>
            <a:pPr defTabSz="914400">
              <a:defRPr/>
            </a:pPr>
            <a:fld id="{B58F48A6-A3E1-4848-9AC3-B43F560BE4FE}" type="slidenum">
              <a:rPr lang="en-US" sz="1000" smtClean="0">
                <a:solidFill>
                  <a:prstClr val="white"/>
                </a:solidFill>
                <a:latin typeface="Arial" panose="020B0604020202020204" pitchFamily="34" charset="0"/>
                <a:cs typeface="Arial" panose="020B0604020202020204" pitchFamily="34" charset="0"/>
              </a:rPr>
              <a:pPr defTabSz="914400">
                <a:defRPr/>
              </a:pPr>
              <a:t>‹#›</a:t>
            </a:fld>
            <a:endParaRPr lang="en-US" sz="1000" kern="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4590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599" y="2941865"/>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225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332388" y="1720794"/>
            <a:ext cx="4051834" cy="3246671"/>
          </a:xfrm>
        </p:spPr>
        <p:txBody>
          <a:bodyPr>
            <a:normAutofit/>
          </a:bodyPr>
          <a:lstStyle>
            <a:lvl1pPr marL="0" indent="0" algn="l">
              <a:lnSpc>
                <a:spcPct val="100000"/>
              </a:lnSpc>
              <a:buNone/>
              <a:defRPr sz="1650" baseline="0">
                <a:solidFill>
                  <a:schemeClr val="accent1"/>
                </a:solidFill>
                <a:latin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Here</a:t>
            </a:r>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4"/>
            <a:ext cx="1629561" cy="273531"/>
          </a:xfrm>
          <a:prstGeom prst="rect">
            <a:avLst/>
          </a:prstGeom>
        </p:spPr>
      </p:pic>
      <p:sp>
        <p:nvSpPr>
          <p:cNvPr id="9" name="Picture Placeholder 8"/>
          <p:cNvSpPr>
            <a:spLocks noGrp="1"/>
          </p:cNvSpPr>
          <p:nvPr>
            <p:ph type="pic" sz="quarter" idx="13"/>
          </p:nvPr>
        </p:nvSpPr>
        <p:spPr>
          <a:xfrm>
            <a:off x="4506688" y="1725953"/>
            <a:ext cx="4630964"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332388" y="5126730"/>
            <a:ext cx="4051834" cy="420862"/>
          </a:xfrm>
        </p:spPr>
        <p:txBody>
          <a:bodyPr>
            <a:normAutofit/>
          </a:bodyPr>
          <a:lstStyle>
            <a:lvl1pPr marL="0" indent="0">
              <a:buFontTx/>
              <a:buNone/>
              <a:defRPr sz="1650" baseline="0">
                <a:solidFill>
                  <a:schemeClr val="accent6"/>
                </a:solidFill>
              </a:defRPr>
            </a:lvl1pPr>
          </a:lstStyle>
          <a:p>
            <a:pPr lvl="0"/>
            <a:r>
              <a:rPr lang="en-US" dirty="0"/>
              <a:t>Author</a:t>
            </a:r>
          </a:p>
        </p:txBody>
      </p:sp>
      <p:sp>
        <p:nvSpPr>
          <p:cNvPr id="8" name="Date Placeholder 7"/>
          <p:cNvSpPr>
            <a:spLocks noGrp="1"/>
          </p:cNvSpPr>
          <p:nvPr>
            <p:ph type="dt" sz="half" idx="15"/>
          </p:nvPr>
        </p:nvSpPr>
        <p:spPr>
          <a:xfrm>
            <a:off x="333244" y="5611328"/>
            <a:ext cx="2057400" cy="365125"/>
          </a:xfrm>
        </p:spPr>
        <p:txBody>
          <a:bodyPr/>
          <a:lstStyle>
            <a:lvl1pPr>
              <a:defRPr>
                <a:solidFill>
                  <a:schemeClr val="tx1"/>
                </a:solidFill>
              </a:defRPr>
            </a:lvl1pPr>
          </a:lstStyle>
          <a:p>
            <a:endParaRPr lang="en-US" dirty="0"/>
          </a:p>
        </p:txBody>
      </p:sp>
    </p:spTree>
    <p:extLst>
      <p:ext uri="{BB962C8B-B14F-4D97-AF65-F5344CB8AC3E}">
        <p14:creationId xmlns:p14="http://schemas.microsoft.com/office/powerpoint/2010/main" val="2708705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13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7314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49675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1" y="966055"/>
            <a:ext cx="4086997"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00326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5"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5" y="3439836"/>
            <a:ext cx="4148781" cy="2907915"/>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26602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3439835"/>
            <a:ext cx="4148781" cy="2907915"/>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5" y="983118"/>
            <a:ext cx="4148781" cy="5364633"/>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140892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1" y="983116"/>
            <a:ext cx="4086225" cy="2381250"/>
          </a:xfrm>
          <a:solidFill>
            <a:schemeClr val="accent2"/>
          </a:solidFill>
        </p:spPr>
        <p:txBody>
          <a:bodyPr/>
          <a:lstStyle/>
          <a:p>
            <a:r>
              <a:rPr lang="en-US"/>
              <a:t>Click icon to add picture</a:t>
            </a:r>
          </a:p>
        </p:txBody>
      </p:sp>
      <p:sp>
        <p:nvSpPr>
          <p:cNvPr id="11" name="Picture Placeholder 9"/>
          <p:cNvSpPr>
            <a:spLocks noGrp="1"/>
          </p:cNvSpPr>
          <p:nvPr>
            <p:ph type="pic" sz="quarter" idx="14"/>
          </p:nvPr>
        </p:nvSpPr>
        <p:spPr>
          <a:xfrm>
            <a:off x="4686301" y="3595166"/>
            <a:ext cx="4086225" cy="2381250"/>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6783461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24517" y="966055"/>
            <a:ext cx="4148781"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a:t>Click icon to add picture</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29250971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3439835"/>
            <a:ext cx="4148781" cy="2907915"/>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5" y="3439833"/>
            <a:ext cx="4148781" cy="2907916"/>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4623745" y="983116"/>
            <a:ext cx="4148781" cy="2381250"/>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22071616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39514"/>
            <a:ext cx="4148781" cy="2907915"/>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5" y="939512"/>
            <a:ext cx="4148781" cy="2907916"/>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4623745" y="3966757"/>
            <a:ext cx="4148781" cy="2381250"/>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5735417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599" y="2941865"/>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7" y="505595"/>
            <a:ext cx="5774500" cy="617838"/>
          </a:xfrm>
        </p:spPr>
        <p:txBody>
          <a:bodyPr anchor="b">
            <a:noAutofit/>
          </a:bodyPr>
          <a:lstStyle>
            <a:lvl1pPr algn="l">
              <a:defRPr sz="2250" b="1" cap="none" baseline="0">
                <a:latin typeface="Arial" charset="0"/>
              </a:defRPr>
            </a:lvl1pPr>
          </a:lstStyle>
          <a:p>
            <a:r>
              <a:rPr lang="en-US"/>
              <a:t>Questions?</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4"/>
            <a:ext cx="1629561" cy="273531"/>
          </a:xfrm>
          <a:prstGeom prst="rect">
            <a:avLst/>
          </a:prstGeom>
        </p:spPr>
      </p:pic>
      <p:sp>
        <p:nvSpPr>
          <p:cNvPr id="9" name="Picture Placeholder 8"/>
          <p:cNvSpPr>
            <a:spLocks noGrp="1"/>
          </p:cNvSpPr>
          <p:nvPr>
            <p:ph type="pic" sz="quarter" idx="13"/>
          </p:nvPr>
        </p:nvSpPr>
        <p:spPr>
          <a:xfrm>
            <a:off x="4506688" y="1725953"/>
            <a:ext cx="4630964"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900" b="0" baseline="0">
                <a:solidFill>
                  <a:srgbClr val="C00000"/>
                </a:solidFill>
              </a:defRPr>
            </a:lvl1pPr>
          </a:lstStyle>
          <a:p>
            <a:pPr lvl="0"/>
            <a:r>
              <a:rPr lang="en-US" dirty="0"/>
              <a:t>Contact</a:t>
            </a:r>
          </a:p>
        </p:txBody>
      </p:sp>
      <p:sp>
        <p:nvSpPr>
          <p:cNvPr id="8" name="Date Placeholder 7"/>
          <p:cNvSpPr>
            <a:spLocks noGrp="1"/>
          </p:cNvSpPr>
          <p:nvPr>
            <p:ph type="dt" sz="half" idx="15"/>
          </p:nvPr>
        </p:nvSpPr>
        <p:spPr>
          <a:xfrm>
            <a:off x="3623451" y="6328298"/>
            <a:ext cx="2057400" cy="365125"/>
          </a:xfrm>
        </p:spPr>
        <p:txBody>
          <a:bodyPr/>
          <a:lstStyle>
            <a:lvl1pPr>
              <a:defRPr>
                <a:solidFill>
                  <a:schemeClr val="tx1"/>
                </a:solidFill>
              </a:defRPr>
            </a:lvl1pPr>
          </a:lstStyle>
          <a:p>
            <a:endParaRPr lang="en-US" dirty="0"/>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050" b="1" baseline="0">
                <a:solidFill>
                  <a:schemeClr val="accent6"/>
                </a:solidFill>
              </a:defRPr>
            </a:lvl1pPr>
          </a:lstStyle>
          <a:p>
            <a:pPr lvl="0"/>
            <a:r>
              <a:rPr lang="en-US" dirty="0"/>
              <a:t>Author</a:t>
            </a:r>
          </a:p>
          <a:p>
            <a:pPr lvl="0"/>
            <a:r>
              <a:rPr lang="en-US" dirty="0"/>
              <a:t>Title</a:t>
            </a:r>
          </a:p>
        </p:txBody>
      </p:sp>
      <p:sp>
        <p:nvSpPr>
          <p:cNvPr id="16" name="Text Placeholder 6"/>
          <p:cNvSpPr>
            <a:spLocks noGrp="1"/>
          </p:cNvSpPr>
          <p:nvPr>
            <p:ph type="body" sz="quarter" idx="17" hasCustomPrompt="1"/>
          </p:nvPr>
        </p:nvSpPr>
        <p:spPr>
          <a:xfrm>
            <a:off x="318639" y="1726359"/>
            <a:ext cx="4098242" cy="3861333"/>
          </a:xfrm>
        </p:spPr>
        <p:txBody>
          <a:bodyPr>
            <a:normAutofit/>
          </a:bodyPr>
          <a:lstStyle>
            <a:lvl1pPr marL="257175" indent="-257175">
              <a:buFont typeface="Arial" charset="0"/>
              <a:buChar char="•"/>
              <a:defRPr sz="1650" baseline="0">
                <a:solidFill>
                  <a:schemeClr val="accent1"/>
                </a:solidFill>
              </a:defRPr>
            </a:lvl1pPr>
            <a:lvl2pPr marL="514350" indent="-171450">
              <a:buFont typeface=".PingFangSC-Regular" charset="-122"/>
              <a:buChar char="－"/>
              <a:defRPr sz="1650" baseline="0">
                <a:solidFill>
                  <a:schemeClr val="accent1"/>
                </a:solidFill>
              </a:defRPr>
            </a:lvl2pPr>
            <a:lvl3pPr marL="857250" indent="-171450">
              <a:buFont typeface="Arial" charset="0"/>
              <a:buChar char="•"/>
              <a:defRPr sz="1650" baseline="0">
                <a:solidFill>
                  <a:schemeClr val="accent1"/>
                </a:solidFill>
              </a:defRPr>
            </a:lvl3pPr>
            <a:lvl4pPr marL="1200150" indent="-171450">
              <a:buFont typeface=".PingFangSC-Regular" charset="-122"/>
              <a:buChar char="－"/>
              <a:defRPr sz="1650" baseline="0">
                <a:solidFill>
                  <a:schemeClr val="accent1"/>
                </a:solidFill>
              </a:defRPr>
            </a:lvl4pPr>
            <a:lvl5pPr marL="1543050" indent="-171450">
              <a:buFont typeface="Arial" charset="0"/>
              <a:buChar char="•"/>
              <a:defRPr sz="165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53073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ECE706-4B35-C75F-F853-8250E8C71D61}"/>
              </a:ext>
            </a:extLst>
          </p:cNvPr>
          <p:cNvPicPr>
            <a:picLocks noChangeAspect="1"/>
          </p:cNvPicPr>
          <p:nvPr userDrawn="1"/>
        </p:nvPicPr>
        <p:blipFill rotWithShape="1">
          <a:blip r:embed="rId2" cstate="screen">
            <a:alphaModFix amt="43000"/>
            <a:extLst>
              <a:ext uri="{28A0092B-C50C-407E-A947-70E740481C1C}">
                <a14:useLocalDpi xmlns:a14="http://schemas.microsoft.com/office/drawing/2010/main"/>
              </a:ext>
            </a:extLst>
          </a:blip>
          <a:srcRect/>
          <a:stretch/>
        </p:blipFill>
        <p:spPr>
          <a:xfrm>
            <a:off x="-1" y="2"/>
            <a:ext cx="9144000" cy="6076045"/>
          </a:xfrm>
          <a:prstGeom prst="rect">
            <a:avLst/>
          </a:prstGeom>
        </p:spPr>
      </p:pic>
      <p:sp>
        <p:nvSpPr>
          <p:cNvPr id="10" name="TextBox 9"/>
          <p:cNvSpPr txBox="1"/>
          <p:nvPr userDrawn="1"/>
        </p:nvSpPr>
        <p:spPr>
          <a:xfrm>
            <a:off x="254321" y="6343230"/>
            <a:ext cx="2020221" cy="323165"/>
          </a:xfrm>
          <a:prstGeom prst="rect">
            <a:avLst/>
          </a:prstGeom>
          <a:noFill/>
        </p:spPr>
        <p:txBody>
          <a:bodyPr wrap="square" rtlCol="0">
            <a:spAutoFit/>
          </a:bodyPr>
          <a:lstStyle/>
          <a:p>
            <a:r>
              <a:rPr lang="en-US" sz="750" b="0" dirty="0">
                <a:solidFill>
                  <a:srgbClr val="A91B1B"/>
                </a:solidFill>
              </a:rPr>
              <a:t>TJNAF is managed by Jefferson Science Associates for the US Department of Energy</a:t>
            </a:r>
          </a:p>
        </p:txBody>
      </p:sp>
      <p:sp>
        <p:nvSpPr>
          <p:cNvPr id="2" name="Title 1"/>
          <p:cNvSpPr>
            <a:spLocks noGrp="1"/>
          </p:cNvSpPr>
          <p:nvPr userDrawn="1">
            <p:ph type="ctrTitle"/>
          </p:nvPr>
        </p:nvSpPr>
        <p:spPr>
          <a:xfrm>
            <a:off x="254320" y="610558"/>
            <a:ext cx="8670779" cy="484748"/>
          </a:xfrm>
        </p:spPr>
        <p:txBody>
          <a:bodyPr/>
          <a:lstStyle>
            <a:lvl1pPr algn="l">
              <a:defRPr sz="2250" b="1" baseline="0">
                <a:solidFill>
                  <a:srgbClr val="A91B1B"/>
                </a:solidFill>
                <a:latin typeface="+mn-lt"/>
              </a:defRPr>
            </a:lvl1pPr>
          </a:lstStyle>
          <a:p>
            <a:r>
              <a:rPr lang="en-US" dirty="0"/>
              <a:t>Click to edit Master title style</a:t>
            </a:r>
          </a:p>
        </p:txBody>
      </p:sp>
      <p:sp>
        <p:nvSpPr>
          <p:cNvPr id="3" name="Subtitle 2"/>
          <p:cNvSpPr>
            <a:spLocks noGrp="1"/>
          </p:cNvSpPr>
          <p:nvPr userDrawn="1">
            <p:ph type="subTitle" idx="1" hasCustomPrompt="1"/>
          </p:nvPr>
        </p:nvSpPr>
        <p:spPr>
          <a:xfrm>
            <a:off x="254320" y="4070982"/>
            <a:ext cx="8365544" cy="1246977"/>
          </a:xfrm>
        </p:spPr>
        <p:txBody>
          <a:bodyPr/>
          <a:lstStyle>
            <a:lvl1pPr marL="0" marR="0" indent="0" algn="l" defTabSz="685800" rtl="0" eaLnBrk="1" fontAlgn="auto" latinLnBrk="0" hangingPunct="1">
              <a:lnSpc>
                <a:spcPct val="100000"/>
              </a:lnSpc>
              <a:spcBef>
                <a:spcPts val="0"/>
              </a:spcBef>
              <a:spcAft>
                <a:spcPts val="0"/>
              </a:spcAft>
              <a:buClrTx/>
              <a:buSzTx/>
              <a:buFontTx/>
              <a:buNone/>
              <a:tabLst/>
              <a:defRPr sz="1800">
                <a:solidFill>
                  <a:schemeClr val="tx1"/>
                </a:solidFill>
                <a:latin typeface="Arial" panose="020B0604020202020204" pitchFamily="34" charset="0"/>
                <a:cs typeface="Arial" panose="020B0604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Presenter Name</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DOE Science and Technology Review of Jefferson Lab July 19-21, 2022</a:t>
            </a:r>
          </a:p>
        </p:txBody>
      </p:sp>
      <p:pic>
        <p:nvPicPr>
          <p:cNvPr id="18" name="Picture 2">
            <a:extLst>
              <a:ext uri="{FF2B5EF4-FFF2-40B4-BE49-F238E27FC236}">
                <a16:creationId xmlns:a16="http://schemas.microsoft.com/office/drawing/2014/main" id="{BE4473CD-026D-1725-068D-08E702E0F62E}"/>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804769" y="6476357"/>
            <a:ext cx="1319496" cy="38164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4187600A-EF28-8598-7119-16CFCE73073A}"/>
              </a:ext>
            </a:extLst>
          </p:cNvPr>
          <p:cNvCxnSpPr/>
          <p:nvPr userDrawn="1"/>
        </p:nvCxnSpPr>
        <p:spPr>
          <a:xfrm>
            <a:off x="0" y="6076045"/>
            <a:ext cx="9124265" cy="0"/>
          </a:xfrm>
          <a:prstGeom prst="line">
            <a:avLst/>
          </a:prstGeom>
          <a:ln w="635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EDE0BA-7F27-4138-812D-2F936ACA9383}"/>
              </a:ext>
            </a:extLst>
          </p:cNvPr>
          <p:cNvCxnSpPr/>
          <p:nvPr userDrawn="1"/>
        </p:nvCxnSpPr>
        <p:spPr>
          <a:xfrm>
            <a:off x="1" y="6063449"/>
            <a:ext cx="9144000" cy="0"/>
          </a:xfrm>
          <a:prstGeom prst="line">
            <a:avLst/>
          </a:prstGeom>
          <a:ln w="76200">
            <a:solidFill>
              <a:srgbClr val="BE1D1D"/>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6880280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695D5-77EA-B1A8-8082-1D49D535FA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D8B331-1BD5-344C-558B-BE10383F3B9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817C522A-A922-6006-EE4D-31944A6431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73FB8C-7A48-E7B0-B83B-0891C0BDAA00}"/>
              </a:ext>
            </a:extLst>
          </p:cNvPr>
          <p:cNvSpPr>
            <a:spLocks noGrp="1"/>
          </p:cNvSpPr>
          <p:nvPr>
            <p:ph type="sldNum" sz="quarter" idx="12"/>
          </p:nvPr>
        </p:nvSpPr>
        <p:spPr/>
        <p:txBody>
          <a:bodyPr/>
          <a:lstStyle/>
          <a:p>
            <a:fld id="{B559C760-0228-1245-8084-BBE2B2ADCEBF}" type="slidenum">
              <a:rPr lang="en-US" smtClean="0"/>
              <a:t>‹#›</a:t>
            </a:fld>
            <a:endParaRPr lang="en-US"/>
          </a:p>
        </p:txBody>
      </p:sp>
    </p:spTree>
    <p:extLst>
      <p:ext uri="{BB962C8B-B14F-4D97-AF65-F5344CB8AC3E}">
        <p14:creationId xmlns:p14="http://schemas.microsoft.com/office/powerpoint/2010/main" val="3331330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a:t>Click icon to add picture</a:t>
            </a:r>
          </a:p>
        </p:txBody>
      </p:sp>
      <p:sp>
        <p:nvSpPr>
          <p:cNvPr id="8" name="Text Placeholder 7"/>
          <p:cNvSpPr>
            <a:spLocks noGrp="1"/>
          </p:cNvSpPr>
          <p:nvPr>
            <p:ph type="body" sz="quarter" idx="12" hasCustomPrompt="1"/>
          </p:nvPr>
        </p:nvSpPr>
        <p:spPr>
          <a:xfrm>
            <a:off x="318637" y="5217804"/>
            <a:ext cx="3005538" cy="369887"/>
          </a:xfrm>
        </p:spPr>
        <p:txBody>
          <a:bodyPr>
            <a:noAutofit/>
          </a:bodyPr>
          <a:lstStyle>
            <a:lvl1pPr marL="0" indent="0">
              <a:buNone/>
              <a:defRPr sz="2200" baseline="0">
                <a:solidFill>
                  <a:schemeClr val="accent6"/>
                </a:solidFill>
              </a:defRPr>
            </a:lvl1pPr>
          </a:lstStyle>
          <a:p>
            <a:pPr lvl="0"/>
            <a:r>
              <a:rPr lang="en-US" dirty="0"/>
              <a:t>Name, Title</a:t>
            </a:r>
          </a:p>
        </p:txBody>
      </p:sp>
      <p:sp>
        <p:nvSpPr>
          <p:cNvPr id="5" name="Text Placeholder 4"/>
          <p:cNvSpPr>
            <a:spLocks noGrp="1"/>
          </p:cNvSpPr>
          <p:nvPr>
            <p:ph type="body" sz="quarter" idx="14"/>
          </p:nvPr>
        </p:nvSpPr>
        <p:spPr>
          <a:xfrm>
            <a:off x="318637" y="659731"/>
            <a:ext cx="8537575"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7"/>
          <p:cNvSpPr>
            <a:spLocks noGrp="1"/>
          </p:cNvSpPr>
          <p:nvPr>
            <p:ph type="body" sz="quarter" idx="16"/>
          </p:nvPr>
        </p:nvSpPr>
        <p:spPr>
          <a:xfrm>
            <a:off x="318637" y="5588000"/>
            <a:ext cx="2898775"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a:t>Edit Master text styles</a:t>
            </a:r>
          </a:p>
        </p:txBody>
      </p:sp>
    </p:spTree>
    <p:extLst>
      <p:ext uri="{BB962C8B-B14F-4D97-AF65-F5344CB8AC3E}">
        <p14:creationId xmlns:p14="http://schemas.microsoft.com/office/powerpoint/2010/main" val="730671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ECE706-4B35-C75F-F853-8250E8C71D61}"/>
              </a:ext>
            </a:extLst>
          </p:cNvPr>
          <p:cNvPicPr>
            <a:picLocks noChangeAspect="1"/>
          </p:cNvPicPr>
          <p:nvPr userDrawn="1"/>
        </p:nvPicPr>
        <p:blipFill rotWithShape="1">
          <a:blip r:embed="rId2" cstate="print">
            <a:alphaModFix amt="43000"/>
            <a:extLst>
              <a:ext uri="{28A0092B-C50C-407E-A947-70E740481C1C}">
                <a14:useLocalDpi xmlns:a14="http://schemas.microsoft.com/office/drawing/2010/main" val="0"/>
              </a:ext>
            </a:extLst>
          </a:blip>
          <a:srcRect l="12397" t="29473" r="6129" b="9474"/>
          <a:stretch/>
        </p:blipFill>
        <p:spPr>
          <a:xfrm>
            <a:off x="-1" y="2"/>
            <a:ext cx="9144000" cy="6076045"/>
          </a:xfrm>
          <a:prstGeom prst="rect">
            <a:avLst/>
          </a:prstGeom>
        </p:spPr>
      </p:pic>
      <p:sp>
        <p:nvSpPr>
          <p:cNvPr id="10" name="TextBox 9"/>
          <p:cNvSpPr txBox="1"/>
          <p:nvPr userDrawn="1"/>
        </p:nvSpPr>
        <p:spPr>
          <a:xfrm>
            <a:off x="254321" y="6343230"/>
            <a:ext cx="2020221" cy="438582"/>
          </a:xfrm>
          <a:prstGeom prst="rect">
            <a:avLst/>
          </a:prstGeom>
          <a:noFill/>
        </p:spPr>
        <p:txBody>
          <a:bodyPr wrap="square" rtlCol="0">
            <a:spAutoFit/>
          </a:bodyPr>
          <a:lstStyle/>
          <a:p>
            <a:r>
              <a:rPr lang="en-US" sz="750" b="0">
                <a:solidFill>
                  <a:srgbClr val="A91B1B"/>
                </a:solidFill>
              </a:rPr>
              <a:t>TJNAF is managed by Jefferson Science Associates for the US Department of Energy</a:t>
            </a:r>
          </a:p>
        </p:txBody>
      </p:sp>
      <p:sp>
        <p:nvSpPr>
          <p:cNvPr id="2" name="Title 1"/>
          <p:cNvSpPr>
            <a:spLocks noGrp="1"/>
          </p:cNvSpPr>
          <p:nvPr userDrawn="1">
            <p:ph type="ctrTitle"/>
          </p:nvPr>
        </p:nvSpPr>
        <p:spPr>
          <a:xfrm>
            <a:off x="254320" y="610558"/>
            <a:ext cx="8670779" cy="386644"/>
          </a:xfrm>
        </p:spPr>
        <p:txBody>
          <a:bodyPr/>
          <a:lstStyle>
            <a:lvl1pPr algn="l">
              <a:defRPr sz="2250" b="1" baseline="0">
                <a:solidFill>
                  <a:srgbClr val="A91B1B"/>
                </a:solidFill>
                <a:latin typeface="+mn-lt"/>
              </a:defRPr>
            </a:lvl1pPr>
          </a:lstStyle>
          <a:p>
            <a:r>
              <a:rPr lang="en-US"/>
              <a:t>Click to edit Master title style</a:t>
            </a:r>
          </a:p>
        </p:txBody>
      </p:sp>
      <p:sp>
        <p:nvSpPr>
          <p:cNvPr id="3" name="Subtitle 2"/>
          <p:cNvSpPr>
            <a:spLocks noGrp="1"/>
          </p:cNvSpPr>
          <p:nvPr userDrawn="1">
            <p:ph type="subTitle" idx="1" hasCustomPrompt="1"/>
          </p:nvPr>
        </p:nvSpPr>
        <p:spPr>
          <a:xfrm>
            <a:off x="254320" y="4070982"/>
            <a:ext cx="8365544" cy="1246977"/>
          </a:xfrm>
        </p:spPr>
        <p:txBody>
          <a:bodyPr/>
          <a:lstStyle>
            <a:lvl1pPr marL="0" marR="0" indent="0" algn="l" defTabSz="685800" rtl="0" eaLnBrk="1" fontAlgn="auto" latinLnBrk="0" hangingPunct="1">
              <a:lnSpc>
                <a:spcPct val="100000"/>
              </a:lnSpc>
              <a:spcBef>
                <a:spcPts val="0"/>
              </a:spcBef>
              <a:spcAft>
                <a:spcPts val="0"/>
              </a:spcAft>
              <a:buClrTx/>
              <a:buSzTx/>
              <a:buFontTx/>
              <a:buNone/>
              <a:tabLst/>
              <a:defRPr sz="1800">
                <a:solidFill>
                  <a:schemeClr val="tx1"/>
                </a:solidFill>
                <a:latin typeface="Arial" panose="020B0604020202020204" pitchFamily="34" charset="0"/>
                <a:cs typeface="Arial" panose="020B0604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Presenter Name</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DOE Science and Technology Review of Jefferson Lab July 19-21, 2022</a:t>
            </a:r>
          </a:p>
        </p:txBody>
      </p:sp>
      <p:pic>
        <p:nvPicPr>
          <p:cNvPr id="18" name="Picture 2">
            <a:extLst>
              <a:ext uri="{FF2B5EF4-FFF2-40B4-BE49-F238E27FC236}">
                <a16:creationId xmlns:a16="http://schemas.microsoft.com/office/drawing/2014/main" id="{BE4473CD-026D-1725-068D-08E702E0F62E}"/>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804769" y="6476357"/>
            <a:ext cx="1319496" cy="38164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4187600A-EF28-8598-7119-16CFCE73073A}"/>
              </a:ext>
            </a:extLst>
          </p:cNvPr>
          <p:cNvCxnSpPr/>
          <p:nvPr userDrawn="1"/>
        </p:nvCxnSpPr>
        <p:spPr>
          <a:xfrm>
            <a:off x="0" y="6076045"/>
            <a:ext cx="9124265" cy="0"/>
          </a:xfrm>
          <a:prstGeom prst="line">
            <a:avLst/>
          </a:prstGeom>
          <a:ln w="635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EDE0BA-7F27-4138-812D-2F936ACA9383}"/>
              </a:ext>
            </a:extLst>
          </p:cNvPr>
          <p:cNvCxnSpPr/>
          <p:nvPr userDrawn="1"/>
        </p:nvCxnSpPr>
        <p:spPr>
          <a:xfrm>
            <a:off x="1" y="6063449"/>
            <a:ext cx="9144000" cy="0"/>
          </a:xfrm>
          <a:prstGeom prst="line">
            <a:avLst/>
          </a:prstGeom>
          <a:ln w="76200">
            <a:solidFill>
              <a:srgbClr val="BE1D1D"/>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5728107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672" y="161927"/>
            <a:ext cx="8568927" cy="386644"/>
          </a:xfrm>
        </p:spPr>
        <p:txBody>
          <a:bodyPr/>
          <a:lstStyle>
            <a:lvl1pPr>
              <a:defRPr>
                <a:solidFill>
                  <a:srgbClr val="A91B1B"/>
                </a:solidFill>
              </a:defRPr>
            </a:lvl1pPr>
          </a:lstStyle>
          <a:p>
            <a:r>
              <a:rPr lang="en-US"/>
              <a:t>Click to edit Master title style</a:t>
            </a:r>
          </a:p>
        </p:txBody>
      </p:sp>
      <p:sp>
        <p:nvSpPr>
          <p:cNvPr id="3" name="Content Placeholder 2"/>
          <p:cNvSpPr>
            <a:spLocks noGrp="1"/>
          </p:cNvSpPr>
          <p:nvPr>
            <p:ph idx="1"/>
          </p:nvPr>
        </p:nvSpPr>
        <p:spPr>
          <a:xfrm>
            <a:off x="260673" y="1508760"/>
            <a:ext cx="8529578"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112044" indent="-166688">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59460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60672" y="223423"/>
            <a:ext cx="8628678" cy="386644"/>
          </a:xfrm>
        </p:spPr>
        <p:txBody>
          <a:bodyPr/>
          <a:lstStyle>
            <a:lvl1pPr>
              <a:defRPr>
                <a:solidFill>
                  <a:srgbClr val="A91B1B"/>
                </a:solidFill>
              </a:defRPr>
            </a:lvl1pPr>
          </a:lstStyle>
          <a:p>
            <a:r>
              <a:rPr lang="en-US"/>
              <a:t>Click to edit Master title style</a:t>
            </a:r>
          </a:p>
        </p:txBody>
      </p:sp>
      <p:sp>
        <p:nvSpPr>
          <p:cNvPr id="3" name="Text Placeholder 2"/>
          <p:cNvSpPr>
            <a:spLocks noGrp="1"/>
          </p:cNvSpPr>
          <p:nvPr>
            <p:ph type="body" idx="1"/>
          </p:nvPr>
        </p:nvSpPr>
        <p:spPr>
          <a:xfrm>
            <a:off x="260671" y="1444752"/>
            <a:ext cx="4192529" cy="821190"/>
          </a:xfrm>
        </p:spPr>
        <p:txBody>
          <a:bodyPr anchor="b"/>
          <a:lstStyle>
            <a:lvl1pPr marL="0" indent="0">
              <a:buNone/>
              <a:defRPr sz="1800" b="1">
                <a:solidFill>
                  <a:srgbClr val="A91B1B"/>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260671" y="2270334"/>
            <a:ext cx="4192529" cy="3373229"/>
          </a:xfrm>
        </p:spPr>
        <p:txBody>
          <a:bodyPr/>
          <a:lstStyle>
            <a:lvl1pPr>
              <a:defRPr sz="1800"/>
            </a:lvl1pPr>
            <a:lvl2pPr>
              <a:defRPr sz="1500"/>
            </a:lvl2pPr>
            <a:lvl3pPr>
              <a:defRPr sz="1350"/>
            </a:lvl3pPr>
            <a:lvl4pPr>
              <a:defRPr sz="1200"/>
            </a:lvl4pPr>
            <a:lvl5pPr marL="1112044" indent="-166688">
              <a:buFont typeface="Arial" panose="020B0604020202020204" pitchFamily="34" charset="0"/>
              <a:buChar char="•"/>
              <a:defRPr sz="13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444752"/>
            <a:ext cx="4150031" cy="821190"/>
          </a:xfrm>
        </p:spPr>
        <p:txBody>
          <a:bodyPr anchor="b"/>
          <a:lstStyle>
            <a:lvl1pPr marL="0" indent="0">
              <a:buNone/>
              <a:defRPr sz="1800" b="1">
                <a:solidFill>
                  <a:srgbClr val="A91B1B"/>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270334"/>
            <a:ext cx="4150031" cy="3373229"/>
          </a:xfrm>
        </p:spPr>
        <p:txBody>
          <a:bodyPr/>
          <a:lstStyle>
            <a:lvl1pPr>
              <a:defRPr sz="1800"/>
            </a:lvl1pPr>
            <a:lvl2pPr>
              <a:defRPr sz="1500"/>
            </a:lvl2pPr>
            <a:lvl3pPr>
              <a:defRPr sz="1350"/>
            </a:lvl3pPr>
            <a:lvl4pPr>
              <a:defRPr sz="1200"/>
            </a:lvl4pPr>
            <a:lvl5pPr marL="1112044" indent="-166688">
              <a:defRPr lang="en-US" sz="13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68213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7661" y="251239"/>
            <a:ext cx="8628678" cy="386644"/>
          </a:xfrm>
        </p:spPr>
        <p:txBody>
          <a:bodyPr/>
          <a:lstStyle>
            <a:lvl1pPr>
              <a:defRPr>
                <a:solidFill>
                  <a:srgbClr val="A91B1B"/>
                </a:solidFill>
              </a:defRPr>
            </a:lvl1pPr>
          </a:lstStyle>
          <a:p>
            <a:r>
              <a:rPr lang="en-US"/>
              <a:t>Click to edit Master title style</a:t>
            </a:r>
          </a:p>
        </p:txBody>
      </p:sp>
    </p:spTree>
    <p:extLst>
      <p:ext uri="{BB962C8B-B14F-4D97-AF65-F5344CB8AC3E}">
        <p14:creationId xmlns:p14="http://schemas.microsoft.com/office/powerpoint/2010/main" val="33936187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308919" y="966055"/>
            <a:ext cx="8464378"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Tree>
    <p:extLst>
      <p:ext uri="{BB962C8B-B14F-4D97-AF65-F5344CB8AC3E}">
        <p14:creationId xmlns:p14="http://schemas.microsoft.com/office/powerpoint/2010/main" val="1470268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cSld name="JLab-Default">
    <p:spTree>
      <p:nvGrpSpPr>
        <p:cNvPr id="1" name=""/>
        <p:cNvGrpSpPr/>
        <p:nvPr/>
      </p:nvGrpSpPr>
      <p:grpSpPr>
        <a:xfrm>
          <a:off x="0" y="0"/>
          <a:ext cx="0" cy="0"/>
          <a:chOff x="0" y="0"/>
          <a:chExt cx="0" cy="0"/>
        </a:xfrm>
      </p:grpSpPr>
      <p:sp>
        <p:nvSpPr>
          <p:cNvPr id="4" name="PlaceHolder 1"/>
          <p:cNvSpPr>
            <a:spLocks noGrp="1"/>
          </p:cNvSpPr>
          <p:nvPr>
            <p:ph type="title"/>
          </p:nvPr>
        </p:nvSpPr>
        <p:spPr>
          <a:xfrm>
            <a:off x="684994" y="75344"/>
            <a:ext cx="7770447" cy="760833"/>
          </a:xfrm>
          <a:prstGeom prst="rect">
            <a:avLst/>
          </a:prstGeom>
          <a:noFill/>
          <a:ln w="0">
            <a:noFill/>
          </a:ln>
        </p:spPr>
        <p:txBody>
          <a:bodyPr lIns="0" tIns="0" rIns="0" bIns="0" anchor="ctr">
            <a:noAutofit/>
          </a:bodyPr>
          <a:lstStyle>
            <a:lvl1pPr indent="0" algn="ctr">
              <a:lnSpc>
                <a:spcPct val="93000"/>
              </a:lnSpc>
              <a:buNone/>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a:lvl1pPr>
          </a:lstStyle>
          <a:p>
            <a:pPr indent="0" algn="ctr">
              <a:lnSpc>
                <a:spcPct val="93000"/>
              </a:lnSpc>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704" b="1" strike="noStrike" spc="-1">
              <a:solidFill>
                <a:srgbClr val="800000"/>
              </a:solidFill>
              <a:latin typeface="Arial"/>
            </a:endParaRPr>
          </a:p>
        </p:txBody>
      </p:sp>
      <p:sp>
        <p:nvSpPr>
          <p:cNvPr id="5" name="PlaceHolder 2"/>
          <p:cNvSpPr>
            <a:spLocks noGrp="1"/>
          </p:cNvSpPr>
          <p:nvPr>
            <p:ph/>
          </p:nvPr>
        </p:nvSpPr>
        <p:spPr>
          <a:xfrm>
            <a:off x="684994" y="1065689"/>
            <a:ext cx="3791801" cy="5017490"/>
          </a:xfrm>
          <a:prstGeom prst="rect">
            <a:avLst/>
          </a:prstGeom>
          <a:noFill/>
          <a:ln w="0">
            <a:noFill/>
          </a:ln>
        </p:spPr>
        <p:txBody>
          <a:bodyPr lIns="0" tIns="0" rIns="0" bIns="0" anchor="t">
            <a:noAutofit/>
          </a:bodyPr>
          <a:lstStyle>
            <a:lvl1pPr indent="0">
              <a:lnSpc>
                <a:spcPct val="93000"/>
              </a:lnSpc>
              <a:spcBef>
                <a:spcPts val="364"/>
              </a:spcBef>
              <a:buNone/>
              <a:tabLst>
                <a:tab pos="86670" algn="l"/>
                <a:tab pos="429570" algn="l"/>
                <a:tab pos="772470" algn="l"/>
                <a:tab pos="1115370" algn="l"/>
                <a:tab pos="1458270" algn="l"/>
                <a:tab pos="1801170" algn="l"/>
                <a:tab pos="2144070" algn="l"/>
                <a:tab pos="2486970" algn="l"/>
                <a:tab pos="2829870" algn="l"/>
                <a:tab pos="3172770" algn="l"/>
                <a:tab pos="3515670" algn="l"/>
                <a:tab pos="3858570" algn="l"/>
                <a:tab pos="4201470" algn="l"/>
                <a:tab pos="4544370" algn="l"/>
                <a:tab pos="4887270" algn="l"/>
                <a:tab pos="5230170" algn="l"/>
                <a:tab pos="5573070" algn="l"/>
                <a:tab pos="5915970" algn="l"/>
                <a:tab pos="6258870" algn="l"/>
                <a:tab pos="6601770" algn="l"/>
              </a:tabLst>
              <a:defRPr/>
            </a:lvl1pPr>
          </a:lstStyle>
          <a:p>
            <a:pPr indent="0">
              <a:lnSpc>
                <a:spcPct val="93000"/>
              </a:lnSpc>
              <a:spcBef>
                <a:spcPts val="485"/>
              </a:spcBef>
              <a:buNone/>
              <a:tabLst>
                <a:tab pos="115560" algn="l"/>
                <a:tab pos="572760" algn="l"/>
                <a:tab pos="1029960" algn="l"/>
                <a:tab pos="1487160" algn="l"/>
                <a:tab pos="1944360" algn="l"/>
                <a:tab pos="2401560" algn="l"/>
                <a:tab pos="2858760" algn="l"/>
                <a:tab pos="3315960" algn="l"/>
                <a:tab pos="3773160" algn="l"/>
                <a:tab pos="4230360" algn="l"/>
                <a:tab pos="4687560" algn="l"/>
                <a:tab pos="5144760" algn="l"/>
                <a:tab pos="5601960" algn="l"/>
                <a:tab pos="6059160" algn="l"/>
                <a:tab pos="6516360" algn="l"/>
                <a:tab pos="6973560" algn="l"/>
                <a:tab pos="7430760" algn="l"/>
                <a:tab pos="7887960" algn="l"/>
                <a:tab pos="8345160" algn="l"/>
                <a:tab pos="8802360" algn="l"/>
              </a:tabLst>
            </a:pPr>
            <a:endParaRPr lang="en-US" sz="1795" b="0" strike="noStrike" spc="-1">
              <a:solidFill>
                <a:srgbClr val="000080"/>
              </a:solidFill>
              <a:latin typeface="Arial"/>
            </a:endParaRPr>
          </a:p>
        </p:txBody>
      </p:sp>
      <p:sp>
        <p:nvSpPr>
          <p:cNvPr id="6" name="PlaceHolder 3"/>
          <p:cNvSpPr>
            <a:spLocks noGrp="1"/>
          </p:cNvSpPr>
          <p:nvPr>
            <p:ph/>
          </p:nvPr>
        </p:nvSpPr>
        <p:spPr>
          <a:xfrm>
            <a:off x="4666580" y="1065689"/>
            <a:ext cx="3791801" cy="5017490"/>
          </a:xfrm>
          <a:prstGeom prst="rect">
            <a:avLst/>
          </a:prstGeom>
          <a:noFill/>
          <a:ln w="0">
            <a:noFill/>
          </a:ln>
        </p:spPr>
        <p:txBody>
          <a:bodyPr lIns="0" tIns="0" rIns="0" bIns="0" anchor="t">
            <a:noAutofit/>
          </a:bodyPr>
          <a:lstStyle>
            <a:lvl1pPr indent="0">
              <a:lnSpc>
                <a:spcPct val="93000"/>
              </a:lnSpc>
              <a:spcBef>
                <a:spcPts val="364"/>
              </a:spcBef>
              <a:buNone/>
              <a:tabLst>
                <a:tab pos="86670" algn="l"/>
                <a:tab pos="429570" algn="l"/>
                <a:tab pos="772470" algn="l"/>
                <a:tab pos="1115370" algn="l"/>
                <a:tab pos="1458270" algn="l"/>
                <a:tab pos="1801170" algn="l"/>
                <a:tab pos="2144070" algn="l"/>
                <a:tab pos="2486970" algn="l"/>
                <a:tab pos="2829870" algn="l"/>
                <a:tab pos="3172770" algn="l"/>
                <a:tab pos="3515670" algn="l"/>
                <a:tab pos="3858570" algn="l"/>
                <a:tab pos="4201470" algn="l"/>
                <a:tab pos="4544370" algn="l"/>
                <a:tab pos="4887270" algn="l"/>
                <a:tab pos="5230170" algn="l"/>
                <a:tab pos="5573070" algn="l"/>
                <a:tab pos="5915970" algn="l"/>
                <a:tab pos="6258870" algn="l"/>
                <a:tab pos="6601770" algn="l"/>
              </a:tabLst>
              <a:defRPr/>
            </a:lvl1pPr>
          </a:lstStyle>
          <a:p>
            <a:pPr indent="0">
              <a:lnSpc>
                <a:spcPct val="93000"/>
              </a:lnSpc>
              <a:spcBef>
                <a:spcPts val="485"/>
              </a:spcBef>
              <a:buNone/>
              <a:tabLst>
                <a:tab pos="115560" algn="l"/>
                <a:tab pos="572760" algn="l"/>
                <a:tab pos="1029960" algn="l"/>
                <a:tab pos="1487160" algn="l"/>
                <a:tab pos="1944360" algn="l"/>
                <a:tab pos="2401560" algn="l"/>
                <a:tab pos="2858760" algn="l"/>
                <a:tab pos="3315960" algn="l"/>
                <a:tab pos="3773160" algn="l"/>
                <a:tab pos="4230360" algn="l"/>
                <a:tab pos="4687560" algn="l"/>
                <a:tab pos="5144760" algn="l"/>
                <a:tab pos="5601960" algn="l"/>
                <a:tab pos="6059160" algn="l"/>
                <a:tab pos="6516360" algn="l"/>
                <a:tab pos="6973560" algn="l"/>
                <a:tab pos="7430760" algn="l"/>
                <a:tab pos="7887960" algn="l"/>
                <a:tab pos="8345160" algn="l"/>
                <a:tab pos="8802360" algn="l"/>
              </a:tabLst>
            </a:pPr>
            <a:endParaRPr lang="en-US" sz="1795" b="0" strike="noStrike" spc="-1">
              <a:solidFill>
                <a:srgbClr val="000080"/>
              </a:solidFill>
              <a:latin typeface="Arial"/>
            </a:endParaRPr>
          </a:p>
        </p:txBody>
      </p:sp>
    </p:spTree>
    <p:extLst>
      <p:ext uri="{BB962C8B-B14F-4D97-AF65-F5344CB8AC3E}">
        <p14:creationId xmlns:p14="http://schemas.microsoft.com/office/powerpoint/2010/main" val="32279430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ECE706-4B35-C75F-F853-8250E8C71D61}"/>
              </a:ext>
            </a:extLst>
          </p:cNvPr>
          <p:cNvPicPr>
            <a:picLocks noChangeAspect="1"/>
          </p:cNvPicPr>
          <p:nvPr userDrawn="1"/>
        </p:nvPicPr>
        <p:blipFill rotWithShape="1">
          <a:blip r:embed="rId2" cstate="print">
            <a:alphaModFix amt="43000"/>
            <a:extLst>
              <a:ext uri="{28A0092B-C50C-407E-A947-70E740481C1C}">
                <a14:useLocalDpi xmlns:a14="http://schemas.microsoft.com/office/drawing/2010/main" val="0"/>
              </a:ext>
            </a:extLst>
          </a:blip>
          <a:srcRect l="12397" t="29473" r="6129" b="9474"/>
          <a:stretch/>
        </p:blipFill>
        <p:spPr>
          <a:xfrm>
            <a:off x="-1" y="2"/>
            <a:ext cx="9144000" cy="6076045"/>
          </a:xfrm>
          <a:prstGeom prst="rect">
            <a:avLst/>
          </a:prstGeom>
        </p:spPr>
      </p:pic>
      <p:sp>
        <p:nvSpPr>
          <p:cNvPr id="10" name="TextBox 9"/>
          <p:cNvSpPr txBox="1"/>
          <p:nvPr userDrawn="1"/>
        </p:nvSpPr>
        <p:spPr>
          <a:xfrm>
            <a:off x="254321" y="6343230"/>
            <a:ext cx="2020221" cy="438582"/>
          </a:xfrm>
          <a:prstGeom prst="rect">
            <a:avLst/>
          </a:prstGeom>
          <a:noFill/>
        </p:spPr>
        <p:txBody>
          <a:bodyPr wrap="square" rtlCol="0">
            <a:spAutoFit/>
          </a:bodyPr>
          <a:lstStyle/>
          <a:p>
            <a:r>
              <a:rPr lang="en-US" sz="750" b="0">
                <a:solidFill>
                  <a:srgbClr val="A91B1B"/>
                </a:solidFill>
              </a:rPr>
              <a:t>TJNAF is managed by Jefferson Science Associates for the US Department of Energy</a:t>
            </a:r>
          </a:p>
        </p:txBody>
      </p:sp>
      <p:sp>
        <p:nvSpPr>
          <p:cNvPr id="2" name="Title 1"/>
          <p:cNvSpPr>
            <a:spLocks noGrp="1"/>
          </p:cNvSpPr>
          <p:nvPr userDrawn="1">
            <p:ph type="ctrTitle"/>
          </p:nvPr>
        </p:nvSpPr>
        <p:spPr>
          <a:xfrm>
            <a:off x="254320" y="610558"/>
            <a:ext cx="8670779" cy="386644"/>
          </a:xfrm>
        </p:spPr>
        <p:txBody>
          <a:bodyPr/>
          <a:lstStyle>
            <a:lvl1pPr algn="l">
              <a:defRPr sz="2250" b="1" baseline="0">
                <a:solidFill>
                  <a:srgbClr val="A91B1B"/>
                </a:solidFill>
                <a:latin typeface="+mn-lt"/>
              </a:defRPr>
            </a:lvl1pPr>
          </a:lstStyle>
          <a:p>
            <a:r>
              <a:rPr lang="en-US"/>
              <a:t>Click to edit Master title style</a:t>
            </a:r>
          </a:p>
        </p:txBody>
      </p:sp>
      <p:sp>
        <p:nvSpPr>
          <p:cNvPr id="3" name="Subtitle 2"/>
          <p:cNvSpPr>
            <a:spLocks noGrp="1"/>
          </p:cNvSpPr>
          <p:nvPr userDrawn="1">
            <p:ph type="subTitle" idx="1" hasCustomPrompt="1"/>
          </p:nvPr>
        </p:nvSpPr>
        <p:spPr>
          <a:xfrm>
            <a:off x="254320" y="4070982"/>
            <a:ext cx="8365544" cy="1246977"/>
          </a:xfrm>
        </p:spPr>
        <p:txBody>
          <a:bodyPr/>
          <a:lstStyle>
            <a:lvl1pPr marL="0" marR="0" indent="0" algn="l" defTabSz="685800" rtl="0" eaLnBrk="1" fontAlgn="auto" latinLnBrk="0" hangingPunct="1">
              <a:lnSpc>
                <a:spcPct val="100000"/>
              </a:lnSpc>
              <a:spcBef>
                <a:spcPts val="0"/>
              </a:spcBef>
              <a:spcAft>
                <a:spcPts val="0"/>
              </a:spcAft>
              <a:buClrTx/>
              <a:buSzTx/>
              <a:buFontTx/>
              <a:buNone/>
              <a:tabLst/>
              <a:defRPr sz="1800">
                <a:solidFill>
                  <a:schemeClr val="tx1"/>
                </a:solidFill>
                <a:latin typeface="Arial" panose="020B0604020202020204" pitchFamily="34" charset="0"/>
                <a:cs typeface="Arial" panose="020B0604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Presenter Name</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DOE Science and Technology Review of Jefferson Lab July 19-21, 2022</a:t>
            </a:r>
          </a:p>
        </p:txBody>
      </p:sp>
      <p:pic>
        <p:nvPicPr>
          <p:cNvPr id="18" name="Picture 2">
            <a:extLst>
              <a:ext uri="{FF2B5EF4-FFF2-40B4-BE49-F238E27FC236}">
                <a16:creationId xmlns:a16="http://schemas.microsoft.com/office/drawing/2014/main" id="{BE4473CD-026D-1725-068D-08E702E0F62E}"/>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804769" y="6476357"/>
            <a:ext cx="1319496" cy="38164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4187600A-EF28-8598-7119-16CFCE73073A}"/>
              </a:ext>
            </a:extLst>
          </p:cNvPr>
          <p:cNvCxnSpPr/>
          <p:nvPr userDrawn="1"/>
        </p:nvCxnSpPr>
        <p:spPr>
          <a:xfrm>
            <a:off x="0" y="6076045"/>
            <a:ext cx="9124265" cy="0"/>
          </a:xfrm>
          <a:prstGeom prst="line">
            <a:avLst/>
          </a:prstGeom>
          <a:ln w="635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EDE0BA-7F27-4138-812D-2F936ACA9383}"/>
              </a:ext>
            </a:extLst>
          </p:cNvPr>
          <p:cNvCxnSpPr/>
          <p:nvPr userDrawn="1"/>
        </p:nvCxnSpPr>
        <p:spPr>
          <a:xfrm>
            <a:off x="1" y="6063449"/>
            <a:ext cx="9144000" cy="0"/>
          </a:xfrm>
          <a:prstGeom prst="line">
            <a:avLst/>
          </a:prstGeom>
          <a:ln w="76200">
            <a:solidFill>
              <a:srgbClr val="BE1D1D"/>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40182651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672" y="161927"/>
            <a:ext cx="8568927" cy="386644"/>
          </a:xfrm>
        </p:spPr>
        <p:txBody>
          <a:bodyPr/>
          <a:lstStyle>
            <a:lvl1pPr>
              <a:defRPr>
                <a:solidFill>
                  <a:srgbClr val="A91B1B"/>
                </a:solidFill>
              </a:defRPr>
            </a:lvl1pPr>
          </a:lstStyle>
          <a:p>
            <a:r>
              <a:rPr lang="en-US"/>
              <a:t>Click to edit Master title style</a:t>
            </a:r>
          </a:p>
        </p:txBody>
      </p:sp>
      <p:sp>
        <p:nvSpPr>
          <p:cNvPr id="3" name="Content Placeholder 2"/>
          <p:cNvSpPr>
            <a:spLocks noGrp="1"/>
          </p:cNvSpPr>
          <p:nvPr>
            <p:ph idx="1"/>
          </p:nvPr>
        </p:nvSpPr>
        <p:spPr>
          <a:xfrm>
            <a:off x="260673" y="1508760"/>
            <a:ext cx="8529578"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112044" indent="-166688">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55607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60672" y="223423"/>
            <a:ext cx="8628678" cy="386644"/>
          </a:xfrm>
        </p:spPr>
        <p:txBody>
          <a:bodyPr/>
          <a:lstStyle>
            <a:lvl1pPr>
              <a:defRPr>
                <a:solidFill>
                  <a:srgbClr val="A91B1B"/>
                </a:solidFill>
              </a:defRPr>
            </a:lvl1pPr>
          </a:lstStyle>
          <a:p>
            <a:r>
              <a:rPr lang="en-US"/>
              <a:t>Click to edit Master title style</a:t>
            </a:r>
          </a:p>
        </p:txBody>
      </p:sp>
      <p:sp>
        <p:nvSpPr>
          <p:cNvPr id="3" name="Text Placeholder 2"/>
          <p:cNvSpPr>
            <a:spLocks noGrp="1"/>
          </p:cNvSpPr>
          <p:nvPr>
            <p:ph type="body" idx="1"/>
          </p:nvPr>
        </p:nvSpPr>
        <p:spPr>
          <a:xfrm>
            <a:off x="260671" y="1444752"/>
            <a:ext cx="4192529" cy="821190"/>
          </a:xfrm>
        </p:spPr>
        <p:txBody>
          <a:bodyPr anchor="b"/>
          <a:lstStyle>
            <a:lvl1pPr marL="0" indent="0">
              <a:buNone/>
              <a:defRPr sz="1800" b="1">
                <a:solidFill>
                  <a:srgbClr val="A91B1B"/>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260671" y="2270334"/>
            <a:ext cx="4192529" cy="3373229"/>
          </a:xfrm>
        </p:spPr>
        <p:txBody>
          <a:bodyPr/>
          <a:lstStyle>
            <a:lvl1pPr>
              <a:defRPr sz="1800"/>
            </a:lvl1pPr>
            <a:lvl2pPr>
              <a:defRPr sz="1500"/>
            </a:lvl2pPr>
            <a:lvl3pPr>
              <a:defRPr sz="1350"/>
            </a:lvl3pPr>
            <a:lvl4pPr>
              <a:defRPr sz="1200"/>
            </a:lvl4pPr>
            <a:lvl5pPr marL="1112044" indent="-166688">
              <a:buFont typeface="Arial" panose="020B0604020202020204" pitchFamily="34" charset="0"/>
              <a:buChar char="•"/>
              <a:defRPr sz="13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444752"/>
            <a:ext cx="4150031" cy="821190"/>
          </a:xfrm>
        </p:spPr>
        <p:txBody>
          <a:bodyPr anchor="b"/>
          <a:lstStyle>
            <a:lvl1pPr marL="0" indent="0">
              <a:buNone/>
              <a:defRPr sz="1800" b="1">
                <a:solidFill>
                  <a:srgbClr val="A91B1B"/>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270334"/>
            <a:ext cx="4150031" cy="3373229"/>
          </a:xfrm>
        </p:spPr>
        <p:txBody>
          <a:bodyPr/>
          <a:lstStyle>
            <a:lvl1pPr>
              <a:defRPr sz="1800"/>
            </a:lvl1pPr>
            <a:lvl2pPr>
              <a:defRPr sz="1500"/>
            </a:lvl2pPr>
            <a:lvl3pPr>
              <a:defRPr sz="1350"/>
            </a:lvl3pPr>
            <a:lvl4pPr>
              <a:defRPr sz="1200"/>
            </a:lvl4pPr>
            <a:lvl5pPr marL="1112044" indent="-166688">
              <a:defRPr lang="en-US" sz="13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76210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7661" y="251239"/>
            <a:ext cx="8628678" cy="386644"/>
          </a:xfrm>
        </p:spPr>
        <p:txBody>
          <a:bodyPr/>
          <a:lstStyle>
            <a:lvl1pPr>
              <a:defRPr>
                <a:solidFill>
                  <a:srgbClr val="A91B1B"/>
                </a:solidFill>
              </a:defRPr>
            </a:lvl1pPr>
          </a:lstStyle>
          <a:p>
            <a:r>
              <a:rPr lang="en-US"/>
              <a:t>Click to edit Master title style</a:t>
            </a:r>
          </a:p>
        </p:txBody>
      </p:sp>
    </p:spTree>
    <p:extLst>
      <p:ext uri="{BB962C8B-B14F-4D97-AF65-F5344CB8AC3E}">
        <p14:creationId xmlns:p14="http://schemas.microsoft.com/office/powerpoint/2010/main" val="2344457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038600" y="6519446"/>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40707487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894A-23D8-DD48-BEBC-5D1CBF3930F1}"/>
              </a:ext>
            </a:extLst>
          </p:cNvPr>
          <p:cNvSpPr>
            <a:spLocks noGrp="1"/>
          </p:cNvSpPr>
          <p:nvPr>
            <p:ph type="title"/>
          </p:nvPr>
        </p:nvSpPr>
        <p:spPr>
          <a:xfrm>
            <a:off x="628650" y="365126"/>
            <a:ext cx="7886700" cy="38664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0EC42A2-A5E5-7D44-B052-7421E678CB49}"/>
              </a:ext>
            </a:extLst>
          </p:cNvPr>
          <p:cNvSpPr>
            <a:spLocks noGrp="1"/>
          </p:cNvSpPr>
          <p:nvPr>
            <p:ph sz="half" idx="1"/>
          </p:nvPr>
        </p:nvSpPr>
        <p:spPr>
          <a:xfrm>
            <a:off x="628649" y="1289786"/>
            <a:ext cx="7886699" cy="46655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90931573-8B22-D446-9D77-6F56FCB358BA}"/>
              </a:ext>
            </a:extLst>
          </p:cNvPr>
          <p:cNvCxnSpPr>
            <a:cxnSpLocks/>
          </p:cNvCxnSpPr>
          <p:nvPr userDrawn="1"/>
        </p:nvCxnSpPr>
        <p:spPr>
          <a:xfrm>
            <a:off x="628649" y="1160585"/>
            <a:ext cx="7886699"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9DAC3EB-D54A-C44E-BF90-38EC2E5B976D}"/>
              </a:ext>
            </a:extLst>
          </p:cNvPr>
          <p:cNvCxnSpPr>
            <a:cxnSpLocks/>
          </p:cNvCxnSpPr>
          <p:nvPr userDrawn="1"/>
        </p:nvCxnSpPr>
        <p:spPr>
          <a:xfrm>
            <a:off x="628649" y="6154616"/>
            <a:ext cx="7886699"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Footer Placeholder 4">
            <a:extLst>
              <a:ext uri="{FF2B5EF4-FFF2-40B4-BE49-F238E27FC236}">
                <a16:creationId xmlns:a16="http://schemas.microsoft.com/office/drawing/2014/main" id="{9C080B03-0329-44F7-B368-E3F0962CE7DA}"/>
              </a:ext>
            </a:extLst>
          </p:cNvPr>
          <p:cNvSpPr>
            <a:spLocks noGrp="1"/>
          </p:cNvSpPr>
          <p:nvPr>
            <p:ph type="ftr" sz="quarter" idx="3"/>
          </p:nvPr>
        </p:nvSpPr>
        <p:spPr>
          <a:xfrm>
            <a:off x="628650" y="6311900"/>
            <a:ext cx="2628900" cy="365125"/>
          </a:xfrm>
          <a:prstGeom prst="rect">
            <a:avLst/>
          </a:prstGeom>
        </p:spPr>
        <p:txBody>
          <a:bodyPr vert="horz" lIns="91440" tIns="45720" rIns="91440" bIns="45720" rtlCol="0" anchor="ctr"/>
          <a:lstStyle>
            <a:lvl1pPr algn="l">
              <a:defRPr sz="750" i="1">
                <a:solidFill>
                  <a:schemeClr val="tx1">
                    <a:lumMod val="75000"/>
                  </a:schemeClr>
                </a:solidFill>
                <a:latin typeface="Avenir" panose="020B0503020203020204" pitchFamily="34" charset="0"/>
              </a:defRPr>
            </a:lvl1pPr>
          </a:lstStyle>
          <a:p>
            <a:endParaRPr lang="en-US"/>
          </a:p>
        </p:txBody>
      </p:sp>
      <p:sp>
        <p:nvSpPr>
          <p:cNvPr id="7" name="Slide Number Placeholder 5">
            <a:extLst>
              <a:ext uri="{FF2B5EF4-FFF2-40B4-BE49-F238E27FC236}">
                <a16:creationId xmlns:a16="http://schemas.microsoft.com/office/drawing/2014/main" id="{1ACB901A-D5AD-43AC-8F5B-B17155A19816}"/>
              </a:ext>
            </a:extLst>
          </p:cNvPr>
          <p:cNvSpPr>
            <a:spLocks noGrp="1"/>
          </p:cNvSpPr>
          <p:nvPr>
            <p:ph type="sldNum" sz="quarter" idx="4"/>
          </p:nvPr>
        </p:nvSpPr>
        <p:spPr>
          <a:xfrm>
            <a:off x="4249511" y="6311901"/>
            <a:ext cx="477611" cy="365125"/>
          </a:xfrm>
          <a:prstGeom prst="rect">
            <a:avLst/>
          </a:prstGeom>
        </p:spPr>
        <p:txBody>
          <a:bodyPr vert="horz" lIns="91440" tIns="45720" rIns="91440" bIns="45720" rtlCol="0" anchor="ctr"/>
          <a:lstStyle>
            <a:lvl1pPr algn="l">
              <a:defRPr sz="750" i="1">
                <a:solidFill>
                  <a:schemeClr val="tx1">
                    <a:lumMod val="75000"/>
                  </a:schemeClr>
                </a:solidFill>
                <a:latin typeface="Avenir" panose="020B0503020203020204" pitchFamily="34" charset="0"/>
              </a:defRPr>
            </a:lvl1pPr>
          </a:lstStyle>
          <a:p>
            <a:fld id="{B2E69C32-F40A-4944-821E-46A56DF0648B}" type="slidenum">
              <a:rPr lang="en-US" smtClean="0"/>
              <a:pPr/>
              <a:t>‹#›</a:t>
            </a:fld>
            <a:endParaRPr lang="en-US"/>
          </a:p>
        </p:txBody>
      </p:sp>
    </p:spTree>
    <p:extLst>
      <p:ext uri="{BB962C8B-B14F-4D97-AF65-F5344CB8AC3E}">
        <p14:creationId xmlns:p14="http://schemas.microsoft.com/office/powerpoint/2010/main" val="29957271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6_Two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894A-23D8-DD48-BEBC-5D1CBF3930F1}"/>
              </a:ext>
            </a:extLst>
          </p:cNvPr>
          <p:cNvSpPr>
            <a:spLocks noGrp="1"/>
          </p:cNvSpPr>
          <p:nvPr>
            <p:ph type="title"/>
          </p:nvPr>
        </p:nvSpPr>
        <p:spPr>
          <a:xfrm>
            <a:off x="253262" y="365126"/>
            <a:ext cx="8503920" cy="38664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0EC42A2-A5E5-7D44-B052-7421E678CB49}"/>
              </a:ext>
            </a:extLst>
          </p:cNvPr>
          <p:cNvSpPr>
            <a:spLocks noGrp="1"/>
          </p:cNvSpPr>
          <p:nvPr>
            <p:ph sz="half" idx="1"/>
          </p:nvPr>
        </p:nvSpPr>
        <p:spPr>
          <a:xfrm>
            <a:off x="253263" y="1289786"/>
            <a:ext cx="8503919" cy="46655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90931573-8B22-D446-9D77-6F56FCB358BA}"/>
              </a:ext>
            </a:extLst>
          </p:cNvPr>
          <p:cNvCxnSpPr>
            <a:cxnSpLocks/>
          </p:cNvCxnSpPr>
          <p:nvPr userDrawn="1"/>
        </p:nvCxnSpPr>
        <p:spPr>
          <a:xfrm>
            <a:off x="253262" y="1170211"/>
            <a:ext cx="8503920"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9DAC3EB-D54A-C44E-BF90-38EC2E5B976D}"/>
              </a:ext>
            </a:extLst>
          </p:cNvPr>
          <p:cNvCxnSpPr>
            <a:cxnSpLocks/>
          </p:cNvCxnSpPr>
          <p:nvPr userDrawn="1"/>
        </p:nvCxnSpPr>
        <p:spPr>
          <a:xfrm>
            <a:off x="253262" y="6173867"/>
            <a:ext cx="850392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86E9A168-9968-4C9E-8E25-B47C1A9BB409}"/>
              </a:ext>
            </a:extLst>
          </p:cNvPr>
          <p:cNvSpPr>
            <a:spLocks noGrp="1"/>
          </p:cNvSpPr>
          <p:nvPr>
            <p:ph type="sldNum" sz="quarter" idx="4"/>
          </p:nvPr>
        </p:nvSpPr>
        <p:spPr>
          <a:xfrm>
            <a:off x="4249511" y="6311901"/>
            <a:ext cx="477611" cy="365125"/>
          </a:xfrm>
          <a:prstGeom prst="rect">
            <a:avLst/>
          </a:prstGeom>
        </p:spPr>
        <p:txBody>
          <a:bodyPr vert="horz" lIns="91440" tIns="45720" rIns="91440" bIns="45720" rtlCol="0" anchor="ctr"/>
          <a:lstStyle>
            <a:lvl1pPr algn="l">
              <a:defRPr sz="750" i="1">
                <a:solidFill>
                  <a:schemeClr val="tx1">
                    <a:lumMod val="75000"/>
                  </a:schemeClr>
                </a:solidFill>
                <a:latin typeface="Avenir" panose="020B0503020203020204" pitchFamily="34" charset="0"/>
              </a:defRPr>
            </a:lvl1pPr>
          </a:lstStyle>
          <a:p>
            <a:fld id="{B2E69C32-F40A-4944-821E-46A56DF0648B}" type="slidenum">
              <a:rPr lang="en-US" smtClean="0"/>
              <a:pPr/>
              <a:t>‹#›</a:t>
            </a:fld>
            <a:endParaRPr lang="en-US"/>
          </a:p>
        </p:txBody>
      </p:sp>
      <p:sp>
        <p:nvSpPr>
          <p:cNvPr id="8" name="Footer Placeholder 4">
            <a:extLst>
              <a:ext uri="{FF2B5EF4-FFF2-40B4-BE49-F238E27FC236}">
                <a16:creationId xmlns:a16="http://schemas.microsoft.com/office/drawing/2014/main" id="{50EDB187-E22D-448D-97A0-129BDDB6B2A0}"/>
              </a:ext>
            </a:extLst>
          </p:cNvPr>
          <p:cNvSpPr>
            <a:spLocks noGrp="1"/>
          </p:cNvSpPr>
          <p:nvPr>
            <p:ph type="ftr" sz="quarter" idx="3"/>
          </p:nvPr>
        </p:nvSpPr>
        <p:spPr>
          <a:xfrm>
            <a:off x="628650" y="6311900"/>
            <a:ext cx="2628900" cy="365125"/>
          </a:xfrm>
          <a:prstGeom prst="rect">
            <a:avLst/>
          </a:prstGeom>
        </p:spPr>
        <p:txBody>
          <a:bodyPr vert="horz" lIns="91440" tIns="45720" rIns="91440" bIns="45720" rtlCol="0" anchor="ctr"/>
          <a:lstStyle>
            <a:lvl1pPr algn="l">
              <a:defRPr sz="750" i="1">
                <a:solidFill>
                  <a:schemeClr val="tx1">
                    <a:lumMod val="75000"/>
                  </a:schemeClr>
                </a:solidFill>
                <a:latin typeface="Avenir" panose="020B0503020203020204" pitchFamily="34" charset="0"/>
              </a:defRPr>
            </a:lvl1pPr>
          </a:lstStyle>
          <a:p>
            <a:endParaRPr lang="en-US"/>
          </a:p>
        </p:txBody>
      </p:sp>
    </p:spTree>
    <p:extLst>
      <p:ext uri="{BB962C8B-B14F-4D97-AF65-F5344CB8AC3E}">
        <p14:creationId xmlns:p14="http://schemas.microsoft.com/office/powerpoint/2010/main" val="495405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308919" y="966055"/>
            <a:ext cx="8464378" cy="5260392"/>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1C05184-0D19-4BF7-BCDF-17BDACD459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7381" y="6386244"/>
            <a:ext cx="1071001" cy="462435"/>
          </a:xfrm>
          <a:prstGeom prst="rect">
            <a:avLst/>
          </a:prstGeom>
        </p:spPr>
      </p:pic>
      <p:sp>
        <p:nvSpPr>
          <p:cNvPr id="12" name="Slide Number Placeholder 5">
            <a:extLst>
              <a:ext uri="{FF2B5EF4-FFF2-40B4-BE49-F238E27FC236}">
                <a16:creationId xmlns:a16="http://schemas.microsoft.com/office/drawing/2014/main" id="{2E496E45-AD96-469D-A038-41C4064C4A59}"/>
              </a:ext>
            </a:extLst>
          </p:cNvPr>
          <p:cNvSpPr>
            <a:spLocks noGrp="1"/>
          </p:cNvSpPr>
          <p:nvPr>
            <p:ph type="sldNum" sz="quarter" idx="12"/>
          </p:nvPr>
        </p:nvSpPr>
        <p:spPr>
          <a:xfrm>
            <a:off x="4273029" y="6511199"/>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
        <p:nvSpPr>
          <p:cNvPr id="15" name="Footer Placeholder 3">
            <a:extLst>
              <a:ext uri="{FF2B5EF4-FFF2-40B4-BE49-F238E27FC236}">
                <a16:creationId xmlns:a16="http://schemas.microsoft.com/office/drawing/2014/main" id="{FB1D7CE1-126B-4835-A713-284CF0B8C4AF}"/>
              </a:ext>
            </a:extLst>
          </p:cNvPr>
          <p:cNvSpPr>
            <a:spLocks noGrp="1"/>
          </p:cNvSpPr>
          <p:nvPr>
            <p:ph type="ftr" sz="quarter" idx="11"/>
          </p:nvPr>
        </p:nvSpPr>
        <p:spPr>
          <a:xfrm>
            <a:off x="308920" y="6547104"/>
            <a:ext cx="1922437" cy="231554"/>
          </a:xfrm>
        </p:spPr>
        <p:txBody>
          <a:bodyPr anchor="t"/>
          <a:lstStyle>
            <a:lvl1pPr algn="l">
              <a:defRPr sz="675"/>
            </a:lvl1pPr>
          </a:lstStyle>
          <a:p>
            <a:endParaRPr lang="en-US"/>
          </a:p>
        </p:txBody>
      </p:sp>
    </p:spTree>
    <p:extLst>
      <p:ext uri="{BB962C8B-B14F-4D97-AF65-F5344CB8AC3E}">
        <p14:creationId xmlns:p14="http://schemas.microsoft.com/office/powerpoint/2010/main" val="31958971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7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894A-23D8-DD48-BEBC-5D1CBF3930F1}"/>
              </a:ext>
            </a:extLst>
          </p:cNvPr>
          <p:cNvSpPr>
            <a:spLocks noGrp="1"/>
          </p:cNvSpPr>
          <p:nvPr>
            <p:ph type="title"/>
          </p:nvPr>
        </p:nvSpPr>
        <p:spPr>
          <a:xfrm>
            <a:off x="239424" y="365126"/>
            <a:ext cx="8503920" cy="38664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0EC42A2-A5E5-7D44-B052-7421E678CB49}"/>
              </a:ext>
            </a:extLst>
          </p:cNvPr>
          <p:cNvSpPr>
            <a:spLocks noGrp="1"/>
          </p:cNvSpPr>
          <p:nvPr>
            <p:ph sz="half" idx="1"/>
          </p:nvPr>
        </p:nvSpPr>
        <p:spPr>
          <a:xfrm>
            <a:off x="239424" y="1289786"/>
            <a:ext cx="8503920" cy="46655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90931573-8B22-D446-9D77-6F56FCB358BA}"/>
              </a:ext>
            </a:extLst>
          </p:cNvPr>
          <p:cNvCxnSpPr>
            <a:cxnSpLocks/>
          </p:cNvCxnSpPr>
          <p:nvPr userDrawn="1"/>
        </p:nvCxnSpPr>
        <p:spPr>
          <a:xfrm>
            <a:off x="239425" y="1170209"/>
            <a:ext cx="8503920"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9DAC3EB-D54A-C44E-BF90-38EC2E5B976D}"/>
              </a:ext>
            </a:extLst>
          </p:cNvPr>
          <p:cNvCxnSpPr>
            <a:cxnSpLocks/>
          </p:cNvCxnSpPr>
          <p:nvPr userDrawn="1"/>
        </p:nvCxnSpPr>
        <p:spPr>
          <a:xfrm>
            <a:off x="239424" y="6173866"/>
            <a:ext cx="850392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50EDB187-E22D-448D-97A0-129BDDB6B2A0}"/>
              </a:ext>
            </a:extLst>
          </p:cNvPr>
          <p:cNvSpPr>
            <a:spLocks noGrp="1"/>
          </p:cNvSpPr>
          <p:nvPr>
            <p:ph type="ftr" sz="quarter" idx="3"/>
          </p:nvPr>
        </p:nvSpPr>
        <p:spPr>
          <a:xfrm>
            <a:off x="239424" y="6310312"/>
            <a:ext cx="3439607" cy="365125"/>
          </a:xfrm>
          <a:prstGeom prst="rect">
            <a:avLst/>
          </a:prstGeom>
        </p:spPr>
        <p:txBody>
          <a:bodyPr vert="horz" lIns="91440" tIns="45720" rIns="91440" bIns="45720" rtlCol="0" anchor="ctr"/>
          <a:lstStyle>
            <a:lvl1pPr algn="l">
              <a:defRPr sz="750" i="1">
                <a:solidFill>
                  <a:schemeClr val="tx1">
                    <a:lumMod val="75000"/>
                  </a:schemeClr>
                </a:solidFill>
                <a:latin typeface="Avenir" panose="020B0503020203020204" pitchFamily="34" charset="0"/>
              </a:defRPr>
            </a:lvl1pPr>
          </a:lstStyle>
          <a:p>
            <a:endParaRPr lang="en-US"/>
          </a:p>
        </p:txBody>
      </p:sp>
      <p:pic>
        <p:nvPicPr>
          <p:cNvPr id="7" name="Picture 6">
            <a:extLst>
              <a:ext uri="{FF2B5EF4-FFF2-40B4-BE49-F238E27FC236}">
                <a16:creationId xmlns:a16="http://schemas.microsoft.com/office/drawing/2014/main" id="{869F86C8-3D58-4B6E-9D07-5F596641D161}"/>
              </a:ext>
            </a:extLst>
          </p:cNvPr>
          <p:cNvPicPr>
            <a:picLocks noChangeAspect="1"/>
          </p:cNvPicPr>
          <p:nvPr userDrawn="1"/>
        </p:nvPicPr>
        <p:blipFill>
          <a:blip r:embed="rId2"/>
          <a:stretch>
            <a:fillRect/>
          </a:stretch>
        </p:blipFill>
        <p:spPr>
          <a:xfrm>
            <a:off x="6964647" y="6185986"/>
            <a:ext cx="1622763" cy="672015"/>
          </a:xfrm>
          <a:prstGeom prst="rect">
            <a:avLst/>
          </a:prstGeom>
        </p:spPr>
      </p:pic>
      <p:sp>
        <p:nvSpPr>
          <p:cNvPr id="10" name="Slide Number Placeholder 5">
            <a:extLst>
              <a:ext uri="{FF2B5EF4-FFF2-40B4-BE49-F238E27FC236}">
                <a16:creationId xmlns:a16="http://schemas.microsoft.com/office/drawing/2014/main" id="{60E99138-7031-4AC2-AE98-63A4C80539CF}"/>
              </a:ext>
            </a:extLst>
          </p:cNvPr>
          <p:cNvSpPr>
            <a:spLocks noGrp="1"/>
          </p:cNvSpPr>
          <p:nvPr>
            <p:ph type="sldNum" sz="quarter" idx="4"/>
          </p:nvPr>
        </p:nvSpPr>
        <p:spPr>
          <a:xfrm>
            <a:off x="4249511" y="6311901"/>
            <a:ext cx="477611" cy="365125"/>
          </a:xfrm>
          <a:prstGeom prst="rect">
            <a:avLst/>
          </a:prstGeom>
        </p:spPr>
        <p:txBody>
          <a:bodyPr vert="horz" lIns="91440" tIns="45720" rIns="91440" bIns="45720" rtlCol="0" anchor="ctr"/>
          <a:lstStyle>
            <a:lvl1pPr algn="l">
              <a:defRPr sz="750">
                <a:solidFill>
                  <a:schemeClr val="tx1">
                    <a:lumMod val="75000"/>
                  </a:schemeClr>
                </a:solidFill>
                <a:latin typeface="Avenir" panose="020B0503020203020204" pitchFamily="34" charset="0"/>
              </a:defRPr>
            </a:lvl1pPr>
          </a:lstStyle>
          <a:p>
            <a:fld id="{B2E69C32-F40A-4944-821E-46A56DF0648B}" type="slidenum">
              <a:rPr lang="en-US" smtClean="0"/>
              <a:pPr/>
              <a:t>‹#›</a:t>
            </a:fld>
            <a:endParaRPr lang="en-US"/>
          </a:p>
        </p:txBody>
      </p:sp>
    </p:spTree>
    <p:extLst>
      <p:ext uri="{BB962C8B-B14F-4D97-AF65-F5344CB8AC3E}">
        <p14:creationId xmlns:p14="http://schemas.microsoft.com/office/powerpoint/2010/main" val="18906040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ECE706-4B35-C75F-F853-8250E8C71D61}"/>
              </a:ext>
            </a:extLst>
          </p:cNvPr>
          <p:cNvPicPr>
            <a:picLocks noChangeAspect="1"/>
          </p:cNvPicPr>
          <p:nvPr userDrawn="1"/>
        </p:nvPicPr>
        <p:blipFill rotWithShape="1">
          <a:blip r:embed="rId2" cstate="print">
            <a:alphaModFix amt="43000"/>
            <a:extLst>
              <a:ext uri="{28A0092B-C50C-407E-A947-70E740481C1C}">
                <a14:useLocalDpi xmlns:a14="http://schemas.microsoft.com/office/drawing/2010/main" val="0"/>
              </a:ext>
            </a:extLst>
          </a:blip>
          <a:srcRect l="12397" t="29473" r="6129" b="9474"/>
          <a:stretch/>
        </p:blipFill>
        <p:spPr>
          <a:xfrm>
            <a:off x="-1" y="2"/>
            <a:ext cx="9144000" cy="6076045"/>
          </a:xfrm>
          <a:prstGeom prst="rect">
            <a:avLst/>
          </a:prstGeom>
        </p:spPr>
      </p:pic>
      <p:sp>
        <p:nvSpPr>
          <p:cNvPr id="10" name="TextBox 9"/>
          <p:cNvSpPr txBox="1"/>
          <p:nvPr userDrawn="1"/>
        </p:nvSpPr>
        <p:spPr>
          <a:xfrm>
            <a:off x="254321" y="6343230"/>
            <a:ext cx="2020221" cy="438582"/>
          </a:xfrm>
          <a:prstGeom prst="rect">
            <a:avLst/>
          </a:prstGeom>
          <a:noFill/>
        </p:spPr>
        <p:txBody>
          <a:bodyPr wrap="square" rtlCol="0">
            <a:spAutoFit/>
          </a:bodyPr>
          <a:lstStyle/>
          <a:p>
            <a:r>
              <a:rPr lang="en-US" sz="750" b="0">
                <a:solidFill>
                  <a:srgbClr val="A91B1B"/>
                </a:solidFill>
              </a:rPr>
              <a:t>TJNAF is managed by Jefferson Science Associates for the US Department of Energy</a:t>
            </a:r>
          </a:p>
        </p:txBody>
      </p:sp>
      <p:sp>
        <p:nvSpPr>
          <p:cNvPr id="2" name="Title 1"/>
          <p:cNvSpPr>
            <a:spLocks noGrp="1"/>
          </p:cNvSpPr>
          <p:nvPr userDrawn="1">
            <p:ph type="ctrTitle"/>
          </p:nvPr>
        </p:nvSpPr>
        <p:spPr>
          <a:xfrm>
            <a:off x="254320" y="610558"/>
            <a:ext cx="8670779" cy="386644"/>
          </a:xfrm>
        </p:spPr>
        <p:txBody>
          <a:bodyPr/>
          <a:lstStyle>
            <a:lvl1pPr algn="l">
              <a:defRPr sz="2250" b="1" baseline="0">
                <a:solidFill>
                  <a:srgbClr val="A91B1B"/>
                </a:solidFill>
                <a:latin typeface="+mn-lt"/>
              </a:defRPr>
            </a:lvl1pPr>
          </a:lstStyle>
          <a:p>
            <a:r>
              <a:rPr lang="en-US"/>
              <a:t>Click to edit Master title style</a:t>
            </a:r>
          </a:p>
        </p:txBody>
      </p:sp>
      <p:sp>
        <p:nvSpPr>
          <p:cNvPr id="3" name="Subtitle 2"/>
          <p:cNvSpPr>
            <a:spLocks noGrp="1"/>
          </p:cNvSpPr>
          <p:nvPr userDrawn="1">
            <p:ph type="subTitle" idx="1" hasCustomPrompt="1"/>
          </p:nvPr>
        </p:nvSpPr>
        <p:spPr>
          <a:xfrm>
            <a:off x="254320" y="4070982"/>
            <a:ext cx="8365544" cy="1246977"/>
          </a:xfrm>
        </p:spPr>
        <p:txBody>
          <a:bodyPr/>
          <a:lstStyle>
            <a:lvl1pPr marL="0" marR="0" indent="0" algn="l" defTabSz="685800" rtl="0" eaLnBrk="1" fontAlgn="auto" latinLnBrk="0" hangingPunct="1">
              <a:lnSpc>
                <a:spcPct val="100000"/>
              </a:lnSpc>
              <a:spcBef>
                <a:spcPts val="0"/>
              </a:spcBef>
              <a:spcAft>
                <a:spcPts val="0"/>
              </a:spcAft>
              <a:buClrTx/>
              <a:buSzTx/>
              <a:buFontTx/>
              <a:buNone/>
              <a:tabLst/>
              <a:defRPr sz="1800">
                <a:solidFill>
                  <a:schemeClr val="tx1"/>
                </a:solidFill>
                <a:latin typeface="Arial" panose="020B0604020202020204" pitchFamily="34" charset="0"/>
                <a:cs typeface="Arial" panose="020B0604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Presenter Name</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DOE Science and Technology Review of Jefferson Lab July 19-21, 2022</a:t>
            </a:r>
          </a:p>
        </p:txBody>
      </p:sp>
      <p:pic>
        <p:nvPicPr>
          <p:cNvPr id="18" name="Picture 2">
            <a:extLst>
              <a:ext uri="{FF2B5EF4-FFF2-40B4-BE49-F238E27FC236}">
                <a16:creationId xmlns:a16="http://schemas.microsoft.com/office/drawing/2014/main" id="{BE4473CD-026D-1725-068D-08E702E0F62E}"/>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804769" y="6476357"/>
            <a:ext cx="1319496" cy="38164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4187600A-EF28-8598-7119-16CFCE73073A}"/>
              </a:ext>
            </a:extLst>
          </p:cNvPr>
          <p:cNvCxnSpPr/>
          <p:nvPr userDrawn="1"/>
        </p:nvCxnSpPr>
        <p:spPr>
          <a:xfrm>
            <a:off x="0" y="6076045"/>
            <a:ext cx="9124265" cy="0"/>
          </a:xfrm>
          <a:prstGeom prst="line">
            <a:avLst/>
          </a:prstGeom>
          <a:ln w="635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EDE0BA-7F27-4138-812D-2F936ACA9383}"/>
              </a:ext>
            </a:extLst>
          </p:cNvPr>
          <p:cNvCxnSpPr/>
          <p:nvPr userDrawn="1"/>
        </p:nvCxnSpPr>
        <p:spPr>
          <a:xfrm>
            <a:off x="1" y="6063449"/>
            <a:ext cx="9144000" cy="0"/>
          </a:xfrm>
          <a:prstGeom prst="line">
            <a:avLst/>
          </a:prstGeom>
          <a:ln w="76200">
            <a:solidFill>
              <a:srgbClr val="BE1D1D"/>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2216874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672" y="161927"/>
            <a:ext cx="8568927" cy="386644"/>
          </a:xfrm>
        </p:spPr>
        <p:txBody>
          <a:bodyPr/>
          <a:lstStyle>
            <a:lvl1pPr>
              <a:defRPr>
                <a:solidFill>
                  <a:srgbClr val="A91B1B"/>
                </a:solidFill>
              </a:defRPr>
            </a:lvl1pPr>
          </a:lstStyle>
          <a:p>
            <a:r>
              <a:rPr lang="en-US"/>
              <a:t>Click to edit Master title style</a:t>
            </a:r>
          </a:p>
        </p:txBody>
      </p:sp>
      <p:sp>
        <p:nvSpPr>
          <p:cNvPr id="3" name="Content Placeholder 2"/>
          <p:cNvSpPr>
            <a:spLocks noGrp="1"/>
          </p:cNvSpPr>
          <p:nvPr>
            <p:ph idx="1"/>
          </p:nvPr>
        </p:nvSpPr>
        <p:spPr>
          <a:xfrm>
            <a:off x="260673" y="1508760"/>
            <a:ext cx="8529578"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112044" indent="-166688">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30247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60672" y="223423"/>
            <a:ext cx="8628678" cy="386644"/>
          </a:xfrm>
        </p:spPr>
        <p:txBody>
          <a:bodyPr/>
          <a:lstStyle>
            <a:lvl1pPr>
              <a:defRPr>
                <a:solidFill>
                  <a:srgbClr val="A91B1B"/>
                </a:solidFill>
              </a:defRPr>
            </a:lvl1pPr>
          </a:lstStyle>
          <a:p>
            <a:r>
              <a:rPr lang="en-US"/>
              <a:t>Click to edit Master title style</a:t>
            </a:r>
          </a:p>
        </p:txBody>
      </p:sp>
      <p:sp>
        <p:nvSpPr>
          <p:cNvPr id="3" name="Text Placeholder 2"/>
          <p:cNvSpPr>
            <a:spLocks noGrp="1"/>
          </p:cNvSpPr>
          <p:nvPr>
            <p:ph type="body" idx="1"/>
          </p:nvPr>
        </p:nvSpPr>
        <p:spPr>
          <a:xfrm>
            <a:off x="260671" y="1444752"/>
            <a:ext cx="4192529" cy="821190"/>
          </a:xfrm>
        </p:spPr>
        <p:txBody>
          <a:bodyPr anchor="b"/>
          <a:lstStyle>
            <a:lvl1pPr marL="0" indent="0">
              <a:buNone/>
              <a:defRPr sz="1800" b="1">
                <a:solidFill>
                  <a:srgbClr val="A91B1B"/>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260671" y="2270334"/>
            <a:ext cx="4192529" cy="3373229"/>
          </a:xfrm>
        </p:spPr>
        <p:txBody>
          <a:bodyPr/>
          <a:lstStyle>
            <a:lvl1pPr>
              <a:defRPr sz="1800"/>
            </a:lvl1pPr>
            <a:lvl2pPr>
              <a:defRPr sz="1500"/>
            </a:lvl2pPr>
            <a:lvl3pPr>
              <a:defRPr sz="1350"/>
            </a:lvl3pPr>
            <a:lvl4pPr>
              <a:defRPr sz="1200"/>
            </a:lvl4pPr>
            <a:lvl5pPr marL="1112044" indent="-166688">
              <a:buFont typeface="Arial" panose="020B0604020202020204" pitchFamily="34" charset="0"/>
              <a:buChar char="•"/>
              <a:defRPr sz="13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444752"/>
            <a:ext cx="4150031" cy="821190"/>
          </a:xfrm>
        </p:spPr>
        <p:txBody>
          <a:bodyPr anchor="b"/>
          <a:lstStyle>
            <a:lvl1pPr marL="0" indent="0">
              <a:buNone/>
              <a:defRPr sz="1800" b="1">
                <a:solidFill>
                  <a:srgbClr val="A91B1B"/>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270334"/>
            <a:ext cx="4150031" cy="3373229"/>
          </a:xfrm>
        </p:spPr>
        <p:txBody>
          <a:bodyPr/>
          <a:lstStyle>
            <a:lvl1pPr>
              <a:defRPr sz="1800"/>
            </a:lvl1pPr>
            <a:lvl2pPr>
              <a:defRPr sz="1500"/>
            </a:lvl2pPr>
            <a:lvl3pPr>
              <a:defRPr sz="1350"/>
            </a:lvl3pPr>
            <a:lvl4pPr>
              <a:defRPr sz="1200"/>
            </a:lvl4pPr>
            <a:lvl5pPr marL="1112044" indent="-166688">
              <a:defRPr lang="en-US" sz="13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57432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7661" y="251239"/>
            <a:ext cx="8628678" cy="386644"/>
          </a:xfrm>
        </p:spPr>
        <p:txBody>
          <a:bodyPr/>
          <a:lstStyle>
            <a:lvl1pPr>
              <a:defRPr>
                <a:solidFill>
                  <a:srgbClr val="A91B1B"/>
                </a:solidFill>
              </a:defRPr>
            </a:lvl1pPr>
          </a:lstStyle>
          <a:p>
            <a:r>
              <a:rPr lang="en-US" dirty="0"/>
              <a:t>Click to edit Master title style</a:t>
            </a:r>
          </a:p>
        </p:txBody>
      </p:sp>
    </p:spTree>
    <p:extLst>
      <p:ext uri="{BB962C8B-B14F-4D97-AF65-F5344CB8AC3E}">
        <p14:creationId xmlns:p14="http://schemas.microsoft.com/office/powerpoint/2010/main" val="15612695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308919" y="966055"/>
            <a:ext cx="8464378"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Tree>
    <p:extLst>
      <p:ext uri="{BB962C8B-B14F-4D97-AF65-F5344CB8AC3E}">
        <p14:creationId xmlns:p14="http://schemas.microsoft.com/office/powerpoint/2010/main" val="42008132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cSld name="JLab-Default">
    <p:spTree>
      <p:nvGrpSpPr>
        <p:cNvPr id="1" name=""/>
        <p:cNvGrpSpPr/>
        <p:nvPr/>
      </p:nvGrpSpPr>
      <p:grpSpPr>
        <a:xfrm>
          <a:off x="0" y="0"/>
          <a:ext cx="0" cy="0"/>
          <a:chOff x="0" y="0"/>
          <a:chExt cx="0" cy="0"/>
        </a:xfrm>
      </p:grpSpPr>
      <p:sp>
        <p:nvSpPr>
          <p:cNvPr id="4" name="PlaceHolder 1"/>
          <p:cNvSpPr>
            <a:spLocks noGrp="1"/>
          </p:cNvSpPr>
          <p:nvPr>
            <p:ph type="title"/>
          </p:nvPr>
        </p:nvSpPr>
        <p:spPr>
          <a:xfrm>
            <a:off x="684994" y="75344"/>
            <a:ext cx="7770447" cy="760833"/>
          </a:xfrm>
          <a:prstGeom prst="rect">
            <a:avLst/>
          </a:prstGeom>
          <a:noFill/>
          <a:ln w="0">
            <a:noFill/>
          </a:ln>
        </p:spPr>
        <p:txBody>
          <a:bodyPr lIns="0" tIns="0" rIns="0" bIns="0" anchor="ctr">
            <a:noAutofit/>
          </a:bodyPr>
          <a:lstStyle>
            <a:lvl1pPr indent="0" algn="ctr">
              <a:lnSpc>
                <a:spcPct val="93000"/>
              </a:lnSpc>
              <a:buNone/>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a:lvl1pPr>
          </a:lstStyle>
          <a:p>
            <a:pPr indent="0" algn="ctr">
              <a:lnSpc>
                <a:spcPct val="93000"/>
              </a:lnSpc>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704" b="1" strike="noStrike" spc="-1">
              <a:solidFill>
                <a:srgbClr val="800000"/>
              </a:solidFill>
              <a:latin typeface="Arial"/>
            </a:endParaRPr>
          </a:p>
        </p:txBody>
      </p:sp>
      <p:sp>
        <p:nvSpPr>
          <p:cNvPr id="5" name="PlaceHolder 2"/>
          <p:cNvSpPr>
            <a:spLocks noGrp="1"/>
          </p:cNvSpPr>
          <p:nvPr>
            <p:ph/>
          </p:nvPr>
        </p:nvSpPr>
        <p:spPr>
          <a:xfrm>
            <a:off x="684994" y="1065689"/>
            <a:ext cx="3791801" cy="5017490"/>
          </a:xfrm>
          <a:prstGeom prst="rect">
            <a:avLst/>
          </a:prstGeom>
          <a:noFill/>
          <a:ln w="0">
            <a:noFill/>
          </a:ln>
        </p:spPr>
        <p:txBody>
          <a:bodyPr lIns="0" tIns="0" rIns="0" bIns="0" anchor="t">
            <a:noAutofit/>
          </a:bodyPr>
          <a:lstStyle>
            <a:lvl1pPr indent="0">
              <a:lnSpc>
                <a:spcPct val="93000"/>
              </a:lnSpc>
              <a:spcBef>
                <a:spcPts val="364"/>
              </a:spcBef>
              <a:buNone/>
              <a:tabLst>
                <a:tab pos="86670" algn="l"/>
                <a:tab pos="429570" algn="l"/>
                <a:tab pos="772470" algn="l"/>
                <a:tab pos="1115370" algn="l"/>
                <a:tab pos="1458270" algn="l"/>
                <a:tab pos="1801170" algn="l"/>
                <a:tab pos="2144070" algn="l"/>
                <a:tab pos="2486970" algn="l"/>
                <a:tab pos="2829870" algn="l"/>
                <a:tab pos="3172770" algn="l"/>
                <a:tab pos="3515670" algn="l"/>
                <a:tab pos="3858570" algn="l"/>
                <a:tab pos="4201470" algn="l"/>
                <a:tab pos="4544370" algn="l"/>
                <a:tab pos="4887270" algn="l"/>
                <a:tab pos="5230170" algn="l"/>
                <a:tab pos="5573070" algn="l"/>
                <a:tab pos="5915970" algn="l"/>
                <a:tab pos="6258870" algn="l"/>
                <a:tab pos="6601770" algn="l"/>
              </a:tabLst>
              <a:defRPr/>
            </a:lvl1pPr>
          </a:lstStyle>
          <a:p>
            <a:pPr indent="0">
              <a:lnSpc>
                <a:spcPct val="93000"/>
              </a:lnSpc>
              <a:spcBef>
                <a:spcPts val="485"/>
              </a:spcBef>
              <a:buNone/>
              <a:tabLst>
                <a:tab pos="115560" algn="l"/>
                <a:tab pos="572760" algn="l"/>
                <a:tab pos="1029960" algn="l"/>
                <a:tab pos="1487160" algn="l"/>
                <a:tab pos="1944360" algn="l"/>
                <a:tab pos="2401560" algn="l"/>
                <a:tab pos="2858760" algn="l"/>
                <a:tab pos="3315960" algn="l"/>
                <a:tab pos="3773160" algn="l"/>
                <a:tab pos="4230360" algn="l"/>
                <a:tab pos="4687560" algn="l"/>
                <a:tab pos="5144760" algn="l"/>
                <a:tab pos="5601960" algn="l"/>
                <a:tab pos="6059160" algn="l"/>
                <a:tab pos="6516360" algn="l"/>
                <a:tab pos="6973560" algn="l"/>
                <a:tab pos="7430760" algn="l"/>
                <a:tab pos="7887960" algn="l"/>
                <a:tab pos="8345160" algn="l"/>
                <a:tab pos="8802360" algn="l"/>
              </a:tabLst>
            </a:pPr>
            <a:endParaRPr lang="en-US" sz="1795" b="0" strike="noStrike" spc="-1">
              <a:solidFill>
                <a:srgbClr val="000080"/>
              </a:solidFill>
              <a:latin typeface="Arial"/>
            </a:endParaRPr>
          </a:p>
        </p:txBody>
      </p:sp>
      <p:sp>
        <p:nvSpPr>
          <p:cNvPr id="6" name="PlaceHolder 3"/>
          <p:cNvSpPr>
            <a:spLocks noGrp="1"/>
          </p:cNvSpPr>
          <p:nvPr>
            <p:ph/>
          </p:nvPr>
        </p:nvSpPr>
        <p:spPr>
          <a:xfrm>
            <a:off x="4666580" y="1065689"/>
            <a:ext cx="3791801" cy="5017490"/>
          </a:xfrm>
          <a:prstGeom prst="rect">
            <a:avLst/>
          </a:prstGeom>
          <a:noFill/>
          <a:ln w="0">
            <a:noFill/>
          </a:ln>
        </p:spPr>
        <p:txBody>
          <a:bodyPr lIns="0" tIns="0" rIns="0" bIns="0" anchor="t">
            <a:noAutofit/>
          </a:bodyPr>
          <a:lstStyle>
            <a:lvl1pPr indent="0">
              <a:lnSpc>
                <a:spcPct val="93000"/>
              </a:lnSpc>
              <a:spcBef>
                <a:spcPts val="364"/>
              </a:spcBef>
              <a:buNone/>
              <a:tabLst>
                <a:tab pos="86670" algn="l"/>
                <a:tab pos="429570" algn="l"/>
                <a:tab pos="772470" algn="l"/>
                <a:tab pos="1115370" algn="l"/>
                <a:tab pos="1458270" algn="l"/>
                <a:tab pos="1801170" algn="l"/>
                <a:tab pos="2144070" algn="l"/>
                <a:tab pos="2486970" algn="l"/>
                <a:tab pos="2829870" algn="l"/>
                <a:tab pos="3172770" algn="l"/>
                <a:tab pos="3515670" algn="l"/>
                <a:tab pos="3858570" algn="l"/>
                <a:tab pos="4201470" algn="l"/>
                <a:tab pos="4544370" algn="l"/>
                <a:tab pos="4887270" algn="l"/>
                <a:tab pos="5230170" algn="l"/>
                <a:tab pos="5573070" algn="l"/>
                <a:tab pos="5915970" algn="l"/>
                <a:tab pos="6258870" algn="l"/>
                <a:tab pos="6601770" algn="l"/>
              </a:tabLst>
              <a:defRPr/>
            </a:lvl1pPr>
          </a:lstStyle>
          <a:p>
            <a:pPr indent="0">
              <a:lnSpc>
                <a:spcPct val="93000"/>
              </a:lnSpc>
              <a:spcBef>
                <a:spcPts val="485"/>
              </a:spcBef>
              <a:buNone/>
              <a:tabLst>
                <a:tab pos="115560" algn="l"/>
                <a:tab pos="572760" algn="l"/>
                <a:tab pos="1029960" algn="l"/>
                <a:tab pos="1487160" algn="l"/>
                <a:tab pos="1944360" algn="l"/>
                <a:tab pos="2401560" algn="l"/>
                <a:tab pos="2858760" algn="l"/>
                <a:tab pos="3315960" algn="l"/>
                <a:tab pos="3773160" algn="l"/>
                <a:tab pos="4230360" algn="l"/>
                <a:tab pos="4687560" algn="l"/>
                <a:tab pos="5144760" algn="l"/>
                <a:tab pos="5601960" algn="l"/>
                <a:tab pos="6059160" algn="l"/>
                <a:tab pos="6516360" algn="l"/>
                <a:tab pos="6973560" algn="l"/>
                <a:tab pos="7430760" algn="l"/>
                <a:tab pos="7887960" algn="l"/>
                <a:tab pos="8345160" algn="l"/>
                <a:tab pos="8802360" algn="l"/>
              </a:tabLst>
            </a:pPr>
            <a:endParaRPr lang="en-US" sz="1795" b="0" strike="noStrike" spc="-1">
              <a:solidFill>
                <a:srgbClr val="000080"/>
              </a:solidFill>
              <a:latin typeface="Arial"/>
            </a:endParaRPr>
          </a:p>
        </p:txBody>
      </p:sp>
    </p:spTree>
    <p:extLst>
      <p:ext uri="{BB962C8B-B14F-4D97-AF65-F5344CB8AC3E}">
        <p14:creationId xmlns:p14="http://schemas.microsoft.com/office/powerpoint/2010/main" val="986832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a:t>Click to edit Master title style</a:t>
            </a:r>
          </a:p>
        </p:txBody>
      </p:sp>
      <p:sp>
        <p:nvSpPr>
          <p:cNvPr id="6"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6746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332387" y="1720792"/>
            <a:ext cx="4051834"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332387" y="5126730"/>
            <a:ext cx="4051834" cy="420862"/>
          </a:xfrm>
        </p:spPr>
        <p:txBody>
          <a:bodyPr>
            <a:normAutofit/>
          </a:bodyPr>
          <a:lstStyle>
            <a:lvl1pPr marL="0" indent="0">
              <a:buFontTx/>
              <a:buNone/>
              <a:defRPr sz="2200" baseline="0">
                <a:solidFill>
                  <a:schemeClr val="accent6"/>
                </a:solidFill>
              </a:defRPr>
            </a:lvl1pPr>
          </a:lstStyle>
          <a:p>
            <a:pPr lvl="0"/>
            <a:r>
              <a:rPr lang="en-US" dirty="0"/>
              <a:t>Author</a:t>
            </a:r>
          </a:p>
        </p:txBody>
      </p:sp>
      <p:sp>
        <p:nvSpPr>
          <p:cNvPr id="8" name="Date Placeholder 7"/>
          <p:cNvSpPr>
            <a:spLocks noGrp="1"/>
          </p:cNvSpPr>
          <p:nvPr>
            <p:ph type="dt" sz="half" idx="15"/>
          </p:nvPr>
        </p:nvSpPr>
        <p:spPr>
          <a:xfrm>
            <a:off x="333244" y="5611326"/>
            <a:ext cx="2057400" cy="365125"/>
          </a:xfrm>
        </p:spPr>
        <p:txBody>
          <a:bodyPr/>
          <a:lstStyle>
            <a:lvl1pPr>
              <a:defRPr>
                <a:solidFill>
                  <a:schemeClr val="tx1"/>
                </a:solidFill>
              </a:defRPr>
            </a:lvl1pPr>
          </a:lstStyle>
          <a:p>
            <a:endParaRPr lang="en-US" dirty="0">
              <a:solidFill>
                <a:srgbClr val="000000"/>
              </a:solidFill>
            </a:endParaRPr>
          </a:p>
        </p:txBody>
      </p:sp>
    </p:spTree>
    <p:extLst>
      <p:ext uri="{BB962C8B-B14F-4D97-AF65-F5344CB8AC3E}">
        <p14:creationId xmlns:p14="http://schemas.microsoft.com/office/powerpoint/2010/main" val="1729803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2649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52367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4"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3439834"/>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868363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32.xml"/><Relationship Id="rId7"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10" Type="http://schemas.openxmlformats.org/officeDocument/2006/relationships/image" Target="../media/image11.jpeg"/><Relationship Id="rId4" Type="http://schemas.openxmlformats.org/officeDocument/2006/relationships/slideLayout" Target="../slideLayouts/slideLayout39.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46.xml"/><Relationship Id="rId7" Type="http://schemas.openxmlformats.org/officeDocument/2006/relationships/theme" Target="../theme/theme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pPr defTabSz="914400"/>
            <a:fld id="{07E1C93C-5050-FC42-8F10-D22D4F119D13}" type="slidenum">
              <a:rPr lang="en-US" smtClean="0">
                <a:solidFill>
                  <a:srgbClr val="000000">
                    <a:tint val="75000"/>
                  </a:srgbClr>
                </a:solidFill>
              </a:rPr>
              <a:pPr defTabSz="914400"/>
              <a:t>‹#›</a:t>
            </a:fld>
            <a:endParaRPr lang="en-US" dirty="0">
              <a:solidFill>
                <a:srgbClr val="000000">
                  <a:tint val="75000"/>
                </a:srgbClr>
              </a:solidFill>
            </a:endParaRPr>
          </a:p>
        </p:txBody>
      </p:sp>
    </p:spTree>
    <p:extLst>
      <p:ext uri="{BB962C8B-B14F-4D97-AF65-F5344CB8AC3E}">
        <p14:creationId xmlns:p14="http://schemas.microsoft.com/office/powerpoint/2010/main" val="5559480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713" r:id="rId5"/>
  </p:sldLayoutIdLst>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pPr defTabSz="914400"/>
            <a:endParaRPr lang="en-US" dirty="0">
              <a:solidFill>
                <a:srgbClr val="000000">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pPr defTabSz="914400"/>
            <a:endParaRPr lang="en-US" dirty="0">
              <a:solidFill>
                <a:srgbClr val="000000">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pPr defTabSz="914400"/>
            <a:fld id="{07E1C93C-5050-FC42-8F10-D22D4F119D13}" type="slidenum">
              <a:rPr lang="en-US" smtClean="0">
                <a:solidFill>
                  <a:srgbClr val="000000">
                    <a:tint val="75000"/>
                  </a:srgbClr>
                </a:solidFill>
              </a:rPr>
              <a:pPr defTabSz="914400"/>
              <a:t>‹#›</a:t>
            </a:fld>
            <a:endParaRPr lang="en-US" dirty="0">
              <a:solidFill>
                <a:srgbClr val="000000">
                  <a:tint val="75000"/>
                </a:srgbClr>
              </a:solidFill>
            </a:endParaRPr>
          </a:p>
        </p:txBody>
      </p:sp>
    </p:spTree>
    <p:extLst>
      <p:ext uri="{BB962C8B-B14F-4D97-AF65-F5344CB8AC3E}">
        <p14:creationId xmlns:p14="http://schemas.microsoft.com/office/powerpoint/2010/main" val="69557000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75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35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368333734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hf hdr="0" ftr="0" dt="0"/>
  <p:txStyles>
    <p:titleStyle>
      <a:lvl1pPr algn="l" defTabSz="685800" rtl="0" eaLnBrk="1" latinLnBrk="0" hangingPunct="1">
        <a:lnSpc>
          <a:spcPct val="90000"/>
        </a:lnSpc>
        <a:spcBef>
          <a:spcPct val="0"/>
        </a:spcBef>
        <a:buNone/>
        <a:defRPr sz="3300" b="1"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74995" y="289937"/>
            <a:ext cx="8533574" cy="3866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p>
        </p:txBody>
      </p:sp>
      <p:sp>
        <p:nvSpPr>
          <p:cNvPr id="1027" name="Text Placeholder 2"/>
          <p:cNvSpPr>
            <a:spLocks noGrp="1"/>
          </p:cNvSpPr>
          <p:nvPr>
            <p:ph type="body" idx="1"/>
          </p:nvPr>
        </p:nvSpPr>
        <p:spPr bwMode="auto">
          <a:xfrm>
            <a:off x="260672" y="1508762"/>
            <a:ext cx="864264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6"/>
          <p:cNvSpPr>
            <a:spLocks noChangeArrowheads="1"/>
          </p:cNvSpPr>
          <p:nvPr/>
        </p:nvSpPr>
        <p:spPr bwMode="auto">
          <a:xfrm flipH="1">
            <a:off x="4436631" y="6583362"/>
            <a:ext cx="210301" cy="152400"/>
          </a:xfrm>
          <a:prstGeom prst="rect">
            <a:avLst/>
          </a:prstGeom>
          <a:noFill/>
          <a:ln w="9525">
            <a:noFill/>
            <a:miter lim="800000"/>
            <a:headEnd/>
            <a:tailEnd/>
          </a:ln>
          <a:effectLst/>
        </p:spPr>
        <p:txBody>
          <a:bodyPr lIns="0" tIns="0" rIns="0" bIns="0"/>
          <a:lstStyle/>
          <a:p>
            <a:pPr algn="r" defTabSz="129779">
              <a:lnSpc>
                <a:spcPct val="90000"/>
              </a:lnSpc>
              <a:tabLst>
                <a:tab pos="172641" algn="l"/>
              </a:tabLst>
              <a:defRPr/>
            </a:pPr>
            <a:fld id="{040BB257-551A-4736-B50F-DCF1BA034C06}" type="slidenum">
              <a:rPr lang="en-US" sz="750" smtClean="0">
                <a:solidFill>
                  <a:schemeClr val="bg1">
                    <a:lumMod val="75000"/>
                  </a:schemeClr>
                </a:solidFill>
                <a:latin typeface="Arial" pitchFamily="34" charset="0"/>
                <a:cs typeface="Arial" pitchFamily="34" charset="0"/>
              </a:rPr>
              <a:pPr algn="r" defTabSz="129779">
                <a:lnSpc>
                  <a:spcPct val="90000"/>
                </a:lnSpc>
                <a:tabLst>
                  <a:tab pos="172641" algn="l"/>
                </a:tabLst>
                <a:defRPr/>
              </a:pPr>
              <a:t>‹#›</a:t>
            </a:fld>
            <a:endParaRPr lang="en-US" sz="75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p:nvSpPr>
        <p:spPr>
          <a:xfrm>
            <a:off x="274994" y="6477000"/>
            <a:ext cx="2895600" cy="182562"/>
          </a:xfrm>
          <a:prstGeom prst="rect">
            <a:avLst/>
          </a:prstGeom>
          <a:ln/>
        </p:spPr>
        <p:txBody>
          <a:bodyPr anchor="ctr"/>
          <a:lstStyle/>
          <a:p>
            <a:pPr algn="l"/>
            <a:endParaRPr lang="en-US" sz="750">
              <a:solidFill>
                <a:srgbClr val="BFBFBF"/>
              </a:solidFill>
              <a:latin typeface="Arial" pitchFamily="34" charset="0"/>
              <a:cs typeface="Arial" pitchFamily="34" charset="0"/>
            </a:endParaRPr>
          </a:p>
        </p:txBody>
      </p:sp>
      <p:sp>
        <p:nvSpPr>
          <p:cNvPr id="12" name="Rectangle 256"/>
          <p:cNvSpPr txBox="1">
            <a:spLocks noChangeArrowheads="1"/>
          </p:cNvSpPr>
          <p:nvPr userDrawn="1"/>
        </p:nvSpPr>
        <p:spPr>
          <a:xfrm>
            <a:off x="282233" y="6510173"/>
            <a:ext cx="2895600" cy="182562"/>
          </a:xfrm>
          <a:prstGeom prst="rect">
            <a:avLst/>
          </a:prstGeom>
          <a:ln/>
        </p:spPr>
        <p:txBody>
          <a:bodyPr anchor="ctr"/>
          <a:lstStyle/>
          <a:p>
            <a:pPr algn="l"/>
            <a:r>
              <a:rPr lang="en-US" sz="750">
                <a:solidFill>
                  <a:srgbClr val="BFBFBF"/>
                </a:solidFill>
                <a:latin typeface="Arial" pitchFamily="34" charset="0"/>
                <a:cs typeface="Arial" pitchFamily="34" charset="0"/>
              </a:rPr>
              <a:t>CEBAF Ops Review, June 25-27, 2024</a:t>
            </a:r>
          </a:p>
        </p:txBody>
      </p:sp>
      <p:pic>
        <p:nvPicPr>
          <p:cNvPr id="10242" name="Picture 2">
            <a:extLst>
              <a:ext uri="{FF2B5EF4-FFF2-40B4-BE49-F238E27FC236}">
                <a16:creationId xmlns:a16="http://schemas.microsoft.com/office/drawing/2014/main" id="{EEEE5F2E-7E8F-2854-69EA-9AF07A7E3613}"/>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773459" y="6468741"/>
            <a:ext cx="1319496" cy="381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296707"/>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Lst>
  <p:hf hdr="0" ftr="0" dt="0"/>
  <p:txStyles>
    <p:titleStyle>
      <a:lvl1pPr algn="l" rtl="0" eaLnBrk="1" fontAlgn="base" hangingPunct="1">
        <a:lnSpc>
          <a:spcPct val="85000"/>
        </a:lnSpc>
        <a:spcBef>
          <a:spcPct val="0"/>
        </a:spcBef>
        <a:spcAft>
          <a:spcPct val="0"/>
        </a:spcAft>
        <a:defRPr sz="2250" b="1" kern="1200">
          <a:solidFill>
            <a:srgbClr val="A91B1B"/>
          </a:solidFill>
          <a:latin typeface="+mn-lt"/>
          <a:ea typeface="+mj-ea"/>
          <a:cs typeface="+mj-cs"/>
        </a:defRPr>
      </a:lvl1pPr>
      <a:lvl2pPr algn="l" rtl="0" eaLnBrk="1" fontAlgn="base" hangingPunct="1">
        <a:lnSpc>
          <a:spcPct val="85000"/>
        </a:lnSpc>
        <a:spcBef>
          <a:spcPct val="0"/>
        </a:spcBef>
        <a:spcAft>
          <a:spcPct val="0"/>
        </a:spcAft>
        <a:defRPr sz="2250">
          <a:solidFill>
            <a:srgbClr val="006C3A"/>
          </a:solidFill>
          <a:latin typeface="Arial Black" pitchFamily="34" charset="0"/>
        </a:defRPr>
      </a:lvl2pPr>
      <a:lvl3pPr algn="l" rtl="0" eaLnBrk="1" fontAlgn="base" hangingPunct="1">
        <a:lnSpc>
          <a:spcPct val="85000"/>
        </a:lnSpc>
        <a:spcBef>
          <a:spcPct val="0"/>
        </a:spcBef>
        <a:spcAft>
          <a:spcPct val="0"/>
        </a:spcAft>
        <a:defRPr sz="2250">
          <a:solidFill>
            <a:srgbClr val="006C3A"/>
          </a:solidFill>
          <a:latin typeface="Arial Black" pitchFamily="34" charset="0"/>
        </a:defRPr>
      </a:lvl3pPr>
      <a:lvl4pPr algn="l" rtl="0" eaLnBrk="1" fontAlgn="base" hangingPunct="1">
        <a:lnSpc>
          <a:spcPct val="85000"/>
        </a:lnSpc>
        <a:spcBef>
          <a:spcPct val="0"/>
        </a:spcBef>
        <a:spcAft>
          <a:spcPct val="0"/>
        </a:spcAft>
        <a:defRPr sz="2250">
          <a:solidFill>
            <a:srgbClr val="006C3A"/>
          </a:solidFill>
          <a:latin typeface="Arial Black" pitchFamily="34" charset="0"/>
        </a:defRPr>
      </a:lvl4pPr>
      <a:lvl5pPr algn="l" rtl="0" eaLnBrk="1" fontAlgn="base" hangingPunct="1">
        <a:lnSpc>
          <a:spcPct val="85000"/>
        </a:lnSpc>
        <a:spcBef>
          <a:spcPct val="0"/>
        </a:spcBef>
        <a:spcAft>
          <a:spcPct val="0"/>
        </a:spcAft>
        <a:defRPr sz="2250">
          <a:solidFill>
            <a:srgbClr val="006C3A"/>
          </a:solidFill>
          <a:latin typeface="Arial Black" pitchFamily="34" charset="0"/>
        </a:defRPr>
      </a:lvl5pPr>
      <a:lvl6pPr marL="342900" algn="l" rtl="0" eaLnBrk="1" fontAlgn="base" hangingPunct="1">
        <a:lnSpc>
          <a:spcPct val="85000"/>
        </a:lnSpc>
        <a:spcBef>
          <a:spcPct val="0"/>
        </a:spcBef>
        <a:spcAft>
          <a:spcPct val="0"/>
        </a:spcAft>
        <a:defRPr sz="2250">
          <a:solidFill>
            <a:srgbClr val="006C3A"/>
          </a:solidFill>
          <a:latin typeface="Arial Black" pitchFamily="34" charset="0"/>
        </a:defRPr>
      </a:lvl6pPr>
      <a:lvl7pPr marL="685800" algn="l" rtl="0" eaLnBrk="1" fontAlgn="base" hangingPunct="1">
        <a:lnSpc>
          <a:spcPct val="85000"/>
        </a:lnSpc>
        <a:spcBef>
          <a:spcPct val="0"/>
        </a:spcBef>
        <a:spcAft>
          <a:spcPct val="0"/>
        </a:spcAft>
        <a:defRPr sz="2250">
          <a:solidFill>
            <a:srgbClr val="006C3A"/>
          </a:solidFill>
          <a:latin typeface="Arial Black" pitchFamily="34" charset="0"/>
        </a:defRPr>
      </a:lvl7pPr>
      <a:lvl8pPr marL="1028700" algn="l" rtl="0" eaLnBrk="1" fontAlgn="base" hangingPunct="1">
        <a:lnSpc>
          <a:spcPct val="85000"/>
        </a:lnSpc>
        <a:spcBef>
          <a:spcPct val="0"/>
        </a:spcBef>
        <a:spcAft>
          <a:spcPct val="0"/>
        </a:spcAft>
        <a:defRPr sz="2250">
          <a:solidFill>
            <a:srgbClr val="006C3A"/>
          </a:solidFill>
          <a:latin typeface="Arial Black" pitchFamily="34" charset="0"/>
        </a:defRPr>
      </a:lvl8pPr>
      <a:lvl9pPr marL="1371600" algn="l" rtl="0" eaLnBrk="1" fontAlgn="base" hangingPunct="1">
        <a:lnSpc>
          <a:spcPct val="85000"/>
        </a:lnSpc>
        <a:spcBef>
          <a:spcPct val="0"/>
        </a:spcBef>
        <a:spcAft>
          <a:spcPct val="0"/>
        </a:spcAft>
        <a:defRPr sz="2250">
          <a:solidFill>
            <a:srgbClr val="006C3A"/>
          </a:solidFill>
          <a:latin typeface="Arial Black" pitchFamily="34" charset="0"/>
        </a:defRPr>
      </a:lvl9pPr>
    </p:titleStyle>
    <p:bodyStyle>
      <a:lvl1pPr marL="172641" indent="-172641" algn="l" rtl="0" eaLnBrk="1" fontAlgn="base" hangingPunct="1">
        <a:lnSpc>
          <a:spcPct val="90000"/>
        </a:lnSpc>
        <a:spcBef>
          <a:spcPts val="1050"/>
        </a:spcBef>
        <a:spcAft>
          <a:spcPct val="0"/>
        </a:spcAft>
        <a:buClr>
          <a:schemeClr val="tx2"/>
        </a:buClr>
        <a:buFont typeface="Arial" charset="0"/>
        <a:buChar char="•"/>
        <a:defRPr sz="2100" kern="1200">
          <a:solidFill>
            <a:schemeClr val="tx1"/>
          </a:solidFill>
          <a:latin typeface="+mn-lt"/>
          <a:ea typeface="+mn-ea"/>
          <a:cs typeface="+mn-cs"/>
        </a:defRPr>
      </a:lvl1pPr>
      <a:lvl2pPr marL="469106" indent="-2095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2pPr>
      <a:lvl3pPr marL="685800" indent="-172641" algn="l" rtl="0" eaLnBrk="1" fontAlgn="base" hangingPunct="1">
        <a:lnSpc>
          <a:spcPct val="90000"/>
        </a:lnSpc>
        <a:spcBef>
          <a:spcPts val="600"/>
        </a:spcBef>
        <a:spcAft>
          <a:spcPct val="0"/>
        </a:spcAft>
        <a:buClr>
          <a:schemeClr val="tx2"/>
        </a:buClr>
        <a:buFont typeface="Arial" charset="0"/>
        <a:buChar char="•"/>
        <a:defRPr sz="1500" kern="1200">
          <a:solidFill>
            <a:schemeClr val="tx1"/>
          </a:solidFill>
          <a:latin typeface="+mn-lt"/>
          <a:ea typeface="+mn-ea"/>
          <a:cs typeface="+mn-cs"/>
        </a:defRPr>
      </a:lvl3pPr>
      <a:lvl4pPr marL="858441" indent="-129779" algn="l" rtl="0" eaLnBrk="1" fontAlgn="base" hangingPunct="1">
        <a:lnSpc>
          <a:spcPct val="90000"/>
        </a:lnSpc>
        <a:spcBef>
          <a:spcPts val="600"/>
        </a:spcBef>
        <a:spcAft>
          <a:spcPct val="0"/>
        </a:spcAft>
        <a:buClr>
          <a:schemeClr val="tx2"/>
        </a:buClr>
        <a:buFont typeface="Arial" charset="0"/>
        <a:buChar char="–"/>
        <a:defRPr sz="1350" kern="1200">
          <a:solidFill>
            <a:schemeClr val="tx1"/>
          </a:solidFill>
          <a:latin typeface="+mn-lt"/>
          <a:ea typeface="+mn-ea"/>
          <a:cs typeface="+mn-cs"/>
        </a:defRPr>
      </a:lvl4pPr>
      <a:lvl5pPr marL="1112044" indent="-166688" algn="l" rtl="0" eaLnBrk="1" fontAlgn="base" hangingPunct="1">
        <a:lnSpc>
          <a:spcPct val="90000"/>
        </a:lnSpc>
        <a:spcBef>
          <a:spcPts val="450"/>
        </a:spcBef>
        <a:spcAft>
          <a:spcPct val="0"/>
        </a:spcAft>
        <a:buClr>
          <a:schemeClr val="tx2"/>
        </a:buClr>
        <a:buFont typeface="Arial" charset="0"/>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74995" y="289937"/>
            <a:ext cx="8533574" cy="3866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p>
        </p:txBody>
      </p:sp>
      <p:sp>
        <p:nvSpPr>
          <p:cNvPr id="1027" name="Text Placeholder 2"/>
          <p:cNvSpPr>
            <a:spLocks noGrp="1"/>
          </p:cNvSpPr>
          <p:nvPr>
            <p:ph type="body" idx="1"/>
          </p:nvPr>
        </p:nvSpPr>
        <p:spPr bwMode="auto">
          <a:xfrm>
            <a:off x="260672" y="1508762"/>
            <a:ext cx="864264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6"/>
          <p:cNvSpPr>
            <a:spLocks noChangeArrowheads="1"/>
          </p:cNvSpPr>
          <p:nvPr/>
        </p:nvSpPr>
        <p:spPr bwMode="auto">
          <a:xfrm flipH="1">
            <a:off x="4436631" y="6583362"/>
            <a:ext cx="210301" cy="152400"/>
          </a:xfrm>
          <a:prstGeom prst="rect">
            <a:avLst/>
          </a:prstGeom>
          <a:noFill/>
          <a:ln w="9525">
            <a:noFill/>
            <a:miter lim="800000"/>
            <a:headEnd/>
            <a:tailEnd/>
          </a:ln>
          <a:effectLst/>
        </p:spPr>
        <p:txBody>
          <a:bodyPr lIns="0" tIns="0" rIns="0" bIns="0"/>
          <a:lstStyle/>
          <a:p>
            <a:pPr algn="r" defTabSz="129779">
              <a:lnSpc>
                <a:spcPct val="90000"/>
              </a:lnSpc>
              <a:tabLst>
                <a:tab pos="172641" algn="l"/>
              </a:tabLst>
              <a:defRPr/>
            </a:pPr>
            <a:fld id="{040BB257-551A-4736-B50F-DCF1BA034C06}" type="slidenum">
              <a:rPr lang="en-US" sz="750" smtClean="0">
                <a:solidFill>
                  <a:schemeClr val="bg1">
                    <a:lumMod val="75000"/>
                  </a:schemeClr>
                </a:solidFill>
                <a:latin typeface="Arial" pitchFamily="34" charset="0"/>
                <a:cs typeface="Arial" pitchFamily="34" charset="0"/>
              </a:rPr>
              <a:pPr algn="r" defTabSz="129779">
                <a:lnSpc>
                  <a:spcPct val="90000"/>
                </a:lnSpc>
                <a:tabLst>
                  <a:tab pos="172641" algn="l"/>
                </a:tabLst>
                <a:defRPr/>
              </a:pPr>
              <a:t>‹#›</a:t>
            </a:fld>
            <a:endParaRPr lang="en-US" sz="75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p:nvSpPr>
        <p:spPr>
          <a:xfrm>
            <a:off x="274994" y="6477000"/>
            <a:ext cx="2895600" cy="182562"/>
          </a:xfrm>
          <a:prstGeom prst="rect">
            <a:avLst/>
          </a:prstGeom>
          <a:ln/>
        </p:spPr>
        <p:txBody>
          <a:bodyPr anchor="ctr"/>
          <a:lstStyle/>
          <a:p>
            <a:pPr algn="l"/>
            <a:endParaRPr lang="en-US" sz="750">
              <a:solidFill>
                <a:srgbClr val="BFBFBF"/>
              </a:solidFill>
              <a:latin typeface="Arial" pitchFamily="34" charset="0"/>
              <a:cs typeface="Arial" pitchFamily="34" charset="0"/>
            </a:endParaRPr>
          </a:p>
        </p:txBody>
      </p:sp>
      <p:pic>
        <p:nvPicPr>
          <p:cNvPr id="10242" name="Picture 2">
            <a:extLst>
              <a:ext uri="{FF2B5EF4-FFF2-40B4-BE49-F238E27FC236}">
                <a16:creationId xmlns:a16="http://schemas.microsoft.com/office/drawing/2014/main" id="{EEEE5F2E-7E8F-2854-69EA-9AF07A7E3613}"/>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773459" y="6468741"/>
            <a:ext cx="1319496" cy="381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20684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Lst>
  <p:hf hdr="0" ftr="0" dt="0"/>
  <p:txStyles>
    <p:titleStyle>
      <a:lvl1pPr algn="l" rtl="0" eaLnBrk="1" fontAlgn="base" hangingPunct="1">
        <a:lnSpc>
          <a:spcPct val="85000"/>
        </a:lnSpc>
        <a:spcBef>
          <a:spcPct val="0"/>
        </a:spcBef>
        <a:spcAft>
          <a:spcPct val="0"/>
        </a:spcAft>
        <a:defRPr sz="2250" b="1" kern="1200">
          <a:solidFill>
            <a:srgbClr val="A91B1B"/>
          </a:solidFill>
          <a:latin typeface="+mn-lt"/>
          <a:ea typeface="+mj-ea"/>
          <a:cs typeface="+mj-cs"/>
        </a:defRPr>
      </a:lvl1pPr>
      <a:lvl2pPr algn="l" rtl="0" eaLnBrk="1" fontAlgn="base" hangingPunct="1">
        <a:lnSpc>
          <a:spcPct val="85000"/>
        </a:lnSpc>
        <a:spcBef>
          <a:spcPct val="0"/>
        </a:spcBef>
        <a:spcAft>
          <a:spcPct val="0"/>
        </a:spcAft>
        <a:defRPr sz="2250">
          <a:solidFill>
            <a:srgbClr val="006C3A"/>
          </a:solidFill>
          <a:latin typeface="Arial Black" pitchFamily="34" charset="0"/>
        </a:defRPr>
      </a:lvl2pPr>
      <a:lvl3pPr algn="l" rtl="0" eaLnBrk="1" fontAlgn="base" hangingPunct="1">
        <a:lnSpc>
          <a:spcPct val="85000"/>
        </a:lnSpc>
        <a:spcBef>
          <a:spcPct val="0"/>
        </a:spcBef>
        <a:spcAft>
          <a:spcPct val="0"/>
        </a:spcAft>
        <a:defRPr sz="2250">
          <a:solidFill>
            <a:srgbClr val="006C3A"/>
          </a:solidFill>
          <a:latin typeface="Arial Black" pitchFamily="34" charset="0"/>
        </a:defRPr>
      </a:lvl3pPr>
      <a:lvl4pPr algn="l" rtl="0" eaLnBrk="1" fontAlgn="base" hangingPunct="1">
        <a:lnSpc>
          <a:spcPct val="85000"/>
        </a:lnSpc>
        <a:spcBef>
          <a:spcPct val="0"/>
        </a:spcBef>
        <a:spcAft>
          <a:spcPct val="0"/>
        </a:spcAft>
        <a:defRPr sz="2250">
          <a:solidFill>
            <a:srgbClr val="006C3A"/>
          </a:solidFill>
          <a:latin typeface="Arial Black" pitchFamily="34" charset="0"/>
        </a:defRPr>
      </a:lvl4pPr>
      <a:lvl5pPr algn="l" rtl="0" eaLnBrk="1" fontAlgn="base" hangingPunct="1">
        <a:lnSpc>
          <a:spcPct val="85000"/>
        </a:lnSpc>
        <a:spcBef>
          <a:spcPct val="0"/>
        </a:spcBef>
        <a:spcAft>
          <a:spcPct val="0"/>
        </a:spcAft>
        <a:defRPr sz="2250">
          <a:solidFill>
            <a:srgbClr val="006C3A"/>
          </a:solidFill>
          <a:latin typeface="Arial Black" pitchFamily="34" charset="0"/>
        </a:defRPr>
      </a:lvl5pPr>
      <a:lvl6pPr marL="342900" algn="l" rtl="0" eaLnBrk="1" fontAlgn="base" hangingPunct="1">
        <a:lnSpc>
          <a:spcPct val="85000"/>
        </a:lnSpc>
        <a:spcBef>
          <a:spcPct val="0"/>
        </a:spcBef>
        <a:spcAft>
          <a:spcPct val="0"/>
        </a:spcAft>
        <a:defRPr sz="2250">
          <a:solidFill>
            <a:srgbClr val="006C3A"/>
          </a:solidFill>
          <a:latin typeface="Arial Black" pitchFamily="34" charset="0"/>
        </a:defRPr>
      </a:lvl6pPr>
      <a:lvl7pPr marL="685800" algn="l" rtl="0" eaLnBrk="1" fontAlgn="base" hangingPunct="1">
        <a:lnSpc>
          <a:spcPct val="85000"/>
        </a:lnSpc>
        <a:spcBef>
          <a:spcPct val="0"/>
        </a:spcBef>
        <a:spcAft>
          <a:spcPct val="0"/>
        </a:spcAft>
        <a:defRPr sz="2250">
          <a:solidFill>
            <a:srgbClr val="006C3A"/>
          </a:solidFill>
          <a:latin typeface="Arial Black" pitchFamily="34" charset="0"/>
        </a:defRPr>
      </a:lvl7pPr>
      <a:lvl8pPr marL="1028700" algn="l" rtl="0" eaLnBrk="1" fontAlgn="base" hangingPunct="1">
        <a:lnSpc>
          <a:spcPct val="85000"/>
        </a:lnSpc>
        <a:spcBef>
          <a:spcPct val="0"/>
        </a:spcBef>
        <a:spcAft>
          <a:spcPct val="0"/>
        </a:spcAft>
        <a:defRPr sz="2250">
          <a:solidFill>
            <a:srgbClr val="006C3A"/>
          </a:solidFill>
          <a:latin typeface="Arial Black" pitchFamily="34" charset="0"/>
        </a:defRPr>
      </a:lvl8pPr>
      <a:lvl9pPr marL="1371600" algn="l" rtl="0" eaLnBrk="1" fontAlgn="base" hangingPunct="1">
        <a:lnSpc>
          <a:spcPct val="85000"/>
        </a:lnSpc>
        <a:spcBef>
          <a:spcPct val="0"/>
        </a:spcBef>
        <a:spcAft>
          <a:spcPct val="0"/>
        </a:spcAft>
        <a:defRPr sz="2250">
          <a:solidFill>
            <a:srgbClr val="006C3A"/>
          </a:solidFill>
          <a:latin typeface="Arial Black" pitchFamily="34" charset="0"/>
        </a:defRPr>
      </a:lvl9pPr>
    </p:titleStyle>
    <p:bodyStyle>
      <a:lvl1pPr marL="172641" indent="-172641" algn="l" rtl="0" eaLnBrk="1" fontAlgn="base" hangingPunct="1">
        <a:lnSpc>
          <a:spcPct val="90000"/>
        </a:lnSpc>
        <a:spcBef>
          <a:spcPts val="1050"/>
        </a:spcBef>
        <a:spcAft>
          <a:spcPct val="0"/>
        </a:spcAft>
        <a:buClr>
          <a:schemeClr val="tx2"/>
        </a:buClr>
        <a:buFont typeface="Arial" charset="0"/>
        <a:buChar char="•"/>
        <a:defRPr sz="2100" kern="1200">
          <a:solidFill>
            <a:schemeClr val="tx1"/>
          </a:solidFill>
          <a:latin typeface="+mn-lt"/>
          <a:ea typeface="+mn-ea"/>
          <a:cs typeface="+mn-cs"/>
        </a:defRPr>
      </a:lvl1pPr>
      <a:lvl2pPr marL="469106" indent="-2095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2pPr>
      <a:lvl3pPr marL="685800" indent="-172641" algn="l" rtl="0" eaLnBrk="1" fontAlgn="base" hangingPunct="1">
        <a:lnSpc>
          <a:spcPct val="90000"/>
        </a:lnSpc>
        <a:spcBef>
          <a:spcPts val="600"/>
        </a:spcBef>
        <a:spcAft>
          <a:spcPct val="0"/>
        </a:spcAft>
        <a:buClr>
          <a:schemeClr val="tx2"/>
        </a:buClr>
        <a:buFont typeface="Arial" charset="0"/>
        <a:buChar char="•"/>
        <a:defRPr sz="1500" kern="1200">
          <a:solidFill>
            <a:schemeClr val="tx1"/>
          </a:solidFill>
          <a:latin typeface="+mn-lt"/>
          <a:ea typeface="+mn-ea"/>
          <a:cs typeface="+mn-cs"/>
        </a:defRPr>
      </a:lvl3pPr>
      <a:lvl4pPr marL="858441" indent="-129779" algn="l" rtl="0" eaLnBrk="1" fontAlgn="base" hangingPunct="1">
        <a:lnSpc>
          <a:spcPct val="90000"/>
        </a:lnSpc>
        <a:spcBef>
          <a:spcPts val="600"/>
        </a:spcBef>
        <a:spcAft>
          <a:spcPct val="0"/>
        </a:spcAft>
        <a:buClr>
          <a:schemeClr val="tx2"/>
        </a:buClr>
        <a:buFont typeface="Arial" charset="0"/>
        <a:buChar char="–"/>
        <a:defRPr sz="1350" kern="1200">
          <a:solidFill>
            <a:schemeClr val="tx1"/>
          </a:solidFill>
          <a:latin typeface="+mn-lt"/>
          <a:ea typeface="+mn-ea"/>
          <a:cs typeface="+mn-cs"/>
        </a:defRPr>
      </a:lvl4pPr>
      <a:lvl5pPr marL="1112044" indent="-166688" algn="l" rtl="0" eaLnBrk="1" fontAlgn="base" hangingPunct="1">
        <a:lnSpc>
          <a:spcPct val="90000"/>
        </a:lnSpc>
        <a:spcBef>
          <a:spcPts val="450"/>
        </a:spcBef>
        <a:spcAft>
          <a:spcPct val="0"/>
        </a:spcAft>
        <a:buClr>
          <a:schemeClr val="tx2"/>
        </a:buClr>
        <a:buFont typeface="Arial" charset="0"/>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74995" y="289937"/>
            <a:ext cx="8533574" cy="3866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p>
        </p:txBody>
      </p:sp>
      <p:sp>
        <p:nvSpPr>
          <p:cNvPr id="1027" name="Text Placeholder 2"/>
          <p:cNvSpPr>
            <a:spLocks noGrp="1"/>
          </p:cNvSpPr>
          <p:nvPr>
            <p:ph type="body" idx="1"/>
          </p:nvPr>
        </p:nvSpPr>
        <p:spPr bwMode="auto">
          <a:xfrm>
            <a:off x="260672" y="1508762"/>
            <a:ext cx="864264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6"/>
          <p:cNvSpPr>
            <a:spLocks noChangeArrowheads="1"/>
          </p:cNvSpPr>
          <p:nvPr/>
        </p:nvSpPr>
        <p:spPr bwMode="auto">
          <a:xfrm flipH="1">
            <a:off x="4436631" y="6583362"/>
            <a:ext cx="210301" cy="152400"/>
          </a:xfrm>
          <a:prstGeom prst="rect">
            <a:avLst/>
          </a:prstGeom>
          <a:noFill/>
          <a:ln w="9525">
            <a:noFill/>
            <a:miter lim="800000"/>
            <a:headEnd/>
            <a:tailEnd/>
          </a:ln>
          <a:effectLst/>
        </p:spPr>
        <p:txBody>
          <a:bodyPr lIns="0" tIns="0" rIns="0" bIns="0"/>
          <a:lstStyle/>
          <a:p>
            <a:pPr algn="r" defTabSz="129779">
              <a:lnSpc>
                <a:spcPct val="90000"/>
              </a:lnSpc>
              <a:tabLst>
                <a:tab pos="172641" algn="l"/>
              </a:tabLst>
              <a:defRPr/>
            </a:pPr>
            <a:fld id="{040BB257-551A-4736-B50F-DCF1BA034C06}" type="slidenum">
              <a:rPr lang="en-US" sz="750" smtClean="0">
                <a:solidFill>
                  <a:schemeClr val="bg1">
                    <a:lumMod val="75000"/>
                  </a:schemeClr>
                </a:solidFill>
                <a:latin typeface="Arial" pitchFamily="34" charset="0"/>
                <a:cs typeface="Arial" pitchFamily="34" charset="0"/>
              </a:rPr>
              <a:pPr algn="r" defTabSz="129779">
                <a:lnSpc>
                  <a:spcPct val="90000"/>
                </a:lnSpc>
                <a:tabLst>
                  <a:tab pos="172641" algn="l"/>
                </a:tabLst>
                <a:defRPr/>
              </a:pPr>
              <a:t>‹#›</a:t>
            </a:fld>
            <a:endParaRPr lang="en-US" sz="75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p:nvSpPr>
        <p:spPr>
          <a:xfrm>
            <a:off x="274994" y="6477000"/>
            <a:ext cx="2895600" cy="182562"/>
          </a:xfrm>
          <a:prstGeom prst="rect">
            <a:avLst/>
          </a:prstGeom>
          <a:ln/>
        </p:spPr>
        <p:txBody>
          <a:bodyPr anchor="ctr"/>
          <a:lstStyle/>
          <a:p>
            <a:pPr algn="l"/>
            <a:endParaRPr lang="en-US" sz="750">
              <a:solidFill>
                <a:srgbClr val="BFBFBF"/>
              </a:solidFill>
              <a:latin typeface="Arial" pitchFamily="34" charset="0"/>
              <a:cs typeface="Arial" pitchFamily="34" charset="0"/>
            </a:endParaRPr>
          </a:p>
        </p:txBody>
      </p:sp>
      <p:sp>
        <p:nvSpPr>
          <p:cNvPr id="12" name="Rectangle 256"/>
          <p:cNvSpPr txBox="1">
            <a:spLocks noChangeArrowheads="1"/>
          </p:cNvSpPr>
          <p:nvPr userDrawn="1"/>
        </p:nvSpPr>
        <p:spPr>
          <a:xfrm>
            <a:off x="282233" y="6510173"/>
            <a:ext cx="2895600" cy="182562"/>
          </a:xfrm>
          <a:prstGeom prst="rect">
            <a:avLst/>
          </a:prstGeom>
          <a:ln/>
        </p:spPr>
        <p:txBody>
          <a:bodyPr anchor="ctr"/>
          <a:lstStyle/>
          <a:p>
            <a:pPr algn="l"/>
            <a:r>
              <a:rPr lang="en-US" sz="750">
                <a:solidFill>
                  <a:srgbClr val="BFBFBF"/>
                </a:solidFill>
                <a:latin typeface="Arial" pitchFamily="34" charset="0"/>
                <a:cs typeface="Arial" pitchFamily="34" charset="0"/>
              </a:rPr>
              <a:t>CEBAF Ops Review, June 25-27, 2024</a:t>
            </a:r>
          </a:p>
        </p:txBody>
      </p:sp>
      <p:pic>
        <p:nvPicPr>
          <p:cNvPr id="10242" name="Picture 2">
            <a:extLst>
              <a:ext uri="{FF2B5EF4-FFF2-40B4-BE49-F238E27FC236}">
                <a16:creationId xmlns:a16="http://schemas.microsoft.com/office/drawing/2014/main" id="{EEEE5F2E-7E8F-2854-69EA-9AF07A7E3613}"/>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773459" y="6468741"/>
            <a:ext cx="1319496" cy="381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55963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Lst>
  <p:hf hdr="0" dt="0"/>
  <p:txStyles>
    <p:titleStyle>
      <a:lvl1pPr algn="l" rtl="0" eaLnBrk="1" fontAlgn="base" hangingPunct="1">
        <a:lnSpc>
          <a:spcPct val="85000"/>
        </a:lnSpc>
        <a:spcBef>
          <a:spcPct val="0"/>
        </a:spcBef>
        <a:spcAft>
          <a:spcPct val="0"/>
        </a:spcAft>
        <a:defRPr sz="2250" b="1" kern="1200">
          <a:solidFill>
            <a:srgbClr val="A91B1B"/>
          </a:solidFill>
          <a:latin typeface="+mn-lt"/>
          <a:ea typeface="+mj-ea"/>
          <a:cs typeface="+mj-cs"/>
        </a:defRPr>
      </a:lvl1pPr>
      <a:lvl2pPr algn="l" rtl="0" eaLnBrk="1" fontAlgn="base" hangingPunct="1">
        <a:lnSpc>
          <a:spcPct val="85000"/>
        </a:lnSpc>
        <a:spcBef>
          <a:spcPct val="0"/>
        </a:spcBef>
        <a:spcAft>
          <a:spcPct val="0"/>
        </a:spcAft>
        <a:defRPr sz="2250">
          <a:solidFill>
            <a:srgbClr val="006C3A"/>
          </a:solidFill>
          <a:latin typeface="Arial Black" pitchFamily="34" charset="0"/>
        </a:defRPr>
      </a:lvl2pPr>
      <a:lvl3pPr algn="l" rtl="0" eaLnBrk="1" fontAlgn="base" hangingPunct="1">
        <a:lnSpc>
          <a:spcPct val="85000"/>
        </a:lnSpc>
        <a:spcBef>
          <a:spcPct val="0"/>
        </a:spcBef>
        <a:spcAft>
          <a:spcPct val="0"/>
        </a:spcAft>
        <a:defRPr sz="2250">
          <a:solidFill>
            <a:srgbClr val="006C3A"/>
          </a:solidFill>
          <a:latin typeface="Arial Black" pitchFamily="34" charset="0"/>
        </a:defRPr>
      </a:lvl3pPr>
      <a:lvl4pPr algn="l" rtl="0" eaLnBrk="1" fontAlgn="base" hangingPunct="1">
        <a:lnSpc>
          <a:spcPct val="85000"/>
        </a:lnSpc>
        <a:spcBef>
          <a:spcPct val="0"/>
        </a:spcBef>
        <a:spcAft>
          <a:spcPct val="0"/>
        </a:spcAft>
        <a:defRPr sz="2250">
          <a:solidFill>
            <a:srgbClr val="006C3A"/>
          </a:solidFill>
          <a:latin typeface="Arial Black" pitchFamily="34" charset="0"/>
        </a:defRPr>
      </a:lvl4pPr>
      <a:lvl5pPr algn="l" rtl="0" eaLnBrk="1" fontAlgn="base" hangingPunct="1">
        <a:lnSpc>
          <a:spcPct val="85000"/>
        </a:lnSpc>
        <a:spcBef>
          <a:spcPct val="0"/>
        </a:spcBef>
        <a:spcAft>
          <a:spcPct val="0"/>
        </a:spcAft>
        <a:defRPr sz="2250">
          <a:solidFill>
            <a:srgbClr val="006C3A"/>
          </a:solidFill>
          <a:latin typeface="Arial Black" pitchFamily="34" charset="0"/>
        </a:defRPr>
      </a:lvl5pPr>
      <a:lvl6pPr marL="342900" algn="l" rtl="0" eaLnBrk="1" fontAlgn="base" hangingPunct="1">
        <a:lnSpc>
          <a:spcPct val="85000"/>
        </a:lnSpc>
        <a:spcBef>
          <a:spcPct val="0"/>
        </a:spcBef>
        <a:spcAft>
          <a:spcPct val="0"/>
        </a:spcAft>
        <a:defRPr sz="2250">
          <a:solidFill>
            <a:srgbClr val="006C3A"/>
          </a:solidFill>
          <a:latin typeface="Arial Black" pitchFamily="34" charset="0"/>
        </a:defRPr>
      </a:lvl6pPr>
      <a:lvl7pPr marL="685800" algn="l" rtl="0" eaLnBrk="1" fontAlgn="base" hangingPunct="1">
        <a:lnSpc>
          <a:spcPct val="85000"/>
        </a:lnSpc>
        <a:spcBef>
          <a:spcPct val="0"/>
        </a:spcBef>
        <a:spcAft>
          <a:spcPct val="0"/>
        </a:spcAft>
        <a:defRPr sz="2250">
          <a:solidFill>
            <a:srgbClr val="006C3A"/>
          </a:solidFill>
          <a:latin typeface="Arial Black" pitchFamily="34" charset="0"/>
        </a:defRPr>
      </a:lvl7pPr>
      <a:lvl8pPr marL="1028700" algn="l" rtl="0" eaLnBrk="1" fontAlgn="base" hangingPunct="1">
        <a:lnSpc>
          <a:spcPct val="85000"/>
        </a:lnSpc>
        <a:spcBef>
          <a:spcPct val="0"/>
        </a:spcBef>
        <a:spcAft>
          <a:spcPct val="0"/>
        </a:spcAft>
        <a:defRPr sz="2250">
          <a:solidFill>
            <a:srgbClr val="006C3A"/>
          </a:solidFill>
          <a:latin typeface="Arial Black" pitchFamily="34" charset="0"/>
        </a:defRPr>
      </a:lvl8pPr>
      <a:lvl9pPr marL="1371600" algn="l" rtl="0" eaLnBrk="1" fontAlgn="base" hangingPunct="1">
        <a:lnSpc>
          <a:spcPct val="85000"/>
        </a:lnSpc>
        <a:spcBef>
          <a:spcPct val="0"/>
        </a:spcBef>
        <a:spcAft>
          <a:spcPct val="0"/>
        </a:spcAft>
        <a:defRPr sz="2250">
          <a:solidFill>
            <a:srgbClr val="006C3A"/>
          </a:solidFill>
          <a:latin typeface="Arial Black" pitchFamily="34" charset="0"/>
        </a:defRPr>
      </a:lvl9pPr>
    </p:titleStyle>
    <p:bodyStyle>
      <a:lvl1pPr marL="172641" indent="-172641" algn="l" rtl="0" eaLnBrk="1" fontAlgn="base" hangingPunct="1">
        <a:lnSpc>
          <a:spcPct val="90000"/>
        </a:lnSpc>
        <a:spcBef>
          <a:spcPts val="1050"/>
        </a:spcBef>
        <a:spcAft>
          <a:spcPct val="0"/>
        </a:spcAft>
        <a:buClr>
          <a:schemeClr val="tx2"/>
        </a:buClr>
        <a:buFont typeface="Arial" charset="0"/>
        <a:buChar char="•"/>
        <a:defRPr sz="2100" kern="1200">
          <a:solidFill>
            <a:schemeClr val="tx1"/>
          </a:solidFill>
          <a:latin typeface="+mn-lt"/>
          <a:ea typeface="+mn-ea"/>
          <a:cs typeface="+mn-cs"/>
        </a:defRPr>
      </a:lvl1pPr>
      <a:lvl2pPr marL="469106" indent="-2095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2pPr>
      <a:lvl3pPr marL="685800" indent="-172641" algn="l" rtl="0" eaLnBrk="1" fontAlgn="base" hangingPunct="1">
        <a:lnSpc>
          <a:spcPct val="90000"/>
        </a:lnSpc>
        <a:spcBef>
          <a:spcPts val="600"/>
        </a:spcBef>
        <a:spcAft>
          <a:spcPct val="0"/>
        </a:spcAft>
        <a:buClr>
          <a:schemeClr val="tx2"/>
        </a:buClr>
        <a:buFont typeface="Arial" charset="0"/>
        <a:buChar char="•"/>
        <a:defRPr sz="1500" kern="1200">
          <a:solidFill>
            <a:schemeClr val="tx1"/>
          </a:solidFill>
          <a:latin typeface="+mn-lt"/>
          <a:ea typeface="+mn-ea"/>
          <a:cs typeface="+mn-cs"/>
        </a:defRPr>
      </a:lvl3pPr>
      <a:lvl4pPr marL="858441" indent="-129779" algn="l" rtl="0" eaLnBrk="1" fontAlgn="base" hangingPunct="1">
        <a:lnSpc>
          <a:spcPct val="90000"/>
        </a:lnSpc>
        <a:spcBef>
          <a:spcPts val="600"/>
        </a:spcBef>
        <a:spcAft>
          <a:spcPct val="0"/>
        </a:spcAft>
        <a:buClr>
          <a:schemeClr val="tx2"/>
        </a:buClr>
        <a:buFont typeface="Arial" charset="0"/>
        <a:buChar char="–"/>
        <a:defRPr sz="1350" kern="1200">
          <a:solidFill>
            <a:schemeClr val="tx1"/>
          </a:solidFill>
          <a:latin typeface="+mn-lt"/>
          <a:ea typeface="+mn-ea"/>
          <a:cs typeface="+mn-cs"/>
        </a:defRPr>
      </a:lvl4pPr>
      <a:lvl5pPr marL="1112044" indent="-166688" algn="l" rtl="0" eaLnBrk="1" fontAlgn="base" hangingPunct="1">
        <a:lnSpc>
          <a:spcPct val="90000"/>
        </a:lnSpc>
        <a:spcBef>
          <a:spcPts val="450"/>
        </a:spcBef>
        <a:spcAft>
          <a:spcPct val="0"/>
        </a:spcAft>
        <a:buClr>
          <a:schemeClr val="tx2"/>
        </a:buClr>
        <a:buFont typeface="Arial" charset="0"/>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google.com/imgres?q=lots%20of%20writing%20work&amp;imgurl=https%3A%2F%2Fmedia.licdn.com%2Fdms%2Fimage%2FD4E12AQGsj0lRfiq6og%2Farticle-cover_image-shrink_720_1280%2F0%2F1699937356703%3Fe%3D2147483647%26v%3Dbeta%26t%3D8bDhzKDilXwVEXubboqSc-4EpoRa4_mTuFvrYqMASXo&amp;imgrefurl=https%3A%2F%2Fwww.linkedin.com%2Fpulse%2Fexperienced-writers-know-good-writing-starts-lot-mediocre-phil-rosen-cdipe%3Ftrk%3Dportfolio_article-card_title&amp;docid=Qm1dhY3hzJBfmM&amp;tbnid=dKBEYIaCOOuPqM&amp;vet=12ahUKEwiO4uqiyZaHAxV7LVkFHTbqDQYQM3oECFgQAA..i&amp;w=1280&amp;h=717&amp;hcb=2&amp;ved=2ahUKEwiO4uqiyZaHAxV7LVkFHTbqDQYQM3oECFgQAA"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indico.jlab.org/event/923/timetable/#20250721"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google.com/imgres?q=thank%20you%20professional&amp;imgurl=https%3A%2F%2Fmedia.istockphoto.com%2Fid%2F963330932%2Fphoto%2Fpainted-hand-shows-concept-hologram-thank-you-on-his-hand.jpg%3Fs%3D612x612%26w%3D0%26k%3D20%26c%3DR0qXkd_5FIE9uN-Q4ZqQnJCR_vmIaj-DU4_fYSKBEG0%3D&amp;imgrefurl=https%3A%2F%2Fwww.istockphoto.com%2Fphotos%2Fprofessional-thank-you&amp;docid=H7xgtQTW0Aqq1M&amp;tbnid=gBj1Bd5ujy4lXM&amp;vet=12ahUKEwif187v8syOAxUwGlkFHXNqNjcQM3oECFkQAA..i&amp;w=612&amp;h=344&amp;hcb=2&amp;ved=2ahUKEwif187v8syOAxUwGlkFHXNqNjcQM3oECFkQAA" TargetMode="External"/><Relationship Id="rId2" Type="http://schemas.openxmlformats.org/officeDocument/2006/relationships/hyperlink" Target="https://www.google.com/imgres?q=bear%20with%20us&amp;imgurl=https%3A%2F%2Fcdn.getmidnight.com%2F45d07b00b0188a892509950ff919e14e%2F2023%2F03%2FPlease-bare-with-me-or-bear-with-me.png&amp;imgrefurl=https%3A%2F%2Flanguagetool.org%2Finsights%2Fpost%2Fspelling-bear-vs-bare-with-me%2F&amp;docid=YbSlaDsWLEDSiM&amp;tbnid=Crflv1CkYiDcjM&amp;vet=12ahUKEwjlgfvgyZaHAxXOFVkFHaK_CwUQM3oECC4QAA..i&amp;w=1120&amp;h=1120&amp;hcb=2&amp;ved=2ahUKEwjlgfvgyZaHAxXOFVkFHaK_CwUQM3oECC4QAA" TargetMode="Externa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8" Type="http://schemas.openxmlformats.org/officeDocument/2006/relationships/hyperlink" Target="https://www.google.com/imgres?q=bernhard%20ketzer&amp;imgurl=https%3A%2F%2Fwww.agketzer.hiskp.uni-bonn.de%2Fmembers-and-former-members%2Fbernhard-ketzer%2F%40%40images%2Fimage%2Fthumb&amp;imgrefurl=https%3A%2F%2Fwww.agketzer.hiskp.uni-bonn.de%2Fde&amp;docid=M-2GiFMtApPl2M&amp;tbnid=RedhdppZrYESSM&amp;vet=12ahUKEwiQtLKd0syOAxV7MVkFHRdODRYQM3oECB0QAA..i&amp;w=85&amp;h=128&amp;hcb=2&amp;ved=2ahUKEwiQtLKd0syOAxV7MVkFHRdODRYQM3oECB0QAA" TargetMode="External"/><Relationship Id="rId3" Type="http://schemas.openxmlformats.org/officeDocument/2006/relationships/image" Target="../media/image18.jpeg"/><Relationship Id="rId7" Type="http://schemas.openxmlformats.org/officeDocument/2006/relationships/image" Target="../media/image21.png"/><Relationship Id="rId2" Type="http://schemas.openxmlformats.org/officeDocument/2006/relationships/hyperlink" Target="https://www.google.com/imgres?q=HIROKAZU%20TAMURA%20physics%20tohoku&amp;imgurl=https%3A%2F%2Fwww.sci.tohoku.ac.jp%2Fenglish%2Faobayama%2Fcommon%2Fimages%2F96%2Ftamu_h_10.jpg&amp;imgrefurl=https%3A%2F%2Fwww.sci.tohoku.ac.jp%2Fenglish%2Faobayama%2Ftamu_h.html&amp;docid=KAsDyvWqcSKuSM&amp;tbnid=Xh6xa0ppdUXRWM&amp;vet=12ahUKEwjPoKSEz8yOAxUEGFkFHdrDMKwQM3oECBYQAA..i&amp;w=1800&amp;h=1107&amp;hcb=2&amp;itg=1&amp;ved=2ahUKEwjPoKSEz8yOAxUEGFkFHdrDMKwQM3oECBYQAA" TargetMode="Externa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hyperlink" Target="https://www.google.com/imgres?q=chris%20polly&amp;imgurl=https%3A%2F%2Fwww.findinggeniuspodcast.com%2Fwp-content%2Fuploads%2F2022%2F05%2Fpodcast-small-image-1-2.jpg&amp;imgrefurl=https%3A%2F%2Fwww.findinggeniuspodcast.com%2Fpodcasts%2Ffermilabs-particle-physics-division-the-search-for-antimatter-and-the-machinations-of-the-universe-with-chris-polly%2F&amp;docid=BjMrgqcd9pJ9PM&amp;tbnid=nhdniQQ9VHKo0M&amp;vet=12ahUKEwjfnfGG08yOAxV2HkQIHfZ4DiMQM3oECD4QAA..i&amp;w=277&amp;h=215&amp;hcb=2&amp;itg=1&amp;ved=2ahUKEwjfnfGG08yOAxV2HkQIHfZ4DiMQM3oECD4QAA" TargetMode="External"/><Relationship Id="rId4" Type="http://schemas.openxmlformats.org/officeDocument/2006/relationships/image" Target="../media/image19.png"/><Relationship Id="rId9" Type="http://schemas.openxmlformats.org/officeDocument/2006/relationships/image" Target="../media/image22.jpeg"/></Relationships>
</file>

<file path=ppt/slides/_rels/slide3.xml.rels><?xml version="1.0" encoding="UTF-8" standalone="yes"?>
<Relationships xmlns="http://schemas.openxmlformats.org/package/2006/relationships"><Relationship Id="rId13" Type="http://schemas.openxmlformats.org/officeDocument/2006/relationships/hyperlink" Target="https://misportal.jlab.org/mis/physics/experiments/searchProposals.cfm?paramExperimentRunningStatus=A&amp;paramExperimentEnergy=12GeV&amp;paramMaxPacNum=&amp;paramShowTotalBeamDays=true&amp;paramIncludeOnlyActiveExperiments=true&amp;paramHall=B&amp;paramPhysicsCategory=Longitudinal%20structure%20of%20the%20hadrons" TargetMode="External"/><Relationship Id="rId18" Type="http://schemas.openxmlformats.org/officeDocument/2006/relationships/hyperlink" Target="https://misportal.jlab.org/mis/physics/experiments/searchProposals.cfm?paramExperimentRunningStatus=A&amp;paramExperimentEnergy=12GeV&amp;paramMaxPacNum=&amp;paramShowTotalBeamDays=true&amp;paramIncludeOnlyActiveExperiments=true&amp;paramHall=B&amp;paramPhysicsCategory=3D%20structure%20of%20the%20hadrons" TargetMode="External"/><Relationship Id="rId26" Type="http://schemas.openxmlformats.org/officeDocument/2006/relationships/hyperlink" Target="https://misportal.jlab.org/mis/physics/experiments/searchProposals.cfm?paramExperimentRunningStatus=A&amp;paramExperimentEnergy=12GeV&amp;paramMaxPacNum=&amp;paramShowTotalBeamDays=true&amp;paramIncludeOnlyActiveExperiments=true&amp;paramHall=A&amp;paramPhysicsCategory=Fundamental%20Symmetries" TargetMode="External"/><Relationship Id="rId3" Type="http://schemas.openxmlformats.org/officeDocument/2006/relationships/hyperlink" Target="https://misportal.jlab.org/mis/physics/experiments/searchProposals.cfm?paramExperimentRunningStatus=A&amp;paramExperimentEnergy=12GeV&amp;paramMaxPacNum=&amp;paramShowTotalBeamDays=true&amp;paramIncludeOnlyActiveExperiments=true&amp;paramHall=B&amp;paramPhysicsCategory=Hadron%20spectra%20as%20probes%20of%20QCD" TargetMode="External"/><Relationship Id="rId21" Type="http://schemas.openxmlformats.org/officeDocument/2006/relationships/hyperlink" Target="https://misportal.jlab.org/mis/physics/experiments/searchProposals.cfm?paramExperimentRunningStatus=A&amp;paramExperimentEnergy=12GeV&amp;paramMaxPacNum=&amp;paramShowTotalBeamDays=true&amp;paramIncludeOnlyActiveExperiments=true&amp;paramHall=A&amp;paramPhysicsCategory=Hadrons%20and%20cold%20nuclear%20matter" TargetMode="External"/><Relationship Id="rId34" Type="http://schemas.openxmlformats.org/officeDocument/2006/relationships/hyperlink" Target="https://misportal.jlab.org/mis/physics/experiments/searchProposals.cfm?paramExperimentRunningStatus=A&amp;paramExperimentEnergy=12GeV&amp;paramMaxPacNum=&amp;paramShowTotalBeamDays=true&amp;paramIncludeOnlyActiveExperiments=true&amp;paramHall=D" TargetMode="External"/><Relationship Id="rId7" Type="http://schemas.openxmlformats.org/officeDocument/2006/relationships/hyperlink" Target="https://misportal.jlab.org/mis/physics/experiments/searchProposals.cfm?paramExperimentRunningStatus=A&amp;paramExperimentEnergy=12GeV&amp;paramMaxPacNum=&amp;paramShowTotalBeamDays=true&amp;paramIncludeOnlyActiveExperiments=true&amp;paramHall=A&amp;paramPhysicsCategory=Transverse%20structure%20of%20the%20hadrons" TargetMode="External"/><Relationship Id="rId12" Type="http://schemas.openxmlformats.org/officeDocument/2006/relationships/hyperlink" Target="https://misportal.jlab.org/mis/physics/experiments/searchProposals.cfm?paramExperimentRunningStatus=A&amp;paramExperimentEnergy=12GeV&amp;paramMaxPacNum=&amp;paramShowTotalBeamDays=true&amp;paramIncludeOnlyActiveExperiments=true&amp;paramHall=A&amp;paramPhysicsCategory=Longitudinal%20structure%20of%20the%20hadrons" TargetMode="External"/><Relationship Id="rId17" Type="http://schemas.openxmlformats.org/officeDocument/2006/relationships/hyperlink" Target="https://misportal.jlab.org/mis/physics/experiments/searchProposals.cfm?paramExperimentRunningStatus=A&amp;paramExperimentEnergy=12GeV&amp;paramMaxPacNum=&amp;paramShowTotalBeamDays=true&amp;paramIncludeOnlyActiveExperiments=true&amp;paramHall=A&amp;paramPhysicsCategory=3D%20structure%20of%20the%20hadrons" TargetMode="External"/><Relationship Id="rId25" Type="http://schemas.openxmlformats.org/officeDocument/2006/relationships/hyperlink" Target="https://misportal.jlab.org/mis/physics/experiments/searchProposals.cfm?paramExperimentRunningStatus=A&amp;paramExperimentEnergy=12GeV&amp;paramMaxPacNum=&amp;paramShowTotalBeamDays=true&amp;paramIncludeOnlyActiveExperiments=true&amp;paramPhysicsCategory=Hadrons%20and%20cold%20nuclear%20matter" TargetMode="External"/><Relationship Id="rId33" Type="http://schemas.openxmlformats.org/officeDocument/2006/relationships/hyperlink" Target="https://misportal.jlab.org/mis/physics/experiments/searchProposals.cfm?paramExperimentRunningStatus=A&amp;paramExperimentEnergy=12GeV&amp;paramMaxPacNum=&amp;paramShowTotalBeamDays=true&amp;paramIncludeOnlyActiveExperiments=true&amp;paramHall=C" TargetMode="External"/><Relationship Id="rId2" Type="http://schemas.openxmlformats.org/officeDocument/2006/relationships/hyperlink" Target="https://misportal.jlab.org/ul/ul_office/ExperimentDB/rptApprovedExperimentsByHallAndTopicDays.cfm" TargetMode="External"/><Relationship Id="rId16" Type="http://schemas.openxmlformats.org/officeDocument/2006/relationships/hyperlink" Target="https://misportal.jlab.org/mis/physics/experiments/searchProposals.cfm?paramExperimentRunningStatus=A&amp;paramExperimentEnergy=12GeV&amp;paramMaxPacNum=&amp;paramShowTotalBeamDays=true&amp;paramIncludeOnlyActiveExperiments=true&amp;paramPhysicsCategory=Longitudinal%20structure%20of%20the%20hadrons" TargetMode="External"/><Relationship Id="rId20" Type="http://schemas.openxmlformats.org/officeDocument/2006/relationships/hyperlink" Target="https://misportal.jlab.org/mis/physics/experiments/searchProposals.cfm?paramExperimentRunningStatus=A&amp;paramExperimentEnergy=12GeV&amp;paramMaxPacNum=&amp;paramShowTotalBeamDays=true&amp;paramIncludeOnlyActiveExperiments=true&amp;paramPhysicsCategory=3D%20structure%20of%20the%20hadrons" TargetMode="External"/><Relationship Id="rId29" Type="http://schemas.openxmlformats.org/officeDocument/2006/relationships/hyperlink" Target="https://misportal.jlab.org/mis/physics/experiments/searchProposals.cfm?paramExperimentRunningStatus=A&amp;paramExperimentEnergy=12GeV&amp;paramMaxPacNum=&amp;paramShowTotalBeamDays=true&amp;paramIncludeOnlyActiveExperiments=true&amp;paramHall=D&amp;paramPhysicsCategory=Fundamental%20Symmetries" TargetMode="External"/><Relationship Id="rId1" Type="http://schemas.openxmlformats.org/officeDocument/2006/relationships/slideLayout" Target="../slideLayouts/slideLayout39.xml"/><Relationship Id="rId6" Type="http://schemas.openxmlformats.org/officeDocument/2006/relationships/hyperlink" Target="https://misportal.jlab.org/mis/physics/experiments/searchProposals.cfm?paramExperimentRunningStatus=A&amp;paramExperimentEnergy=12GeV&amp;paramMaxPacNum=&amp;paramShowTotalBeamDays=true&amp;paramIncludeOnlyActiveExperiments=true&amp;paramPhysicsCategory=Hadron%20spectra%20as%20probes%20of%20QCD" TargetMode="External"/><Relationship Id="rId11" Type="http://schemas.openxmlformats.org/officeDocument/2006/relationships/hyperlink" Target="https://misportal.jlab.org/mis/physics/experiments/searchProposals.cfm?paramExperimentRunningStatus=A&amp;paramExperimentEnergy=12GeV&amp;paramMaxPacNum=&amp;paramShowTotalBeamDays=true&amp;paramIncludeOnlyActiveExperiments=true&amp;paramPhysicsCategory=Transverse%20structure%20of%20the%20hadrons" TargetMode="External"/><Relationship Id="rId24" Type="http://schemas.openxmlformats.org/officeDocument/2006/relationships/hyperlink" Target="https://misportal.jlab.org/mis/physics/experiments/searchProposals.cfm?paramExperimentRunningStatus=A&amp;paramExperimentEnergy=12GeV&amp;paramMaxPacNum=&amp;paramShowTotalBeamDays=true&amp;paramIncludeOnlyActiveExperiments=true&amp;paramHall=D&amp;paramPhysicsCategory=Hadrons%20and%20cold%20nuclear%20matter" TargetMode="External"/><Relationship Id="rId32" Type="http://schemas.openxmlformats.org/officeDocument/2006/relationships/hyperlink" Target="https://misportal.jlab.org/mis/physics/experiments/searchProposals.cfm?paramExperimentRunningStatus=A&amp;paramExperimentEnergy=12GeV&amp;paramMaxPacNum=&amp;paramShowTotalBeamDays=true&amp;paramIncludeOnlyActiveExperiments=true&amp;paramHall=B" TargetMode="External"/><Relationship Id="rId5" Type="http://schemas.openxmlformats.org/officeDocument/2006/relationships/hyperlink" Target="https://misportal.jlab.org/mis/physics/experiments/searchProposals.cfm?paramExperimentRunningStatus=A&amp;paramExperimentEnergy=12GeV&amp;paramMaxPacNum=&amp;paramShowTotalBeamDays=true&amp;paramIncludeOnlyActiveExperiments=true&amp;paramHall=D&amp;paramPhysicsCategory=Hadron%20spectra%20as%20probes%20of%20QCD" TargetMode="External"/><Relationship Id="rId15" Type="http://schemas.openxmlformats.org/officeDocument/2006/relationships/hyperlink" Target="https://misportal.jlab.org/mis/physics/experiments/searchProposals.cfm?paramExperimentRunningStatus=A&amp;paramExperimentEnergy=12GeV&amp;paramMaxPacNum=&amp;paramShowTotalBeamDays=true&amp;paramIncludeOnlyActiveExperiments=true&amp;paramHall=D&amp;paramPhysicsCategory=Longitudinal%20structure%20of%20the%20hadrons" TargetMode="External"/><Relationship Id="rId23" Type="http://schemas.openxmlformats.org/officeDocument/2006/relationships/hyperlink" Target="https://misportal.jlab.org/mis/physics/experiments/searchProposals.cfm?paramExperimentRunningStatus=A&amp;paramExperimentEnergy=12GeV&amp;paramMaxPacNum=&amp;paramShowTotalBeamDays=true&amp;paramIncludeOnlyActiveExperiments=true&amp;paramHall=C&amp;paramPhysicsCategory=Hadrons%20and%20cold%20nuclear%20matter" TargetMode="External"/><Relationship Id="rId28" Type="http://schemas.openxmlformats.org/officeDocument/2006/relationships/hyperlink" Target="https://misportal.jlab.org/mis/physics/experiments/searchProposals.cfm?paramExperimentRunningStatus=A&amp;paramExperimentEnergy=12GeV&amp;paramMaxPacNum=&amp;paramShowTotalBeamDays=true&amp;paramIncludeOnlyActiveExperiments=true&amp;paramHall=C&amp;paramPhysicsCategory=Fundamental%20Symmetries" TargetMode="External"/><Relationship Id="rId10" Type="http://schemas.openxmlformats.org/officeDocument/2006/relationships/hyperlink" Target="https://misportal.jlab.org/mis/physics/experiments/searchProposals.cfm?paramExperimentRunningStatus=A&amp;paramExperimentEnergy=12GeV&amp;paramMaxPacNum=&amp;paramShowTotalBeamDays=true&amp;paramIncludeOnlyActiveExperiments=true&amp;paramHall=D&amp;paramPhysicsCategory=Transverse%20structure%20of%20the%20hadrons" TargetMode="External"/><Relationship Id="rId19" Type="http://schemas.openxmlformats.org/officeDocument/2006/relationships/hyperlink" Target="https://misportal.jlab.org/mis/physics/experiments/searchProposals.cfm?paramExperimentRunningStatus=A&amp;paramExperimentEnergy=12GeV&amp;paramMaxPacNum=&amp;paramShowTotalBeamDays=true&amp;paramIncludeOnlyActiveExperiments=true&amp;paramHall=C&amp;paramPhysicsCategory=3D%20structure%20of%20the%20hadrons" TargetMode="External"/><Relationship Id="rId31" Type="http://schemas.openxmlformats.org/officeDocument/2006/relationships/hyperlink" Target="https://misportal.jlab.org/mis/physics/experiments/searchProposals.cfm?paramExperimentRunningStatus=A&amp;paramExperimentEnergy=12GeV&amp;paramMaxPacNum=&amp;paramShowTotalBeamDays=true&amp;paramIncludeOnlyActiveExperiments=true&amp;paramHall=A" TargetMode="External"/><Relationship Id="rId4" Type="http://schemas.openxmlformats.org/officeDocument/2006/relationships/hyperlink" Target="https://misportal.jlab.org/mis/physics/experiments/searchProposals.cfm?paramExperimentRunningStatus=A&amp;paramExperimentEnergy=12GeV&amp;paramMaxPacNum=&amp;paramShowTotalBeamDays=true&amp;paramIncludeOnlyActiveExperiments=true&amp;paramHall=C&amp;paramPhysicsCategory=Hadron%20spectra%20as%20probes%20of%20QCD" TargetMode="External"/><Relationship Id="rId9" Type="http://schemas.openxmlformats.org/officeDocument/2006/relationships/hyperlink" Target="https://misportal.jlab.org/mis/physics/experiments/searchProposals.cfm?paramExperimentRunningStatus=A&amp;paramExperimentEnergy=12GeV&amp;paramMaxPacNum=&amp;paramShowTotalBeamDays=true&amp;paramIncludeOnlyActiveExperiments=true&amp;paramHall=C&amp;paramPhysicsCategory=Transverse%20structure%20of%20the%20hadrons" TargetMode="External"/><Relationship Id="rId14" Type="http://schemas.openxmlformats.org/officeDocument/2006/relationships/hyperlink" Target="https://misportal.jlab.org/mis/physics/experiments/searchProposals.cfm?paramExperimentRunningStatus=A&amp;paramExperimentEnergy=12GeV&amp;paramMaxPacNum=&amp;paramShowTotalBeamDays=true&amp;paramIncludeOnlyActiveExperiments=true&amp;paramHall=C&amp;paramPhysicsCategory=Longitudinal%20structure%20of%20the%20hadrons" TargetMode="External"/><Relationship Id="rId22" Type="http://schemas.openxmlformats.org/officeDocument/2006/relationships/hyperlink" Target="https://misportal.jlab.org/mis/physics/experiments/searchProposals.cfm?paramExperimentRunningStatus=A&amp;paramExperimentEnergy=12GeV&amp;paramMaxPacNum=&amp;paramShowTotalBeamDays=true&amp;paramIncludeOnlyActiveExperiments=true&amp;paramHall=B&amp;paramPhysicsCategory=Hadrons%20and%20cold%20nuclear%20matter" TargetMode="External"/><Relationship Id="rId27" Type="http://schemas.openxmlformats.org/officeDocument/2006/relationships/hyperlink" Target="https://misportal.jlab.org/mis/physics/experiments/searchProposals.cfm?paramExperimentRunningStatus=A&amp;paramExperimentEnergy=12GeV&amp;paramMaxPacNum=&amp;paramShowTotalBeamDays=true&amp;paramIncludeOnlyActiveExperiments=true&amp;paramHall=B&amp;paramPhysicsCategory=Fundamental%20Symmetries" TargetMode="External"/><Relationship Id="rId30" Type="http://schemas.openxmlformats.org/officeDocument/2006/relationships/hyperlink" Target="https://misportal.jlab.org/mis/physics/experiments/searchProposals.cfm?paramExperimentRunningStatus=A&amp;paramExperimentEnergy=12GeV&amp;paramMaxPacNum=&amp;paramShowTotalBeamDays=true&amp;paramIncludeOnlyActiveExperiments=true&amp;paramPhysicsCategory=Fundamental%20Symmetries" TargetMode="External"/><Relationship Id="rId35" Type="http://schemas.openxmlformats.org/officeDocument/2006/relationships/hyperlink" Target="https://misportal.jlab.org/mis/physics/experiments/searchProposals.cfm?paramExperimentRunningStatus=A&amp;paramExperimentEnergy=12GeV&amp;paramMaxPacNum=&amp;paramShowTotalBeamDays=true&amp;paramIncludeOnlyActiveExperiments=true" TargetMode="External"/><Relationship Id="rId8" Type="http://schemas.openxmlformats.org/officeDocument/2006/relationships/hyperlink" Target="https://misportal.jlab.org/mis/physics/experiments/searchProposals.cfm?paramExperimentRunningStatus=A&amp;paramExperimentEnergy=12GeV&amp;paramMaxPacNum=&amp;paramShowTotalBeamDays=true&amp;paramIncludeOnlyActiveExperiments=true&amp;paramHall=B&amp;paramPhysicsCategory=Transverse%20structure%20of%20the%20hadrons" TargetMode="External"/></Relationships>
</file>

<file path=ppt/slides/_rels/slide4.xml.rels><?xml version="1.0" encoding="UTF-8" standalone="yes"?>
<Relationships xmlns="http://schemas.openxmlformats.org/package/2006/relationships"><Relationship Id="rId13" Type="http://schemas.openxmlformats.org/officeDocument/2006/relationships/hyperlink" Target="https://misportal.jlab.org/mis/physics/experiments/searchProposals.cfm?paramHall=B&amp;paramExperimentStatusList=A,G,H&amp;paramExperimentEnergy=12GeV&amp;paramPhysicsCategory=Longitudinal%20structure%20of%20the%20hadrons&amp;paramIncludeOnlyActiveExperiments=false&amp;paramIncludeOnlyApprovedAndRunGroupExperiments=true" TargetMode="External"/><Relationship Id="rId18" Type="http://schemas.openxmlformats.org/officeDocument/2006/relationships/hyperlink" Target="https://misportal.jlab.org/mis/physics/experiments/searchProposals.cfm?paramHall=B&amp;paramExperimentStatusList=A,G,H&amp;paramExperimentEnergy=12GeV&amp;paramPhysicsCategory=3D%20structure%20of%20the%20hadrons&amp;paramIncludeOnlyActiveExperiments=false&amp;paramIncludeOnlyApprovedAndRunGroupExperiments=true" TargetMode="External"/><Relationship Id="rId26" Type="http://schemas.openxmlformats.org/officeDocument/2006/relationships/hyperlink" Target="https://misportal.jlab.org/mis/physics/experiments/searchProposals.cfm?paramHall=A&amp;paramExperimentStatusList=A,G,H&amp;paramExperimentEnergy=12GeV&amp;paramPhysicsCategory=Fundamental%20Symmetries&amp;paramIncludeOnlyActiveExperiments=false&amp;paramIncludeOnlyApprovedAndRunGroupExperiments=true" TargetMode="External"/><Relationship Id="rId3" Type="http://schemas.openxmlformats.org/officeDocument/2006/relationships/hyperlink" Target="https://misportal.jlab.org/mis/physics/experiments/searchProposals.cfm?paramHall=B&amp;paramExperimentStatusList=A,G,H&amp;paramExperimentEnergy=12GeV&amp;paramPhysicsCategory=Hadron%20spectra%20as%20probes%20of%20QCD&amp;paramIncludeOnlyActiveExperiments=false&amp;paramIncludeOnlyApprovedAndRunGroupExperiments=true" TargetMode="External"/><Relationship Id="rId21" Type="http://schemas.openxmlformats.org/officeDocument/2006/relationships/hyperlink" Target="https://misportal.jlab.org/mis/physics/experiments/searchProposals.cfm?paramHall=A&amp;paramExperimentStatusList=A,G,H&amp;paramExperimentEnergy=12GeV&amp;paramPhysicsCategory=Hadrons%20and%20cold%20nuclear%20matter&amp;paramIncludeOnlyActiveExperiments=false&amp;paramIncludeOnlyApprovedAndRunGroupExperiments=true" TargetMode="External"/><Relationship Id="rId34" Type="http://schemas.openxmlformats.org/officeDocument/2006/relationships/hyperlink" Target="https://misportal.jlab.org/mis/physics/experiments/searchProposals.cfm?paramHall=D&amp;paramExperimentStatusList=A,G,H&amp;paramExperimentEnergy=12GeV&amp;paramIncludeOnlyActiveExperiments=false&amp;paramIncludeOnlyApprovedAndRunGroupExperiments=true" TargetMode="External"/><Relationship Id="rId7" Type="http://schemas.openxmlformats.org/officeDocument/2006/relationships/hyperlink" Target="https://misportal.jlab.org/mis/physics/experiments/searchProposals.cfm?paramHall=A&amp;paramExperimentStatusList=A,G,H&amp;paramExperimentEnergy=12GeV&amp;paramPhysicsCategory=Transverse%20structure%20of%20the%20hadrons&amp;paramIncludeOnlyActiveExperiments=false&amp;paramIncludeOnlyApprovedAndRunGroupExperiments=true" TargetMode="External"/><Relationship Id="rId12" Type="http://schemas.openxmlformats.org/officeDocument/2006/relationships/hyperlink" Target="https://misportal.jlab.org/mis/physics/experiments/searchProposals.cfm?paramHall=A&amp;paramExperimentStatusList=A,G,H&amp;paramExperimentEnergy=12GeV&amp;paramPhysicsCategory=Longitudinal%20structure%20of%20the%20hadrons&amp;paramIncludeOnlyActiveExperiments=false&amp;paramIncludeOnlyApprovedAndRunGroupExperiments=true" TargetMode="External"/><Relationship Id="rId17" Type="http://schemas.openxmlformats.org/officeDocument/2006/relationships/hyperlink" Target="https://misportal.jlab.org/mis/physics/experiments/searchProposals.cfm?paramHall=A&amp;paramExperimentStatusList=A,G,H&amp;paramExperimentEnergy=12GeV&amp;paramPhysicsCategory=3D%20structure%20of%20the%20hadrons&amp;paramIncludeOnlyActiveExperiments=false&amp;paramIncludeOnlyApprovedAndRunGroupExperiments=true" TargetMode="External"/><Relationship Id="rId25" Type="http://schemas.openxmlformats.org/officeDocument/2006/relationships/hyperlink" Target="https://misportal.jlab.org/mis/physics/experiments/searchProposals.cfm?paramExperimentStatusList=A,G,H&amp;paramExperimentEnergy=12GeV&amp;paramPhysicsCategory=Hadrons%20and%20cold%20nuclear%20matter&amp;paramIncludeOnlyActiveExperiments=false&amp;paramIncludeOnlyApprovedAndRunGroupExperiments=true" TargetMode="External"/><Relationship Id="rId33" Type="http://schemas.openxmlformats.org/officeDocument/2006/relationships/hyperlink" Target="https://misportal.jlab.org/mis/physics/experiments/searchProposals.cfm?paramHall=C&amp;paramExperimentStatusList=A,G,H&amp;paramExperimentEnergy=12GeV&amp;paramIncludeOnlyActiveExperiments=false&amp;paramIncludeOnlyApprovedAndRunGroupExperiments=true" TargetMode="External"/><Relationship Id="rId2" Type="http://schemas.openxmlformats.org/officeDocument/2006/relationships/hyperlink" Target="https://misportal.jlab.org/ul/ul_office/ExperimentDB/rptApprovedExperimentsByHallAndTopic.cfm" TargetMode="External"/><Relationship Id="rId16" Type="http://schemas.openxmlformats.org/officeDocument/2006/relationships/hyperlink" Target="https://misportal.jlab.org/mis/physics/experiments/searchProposals.cfm?paramExperimentStatusList=A,G,H&amp;paramExperimentEnergy=12GeV&amp;paramPhysicsCategory=Longitudinal%20structure%20of%20the%20hadrons&amp;paramIncludeOnlyActiveExperiments=false&amp;paramIncludeOnlyApprovedAndRunGroupExperiments=true" TargetMode="External"/><Relationship Id="rId20" Type="http://schemas.openxmlformats.org/officeDocument/2006/relationships/hyperlink" Target="https://misportal.jlab.org/mis/physics/experiments/searchProposals.cfm?paramExperimentStatusList=A,G,H&amp;paramExperimentEnergy=12GeV&amp;paramPhysicsCategory=3D%20structure%20of%20the%20hadrons&amp;paramIncludeOnlyActiveExperiments=false&amp;paramIncludeOnlyApprovedAndRunGroupExperiments=true" TargetMode="External"/><Relationship Id="rId29" Type="http://schemas.openxmlformats.org/officeDocument/2006/relationships/hyperlink" Target="https://misportal.jlab.org/mis/physics/experiments/searchProposals.cfm?paramHall=D&amp;paramExperimentStatusList=A,G,H&amp;paramExperimentEnergy=12GeV&amp;paramPhysicsCategory=Fundamental%20Symmetries&amp;paramIncludeOnlyActiveExperiments=false&amp;paramIncludeOnlyApprovedAndRunGroupExperiments=true" TargetMode="External"/><Relationship Id="rId1" Type="http://schemas.openxmlformats.org/officeDocument/2006/relationships/slideLayout" Target="../slideLayouts/slideLayout39.xml"/><Relationship Id="rId6" Type="http://schemas.openxmlformats.org/officeDocument/2006/relationships/hyperlink" Target="https://misportal.jlab.org/mis/physics/experiments/searchProposals.cfm?paramExperimentStatusList=A,G,H&amp;paramExperimentEnergy=12GeV&amp;paramPhysicsCategory=Hadron%20spectra%20as%20probes%20of%20QCD&amp;paramIncludeOnlyActiveExperiments=false&amp;paramIncludeOnlyApprovedAndRunGroupExperiments=true" TargetMode="External"/><Relationship Id="rId11" Type="http://schemas.openxmlformats.org/officeDocument/2006/relationships/hyperlink" Target="https://misportal.jlab.org/mis/physics/experiments/searchProposals.cfm?paramExperimentStatusList=A,G,H&amp;paramExperimentEnergy=12GeV&amp;paramPhysicsCategory=Transverse%20structure%20of%20the%20hadrons&amp;paramIncludeOnlyActiveExperiments=false&amp;paramIncludeOnlyApprovedAndRunGroupExperiments=true" TargetMode="External"/><Relationship Id="rId24" Type="http://schemas.openxmlformats.org/officeDocument/2006/relationships/hyperlink" Target="https://misportal.jlab.org/mis/physics/experiments/searchProposals.cfm?paramHall=D&amp;paramExperimentStatusList=A,G,H&amp;paramExperimentEnergy=12GeV&amp;paramPhysicsCategory=Hadrons%20and%20cold%20nuclear%20matter&amp;paramIncludeOnlyActiveExperiments=false&amp;paramIncludeOnlyApprovedAndRunGroupExperiments=true" TargetMode="External"/><Relationship Id="rId32" Type="http://schemas.openxmlformats.org/officeDocument/2006/relationships/hyperlink" Target="https://misportal.jlab.org/mis/physics/experiments/searchProposals.cfm?paramHall=B&amp;paramExperimentStatusList=A,G,H&amp;paramExperimentEnergy=12GeV&amp;paramIncludeOnlyActiveExperiments=false&amp;paramIncludeOnlyApprovedAndRunGroupExperiments=true" TargetMode="External"/><Relationship Id="rId5" Type="http://schemas.openxmlformats.org/officeDocument/2006/relationships/hyperlink" Target="https://misportal.jlab.org/mis/physics/experiments/searchProposals.cfm?paramHall=D&amp;paramExperimentStatusList=A,G,H&amp;paramExperimentEnergy=12GeV&amp;paramPhysicsCategory=Hadron%20spectra%20as%20probes%20of%20QCD&amp;paramIncludeOnlyActiveExperiments=false&amp;paramIncludeOnlyApprovedAndRunGroupExperiments=true" TargetMode="External"/><Relationship Id="rId15" Type="http://schemas.openxmlformats.org/officeDocument/2006/relationships/hyperlink" Target="https://misportal.jlab.org/mis/physics/experiments/searchProposals.cfm?paramHall=D&amp;paramExperimentStatusList=A,G,H&amp;paramExperimentEnergy=12GeV&amp;paramPhysicsCategory=Longitudinal%20structure%20of%20the%20hadrons&amp;paramIncludeOnlyActiveExperiments=false&amp;paramIncludeOnlyApprovedAndRunGroupExperiments=true" TargetMode="External"/><Relationship Id="rId23" Type="http://schemas.openxmlformats.org/officeDocument/2006/relationships/hyperlink" Target="https://misportal.jlab.org/mis/physics/experiments/searchProposals.cfm?paramHall=C&amp;paramExperimentStatusList=A,G,H&amp;paramExperimentEnergy=12GeV&amp;paramPhysicsCategory=Hadrons%20and%20cold%20nuclear%20matter&amp;paramIncludeOnlyActiveExperiments=false&amp;paramIncludeOnlyApprovedAndRunGroupExperiments=true" TargetMode="External"/><Relationship Id="rId28" Type="http://schemas.openxmlformats.org/officeDocument/2006/relationships/hyperlink" Target="https://misportal.jlab.org/mis/physics/experiments/searchProposals.cfm?paramHall=C&amp;paramExperimentStatusList=A,G,H&amp;paramExperimentEnergy=12GeV&amp;paramPhysicsCategory=Fundamental%20Symmetries&amp;paramIncludeOnlyActiveExperiments=false&amp;paramIncludeOnlyApprovedAndRunGroupExperiments=true" TargetMode="External"/><Relationship Id="rId10" Type="http://schemas.openxmlformats.org/officeDocument/2006/relationships/hyperlink" Target="https://misportal.jlab.org/mis/physics/experiments/searchProposals.cfm?paramHall=D&amp;paramExperimentStatusList=A,G,H&amp;paramExperimentEnergy=12GeV&amp;paramPhysicsCategory=Transverse%20structure%20of%20the%20hadrons&amp;paramIncludeOnlyActiveExperiments=false&amp;paramIncludeOnlyApprovedAndRunGroupExperiments=true" TargetMode="External"/><Relationship Id="rId19" Type="http://schemas.openxmlformats.org/officeDocument/2006/relationships/hyperlink" Target="https://misportal.jlab.org/mis/physics/experiments/searchProposals.cfm?paramHall=C&amp;paramExperimentStatusList=A,G,H&amp;paramExperimentEnergy=12GeV&amp;paramPhysicsCategory=3D%20structure%20of%20the%20hadrons&amp;paramIncludeOnlyActiveExperiments=false&amp;paramIncludeOnlyApprovedAndRunGroupExperiments=true" TargetMode="External"/><Relationship Id="rId31" Type="http://schemas.openxmlformats.org/officeDocument/2006/relationships/hyperlink" Target="https://misportal.jlab.org/mis/physics/experiments/searchProposals.cfm?paramHall=A&amp;paramExperimentStatusList=A,G,H&amp;paramExperimentEnergy=12GeV&amp;paramIncludeOnlyActiveExperiments=false&amp;paramIncludeOnlyApprovedAndRunGroupExperiments=true" TargetMode="External"/><Relationship Id="rId4" Type="http://schemas.openxmlformats.org/officeDocument/2006/relationships/hyperlink" Target="https://misportal.jlab.org/mis/physics/experiments/searchProposals.cfm?paramHall=C&amp;paramExperimentStatusList=A,G,H&amp;paramExperimentEnergy=12GeV&amp;paramPhysicsCategory=Hadron%20spectra%20as%20probes%20of%20QCD&amp;paramIncludeOnlyActiveExperiments=false&amp;paramIncludeOnlyApprovedAndRunGroupExperiments=true" TargetMode="External"/><Relationship Id="rId9" Type="http://schemas.openxmlformats.org/officeDocument/2006/relationships/hyperlink" Target="https://misportal.jlab.org/mis/physics/experiments/searchProposals.cfm?paramHall=C&amp;paramExperimentStatusList=A,G,H&amp;paramExperimentEnergy=12GeV&amp;paramPhysicsCategory=Transverse%20structure%20of%20the%20hadrons&amp;paramIncludeOnlyActiveExperiments=false&amp;paramIncludeOnlyApprovedAndRunGroupExperiments=true" TargetMode="External"/><Relationship Id="rId14" Type="http://schemas.openxmlformats.org/officeDocument/2006/relationships/hyperlink" Target="https://misportal.jlab.org/mis/physics/experiments/searchProposals.cfm?paramHall=C&amp;paramExperimentStatusList=A,G,H&amp;paramExperimentEnergy=12GeV&amp;paramPhysicsCategory=Longitudinal%20structure%20of%20the%20hadrons&amp;paramIncludeOnlyActiveExperiments=false&amp;paramIncludeOnlyApprovedAndRunGroupExperiments=true" TargetMode="External"/><Relationship Id="rId22" Type="http://schemas.openxmlformats.org/officeDocument/2006/relationships/hyperlink" Target="https://misportal.jlab.org/mis/physics/experiments/searchProposals.cfm?paramHall=B&amp;paramExperimentStatusList=A,G,H&amp;paramExperimentEnergy=12GeV&amp;paramPhysicsCategory=Hadrons%20and%20cold%20nuclear%20matter&amp;paramIncludeOnlyActiveExperiments=false&amp;paramIncludeOnlyApprovedAndRunGroupExperiments=true" TargetMode="External"/><Relationship Id="rId27" Type="http://schemas.openxmlformats.org/officeDocument/2006/relationships/hyperlink" Target="https://misportal.jlab.org/mis/physics/experiments/searchProposals.cfm?paramHall=B&amp;paramExperimentStatusList=A,G,H&amp;paramExperimentEnergy=12GeV&amp;paramPhysicsCategory=Fundamental%20Symmetries&amp;paramIncludeOnlyActiveExperiments=false&amp;paramIncludeOnlyApprovedAndRunGroupExperiments=true" TargetMode="External"/><Relationship Id="rId30" Type="http://schemas.openxmlformats.org/officeDocument/2006/relationships/hyperlink" Target="https://misportal.jlab.org/mis/physics/experiments/searchProposals.cfm?paramExperimentStatusList=A,G,H&amp;paramExperimentEnergy=12GeV&amp;paramPhysicsCategory=Fundamental%20Symmetries&amp;paramIncludeOnlyActiveExperiments=false&amp;paramIncludeOnlyApprovedAndRunGroupExperiments=true" TargetMode="External"/><Relationship Id="rId35" Type="http://schemas.openxmlformats.org/officeDocument/2006/relationships/hyperlink" Target="https://misportal.jlab.org/mis/physics/experiments/searchProposals.cfm?paramExperimentStatusList=A,G,H&amp;paramExperimentEnergy=12GeV&amp;paramIncludeOnlyActiveExperiments=false&amp;paramIncludeOnlyApprovedAndRunGroupExperiments=true" TargetMode="External"/><Relationship Id="rId8" Type="http://schemas.openxmlformats.org/officeDocument/2006/relationships/hyperlink" Target="https://misportal.jlab.org/mis/physics/experiments/searchProposals.cfm?paramHall=B&amp;paramExperimentStatusList=A,G,H&amp;paramExperimentEnergy=12GeV&amp;paramPhysicsCategory=Transverse%20structure%20of%20the%20hadrons&amp;paramIncludeOnlyActiveExperiments=false&amp;paramIncludeOnlyApprovedAndRunGroupExperiments=tru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6.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60D373-8DB4-4935-B93A-E3A727B7A783}"/>
              </a:ext>
            </a:extLst>
          </p:cNvPr>
          <p:cNvPicPr>
            <a:picLocks noChangeAspect="1"/>
          </p:cNvPicPr>
          <p:nvPr/>
        </p:nvPicPr>
        <p:blipFill>
          <a:blip r:embed="rId2"/>
          <a:stretch>
            <a:fillRect/>
          </a:stretch>
        </p:blipFill>
        <p:spPr>
          <a:xfrm>
            <a:off x="0" y="1287539"/>
            <a:ext cx="9144000" cy="4886798"/>
          </a:xfrm>
          <a:prstGeom prst="rect">
            <a:avLst/>
          </a:prstGeom>
        </p:spPr>
      </p:pic>
      <p:sp>
        <p:nvSpPr>
          <p:cNvPr id="8" name="Title 7"/>
          <p:cNvSpPr txBox="1">
            <a:spLocks noGrp="1"/>
          </p:cNvSpPr>
          <p:nvPr>
            <p:ph type="ctrTitle"/>
          </p:nvPr>
        </p:nvSpPr>
        <p:spPr>
          <a:xfrm>
            <a:off x="93785" y="286934"/>
            <a:ext cx="8839607" cy="480131"/>
          </a:xfrm>
          <a:prstGeom prst="rect">
            <a:avLst/>
          </a:prstGeom>
          <a:noFill/>
        </p:spPr>
        <p:style>
          <a:lnRef idx="0">
            <a:scrgbClr r="0" g="0" b="0"/>
          </a:lnRef>
          <a:fillRef idx="1003">
            <a:schemeClr val="dk2"/>
          </a:fillRef>
          <a:effectRef idx="0">
            <a:scrgbClr r="0" g="0" b="0"/>
          </a:effectRef>
          <a:fontRef idx="major"/>
        </p:style>
        <p:txBody>
          <a:bodyPr wrap="square" rtlCol="0" anchor="t">
            <a:spAutoFit/>
          </a:bodyPr>
          <a:lstStyle/>
          <a:p>
            <a:r>
              <a:rPr lang="en-US" sz="2800" dirty="0">
                <a:latin typeface="Arial" pitchFamily="34" charset="0"/>
                <a:cs typeface="Arial" pitchFamily="34" charset="0"/>
              </a:rPr>
              <a:t>PAC53 Introduction, Charge, and Future Initiatives</a:t>
            </a:r>
            <a:endParaRPr lang="en-US" sz="2800" b="1" dirty="0">
              <a:latin typeface="Arial" pitchFamily="34" charset="0"/>
              <a:cs typeface="Arial" pitchFamily="34" charset="0"/>
            </a:endParaRPr>
          </a:p>
        </p:txBody>
      </p:sp>
      <p:sp>
        <p:nvSpPr>
          <p:cNvPr id="10" name="Text Placeholder 5"/>
          <p:cNvSpPr>
            <a:spLocks noGrp="1"/>
          </p:cNvSpPr>
          <p:nvPr>
            <p:ph type="body" sz="quarter" idx="14"/>
          </p:nvPr>
        </p:nvSpPr>
        <p:spPr>
          <a:xfrm>
            <a:off x="93785" y="1371600"/>
            <a:ext cx="2168769" cy="1051775"/>
          </a:xfrm>
          <a:solidFill>
            <a:schemeClr val="bg2"/>
          </a:solidFill>
        </p:spPr>
        <p:txBody>
          <a:bodyPr>
            <a:normAutofit fontScale="62500" lnSpcReduction="20000"/>
          </a:bodyPr>
          <a:lstStyle/>
          <a:p>
            <a:endParaRPr lang="en-US" sz="100" b="1" dirty="0">
              <a:solidFill>
                <a:schemeClr val="tx1"/>
              </a:solidFill>
            </a:endParaRPr>
          </a:p>
          <a:p>
            <a:pPr>
              <a:lnSpc>
                <a:spcPct val="120000"/>
              </a:lnSpc>
            </a:pPr>
            <a:r>
              <a:rPr lang="en-US" sz="3300" dirty="0">
                <a:solidFill>
                  <a:schemeClr val="tx1"/>
                </a:solidFill>
              </a:rPr>
              <a:t>Cynthia Keppel</a:t>
            </a:r>
          </a:p>
          <a:p>
            <a:pPr lvl="0">
              <a:lnSpc>
                <a:spcPct val="120000"/>
              </a:lnSpc>
              <a:spcBef>
                <a:spcPts val="0"/>
              </a:spcBef>
            </a:pPr>
            <a:r>
              <a:rPr lang="en-US" sz="2500" dirty="0">
                <a:solidFill>
                  <a:srgbClr val="5E5E5E"/>
                </a:solidFill>
                <a:latin typeface="Arial" charset="0"/>
                <a:cs typeface="+mn-cs"/>
              </a:rPr>
              <a:t>PAC53</a:t>
            </a:r>
          </a:p>
          <a:p>
            <a:pPr lvl="0">
              <a:lnSpc>
                <a:spcPct val="120000"/>
              </a:lnSpc>
              <a:spcBef>
                <a:spcPts val="0"/>
              </a:spcBef>
            </a:pPr>
            <a:r>
              <a:rPr lang="en-US" sz="2500" dirty="0">
                <a:solidFill>
                  <a:srgbClr val="5E5E5E"/>
                </a:solidFill>
                <a:latin typeface="Arial" charset="0"/>
                <a:cs typeface="+mn-cs"/>
              </a:rPr>
              <a:t>July 21-25, 2025</a:t>
            </a:r>
          </a:p>
          <a:p>
            <a:endParaRPr lang="en-US" sz="2400" b="1" dirty="0">
              <a:solidFill>
                <a:schemeClr val="tx1"/>
              </a:solidFill>
            </a:endParaRPr>
          </a:p>
        </p:txBody>
      </p:sp>
    </p:spTree>
    <p:extLst>
      <p:ext uri="{BB962C8B-B14F-4D97-AF65-F5344CB8AC3E}">
        <p14:creationId xmlns:p14="http://schemas.microsoft.com/office/powerpoint/2010/main" val="1430612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Proposals with Parallel/GROUP Running</a:t>
            </a:r>
          </a:p>
        </p:txBody>
      </p:sp>
      <p:sp>
        <p:nvSpPr>
          <p:cNvPr id="3" name="Content Placeholder 2"/>
          <p:cNvSpPr>
            <a:spLocks noGrp="1"/>
          </p:cNvSpPr>
          <p:nvPr>
            <p:ph idx="1"/>
          </p:nvPr>
        </p:nvSpPr>
        <p:spPr/>
        <p:txBody>
          <a:bodyPr>
            <a:normAutofit fontScale="92500"/>
          </a:bodyPr>
          <a:lstStyle/>
          <a:p>
            <a:pPr marL="463550" indent="-463550"/>
            <a:r>
              <a:rPr lang="en-US" sz="2800" dirty="0"/>
              <a:t>Parallel running procedure (in </a:t>
            </a:r>
            <a:r>
              <a:rPr lang="en-US" sz="2800" dirty="0">
                <a:solidFill>
                  <a:srgbClr val="1F3FA0"/>
                </a:solidFill>
              </a:rPr>
              <a:t>equal time, conditions</a:t>
            </a:r>
            <a:r>
              <a:rPr lang="en-US" sz="2800" dirty="0"/>
              <a:t>)</a:t>
            </a:r>
          </a:p>
          <a:p>
            <a:pPr marL="1146175" lvl="1" indent="-627063"/>
            <a:r>
              <a:rPr lang="en-US" sz="2800" dirty="0"/>
              <a:t>Intent is to encourage proposals of “run groups”</a:t>
            </a:r>
          </a:p>
          <a:p>
            <a:pPr marL="1146175" indent="-627063">
              <a:buNone/>
            </a:pPr>
            <a:r>
              <a:rPr lang="en-US" sz="2800" dirty="0">
                <a:solidFill>
                  <a:srgbClr val="002060"/>
                </a:solidFill>
              </a:rPr>
              <a:t>–	Only a brief s</a:t>
            </a:r>
            <a:r>
              <a:rPr lang="en-US" sz="2800" dirty="0"/>
              <a:t>ummary needed for </a:t>
            </a:r>
            <a:r>
              <a:rPr lang="en-US" sz="2800" i="1" dirty="0"/>
              <a:t>additions</a:t>
            </a:r>
            <a:r>
              <a:rPr lang="en-US" sz="2800" dirty="0"/>
              <a:t> to existing run group or experiment</a:t>
            </a:r>
          </a:p>
          <a:p>
            <a:pPr marL="1146175" indent="-627063">
              <a:buNone/>
            </a:pPr>
            <a:r>
              <a:rPr lang="en-US" sz="2800" dirty="0">
                <a:latin typeface="Arial" panose="020B0604020202020204" pitchFamily="34" charset="0"/>
              </a:rPr>
              <a:t>	- </a:t>
            </a:r>
            <a:r>
              <a:rPr lang="en-US" sz="2400" i="1" dirty="0">
                <a:latin typeface="Arial" panose="020B0604020202020204" pitchFamily="34" charset="0"/>
              </a:rPr>
              <a:t>These run in parallel with previously approved or conditionally approved proposals, so they are considered already approved (or conditional) and are presented by approved collaboration or Hall leadership</a:t>
            </a:r>
          </a:p>
          <a:p>
            <a:pPr marL="1146175" indent="-627063">
              <a:buNone/>
            </a:pPr>
            <a:r>
              <a:rPr lang="en-US" sz="2400" i="1" dirty="0">
                <a:latin typeface="Arial" panose="020B0604020202020204" pitchFamily="34" charset="0"/>
              </a:rPr>
              <a:t>	– The PAC will provide a written comment for each of these in the report.</a:t>
            </a:r>
          </a:p>
          <a:p>
            <a:pPr marL="1146175" indent="-627063">
              <a:buNone/>
            </a:pPr>
            <a:r>
              <a:rPr lang="en-US" sz="2400" i="1" dirty="0">
                <a:latin typeface="Arial" panose="020B0604020202020204" pitchFamily="34" charset="0"/>
              </a:rPr>
              <a:t>	- </a:t>
            </a:r>
            <a:r>
              <a:rPr lang="en-US" sz="2400" i="1" dirty="0">
                <a:solidFill>
                  <a:srgbClr val="0070C0"/>
                </a:solidFill>
                <a:latin typeface="Arial" panose="020B0604020202020204" pitchFamily="34" charset="0"/>
              </a:rPr>
              <a:t>Summary is different from collaboration endorsement – should speak only to impact on approved experiment/group, science remains with PAC</a:t>
            </a:r>
          </a:p>
          <a:p>
            <a:pPr marL="1146175" indent="-627063">
              <a:buNone/>
            </a:pPr>
            <a:endParaRPr lang="en-US" sz="2800" dirty="0"/>
          </a:p>
          <a:p>
            <a:pPr marL="1146175" indent="-627063">
              <a:buNone/>
            </a:pPr>
            <a:endParaRPr lang="en-US" sz="2800" dirty="0"/>
          </a:p>
        </p:txBody>
      </p:sp>
      <p:sp>
        <p:nvSpPr>
          <p:cNvPr id="4" name="Slide Number Placeholder 3"/>
          <p:cNvSpPr>
            <a:spLocks noGrp="1"/>
          </p:cNvSpPr>
          <p:nvPr>
            <p:ph type="sldNum" sz="quarter" idx="12"/>
          </p:nvPr>
        </p:nvSpPr>
        <p:spPr>
          <a:prstGeom prst="rect">
            <a:avLst/>
          </a:prstGeom>
        </p:spPr>
        <p:txBody>
          <a:bodyPr/>
          <a:lstStyle/>
          <a:p>
            <a:fld id="{E3020C3D-3A9E-4365-A324-D17EE06C8554}" type="slidenum">
              <a:rPr lang="en-US" smtClean="0"/>
              <a:pPr/>
              <a:t>10</a:t>
            </a:fld>
            <a:endParaRPr lang="en-US"/>
          </a:p>
        </p:txBody>
      </p:sp>
    </p:spTree>
    <p:extLst>
      <p:ext uri="{BB962C8B-B14F-4D97-AF65-F5344CB8AC3E}">
        <p14:creationId xmlns:p14="http://schemas.microsoft.com/office/powerpoint/2010/main" val="1327810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Reminder about letters of intent</a:t>
            </a:r>
          </a:p>
        </p:txBody>
      </p:sp>
      <p:sp>
        <p:nvSpPr>
          <p:cNvPr id="3" name="Content Placeholder 2"/>
          <p:cNvSpPr>
            <a:spLocks noGrp="1"/>
          </p:cNvSpPr>
          <p:nvPr>
            <p:ph idx="1"/>
          </p:nvPr>
        </p:nvSpPr>
        <p:spPr/>
        <p:txBody>
          <a:bodyPr>
            <a:normAutofit/>
          </a:bodyPr>
          <a:lstStyle/>
          <a:p>
            <a:r>
              <a:rPr lang="en-US" sz="2800" dirty="0">
                <a:latin typeface="Arial" panose="020B0604020202020204" pitchFamily="34" charset="0"/>
              </a:rPr>
              <a:t>Letters of Intent will be given the same “rights” to their scientific ideas as are currently afforded to deferred experiments, i.e.:</a:t>
            </a:r>
          </a:p>
          <a:p>
            <a:pPr lvl="1"/>
            <a:r>
              <a:rPr lang="en-US" sz="2600" i="1" dirty="0">
                <a:latin typeface="Arial" panose="020B0604020202020204" pitchFamily="34" charset="0"/>
              </a:rPr>
              <a:t>LOI has established a claim to a physics measurement that lasts for the next two successive PAC meetings.</a:t>
            </a:r>
          </a:p>
          <a:p>
            <a:pPr marL="0" indent="0">
              <a:buNone/>
            </a:pPr>
            <a:endParaRPr lang="en-US" sz="2800" dirty="0"/>
          </a:p>
          <a:p>
            <a:pPr marL="0" indent="0">
              <a:buNone/>
            </a:pPr>
            <a:endParaRPr lang="en-US" sz="2800" dirty="0"/>
          </a:p>
        </p:txBody>
      </p:sp>
      <p:sp>
        <p:nvSpPr>
          <p:cNvPr id="4" name="Slide Number Placeholder 3"/>
          <p:cNvSpPr>
            <a:spLocks noGrp="1"/>
          </p:cNvSpPr>
          <p:nvPr>
            <p:ph type="sldNum" sz="quarter" idx="12"/>
          </p:nvPr>
        </p:nvSpPr>
        <p:spPr>
          <a:prstGeom prst="rect">
            <a:avLst/>
          </a:prstGeom>
        </p:spPr>
        <p:txBody>
          <a:bodyPr/>
          <a:lstStyle/>
          <a:p>
            <a:fld id="{E3020C3D-3A9E-4365-A324-D17EE06C8554}" type="slidenum">
              <a:rPr lang="en-US" smtClean="0"/>
              <a:pPr/>
              <a:t>11</a:t>
            </a:fld>
            <a:endParaRPr lang="en-US"/>
          </a:p>
        </p:txBody>
      </p:sp>
    </p:spTree>
    <p:extLst>
      <p:ext uri="{BB962C8B-B14F-4D97-AF65-F5344CB8AC3E}">
        <p14:creationId xmlns:p14="http://schemas.microsoft.com/office/powerpoint/2010/main" val="2552642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Policy on Equipment Availability</a:t>
            </a:r>
          </a:p>
        </p:txBody>
      </p:sp>
      <p:sp>
        <p:nvSpPr>
          <p:cNvPr id="3" name="Content Placeholder 2"/>
          <p:cNvSpPr>
            <a:spLocks noGrp="1"/>
          </p:cNvSpPr>
          <p:nvPr>
            <p:ph idx="1"/>
          </p:nvPr>
        </p:nvSpPr>
        <p:spPr/>
        <p:txBody>
          <a:bodyPr>
            <a:normAutofit/>
          </a:bodyPr>
          <a:lstStyle/>
          <a:p>
            <a:pPr marL="0" indent="0">
              <a:buNone/>
            </a:pPr>
            <a:r>
              <a:rPr lang="en-US" sz="2800" dirty="0"/>
              <a:t>Categories for resource availability:</a:t>
            </a:r>
          </a:p>
          <a:p>
            <a:pPr marL="682625" indent="-682625">
              <a:buNone/>
            </a:pPr>
            <a:r>
              <a:rPr lang="en-US" sz="2800" dirty="0">
                <a:solidFill>
                  <a:srgbClr val="002060"/>
                </a:solidFill>
              </a:rPr>
              <a:t>–</a:t>
            </a:r>
            <a:r>
              <a:rPr lang="en-US" sz="2800" dirty="0"/>
              <a:t> 	Stage I: resources need to be 	identified/obtained</a:t>
            </a:r>
          </a:p>
          <a:p>
            <a:pPr marL="682625" indent="-682625">
              <a:buNone/>
            </a:pPr>
            <a:r>
              <a:rPr lang="en-US" sz="2800" dirty="0">
                <a:solidFill>
                  <a:srgbClr val="002060"/>
                </a:solidFill>
              </a:rPr>
              <a:t> – 	</a:t>
            </a:r>
            <a:r>
              <a:rPr lang="en-US" sz="2800" dirty="0"/>
              <a:t>Stage II: resources are essentially available</a:t>
            </a:r>
          </a:p>
          <a:p>
            <a:pPr marL="682625" indent="-682625">
              <a:buNone/>
            </a:pPr>
            <a:endParaRPr lang="en-US" sz="2800" dirty="0"/>
          </a:p>
          <a:p>
            <a:pPr marL="0" indent="0">
              <a:buNone/>
            </a:pPr>
            <a:r>
              <a:rPr lang="en-US" sz="2800" dirty="0"/>
              <a:t>This will be considered a Laboratory issue </a:t>
            </a:r>
          </a:p>
          <a:p>
            <a:pPr marL="0" indent="0">
              <a:buNone/>
            </a:pPr>
            <a:r>
              <a:rPr lang="en-US" sz="2800" dirty="0">
                <a:solidFill>
                  <a:srgbClr val="0070C0"/>
                </a:solidFill>
              </a:rPr>
              <a:t>(i.e. not for PAC) – addressed by Experimental Readiness Review process</a:t>
            </a:r>
          </a:p>
          <a:p>
            <a:pPr marL="0" indent="0">
              <a:buNone/>
            </a:pPr>
            <a:endParaRPr lang="en-US" sz="2800" dirty="0"/>
          </a:p>
          <a:p>
            <a:pPr marL="0" indent="0">
              <a:buNone/>
            </a:pPr>
            <a:endParaRPr lang="en-US" sz="2800" dirty="0"/>
          </a:p>
        </p:txBody>
      </p:sp>
      <p:sp>
        <p:nvSpPr>
          <p:cNvPr id="4" name="Slide Number Placeholder 3"/>
          <p:cNvSpPr>
            <a:spLocks noGrp="1"/>
          </p:cNvSpPr>
          <p:nvPr>
            <p:ph type="sldNum" sz="quarter" idx="12"/>
          </p:nvPr>
        </p:nvSpPr>
        <p:spPr>
          <a:prstGeom prst="rect">
            <a:avLst/>
          </a:prstGeom>
        </p:spPr>
        <p:txBody>
          <a:bodyPr/>
          <a:lstStyle/>
          <a:p>
            <a:fld id="{E3020C3D-3A9E-4365-A324-D17EE06C8554}" type="slidenum">
              <a:rPr lang="en-US" smtClean="0"/>
              <a:pPr/>
              <a:t>12</a:t>
            </a:fld>
            <a:endParaRPr lang="en-US"/>
          </a:p>
        </p:txBody>
      </p:sp>
    </p:spTree>
    <p:extLst>
      <p:ext uri="{BB962C8B-B14F-4D97-AF65-F5344CB8AC3E}">
        <p14:creationId xmlns:p14="http://schemas.microsoft.com/office/powerpoint/2010/main" val="2483541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PAC Report</a:t>
            </a:r>
          </a:p>
        </p:txBody>
      </p:sp>
      <p:sp>
        <p:nvSpPr>
          <p:cNvPr id="3" name="Content Placeholder 2"/>
          <p:cNvSpPr>
            <a:spLocks noGrp="1"/>
          </p:cNvSpPr>
          <p:nvPr>
            <p:ph idx="1"/>
          </p:nvPr>
        </p:nvSpPr>
        <p:spPr/>
        <p:txBody>
          <a:bodyPr>
            <a:normAutofit/>
          </a:bodyPr>
          <a:lstStyle/>
          <a:p>
            <a:pPr marL="0" indent="0">
              <a:buNone/>
            </a:pPr>
            <a:r>
              <a:rPr lang="en-US" sz="2800" dirty="0"/>
              <a:t>Draft report text must be complete before closeout on Friday. We will review the draft text Friday afternoon before the closeout. </a:t>
            </a:r>
          </a:p>
          <a:p>
            <a:pPr marL="0" indent="0">
              <a:buNone/>
            </a:pPr>
            <a:endParaRPr lang="en-US" sz="2800" dirty="0"/>
          </a:p>
          <a:p>
            <a:pPr marL="0" indent="0">
              <a:buNone/>
            </a:pPr>
            <a:r>
              <a:rPr lang="en-US" sz="2800" dirty="0"/>
              <a:t>Pamela Cole will assemble the draft text into a report for a final round of edits by email during the 2 weeks following the PAC meeting. </a:t>
            </a:r>
          </a:p>
        </p:txBody>
      </p:sp>
      <p:sp>
        <p:nvSpPr>
          <p:cNvPr id="4" name="Slide Number Placeholder 3">
            <a:extLst>
              <a:ext uri="{FF2B5EF4-FFF2-40B4-BE49-F238E27FC236}">
                <a16:creationId xmlns:a16="http://schemas.microsoft.com/office/drawing/2014/main" id="{FAB879F7-7104-8948-B382-5E8BF5DAFE9A}"/>
              </a:ext>
            </a:extLst>
          </p:cNvPr>
          <p:cNvSpPr>
            <a:spLocks noGrp="1"/>
          </p:cNvSpPr>
          <p:nvPr>
            <p:ph type="sldNum" sz="quarter" idx="12"/>
          </p:nvPr>
        </p:nvSpPr>
        <p:spPr/>
        <p:txBody>
          <a:bodyPr/>
          <a:lstStyle/>
          <a:p>
            <a:fld id="{07E1C93C-5050-FC42-8F10-D22D4F119D13}" type="slidenum">
              <a:rPr lang="en-US" smtClean="0">
                <a:solidFill>
                  <a:srgbClr val="000000"/>
                </a:solidFill>
              </a:rPr>
              <a:pPr/>
              <a:t>13</a:t>
            </a:fld>
            <a:endParaRPr lang="en-US" dirty="0">
              <a:solidFill>
                <a:srgbClr val="000000"/>
              </a:solidFill>
            </a:endParaRPr>
          </a:p>
        </p:txBody>
      </p:sp>
      <p:pic>
        <p:nvPicPr>
          <p:cNvPr id="4098" name="Picture 2" descr="Experienced writers know good writing ...">
            <a:hlinkClick r:id="rId2"/>
            <a:extLst>
              <a:ext uri="{FF2B5EF4-FFF2-40B4-BE49-F238E27FC236}">
                <a16:creationId xmlns:a16="http://schemas.microsoft.com/office/drawing/2014/main" id="{9D8C2D36-DDE8-894C-85A3-480E4F186D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5985" y="4214149"/>
            <a:ext cx="38100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920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 of User </a:t>
            </a:r>
            <a:r>
              <a:rPr lang="en-US" dirty="0">
                <a:solidFill>
                  <a:srgbClr val="0070C0"/>
                </a:solidFill>
              </a:rPr>
              <a:t>Chair and Chair elect </a:t>
            </a:r>
            <a:r>
              <a:rPr lang="en-US" dirty="0"/>
              <a:t>on PAC</a:t>
            </a:r>
          </a:p>
        </p:txBody>
      </p:sp>
      <p:sp>
        <p:nvSpPr>
          <p:cNvPr id="3" name="Content Placeholder 2"/>
          <p:cNvSpPr>
            <a:spLocks noGrp="1"/>
          </p:cNvSpPr>
          <p:nvPr>
            <p:ph idx="1"/>
          </p:nvPr>
        </p:nvSpPr>
        <p:spPr/>
        <p:txBody>
          <a:bodyPr>
            <a:normAutofit/>
          </a:bodyPr>
          <a:lstStyle/>
          <a:p>
            <a:r>
              <a:rPr lang="en-US" sz="2800" dirty="0"/>
              <a:t> Monitor communications between PAC and spokespersons – identify issues.</a:t>
            </a:r>
          </a:p>
          <a:p>
            <a:r>
              <a:rPr lang="en-US" sz="2800" dirty="0"/>
              <a:t> Monitor PAC meeting proceedings for conflicts of interest.</a:t>
            </a:r>
          </a:p>
          <a:p>
            <a:r>
              <a:rPr lang="en-US" sz="2800" dirty="0"/>
              <a:t>Monitor PAC meeting proceedings to identify issues of fairness and ethical behavior.</a:t>
            </a:r>
          </a:p>
          <a:p>
            <a:r>
              <a:rPr lang="en-US" sz="2800" dirty="0"/>
              <a:t> Participate in all scientific discussions to provide additional expertise (except where there is a conflict of interest).</a:t>
            </a:r>
          </a:p>
          <a:p>
            <a:r>
              <a:rPr lang="en-US" sz="2800" dirty="0">
                <a:solidFill>
                  <a:srgbClr val="0070C0"/>
                </a:solidFill>
              </a:rPr>
              <a:t>Should not vote on grading. </a:t>
            </a:r>
          </a:p>
          <a:p>
            <a:endParaRPr lang="en-US" sz="2800" dirty="0"/>
          </a:p>
        </p:txBody>
      </p:sp>
      <p:sp>
        <p:nvSpPr>
          <p:cNvPr id="4" name="Slide Number Placeholder 3">
            <a:extLst>
              <a:ext uri="{FF2B5EF4-FFF2-40B4-BE49-F238E27FC236}">
                <a16:creationId xmlns:a16="http://schemas.microsoft.com/office/drawing/2014/main" id="{A60D6F39-90AF-484E-B65E-6D6B79F9EF2D}"/>
              </a:ext>
            </a:extLst>
          </p:cNvPr>
          <p:cNvSpPr>
            <a:spLocks noGrp="1"/>
          </p:cNvSpPr>
          <p:nvPr>
            <p:ph type="sldNum" sz="quarter" idx="12"/>
          </p:nvPr>
        </p:nvSpPr>
        <p:spPr/>
        <p:txBody>
          <a:bodyPr/>
          <a:lstStyle/>
          <a:p>
            <a:fld id="{07E1C93C-5050-FC42-8F10-D22D4F119D13}" type="slidenum">
              <a:rPr lang="en-US" smtClean="0">
                <a:solidFill>
                  <a:srgbClr val="000000"/>
                </a:solidFill>
              </a:rPr>
              <a:pPr/>
              <a:t>14</a:t>
            </a:fld>
            <a:endParaRPr lang="en-US" dirty="0">
              <a:solidFill>
                <a:srgbClr val="000000"/>
              </a:solidFill>
            </a:endParaRPr>
          </a:p>
        </p:txBody>
      </p:sp>
    </p:spTree>
    <p:extLst>
      <p:ext uri="{BB962C8B-B14F-4D97-AF65-F5344CB8AC3E}">
        <p14:creationId xmlns:p14="http://schemas.microsoft.com/office/powerpoint/2010/main" val="3774090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B1CF3-10BB-4049-B39E-6826FA0134CC}"/>
              </a:ext>
            </a:extLst>
          </p:cNvPr>
          <p:cNvSpPr>
            <a:spLocks noGrp="1"/>
          </p:cNvSpPr>
          <p:nvPr>
            <p:ph type="title"/>
          </p:nvPr>
        </p:nvSpPr>
        <p:spPr/>
        <p:txBody>
          <a:bodyPr/>
          <a:lstStyle/>
          <a:p>
            <a:r>
              <a:rPr lang="en-US" dirty="0" err="1"/>
              <a:t>SOme</a:t>
            </a:r>
            <a:r>
              <a:rPr lang="en-US" dirty="0"/>
              <a:t> last </a:t>
            </a:r>
            <a:r>
              <a:rPr lang="en-US" dirty="0" err="1"/>
              <a:t>noteS</a:t>
            </a:r>
            <a:endParaRPr lang="en-US" dirty="0"/>
          </a:p>
        </p:txBody>
      </p:sp>
      <p:sp>
        <p:nvSpPr>
          <p:cNvPr id="3" name="Content Placeholder 2">
            <a:extLst>
              <a:ext uri="{FF2B5EF4-FFF2-40B4-BE49-F238E27FC236}">
                <a16:creationId xmlns:a16="http://schemas.microsoft.com/office/drawing/2014/main" id="{411B418B-4D0D-9F4D-A7A4-B93929212B55}"/>
              </a:ext>
            </a:extLst>
          </p:cNvPr>
          <p:cNvSpPr>
            <a:spLocks noGrp="1"/>
          </p:cNvSpPr>
          <p:nvPr>
            <p:ph idx="1"/>
          </p:nvPr>
        </p:nvSpPr>
        <p:spPr/>
        <p:txBody>
          <a:bodyPr>
            <a:normAutofit fontScale="85000" lnSpcReduction="20000"/>
          </a:bodyPr>
          <a:lstStyle/>
          <a:p>
            <a:pPr marL="0" indent="0">
              <a:buNone/>
            </a:pPr>
            <a:r>
              <a:rPr lang="en-US" b="1" dirty="0"/>
              <a:t>PAC 52 Final Report noted:</a:t>
            </a:r>
          </a:p>
          <a:p>
            <a:pPr marL="0" indent="0">
              <a:buNone/>
            </a:pPr>
            <a:r>
              <a:rPr lang="en-US" i="1" dirty="0"/>
              <a:t>As in previous years, the PAC received several proposals aiming at studying short-range correlations in nuclei. This document the continued interest in this physics. The committee feels that it may be beneficial for the lab to organize a forum (for instance a working group or a series of meetings) that would join interested experimental groups and theorists, with the aim of developing a strategy to bring this important field forward, regarding key measurements, observables, and their theoretical interpretation.</a:t>
            </a:r>
          </a:p>
          <a:p>
            <a:pPr lvl="1"/>
            <a:r>
              <a:rPr lang="en-US" dirty="0"/>
              <a:t>User-organized (and lab management attended) inclusive workshops held</a:t>
            </a:r>
          </a:p>
          <a:p>
            <a:pPr lvl="1"/>
            <a:r>
              <a:rPr lang="en-US" dirty="0"/>
              <a:t>Focus on engagement of younger scientist community</a:t>
            </a:r>
          </a:p>
          <a:p>
            <a:pPr lvl="1"/>
            <a:r>
              <a:rPr lang="en-US" dirty="0"/>
              <a:t>Results to be reported at this meeting (also reported at recent User Group meeting)</a:t>
            </a:r>
          </a:p>
          <a:p>
            <a:pPr lvl="1"/>
            <a:endParaRPr lang="en-US" dirty="0"/>
          </a:p>
          <a:p>
            <a:pPr marL="0" indent="0">
              <a:buNone/>
            </a:pPr>
            <a:r>
              <a:rPr lang="en-US" b="1" dirty="0"/>
              <a:t>The agenda is available on </a:t>
            </a:r>
            <a:r>
              <a:rPr lang="en-US" b="1" dirty="0" err="1"/>
              <a:t>indico</a:t>
            </a:r>
            <a:r>
              <a:rPr lang="en-US" b="1" dirty="0"/>
              <a:t> here:</a:t>
            </a:r>
          </a:p>
          <a:p>
            <a:pPr marL="0" indent="0">
              <a:buNone/>
            </a:pPr>
            <a:r>
              <a:rPr lang="en-US" dirty="0">
                <a:solidFill>
                  <a:srgbClr val="0070C0"/>
                </a:solidFill>
                <a:hlinkClick r:id="rId2"/>
              </a:rPr>
              <a:t>https://indico.jlab.org/event/923/timetable/#20250721</a:t>
            </a:r>
            <a:endParaRPr lang="en-US" dirty="0">
              <a:solidFill>
                <a:srgbClr val="0070C0"/>
              </a:solidFill>
            </a:endParaRPr>
          </a:p>
          <a:p>
            <a:pPr marL="0" indent="0">
              <a:buNone/>
            </a:pPr>
            <a:r>
              <a:rPr lang="en-US" dirty="0"/>
              <a:t>Groups of open session talks ”sandwiched” between Executive Summary discussions</a:t>
            </a:r>
          </a:p>
          <a:p>
            <a:pPr lvl="1"/>
            <a:r>
              <a:rPr lang="en-US" dirty="0"/>
              <a:t>Open sessions end Thursday lunch</a:t>
            </a:r>
          </a:p>
          <a:p>
            <a:pPr lvl="1"/>
            <a:r>
              <a:rPr lang="en-US" dirty="0"/>
              <a:t>Close-out (draft report complete) Friday at 2:00 pm</a:t>
            </a:r>
          </a:p>
          <a:p>
            <a:pPr lvl="1"/>
            <a:r>
              <a:rPr lang="en-US" dirty="0"/>
              <a:t>Reception tonight</a:t>
            </a:r>
          </a:p>
          <a:p>
            <a:pPr lvl="1"/>
            <a:r>
              <a:rPr lang="en-US" dirty="0"/>
              <a:t>PAC dinner Wednesday </a:t>
            </a:r>
            <a:r>
              <a:rPr lang="en-US" i="1" dirty="0"/>
              <a:t>– more information to come!</a:t>
            </a:r>
          </a:p>
        </p:txBody>
      </p:sp>
      <p:sp>
        <p:nvSpPr>
          <p:cNvPr id="4" name="Slide Number Placeholder 3">
            <a:extLst>
              <a:ext uri="{FF2B5EF4-FFF2-40B4-BE49-F238E27FC236}">
                <a16:creationId xmlns:a16="http://schemas.microsoft.com/office/drawing/2014/main" id="{9307E0CA-9E13-F747-8DFA-78006FDD1662}"/>
              </a:ext>
            </a:extLst>
          </p:cNvPr>
          <p:cNvSpPr>
            <a:spLocks noGrp="1"/>
          </p:cNvSpPr>
          <p:nvPr>
            <p:ph type="sldNum" sz="quarter" idx="12"/>
          </p:nvPr>
        </p:nvSpPr>
        <p:spPr/>
        <p:txBody>
          <a:bodyPr/>
          <a:lstStyle/>
          <a:p>
            <a:fld id="{07E1C93C-5050-FC42-8F10-D22D4F119D13}" type="slidenum">
              <a:rPr lang="en-US" smtClean="0">
                <a:solidFill>
                  <a:srgbClr val="000000"/>
                </a:solidFill>
              </a:rPr>
              <a:pPr/>
              <a:t>15</a:t>
            </a:fld>
            <a:endParaRPr lang="en-US" dirty="0">
              <a:solidFill>
                <a:srgbClr val="000000"/>
              </a:solidFill>
            </a:endParaRPr>
          </a:p>
        </p:txBody>
      </p:sp>
    </p:spTree>
    <p:extLst>
      <p:ext uri="{BB962C8B-B14F-4D97-AF65-F5344CB8AC3E}">
        <p14:creationId xmlns:p14="http://schemas.microsoft.com/office/powerpoint/2010/main" val="458688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ACBAD-F80C-7A43-A031-CBF65469ECE8}"/>
              </a:ext>
            </a:extLst>
          </p:cNvPr>
          <p:cNvSpPr>
            <a:spLocks noGrp="1"/>
          </p:cNvSpPr>
          <p:nvPr>
            <p:ph type="title"/>
          </p:nvPr>
        </p:nvSpPr>
        <p:spPr/>
        <p:txBody>
          <a:bodyPr/>
          <a:lstStyle/>
          <a:p>
            <a:r>
              <a:rPr lang="en-US" i="1" dirty="0">
                <a:solidFill>
                  <a:schemeClr val="accent1"/>
                </a:solidFill>
              </a:rPr>
              <a:t>Thank you AGAIN!</a:t>
            </a:r>
          </a:p>
        </p:txBody>
      </p:sp>
      <p:sp>
        <p:nvSpPr>
          <p:cNvPr id="3" name="Content Placeholder 2">
            <a:extLst>
              <a:ext uri="{FF2B5EF4-FFF2-40B4-BE49-F238E27FC236}">
                <a16:creationId xmlns:a16="http://schemas.microsoft.com/office/drawing/2014/main" id="{516A8C1A-0422-5E4E-B3F7-F4B14BB4C7BE}"/>
              </a:ext>
            </a:extLst>
          </p:cNvPr>
          <p:cNvSpPr>
            <a:spLocks noGrp="1"/>
          </p:cNvSpPr>
          <p:nvPr>
            <p:ph idx="1"/>
          </p:nvPr>
        </p:nvSpPr>
        <p:spPr/>
        <p:txBody>
          <a:bodyPr/>
          <a:lstStyle/>
          <a:p>
            <a:r>
              <a:rPr lang="en-US" dirty="0"/>
              <a:t>Questions?</a:t>
            </a:r>
          </a:p>
          <a:p>
            <a:r>
              <a:rPr lang="en-US" dirty="0"/>
              <a:t>Please feel free/encouraged to discuss any suggestions informally with me, Doug, </a:t>
            </a:r>
            <a:r>
              <a:rPr lang="en-US" dirty="0" err="1"/>
              <a:t>Patrizia</a:t>
            </a:r>
            <a:r>
              <a:rPr lang="en-US" dirty="0"/>
              <a:t>, Pam. </a:t>
            </a:r>
          </a:p>
          <a:p>
            <a:r>
              <a:rPr lang="en-US" dirty="0"/>
              <a:t>We will also meet with Pasquale after this meeting to obtain feedback</a:t>
            </a:r>
          </a:p>
          <a:p>
            <a:pPr lvl="1" fontAlgn="base"/>
            <a:r>
              <a:rPr lang="en-US" sz="2200" dirty="0"/>
              <a:t>This year we have created a </a:t>
            </a:r>
            <a:r>
              <a:rPr lang="en-US" sz="2200" dirty="0" err="1"/>
              <a:t>LaTeX</a:t>
            </a:r>
            <a:r>
              <a:rPr lang="en-US" sz="2200" dirty="0"/>
              <a:t> template/outline to help with the proposal process.  </a:t>
            </a:r>
          </a:p>
          <a:p>
            <a:pPr lvl="1" fontAlgn="base"/>
            <a:r>
              <a:rPr lang="en-US" sz="2200" dirty="0"/>
              <a:t>Simplified coversheets</a:t>
            </a:r>
          </a:p>
          <a:p>
            <a:pPr lvl="1" fontAlgn="base"/>
            <a:r>
              <a:rPr lang="en-US" sz="2200" dirty="0"/>
              <a:t>Requiring systematic uncertainty evaluation, table of beam/target condition request,…</a:t>
            </a:r>
            <a:endParaRPr lang="en-US" dirty="0"/>
          </a:p>
          <a:p>
            <a:pPr lvl="1"/>
            <a:endParaRPr lang="en-US" b="1" dirty="0">
              <a:hlinkClick r:id="rId2"/>
            </a:endParaRPr>
          </a:p>
          <a:p>
            <a:endParaRPr lang="en-US" dirty="0"/>
          </a:p>
        </p:txBody>
      </p:sp>
      <p:sp>
        <p:nvSpPr>
          <p:cNvPr id="4" name="Slide Number Placeholder 3">
            <a:extLst>
              <a:ext uri="{FF2B5EF4-FFF2-40B4-BE49-F238E27FC236}">
                <a16:creationId xmlns:a16="http://schemas.microsoft.com/office/drawing/2014/main" id="{37F8CDE8-F6ED-3340-9AA6-9937B98F1364}"/>
              </a:ext>
            </a:extLst>
          </p:cNvPr>
          <p:cNvSpPr>
            <a:spLocks noGrp="1"/>
          </p:cNvSpPr>
          <p:nvPr>
            <p:ph type="sldNum" sz="quarter" idx="12"/>
          </p:nvPr>
        </p:nvSpPr>
        <p:spPr/>
        <p:txBody>
          <a:bodyPr/>
          <a:lstStyle/>
          <a:p>
            <a:fld id="{07E1C93C-5050-FC42-8F10-D22D4F119D13}" type="slidenum">
              <a:rPr lang="en-US" smtClean="0">
                <a:solidFill>
                  <a:srgbClr val="000000"/>
                </a:solidFill>
              </a:rPr>
              <a:pPr/>
              <a:t>16</a:t>
            </a:fld>
            <a:endParaRPr lang="en-US" dirty="0">
              <a:solidFill>
                <a:srgbClr val="000000"/>
              </a:solidFill>
            </a:endParaRPr>
          </a:p>
        </p:txBody>
      </p:sp>
      <p:pic>
        <p:nvPicPr>
          <p:cNvPr id="4099" name="Picture 3" descr="Professional Thank You Stock Photos ...">
            <a:hlinkClick r:id="rId3"/>
            <a:extLst>
              <a:ext uri="{FF2B5EF4-FFF2-40B4-BE49-F238E27FC236}">
                <a16:creationId xmlns:a16="http://schemas.microsoft.com/office/drawing/2014/main" id="{53233D83-8EBD-D84A-975F-E7210182CF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2564" y="4590543"/>
            <a:ext cx="3244643" cy="181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15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431D1-495A-E942-9032-A3F7EE368465}"/>
              </a:ext>
            </a:extLst>
          </p:cNvPr>
          <p:cNvSpPr>
            <a:spLocks noGrp="1"/>
          </p:cNvSpPr>
          <p:nvPr>
            <p:ph type="title"/>
          </p:nvPr>
        </p:nvSpPr>
        <p:spPr/>
        <p:txBody>
          <a:bodyPr/>
          <a:lstStyle/>
          <a:p>
            <a:r>
              <a:rPr lang="en-US" dirty="0"/>
              <a:t>Welcome PAC members!!</a:t>
            </a:r>
          </a:p>
        </p:txBody>
      </p:sp>
      <p:sp>
        <p:nvSpPr>
          <p:cNvPr id="4" name="Slide Number Placeholder 3">
            <a:extLst>
              <a:ext uri="{FF2B5EF4-FFF2-40B4-BE49-F238E27FC236}">
                <a16:creationId xmlns:a16="http://schemas.microsoft.com/office/drawing/2014/main" id="{1D17B0E9-3A44-B640-835E-114E7F333F9F}"/>
              </a:ext>
            </a:extLst>
          </p:cNvPr>
          <p:cNvSpPr>
            <a:spLocks noGrp="1"/>
          </p:cNvSpPr>
          <p:nvPr>
            <p:ph type="sldNum" sz="quarter" idx="12"/>
          </p:nvPr>
        </p:nvSpPr>
        <p:spPr/>
        <p:txBody>
          <a:bodyPr/>
          <a:lstStyle/>
          <a:p>
            <a:fld id="{07E1C93C-5050-FC42-8F10-D22D4F119D13}" type="slidenum">
              <a:rPr lang="en-US" smtClean="0">
                <a:solidFill>
                  <a:srgbClr val="000000"/>
                </a:solidFill>
              </a:rPr>
              <a:pPr/>
              <a:t>2</a:t>
            </a:fld>
            <a:endParaRPr lang="en-US" dirty="0">
              <a:solidFill>
                <a:srgbClr val="000000"/>
              </a:solidFill>
            </a:endParaRPr>
          </a:p>
        </p:txBody>
      </p:sp>
      <p:sp>
        <p:nvSpPr>
          <p:cNvPr id="9" name="Rectangle 8">
            <a:extLst>
              <a:ext uri="{FF2B5EF4-FFF2-40B4-BE49-F238E27FC236}">
                <a16:creationId xmlns:a16="http://schemas.microsoft.com/office/drawing/2014/main" id="{A3D22D63-E926-C841-8EA0-D984D6505A62}"/>
              </a:ext>
            </a:extLst>
          </p:cNvPr>
          <p:cNvSpPr/>
          <p:nvPr/>
        </p:nvSpPr>
        <p:spPr>
          <a:xfrm>
            <a:off x="308919" y="762981"/>
            <a:ext cx="8647512" cy="3816429"/>
          </a:xfrm>
          <a:prstGeom prst="rect">
            <a:avLst/>
          </a:prstGeom>
        </p:spPr>
        <p:txBody>
          <a:bodyPr wrap="square">
            <a:spAutoFit/>
          </a:bodyPr>
          <a:lstStyle/>
          <a:p>
            <a:r>
              <a:rPr lang="en-US" sz="2200" i="1" u="sng" dirty="0">
                <a:solidFill>
                  <a:schemeClr val="accent1"/>
                </a:solidFill>
              </a:rPr>
              <a:t>MANY, MANY, MANY THANKS!!!!</a:t>
            </a:r>
            <a:r>
              <a:rPr lang="en-US" sz="2200" dirty="0">
                <a:solidFill>
                  <a:schemeClr val="accent1"/>
                </a:solidFill>
              </a:rPr>
              <a:t>  </a:t>
            </a:r>
            <a:r>
              <a:rPr lang="en-US" sz="2200" dirty="0"/>
              <a:t>Serving on the PAC is critical and greatly appreciated work. Your expert input is absolutely essential to the success of the Jefferson Lab program. </a:t>
            </a:r>
            <a:endParaRPr lang="en-US" sz="2200" i="1" u="sng" dirty="0"/>
          </a:p>
          <a:p>
            <a:endParaRPr lang="en-US" sz="2200" dirty="0">
              <a:solidFill>
                <a:schemeClr val="accent1"/>
              </a:solidFill>
            </a:endParaRPr>
          </a:p>
          <a:p>
            <a:r>
              <a:rPr lang="en-US" sz="2200" dirty="0">
                <a:solidFill>
                  <a:schemeClr val="accent1"/>
                </a:solidFill>
              </a:rPr>
              <a:t>Committee Member Changes for PAC53</a:t>
            </a:r>
            <a:br>
              <a:rPr lang="en-US" sz="2200" dirty="0"/>
            </a:br>
            <a:r>
              <a:rPr lang="en-US" sz="2200" dirty="0"/>
              <a:t>- New Chair Pasquale </a:t>
            </a:r>
            <a:r>
              <a:rPr lang="en-US" sz="2200" dirty="0" err="1"/>
              <a:t>DiNezza</a:t>
            </a:r>
            <a:r>
              <a:rPr lang="en-US" sz="2200" dirty="0"/>
              <a:t> (INFN) </a:t>
            </a:r>
          </a:p>
          <a:p>
            <a:r>
              <a:rPr lang="en-US" sz="2200" dirty="0"/>
              <a:t>- Elke </a:t>
            </a:r>
            <a:r>
              <a:rPr lang="en-US" sz="2200" dirty="0" err="1"/>
              <a:t>Aschenauer</a:t>
            </a:r>
            <a:r>
              <a:rPr lang="en-US" sz="2200" dirty="0"/>
              <a:t>, Keith Baker, </a:t>
            </a:r>
            <a:r>
              <a:rPr lang="en-US" sz="2200" dirty="0" err="1"/>
              <a:t>Shin’ya</a:t>
            </a:r>
            <a:r>
              <a:rPr lang="en-US" sz="2200" dirty="0"/>
              <a:t> Sawada, </a:t>
            </a:r>
            <a:r>
              <a:rPr lang="en-US" sz="2200" dirty="0" err="1"/>
              <a:t>Concettina</a:t>
            </a:r>
            <a:r>
              <a:rPr lang="en-US" sz="2200" dirty="0"/>
              <a:t> </a:t>
            </a:r>
            <a:r>
              <a:rPr lang="en-US" sz="2200" dirty="0" err="1"/>
              <a:t>Sfienti</a:t>
            </a:r>
            <a:r>
              <a:rPr lang="en-US" sz="2200" dirty="0"/>
              <a:t>, Feng Yuan have rotated off.</a:t>
            </a:r>
          </a:p>
          <a:p>
            <a:r>
              <a:rPr lang="en-US" sz="2200" dirty="0"/>
              <a:t>- Welcome to </a:t>
            </a:r>
            <a:r>
              <a:rPr lang="en-US" sz="2200" dirty="0" err="1"/>
              <a:t>Bakur</a:t>
            </a:r>
            <a:r>
              <a:rPr lang="en-US" sz="2200" dirty="0"/>
              <a:t> </a:t>
            </a:r>
            <a:r>
              <a:rPr lang="en-US" sz="2200" dirty="0" err="1"/>
              <a:t>Parsamyan</a:t>
            </a:r>
            <a:r>
              <a:rPr lang="en-US" sz="2200" dirty="0"/>
              <a:t> (CERN, INFN), Bernhard </a:t>
            </a:r>
            <a:r>
              <a:rPr lang="en-US" sz="2200" dirty="0" err="1"/>
              <a:t>Ketzer</a:t>
            </a:r>
            <a:r>
              <a:rPr lang="en-US" sz="2200" dirty="0"/>
              <a:t> (University of Bonn), Chris Polly (</a:t>
            </a:r>
            <a:r>
              <a:rPr lang="en-US" sz="2200" dirty="0" err="1"/>
              <a:t>Fermilab</a:t>
            </a:r>
            <a:r>
              <a:rPr lang="en-US" sz="2200" dirty="0"/>
              <a:t>), Peter Schweitzer (University of Connecticut) and </a:t>
            </a:r>
            <a:r>
              <a:rPr lang="en-US" sz="2200" dirty="0" err="1"/>
              <a:t>Hirokazu</a:t>
            </a:r>
            <a:r>
              <a:rPr lang="en-US" sz="2200" dirty="0"/>
              <a:t> Tamura (Tohoku University).</a:t>
            </a:r>
          </a:p>
        </p:txBody>
      </p:sp>
      <p:pic>
        <p:nvPicPr>
          <p:cNvPr id="3080" name="Picture 8" descr="Researchers - Message from Aobayama.">
            <a:hlinkClick r:id="rId2"/>
            <a:extLst>
              <a:ext uri="{FF2B5EF4-FFF2-40B4-BE49-F238E27FC236}">
                <a16:creationId xmlns:a16="http://schemas.microsoft.com/office/drawing/2014/main" id="{E12CAC1A-882D-A94E-919D-CB3023C7AE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208" y="4694816"/>
            <a:ext cx="3373312" cy="2075884"/>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https://www.to.infn.it/~bakur/images/CPHI2020.png">
            <a:extLst>
              <a:ext uri="{FF2B5EF4-FFF2-40B4-BE49-F238E27FC236}">
                <a16:creationId xmlns:a16="http://schemas.microsoft.com/office/drawing/2014/main" id="{6227148D-DB8F-6543-8EEE-8B8D2F80A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5279" y="4577848"/>
            <a:ext cx="1701323" cy="1889488"/>
          </a:xfrm>
          <a:prstGeom prst="rect">
            <a:avLst/>
          </a:prstGeom>
          <a:noFill/>
          <a:extLst>
            <a:ext uri="{909E8E84-426E-40DD-AFC4-6F175D3DCCD1}">
              <a14:hiddenFill xmlns:a14="http://schemas.microsoft.com/office/drawing/2010/main">
                <a:solidFill>
                  <a:srgbClr val="FFFFFF"/>
                </a:solidFill>
              </a14:hiddenFill>
            </a:ext>
          </a:extLst>
        </p:spPr>
      </p:pic>
      <p:pic>
        <p:nvPicPr>
          <p:cNvPr id="3089" name="Picture 17" descr="Antimatter and the Machinations ...">
            <a:hlinkClick r:id="rId5"/>
            <a:extLst>
              <a:ext uri="{FF2B5EF4-FFF2-40B4-BE49-F238E27FC236}">
                <a16:creationId xmlns:a16="http://schemas.microsoft.com/office/drawing/2014/main" id="{7A533D4F-76B8-F141-93E1-5AFD62D094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7960" y="4838928"/>
            <a:ext cx="2386295" cy="1852888"/>
          </a:xfrm>
          <a:prstGeom prst="rect">
            <a:avLst/>
          </a:prstGeom>
          <a:noFill/>
          <a:extLst>
            <a:ext uri="{909E8E84-426E-40DD-AFC4-6F175D3DCCD1}">
              <a14:hiddenFill xmlns:a14="http://schemas.microsoft.com/office/drawing/2010/main">
                <a:solidFill>
                  <a:srgbClr val="FFFFFF"/>
                </a:solidFill>
              </a14:hiddenFill>
            </a:ext>
          </a:extLst>
        </p:spPr>
      </p:pic>
      <p:pic>
        <p:nvPicPr>
          <p:cNvPr id="3091" name="Picture 19" descr="https://physics.media.uconn.edu/wp-content/uploads/sites/2234/2017/10/schweitzer_p-150x150.png">
            <a:extLst>
              <a:ext uri="{FF2B5EF4-FFF2-40B4-BE49-F238E27FC236}">
                <a16:creationId xmlns:a16="http://schemas.microsoft.com/office/drawing/2014/main" id="{B4CE7BC5-6C0C-6144-BD8C-C0105490AC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88847" y="4540908"/>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Picture 15" descr="Startseite — agketzer-de">
            <a:hlinkClick r:id="rId8"/>
            <a:extLst>
              <a:ext uri="{FF2B5EF4-FFF2-40B4-BE49-F238E27FC236}">
                <a16:creationId xmlns:a16="http://schemas.microsoft.com/office/drawing/2014/main" id="{1E6828EE-D311-2F4A-AA94-CD850E44CE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71606" y="4520667"/>
            <a:ext cx="1450324" cy="2184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025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2F425-6A47-50FA-6DF9-066930648D28}"/>
              </a:ext>
            </a:extLst>
          </p:cNvPr>
          <p:cNvSpPr>
            <a:spLocks noGrp="1"/>
          </p:cNvSpPr>
          <p:nvPr>
            <p:ph type="title"/>
          </p:nvPr>
        </p:nvSpPr>
        <p:spPr>
          <a:xfrm>
            <a:off x="3090050" y="85507"/>
            <a:ext cx="8628678" cy="386644"/>
          </a:xfrm>
        </p:spPr>
        <p:txBody>
          <a:bodyPr/>
          <a:lstStyle/>
          <a:p>
            <a:r>
              <a:rPr lang="en-US" b="0" i="1" dirty="0">
                <a:solidFill>
                  <a:schemeClr val="tx1"/>
                </a:solidFill>
              </a:rPr>
              <a:t>Approved PAC Days by Physics Topic</a:t>
            </a:r>
          </a:p>
        </p:txBody>
      </p:sp>
      <p:sp>
        <p:nvSpPr>
          <p:cNvPr id="4" name="TextBox 3">
            <a:extLst>
              <a:ext uri="{FF2B5EF4-FFF2-40B4-BE49-F238E27FC236}">
                <a16:creationId xmlns:a16="http://schemas.microsoft.com/office/drawing/2014/main" id="{B7F112B8-CAB7-58A4-DC5A-5D15DA84C0CE}"/>
              </a:ext>
            </a:extLst>
          </p:cNvPr>
          <p:cNvSpPr txBox="1"/>
          <p:nvPr/>
        </p:nvSpPr>
        <p:spPr>
          <a:xfrm>
            <a:off x="-149087" y="6280705"/>
            <a:ext cx="9144000" cy="279307"/>
          </a:xfrm>
          <a:prstGeom prst="rect">
            <a:avLst/>
          </a:prstGeom>
          <a:noFill/>
        </p:spPr>
        <p:txBody>
          <a:bodyPr wrap="square" rtlCol="0">
            <a:spAutoFit/>
          </a:bodyPr>
          <a:lstStyle/>
          <a:p>
            <a:pPr algn="ctr" defTabSz="685800">
              <a:lnSpc>
                <a:spcPct val="90000"/>
              </a:lnSpc>
            </a:pPr>
            <a:r>
              <a:rPr lang="en-US" sz="1350" dirty="0">
                <a:solidFill>
                  <a:prstClr val="black"/>
                </a:solidFill>
                <a:latin typeface="Arial"/>
              </a:rPr>
              <a:t>Reference:  </a:t>
            </a:r>
            <a:r>
              <a:rPr lang="en-US" sz="1350" dirty="0">
                <a:solidFill>
                  <a:prstClr val="black"/>
                </a:solidFill>
                <a:latin typeface="Arial"/>
                <a:hlinkClick r:id="rId2"/>
              </a:rPr>
              <a:t>https://misportal.jlab.org/ul/ul_office/ExperimentDB/rptApprovedExperimentsByHallAndTopicDays.cfm</a:t>
            </a:r>
            <a:r>
              <a:rPr lang="en-US" sz="1350" dirty="0">
                <a:solidFill>
                  <a:prstClr val="black"/>
                </a:solidFill>
                <a:latin typeface="Arial"/>
              </a:rPr>
              <a:t>    </a:t>
            </a:r>
          </a:p>
        </p:txBody>
      </p:sp>
      <p:sp>
        <p:nvSpPr>
          <p:cNvPr id="3" name="TextBox 2">
            <a:extLst>
              <a:ext uri="{FF2B5EF4-FFF2-40B4-BE49-F238E27FC236}">
                <a16:creationId xmlns:a16="http://schemas.microsoft.com/office/drawing/2014/main" id="{2B987B12-4D0D-3A43-A2D1-CAF2F34F8746}"/>
              </a:ext>
            </a:extLst>
          </p:cNvPr>
          <p:cNvSpPr txBox="1"/>
          <p:nvPr/>
        </p:nvSpPr>
        <p:spPr>
          <a:xfrm>
            <a:off x="-1128473" y="38764"/>
            <a:ext cx="5216769" cy="480131"/>
          </a:xfrm>
          <a:prstGeom prst="rect">
            <a:avLst/>
          </a:prstGeom>
          <a:noFill/>
        </p:spPr>
        <p:txBody>
          <a:bodyPr wrap="square" rtlCol="0">
            <a:spAutoFit/>
          </a:bodyPr>
          <a:lstStyle/>
          <a:p>
            <a:pPr algn="ctr">
              <a:lnSpc>
                <a:spcPct val="90000"/>
              </a:lnSpc>
            </a:pPr>
            <a:r>
              <a:rPr lang="en-US" sz="2800" b="1" dirty="0">
                <a:solidFill>
                  <a:schemeClr val="accent5"/>
                </a:solidFill>
              </a:rPr>
              <a:t>Background….</a:t>
            </a:r>
          </a:p>
        </p:txBody>
      </p:sp>
      <p:graphicFrame>
        <p:nvGraphicFramePr>
          <p:cNvPr id="6" name="Table 5">
            <a:extLst>
              <a:ext uri="{FF2B5EF4-FFF2-40B4-BE49-F238E27FC236}">
                <a16:creationId xmlns:a16="http://schemas.microsoft.com/office/drawing/2014/main" id="{102FD685-8B1C-A04C-BA94-D60D7A3E4C3B}"/>
              </a:ext>
            </a:extLst>
          </p:cNvPr>
          <p:cNvGraphicFramePr>
            <a:graphicFrameLocks noGrp="1"/>
          </p:cNvGraphicFramePr>
          <p:nvPr>
            <p:extLst>
              <p:ext uri="{D42A27DB-BD31-4B8C-83A1-F6EECF244321}">
                <p14:modId xmlns:p14="http://schemas.microsoft.com/office/powerpoint/2010/main" val="26679819"/>
              </p:ext>
            </p:extLst>
          </p:nvPr>
        </p:nvGraphicFramePr>
        <p:xfrm>
          <a:off x="765313" y="518894"/>
          <a:ext cx="7762461" cy="5644826"/>
        </p:xfrm>
        <a:graphic>
          <a:graphicData uri="http://schemas.openxmlformats.org/drawingml/2006/table">
            <a:tbl>
              <a:tblPr firstRow="1" bandRow="1">
                <a:tableStyleId>{5C22544A-7EE6-4342-B048-85BDC9FD1C3A}</a:tableStyleId>
              </a:tblPr>
              <a:tblGrid>
                <a:gridCol w="3005864">
                  <a:extLst>
                    <a:ext uri="{9D8B030D-6E8A-4147-A177-3AD203B41FA5}">
                      <a16:colId xmlns:a16="http://schemas.microsoft.com/office/drawing/2014/main" val="3504999204"/>
                    </a:ext>
                  </a:extLst>
                </a:gridCol>
                <a:gridCol w="731864">
                  <a:extLst>
                    <a:ext uri="{9D8B030D-6E8A-4147-A177-3AD203B41FA5}">
                      <a16:colId xmlns:a16="http://schemas.microsoft.com/office/drawing/2014/main" val="3364577423"/>
                    </a:ext>
                  </a:extLst>
                </a:gridCol>
                <a:gridCol w="976522">
                  <a:extLst>
                    <a:ext uri="{9D8B030D-6E8A-4147-A177-3AD203B41FA5}">
                      <a16:colId xmlns:a16="http://schemas.microsoft.com/office/drawing/2014/main" val="1557503080"/>
                    </a:ext>
                  </a:extLst>
                </a:gridCol>
                <a:gridCol w="1001778">
                  <a:extLst>
                    <a:ext uri="{9D8B030D-6E8A-4147-A177-3AD203B41FA5}">
                      <a16:colId xmlns:a16="http://schemas.microsoft.com/office/drawing/2014/main" val="1454513394"/>
                    </a:ext>
                  </a:extLst>
                </a:gridCol>
                <a:gridCol w="1002824">
                  <a:extLst>
                    <a:ext uri="{9D8B030D-6E8A-4147-A177-3AD203B41FA5}">
                      <a16:colId xmlns:a16="http://schemas.microsoft.com/office/drawing/2014/main" val="1868639906"/>
                    </a:ext>
                  </a:extLst>
                </a:gridCol>
                <a:gridCol w="120650">
                  <a:extLst>
                    <a:ext uri="{9D8B030D-6E8A-4147-A177-3AD203B41FA5}">
                      <a16:colId xmlns:a16="http://schemas.microsoft.com/office/drawing/2014/main" val="1966553595"/>
                    </a:ext>
                  </a:extLst>
                </a:gridCol>
                <a:gridCol w="922959">
                  <a:extLst>
                    <a:ext uri="{9D8B030D-6E8A-4147-A177-3AD203B41FA5}">
                      <a16:colId xmlns:a16="http://schemas.microsoft.com/office/drawing/2014/main" val="351098876"/>
                    </a:ext>
                  </a:extLst>
                </a:gridCol>
              </a:tblGrid>
              <a:tr h="259654">
                <a:tc>
                  <a:txBody>
                    <a:bodyPr/>
                    <a:lstStyle/>
                    <a:p>
                      <a:r>
                        <a:rPr lang="en-US" b="1" dirty="0"/>
                        <a:t>Topic</a:t>
                      </a:r>
                      <a:endParaRPr lang="en-US" dirty="0"/>
                    </a:p>
                  </a:txBody>
                  <a:tcPr marL="47625" marR="47625" marT="47625" marB="47625" anchor="ctr"/>
                </a:tc>
                <a:tc>
                  <a:txBody>
                    <a:bodyPr/>
                    <a:lstStyle/>
                    <a:p>
                      <a:pPr algn="r"/>
                      <a:r>
                        <a:rPr lang="en-US" b="1"/>
                        <a:t>Hall A</a:t>
                      </a:r>
                      <a:endParaRPr lang="en-US"/>
                    </a:p>
                  </a:txBody>
                  <a:tcPr marL="47625" marR="47625" marT="47625" marB="47625" anchor="ctr"/>
                </a:tc>
                <a:tc>
                  <a:txBody>
                    <a:bodyPr/>
                    <a:lstStyle/>
                    <a:p>
                      <a:pPr algn="r"/>
                      <a:r>
                        <a:rPr lang="en-US" b="1"/>
                        <a:t>Hall B</a:t>
                      </a:r>
                      <a:endParaRPr lang="en-US"/>
                    </a:p>
                  </a:txBody>
                  <a:tcPr marL="47625" marR="47625" marT="47625" marB="47625" anchor="ctr"/>
                </a:tc>
                <a:tc>
                  <a:txBody>
                    <a:bodyPr/>
                    <a:lstStyle/>
                    <a:p>
                      <a:pPr algn="r"/>
                      <a:r>
                        <a:rPr lang="en-US" b="1"/>
                        <a:t>Hall C</a:t>
                      </a:r>
                      <a:endParaRPr lang="en-US"/>
                    </a:p>
                  </a:txBody>
                  <a:tcPr marL="47625" marR="47625" marT="47625" marB="47625" anchor="ctr"/>
                </a:tc>
                <a:tc>
                  <a:txBody>
                    <a:bodyPr/>
                    <a:lstStyle/>
                    <a:p>
                      <a:pPr algn="r"/>
                      <a:r>
                        <a:rPr lang="en-US" b="1"/>
                        <a:t>Hall D</a:t>
                      </a:r>
                      <a:endParaRPr lang="en-US"/>
                    </a:p>
                  </a:txBody>
                  <a:tcPr marL="47625" marR="47625" marT="47625" marB="47625" anchor="ctr"/>
                </a:tc>
                <a:tc>
                  <a:txBody>
                    <a:bodyPr/>
                    <a:lstStyle/>
                    <a:p>
                      <a:pPr algn="r"/>
                      <a:endParaRPr lang="en-US" dirty="0"/>
                    </a:p>
                  </a:txBody>
                  <a:tcPr marL="47625" marR="47625" marT="47625" marB="47625" anchor="ctr"/>
                </a:tc>
                <a:tc>
                  <a:txBody>
                    <a:bodyPr/>
                    <a:lstStyle/>
                    <a:p>
                      <a:pPr algn="r"/>
                      <a:r>
                        <a:rPr lang="en-US" b="1"/>
                        <a:t>Total</a:t>
                      </a:r>
                      <a:endParaRPr lang="en-US"/>
                    </a:p>
                  </a:txBody>
                  <a:tcPr marL="47625" marR="47625" marT="47625" marB="47625" anchor="ctr"/>
                </a:tc>
                <a:extLst>
                  <a:ext uri="{0D108BD9-81ED-4DB2-BD59-A6C34878D82A}">
                    <a16:rowId xmlns:a16="http://schemas.microsoft.com/office/drawing/2014/main" val="3213273750"/>
                  </a:ext>
                </a:extLst>
              </a:tr>
              <a:tr h="790079">
                <a:tc>
                  <a:txBody>
                    <a:bodyPr/>
                    <a:lstStyle/>
                    <a:p>
                      <a:r>
                        <a:rPr lang="en-US" dirty="0"/>
                        <a:t>The hadron spectra as probes of QCD</a:t>
                      </a:r>
                      <a:br>
                        <a:rPr lang="en-US" dirty="0"/>
                      </a:br>
                      <a:r>
                        <a:rPr lang="en-US" dirty="0"/>
                        <a:t>(Baryon and meson spectroscopy)</a:t>
                      </a:r>
                    </a:p>
                  </a:txBody>
                  <a:tcPr marL="47625" marR="47625" marT="47625" marB="47625" anchor="ctr"/>
                </a:tc>
                <a:tc>
                  <a:txBody>
                    <a:bodyPr/>
                    <a:lstStyle/>
                    <a:p>
                      <a:pPr algn="r"/>
                      <a:r>
                        <a:rPr lang="en-US"/>
                        <a:t>  </a:t>
                      </a:r>
                    </a:p>
                  </a:txBody>
                  <a:tcPr marL="47625" marR="47625" marT="47625" marB="47625" anchor="ctr"/>
                </a:tc>
                <a:tc>
                  <a:txBody>
                    <a:bodyPr/>
                    <a:lstStyle/>
                    <a:p>
                      <a:pPr algn="r"/>
                      <a:r>
                        <a:rPr lang="en-US">
                          <a:hlinkClick r:id="rId3"/>
                        </a:rPr>
                        <a:t>219</a:t>
                      </a:r>
                      <a:r>
                        <a:rPr lang="en-US"/>
                        <a:t> </a:t>
                      </a:r>
                    </a:p>
                  </a:txBody>
                  <a:tcPr marL="47625" marR="47625" marT="47625" marB="47625" anchor="ctr"/>
                </a:tc>
                <a:tc>
                  <a:txBody>
                    <a:bodyPr/>
                    <a:lstStyle/>
                    <a:p>
                      <a:pPr algn="r"/>
                      <a:r>
                        <a:rPr lang="en-US">
                          <a:hlinkClick r:id="rId4"/>
                        </a:rPr>
                        <a:t>11</a:t>
                      </a:r>
                      <a:r>
                        <a:rPr lang="en-US"/>
                        <a:t> </a:t>
                      </a:r>
                    </a:p>
                  </a:txBody>
                  <a:tcPr marL="47625" marR="47625" marT="47625" marB="47625" anchor="ctr"/>
                </a:tc>
                <a:tc>
                  <a:txBody>
                    <a:bodyPr/>
                    <a:lstStyle/>
                    <a:p>
                      <a:pPr algn="r"/>
                      <a:r>
                        <a:rPr lang="en-US" dirty="0">
                          <a:hlinkClick r:id="rId5"/>
                        </a:rPr>
                        <a:t>740</a:t>
                      </a:r>
                      <a:r>
                        <a:rPr lang="en-US" dirty="0"/>
                        <a:t> </a:t>
                      </a:r>
                    </a:p>
                  </a:txBody>
                  <a:tcPr marL="47625" marR="47625" marT="47625" marB="47625" anchor="ctr"/>
                </a:tc>
                <a:tc>
                  <a:txBody>
                    <a:bodyPr/>
                    <a:lstStyle/>
                    <a:p>
                      <a:pPr algn="r"/>
                      <a:endParaRPr lang="en-US" dirty="0"/>
                    </a:p>
                  </a:txBody>
                  <a:tcPr marL="47625" marR="47625" marT="47625" marB="47625" anchor="ctr"/>
                </a:tc>
                <a:tc>
                  <a:txBody>
                    <a:bodyPr/>
                    <a:lstStyle/>
                    <a:p>
                      <a:pPr algn="r"/>
                      <a:r>
                        <a:rPr lang="en-US" b="1" dirty="0">
                          <a:hlinkClick r:id="rId6"/>
                        </a:rPr>
                        <a:t>970</a:t>
                      </a:r>
                      <a:endParaRPr lang="en-US" dirty="0"/>
                    </a:p>
                  </a:txBody>
                  <a:tcPr marL="47625" marR="47625" marT="47625" marB="47625" anchor="ctr"/>
                </a:tc>
                <a:extLst>
                  <a:ext uri="{0D108BD9-81ED-4DB2-BD59-A6C34878D82A}">
                    <a16:rowId xmlns:a16="http://schemas.microsoft.com/office/drawing/2014/main" val="3823011605"/>
                  </a:ext>
                </a:extLst>
              </a:tr>
              <a:tr h="713281">
                <a:tc>
                  <a:txBody>
                    <a:bodyPr/>
                    <a:lstStyle/>
                    <a:p>
                      <a:r>
                        <a:rPr lang="en-US" dirty="0"/>
                        <a:t>The transverse structure of hadrons </a:t>
                      </a:r>
                      <a:br>
                        <a:rPr lang="en-US" dirty="0"/>
                      </a:br>
                      <a:r>
                        <a:rPr lang="en-US" dirty="0"/>
                        <a:t>(Elastic and transition Form Factors)</a:t>
                      </a:r>
                    </a:p>
                  </a:txBody>
                  <a:tcPr marL="47625" marR="47625" marT="47625" marB="47625" anchor="ctr"/>
                </a:tc>
                <a:tc>
                  <a:txBody>
                    <a:bodyPr/>
                    <a:lstStyle/>
                    <a:p>
                      <a:pPr algn="r"/>
                      <a:r>
                        <a:rPr lang="en-US">
                          <a:hlinkClick r:id="rId7"/>
                        </a:rPr>
                        <a:t>154.5</a:t>
                      </a:r>
                      <a:r>
                        <a:rPr lang="en-US"/>
                        <a:t> </a:t>
                      </a:r>
                    </a:p>
                  </a:txBody>
                  <a:tcPr marL="47625" marR="47625" marT="47625" marB="47625" anchor="ctr"/>
                </a:tc>
                <a:tc>
                  <a:txBody>
                    <a:bodyPr/>
                    <a:lstStyle/>
                    <a:p>
                      <a:pPr algn="r"/>
                      <a:r>
                        <a:rPr lang="en-US">
                          <a:hlinkClick r:id="rId8"/>
                        </a:rPr>
                        <a:t>110</a:t>
                      </a:r>
                      <a:r>
                        <a:rPr lang="en-US"/>
                        <a:t> </a:t>
                      </a:r>
                    </a:p>
                  </a:txBody>
                  <a:tcPr marL="47625" marR="47625" marT="47625" marB="47625" anchor="ctr"/>
                </a:tc>
                <a:tc>
                  <a:txBody>
                    <a:bodyPr/>
                    <a:lstStyle/>
                    <a:p>
                      <a:pPr algn="r"/>
                      <a:r>
                        <a:rPr lang="en-US">
                          <a:hlinkClick r:id="rId9"/>
                        </a:rPr>
                        <a:t>316</a:t>
                      </a:r>
                      <a:r>
                        <a:rPr lang="en-US"/>
                        <a:t> </a:t>
                      </a:r>
                    </a:p>
                  </a:txBody>
                  <a:tcPr marL="47625" marR="47625" marT="47625" marB="47625" anchor="ctr"/>
                </a:tc>
                <a:tc>
                  <a:txBody>
                    <a:bodyPr/>
                    <a:lstStyle/>
                    <a:p>
                      <a:pPr algn="r"/>
                      <a:r>
                        <a:rPr lang="en-US">
                          <a:hlinkClick r:id="rId10"/>
                        </a:rPr>
                        <a:t>25</a:t>
                      </a:r>
                      <a:r>
                        <a:rPr lang="en-US"/>
                        <a:t> </a:t>
                      </a:r>
                    </a:p>
                  </a:txBody>
                  <a:tcPr marL="47625" marR="47625" marT="47625" marB="47625" anchor="ctr"/>
                </a:tc>
                <a:tc>
                  <a:txBody>
                    <a:bodyPr/>
                    <a:lstStyle/>
                    <a:p>
                      <a:pPr algn="r"/>
                      <a:endParaRPr lang="en-US" dirty="0"/>
                    </a:p>
                  </a:txBody>
                  <a:tcPr marL="47625" marR="47625" marT="47625" marB="47625" anchor="ctr"/>
                </a:tc>
                <a:tc>
                  <a:txBody>
                    <a:bodyPr/>
                    <a:lstStyle/>
                    <a:p>
                      <a:pPr algn="r"/>
                      <a:r>
                        <a:rPr lang="en-US" b="1">
                          <a:hlinkClick r:id="rId11"/>
                        </a:rPr>
                        <a:t>605.5</a:t>
                      </a:r>
                      <a:endParaRPr lang="en-US"/>
                    </a:p>
                  </a:txBody>
                  <a:tcPr marL="47625" marR="47625" marT="47625" marB="47625" anchor="ctr"/>
                </a:tc>
                <a:extLst>
                  <a:ext uri="{0D108BD9-81ED-4DB2-BD59-A6C34878D82A}">
                    <a16:rowId xmlns:a16="http://schemas.microsoft.com/office/drawing/2014/main" val="740557864"/>
                  </a:ext>
                </a:extLst>
              </a:tr>
              <a:tr h="766092">
                <a:tc>
                  <a:txBody>
                    <a:bodyPr/>
                    <a:lstStyle/>
                    <a:p>
                      <a:r>
                        <a:rPr lang="en-US" dirty="0"/>
                        <a:t>The longitudinal structure of hadrons</a:t>
                      </a:r>
                      <a:br>
                        <a:rPr lang="en-US" dirty="0"/>
                      </a:br>
                      <a:r>
                        <a:rPr lang="en-US" dirty="0"/>
                        <a:t>(Unpolarized and polarized Parton Distribution Functions)</a:t>
                      </a:r>
                    </a:p>
                  </a:txBody>
                  <a:tcPr marL="47625" marR="47625" marT="47625" marB="47625" anchor="ctr"/>
                </a:tc>
                <a:tc>
                  <a:txBody>
                    <a:bodyPr/>
                    <a:lstStyle/>
                    <a:p>
                      <a:pPr algn="r"/>
                      <a:r>
                        <a:rPr lang="en-US">
                          <a:hlinkClick r:id="rId12"/>
                        </a:rPr>
                        <a:t>80</a:t>
                      </a:r>
                      <a:r>
                        <a:rPr lang="en-US"/>
                        <a:t> </a:t>
                      </a:r>
                    </a:p>
                  </a:txBody>
                  <a:tcPr marL="47625" marR="47625" marT="47625" marB="47625" anchor="ctr"/>
                </a:tc>
                <a:tc>
                  <a:txBody>
                    <a:bodyPr/>
                    <a:lstStyle/>
                    <a:p>
                      <a:pPr algn="r"/>
                      <a:r>
                        <a:rPr lang="en-US">
                          <a:hlinkClick r:id="rId13"/>
                        </a:rPr>
                        <a:t>230</a:t>
                      </a:r>
                      <a:r>
                        <a:rPr lang="en-US"/>
                        <a:t> </a:t>
                      </a:r>
                    </a:p>
                  </a:txBody>
                  <a:tcPr marL="47625" marR="47625" marT="47625" marB="47625" anchor="ctr"/>
                </a:tc>
                <a:tc>
                  <a:txBody>
                    <a:bodyPr/>
                    <a:lstStyle/>
                    <a:p>
                      <a:pPr algn="r"/>
                      <a:r>
                        <a:rPr lang="en-US">
                          <a:hlinkClick r:id="rId14"/>
                        </a:rPr>
                        <a:t>252</a:t>
                      </a:r>
                      <a:r>
                        <a:rPr lang="en-US"/>
                        <a:t> </a:t>
                      </a:r>
                    </a:p>
                  </a:txBody>
                  <a:tcPr marL="47625" marR="47625" marT="47625" marB="47625" anchor="ctr"/>
                </a:tc>
                <a:tc>
                  <a:txBody>
                    <a:bodyPr/>
                    <a:lstStyle/>
                    <a:p>
                      <a:pPr algn="r"/>
                      <a:r>
                        <a:rPr lang="en-US">
                          <a:hlinkClick r:id="rId15"/>
                        </a:rPr>
                        <a:t>33</a:t>
                      </a:r>
                      <a:r>
                        <a:rPr lang="en-US"/>
                        <a:t> </a:t>
                      </a:r>
                    </a:p>
                  </a:txBody>
                  <a:tcPr marL="47625" marR="47625" marT="47625" marB="47625" anchor="ctr"/>
                </a:tc>
                <a:tc>
                  <a:txBody>
                    <a:bodyPr/>
                    <a:lstStyle/>
                    <a:p>
                      <a:pPr algn="r"/>
                      <a:endParaRPr lang="en-US" dirty="0"/>
                    </a:p>
                  </a:txBody>
                  <a:tcPr marL="47625" marR="47625" marT="47625" marB="47625" anchor="ctr"/>
                </a:tc>
                <a:tc>
                  <a:txBody>
                    <a:bodyPr/>
                    <a:lstStyle/>
                    <a:p>
                      <a:pPr algn="r"/>
                      <a:r>
                        <a:rPr lang="en-US" b="1">
                          <a:hlinkClick r:id="rId16"/>
                        </a:rPr>
                        <a:t>595</a:t>
                      </a:r>
                      <a:endParaRPr lang="en-US"/>
                    </a:p>
                  </a:txBody>
                  <a:tcPr marL="47625" marR="47625" marT="47625" marB="47625" anchor="ctr"/>
                </a:tc>
                <a:extLst>
                  <a:ext uri="{0D108BD9-81ED-4DB2-BD59-A6C34878D82A}">
                    <a16:rowId xmlns:a16="http://schemas.microsoft.com/office/drawing/2014/main" val="3875671375"/>
                  </a:ext>
                </a:extLst>
              </a:tr>
              <a:tr h="848882">
                <a:tc>
                  <a:txBody>
                    <a:bodyPr/>
                    <a:lstStyle/>
                    <a:p>
                      <a:r>
                        <a:rPr lang="en-US" dirty="0"/>
                        <a:t>The 3D structure of hadrons</a:t>
                      </a:r>
                      <a:br>
                        <a:rPr lang="en-US" dirty="0"/>
                      </a:br>
                      <a:r>
                        <a:rPr lang="en-US" dirty="0"/>
                        <a:t>(Generalized Parton Distributions and Transverse Momentum Distributions)</a:t>
                      </a:r>
                    </a:p>
                  </a:txBody>
                  <a:tcPr marL="47625" marR="47625" marT="47625" marB="47625" anchor="ctr"/>
                </a:tc>
                <a:tc>
                  <a:txBody>
                    <a:bodyPr/>
                    <a:lstStyle/>
                    <a:p>
                      <a:pPr algn="r"/>
                      <a:r>
                        <a:rPr lang="en-US">
                          <a:hlinkClick r:id="rId17"/>
                        </a:rPr>
                        <a:t>321</a:t>
                      </a:r>
                      <a:r>
                        <a:rPr lang="en-US"/>
                        <a:t> </a:t>
                      </a:r>
                    </a:p>
                  </a:txBody>
                  <a:tcPr marL="47625" marR="47625" marT="47625" marB="47625" anchor="ctr"/>
                </a:tc>
                <a:tc>
                  <a:txBody>
                    <a:bodyPr/>
                    <a:lstStyle/>
                    <a:p>
                      <a:pPr algn="r"/>
                      <a:r>
                        <a:rPr lang="en-US">
                          <a:hlinkClick r:id="rId18"/>
                        </a:rPr>
                        <a:t>872</a:t>
                      </a:r>
                      <a:r>
                        <a:rPr lang="en-US"/>
                        <a:t> </a:t>
                      </a:r>
                    </a:p>
                  </a:txBody>
                  <a:tcPr marL="47625" marR="47625" marT="47625" marB="47625" anchor="ctr"/>
                </a:tc>
                <a:tc>
                  <a:txBody>
                    <a:bodyPr/>
                    <a:lstStyle/>
                    <a:p>
                      <a:pPr algn="r"/>
                      <a:r>
                        <a:rPr lang="en-US">
                          <a:hlinkClick r:id="rId19"/>
                        </a:rPr>
                        <a:t>377</a:t>
                      </a:r>
                      <a:r>
                        <a:rPr lang="en-US"/>
                        <a:t> </a:t>
                      </a:r>
                    </a:p>
                  </a:txBody>
                  <a:tcPr marL="47625" marR="47625" marT="47625" marB="47625" anchor="ctr"/>
                </a:tc>
                <a:tc>
                  <a:txBody>
                    <a:bodyPr/>
                    <a:lstStyle/>
                    <a:p>
                      <a:pPr algn="r"/>
                      <a:r>
                        <a:rPr lang="en-US"/>
                        <a:t>  </a:t>
                      </a:r>
                    </a:p>
                  </a:txBody>
                  <a:tcPr marL="47625" marR="47625" marT="47625" marB="47625" anchor="ctr"/>
                </a:tc>
                <a:tc>
                  <a:txBody>
                    <a:bodyPr/>
                    <a:lstStyle/>
                    <a:p>
                      <a:pPr algn="r"/>
                      <a:endParaRPr lang="en-US" dirty="0"/>
                    </a:p>
                  </a:txBody>
                  <a:tcPr marL="47625" marR="47625" marT="47625" marB="47625" anchor="ctr"/>
                </a:tc>
                <a:tc>
                  <a:txBody>
                    <a:bodyPr/>
                    <a:lstStyle/>
                    <a:p>
                      <a:pPr algn="r"/>
                      <a:r>
                        <a:rPr lang="en-US" b="1">
                          <a:hlinkClick r:id="rId20"/>
                        </a:rPr>
                        <a:t>1570</a:t>
                      </a:r>
                      <a:endParaRPr lang="en-US"/>
                    </a:p>
                  </a:txBody>
                  <a:tcPr marL="47625" marR="47625" marT="47625" marB="47625" anchor="ctr"/>
                </a:tc>
                <a:extLst>
                  <a:ext uri="{0D108BD9-81ED-4DB2-BD59-A6C34878D82A}">
                    <a16:rowId xmlns:a16="http://schemas.microsoft.com/office/drawing/2014/main" val="2569372669"/>
                  </a:ext>
                </a:extLst>
              </a:tr>
              <a:tr h="1170857">
                <a:tc>
                  <a:txBody>
                    <a:bodyPr/>
                    <a:lstStyle/>
                    <a:p>
                      <a:r>
                        <a:rPr lang="en-US" dirty="0"/>
                        <a:t>Hadrons and cold nuclear matter</a:t>
                      </a:r>
                      <a:br>
                        <a:rPr lang="en-US" dirty="0"/>
                      </a:br>
                      <a:r>
                        <a:rPr lang="en-US" dirty="0"/>
                        <a:t>(Medium modification of nucleons, quark hadronization,</a:t>
                      </a:r>
                      <a:br>
                        <a:rPr lang="en-US" dirty="0"/>
                      </a:br>
                      <a:r>
                        <a:rPr lang="en-US" dirty="0"/>
                        <a:t>N-N correlations, </a:t>
                      </a:r>
                      <a:r>
                        <a:rPr lang="en-US" dirty="0" err="1"/>
                        <a:t>hypernuclear</a:t>
                      </a:r>
                      <a:r>
                        <a:rPr lang="en-US" dirty="0"/>
                        <a:t> spectroscopy)</a:t>
                      </a:r>
                    </a:p>
                  </a:txBody>
                  <a:tcPr marL="47625" marR="47625" marT="47625" marB="47625" anchor="ctr"/>
                </a:tc>
                <a:tc>
                  <a:txBody>
                    <a:bodyPr/>
                    <a:lstStyle/>
                    <a:p>
                      <a:pPr algn="r"/>
                      <a:r>
                        <a:rPr lang="en-US">
                          <a:hlinkClick r:id="rId21"/>
                        </a:rPr>
                        <a:t>226.5</a:t>
                      </a:r>
                      <a:r>
                        <a:rPr lang="en-US"/>
                        <a:t> </a:t>
                      </a:r>
                    </a:p>
                  </a:txBody>
                  <a:tcPr marL="47625" marR="47625" marT="47625" marB="47625" anchor="ctr"/>
                </a:tc>
                <a:tc>
                  <a:txBody>
                    <a:bodyPr/>
                    <a:lstStyle/>
                    <a:p>
                      <a:pPr algn="r"/>
                      <a:r>
                        <a:rPr lang="en-US">
                          <a:hlinkClick r:id="rId22"/>
                        </a:rPr>
                        <a:t>322</a:t>
                      </a:r>
                      <a:r>
                        <a:rPr lang="en-US"/>
                        <a:t> </a:t>
                      </a:r>
                    </a:p>
                  </a:txBody>
                  <a:tcPr marL="47625" marR="47625" marT="47625" marB="47625" anchor="ctr"/>
                </a:tc>
                <a:tc>
                  <a:txBody>
                    <a:bodyPr/>
                    <a:lstStyle/>
                    <a:p>
                      <a:pPr algn="r"/>
                      <a:r>
                        <a:rPr lang="en-US">
                          <a:hlinkClick r:id="rId23"/>
                        </a:rPr>
                        <a:t>491.3</a:t>
                      </a:r>
                      <a:r>
                        <a:rPr lang="en-US"/>
                        <a:t> </a:t>
                      </a:r>
                    </a:p>
                  </a:txBody>
                  <a:tcPr marL="47625" marR="47625" marT="47625" marB="47625" anchor="ctr"/>
                </a:tc>
                <a:tc>
                  <a:txBody>
                    <a:bodyPr/>
                    <a:lstStyle/>
                    <a:p>
                      <a:pPr algn="r"/>
                      <a:r>
                        <a:rPr lang="en-US">
                          <a:hlinkClick r:id="rId24"/>
                        </a:rPr>
                        <a:t>15</a:t>
                      </a:r>
                      <a:r>
                        <a:rPr lang="en-US"/>
                        <a:t> </a:t>
                      </a:r>
                    </a:p>
                  </a:txBody>
                  <a:tcPr marL="47625" marR="47625" marT="47625" marB="47625" anchor="ctr"/>
                </a:tc>
                <a:tc>
                  <a:txBody>
                    <a:bodyPr/>
                    <a:lstStyle/>
                    <a:p>
                      <a:pPr algn="r"/>
                      <a:endParaRPr lang="en-US" dirty="0"/>
                    </a:p>
                  </a:txBody>
                  <a:tcPr marL="47625" marR="47625" marT="47625" marB="47625" anchor="ctr"/>
                </a:tc>
                <a:tc>
                  <a:txBody>
                    <a:bodyPr/>
                    <a:lstStyle/>
                    <a:p>
                      <a:pPr algn="r"/>
                      <a:r>
                        <a:rPr lang="en-US" b="1">
                          <a:hlinkClick r:id="rId25"/>
                        </a:rPr>
                        <a:t>1054.8</a:t>
                      </a:r>
                      <a:endParaRPr lang="en-US"/>
                    </a:p>
                  </a:txBody>
                  <a:tcPr marL="47625" marR="47625" marT="47625" marB="47625" anchor="ctr"/>
                </a:tc>
                <a:extLst>
                  <a:ext uri="{0D108BD9-81ED-4DB2-BD59-A6C34878D82A}">
                    <a16:rowId xmlns:a16="http://schemas.microsoft.com/office/drawing/2014/main" val="1513667037"/>
                  </a:ext>
                </a:extLst>
              </a:tr>
              <a:tr h="753655">
                <a:tc>
                  <a:txBody>
                    <a:bodyPr/>
                    <a:lstStyle/>
                    <a:p>
                      <a:r>
                        <a:rPr lang="en-US" dirty="0"/>
                        <a:t>Tests of the Standard Model and Fundamental Symmetries</a:t>
                      </a:r>
                    </a:p>
                  </a:txBody>
                  <a:tcPr marL="47625" marR="47625" marT="47625" marB="47625" anchor="ctr"/>
                </a:tc>
                <a:tc>
                  <a:txBody>
                    <a:bodyPr/>
                    <a:lstStyle/>
                    <a:p>
                      <a:pPr algn="r"/>
                      <a:r>
                        <a:rPr lang="en-US">
                          <a:hlinkClick r:id="rId26"/>
                        </a:rPr>
                        <a:t>513</a:t>
                      </a:r>
                      <a:r>
                        <a:rPr lang="en-US"/>
                        <a:t> </a:t>
                      </a:r>
                    </a:p>
                  </a:txBody>
                  <a:tcPr marL="47625" marR="47625" marT="47625" marB="47625" anchor="ctr"/>
                </a:tc>
                <a:tc>
                  <a:txBody>
                    <a:bodyPr/>
                    <a:lstStyle/>
                    <a:p>
                      <a:pPr algn="r"/>
                      <a:r>
                        <a:rPr lang="en-US">
                          <a:hlinkClick r:id="rId27"/>
                        </a:rPr>
                        <a:t>307</a:t>
                      </a:r>
                      <a:r>
                        <a:rPr lang="en-US"/>
                        <a:t> </a:t>
                      </a:r>
                    </a:p>
                  </a:txBody>
                  <a:tcPr marL="47625" marR="47625" marT="47625" marB="47625" anchor="ctr"/>
                </a:tc>
                <a:tc>
                  <a:txBody>
                    <a:bodyPr/>
                    <a:lstStyle/>
                    <a:p>
                      <a:pPr algn="r"/>
                      <a:r>
                        <a:rPr lang="en-US">
                          <a:hlinkClick r:id="rId28"/>
                        </a:rPr>
                        <a:t>9</a:t>
                      </a:r>
                      <a:r>
                        <a:rPr lang="en-US"/>
                        <a:t> </a:t>
                      </a:r>
                    </a:p>
                  </a:txBody>
                  <a:tcPr marL="47625" marR="47625" marT="47625" marB="47625" anchor="ctr"/>
                </a:tc>
                <a:tc>
                  <a:txBody>
                    <a:bodyPr/>
                    <a:lstStyle/>
                    <a:p>
                      <a:pPr algn="r"/>
                      <a:r>
                        <a:rPr lang="en-US">
                          <a:hlinkClick r:id="rId29"/>
                        </a:rPr>
                        <a:t>79</a:t>
                      </a:r>
                      <a:r>
                        <a:rPr lang="en-US"/>
                        <a:t> </a:t>
                      </a:r>
                    </a:p>
                  </a:txBody>
                  <a:tcPr marL="47625" marR="47625" marT="47625" marB="47625" anchor="ctr"/>
                </a:tc>
                <a:tc>
                  <a:txBody>
                    <a:bodyPr/>
                    <a:lstStyle/>
                    <a:p>
                      <a:pPr algn="r"/>
                      <a:endParaRPr lang="en-US" dirty="0"/>
                    </a:p>
                  </a:txBody>
                  <a:tcPr marL="47625" marR="47625" marT="47625" marB="47625" anchor="ctr"/>
                </a:tc>
                <a:tc>
                  <a:txBody>
                    <a:bodyPr/>
                    <a:lstStyle/>
                    <a:p>
                      <a:pPr algn="r"/>
                      <a:r>
                        <a:rPr lang="en-US" b="1">
                          <a:hlinkClick r:id="rId30"/>
                        </a:rPr>
                        <a:t>908</a:t>
                      </a:r>
                      <a:endParaRPr lang="en-US"/>
                    </a:p>
                  </a:txBody>
                  <a:tcPr marL="47625" marR="47625" marT="47625" marB="47625" anchor="ctr"/>
                </a:tc>
                <a:extLst>
                  <a:ext uri="{0D108BD9-81ED-4DB2-BD59-A6C34878D82A}">
                    <a16:rowId xmlns:a16="http://schemas.microsoft.com/office/drawing/2014/main" val="2418432913"/>
                  </a:ext>
                </a:extLst>
              </a:tr>
              <a:tr h="203778">
                <a:tc>
                  <a:txBody>
                    <a:bodyPr/>
                    <a:lstStyle/>
                    <a:p>
                      <a:r>
                        <a:rPr lang="en-US" b="1" dirty="0"/>
                        <a:t>Total</a:t>
                      </a:r>
                      <a:endParaRPr lang="en-US" dirty="0"/>
                    </a:p>
                  </a:txBody>
                  <a:tcPr marL="47625" marR="47625" marT="47625" marB="47625" anchor="ctr"/>
                </a:tc>
                <a:tc>
                  <a:txBody>
                    <a:bodyPr/>
                    <a:lstStyle/>
                    <a:p>
                      <a:pPr algn="r"/>
                      <a:r>
                        <a:rPr lang="en-US" b="1">
                          <a:hlinkClick r:id="rId31"/>
                        </a:rPr>
                        <a:t>1295</a:t>
                      </a:r>
                      <a:endParaRPr lang="en-US"/>
                    </a:p>
                  </a:txBody>
                  <a:tcPr marL="47625" marR="47625" marT="47625" marB="47625" anchor="ctr"/>
                </a:tc>
                <a:tc>
                  <a:txBody>
                    <a:bodyPr/>
                    <a:lstStyle/>
                    <a:p>
                      <a:pPr algn="r"/>
                      <a:r>
                        <a:rPr lang="en-US" b="1">
                          <a:hlinkClick r:id="rId32"/>
                        </a:rPr>
                        <a:t>2060</a:t>
                      </a:r>
                      <a:endParaRPr lang="en-US"/>
                    </a:p>
                  </a:txBody>
                  <a:tcPr marL="47625" marR="47625" marT="47625" marB="47625" anchor="ctr"/>
                </a:tc>
                <a:tc>
                  <a:txBody>
                    <a:bodyPr/>
                    <a:lstStyle/>
                    <a:p>
                      <a:pPr algn="r"/>
                      <a:r>
                        <a:rPr lang="en-US" b="1">
                          <a:hlinkClick r:id="rId33"/>
                        </a:rPr>
                        <a:t>1456.3</a:t>
                      </a:r>
                      <a:endParaRPr lang="en-US"/>
                    </a:p>
                  </a:txBody>
                  <a:tcPr marL="47625" marR="47625" marT="47625" marB="47625" anchor="ctr"/>
                </a:tc>
                <a:tc>
                  <a:txBody>
                    <a:bodyPr/>
                    <a:lstStyle/>
                    <a:p>
                      <a:pPr algn="r"/>
                      <a:r>
                        <a:rPr lang="en-US" b="1">
                          <a:hlinkClick r:id="rId34"/>
                        </a:rPr>
                        <a:t>892</a:t>
                      </a:r>
                      <a:endParaRPr lang="en-US"/>
                    </a:p>
                  </a:txBody>
                  <a:tcPr marL="47625" marR="47625" marT="47625" marB="47625" anchor="ctr"/>
                </a:tc>
                <a:tc>
                  <a:txBody>
                    <a:bodyPr/>
                    <a:lstStyle/>
                    <a:p>
                      <a:pPr algn="r"/>
                      <a:endParaRPr lang="en-US" dirty="0"/>
                    </a:p>
                  </a:txBody>
                  <a:tcPr marL="47625" marR="47625" marT="47625" marB="47625" anchor="ctr"/>
                </a:tc>
                <a:tc>
                  <a:txBody>
                    <a:bodyPr/>
                    <a:lstStyle/>
                    <a:p>
                      <a:pPr algn="r"/>
                      <a:r>
                        <a:rPr lang="en-US" b="1" dirty="0">
                          <a:hlinkClick r:id="rId35"/>
                        </a:rPr>
                        <a:t>5703.3</a:t>
                      </a:r>
                      <a:endParaRPr lang="en-US" dirty="0"/>
                    </a:p>
                  </a:txBody>
                  <a:tcPr marL="47625" marR="47625" marT="47625" marB="47625" anchor="ctr"/>
                </a:tc>
                <a:extLst>
                  <a:ext uri="{0D108BD9-81ED-4DB2-BD59-A6C34878D82A}">
                    <a16:rowId xmlns:a16="http://schemas.microsoft.com/office/drawing/2014/main" val="830334696"/>
                  </a:ext>
                </a:extLst>
              </a:tr>
            </a:tbl>
          </a:graphicData>
        </a:graphic>
      </p:graphicFrame>
    </p:spTree>
    <p:extLst>
      <p:ext uri="{BB962C8B-B14F-4D97-AF65-F5344CB8AC3E}">
        <p14:creationId xmlns:p14="http://schemas.microsoft.com/office/powerpoint/2010/main" val="668971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2F425-6A47-50FA-6DF9-066930648D28}"/>
              </a:ext>
            </a:extLst>
          </p:cNvPr>
          <p:cNvSpPr>
            <a:spLocks noGrp="1"/>
          </p:cNvSpPr>
          <p:nvPr>
            <p:ph type="title"/>
          </p:nvPr>
        </p:nvSpPr>
        <p:spPr>
          <a:xfrm>
            <a:off x="257660" y="127458"/>
            <a:ext cx="8628678" cy="386644"/>
          </a:xfrm>
        </p:spPr>
        <p:txBody>
          <a:bodyPr/>
          <a:lstStyle/>
          <a:p>
            <a:r>
              <a:rPr lang="en-US" b="0" i="1" dirty="0">
                <a:solidFill>
                  <a:schemeClr val="tx1"/>
                </a:solidFill>
              </a:rPr>
              <a:t>Number of Approved Experiments by Physics Topic</a:t>
            </a:r>
          </a:p>
        </p:txBody>
      </p:sp>
      <p:sp>
        <p:nvSpPr>
          <p:cNvPr id="4" name="TextBox 3">
            <a:extLst>
              <a:ext uri="{FF2B5EF4-FFF2-40B4-BE49-F238E27FC236}">
                <a16:creationId xmlns:a16="http://schemas.microsoft.com/office/drawing/2014/main" id="{B7F112B8-CAB7-58A4-DC5A-5D15DA84C0CE}"/>
              </a:ext>
            </a:extLst>
          </p:cNvPr>
          <p:cNvSpPr txBox="1"/>
          <p:nvPr/>
        </p:nvSpPr>
        <p:spPr>
          <a:xfrm>
            <a:off x="-59634" y="6222598"/>
            <a:ext cx="9144000" cy="279307"/>
          </a:xfrm>
          <a:prstGeom prst="rect">
            <a:avLst/>
          </a:prstGeom>
          <a:noFill/>
        </p:spPr>
        <p:txBody>
          <a:bodyPr wrap="square" rtlCol="0">
            <a:spAutoFit/>
          </a:bodyPr>
          <a:lstStyle/>
          <a:p>
            <a:pPr algn="ctr" defTabSz="685800">
              <a:lnSpc>
                <a:spcPct val="90000"/>
              </a:lnSpc>
            </a:pPr>
            <a:r>
              <a:rPr lang="en-US" sz="1350" dirty="0">
                <a:solidFill>
                  <a:prstClr val="black"/>
                </a:solidFill>
                <a:latin typeface="Arial"/>
              </a:rPr>
              <a:t>Reference: </a:t>
            </a:r>
            <a:r>
              <a:rPr lang="en-US" sz="1350" dirty="0">
                <a:solidFill>
                  <a:prstClr val="black"/>
                </a:solidFill>
                <a:latin typeface="Arial"/>
                <a:hlinkClick r:id="rId2"/>
              </a:rPr>
              <a:t>https://misportal.jlab.org/ul/ul_office/ExperimentDB/rptApprovedExperimentsByHallAndTopic.cfm</a:t>
            </a:r>
            <a:r>
              <a:rPr lang="en-US" sz="1350" dirty="0">
                <a:solidFill>
                  <a:prstClr val="black"/>
                </a:solidFill>
                <a:latin typeface="Arial"/>
              </a:rPr>
              <a:t>  </a:t>
            </a:r>
          </a:p>
        </p:txBody>
      </p:sp>
      <p:graphicFrame>
        <p:nvGraphicFramePr>
          <p:cNvPr id="6" name="Table 5">
            <a:extLst>
              <a:ext uri="{FF2B5EF4-FFF2-40B4-BE49-F238E27FC236}">
                <a16:creationId xmlns:a16="http://schemas.microsoft.com/office/drawing/2014/main" id="{36A7985B-99D1-6F40-AC2C-2E3B61A958BA}"/>
              </a:ext>
            </a:extLst>
          </p:cNvPr>
          <p:cNvGraphicFramePr>
            <a:graphicFrameLocks noGrp="1"/>
          </p:cNvGraphicFramePr>
          <p:nvPr>
            <p:extLst>
              <p:ext uri="{D42A27DB-BD31-4B8C-83A1-F6EECF244321}">
                <p14:modId xmlns:p14="http://schemas.microsoft.com/office/powerpoint/2010/main" val="3857538455"/>
              </p:ext>
            </p:extLst>
          </p:nvPr>
        </p:nvGraphicFramePr>
        <p:xfrm>
          <a:off x="591379" y="514102"/>
          <a:ext cx="7841974" cy="5644826"/>
        </p:xfrm>
        <a:graphic>
          <a:graphicData uri="http://schemas.openxmlformats.org/drawingml/2006/table">
            <a:tbl>
              <a:tblPr firstRow="1" bandRow="1">
                <a:tableStyleId>{5C22544A-7EE6-4342-B048-85BDC9FD1C3A}</a:tableStyleId>
              </a:tblPr>
              <a:tblGrid>
                <a:gridCol w="3005864">
                  <a:extLst>
                    <a:ext uri="{9D8B030D-6E8A-4147-A177-3AD203B41FA5}">
                      <a16:colId xmlns:a16="http://schemas.microsoft.com/office/drawing/2014/main" val="3504999204"/>
                    </a:ext>
                  </a:extLst>
                </a:gridCol>
                <a:gridCol w="731864">
                  <a:extLst>
                    <a:ext uri="{9D8B030D-6E8A-4147-A177-3AD203B41FA5}">
                      <a16:colId xmlns:a16="http://schemas.microsoft.com/office/drawing/2014/main" val="3364577423"/>
                    </a:ext>
                  </a:extLst>
                </a:gridCol>
                <a:gridCol w="976522">
                  <a:extLst>
                    <a:ext uri="{9D8B030D-6E8A-4147-A177-3AD203B41FA5}">
                      <a16:colId xmlns:a16="http://schemas.microsoft.com/office/drawing/2014/main" val="1557503080"/>
                    </a:ext>
                  </a:extLst>
                </a:gridCol>
                <a:gridCol w="1001778">
                  <a:extLst>
                    <a:ext uri="{9D8B030D-6E8A-4147-A177-3AD203B41FA5}">
                      <a16:colId xmlns:a16="http://schemas.microsoft.com/office/drawing/2014/main" val="1454513394"/>
                    </a:ext>
                  </a:extLst>
                </a:gridCol>
                <a:gridCol w="1002824">
                  <a:extLst>
                    <a:ext uri="{9D8B030D-6E8A-4147-A177-3AD203B41FA5}">
                      <a16:colId xmlns:a16="http://schemas.microsoft.com/office/drawing/2014/main" val="1868639906"/>
                    </a:ext>
                  </a:extLst>
                </a:gridCol>
                <a:gridCol w="120650">
                  <a:extLst>
                    <a:ext uri="{9D8B030D-6E8A-4147-A177-3AD203B41FA5}">
                      <a16:colId xmlns:a16="http://schemas.microsoft.com/office/drawing/2014/main" val="1966553595"/>
                    </a:ext>
                  </a:extLst>
                </a:gridCol>
                <a:gridCol w="1002472">
                  <a:extLst>
                    <a:ext uri="{9D8B030D-6E8A-4147-A177-3AD203B41FA5}">
                      <a16:colId xmlns:a16="http://schemas.microsoft.com/office/drawing/2014/main" val="351098876"/>
                    </a:ext>
                  </a:extLst>
                </a:gridCol>
              </a:tblGrid>
              <a:tr h="259654">
                <a:tc>
                  <a:txBody>
                    <a:bodyPr/>
                    <a:lstStyle/>
                    <a:p>
                      <a:r>
                        <a:rPr lang="en-US" b="1" dirty="0"/>
                        <a:t>Topic</a:t>
                      </a:r>
                      <a:endParaRPr lang="en-US" dirty="0"/>
                    </a:p>
                  </a:txBody>
                  <a:tcPr marL="47625" marR="47625" marT="47625" marB="47625" anchor="ctr"/>
                </a:tc>
                <a:tc>
                  <a:txBody>
                    <a:bodyPr/>
                    <a:lstStyle/>
                    <a:p>
                      <a:pPr algn="r"/>
                      <a:r>
                        <a:rPr lang="en-US" b="1"/>
                        <a:t>Hall A</a:t>
                      </a:r>
                      <a:endParaRPr lang="en-US"/>
                    </a:p>
                  </a:txBody>
                  <a:tcPr marL="47625" marR="47625" marT="47625" marB="47625" anchor="ctr"/>
                </a:tc>
                <a:tc>
                  <a:txBody>
                    <a:bodyPr/>
                    <a:lstStyle/>
                    <a:p>
                      <a:pPr algn="r"/>
                      <a:r>
                        <a:rPr lang="en-US" b="1"/>
                        <a:t>Hall B</a:t>
                      </a:r>
                      <a:endParaRPr lang="en-US"/>
                    </a:p>
                  </a:txBody>
                  <a:tcPr marL="47625" marR="47625" marT="47625" marB="47625" anchor="ctr"/>
                </a:tc>
                <a:tc>
                  <a:txBody>
                    <a:bodyPr/>
                    <a:lstStyle/>
                    <a:p>
                      <a:pPr algn="r"/>
                      <a:r>
                        <a:rPr lang="en-US" b="1"/>
                        <a:t>Hall C</a:t>
                      </a:r>
                      <a:endParaRPr lang="en-US"/>
                    </a:p>
                  </a:txBody>
                  <a:tcPr marL="47625" marR="47625" marT="47625" marB="47625" anchor="ctr"/>
                </a:tc>
                <a:tc>
                  <a:txBody>
                    <a:bodyPr/>
                    <a:lstStyle/>
                    <a:p>
                      <a:pPr algn="r"/>
                      <a:r>
                        <a:rPr lang="en-US" b="1"/>
                        <a:t>Hall D</a:t>
                      </a:r>
                      <a:endParaRPr lang="en-US"/>
                    </a:p>
                  </a:txBody>
                  <a:tcPr marL="47625" marR="47625" marT="47625" marB="47625" anchor="ctr"/>
                </a:tc>
                <a:tc>
                  <a:txBody>
                    <a:bodyPr/>
                    <a:lstStyle/>
                    <a:p>
                      <a:pPr algn="r"/>
                      <a:endParaRPr lang="en-US" dirty="0"/>
                    </a:p>
                  </a:txBody>
                  <a:tcPr marL="47625" marR="47625" marT="47625" marB="47625" anchor="ctr"/>
                </a:tc>
                <a:tc>
                  <a:txBody>
                    <a:bodyPr/>
                    <a:lstStyle/>
                    <a:p>
                      <a:pPr algn="r"/>
                      <a:r>
                        <a:rPr lang="en-US" b="1"/>
                        <a:t>Total</a:t>
                      </a:r>
                      <a:endParaRPr lang="en-US"/>
                    </a:p>
                  </a:txBody>
                  <a:tcPr marL="47625" marR="47625" marT="47625" marB="47625" anchor="ctr"/>
                </a:tc>
                <a:extLst>
                  <a:ext uri="{0D108BD9-81ED-4DB2-BD59-A6C34878D82A}">
                    <a16:rowId xmlns:a16="http://schemas.microsoft.com/office/drawing/2014/main" val="3213273750"/>
                  </a:ext>
                </a:extLst>
              </a:tr>
              <a:tr h="790079">
                <a:tc>
                  <a:txBody>
                    <a:bodyPr/>
                    <a:lstStyle/>
                    <a:p>
                      <a:r>
                        <a:rPr lang="en-US" dirty="0"/>
                        <a:t>The hadron spectra as probes of QCD</a:t>
                      </a:r>
                      <a:br>
                        <a:rPr lang="en-US" dirty="0"/>
                      </a:br>
                      <a:r>
                        <a:rPr lang="en-US" dirty="0"/>
                        <a:t>(Baryon and meson spectroscopy)</a:t>
                      </a:r>
                    </a:p>
                  </a:txBody>
                  <a:tcPr marL="47625" marR="47625" marT="47625" marB="47625" anchor="ctr"/>
                </a:tc>
                <a:tc>
                  <a:txBody>
                    <a:bodyPr/>
                    <a:lstStyle/>
                    <a:p>
                      <a:pPr algn="r"/>
                      <a:r>
                        <a:rPr lang="en-US"/>
                        <a:t>  </a:t>
                      </a:r>
                    </a:p>
                  </a:txBody>
                  <a:tcPr marL="47625" marR="47625" marT="47625" marB="47625" anchor="ctr"/>
                </a:tc>
                <a:tc>
                  <a:txBody>
                    <a:bodyPr/>
                    <a:lstStyle/>
                    <a:p>
                      <a:pPr algn="r"/>
                      <a:r>
                        <a:rPr lang="en-US">
                          <a:hlinkClick r:id="rId3"/>
                        </a:rPr>
                        <a:t>6</a:t>
                      </a:r>
                      <a:r>
                        <a:rPr lang="en-US"/>
                        <a:t> </a:t>
                      </a:r>
                    </a:p>
                  </a:txBody>
                  <a:tcPr marL="47625" marR="47625" marT="47625" marB="47625" anchor="ctr"/>
                </a:tc>
                <a:tc>
                  <a:txBody>
                    <a:bodyPr/>
                    <a:lstStyle/>
                    <a:p>
                      <a:pPr algn="r"/>
                      <a:r>
                        <a:rPr lang="en-US">
                          <a:hlinkClick r:id="rId4"/>
                        </a:rPr>
                        <a:t>1</a:t>
                      </a:r>
                      <a:r>
                        <a:rPr lang="en-US"/>
                        <a:t> </a:t>
                      </a:r>
                    </a:p>
                  </a:txBody>
                  <a:tcPr marL="47625" marR="47625" marT="47625" marB="47625" anchor="ctr"/>
                </a:tc>
                <a:tc>
                  <a:txBody>
                    <a:bodyPr/>
                    <a:lstStyle/>
                    <a:p>
                      <a:pPr algn="r"/>
                      <a:r>
                        <a:rPr lang="en-US">
                          <a:hlinkClick r:id="rId5"/>
                        </a:rPr>
                        <a:t>4</a:t>
                      </a:r>
                      <a:r>
                        <a:rPr lang="en-US"/>
                        <a:t> </a:t>
                      </a:r>
                    </a:p>
                  </a:txBody>
                  <a:tcPr marL="47625" marR="47625" marT="47625" marB="47625" anchor="ctr"/>
                </a:tc>
                <a:tc>
                  <a:txBody>
                    <a:bodyPr/>
                    <a:lstStyle/>
                    <a:p>
                      <a:pPr algn="r"/>
                      <a:endParaRPr lang="en-US" dirty="0"/>
                    </a:p>
                  </a:txBody>
                  <a:tcPr marL="47625" marR="47625" marT="47625" marB="47625" anchor="ctr"/>
                </a:tc>
                <a:tc>
                  <a:txBody>
                    <a:bodyPr/>
                    <a:lstStyle/>
                    <a:p>
                      <a:pPr algn="r"/>
                      <a:r>
                        <a:rPr lang="en-US" b="1">
                          <a:hlinkClick r:id="rId6"/>
                        </a:rPr>
                        <a:t>11</a:t>
                      </a:r>
                      <a:endParaRPr lang="en-US"/>
                    </a:p>
                  </a:txBody>
                  <a:tcPr marL="47625" marR="47625" marT="47625" marB="47625" anchor="ctr"/>
                </a:tc>
                <a:extLst>
                  <a:ext uri="{0D108BD9-81ED-4DB2-BD59-A6C34878D82A}">
                    <a16:rowId xmlns:a16="http://schemas.microsoft.com/office/drawing/2014/main" val="3823011605"/>
                  </a:ext>
                </a:extLst>
              </a:tr>
              <a:tr h="713281">
                <a:tc>
                  <a:txBody>
                    <a:bodyPr/>
                    <a:lstStyle/>
                    <a:p>
                      <a:r>
                        <a:rPr lang="en-US" dirty="0"/>
                        <a:t>The transverse structure of hadrons </a:t>
                      </a:r>
                      <a:br>
                        <a:rPr lang="en-US" dirty="0"/>
                      </a:br>
                      <a:r>
                        <a:rPr lang="en-US" dirty="0"/>
                        <a:t>(Elastic and transition Form Factors)</a:t>
                      </a:r>
                    </a:p>
                  </a:txBody>
                  <a:tcPr marL="47625" marR="47625" marT="47625" marB="47625" anchor="ctr"/>
                </a:tc>
                <a:tc>
                  <a:txBody>
                    <a:bodyPr/>
                    <a:lstStyle/>
                    <a:p>
                      <a:pPr algn="r"/>
                      <a:r>
                        <a:rPr lang="en-US">
                          <a:hlinkClick r:id="rId7"/>
                        </a:rPr>
                        <a:t>8</a:t>
                      </a:r>
                      <a:r>
                        <a:rPr lang="en-US"/>
                        <a:t> </a:t>
                      </a:r>
                    </a:p>
                  </a:txBody>
                  <a:tcPr marL="47625" marR="47625" marT="47625" marB="47625" anchor="ctr"/>
                </a:tc>
                <a:tc>
                  <a:txBody>
                    <a:bodyPr/>
                    <a:lstStyle/>
                    <a:p>
                      <a:pPr algn="r"/>
                      <a:r>
                        <a:rPr lang="en-US">
                          <a:hlinkClick r:id="rId8"/>
                        </a:rPr>
                        <a:t>6</a:t>
                      </a:r>
                      <a:r>
                        <a:rPr lang="en-US"/>
                        <a:t> </a:t>
                      </a:r>
                    </a:p>
                  </a:txBody>
                  <a:tcPr marL="47625" marR="47625" marT="47625" marB="47625" anchor="ctr"/>
                </a:tc>
                <a:tc>
                  <a:txBody>
                    <a:bodyPr/>
                    <a:lstStyle/>
                    <a:p>
                      <a:pPr algn="r"/>
                      <a:r>
                        <a:rPr lang="en-US">
                          <a:hlinkClick r:id="rId9"/>
                        </a:rPr>
                        <a:t>7</a:t>
                      </a:r>
                      <a:r>
                        <a:rPr lang="en-US"/>
                        <a:t> </a:t>
                      </a:r>
                    </a:p>
                  </a:txBody>
                  <a:tcPr marL="47625" marR="47625" marT="47625" marB="47625" anchor="ctr"/>
                </a:tc>
                <a:tc>
                  <a:txBody>
                    <a:bodyPr/>
                    <a:lstStyle/>
                    <a:p>
                      <a:pPr algn="r"/>
                      <a:r>
                        <a:rPr lang="en-US">
                          <a:hlinkClick r:id="rId10"/>
                        </a:rPr>
                        <a:t>1</a:t>
                      </a:r>
                      <a:r>
                        <a:rPr lang="en-US"/>
                        <a:t> </a:t>
                      </a:r>
                    </a:p>
                  </a:txBody>
                  <a:tcPr marL="47625" marR="47625" marT="47625" marB="47625" anchor="ctr"/>
                </a:tc>
                <a:tc>
                  <a:txBody>
                    <a:bodyPr/>
                    <a:lstStyle/>
                    <a:p>
                      <a:pPr algn="r"/>
                      <a:endParaRPr lang="en-US" dirty="0"/>
                    </a:p>
                  </a:txBody>
                  <a:tcPr marL="47625" marR="47625" marT="47625" marB="47625" anchor="ctr"/>
                </a:tc>
                <a:tc>
                  <a:txBody>
                    <a:bodyPr/>
                    <a:lstStyle/>
                    <a:p>
                      <a:pPr algn="r"/>
                      <a:r>
                        <a:rPr lang="en-US" b="1">
                          <a:hlinkClick r:id="rId11"/>
                        </a:rPr>
                        <a:t>22</a:t>
                      </a:r>
                      <a:endParaRPr lang="en-US"/>
                    </a:p>
                  </a:txBody>
                  <a:tcPr marL="47625" marR="47625" marT="47625" marB="47625" anchor="ctr"/>
                </a:tc>
                <a:extLst>
                  <a:ext uri="{0D108BD9-81ED-4DB2-BD59-A6C34878D82A}">
                    <a16:rowId xmlns:a16="http://schemas.microsoft.com/office/drawing/2014/main" val="740557864"/>
                  </a:ext>
                </a:extLst>
              </a:tr>
              <a:tr h="766092">
                <a:tc>
                  <a:txBody>
                    <a:bodyPr/>
                    <a:lstStyle/>
                    <a:p>
                      <a:r>
                        <a:rPr lang="en-US" dirty="0"/>
                        <a:t>The longitudinal structure of hadrons</a:t>
                      </a:r>
                      <a:br>
                        <a:rPr lang="en-US" dirty="0"/>
                      </a:br>
                      <a:r>
                        <a:rPr lang="en-US" dirty="0"/>
                        <a:t>(Unpolarized and polarized Parton Distribution Functions)</a:t>
                      </a:r>
                    </a:p>
                  </a:txBody>
                  <a:tcPr marL="47625" marR="47625" marT="47625" marB="47625" anchor="ctr"/>
                </a:tc>
                <a:tc>
                  <a:txBody>
                    <a:bodyPr/>
                    <a:lstStyle/>
                    <a:p>
                      <a:pPr algn="r"/>
                      <a:r>
                        <a:rPr lang="en-US">
                          <a:hlinkClick r:id="rId12"/>
                        </a:rPr>
                        <a:t>5</a:t>
                      </a:r>
                      <a:r>
                        <a:rPr lang="en-US"/>
                        <a:t> </a:t>
                      </a:r>
                    </a:p>
                  </a:txBody>
                  <a:tcPr marL="47625" marR="47625" marT="47625" marB="47625" anchor="ctr"/>
                </a:tc>
                <a:tc>
                  <a:txBody>
                    <a:bodyPr/>
                    <a:lstStyle/>
                    <a:p>
                      <a:pPr algn="r"/>
                      <a:r>
                        <a:rPr lang="en-US">
                          <a:hlinkClick r:id="rId13"/>
                        </a:rPr>
                        <a:t>5</a:t>
                      </a:r>
                      <a:r>
                        <a:rPr lang="en-US"/>
                        <a:t> </a:t>
                      </a:r>
                    </a:p>
                  </a:txBody>
                  <a:tcPr marL="47625" marR="47625" marT="47625" marB="47625" anchor="ctr"/>
                </a:tc>
                <a:tc>
                  <a:txBody>
                    <a:bodyPr/>
                    <a:lstStyle/>
                    <a:p>
                      <a:pPr algn="r"/>
                      <a:r>
                        <a:rPr lang="en-US">
                          <a:hlinkClick r:id="rId14"/>
                        </a:rPr>
                        <a:t>8</a:t>
                      </a:r>
                      <a:r>
                        <a:rPr lang="en-US"/>
                        <a:t> </a:t>
                      </a:r>
                    </a:p>
                  </a:txBody>
                  <a:tcPr marL="47625" marR="47625" marT="47625" marB="47625" anchor="ctr"/>
                </a:tc>
                <a:tc>
                  <a:txBody>
                    <a:bodyPr/>
                    <a:lstStyle/>
                    <a:p>
                      <a:pPr algn="r"/>
                      <a:r>
                        <a:rPr lang="en-US">
                          <a:hlinkClick r:id="rId15"/>
                        </a:rPr>
                        <a:t>1</a:t>
                      </a:r>
                      <a:r>
                        <a:rPr lang="en-US"/>
                        <a:t> </a:t>
                      </a:r>
                    </a:p>
                  </a:txBody>
                  <a:tcPr marL="47625" marR="47625" marT="47625" marB="47625" anchor="ctr"/>
                </a:tc>
                <a:tc>
                  <a:txBody>
                    <a:bodyPr/>
                    <a:lstStyle/>
                    <a:p>
                      <a:pPr algn="r"/>
                      <a:endParaRPr lang="en-US" dirty="0"/>
                    </a:p>
                  </a:txBody>
                  <a:tcPr marL="47625" marR="47625" marT="47625" marB="47625" anchor="ctr"/>
                </a:tc>
                <a:tc>
                  <a:txBody>
                    <a:bodyPr/>
                    <a:lstStyle/>
                    <a:p>
                      <a:pPr algn="r"/>
                      <a:r>
                        <a:rPr lang="en-US" b="1">
                          <a:hlinkClick r:id="rId16"/>
                        </a:rPr>
                        <a:t>19</a:t>
                      </a:r>
                      <a:endParaRPr lang="en-US"/>
                    </a:p>
                  </a:txBody>
                  <a:tcPr marL="47625" marR="47625" marT="47625" marB="47625" anchor="ctr"/>
                </a:tc>
                <a:extLst>
                  <a:ext uri="{0D108BD9-81ED-4DB2-BD59-A6C34878D82A}">
                    <a16:rowId xmlns:a16="http://schemas.microsoft.com/office/drawing/2014/main" val="3875671375"/>
                  </a:ext>
                </a:extLst>
              </a:tr>
              <a:tr h="848882">
                <a:tc>
                  <a:txBody>
                    <a:bodyPr/>
                    <a:lstStyle/>
                    <a:p>
                      <a:r>
                        <a:rPr lang="en-US" dirty="0"/>
                        <a:t>The 3D structure of hadrons</a:t>
                      </a:r>
                      <a:br>
                        <a:rPr lang="en-US" dirty="0"/>
                      </a:br>
                      <a:r>
                        <a:rPr lang="en-US" dirty="0"/>
                        <a:t>(Generalized Parton Distributions and Transverse Momentum Distributions)</a:t>
                      </a:r>
                    </a:p>
                  </a:txBody>
                  <a:tcPr marL="47625" marR="47625" marT="47625" marB="47625" anchor="ctr"/>
                </a:tc>
                <a:tc>
                  <a:txBody>
                    <a:bodyPr/>
                    <a:lstStyle/>
                    <a:p>
                      <a:pPr algn="r"/>
                      <a:r>
                        <a:rPr lang="en-US">
                          <a:hlinkClick r:id="rId17"/>
                        </a:rPr>
                        <a:t>10</a:t>
                      </a:r>
                      <a:r>
                        <a:rPr lang="en-US"/>
                        <a:t> </a:t>
                      </a:r>
                    </a:p>
                  </a:txBody>
                  <a:tcPr marL="47625" marR="47625" marT="47625" marB="47625" anchor="ctr"/>
                </a:tc>
                <a:tc>
                  <a:txBody>
                    <a:bodyPr/>
                    <a:lstStyle/>
                    <a:p>
                      <a:pPr algn="r"/>
                      <a:r>
                        <a:rPr lang="en-US">
                          <a:hlinkClick r:id="rId18"/>
                        </a:rPr>
                        <a:t>14</a:t>
                      </a:r>
                      <a:r>
                        <a:rPr lang="en-US"/>
                        <a:t> </a:t>
                      </a:r>
                    </a:p>
                  </a:txBody>
                  <a:tcPr marL="47625" marR="47625" marT="47625" marB="47625" anchor="ctr"/>
                </a:tc>
                <a:tc>
                  <a:txBody>
                    <a:bodyPr/>
                    <a:lstStyle/>
                    <a:p>
                      <a:pPr algn="r"/>
                      <a:r>
                        <a:rPr lang="en-US">
                          <a:hlinkClick r:id="rId19"/>
                        </a:rPr>
                        <a:t>10</a:t>
                      </a:r>
                      <a:r>
                        <a:rPr lang="en-US"/>
                        <a:t> </a:t>
                      </a:r>
                    </a:p>
                  </a:txBody>
                  <a:tcPr marL="47625" marR="47625" marT="47625" marB="47625" anchor="ctr"/>
                </a:tc>
                <a:tc>
                  <a:txBody>
                    <a:bodyPr/>
                    <a:lstStyle/>
                    <a:p>
                      <a:pPr algn="r"/>
                      <a:r>
                        <a:rPr lang="en-US"/>
                        <a:t>  </a:t>
                      </a:r>
                    </a:p>
                  </a:txBody>
                  <a:tcPr marL="47625" marR="47625" marT="47625" marB="47625" anchor="ctr"/>
                </a:tc>
                <a:tc>
                  <a:txBody>
                    <a:bodyPr/>
                    <a:lstStyle/>
                    <a:p>
                      <a:pPr algn="r"/>
                      <a:endParaRPr lang="en-US" dirty="0"/>
                    </a:p>
                  </a:txBody>
                  <a:tcPr marL="47625" marR="47625" marT="47625" marB="47625" anchor="ctr"/>
                </a:tc>
                <a:tc>
                  <a:txBody>
                    <a:bodyPr/>
                    <a:lstStyle/>
                    <a:p>
                      <a:pPr algn="r"/>
                      <a:r>
                        <a:rPr lang="en-US" b="1">
                          <a:hlinkClick r:id="rId20"/>
                        </a:rPr>
                        <a:t>34</a:t>
                      </a:r>
                      <a:endParaRPr lang="en-US"/>
                    </a:p>
                  </a:txBody>
                  <a:tcPr marL="47625" marR="47625" marT="47625" marB="47625" anchor="ctr"/>
                </a:tc>
                <a:extLst>
                  <a:ext uri="{0D108BD9-81ED-4DB2-BD59-A6C34878D82A}">
                    <a16:rowId xmlns:a16="http://schemas.microsoft.com/office/drawing/2014/main" val="2569372669"/>
                  </a:ext>
                </a:extLst>
              </a:tr>
              <a:tr h="1170857">
                <a:tc>
                  <a:txBody>
                    <a:bodyPr/>
                    <a:lstStyle/>
                    <a:p>
                      <a:r>
                        <a:rPr lang="en-US" dirty="0"/>
                        <a:t>Hadrons and cold nuclear matter</a:t>
                      </a:r>
                      <a:br>
                        <a:rPr lang="en-US" dirty="0"/>
                      </a:br>
                      <a:r>
                        <a:rPr lang="en-US" dirty="0"/>
                        <a:t>(Medium modification of nucleons, quark hadronization,</a:t>
                      </a:r>
                      <a:br>
                        <a:rPr lang="en-US" dirty="0"/>
                      </a:br>
                      <a:r>
                        <a:rPr lang="en-US" dirty="0"/>
                        <a:t>N-N correlations, </a:t>
                      </a:r>
                      <a:r>
                        <a:rPr lang="en-US" dirty="0" err="1"/>
                        <a:t>hypernuclear</a:t>
                      </a:r>
                      <a:r>
                        <a:rPr lang="en-US" dirty="0"/>
                        <a:t> spectroscopy)</a:t>
                      </a:r>
                    </a:p>
                  </a:txBody>
                  <a:tcPr marL="47625" marR="47625" marT="47625" marB="47625" anchor="ctr"/>
                </a:tc>
                <a:tc>
                  <a:txBody>
                    <a:bodyPr/>
                    <a:lstStyle/>
                    <a:p>
                      <a:pPr algn="r"/>
                      <a:r>
                        <a:rPr lang="en-US">
                          <a:hlinkClick r:id="rId21"/>
                        </a:rPr>
                        <a:t>10</a:t>
                      </a:r>
                      <a:r>
                        <a:rPr lang="en-US"/>
                        <a:t> </a:t>
                      </a:r>
                    </a:p>
                  </a:txBody>
                  <a:tcPr marL="47625" marR="47625" marT="47625" marB="47625" anchor="ctr"/>
                </a:tc>
                <a:tc>
                  <a:txBody>
                    <a:bodyPr/>
                    <a:lstStyle/>
                    <a:p>
                      <a:pPr algn="r"/>
                      <a:r>
                        <a:rPr lang="en-US">
                          <a:hlinkClick r:id="rId22"/>
                        </a:rPr>
                        <a:t>12</a:t>
                      </a:r>
                      <a:r>
                        <a:rPr lang="en-US"/>
                        <a:t> </a:t>
                      </a:r>
                    </a:p>
                  </a:txBody>
                  <a:tcPr marL="47625" marR="47625" marT="47625" marB="47625" anchor="ctr"/>
                </a:tc>
                <a:tc>
                  <a:txBody>
                    <a:bodyPr/>
                    <a:lstStyle/>
                    <a:p>
                      <a:pPr algn="r"/>
                      <a:r>
                        <a:rPr lang="en-US">
                          <a:hlinkClick r:id="rId23"/>
                        </a:rPr>
                        <a:t>16</a:t>
                      </a:r>
                      <a:r>
                        <a:rPr lang="en-US"/>
                        <a:t> </a:t>
                      </a:r>
                    </a:p>
                  </a:txBody>
                  <a:tcPr marL="47625" marR="47625" marT="47625" marB="47625" anchor="ctr"/>
                </a:tc>
                <a:tc>
                  <a:txBody>
                    <a:bodyPr/>
                    <a:lstStyle/>
                    <a:p>
                      <a:pPr algn="r"/>
                      <a:r>
                        <a:rPr lang="en-US">
                          <a:hlinkClick r:id="rId24"/>
                        </a:rPr>
                        <a:t>2</a:t>
                      </a:r>
                      <a:r>
                        <a:rPr lang="en-US"/>
                        <a:t> </a:t>
                      </a:r>
                    </a:p>
                  </a:txBody>
                  <a:tcPr marL="47625" marR="47625" marT="47625" marB="47625" anchor="ctr"/>
                </a:tc>
                <a:tc>
                  <a:txBody>
                    <a:bodyPr/>
                    <a:lstStyle/>
                    <a:p>
                      <a:pPr algn="r"/>
                      <a:endParaRPr lang="en-US" dirty="0"/>
                    </a:p>
                  </a:txBody>
                  <a:tcPr marL="47625" marR="47625" marT="47625" marB="47625" anchor="ctr"/>
                </a:tc>
                <a:tc>
                  <a:txBody>
                    <a:bodyPr/>
                    <a:lstStyle/>
                    <a:p>
                      <a:pPr algn="r"/>
                      <a:r>
                        <a:rPr lang="en-US" b="1">
                          <a:hlinkClick r:id="rId25"/>
                        </a:rPr>
                        <a:t>40</a:t>
                      </a:r>
                      <a:endParaRPr lang="en-US"/>
                    </a:p>
                  </a:txBody>
                  <a:tcPr marL="47625" marR="47625" marT="47625" marB="47625" anchor="ctr"/>
                </a:tc>
                <a:extLst>
                  <a:ext uri="{0D108BD9-81ED-4DB2-BD59-A6C34878D82A}">
                    <a16:rowId xmlns:a16="http://schemas.microsoft.com/office/drawing/2014/main" val="1513667037"/>
                  </a:ext>
                </a:extLst>
              </a:tr>
              <a:tr h="753655">
                <a:tc>
                  <a:txBody>
                    <a:bodyPr/>
                    <a:lstStyle/>
                    <a:p>
                      <a:r>
                        <a:rPr lang="en-US" dirty="0"/>
                        <a:t>Tests of the Standard Model and Fundamental Symmetries</a:t>
                      </a:r>
                    </a:p>
                  </a:txBody>
                  <a:tcPr marL="47625" marR="47625" marT="47625" marB="47625" anchor="ctr"/>
                </a:tc>
                <a:tc>
                  <a:txBody>
                    <a:bodyPr/>
                    <a:lstStyle/>
                    <a:p>
                      <a:pPr algn="r"/>
                      <a:r>
                        <a:rPr lang="en-US">
                          <a:hlinkClick r:id="rId26"/>
                        </a:rPr>
                        <a:t>3</a:t>
                      </a:r>
                      <a:r>
                        <a:rPr lang="en-US"/>
                        <a:t> </a:t>
                      </a:r>
                    </a:p>
                  </a:txBody>
                  <a:tcPr marL="47625" marR="47625" marT="47625" marB="47625" anchor="ctr"/>
                </a:tc>
                <a:tc>
                  <a:txBody>
                    <a:bodyPr/>
                    <a:lstStyle/>
                    <a:p>
                      <a:pPr algn="r"/>
                      <a:r>
                        <a:rPr lang="en-US">
                          <a:hlinkClick r:id="rId27"/>
                        </a:rPr>
                        <a:t>3</a:t>
                      </a:r>
                      <a:r>
                        <a:rPr lang="en-US"/>
                        <a:t> </a:t>
                      </a:r>
                    </a:p>
                  </a:txBody>
                  <a:tcPr marL="47625" marR="47625" marT="47625" marB="47625" anchor="ctr"/>
                </a:tc>
                <a:tc>
                  <a:txBody>
                    <a:bodyPr/>
                    <a:lstStyle/>
                    <a:p>
                      <a:pPr algn="r"/>
                      <a:r>
                        <a:rPr lang="en-US">
                          <a:hlinkClick r:id="rId28"/>
                        </a:rPr>
                        <a:t>1</a:t>
                      </a:r>
                      <a:r>
                        <a:rPr lang="en-US"/>
                        <a:t> </a:t>
                      </a:r>
                    </a:p>
                  </a:txBody>
                  <a:tcPr marL="47625" marR="47625" marT="47625" marB="47625" anchor="ctr"/>
                </a:tc>
                <a:tc>
                  <a:txBody>
                    <a:bodyPr/>
                    <a:lstStyle/>
                    <a:p>
                      <a:pPr algn="r"/>
                      <a:r>
                        <a:rPr lang="en-US">
                          <a:hlinkClick r:id="rId29"/>
                        </a:rPr>
                        <a:t>1</a:t>
                      </a:r>
                      <a:r>
                        <a:rPr lang="en-US"/>
                        <a:t> </a:t>
                      </a:r>
                    </a:p>
                  </a:txBody>
                  <a:tcPr marL="47625" marR="47625" marT="47625" marB="47625" anchor="ctr"/>
                </a:tc>
                <a:tc>
                  <a:txBody>
                    <a:bodyPr/>
                    <a:lstStyle/>
                    <a:p>
                      <a:pPr algn="r"/>
                      <a:endParaRPr lang="en-US" dirty="0"/>
                    </a:p>
                  </a:txBody>
                  <a:tcPr marL="47625" marR="47625" marT="47625" marB="47625" anchor="ctr"/>
                </a:tc>
                <a:tc>
                  <a:txBody>
                    <a:bodyPr/>
                    <a:lstStyle/>
                    <a:p>
                      <a:pPr algn="r"/>
                      <a:r>
                        <a:rPr lang="en-US" b="1">
                          <a:hlinkClick r:id="rId30"/>
                        </a:rPr>
                        <a:t>8</a:t>
                      </a:r>
                      <a:endParaRPr lang="en-US"/>
                    </a:p>
                  </a:txBody>
                  <a:tcPr marL="47625" marR="47625" marT="47625" marB="47625" anchor="ctr"/>
                </a:tc>
                <a:extLst>
                  <a:ext uri="{0D108BD9-81ED-4DB2-BD59-A6C34878D82A}">
                    <a16:rowId xmlns:a16="http://schemas.microsoft.com/office/drawing/2014/main" val="2418432913"/>
                  </a:ext>
                </a:extLst>
              </a:tr>
              <a:tr h="203778">
                <a:tc>
                  <a:txBody>
                    <a:bodyPr/>
                    <a:lstStyle/>
                    <a:p>
                      <a:r>
                        <a:rPr lang="en-US" b="1" dirty="0"/>
                        <a:t>Total</a:t>
                      </a:r>
                      <a:endParaRPr lang="en-US" dirty="0"/>
                    </a:p>
                  </a:txBody>
                  <a:tcPr marL="47625" marR="47625" marT="47625" marB="47625" anchor="ctr"/>
                </a:tc>
                <a:tc>
                  <a:txBody>
                    <a:bodyPr/>
                    <a:lstStyle/>
                    <a:p>
                      <a:pPr algn="r"/>
                      <a:r>
                        <a:rPr lang="en-US" b="1">
                          <a:hlinkClick r:id="rId31"/>
                        </a:rPr>
                        <a:t>36</a:t>
                      </a:r>
                      <a:endParaRPr lang="en-US"/>
                    </a:p>
                  </a:txBody>
                  <a:tcPr marL="47625" marR="47625" marT="47625" marB="47625" anchor="ctr"/>
                </a:tc>
                <a:tc>
                  <a:txBody>
                    <a:bodyPr/>
                    <a:lstStyle/>
                    <a:p>
                      <a:pPr algn="r"/>
                      <a:r>
                        <a:rPr lang="en-US" b="1">
                          <a:hlinkClick r:id="rId32"/>
                        </a:rPr>
                        <a:t>46</a:t>
                      </a:r>
                      <a:endParaRPr lang="en-US"/>
                    </a:p>
                  </a:txBody>
                  <a:tcPr marL="47625" marR="47625" marT="47625" marB="47625" anchor="ctr"/>
                </a:tc>
                <a:tc>
                  <a:txBody>
                    <a:bodyPr/>
                    <a:lstStyle/>
                    <a:p>
                      <a:pPr algn="r"/>
                      <a:r>
                        <a:rPr lang="en-US" b="1">
                          <a:hlinkClick r:id="rId33"/>
                        </a:rPr>
                        <a:t>43</a:t>
                      </a:r>
                      <a:endParaRPr lang="en-US"/>
                    </a:p>
                  </a:txBody>
                  <a:tcPr marL="47625" marR="47625" marT="47625" marB="47625" anchor="ctr"/>
                </a:tc>
                <a:tc>
                  <a:txBody>
                    <a:bodyPr/>
                    <a:lstStyle/>
                    <a:p>
                      <a:pPr algn="r"/>
                      <a:r>
                        <a:rPr lang="en-US" b="1">
                          <a:hlinkClick r:id="rId34"/>
                        </a:rPr>
                        <a:t>9</a:t>
                      </a:r>
                      <a:endParaRPr lang="en-US"/>
                    </a:p>
                  </a:txBody>
                  <a:tcPr marL="47625" marR="47625" marT="47625" marB="47625" anchor="ctr"/>
                </a:tc>
                <a:tc>
                  <a:txBody>
                    <a:bodyPr/>
                    <a:lstStyle/>
                    <a:p>
                      <a:pPr algn="r"/>
                      <a:endParaRPr lang="en-US" dirty="0"/>
                    </a:p>
                  </a:txBody>
                  <a:tcPr marL="47625" marR="47625" marT="47625" marB="47625" anchor="ctr"/>
                </a:tc>
                <a:tc>
                  <a:txBody>
                    <a:bodyPr/>
                    <a:lstStyle/>
                    <a:p>
                      <a:pPr algn="r"/>
                      <a:r>
                        <a:rPr lang="en-US" b="1" dirty="0">
                          <a:hlinkClick r:id="rId35"/>
                        </a:rPr>
                        <a:t>134</a:t>
                      </a:r>
                      <a:endParaRPr lang="en-US" dirty="0"/>
                    </a:p>
                  </a:txBody>
                  <a:tcPr marL="47625" marR="47625" marT="47625" marB="47625" anchor="ctr"/>
                </a:tc>
                <a:extLst>
                  <a:ext uri="{0D108BD9-81ED-4DB2-BD59-A6C34878D82A}">
                    <a16:rowId xmlns:a16="http://schemas.microsoft.com/office/drawing/2014/main" val="830334696"/>
                  </a:ext>
                </a:extLst>
              </a:tr>
            </a:tbl>
          </a:graphicData>
        </a:graphic>
      </p:graphicFrame>
    </p:spTree>
    <p:extLst>
      <p:ext uri="{BB962C8B-B14F-4D97-AF65-F5344CB8AC3E}">
        <p14:creationId xmlns:p14="http://schemas.microsoft.com/office/powerpoint/2010/main" val="1412151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9C411-AF8A-DB68-7982-2A8A1C032DEB}"/>
              </a:ext>
            </a:extLst>
          </p:cNvPr>
          <p:cNvSpPr>
            <a:spLocks noGrp="1"/>
          </p:cNvSpPr>
          <p:nvPr>
            <p:ph type="title"/>
          </p:nvPr>
        </p:nvSpPr>
        <p:spPr>
          <a:xfrm>
            <a:off x="252001" y="151399"/>
            <a:ext cx="8628678" cy="386644"/>
          </a:xfrm>
        </p:spPr>
        <p:txBody>
          <a:bodyPr/>
          <a:lstStyle/>
          <a:p>
            <a:r>
              <a:rPr lang="en-US" b="0" i="1" dirty="0">
                <a:solidFill>
                  <a:schemeClr val="tx1"/>
                </a:solidFill>
              </a:rPr>
              <a:t>Status of </a:t>
            </a:r>
            <a:r>
              <a:rPr lang="en-US" b="0" i="1" u="sng" dirty="0">
                <a:solidFill>
                  <a:schemeClr val="tx1"/>
                </a:solidFill>
              </a:rPr>
              <a:t>Fully Approved </a:t>
            </a:r>
            <a:r>
              <a:rPr lang="en-US" b="0" i="1" dirty="0">
                <a:solidFill>
                  <a:schemeClr val="tx1"/>
                </a:solidFill>
              </a:rPr>
              <a:t>Experiments</a:t>
            </a:r>
          </a:p>
        </p:txBody>
      </p:sp>
      <p:graphicFrame>
        <p:nvGraphicFramePr>
          <p:cNvPr id="3" name="Table 3">
            <a:extLst>
              <a:ext uri="{FF2B5EF4-FFF2-40B4-BE49-F238E27FC236}">
                <a16:creationId xmlns:a16="http://schemas.microsoft.com/office/drawing/2014/main" id="{917641FC-AD33-0AA4-07A8-D285C0CECC16}"/>
              </a:ext>
            </a:extLst>
          </p:cNvPr>
          <p:cNvGraphicFramePr>
            <a:graphicFrameLocks noGrp="1"/>
          </p:cNvGraphicFramePr>
          <p:nvPr>
            <p:extLst>
              <p:ext uri="{D42A27DB-BD31-4B8C-83A1-F6EECF244321}">
                <p14:modId xmlns:p14="http://schemas.microsoft.com/office/powerpoint/2010/main" val="946072786"/>
              </p:ext>
            </p:extLst>
          </p:nvPr>
        </p:nvGraphicFramePr>
        <p:xfrm>
          <a:off x="232123" y="650963"/>
          <a:ext cx="8628680" cy="2999353"/>
        </p:xfrm>
        <a:graphic>
          <a:graphicData uri="http://schemas.openxmlformats.org/drawingml/2006/table">
            <a:tbl>
              <a:tblPr firstRow="1" bandRow="1">
                <a:tableStyleId>{5C22544A-7EE6-4342-B048-85BDC9FD1C3A}</a:tableStyleId>
              </a:tblPr>
              <a:tblGrid>
                <a:gridCol w="1725736">
                  <a:extLst>
                    <a:ext uri="{9D8B030D-6E8A-4147-A177-3AD203B41FA5}">
                      <a16:colId xmlns:a16="http://schemas.microsoft.com/office/drawing/2014/main" val="2618299486"/>
                    </a:ext>
                  </a:extLst>
                </a:gridCol>
                <a:gridCol w="1725736">
                  <a:extLst>
                    <a:ext uri="{9D8B030D-6E8A-4147-A177-3AD203B41FA5}">
                      <a16:colId xmlns:a16="http://schemas.microsoft.com/office/drawing/2014/main" val="2628428426"/>
                    </a:ext>
                  </a:extLst>
                </a:gridCol>
                <a:gridCol w="1725736">
                  <a:extLst>
                    <a:ext uri="{9D8B030D-6E8A-4147-A177-3AD203B41FA5}">
                      <a16:colId xmlns:a16="http://schemas.microsoft.com/office/drawing/2014/main" val="2226391377"/>
                    </a:ext>
                  </a:extLst>
                </a:gridCol>
                <a:gridCol w="1725736">
                  <a:extLst>
                    <a:ext uri="{9D8B030D-6E8A-4147-A177-3AD203B41FA5}">
                      <a16:colId xmlns:a16="http://schemas.microsoft.com/office/drawing/2014/main" val="1629837865"/>
                    </a:ext>
                  </a:extLst>
                </a:gridCol>
                <a:gridCol w="1725736">
                  <a:extLst>
                    <a:ext uri="{9D8B030D-6E8A-4147-A177-3AD203B41FA5}">
                      <a16:colId xmlns:a16="http://schemas.microsoft.com/office/drawing/2014/main" val="3591115615"/>
                    </a:ext>
                  </a:extLst>
                </a:gridCol>
              </a:tblGrid>
              <a:tr h="672824">
                <a:tc>
                  <a:txBody>
                    <a:bodyPr/>
                    <a:lstStyle/>
                    <a:p>
                      <a:endParaRPr lang="en-US" sz="1600" dirty="0"/>
                    </a:p>
                  </a:txBody>
                  <a:tcPr marL="68580" marR="68580" marT="34290" marB="34290"/>
                </a:tc>
                <a:tc>
                  <a:txBody>
                    <a:bodyPr/>
                    <a:lstStyle/>
                    <a:p>
                      <a:r>
                        <a:rPr lang="en-US" sz="1600" dirty="0"/>
                        <a:t>Full Completed</a:t>
                      </a:r>
                    </a:p>
                  </a:txBody>
                  <a:tcPr marL="68580" marR="68580" marT="34290" marB="34290"/>
                </a:tc>
                <a:tc>
                  <a:txBody>
                    <a:bodyPr/>
                    <a:lstStyle/>
                    <a:p>
                      <a:r>
                        <a:rPr lang="en-US" sz="1600" dirty="0"/>
                        <a:t>Partially Completed</a:t>
                      </a:r>
                    </a:p>
                  </a:txBody>
                  <a:tcPr marL="68580" marR="68580" marT="34290" marB="34290"/>
                </a:tc>
                <a:tc>
                  <a:txBody>
                    <a:bodyPr/>
                    <a:lstStyle/>
                    <a:p>
                      <a:r>
                        <a:rPr lang="en-US" sz="1600" dirty="0"/>
                        <a:t>Approved </a:t>
                      </a:r>
                    </a:p>
                    <a:p>
                      <a:r>
                        <a:rPr lang="en-US" sz="1600" dirty="0"/>
                        <a:t>(Not Yet Run)</a:t>
                      </a:r>
                    </a:p>
                  </a:txBody>
                  <a:tcPr marL="68580" marR="68580" marT="34290" marB="34290"/>
                </a:tc>
                <a:tc>
                  <a:txBody>
                    <a:bodyPr/>
                    <a:lstStyle/>
                    <a:p>
                      <a:r>
                        <a:rPr lang="en-US" sz="1600" dirty="0"/>
                        <a:t>Total Approved Number of Experiments</a:t>
                      </a:r>
                    </a:p>
                  </a:txBody>
                  <a:tcPr marL="68580" marR="68580" marT="34290" marB="34290"/>
                </a:tc>
                <a:extLst>
                  <a:ext uri="{0D108BD9-81ED-4DB2-BD59-A6C34878D82A}">
                    <a16:rowId xmlns:a16="http://schemas.microsoft.com/office/drawing/2014/main" val="3785703292"/>
                  </a:ext>
                </a:extLst>
              </a:tr>
              <a:tr h="427382">
                <a:tc>
                  <a:txBody>
                    <a:bodyPr/>
                    <a:lstStyle/>
                    <a:p>
                      <a:r>
                        <a:rPr lang="en-US" sz="1600" dirty="0"/>
                        <a:t>Hall A</a:t>
                      </a:r>
                    </a:p>
                  </a:txBody>
                  <a:tcPr marL="68580" marR="68580" marT="34290" marB="34290"/>
                </a:tc>
                <a:tc>
                  <a:txBody>
                    <a:bodyPr/>
                    <a:lstStyle/>
                    <a:p>
                      <a:r>
                        <a:rPr lang="en-US" sz="1600" dirty="0"/>
                        <a:t>13</a:t>
                      </a:r>
                    </a:p>
                  </a:txBody>
                  <a:tcPr marL="68580" marR="68580" marT="34290" marB="34290"/>
                </a:tc>
                <a:tc>
                  <a:txBody>
                    <a:bodyPr/>
                    <a:lstStyle/>
                    <a:p>
                      <a:r>
                        <a:rPr lang="en-US" sz="1600" dirty="0"/>
                        <a:t>1</a:t>
                      </a:r>
                    </a:p>
                  </a:txBody>
                  <a:tcPr marL="68580" marR="68580" marT="34290" marB="34290"/>
                </a:tc>
                <a:tc>
                  <a:txBody>
                    <a:bodyPr/>
                    <a:lstStyle/>
                    <a:p>
                      <a:r>
                        <a:rPr lang="en-US" sz="1600" dirty="0"/>
                        <a:t>14</a:t>
                      </a:r>
                    </a:p>
                  </a:txBody>
                  <a:tcPr marL="68580" marR="68580" marT="34290" marB="34290"/>
                </a:tc>
                <a:tc>
                  <a:txBody>
                    <a:bodyPr/>
                    <a:lstStyle/>
                    <a:p>
                      <a:r>
                        <a:rPr lang="en-US" sz="1600" dirty="0"/>
                        <a:t>28</a:t>
                      </a:r>
                    </a:p>
                  </a:txBody>
                  <a:tcPr marL="68580" marR="68580" marT="34290" marB="34290"/>
                </a:tc>
                <a:extLst>
                  <a:ext uri="{0D108BD9-81ED-4DB2-BD59-A6C34878D82A}">
                    <a16:rowId xmlns:a16="http://schemas.microsoft.com/office/drawing/2014/main" val="857339492"/>
                  </a:ext>
                </a:extLst>
              </a:tr>
              <a:tr h="477079">
                <a:tc>
                  <a:txBody>
                    <a:bodyPr/>
                    <a:lstStyle/>
                    <a:p>
                      <a:r>
                        <a:rPr lang="en-US" sz="1600" dirty="0"/>
                        <a:t>Hall B</a:t>
                      </a:r>
                    </a:p>
                  </a:txBody>
                  <a:tcPr marL="68580" marR="68580" marT="34290" marB="34290"/>
                </a:tc>
                <a:tc>
                  <a:txBody>
                    <a:bodyPr/>
                    <a:lstStyle/>
                    <a:p>
                      <a:r>
                        <a:rPr lang="en-US" sz="1600" dirty="0"/>
                        <a:t>6</a:t>
                      </a:r>
                    </a:p>
                  </a:txBody>
                  <a:tcPr marL="68580" marR="68580" marT="34290" marB="34290"/>
                </a:tc>
                <a:tc>
                  <a:txBody>
                    <a:bodyPr/>
                    <a:lstStyle/>
                    <a:p>
                      <a:r>
                        <a:rPr lang="en-US" sz="1600" dirty="0"/>
                        <a:t>14</a:t>
                      </a:r>
                    </a:p>
                  </a:txBody>
                  <a:tcPr marL="68580" marR="68580" marT="34290" marB="34290"/>
                </a:tc>
                <a:tc>
                  <a:txBody>
                    <a:bodyPr/>
                    <a:lstStyle/>
                    <a:p>
                      <a:r>
                        <a:rPr lang="en-US" sz="1600" dirty="0"/>
                        <a:t>8</a:t>
                      </a:r>
                    </a:p>
                  </a:txBody>
                  <a:tcPr marL="68580" marR="68580" marT="34290" marB="34290"/>
                </a:tc>
                <a:tc>
                  <a:txBody>
                    <a:bodyPr/>
                    <a:lstStyle/>
                    <a:p>
                      <a:r>
                        <a:rPr lang="en-US" sz="1600" dirty="0"/>
                        <a:t>28</a:t>
                      </a:r>
                    </a:p>
                  </a:txBody>
                  <a:tcPr marL="68580" marR="68580" marT="34290" marB="34290"/>
                </a:tc>
                <a:extLst>
                  <a:ext uri="{0D108BD9-81ED-4DB2-BD59-A6C34878D82A}">
                    <a16:rowId xmlns:a16="http://schemas.microsoft.com/office/drawing/2014/main" val="111428204"/>
                  </a:ext>
                </a:extLst>
              </a:tr>
              <a:tr h="437321">
                <a:tc>
                  <a:txBody>
                    <a:bodyPr/>
                    <a:lstStyle/>
                    <a:p>
                      <a:r>
                        <a:rPr lang="en-US" sz="1600" dirty="0"/>
                        <a:t>Hall C</a:t>
                      </a:r>
                    </a:p>
                  </a:txBody>
                  <a:tcPr marL="68580" marR="68580" marT="34290" marB="34290"/>
                </a:tc>
                <a:tc>
                  <a:txBody>
                    <a:bodyPr/>
                    <a:lstStyle/>
                    <a:p>
                      <a:r>
                        <a:rPr lang="en-US" sz="1600" dirty="0"/>
                        <a:t>12</a:t>
                      </a:r>
                    </a:p>
                  </a:txBody>
                  <a:tcPr marL="68580" marR="68580" marT="34290" marB="34290"/>
                </a:tc>
                <a:tc>
                  <a:txBody>
                    <a:bodyPr/>
                    <a:lstStyle/>
                    <a:p>
                      <a:r>
                        <a:rPr lang="en-US" sz="1600" dirty="0"/>
                        <a:t>7</a:t>
                      </a:r>
                    </a:p>
                  </a:txBody>
                  <a:tcPr marL="68580" marR="68580" marT="34290" marB="34290"/>
                </a:tc>
                <a:tc>
                  <a:txBody>
                    <a:bodyPr/>
                    <a:lstStyle/>
                    <a:p>
                      <a:r>
                        <a:rPr lang="en-US" sz="1600" dirty="0"/>
                        <a:t>24</a:t>
                      </a:r>
                    </a:p>
                  </a:txBody>
                  <a:tcPr marL="68580" marR="68580" marT="34290" marB="34290"/>
                </a:tc>
                <a:tc>
                  <a:txBody>
                    <a:bodyPr/>
                    <a:lstStyle/>
                    <a:p>
                      <a:r>
                        <a:rPr lang="en-US" sz="1600" dirty="0"/>
                        <a:t>43</a:t>
                      </a:r>
                    </a:p>
                  </a:txBody>
                  <a:tcPr marL="68580" marR="68580" marT="34290" marB="34290"/>
                </a:tc>
                <a:extLst>
                  <a:ext uri="{0D108BD9-81ED-4DB2-BD59-A6C34878D82A}">
                    <a16:rowId xmlns:a16="http://schemas.microsoft.com/office/drawing/2014/main" val="2562471675"/>
                  </a:ext>
                </a:extLst>
              </a:tr>
              <a:tr h="457200">
                <a:tc>
                  <a:txBody>
                    <a:bodyPr/>
                    <a:lstStyle/>
                    <a:p>
                      <a:r>
                        <a:rPr lang="en-US" sz="1600" dirty="0"/>
                        <a:t>Hall D</a:t>
                      </a:r>
                    </a:p>
                  </a:txBody>
                  <a:tcPr marL="68580" marR="68580" marT="34290" marB="34290"/>
                </a:tc>
                <a:tc>
                  <a:txBody>
                    <a:bodyPr/>
                    <a:lstStyle/>
                    <a:p>
                      <a:r>
                        <a:rPr lang="en-US" sz="1600" dirty="0"/>
                        <a:t>4</a:t>
                      </a:r>
                    </a:p>
                  </a:txBody>
                  <a:tcPr marL="68580" marR="68580" marT="34290" marB="34290"/>
                </a:tc>
                <a:tc>
                  <a:txBody>
                    <a:bodyPr/>
                    <a:lstStyle/>
                    <a:p>
                      <a:r>
                        <a:rPr lang="en-US" sz="1600" dirty="0"/>
                        <a:t>1</a:t>
                      </a:r>
                    </a:p>
                  </a:txBody>
                  <a:tcPr marL="68580" marR="68580" marT="34290" marB="34290"/>
                </a:tc>
                <a:tc>
                  <a:txBody>
                    <a:bodyPr/>
                    <a:lstStyle/>
                    <a:p>
                      <a:r>
                        <a:rPr lang="en-US" sz="1600" dirty="0"/>
                        <a:t>3</a:t>
                      </a:r>
                    </a:p>
                  </a:txBody>
                  <a:tcPr marL="68580" marR="68580" marT="34290" marB="34290"/>
                </a:tc>
                <a:tc>
                  <a:txBody>
                    <a:bodyPr/>
                    <a:lstStyle/>
                    <a:p>
                      <a:r>
                        <a:rPr lang="en-US" sz="1600" dirty="0"/>
                        <a:t>8</a:t>
                      </a:r>
                    </a:p>
                  </a:txBody>
                  <a:tcPr marL="68580" marR="68580" marT="34290" marB="34290"/>
                </a:tc>
                <a:extLst>
                  <a:ext uri="{0D108BD9-81ED-4DB2-BD59-A6C34878D82A}">
                    <a16:rowId xmlns:a16="http://schemas.microsoft.com/office/drawing/2014/main" val="3396210326"/>
                  </a:ext>
                </a:extLst>
              </a:tr>
              <a:tr h="400271">
                <a:tc>
                  <a:txBody>
                    <a:bodyPr/>
                    <a:lstStyle/>
                    <a:p>
                      <a:r>
                        <a:rPr lang="en-US" sz="1600" dirty="0"/>
                        <a:t>Total</a:t>
                      </a:r>
                    </a:p>
                  </a:txBody>
                  <a:tcPr marL="68580" marR="68580" marT="34290" marB="34290"/>
                </a:tc>
                <a:tc>
                  <a:txBody>
                    <a:bodyPr/>
                    <a:lstStyle/>
                    <a:p>
                      <a:r>
                        <a:rPr lang="en-US" sz="1600" b="1" dirty="0"/>
                        <a:t>35</a:t>
                      </a:r>
                    </a:p>
                  </a:txBody>
                  <a:tcPr marL="68580" marR="68580" marT="34290" marB="34290"/>
                </a:tc>
                <a:tc>
                  <a:txBody>
                    <a:bodyPr/>
                    <a:lstStyle/>
                    <a:p>
                      <a:r>
                        <a:rPr lang="en-US" sz="1600" b="1" dirty="0"/>
                        <a:t>23</a:t>
                      </a:r>
                    </a:p>
                  </a:txBody>
                  <a:tcPr marL="68580" marR="68580" marT="34290" marB="34290"/>
                </a:tc>
                <a:tc>
                  <a:txBody>
                    <a:bodyPr/>
                    <a:lstStyle/>
                    <a:p>
                      <a:r>
                        <a:rPr lang="en-US" sz="1600" b="1" dirty="0"/>
                        <a:t>49</a:t>
                      </a:r>
                    </a:p>
                  </a:txBody>
                  <a:tcPr marL="68580" marR="68580" marT="34290" marB="34290"/>
                </a:tc>
                <a:tc>
                  <a:txBody>
                    <a:bodyPr/>
                    <a:lstStyle/>
                    <a:p>
                      <a:r>
                        <a:rPr lang="en-US" sz="1600" b="1" dirty="0"/>
                        <a:t>107</a:t>
                      </a:r>
                    </a:p>
                  </a:txBody>
                  <a:tcPr marL="68580" marR="68580" marT="34290" marB="34290"/>
                </a:tc>
                <a:extLst>
                  <a:ext uri="{0D108BD9-81ED-4DB2-BD59-A6C34878D82A}">
                    <a16:rowId xmlns:a16="http://schemas.microsoft.com/office/drawing/2014/main" val="1977147035"/>
                  </a:ext>
                </a:extLst>
              </a:tr>
            </a:tbl>
          </a:graphicData>
        </a:graphic>
      </p:graphicFrame>
      <p:sp>
        <p:nvSpPr>
          <p:cNvPr id="4" name="TextBox 3">
            <a:extLst>
              <a:ext uri="{FF2B5EF4-FFF2-40B4-BE49-F238E27FC236}">
                <a16:creationId xmlns:a16="http://schemas.microsoft.com/office/drawing/2014/main" id="{58B1EDA8-EF2B-EA5F-0E16-4197E43628EC}"/>
              </a:ext>
            </a:extLst>
          </p:cNvPr>
          <p:cNvSpPr txBox="1"/>
          <p:nvPr/>
        </p:nvSpPr>
        <p:spPr>
          <a:xfrm>
            <a:off x="340372" y="3783114"/>
            <a:ext cx="8451936" cy="3083921"/>
          </a:xfrm>
          <a:prstGeom prst="rect">
            <a:avLst/>
          </a:prstGeom>
          <a:noFill/>
        </p:spPr>
        <p:txBody>
          <a:bodyPr wrap="square" rtlCol="0">
            <a:spAutoFit/>
          </a:bodyPr>
          <a:lstStyle/>
          <a:p>
            <a:pPr marL="285750" indent="-285750" defTabSz="685800">
              <a:lnSpc>
                <a:spcPct val="90000"/>
              </a:lnSpc>
              <a:buFont typeface="Arial" panose="020B0604020202020204" pitchFamily="34" charset="0"/>
              <a:buChar char="•"/>
            </a:pPr>
            <a:r>
              <a:rPr lang="en-US" dirty="0">
                <a:solidFill>
                  <a:prstClr val="black"/>
                </a:solidFill>
                <a:latin typeface="Arial"/>
              </a:rPr>
              <a:t>12 </a:t>
            </a:r>
            <a:r>
              <a:rPr lang="en-US" dirty="0">
                <a:solidFill>
                  <a:prstClr val="black"/>
                </a:solidFill>
              </a:rPr>
              <a:t>GeV era, see https://</a:t>
            </a:r>
            <a:r>
              <a:rPr lang="en-US" dirty="0" err="1">
                <a:solidFill>
                  <a:prstClr val="black"/>
                </a:solidFill>
              </a:rPr>
              <a:t>misportal.jlab.org</a:t>
            </a:r>
            <a:r>
              <a:rPr lang="en-US" dirty="0">
                <a:solidFill>
                  <a:prstClr val="black"/>
                </a:solidFill>
              </a:rPr>
              <a:t>/mis/physics/experiments/</a:t>
            </a:r>
            <a:r>
              <a:rPr lang="en-US" dirty="0" err="1">
                <a:solidFill>
                  <a:prstClr val="black"/>
                </a:solidFill>
              </a:rPr>
              <a:t>searchProposals.cfm</a:t>
            </a:r>
            <a:endParaRPr lang="en-US" dirty="0">
              <a:solidFill>
                <a:prstClr val="black"/>
              </a:solidFill>
            </a:endParaRPr>
          </a:p>
          <a:p>
            <a:pPr marL="285750" indent="-285750" defTabSz="685800">
              <a:lnSpc>
                <a:spcPct val="90000"/>
              </a:lnSpc>
              <a:buFont typeface="Arial" panose="020B0604020202020204" pitchFamily="34" charset="0"/>
              <a:buChar char="•"/>
            </a:pPr>
            <a:endParaRPr lang="en-US" dirty="0">
              <a:solidFill>
                <a:prstClr val="black"/>
              </a:solidFill>
              <a:latin typeface="Arial"/>
            </a:endParaRPr>
          </a:p>
          <a:p>
            <a:pPr marL="285750" indent="-285750" defTabSz="685800">
              <a:lnSpc>
                <a:spcPct val="90000"/>
              </a:lnSpc>
              <a:buFont typeface="Arial" panose="020B0604020202020204" pitchFamily="34" charset="0"/>
              <a:buChar char="•"/>
            </a:pPr>
            <a:r>
              <a:rPr lang="en-US" dirty="0">
                <a:solidFill>
                  <a:prstClr val="black"/>
                </a:solidFill>
                <a:latin typeface="Arial"/>
              </a:rPr>
              <a:t>Fully approved</a:t>
            </a:r>
          </a:p>
          <a:p>
            <a:pPr marL="742950" lvl="1" indent="-285750" defTabSz="685800">
              <a:lnSpc>
                <a:spcPct val="90000"/>
              </a:lnSpc>
              <a:buFont typeface="System Font Regular"/>
              <a:buChar char="-"/>
            </a:pPr>
            <a:r>
              <a:rPr lang="en-US" dirty="0">
                <a:solidFill>
                  <a:prstClr val="black"/>
                </a:solidFill>
                <a:latin typeface="Arial"/>
              </a:rPr>
              <a:t>Conditional not included (positrons and other)</a:t>
            </a:r>
          </a:p>
          <a:p>
            <a:pPr marL="742950" lvl="1" indent="-285750" defTabSz="685800">
              <a:lnSpc>
                <a:spcPct val="90000"/>
              </a:lnSpc>
              <a:buFont typeface="System Font Regular"/>
              <a:buChar char="-"/>
            </a:pPr>
            <a:r>
              <a:rPr lang="en-US" dirty="0">
                <a:solidFill>
                  <a:prstClr val="black"/>
                </a:solidFill>
                <a:latin typeface="Arial"/>
              </a:rPr>
              <a:t>Run groups and </a:t>
            </a:r>
            <a:r>
              <a:rPr lang="en-US" dirty="0" err="1">
                <a:solidFill>
                  <a:prstClr val="black"/>
                </a:solidFill>
                <a:latin typeface="Arial"/>
              </a:rPr>
              <a:t>SoLID</a:t>
            </a:r>
            <a:r>
              <a:rPr lang="en-US" dirty="0">
                <a:solidFill>
                  <a:prstClr val="black"/>
                </a:solidFill>
                <a:latin typeface="Arial"/>
              </a:rPr>
              <a:t> included</a:t>
            </a:r>
          </a:p>
          <a:p>
            <a:pPr marL="285750" indent="-285750" defTabSz="685800">
              <a:lnSpc>
                <a:spcPct val="90000"/>
              </a:lnSpc>
              <a:buFont typeface="Arial" panose="020B0604020202020204" pitchFamily="34" charset="0"/>
              <a:buChar char="•"/>
            </a:pPr>
            <a:endParaRPr lang="en-US" dirty="0">
              <a:solidFill>
                <a:prstClr val="black"/>
              </a:solidFill>
              <a:latin typeface="Arial"/>
            </a:endParaRPr>
          </a:p>
          <a:p>
            <a:pPr marL="285750" indent="-285750" defTabSz="685800">
              <a:lnSpc>
                <a:spcPct val="90000"/>
              </a:lnSpc>
              <a:buFont typeface="Arial" panose="020B0604020202020204" pitchFamily="34" charset="0"/>
              <a:buChar char="•"/>
            </a:pPr>
            <a:r>
              <a:rPr lang="en-US" dirty="0">
                <a:solidFill>
                  <a:prstClr val="black"/>
                </a:solidFill>
                <a:latin typeface="Arial"/>
              </a:rPr>
              <a:t>Finishing 2 more this month (one each in B,C)</a:t>
            </a:r>
          </a:p>
          <a:p>
            <a:pPr marL="285750" indent="-285750" defTabSz="685800">
              <a:lnSpc>
                <a:spcPct val="90000"/>
              </a:lnSpc>
              <a:buFont typeface="Arial" panose="020B0604020202020204" pitchFamily="34" charset="0"/>
              <a:buChar char="•"/>
            </a:pPr>
            <a:endParaRPr lang="en-US" dirty="0">
              <a:solidFill>
                <a:prstClr val="black"/>
              </a:solidFill>
              <a:latin typeface="Arial"/>
            </a:endParaRPr>
          </a:p>
          <a:p>
            <a:pPr marL="285750" indent="-285750" defTabSz="685800">
              <a:lnSpc>
                <a:spcPct val="90000"/>
              </a:lnSpc>
              <a:buFont typeface="Arial" panose="020B0604020202020204" pitchFamily="34" charset="0"/>
              <a:buChar char="•"/>
            </a:pPr>
            <a:r>
              <a:rPr lang="en-US" dirty="0">
                <a:solidFill>
                  <a:prstClr val="black"/>
                </a:solidFill>
                <a:latin typeface="Arial"/>
              </a:rPr>
              <a:t>Some longer experiments split into distinct run periods where a fraction of the data is collected and analyzed prior to a final full run (i.e. partially completed).    </a:t>
            </a:r>
          </a:p>
          <a:p>
            <a:pPr defTabSz="685800">
              <a:lnSpc>
                <a:spcPct val="90000"/>
              </a:lnSpc>
            </a:pPr>
            <a:endParaRPr lang="en-US" dirty="0">
              <a:solidFill>
                <a:prstClr val="black"/>
              </a:solidFill>
              <a:latin typeface="Arial"/>
            </a:endParaRPr>
          </a:p>
        </p:txBody>
      </p:sp>
    </p:spTree>
    <p:extLst>
      <p:ext uri="{BB962C8B-B14F-4D97-AF65-F5344CB8AC3E}">
        <p14:creationId xmlns:p14="http://schemas.microsoft.com/office/powerpoint/2010/main" val="4088928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5CA83-8CC0-814D-AB25-4CF6A5334490}"/>
              </a:ext>
            </a:extLst>
          </p:cNvPr>
          <p:cNvSpPr>
            <a:spLocks noGrp="1"/>
          </p:cNvSpPr>
          <p:nvPr>
            <p:ph type="title"/>
          </p:nvPr>
        </p:nvSpPr>
        <p:spPr>
          <a:xfrm>
            <a:off x="281013" y="-19878"/>
            <a:ext cx="6348284" cy="931428"/>
          </a:xfrm>
        </p:spPr>
        <p:txBody>
          <a:bodyPr>
            <a:normAutofit/>
          </a:bodyPr>
          <a:lstStyle/>
          <a:p>
            <a:r>
              <a:rPr lang="en-US" sz="2400" i="1" dirty="0"/>
              <a:t>User Driven Science</a:t>
            </a:r>
          </a:p>
        </p:txBody>
      </p:sp>
      <p:sp>
        <p:nvSpPr>
          <p:cNvPr id="7" name="TextBox 6">
            <a:extLst>
              <a:ext uri="{FF2B5EF4-FFF2-40B4-BE49-F238E27FC236}">
                <a16:creationId xmlns:a16="http://schemas.microsoft.com/office/drawing/2014/main" id="{4370FC2A-5A0D-DD4C-A779-8B5EE9C611EB}"/>
              </a:ext>
            </a:extLst>
          </p:cNvPr>
          <p:cNvSpPr txBox="1"/>
          <p:nvPr/>
        </p:nvSpPr>
        <p:spPr>
          <a:xfrm>
            <a:off x="1911370" y="737987"/>
            <a:ext cx="2004646" cy="400110"/>
          </a:xfrm>
          <a:prstGeom prst="rect">
            <a:avLst/>
          </a:prstGeom>
          <a:noFill/>
        </p:spPr>
        <p:txBody>
          <a:bodyPr wrap="square" rtlCol="0">
            <a:spAutoFit/>
          </a:bodyPr>
          <a:lstStyle/>
          <a:p>
            <a:r>
              <a:rPr lang="en-US" sz="2000" dirty="0">
                <a:solidFill>
                  <a:schemeClr val="accent1"/>
                </a:solidFill>
              </a:rPr>
              <a:t>PAC 53</a:t>
            </a:r>
          </a:p>
        </p:txBody>
      </p:sp>
      <p:sp>
        <p:nvSpPr>
          <p:cNvPr id="4" name="Slide Number Placeholder 3">
            <a:extLst>
              <a:ext uri="{FF2B5EF4-FFF2-40B4-BE49-F238E27FC236}">
                <a16:creationId xmlns:a16="http://schemas.microsoft.com/office/drawing/2014/main" id="{91C5FC33-75F1-A24D-91BE-CA569315963C}"/>
              </a:ext>
            </a:extLst>
          </p:cNvPr>
          <p:cNvSpPr>
            <a:spLocks noGrp="1"/>
          </p:cNvSpPr>
          <p:nvPr>
            <p:ph type="sldNum" sz="quarter" idx="12"/>
          </p:nvPr>
        </p:nvSpPr>
        <p:spPr/>
        <p:txBody>
          <a:bodyPr/>
          <a:lstStyle/>
          <a:p>
            <a:fld id="{07E1C93C-5050-FC42-8F10-D22D4F119D13}" type="slidenum">
              <a:rPr lang="en-US" smtClean="0"/>
              <a:pPr/>
              <a:t>6</a:t>
            </a:fld>
            <a:endParaRPr lang="en-US" dirty="0"/>
          </a:p>
        </p:txBody>
      </p:sp>
      <p:pic>
        <p:nvPicPr>
          <p:cNvPr id="10" name="Picture 9">
            <a:extLst>
              <a:ext uri="{FF2B5EF4-FFF2-40B4-BE49-F238E27FC236}">
                <a16:creationId xmlns:a16="http://schemas.microsoft.com/office/drawing/2014/main" id="{EADB81F0-C012-3E4C-A3A1-4644B13FAC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397073"/>
            <a:ext cx="4888050" cy="2809809"/>
          </a:xfrm>
          <a:prstGeom prst="rect">
            <a:avLst/>
          </a:prstGeom>
        </p:spPr>
      </p:pic>
      <p:graphicFrame>
        <p:nvGraphicFramePr>
          <p:cNvPr id="12" name="Table 11">
            <a:extLst>
              <a:ext uri="{FF2B5EF4-FFF2-40B4-BE49-F238E27FC236}">
                <a16:creationId xmlns:a16="http://schemas.microsoft.com/office/drawing/2014/main" id="{16FEA957-F84D-C74B-8571-8939603A5FE7}"/>
              </a:ext>
            </a:extLst>
          </p:cNvPr>
          <p:cNvGraphicFramePr>
            <a:graphicFrameLocks noGrp="1"/>
          </p:cNvGraphicFramePr>
          <p:nvPr>
            <p:extLst>
              <p:ext uri="{D42A27DB-BD31-4B8C-83A1-F6EECF244321}">
                <p14:modId xmlns:p14="http://schemas.microsoft.com/office/powerpoint/2010/main" val="1801664576"/>
              </p:ext>
            </p:extLst>
          </p:nvPr>
        </p:nvGraphicFramePr>
        <p:xfrm>
          <a:off x="649962" y="1125921"/>
          <a:ext cx="3555489" cy="2212261"/>
        </p:xfrm>
        <a:graphic>
          <a:graphicData uri="http://schemas.openxmlformats.org/drawingml/2006/table">
            <a:tbl>
              <a:tblPr>
                <a:tableStyleId>{5C22544A-7EE6-4342-B048-85BDC9FD1C3A}</a:tableStyleId>
              </a:tblPr>
              <a:tblGrid>
                <a:gridCol w="2729411">
                  <a:extLst>
                    <a:ext uri="{9D8B030D-6E8A-4147-A177-3AD203B41FA5}">
                      <a16:colId xmlns:a16="http://schemas.microsoft.com/office/drawing/2014/main" val="707577746"/>
                    </a:ext>
                  </a:extLst>
                </a:gridCol>
                <a:gridCol w="826078">
                  <a:extLst>
                    <a:ext uri="{9D8B030D-6E8A-4147-A177-3AD203B41FA5}">
                      <a16:colId xmlns:a16="http://schemas.microsoft.com/office/drawing/2014/main" val="1592070509"/>
                    </a:ext>
                  </a:extLst>
                </a:gridCol>
              </a:tblGrid>
              <a:tr h="364909">
                <a:tc>
                  <a:txBody>
                    <a:bodyPr/>
                    <a:lstStyle/>
                    <a:p>
                      <a:pPr algn="l" fontAlgn="t"/>
                      <a:r>
                        <a:rPr lang="en-US" sz="2000" u="none" strike="noStrike" dirty="0">
                          <a:effectLst/>
                        </a:rPr>
                        <a:t>New Proposals</a:t>
                      </a:r>
                      <a:endParaRPr lang="en-US" sz="2000" b="1" i="0" u="none" strike="noStrike" dirty="0">
                        <a:solidFill>
                          <a:srgbClr val="000000"/>
                        </a:solidFill>
                        <a:effectLst/>
                        <a:latin typeface="Calibri Light" panose="020F0302020204030204" pitchFamily="34" charset="0"/>
                      </a:endParaRPr>
                    </a:p>
                  </a:txBody>
                  <a:tcPr marL="9525" marR="9525" marT="9525" marB="0">
                    <a:solidFill>
                      <a:srgbClr val="3FF4EE">
                        <a:alpha val="18824"/>
                      </a:srgbClr>
                    </a:solidFill>
                  </a:tcPr>
                </a:tc>
                <a:tc>
                  <a:txBody>
                    <a:bodyPr/>
                    <a:lstStyle/>
                    <a:p>
                      <a:pPr algn="r" fontAlgn="t"/>
                      <a:r>
                        <a:rPr lang="en-US" sz="2000" u="none" strike="noStrike">
                          <a:effectLst/>
                        </a:rPr>
                        <a:t>13</a:t>
                      </a:r>
                      <a:endParaRPr lang="en-US" sz="2000" b="0" i="0" u="none" strike="noStrike">
                        <a:solidFill>
                          <a:srgbClr val="000000"/>
                        </a:solidFill>
                        <a:effectLst/>
                        <a:latin typeface="Calibri Light" panose="020F0302020204030204" pitchFamily="34" charset="0"/>
                      </a:endParaRPr>
                    </a:p>
                  </a:txBody>
                  <a:tcPr marL="9525" marR="9525" marT="9525" marB="0">
                    <a:solidFill>
                      <a:srgbClr val="3FF4EE">
                        <a:alpha val="18824"/>
                      </a:srgbClr>
                    </a:solidFill>
                  </a:tcPr>
                </a:tc>
                <a:extLst>
                  <a:ext uri="{0D108BD9-81ED-4DB2-BD59-A6C34878D82A}">
                    <a16:rowId xmlns:a16="http://schemas.microsoft.com/office/drawing/2014/main" val="1671520212"/>
                  </a:ext>
                </a:extLst>
              </a:tr>
              <a:tr h="364909">
                <a:tc>
                  <a:txBody>
                    <a:bodyPr/>
                    <a:lstStyle/>
                    <a:p>
                      <a:pPr algn="l" fontAlgn="t"/>
                      <a:r>
                        <a:rPr lang="en-US" sz="2000" u="none" strike="noStrike" dirty="0">
                          <a:effectLst/>
                        </a:rPr>
                        <a:t>Conditional</a:t>
                      </a:r>
                      <a:endParaRPr lang="en-US" sz="2000" b="1" i="0" u="none" strike="noStrike" dirty="0">
                        <a:solidFill>
                          <a:srgbClr val="000000"/>
                        </a:solidFill>
                        <a:effectLst/>
                        <a:latin typeface="Calibri Light" panose="020F0302020204030204" pitchFamily="34" charset="0"/>
                      </a:endParaRPr>
                    </a:p>
                  </a:txBody>
                  <a:tcPr marL="9525" marR="9525" marT="9525" marB="0">
                    <a:solidFill>
                      <a:srgbClr val="3FF4EE">
                        <a:alpha val="18824"/>
                      </a:srgbClr>
                    </a:solidFill>
                  </a:tcPr>
                </a:tc>
                <a:tc>
                  <a:txBody>
                    <a:bodyPr/>
                    <a:lstStyle/>
                    <a:p>
                      <a:pPr algn="r" fontAlgn="t"/>
                      <a:r>
                        <a:rPr lang="en-US" sz="2000" u="none" strike="noStrike">
                          <a:effectLst/>
                        </a:rPr>
                        <a:t>2</a:t>
                      </a:r>
                      <a:endParaRPr lang="en-US" sz="2000" b="0" i="0" u="none" strike="noStrike">
                        <a:solidFill>
                          <a:srgbClr val="000000"/>
                        </a:solidFill>
                        <a:effectLst/>
                        <a:latin typeface="Calibri Light" panose="020F0302020204030204" pitchFamily="34" charset="0"/>
                      </a:endParaRPr>
                    </a:p>
                  </a:txBody>
                  <a:tcPr marL="9525" marR="9525" marT="9525" marB="0">
                    <a:solidFill>
                      <a:srgbClr val="3FF4EE">
                        <a:alpha val="18824"/>
                      </a:srgbClr>
                    </a:solidFill>
                  </a:tcPr>
                </a:tc>
                <a:extLst>
                  <a:ext uri="{0D108BD9-81ED-4DB2-BD59-A6C34878D82A}">
                    <a16:rowId xmlns:a16="http://schemas.microsoft.com/office/drawing/2014/main" val="3520657965"/>
                  </a:ext>
                </a:extLst>
              </a:tr>
              <a:tr h="364909">
                <a:tc>
                  <a:txBody>
                    <a:bodyPr/>
                    <a:lstStyle/>
                    <a:p>
                      <a:pPr algn="l" fontAlgn="t"/>
                      <a:r>
                        <a:rPr lang="en-US" sz="2000" u="none" strike="noStrike" dirty="0">
                          <a:effectLst/>
                        </a:rPr>
                        <a:t>Run Group</a:t>
                      </a:r>
                      <a:endParaRPr lang="en-US" sz="2000" b="1" i="0" u="none" strike="noStrike" dirty="0">
                        <a:solidFill>
                          <a:srgbClr val="000000"/>
                        </a:solidFill>
                        <a:effectLst/>
                        <a:latin typeface="Calibri Light" panose="020F0302020204030204" pitchFamily="34" charset="0"/>
                      </a:endParaRPr>
                    </a:p>
                  </a:txBody>
                  <a:tcPr marL="9525" marR="9525" marT="9525" marB="0">
                    <a:solidFill>
                      <a:srgbClr val="3FF4EE">
                        <a:alpha val="18824"/>
                      </a:srgbClr>
                    </a:solidFill>
                  </a:tcPr>
                </a:tc>
                <a:tc>
                  <a:txBody>
                    <a:bodyPr/>
                    <a:lstStyle/>
                    <a:p>
                      <a:pPr algn="r" fontAlgn="t"/>
                      <a:r>
                        <a:rPr lang="en-US" sz="2000" u="none" strike="noStrike">
                          <a:effectLst/>
                        </a:rPr>
                        <a:t>2</a:t>
                      </a:r>
                      <a:endParaRPr lang="en-US" sz="2000" b="0" i="0" u="none" strike="noStrike">
                        <a:solidFill>
                          <a:srgbClr val="000000"/>
                        </a:solidFill>
                        <a:effectLst/>
                        <a:latin typeface="Calibri Light" panose="020F0302020204030204" pitchFamily="34" charset="0"/>
                      </a:endParaRPr>
                    </a:p>
                  </a:txBody>
                  <a:tcPr marL="9525" marR="9525" marT="9525" marB="0">
                    <a:solidFill>
                      <a:srgbClr val="3FF4EE">
                        <a:alpha val="18824"/>
                      </a:srgbClr>
                    </a:solidFill>
                  </a:tcPr>
                </a:tc>
                <a:extLst>
                  <a:ext uri="{0D108BD9-81ED-4DB2-BD59-A6C34878D82A}">
                    <a16:rowId xmlns:a16="http://schemas.microsoft.com/office/drawing/2014/main" val="1853964179"/>
                  </a:ext>
                </a:extLst>
              </a:tr>
              <a:tr h="364909">
                <a:tc>
                  <a:txBody>
                    <a:bodyPr/>
                    <a:lstStyle/>
                    <a:p>
                      <a:pPr algn="l" fontAlgn="t"/>
                      <a:r>
                        <a:rPr lang="en-US" sz="2000" u="none" strike="noStrike" dirty="0">
                          <a:effectLst/>
                        </a:rPr>
                        <a:t>Letters of Intent</a:t>
                      </a:r>
                      <a:endParaRPr lang="en-US" sz="2000" b="1" i="0" u="none" strike="noStrike" dirty="0">
                        <a:solidFill>
                          <a:srgbClr val="000000"/>
                        </a:solidFill>
                        <a:effectLst/>
                        <a:latin typeface="Calibri Light" panose="020F0302020204030204" pitchFamily="34" charset="0"/>
                      </a:endParaRPr>
                    </a:p>
                  </a:txBody>
                  <a:tcPr marL="9525" marR="9525" marT="9525" marB="0">
                    <a:solidFill>
                      <a:srgbClr val="3FF4EE">
                        <a:alpha val="18824"/>
                      </a:srgbClr>
                    </a:solidFill>
                  </a:tcPr>
                </a:tc>
                <a:tc>
                  <a:txBody>
                    <a:bodyPr/>
                    <a:lstStyle/>
                    <a:p>
                      <a:pPr algn="r" fontAlgn="t"/>
                      <a:r>
                        <a:rPr lang="en-US" sz="2000" u="none" strike="noStrike">
                          <a:effectLst/>
                        </a:rPr>
                        <a:t>2</a:t>
                      </a:r>
                      <a:endParaRPr lang="en-US" sz="2000" b="0" i="0" u="none" strike="noStrike">
                        <a:solidFill>
                          <a:srgbClr val="000000"/>
                        </a:solidFill>
                        <a:effectLst/>
                        <a:latin typeface="Calibri Light" panose="020F0302020204030204" pitchFamily="34" charset="0"/>
                      </a:endParaRPr>
                    </a:p>
                  </a:txBody>
                  <a:tcPr marL="9525" marR="9525" marT="9525" marB="0">
                    <a:solidFill>
                      <a:srgbClr val="3FF4EE">
                        <a:alpha val="18824"/>
                      </a:srgbClr>
                    </a:solidFill>
                  </a:tcPr>
                </a:tc>
                <a:extLst>
                  <a:ext uri="{0D108BD9-81ED-4DB2-BD59-A6C34878D82A}">
                    <a16:rowId xmlns:a16="http://schemas.microsoft.com/office/drawing/2014/main" val="2723582500"/>
                  </a:ext>
                </a:extLst>
              </a:tr>
              <a:tr h="364909">
                <a:tc>
                  <a:txBody>
                    <a:bodyPr/>
                    <a:lstStyle/>
                    <a:p>
                      <a:pPr algn="l" fontAlgn="t"/>
                      <a:r>
                        <a:rPr lang="en-US" sz="2000" u="none" strike="noStrike" dirty="0">
                          <a:effectLst/>
                        </a:rPr>
                        <a:t>Jeopardy</a:t>
                      </a:r>
                      <a:endParaRPr lang="en-US" sz="2000" b="1" i="0" u="none" strike="noStrike" dirty="0">
                        <a:solidFill>
                          <a:srgbClr val="000000"/>
                        </a:solidFill>
                        <a:effectLst/>
                        <a:latin typeface="Calibri Light" panose="020F0302020204030204" pitchFamily="34" charset="0"/>
                      </a:endParaRPr>
                    </a:p>
                  </a:txBody>
                  <a:tcPr marL="9525" marR="9525" marT="9525" marB="0">
                    <a:solidFill>
                      <a:srgbClr val="3FF4EE">
                        <a:alpha val="18824"/>
                      </a:srgbClr>
                    </a:solidFill>
                  </a:tcPr>
                </a:tc>
                <a:tc>
                  <a:txBody>
                    <a:bodyPr/>
                    <a:lstStyle/>
                    <a:p>
                      <a:pPr algn="r" fontAlgn="t"/>
                      <a:r>
                        <a:rPr lang="en-US" sz="2000" u="none" strike="noStrike" dirty="0">
                          <a:effectLst/>
                        </a:rPr>
                        <a:t>2</a:t>
                      </a:r>
                      <a:endParaRPr lang="en-US" sz="2000" b="0" i="0" u="none" strike="noStrike" dirty="0">
                        <a:solidFill>
                          <a:srgbClr val="000000"/>
                        </a:solidFill>
                        <a:effectLst/>
                        <a:latin typeface="Calibri Light" panose="020F0302020204030204" pitchFamily="34" charset="0"/>
                      </a:endParaRPr>
                    </a:p>
                  </a:txBody>
                  <a:tcPr marL="9525" marR="9525" marT="9525" marB="0">
                    <a:solidFill>
                      <a:srgbClr val="3FF4EE">
                        <a:alpha val="18824"/>
                      </a:srgbClr>
                    </a:solidFill>
                  </a:tcPr>
                </a:tc>
                <a:extLst>
                  <a:ext uri="{0D108BD9-81ED-4DB2-BD59-A6C34878D82A}">
                    <a16:rowId xmlns:a16="http://schemas.microsoft.com/office/drawing/2014/main" val="2707253186"/>
                  </a:ext>
                </a:extLst>
              </a:tr>
              <a:tr h="387716">
                <a:tc>
                  <a:txBody>
                    <a:bodyPr/>
                    <a:lstStyle/>
                    <a:p>
                      <a:pPr algn="l" fontAlgn="t"/>
                      <a:r>
                        <a:rPr lang="en-US" sz="2000" b="1" i="0" u="none" strike="noStrike" dirty="0">
                          <a:solidFill>
                            <a:srgbClr val="0070C0"/>
                          </a:solidFill>
                          <a:effectLst/>
                          <a:latin typeface="Calibri Light" panose="020F0302020204030204" pitchFamily="34" charset="0"/>
                        </a:rPr>
                        <a:t>TOTAL</a:t>
                      </a:r>
                    </a:p>
                  </a:txBody>
                  <a:tcPr marL="9525" marR="9525" marT="9525" marB="0">
                    <a:solidFill>
                      <a:srgbClr val="00B0F0">
                        <a:alpha val="16078"/>
                      </a:srgbClr>
                    </a:solidFill>
                  </a:tcPr>
                </a:tc>
                <a:tc>
                  <a:txBody>
                    <a:bodyPr/>
                    <a:lstStyle/>
                    <a:p>
                      <a:pPr algn="r" fontAlgn="t"/>
                      <a:r>
                        <a:rPr lang="en-US" sz="2000" u="none" strike="noStrike" dirty="0">
                          <a:solidFill>
                            <a:srgbClr val="0070C0"/>
                          </a:solidFill>
                          <a:effectLst/>
                        </a:rPr>
                        <a:t>21</a:t>
                      </a:r>
                      <a:endParaRPr lang="en-US" sz="2000" b="1" i="0" u="none" strike="noStrike" dirty="0">
                        <a:solidFill>
                          <a:srgbClr val="0070C0"/>
                        </a:solidFill>
                        <a:effectLst/>
                        <a:latin typeface="Calibri Light" panose="020F0302020204030204" pitchFamily="34" charset="0"/>
                      </a:endParaRPr>
                    </a:p>
                  </a:txBody>
                  <a:tcPr marL="9525" marR="9525" marT="9525" marB="0">
                    <a:solidFill>
                      <a:srgbClr val="00B0F0">
                        <a:alpha val="16078"/>
                      </a:srgbClr>
                    </a:solidFill>
                  </a:tcPr>
                </a:tc>
                <a:extLst>
                  <a:ext uri="{0D108BD9-81ED-4DB2-BD59-A6C34878D82A}">
                    <a16:rowId xmlns:a16="http://schemas.microsoft.com/office/drawing/2014/main" val="514466351"/>
                  </a:ext>
                </a:extLst>
              </a:tr>
            </a:tbl>
          </a:graphicData>
        </a:graphic>
      </p:graphicFrame>
      <p:pic>
        <p:nvPicPr>
          <p:cNvPr id="14" name="Picture 2" descr="Text Box 1, Textbox">
            <a:extLst>
              <a:ext uri="{FF2B5EF4-FFF2-40B4-BE49-F238E27FC236}">
                <a16:creationId xmlns:a16="http://schemas.microsoft.com/office/drawing/2014/main" id="{F8630333-8A36-6A40-BBE6-CF8F1C0E567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5611" b="13370"/>
          <a:stretch>
            <a:fillRect/>
          </a:stretch>
        </p:blipFill>
        <p:spPr bwMode="auto">
          <a:xfrm>
            <a:off x="4931962" y="901977"/>
            <a:ext cx="3938871" cy="24950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Chart 14">
            <a:extLst>
              <a:ext uri="{FF2B5EF4-FFF2-40B4-BE49-F238E27FC236}">
                <a16:creationId xmlns:a16="http://schemas.microsoft.com/office/drawing/2014/main" id="{1C955283-C7C5-EC4D-8A93-CCA47CA94AB5}"/>
              </a:ext>
            </a:extLst>
          </p:cNvPr>
          <p:cNvGraphicFramePr>
            <a:graphicFrameLocks/>
          </p:cNvGraphicFramePr>
          <p:nvPr>
            <p:extLst>
              <p:ext uri="{D42A27DB-BD31-4B8C-83A1-F6EECF244321}">
                <p14:modId xmlns:p14="http://schemas.microsoft.com/office/powerpoint/2010/main" val="4285455396"/>
              </p:ext>
            </p:extLst>
          </p:nvPr>
        </p:nvGraphicFramePr>
        <p:xfrm>
          <a:off x="5059347" y="3530177"/>
          <a:ext cx="3684103" cy="2393546"/>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183ABE5A-35B9-0447-8D01-D208A3913642}"/>
              </a:ext>
            </a:extLst>
          </p:cNvPr>
          <p:cNvSpPr txBox="1"/>
          <p:nvPr/>
        </p:nvSpPr>
        <p:spPr>
          <a:xfrm>
            <a:off x="896000" y="6282670"/>
            <a:ext cx="3330808" cy="369332"/>
          </a:xfrm>
          <a:prstGeom prst="rect">
            <a:avLst/>
          </a:prstGeom>
          <a:noFill/>
        </p:spPr>
        <p:txBody>
          <a:bodyPr wrap="square" rtlCol="0">
            <a:spAutoFit/>
          </a:bodyPr>
          <a:lstStyle/>
          <a:p>
            <a:r>
              <a:rPr lang="en-US" b="1" dirty="0">
                <a:solidFill>
                  <a:srgbClr val="1F3FA0"/>
                </a:solidFill>
              </a:rPr>
              <a:t>~1/3 of US nuclear physics PhDs</a:t>
            </a:r>
          </a:p>
        </p:txBody>
      </p:sp>
      <p:sp>
        <p:nvSpPr>
          <p:cNvPr id="16" name="TextBox 15">
            <a:extLst>
              <a:ext uri="{FF2B5EF4-FFF2-40B4-BE49-F238E27FC236}">
                <a16:creationId xmlns:a16="http://schemas.microsoft.com/office/drawing/2014/main" id="{A6FF1016-25BF-9049-969F-3181215C720D}"/>
              </a:ext>
            </a:extLst>
          </p:cNvPr>
          <p:cNvSpPr txBox="1"/>
          <p:nvPr/>
        </p:nvSpPr>
        <p:spPr>
          <a:xfrm>
            <a:off x="6629297" y="2723322"/>
            <a:ext cx="1898477" cy="646331"/>
          </a:xfrm>
          <a:prstGeom prst="rect">
            <a:avLst/>
          </a:prstGeom>
          <a:noFill/>
        </p:spPr>
        <p:txBody>
          <a:bodyPr wrap="square" rtlCol="0">
            <a:spAutoFit/>
          </a:bodyPr>
          <a:lstStyle/>
          <a:p>
            <a:r>
              <a:rPr lang="en-US" dirty="0">
                <a:solidFill>
                  <a:srgbClr val="FFFF00"/>
                </a:solidFill>
              </a:rPr>
              <a:t>International community</a:t>
            </a:r>
          </a:p>
        </p:txBody>
      </p:sp>
      <p:sp>
        <p:nvSpPr>
          <p:cNvPr id="18" name="TextBox 17">
            <a:extLst>
              <a:ext uri="{FF2B5EF4-FFF2-40B4-BE49-F238E27FC236}">
                <a16:creationId xmlns:a16="http://schemas.microsoft.com/office/drawing/2014/main" id="{A4228BC9-350D-4340-B9E5-4C7C83BBC2C9}"/>
              </a:ext>
            </a:extLst>
          </p:cNvPr>
          <p:cNvSpPr txBox="1"/>
          <p:nvPr/>
        </p:nvSpPr>
        <p:spPr>
          <a:xfrm>
            <a:off x="5287617" y="6056827"/>
            <a:ext cx="3330808" cy="369332"/>
          </a:xfrm>
          <a:prstGeom prst="rect">
            <a:avLst/>
          </a:prstGeom>
          <a:noFill/>
        </p:spPr>
        <p:txBody>
          <a:bodyPr wrap="square" rtlCol="0">
            <a:spAutoFit/>
          </a:bodyPr>
          <a:lstStyle/>
          <a:p>
            <a:r>
              <a:rPr lang="en-US" b="1" dirty="0">
                <a:solidFill>
                  <a:srgbClr val="1F3FA0"/>
                </a:solidFill>
              </a:rPr>
              <a:t>200+ users on site on average</a:t>
            </a:r>
          </a:p>
        </p:txBody>
      </p:sp>
    </p:spTree>
    <p:extLst>
      <p:ext uri="{BB962C8B-B14F-4D97-AF65-F5344CB8AC3E}">
        <p14:creationId xmlns:p14="http://schemas.microsoft.com/office/powerpoint/2010/main" val="3106965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11016" y="228072"/>
            <a:ext cx="8464378" cy="487490"/>
          </a:xfrm>
        </p:spPr>
        <p:txBody>
          <a:bodyPr>
            <a:normAutofit fontScale="90000"/>
          </a:bodyPr>
          <a:lstStyle/>
          <a:p>
            <a:r>
              <a:rPr lang="en-US" sz="3600" b="1" dirty="0">
                <a:latin typeface="Arial" pitchFamily="34" charset="0"/>
                <a:cs typeface="Arial" pitchFamily="34" charset="0"/>
              </a:rPr>
              <a:t>PAC53 </a:t>
            </a:r>
            <a:r>
              <a:rPr lang="en-US" sz="3600" b="1" dirty="0" err="1">
                <a:latin typeface="Arial" pitchFamily="34" charset="0"/>
                <a:cs typeface="Arial" pitchFamily="34" charset="0"/>
              </a:rPr>
              <a:t>CHarge</a:t>
            </a:r>
            <a:endParaRPr lang="en-US" sz="2200" b="0" dirty="0">
              <a:latin typeface="Arial" pitchFamily="34" charset="0"/>
              <a:cs typeface="Arial" pitchFamily="34" charset="0"/>
            </a:endParaRPr>
          </a:p>
        </p:txBody>
      </p:sp>
      <p:sp>
        <p:nvSpPr>
          <p:cNvPr id="5" name="TextBox 4"/>
          <p:cNvSpPr txBox="1"/>
          <p:nvPr/>
        </p:nvSpPr>
        <p:spPr>
          <a:xfrm>
            <a:off x="211016" y="715562"/>
            <a:ext cx="8932984" cy="5901616"/>
          </a:xfrm>
          <a:prstGeom prst="rect">
            <a:avLst/>
          </a:prstGeom>
          <a:noFill/>
        </p:spPr>
        <p:txBody>
          <a:bodyPr wrap="square" rtlCol="0">
            <a:spAutoFit/>
          </a:bodyPr>
          <a:lstStyle/>
          <a:p>
            <a:pPr lvl="0"/>
            <a:endParaRPr lang="en-US" dirty="0">
              <a:latin typeface="Arial" pitchFamily="34" charset="0"/>
              <a:cs typeface="Arial" pitchFamily="34" charset="0"/>
            </a:endParaRPr>
          </a:p>
          <a:p>
            <a:pPr lvl="0"/>
            <a:r>
              <a:rPr lang="en-US" dirty="0">
                <a:latin typeface="Arial" pitchFamily="34" charset="0"/>
                <a:cs typeface="Arial" pitchFamily="34" charset="0"/>
              </a:rPr>
              <a:t>Review new proposals, previously conditionally approved proposals, jeopardy proposals, and letters of intent</a:t>
            </a:r>
            <a:r>
              <a:rPr lang="en-US" baseline="30000" dirty="0">
                <a:latin typeface="Arial" pitchFamily="34" charset="0"/>
                <a:cs typeface="Arial" pitchFamily="34" charset="0"/>
              </a:rPr>
              <a:t> </a:t>
            </a:r>
            <a:r>
              <a:rPr lang="en-US" dirty="0">
                <a:latin typeface="Arial" pitchFamily="34" charset="0"/>
                <a:cs typeface="Arial" pitchFamily="34" charset="0"/>
              </a:rPr>
              <a:t>for experiments that will utilize CEBAF and provide advice on their scientific merit, technical feasibility and resource requirements.</a:t>
            </a:r>
          </a:p>
          <a:p>
            <a:r>
              <a:rPr lang="en-US" dirty="0">
                <a:latin typeface="Arial" pitchFamily="34" charset="0"/>
                <a:cs typeface="Arial" pitchFamily="34" charset="0"/>
              </a:rPr>
              <a:t> </a:t>
            </a:r>
          </a:p>
          <a:p>
            <a:pPr lvl="0"/>
            <a:r>
              <a:rPr lang="en-US" dirty="0">
                <a:latin typeface="Arial" pitchFamily="34" charset="0"/>
                <a:cs typeface="Arial" pitchFamily="34" charset="0"/>
              </a:rPr>
              <a:t>Identify proposals that represent high quality physics within the range of scientific importance represented by the previously approved proposals and recommend for </a:t>
            </a:r>
            <a:r>
              <a:rPr lang="en-US" dirty="0">
                <a:solidFill>
                  <a:srgbClr val="C00000"/>
                </a:solidFill>
                <a:latin typeface="Arial" pitchFamily="34" charset="0"/>
                <a:cs typeface="Arial" pitchFamily="34" charset="0"/>
              </a:rPr>
              <a:t>approval</a:t>
            </a:r>
            <a:r>
              <a:rPr lang="en-US" dirty="0">
                <a:latin typeface="Arial" pitchFamily="34" charset="0"/>
                <a:cs typeface="Arial" pitchFamily="34" charset="0"/>
              </a:rPr>
              <a:t>. </a:t>
            </a:r>
          </a:p>
          <a:p>
            <a:pPr lvl="0"/>
            <a:r>
              <a:rPr lang="en-US" dirty="0">
                <a:latin typeface="Arial" pitchFamily="34" charset="0"/>
                <a:cs typeface="Arial" pitchFamily="34" charset="0"/>
              </a:rPr>
              <a:t>	</a:t>
            </a:r>
          </a:p>
          <a:p>
            <a:pPr lvl="0"/>
            <a:r>
              <a:rPr lang="en-US" dirty="0">
                <a:latin typeface="Arial" pitchFamily="34" charset="0"/>
                <a:cs typeface="Arial" pitchFamily="34" charset="0"/>
              </a:rPr>
              <a:t>Also provide a recommendation for scientific rating for experiments newly recommended for approval, and on continued approval and scientific rating for worthy jeopardy proposals.</a:t>
            </a:r>
          </a:p>
          <a:p>
            <a:pPr lvl="0"/>
            <a:endParaRPr lang="en-US" dirty="0">
              <a:latin typeface="Arial" pitchFamily="34" charset="0"/>
              <a:cs typeface="Arial" pitchFamily="34" charset="0"/>
            </a:endParaRPr>
          </a:p>
          <a:p>
            <a:pPr lvl="0"/>
            <a:r>
              <a:rPr lang="en-US" dirty="0">
                <a:latin typeface="Arial" pitchFamily="34" charset="0"/>
                <a:cs typeface="Arial" pitchFamily="34" charset="0"/>
              </a:rPr>
              <a:t>Identify other proposals with physics that have the potential for falling into this category pending clarification of scientific and/or technical issues and recommend for </a:t>
            </a:r>
            <a:r>
              <a:rPr lang="en-US" dirty="0">
                <a:solidFill>
                  <a:srgbClr val="C00000"/>
                </a:solidFill>
                <a:latin typeface="Arial" pitchFamily="34" charset="0"/>
                <a:cs typeface="Arial" pitchFamily="34" charset="0"/>
              </a:rPr>
              <a:t>conditional approval. </a:t>
            </a:r>
            <a:r>
              <a:rPr lang="en-US" dirty="0">
                <a:latin typeface="Arial" pitchFamily="34" charset="0"/>
                <a:cs typeface="Arial" pitchFamily="34" charset="0"/>
              </a:rPr>
              <a:t>Provide comments on technical and scientific issues that should be addressed by the proponents prior to review at a future PAC.</a:t>
            </a:r>
          </a:p>
          <a:p>
            <a:pPr lvl="1">
              <a:tabLst>
                <a:tab pos="804863" algn="l"/>
              </a:tabLst>
            </a:pPr>
            <a:r>
              <a:rPr lang="en-US" dirty="0">
                <a:solidFill>
                  <a:srgbClr val="FF0000"/>
                </a:solidFill>
                <a:latin typeface="Arial" pitchFamily="34" charset="0"/>
                <a:cs typeface="Arial" pitchFamily="34" charset="0"/>
              </a:rPr>
              <a:t>C1 </a:t>
            </a:r>
            <a:r>
              <a:rPr lang="en-US" dirty="0">
                <a:latin typeface="Arial" pitchFamily="34" charset="0"/>
                <a:cs typeface="Arial" pitchFamily="34" charset="0"/>
              </a:rPr>
              <a:t>– Approval (with grade and time allocation) pending technical review, no need to return to PAC</a:t>
            </a:r>
          </a:p>
          <a:p>
            <a:pPr lvl="1">
              <a:tabLst>
                <a:tab pos="804863" algn="l"/>
              </a:tabLst>
            </a:pPr>
            <a:r>
              <a:rPr lang="en-US" dirty="0">
                <a:solidFill>
                  <a:srgbClr val="FF0000"/>
                </a:solidFill>
                <a:latin typeface="Arial" pitchFamily="34" charset="0"/>
                <a:cs typeface="Arial" pitchFamily="34" charset="0"/>
              </a:rPr>
              <a:t>C2 </a:t>
            </a:r>
            <a:r>
              <a:rPr lang="en-US" dirty="0">
                <a:latin typeface="Arial" pitchFamily="34" charset="0"/>
                <a:cs typeface="Arial" pitchFamily="34" charset="0"/>
              </a:rPr>
              <a:t>– Approval pending further review by future PAC</a:t>
            </a:r>
          </a:p>
          <a:p>
            <a:pPr lvl="0"/>
            <a:endParaRPr lang="en-US" sz="1750" dirty="0">
              <a:latin typeface="Arial" pitchFamily="34" charset="0"/>
              <a:cs typeface="Arial" pitchFamily="34" charset="0"/>
            </a:endParaRPr>
          </a:p>
        </p:txBody>
      </p:sp>
      <p:sp>
        <p:nvSpPr>
          <p:cNvPr id="2" name="Slide Number Placeholder 1">
            <a:extLst>
              <a:ext uri="{FF2B5EF4-FFF2-40B4-BE49-F238E27FC236}">
                <a16:creationId xmlns:a16="http://schemas.microsoft.com/office/drawing/2014/main" id="{00F77248-B13F-684B-BD24-EDE86AC08F86}"/>
              </a:ext>
            </a:extLst>
          </p:cNvPr>
          <p:cNvSpPr>
            <a:spLocks noGrp="1"/>
          </p:cNvSpPr>
          <p:nvPr>
            <p:ph type="sldNum" sz="quarter" idx="12"/>
          </p:nvPr>
        </p:nvSpPr>
        <p:spPr/>
        <p:txBody>
          <a:bodyPr/>
          <a:lstStyle/>
          <a:p>
            <a:fld id="{07E1C93C-5050-FC42-8F10-D22D4F119D13}" type="slidenum">
              <a:rPr lang="en-US" smtClean="0">
                <a:solidFill>
                  <a:srgbClr val="000000"/>
                </a:solidFill>
              </a:rPr>
              <a:pPr/>
              <a:t>7</a:t>
            </a:fld>
            <a:endParaRPr lang="en-US" dirty="0">
              <a:solidFill>
                <a:srgbClr val="000000"/>
              </a:solidFill>
            </a:endParaRPr>
          </a:p>
        </p:txBody>
      </p:sp>
    </p:spTree>
    <p:extLst>
      <p:ext uri="{BB962C8B-B14F-4D97-AF65-F5344CB8AC3E}">
        <p14:creationId xmlns:p14="http://schemas.microsoft.com/office/powerpoint/2010/main" val="2194459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Jeopardy</a:t>
            </a:r>
          </a:p>
        </p:txBody>
      </p:sp>
      <p:sp>
        <p:nvSpPr>
          <p:cNvPr id="3" name="Content Placeholder 2"/>
          <p:cNvSpPr>
            <a:spLocks noGrp="1"/>
          </p:cNvSpPr>
          <p:nvPr>
            <p:ph idx="4294967295"/>
          </p:nvPr>
        </p:nvSpPr>
        <p:spPr>
          <a:xfrm>
            <a:off x="189908" y="875421"/>
            <a:ext cx="8814944" cy="5591915"/>
          </a:xfrm>
        </p:spPr>
        <p:txBody>
          <a:bodyPr>
            <a:noAutofit/>
          </a:bodyPr>
          <a:lstStyle/>
          <a:p>
            <a:pPr marL="0" indent="0">
              <a:buNone/>
            </a:pPr>
            <a:r>
              <a:rPr lang="en-US" sz="1800" b="1" dirty="0"/>
              <a:t>Policy</a:t>
            </a:r>
            <a:endParaRPr lang="en-US" sz="1800" dirty="0"/>
          </a:p>
          <a:p>
            <a:pPr marL="0" indent="0">
              <a:buNone/>
            </a:pPr>
            <a:r>
              <a:rPr lang="en-US" sz="1800" dirty="0"/>
              <a:t>Finalized after discussion with UGBOD in September 2016</a:t>
            </a:r>
          </a:p>
          <a:p>
            <a:pPr marL="0" indent="0">
              <a:buNone/>
            </a:pPr>
            <a:r>
              <a:rPr lang="en-US" sz="1800" b="1" dirty="0"/>
              <a:t>Rationale</a:t>
            </a:r>
          </a:p>
          <a:p>
            <a:pPr marL="0" indent="0">
              <a:buNone/>
            </a:pPr>
            <a:r>
              <a:rPr lang="en-US" sz="1800" dirty="0">
                <a:solidFill>
                  <a:prstClr val="black"/>
                </a:solidFill>
              </a:rPr>
              <a:t>To ensure the relevancy of experiments which haven’t run within a five year window of time, the Jefferson Lab Program Advisory Committee is asked to review experiments in a jeopardy process to ensure the experiments are still world class and can reject, defer, approve or adjust the letter grade of the experiment as deemed appropriate.</a:t>
            </a:r>
          </a:p>
          <a:p>
            <a:pPr marL="0" indent="0">
              <a:buNone/>
            </a:pPr>
            <a:r>
              <a:rPr lang="en-US" sz="1800" b="1" dirty="0"/>
              <a:t>Approach</a:t>
            </a:r>
          </a:p>
          <a:p>
            <a:r>
              <a:rPr lang="en-US" sz="1800" dirty="0"/>
              <a:t>Use normal yearly PAC in ~4 year cycle of Halls to address all presently approved proposals that have not been scheduled. </a:t>
            </a:r>
            <a:r>
              <a:rPr lang="en-US" sz="1800" dirty="0">
                <a:solidFill>
                  <a:srgbClr val="1F3FA0"/>
                </a:solidFill>
              </a:rPr>
              <a:t>This PAC 53 focuses on Hall D. </a:t>
            </a:r>
          </a:p>
          <a:p>
            <a:r>
              <a:rPr lang="en-US" sz="1800" dirty="0"/>
              <a:t> Started in 2019, now steady state - proposals that have been approved for 4 years or more but are not scheduled will be considered in Jeopardy. </a:t>
            </a:r>
          </a:p>
          <a:p>
            <a:pPr lvl="1">
              <a:buFontTx/>
              <a:buChar char="-"/>
            </a:pPr>
            <a:r>
              <a:rPr lang="en-US" sz="1800" i="1" dirty="0">
                <a:solidFill>
                  <a:srgbClr val="1F3FA0"/>
                </a:solidFill>
              </a:rPr>
              <a:t>Changed to “not completed” instead of “not scheduled”</a:t>
            </a:r>
          </a:p>
          <a:p>
            <a:pPr lvl="1">
              <a:buFontTx/>
              <a:buChar char="-"/>
            </a:pPr>
            <a:r>
              <a:rPr lang="en-US" sz="1800" i="1" dirty="0">
                <a:solidFill>
                  <a:srgbClr val="1F3FA0"/>
                </a:solidFill>
              </a:rPr>
              <a:t>Does not speak to projected long term schedule – use near term NPES</a:t>
            </a:r>
          </a:p>
          <a:p>
            <a:pPr lvl="1">
              <a:buFontTx/>
              <a:buChar char="-"/>
            </a:pPr>
            <a:r>
              <a:rPr lang="en-US" sz="1800" i="1" dirty="0">
                <a:solidFill>
                  <a:srgbClr val="1F3FA0"/>
                </a:solidFill>
              </a:rPr>
              <a:t>New beam time or significant resource requests must be submitted as full proposals</a:t>
            </a:r>
          </a:p>
          <a:p>
            <a:pPr lvl="1">
              <a:buFontTx/>
              <a:buChar char="-"/>
            </a:pPr>
            <a:r>
              <a:rPr lang="en-US" sz="1800" i="1" dirty="0">
                <a:solidFill>
                  <a:srgbClr val="1F3FA0"/>
                </a:solidFill>
              </a:rPr>
              <a:t>Major changes to configurations should come back as new proposals</a:t>
            </a:r>
          </a:p>
        </p:txBody>
      </p:sp>
      <p:sp>
        <p:nvSpPr>
          <p:cNvPr id="4" name="Slide Number Placeholder 3"/>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69495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5187B-53C0-444D-AB2B-C1D9D074F747}"/>
              </a:ext>
            </a:extLst>
          </p:cNvPr>
          <p:cNvSpPr>
            <a:spLocks noGrp="1"/>
          </p:cNvSpPr>
          <p:nvPr>
            <p:ph type="title"/>
          </p:nvPr>
        </p:nvSpPr>
        <p:spPr/>
        <p:txBody>
          <a:bodyPr/>
          <a:lstStyle/>
          <a:p>
            <a:r>
              <a:rPr lang="en-US" dirty="0"/>
              <a:t>Jeopardy issues</a:t>
            </a:r>
          </a:p>
        </p:txBody>
      </p:sp>
      <p:sp>
        <p:nvSpPr>
          <p:cNvPr id="3" name="Slide Number Placeholder 2">
            <a:extLst>
              <a:ext uri="{FF2B5EF4-FFF2-40B4-BE49-F238E27FC236}">
                <a16:creationId xmlns:a16="http://schemas.microsoft.com/office/drawing/2014/main" id="{4E2CFD8A-8701-458D-B4A7-CCB0CE80ABD0}"/>
              </a:ext>
            </a:extLst>
          </p:cNvPr>
          <p:cNvSpPr>
            <a:spLocks noGrp="1"/>
          </p:cNvSpPr>
          <p:nvPr>
            <p:ph type="sldNum" sz="quarter" idx="12"/>
          </p:nvPr>
        </p:nvSpPr>
        <p:spPr/>
        <p:txBody>
          <a:bodyPr/>
          <a:lstStyle/>
          <a:p>
            <a:fld id="{07E1C93C-5050-FC42-8F10-D22D4F119D13}" type="slidenum">
              <a:rPr lang="en-US" smtClean="0">
                <a:solidFill>
                  <a:srgbClr val="000000"/>
                </a:solidFill>
              </a:rPr>
              <a:pPr/>
              <a:t>9</a:t>
            </a:fld>
            <a:endParaRPr lang="en-US" dirty="0">
              <a:solidFill>
                <a:srgbClr val="000000"/>
              </a:solidFill>
            </a:endParaRPr>
          </a:p>
        </p:txBody>
      </p:sp>
      <p:sp>
        <p:nvSpPr>
          <p:cNvPr id="4" name="TextBox 3">
            <a:extLst>
              <a:ext uri="{FF2B5EF4-FFF2-40B4-BE49-F238E27FC236}">
                <a16:creationId xmlns:a16="http://schemas.microsoft.com/office/drawing/2014/main" id="{62045BBB-D78C-485F-BAF3-BFFBEABD3869}"/>
              </a:ext>
            </a:extLst>
          </p:cNvPr>
          <p:cNvSpPr txBox="1"/>
          <p:nvPr/>
        </p:nvSpPr>
        <p:spPr>
          <a:xfrm>
            <a:off x="182183" y="844062"/>
            <a:ext cx="8717850" cy="6124754"/>
          </a:xfrm>
          <a:prstGeom prst="rect">
            <a:avLst/>
          </a:prstGeom>
          <a:noFill/>
        </p:spPr>
        <p:txBody>
          <a:bodyPr wrap="square" rtlCol="0">
            <a:spAutoFit/>
          </a:bodyPr>
          <a:lstStyle/>
          <a:p>
            <a:pPr marL="457200" indent="-457200">
              <a:buAutoNum type="arabicParenR"/>
            </a:pPr>
            <a:r>
              <a:rPr lang="en-US" sz="2400" dirty="0"/>
              <a:t>Is there any new information that would affect the scientific importance or impact of the Experiment since it was originally proposed? </a:t>
            </a:r>
          </a:p>
          <a:p>
            <a:endParaRPr lang="en-US" dirty="0"/>
          </a:p>
          <a:p>
            <a:r>
              <a:rPr lang="en-US" sz="2400" dirty="0"/>
              <a:t>2) If the Experiment has already received a portion of its allocated beam time and/or is on the presently published </a:t>
            </a:r>
            <a:r>
              <a:rPr lang="en-US" sz="2400" dirty="0">
                <a:solidFill>
                  <a:schemeClr val="accent1"/>
                </a:solidFill>
              </a:rPr>
              <a:t>near term </a:t>
            </a:r>
            <a:r>
              <a:rPr lang="en-US" sz="2400" dirty="0"/>
              <a:t>NPES schedule, the spokespersons should provide an analysis of the existing data set, the projected result for any additional time on the published schedule, and the projected result for the complete data set including all remaining unscheduled time. The goal is to show the physics impact of the respective data sets. </a:t>
            </a:r>
          </a:p>
          <a:p>
            <a:endParaRPr lang="en-US" dirty="0"/>
          </a:p>
          <a:p>
            <a:r>
              <a:rPr lang="en-US" sz="2400" dirty="0"/>
              <a:t>3) What is the status of the collaboration in terms of institutes, committed staff, and prospective students?</a:t>
            </a:r>
          </a:p>
          <a:p>
            <a:endParaRPr lang="en-US" dirty="0"/>
          </a:p>
          <a:p>
            <a:r>
              <a:rPr lang="en-US" sz="2400" dirty="0"/>
              <a:t>4) Should the remaining beam time allocation and experiment grade be reconsidered? </a:t>
            </a:r>
          </a:p>
        </p:txBody>
      </p:sp>
    </p:spTree>
    <p:extLst>
      <p:ext uri="{BB962C8B-B14F-4D97-AF65-F5344CB8AC3E}">
        <p14:creationId xmlns:p14="http://schemas.microsoft.com/office/powerpoint/2010/main" val="4121921171"/>
      </p:ext>
    </p:extLst>
  </p:cSld>
  <p:clrMapOvr>
    <a:masterClrMapping/>
  </p:clrMapOvr>
</p:sld>
</file>

<file path=ppt/theme/theme1.xml><?xml version="1.0" encoding="utf-8"?>
<a:theme xmlns:a="http://schemas.openxmlformats.org/drawingml/2006/main" name="3_JeffersonLabTemplat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A9992D1-7024-A740-925F-C69EF509E2FF}" vid="{1BA63485-8226-9948-BD88-7C461ED892FA}"/>
    </a:ext>
  </a:extLst>
</a:theme>
</file>

<file path=ppt/theme/theme2.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LabStandardPPTTemplate" id="{A76DDB89-9485-FD4D-98A9-DF1C06249F3D}" vid="{808B238C-84FF-B441-8654-84F07F73F6B9}"/>
    </a:ext>
  </a:extLst>
</a:theme>
</file>

<file path=ppt/theme/theme3.xml><?xml version="1.0" encoding="utf-8"?>
<a:theme xmlns:a="http://schemas.openxmlformats.org/drawingml/2006/main" name="1_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LabStandardPPTTemplate" id="{A76DDB89-9485-FD4D-98A9-DF1C06249F3D}" vid="{808B238C-84FF-B441-8654-84F07F73F6B9}"/>
    </a:ext>
  </a:extLst>
</a:theme>
</file>

<file path=ppt/theme/theme4.xml><?xml version="1.0" encoding="utf-8"?>
<a:theme xmlns:a="http://schemas.openxmlformats.org/drawingml/2006/main" name="2_Presentations (Wide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ORNL template 16x9" id="{C0EB04B0-D86C-9243-8720-2D2052F85E0F}" vid="{A3F60B28-C595-C340-94C0-76EB0CED3D7C}"/>
    </a:ext>
  </a:extLst>
</a:theme>
</file>

<file path=ppt/theme/theme5.xml><?xml version="1.0" encoding="utf-8"?>
<a:theme xmlns:a="http://schemas.openxmlformats.org/drawingml/2006/main" name="3_Presentations (Wide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ORNL template 16x9" id="{C0EB04B0-D86C-9243-8720-2D2052F85E0F}" vid="{A3F60B28-C595-C340-94C0-76EB0CED3D7C}"/>
    </a:ext>
  </a:extLst>
</a:theme>
</file>

<file path=ppt/theme/theme6.xml><?xml version="1.0" encoding="utf-8"?>
<a:theme xmlns:a="http://schemas.openxmlformats.org/drawingml/2006/main" name="4_Presentations (Wide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ORNL template 16x9" id="{C0EB04B0-D86C-9243-8720-2D2052F85E0F}" vid="{A3F60B28-C595-C340-94C0-76EB0CED3D7C}"/>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20208</TotalTime>
  <Words>1724</Words>
  <Application>Microsoft Macintosh PowerPoint</Application>
  <PresentationFormat>On-screen Show (4:3)</PresentationFormat>
  <Paragraphs>261</Paragraphs>
  <Slides>16</Slides>
  <Notes>0</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16</vt:i4>
      </vt:variant>
    </vt:vector>
  </HeadingPairs>
  <TitlesOfParts>
    <vt:vector size="33" baseType="lpstr">
      <vt:lpstr>.AppleSystemUIFont</vt:lpstr>
      <vt:lpstr>.PingFangSC-Regular</vt:lpstr>
      <vt:lpstr>Arial</vt:lpstr>
      <vt:lpstr>Arial Black</vt:lpstr>
      <vt:lpstr>Avenir</vt:lpstr>
      <vt:lpstr>Calibri</vt:lpstr>
      <vt:lpstr>Calibri Light</vt:lpstr>
      <vt:lpstr>Minion Pro</vt:lpstr>
      <vt:lpstr>PingFangSC-Regular</vt:lpstr>
      <vt:lpstr>System Font Regular</vt:lpstr>
      <vt:lpstr>Times</vt:lpstr>
      <vt:lpstr>3_JeffersonLabTemplate</vt:lpstr>
      <vt:lpstr>Office Theme</vt:lpstr>
      <vt:lpstr>1_Office Theme</vt:lpstr>
      <vt:lpstr>2_Presentations (Wide Screen)</vt:lpstr>
      <vt:lpstr>3_Presentations (Wide Screen)</vt:lpstr>
      <vt:lpstr>4_Presentations (Wide Screen)</vt:lpstr>
      <vt:lpstr>PAC53 Introduction, Charge, and Future Initiatives</vt:lpstr>
      <vt:lpstr>Welcome PAC members!!</vt:lpstr>
      <vt:lpstr>Approved PAC Days by Physics Topic</vt:lpstr>
      <vt:lpstr>Number of Approved Experiments by Physics Topic</vt:lpstr>
      <vt:lpstr>Status of Fully Approved Experiments</vt:lpstr>
      <vt:lpstr>User Driven Science</vt:lpstr>
      <vt:lpstr>PAC53 CHarge</vt:lpstr>
      <vt:lpstr>Jeopardy</vt:lpstr>
      <vt:lpstr>Jeopardy issues</vt:lpstr>
      <vt:lpstr>Proposals with Parallel/GROUP Running</vt:lpstr>
      <vt:lpstr>Reminder about letters of intent</vt:lpstr>
      <vt:lpstr>Policy on Equipment Availability</vt:lpstr>
      <vt:lpstr>PAC Report</vt:lpstr>
      <vt:lpstr>Role of User Chair and Chair elect on PAC</vt:lpstr>
      <vt:lpstr>SOme last noteS</vt:lpstr>
      <vt:lpstr>Thank you AGAIN!</vt:lpstr>
    </vt:vector>
  </TitlesOfParts>
  <Company>Jefferson Lab</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dchopard</dc:creator>
  <cp:lastModifiedBy>Cynthia (Thia) Keppel</cp:lastModifiedBy>
  <cp:revision>143</cp:revision>
  <dcterms:created xsi:type="dcterms:W3CDTF">2013-08-22T19:51:08Z</dcterms:created>
  <dcterms:modified xsi:type="dcterms:W3CDTF">2025-07-21T02:38:25Z</dcterms:modified>
</cp:coreProperties>
</file>