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750" r:id="rId2"/>
    <p:sldId id="6070" r:id="rId3"/>
    <p:sldId id="6096" r:id="rId4"/>
    <p:sldId id="1338" r:id="rId5"/>
    <p:sldId id="292" r:id="rId6"/>
    <p:sldId id="6112" r:id="rId7"/>
    <p:sldId id="6101" r:id="rId8"/>
    <p:sldId id="6022" r:id="rId9"/>
    <p:sldId id="6105" r:id="rId10"/>
    <p:sldId id="6091" r:id="rId11"/>
    <p:sldId id="6111" r:id="rId12"/>
    <p:sldId id="5687" r:id="rId13"/>
    <p:sldId id="6109" r:id="rId14"/>
    <p:sldId id="603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F4"/>
    <a:srgbClr val="F4FFB9"/>
    <a:srgbClr val="DBFFAD"/>
    <a:srgbClr val="ECCB00"/>
    <a:srgbClr val="B1FFFD"/>
    <a:srgbClr val="EE28FF"/>
    <a:srgbClr val="7030A0"/>
    <a:srgbClr val="2C67FF"/>
    <a:srgbClr val="FCB3FF"/>
    <a:srgbClr val="45A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13" autoAdjust="0"/>
    <p:restoredTop sz="93405" autoAdjust="0"/>
  </p:normalViewPr>
  <p:slideViewPr>
    <p:cSldViewPr snapToGrid="0" snapToObjects="1">
      <p:cViewPr varScale="1">
        <p:scale>
          <a:sx n="64" d="100"/>
          <a:sy n="64" d="100"/>
        </p:scale>
        <p:origin x="36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6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1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2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7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5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July 20, 2025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July 20, 2025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01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09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50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32" y="365126"/>
            <a:ext cx="1133856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32" y="1289786"/>
            <a:ext cx="1133856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319233" y="1170209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319232" y="6173866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HEP Visit, September 8, 2023</a:t>
            </a:r>
          </a:p>
        </p:txBody>
      </p:sp>
    </p:spTree>
    <p:extLst>
      <p:ext uri="{BB962C8B-B14F-4D97-AF65-F5344CB8AC3E}">
        <p14:creationId xmlns:p14="http://schemas.microsoft.com/office/powerpoint/2010/main" val="408499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July 20,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doi.org/10.3390/instruments80100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4490879" y="3249028"/>
            <a:ext cx="67277" cy="8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281" rIns="33281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endParaRPr sz="5242" kern="0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450E8-73F2-D8FF-B405-60DCAEDEE4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06826" y="658670"/>
            <a:ext cx="8607286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4400" b="0" dirty="0"/>
            </a:br>
            <a:r>
              <a:rPr lang="en-US" sz="4400" b="0" dirty="0"/>
              <a:t>Future Initiatives for the </a:t>
            </a:r>
            <a:r>
              <a:rPr lang="en-US" sz="4400" b="0" dirty="0" err="1"/>
              <a:t>JLab</a:t>
            </a:r>
            <a:r>
              <a:rPr lang="en-US" sz="4400" b="0" dirty="0"/>
              <a:t> Experimental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79EF2-E5FA-0335-99CC-BC6BD4C09F4D}"/>
              </a:ext>
            </a:extLst>
          </p:cNvPr>
          <p:cNvSpPr txBox="1">
            <a:spLocks/>
          </p:cNvSpPr>
          <p:nvPr/>
        </p:nvSpPr>
        <p:spPr>
          <a:xfrm>
            <a:off x="-231913" y="2579196"/>
            <a:ext cx="12284765" cy="593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  <a:ea typeface="+mj-ea"/>
                <a:cs typeface="+mn-cs"/>
              </a:rPr>
              <a:t>Cynthia Keppel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7D0CFFD-16FA-D1E1-6C2F-9A983CFF0252}"/>
              </a:ext>
            </a:extLst>
          </p:cNvPr>
          <p:cNvSpPr txBox="1">
            <a:spLocks/>
          </p:cNvSpPr>
          <p:nvPr/>
        </p:nvSpPr>
        <p:spPr>
          <a:xfrm>
            <a:off x="0" y="3260174"/>
            <a:ext cx="12192000" cy="8990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>
                <a:solidFill>
                  <a:srgbClr val="000000"/>
                </a:solidFill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Jefferson Lab </a:t>
            </a:r>
            <a:r>
              <a:rPr lang="en-US" sz="2400" i="1" dirty="0">
                <a:solidFill>
                  <a:srgbClr val="000000"/>
                </a:solidFill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Program Advisory Committee</a:t>
            </a:r>
            <a:endParaRPr lang="en-US" sz="2400" i="1" dirty="0">
              <a:solidFill>
                <a:srgbClr val="000000"/>
              </a:solidFill>
              <a:effectLst/>
              <a:latin typeface="Palatino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Century Gothic" panose="020B0502020202020204" pitchFamily="34" charset="0"/>
                <a:ea typeface="+mj-ea"/>
                <a:cs typeface="+mn-cs"/>
              </a:rPr>
              <a:t>Newport News, VA, July 21-25, 2025 </a:t>
            </a:r>
          </a:p>
          <a:p>
            <a:pPr marL="0" indent="0" algn="ctr">
              <a:buNone/>
            </a:pPr>
            <a:endParaRPr lang="en-US" sz="2000" dirty="0">
              <a:latin typeface="Century Gothic" panose="020B0502020202020204" pitchFamily="34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4"/>
    </mc:Choice>
    <mc:Fallback xmlns="">
      <p:transition spd="slow" advTm="210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2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Secondary Beams at Jefferson Lab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1EB38-6A66-781A-386F-120F9A839994}"/>
              </a:ext>
            </a:extLst>
          </p:cNvPr>
          <p:cNvSpPr txBox="1"/>
          <p:nvPr/>
        </p:nvSpPr>
        <p:spPr>
          <a:xfrm>
            <a:off x="3088030" y="6498258"/>
            <a:ext cx="7553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(2024)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17F207-B694-17F7-ABB6-797FC302873B}"/>
              </a:ext>
            </a:extLst>
          </p:cNvPr>
          <p:cNvSpPr txBox="1"/>
          <p:nvPr/>
        </p:nvSpPr>
        <p:spPr>
          <a:xfrm>
            <a:off x="6386737" y="1134258"/>
            <a:ext cx="31424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-136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A secondary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muon beam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with a bremsstrahlung-like energy spectrum extending up to 5 GeV could yield up to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∼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⁻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⁶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μ/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EOT, corresponding 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10⁸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μ/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s for 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 50 µA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B5E19-185A-5133-8B61-AE6AD28F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46" y="1470783"/>
            <a:ext cx="5164538" cy="2677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975DF-A227-D291-CB59-AAEA9B1ACC46}"/>
              </a:ext>
            </a:extLst>
          </p:cNvPr>
          <p:cNvSpPr txBox="1"/>
          <p:nvPr/>
        </p:nvSpPr>
        <p:spPr>
          <a:xfrm>
            <a:off x="-20930" y="764926"/>
            <a:ext cx="56566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anose="020B0502020104020203" pitchFamily="34" charset="-79"/>
                <a:ea typeface="+mn-ea"/>
                <a:cs typeface="Gill Sans" panose="020B0502020104020203" pitchFamily="34" charset="-79"/>
              </a:rPr>
              <a:t>High-intensity secondary beams are produced in the dump(s) fully parasitically with high-intensity 10 GeV (22 GeV) electron beam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SemiBold" panose="020B0502020104020203" pitchFamily="34" charset="-79"/>
              <a:ea typeface="+mn-ea"/>
              <a:cs typeface="Gill Sans SemiBold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1FC85-B0C1-9E44-C6FC-2FA05C231E93}"/>
              </a:ext>
            </a:extLst>
          </p:cNvPr>
          <p:cNvSpPr txBox="1"/>
          <p:nvPr/>
        </p:nvSpPr>
        <p:spPr>
          <a:xfrm>
            <a:off x="6350620" y="3073629"/>
            <a:ext cx="54778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A secondary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neutrino beam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with a typical decay-at-rest (DAR) energy spectrum could provide up to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∼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7×10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⁻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⁵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ν/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EOT when integrated over a 1 m² detector located 10 m above the beam dump; Considering a delivered charge of 10²² EOT per year,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annual neutrino flux would be in the range of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18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BDDC4-2993-AFFD-77B7-499F8DA3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092" y="866549"/>
            <a:ext cx="2097242" cy="196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648EEC-E3A6-1FEC-8B28-0E3E67C69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655" y="4483417"/>
            <a:ext cx="4661763" cy="210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diagram of a beam&#10;&#10;Description automatically generated">
            <a:extLst>
              <a:ext uri="{FF2B5EF4-FFF2-40B4-BE49-F238E27FC236}">
                <a16:creationId xmlns:a16="http://schemas.microsoft.com/office/drawing/2014/main" id="{15288079-241C-DA03-B521-EB6C5C298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63" y="4243180"/>
            <a:ext cx="4274685" cy="239481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3DD91-4591-80D3-66C8-A72A8D9C729F}"/>
              </a:ext>
            </a:extLst>
          </p:cNvPr>
          <p:cNvSpPr txBox="1"/>
          <p:nvPr/>
        </p:nvSpPr>
        <p:spPr>
          <a:xfrm>
            <a:off x="283517" y="1445410"/>
            <a:ext cx="46579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C172B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  <a:hlinkClick r:id="rId7"/>
              </a:rPr>
              <a:t>https://doi.org/10.3390/instruments8010001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C172B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 (2024)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-light" panose="02000503020000020003" pitchFamily="2" charset="0"/>
                <a:ea typeface="+mn-ea"/>
                <a:cs typeface="+mn-cs"/>
              </a:rPr>
              <a:t> 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6839C-D172-D494-3202-2F5423D0A048}"/>
              </a:ext>
            </a:extLst>
          </p:cNvPr>
          <p:cNvSpPr txBox="1"/>
          <p:nvPr/>
        </p:nvSpPr>
        <p:spPr>
          <a:xfrm>
            <a:off x="8197041" y="4557577"/>
            <a:ext cx="9570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anose="020B0502020104020203" pitchFamily="34" charset="-79"/>
                <a:ea typeface="+mn-ea"/>
                <a:cs typeface="Gill Sans" panose="020B0502020104020203" pitchFamily="34" charset="-79"/>
              </a:rPr>
              <a:t>Off-axis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SemiBold" panose="020B0502020104020203" pitchFamily="34" charset="-79"/>
              <a:ea typeface="+mn-ea"/>
              <a:cs typeface="Gill Sans SemiBold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C0D8A-D83C-A506-E921-5FB463348CC6}"/>
              </a:ext>
            </a:extLst>
          </p:cNvPr>
          <p:cNvSpPr txBox="1"/>
          <p:nvPr/>
        </p:nvSpPr>
        <p:spPr>
          <a:xfrm>
            <a:off x="10592465" y="4520557"/>
            <a:ext cx="9570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anose="020B0502020104020203" pitchFamily="34" charset="-79"/>
                <a:ea typeface="+mn-ea"/>
                <a:cs typeface="Gill Sans" panose="020B0502020104020203" pitchFamily="34" charset="-79"/>
              </a:rPr>
              <a:t>On-axis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SemiBold" panose="020B0502020104020203" pitchFamily="34" charset="-79"/>
              <a:ea typeface="+mn-ea"/>
              <a:cs typeface="Gill Sans SemiBold" panose="020B05020201040202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DAB85-2979-C944-9414-0A66DBCBF6F2}"/>
              </a:ext>
            </a:extLst>
          </p:cNvPr>
          <p:cNvSpPr txBox="1"/>
          <p:nvPr/>
        </p:nvSpPr>
        <p:spPr>
          <a:xfrm rot="20979635">
            <a:off x="5327374" y="4834576"/>
            <a:ext cx="121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2BF4"/>
                </a:solidFill>
              </a:rPr>
              <a:t>Neutrons too</a:t>
            </a:r>
          </a:p>
        </p:txBody>
      </p:sp>
    </p:spTree>
    <p:extLst>
      <p:ext uri="{BB962C8B-B14F-4D97-AF65-F5344CB8AC3E}">
        <p14:creationId xmlns:p14="http://schemas.microsoft.com/office/powerpoint/2010/main" val="232741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Secondary Beams at Jefferson Lab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FF2300-6377-084D-A566-1939588D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93" y="1432836"/>
            <a:ext cx="7023100" cy="356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F375A-377C-FA45-A41B-3FAB97C9F403}"/>
              </a:ext>
            </a:extLst>
          </p:cNvPr>
          <p:cNvSpPr txBox="1"/>
          <p:nvPr/>
        </p:nvSpPr>
        <p:spPr>
          <a:xfrm>
            <a:off x="7553739" y="874421"/>
            <a:ext cx="44328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Only 3 muon beamlines in use today: SPS/M2 at CERN for COMPASS, the muon storage ring for (g-2)</a:t>
            </a:r>
            <a:r>
              <a:rPr lang="el-GR" sz="2000" dirty="0"/>
              <a:t>μ </a:t>
            </a:r>
            <a:r>
              <a:rPr lang="en-US" sz="2000" dirty="0"/>
              <a:t>at </a:t>
            </a:r>
            <a:r>
              <a:rPr lang="en-US" sz="2000" dirty="0" err="1"/>
              <a:t>Fermilab</a:t>
            </a:r>
            <a:r>
              <a:rPr lang="en-US" sz="2000" dirty="0"/>
              <a:t>, and PiM1 for MUSE at PSI. </a:t>
            </a:r>
          </a:p>
          <a:p>
            <a:endParaRPr lang="en-US" sz="2000" dirty="0"/>
          </a:p>
          <a:p>
            <a:r>
              <a:rPr lang="en-US" sz="2000" dirty="0"/>
              <a:t>There are more planned beams, e.g. at J-PARC for a (g-2)</a:t>
            </a:r>
            <a:r>
              <a:rPr lang="el-GR" sz="2000" dirty="0"/>
              <a:t>μ</a:t>
            </a:r>
            <a:r>
              <a:rPr lang="en-US" sz="2000" dirty="0"/>
              <a:t>, not included in the graph. </a:t>
            </a:r>
          </a:p>
          <a:p>
            <a:endParaRPr lang="en-US" sz="2000" dirty="0">
              <a:solidFill>
                <a:srgbClr val="152BF4"/>
              </a:solidFill>
            </a:endParaRPr>
          </a:p>
          <a:p>
            <a:r>
              <a:rPr lang="en-US" sz="2000" dirty="0">
                <a:solidFill>
                  <a:srgbClr val="152BF4"/>
                </a:solidFill>
              </a:rPr>
              <a:t>The potential </a:t>
            </a:r>
            <a:r>
              <a:rPr lang="en-US" sz="2000" dirty="0" err="1">
                <a:solidFill>
                  <a:srgbClr val="152BF4"/>
                </a:solidFill>
              </a:rPr>
              <a:t>JLab</a:t>
            </a:r>
            <a:r>
              <a:rPr lang="en-US" sz="2000" dirty="0">
                <a:solidFill>
                  <a:srgbClr val="152BF4"/>
                </a:solidFill>
              </a:rPr>
              <a:t> facility would </a:t>
            </a:r>
            <a:r>
              <a:rPr lang="en-US" sz="2000" i="1" u="sng" dirty="0">
                <a:solidFill>
                  <a:srgbClr val="152BF4"/>
                </a:solidFill>
              </a:rPr>
              <a:t>uniquely </a:t>
            </a:r>
            <a:r>
              <a:rPr lang="en-US" sz="2000" dirty="0">
                <a:solidFill>
                  <a:srgbClr val="152BF4"/>
                </a:solidFill>
              </a:rPr>
              <a:t>provide muons in a large</a:t>
            </a:r>
          </a:p>
          <a:p>
            <a:r>
              <a:rPr lang="en-US" sz="2000" dirty="0">
                <a:solidFill>
                  <a:srgbClr val="152BF4"/>
                </a:solidFill>
              </a:rPr>
              <a:t>range of momenta, while other muon beams have a small momentum bite. </a:t>
            </a:r>
            <a:r>
              <a:rPr lang="en-US" sz="2000" dirty="0" err="1">
                <a:solidFill>
                  <a:srgbClr val="152BF4"/>
                </a:solidFill>
              </a:rPr>
              <a:t>Fermilab</a:t>
            </a:r>
            <a:r>
              <a:rPr lang="en-US" sz="2000" dirty="0">
                <a:solidFill>
                  <a:srgbClr val="152BF4"/>
                </a:solidFill>
              </a:rPr>
              <a:t>, for example, is fixed to 3.1 GeV/c momentum.</a:t>
            </a:r>
          </a:p>
          <a:p>
            <a:endParaRPr lang="en-US" sz="2000" dirty="0"/>
          </a:p>
          <a:p>
            <a:r>
              <a:rPr lang="en-US" sz="2000" dirty="0"/>
              <a:t>The surface muon beams for material science are low momentum.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74176B-4027-6246-BD60-51429B8A7F45}"/>
              </a:ext>
            </a:extLst>
          </p:cNvPr>
          <p:cNvCxnSpPr>
            <a:cxnSpLocks/>
          </p:cNvCxnSpPr>
          <p:nvPr/>
        </p:nvCxnSpPr>
        <p:spPr>
          <a:xfrm flipV="1">
            <a:off x="3021496" y="5001536"/>
            <a:ext cx="556591" cy="862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0C12B6C-563D-4241-9FB8-96CD5192E795}"/>
              </a:ext>
            </a:extLst>
          </p:cNvPr>
          <p:cNvSpPr txBox="1"/>
          <p:nvPr/>
        </p:nvSpPr>
        <p:spPr>
          <a:xfrm>
            <a:off x="1719725" y="5791421"/>
            <a:ext cx="174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52BF4"/>
                </a:solidFill>
              </a:rPr>
              <a:t>log scale!</a:t>
            </a:r>
          </a:p>
        </p:txBody>
      </p:sp>
    </p:spTree>
    <p:extLst>
      <p:ext uri="{BB962C8B-B14F-4D97-AF65-F5344CB8AC3E}">
        <p14:creationId xmlns:p14="http://schemas.microsoft.com/office/powerpoint/2010/main" val="273471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DE6B-CD72-4657-AC07-38F9356F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49" y="281521"/>
            <a:ext cx="11338560" cy="623416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accent1"/>
                </a:solidFill>
                <a:latin typeface="Avenir" panose="020B0503020203020204"/>
              </a:rPr>
              <a:t>MicroPattern</a:t>
            </a:r>
            <a:r>
              <a:rPr lang="en-US" sz="3200" dirty="0">
                <a:solidFill>
                  <a:schemeClr val="accent1"/>
                </a:solidFill>
                <a:latin typeface="Avenir" panose="020B0503020203020204"/>
              </a:rPr>
              <a:t> Gaseous Detector Center: </a:t>
            </a:r>
            <a:br>
              <a:rPr lang="en-US" sz="3200" dirty="0">
                <a:solidFill>
                  <a:schemeClr val="accent1"/>
                </a:solidFill>
                <a:latin typeface="Avenir" panose="020B0503020203020204"/>
              </a:rPr>
            </a:br>
            <a:r>
              <a:rPr lang="en-US" sz="3200" i="1" dirty="0">
                <a:solidFill>
                  <a:schemeClr val="accent1"/>
                </a:solidFill>
                <a:latin typeface="Avenir" panose="020B0503020203020204"/>
              </a:rPr>
              <a:t>A Proposed Community User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F8BA4-92A5-48EF-B869-04B41FBB4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32" y="1343570"/>
            <a:ext cx="5611051" cy="4860002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venir" panose="020B0503020203020204"/>
              </a:rPr>
              <a:t>Need for US-MPGD center for NP, HEP, BES, medical applications and beyond: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Avenir" panose="020B0503020203020204"/>
              </a:rPr>
              <a:t>Large number of US institutions (~50+) engaged in MPGD activities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Avenir" panose="020B0503020203020204"/>
              </a:rPr>
              <a:t>Community needs a dedicated US-based MPGD User Facility with a: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accent5">
                    <a:lumMod val="10000"/>
                  </a:schemeClr>
                </a:solidFill>
              </a:rPr>
              <a:t>Prototype detector production workshop similar to the </a:t>
            </a:r>
            <a:r>
              <a:rPr lang="en-US" sz="1800" dirty="0" err="1">
                <a:solidFill>
                  <a:schemeClr val="accent5">
                    <a:lumMod val="10000"/>
                  </a:schemeClr>
                </a:solidFill>
              </a:rPr>
              <a:t>SiDet</a:t>
            </a:r>
            <a:r>
              <a:rPr lang="en-US" sz="1800" dirty="0">
                <a:solidFill>
                  <a:schemeClr val="accent5">
                    <a:lumMod val="10000"/>
                  </a:schemeClr>
                </a:solidFill>
              </a:rPr>
              <a:t> Facility at FNAL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Detector R&amp;D Lab like the RD51 / GDD Lab at CERN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Avenir" panose="020B0503020203020204"/>
              </a:rPr>
              <a:t>Jefferson Lab is an excellent place for an MPGD center in the US: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At the forefront in both the </a:t>
            </a:r>
            <a:r>
              <a:rPr lang="en-US" sz="1800" i="1" u="sng" dirty="0">
                <a:solidFill>
                  <a:srgbClr val="000000"/>
                </a:solidFill>
                <a:latin typeface="Avenir" panose="020B0503020203020204"/>
              </a:rPr>
              <a:t>deployment and development </a:t>
            </a: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of large MPGDs in NP experiments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Experience in high background, high rate deployment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In-house MPGD expertise expanding 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Beam test capabilities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Avenir" panose="020B0503020203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4A72AF-C3DC-4C92-BFA8-6A0695C448C8}"/>
              </a:ext>
            </a:extLst>
          </p:cNvPr>
          <p:cNvGrpSpPr/>
          <p:nvPr/>
        </p:nvGrpSpPr>
        <p:grpSpPr>
          <a:xfrm>
            <a:off x="5930283" y="1270809"/>
            <a:ext cx="6052031" cy="2268828"/>
            <a:chOff x="-6831" y="4496325"/>
            <a:chExt cx="6052031" cy="22688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3CEEF1-D872-4330-9F7F-1AA574AAD983}"/>
                </a:ext>
              </a:extLst>
            </p:cNvPr>
            <p:cNvGrpSpPr/>
            <p:nvPr/>
          </p:nvGrpSpPr>
          <p:grpSpPr>
            <a:xfrm>
              <a:off x="-6831" y="4496325"/>
              <a:ext cx="6052031" cy="2268828"/>
              <a:chOff x="5491184" y="1150736"/>
              <a:chExt cx="6052031" cy="22688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8B5BCFE-FC90-4F79-988E-5EC3C0CA5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570" t="20158" r="2006" b="17715"/>
              <a:stretch/>
            </p:blipFill>
            <p:spPr>
              <a:xfrm>
                <a:off x="5508175" y="1150736"/>
                <a:ext cx="6035040" cy="2118857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05643B-28E4-4714-BF3B-5481891C0CA2}"/>
                  </a:ext>
                </a:extLst>
              </p:cNvPr>
              <p:cNvSpPr txBox="1"/>
              <p:nvPr/>
            </p:nvSpPr>
            <p:spPr>
              <a:xfrm>
                <a:off x="5491184" y="3142565"/>
                <a:ext cx="212211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Avenir" panose="020B0503020203020204"/>
                    <a:ea typeface="+mn-ea"/>
                    <a:cs typeface="Times New Roman" panose="02020603050405020304" pitchFamily="18" charset="0"/>
                  </a:rPr>
                  <a:t>Magnetron sputtering machine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A47E56-C705-4940-A3ED-104DC8B75B1C}"/>
                </a:ext>
              </a:extLst>
            </p:cNvPr>
            <p:cNvSpPr txBox="1"/>
            <p:nvPr/>
          </p:nvSpPr>
          <p:spPr>
            <a:xfrm>
              <a:off x="2945449" y="5278754"/>
              <a:ext cx="18907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venir" panose="020B0503020203020204"/>
                  <a:ea typeface="+mn-ea"/>
                  <a:cs typeface="Times New Roman" panose="02020603050405020304" pitchFamily="18" charset="0"/>
                </a:rPr>
                <a:t>Large area resistive MPGD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07C309-4B0F-4FF4-A2BA-722C211801AE}"/>
              </a:ext>
            </a:extLst>
          </p:cNvPr>
          <p:cNvSpPr txBox="1">
            <a:spLocks/>
          </p:cNvSpPr>
          <p:nvPr/>
        </p:nvSpPr>
        <p:spPr>
          <a:xfrm>
            <a:off x="6067092" y="3635787"/>
            <a:ext cx="5630942" cy="2515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Proposed MPGD Center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MPGDs detector R&amp;D/prototyping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Fabrication of large MPGDs (µRWELLs, GEMs, …)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In-house and external users' space with technical and scientific support  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Equipment for detector assembly, testing, irradiation, high-rate and aging studies..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Advanced readout R&amp;D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2F362B4-CDF0-44C3-BB48-A17A6BA9BF72}"/>
              </a:ext>
            </a:extLst>
          </p:cNvPr>
          <p:cNvSpPr txBox="1">
            <a:spLocks/>
          </p:cNvSpPr>
          <p:nvPr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69C32-F40A-4944-821E-46A56DF0648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BB5F41-7D7F-CB45-9622-ACAE955EE9F3}"/>
              </a:ext>
            </a:extLst>
          </p:cNvPr>
          <p:cNvSpPr/>
          <p:nvPr/>
        </p:nvSpPr>
        <p:spPr>
          <a:xfrm>
            <a:off x="5920663" y="3600594"/>
            <a:ext cx="5923800" cy="2386641"/>
          </a:xfrm>
          <a:prstGeom prst="rect">
            <a:avLst/>
          </a:pr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536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8A70-0FFA-BD4D-A47B-D9A0017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B772C-9284-3249-BF35-A581B99E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3" y="944300"/>
            <a:ext cx="11655594" cy="623175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Jefferson Lab offers an exceptional environment for exploring QCD in the non-perturbative regime, combining high luminosity with state-of-the-art experimental facilities. </a:t>
            </a:r>
          </a:p>
          <a:p>
            <a:r>
              <a:rPr lang="en-US" dirty="0">
                <a:latin typeface="Avenir Book" panose="02000503020000020003" pitchFamily="2" charset="0"/>
              </a:rPr>
              <a:t>Strategic upgrades, like the 22 GeV energy enhancement will expand our reach into uncharted regimes of hadronic physics.</a:t>
            </a:r>
          </a:p>
          <a:p>
            <a:r>
              <a:rPr lang="en-US" dirty="0">
                <a:latin typeface="Avenir Book" panose="02000503020000020003" pitchFamily="2" charset="0"/>
              </a:rPr>
              <a:t>The development of positron beams is essential to isolating and quantifying two-photon exchange effects, while also enabling symmetry tests and rare process searches that deepen our exploration of the Standard Model and beyond.</a:t>
            </a:r>
          </a:p>
          <a:p>
            <a:r>
              <a:rPr lang="en-US" dirty="0">
                <a:latin typeface="Avenir Book" panose="02000503020000020003" pitchFamily="2" charset="0"/>
              </a:rPr>
              <a:t>Innovative experiments such as MOLLER, </a:t>
            </a:r>
            <a:r>
              <a:rPr lang="en-US" dirty="0" err="1">
                <a:latin typeface="Avenir Book" panose="02000503020000020003" pitchFamily="2" charset="0"/>
              </a:rPr>
              <a:t>SoLID</a:t>
            </a:r>
            <a:r>
              <a:rPr lang="en-US" dirty="0">
                <a:latin typeface="Avenir Book" panose="02000503020000020003" pitchFamily="2" charset="0"/>
              </a:rPr>
              <a:t>, BDX, Hall C </a:t>
            </a:r>
            <a:r>
              <a:rPr lang="en-US" dirty="0" err="1">
                <a:latin typeface="Avenir Book" panose="02000503020000020003" pitchFamily="2" charset="0"/>
              </a:rPr>
              <a:t>Hypernuclear</a:t>
            </a:r>
            <a:r>
              <a:rPr lang="en-US" dirty="0">
                <a:latin typeface="Avenir Book" panose="02000503020000020003" pitchFamily="2" charset="0"/>
              </a:rPr>
              <a:t> will deepen our understanding of nucleon structure, dark sectors, and the role of strangeness in QCD.</a:t>
            </a:r>
          </a:p>
          <a:p>
            <a:r>
              <a:rPr lang="en-US" dirty="0">
                <a:latin typeface="Avenir Book" panose="02000503020000020003" pitchFamily="2" charset="0"/>
              </a:rPr>
              <a:t>A new facility for muons and neutrinos is attracting new scientific communities to partner with the </a:t>
            </a:r>
            <a:r>
              <a:rPr lang="en-US" dirty="0" err="1">
                <a:latin typeface="Avenir Book" panose="02000503020000020003" pitchFamily="2" charset="0"/>
              </a:rPr>
              <a:t>JLab</a:t>
            </a:r>
            <a:r>
              <a:rPr lang="en-US" dirty="0">
                <a:latin typeface="Avenir Book" panose="02000503020000020003" pitchFamily="2" charset="0"/>
              </a:rPr>
              <a:t> community and nuclear physics. </a:t>
            </a:r>
          </a:p>
          <a:p>
            <a:r>
              <a:rPr lang="en-US" dirty="0">
                <a:latin typeface="Avenir Book" panose="02000503020000020003" pitchFamily="2" charset="0"/>
              </a:rPr>
              <a:t>Advanced technology development, such as made possible by the proposed MPGD center, fuels new experiments broadly by allowing for enhanced measurement capabilities with improved resolution and high rate. </a:t>
            </a:r>
          </a:p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Together, these opportunities signal a dynamic future, one that bridges precision measurements with bold exploration, and keeps Jefferson Lab at the forefront of discovery.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76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22 GeV: A New Window into the World of XYZ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B4DA5-B95B-4E40-9522-0C6567D6F33C}"/>
              </a:ext>
            </a:extLst>
          </p:cNvPr>
          <p:cNvSpPr txBox="1"/>
          <p:nvPr/>
        </p:nvSpPr>
        <p:spPr>
          <a:xfrm>
            <a:off x="279435" y="1105146"/>
            <a:ext cx="11633130" cy="400110"/>
          </a:xfrm>
          <a:prstGeom prst="rect">
            <a:avLst/>
          </a:prstGeom>
          <a:solidFill>
            <a:schemeClr val="accent2">
              <a:alpha val="27703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venir Book" panose="02000503020000020003" pitchFamily="2" charset="0"/>
              </a:rPr>
              <a:t>This program suits </a:t>
            </a:r>
            <a:r>
              <a:rPr lang="en-US" sz="2000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perfect the 22 GeV upgrade: </a:t>
            </a:r>
            <a:r>
              <a:rPr lang="en-US" sz="2000" dirty="0">
                <a:effectLst/>
                <a:latin typeface="Avenir Book" panose="02000503020000020003" pitchFamily="2" charset="0"/>
              </a:rPr>
              <a:t>Thresholds for XYZ  states open just above 12 GeV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AA92C-3182-173E-8D5A-A449AE87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4" y="1786791"/>
            <a:ext cx="6520836" cy="3101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30CA3-3A6B-D1CA-1BE9-125382B0C921}"/>
              </a:ext>
            </a:extLst>
          </p:cNvPr>
          <p:cNvSpPr txBox="1"/>
          <p:nvPr/>
        </p:nvSpPr>
        <p:spPr>
          <a:xfrm>
            <a:off x="279435" y="5426978"/>
            <a:ext cx="111463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Many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 non-</a:t>
            </a:r>
            <a:r>
              <a:rPr lang="en-US" sz="1600" i="1" dirty="0" err="1">
                <a:effectLst/>
                <a:latin typeface="Avenir Book" panose="02000503020000020003" pitchFamily="2" charset="0"/>
              </a:rPr>
              <a:t>qq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 candidate states observed in </a:t>
            </a:r>
            <a:r>
              <a:rPr lang="en-US" sz="1600" dirty="0">
                <a:latin typeface="Avenir Book" panose="02000503020000020003" pitchFamily="2" charset="0"/>
              </a:rPr>
              <a:t>in B decays, </a:t>
            </a:r>
            <a:r>
              <a:rPr lang="en-US" sz="1600" dirty="0" err="1">
                <a:latin typeface="Avenir Book" panose="02000503020000020003" pitchFamily="2" charset="0"/>
              </a:rPr>
              <a:t>e</a:t>
            </a:r>
            <a:r>
              <a:rPr lang="en-US" sz="1600" baseline="30000" dirty="0" err="1">
                <a:latin typeface="Avenir Book" panose="02000503020000020003" pitchFamily="2" charset="0"/>
              </a:rPr>
              <a:t>+</a:t>
            </a:r>
            <a:r>
              <a:rPr lang="en-US" sz="1600" dirty="0" err="1">
                <a:latin typeface="Avenir Book" panose="02000503020000020003" pitchFamily="2" charset="0"/>
              </a:rPr>
              <a:t>e</a:t>
            </a:r>
            <a:r>
              <a:rPr lang="en-US" sz="1600" dirty="0">
                <a:latin typeface="Avenir Book" panose="02000503020000020003" pitchFamily="2" charset="0"/>
              </a:rPr>
              <a:t>- colliders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No XYZ state </a:t>
            </a:r>
            <a:r>
              <a:rPr lang="it-IT" sz="1600" dirty="0" err="1">
                <a:latin typeface="Avenir Book" panose="02000503020000020003" pitchFamily="2" charset="0"/>
              </a:rPr>
              <a:t>uncontroversially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seen</a:t>
            </a:r>
            <a:r>
              <a:rPr lang="it-IT" sz="1600" dirty="0">
                <a:latin typeface="Avenir Book" panose="02000503020000020003" pitchFamily="2" charset="0"/>
              </a:rPr>
              <a:t> so far</a:t>
            </a:r>
            <a:r>
              <a:rPr lang="en-US" sz="1600" dirty="0">
                <a:latin typeface="Avenir Book" panose="02000503020000020003" pitchFamily="2" charset="0"/>
              </a:rPr>
              <a:t> (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tetraquark, molecule, virtual state, triangle singularity, ... 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venir Book" panose="02000503020000020003" pitchFamily="2" charset="0"/>
              </a:rPr>
              <a:t>Crucial to confirm these states in other production processes </a:t>
            </a:r>
          </a:p>
          <a:p>
            <a:r>
              <a:rPr lang="en-US" sz="1600" dirty="0">
                <a:effectLst/>
                <a:latin typeface="Avenir Book" panose="02000503020000020003" pitchFamily="2" charset="0"/>
              </a:rPr>
              <a:t>→ </a:t>
            </a:r>
            <a:r>
              <a:rPr lang="en-US" sz="1600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n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ever directly produced using </a:t>
            </a:r>
            <a:r>
              <a:rPr lang="en-US" sz="1600" dirty="0">
                <a:solidFill>
                  <a:schemeClr val="accent1"/>
                </a:solidFill>
                <a:latin typeface="Symbol" pitchFamily="2" charset="2"/>
              </a:rPr>
              <a:t>g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/lepton beam → free from re-scattering mechanisms </a:t>
            </a:r>
          </a:p>
        </p:txBody>
      </p:sp>
      <p:pic>
        <p:nvPicPr>
          <p:cNvPr id="8" name="Picture 7" descr="A graph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C33C76B1-2E8F-9826-B5B0-4481783C6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752" y="2067852"/>
            <a:ext cx="5034813" cy="3060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1D149-AB84-1BF5-A3FA-CE1D522DB926}"/>
              </a:ext>
            </a:extLst>
          </p:cNvPr>
          <p:cNvSpPr txBox="1"/>
          <p:nvPr/>
        </p:nvSpPr>
        <p:spPr>
          <a:xfrm>
            <a:off x="1704512" y="530884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45447-BCE1-DF90-C6D9-6F8FD4B2E2FC}"/>
              </a:ext>
            </a:extLst>
          </p:cNvPr>
          <p:cNvGrpSpPr/>
          <p:nvPr/>
        </p:nvGrpSpPr>
        <p:grpSpPr>
          <a:xfrm>
            <a:off x="8018877" y="2635524"/>
            <a:ext cx="3700314" cy="2046609"/>
            <a:chOff x="8018877" y="2635524"/>
            <a:chExt cx="3700314" cy="20466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8E5168-458F-DD81-E183-73DC9576E860}"/>
                </a:ext>
              </a:extLst>
            </p:cNvPr>
            <p:cNvSpPr/>
            <p:nvPr/>
          </p:nvSpPr>
          <p:spPr>
            <a:xfrm>
              <a:off x="10157070" y="2635524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D5DC3C-5400-28F1-2810-C4CC4C0E81B6}"/>
                </a:ext>
              </a:extLst>
            </p:cNvPr>
            <p:cNvSpPr/>
            <p:nvPr/>
          </p:nvSpPr>
          <p:spPr>
            <a:xfrm>
              <a:off x="8273757" y="3055692"/>
              <a:ext cx="493578" cy="153852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2E7FBB-57D4-E938-2B82-18794C1EAEC0}"/>
                </a:ext>
              </a:extLst>
            </p:cNvPr>
            <p:cNvSpPr/>
            <p:nvPr/>
          </p:nvSpPr>
          <p:spPr>
            <a:xfrm>
              <a:off x="8018877" y="3422292"/>
              <a:ext cx="285027" cy="153852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D50A47-C04D-8DE8-74D2-40C76B5313C9}"/>
                </a:ext>
              </a:extLst>
            </p:cNvPr>
            <p:cNvSpPr/>
            <p:nvPr/>
          </p:nvSpPr>
          <p:spPr>
            <a:xfrm>
              <a:off x="10157070" y="3081656"/>
              <a:ext cx="365760" cy="236072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634202-5F5A-8846-CF56-20BB77BA2DBA}"/>
                </a:ext>
              </a:extLst>
            </p:cNvPr>
            <p:cNvSpPr/>
            <p:nvPr/>
          </p:nvSpPr>
          <p:spPr>
            <a:xfrm>
              <a:off x="10157070" y="3367506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4E4BAB-2B5C-F6A9-B570-C64174E8CEC8}"/>
                </a:ext>
              </a:extLst>
            </p:cNvPr>
            <p:cNvSpPr/>
            <p:nvPr/>
          </p:nvSpPr>
          <p:spPr>
            <a:xfrm>
              <a:off x="8273757" y="3525130"/>
              <a:ext cx="285027" cy="24701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85CFB4-BD14-E69B-AC3E-73897529F089}"/>
                </a:ext>
              </a:extLst>
            </p:cNvPr>
            <p:cNvSpPr/>
            <p:nvPr/>
          </p:nvSpPr>
          <p:spPr>
            <a:xfrm>
              <a:off x="8932454" y="3401625"/>
              <a:ext cx="213028" cy="14400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FD5414-022E-5EE7-3A63-01AF2018EF24}"/>
                </a:ext>
              </a:extLst>
            </p:cNvPr>
            <p:cNvSpPr/>
            <p:nvPr/>
          </p:nvSpPr>
          <p:spPr>
            <a:xfrm>
              <a:off x="9153392" y="3401625"/>
              <a:ext cx="213028" cy="144000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BCAB88-EFCA-99FA-BEF9-AFAD0C8521F0}"/>
                </a:ext>
              </a:extLst>
            </p:cNvPr>
            <p:cNvSpPr/>
            <p:nvPr/>
          </p:nvSpPr>
          <p:spPr>
            <a:xfrm>
              <a:off x="10697676" y="4004076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5AF3F3-C5CF-686B-8CD6-EE998440F1A0}"/>
                </a:ext>
              </a:extLst>
            </p:cNvPr>
            <p:cNvSpPr/>
            <p:nvPr/>
          </p:nvSpPr>
          <p:spPr>
            <a:xfrm>
              <a:off x="10697676" y="4225451"/>
              <a:ext cx="365760" cy="14400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2A9B0B-B1F6-3EFB-4F25-CD4F87178918}"/>
                </a:ext>
              </a:extLst>
            </p:cNvPr>
            <p:cNvSpPr/>
            <p:nvPr/>
          </p:nvSpPr>
          <p:spPr>
            <a:xfrm>
              <a:off x="10707645" y="4453551"/>
              <a:ext cx="365760" cy="144000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A00676-7A26-40D2-3C40-5EC4DF43506C}"/>
                </a:ext>
              </a:extLst>
            </p:cNvPr>
            <p:cNvSpPr txBox="1"/>
            <p:nvPr/>
          </p:nvSpPr>
          <p:spPr>
            <a:xfrm>
              <a:off x="11073405" y="3894904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92D050"/>
                  </a:solidFill>
                  <a:latin typeface="Symbol" pitchFamily="2" charset="2"/>
                </a:rPr>
                <a:t>p</a:t>
              </a:r>
              <a:r>
                <a:rPr lang="en-US" sz="1400" b="1" dirty="0" err="1">
                  <a:solidFill>
                    <a:srgbClr val="92D05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92D050"/>
                  </a:solidFill>
                  <a:latin typeface="Symbol" pitchFamily="2" charset="2"/>
                </a:rPr>
                <a:t>/y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CEA74A-F08F-F8DF-FC99-A81BB60D4353}"/>
                </a:ext>
              </a:extLst>
            </p:cNvPr>
            <p:cNvSpPr txBox="1"/>
            <p:nvPr/>
          </p:nvSpPr>
          <p:spPr>
            <a:xfrm>
              <a:off x="11076066" y="4134630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Symbol" pitchFamily="2" charset="2"/>
                </a:rPr>
                <a:t>pp</a:t>
              </a:r>
              <a:r>
                <a:rPr lang="en-US" sz="1400" b="1" dirty="0" err="1">
                  <a:solidFill>
                    <a:srgbClr val="00B0F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00B0F0"/>
                  </a:solidFill>
                  <a:latin typeface="Symbol" pitchFamily="2" charset="2"/>
                </a:rPr>
                <a:t>/y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35CA5-9A31-9870-A3D0-679F8DE9EAFA}"/>
                </a:ext>
              </a:extLst>
            </p:cNvPr>
            <p:cNvSpPr txBox="1"/>
            <p:nvPr/>
          </p:nvSpPr>
          <p:spPr>
            <a:xfrm>
              <a:off x="11073917" y="4374356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C00000"/>
                  </a:solidFill>
                  <a:latin typeface="Symbol" pitchFamily="2" charset="2"/>
                </a:rPr>
                <a:t>w</a:t>
              </a:r>
              <a:r>
                <a:rPr lang="en-US" sz="1400" b="1" dirty="0" err="1">
                  <a:solidFill>
                    <a:srgbClr val="C0000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C00000"/>
                  </a:solidFill>
                  <a:latin typeface="Symbol" pitchFamily="2" charset="2"/>
                </a:rPr>
                <a:t>/y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chemeClr val="accent1"/>
                </a:solidFill>
                <a:latin typeface="Avenir Book" panose="02000503020000020003" pitchFamily="2" charset="0"/>
              </a:rPr>
              <a:t>Jefferson Lab - Cornerstone of Hadronic Physics Research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B60E9-1EA2-C3CA-0B36-E5F2393CDDE9}"/>
              </a:ext>
            </a:extLst>
          </p:cNvPr>
          <p:cNvSpPr txBox="1"/>
          <p:nvPr/>
        </p:nvSpPr>
        <p:spPr>
          <a:xfrm>
            <a:off x="-333648" y="1065313"/>
            <a:ext cx="72080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45A0E2"/>
                </a:solidFill>
                <a:latin typeface="Avenir Book" panose="02000503020000020003" pitchFamily="2" charset="0"/>
              </a:rPr>
              <a:t>A Facility at the LUMINOSITY Frontier</a:t>
            </a:r>
            <a:r>
              <a:rPr lang="en-US" sz="2200" b="1" dirty="0">
                <a:solidFill>
                  <a:srgbClr val="00B050"/>
                </a:solidFill>
                <a:latin typeface="Avenir Book" panose="02000503020000020003" pitchFamily="2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(up to 10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39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cm-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s-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2235C-F346-D329-5818-266718949E63}"/>
              </a:ext>
            </a:extLst>
          </p:cNvPr>
          <p:cNvSpPr txBox="1"/>
          <p:nvPr/>
        </p:nvSpPr>
        <p:spPr>
          <a:xfrm>
            <a:off x="6625921" y="1939303"/>
            <a:ext cx="576008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5A0E2"/>
                </a:solidFill>
                <a:latin typeface="Avenir Book" panose="02000503020000020003" pitchFamily="2" charset="0"/>
              </a:rPr>
              <a:t>World-Class Electron Beam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CEBAF provides a precision, </a:t>
            </a:r>
            <a:r>
              <a:rPr lang="en-US" sz="1400" b="1" dirty="0">
                <a:solidFill>
                  <a:srgbClr val="45A0E2"/>
                </a:solidFill>
                <a:latin typeface="Avenir Book" panose="02000503020000020003" pitchFamily="2" charset="0"/>
              </a:rPr>
              <a:t>12 GeV </a:t>
            </a:r>
            <a:r>
              <a:rPr lang="en-US" sz="1400" dirty="0">
                <a:latin typeface="Avenir Book" panose="02000503020000020003" pitchFamily="2" charset="0"/>
              </a:rPr>
              <a:t>continuous electron beam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High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High Polarization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85104-E22F-5BAD-9D5B-BA756AED000B}"/>
              </a:ext>
            </a:extLst>
          </p:cNvPr>
          <p:cNvSpPr txBox="1"/>
          <p:nvPr/>
        </p:nvSpPr>
        <p:spPr>
          <a:xfrm>
            <a:off x="6625921" y="2991673"/>
            <a:ext cx="550677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5A0E2"/>
                </a:solidFill>
                <a:latin typeface="Avenir Book" panose="02000503020000020003" pitchFamily="2" charset="0"/>
              </a:rPr>
              <a:t>Unique Experimental Facilities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CEBAF supports 4 cutting-edge experimental halls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State-of-the-art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Versatile experimental setups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Advanced targets, data acquisition</a:t>
            </a:r>
          </a:p>
        </p:txBody>
      </p:sp>
      <p:pic>
        <p:nvPicPr>
          <p:cNvPr id="37" name="Picture 36" descr="Aerial view of a small town&#10;&#10;Description automatically generated">
            <a:extLst>
              <a:ext uri="{FF2B5EF4-FFF2-40B4-BE49-F238E27FC236}">
                <a16:creationId xmlns:a16="http://schemas.microsoft.com/office/drawing/2014/main" id="{996D6387-BF01-CF7F-78E5-751BBBD2A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5"/>
          <a:stretch/>
        </p:blipFill>
        <p:spPr>
          <a:xfrm>
            <a:off x="79512" y="1817305"/>
            <a:ext cx="6381754" cy="4003715"/>
          </a:xfrm>
          <a:prstGeom prst="rect">
            <a:avLst/>
          </a:prstGeom>
        </p:spPr>
      </p:pic>
      <p:pic>
        <p:nvPicPr>
          <p:cNvPr id="5" name="Picture 4" descr="A yellow and red machine&#10;&#10;Description automatically generated">
            <a:extLst>
              <a:ext uri="{FF2B5EF4-FFF2-40B4-BE49-F238E27FC236}">
                <a16:creationId xmlns:a16="http://schemas.microsoft.com/office/drawing/2014/main" id="{B5D311C3-0CD7-F013-D6E0-0986C731D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680" y="5716144"/>
            <a:ext cx="1897980" cy="1062869"/>
          </a:xfrm>
          <a:prstGeom prst="rect">
            <a:avLst/>
          </a:prstGeom>
        </p:spPr>
      </p:pic>
      <p:pic>
        <p:nvPicPr>
          <p:cNvPr id="4" name="Picture 3" descr="A large industrial plant with pipes and machinery&#10;&#10;Description automatically generated">
            <a:extLst>
              <a:ext uri="{FF2B5EF4-FFF2-40B4-BE49-F238E27FC236}">
                <a16:creationId xmlns:a16="http://schemas.microsoft.com/office/drawing/2014/main" id="{318DAB88-93BA-7DFB-E908-90FFD188C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301" y="5743641"/>
            <a:ext cx="2871472" cy="1024253"/>
          </a:xfrm>
          <a:prstGeom prst="rect">
            <a:avLst/>
          </a:prstGeom>
        </p:spPr>
      </p:pic>
      <p:pic>
        <p:nvPicPr>
          <p:cNvPr id="8" name="Picture 7" descr="A large factory with lots of machinery&#10;&#10;Description automatically generated">
            <a:extLst>
              <a:ext uri="{FF2B5EF4-FFF2-40B4-BE49-F238E27FC236}">
                <a16:creationId xmlns:a16="http://schemas.microsoft.com/office/drawing/2014/main" id="{5E615EBB-1930-89DD-3029-71C003637F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40" t="-4208" b="-2"/>
          <a:stretch/>
        </p:blipFill>
        <p:spPr>
          <a:xfrm>
            <a:off x="7308997" y="4630730"/>
            <a:ext cx="2856535" cy="1064238"/>
          </a:xfrm>
          <a:prstGeom prst="rect">
            <a:avLst/>
          </a:prstGeom>
        </p:spPr>
      </p:pic>
      <p:pic>
        <p:nvPicPr>
          <p:cNvPr id="13" name="Picture 12" descr="A large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998F5A4A-417A-8DF8-6972-ACCF67BA9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9680" y="4643519"/>
            <a:ext cx="1897980" cy="1062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54D50-44FC-9032-5DF3-9700A142F00D}"/>
              </a:ext>
            </a:extLst>
          </p:cNvPr>
          <p:cNvSpPr txBox="1"/>
          <p:nvPr/>
        </p:nvSpPr>
        <p:spPr>
          <a:xfrm>
            <a:off x="6441388" y="776040"/>
            <a:ext cx="576008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Explore the fundamental nature of confined states of quarks and gluons → </a:t>
            </a:r>
            <a:r>
              <a:rPr lang="en-US" altLang="zh-CN" sz="1600" b="1" dirty="0">
                <a:solidFill>
                  <a:srgbClr val="45A0E2"/>
                </a:solidFill>
                <a:latin typeface="Avenir Book" panose="02000503020000020003" pitchFamily="2" charset="0"/>
              </a:rPr>
              <a:t>Non-</a:t>
            </a:r>
            <a:r>
              <a:rPr lang="en-US" altLang="zh-CN" sz="1600" b="1" dirty="0" err="1">
                <a:solidFill>
                  <a:srgbClr val="45A0E2"/>
                </a:solidFill>
                <a:latin typeface="Avenir Book" panose="02000503020000020003" pitchFamily="2" charset="0"/>
              </a:rPr>
              <a:t>pQCD</a:t>
            </a:r>
            <a:endParaRPr lang="en-US" altLang="zh-CN" sz="1600" b="1" dirty="0">
              <a:solidFill>
                <a:srgbClr val="45A0E2"/>
              </a:solidFill>
              <a:latin typeface="Avenir Book" panose="02000503020000020003" pitchFamily="2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Explore hadronic sub-structure and interactions in nuclei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Discover evidence for physics BSM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315A-832C-11A2-D357-16B7A3183497}"/>
              </a:ext>
            </a:extLst>
          </p:cNvPr>
          <p:cNvSpPr txBox="1"/>
          <p:nvPr/>
        </p:nvSpPr>
        <p:spPr>
          <a:xfrm>
            <a:off x="7827260" y="5380751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3BC24-CF01-437A-7168-051E794FD694}"/>
              </a:ext>
            </a:extLst>
          </p:cNvPr>
          <p:cNvSpPr txBox="1"/>
          <p:nvPr/>
        </p:nvSpPr>
        <p:spPr>
          <a:xfrm>
            <a:off x="7834473" y="568124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FD7AF-BE50-BB76-23BE-E142B505E298}"/>
              </a:ext>
            </a:extLst>
          </p:cNvPr>
          <p:cNvSpPr txBox="1"/>
          <p:nvPr/>
        </p:nvSpPr>
        <p:spPr>
          <a:xfrm>
            <a:off x="10229680" y="5398065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332F0-E617-40A9-2704-ABBCA4C581E7}"/>
              </a:ext>
            </a:extLst>
          </p:cNvPr>
          <p:cNvSpPr txBox="1"/>
          <p:nvPr/>
        </p:nvSpPr>
        <p:spPr>
          <a:xfrm>
            <a:off x="10222466" y="5719754"/>
            <a:ext cx="75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D</a:t>
            </a:r>
          </a:p>
        </p:txBody>
      </p:sp>
    </p:spTree>
    <p:extLst>
      <p:ext uri="{BB962C8B-B14F-4D97-AF65-F5344CB8AC3E}">
        <p14:creationId xmlns:p14="http://schemas.microsoft.com/office/powerpoint/2010/main" val="22599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7FCBE-BED2-450D-66B2-253187C0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4938" y="6510100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DCD63-6CF9-6054-77D6-8F9488FB7D70}"/>
              </a:ext>
            </a:extLst>
          </p:cNvPr>
          <p:cNvGrpSpPr/>
          <p:nvPr/>
        </p:nvGrpSpPr>
        <p:grpSpPr>
          <a:xfrm>
            <a:off x="4177300" y="2222175"/>
            <a:ext cx="7620779" cy="4591289"/>
            <a:chOff x="5176403" y="3701906"/>
            <a:chExt cx="6821250" cy="26861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D0F5CD-DBED-BB30-C548-50A794176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24885" t="35041" r="21953" b="32860"/>
            <a:stretch/>
          </p:blipFill>
          <p:spPr bwMode="auto">
            <a:xfrm>
              <a:off x="5176403" y="3701906"/>
              <a:ext cx="6821250" cy="268611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DB07F64-0D64-964F-3484-55DABB7CB37A}"/>
                </a:ext>
              </a:extLst>
            </p:cNvPr>
            <p:cNvCxnSpPr>
              <a:cxnSpLocks/>
            </p:cNvCxnSpPr>
            <p:nvPr/>
          </p:nvCxnSpPr>
          <p:spPr>
            <a:xfrm>
              <a:off x="9365371" y="4226976"/>
              <a:ext cx="1315109" cy="103327"/>
            </a:xfrm>
            <a:prstGeom prst="straightConnector1">
              <a:avLst/>
            </a:prstGeom>
            <a:ln w="28575">
              <a:solidFill>
                <a:srgbClr val="ED3A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8577B8-C564-E02F-F64D-8B624DE3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10300512" y="4567657"/>
              <a:ext cx="517340" cy="108872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38FFE5-3262-4FF0-5635-EF0F6EB069E0}"/>
                </a:ext>
              </a:extLst>
            </p:cNvPr>
            <p:cNvGrpSpPr/>
            <p:nvPr/>
          </p:nvGrpSpPr>
          <p:grpSpPr>
            <a:xfrm>
              <a:off x="6815138" y="4498975"/>
              <a:ext cx="4810998" cy="392285"/>
              <a:chOff x="6815138" y="4498975"/>
              <a:chExt cx="4810998" cy="392285"/>
            </a:xfrm>
          </p:grpSpPr>
          <p:sp>
            <p:nvSpPr>
              <p:cNvPr id="22" name="Freeform: Shape 25">
                <a:extLst>
                  <a:ext uri="{FF2B5EF4-FFF2-40B4-BE49-F238E27FC236}">
                    <a16:creationId xmlns:a16="http://schemas.microsoft.com/office/drawing/2014/main" id="{6F7B2DED-DD00-1649-33FB-08E267397DB6}"/>
                  </a:ext>
                </a:extLst>
              </p:cNvPr>
              <p:cNvSpPr/>
              <p:nvPr/>
            </p:nvSpPr>
            <p:spPr>
              <a:xfrm>
                <a:off x="10755201" y="4591385"/>
                <a:ext cx="870935" cy="299875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8">
                <a:extLst>
                  <a:ext uri="{FF2B5EF4-FFF2-40B4-BE49-F238E27FC236}">
                    <a16:creationId xmlns:a16="http://schemas.microsoft.com/office/drawing/2014/main" id="{78119D97-A6BA-5127-27E5-E1015F1433A5}"/>
                  </a:ext>
                </a:extLst>
              </p:cNvPr>
              <p:cNvSpPr/>
              <p:nvPr/>
            </p:nvSpPr>
            <p:spPr>
              <a:xfrm>
                <a:off x="6815138" y="4592638"/>
                <a:ext cx="103188" cy="87312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9">
                <a:extLst>
                  <a:ext uri="{FF2B5EF4-FFF2-40B4-BE49-F238E27FC236}">
                    <a16:creationId xmlns:a16="http://schemas.microsoft.com/office/drawing/2014/main" id="{385BC90F-E9F6-3DB5-6F8B-90ED483FDF99}"/>
                  </a:ext>
                </a:extLst>
              </p:cNvPr>
              <p:cNvSpPr/>
              <p:nvPr/>
            </p:nvSpPr>
            <p:spPr>
              <a:xfrm>
                <a:off x="6965950" y="4498975"/>
                <a:ext cx="852488" cy="69850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53BA7D-3862-BA2B-E7A2-3CC28A786533}"/>
                </a:ext>
              </a:extLst>
            </p:cNvPr>
            <p:cNvSpPr/>
            <p:nvPr/>
          </p:nvSpPr>
          <p:spPr>
            <a:xfrm rot="1897820">
              <a:off x="11255957" y="4552330"/>
              <a:ext cx="45719" cy="8104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597417-4767-E42D-4682-A4DDD45CE616}"/>
                </a:ext>
              </a:extLst>
            </p:cNvPr>
            <p:cNvSpPr/>
            <p:nvPr/>
          </p:nvSpPr>
          <p:spPr>
            <a:xfrm rot="2183113">
              <a:off x="11325599" y="4557475"/>
              <a:ext cx="45719" cy="8916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31DD82-56A4-88CB-9ACB-1901D5296F71}"/>
                </a:ext>
              </a:extLst>
            </p:cNvPr>
            <p:cNvSpPr/>
            <p:nvPr/>
          </p:nvSpPr>
          <p:spPr>
            <a:xfrm rot="2694548">
              <a:off x="11477173" y="4578799"/>
              <a:ext cx="46705" cy="6298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3CFC84-7D33-0CA3-82B9-2A0E6D31C6D6}"/>
                </a:ext>
              </a:extLst>
            </p:cNvPr>
            <p:cNvSpPr/>
            <p:nvPr/>
          </p:nvSpPr>
          <p:spPr>
            <a:xfrm rot="1058378">
              <a:off x="11562702" y="4627270"/>
              <a:ext cx="45719" cy="561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A905CC-2C30-F5A5-810E-CB28FA98BDA5}"/>
                </a:ext>
              </a:extLst>
            </p:cNvPr>
            <p:cNvSpPr/>
            <p:nvPr/>
          </p:nvSpPr>
          <p:spPr>
            <a:xfrm rot="21370615">
              <a:off x="10901438" y="4959754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09BF7B-6918-E20D-A9B9-9008F7621111}"/>
                </a:ext>
              </a:extLst>
            </p:cNvPr>
            <p:cNvSpPr/>
            <p:nvPr/>
          </p:nvSpPr>
          <p:spPr>
            <a:xfrm rot="21370615">
              <a:off x="7988691" y="5280936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7E313C-3612-5C44-4DB9-6DFD541364CD}"/>
                </a:ext>
              </a:extLst>
            </p:cNvPr>
            <p:cNvSpPr/>
            <p:nvPr/>
          </p:nvSpPr>
          <p:spPr>
            <a:xfrm>
              <a:off x="7551809" y="4484141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3A84B-D9D5-B309-8143-744BEE234BB1}"/>
                </a:ext>
              </a:extLst>
            </p:cNvPr>
            <p:cNvSpPr/>
            <p:nvPr/>
          </p:nvSpPr>
          <p:spPr>
            <a:xfrm rot="3115595">
              <a:off x="6827288" y="4619771"/>
              <a:ext cx="50490" cy="49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160A6D-06DE-EC00-9F0E-475BE220E8D3}"/>
                </a:ext>
              </a:extLst>
            </p:cNvPr>
            <p:cNvSpPr/>
            <p:nvPr/>
          </p:nvSpPr>
          <p:spPr>
            <a:xfrm rot="2277758">
              <a:off x="6914602" y="4554373"/>
              <a:ext cx="50490" cy="49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CFF2D8D-8697-9E7F-02C5-7AC41138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10295704" y="4556809"/>
              <a:ext cx="517340" cy="108872"/>
            </a:xfrm>
            <a:prstGeom prst="round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9FEC0E2-B287-4AD5-6DD2-1707AAA338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6817" y="4256751"/>
              <a:ext cx="1056081" cy="260286"/>
            </a:xfrm>
            <a:prstGeom prst="straightConnector1">
              <a:avLst/>
            </a:prstGeom>
            <a:ln w="28575">
              <a:solidFill>
                <a:srgbClr val="ED3A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12">
            <a:extLst>
              <a:ext uri="{FF2B5EF4-FFF2-40B4-BE49-F238E27FC236}">
                <a16:creationId xmlns:a16="http://schemas.microsoft.com/office/drawing/2014/main" id="{57E857FF-3293-5271-1020-821585A5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92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chemeClr val="accent1"/>
                </a:solidFill>
                <a:latin typeface="Avenir Book" panose="02000503020000020003" pitchFamily="2" charset="0"/>
              </a:rPr>
              <a:t>What’s on the horizon?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62BDB-C1B5-523A-9721-843FE388931F}"/>
              </a:ext>
            </a:extLst>
          </p:cNvPr>
          <p:cNvSpPr txBox="1"/>
          <p:nvPr/>
        </p:nvSpPr>
        <p:spPr>
          <a:xfrm>
            <a:off x="5585634" y="5220821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E28FF"/>
                </a:solidFill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e- @ 22 GeV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3DCB21-009D-93CC-0E16-2BEC59801068}"/>
              </a:ext>
            </a:extLst>
          </p:cNvPr>
          <p:cNvSpPr txBox="1"/>
          <p:nvPr/>
        </p:nvSpPr>
        <p:spPr>
          <a:xfrm>
            <a:off x="4504683" y="403721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564E0E-43C1-526D-8112-1F98DA046D5F}"/>
              </a:ext>
            </a:extLst>
          </p:cNvPr>
          <p:cNvSpPr txBox="1"/>
          <p:nvPr/>
        </p:nvSpPr>
        <p:spPr>
          <a:xfrm>
            <a:off x="4777481" y="4834073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F4093-24C8-05AC-7AC0-32E1CA6ECB6A}"/>
              </a:ext>
            </a:extLst>
          </p:cNvPr>
          <p:cNvSpPr txBox="1"/>
          <p:nvPr/>
        </p:nvSpPr>
        <p:spPr>
          <a:xfrm>
            <a:off x="5057472" y="540461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9BDA3B-9350-F2A9-A92C-3F133F35C058}"/>
              </a:ext>
            </a:extLst>
          </p:cNvPr>
          <p:cNvSpPr txBox="1"/>
          <p:nvPr/>
        </p:nvSpPr>
        <p:spPr>
          <a:xfrm>
            <a:off x="11265437" y="2511882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ED30CB-D278-B014-7633-BB10B221DD7E}"/>
              </a:ext>
            </a:extLst>
          </p:cNvPr>
          <p:cNvCxnSpPr>
            <a:cxnSpLocks/>
          </p:cNvCxnSpPr>
          <p:nvPr/>
        </p:nvCxnSpPr>
        <p:spPr>
          <a:xfrm flipH="1">
            <a:off x="6072504" y="5042296"/>
            <a:ext cx="908076" cy="178525"/>
          </a:xfrm>
          <a:prstGeom prst="straightConnector1">
            <a:avLst/>
          </a:prstGeom>
          <a:ln w="47625">
            <a:solidFill>
              <a:srgbClr val="EE2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E02AF7D-8278-F43E-0044-917B64232039}"/>
              </a:ext>
            </a:extLst>
          </p:cNvPr>
          <p:cNvSpPr txBox="1"/>
          <p:nvPr/>
        </p:nvSpPr>
        <p:spPr>
          <a:xfrm>
            <a:off x="7618996" y="4922955"/>
            <a:ext cx="192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e+ @ 12 GeV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ECDB371-C2AA-5D6F-0945-75AD8B90B598}"/>
              </a:ext>
            </a:extLst>
          </p:cNvPr>
          <p:cNvCxnSpPr>
            <a:cxnSpLocks/>
          </p:cNvCxnSpPr>
          <p:nvPr/>
        </p:nvCxnSpPr>
        <p:spPr>
          <a:xfrm flipH="1">
            <a:off x="6769391" y="5008726"/>
            <a:ext cx="908076" cy="178525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FA82FE5-06F8-BECE-0B44-FAA52AD8E553}"/>
              </a:ext>
            </a:extLst>
          </p:cNvPr>
          <p:cNvSpPr txBox="1"/>
          <p:nvPr/>
        </p:nvSpPr>
        <p:spPr>
          <a:xfrm rot="21447982">
            <a:off x="7966819" y="2887461"/>
            <a:ext cx="9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E28FF"/>
                </a:solidFill>
              </a:rPr>
              <a:t>FFA arcs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B86AB7-3C63-B84F-005A-96E3ECD243E9}"/>
              </a:ext>
            </a:extLst>
          </p:cNvPr>
          <p:cNvSpPr txBox="1"/>
          <p:nvPr/>
        </p:nvSpPr>
        <p:spPr>
          <a:xfrm>
            <a:off x="2652095" y="1079904"/>
            <a:ext cx="3431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BDX</a:t>
            </a:r>
            <a:r>
              <a:rPr lang="en-US" sz="1800" b="1" kern="1200" dirty="0">
                <a:solidFill>
                  <a:schemeClr val="dk1"/>
                </a:solidFill>
                <a:effectLst/>
                <a:latin typeface="American Typewriter" panose="02090604020004020304" pitchFamily="18" charset="77"/>
                <a:ea typeface="+mn-ea"/>
                <a:cs typeface="+mn-cs"/>
              </a:rPr>
              <a:t>: Beam Dump exp.</a:t>
            </a:r>
          </a:p>
        </p:txBody>
      </p:sp>
      <p:pic>
        <p:nvPicPr>
          <p:cNvPr id="37" name="Picture 36" descr="A diagram of a building&#10;&#10;Description automatically generated">
            <a:extLst>
              <a:ext uri="{FF2B5EF4-FFF2-40B4-BE49-F238E27FC236}">
                <a16:creationId xmlns:a16="http://schemas.microsoft.com/office/drawing/2014/main" id="{0FC90B8D-BE3B-248F-09EB-52F0F2BAD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900" y="1467387"/>
            <a:ext cx="3431100" cy="144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35BC14B-E8DD-24AB-9E01-E1540C1E8E8C}"/>
              </a:ext>
            </a:extLst>
          </p:cNvPr>
          <p:cNvGrpSpPr/>
          <p:nvPr/>
        </p:nvGrpSpPr>
        <p:grpSpPr>
          <a:xfrm>
            <a:off x="1888586" y="2956484"/>
            <a:ext cx="2409049" cy="1974178"/>
            <a:chOff x="161778" y="3133026"/>
            <a:chExt cx="2409049" cy="197417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A254417-5FA6-19B7-EC4C-FAE5B4D9B5B9}"/>
                </a:ext>
              </a:extLst>
            </p:cNvPr>
            <p:cNvGrpSpPr/>
            <p:nvPr/>
          </p:nvGrpSpPr>
          <p:grpSpPr>
            <a:xfrm>
              <a:off x="194812" y="3215522"/>
              <a:ext cx="2376015" cy="1891682"/>
              <a:chOff x="5986173" y="1087912"/>
              <a:chExt cx="5412961" cy="371251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A1ECE51-4D9A-E05F-8050-6822C272C30E}"/>
                  </a:ext>
                </a:extLst>
              </p:cNvPr>
              <p:cNvSpPr/>
              <p:nvPr/>
            </p:nvSpPr>
            <p:spPr>
              <a:xfrm>
                <a:off x="5986173" y="1087912"/>
                <a:ext cx="5412961" cy="3712519"/>
              </a:xfrm>
              <a:prstGeom prst="rect">
                <a:avLst/>
              </a:prstGeom>
              <a:solidFill>
                <a:srgbClr val="8A8A8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" name="Picture 4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EE00EF7-EDEB-125E-90FB-717712D59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86173" y="1446054"/>
                <a:ext cx="5412961" cy="30777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5291A3-3E43-C72E-A555-C02C454C6C61}"/>
                </a:ext>
              </a:extLst>
            </p:cNvPr>
            <p:cNvSpPr txBox="1"/>
            <p:nvPr/>
          </p:nvSpPr>
          <p:spPr>
            <a:xfrm>
              <a:off x="161778" y="3133026"/>
              <a:ext cx="108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SoLID</a:t>
              </a:r>
              <a:endPara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6CC0F80-E5F3-7694-3B94-274A7678F48F}"/>
              </a:ext>
            </a:extLst>
          </p:cNvPr>
          <p:cNvSpPr txBox="1"/>
          <p:nvPr/>
        </p:nvSpPr>
        <p:spPr>
          <a:xfrm>
            <a:off x="0" y="3080523"/>
            <a:ext cx="194669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effectLst/>
                <a:latin typeface="Avenir Book" panose="02000503020000020003" pitchFamily="2" charset="0"/>
              </a:rPr>
              <a:t>Precision nucleon 3D imaging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Origin of the proton mass and  gluonic force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BSM searches  &amp; nucleon structure</a:t>
            </a:r>
            <a:endParaRPr lang="en-US" sz="1400" b="1" dirty="0">
              <a:effectLst/>
              <a:latin typeface="American Typewriter" panose="02090604020004020304" pitchFamily="18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68C656-1801-8A38-8801-5C835A6026E4}"/>
              </a:ext>
            </a:extLst>
          </p:cNvPr>
          <p:cNvSpPr txBox="1"/>
          <p:nvPr/>
        </p:nvSpPr>
        <p:spPr>
          <a:xfrm>
            <a:off x="564484" y="1418177"/>
            <a:ext cx="2145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kern="1200" dirty="0">
                <a:solidFill>
                  <a:srgbClr val="2C67FF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Search for light dark matter particles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003FE7-71E0-1030-3C07-EFE807AEA599}"/>
              </a:ext>
            </a:extLst>
          </p:cNvPr>
          <p:cNvSpPr txBox="1"/>
          <p:nvPr/>
        </p:nvSpPr>
        <p:spPr>
          <a:xfrm>
            <a:off x="99474" y="5040807"/>
            <a:ext cx="17679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Ultra-precise measurement of the weak charge of the electron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Sensitive to BSM physics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786201-6DD9-19A5-A36C-DA36AA5C01A1}"/>
              </a:ext>
            </a:extLst>
          </p:cNvPr>
          <p:cNvSpPr txBox="1"/>
          <p:nvPr/>
        </p:nvSpPr>
        <p:spPr>
          <a:xfrm>
            <a:off x="2865308" y="3013506"/>
            <a:ext cx="162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High luminosity (10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37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39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 cm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-2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s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) + large acceptance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61C9D57-12B1-F403-680A-10D016C15C4D}"/>
              </a:ext>
            </a:extLst>
          </p:cNvPr>
          <p:cNvCxnSpPr>
            <a:cxnSpLocks/>
          </p:cNvCxnSpPr>
          <p:nvPr/>
        </p:nvCxnSpPr>
        <p:spPr>
          <a:xfrm flipH="1" flipV="1">
            <a:off x="5546391" y="6190396"/>
            <a:ext cx="879985" cy="246878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00541DF-A446-A750-41A7-8D7153320020}"/>
              </a:ext>
            </a:extLst>
          </p:cNvPr>
          <p:cNvCxnSpPr>
            <a:cxnSpLocks/>
          </p:cNvCxnSpPr>
          <p:nvPr/>
        </p:nvCxnSpPr>
        <p:spPr>
          <a:xfrm>
            <a:off x="4091055" y="4439517"/>
            <a:ext cx="589225" cy="45957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DBC1EBD-4883-CE58-94CF-D12E881ED8BB}"/>
              </a:ext>
            </a:extLst>
          </p:cNvPr>
          <p:cNvCxnSpPr>
            <a:cxnSpLocks/>
          </p:cNvCxnSpPr>
          <p:nvPr/>
        </p:nvCxnSpPr>
        <p:spPr>
          <a:xfrm>
            <a:off x="4627026" y="2897532"/>
            <a:ext cx="53254" cy="67986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2E8409E-DF80-0B52-0AEF-9F83C911DCE7}"/>
              </a:ext>
            </a:extLst>
          </p:cNvPr>
          <p:cNvGrpSpPr/>
          <p:nvPr/>
        </p:nvGrpSpPr>
        <p:grpSpPr>
          <a:xfrm>
            <a:off x="1867374" y="5006538"/>
            <a:ext cx="2484506" cy="1612480"/>
            <a:chOff x="1409842" y="5168759"/>
            <a:chExt cx="2484506" cy="161248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65353F3-8FF1-C8D5-14F3-FBC259574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49"/>
            <a:stretch/>
          </p:blipFill>
          <p:spPr>
            <a:xfrm>
              <a:off x="1409842" y="5212990"/>
              <a:ext cx="2484506" cy="1568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8BFE5F5-79CE-80B5-17EC-BDDC609918F0}"/>
                </a:ext>
              </a:extLst>
            </p:cNvPr>
            <p:cNvSpPr txBox="1"/>
            <p:nvPr/>
          </p:nvSpPr>
          <p:spPr>
            <a:xfrm>
              <a:off x="2393616" y="5168759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MOLLER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7DAB0E2-4758-A87C-BB9A-1BD13817B4AA}"/>
              </a:ext>
            </a:extLst>
          </p:cNvPr>
          <p:cNvSpPr txBox="1"/>
          <p:nvPr/>
        </p:nvSpPr>
        <p:spPr>
          <a:xfrm>
            <a:off x="564504" y="1951359"/>
            <a:ext cx="1956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Intense secondary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Symbol" pitchFamily="2" charset="2"/>
                <a:ea typeface="+mn-ea"/>
                <a:cs typeface="+mn-cs"/>
              </a:rPr>
              <a:t> m 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and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Symbol" pitchFamily="2" charset="2"/>
                <a:ea typeface="+mn-ea"/>
                <a:cs typeface="+mn-cs"/>
              </a:rPr>
              <a:t>n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beams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5463407-2D0D-0040-A208-FABA126CE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376" y="5587383"/>
            <a:ext cx="1815900" cy="130599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E7E857E-6E3D-4A45-A2D8-FED9C18A1BF7}"/>
              </a:ext>
            </a:extLst>
          </p:cNvPr>
          <p:cNvSpPr txBox="1"/>
          <p:nvPr/>
        </p:nvSpPr>
        <p:spPr>
          <a:xfrm>
            <a:off x="8242276" y="6197495"/>
            <a:ext cx="2528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 err="1">
                <a:solidFill>
                  <a:schemeClr val="accent1"/>
                </a:solidFill>
                <a:latin typeface="Avenir Book" panose="02000503020000020003" pitchFamily="2" charset="0"/>
              </a:rPr>
              <a:t>Hypernuclear</a:t>
            </a: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 </a:t>
            </a:r>
            <a:r>
              <a:rPr lang="en-US" sz="1600" b="1" kern="12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Spectroscopy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2164C-68CE-064F-B175-02281CA8B6B9}"/>
              </a:ext>
            </a:extLst>
          </p:cNvPr>
          <p:cNvSpPr txBox="1"/>
          <p:nvPr/>
        </p:nvSpPr>
        <p:spPr>
          <a:xfrm>
            <a:off x="8242276" y="1079904"/>
            <a:ext cx="394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…and associated beam and detector developments</a:t>
            </a:r>
          </a:p>
        </p:txBody>
      </p:sp>
    </p:spTree>
    <p:extLst>
      <p:ext uri="{BB962C8B-B14F-4D97-AF65-F5344CB8AC3E}">
        <p14:creationId xmlns:p14="http://schemas.microsoft.com/office/powerpoint/2010/main" val="308930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966952" y="3374451"/>
            <a:ext cx="4591914" cy="2782374"/>
            <a:chOff x="5446556" y="3347870"/>
            <a:chExt cx="6475412" cy="4615241"/>
          </a:xfrm>
        </p:grpSpPr>
        <p:pic>
          <p:nvPicPr>
            <p:cNvPr id="27" name="unknown.pdf" descr="unknown.pdf"/>
            <p:cNvPicPr>
              <a:picLocks noChangeAspect="1"/>
            </p:cNvPicPr>
            <p:nvPr/>
          </p:nvPicPr>
          <p:blipFill>
            <a:blip r:embed="rId2"/>
            <a:srcRect l="867" t="12047" r="7959" b="3858"/>
            <a:stretch>
              <a:fillRect/>
            </a:stretch>
          </p:blipFill>
          <p:spPr>
            <a:xfrm>
              <a:off x="5446556" y="3347870"/>
              <a:ext cx="6475412" cy="461524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MOLLER: improve QW(e) by a factor of 5"/>
            <p:cNvSpPr txBox="1"/>
            <p:nvPr/>
          </p:nvSpPr>
          <p:spPr>
            <a:xfrm>
              <a:off x="6458781" y="6669146"/>
              <a:ext cx="4980725" cy="4648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18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sz="1200" dirty="0">
                  <a:solidFill>
                    <a:srgbClr val="C7422A"/>
                  </a:solidFill>
                </a:rPr>
                <a:t>MOLLER</a:t>
              </a:r>
              <a:r>
                <a:rPr sz="1200" dirty="0"/>
                <a:t>: improve Q</a:t>
              </a:r>
              <a:r>
                <a:rPr sz="1200" baseline="-5999" dirty="0"/>
                <a:t>W</a:t>
              </a:r>
              <a:r>
                <a:rPr sz="1200" dirty="0"/>
                <a:t>(e) by a factor of 5</a:t>
              </a:r>
            </a:p>
          </p:txBody>
        </p:sp>
        <p:sp>
          <p:nvSpPr>
            <p:cNvPr id="29" name="Line"/>
            <p:cNvSpPr/>
            <p:nvPr/>
          </p:nvSpPr>
          <p:spPr>
            <a:xfrm>
              <a:off x="8235035" y="6339808"/>
              <a:ext cx="474364" cy="493849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0" name="JLab Measurements"/>
            <p:cNvSpPr txBox="1"/>
            <p:nvPr/>
          </p:nvSpPr>
          <p:spPr>
            <a:xfrm>
              <a:off x="6130486" y="5614703"/>
              <a:ext cx="2859201" cy="4648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18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r>
                <a:rPr sz="1200"/>
                <a:t>JLab Measurements</a:t>
              </a:r>
            </a:p>
          </p:txBody>
        </p:sp>
        <p:sp>
          <p:nvSpPr>
            <p:cNvPr id="31" name="Line"/>
            <p:cNvSpPr/>
            <p:nvPr/>
          </p:nvSpPr>
          <p:spPr>
            <a:xfrm flipH="1">
              <a:off x="7731152" y="4791698"/>
              <a:ext cx="526578" cy="884831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2" name="Line"/>
            <p:cNvSpPr/>
            <p:nvPr/>
          </p:nvSpPr>
          <p:spPr>
            <a:xfrm flipH="1">
              <a:off x="8303942" y="5344992"/>
              <a:ext cx="331537" cy="331537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3" name="Only e-e measurement: SLAC E158"/>
            <p:cNvSpPr txBox="1"/>
            <p:nvPr/>
          </p:nvSpPr>
          <p:spPr>
            <a:xfrm>
              <a:off x="8740989" y="3425297"/>
              <a:ext cx="2859201" cy="763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18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r>
                <a:rPr sz="1200" dirty="0"/>
                <a:t>Only e-e measurement: SLAC E158</a:t>
              </a:r>
            </a:p>
          </p:txBody>
        </p:sp>
        <p:sp>
          <p:nvSpPr>
            <p:cNvPr id="34" name="Line"/>
            <p:cNvSpPr/>
            <p:nvPr/>
          </p:nvSpPr>
          <p:spPr>
            <a:xfrm flipV="1">
              <a:off x="8566160" y="3880984"/>
              <a:ext cx="423526" cy="306879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</p:grpSp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398723" y="331940"/>
            <a:ext cx="7085624" cy="62341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sz="3200" dirty="0">
                <a:solidFill>
                  <a:schemeClr val="accent1"/>
                </a:solidFill>
                <a:latin typeface="Avenir" panose="02000503020000020003"/>
              </a:rPr>
              <a:t>MOLLER</a:t>
            </a:r>
            <a:r>
              <a:rPr lang="en-US" sz="3200" dirty="0">
                <a:solidFill>
                  <a:schemeClr val="accent1"/>
                </a:solidFill>
                <a:latin typeface="Avenir" panose="02000503020000020003"/>
              </a:rPr>
              <a:t>: Precision Electroweak Physics</a:t>
            </a:r>
            <a:endParaRPr sz="3200" dirty="0">
              <a:solidFill>
                <a:schemeClr val="accent1"/>
              </a:solidFill>
              <a:latin typeface="Avenir" panose="02000503020000020003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282842" y="3022841"/>
            <a:ext cx="983641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1600" b="1" i="1">
                <a:solidFill>
                  <a:srgbClr val="604A7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l"/>
            <a:r>
              <a:rPr dirty="0">
                <a:latin typeface="Avenir" panose="02000503020000020003"/>
              </a:rPr>
              <a:t>Look for tiny but measurable deviations from precisely calculable predictions for SM processes</a:t>
            </a:r>
          </a:p>
        </p:txBody>
      </p:sp>
      <p:sp>
        <p:nvSpPr>
          <p:cNvPr id="127" name="Shape 127"/>
          <p:cNvSpPr/>
          <p:nvPr/>
        </p:nvSpPr>
        <p:spPr>
          <a:xfrm>
            <a:off x="596261" y="2632023"/>
            <a:ext cx="583642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000" b="1">
                <a:solidFill>
                  <a:srgbClr val="7B219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dirty="0">
                <a:latin typeface="Avenir" panose="02000503020000020003"/>
                <a:cs typeface="Arial"/>
              </a:rPr>
              <a:t>Search for new flavor diagonal neutral currents</a:t>
            </a:r>
          </a:p>
        </p:txBody>
      </p:sp>
      <p:sp>
        <p:nvSpPr>
          <p:cNvPr id="128" name="Shape 128"/>
          <p:cNvSpPr/>
          <p:nvPr/>
        </p:nvSpPr>
        <p:spPr>
          <a:xfrm>
            <a:off x="6070840" y="4042492"/>
            <a:ext cx="200247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31859C"/>
                </a:solidFill>
              </a:defRPr>
            </a:lvl1pPr>
          </a:lstStyle>
          <a:p>
            <a:r>
              <a:rPr dirty="0">
                <a:latin typeface="Avenir" panose="02000503020000020003"/>
              </a:rPr>
              <a:t>MOLLER Reach</a:t>
            </a:r>
          </a:p>
        </p:txBody>
      </p:sp>
      <p:pic>
        <p:nvPicPr>
          <p:cNvPr id="129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023" y="4133689"/>
            <a:ext cx="2516741" cy="286490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5944961" y="4519736"/>
            <a:ext cx="569992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042AA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Unique discovery space: beyond that of a 500 GeV lepton collider</a:t>
            </a:r>
            <a:endParaRPr lang="en-US" sz="1600" dirty="0">
              <a:solidFill>
                <a:srgbClr val="7030A0"/>
              </a:solidFill>
              <a:latin typeface="Avenir Roman" panose="02000503020000020003" pitchFamily="2" charset="0"/>
              <a:ea typeface="Bookman Old Style"/>
              <a:cs typeface="Arial" panose="020B0604020202020204" pitchFamily="34" charset="0"/>
              <a:sym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042AA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Precursor to </a:t>
            </a:r>
            <a:r>
              <a:rPr lang="en-US" sz="1600" dirty="0" err="1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HiLumi</a:t>
            </a: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 LHC </a:t>
            </a:r>
            <a:r>
              <a:rPr lang="en-US" sz="1600" i="1" dirty="0">
                <a:solidFill>
                  <a:srgbClr val="7030A0"/>
                </a:solidFill>
                <a:latin typeface="Avenir Roman" panose="02000503020000020003" pitchFamily="2" charset="0"/>
                <a:sym typeface="Times" charset="0"/>
              </a:rPr>
              <a:t>sin2</a:t>
            </a:r>
            <a:r>
              <a:rPr lang="en-US" sz="1600" i="1" dirty="0">
                <a:solidFill>
                  <a:srgbClr val="7030A0"/>
                </a:solidFill>
                <a:latin typeface="Symbol" pitchFamily="2" charset="2"/>
                <a:sym typeface="Times" charset="0"/>
              </a:rPr>
              <a:t>q</a:t>
            </a:r>
            <a:r>
              <a:rPr lang="en-US" sz="1600" i="1" baseline="-25000" dirty="0">
                <a:solidFill>
                  <a:srgbClr val="7030A0"/>
                </a:solidFill>
                <a:latin typeface="Avenir Roman" panose="02000503020000020003" pitchFamily="2" charset="0"/>
                <a:sym typeface="Times" charset="0"/>
              </a:rPr>
              <a:t>W</a:t>
            </a:r>
            <a:r>
              <a:rPr lang="en-US" sz="1600" i="1" baseline="-6000" dirty="0">
                <a:solidFill>
                  <a:srgbClr val="7030A0"/>
                </a:solidFill>
                <a:latin typeface="Avenir Roman" panose="02000503020000020003" pitchFamily="2" charset="0"/>
                <a:sym typeface="Times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– complementary precision electroweak physics</a:t>
            </a: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042AA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sym typeface="Bookman Old Style"/>
              </a:rPr>
              <a:t>Impacts the current discrepancy on the W mass (</a:t>
            </a:r>
            <a:r>
              <a:rPr lang="en-US" sz="1600" dirty="0" err="1">
                <a:solidFill>
                  <a:srgbClr val="7030A0"/>
                </a:solidFill>
                <a:latin typeface="Avenir Roman" panose="02000503020000020003" pitchFamily="2" charset="0"/>
                <a:sym typeface="Bookman Old Style"/>
              </a:rPr>
              <a:t>Fermilab</a:t>
            </a: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sym typeface="Bookman Old Style"/>
              </a:rPr>
              <a:t> vs LHC)</a:t>
            </a:r>
            <a:endParaRPr sz="1600" dirty="0">
              <a:solidFill>
                <a:srgbClr val="7030A0"/>
              </a:solidFill>
              <a:latin typeface="Avenir Roman" panose="02000503020000020003" pitchFamily="2" charset="0"/>
              <a:ea typeface="Bookman Old Style"/>
              <a:cs typeface="Arial" panose="020B0604020202020204" pitchFamily="34" charset="0"/>
              <a:sym typeface="Bookman Old Style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5C0ED6-A244-1744-8FFC-5990496C566C}"/>
              </a:ext>
            </a:extLst>
          </p:cNvPr>
          <p:cNvGrpSpPr/>
          <p:nvPr/>
        </p:nvGrpSpPr>
        <p:grpSpPr>
          <a:xfrm>
            <a:off x="7368466" y="3174028"/>
            <a:ext cx="3884577" cy="765663"/>
            <a:chOff x="6326223" y="4200869"/>
            <a:chExt cx="3884577" cy="765663"/>
          </a:xfrm>
        </p:grpSpPr>
        <p:sp>
          <p:nvSpPr>
            <p:cNvPr id="123" name="Shape 123"/>
            <p:cNvSpPr/>
            <p:nvPr/>
          </p:nvSpPr>
          <p:spPr>
            <a:xfrm flipV="1">
              <a:off x="7450780" y="4375282"/>
              <a:ext cx="1441453" cy="56219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txBody>
            <a:bodyPr lIns="45719" rIns="45719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7450780" y="4375281"/>
              <a:ext cx="1537548" cy="562192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txBody>
            <a:bodyPr lIns="45719" rIns="45719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8123457" y="4535906"/>
              <a:ext cx="192195" cy="240940"/>
            </a:xfrm>
            <a:prstGeom prst="diamond">
              <a:avLst/>
            </a:prstGeom>
            <a:solidFill>
              <a:srgbClr val="929292"/>
            </a:solidFill>
            <a:ln w="12700"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marR="57798" defTabSz="1295400">
                <a:defRPr sz="3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20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" name="image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3614" y="4200869"/>
              <a:ext cx="917186" cy="7366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2" name="Shape 132"/>
            <p:cNvSpPr/>
            <p:nvPr/>
          </p:nvSpPr>
          <p:spPr>
            <a:xfrm>
              <a:off x="6326223" y="4504867"/>
              <a:ext cx="688648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 sz="2400" b="1"/>
              </a:pPr>
              <a:r>
                <a:rPr sz="2400" b="1" dirty="0">
                  <a:solidFill>
                    <a:prstClr val="black"/>
                  </a:solidFill>
                </a:rPr>
                <a:t>A</a:t>
              </a:r>
              <a:r>
                <a:rPr sz="2400" b="1" baseline="-25000" dirty="0">
                  <a:solidFill>
                    <a:prstClr val="black"/>
                  </a:solidFill>
                </a:rPr>
                <a:t>new</a:t>
              </a:r>
            </a:p>
          </p:txBody>
        </p:sp>
      </p:grpSp>
      <p:sp>
        <p:nvSpPr>
          <p:cNvPr id="135" name="Shape 135"/>
          <p:cNvSpPr/>
          <p:nvPr/>
        </p:nvSpPr>
        <p:spPr>
          <a:xfrm>
            <a:off x="133990" y="1965297"/>
            <a:ext cx="6880881" cy="633507"/>
          </a:xfrm>
          <a:prstGeom prst="rect">
            <a:avLst/>
          </a:prstGeom>
          <a:ln w="12700">
            <a:miter lim="400000"/>
          </a:ln>
          <a:effectLst>
            <a:outerShdw blurRad="12700" dist="38100" dir="2700000" rotWithShape="0">
              <a:srgbClr val="FFFFFF">
                <a:alpha val="9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46050" indent="-285750" defTabSz="584200">
              <a:spcBef>
                <a:spcPts val="300"/>
              </a:spcBef>
              <a:buSzPct val="125000"/>
              <a:buFont typeface="Arial"/>
              <a:buChar char="•"/>
              <a:defRPr sz="1600" b="1">
                <a:solidFill>
                  <a:srgbClr val="0056D6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Unique (purely leptonic) </a:t>
            </a:r>
            <a:r>
              <a:rPr lang="en-US"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n</a:t>
            </a: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ew </a:t>
            </a:r>
            <a:r>
              <a:rPr lang="en-US"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p</a:t>
            </a: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hysics </a:t>
            </a:r>
            <a:r>
              <a:rPr lang="en-US"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r</a:t>
            </a: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each</a:t>
            </a:r>
            <a:endParaRPr b="1" dirty="0">
              <a:solidFill>
                <a:srgbClr val="0056D6"/>
              </a:solidFill>
              <a:latin typeface="Avenir" panose="02000503020000020003"/>
              <a:ea typeface="Trebuchet MS"/>
              <a:cs typeface="Arial"/>
              <a:sym typeface="Trebuchet MS"/>
            </a:endParaRPr>
          </a:p>
          <a:p>
            <a:pPr marL="146050" indent="-285750" defTabSz="584200">
              <a:spcBef>
                <a:spcPts val="300"/>
              </a:spcBef>
              <a:buSzPct val="125000"/>
              <a:buFont typeface="Arial"/>
              <a:buChar char="•"/>
              <a:defRPr sz="1600" b="1">
                <a:solidFill>
                  <a:srgbClr val="0056D6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Special</a:t>
            </a:r>
            <a:r>
              <a:rPr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 </a:t>
            </a:r>
            <a:r>
              <a:rPr lang="en-US"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o</a:t>
            </a:r>
            <a:r>
              <a:rPr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pportunity with 12 GeV </a:t>
            </a:r>
            <a:r>
              <a:rPr lang="en-US"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high luminosity</a:t>
            </a:r>
            <a:endParaRPr b="1" dirty="0">
              <a:solidFill>
                <a:srgbClr val="0056D6"/>
              </a:solidFill>
              <a:latin typeface="Avenir" panose="02000503020000020003"/>
              <a:ea typeface="Trebuchet MS"/>
              <a:cs typeface="Arial"/>
              <a:sym typeface="Trebuchet MS"/>
            </a:endParaRPr>
          </a:p>
        </p:txBody>
      </p:sp>
      <p:sp>
        <p:nvSpPr>
          <p:cNvPr id="18" name="Rectangle 18"/>
          <p:cNvSpPr>
            <a:spLocks/>
          </p:cNvSpPr>
          <p:nvPr/>
        </p:nvSpPr>
        <p:spPr>
          <a:xfrm>
            <a:off x="1430944" y="1259908"/>
            <a:ext cx="4514017" cy="27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1"/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 err="1">
                <a:solidFill>
                  <a:srgbClr val="6E0500"/>
                </a:solidFill>
                <a:latin typeface="Times" charset="0"/>
                <a:sym typeface="Times" charset="0"/>
              </a:rPr>
              <a:t>δ</a:t>
            </a: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(sin</a:t>
            </a:r>
            <a:r>
              <a:rPr lang="en-US" sz="1800" b="1" i="1" baseline="32000" dirty="0">
                <a:solidFill>
                  <a:srgbClr val="6E0500"/>
                </a:solidFill>
                <a:latin typeface="Times" charset="0"/>
                <a:sym typeface="Times" charset="0"/>
              </a:rPr>
              <a:t>2</a:t>
            </a: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θ</a:t>
            </a:r>
            <a:r>
              <a:rPr lang="en-US" sz="1800" b="1" i="1" baseline="-6000" dirty="0">
                <a:solidFill>
                  <a:srgbClr val="6E0500"/>
                </a:solidFill>
                <a:latin typeface="Times" charset="0"/>
                <a:sym typeface="Times" charset="0"/>
              </a:rPr>
              <a:t>W</a:t>
            </a: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) = ± 0.00023 (stat.) ± 0.00012 (syst.)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>
          <a:xfrm>
            <a:off x="2919802" y="1704714"/>
            <a:ext cx="428710" cy="223242"/>
          </a:xfrm>
          <a:prstGeom prst="rightArrow">
            <a:avLst>
              <a:gd name="adj1" fmla="val 47204"/>
              <a:gd name="adj2" fmla="val 62400"/>
            </a:avLst>
          </a:prstGeom>
          <a:solidFill>
            <a:srgbClr val="BBE0E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numCol="1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3452161" y="1642207"/>
            <a:ext cx="731263" cy="27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1"/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~ 0.1%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667028-A9CE-B146-BAFE-F40ACD794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21" y="-1017"/>
            <a:ext cx="4637879" cy="2951989"/>
          </a:xfrm>
          <a:prstGeom prst="rect">
            <a:avLst/>
          </a:prstGeom>
        </p:spPr>
      </p:pic>
      <p:pic>
        <p:nvPicPr>
          <p:cNvPr id="17" name="Picture 2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r="59859"/>
          <a:stretch>
            <a:fillRect/>
          </a:stretch>
        </p:blipFill>
        <p:spPr>
          <a:xfrm>
            <a:off x="10185294" y="65409"/>
            <a:ext cx="14922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15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13698-4701-A62E-22C4-E8572203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CBD1AC68-5465-3DFC-957A-9787A8AF38D3}"/>
              </a:ext>
            </a:extLst>
          </p:cNvPr>
          <p:cNvSpPr/>
          <p:nvPr/>
        </p:nvSpPr>
        <p:spPr>
          <a:xfrm>
            <a:off x="1752380" y="83657"/>
            <a:ext cx="7509676" cy="4436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12" tIns="40806" rIns="81612" bIns="40806"/>
          <a:lstStyle/>
          <a:p>
            <a:pPr>
              <a:lnSpc>
                <a:spcPct val="100000"/>
              </a:lnSpc>
            </a:pPr>
            <a:r>
              <a:rPr lang="en-US" sz="2800" spc="-1" dirty="0" err="1">
                <a:solidFill>
                  <a:schemeClr val="accent1"/>
                </a:solidFill>
                <a:latin typeface="Avenir Roman" panose="02000503020000020003" pitchFamily="2" charset="0"/>
              </a:rPr>
              <a:t>SoLID</a:t>
            </a:r>
            <a:r>
              <a:rPr lang="en-US" sz="2800" spc="-1" dirty="0">
                <a:solidFill>
                  <a:schemeClr val="accent1"/>
                </a:solidFill>
                <a:latin typeface="Avenir Roman" panose="02000503020000020003" pitchFamily="2" charset="0"/>
              </a:rPr>
              <a:t>: Three major physics programs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7F93D-E4AF-604B-A463-718268B8DE27}"/>
              </a:ext>
            </a:extLst>
          </p:cNvPr>
          <p:cNvSpPr txBox="1"/>
          <p:nvPr/>
        </p:nvSpPr>
        <p:spPr>
          <a:xfrm>
            <a:off x="1526879" y="6426136"/>
            <a:ext cx="3565469" cy="343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32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B255B5-558D-4F0C-A6C6-8B086175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3" y="3901851"/>
            <a:ext cx="4037313" cy="3055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505D3-A30A-44CC-8787-C451EAA0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53187" y="3978401"/>
            <a:ext cx="4091363" cy="28115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37F8CF-B47A-44B8-8E29-B9443F6DC380}"/>
              </a:ext>
            </a:extLst>
          </p:cNvPr>
          <p:cNvSpPr/>
          <p:nvPr/>
        </p:nvSpPr>
        <p:spPr>
          <a:xfrm>
            <a:off x="207878" y="1376797"/>
            <a:ext cx="69096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18" indent="-259118">
              <a:buFont typeface="Wingdings" panose="05000000000000000000" pitchFamily="2" charset="2"/>
              <a:buChar char="Ø"/>
            </a:pPr>
            <a:r>
              <a:rPr lang="en-US" dirty="0" err="1"/>
              <a:t>SoLID</a:t>
            </a:r>
            <a:r>
              <a:rPr lang="en-US" dirty="0"/>
              <a:t> was highlighted in the 2023 DOE Long Range Plan in recommendation 4 and throughout the document</a:t>
            </a:r>
          </a:p>
          <a:p>
            <a:pPr marL="259118" indent="-259118">
              <a:buFont typeface="Wingdings" panose="05000000000000000000" pitchFamily="2" charset="2"/>
              <a:buChar char="Ø"/>
            </a:pPr>
            <a:r>
              <a:rPr lang="en-US" dirty="0"/>
              <a:t>Three main physics programs:</a:t>
            </a:r>
          </a:p>
          <a:p>
            <a:pPr marL="463533" lvl="1" indent="-256239">
              <a:buFont typeface="Wingdings" panose="05000000000000000000" pitchFamily="2" charset="2"/>
              <a:buChar char="Ø"/>
            </a:pPr>
            <a:r>
              <a:rPr lang="en-US" dirty="0"/>
              <a:t>SIDIS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Valence quark tomography with precision in 4D</a:t>
            </a:r>
          </a:p>
          <a:p>
            <a:pPr marL="463533" lvl="1" indent="-256239">
              <a:buFont typeface="Wingdings" panose="05000000000000000000" pitchFamily="2" charset="2"/>
              <a:buChar char="Ø"/>
            </a:pPr>
            <a:r>
              <a:rPr lang="en-US" dirty="0"/>
              <a:t>Precision J/𝜓 production near threshold 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Origin of proton mass</a:t>
            </a:r>
          </a:p>
          <a:p>
            <a:pPr marL="463533" lvl="1" indent="-256239">
              <a:buFont typeface="Wingdings" panose="05000000000000000000" pitchFamily="2" charset="2"/>
              <a:buChar char="Ø"/>
            </a:pPr>
            <a:r>
              <a:rPr lang="en-US" dirty="0"/>
              <a:t>PVDIS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Test of Standard Model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Search for new physics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E344B-5663-44DD-B1E8-10A483C3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488" y="668911"/>
            <a:ext cx="4248958" cy="3269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07715-6A40-4E79-BA9E-BD939CB5B0B1}"/>
              </a:ext>
            </a:extLst>
          </p:cNvPr>
          <p:cNvSpPr txBox="1"/>
          <p:nvPr/>
        </p:nvSpPr>
        <p:spPr>
          <a:xfrm>
            <a:off x="207878" y="649085"/>
            <a:ext cx="6928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spc="-6" dirty="0">
                <a:solidFill>
                  <a:srgbClr val="6F2F9F"/>
                </a:solidFill>
                <a:cs typeface="Arial"/>
              </a:rPr>
              <a:t>Maximize</a:t>
            </a:r>
            <a:r>
              <a:rPr lang="en-US" sz="2000" b="1" i="1" spc="-47" dirty="0">
                <a:solidFill>
                  <a:srgbClr val="6F2F9F"/>
                </a:solidFill>
                <a:cs typeface="Arial"/>
              </a:rPr>
              <a:t> </a:t>
            </a:r>
            <a:r>
              <a:rPr lang="en-US" sz="2000" dirty="0">
                <a:cs typeface="Arial"/>
              </a:rPr>
              <a:t>the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dirty="0">
                <a:cs typeface="Arial"/>
              </a:rPr>
              <a:t>science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dirty="0">
                <a:cs typeface="Arial"/>
              </a:rPr>
              <a:t>return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dirty="0">
                <a:cs typeface="Arial"/>
              </a:rPr>
              <a:t>of</a:t>
            </a:r>
            <a:r>
              <a:rPr lang="en-US" sz="2000" spc="-41" dirty="0">
                <a:cs typeface="Arial"/>
              </a:rPr>
              <a:t> </a:t>
            </a:r>
            <a:r>
              <a:rPr lang="en-US" sz="2000" dirty="0">
                <a:cs typeface="Arial"/>
              </a:rPr>
              <a:t>the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spc="-6" dirty="0">
                <a:cs typeface="Arial"/>
              </a:rPr>
              <a:t>12-</a:t>
            </a:r>
            <a:r>
              <a:rPr lang="en-US" sz="2000" dirty="0">
                <a:cs typeface="Arial"/>
              </a:rPr>
              <a:t>GeV</a:t>
            </a:r>
            <a:r>
              <a:rPr lang="en-US" sz="2000" spc="-20" dirty="0">
                <a:cs typeface="Arial"/>
              </a:rPr>
              <a:t> </a:t>
            </a:r>
            <a:r>
              <a:rPr lang="en-US" sz="2000" spc="-6" dirty="0">
                <a:cs typeface="Arial"/>
              </a:rPr>
              <a:t>CEBAF</a:t>
            </a:r>
            <a:r>
              <a:rPr lang="en-US" sz="2000" spc="-51" dirty="0">
                <a:cs typeface="Arial"/>
              </a:rPr>
              <a:t> </a:t>
            </a:r>
            <a:r>
              <a:rPr lang="en-US" sz="2000" spc="-6" dirty="0">
                <a:cs typeface="Arial"/>
              </a:rPr>
              <a:t>upgrade </a:t>
            </a:r>
            <a:r>
              <a:rPr lang="en-US" sz="2000" dirty="0">
                <a:cs typeface="Arial"/>
              </a:rPr>
              <a:t>by</a:t>
            </a:r>
            <a:r>
              <a:rPr lang="en-US" sz="2000" spc="-31" dirty="0">
                <a:cs typeface="Arial"/>
              </a:rPr>
              <a:t> </a:t>
            </a:r>
            <a:r>
              <a:rPr lang="en-US" sz="2000" b="1" spc="-6" dirty="0">
                <a:cs typeface="Arial"/>
              </a:rPr>
              <a:t>combining high luminosity and large acceptance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13F92-496E-5740-A2E9-573479AE533C}"/>
              </a:ext>
            </a:extLst>
          </p:cNvPr>
          <p:cNvSpPr txBox="1"/>
          <p:nvPr/>
        </p:nvSpPr>
        <p:spPr>
          <a:xfrm>
            <a:off x="609127" y="4768298"/>
            <a:ext cx="1610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152BF4"/>
                </a:solidFill>
              </a:rPr>
              <a:t>…and more!</a:t>
            </a:r>
          </a:p>
        </p:txBody>
      </p:sp>
    </p:spTree>
    <p:extLst>
      <p:ext uri="{BB962C8B-B14F-4D97-AF65-F5344CB8AC3E}">
        <p14:creationId xmlns:p14="http://schemas.microsoft.com/office/powerpoint/2010/main" val="299412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38AEF-2892-7848-AC58-7F980D9D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2FF6C-ABF0-8E4C-B512-7407D912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840C7-4FBD-264C-AE7F-0F0E8B6F0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3" y="65206"/>
            <a:ext cx="11356037" cy="6705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28DF1-76A3-884A-8883-88607017396D}"/>
              </a:ext>
            </a:extLst>
          </p:cNvPr>
          <p:cNvSpPr txBox="1"/>
          <p:nvPr/>
        </p:nvSpPr>
        <p:spPr>
          <a:xfrm>
            <a:off x="4479771" y="5570371"/>
            <a:ext cx="3220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Study of the isospin dependence in medium-mass </a:t>
            </a:r>
            <a:r>
              <a:rPr lang="en-US" dirty="0" err="1">
                <a:solidFill>
                  <a:srgbClr val="7030A0"/>
                </a:solidFill>
              </a:rPr>
              <a:t>hyperisotopes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l-GR" dirty="0">
                <a:solidFill>
                  <a:srgbClr val="7030A0"/>
                </a:solidFill>
              </a:rPr>
              <a:t>Λ </a:t>
            </a:r>
            <a:r>
              <a:rPr lang="en-US" dirty="0">
                <a:solidFill>
                  <a:srgbClr val="7030A0"/>
                </a:solidFill>
              </a:rPr>
              <a:t>interactions in nuclear matter, and more!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CA84BB-902B-CF47-980F-7A9FF2129720}"/>
              </a:ext>
            </a:extLst>
          </p:cNvPr>
          <p:cNvSpPr txBox="1"/>
          <p:nvPr/>
        </p:nvSpPr>
        <p:spPr>
          <a:xfrm>
            <a:off x="3431135" y="224232"/>
            <a:ext cx="4760958" cy="461665"/>
          </a:xfrm>
          <a:prstGeom prst="rect">
            <a:avLst/>
          </a:prstGeom>
          <a:solidFill>
            <a:srgbClr val="152BF4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Hypernuclear</a:t>
            </a:r>
            <a:r>
              <a:rPr lang="en-US" sz="2400" dirty="0">
                <a:solidFill>
                  <a:srgbClr val="FFFF00"/>
                </a:solidFill>
              </a:rPr>
              <a:t> Spectroscopy in Hall C</a:t>
            </a:r>
          </a:p>
        </p:txBody>
      </p:sp>
    </p:spTree>
    <p:extLst>
      <p:ext uri="{BB962C8B-B14F-4D97-AF65-F5344CB8AC3E}">
        <p14:creationId xmlns:p14="http://schemas.microsoft.com/office/powerpoint/2010/main" val="165587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5AE9D3-9B83-0B0A-66A6-310EA12A5ABA}"/>
              </a:ext>
            </a:extLst>
          </p:cNvPr>
          <p:cNvGrpSpPr/>
          <p:nvPr/>
        </p:nvGrpSpPr>
        <p:grpSpPr>
          <a:xfrm>
            <a:off x="6290432" y="718984"/>
            <a:ext cx="3786164" cy="2490631"/>
            <a:chOff x="5424104" y="1144016"/>
            <a:chExt cx="4273951" cy="26917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AD12E6-4ECB-A190-1E7E-8A3A1F5D9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6" t="10028" r="6204" b="4529"/>
            <a:stretch/>
          </p:blipFill>
          <p:spPr>
            <a:xfrm>
              <a:off x="5424104" y="1144016"/>
              <a:ext cx="4273951" cy="26144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42C636-8D1D-0592-A04C-C1A6277725B2}"/>
                </a:ext>
              </a:extLst>
            </p:cNvPr>
            <p:cNvSpPr txBox="1"/>
            <p:nvPr/>
          </p:nvSpPr>
          <p:spPr>
            <a:xfrm>
              <a:off x="6018886" y="2913354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52BF4"/>
                  </a:solidFill>
                </a:rPr>
                <a:t>Jlab12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6BD958-4589-F9F4-D54D-6E3043366E5D}"/>
                </a:ext>
              </a:extLst>
            </p:cNvPr>
            <p:cNvSpPr txBox="1"/>
            <p:nvPr/>
          </p:nvSpPr>
          <p:spPr>
            <a:xfrm>
              <a:off x="7463970" y="2913354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Jlab22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A93ABA-1359-F397-E6F1-36D8D46A02BB}"/>
                </a:ext>
              </a:extLst>
            </p:cNvPr>
            <p:cNvSpPr txBox="1"/>
            <p:nvPr/>
          </p:nvSpPr>
          <p:spPr>
            <a:xfrm>
              <a:off x="5993181" y="3466424"/>
              <a:ext cx="6607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52BF4"/>
                  </a:solidFill>
                </a:rPr>
                <a:t>        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12DA5C-136B-1F0B-6426-9EFB621B0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" t="13903" r="836"/>
          <a:stretch/>
        </p:blipFill>
        <p:spPr>
          <a:xfrm>
            <a:off x="312123" y="3374945"/>
            <a:ext cx="3028614" cy="276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758FC-2BA8-D6BA-E814-577AB5804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79" y="4359019"/>
            <a:ext cx="4573159" cy="213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diagram of a function&#10;&#10;Description automatically generated">
            <a:extLst>
              <a:ext uri="{FF2B5EF4-FFF2-40B4-BE49-F238E27FC236}">
                <a16:creationId xmlns:a16="http://schemas.microsoft.com/office/drawing/2014/main" id="{7E38728A-68E5-9105-AE9F-4AAEF0A34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861" y="4077148"/>
            <a:ext cx="3444218" cy="269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55ECC0-B783-5B89-9DBF-F80AB2762138}"/>
              </a:ext>
            </a:extLst>
          </p:cNvPr>
          <p:cNvSpPr txBox="1"/>
          <p:nvPr/>
        </p:nvSpPr>
        <p:spPr>
          <a:xfrm rot="19736591">
            <a:off x="-138080" y="3681643"/>
            <a:ext cx="232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merican Typewriter" panose="02090604020004020304" pitchFamily="18" charset="77"/>
              </a:rPr>
              <a:t>Primakoff</a:t>
            </a:r>
            <a:r>
              <a:rPr lang="en-US" sz="1600" dirty="0">
                <a:latin typeface="American Typewriter" panose="02090604020004020304" pitchFamily="18" charset="77"/>
              </a:rPr>
              <a:t> on an e- target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Tests of Fund. </a:t>
            </a:r>
            <a:r>
              <a:rPr lang="en-US" sz="1600" dirty="0" err="1">
                <a:solidFill>
                  <a:schemeClr val="accent1"/>
                </a:solidFill>
                <a:latin typeface="American Typewriter" panose="02090604020004020304" pitchFamily="18" charset="77"/>
              </a:rPr>
              <a:t>Symm</a:t>
            </a:r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5103D-9887-0096-FFE4-54209BA19590}"/>
              </a:ext>
            </a:extLst>
          </p:cNvPr>
          <p:cNvSpPr txBox="1"/>
          <p:nvPr/>
        </p:nvSpPr>
        <p:spPr>
          <a:xfrm rot="19736591">
            <a:off x="3335917" y="3746492"/>
            <a:ext cx="2219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merican Typewriter" panose="02090604020004020304" pitchFamily="18" charset="77"/>
              </a:rPr>
              <a:t>N* </a:t>
            </a:r>
            <a:r>
              <a:rPr lang="el-GR" sz="1800" dirty="0">
                <a:effectLst/>
                <a:latin typeface="SymbolMT"/>
              </a:rPr>
              <a:t>γ</a:t>
            </a:r>
            <a:r>
              <a:rPr lang="en-US" sz="1800" dirty="0" err="1">
                <a:effectLst/>
                <a:latin typeface="TimesNewRomanPSMT"/>
              </a:rPr>
              <a:t>vpN</a:t>
            </a:r>
            <a:r>
              <a:rPr lang="en-US" sz="1800" dirty="0">
                <a:effectLst/>
                <a:latin typeface="TimesNewRomanPSMT"/>
              </a:rPr>
              <a:t>* </a:t>
            </a:r>
            <a:r>
              <a:rPr lang="en-US" sz="1600" dirty="0" err="1">
                <a:effectLst/>
                <a:latin typeface="American Typewriter" panose="02090604020004020304" pitchFamily="18" charset="77"/>
              </a:rPr>
              <a:t>electr</a:t>
            </a:r>
            <a:r>
              <a:rPr lang="en-US" sz="1600" dirty="0">
                <a:effectLst/>
                <a:latin typeface="American Typewriter" panose="02090604020004020304" pitchFamily="18" charset="77"/>
              </a:rPr>
              <a:t>. </a:t>
            </a:r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Emergence of Hadron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970222-9932-2455-5C3B-251A7CE59DB1}"/>
              </a:ext>
            </a:extLst>
          </p:cNvPr>
          <p:cNvSpPr txBox="1"/>
          <p:nvPr/>
        </p:nvSpPr>
        <p:spPr>
          <a:xfrm rot="19736591">
            <a:off x="6865817" y="4187777"/>
            <a:ext cx="242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DVCS @ 22 GeV 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Mechanical Property of the proton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35E0F-A6E5-A3E2-8EE2-F7D83C1052D3}"/>
              </a:ext>
            </a:extLst>
          </p:cNvPr>
          <p:cNvSpPr txBox="1"/>
          <p:nvPr/>
        </p:nvSpPr>
        <p:spPr>
          <a:xfrm rot="19736591">
            <a:off x="6233705" y="1010665"/>
            <a:ext cx="212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Super-fast Quarks  in Nuclei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Nuclear core forces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FFA63DE-A6BF-01E3-E08A-D5E5E7988B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956"/>
          <a:stretch/>
        </p:blipFill>
        <p:spPr>
          <a:xfrm>
            <a:off x="-105359" y="0"/>
            <a:ext cx="6161966" cy="319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6BD5CDF-0239-CA68-462C-92CF4640E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783" y="2863197"/>
            <a:ext cx="4028298" cy="1905972"/>
          </a:xfrm>
          <a:prstGeom prst="rect">
            <a:avLst/>
          </a:prstGeom>
        </p:spPr>
      </p:pic>
      <p:pic>
        <p:nvPicPr>
          <p:cNvPr id="18" name="Picture 17" descr="A red and black math symbols&#10;&#10;Description automatically generated">
            <a:extLst>
              <a:ext uri="{FF2B5EF4-FFF2-40B4-BE49-F238E27FC236}">
                <a16:creationId xmlns:a16="http://schemas.microsoft.com/office/drawing/2014/main" id="{040BD15B-A640-EEC8-BC25-B4AD1C90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27"/>
          <a:stretch/>
        </p:blipFill>
        <p:spPr>
          <a:xfrm>
            <a:off x="10509086" y="3550887"/>
            <a:ext cx="1727408" cy="330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4DD069-34C7-2DA4-34F7-A802F5FFA970}"/>
              </a:ext>
            </a:extLst>
          </p:cNvPr>
          <p:cNvSpPr txBox="1"/>
          <p:nvPr/>
        </p:nvSpPr>
        <p:spPr>
          <a:xfrm>
            <a:off x="213105" y="2746358"/>
            <a:ext cx="5798938" cy="584775"/>
          </a:xfrm>
          <a:prstGeom prst="rect">
            <a:avLst/>
          </a:prstGeom>
          <a:solidFill>
            <a:srgbClr val="FFD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A second document outlining the progress and extending the scientific case will be available soon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B783F9-65BA-56EC-E074-9152626B2279}"/>
              </a:ext>
            </a:extLst>
          </p:cNvPr>
          <p:cNvSpPr txBox="1"/>
          <p:nvPr/>
        </p:nvSpPr>
        <p:spPr>
          <a:xfrm>
            <a:off x="4267685" y="1226317"/>
            <a:ext cx="143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~450 authors</a:t>
            </a:r>
          </a:p>
        </p:txBody>
      </p:sp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93" y="165234"/>
            <a:ext cx="12192000" cy="578347"/>
          </a:xfrm>
        </p:spPr>
        <p:txBody>
          <a:bodyPr>
            <a:noAutofit/>
          </a:bodyPr>
          <a:lstStyle/>
          <a:p>
            <a:pPr algn="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A Broad and Exciting Physics Program at 22 GeV</a:t>
            </a:r>
          </a:p>
        </p:txBody>
      </p:sp>
    </p:spTree>
    <p:extLst>
      <p:ext uri="{BB962C8B-B14F-4D97-AF65-F5344CB8AC3E}">
        <p14:creationId xmlns:p14="http://schemas.microsoft.com/office/powerpoint/2010/main" val="20911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08AA87-1C7D-BCE0-889B-8C8C3CD1546C}"/>
              </a:ext>
            </a:extLst>
          </p:cNvPr>
          <p:cNvSpPr/>
          <p:nvPr/>
        </p:nvSpPr>
        <p:spPr>
          <a:xfrm>
            <a:off x="190643" y="5720676"/>
            <a:ext cx="8481502" cy="1059080"/>
          </a:xfrm>
          <a:prstGeom prst="rect">
            <a:avLst/>
          </a:prstGeom>
          <a:solidFill>
            <a:schemeClr val="bg1"/>
          </a:solidFill>
          <a:ln w="76200">
            <a:solidFill>
              <a:srgbClr val="ECC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604" y="62905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Compelling Physics Program with </a:t>
            </a:r>
            <a:r>
              <a:rPr lang="en-US" sz="3600" b="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Ce+BAF</a:t>
            </a:r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 </a:t>
            </a:r>
          </a:p>
        </p:txBody>
      </p:sp>
      <p:grpSp>
        <p:nvGrpSpPr>
          <p:cNvPr id="2" name="Groupe 51">
            <a:extLst>
              <a:ext uri="{FF2B5EF4-FFF2-40B4-BE49-F238E27FC236}">
                <a16:creationId xmlns:a16="http://schemas.microsoft.com/office/drawing/2014/main" id="{9F727B78-1359-BADF-6252-7D244CE81911}"/>
              </a:ext>
            </a:extLst>
          </p:cNvPr>
          <p:cNvGrpSpPr/>
          <p:nvPr/>
        </p:nvGrpSpPr>
        <p:grpSpPr>
          <a:xfrm>
            <a:off x="352385" y="1080710"/>
            <a:ext cx="3694670" cy="2885480"/>
            <a:chOff x="637268" y="3374289"/>
            <a:chExt cx="3193388" cy="3101463"/>
          </a:xfrm>
        </p:grpSpPr>
        <p:grpSp>
          <p:nvGrpSpPr>
            <p:cNvPr id="8" name="Groupe 52">
              <a:extLst>
                <a:ext uri="{FF2B5EF4-FFF2-40B4-BE49-F238E27FC236}">
                  <a16:creationId xmlns:a16="http://schemas.microsoft.com/office/drawing/2014/main" id="{DB0EB9DA-0063-83EF-CCD4-76031C996696}"/>
                </a:ext>
              </a:extLst>
            </p:cNvPr>
            <p:cNvGrpSpPr/>
            <p:nvPr/>
          </p:nvGrpSpPr>
          <p:grpSpPr>
            <a:xfrm>
              <a:off x="637268" y="3374289"/>
              <a:ext cx="3193388" cy="3101463"/>
              <a:chOff x="637268" y="3374289"/>
              <a:chExt cx="3193388" cy="3101463"/>
            </a:xfrm>
          </p:grpSpPr>
          <p:pic>
            <p:nvPicPr>
              <p:cNvPr id="10" name="Image 54">
                <a:extLst>
                  <a:ext uri="{FF2B5EF4-FFF2-40B4-BE49-F238E27FC236}">
                    <a16:creationId xmlns:a16="http://schemas.microsoft.com/office/drawing/2014/main" id="{4EE352BA-0BC8-4BF7-2559-4D310FBC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7268" y="3374289"/>
                <a:ext cx="3142644" cy="304082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037AC4C-90D1-873C-887A-0E44B3B2451E}"/>
                  </a:ext>
                </a:extLst>
              </p:cNvPr>
              <p:cNvSpPr/>
              <p:nvPr/>
            </p:nvSpPr>
            <p:spPr>
              <a:xfrm>
                <a:off x="2144514" y="6260460"/>
                <a:ext cx="1686142" cy="2152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13AE13-60A8-76FC-E462-021E827D31A8}"/>
                  </a:ext>
                </a:extLst>
              </p:cNvPr>
              <p:cNvSpPr/>
              <p:nvPr/>
            </p:nvSpPr>
            <p:spPr>
              <a:xfrm>
                <a:off x="643324" y="6301579"/>
                <a:ext cx="1507246" cy="16811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9" name="ZoneTexte 53">
              <a:extLst>
                <a:ext uri="{FF2B5EF4-FFF2-40B4-BE49-F238E27FC236}">
                  <a16:creationId xmlns:a16="http://schemas.microsoft.com/office/drawing/2014/main" id="{F83BD7A8-FEE7-2082-6737-D2205B195C43}"/>
                </a:ext>
              </a:extLst>
            </p:cNvPr>
            <p:cNvSpPr txBox="1"/>
            <p:nvPr/>
          </p:nvSpPr>
          <p:spPr>
            <a:xfrm>
              <a:off x="2032223" y="6222515"/>
              <a:ext cx="756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Q</a:t>
              </a:r>
              <a:r>
                <a:rPr kumimoji="0" lang="fr-FR" sz="10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2</a:t>
              </a: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 (GeV</a:t>
              </a:r>
              <a:r>
                <a:rPr kumimoji="0" lang="fr-FR" sz="10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2</a:t>
              </a: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)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987DFA0-010C-48DB-E486-185F7C5D1462}"/>
              </a:ext>
            </a:extLst>
          </p:cNvPr>
          <p:cNvSpPr txBox="1">
            <a:spLocks/>
          </p:cNvSpPr>
          <p:nvPr/>
        </p:nvSpPr>
        <p:spPr>
          <a:xfrm>
            <a:off x="301604" y="3919378"/>
            <a:ext cx="4253067" cy="1106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>
                <a:solidFill>
                  <a:srgbClr val="152BF4"/>
                </a:solidFill>
                <a:latin typeface="Avenir Book" panose="02000503020000020003" pitchFamily="2" charset="0"/>
              </a:rPr>
              <a:t>Is the 2-</a:t>
            </a:r>
            <a:r>
              <a:rPr lang="en-US" sz="2000" b="0" dirty="0">
                <a:solidFill>
                  <a:srgbClr val="152BF4"/>
                </a:solidFill>
                <a:latin typeface="Symbol" pitchFamily="2" charset="2"/>
              </a:rPr>
              <a:t>g</a:t>
            </a:r>
            <a:r>
              <a:rPr lang="en-US" sz="2000" b="0" dirty="0">
                <a:solidFill>
                  <a:srgbClr val="152BF4"/>
                </a:solidFill>
                <a:latin typeface="Avenir Book" panose="02000503020000020003" pitchFamily="2" charset="0"/>
              </a:rPr>
              <a:t> exchange the cause of the proton FF discrepancy?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57811A-5A54-8E0A-B912-7C4295810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98" y="886060"/>
            <a:ext cx="4516901" cy="4492622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Beam charge asymmetries</a:t>
            </a:r>
          </a:p>
          <a:p>
            <a:pPr marL="447675" lvl="1" indent="-179388"/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Two-photon exchange</a:t>
            </a:r>
          </a:p>
          <a:p>
            <a:pPr marL="447675" lvl="1" indent="-179388"/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Deeply Virtual Compton Scattering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Annihilation processes</a:t>
            </a:r>
          </a:p>
          <a:p>
            <a:pPr marL="492125" lvl="1" indent="-223838"/>
            <a:r>
              <a:rPr lang="en-US" sz="1600" dirty="0">
                <a:solidFill>
                  <a:srgbClr val="0070C0"/>
                </a:solidFill>
                <a:latin typeface="Avenir Book" panose="02000503020000020003" pitchFamily="2" charset="0"/>
              </a:rPr>
              <a:t>Light dark matter searches</a:t>
            </a: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Charged-current processes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Inverse beta-decay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Access strangeness with charm-tagging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Charged lepton flavor violation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Axial Form Factor</a:t>
            </a:r>
          </a:p>
          <a:p>
            <a:pPr marL="342900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7C959-6BD9-BA89-51F1-FC41F3D3177A}"/>
              </a:ext>
            </a:extLst>
          </p:cNvPr>
          <p:cNvGrpSpPr/>
          <p:nvPr/>
        </p:nvGrpSpPr>
        <p:grpSpPr>
          <a:xfrm>
            <a:off x="5480300" y="1677017"/>
            <a:ext cx="2162474" cy="582461"/>
            <a:chOff x="4122108" y="2063892"/>
            <a:chExt cx="4868812" cy="10476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F74936-B1C6-81E9-F267-D4312463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2227" y="2166216"/>
              <a:ext cx="4798693" cy="844345"/>
            </a:xfrm>
            <a:prstGeom prst="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5F5DC88-5B39-7AF2-C6D7-619F4604EB5B}"/>
                </a:ext>
              </a:extLst>
            </p:cNvPr>
            <p:cNvSpPr/>
            <p:nvPr/>
          </p:nvSpPr>
          <p:spPr>
            <a:xfrm>
              <a:off x="4122108" y="2063892"/>
              <a:ext cx="4868811" cy="1047674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DAC8E0-FDA7-9E36-EBB5-8D66F7386A08}"/>
              </a:ext>
            </a:extLst>
          </p:cNvPr>
          <p:cNvGrpSpPr/>
          <p:nvPr/>
        </p:nvGrpSpPr>
        <p:grpSpPr>
          <a:xfrm>
            <a:off x="5511443" y="3039350"/>
            <a:ext cx="2131331" cy="582462"/>
            <a:chOff x="4122108" y="3222598"/>
            <a:chExt cx="4938931" cy="10579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53912C-8EE7-0424-5430-F52A1794F5E8}"/>
                </a:ext>
              </a:extLst>
            </p:cNvPr>
            <p:cNvGrpSpPr/>
            <p:nvPr/>
          </p:nvGrpSpPr>
          <p:grpSpPr>
            <a:xfrm>
              <a:off x="4572000" y="3323604"/>
              <a:ext cx="4017709" cy="956989"/>
              <a:chOff x="5991532" y="3807283"/>
              <a:chExt cx="5571203" cy="140820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61BCF6-0E16-3E4B-0352-612CB32CA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3807284"/>
                <a:ext cx="2330245" cy="140820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F6C1501-4F94-2A92-1B4B-8FC41BB71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23554" y="3807283"/>
                <a:ext cx="2539181" cy="137394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318B91-EB4F-107D-41BB-8630BD0AA467}"/>
                  </a:ext>
                </a:extLst>
              </p:cNvPr>
              <p:cNvSpPr/>
              <p:nvPr/>
            </p:nvSpPr>
            <p:spPr>
              <a:xfrm>
                <a:off x="9023554" y="4207771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A048CB6-A9E8-BEDE-8DDA-88235E2B607E}"/>
                  </a:ext>
                </a:extLst>
              </p:cNvPr>
              <p:cNvSpPr/>
              <p:nvPr/>
            </p:nvSpPr>
            <p:spPr>
              <a:xfrm>
                <a:off x="5991532" y="4342445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F9FDB94-84E8-3288-A7A4-10ADF9DA6E80}"/>
                </a:ext>
              </a:extLst>
            </p:cNvPr>
            <p:cNvSpPr/>
            <p:nvPr/>
          </p:nvSpPr>
          <p:spPr>
            <a:xfrm>
              <a:off x="4122108" y="3222598"/>
              <a:ext cx="4938931" cy="1057994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88DEB4-9DB2-677A-CB3F-BF464E7DE653}"/>
              </a:ext>
            </a:extLst>
          </p:cNvPr>
          <p:cNvGrpSpPr/>
          <p:nvPr/>
        </p:nvGrpSpPr>
        <p:grpSpPr>
          <a:xfrm>
            <a:off x="5499777" y="5021727"/>
            <a:ext cx="2123519" cy="578347"/>
            <a:chOff x="4157166" y="4391624"/>
            <a:chExt cx="4868813" cy="13722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4C6095-A520-D0C1-0558-F978A51DF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1675" y="4452241"/>
              <a:ext cx="1396379" cy="12316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C3B57F-38D8-0B51-DA33-FF3357670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15"/>
            <a:stretch/>
          </p:blipFill>
          <p:spPr>
            <a:xfrm>
              <a:off x="4729024" y="4452241"/>
              <a:ext cx="1517099" cy="1264621"/>
            </a:xfrm>
            <a:prstGeom prst="rect">
              <a:avLst/>
            </a:prstGeom>
          </p:spPr>
        </p:pic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ACA5C5E-51B3-3F29-6148-CDAB9A271E07}"/>
                </a:ext>
              </a:extLst>
            </p:cNvPr>
            <p:cNvSpPr/>
            <p:nvPr/>
          </p:nvSpPr>
          <p:spPr>
            <a:xfrm>
              <a:off x="4157166" y="4391624"/>
              <a:ext cx="4868813" cy="1372202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DA6DF21-6744-EF96-2FA9-EEE693D51045}"/>
              </a:ext>
            </a:extLst>
          </p:cNvPr>
          <p:cNvSpPr txBox="1"/>
          <p:nvPr/>
        </p:nvSpPr>
        <p:spPr>
          <a:xfrm>
            <a:off x="301604" y="5735882"/>
            <a:ext cx="82595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 dirty="0">
                <a:latin typeface="Avenir Book" panose="02000503020000020003" pitchFamily="2" charset="0"/>
              </a:rPr>
              <a:t>PAC approved experiments (as of Jan 2025)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Approved 6 experiments for a total of 357 total PAC days (Hall A &amp; C)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(PAC day = two calendar day) </a:t>
            </a:r>
          </a:p>
        </p:txBody>
      </p:sp>
      <p:pic>
        <p:nvPicPr>
          <p:cNvPr id="34" name="Picture 33" descr="A picture containing text, font, line, number&#10;&#10;Description automatically generated">
            <a:extLst>
              <a:ext uri="{FF2B5EF4-FFF2-40B4-BE49-F238E27FC236}">
                <a16:creationId xmlns:a16="http://schemas.microsoft.com/office/drawing/2014/main" id="{72B6AB6D-7C96-8C40-E282-15C44686D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" y="4893065"/>
            <a:ext cx="3732271" cy="71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8B157-C904-D48F-596B-DF478A0968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91" t="1922" r="7285" b="2005"/>
          <a:stretch/>
        </p:blipFill>
        <p:spPr>
          <a:xfrm>
            <a:off x="8981814" y="886060"/>
            <a:ext cx="2908582" cy="38142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46C9B8-BBA6-22B9-DDFE-4A879F3FD935}"/>
              </a:ext>
            </a:extLst>
          </p:cNvPr>
          <p:cNvSpPr txBox="1"/>
          <p:nvPr/>
        </p:nvSpPr>
        <p:spPr>
          <a:xfrm>
            <a:off x="8772705" y="4810726"/>
            <a:ext cx="3117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nnual in person working group meeting n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ext March 24-26 at </a:t>
            </a:r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JLab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5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2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Beam Dump Experiment (BDX)</a:t>
            </a:r>
          </a:p>
        </p:txBody>
      </p:sp>
      <p:pic>
        <p:nvPicPr>
          <p:cNvPr id="4" name="Picture 3" descr="A diagram of a graphing of an electron beam&#10;&#10;Description automatically generated">
            <a:extLst>
              <a:ext uri="{FF2B5EF4-FFF2-40B4-BE49-F238E27FC236}">
                <a16:creationId xmlns:a16="http://schemas.microsoft.com/office/drawing/2014/main" id="{D43E1911-581E-301B-D982-8864D8791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" r="815"/>
          <a:stretch/>
        </p:blipFill>
        <p:spPr>
          <a:xfrm>
            <a:off x="619231" y="854605"/>
            <a:ext cx="5090160" cy="2270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0CAEA0-984D-6F3B-35B9-7E09EA630BEC}"/>
              </a:ext>
            </a:extLst>
          </p:cNvPr>
          <p:cNvSpPr txBox="1"/>
          <p:nvPr/>
        </p:nvSpPr>
        <p:spPr>
          <a:xfrm>
            <a:off x="6286965" y="883484"/>
            <a:ext cx="5709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 cutting-edge experiment designed to search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light dark matter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7556B-67A6-E4FC-A891-AF356FD7F2F0}"/>
              </a:ext>
            </a:extLst>
          </p:cNvPr>
          <p:cNvSpPr txBox="1"/>
          <p:nvPr/>
        </p:nvSpPr>
        <p:spPr>
          <a:xfrm>
            <a:off x="6286965" y="1431043"/>
            <a:ext cx="5322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Two step process 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An electron radiates an A’ and the A’ promptly decays to a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DM) pair 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II) The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in-)elastically scatters on a e-/nucleon in the detector producing a visible recoil (GeV)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37A22-7C52-41FA-19F5-3CFAC760B85B}"/>
              </a:ext>
            </a:extLst>
          </p:cNvPr>
          <p:cNvSpPr txBox="1"/>
          <p:nvPr/>
        </p:nvSpPr>
        <p:spPr>
          <a:xfrm>
            <a:off x="6286965" y="2739910"/>
            <a:ext cx="4320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Experimental signature in the detector: </a:t>
            </a:r>
          </a:p>
          <a:p>
            <a:pPr marL="2730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Χ-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electron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→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EM shower ~GeV energy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3423D-C8F1-A43B-AA8D-7CFA0AFE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627" y="4234442"/>
            <a:ext cx="2400300" cy="18444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6C1EFA-F409-761B-A687-EADB98D3B185}"/>
              </a:ext>
            </a:extLst>
          </p:cNvPr>
          <p:cNvSpPr txBox="1"/>
          <p:nvPr/>
        </p:nvSpPr>
        <p:spPr>
          <a:xfrm>
            <a:off x="95365" y="4052145"/>
            <a:ext cx="17571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Two wells dug for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muon tests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beam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=2.2 GeV, no muons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Limited reach but first physics result!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E81888-6E5A-1586-4F5C-7727A7C7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7267"/>
            <a:ext cx="2296437" cy="13649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D5B12D-10C4-408D-E1D1-BEF8FBD4B970}"/>
              </a:ext>
            </a:extLst>
          </p:cNvPr>
          <p:cNvSpPr txBox="1"/>
          <p:nvPr/>
        </p:nvSpPr>
        <p:spPr>
          <a:xfrm>
            <a:off x="238720" y="3509538"/>
            <a:ext cx="3522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BDX-MINI: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pilot experiment to prove the validity and feasibility of the BDX exp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461A03-A758-94CF-72D8-93A1D08A8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50" y="3581867"/>
            <a:ext cx="3962545" cy="31495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8A72C5-2CFC-324E-DC79-D82D075F5C93}"/>
              </a:ext>
            </a:extLst>
          </p:cNvPr>
          <p:cNvSpPr txBox="1"/>
          <p:nvPr/>
        </p:nvSpPr>
        <p:spPr>
          <a:xfrm>
            <a:off x="181224" y="6450649"/>
            <a:ext cx="4230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Collected 4e21 EOT (40% BDX!) in ~4 months (+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cosmics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651D68-ADDE-C5F2-D212-6384644E0F99}"/>
              </a:ext>
            </a:extLst>
          </p:cNvPr>
          <p:cNvSpPr txBox="1"/>
          <p:nvPr/>
        </p:nvSpPr>
        <p:spPr>
          <a:xfrm>
            <a:off x="2192574" y="6112153"/>
            <a:ext cx="24003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8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M.Battaglieri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8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al. PRD 106, 072011 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8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798FF5-5F45-8C59-719E-2A932A666571}"/>
              </a:ext>
            </a:extLst>
          </p:cNvPr>
          <p:cNvSpPr txBox="1"/>
          <p:nvPr/>
        </p:nvSpPr>
        <p:spPr>
          <a:xfrm>
            <a:off x="8696516" y="3562850"/>
            <a:ext cx="34001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Accumulating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EOT in ~2y BD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Χ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sensitivity is 10-100 times better than existing limits on LDM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E067F3-029F-614B-2235-3937970F6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655" y="4796586"/>
            <a:ext cx="2514620" cy="2006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52B00-569D-B6D3-8B32-ACDBCE9507CD}"/>
              </a:ext>
            </a:extLst>
          </p:cNvPr>
          <p:cNvSpPr txBox="1"/>
          <p:nvPr/>
        </p:nvSpPr>
        <p:spPr>
          <a:xfrm>
            <a:off x="8696516" y="4301514"/>
            <a:ext cx="340011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Funds for the construction of the first module of the calorimeter secured.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 design studies for the construction of the hall are ongoing.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8671888F-1107-5964-6809-4A35EB6616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8086" y="5067277"/>
            <a:ext cx="679757" cy="560477"/>
          </a:xfrm>
          <a:prstGeom prst="curvedConnector3">
            <a:avLst>
              <a:gd name="adj1" fmla="val 80939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07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181886</TotalTime>
  <Words>1527</Words>
  <Application>Microsoft Macintosh PowerPoint</Application>
  <PresentationFormat>Widescreen</PresentationFormat>
  <Paragraphs>200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48" baseType="lpstr">
      <vt:lpstr>等线</vt:lpstr>
      <vt:lpstr>ＭＳ Ｐゴシック</vt:lpstr>
      <vt:lpstr>ヒラギノ角ゴ ProN W3</vt:lpstr>
      <vt:lpstr>.PingFangSC-Regular</vt:lpstr>
      <vt:lpstr>ADLaM Display</vt:lpstr>
      <vt:lpstr>American Typewriter</vt:lpstr>
      <vt:lpstr>American Typewriter Semibold</vt:lpstr>
      <vt:lpstr>Aptos</vt:lpstr>
      <vt:lpstr>Arial</vt:lpstr>
      <vt:lpstr>Arial Hebrew</vt:lpstr>
      <vt:lpstr>Arial Narrow</vt:lpstr>
      <vt:lpstr>Avenir</vt:lpstr>
      <vt:lpstr>Avenir Book</vt:lpstr>
      <vt:lpstr>Avenir Roman</vt:lpstr>
      <vt:lpstr>avenir-light</vt:lpstr>
      <vt:lpstr>Bookman Old Style</vt:lpstr>
      <vt:lpstr>Calibri</vt:lpstr>
      <vt:lpstr>Cambria Math</vt:lpstr>
      <vt:lpstr>Century Gothic</vt:lpstr>
      <vt:lpstr>Gill Sans</vt:lpstr>
      <vt:lpstr>Gill Sans SemiBold</vt:lpstr>
      <vt:lpstr>Helvetica</vt:lpstr>
      <vt:lpstr>Marker Felt</vt:lpstr>
      <vt:lpstr>Palatino</vt:lpstr>
      <vt:lpstr>PingFangSC-Regular</vt:lpstr>
      <vt:lpstr>Symbol</vt:lpstr>
      <vt:lpstr>SymbolMT</vt:lpstr>
      <vt:lpstr>Tahoma</vt:lpstr>
      <vt:lpstr>Times</vt:lpstr>
      <vt:lpstr>Times New Roman</vt:lpstr>
      <vt:lpstr>TimesNewRomanPSMT</vt:lpstr>
      <vt:lpstr>Trebuchet MS</vt:lpstr>
      <vt:lpstr>Wingdings</vt:lpstr>
      <vt:lpstr>Office Theme</vt:lpstr>
      <vt:lpstr> Future Initiatives for the JLab Experimental Program</vt:lpstr>
      <vt:lpstr>Jefferson Lab - Cornerstone of Hadronic Physics Research </vt:lpstr>
      <vt:lpstr>What’s on the horizon?</vt:lpstr>
      <vt:lpstr>MOLLER: Precision Electroweak Physics</vt:lpstr>
      <vt:lpstr>PowerPoint Presentation</vt:lpstr>
      <vt:lpstr>PowerPoint Presentation</vt:lpstr>
      <vt:lpstr>A Broad and Exciting Physics Program at 22 GeV</vt:lpstr>
      <vt:lpstr>Compelling Physics Program with Ce+BAF </vt:lpstr>
      <vt:lpstr>Beam Dump Experiment (BDX)</vt:lpstr>
      <vt:lpstr>Secondary Beams at Jefferson Lab</vt:lpstr>
      <vt:lpstr>Secondary Beams at Jefferson Lab </vt:lpstr>
      <vt:lpstr>MicroPattern Gaseous Detector Center:  A Proposed Community User Facility</vt:lpstr>
      <vt:lpstr>Conclusions and Outlook</vt:lpstr>
      <vt:lpstr>22 GeV: A New Window into the World of XYZ States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Cynthia (Thia) Keppel</cp:lastModifiedBy>
  <cp:revision>3917</cp:revision>
  <cp:lastPrinted>2025-05-23T01:49:54Z</cp:lastPrinted>
  <dcterms:created xsi:type="dcterms:W3CDTF">2019-07-21T14:59:33Z</dcterms:created>
  <dcterms:modified xsi:type="dcterms:W3CDTF">2025-07-21T03:07:50Z</dcterms:modified>
</cp:coreProperties>
</file>