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9" r:id="rId2"/>
  </p:sldMasterIdLst>
  <p:sldIdLst>
    <p:sldId id="268" r:id="rId3"/>
    <p:sldId id="257" r:id="rId4"/>
    <p:sldId id="258" r:id="rId5"/>
    <p:sldId id="259" r:id="rId6"/>
    <p:sldId id="260" r:id="rId7"/>
    <p:sldId id="274" r:id="rId8"/>
    <p:sldId id="262" r:id="rId9"/>
    <p:sldId id="263" r:id="rId10"/>
    <p:sldId id="264" r:id="rId11"/>
    <p:sldId id="261" r:id="rId12"/>
    <p:sldId id="265" r:id="rId13"/>
    <p:sldId id="266" r:id="rId14"/>
    <p:sldId id="267" r:id="rId15"/>
    <p:sldId id="273" r:id="rId16"/>
    <p:sldId id="269" r:id="rId17"/>
    <p:sldId id="270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nag:Library:Mail%20Downloads:HTS_TB9AES021-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nag:Library:Mail%20Downloads:HTS_TB9AES021-2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nag:Library:Mail%20Downloads:HTS_TB9AES021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from 100K</c:v>
          </c:tx>
          <c:spPr>
            <a:ln w="47625">
              <a:noFill/>
            </a:ln>
          </c:spPr>
          <c:xVal>
            <c:numRef>
              <c:f>'2-23'!$B$5:$B$17</c:f>
              <c:numCache>
                <c:formatCode>General</c:formatCode>
                <c:ptCount val="13"/>
                <c:pt idx="0">
                  <c:v>5.0</c:v>
                </c:pt>
                <c:pt idx="1">
                  <c:v>2.45</c:v>
                </c:pt>
                <c:pt idx="2">
                  <c:v>7.6</c:v>
                </c:pt>
                <c:pt idx="3">
                  <c:v>9.15</c:v>
                </c:pt>
                <c:pt idx="4">
                  <c:v>12.68</c:v>
                </c:pt>
                <c:pt idx="5">
                  <c:v>10.19</c:v>
                </c:pt>
                <c:pt idx="6">
                  <c:v>14.82</c:v>
                </c:pt>
                <c:pt idx="7">
                  <c:v>16.1</c:v>
                </c:pt>
                <c:pt idx="8">
                  <c:v>17.6</c:v>
                </c:pt>
                <c:pt idx="9">
                  <c:v>18.65</c:v>
                </c:pt>
                <c:pt idx="10">
                  <c:v>19.33</c:v>
                </c:pt>
                <c:pt idx="11">
                  <c:v>20.0</c:v>
                </c:pt>
                <c:pt idx="12">
                  <c:v>20.6</c:v>
                </c:pt>
              </c:numCache>
            </c:numRef>
          </c:xVal>
          <c:yVal>
            <c:numRef>
              <c:f>'2-23'!$D$5:$D$17</c:f>
              <c:numCache>
                <c:formatCode>General</c:formatCode>
                <c:ptCount val="13"/>
                <c:pt idx="0">
                  <c:v>2.2575E10</c:v>
                </c:pt>
                <c:pt idx="1">
                  <c:v>2.163E10</c:v>
                </c:pt>
                <c:pt idx="2">
                  <c:v>2.331E10</c:v>
                </c:pt>
                <c:pt idx="3">
                  <c:v>2.3415E10</c:v>
                </c:pt>
                <c:pt idx="4">
                  <c:v>2.373E10</c:v>
                </c:pt>
                <c:pt idx="5">
                  <c:v>2.3625E10</c:v>
                </c:pt>
                <c:pt idx="6">
                  <c:v>2.289E10</c:v>
                </c:pt>
                <c:pt idx="7">
                  <c:v>2.2785E10</c:v>
                </c:pt>
                <c:pt idx="8">
                  <c:v>2.2155E10</c:v>
                </c:pt>
                <c:pt idx="9">
                  <c:v>2.1945E10</c:v>
                </c:pt>
                <c:pt idx="10">
                  <c:v>2.1735E10</c:v>
                </c:pt>
                <c:pt idx="11">
                  <c:v>2.163E10</c:v>
                </c:pt>
                <c:pt idx="12">
                  <c:v>2.1315E10</c:v>
                </c:pt>
              </c:numCache>
            </c:numRef>
          </c:yVal>
          <c:smooth val="0"/>
        </c:ser>
        <c:ser>
          <c:idx val="2"/>
          <c:order val="2"/>
          <c:tx>
            <c:v>from 60K</c:v>
          </c:tx>
          <c:spPr>
            <a:ln w="47625">
              <a:noFill/>
            </a:ln>
          </c:spPr>
          <c:xVal>
            <c:numRef>
              <c:f>'2-20-15'!$G$7:$G$19</c:f>
              <c:numCache>
                <c:formatCode>General</c:formatCode>
                <c:ptCount val="13"/>
                <c:pt idx="0">
                  <c:v>4.992</c:v>
                </c:pt>
                <c:pt idx="1">
                  <c:v>2.4544</c:v>
                </c:pt>
                <c:pt idx="2">
                  <c:v>7.654400000000001</c:v>
                </c:pt>
                <c:pt idx="3">
                  <c:v>9.152</c:v>
                </c:pt>
                <c:pt idx="4">
                  <c:v>10.192</c:v>
                </c:pt>
                <c:pt idx="5">
                  <c:v>11.752</c:v>
                </c:pt>
                <c:pt idx="6">
                  <c:v>12.688</c:v>
                </c:pt>
                <c:pt idx="7">
                  <c:v>15.08</c:v>
                </c:pt>
                <c:pt idx="8">
                  <c:v>16.64</c:v>
                </c:pt>
                <c:pt idx="9">
                  <c:v>19.0944</c:v>
                </c:pt>
                <c:pt idx="10">
                  <c:v>19.968</c:v>
                </c:pt>
                <c:pt idx="11">
                  <c:v>21.008</c:v>
                </c:pt>
                <c:pt idx="12">
                  <c:v>22.152</c:v>
                </c:pt>
              </c:numCache>
            </c:numRef>
          </c:xVal>
          <c:yVal>
            <c:numRef>
              <c:f>'2-20-15'!$F$7:$F$19</c:f>
              <c:numCache>
                <c:formatCode>General</c:formatCode>
                <c:ptCount val="13"/>
                <c:pt idx="0">
                  <c:v>2.25918E10</c:v>
                </c:pt>
                <c:pt idx="1">
                  <c:v>2.1483E10</c:v>
                </c:pt>
                <c:pt idx="2">
                  <c:v>2.29845E10</c:v>
                </c:pt>
                <c:pt idx="3">
                  <c:v>2.31E10</c:v>
                </c:pt>
                <c:pt idx="4">
                  <c:v>2.31E10</c:v>
                </c:pt>
                <c:pt idx="5">
                  <c:v>2.29845E10</c:v>
                </c:pt>
                <c:pt idx="6">
                  <c:v>2.27535E10</c:v>
                </c:pt>
                <c:pt idx="7">
                  <c:v>2.2176E10</c:v>
                </c:pt>
                <c:pt idx="8">
                  <c:v>2.1945E10</c:v>
                </c:pt>
                <c:pt idx="9">
                  <c:v>2.13675E10</c:v>
                </c:pt>
                <c:pt idx="10">
                  <c:v>2.1021E10</c:v>
                </c:pt>
                <c:pt idx="11">
                  <c:v>2.04435E10</c:v>
                </c:pt>
                <c:pt idx="12">
                  <c:v>1.9866E10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2358008"/>
        <c:axId val="1772348888"/>
      </c:scatterChart>
      <c:scatterChart>
        <c:scatterStyle val="lineMarker"/>
        <c:varyColors val="0"/>
        <c:ser>
          <c:idx val="1"/>
          <c:order val="1"/>
          <c:tx>
            <c:v>T1 from 100K</c:v>
          </c:tx>
          <c:spPr>
            <a:ln w="34925">
              <a:solidFill>
                <a:srgbClr val="FF0000">
                  <a:alpha val="61000"/>
                </a:srgbClr>
              </a:solidFill>
              <a:prstDash val="sysDot"/>
            </a:ln>
          </c:spPr>
          <c:xVal>
            <c:numRef>
              <c:f>'2-23'!$B$5:$B$17</c:f>
              <c:numCache>
                <c:formatCode>General</c:formatCode>
                <c:ptCount val="13"/>
                <c:pt idx="0">
                  <c:v>5.0</c:v>
                </c:pt>
                <c:pt idx="1">
                  <c:v>2.45</c:v>
                </c:pt>
                <c:pt idx="2">
                  <c:v>7.6</c:v>
                </c:pt>
                <c:pt idx="3">
                  <c:v>9.15</c:v>
                </c:pt>
                <c:pt idx="4">
                  <c:v>12.68</c:v>
                </c:pt>
                <c:pt idx="5">
                  <c:v>10.19</c:v>
                </c:pt>
                <c:pt idx="6">
                  <c:v>14.82</c:v>
                </c:pt>
                <c:pt idx="7">
                  <c:v>16.1</c:v>
                </c:pt>
                <c:pt idx="8">
                  <c:v>17.6</c:v>
                </c:pt>
                <c:pt idx="9">
                  <c:v>18.65</c:v>
                </c:pt>
                <c:pt idx="10">
                  <c:v>19.33</c:v>
                </c:pt>
                <c:pt idx="11">
                  <c:v>20.0</c:v>
                </c:pt>
                <c:pt idx="12">
                  <c:v>20.6</c:v>
                </c:pt>
              </c:numCache>
            </c:numRef>
          </c:xVal>
          <c:yVal>
            <c:numRef>
              <c:f>'2-23'!$E$5:$E$17</c:f>
              <c:numCache>
                <c:formatCode>General</c:formatCode>
                <c:ptCount val="13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  <c:pt idx="4">
                  <c:v>2.06</c:v>
                </c:pt>
                <c:pt idx="5">
                  <c:v>2.02</c:v>
                </c:pt>
                <c:pt idx="6">
                  <c:v>2.07</c:v>
                </c:pt>
                <c:pt idx="7">
                  <c:v>2.14</c:v>
                </c:pt>
                <c:pt idx="8">
                  <c:v>2.24</c:v>
                </c:pt>
                <c:pt idx="9">
                  <c:v>2.44</c:v>
                </c:pt>
                <c:pt idx="10">
                  <c:v>2.53</c:v>
                </c:pt>
                <c:pt idx="11">
                  <c:v>2.6</c:v>
                </c:pt>
                <c:pt idx="12">
                  <c:v>2.7</c:v>
                </c:pt>
              </c:numCache>
            </c:numRef>
          </c:yVal>
          <c:smooth val="0"/>
        </c:ser>
        <c:ser>
          <c:idx val="3"/>
          <c:order val="3"/>
          <c:tx>
            <c:v>T1 from 60K</c:v>
          </c:tx>
          <c:spPr>
            <a:ln w="34925">
              <a:solidFill>
                <a:srgbClr val="660066">
                  <a:alpha val="84000"/>
                </a:srgbClr>
              </a:solidFill>
              <a:prstDash val="sysDot"/>
            </a:ln>
          </c:spPr>
          <c:marker>
            <c:spPr>
              <a:ln>
                <a:solidFill>
                  <a:srgbClr val="660066">
                    <a:alpha val="61000"/>
                  </a:srgbClr>
                </a:solidFill>
              </a:ln>
            </c:spPr>
          </c:marker>
          <c:xVal>
            <c:numRef>
              <c:f>'2-20-15'!$G$7:$G$19</c:f>
              <c:numCache>
                <c:formatCode>General</c:formatCode>
                <c:ptCount val="13"/>
                <c:pt idx="0">
                  <c:v>4.992</c:v>
                </c:pt>
                <c:pt idx="1">
                  <c:v>2.4544</c:v>
                </c:pt>
                <c:pt idx="2">
                  <c:v>7.654400000000001</c:v>
                </c:pt>
                <c:pt idx="3">
                  <c:v>9.152</c:v>
                </c:pt>
                <c:pt idx="4">
                  <c:v>10.192</c:v>
                </c:pt>
                <c:pt idx="5">
                  <c:v>11.752</c:v>
                </c:pt>
                <c:pt idx="6">
                  <c:v>12.688</c:v>
                </c:pt>
                <c:pt idx="7">
                  <c:v>15.08</c:v>
                </c:pt>
                <c:pt idx="8">
                  <c:v>16.64</c:v>
                </c:pt>
                <c:pt idx="9">
                  <c:v>19.0944</c:v>
                </c:pt>
                <c:pt idx="10">
                  <c:v>19.968</c:v>
                </c:pt>
                <c:pt idx="11">
                  <c:v>21.008</c:v>
                </c:pt>
                <c:pt idx="12">
                  <c:v>22.152</c:v>
                </c:pt>
              </c:numCache>
            </c:numRef>
          </c:xVal>
          <c:yVal>
            <c:numRef>
              <c:f>'2-20-15'!$E$7:$E$19</c:f>
              <c:numCache>
                <c:formatCode>General</c:formatCode>
                <c:ptCount val="13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  <c:pt idx="4">
                  <c:v>2.05</c:v>
                </c:pt>
                <c:pt idx="5">
                  <c:v>2.06</c:v>
                </c:pt>
                <c:pt idx="6">
                  <c:v>2.04</c:v>
                </c:pt>
                <c:pt idx="7">
                  <c:v>2.23</c:v>
                </c:pt>
                <c:pt idx="8">
                  <c:v>2.35</c:v>
                </c:pt>
                <c:pt idx="9">
                  <c:v>2.6</c:v>
                </c:pt>
                <c:pt idx="10">
                  <c:v>2.78</c:v>
                </c:pt>
                <c:pt idx="11">
                  <c:v>3.0</c:v>
                </c:pt>
                <c:pt idx="12">
                  <c:v>3.23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2331832"/>
        <c:axId val="1772343432"/>
      </c:scatterChart>
      <c:valAx>
        <c:axId val="1772358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72348888"/>
        <c:crosses val="autoZero"/>
        <c:crossBetween val="midCat"/>
      </c:valAx>
      <c:valAx>
        <c:axId val="1772348888"/>
        <c:scaling>
          <c:orientation val="minMax"/>
          <c:max val="2.4E10"/>
          <c:min val="2.0E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72358008"/>
        <c:crosses val="autoZero"/>
        <c:crossBetween val="midCat"/>
      </c:valAx>
      <c:valAx>
        <c:axId val="17723434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72331832"/>
        <c:crosses val="max"/>
        <c:crossBetween val="midCat"/>
      </c:valAx>
      <c:valAx>
        <c:axId val="1772331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2343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3660275736908"/>
          <c:y val="0.193055084532344"/>
          <c:w val="0.184852735415508"/>
          <c:h val="0.20024377549821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from 100K</c:v>
          </c:tx>
          <c:spPr>
            <a:ln w="47625">
              <a:noFill/>
            </a:ln>
          </c:spPr>
          <c:xVal>
            <c:numRef>
              <c:f>'2-23'!$B$5:$B$17</c:f>
              <c:numCache>
                <c:formatCode>General</c:formatCode>
                <c:ptCount val="13"/>
                <c:pt idx="0">
                  <c:v>5.0</c:v>
                </c:pt>
                <c:pt idx="1">
                  <c:v>2.45</c:v>
                </c:pt>
                <c:pt idx="2">
                  <c:v>7.6</c:v>
                </c:pt>
                <c:pt idx="3">
                  <c:v>9.15</c:v>
                </c:pt>
                <c:pt idx="4">
                  <c:v>12.68</c:v>
                </c:pt>
                <c:pt idx="5">
                  <c:v>10.19</c:v>
                </c:pt>
                <c:pt idx="6">
                  <c:v>14.82</c:v>
                </c:pt>
                <c:pt idx="7">
                  <c:v>16.1</c:v>
                </c:pt>
                <c:pt idx="8">
                  <c:v>17.6</c:v>
                </c:pt>
                <c:pt idx="9">
                  <c:v>18.65</c:v>
                </c:pt>
                <c:pt idx="10">
                  <c:v>19.33</c:v>
                </c:pt>
                <c:pt idx="11">
                  <c:v>20.0</c:v>
                </c:pt>
                <c:pt idx="12">
                  <c:v>20.6</c:v>
                </c:pt>
              </c:numCache>
            </c:numRef>
          </c:xVal>
          <c:yVal>
            <c:numRef>
              <c:f>'2-23'!$D$5:$D$17</c:f>
              <c:numCache>
                <c:formatCode>General</c:formatCode>
                <c:ptCount val="13"/>
                <c:pt idx="0">
                  <c:v>2.2575E10</c:v>
                </c:pt>
                <c:pt idx="1">
                  <c:v>2.163E10</c:v>
                </c:pt>
                <c:pt idx="2">
                  <c:v>2.331E10</c:v>
                </c:pt>
                <c:pt idx="3">
                  <c:v>2.3415E10</c:v>
                </c:pt>
                <c:pt idx="4">
                  <c:v>2.373E10</c:v>
                </c:pt>
                <c:pt idx="5">
                  <c:v>2.3625E10</c:v>
                </c:pt>
                <c:pt idx="6">
                  <c:v>2.289E10</c:v>
                </c:pt>
                <c:pt idx="7">
                  <c:v>2.2785E10</c:v>
                </c:pt>
                <c:pt idx="8">
                  <c:v>2.2155E10</c:v>
                </c:pt>
                <c:pt idx="9">
                  <c:v>2.1945E10</c:v>
                </c:pt>
                <c:pt idx="10">
                  <c:v>2.1735E10</c:v>
                </c:pt>
                <c:pt idx="11">
                  <c:v>2.163E10</c:v>
                </c:pt>
                <c:pt idx="12">
                  <c:v>2.1315E10</c:v>
                </c:pt>
              </c:numCache>
            </c:numRef>
          </c:yVal>
          <c:smooth val="0"/>
        </c:ser>
        <c:ser>
          <c:idx val="2"/>
          <c:order val="1"/>
          <c:tx>
            <c:v>from 60K</c:v>
          </c:tx>
          <c:spPr>
            <a:ln w="47625">
              <a:noFill/>
            </a:ln>
          </c:spPr>
          <c:xVal>
            <c:numRef>
              <c:f>'2-20-15'!$G$7:$G$19</c:f>
              <c:numCache>
                <c:formatCode>General</c:formatCode>
                <c:ptCount val="13"/>
                <c:pt idx="0">
                  <c:v>4.992</c:v>
                </c:pt>
                <c:pt idx="1">
                  <c:v>2.4544</c:v>
                </c:pt>
                <c:pt idx="2">
                  <c:v>7.654400000000001</c:v>
                </c:pt>
                <c:pt idx="3">
                  <c:v>9.152</c:v>
                </c:pt>
                <c:pt idx="4">
                  <c:v>10.192</c:v>
                </c:pt>
                <c:pt idx="5">
                  <c:v>11.752</c:v>
                </c:pt>
                <c:pt idx="6">
                  <c:v>12.688</c:v>
                </c:pt>
                <c:pt idx="7">
                  <c:v>15.08</c:v>
                </c:pt>
                <c:pt idx="8">
                  <c:v>16.64</c:v>
                </c:pt>
                <c:pt idx="9">
                  <c:v>19.0944</c:v>
                </c:pt>
                <c:pt idx="10">
                  <c:v>19.968</c:v>
                </c:pt>
                <c:pt idx="11">
                  <c:v>21.008</c:v>
                </c:pt>
                <c:pt idx="12">
                  <c:v>22.152</c:v>
                </c:pt>
              </c:numCache>
            </c:numRef>
          </c:xVal>
          <c:yVal>
            <c:numRef>
              <c:f>'2-20-15'!$F$7:$F$19</c:f>
              <c:numCache>
                <c:formatCode>General</c:formatCode>
                <c:ptCount val="13"/>
                <c:pt idx="0">
                  <c:v>2.25918E10</c:v>
                </c:pt>
                <c:pt idx="1">
                  <c:v>2.1483E10</c:v>
                </c:pt>
                <c:pt idx="2">
                  <c:v>2.29845E10</c:v>
                </c:pt>
                <c:pt idx="3">
                  <c:v>2.31E10</c:v>
                </c:pt>
                <c:pt idx="4">
                  <c:v>2.31E10</c:v>
                </c:pt>
                <c:pt idx="5">
                  <c:v>2.29845E10</c:v>
                </c:pt>
                <c:pt idx="6">
                  <c:v>2.27535E10</c:v>
                </c:pt>
                <c:pt idx="7">
                  <c:v>2.2176E10</c:v>
                </c:pt>
                <c:pt idx="8">
                  <c:v>2.1945E10</c:v>
                </c:pt>
                <c:pt idx="9">
                  <c:v>2.13675E10</c:v>
                </c:pt>
                <c:pt idx="10">
                  <c:v>2.1021E10</c:v>
                </c:pt>
                <c:pt idx="11">
                  <c:v>2.04435E10</c:v>
                </c:pt>
                <c:pt idx="12">
                  <c:v>1.9866E10</c:v>
                </c:pt>
              </c:numCache>
            </c:numRef>
          </c:yVal>
          <c:smooth val="0"/>
        </c:ser>
        <c:ser>
          <c:idx val="4"/>
          <c:order val="2"/>
          <c:tx>
            <c:v>from 35K</c:v>
          </c:tx>
          <c:spPr>
            <a:ln>
              <a:noFill/>
            </a:ln>
          </c:spPr>
          <c:xVal>
            <c:numRef>
              <c:f>'Wed-19_02_15'!$F$6:$F$26</c:f>
              <c:numCache>
                <c:formatCode>General</c:formatCode>
                <c:ptCount val="21"/>
                <c:pt idx="0">
                  <c:v>4.576</c:v>
                </c:pt>
                <c:pt idx="1">
                  <c:v>6.032</c:v>
                </c:pt>
                <c:pt idx="2">
                  <c:v>6.968000000000001</c:v>
                </c:pt>
                <c:pt idx="3">
                  <c:v>7.9248</c:v>
                </c:pt>
                <c:pt idx="4">
                  <c:v>8.8712</c:v>
                </c:pt>
                <c:pt idx="5">
                  <c:v>9.3392</c:v>
                </c:pt>
                <c:pt idx="6">
                  <c:v>10.192</c:v>
                </c:pt>
                <c:pt idx="7">
                  <c:v>10.8992</c:v>
                </c:pt>
                <c:pt idx="8">
                  <c:v>11.0864</c:v>
                </c:pt>
                <c:pt idx="9">
                  <c:v>11.856</c:v>
                </c:pt>
                <c:pt idx="10">
                  <c:v>12.792</c:v>
                </c:pt>
                <c:pt idx="11">
                  <c:v>13.6032</c:v>
                </c:pt>
                <c:pt idx="12">
                  <c:v>14.3728</c:v>
                </c:pt>
                <c:pt idx="13">
                  <c:v>15.1528</c:v>
                </c:pt>
                <c:pt idx="14">
                  <c:v>15.8496</c:v>
                </c:pt>
                <c:pt idx="15">
                  <c:v>16.5568</c:v>
                </c:pt>
                <c:pt idx="16">
                  <c:v>17.2328</c:v>
                </c:pt>
                <c:pt idx="17">
                  <c:v>17.8464</c:v>
                </c:pt>
                <c:pt idx="18">
                  <c:v>18.4392</c:v>
                </c:pt>
                <c:pt idx="19">
                  <c:v>19.0736</c:v>
                </c:pt>
                <c:pt idx="20">
                  <c:v>19.656</c:v>
                </c:pt>
              </c:numCache>
            </c:numRef>
          </c:xVal>
          <c:yVal>
            <c:numRef>
              <c:f>'Wed-19_02_15'!$L$6:$L$26</c:f>
              <c:numCache>
                <c:formatCode>General</c:formatCode>
                <c:ptCount val="21"/>
                <c:pt idx="0">
                  <c:v>2.0125E10</c:v>
                </c:pt>
                <c:pt idx="1">
                  <c:v>2.0355E10</c:v>
                </c:pt>
                <c:pt idx="2">
                  <c:v>2.047E10</c:v>
                </c:pt>
                <c:pt idx="3">
                  <c:v>2.047E10</c:v>
                </c:pt>
                <c:pt idx="4">
                  <c:v>2.0585E10</c:v>
                </c:pt>
                <c:pt idx="5">
                  <c:v>2.0585E10</c:v>
                </c:pt>
                <c:pt idx="6">
                  <c:v>2.0585E10</c:v>
                </c:pt>
                <c:pt idx="7">
                  <c:v>2.0585E10</c:v>
                </c:pt>
                <c:pt idx="8">
                  <c:v>2.024E10</c:v>
                </c:pt>
                <c:pt idx="9">
                  <c:v>2.024E10</c:v>
                </c:pt>
                <c:pt idx="10">
                  <c:v>2.0125E10</c:v>
                </c:pt>
                <c:pt idx="11">
                  <c:v>1.9895E10</c:v>
                </c:pt>
                <c:pt idx="12">
                  <c:v>1.978E10</c:v>
                </c:pt>
                <c:pt idx="13">
                  <c:v>1.9665E10</c:v>
                </c:pt>
                <c:pt idx="14">
                  <c:v>1.9435E10</c:v>
                </c:pt>
                <c:pt idx="15">
                  <c:v>1.932E10</c:v>
                </c:pt>
                <c:pt idx="16">
                  <c:v>1.9205E10</c:v>
                </c:pt>
                <c:pt idx="17">
                  <c:v>1.886E10</c:v>
                </c:pt>
                <c:pt idx="18">
                  <c:v>1.8745E10</c:v>
                </c:pt>
                <c:pt idx="19">
                  <c:v>1.863E10</c:v>
                </c:pt>
                <c:pt idx="20">
                  <c:v>1.84E10</c:v>
                </c:pt>
              </c:numCache>
            </c:numRef>
          </c:yVal>
          <c:smooth val="0"/>
        </c:ser>
        <c:ser>
          <c:idx val="6"/>
          <c:order val="3"/>
          <c:tx>
            <c:v>from 80K with heater on cell 5 on</c:v>
          </c:tx>
          <c:spPr>
            <a:ln>
              <a:noFill/>
            </a:ln>
          </c:spPr>
          <c:marker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c:spPr>
          </c:marker>
          <c:xVal>
            <c:numRef>
              <c:f>'2-24'!$B$7:$B$16</c:f>
              <c:numCache>
                <c:formatCode>General</c:formatCode>
                <c:ptCount val="10"/>
                <c:pt idx="0">
                  <c:v>2.53</c:v>
                </c:pt>
                <c:pt idx="1">
                  <c:v>5.1</c:v>
                </c:pt>
                <c:pt idx="2">
                  <c:v>7.7</c:v>
                </c:pt>
                <c:pt idx="3">
                  <c:v>10.3</c:v>
                </c:pt>
                <c:pt idx="4">
                  <c:v>12.7</c:v>
                </c:pt>
                <c:pt idx="5">
                  <c:v>15.12</c:v>
                </c:pt>
                <c:pt idx="6">
                  <c:v>16.2</c:v>
                </c:pt>
                <c:pt idx="7">
                  <c:v>18.15</c:v>
                </c:pt>
                <c:pt idx="8">
                  <c:v>19.88</c:v>
                </c:pt>
                <c:pt idx="9">
                  <c:v>21.0</c:v>
                </c:pt>
              </c:numCache>
            </c:numRef>
          </c:xVal>
          <c:yVal>
            <c:numRef>
              <c:f>'2-24'!$D$7:$D$16</c:f>
              <c:numCache>
                <c:formatCode>General</c:formatCode>
                <c:ptCount val="10"/>
                <c:pt idx="0">
                  <c:v>2.142E10</c:v>
                </c:pt>
                <c:pt idx="1">
                  <c:v>2.2155E10</c:v>
                </c:pt>
                <c:pt idx="2">
                  <c:v>2.2575E10</c:v>
                </c:pt>
                <c:pt idx="3">
                  <c:v>2.289E10</c:v>
                </c:pt>
                <c:pt idx="4">
                  <c:v>2.2785E10</c:v>
                </c:pt>
                <c:pt idx="5">
                  <c:v>2.2575E10</c:v>
                </c:pt>
                <c:pt idx="6">
                  <c:v>2.2365E10</c:v>
                </c:pt>
                <c:pt idx="7">
                  <c:v>2.184E10</c:v>
                </c:pt>
                <c:pt idx="8">
                  <c:v>2.142E10</c:v>
                </c:pt>
                <c:pt idx="9">
                  <c:v>2.121E10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7950472"/>
        <c:axId val="1978578632"/>
      </c:scatterChart>
      <c:valAx>
        <c:axId val="1977950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78578632"/>
        <c:crosses val="autoZero"/>
        <c:crossBetween val="midCat"/>
      </c:valAx>
      <c:valAx>
        <c:axId val="1978578632"/>
        <c:scaling>
          <c:orientation val="minMax"/>
          <c:min val="1.5E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77950472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8pi/9 mode</c:v>
          </c:tx>
          <c:spPr>
            <a:ln w="47625">
              <a:noFill/>
            </a:ln>
          </c:spPr>
          <c:xVal>
            <c:numRef>
              <c:f>'2-24'!$I$21:$I$25</c:f>
              <c:numCache>
                <c:formatCode>General</c:formatCode>
                <c:ptCount val="5"/>
                <c:pt idx="0">
                  <c:v>11.47</c:v>
                </c:pt>
                <c:pt idx="1">
                  <c:v>5.7</c:v>
                </c:pt>
                <c:pt idx="2">
                  <c:v>14.2</c:v>
                </c:pt>
                <c:pt idx="3">
                  <c:v>16.64</c:v>
                </c:pt>
                <c:pt idx="4">
                  <c:v>19.0</c:v>
                </c:pt>
              </c:numCache>
            </c:numRef>
          </c:xVal>
          <c:yVal>
            <c:numRef>
              <c:f>'2-24'!$L$21:$L$25</c:f>
              <c:numCache>
                <c:formatCode>General</c:formatCode>
                <c:ptCount val="5"/>
                <c:pt idx="0">
                  <c:v>1.80058319444175E10</c:v>
                </c:pt>
                <c:pt idx="1">
                  <c:v>1.74396435401338E10</c:v>
                </c:pt>
                <c:pt idx="2">
                  <c:v>1.79200159128731E10</c:v>
                </c:pt>
                <c:pt idx="3">
                  <c:v>1.72246940450787E10</c:v>
                </c:pt>
                <c:pt idx="4">
                  <c:v>1.69265955944796E10</c:v>
                </c:pt>
              </c:numCache>
            </c:numRef>
          </c:yVal>
          <c:smooth val="0"/>
        </c:ser>
        <c:ser>
          <c:idx val="2"/>
          <c:order val="2"/>
          <c:tx>
            <c:v>pi mode</c:v>
          </c:tx>
          <c:spPr>
            <a:ln w="47625">
              <a:noFill/>
            </a:ln>
          </c:spPr>
          <c:xVal>
            <c:numRef>
              <c:f>'2-24'!$B$7:$B$16</c:f>
              <c:numCache>
                <c:formatCode>General</c:formatCode>
                <c:ptCount val="10"/>
                <c:pt idx="0">
                  <c:v>2.53</c:v>
                </c:pt>
                <c:pt idx="1">
                  <c:v>5.1</c:v>
                </c:pt>
                <c:pt idx="2">
                  <c:v>7.7</c:v>
                </c:pt>
                <c:pt idx="3">
                  <c:v>10.3</c:v>
                </c:pt>
                <c:pt idx="4">
                  <c:v>12.7</c:v>
                </c:pt>
                <c:pt idx="5">
                  <c:v>15.12</c:v>
                </c:pt>
                <c:pt idx="6">
                  <c:v>16.2</c:v>
                </c:pt>
                <c:pt idx="7">
                  <c:v>18.15</c:v>
                </c:pt>
                <c:pt idx="8">
                  <c:v>19.88</c:v>
                </c:pt>
                <c:pt idx="9">
                  <c:v>21.0</c:v>
                </c:pt>
              </c:numCache>
            </c:numRef>
          </c:xVal>
          <c:yVal>
            <c:numRef>
              <c:f>'2-24'!$D$7:$D$16</c:f>
              <c:numCache>
                <c:formatCode>General</c:formatCode>
                <c:ptCount val="10"/>
                <c:pt idx="0">
                  <c:v>2.142E10</c:v>
                </c:pt>
                <c:pt idx="1">
                  <c:v>2.2155E10</c:v>
                </c:pt>
                <c:pt idx="2">
                  <c:v>2.2575E10</c:v>
                </c:pt>
                <c:pt idx="3">
                  <c:v>2.289E10</c:v>
                </c:pt>
                <c:pt idx="4">
                  <c:v>2.2785E10</c:v>
                </c:pt>
                <c:pt idx="5">
                  <c:v>2.2575E10</c:v>
                </c:pt>
                <c:pt idx="6">
                  <c:v>2.2365E10</c:v>
                </c:pt>
                <c:pt idx="7">
                  <c:v>2.184E10</c:v>
                </c:pt>
                <c:pt idx="8">
                  <c:v>2.142E10</c:v>
                </c:pt>
                <c:pt idx="9">
                  <c:v>2.121E10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8826712"/>
        <c:axId val="1911956920"/>
      </c:scatterChart>
      <c:scatterChart>
        <c:scatterStyle val="lineMarker"/>
        <c:varyColors val="0"/>
        <c:ser>
          <c:idx val="1"/>
          <c:order val="1"/>
          <c:tx>
            <c:v>Ttop1 8pi/9</c:v>
          </c:tx>
          <c:spPr>
            <a:ln w="47625">
              <a:noFill/>
            </a:ln>
          </c:spPr>
          <c:xVal>
            <c:numRef>
              <c:f>'2-24'!$I$21:$I$25</c:f>
              <c:numCache>
                <c:formatCode>General</c:formatCode>
                <c:ptCount val="5"/>
                <c:pt idx="0">
                  <c:v>11.47</c:v>
                </c:pt>
                <c:pt idx="1">
                  <c:v>5.7</c:v>
                </c:pt>
                <c:pt idx="2">
                  <c:v>14.2</c:v>
                </c:pt>
                <c:pt idx="3">
                  <c:v>16.64</c:v>
                </c:pt>
                <c:pt idx="4">
                  <c:v>19.0</c:v>
                </c:pt>
              </c:numCache>
            </c:numRef>
          </c:xVal>
          <c:yVal>
            <c:numRef>
              <c:f>'2-24'!$J$21:$J$25</c:f>
              <c:numCache>
                <c:formatCode>General</c:formatCode>
                <c:ptCount val="5"/>
                <c:pt idx="0">
                  <c:v>2.07</c:v>
                </c:pt>
                <c:pt idx="1">
                  <c:v>2.0</c:v>
                </c:pt>
                <c:pt idx="2">
                  <c:v>2.35</c:v>
                </c:pt>
                <c:pt idx="3">
                  <c:v>2.7</c:v>
                </c:pt>
                <c:pt idx="4">
                  <c:v>3.2</c:v>
                </c:pt>
              </c:numCache>
            </c:numRef>
          </c:yVal>
          <c:smooth val="0"/>
        </c:ser>
        <c:ser>
          <c:idx val="3"/>
          <c:order val="3"/>
          <c:tx>
            <c:v>Ttop1 pi mode</c:v>
          </c:tx>
          <c:spPr>
            <a:ln w="47625">
              <a:noFill/>
            </a:ln>
          </c:spPr>
          <c:xVal>
            <c:numRef>
              <c:f>'2-24'!$B$7:$B$16</c:f>
              <c:numCache>
                <c:formatCode>General</c:formatCode>
                <c:ptCount val="10"/>
                <c:pt idx="0">
                  <c:v>2.53</c:v>
                </c:pt>
                <c:pt idx="1">
                  <c:v>5.1</c:v>
                </c:pt>
                <c:pt idx="2">
                  <c:v>7.7</c:v>
                </c:pt>
                <c:pt idx="3">
                  <c:v>10.3</c:v>
                </c:pt>
                <c:pt idx="4">
                  <c:v>12.7</c:v>
                </c:pt>
                <c:pt idx="5">
                  <c:v>15.12</c:v>
                </c:pt>
                <c:pt idx="6">
                  <c:v>16.2</c:v>
                </c:pt>
                <c:pt idx="7">
                  <c:v>18.15</c:v>
                </c:pt>
                <c:pt idx="8">
                  <c:v>19.88</c:v>
                </c:pt>
                <c:pt idx="9">
                  <c:v>21.0</c:v>
                </c:pt>
              </c:numCache>
            </c:numRef>
          </c:xVal>
          <c:yVal>
            <c:numRef>
              <c:f>'2-24'!$E$7:$E$16</c:f>
              <c:numCache>
                <c:formatCode>General</c:formatCode>
                <c:ptCount val="10"/>
                <c:pt idx="0">
                  <c:v>1.98</c:v>
                </c:pt>
                <c:pt idx="1">
                  <c:v>2.0</c:v>
                </c:pt>
                <c:pt idx="2">
                  <c:v>2.0</c:v>
                </c:pt>
                <c:pt idx="3">
                  <c:v>2.05</c:v>
                </c:pt>
                <c:pt idx="4">
                  <c:v>2.06</c:v>
                </c:pt>
                <c:pt idx="5">
                  <c:v>2.21</c:v>
                </c:pt>
                <c:pt idx="6">
                  <c:v>2.3</c:v>
                </c:pt>
                <c:pt idx="7">
                  <c:v>2.53</c:v>
                </c:pt>
                <c:pt idx="8">
                  <c:v>2.76</c:v>
                </c:pt>
                <c:pt idx="9">
                  <c:v>2.96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8627512"/>
        <c:axId val="1949176344"/>
      </c:scatterChart>
      <c:valAx>
        <c:axId val="1948826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11956920"/>
        <c:crosses val="autoZero"/>
        <c:crossBetween val="midCat"/>
      </c:valAx>
      <c:valAx>
        <c:axId val="1911956920"/>
        <c:scaling>
          <c:orientation val="minMax"/>
          <c:min val="1.0E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48826712"/>
        <c:crosses val="autoZero"/>
        <c:crossBetween val="midCat"/>
      </c:valAx>
      <c:valAx>
        <c:axId val="19491763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948627512"/>
        <c:crosses val="max"/>
        <c:crossBetween val="midCat"/>
      </c:valAx>
      <c:valAx>
        <c:axId val="1948627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917634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0.51586</cdr:x>
      <cdr:y>0.24409</cdr:y>
    </cdr:from>
    <cdr:to>
      <cdr:x>0.67993</cdr:x>
      <cdr:y>0.26981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H="1">
          <a:off x="4405852" y="1453846"/>
          <a:ext cx="1401295" cy="153251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rgbClr val="0070C0"/>
          </a:solidFill>
          <a:headEnd type="triangle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0.21848</cdr:x>
      <cdr:y>0.49403</cdr:y>
    </cdr:from>
    <cdr:to>
      <cdr:x>0.32872</cdr:x>
      <cdr:y>0.57842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V="1">
          <a:off x="1866004" y="2942574"/>
          <a:ext cx="941495" cy="502690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rgbClr val="0070C0"/>
          </a:solidFill>
          <a:headEnd type="triangle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8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FA103D60-6BE3-4BBF-96D6-E20DC7A672FD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Romanenko | SRF R&amp;D and PIP-II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3015849-F924-4E3C-A2CE-873149B053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04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EB27B4CE-5079-4E74-89B4-57F0939D11F3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Romanenko | SRF R&amp;D and PIP-II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E119DF3-92FD-49ED-BC4F-7732E64F3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619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4E38C3-8660-4DF7-AC71-06C7A4985BC1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Romanenko | SRF R&amp;D and PIP-II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840D2-988C-45A3-A165-EFA5484961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402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161734F8-6F16-4F92-9CE2-24D61CB3943F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Alexander Romanenko | SRF R&amp;D and PIP-II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B9AFA762-EE65-455D-9AB5-58E8D0C8C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685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4539EAF0-DCCF-45AB-9766-82D0EA5D5AFB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Alexander Romanenko | SRF R&amp;D and PIP-II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F5E68E1-ED9C-4720-953F-7B9AD0DCF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5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82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92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2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0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36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81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00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67B46BA6-CF8A-4EA0-B157-92A5D25E6C7E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Alexander Romanenko | SRF R&amp;D and PIP-II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E2794-E3E4-4EA6-80F5-853E610406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0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154D81"/>
                </a:solidFill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32469-6660-4C0D-9CA5-457BC42AA0AB}" type="datetime1">
              <a:rPr lang="en-US" altLang="en-US" smtClean="0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2/26/15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 smtClean="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Alexander Romanenko | SRF R&amp;D and PIP-II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154D81"/>
                </a:solidFill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82A785-721B-45B5-BAD5-31F976C5A94A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54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charset="0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charset="0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charset="0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charset="0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charset="0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charset="0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charset="0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charset="0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charset="0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Update on High Q work at FNAL</a:t>
            </a:r>
            <a:endParaRPr lang="en-US" altLang="en-US" dirty="0" smtClean="0">
              <a:solidFill>
                <a:schemeClr val="tx2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38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Grassellino for the FNAL High Q group</a:t>
            </a:r>
            <a:endParaRPr lang="en-US" altLang="en-US" dirty="0" smtClean="0">
              <a:solidFill>
                <a:schemeClr val="tx2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TTC working group</a:t>
            </a:r>
            <a:endParaRPr lang="en-US" altLang="en-US" dirty="0" smtClean="0">
              <a:solidFill>
                <a:schemeClr val="tx2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26</a:t>
            </a:r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Feb 2015</a:t>
            </a:r>
          </a:p>
        </p:txBody>
      </p:sp>
    </p:spTree>
    <p:extLst>
      <p:ext uri="{BB962C8B-B14F-4D97-AF65-F5344CB8AC3E}">
        <p14:creationId xmlns:p14="http://schemas.microsoft.com/office/powerpoint/2010/main" val="107581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221310"/>
              </p:ext>
            </p:extLst>
          </p:nvPr>
        </p:nvGraphicFramePr>
        <p:xfrm>
          <a:off x="613067" y="1069975"/>
          <a:ext cx="7942325" cy="5585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2743" y="238978"/>
            <a:ext cx="862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 penalized by end cell; Q &gt; 2.7e10 and rising with field in pi/9 mode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90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7" y="1145876"/>
            <a:ext cx="9060433" cy="4188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67" y="284729"/>
            <a:ext cx="832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paper on </a:t>
            </a:r>
            <a:r>
              <a:rPr lang="en-US" dirty="0" err="1" smtClean="0"/>
              <a:t>arxiv</a:t>
            </a:r>
            <a:r>
              <a:rPr lang="en-US" dirty="0" smtClean="0"/>
              <a:t> – evidence for equatorial heating in VTS and HTS via flux lines concentration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3167" y="5735981"/>
            <a:ext cx="6748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Now available at http://</a:t>
            </a:r>
            <a:r>
              <a:rPr lang="en-US" sz="2400" dirty="0" err="1"/>
              <a:t>arxiv.org</a:t>
            </a:r>
            <a:r>
              <a:rPr lang="en-US" sz="2400" dirty="0"/>
              <a:t>/abs/1502.07291</a:t>
            </a:r>
          </a:p>
        </p:txBody>
      </p:sp>
    </p:spTree>
    <p:extLst>
      <p:ext uri="{BB962C8B-B14F-4D97-AF65-F5344CB8AC3E}">
        <p14:creationId xmlns:p14="http://schemas.microsoft.com/office/powerpoint/2010/main" val="24354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650" y="65679"/>
            <a:ext cx="8916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Mattia</a:t>
            </a:r>
            <a:r>
              <a:rPr lang="en-US" sz="2400" dirty="0" smtClean="0"/>
              <a:t> and Martina new paper – important findings and considerations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256" y="1461453"/>
            <a:ext cx="5934699" cy="52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5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Mattia</a:t>
            </a:r>
            <a:r>
              <a:rPr lang="en-US" dirty="0" smtClean="0"/>
              <a:t> and Martina’s new paper – interesting discovery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64" y="1101055"/>
            <a:ext cx="4586018" cy="6043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42" y="968665"/>
            <a:ext cx="4234540" cy="57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in mag shielding above invar rod support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6BA6-CF8A-4EA0-B157-92A5D25E6C7E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Alexander Romanenko | SRF R&amp;D and PIP-II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2794-E3E4-4EA6-80F5-853E610406B2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38" y="850900"/>
            <a:ext cx="79502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44627" y="6490236"/>
            <a:ext cx="3676650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0" hangingPunct="0"/>
            <a:r>
              <a:rPr lang="en-US" alt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Alexander Romanenko | SRF R&amp;D and PIP-II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54604" y="6473825"/>
            <a:ext cx="1905000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fld id="{793BB451-1075-498E-B534-816EED59133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/>
              <a:t>15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Helvetica" panose="020B0604020202020204" pitchFamily="34" charset="0"/>
                <a:ea typeface="MS PGothic" panose="020B0600070205080204" pitchFamily="34" charset="-128"/>
              </a:rPr>
              <a:t>650 MHz (beta=0.9) cavities 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24" y="1274095"/>
            <a:ext cx="45815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650MHzSingleCell-IMG_2659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4" y="1299514"/>
            <a:ext cx="3580796" cy="26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2456892" y="868807"/>
            <a:ext cx="3052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Currently Available Cavities: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1076335" y="4352268"/>
            <a:ext cx="1774845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</a:rPr>
              <a:t>1-Cell 650 MHz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6 from AES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6 from PAVAC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5751493" y="4547059"/>
            <a:ext cx="1774845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</a:rPr>
              <a:t>5-Cell 650 MHz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4 from AES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5 from PAVAC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7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2DDACAB-3DE2-4FF9-81C3-BB8CD9F47DFC}" type="datetime1"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2/26/15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Helvetica" panose="020B0604020202020204" pitchFamily="34" charset="0"/>
                <a:ea typeface="MS PGothic" panose="020B0600070205080204" pitchFamily="34" charset="-128"/>
              </a:rPr>
              <a:t>Integration of SRF R&amp;D and PIP-II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Helvetica" panose="020B0604020202020204" pitchFamily="34" charset="0"/>
                <a:ea typeface="MS PGothic" panose="020B0600070205080204" pitchFamily="34" charset="-128"/>
              </a:rPr>
              <a:t>First impact of high Q</a:t>
            </a:r>
          </a:p>
        </p:txBody>
      </p:sp>
      <p:sp>
        <p:nvSpPr>
          <p:cNvPr id="419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D6E110-C3D0-4A65-A170-C66BF7A36164}" type="datetime1"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2/26/15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t>Alexander Romanenko | SRF R&amp;D and PIP-II</a:t>
            </a:r>
            <a:endParaRPr lang="en-US" altLang="en-US" sz="900" b="1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61CCE20-1FBF-46E9-B8E9-061718A457B7}" type="slidenum">
              <a:rPr lang="en-US" altLang="en-US" sz="90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16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16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 bwMode="auto">
          <a:xfrm>
            <a:off x="487363" y="87313"/>
            <a:ext cx="8382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200" dirty="0" smtClean="0">
                <a:latin typeface="Helvetica" panose="020B0604020202020204" pitchFamily="34" charset="0"/>
                <a:ea typeface="MS PGothic" panose="020B0600070205080204" pitchFamily="34" charset="-128"/>
              </a:rPr>
              <a:t>Results – highlights – 120C bake </a:t>
            </a:r>
            <a:r>
              <a:rPr lang="en-US" altLang="en-US" sz="2200" dirty="0" err="1" smtClean="0">
                <a:latin typeface="Helvetica" panose="020B0604020202020204" pitchFamily="34" charset="0"/>
                <a:ea typeface="MS PGothic" panose="020B0600070205080204" pitchFamily="34" charset="-128"/>
              </a:rPr>
              <a:t>vs</a:t>
            </a:r>
            <a:r>
              <a:rPr lang="en-US" altLang="en-US" sz="2200" dirty="0" smtClean="0">
                <a:latin typeface="Helvetica" panose="020B0604020202020204" pitchFamily="34" charset="0"/>
                <a:ea typeface="MS PGothic" panose="020B0600070205080204" pitchFamily="34" charset="-128"/>
              </a:rPr>
              <a:t> N doping – 7e10 at 2K, 17 MV/m – world record</a:t>
            </a:r>
            <a:r>
              <a:rPr lang="en-US" altLang="en-US" sz="2200" dirty="0" smtClean="0">
                <a:latin typeface="Helvetica" panose="020B0604020202020204" pitchFamily="34" charset="0"/>
                <a:ea typeface="MS PGothic" panose="020B0600070205080204" pitchFamily="34" charset="-128"/>
              </a:rPr>
              <a:t>! Other useful applications </a:t>
            </a:r>
            <a:r>
              <a:rPr lang="en-US" altLang="en-US" sz="2200" dirty="0" err="1" smtClean="0">
                <a:latin typeface="Helvetica" panose="020B0604020202020204" pitchFamily="34" charset="0"/>
                <a:ea typeface="MS PGothic" panose="020B0600070205080204" pitchFamily="34" charset="-128"/>
              </a:rPr>
              <a:t>eg</a:t>
            </a:r>
            <a:r>
              <a:rPr lang="en-US" altLang="en-US" sz="2200" dirty="0" smtClean="0">
                <a:latin typeface="Helvetica" panose="020B0604020202020204" pitchFamily="34" charset="0"/>
                <a:ea typeface="MS PGothic" panose="020B0600070205080204" pitchFamily="34" charset="-128"/>
              </a:rPr>
              <a:t> FCC</a:t>
            </a:r>
            <a:endParaRPr lang="en-US" altLang="en-US" sz="2200" dirty="0" smtClean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3010" name="Picture 2" descr="C:\Users\annag\AppData\Local\Microsoft\Windows\Temporary Internet Files\Content.IE5\0221997M\120CvsNdop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6913563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60325" y="1017588"/>
            <a:ext cx="919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Applying N doping to 650 MHz (beta=0.9) leads to Q far exceeding specs</a:t>
            </a:r>
          </a:p>
        </p:txBody>
      </p:sp>
      <p:sp>
        <p:nvSpPr>
          <p:cNvPr id="5" name="Down Arrow 4"/>
          <p:cNvSpPr>
            <a:spLocks noChangeArrowheads="1"/>
          </p:cNvSpPr>
          <p:nvPr/>
        </p:nvSpPr>
        <p:spPr bwMode="auto">
          <a:xfrm>
            <a:off x="7250113" y="1622425"/>
            <a:ext cx="503237" cy="979488"/>
          </a:xfrm>
          <a:prstGeom prst="downArrow">
            <a:avLst>
              <a:gd name="adj1" fmla="val 50000"/>
              <a:gd name="adj2" fmla="val 49939"/>
            </a:avLst>
          </a:prstGeom>
          <a:gradFill rotWithShape="1">
            <a:gsLst>
              <a:gs pos="0">
                <a:srgbClr val="9EFFFF"/>
              </a:gs>
              <a:gs pos="100000">
                <a:srgbClr val="73DBF5"/>
              </a:gs>
            </a:gsLst>
            <a:lin ang="5400000"/>
          </a:gradFill>
          <a:ln w="9525">
            <a:solidFill>
              <a:srgbClr val="7DCFE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6400800" y="2627313"/>
            <a:ext cx="24685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High duty factor operation may be possible even with the existing (limited) capacity cryoplant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4327525" y="1479550"/>
            <a:ext cx="708025" cy="7477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5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065113B-72DE-4E04-9BCE-E5C0E731A81F}" type="datetime1"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2/26/15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3016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t>Alexander Romanenko | SRF R&amp;D and PIP-II</a:t>
            </a:r>
            <a:endParaRPr lang="en-US" altLang="en-US" sz="900" b="1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3017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D2BB51-5ED1-465F-A5A7-605388FA4A42}" type="slidenum">
              <a:rPr lang="en-US" altLang="en-US" sz="90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17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3018" name="TextBox 2"/>
          <p:cNvSpPr txBox="1">
            <a:spLocks noChangeArrowheads="1"/>
          </p:cNvSpPr>
          <p:nvPr/>
        </p:nvSpPr>
        <p:spPr bwMode="auto">
          <a:xfrm>
            <a:off x="1236663" y="4251325"/>
            <a:ext cx="858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1-cell</a:t>
            </a:r>
          </a:p>
        </p:txBody>
      </p:sp>
    </p:spTree>
    <p:extLst>
      <p:ext uri="{BB962C8B-B14F-4D97-AF65-F5344CB8AC3E}">
        <p14:creationId xmlns:p14="http://schemas.microsoft.com/office/powerpoint/2010/main" val="346085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Helvetica" panose="020B0604020202020204" pitchFamily="34" charset="0"/>
                <a:ea typeface="MS PGothic" panose="020B0600070205080204" pitchFamily="34" charset="-128"/>
              </a:rPr>
              <a:t>Results – cooling studies – fast vs slow cooling</a:t>
            </a:r>
          </a:p>
        </p:txBody>
      </p:sp>
      <p:pic>
        <p:nvPicPr>
          <p:cNvPr id="44034" name="Picture 2" descr="C:\Users\annag\AppData\Local\Microsoft\Windows\Temporary Internet Files\Content.IE5\H6MJPSJC\AES004_fast_s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863" y="931863"/>
            <a:ext cx="690403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5859463" y="1236663"/>
            <a:ext cx="28717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Good news: 650 MHz cavities appear to be less sensitive to fast/slow cooldown impact on trapped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404040"/>
              </a:solidFill>
            </a:endParaRPr>
          </a:p>
        </p:txBody>
      </p:sp>
      <p:sp>
        <p:nvSpPr>
          <p:cNvPr id="4" name="Down Arrow 3"/>
          <p:cNvSpPr>
            <a:spLocks noChangeArrowheads="1"/>
          </p:cNvSpPr>
          <p:nvPr/>
        </p:nvSpPr>
        <p:spPr bwMode="auto">
          <a:xfrm>
            <a:off x="6575425" y="3430588"/>
            <a:ext cx="604838" cy="931862"/>
          </a:xfrm>
          <a:prstGeom prst="downArrow">
            <a:avLst>
              <a:gd name="adj1" fmla="val 50000"/>
              <a:gd name="adj2" fmla="val 50036"/>
            </a:avLst>
          </a:prstGeom>
          <a:gradFill rotWithShape="1">
            <a:gsLst>
              <a:gs pos="0">
                <a:srgbClr val="9EFFFF"/>
              </a:gs>
              <a:gs pos="100000">
                <a:srgbClr val="73DBF5"/>
              </a:gs>
            </a:gsLst>
            <a:lin ang="5400000"/>
          </a:gradFill>
          <a:ln w="9525">
            <a:solidFill>
              <a:srgbClr val="7DCFE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5761038" y="4314825"/>
            <a:ext cx="3276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Full cryomodule implementation of high Q cavities should be less challenging than for LCLS-II</a:t>
            </a:r>
          </a:p>
        </p:txBody>
      </p:sp>
      <p:sp>
        <p:nvSpPr>
          <p:cNvPr id="4403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E9D03D7-6E1A-493A-980B-258F69DEF8F4}" type="datetime1"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2/26/15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403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00" smtClean="0">
                <a:solidFill>
                  <a:srgbClr val="154D81"/>
                </a:solidFill>
                <a:latin typeface="Helvetica" panose="020B0604020202020204" pitchFamily="34" charset="0"/>
              </a:rPr>
              <a:t>Alexander Romanenko | SRF R&amp;D and PIP-II</a:t>
            </a:r>
            <a:endParaRPr lang="en-US" altLang="en-US" sz="900" b="1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4040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3453901-B642-45DD-A84E-46DF7E77645E}" type="slidenum">
              <a:rPr lang="en-US" altLang="en-US" sz="900">
                <a:solidFill>
                  <a:srgbClr val="154D81"/>
                </a:solidFill>
                <a:latin typeface="Helvetica" panose="020B0604020202020204" pitchFamily="34" charset="0"/>
              </a:rPr>
              <a:pPr/>
              <a:t>18</a:t>
            </a:fld>
            <a:endParaRPr lang="en-US" altLang="en-US" sz="90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4041" name="TextBox 9"/>
          <p:cNvSpPr txBox="1">
            <a:spLocks noChangeArrowheads="1"/>
          </p:cNvSpPr>
          <p:nvPr/>
        </p:nvSpPr>
        <p:spPr bwMode="auto">
          <a:xfrm>
            <a:off x="4337050" y="4713288"/>
            <a:ext cx="860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1-cell</a:t>
            </a:r>
          </a:p>
        </p:txBody>
      </p:sp>
      <p:sp>
        <p:nvSpPr>
          <p:cNvPr id="44042" name="TextBox 1"/>
          <p:cNvSpPr txBox="1">
            <a:spLocks noChangeArrowheads="1"/>
          </p:cNvSpPr>
          <p:nvPr/>
        </p:nvSpPr>
        <p:spPr bwMode="auto">
          <a:xfrm>
            <a:off x="4392613" y="4389438"/>
            <a:ext cx="80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04040"/>
                </a:solidFill>
              </a:rPr>
              <a:t>T=2K</a:t>
            </a:r>
          </a:p>
        </p:txBody>
      </p:sp>
    </p:spTree>
    <p:extLst>
      <p:ext uri="{BB962C8B-B14F-4D97-AF65-F5344CB8AC3E}">
        <p14:creationId xmlns:p14="http://schemas.microsoft.com/office/powerpoint/2010/main" val="317037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but not least….FNAL embarking in Nb3Sn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FNAL team now even stronger! Sam Posen has recently joined FNAL as Associate scientist</a:t>
            </a:r>
          </a:p>
          <a:p>
            <a:r>
              <a:rPr lang="en-US" dirty="0" smtClean="0"/>
              <a:t>LDRD funded for Nb3Sn</a:t>
            </a:r>
          </a:p>
          <a:p>
            <a:r>
              <a:rPr lang="en-US" dirty="0" smtClean="0"/>
              <a:t>Sam already at work on it!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6BA6-CF8A-4EA0-B157-92A5D25E6C7E}" type="datetime1">
              <a:rPr lang="en-US" altLang="en-US" smtClean="0"/>
              <a:pPr/>
              <a:t>2/26/15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2794-E3E4-4EA6-80F5-853E610406B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80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0474601" cy="10043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/>
              <a:t>FNAL + </a:t>
            </a:r>
            <a:r>
              <a:rPr lang="en-US" dirty="0" err="1" smtClean="0"/>
              <a:t>Jlab</a:t>
            </a:r>
            <a:r>
              <a:rPr lang="en-US" dirty="0" smtClean="0"/>
              <a:t> Nine Cell 2.0K </a:t>
            </a:r>
            <a:r>
              <a:rPr lang="en-US" dirty="0" smtClean="0"/>
              <a:t>Results for LCLS-2, </a:t>
            </a:r>
            <a:r>
              <a:rPr lang="en-US" dirty="0" smtClean="0"/>
              <a:t>doping recipe 2/6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96" y="1271371"/>
            <a:ext cx="7125368" cy="5579987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996970" cy="457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Anna Grassellino, FAC Review, Feb 5th,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5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" y="4062907"/>
            <a:ext cx="3624648" cy="2902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315" y="4090738"/>
            <a:ext cx="3681791" cy="2915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04" y="1095767"/>
            <a:ext cx="3802181" cy="2994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426" y="1109585"/>
            <a:ext cx="3966232" cy="311484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34143" y="838200"/>
            <a:ext cx="0" cy="58674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32562" y="5050016"/>
            <a:ext cx="221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(Cornell/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Jlab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/FNAL)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59370" y="864937"/>
            <a:ext cx="0" cy="586740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2939" y="478971"/>
            <a:ext cx="10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16 MV/m</a:t>
            </a: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79817" y="50570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2.7e10</a:t>
            </a: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6705" y="1855391"/>
            <a:ext cx="190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Recipe 2/6</a:t>
            </a:r>
            <a:endParaRPr lang="en-US" sz="2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3295" y="4521455"/>
            <a:ext cx="230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Recipe 20/30</a:t>
            </a:r>
            <a:endParaRPr lang="en-US" sz="2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5261176" y="339167"/>
            <a:ext cx="3682298" cy="753033"/>
          </a:xfrm>
        </p:spPr>
        <p:txBody>
          <a:bodyPr/>
          <a:lstStyle/>
          <a:p>
            <a:r>
              <a:rPr lang="en-US" dirty="0" smtClean="0"/>
              <a:t>Q and quench field distribution for the two recipes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053263" y="0"/>
            <a:ext cx="3847321" cy="109621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3042" y="2288101"/>
            <a:ext cx="141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(FNAL/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Jlab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)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9350" y="2687053"/>
            <a:ext cx="2573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&lt;Q&gt;=3.6e10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&lt;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max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&gt;=22.2 MV/m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max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median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=22.8MV/m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4923" y="5473031"/>
            <a:ext cx="2637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&lt;Q&gt;=3.24e10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&lt;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max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&gt;=16.3 MV/m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max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median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=16.5MV/m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24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8866098"/>
              </p:ext>
            </p:extLst>
          </p:nvPr>
        </p:nvGraphicFramePr>
        <p:xfrm>
          <a:off x="0" y="1455146"/>
          <a:ext cx="9144001" cy="46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440"/>
                <a:gridCol w="1586638"/>
                <a:gridCol w="1299922"/>
                <a:gridCol w="1375216"/>
                <a:gridCol w="1081312"/>
                <a:gridCol w="2115473"/>
              </a:tblGrid>
              <a:tr h="5936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First pass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Second pass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 (2K, 16MV/m)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Quench</a:t>
                      </a:r>
                    </a:p>
                    <a:p>
                      <a:r>
                        <a:rPr lang="en-US" dirty="0" smtClean="0"/>
                        <a:t>[MV/m]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TB9AES021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3.35E10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DRESSED – in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HTS – completed –to VTS</a:t>
                      </a:r>
                      <a:endParaRPr lang="en-US" sz="1400" b="1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TB9AES027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</a:p>
                    <a:p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3.6e10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DRESSED –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VTS, then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HTS (this week)</a:t>
                      </a:r>
                      <a:endParaRPr lang="en-US" sz="1400" b="1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TB9AES028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OK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4e10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25.5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Lined up for dressing</a:t>
                      </a:r>
                    </a:p>
                    <a:p>
                      <a:endParaRPr lang="en-US" sz="1400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TB9AES020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Low quench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4.1e10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Optical inspection/replica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TB9AES024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4.75e10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Lined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up for CM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TB9AES019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3.75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Lined up for CM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TB9ACC015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OK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3.5e10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Lined up for CM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(needs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transition rings)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6302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TB9AES026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2.75e10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21.5</a:t>
                      </a:r>
                      <a:endParaRPr lang="en-US" sz="14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Lined up for CM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88525" y="0"/>
            <a:ext cx="714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FNAL PROTOTYPE CRYOMODULE-status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996970" cy="457200"/>
          </a:xfrm>
        </p:spPr>
        <p:txBody>
          <a:bodyPr/>
          <a:lstStyle/>
          <a:p>
            <a:r>
              <a:rPr lang="en-US" dirty="0" smtClean="0"/>
              <a:t>Anna Grassellino, FAC Review, Feb 5th,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8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studies in </a:t>
            </a:r>
            <a:r>
              <a:rPr lang="en-US" dirty="0" smtClean="0"/>
              <a:t>ILC style </a:t>
            </a:r>
            <a:r>
              <a:rPr lang="en-US" dirty="0" err="1" smtClean="0"/>
              <a:t>vs</a:t>
            </a:r>
            <a:r>
              <a:rPr lang="en-US" dirty="0" smtClean="0"/>
              <a:t> LCLS-2 style vessel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89815" y="1020741"/>
            <a:ext cx="8709082" cy="506552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Vessel was modified to create left-right cooling symmetry</a:t>
            </a:r>
            <a:r>
              <a:rPr lang="en-US" dirty="0"/>
              <a:t> </a:t>
            </a:r>
            <a:r>
              <a:rPr lang="en-US" dirty="0" smtClean="0"/>
              <a:t>and have larger chimney for CW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Thermocurrent</a:t>
            </a:r>
            <a:r>
              <a:rPr lang="en-US" dirty="0" smtClean="0"/>
              <a:t> induced fields appear however larger with new LCLS-2 vessel! Despite perfect left-right symmetry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Yet, lowering the starting temperature where no </a:t>
            </a:r>
            <a:r>
              <a:rPr lang="en-US" dirty="0" err="1" smtClean="0"/>
              <a:t>thermocurrent</a:t>
            </a:r>
            <a:r>
              <a:rPr lang="en-US" dirty="0" smtClean="0"/>
              <a:t> induced fields are present, always worsens Q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309" y="3826441"/>
            <a:ext cx="3818588" cy="2545725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996970" cy="457200"/>
          </a:xfrm>
        </p:spPr>
        <p:txBody>
          <a:bodyPr/>
          <a:lstStyle/>
          <a:p>
            <a:r>
              <a:rPr lang="en-US" dirty="0" smtClean="0"/>
              <a:t>Anna Grassellino, FAC Review, Feb 5th,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1291"/>
            <a:ext cx="5063887" cy="21082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239" y="6101192"/>
            <a:ext cx="108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ILC style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2881" y="6298115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LCLS-2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6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555" y="0"/>
            <a:ext cx="5121377" cy="6858000"/>
          </a:xfrm>
          <a:prstGeom prst="rect">
            <a:avLst/>
          </a:prstGeom>
        </p:spPr>
      </p:pic>
      <p:sp>
        <p:nvSpPr>
          <p:cNvPr id="5" name="Dodecagon 4"/>
          <p:cNvSpPr/>
          <p:nvPr/>
        </p:nvSpPr>
        <p:spPr>
          <a:xfrm>
            <a:off x="7032807" y="2296695"/>
            <a:ext cx="1121466" cy="418810"/>
          </a:xfrm>
          <a:prstGeom prst="dodecagon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777" y="2120583"/>
            <a:ext cx="33238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Large TC induced fields at </a:t>
            </a:r>
            <a:r>
              <a:rPr lang="en-US" dirty="0" err="1" smtClean="0"/>
              <a:t>cooldown</a:t>
            </a:r>
            <a:r>
              <a:rPr lang="en-US" dirty="0" smtClean="0"/>
              <a:t> despite perfect left-right cooling symmetry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clear correlation with performance (see next slides)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714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033"/>
            <a:ext cx="8229600" cy="1143000"/>
          </a:xfrm>
        </p:spPr>
        <p:txBody>
          <a:bodyPr/>
          <a:lstStyle/>
          <a:p>
            <a:r>
              <a:rPr lang="en-US" dirty="0" smtClean="0"/>
              <a:t>TB9AES021 test completed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57435"/>
            <a:ext cx="8433136" cy="544072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Cavity is now warming up and heading to VTS for cross-comparison of VTS-HTS performance ‘dressed’ – important for qualification purposes</a:t>
            </a:r>
          </a:p>
          <a:p>
            <a:r>
              <a:rPr lang="en-US" dirty="0"/>
              <a:t>Results: </a:t>
            </a:r>
            <a:r>
              <a:rPr lang="en-US" dirty="0" smtClean="0"/>
              <a:t>best Q </a:t>
            </a:r>
            <a:r>
              <a:rPr lang="en-US" dirty="0"/>
              <a:t>= 2.3e10 at 16 MV/m, 2K, quench ~23 MV/</a:t>
            </a:r>
            <a:r>
              <a:rPr lang="en-US" dirty="0" smtClean="0"/>
              <a:t>m, for </a:t>
            </a:r>
            <a:r>
              <a:rPr lang="en-US" dirty="0" err="1" smtClean="0"/>
              <a:t>cooldown</a:t>
            </a:r>
            <a:r>
              <a:rPr lang="en-US" dirty="0" smtClean="0"/>
              <a:t> from &gt;70K, worse Q ~ 1.9e10 for </a:t>
            </a:r>
            <a:r>
              <a:rPr lang="en-US" dirty="0" err="1" smtClean="0"/>
              <a:t>cooldown</a:t>
            </a:r>
            <a:r>
              <a:rPr lang="en-US" dirty="0" smtClean="0"/>
              <a:t> from 35K</a:t>
            </a:r>
          </a:p>
          <a:p>
            <a:pPr lvl="1"/>
            <a:r>
              <a:rPr lang="en-US" dirty="0" smtClean="0"/>
              <a:t>30% degradation from VT</a:t>
            </a:r>
          </a:p>
          <a:p>
            <a:pPr lvl="1"/>
            <a:r>
              <a:rPr lang="en-US" dirty="0" smtClean="0"/>
              <a:t>Residual resistance 3.5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6 </a:t>
            </a:r>
            <a:r>
              <a:rPr lang="en-US" dirty="0" err="1" smtClean="0"/>
              <a:t>nΩ</a:t>
            </a:r>
            <a:r>
              <a:rPr lang="en-US" dirty="0" smtClean="0"/>
              <a:t>, BCS resistance 4.5 </a:t>
            </a:r>
            <a:r>
              <a:rPr lang="en-US" dirty="0" smtClean="0">
                <a:sym typeface="Wingdings"/>
              </a:rPr>
              <a:t>5.5 </a:t>
            </a:r>
            <a:r>
              <a:rPr lang="en-US" dirty="0" err="1" smtClean="0"/>
              <a:t>nΩ</a:t>
            </a:r>
            <a:r>
              <a:rPr lang="en-US" dirty="0" smtClean="0"/>
              <a:t> (in agreement with Cornell observations)</a:t>
            </a:r>
          </a:p>
          <a:p>
            <a:pPr lvl="1"/>
            <a:r>
              <a:rPr lang="en-US" dirty="0" smtClean="0"/>
              <a:t>1.7 </a:t>
            </a:r>
            <a:r>
              <a:rPr lang="en-US" dirty="0" err="1" smtClean="0"/>
              <a:t>nΩ</a:t>
            </a:r>
            <a:r>
              <a:rPr lang="en-US" dirty="0" smtClean="0"/>
              <a:t> difference to target Q = 2.7e10</a:t>
            </a:r>
          </a:p>
          <a:p>
            <a:pPr lvl="1"/>
            <a:r>
              <a:rPr lang="en-US" dirty="0" smtClean="0"/>
              <a:t>Q always improving with fast cooling from higher starting temperature</a:t>
            </a:r>
          </a:p>
          <a:p>
            <a:r>
              <a:rPr lang="en-US" dirty="0" smtClean="0"/>
              <a:t>Latest test with one layer shield showed no difference from two shield configuration</a:t>
            </a:r>
          </a:p>
          <a:p>
            <a:r>
              <a:rPr lang="en-US" dirty="0" smtClean="0"/>
              <a:t>Heating at top of cell 1 responsible for performance degradation – we attribute to ‘flux pile up’ at top of cell 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1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Comparison from 60 and 100K </a:t>
            </a:r>
            <a:r>
              <a:rPr lang="en-US" sz="2400" dirty="0" err="1" smtClean="0"/>
              <a:t>cooldowns</a:t>
            </a:r>
            <a:r>
              <a:rPr lang="en-US" sz="2400" dirty="0" smtClean="0"/>
              <a:t> (T=2K)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906767"/>
              </p:ext>
            </p:extLst>
          </p:nvPr>
        </p:nvGraphicFramePr>
        <p:xfrm>
          <a:off x="151854" y="884443"/>
          <a:ext cx="8540750" cy="595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1854" y="3216737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8192" y="6471411"/>
            <a:ext cx="13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Eacc</a:t>
            </a:r>
            <a:r>
              <a:rPr lang="en-US" dirty="0" smtClean="0"/>
              <a:t> [MV/m]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1294" y="5233169"/>
            <a:ext cx="394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Grassellino et al, </a:t>
            </a:r>
            <a:r>
              <a:rPr lang="en-US" b="1" dirty="0" smtClean="0"/>
              <a:t>“Cooling </a:t>
            </a:r>
            <a:r>
              <a:rPr lang="en-US" b="1" dirty="0"/>
              <a:t>Studies of N Doped Nine Cell </a:t>
            </a:r>
            <a:r>
              <a:rPr lang="en-US" b="1" dirty="0" err="1"/>
              <a:t>Cav</a:t>
            </a:r>
            <a:r>
              <a:rPr lang="en-US" b="1" dirty="0"/>
              <a:t>- </a:t>
            </a:r>
            <a:endParaRPr lang="en-US" b="1" dirty="0"/>
          </a:p>
          <a:p>
            <a:r>
              <a:rPr lang="en-US" b="1" dirty="0" err="1"/>
              <a:t>ities</a:t>
            </a:r>
            <a:r>
              <a:rPr lang="en-US" b="1" dirty="0"/>
              <a:t> Dressed in Different Helium </a:t>
            </a:r>
            <a:r>
              <a:rPr lang="en-US" b="1" dirty="0" smtClean="0"/>
              <a:t>Jackets”, in preparation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600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971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Comparison from 35, 60, 80, 100K </a:t>
            </a:r>
            <a:r>
              <a:rPr lang="en-US" sz="2400" dirty="0" err="1" smtClean="0"/>
              <a:t>cooldowns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1854" y="3216737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8192" y="6471411"/>
            <a:ext cx="13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Eacc</a:t>
            </a:r>
            <a:r>
              <a:rPr lang="en-US" dirty="0" smtClean="0"/>
              <a:t> [MV/m]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777946"/>
              </p:ext>
            </p:extLst>
          </p:nvPr>
        </p:nvGraphicFramePr>
        <p:xfrm>
          <a:off x="301625" y="450850"/>
          <a:ext cx="8540750" cy="595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08772" y="1620086"/>
            <a:ext cx="303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to 100 </a:t>
            </a:r>
            <a:r>
              <a:rPr lang="en-US" dirty="0" err="1" smtClean="0"/>
              <a:t>mGauss</a:t>
            </a:r>
            <a:r>
              <a:rPr lang="en-US" dirty="0" smtClean="0"/>
              <a:t> TC induced fields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66114" y="3896113"/>
            <a:ext cx="303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TC induced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1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3028</TotalTime>
  <Words>896</Words>
  <Application>Microsoft Macintosh PowerPoint</Application>
  <PresentationFormat>On-screen Show (4:3)</PresentationFormat>
  <Paragraphs>147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Blank</vt:lpstr>
      <vt:lpstr>FermilabTemplate</vt:lpstr>
      <vt:lpstr>Update on High Q work at FNAL</vt:lpstr>
      <vt:lpstr>PowerPoint Presentation</vt:lpstr>
      <vt:lpstr>Q and quench field distribution for the two recipes</vt:lpstr>
      <vt:lpstr>PowerPoint Presentation</vt:lpstr>
      <vt:lpstr>Cooling studies in ILC style vs LCLS-2 style vessel</vt:lpstr>
      <vt:lpstr>PowerPoint Presentation</vt:lpstr>
      <vt:lpstr>TB9AES021 test completed</vt:lpstr>
      <vt:lpstr>Comparison from 60 and 100K cooldowns (T=2K)</vt:lpstr>
      <vt:lpstr>Comparison from 35, 60, 80, 100K cooldowns</vt:lpstr>
      <vt:lpstr>PowerPoint Presentation</vt:lpstr>
      <vt:lpstr>PowerPoint Presentation</vt:lpstr>
      <vt:lpstr>PowerPoint Presentation</vt:lpstr>
      <vt:lpstr>Mattia and Martina’s new paper – interesting discovery</vt:lpstr>
      <vt:lpstr>Hole in mag shielding above invar rod support</vt:lpstr>
      <vt:lpstr>650 MHz (beta=0.9) cavities </vt:lpstr>
      <vt:lpstr>Integration of SRF R&amp;D and PIP-II</vt:lpstr>
      <vt:lpstr>Results – highlights – 120C bake vs N doping – 7e10 at 2K, 17 MV/m – world record! Other useful applications eg FCC</vt:lpstr>
      <vt:lpstr>Results – cooling studies – fast vs slow cooling</vt:lpstr>
      <vt:lpstr>Last but not least….FNAL embarking in Nb3Sn effort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Grassellino</dc:creator>
  <cp:lastModifiedBy>Anna Grassellino</cp:lastModifiedBy>
  <cp:revision>8</cp:revision>
  <dcterms:created xsi:type="dcterms:W3CDTF">2015-02-26T12:07:51Z</dcterms:created>
  <dcterms:modified xsi:type="dcterms:W3CDTF">2015-02-28T14:36:12Z</dcterms:modified>
</cp:coreProperties>
</file>