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5" r:id="rId2"/>
  </p:sldMasterIdLst>
  <p:notesMasterIdLst>
    <p:notesMasterId r:id="rId15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77F1A-68F0-4AF5-8681-80D655F37C03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286E2-488E-4E18-B9DE-B1C0BF43E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43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EFEA3-27D2-4FD0-B902-CCEEBDA5039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96CBD-531F-465F-8B73-1D95CD14E82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95" y="4342973"/>
            <a:ext cx="5028611" cy="4113944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A848E-E918-4CB8-8FBE-916CD70E744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2000" cy="34290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95" y="4342973"/>
            <a:ext cx="5028611" cy="4113944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000">
                <a:solidFill>
                  <a:srgbClr val="1401C5"/>
                </a:solidFill>
                <a:latin typeface="Arial" pitchFamily="34" charset="0"/>
              </a:defRPr>
            </a:lvl1pPr>
            <a:lvl2pPr marL="742950" indent="-285750" defTabSz="927100">
              <a:defRPr sz="2000">
                <a:solidFill>
                  <a:srgbClr val="1401C5"/>
                </a:solidFill>
                <a:latin typeface="Arial" pitchFamily="34" charset="0"/>
              </a:defRPr>
            </a:lvl2pPr>
            <a:lvl3pPr marL="1143000" indent="-228600" defTabSz="927100">
              <a:defRPr sz="2000">
                <a:solidFill>
                  <a:srgbClr val="1401C5"/>
                </a:solidFill>
                <a:latin typeface="Arial" pitchFamily="34" charset="0"/>
              </a:defRPr>
            </a:lvl3pPr>
            <a:lvl4pPr marL="1600200" indent="-228600" defTabSz="927100">
              <a:defRPr sz="2000">
                <a:solidFill>
                  <a:srgbClr val="1401C5"/>
                </a:solidFill>
                <a:latin typeface="Arial" pitchFamily="34" charset="0"/>
              </a:defRPr>
            </a:lvl4pPr>
            <a:lvl5pPr marL="2057400" indent="-228600" defTabSz="927100">
              <a:defRPr sz="2000">
                <a:solidFill>
                  <a:srgbClr val="1401C5"/>
                </a:solidFill>
                <a:latin typeface="Arial" pitchFamily="34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9pPr>
          </a:lstStyle>
          <a:p>
            <a:fld id="{052374BB-BBB5-45B4-8084-8D2A64B12BD8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000">
                <a:solidFill>
                  <a:srgbClr val="1401C5"/>
                </a:solidFill>
                <a:latin typeface="Arial" pitchFamily="34" charset="0"/>
              </a:defRPr>
            </a:lvl1pPr>
            <a:lvl2pPr marL="742950" indent="-285750" defTabSz="927100">
              <a:defRPr sz="2000">
                <a:solidFill>
                  <a:srgbClr val="1401C5"/>
                </a:solidFill>
                <a:latin typeface="Arial" pitchFamily="34" charset="0"/>
              </a:defRPr>
            </a:lvl2pPr>
            <a:lvl3pPr marL="1143000" indent="-228600" defTabSz="927100">
              <a:defRPr sz="2000">
                <a:solidFill>
                  <a:srgbClr val="1401C5"/>
                </a:solidFill>
                <a:latin typeface="Arial" pitchFamily="34" charset="0"/>
              </a:defRPr>
            </a:lvl3pPr>
            <a:lvl4pPr marL="1600200" indent="-228600" defTabSz="927100">
              <a:defRPr sz="2000">
                <a:solidFill>
                  <a:srgbClr val="1401C5"/>
                </a:solidFill>
                <a:latin typeface="Arial" pitchFamily="34" charset="0"/>
              </a:defRPr>
            </a:lvl4pPr>
            <a:lvl5pPr marL="2057400" indent="-228600" defTabSz="927100">
              <a:defRPr sz="2000">
                <a:solidFill>
                  <a:srgbClr val="1401C5"/>
                </a:solidFill>
                <a:latin typeface="Arial" pitchFamily="34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9pPr>
          </a:lstStyle>
          <a:p>
            <a:fld id="{042C71E4-F675-4B07-8792-2B072666B5B0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8" y="905775"/>
            <a:ext cx="4032000" cy="50448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2054" y="905774"/>
            <a:ext cx="4032000" cy="504481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60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897150"/>
            <a:ext cx="4032000" cy="40679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4800" y="897149"/>
            <a:ext cx="4032000" cy="40679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60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13.01.2015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BAB0C-48C6-469D-A21E-88EA6EBBF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48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3413" y="685800"/>
            <a:ext cx="8001000" cy="1143000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6825" y="2209800"/>
            <a:ext cx="6399213" cy="37338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2800">
                <a:solidFill>
                  <a:srgbClr val="0000CC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69655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Sergio Calatroni – CERN   			</a:t>
            </a:r>
            <a:r>
              <a:rPr lang="en-GB" b="1">
                <a:solidFill>
                  <a:srgbClr val="FF0000"/>
                </a:solidFill>
              </a:rPr>
              <a:t>Nb Film Technology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9809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Sergio Calatroni – CERN   			</a:t>
            </a:r>
            <a:r>
              <a:rPr lang="en-GB" b="1">
                <a:solidFill>
                  <a:srgbClr val="FF0000"/>
                </a:solidFill>
              </a:rPr>
              <a:t>Nb Film Technology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415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863" y="762000"/>
            <a:ext cx="4333875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762000"/>
            <a:ext cx="4335462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Sergio Calatroni – CERN   			</a:t>
            </a:r>
            <a:r>
              <a:rPr lang="en-GB" b="1">
                <a:solidFill>
                  <a:srgbClr val="FF0000"/>
                </a:solidFill>
              </a:rPr>
              <a:t>Nb Film Technology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382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Sergio Calatroni – CERN   			</a:t>
            </a:r>
            <a:r>
              <a:rPr lang="en-GB" b="1">
                <a:solidFill>
                  <a:srgbClr val="FF0000"/>
                </a:solidFill>
              </a:rPr>
              <a:t>Nb Film Technology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497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Sergio Calatroni – CERN   			</a:t>
            </a:r>
            <a:r>
              <a:rPr lang="en-GB" b="1">
                <a:solidFill>
                  <a:srgbClr val="FF0000"/>
                </a:solidFill>
              </a:rPr>
              <a:t>Nb Film Technology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613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Sergio Calatroni – CERN   			</a:t>
            </a:r>
            <a:r>
              <a:rPr lang="en-GB" b="1">
                <a:solidFill>
                  <a:srgbClr val="FF0000"/>
                </a:solidFill>
              </a:rPr>
              <a:t>Nb Film Technology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8907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Sergio Calatroni – CERN   			</a:t>
            </a:r>
            <a:r>
              <a:rPr lang="en-GB" b="1">
                <a:solidFill>
                  <a:srgbClr val="FF0000"/>
                </a:solidFill>
              </a:rPr>
              <a:t>Nb Film Technology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6901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Sergio Calatroni – CERN   			</a:t>
            </a:r>
            <a:r>
              <a:rPr lang="en-GB" b="1">
                <a:solidFill>
                  <a:srgbClr val="FF0000"/>
                </a:solidFill>
              </a:rPr>
              <a:t>Nb Film Technology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769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Sergio Calatroni – CERN   			</a:t>
            </a:r>
            <a:r>
              <a:rPr lang="en-GB" b="1">
                <a:solidFill>
                  <a:srgbClr val="FF0000"/>
                </a:solidFill>
              </a:rPr>
              <a:t>Nb Film Technology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7616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0"/>
            <a:ext cx="2243137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0"/>
            <a:ext cx="65786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Sergio Calatroni – CERN   			</a:t>
            </a:r>
            <a:r>
              <a:rPr lang="en-GB" b="1">
                <a:solidFill>
                  <a:srgbClr val="FF0000"/>
                </a:solidFill>
              </a:rPr>
              <a:t>Nb Film Technology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494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-60-shado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60" y="1053046"/>
            <a:ext cx="5492679" cy="47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2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6013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05774"/>
            <a:ext cx="8226854" cy="508725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LOGO-60-CERN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9" y="5986682"/>
            <a:ext cx="2016681" cy="8713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82" r:id="rId3"/>
    <p:sldLayoutId id="2147483677" r:id="rId4"/>
    <p:sldLayoutId id="2147483678" r:id="rId5"/>
    <p:sldLayoutId id="2147483683" r:id="rId6"/>
    <p:sldLayoutId id="2147483679" r:id="rId7"/>
    <p:sldLayoutId id="2147483667" r:id="rId8"/>
    <p:sldLayoutId id="2147483681" r:id="rId9"/>
    <p:sldLayoutId id="2147483680" r:id="rId10"/>
    <p:sldLayoutId id="2147483664" r:id="rId11"/>
    <p:sldLayoutId id="2147483665" r:id="rId12"/>
    <p:sldLayoutId id="2147483668" r:id="rId13"/>
    <p:sldLayoutId id="2147483669" r:id="rId14"/>
    <p:sldLayoutId id="2147483684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5556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0" y="6553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1401C5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863" y="6553200"/>
            <a:ext cx="6688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Sergio Calatroni – CERN   			</a:t>
            </a:r>
            <a:r>
              <a:rPr lang="en-GB" b="1">
                <a:solidFill>
                  <a:srgbClr val="FF0000"/>
                </a:solidFill>
              </a:rPr>
              <a:t>Nb Film Technology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4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863" y="762000"/>
            <a:ext cx="882173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2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0"/>
            <a:ext cx="86217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503988" y="65532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11 July 2005</a:t>
            </a: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630238" y="506413"/>
            <a:ext cx="8361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srgbClr val="1401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4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00C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94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1401C5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1401C5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Sergio Calatroni – CERN   			</a:t>
            </a:r>
            <a:r>
              <a:rPr lang="en-GB" altLang="en-US" sz="1200" b="1">
                <a:solidFill>
                  <a:srgbClr val="FF0000"/>
                </a:solidFill>
              </a:rPr>
              <a:t>Nb Film Technology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Film as a bulk – H</a:t>
            </a:r>
            <a:r>
              <a:rPr lang="en-GB" altLang="en-US" baseline="-25000" smtClean="0"/>
              <a:t>2</a:t>
            </a:r>
            <a:r>
              <a:rPr lang="en-GB" altLang="en-US" smtClean="0"/>
              <a:t> measurements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t="15802" b="3247"/>
          <a:stretch>
            <a:fillRect/>
          </a:stretch>
        </p:blipFill>
        <p:spPr bwMode="auto">
          <a:xfrm>
            <a:off x="0" y="836613"/>
            <a:ext cx="5508625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132138" y="6102350"/>
            <a:ext cx="5811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01C5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1401C5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smtClean="0">
                <a:solidFill>
                  <a:srgbClr val="000000"/>
                </a:solidFill>
              </a:rPr>
              <a:t>From: L. Hand, Cornell U. – W. Frisken, York U.</a:t>
            </a:r>
          </a:p>
        </p:txBody>
      </p:sp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644900"/>
            <a:ext cx="327183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36613"/>
            <a:ext cx="327183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179388" y="4724400"/>
            <a:ext cx="5156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01C5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1401C5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There are new results on measurements of H</a:t>
            </a:r>
            <a:r>
              <a:rPr lang="en-US" altLang="en-US" baseline="-25000" smtClean="0"/>
              <a:t>2</a:t>
            </a:r>
            <a:r>
              <a:rPr lang="en-US" altLang="en-US" smtClean="0"/>
              <a:t> content by measuring the lattice parameter and the total impurity content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See TuP16</a:t>
            </a:r>
          </a:p>
        </p:txBody>
      </p:sp>
    </p:spTree>
    <p:extLst>
      <p:ext uri="{BB962C8B-B14F-4D97-AF65-F5344CB8AC3E}">
        <p14:creationId xmlns:p14="http://schemas.microsoft.com/office/powerpoint/2010/main" val="2119637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is ripe for restarting R&amp;D</a:t>
            </a:r>
          </a:p>
          <a:p>
            <a:r>
              <a:rPr lang="en-GB" dirty="0" smtClean="0"/>
              <a:t>CERN management strongly supports this, also within FCC project </a:t>
            </a:r>
          </a:p>
          <a:p>
            <a:r>
              <a:rPr lang="en-GB" dirty="0" smtClean="0"/>
              <a:t>Focus on high-Q, not (only) </a:t>
            </a:r>
            <a:r>
              <a:rPr lang="en-GB" dirty="0" smtClean="0"/>
              <a:t>high-field</a:t>
            </a:r>
          </a:p>
          <a:p>
            <a:r>
              <a:rPr lang="en-GB" dirty="0" smtClean="0"/>
              <a:t>We are reviewing internally our goals</a:t>
            </a:r>
            <a:r>
              <a:rPr lang="en-GB" smtClean="0"/>
              <a:t>, resources, means </a:t>
            </a:r>
            <a:r>
              <a:rPr lang="en-GB" dirty="0" smtClean="0"/>
              <a:t>and tools</a:t>
            </a:r>
            <a:endParaRPr lang="en-GB" dirty="0" smtClean="0"/>
          </a:p>
          <a:p>
            <a:r>
              <a:rPr lang="en-GB" dirty="0" smtClean="0"/>
              <a:t>Collaboration is the new mantra</a:t>
            </a:r>
          </a:p>
          <a:p>
            <a:endParaRPr lang="en-GB" dirty="0"/>
          </a:p>
          <a:p>
            <a:r>
              <a:rPr lang="en-GB" dirty="0" smtClean="0"/>
              <a:t>Many possible items of study have been suggested</a:t>
            </a:r>
          </a:p>
          <a:p>
            <a:r>
              <a:rPr lang="en-GB" dirty="0" smtClean="0"/>
              <a:t>More can be discussed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R&amp;D 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Structure (film defects, Hc1 and so 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HIPIMS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High-temperature treatments &amp; coatings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(Substrate preparation)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Hydrogen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High-temperature treatments &amp; coatings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Doping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New materials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Nb</a:t>
            </a:r>
            <a:r>
              <a:rPr lang="en-GB" baseline="-25000" dirty="0" smtClean="0"/>
              <a:t>3</a:t>
            </a:r>
            <a:r>
              <a:rPr lang="en-GB" dirty="0" smtClean="0"/>
              <a:t>Sn by sputtering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Anything else?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Please suggest and we may consider how to proceed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Nb</a:t>
            </a:r>
            <a:r>
              <a:rPr lang="en-GB" dirty="0" smtClean="0"/>
              <a:t> films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7621156" cy="419653"/>
          </a:xfrm>
        </p:spPr>
        <p:txBody>
          <a:bodyPr>
            <a:normAutofit/>
          </a:bodyPr>
          <a:lstStyle/>
          <a:p>
            <a:r>
              <a:rPr lang="en-GB" dirty="0" smtClean="0"/>
              <a:t>Sergio Calatroni for the </a:t>
            </a:r>
            <a:r>
              <a:rPr lang="en-GB" sz="1600" b="1" i="1" dirty="0" smtClean="0"/>
              <a:t>new</a:t>
            </a:r>
            <a:r>
              <a:rPr lang="en-GB" sz="1600" dirty="0" smtClean="0"/>
              <a:t> </a:t>
            </a:r>
            <a:r>
              <a:rPr lang="en-GB" dirty="0" smtClean="0"/>
              <a:t>CERN SRF &amp; films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9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LEP_notan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867" y="915101"/>
            <a:ext cx="3352281" cy="2326789"/>
          </a:xfrm>
          <a:prstGeom prst="rect">
            <a:avLst/>
          </a:prstGeom>
          <a:noFill/>
        </p:spPr>
      </p:pic>
      <p:pic>
        <p:nvPicPr>
          <p:cNvPr id="17" name="Picture 2" descr="G:\Divisions\EST\Groups\SM\ThinFilms\Photos\Cavities 200-352-400 MHz\Cavity200MHz\P2280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8" y="3241890"/>
            <a:ext cx="3431280" cy="27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78" y="2777110"/>
            <a:ext cx="2098301" cy="320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</a:t>
            </a:r>
            <a:r>
              <a:rPr lang="en-US" dirty="0" err="1" smtClean="0"/>
              <a:t>Nb</a:t>
            </a:r>
            <a:r>
              <a:rPr lang="en-US" dirty="0" smtClean="0"/>
              <a:t> coatings for RF cavities @ CERN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13.01.2015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Sergio Calatroni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BAB0C-48C6-469D-A21E-88EA6EBBF67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7" cstate="print"/>
          <a:srcRect l="10600" t="11389" r="11439" b="16605"/>
          <a:stretch/>
        </p:blipFill>
        <p:spPr bwMode="auto">
          <a:xfrm>
            <a:off x="5982268" y="2657116"/>
            <a:ext cx="2701228" cy="33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558" y="278022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LEP200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3753" y="548396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LHC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4346" y="5483961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HIE-ISOLDE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G:\Divisions\EST\Groups\SM\ThinFilms\Photos\Cavities 1.5 GHz\1.5GHzDeposition\P5030004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6"/>
          <a:stretch/>
        </p:blipFill>
        <p:spPr bwMode="auto">
          <a:xfrm>
            <a:off x="3887578" y="915102"/>
            <a:ext cx="2601300" cy="18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46345" y="2319241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1.5 GHz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G:\Divisions\EST\Groups\SM\ThinFilms\Photos\Cavities 200-352-400 MHz\Soleil picture\MVC-003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3259" y="935728"/>
            <a:ext cx="2460237" cy="184517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67770" y="2319241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Low-</a:t>
            </a:r>
            <a:r>
              <a:rPr lang="en-GB" sz="2400" b="1" dirty="0" smtClean="0">
                <a:solidFill>
                  <a:schemeClr val="bg1"/>
                </a:solidFill>
                <a:sym typeface="Symbol"/>
              </a:rPr>
              <a:t>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558" y="5483963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200 MHz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short history of </a:t>
            </a:r>
            <a:r>
              <a:rPr lang="en-GB" dirty="0" err="1" smtClean="0"/>
              <a:t>Nb</a:t>
            </a:r>
            <a:r>
              <a:rPr lang="en-GB" dirty="0" smtClean="0"/>
              <a:t>/Cu at CERN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LEP 200: 288 4-cell 352 MHz </a:t>
            </a:r>
            <a:r>
              <a:rPr lang="en-GB" dirty="0" err="1" smtClean="0"/>
              <a:t>Nb</a:t>
            </a:r>
            <a:r>
              <a:rPr lang="en-GB" dirty="0" smtClean="0"/>
              <a:t>/Cu cavities</a:t>
            </a:r>
          </a:p>
          <a:p>
            <a:r>
              <a:rPr lang="en-GB" dirty="0" smtClean="0"/>
              <a:t>LHC: 16 </a:t>
            </a:r>
            <a:r>
              <a:rPr lang="en-GB" dirty="0" err="1" smtClean="0"/>
              <a:t>monocell</a:t>
            </a:r>
            <a:r>
              <a:rPr lang="en-GB" dirty="0" smtClean="0"/>
              <a:t> 400 MHz </a:t>
            </a:r>
            <a:r>
              <a:rPr lang="en-GB" dirty="0" err="1" smtClean="0"/>
              <a:t>Nb</a:t>
            </a:r>
            <a:r>
              <a:rPr lang="en-GB" dirty="0" smtClean="0"/>
              <a:t>/Cu cavities</a:t>
            </a:r>
          </a:p>
          <a:p>
            <a:endParaRPr lang="en-GB" dirty="0" smtClean="0"/>
          </a:p>
          <a:p>
            <a:r>
              <a:rPr lang="en-GB" dirty="0" smtClean="0"/>
              <a:t>HIE-ISOLDE: 20 QWR 101 MHz </a:t>
            </a:r>
            <a:r>
              <a:rPr lang="en-GB" dirty="0" err="1" smtClean="0"/>
              <a:t>Nb</a:t>
            </a:r>
            <a:r>
              <a:rPr lang="en-GB" dirty="0" smtClean="0"/>
              <a:t>/Cu (phase 1+2)</a:t>
            </a:r>
          </a:p>
          <a:p>
            <a:endParaRPr lang="en-GB" dirty="0"/>
          </a:p>
          <a:p>
            <a:r>
              <a:rPr lang="en-GB" dirty="0" smtClean="0"/>
              <a:t>R&amp;D: 200 MHz, 400 MHz, 500 MHz, 1.3/1.5 GHz,  </a:t>
            </a:r>
            <a:r>
              <a:rPr lang="en-GB" dirty="0" smtClean="0">
                <a:sym typeface="Symbol"/>
              </a:rPr>
              <a:t>=1 elliptical and = 0.48…0.85 elliptical, QPR resonator…</a:t>
            </a:r>
          </a:p>
          <a:p>
            <a:endParaRPr lang="en-GB" dirty="0">
              <a:sym typeface="Symbol"/>
            </a:endParaRPr>
          </a:p>
          <a:p>
            <a:r>
              <a:rPr lang="en-GB" dirty="0" smtClean="0">
                <a:sym typeface="Symbol"/>
              </a:rPr>
              <a:t>CERN activities in the field stopped circa 2000, and resumed a few years ago because of HIE-ISOLDE</a:t>
            </a:r>
          </a:p>
          <a:p>
            <a:r>
              <a:rPr lang="en-GB" dirty="0" smtClean="0">
                <a:sym typeface="Symbol"/>
              </a:rPr>
              <a:t>This is known, and so what? Let’s see a few old slides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C:\Users\scala\AppData\Local\Microsoft\Windows\Temporary Internet Files\Content.IE5\0KLTPMZX\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6" y="2092689"/>
            <a:ext cx="879764" cy="78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28 November 2007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Sergio Calatroni - CERN - Nb Coatings</a:t>
            </a:r>
          </a:p>
        </p:txBody>
      </p:sp>
      <p:sp>
        <p:nvSpPr>
          <p:cNvPr id="1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3778-463A-4DD0-BE1A-644502EFEA29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6307566" y="908249"/>
            <a:ext cx="2376487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en-US" b="1" dirty="0">
                <a:solidFill>
                  <a:schemeClr val="tx1"/>
                </a:solidFill>
                <a:latin typeface="Arial Unicode MS" pitchFamily="34" charset="-128"/>
              </a:rPr>
              <a:t>R</a:t>
            </a:r>
            <a:r>
              <a:rPr lang="en-US" altLang="en-US" b="1" baseline="-25000" dirty="0">
                <a:solidFill>
                  <a:schemeClr val="tx1"/>
                </a:solidFill>
                <a:latin typeface="Arial Unicode MS" pitchFamily="34" charset="-128"/>
              </a:rPr>
              <a:t>BCS</a:t>
            </a:r>
            <a:r>
              <a:rPr lang="en-US" altLang="en-US" b="1" dirty="0">
                <a:solidFill>
                  <a:schemeClr val="tx1"/>
                </a:solidFill>
                <a:latin typeface="Arial Unicode MS" pitchFamily="34" charset="-128"/>
              </a:rPr>
              <a:t> at 4.2 K</a:t>
            </a:r>
          </a:p>
          <a:p>
            <a:pPr>
              <a:spcAft>
                <a:spcPts val="500"/>
              </a:spcAft>
            </a:pPr>
            <a:r>
              <a:rPr lang="en-US" altLang="en-US" b="1" dirty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n-US" altLang="en-US" dirty="0" err="1">
                <a:latin typeface="Arial Unicode MS" pitchFamily="34" charset="-128"/>
              </a:rPr>
              <a:t>Nb</a:t>
            </a:r>
            <a:r>
              <a:rPr lang="en-US" altLang="en-US" dirty="0">
                <a:latin typeface="Arial Unicode MS" pitchFamily="34" charset="-128"/>
              </a:rPr>
              <a:t> bulk: ~900 n</a:t>
            </a:r>
            <a:r>
              <a:rPr lang="en-US" altLang="en-US" dirty="0">
                <a:latin typeface="Arial Unicode MS" pitchFamily="34" charset="-128"/>
                <a:sym typeface="Symbol" pitchFamily="18" charset="2"/>
              </a:rPr>
              <a:t></a:t>
            </a:r>
          </a:p>
          <a:p>
            <a:pPr>
              <a:spcAft>
                <a:spcPts val="500"/>
              </a:spcAft>
            </a:pPr>
            <a:r>
              <a:rPr lang="en-US" altLang="en-US" dirty="0" err="1">
                <a:solidFill>
                  <a:srgbClr val="FF0000"/>
                </a:solidFill>
                <a:latin typeface="Arial Unicode MS" pitchFamily="34" charset="-128"/>
              </a:rPr>
              <a:t>Nb</a:t>
            </a:r>
            <a:r>
              <a:rPr lang="en-US" altLang="en-US" dirty="0">
                <a:solidFill>
                  <a:srgbClr val="FF0000"/>
                </a:solidFill>
                <a:latin typeface="Arial Unicode MS" pitchFamily="34" charset="-128"/>
              </a:rPr>
              <a:t> films: ~400 n</a:t>
            </a:r>
            <a:r>
              <a:rPr lang="en-US" altLang="en-US" dirty="0">
                <a:solidFill>
                  <a:srgbClr val="FF0000"/>
                </a:solidFill>
                <a:latin typeface="Arial Unicode MS" pitchFamily="34" charset="-128"/>
                <a:sym typeface="Symbol" pitchFamily="18" charset="2"/>
              </a:rPr>
              <a:t></a:t>
            </a:r>
          </a:p>
          <a:p>
            <a:pPr>
              <a:spcAft>
                <a:spcPts val="500"/>
              </a:spcAft>
            </a:pPr>
            <a:endParaRPr lang="en-US" altLang="en-US" dirty="0">
              <a:solidFill>
                <a:srgbClr val="FF0000"/>
              </a:solidFill>
              <a:latin typeface="Arial Unicode MS" pitchFamily="34" charset="-128"/>
              <a:sym typeface="MT Extra" pitchFamily="18" charset="2"/>
            </a:endParaRPr>
          </a:p>
          <a:p>
            <a:pPr>
              <a:spcAft>
                <a:spcPts val="500"/>
              </a:spcAft>
            </a:pPr>
            <a:r>
              <a:rPr lang="en-US" altLang="en-US" b="1" dirty="0">
                <a:solidFill>
                  <a:schemeClr val="tx1"/>
                </a:solidFill>
                <a:latin typeface="Arial Unicode MS" pitchFamily="34" charset="-128"/>
              </a:rPr>
              <a:t>R</a:t>
            </a:r>
            <a:r>
              <a:rPr lang="en-US" altLang="en-US" b="1" baseline="-25000" dirty="0">
                <a:solidFill>
                  <a:schemeClr val="tx1"/>
                </a:solidFill>
                <a:latin typeface="Arial Unicode MS" pitchFamily="34" charset="-128"/>
              </a:rPr>
              <a:t>BCS</a:t>
            </a:r>
            <a:r>
              <a:rPr lang="en-US" altLang="en-US" b="1" dirty="0">
                <a:solidFill>
                  <a:schemeClr val="tx1"/>
                </a:solidFill>
                <a:latin typeface="Arial Unicode MS" pitchFamily="34" charset="-128"/>
              </a:rPr>
              <a:t> at 1.7 K</a:t>
            </a:r>
          </a:p>
          <a:p>
            <a:pPr>
              <a:spcAft>
                <a:spcPts val="500"/>
              </a:spcAft>
            </a:pPr>
            <a:r>
              <a:rPr lang="en-US" altLang="en-US" b="1" dirty="0">
                <a:solidFill>
                  <a:schemeClr val="tx1"/>
                </a:solidFill>
                <a:latin typeface="Arial Unicode MS" pitchFamily="34" charset="-128"/>
              </a:rPr>
              <a:t> </a:t>
            </a:r>
            <a:r>
              <a:rPr lang="en-US" altLang="en-US" dirty="0" err="1">
                <a:latin typeface="Arial Unicode MS" pitchFamily="34" charset="-128"/>
              </a:rPr>
              <a:t>Nb</a:t>
            </a:r>
            <a:r>
              <a:rPr lang="en-US" altLang="en-US" dirty="0">
                <a:latin typeface="Arial Unicode MS" pitchFamily="34" charset="-128"/>
              </a:rPr>
              <a:t> bulk: ~2.5 n</a:t>
            </a:r>
            <a:r>
              <a:rPr lang="en-US" altLang="en-US" dirty="0">
                <a:sym typeface="Symbol" pitchFamily="18" charset="2"/>
              </a:rPr>
              <a:t></a:t>
            </a:r>
            <a:endParaRPr lang="en-US" altLang="en-US" dirty="0">
              <a:latin typeface="Arial Unicode MS" pitchFamily="34" charset="-128"/>
              <a:sym typeface="MT Extra" pitchFamily="18" charset="2"/>
            </a:endParaRPr>
          </a:p>
          <a:p>
            <a:pPr>
              <a:spcAft>
                <a:spcPts val="500"/>
              </a:spcAft>
            </a:pPr>
            <a:r>
              <a:rPr lang="en-US" altLang="en-US" dirty="0" err="1">
                <a:solidFill>
                  <a:srgbClr val="FF0000"/>
                </a:solidFill>
                <a:latin typeface="Arial Unicode MS" pitchFamily="34" charset="-128"/>
              </a:rPr>
              <a:t>Nb</a:t>
            </a:r>
            <a:r>
              <a:rPr lang="en-US" altLang="en-US" dirty="0">
                <a:solidFill>
                  <a:srgbClr val="FF0000"/>
                </a:solidFill>
                <a:latin typeface="Arial Unicode MS" pitchFamily="34" charset="-128"/>
              </a:rPr>
              <a:t> films: ~1.5 n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</a:t>
            </a:r>
            <a:endParaRPr lang="en-US" altLang="en-US" dirty="0">
              <a:solidFill>
                <a:srgbClr val="FF0000"/>
              </a:solidFill>
              <a:latin typeface="Arial Unicode MS" pitchFamily="34" charset="-128"/>
            </a:endParaRPr>
          </a:p>
          <a:p>
            <a:pPr>
              <a:spcAft>
                <a:spcPts val="500"/>
              </a:spcAft>
            </a:pPr>
            <a:endParaRPr lang="en-US" altLang="en-US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grpSp>
        <p:nvGrpSpPr>
          <p:cNvPr id="241669" name="Group 5"/>
          <p:cNvGrpSpPr>
            <a:grpSpLocks noChangeAspect="1"/>
          </p:cNvGrpSpPr>
          <p:nvPr/>
        </p:nvGrpSpPr>
        <p:grpSpPr bwMode="auto">
          <a:xfrm>
            <a:off x="1014243" y="899692"/>
            <a:ext cx="5040000" cy="3981691"/>
            <a:chOff x="671" y="1246"/>
            <a:chExt cx="3491" cy="2547"/>
          </a:xfrm>
        </p:grpSpPr>
        <p:sp>
          <p:nvSpPr>
            <p:cNvPr id="241670" name="Rectangle 6"/>
            <p:cNvSpPr>
              <a:spLocks noChangeAspect="1" noChangeArrowheads="1"/>
            </p:cNvSpPr>
            <p:nvPr/>
          </p:nvSpPr>
          <p:spPr bwMode="auto">
            <a:xfrm>
              <a:off x="1906" y="3450"/>
              <a:ext cx="5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71" name="Rectangle 7"/>
            <p:cNvSpPr>
              <a:spLocks noChangeAspect="1" noChangeArrowheads="1"/>
            </p:cNvSpPr>
            <p:nvPr/>
          </p:nvSpPr>
          <p:spPr bwMode="auto">
            <a:xfrm>
              <a:off x="3405" y="3450"/>
              <a:ext cx="10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72" name="Rectangle 8"/>
            <p:cNvSpPr>
              <a:spLocks noChangeAspect="1" noChangeArrowheads="1"/>
            </p:cNvSpPr>
            <p:nvPr/>
          </p:nvSpPr>
          <p:spPr bwMode="auto">
            <a:xfrm>
              <a:off x="1056" y="3194"/>
              <a:ext cx="15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350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73" name="Rectangle 9"/>
            <p:cNvSpPr>
              <a:spLocks noChangeAspect="1" noChangeArrowheads="1"/>
            </p:cNvSpPr>
            <p:nvPr/>
          </p:nvSpPr>
          <p:spPr bwMode="auto">
            <a:xfrm>
              <a:off x="1056" y="3017"/>
              <a:ext cx="15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400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74" name="Rectangle 10"/>
            <p:cNvSpPr>
              <a:spLocks noChangeAspect="1" noChangeArrowheads="1"/>
            </p:cNvSpPr>
            <p:nvPr/>
          </p:nvSpPr>
          <p:spPr bwMode="auto">
            <a:xfrm>
              <a:off x="1056" y="2840"/>
              <a:ext cx="15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450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75" name="Rectangle 11"/>
            <p:cNvSpPr>
              <a:spLocks noChangeAspect="1" noChangeArrowheads="1"/>
            </p:cNvSpPr>
            <p:nvPr/>
          </p:nvSpPr>
          <p:spPr bwMode="auto">
            <a:xfrm>
              <a:off x="1056" y="2664"/>
              <a:ext cx="15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500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76" name="Rectangle 12"/>
            <p:cNvSpPr>
              <a:spLocks noChangeAspect="1" noChangeArrowheads="1"/>
            </p:cNvSpPr>
            <p:nvPr/>
          </p:nvSpPr>
          <p:spPr bwMode="auto">
            <a:xfrm>
              <a:off x="1056" y="2486"/>
              <a:ext cx="15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550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77" name="Rectangle 13"/>
            <p:cNvSpPr>
              <a:spLocks noChangeAspect="1" noChangeArrowheads="1"/>
            </p:cNvSpPr>
            <p:nvPr/>
          </p:nvSpPr>
          <p:spPr bwMode="auto">
            <a:xfrm>
              <a:off x="1056" y="2310"/>
              <a:ext cx="15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600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78" name="Rectangle 14"/>
            <p:cNvSpPr>
              <a:spLocks noChangeAspect="1" noChangeArrowheads="1"/>
            </p:cNvSpPr>
            <p:nvPr/>
          </p:nvSpPr>
          <p:spPr bwMode="auto">
            <a:xfrm>
              <a:off x="1056" y="2132"/>
              <a:ext cx="15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650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79" name="Rectangle 15"/>
            <p:cNvSpPr>
              <a:spLocks noChangeAspect="1" noChangeArrowheads="1"/>
            </p:cNvSpPr>
            <p:nvPr/>
          </p:nvSpPr>
          <p:spPr bwMode="auto">
            <a:xfrm>
              <a:off x="1056" y="1956"/>
              <a:ext cx="15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700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80" name="Rectangle 16"/>
            <p:cNvSpPr>
              <a:spLocks noChangeAspect="1" noChangeArrowheads="1"/>
            </p:cNvSpPr>
            <p:nvPr/>
          </p:nvSpPr>
          <p:spPr bwMode="auto">
            <a:xfrm>
              <a:off x="1056" y="1778"/>
              <a:ext cx="15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750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81" name="Rectangle 17"/>
            <p:cNvSpPr>
              <a:spLocks noChangeAspect="1" noChangeArrowheads="1"/>
            </p:cNvSpPr>
            <p:nvPr/>
          </p:nvSpPr>
          <p:spPr bwMode="auto">
            <a:xfrm>
              <a:off x="1056" y="1602"/>
              <a:ext cx="15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800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82" name="Rectangle 18"/>
            <p:cNvSpPr>
              <a:spLocks noChangeAspect="1" noChangeArrowheads="1"/>
            </p:cNvSpPr>
            <p:nvPr/>
          </p:nvSpPr>
          <p:spPr bwMode="auto">
            <a:xfrm>
              <a:off x="1056" y="1424"/>
              <a:ext cx="15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850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83" name="Rectangle 19"/>
            <p:cNvSpPr>
              <a:spLocks noChangeAspect="1" noChangeArrowheads="1"/>
            </p:cNvSpPr>
            <p:nvPr/>
          </p:nvSpPr>
          <p:spPr bwMode="auto">
            <a:xfrm>
              <a:off x="1056" y="1248"/>
              <a:ext cx="15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900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684" name="Line 20"/>
            <p:cNvSpPr>
              <a:spLocks noChangeAspect="1" noChangeShapeType="1"/>
            </p:cNvSpPr>
            <p:nvPr/>
          </p:nvSpPr>
          <p:spPr bwMode="auto">
            <a:xfrm flipV="1">
              <a:off x="1312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85" name="Line 21"/>
            <p:cNvSpPr>
              <a:spLocks noChangeAspect="1" noChangeShapeType="1"/>
            </p:cNvSpPr>
            <p:nvPr/>
          </p:nvSpPr>
          <p:spPr bwMode="auto">
            <a:xfrm flipV="1">
              <a:off x="1459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86" name="Line 22"/>
            <p:cNvSpPr>
              <a:spLocks noChangeAspect="1" noChangeShapeType="1"/>
            </p:cNvSpPr>
            <p:nvPr/>
          </p:nvSpPr>
          <p:spPr bwMode="auto">
            <a:xfrm flipV="1">
              <a:off x="1580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87" name="Line 23"/>
            <p:cNvSpPr>
              <a:spLocks noChangeAspect="1" noChangeShapeType="1"/>
            </p:cNvSpPr>
            <p:nvPr/>
          </p:nvSpPr>
          <p:spPr bwMode="auto">
            <a:xfrm flipV="1">
              <a:off x="1681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88" name="Line 24"/>
            <p:cNvSpPr>
              <a:spLocks noChangeAspect="1" noChangeShapeType="1"/>
            </p:cNvSpPr>
            <p:nvPr/>
          </p:nvSpPr>
          <p:spPr bwMode="auto">
            <a:xfrm flipV="1">
              <a:off x="1769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89" name="Line 25"/>
            <p:cNvSpPr>
              <a:spLocks noChangeAspect="1" noChangeShapeType="1"/>
            </p:cNvSpPr>
            <p:nvPr/>
          </p:nvSpPr>
          <p:spPr bwMode="auto">
            <a:xfrm flipV="1">
              <a:off x="1847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90" name="Line 26"/>
            <p:cNvSpPr>
              <a:spLocks noChangeAspect="1" noChangeShapeType="1"/>
            </p:cNvSpPr>
            <p:nvPr/>
          </p:nvSpPr>
          <p:spPr bwMode="auto">
            <a:xfrm flipV="1">
              <a:off x="1916" y="3356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91" name="Line 27"/>
            <p:cNvSpPr>
              <a:spLocks noChangeAspect="1" noChangeShapeType="1"/>
            </p:cNvSpPr>
            <p:nvPr/>
          </p:nvSpPr>
          <p:spPr bwMode="auto">
            <a:xfrm flipV="1">
              <a:off x="2374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92" name="Line 28"/>
            <p:cNvSpPr>
              <a:spLocks noChangeAspect="1" noChangeShapeType="1"/>
            </p:cNvSpPr>
            <p:nvPr/>
          </p:nvSpPr>
          <p:spPr bwMode="auto">
            <a:xfrm flipV="1">
              <a:off x="2641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93" name="Line 29"/>
            <p:cNvSpPr>
              <a:spLocks noChangeAspect="1" noChangeShapeType="1"/>
            </p:cNvSpPr>
            <p:nvPr/>
          </p:nvSpPr>
          <p:spPr bwMode="auto">
            <a:xfrm flipV="1">
              <a:off x="2831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94" name="Line 30"/>
            <p:cNvSpPr>
              <a:spLocks noChangeAspect="1" noChangeShapeType="1"/>
            </p:cNvSpPr>
            <p:nvPr/>
          </p:nvSpPr>
          <p:spPr bwMode="auto">
            <a:xfrm flipV="1">
              <a:off x="2978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95" name="Line 31"/>
            <p:cNvSpPr>
              <a:spLocks noChangeAspect="1" noChangeShapeType="1"/>
            </p:cNvSpPr>
            <p:nvPr/>
          </p:nvSpPr>
          <p:spPr bwMode="auto">
            <a:xfrm flipV="1">
              <a:off x="3099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96" name="Line 32"/>
            <p:cNvSpPr>
              <a:spLocks noChangeAspect="1" noChangeShapeType="1"/>
            </p:cNvSpPr>
            <p:nvPr/>
          </p:nvSpPr>
          <p:spPr bwMode="auto">
            <a:xfrm flipV="1">
              <a:off x="3200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97" name="Line 33"/>
            <p:cNvSpPr>
              <a:spLocks noChangeAspect="1" noChangeShapeType="1"/>
            </p:cNvSpPr>
            <p:nvPr/>
          </p:nvSpPr>
          <p:spPr bwMode="auto">
            <a:xfrm flipV="1">
              <a:off x="3289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98" name="Line 34"/>
            <p:cNvSpPr>
              <a:spLocks noChangeAspect="1" noChangeShapeType="1"/>
            </p:cNvSpPr>
            <p:nvPr/>
          </p:nvSpPr>
          <p:spPr bwMode="auto">
            <a:xfrm flipV="1">
              <a:off x="3367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699" name="Line 35"/>
            <p:cNvSpPr>
              <a:spLocks noChangeAspect="1" noChangeShapeType="1"/>
            </p:cNvSpPr>
            <p:nvPr/>
          </p:nvSpPr>
          <p:spPr bwMode="auto">
            <a:xfrm flipV="1">
              <a:off x="3436" y="3356"/>
              <a:ext cx="1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00" name="Line 36"/>
            <p:cNvSpPr>
              <a:spLocks noChangeAspect="1" noChangeShapeType="1"/>
            </p:cNvSpPr>
            <p:nvPr/>
          </p:nvSpPr>
          <p:spPr bwMode="auto">
            <a:xfrm flipV="1">
              <a:off x="3893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01" name="Line 37"/>
            <p:cNvSpPr>
              <a:spLocks noChangeAspect="1" noChangeShapeType="1"/>
            </p:cNvSpPr>
            <p:nvPr/>
          </p:nvSpPr>
          <p:spPr bwMode="auto">
            <a:xfrm flipV="1">
              <a:off x="4161" y="3377"/>
              <a:ext cx="1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02" name="Line 38"/>
            <p:cNvSpPr>
              <a:spLocks noChangeAspect="1" noChangeShapeType="1"/>
            </p:cNvSpPr>
            <p:nvPr/>
          </p:nvSpPr>
          <p:spPr bwMode="auto">
            <a:xfrm>
              <a:off x="1312" y="3398"/>
              <a:ext cx="284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03" name="Line 39"/>
            <p:cNvSpPr>
              <a:spLocks noChangeAspect="1" noChangeShapeType="1"/>
            </p:cNvSpPr>
            <p:nvPr/>
          </p:nvSpPr>
          <p:spPr bwMode="auto">
            <a:xfrm>
              <a:off x="1312" y="3256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04" name="Line 40"/>
            <p:cNvSpPr>
              <a:spLocks noChangeAspect="1" noChangeShapeType="1"/>
            </p:cNvSpPr>
            <p:nvPr/>
          </p:nvSpPr>
          <p:spPr bwMode="auto">
            <a:xfrm>
              <a:off x="1312" y="3079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05" name="Line 41"/>
            <p:cNvSpPr>
              <a:spLocks noChangeAspect="1" noChangeShapeType="1"/>
            </p:cNvSpPr>
            <p:nvPr/>
          </p:nvSpPr>
          <p:spPr bwMode="auto">
            <a:xfrm>
              <a:off x="1312" y="2902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06" name="Line 42"/>
            <p:cNvSpPr>
              <a:spLocks noChangeAspect="1" noChangeShapeType="1"/>
            </p:cNvSpPr>
            <p:nvPr/>
          </p:nvSpPr>
          <p:spPr bwMode="auto">
            <a:xfrm>
              <a:off x="1312" y="2726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07" name="Line 43"/>
            <p:cNvSpPr>
              <a:spLocks noChangeAspect="1" noChangeShapeType="1"/>
            </p:cNvSpPr>
            <p:nvPr/>
          </p:nvSpPr>
          <p:spPr bwMode="auto">
            <a:xfrm>
              <a:off x="1312" y="2548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08" name="Line 44"/>
            <p:cNvSpPr>
              <a:spLocks noChangeAspect="1" noChangeShapeType="1"/>
            </p:cNvSpPr>
            <p:nvPr/>
          </p:nvSpPr>
          <p:spPr bwMode="auto">
            <a:xfrm>
              <a:off x="1312" y="2372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09" name="Line 45"/>
            <p:cNvSpPr>
              <a:spLocks noChangeAspect="1" noChangeShapeType="1"/>
            </p:cNvSpPr>
            <p:nvPr/>
          </p:nvSpPr>
          <p:spPr bwMode="auto">
            <a:xfrm>
              <a:off x="1312" y="2194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10" name="Line 46"/>
            <p:cNvSpPr>
              <a:spLocks noChangeAspect="1" noChangeShapeType="1"/>
            </p:cNvSpPr>
            <p:nvPr/>
          </p:nvSpPr>
          <p:spPr bwMode="auto">
            <a:xfrm>
              <a:off x="1312" y="2018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11" name="Line 47"/>
            <p:cNvSpPr>
              <a:spLocks noChangeAspect="1" noChangeShapeType="1"/>
            </p:cNvSpPr>
            <p:nvPr/>
          </p:nvSpPr>
          <p:spPr bwMode="auto">
            <a:xfrm>
              <a:off x="1312" y="1840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12" name="Line 48"/>
            <p:cNvSpPr>
              <a:spLocks noChangeAspect="1" noChangeShapeType="1"/>
            </p:cNvSpPr>
            <p:nvPr/>
          </p:nvSpPr>
          <p:spPr bwMode="auto">
            <a:xfrm>
              <a:off x="1312" y="1664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13" name="Line 49"/>
            <p:cNvSpPr>
              <a:spLocks noChangeAspect="1" noChangeShapeType="1"/>
            </p:cNvSpPr>
            <p:nvPr/>
          </p:nvSpPr>
          <p:spPr bwMode="auto">
            <a:xfrm>
              <a:off x="1312" y="1486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14" name="Line 50"/>
            <p:cNvSpPr>
              <a:spLocks noChangeAspect="1" noChangeShapeType="1"/>
            </p:cNvSpPr>
            <p:nvPr/>
          </p:nvSpPr>
          <p:spPr bwMode="auto">
            <a:xfrm>
              <a:off x="1312" y="1310"/>
              <a:ext cx="4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15" name="Line 51"/>
            <p:cNvSpPr>
              <a:spLocks noChangeAspect="1" noChangeShapeType="1"/>
            </p:cNvSpPr>
            <p:nvPr/>
          </p:nvSpPr>
          <p:spPr bwMode="auto">
            <a:xfrm flipV="1">
              <a:off x="1312" y="1248"/>
              <a:ext cx="1" cy="2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16" name="Line 52"/>
            <p:cNvSpPr>
              <a:spLocks noChangeAspect="1" noChangeShapeType="1"/>
            </p:cNvSpPr>
            <p:nvPr/>
          </p:nvSpPr>
          <p:spPr bwMode="auto">
            <a:xfrm>
              <a:off x="1312" y="131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17" name="Line 53"/>
            <p:cNvSpPr>
              <a:spLocks noChangeAspect="1" noChangeShapeType="1"/>
            </p:cNvSpPr>
            <p:nvPr/>
          </p:nvSpPr>
          <p:spPr bwMode="auto">
            <a:xfrm>
              <a:off x="4161" y="131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18" name="Line 54"/>
            <p:cNvSpPr>
              <a:spLocks noChangeAspect="1" noChangeShapeType="1"/>
            </p:cNvSpPr>
            <p:nvPr/>
          </p:nvSpPr>
          <p:spPr bwMode="auto">
            <a:xfrm>
              <a:off x="1312" y="1246"/>
              <a:ext cx="284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19" name="Line 55"/>
            <p:cNvSpPr>
              <a:spLocks noChangeAspect="1" noChangeShapeType="1"/>
            </p:cNvSpPr>
            <p:nvPr/>
          </p:nvSpPr>
          <p:spPr bwMode="auto">
            <a:xfrm>
              <a:off x="4161" y="325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20" name="Line 56"/>
            <p:cNvSpPr>
              <a:spLocks noChangeAspect="1" noChangeShapeType="1"/>
            </p:cNvSpPr>
            <p:nvPr/>
          </p:nvSpPr>
          <p:spPr bwMode="auto">
            <a:xfrm>
              <a:off x="4161" y="3079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21" name="Line 57"/>
            <p:cNvSpPr>
              <a:spLocks noChangeAspect="1" noChangeShapeType="1"/>
            </p:cNvSpPr>
            <p:nvPr/>
          </p:nvSpPr>
          <p:spPr bwMode="auto">
            <a:xfrm>
              <a:off x="4161" y="290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22" name="Line 58"/>
            <p:cNvSpPr>
              <a:spLocks noChangeAspect="1" noChangeShapeType="1"/>
            </p:cNvSpPr>
            <p:nvPr/>
          </p:nvSpPr>
          <p:spPr bwMode="auto">
            <a:xfrm>
              <a:off x="4161" y="272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23" name="Line 59"/>
            <p:cNvSpPr>
              <a:spLocks noChangeAspect="1" noChangeShapeType="1"/>
            </p:cNvSpPr>
            <p:nvPr/>
          </p:nvSpPr>
          <p:spPr bwMode="auto">
            <a:xfrm>
              <a:off x="4161" y="254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24" name="Line 60"/>
            <p:cNvSpPr>
              <a:spLocks noChangeAspect="1" noChangeShapeType="1"/>
            </p:cNvSpPr>
            <p:nvPr/>
          </p:nvSpPr>
          <p:spPr bwMode="auto">
            <a:xfrm>
              <a:off x="4161" y="237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25" name="Line 61"/>
            <p:cNvSpPr>
              <a:spLocks noChangeAspect="1" noChangeShapeType="1"/>
            </p:cNvSpPr>
            <p:nvPr/>
          </p:nvSpPr>
          <p:spPr bwMode="auto">
            <a:xfrm>
              <a:off x="4161" y="219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26" name="Line 62"/>
            <p:cNvSpPr>
              <a:spLocks noChangeAspect="1" noChangeShapeType="1"/>
            </p:cNvSpPr>
            <p:nvPr/>
          </p:nvSpPr>
          <p:spPr bwMode="auto">
            <a:xfrm>
              <a:off x="4161" y="201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27" name="Line 63"/>
            <p:cNvSpPr>
              <a:spLocks noChangeAspect="1" noChangeShapeType="1"/>
            </p:cNvSpPr>
            <p:nvPr/>
          </p:nvSpPr>
          <p:spPr bwMode="auto">
            <a:xfrm>
              <a:off x="4161" y="184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28" name="Line 64"/>
            <p:cNvSpPr>
              <a:spLocks noChangeAspect="1" noChangeShapeType="1"/>
            </p:cNvSpPr>
            <p:nvPr/>
          </p:nvSpPr>
          <p:spPr bwMode="auto">
            <a:xfrm>
              <a:off x="4161" y="166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29" name="Line 65"/>
            <p:cNvSpPr>
              <a:spLocks noChangeAspect="1" noChangeShapeType="1"/>
            </p:cNvSpPr>
            <p:nvPr/>
          </p:nvSpPr>
          <p:spPr bwMode="auto">
            <a:xfrm>
              <a:off x="4161" y="148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30" name="Line 66"/>
            <p:cNvSpPr>
              <a:spLocks noChangeAspect="1" noChangeShapeType="1"/>
            </p:cNvSpPr>
            <p:nvPr/>
          </p:nvSpPr>
          <p:spPr bwMode="auto">
            <a:xfrm>
              <a:off x="4161" y="131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31" name="Line 67"/>
            <p:cNvSpPr>
              <a:spLocks noChangeAspect="1" noChangeShapeType="1"/>
            </p:cNvSpPr>
            <p:nvPr/>
          </p:nvSpPr>
          <p:spPr bwMode="auto">
            <a:xfrm flipV="1">
              <a:off x="4161" y="1247"/>
              <a:ext cx="0" cy="2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32" name="Freeform 68"/>
            <p:cNvSpPr>
              <a:spLocks noChangeAspect="1"/>
            </p:cNvSpPr>
            <p:nvPr/>
          </p:nvSpPr>
          <p:spPr bwMode="auto">
            <a:xfrm>
              <a:off x="1929" y="1588"/>
              <a:ext cx="1846" cy="1482"/>
            </a:xfrm>
            <a:custGeom>
              <a:avLst/>
              <a:gdLst>
                <a:gd name="T0" fmla="*/ 1846 w 1846"/>
                <a:gd name="T1" fmla="*/ 919 h 1482"/>
                <a:gd name="T2" fmla="*/ 1426 w 1846"/>
                <a:gd name="T3" fmla="*/ 1269 h 1482"/>
                <a:gd name="T4" fmla="*/ 1196 w 1846"/>
                <a:gd name="T5" fmla="*/ 1393 h 1482"/>
                <a:gd name="T6" fmla="*/ 1039 w 1846"/>
                <a:gd name="T7" fmla="*/ 1447 h 1482"/>
                <a:gd name="T8" fmla="*/ 926 w 1846"/>
                <a:gd name="T9" fmla="*/ 1472 h 1482"/>
                <a:gd name="T10" fmla="*/ 836 w 1846"/>
                <a:gd name="T11" fmla="*/ 1480 h 1482"/>
                <a:gd name="T12" fmla="*/ 764 w 1846"/>
                <a:gd name="T13" fmla="*/ 1482 h 1482"/>
                <a:gd name="T14" fmla="*/ 704 w 1846"/>
                <a:gd name="T15" fmla="*/ 1477 h 1482"/>
                <a:gd name="T16" fmla="*/ 654 w 1846"/>
                <a:gd name="T17" fmla="*/ 1469 h 1482"/>
                <a:gd name="T18" fmla="*/ 610 w 1846"/>
                <a:gd name="T19" fmla="*/ 1459 h 1482"/>
                <a:gd name="T20" fmla="*/ 370 w 1846"/>
                <a:gd name="T21" fmla="*/ 1332 h 1482"/>
                <a:gd name="T22" fmla="*/ 266 w 1846"/>
                <a:gd name="T23" fmla="*/ 1218 h 1482"/>
                <a:gd name="T24" fmla="*/ 206 w 1846"/>
                <a:gd name="T25" fmla="*/ 1122 h 1482"/>
                <a:gd name="T26" fmla="*/ 167 w 1846"/>
                <a:gd name="T27" fmla="*/ 1040 h 1482"/>
                <a:gd name="T28" fmla="*/ 141 w 1846"/>
                <a:gd name="T29" fmla="*/ 971 h 1482"/>
                <a:gd name="T30" fmla="*/ 122 w 1846"/>
                <a:gd name="T31" fmla="*/ 911 h 1482"/>
                <a:gd name="T32" fmla="*/ 106 w 1846"/>
                <a:gd name="T33" fmla="*/ 858 h 1482"/>
                <a:gd name="T34" fmla="*/ 93 w 1846"/>
                <a:gd name="T35" fmla="*/ 811 h 1482"/>
                <a:gd name="T36" fmla="*/ 83 w 1846"/>
                <a:gd name="T37" fmla="*/ 768 h 1482"/>
                <a:gd name="T38" fmla="*/ 38 w 1846"/>
                <a:gd name="T39" fmla="*/ 490 h 1482"/>
                <a:gd name="T40" fmla="*/ 22 w 1846"/>
                <a:gd name="T41" fmla="*/ 337 h 1482"/>
                <a:gd name="T42" fmla="*/ 13 w 1846"/>
                <a:gd name="T43" fmla="*/ 236 h 1482"/>
                <a:gd name="T44" fmla="*/ 8 w 1846"/>
                <a:gd name="T45" fmla="*/ 163 h 1482"/>
                <a:gd name="T46" fmla="*/ 5 w 1846"/>
                <a:gd name="T47" fmla="*/ 108 h 1482"/>
                <a:gd name="T48" fmla="*/ 2 w 1846"/>
                <a:gd name="T49" fmla="*/ 65 h 1482"/>
                <a:gd name="T50" fmla="*/ 1 w 1846"/>
                <a:gd name="T51" fmla="*/ 29 h 1482"/>
                <a:gd name="T52" fmla="*/ 0 w 1846"/>
                <a:gd name="T53" fmla="*/ 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6" h="1482">
                  <a:moveTo>
                    <a:pt x="1846" y="919"/>
                  </a:moveTo>
                  <a:lnTo>
                    <a:pt x="1426" y="1269"/>
                  </a:lnTo>
                  <a:lnTo>
                    <a:pt x="1196" y="1393"/>
                  </a:lnTo>
                  <a:lnTo>
                    <a:pt x="1039" y="1447"/>
                  </a:lnTo>
                  <a:lnTo>
                    <a:pt x="926" y="1472"/>
                  </a:lnTo>
                  <a:lnTo>
                    <a:pt x="836" y="1480"/>
                  </a:lnTo>
                  <a:lnTo>
                    <a:pt x="764" y="1482"/>
                  </a:lnTo>
                  <a:lnTo>
                    <a:pt x="704" y="1477"/>
                  </a:lnTo>
                  <a:lnTo>
                    <a:pt x="654" y="1469"/>
                  </a:lnTo>
                  <a:lnTo>
                    <a:pt x="610" y="1459"/>
                  </a:lnTo>
                  <a:lnTo>
                    <a:pt x="370" y="1332"/>
                  </a:lnTo>
                  <a:lnTo>
                    <a:pt x="266" y="1218"/>
                  </a:lnTo>
                  <a:lnTo>
                    <a:pt x="206" y="1122"/>
                  </a:lnTo>
                  <a:lnTo>
                    <a:pt x="167" y="1040"/>
                  </a:lnTo>
                  <a:lnTo>
                    <a:pt x="141" y="971"/>
                  </a:lnTo>
                  <a:lnTo>
                    <a:pt x="122" y="911"/>
                  </a:lnTo>
                  <a:lnTo>
                    <a:pt x="106" y="858"/>
                  </a:lnTo>
                  <a:lnTo>
                    <a:pt x="93" y="811"/>
                  </a:lnTo>
                  <a:lnTo>
                    <a:pt x="83" y="768"/>
                  </a:lnTo>
                  <a:lnTo>
                    <a:pt x="38" y="490"/>
                  </a:lnTo>
                  <a:lnTo>
                    <a:pt x="22" y="337"/>
                  </a:lnTo>
                  <a:lnTo>
                    <a:pt x="13" y="236"/>
                  </a:lnTo>
                  <a:lnTo>
                    <a:pt x="8" y="163"/>
                  </a:lnTo>
                  <a:lnTo>
                    <a:pt x="5" y="108"/>
                  </a:lnTo>
                  <a:lnTo>
                    <a:pt x="2" y="65"/>
                  </a:lnTo>
                  <a:lnTo>
                    <a:pt x="1" y="2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33" name="Oval 69"/>
            <p:cNvSpPr>
              <a:spLocks noChangeAspect="1" noChangeArrowheads="1"/>
            </p:cNvSpPr>
            <p:nvPr/>
          </p:nvSpPr>
          <p:spPr bwMode="auto">
            <a:xfrm>
              <a:off x="2295" y="2933"/>
              <a:ext cx="34" cy="3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34" name="Oval 70"/>
            <p:cNvSpPr>
              <a:spLocks noChangeAspect="1" noChangeArrowheads="1"/>
            </p:cNvSpPr>
            <p:nvPr/>
          </p:nvSpPr>
          <p:spPr bwMode="auto">
            <a:xfrm>
              <a:off x="2918" y="3019"/>
              <a:ext cx="34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35" name="Oval 71"/>
            <p:cNvSpPr>
              <a:spLocks noChangeAspect="1" noChangeArrowheads="1"/>
            </p:cNvSpPr>
            <p:nvPr/>
          </p:nvSpPr>
          <p:spPr bwMode="auto">
            <a:xfrm>
              <a:off x="3548" y="2798"/>
              <a:ext cx="34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36" name="Oval 72"/>
            <p:cNvSpPr>
              <a:spLocks noChangeAspect="1" noChangeArrowheads="1"/>
            </p:cNvSpPr>
            <p:nvPr/>
          </p:nvSpPr>
          <p:spPr bwMode="auto">
            <a:xfrm>
              <a:off x="2136" y="3047"/>
              <a:ext cx="34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37" name="Oval 73"/>
            <p:cNvSpPr>
              <a:spLocks noChangeAspect="1" noChangeArrowheads="1"/>
            </p:cNvSpPr>
            <p:nvPr/>
          </p:nvSpPr>
          <p:spPr bwMode="auto">
            <a:xfrm>
              <a:off x="2820" y="3137"/>
              <a:ext cx="35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38" name="Oval 74"/>
            <p:cNvSpPr>
              <a:spLocks noChangeAspect="1" noChangeArrowheads="1"/>
            </p:cNvSpPr>
            <p:nvPr/>
          </p:nvSpPr>
          <p:spPr bwMode="auto">
            <a:xfrm>
              <a:off x="3148" y="2936"/>
              <a:ext cx="35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39" name="Oval 75"/>
            <p:cNvSpPr>
              <a:spLocks noChangeAspect="1" noChangeArrowheads="1"/>
            </p:cNvSpPr>
            <p:nvPr/>
          </p:nvSpPr>
          <p:spPr bwMode="auto">
            <a:xfrm>
              <a:off x="3008" y="3047"/>
              <a:ext cx="34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40" name="Oval 76"/>
            <p:cNvSpPr>
              <a:spLocks noChangeAspect="1" noChangeArrowheads="1"/>
            </p:cNvSpPr>
            <p:nvPr/>
          </p:nvSpPr>
          <p:spPr bwMode="auto">
            <a:xfrm>
              <a:off x="3349" y="2391"/>
              <a:ext cx="35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41" name="Oval 77"/>
            <p:cNvSpPr>
              <a:spLocks noChangeAspect="1" noChangeArrowheads="1"/>
            </p:cNvSpPr>
            <p:nvPr/>
          </p:nvSpPr>
          <p:spPr bwMode="auto">
            <a:xfrm>
              <a:off x="3528" y="2570"/>
              <a:ext cx="35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42" name="Oval 78"/>
            <p:cNvSpPr>
              <a:spLocks noChangeAspect="1" noChangeArrowheads="1"/>
            </p:cNvSpPr>
            <p:nvPr/>
          </p:nvSpPr>
          <p:spPr bwMode="auto">
            <a:xfrm>
              <a:off x="2062" y="2839"/>
              <a:ext cx="34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43" name="Oval 79"/>
            <p:cNvSpPr>
              <a:spLocks noChangeAspect="1" noChangeArrowheads="1"/>
            </p:cNvSpPr>
            <p:nvPr/>
          </p:nvSpPr>
          <p:spPr bwMode="auto">
            <a:xfrm>
              <a:off x="3254" y="2758"/>
              <a:ext cx="35" cy="3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44" name="Oval 80"/>
            <p:cNvSpPr>
              <a:spLocks noChangeAspect="1" noChangeArrowheads="1"/>
            </p:cNvSpPr>
            <p:nvPr/>
          </p:nvSpPr>
          <p:spPr bwMode="auto">
            <a:xfrm>
              <a:off x="2405" y="3111"/>
              <a:ext cx="34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45" name="Oval 81"/>
            <p:cNvSpPr>
              <a:spLocks noChangeAspect="1" noChangeArrowheads="1"/>
            </p:cNvSpPr>
            <p:nvPr/>
          </p:nvSpPr>
          <p:spPr bwMode="auto">
            <a:xfrm>
              <a:off x="2680" y="3009"/>
              <a:ext cx="34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46" name="Oval 82"/>
            <p:cNvSpPr>
              <a:spLocks noChangeAspect="1" noChangeArrowheads="1"/>
            </p:cNvSpPr>
            <p:nvPr/>
          </p:nvSpPr>
          <p:spPr bwMode="auto">
            <a:xfrm>
              <a:off x="2662" y="3051"/>
              <a:ext cx="35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47" name="Oval 83"/>
            <p:cNvSpPr>
              <a:spLocks noChangeAspect="1" noChangeArrowheads="1"/>
            </p:cNvSpPr>
            <p:nvPr/>
          </p:nvSpPr>
          <p:spPr bwMode="auto">
            <a:xfrm>
              <a:off x="2588" y="3148"/>
              <a:ext cx="35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48" name="Oval 84"/>
            <p:cNvSpPr>
              <a:spLocks noChangeAspect="1" noChangeArrowheads="1"/>
            </p:cNvSpPr>
            <p:nvPr/>
          </p:nvSpPr>
          <p:spPr bwMode="auto">
            <a:xfrm>
              <a:off x="2693" y="3054"/>
              <a:ext cx="35" cy="3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49" name="Oval 85"/>
            <p:cNvSpPr>
              <a:spLocks noChangeAspect="1" noChangeArrowheads="1"/>
            </p:cNvSpPr>
            <p:nvPr/>
          </p:nvSpPr>
          <p:spPr bwMode="auto">
            <a:xfrm>
              <a:off x="2535" y="3135"/>
              <a:ext cx="35" cy="3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50" name="Oval 86"/>
            <p:cNvSpPr>
              <a:spLocks noChangeAspect="1" noChangeArrowheads="1"/>
            </p:cNvSpPr>
            <p:nvPr/>
          </p:nvSpPr>
          <p:spPr bwMode="auto">
            <a:xfrm>
              <a:off x="2463" y="3171"/>
              <a:ext cx="34" cy="3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51" name="Oval 87"/>
            <p:cNvSpPr>
              <a:spLocks noChangeAspect="1" noChangeArrowheads="1"/>
            </p:cNvSpPr>
            <p:nvPr/>
          </p:nvSpPr>
          <p:spPr bwMode="auto">
            <a:xfrm>
              <a:off x="1980" y="2650"/>
              <a:ext cx="35" cy="35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52" name="Oval 88"/>
            <p:cNvSpPr>
              <a:spLocks noChangeAspect="1" noChangeArrowheads="1"/>
            </p:cNvSpPr>
            <p:nvPr/>
          </p:nvSpPr>
          <p:spPr bwMode="auto">
            <a:xfrm>
              <a:off x="2347" y="3129"/>
              <a:ext cx="34" cy="3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53" name="Oval 89"/>
            <p:cNvSpPr>
              <a:spLocks noChangeAspect="1" noChangeArrowheads="1"/>
            </p:cNvSpPr>
            <p:nvPr/>
          </p:nvSpPr>
          <p:spPr bwMode="auto">
            <a:xfrm>
              <a:off x="2088" y="1821"/>
              <a:ext cx="34" cy="3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54" name="Oval 90"/>
            <p:cNvSpPr>
              <a:spLocks noChangeAspect="1" noChangeArrowheads="1"/>
            </p:cNvSpPr>
            <p:nvPr/>
          </p:nvSpPr>
          <p:spPr bwMode="auto">
            <a:xfrm>
              <a:off x="2062" y="1489"/>
              <a:ext cx="34" cy="34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1755" name="Line 91"/>
            <p:cNvSpPr>
              <a:spLocks noChangeAspect="1" noChangeShapeType="1"/>
            </p:cNvSpPr>
            <p:nvPr/>
          </p:nvSpPr>
          <p:spPr bwMode="auto">
            <a:xfrm flipH="1">
              <a:off x="2328" y="2950"/>
              <a:ext cx="14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56" name="Line 92"/>
            <p:cNvSpPr>
              <a:spLocks noChangeAspect="1" noChangeShapeType="1"/>
            </p:cNvSpPr>
            <p:nvPr/>
          </p:nvSpPr>
          <p:spPr bwMode="auto">
            <a:xfrm>
              <a:off x="2090" y="2950"/>
              <a:ext cx="20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57" name="Line 93"/>
            <p:cNvSpPr>
              <a:spLocks noChangeAspect="1" noChangeShapeType="1"/>
            </p:cNvSpPr>
            <p:nvPr/>
          </p:nvSpPr>
          <p:spPr bwMode="auto">
            <a:xfrm flipH="1">
              <a:off x="2951" y="3036"/>
              <a:ext cx="8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58" name="Line 94"/>
            <p:cNvSpPr>
              <a:spLocks noChangeAspect="1" noChangeShapeType="1"/>
            </p:cNvSpPr>
            <p:nvPr/>
          </p:nvSpPr>
          <p:spPr bwMode="auto">
            <a:xfrm>
              <a:off x="2814" y="3036"/>
              <a:ext cx="1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59" name="Line 95"/>
            <p:cNvSpPr>
              <a:spLocks noChangeAspect="1" noChangeShapeType="1"/>
            </p:cNvSpPr>
            <p:nvPr/>
          </p:nvSpPr>
          <p:spPr bwMode="auto">
            <a:xfrm flipH="1">
              <a:off x="3581" y="2816"/>
              <a:ext cx="9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60" name="Line 96"/>
            <p:cNvSpPr>
              <a:spLocks noChangeAspect="1" noChangeShapeType="1"/>
            </p:cNvSpPr>
            <p:nvPr/>
          </p:nvSpPr>
          <p:spPr bwMode="auto">
            <a:xfrm>
              <a:off x="3432" y="2816"/>
              <a:ext cx="1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61" name="Line 97"/>
            <p:cNvSpPr>
              <a:spLocks noChangeAspect="1" noChangeShapeType="1"/>
            </p:cNvSpPr>
            <p:nvPr/>
          </p:nvSpPr>
          <p:spPr bwMode="auto">
            <a:xfrm flipH="1">
              <a:off x="2169" y="3065"/>
              <a:ext cx="16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62" name="Line 98"/>
            <p:cNvSpPr>
              <a:spLocks noChangeAspect="1" noChangeShapeType="1"/>
            </p:cNvSpPr>
            <p:nvPr/>
          </p:nvSpPr>
          <p:spPr bwMode="auto">
            <a:xfrm>
              <a:off x="1897" y="3065"/>
              <a:ext cx="24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63" name="Line 99"/>
            <p:cNvSpPr>
              <a:spLocks noChangeAspect="1" noChangeShapeType="1"/>
            </p:cNvSpPr>
            <p:nvPr/>
          </p:nvSpPr>
          <p:spPr bwMode="auto">
            <a:xfrm flipH="1">
              <a:off x="2853" y="3155"/>
              <a:ext cx="7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64" name="Line 100"/>
            <p:cNvSpPr>
              <a:spLocks noChangeAspect="1" noChangeShapeType="1"/>
            </p:cNvSpPr>
            <p:nvPr/>
          </p:nvSpPr>
          <p:spPr bwMode="auto">
            <a:xfrm>
              <a:off x="2739" y="3155"/>
              <a:ext cx="8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65" name="Line 101"/>
            <p:cNvSpPr>
              <a:spLocks noChangeAspect="1" noChangeShapeType="1"/>
            </p:cNvSpPr>
            <p:nvPr/>
          </p:nvSpPr>
          <p:spPr bwMode="auto">
            <a:xfrm flipH="1">
              <a:off x="3182" y="2954"/>
              <a:ext cx="8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66" name="Line 102"/>
            <p:cNvSpPr>
              <a:spLocks noChangeAspect="1" noChangeShapeType="1"/>
            </p:cNvSpPr>
            <p:nvPr/>
          </p:nvSpPr>
          <p:spPr bwMode="auto">
            <a:xfrm>
              <a:off x="3053" y="2954"/>
              <a:ext cx="9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67" name="Line 103"/>
            <p:cNvSpPr>
              <a:spLocks noChangeAspect="1" noChangeShapeType="1"/>
            </p:cNvSpPr>
            <p:nvPr/>
          </p:nvSpPr>
          <p:spPr bwMode="auto">
            <a:xfrm flipH="1">
              <a:off x="3041" y="3065"/>
              <a:ext cx="1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68" name="Line 104"/>
            <p:cNvSpPr>
              <a:spLocks noChangeAspect="1" noChangeShapeType="1"/>
            </p:cNvSpPr>
            <p:nvPr/>
          </p:nvSpPr>
          <p:spPr bwMode="auto">
            <a:xfrm>
              <a:off x="2868" y="3065"/>
              <a:ext cx="14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69" name="Line 105"/>
            <p:cNvSpPr>
              <a:spLocks noChangeAspect="1" noChangeShapeType="1"/>
            </p:cNvSpPr>
            <p:nvPr/>
          </p:nvSpPr>
          <p:spPr bwMode="auto">
            <a:xfrm flipH="1">
              <a:off x="3383" y="2409"/>
              <a:ext cx="10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70" name="Line 106"/>
            <p:cNvSpPr>
              <a:spLocks noChangeAspect="1" noChangeShapeType="1"/>
            </p:cNvSpPr>
            <p:nvPr/>
          </p:nvSpPr>
          <p:spPr bwMode="auto">
            <a:xfrm>
              <a:off x="3215" y="2409"/>
              <a:ext cx="13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71" name="Line 107"/>
            <p:cNvSpPr>
              <a:spLocks noChangeAspect="1" noChangeShapeType="1"/>
            </p:cNvSpPr>
            <p:nvPr/>
          </p:nvSpPr>
          <p:spPr bwMode="auto">
            <a:xfrm flipH="1">
              <a:off x="3561" y="2587"/>
              <a:ext cx="10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72" name="Line 108"/>
            <p:cNvSpPr>
              <a:spLocks noChangeAspect="1" noChangeShapeType="1"/>
            </p:cNvSpPr>
            <p:nvPr/>
          </p:nvSpPr>
          <p:spPr bwMode="auto">
            <a:xfrm>
              <a:off x="3401" y="2587"/>
              <a:ext cx="1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73" name="Line 109"/>
            <p:cNvSpPr>
              <a:spLocks noChangeAspect="1" noChangeShapeType="1"/>
            </p:cNvSpPr>
            <p:nvPr/>
          </p:nvSpPr>
          <p:spPr bwMode="auto">
            <a:xfrm flipH="1">
              <a:off x="2095" y="2856"/>
              <a:ext cx="8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74" name="Line 110"/>
            <p:cNvSpPr>
              <a:spLocks noChangeAspect="1" noChangeShapeType="1"/>
            </p:cNvSpPr>
            <p:nvPr/>
          </p:nvSpPr>
          <p:spPr bwMode="auto">
            <a:xfrm>
              <a:off x="1954" y="2856"/>
              <a:ext cx="10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75" name="Line 111"/>
            <p:cNvSpPr>
              <a:spLocks noChangeAspect="1" noChangeShapeType="1"/>
            </p:cNvSpPr>
            <p:nvPr/>
          </p:nvSpPr>
          <p:spPr bwMode="auto">
            <a:xfrm flipH="1">
              <a:off x="3288" y="2775"/>
              <a:ext cx="9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76" name="Line 112"/>
            <p:cNvSpPr>
              <a:spLocks noChangeAspect="1" noChangeShapeType="1"/>
            </p:cNvSpPr>
            <p:nvPr/>
          </p:nvSpPr>
          <p:spPr bwMode="auto">
            <a:xfrm>
              <a:off x="3141" y="2775"/>
              <a:ext cx="1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77" name="Line 113"/>
            <p:cNvSpPr>
              <a:spLocks noChangeAspect="1" noChangeShapeType="1"/>
            </p:cNvSpPr>
            <p:nvPr/>
          </p:nvSpPr>
          <p:spPr bwMode="auto">
            <a:xfrm flipH="1">
              <a:off x="2438" y="3129"/>
              <a:ext cx="9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78" name="Line 114"/>
            <p:cNvSpPr>
              <a:spLocks noChangeAspect="1" noChangeShapeType="1"/>
            </p:cNvSpPr>
            <p:nvPr/>
          </p:nvSpPr>
          <p:spPr bwMode="auto">
            <a:xfrm>
              <a:off x="2283" y="3129"/>
              <a:ext cx="1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79" name="Line 115"/>
            <p:cNvSpPr>
              <a:spLocks noChangeAspect="1" noChangeShapeType="1"/>
            </p:cNvSpPr>
            <p:nvPr/>
          </p:nvSpPr>
          <p:spPr bwMode="auto">
            <a:xfrm flipH="1">
              <a:off x="2713" y="3026"/>
              <a:ext cx="8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80" name="Line 116"/>
            <p:cNvSpPr>
              <a:spLocks noChangeAspect="1" noChangeShapeType="1"/>
            </p:cNvSpPr>
            <p:nvPr/>
          </p:nvSpPr>
          <p:spPr bwMode="auto">
            <a:xfrm>
              <a:off x="2575" y="3026"/>
              <a:ext cx="10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81" name="Line 117"/>
            <p:cNvSpPr>
              <a:spLocks noChangeAspect="1" noChangeShapeType="1"/>
            </p:cNvSpPr>
            <p:nvPr/>
          </p:nvSpPr>
          <p:spPr bwMode="auto">
            <a:xfrm flipH="1">
              <a:off x="2696" y="3068"/>
              <a:ext cx="8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82" name="Line 118"/>
            <p:cNvSpPr>
              <a:spLocks noChangeAspect="1" noChangeShapeType="1"/>
            </p:cNvSpPr>
            <p:nvPr/>
          </p:nvSpPr>
          <p:spPr bwMode="auto">
            <a:xfrm>
              <a:off x="2558" y="3068"/>
              <a:ext cx="10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83" name="Line 119"/>
            <p:cNvSpPr>
              <a:spLocks noChangeAspect="1" noChangeShapeType="1"/>
            </p:cNvSpPr>
            <p:nvPr/>
          </p:nvSpPr>
          <p:spPr bwMode="auto">
            <a:xfrm flipH="1">
              <a:off x="2622" y="3166"/>
              <a:ext cx="8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84" name="Line 120"/>
            <p:cNvSpPr>
              <a:spLocks noChangeAspect="1" noChangeShapeType="1"/>
            </p:cNvSpPr>
            <p:nvPr/>
          </p:nvSpPr>
          <p:spPr bwMode="auto">
            <a:xfrm>
              <a:off x="2484" y="3166"/>
              <a:ext cx="10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85" name="Line 121"/>
            <p:cNvSpPr>
              <a:spLocks noChangeAspect="1" noChangeShapeType="1"/>
            </p:cNvSpPr>
            <p:nvPr/>
          </p:nvSpPr>
          <p:spPr bwMode="auto">
            <a:xfrm flipH="1">
              <a:off x="2726" y="3071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86" name="Line 122"/>
            <p:cNvSpPr>
              <a:spLocks noChangeAspect="1" noChangeShapeType="1"/>
            </p:cNvSpPr>
            <p:nvPr/>
          </p:nvSpPr>
          <p:spPr bwMode="auto">
            <a:xfrm>
              <a:off x="2598" y="3071"/>
              <a:ext cx="9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87" name="Line 123"/>
            <p:cNvSpPr>
              <a:spLocks noChangeAspect="1" noChangeShapeType="1"/>
            </p:cNvSpPr>
            <p:nvPr/>
          </p:nvSpPr>
          <p:spPr bwMode="auto">
            <a:xfrm flipH="1">
              <a:off x="2569" y="3152"/>
              <a:ext cx="6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88" name="Line 124"/>
            <p:cNvSpPr>
              <a:spLocks noChangeAspect="1" noChangeShapeType="1"/>
            </p:cNvSpPr>
            <p:nvPr/>
          </p:nvSpPr>
          <p:spPr bwMode="auto">
            <a:xfrm>
              <a:off x="2458" y="3152"/>
              <a:ext cx="7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89" name="Line 125"/>
            <p:cNvSpPr>
              <a:spLocks noChangeAspect="1" noChangeShapeType="1"/>
            </p:cNvSpPr>
            <p:nvPr/>
          </p:nvSpPr>
          <p:spPr bwMode="auto">
            <a:xfrm flipH="1">
              <a:off x="2496" y="3188"/>
              <a:ext cx="14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90" name="Line 126"/>
            <p:cNvSpPr>
              <a:spLocks noChangeAspect="1" noChangeShapeType="1"/>
            </p:cNvSpPr>
            <p:nvPr/>
          </p:nvSpPr>
          <p:spPr bwMode="auto">
            <a:xfrm>
              <a:off x="2274" y="3188"/>
              <a:ext cx="19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91" name="Line 127"/>
            <p:cNvSpPr>
              <a:spLocks noChangeAspect="1" noChangeShapeType="1"/>
            </p:cNvSpPr>
            <p:nvPr/>
          </p:nvSpPr>
          <p:spPr bwMode="auto">
            <a:xfrm flipH="1">
              <a:off x="2014" y="2668"/>
              <a:ext cx="1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92" name="Line 128"/>
            <p:cNvSpPr>
              <a:spLocks noChangeAspect="1" noChangeShapeType="1"/>
            </p:cNvSpPr>
            <p:nvPr/>
          </p:nvSpPr>
          <p:spPr bwMode="auto">
            <a:xfrm>
              <a:off x="1832" y="2668"/>
              <a:ext cx="15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93" name="Line 129"/>
            <p:cNvSpPr>
              <a:spLocks noChangeAspect="1" noChangeShapeType="1"/>
            </p:cNvSpPr>
            <p:nvPr/>
          </p:nvSpPr>
          <p:spPr bwMode="auto">
            <a:xfrm flipH="1">
              <a:off x="2380" y="3146"/>
              <a:ext cx="1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94" name="Line 130"/>
            <p:cNvSpPr>
              <a:spLocks noChangeAspect="1" noChangeShapeType="1"/>
            </p:cNvSpPr>
            <p:nvPr/>
          </p:nvSpPr>
          <p:spPr bwMode="auto">
            <a:xfrm>
              <a:off x="2133" y="3146"/>
              <a:ext cx="2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95" name="Line 131"/>
            <p:cNvSpPr>
              <a:spLocks noChangeAspect="1" noChangeShapeType="1"/>
            </p:cNvSpPr>
            <p:nvPr/>
          </p:nvSpPr>
          <p:spPr bwMode="auto">
            <a:xfrm flipH="1">
              <a:off x="2121" y="1838"/>
              <a:ext cx="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96" name="Line 132"/>
            <p:cNvSpPr>
              <a:spLocks noChangeAspect="1" noChangeShapeType="1"/>
            </p:cNvSpPr>
            <p:nvPr/>
          </p:nvSpPr>
          <p:spPr bwMode="auto">
            <a:xfrm>
              <a:off x="2026" y="1838"/>
              <a:ext cx="6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97" name="Line 133"/>
            <p:cNvSpPr>
              <a:spLocks noChangeAspect="1" noChangeShapeType="1"/>
            </p:cNvSpPr>
            <p:nvPr/>
          </p:nvSpPr>
          <p:spPr bwMode="auto">
            <a:xfrm flipH="1">
              <a:off x="2095" y="1506"/>
              <a:ext cx="6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98" name="Line 134"/>
            <p:cNvSpPr>
              <a:spLocks noChangeAspect="1" noChangeShapeType="1"/>
            </p:cNvSpPr>
            <p:nvPr/>
          </p:nvSpPr>
          <p:spPr bwMode="auto">
            <a:xfrm>
              <a:off x="1985" y="1506"/>
              <a:ext cx="7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799" name="Line 135"/>
            <p:cNvSpPr>
              <a:spLocks noChangeAspect="1" noChangeShapeType="1"/>
            </p:cNvSpPr>
            <p:nvPr/>
          </p:nvSpPr>
          <p:spPr bwMode="auto">
            <a:xfrm>
              <a:off x="2312" y="2927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00" name="Line 136"/>
            <p:cNvSpPr>
              <a:spLocks noChangeAspect="1" noChangeShapeType="1"/>
            </p:cNvSpPr>
            <p:nvPr/>
          </p:nvSpPr>
          <p:spPr bwMode="auto">
            <a:xfrm flipV="1">
              <a:off x="2312" y="2966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01" name="Line 137"/>
            <p:cNvSpPr>
              <a:spLocks noChangeAspect="1" noChangeShapeType="1"/>
            </p:cNvSpPr>
            <p:nvPr/>
          </p:nvSpPr>
          <p:spPr bwMode="auto">
            <a:xfrm>
              <a:off x="2935" y="3015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02" name="Line 138"/>
            <p:cNvSpPr>
              <a:spLocks noChangeAspect="1" noChangeShapeType="1"/>
            </p:cNvSpPr>
            <p:nvPr/>
          </p:nvSpPr>
          <p:spPr bwMode="auto">
            <a:xfrm flipV="1">
              <a:off x="2935" y="3052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03" name="Line 139"/>
            <p:cNvSpPr>
              <a:spLocks noChangeAspect="1" noChangeShapeType="1"/>
            </p:cNvSpPr>
            <p:nvPr/>
          </p:nvSpPr>
          <p:spPr bwMode="auto">
            <a:xfrm>
              <a:off x="3565" y="2788"/>
              <a:ext cx="1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04" name="Line 140"/>
            <p:cNvSpPr>
              <a:spLocks noChangeAspect="1" noChangeShapeType="1"/>
            </p:cNvSpPr>
            <p:nvPr/>
          </p:nvSpPr>
          <p:spPr bwMode="auto">
            <a:xfrm flipV="1">
              <a:off x="3565" y="2832"/>
              <a:ext cx="1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05" name="Line 141"/>
            <p:cNvSpPr>
              <a:spLocks noChangeAspect="1" noChangeShapeType="1"/>
            </p:cNvSpPr>
            <p:nvPr/>
          </p:nvSpPr>
          <p:spPr bwMode="auto">
            <a:xfrm>
              <a:off x="2153" y="3025"/>
              <a:ext cx="1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06" name="Line 142"/>
            <p:cNvSpPr>
              <a:spLocks noChangeAspect="1" noChangeShapeType="1"/>
            </p:cNvSpPr>
            <p:nvPr/>
          </p:nvSpPr>
          <p:spPr bwMode="auto">
            <a:xfrm flipV="1">
              <a:off x="2153" y="3081"/>
              <a:ext cx="1" cy="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07" name="Line 143"/>
            <p:cNvSpPr>
              <a:spLocks noChangeAspect="1" noChangeShapeType="1"/>
            </p:cNvSpPr>
            <p:nvPr/>
          </p:nvSpPr>
          <p:spPr bwMode="auto">
            <a:xfrm>
              <a:off x="2837" y="3134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08" name="Line 144"/>
            <p:cNvSpPr>
              <a:spLocks noChangeAspect="1" noChangeShapeType="1"/>
            </p:cNvSpPr>
            <p:nvPr/>
          </p:nvSpPr>
          <p:spPr bwMode="auto">
            <a:xfrm flipV="1">
              <a:off x="2837" y="3171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09" name="Line 145"/>
            <p:cNvSpPr>
              <a:spLocks noChangeAspect="1" noChangeShapeType="1"/>
            </p:cNvSpPr>
            <p:nvPr/>
          </p:nvSpPr>
          <p:spPr bwMode="auto">
            <a:xfrm>
              <a:off x="3166" y="2925"/>
              <a:ext cx="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10" name="Line 146"/>
            <p:cNvSpPr>
              <a:spLocks noChangeAspect="1" noChangeShapeType="1"/>
            </p:cNvSpPr>
            <p:nvPr/>
          </p:nvSpPr>
          <p:spPr bwMode="auto">
            <a:xfrm flipV="1">
              <a:off x="3166" y="2970"/>
              <a:ext cx="1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11" name="Line 147"/>
            <p:cNvSpPr>
              <a:spLocks noChangeAspect="1" noChangeShapeType="1"/>
            </p:cNvSpPr>
            <p:nvPr/>
          </p:nvSpPr>
          <p:spPr bwMode="auto">
            <a:xfrm>
              <a:off x="3025" y="3023"/>
              <a:ext cx="1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12" name="Line 148"/>
            <p:cNvSpPr>
              <a:spLocks noChangeAspect="1" noChangeShapeType="1"/>
            </p:cNvSpPr>
            <p:nvPr/>
          </p:nvSpPr>
          <p:spPr bwMode="auto">
            <a:xfrm flipV="1">
              <a:off x="3025" y="3081"/>
              <a:ext cx="1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13" name="Line 149"/>
            <p:cNvSpPr>
              <a:spLocks noChangeAspect="1" noChangeShapeType="1"/>
            </p:cNvSpPr>
            <p:nvPr/>
          </p:nvSpPr>
          <p:spPr bwMode="auto">
            <a:xfrm>
              <a:off x="3367" y="2188"/>
              <a:ext cx="1" cy="20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14" name="Line 150"/>
            <p:cNvSpPr>
              <a:spLocks noChangeAspect="1" noChangeShapeType="1"/>
            </p:cNvSpPr>
            <p:nvPr/>
          </p:nvSpPr>
          <p:spPr bwMode="auto">
            <a:xfrm flipV="1">
              <a:off x="3367" y="2425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15" name="Line 151"/>
            <p:cNvSpPr>
              <a:spLocks noChangeAspect="1" noChangeShapeType="1"/>
            </p:cNvSpPr>
            <p:nvPr/>
          </p:nvSpPr>
          <p:spPr bwMode="auto">
            <a:xfrm>
              <a:off x="3545" y="2544"/>
              <a:ext cx="1" cy="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16" name="Line 152"/>
            <p:cNvSpPr>
              <a:spLocks noChangeAspect="1" noChangeShapeType="1"/>
            </p:cNvSpPr>
            <p:nvPr/>
          </p:nvSpPr>
          <p:spPr bwMode="auto">
            <a:xfrm flipV="1">
              <a:off x="3545" y="260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17" name="Line 153"/>
            <p:cNvSpPr>
              <a:spLocks noChangeAspect="1" noChangeShapeType="1"/>
            </p:cNvSpPr>
            <p:nvPr/>
          </p:nvSpPr>
          <p:spPr bwMode="auto">
            <a:xfrm>
              <a:off x="2079" y="2753"/>
              <a:ext cx="1" cy="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18" name="Line 154"/>
            <p:cNvSpPr>
              <a:spLocks noChangeAspect="1" noChangeShapeType="1"/>
            </p:cNvSpPr>
            <p:nvPr/>
          </p:nvSpPr>
          <p:spPr bwMode="auto">
            <a:xfrm flipV="1">
              <a:off x="2079" y="2872"/>
              <a:ext cx="1" cy="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19" name="Line 155"/>
            <p:cNvSpPr>
              <a:spLocks noChangeAspect="1" noChangeShapeType="1"/>
            </p:cNvSpPr>
            <p:nvPr/>
          </p:nvSpPr>
          <p:spPr bwMode="auto">
            <a:xfrm>
              <a:off x="3272" y="2749"/>
              <a:ext cx="1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20" name="Line 156"/>
            <p:cNvSpPr>
              <a:spLocks noChangeAspect="1" noChangeShapeType="1"/>
            </p:cNvSpPr>
            <p:nvPr/>
          </p:nvSpPr>
          <p:spPr bwMode="auto">
            <a:xfrm flipV="1">
              <a:off x="3272" y="2791"/>
              <a:ext cx="1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21" name="Line 157"/>
            <p:cNvSpPr>
              <a:spLocks noChangeAspect="1" noChangeShapeType="1"/>
            </p:cNvSpPr>
            <p:nvPr/>
          </p:nvSpPr>
          <p:spPr bwMode="auto">
            <a:xfrm>
              <a:off x="2422" y="3098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22" name="Line 158"/>
            <p:cNvSpPr>
              <a:spLocks noChangeAspect="1" noChangeShapeType="1"/>
            </p:cNvSpPr>
            <p:nvPr/>
          </p:nvSpPr>
          <p:spPr bwMode="auto">
            <a:xfrm flipV="1">
              <a:off x="2422" y="3145"/>
              <a:ext cx="1" cy="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23" name="Line 159"/>
            <p:cNvSpPr>
              <a:spLocks noChangeAspect="1" noChangeShapeType="1"/>
            </p:cNvSpPr>
            <p:nvPr/>
          </p:nvSpPr>
          <p:spPr bwMode="auto">
            <a:xfrm>
              <a:off x="2697" y="2996"/>
              <a:ext cx="1" cy="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24" name="Line 160"/>
            <p:cNvSpPr>
              <a:spLocks noChangeAspect="1" noChangeShapeType="1"/>
            </p:cNvSpPr>
            <p:nvPr/>
          </p:nvSpPr>
          <p:spPr bwMode="auto">
            <a:xfrm flipV="1">
              <a:off x="2697" y="3042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25" name="Line 161"/>
            <p:cNvSpPr>
              <a:spLocks noChangeAspect="1" noChangeShapeType="1"/>
            </p:cNvSpPr>
            <p:nvPr/>
          </p:nvSpPr>
          <p:spPr bwMode="auto">
            <a:xfrm>
              <a:off x="2680" y="3044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26" name="Line 162"/>
            <p:cNvSpPr>
              <a:spLocks noChangeAspect="1" noChangeShapeType="1"/>
            </p:cNvSpPr>
            <p:nvPr/>
          </p:nvSpPr>
          <p:spPr bwMode="auto">
            <a:xfrm flipV="1">
              <a:off x="2680" y="3084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27" name="Line 163"/>
            <p:cNvSpPr>
              <a:spLocks noChangeAspect="1" noChangeShapeType="1"/>
            </p:cNvSpPr>
            <p:nvPr/>
          </p:nvSpPr>
          <p:spPr bwMode="auto">
            <a:xfrm>
              <a:off x="2606" y="3148"/>
              <a:ext cx="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28" name="Line 164"/>
            <p:cNvSpPr>
              <a:spLocks noChangeAspect="1" noChangeShapeType="1"/>
            </p:cNvSpPr>
            <p:nvPr/>
          </p:nvSpPr>
          <p:spPr bwMode="auto">
            <a:xfrm flipV="1">
              <a:off x="2606" y="3182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29" name="Line 165"/>
            <p:cNvSpPr>
              <a:spLocks noChangeAspect="1" noChangeShapeType="1"/>
            </p:cNvSpPr>
            <p:nvPr/>
          </p:nvSpPr>
          <p:spPr bwMode="auto">
            <a:xfrm>
              <a:off x="2710" y="3044"/>
              <a:ext cx="1" cy="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30" name="Line 166"/>
            <p:cNvSpPr>
              <a:spLocks noChangeAspect="1" noChangeShapeType="1"/>
            </p:cNvSpPr>
            <p:nvPr/>
          </p:nvSpPr>
          <p:spPr bwMode="auto">
            <a:xfrm flipV="1">
              <a:off x="2710" y="3087"/>
              <a:ext cx="1" cy="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31" name="Line 167"/>
            <p:cNvSpPr>
              <a:spLocks noChangeAspect="1" noChangeShapeType="1"/>
            </p:cNvSpPr>
            <p:nvPr/>
          </p:nvSpPr>
          <p:spPr bwMode="auto">
            <a:xfrm>
              <a:off x="2553" y="3135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32" name="Line 168"/>
            <p:cNvSpPr>
              <a:spLocks noChangeAspect="1" noChangeShapeType="1"/>
            </p:cNvSpPr>
            <p:nvPr/>
          </p:nvSpPr>
          <p:spPr bwMode="auto">
            <a:xfrm flipV="1">
              <a:off x="2553" y="3168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33" name="Line 169"/>
            <p:cNvSpPr>
              <a:spLocks noChangeAspect="1" noChangeShapeType="1"/>
            </p:cNvSpPr>
            <p:nvPr/>
          </p:nvSpPr>
          <p:spPr bwMode="auto">
            <a:xfrm>
              <a:off x="2480" y="3169"/>
              <a:ext cx="1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34" name="Line 170"/>
            <p:cNvSpPr>
              <a:spLocks noChangeAspect="1" noChangeShapeType="1"/>
            </p:cNvSpPr>
            <p:nvPr/>
          </p:nvSpPr>
          <p:spPr bwMode="auto">
            <a:xfrm flipV="1">
              <a:off x="2480" y="3204"/>
              <a:ext cx="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35" name="Line 171"/>
            <p:cNvSpPr>
              <a:spLocks noChangeAspect="1" noChangeShapeType="1"/>
            </p:cNvSpPr>
            <p:nvPr/>
          </p:nvSpPr>
          <p:spPr bwMode="auto">
            <a:xfrm>
              <a:off x="1998" y="2585"/>
              <a:ext cx="1" cy="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36" name="Line 172"/>
            <p:cNvSpPr>
              <a:spLocks noChangeAspect="1" noChangeShapeType="1"/>
            </p:cNvSpPr>
            <p:nvPr/>
          </p:nvSpPr>
          <p:spPr bwMode="auto">
            <a:xfrm flipV="1">
              <a:off x="1998" y="2684"/>
              <a:ext cx="1" cy="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37" name="Line 173"/>
            <p:cNvSpPr>
              <a:spLocks noChangeAspect="1" noChangeShapeType="1"/>
            </p:cNvSpPr>
            <p:nvPr/>
          </p:nvSpPr>
          <p:spPr bwMode="auto">
            <a:xfrm>
              <a:off x="2364" y="3110"/>
              <a:ext cx="1" cy="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38" name="Line 174"/>
            <p:cNvSpPr>
              <a:spLocks noChangeAspect="1" noChangeShapeType="1"/>
            </p:cNvSpPr>
            <p:nvPr/>
          </p:nvSpPr>
          <p:spPr bwMode="auto">
            <a:xfrm flipV="1">
              <a:off x="2364" y="3162"/>
              <a:ext cx="1" cy="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39" name="Line 175"/>
            <p:cNvSpPr>
              <a:spLocks noChangeAspect="1" noChangeShapeType="1"/>
            </p:cNvSpPr>
            <p:nvPr/>
          </p:nvSpPr>
          <p:spPr bwMode="auto">
            <a:xfrm>
              <a:off x="2105" y="1806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40" name="Line 176"/>
            <p:cNvSpPr>
              <a:spLocks noChangeAspect="1" noChangeShapeType="1"/>
            </p:cNvSpPr>
            <p:nvPr/>
          </p:nvSpPr>
          <p:spPr bwMode="auto">
            <a:xfrm flipV="1">
              <a:off x="2105" y="1854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41" name="Line 177"/>
            <p:cNvSpPr>
              <a:spLocks noChangeAspect="1" noChangeShapeType="1"/>
            </p:cNvSpPr>
            <p:nvPr/>
          </p:nvSpPr>
          <p:spPr bwMode="auto">
            <a:xfrm>
              <a:off x="2079" y="1437"/>
              <a:ext cx="1" cy="5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42" name="Line 178"/>
            <p:cNvSpPr>
              <a:spLocks noChangeAspect="1" noChangeShapeType="1"/>
            </p:cNvSpPr>
            <p:nvPr/>
          </p:nvSpPr>
          <p:spPr bwMode="auto">
            <a:xfrm flipV="1">
              <a:off x="2079" y="1522"/>
              <a:ext cx="1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843" name="Rectangle 179"/>
            <p:cNvSpPr>
              <a:spLocks noChangeAspect="1" noChangeArrowheads="1"/>
            </p:cNvSpPr>
            <p:nvPr/>
          </p:nvSpPr>
          <p:spPr bwMode="auto">
            <a:xfrm>
              <a:off x="2359" y="3441"/>
              <a:ext cx="5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844" name="Rectangle 180"/>
            <p:cNvSpPr>
              <a:spLocks noChangeAspect="1" noChangeArrowheads="1"/>
            </p:cNvSpPr>
            <p:nvPr/>
          </p:nvSpPr>
          <p:spPr bwMode="auto">
            <a:xfrm>
              <a:off x="2958" y="3440"/>
              <a:ext cx="5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845" name="Rectangle 181"/>
            <p:cNvSpPr>
              <a:spLocks noChangeAspect="1" noChangeArrowheads="1"/>
            </p:cNvSpPr>
            <p:nvPr/>
          </p:nvSpPr>
          <p:spPr bwMode="auto">
            <a:xfrm>
              <a:off x="3866" y="3443"/>
              <a:ext cx="101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endParaRPr lang="en-US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1846" name="Text Box 182"/>
            <p:cNvSpPr txBox="1">
              <a:spLocks noChangeAspect="1" noChangeArrowheads="1"/>
            </p:cNvSpPr>
            <p:nvPr/>
          </p:nvSpPr>
          <p:spPr bwMode="auto">
            <a:xfrm rot="-5400000">
              <a:off x="307" y="2327"/>
              <a:ext cx="937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en-US" sz="1800" baseline="-25000">
                  <a:solidFill>
                    <a:schemeClr val="tx1"/>
                  </a:solidFill>
                  <a:latin typeface="Times New Roman" pitchFamily="18" charset="0"/>
                </a:rPr>
                <a:t>BCS</a:t>
              </a: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</a:rPr>
                <a:t> (4.2K) [n</a:t>
              </a: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</a:rPr>
                <a:t>]</a:t>
              </a:r>
            </a:p>
          </p:txBody>
        </p:sp>
        <p:sp>
          <p:nvSpPr>
            <p:cNvPr id="241847" name="Text Box 183"/>
            <p:cNvSpPr txBox="1">
              <a:spLocks noChangeAspect="1" noChangeArrowheads="1"/>
            </p:cNvSpPr>
            <p:nvPr/>
          </p:nvSpPr>
          <p:spPr bwMode="auto">
            <a:xfrm>
              <a:off x="2351" y="3600"/>
              <a:ext cx="61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</a:rPr>
                <a:t> 1+</a:t>
              </a: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</a:t>
              </a:r>
              <a:r>
                <a:rPr lang="en-US" altLang="en-US" sz="1800" baseline="-25000">
                  <a:solidFill>
                    <a:schemeClr val="tx1"/>
                  </a:solidFill>
                  <a:latin typeface="Times New Roman" pitchFamily="18" charset="0"/>
                </a:rPr>
                <a:t>0</a:t>
              </a: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</a:rPr>
                <a:t>/2</a:t>
              </a:r>
              <a:r>
                <a:rPr lang="en-US" altLang="en-US" sz="1800">
                  <a:solidFill>
                    <a:schemeClr val="tx1"/>
                  </a:solidFill>
                  <a:latin typeface="Times New Roman" pitchFamily="18" charset="0"/>
                  <a:sym typeface="MT Extra" pitchFamily="18" charset="2"/>
                </a:rPr>
                <a:t></a:t>
              </a:r>
            </a:p>
          </p:txBody>
        </p:sp>
        <p:grpSp>
          <p:nvGrpSpPr>
            <p:cNvPr id="241848" name="Group 184"/>
            <p:cNvGrpSpPr>
              <a:grpSpLocks noChangeAspect="1"/>
            </p:cNvGrpSpPr>
            <p:nvPr/>
          </p:nvGrpSpPr>
          <p:grpSpPr bwMode="auto">
            <a:xfrm>
              <a:off x="1838" y="1249"/>
              <a:ext cx="177" cy="137"/>
              <a:chOff x="2081" y="1533"/>
              <a:chExt cx="177" cy="137"/>
            </a:xfrm>
          </p:grpSpPr>
          <p:sp>
            <p:nvSpPr>
              <p:cNvPr id="241849" name="Oval 185"/>
              <p:cNvSpPr>
                <a:spLocks noChangeAspect="1" noChangeArrowheads="1"/>
              </p:cNvSpPr>
              <p:nvPr/>
            </p:nvSpPr>
            <p:spPr bwMode="auto">
              <a:xfrm>
                <a:off x="2158" y="1585"/>
                <a:ext cx="34" cy="34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850" name="Line 186"/>
              <p:cNvSpPr>
                <a:spLocks noChangeAspect="1" noChangeShapeType="1"/>
              </p:cNvSpPr>
              <p:nvPr/>
            </p:nvSpPr>
            <p:spPr bwMode="auto">
              <a:xfrm flipH="1">
                <a:off x="2191" y="1602"/>
                <a:ext cx="6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851" name="Line 187"/>
              <p:cNvSpPr>
                <a:spLocks noChangeAspect="1" noChangeShapeType="1"/>
              </p:cNvSpPr>
              <p:nvPr/>
            </p:nvSpPr>
            <p:spPr bwMode="auto">
              <a:xfrm>
                <a:off x="2081" y="1602"/>
                <a:ext cx="7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852" name="Line 188"/>
              <p:cNvSpPr>
                <a:spLocks noChangeAspect="1" noChangeShapeType="1"/>
              </p:cNvSpPr>
              <p:nvPr/>
            </p:nvSpPr>
            <p:spPr bwMode="auto">
              <a:xfrm>
                <a:off x="2175" y="1533"/>
                <a:ext cx="1" cy="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853" name="Line 189"/>
              <p:cNvSpPr>
                <a:spLocks noChangeAspect="1" noChangeShapeType="1"/>
              </p:cNvSpPr>
              <p:nvPr/>
            </p:nvSpPr>
            <p:spPr bwMode="auto">
              <a:xfrm flipV="1">
                <a:off x="2175" y="1618"/>
                <a:ext cx="1" cy="5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41854" name="Rectangle 1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BCS </a:t>
            </a:r>
            <a:r>
              <a:rPr lang="en-US" altLang="en-US" dirty="0"/>
              <a:t>resistance at zero RF </a:t>
            </a:r>
            <a:r>
              <a:rPr lang="en-US" altLang="en-US" dirty="0" smtClean="0"/>
              <a:t>field, 4.2 K, 1.5 GHz</a:t>
            </a:r>
            <a:endParaRPr lang="en-GB" altLang="en-US" dirty="0"/>
          </a:p>
        </p:txBody>
      </p:sp>
      <p:sp>
        <p:nvSpPr>
          <p:cNvPr id="241855" name="Line 191"/>
          <p:cNvSpPr>
            <a:spLocks noChangeShapeType="1"/>
          </p:cNvSpPr>
          <p:nvPr/>
        </p:nvSpPr>
        <p:spPr bwMode="auto">
          <a:xfrm>
            <a:off x="2557463" y="1274763"/>
            <a:ext cx="1254125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856" name="Text Box 192"/>
          <p:cNvSpPr txBox="1">
            <a:spLocks noChangeArrowheads="1"/>
          </p:cNvSpPr>
          <p:nvPr/>
        </p:nvSpPr>
        <p:spPr bwMode="auto">
          <a:xfrm>
            <a:off x="3819525" y="1284288"/>
            <a:ext cx="1046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Nb bulk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7567" y="3533048"/>
            <a:ext cx="2376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Mean free path measured by RF frequency shift.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52677" y="4956689"/>
            <a:ext cx="8134123" cy="1046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Please!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Do such measurement for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Nb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bulk for N</a:t>
            </a:r>
            <a:r>
              <a:rPr lang="en-GB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and like treatments!</a:t>
            </a:r>
          </a:p>
          <a:p>
            <a:endParaRPr lang="en-GB" sz="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Question: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What would be the RF field dependent BCS for films (new measurement techniques unavailable 10 years ago)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28 November 2007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4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Sergio Calatroni - CERN - Nb Coatings</a:t>
            </a:r>
          </a:p>
        </p:txBody>
      </p:sp>
      <p:sp>
        <p:nvSpPr>
          <p:cNvPr id="4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DC31-A37A-4D91-8171-1DB8D08D37A8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120649" y="933481"/>
            <a:ext cx="8928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dirty="0"/>
              <a:t>Losses due to trapped external magnetic field at 1.7 K 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altLang="en-US" sz="1600" baseline="-25000" dirty="0" err="1" smtClean="0">
                <a:solidFill>
                  <a:schemeClr val="accent6">
                    <a:lumMod val="50000"/>
                  </a:schemeClr>
                </a:solidFill>
              </a:rPr>
              <a:t>fl</a:t>
            </a:r>
            <a:r>
              <a:rPr lang="en-US" alt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= (R</a:t>
            </a:r>
            <a:r>
              <a:rPr lang="en-US" altLang="en-US" sz="1600" baseline="-25000" dirty="0">
                <a:solidFill>
                  <a:schemeClr val="accent6">
                    <a:lumMod val="50000"/>
                  </a:schemeClr>
                </a:solidFill>
              </a:rPr>
              <a:t>fl</a:t>
            </a:r>
            <a:r>
              <a:rPr lang="en-US" altLang="en-US" sz="1600" baseline="30000" dirty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 + R</a:t>
            </a:r>
            <a:r>
              <a:rPr lang="en-US" altLang="en-US" sz="1600" baseline="-25000" dirty="0">
                <a:solidFill>
                  <a:schemeClr val="accent6">
                    <a:lumMod val="50000"/>
                  </a:schemeClr>
                </a:solidFill>
              </a:rPr>
              <a:t>fl</a:t>
            </a:r>
            <a:r>
              <a:rPr lang="en-US" altLang="en-US" sz="1600" baseline="30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 H</a:t>
            </a:r>
            <a:r>
              <a:rPr lang="en-US" altLang="en-US" sz="1600" baseline="-25000" dirty="0">
                <a:solidFill>
                  <a:schemeClr val="accent6">
                    <a:lumMod val="50000"/>
                  </a:schemeClr>
                </a:solidFill>
              </a:rPr>
              <a:t>RF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altLang="en-US" sz="1600" dirty="0" err="1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altLang="en-US" sz="1600" baseline="-25000" dirty="0" err="1">
                <a:solidFill>
                  <a:schemeClr val="accent6">
                    <a:lumMod val="50000"/>
                  </a:schemeClr>
                </a:solidFill>
              </a:rPr>
              <a:t>ext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alt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en-US" sz="1600" dirty="0"/>
              <a:t>The minimum values are obtained using </a:t>
            </a:r>
            <a:r>
              <a:rPr lang="en-US" altLang="en-US" sz="1600" dirty="0" smtClean="0"/>
              <a:t>Kr as </a:t>
            </a:r>
            <a:r>
              <a:rPr lang="en-US" altLang="en-US" sz="1600" dirty="0"/>
              <a:t>sputter </a:t>
            </a:r>
            <a:r>
              <a:rPr lang="en-US" altLang="en-US" sz="1600" dirty="0" smtClean="0"/>
              <a:t>gas: </a:t>
            </a:r>
            <a:r>
              <a:rPr lang="en-US" altLang="en-US" sz="160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altLang="en-US" sz="1600" baseline="-25000" dirty="0" smtClean="0">
                <a:solidFill>
                  <a:schemeClr val="accent6">
                    <a:lumMod val="50000"/>
                  </a:schemeClr>
                </a:solidFill>
              </a:rPr>
              <a:t>fl</a:t>
            </a:r>
            <a:r>
              <a:rPr lang="en-US" altLang="en-US" sz="1600" baseline="30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alt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= 3n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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altLang="en-US" sz="1600" dirty="0" smtClean="0">
                <a:solidFill>
                  <a:schemeClr val="accent6">
                    <a:lumMod val="50000"/>
                  </a:schemeClr>
                </a:solidFill>
              </a:rPr>
              <a:t>G   ;  R</a:t>
            </a:r>
            <a:r>
              <a:rPr lang="en-US" altLang="en-US" sz="1600" baseline="-25000" dirty="0" smtClean="0">
                <a:solidFill>
                  <a:schemeClr val="accent6">
                    <a:lumMod val="50000"/>
                  </a:schemeClr>
                </a:solidFill>
              </a:rPr>
              <a:t>fl</a:t>
            </a:r>
            <a:r>
              <a:rPr lang="en-US" altLang="en-US" sz="1600" baseline="30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alt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= 0.4 n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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</a:rPr>
              <a:t>/G/</a:t>
            </a:r>
            <a:r>
              <a:rPr lang="en-US" altLang="en-US" sz="1600" dirty="0" err="1">
                <a:solidFill>
                  <a:schemeClr val="accent6">
                    <a:lumMod val="50000"/>
                  </a:schemeClr>
                </a:solidFill>
              </a:rPr>
              <a:t>mT</a:t>
            </a:r>
            <a:endParaRPr lang="en-US" alt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45764" name="Group 4"/>
          <p:cNvGrpSpPr>
            <a:grpSpLocks noChangeAspect="1"/>
          </p:cNvGrpSpPr>
          <p:nvPr/>
        </p:nvGrpSpPr>
        <p:grpSpPr bwMode="auto">
          <a:xfrm>
            <a:off x="120650" y="1950529"/>
            <a:ext cx="4207077" cy="3213100"/>
            <a:chOff x="289" y="1536"/>
            <a:chExt cx="2669" cy="1882"/>
          </a:xfrm>
        </p:grpSpPr>
        <p:grpSp>
          <p:nvGrpSpPr>
            <p:cNvPr id="245765" name="Group 5"/>
            <p:cNvGrpSpPr>
              <a:grpSpLocks noChangeAspect="1"/>
            </p:cNvGrpSpPr>
            <p:nvPr/>
          </p:nvGrpSpPr>
          <p:grpSpPr bwMode="auto">
            <a:xfrm>
              <a:off x="289" y="1536"/>
              <a:ext cx="2669" cy="1882"/>
              <a:chOff x="289" y="1536"/>
              <a:chExt cx="2669" cy="1882"/>
            </a:xfrm>
          </p:grpSpPr>
          <p:sp>
            <p:nvSpPr>
              <p:cNvPr id="245766" name="Rectangle 6"/>
              <p:cNvSpPr>
                <a:spLocks noChangeAspect="1" noChangeArrowheads="1"/>
              </p:cNvSpPr>
              <p:nvPr/>
            </p:nvSpPr>
            <p:spPr bwMode="auto">
              <a:xfrm>
                <a:off x="1104" y="3183"/>
                <a:ext cx="8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1800">
                    <a:solidFill>
                      <a:srgbClr val="000000"/>
                    </a:solidFill>
                  </a:rPr>
                  <a:t>1</a:t>
                </a: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45767" name="Rectangle 7"/>
              <p:cNvSpPr>
                <a:spLocks noChangeAspect="1" noChangeArrowheads="1"/>
              </p:cNvSpPr>
              <p:nvPr/>
            </p:nvSpPr>
            <p:spPr bwMode="auto">
              <a:xfrm>
                <a:off x="2383" y="3183"/>
                <a:ext cx="16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1800">
                    <a:solidFill>
                      <a:srgbClr val="000000"/>
                    </a:solidFill>
                  </a:rPr>
                  <a:t>10</a:t>
                </a: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45768" name="Rectangle 8"/>
              <p:cNvSpPr>
                <a:spLocks noChangeAspect="1" noChangeArrowheads="1"/>
              </p:cNvSpPr>
              <p:nvPr/>
            </p:nvSpPr>
            <p:spPr bwMode="auto">
              <a:xfrm>
                <a:off x="528" y="2633"/>
                <a:ext cx="16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1800">
                    <a:solidFill>
                      <a:srgbClr val="000000"/>
                    </a:solidFill>
                  </a:rPr>
                  <a:t>10</a:t>
                </a: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45769" name="Rectangle 9"/>
              <p:cNvSpPr>
                <a:spLocks noChangeAspect="1" noChangeArrowheads="1"/>
              </p:cNvSpPr>
              <p:nvPr/>
            </p:nvSpPr>
            <p:spPr bwMode="auto">
              <a:xfrm>
                <a:off x="480" y="1913"/>
                <a:ext cx="242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1800">
                    <a:solidFill>
                      <a:srgbClr val="000000"/>
                    </a:solidFill>
                  </a:rPr>
                  <a:t>100</a:t>
                </a: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45770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739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1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843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2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930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3" name="Line 13"/>
              <p:cNvSpPr>
                <a:spLocks noChangeAspect="1" noChangeShapeType="1"/>
              </p:cNvSpPr>
              <p:nvPr/>
            </p:nvSpPr>
            <p:spPr bwMode="auto">
              <a:xfrm flipV="1">
                <a:off x="1006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4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1072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5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1132" y="3129"/>
                <a:ext cx="1" cy="3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6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1526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7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1755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8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1918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79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2045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0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2148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1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2235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2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2311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3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2378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4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2438" y="3129"/>
                <a:ext cx="1" cy="3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5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2831" y="3145"/>
                <a:ext cx="1" cy="1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6" name="Line 26"/>
              <p:cNvSpPr>
                <a:spLocks noChangeAspect="1" noChangeShapeType="1"/>
              </p:cNvSpPr>
              <p:nvPr/>
            </p:nvSpPr>
            <p:spPr bwMode="auto">
              <a:xfrm>
                <a:off x="739" y="3161"/>
                <a:ext cx="22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7" name="Line 27"/>
              <p:cNvSpPr>
                <a:spLocks noChangeAspect="1" noChangeShapeType="1"/>
              </p:cNvSpPr>
              <p:nvPr/>
            </p:nvSpPr>
            <p:spPr bwMode="auto">
              <a:xfrm>
                <a:off x="739" y="3161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8" name="Line 28"/>
              <p:cNvSpPr>
                <a:spLocks noChangeAspect="1" noChangeShapeType="1"/>
              </p:cNvSpPr>
              <p:nvPr/>
            </p:nvSpPr>
            <p:spPr bwMode="auto">
              <a:xfrm>
                <a:off x="739" y="3042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89" name="Line 29"/>
              <p:cNvSpPr>
                <a:spLocks noChangeAspect="1" noChangeShapeType="1"/>
              </p:cNvSpPr>
              <p:nvPr/>
            </p:nvSpPr>
            <p:spPr bwMode="auto">
              <a:xfrm>
                <a:off x="739" y="2957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0" name="Line 30"/>
              <p:cNvSpPr>
                <a:spLocks noChangeAspect="1" noChangeShapeType="1"/>
              </p:cNvSpPr>
              <p:nvPr/>
            </p:nvSpPr>
            <p:spPr bwMode="auto">
              <a:xfrm>
                <a:off x="739" y="2892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1" name="Line 31"/>
              <p:cNvSpPr>
                <a:spLocks noChangeAspect="1" noChangeShapeType="1"/>
              </p:cNvSpPr>
              <p:nvPr/>
            </p:nvSpPr>
            <p:spPr bwMode="auto">
              <a:xfrm>
                <a:off x="739" y="2838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2" name="Line 32"/>
              <p:cNvSpPr>
                <a:spLocks noChangeAspect="1" noChangeShapeType="1"/>
              </p:cNvSpPr>
              <p:nvPr/>
            </p:nvSpPr>
            <p:spPr bwMode="auto">
              <a:xfrm>
                <a:off x="739" y="2793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3" name="Line 33"/>
              <p:cNvSpPr>
                <a:spLocks noChangeAspect="1" noChangeShapeType="1"/>
              </p:cNvSpPr>
              <p:nvPr/>
            </p:nvSpPr>
            <p:spPr bwMode="auto">
              <a:xfrm>
                <a:off x="739" y="2753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4" name="Line 34"/>
              <p:cNvSpPr>
                <a:spLocks noChangeAspect="1" noChangeShapeType="1"/>
              </p:cNvSpPr>
              <p:nvPr/>
            </p:nvSpPr>
            <p:spPr bwMode="auto">
              <a:xfrm>
                <a:off x="739" y="2719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5" name="Line 35"/>
              <p:cNvSpPr>
                <a:spLocks noChangeAspect="1" noChangeShapeType="1"/>
              </p:cNvSpPr>
              <p:nvPr/>
            </p:nvSpPr>
            <p:spPr bwMode="auto">
              <a:xfrm>
                <a:off x="739" y="2688"/>
                <a:ext cx="3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6" name="Line 36"/>
              <p:cNvSpPr>
                <a:spLocks noChangeAspect="1" noChangeShapeType="1"/>
              </p:cNvSpPr>
              <p:nvPr/>
            </p:nvSpPr>
            <p:spPr bwMode="auto">
              <a:xfrm>
                <a:off x="739" y="2484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7" name="Line 37"/>
              <p:cNvSpPr>
                <a:spLocks noChangeAspect="1" noChangeShapeType="1"/>
              </p:cNvSpPr>
              <p:nvPr/>
            </p:nvSpPr>
            <p:spPr bwMode="auto">
              <a:xfrm>
                <a:off x="739" y="2364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8" name="Line 38"/>
              <p:cNvSpPr>
                <a:spLocks noChangeAspect="1" noChangeShapeType="1"/>
              </p:cNvSpPr>
              <p:nvPr/>
            </p:nvSpPr>
            <p:spPr bwMode="auto">
              <a:xfrm>
                <a:off x="739" y="2279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799" name="Line 39"/>
              <p:cNvSpPr>
                <a:spLocks noChangeAspect="1" noChangeShapeType="1"/>
              </p:cNvSpPr>
              <p:nvPr/>
            </p:nvSpPr>
            <p:spPr bwMode="auto">
              <a:xfrm>
                <a:off x="739" y="2214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0" name="Line 40"/>
              <p:cNvSpPr>
                <a:spLocks noChangeAspect="1" noChangeShapeType="1"/>
              </p:cNvSpPr>
              <p:nvPr/>
            </p:nvSpPr>
            <p:spPr bwMode="auto">
              <a:xfrm>
                <a:off x="739" y="2160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1" name="Line 41"/>
              <p:cNvSpPr>
                <a:spLocks noChangeAspect="1" noChangeShapeType="1"/>
              </p:cNvSpPr>
              <p:nvPr/>
            </p:nvSpPr>
            <p:spPr bwMode="auto">
              <a:xfrm>
                <a:off x="739" y="2115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2" name="Line 42"/>
              <p:cNvSpPr>
                <a:spLocks noChangeAspect="1" noChangeShapeType="1"/>
              </p:cNvSpPr>
              <p:nvPr/>
            </p:nvSpPr>
            <p:spPr bwMode="auto">
              <a:xfrm>
                <a:off x="739" y="2075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3" name="Line 43"/>
              <p:cNvSpPr>
                <a:spLocks noChangeAspect="1" noChangeShapeType="1"/>
              </p:cNvSpPr>
              <p:nvPr/>
            </p:nvSpPr>
            <p:spPr bwMode="auto">
              <a:xfrm>
                <a:off x="739" y="2041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4" name="Line 44"/>
              <p:cNvSpPr>
                <a:spLocks noChangeAspect="1" noChangeShapeType="1"/>
              </p:cNvSpPr>
              <p:nvPr/>
            </p:nvSpPr>
            <p:spPr bwMode="auto">
              <a:xfrm>
                <a:off x="739" y="2009"/>
                <a:ext cx="33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5" name="Line 45"/>
              <p:cNvSpPr>
                <a:spLocks noChangeAspect="1" noChangeShapeType="1"/>
              </p:cNvSpPr>
              <p:nvPr/>
            </p:nvSpPr>
            <p:spPr bwMode="auto">
              <a:xfrm>
                <a:off x="739" y="1806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6" name="Line 46"/>
              <p:cNvSpPr>
                <a:spLocks noChangeAspect="1" noChangeShapeType="1"/>
              </p:cNvSpPr>
              <p:nvPr/>
            </p:nvSpPr>
            <p:spPr bwMode="auto">
              <a:xfrm>
                <a:off x="739" y="1687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7" name="Line 47"/>
              <p:cNvSpPr>
                <a:spLocks noChangeAspect="1" noChangeShapeType="1"/>
              </p:cNvSpPr>
              <p:nvPr/>
            </p:nvSpPr>
            <p:spPr bwMode="auto">
              <a:xfrm>
                <a:off x="739" y="1601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8" name="Line 48"/>
              <p:cNvSpPr>
                <a:spLocks noChangeAspect="1" noChangeShapeType="1"/>
              </p:cNvSpPr>
              <p:nvPr/>
            </p:nvSpPr>
            <p:spPr bwMode="auto">
              <a:xfrm>
                <a:off x="739" y="1536"/>
                <a:ext cx="17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09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739" y="1536"/>
                <a:ext cx="1" cy="16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0" name="Line 50"/>
              <p:cNvSpPr>
                <a:spLocks noChangeAspect="1" noChangeShapeType="1"/>
              </p:cNvSpPr>
              <p:nvPr/>
            </p:nvSpPr>
            <p:spPr bwMode="auto">
              <a:xfrm>
                <a:off x="739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1" name="Line 51"/>
              <p:cNvSpPr>
                <a:spLocks noChangeAspect="1" noChangeShapeType="1"/>
              </p:cNvSpPr>
              <p:nvPr/>
            </p:nvSpPr>
            <p:spPr bwMode="auto">
              <a:xfrm>
                <a:off x="843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2" name="Line 52"/>
              <p:cNvSpPr>
                <a:spLocks noChangeAspect="1" noChangeShapeType="1"/>
              </p:cNvSpPr>
              <p:nvPr/>
            </p:nvSpPr>
            <p:spPr bwMode="auto">
              <a:xfrm>
                <a:off x="930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3" name="Line 53"/>
              <p:cNvSpPr>
                <a:spLocks noChangeAspect="1" noChangeShapeType="1"/>
              </p:cNvSpPr>
              <p:nvPr/>
            </p:nvSpPr>
            <p:spPr bwMode="auto">
              <a:xfrm>
                <a:off x="1006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4" name="Line 54"/>
              <p:cNvSpPr>
                <a:spLocks noChangeAspect="1" noChangeShapeType="1"/>
              </p:cNvSpPr>
              <p:nvPr/>
            </p:nvSpPr>
            <p:spPr bwMode="auto">
              <a:xfrm>
                <a:off x="1072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5" name="Line 55"/>
              <p:cNvSpPr>
                <a:spLocks noChangeAspect="1" noChangeShapeType="1"/>
              </p:cNvSpPr>
              <p:nvPr/>
            </p:nvSpPr>
            <p:spPr bwMode="auto">
              <a:xfrm>
                <a:off x="1132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6" name="Line 56"/>
              <p:cNvSpPr>
                <a:spLocks noChangeAspect="1" noChangeShapeType="1"/>
              </p:cNvSpPr>
              <p:nvPr/>
            </p:nvSpPr>
            <p:spPr bwMode="auto">
              <a:xfrm>
                <a:off x="1526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7" name="Line 57"/>
              <p:cNvSpPr>
                <a:spLocks noChangeAspect="1" noChangeShapeType="1"/>
              </p:cNvSpPr>
              <p:nvPr/>
            </p:nvSpPr>
            <p:spPr bwMode="auto">
              <a:xfrm>
                <a:off x="1755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8" name="Line 58"/>
              <p:cNvSpPr>
                <a:spLocks noChangeAspect="1" noChangeShapeType="1"/>
              </p:cNvSpPr>
              <p:nvPr/>
            </p:nvSpPr>
            <p:spPr bwMode="auto">
              <a:xfrm>
                <a:off x="1918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19" name="Line 59"/>
              <p:cNvSpPr>
                <a:spLocks noChangeAspect="1" noChangeShapeType="1"/>
              </p:cNvSpPr>
              <p:nvPr/>
            </p:nvSpPr>
            <p:spPr bwMode="auto">
              <a:xfrm>
                <a:off x="2045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0" name="Line 60"/>
              <p:cNvSpPr>
                <a:spLocks noChangeAspect="1" noChangeShapeType="1"/>
              </p:cNvSpPr>
              <p:nvPr/>
            </p:nvSpPr>
            <p:spPr bwMode="auto">
              <a:xfrm>
                <a:off x="2148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1" name="Line 61"/>
              <p:cNvSpPr>
                <a:spLocks noChangeAspect="1" noChangeShapeType="1"/>
              </p:cNvSpPr>
              <p:nvPr/>
            </p:nvSpPr>
            <p:spPr bwMode="auto">
              <a:xfrm>
                <a:off x="2235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2" name="Line 62"/>
              <p:cNvSpPr>
                <a:spLocks noChangeAspect="1" noChangeShapeType="1"/>
              </p:cNvSpPr>
              <p:nvPr/>
            </p:nvSpPr>
            <p:spPr bwMode="auto">
              <a:xfrm>
                <a:off x="2311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3" name="Line 63"/>
              <p:cNvSpPr>
                <a:spLocks noChangeAspect="1" noChangeShapeType="1"/>
              </p:cNvSpPr>
              <p:nvPr/>
            </p:nvSpPr>
            <p:spPr bwMode="auto">
              <a:xfrm>
                <a:off x="2378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4" name="Line 64"/>
              <p:cNvSpPr>
                <a:spLocks noChangeAspect="1" noChangeShapeType="1"/>
              </p:cNvSpPr>
              <p:nvPr/>
            </p:nvSpPr>
            <p:spPr bwMode="auto">
              <a:xfrm>
                <a:off x="2438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5" name="Line 65"/>
              <p:cNvSpPr>
                <a:spLocks noChangeAspect="1" noChangeShapeType="1"/>
              </p:cNvSpPr>
              <p:nvPr/>
            </p:nvSpPr>
            <p:spPr bwMode="auto">
              <a:xfrm>
                <a:off x="2831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6" name="Line 66"/>
              <p:cNvSpPr>
                <a:spLocks noChangeAspect="1" noChangeShapeType="1"/>
              </p:cNvSpPr>
              <p:nvPr/>
            </p:nvSpPr>
            <p:spPr bwMode="auto">
              <a:xfrm>
                <a:off x="739" y="1536"/>
                <a:ext cx="221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7" name="Line 67"/>
              <p:cNvSpPr>
                <a:spLocks noChangeAspect="1" noChangeShapeType="1"/>
              </p:cNvSpPr>
              <p:nvPr/>
            </p:nvSpPr>
            <p:spPr bwMode="auto">
              <a:xfrm>
                <a:off x="2957" y="3161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8" name="Line 68"/>
              <p:cNvSpPr>
                <a:spLocks noChangeAspect="1" noChangeShapeType="1"/>
              </p:cNvSpPr>
              <p:nvPr/>
            </p:nvSpPr>
            <p:spPr bwMode="auto">
              <a:xfrm>
                <a:off x="2957" y="3042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29" name="Line 69"/>
              <p:cNvSpPr>
                <a:spLocks noChangeAspect="1" noChangeShapeType="1"/>
              </p:cNvSpPr>
              <p:nvPr/>
            </p:nvSpPr>
            <p:spPr bwMode="auto">
              <a:xfrm>
                <a:off x="2957" y="2957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0" name="Line 70"/>
              <p:cNvSpPr>
                <a:spLocks noChangeAspect="1" noChangeShapeType="1"/>
              </p:cNvSpPr>
              <p:nvPr/>
            </p:nvSpPr>
            <p:spPr bwMode="auto">
              <a:xfrm>
                <a:off x="2957" y="2892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1" name="Line 71"/>
              <p:cNvSpPr>
                <a:spLocks noChangeAspect="1" noChangeShapeType="1"/>
              </p:cNvSpPr>
              <p:nvPr/>
            </p:nvSpPr>
            <p:spPr bwMode="auto">
              <a:xfrm>
                <a:off x="2957" y="2838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2" name="Line 72"/>
              <p:cNvSpPr>
                <a:spLocks noChangeAspect="1" noChangeShapeType="1"/>
              </p:cNvSpPr>
              <p:nvPr/>
            </p:nvSpPr>
            <p:spPr bwMode="auto">
              <a:xfrm>
                <a:off x="2957" y="279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3" name="Line 73"/>
              <p:cNvSpPr>
                <a:spLocks noChangeAspect="1" noChangeShapeType="1"/>
              </p:cNvSpPr>
              <p:nvPr/>
            </p:nvSpPr>
            <p:spPr bwMode="auto">
              <a:xfrm>
                <a:off x="2957" y="2753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4" name="Line 74"/>
              <p:cNvSpPr>
                <a:spLocks noChangeAspect="1" noChangeShapeType="1"/>
              </p:cNvSpPr>
              <p:nvPr/>
            </p:nvSpPr>
            <p:spPr bwMode="auto">
              <a:xfrm>
                <a:off x="2957" y="2719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5" name="Line 75"/>
              <p:cNvSpPr>
                <a:spLocks noChangeAspect="1" noChangeShapeType="1"/>
              </p:cNvSpPr>
              <p:nvPr/>
            </p:nvSpPr>
            <p:spPr bwMode="auto">
              <a:xfrm>
                <a:off x="2957" y="2688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6" name="Line 76"/>
              <p:cNvSpPr>
                <a:spLocks noChangeAspect="1" noChangeShapeType="1"/>
              </p:cNvSpPr>
              <p:nvPr/>
            </p:nvSpPr>
            <p:spPr bwMode="auto">
              <a:xfrm>
                <a:off x="2957" y="2484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7" name="Line 77"/>
              <p:cNvSpPr>
                <a:spLocks noChangeAspect="1" noChangeShapeType="1"/>
              </p:cNvSpPr>
              <p:nvPr/>
            </p:nvSpPr>
            <p:spPr bwMode="auto">
              <a:xfrm>
                <a:off x="2957" y="2364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8" name="Line 78"/>
              <p:cNvSpPr>
                <a:spLocks noChangeAspect="1" noChangeShapeType="1"/>
              </p:cNvSpPr>
              <p:nvPr/>
            </p:nvSpPr>
            <p:spPr bwMode="auto">
              <a:xfrm>
                <a:off x="2957" y="2279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39" name="Line 79"/>
              <p:cNvSpPr>
                <a:spLocks noChangeAspect="1" noChangeShapeType="1"/>
              </p:cNvSpPr>
              <p:nvPr/>
            </p:nvSpPr>
            <p:spPr bwMode="auto">
              <a:xfrm>
                <a:off x="2957" y="2214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0" name="Line 80"/>
              <p:cNvSpPr>
                <a:spLocks noChangeAspect="1" noChangeShapeType="1"/>
              </p:cNvSpPr>
              <p:nvPr/>
            </p:nvSpPr>
            <p:spPr bwMode="auto">
              <a:xfrm>
                <a:off x="2957" y="2160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1" name="Line 81"/>
              <p:cNvSpPr>
                <a:spLocks noChangeAspect="1" noChangeShapeType="1"/>
              </p:cNvSpPr>
              <p:nvPr/>
            </p:nvSpPr>
            <p:spPr bwMode="auto">
              <a:xfrm>
                <a:off x="2957" y="2115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2" name="Line 82"/>
              <p:cNvSpPr>
                <a:spLocks noChangeAspect="1" noChangeShapeType="1"/>
              </p:cNvSpPr>
              <p:nvPr/>
            </p:nvSpPr>
            <p:spPr bwMode="auto">
              <a:xfrm>
                <a:off x="2957" y="2075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3" name="Line 83"/>
              <p:cNvSpPr>
                <a:spLocks noChangeAspect="1" noChangeShapeType="1"/>
              </p:cNvSpPr>
              <p:nvPr/>
            </p:nvSpPr>
            <p:spPr bwMode="auto">
              <a:xfrm>
                <a:off x="2957" y="2041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4" name="Line 84"/>
              <p:cNvSpPr>
                <a:spLocks noChangeAspect="1" noChangeShapeType="1"/>
              </p:cNvSpPr>
              <p:nvPr/>
            </p:nvSpPr>
            <p:spPr bwMode="auto">
              <a:xfrm>
                <a:off x="2957" y="2009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5" name="Line 85"/>
              <p:cNvSpPr>
                <a:spLocks noChangeAspect="1" noChangeShapeType="1"/>
              </p:cNvSpPr>
              <p:nvPr/>
            </p:nvSpPr>
            <p:spPr bwMode="auto">
              <a:xfrm>
                <a:off x="2957" y="180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6" name="Line 86"/>
              <p:cNvSpPr>
                <a:spLocks noChangeAspect="1" noChangeShapeType="1"/>
              </p:cNvSpPr>
              <p:nvPr/>
            </p:nvSpPr>
            <p:spPr bwMode="auto">
              <a:xfrm>
                <a:off x="2957" y="1687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7" name="Line 87"/>
              <p:cNvSpPr>
                <a:spLocks noChangeAspect="1" noChangeShapeType="1"/>
              </p:cNvSpPr>
              <p:nvPr/>
            </p:nvSpPr>
            <p:spPr bwMode="auto">
              <a:xfrm>
                <a:off x="2957" y="1601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8" name="Line 88"/>
              <p:cNvSpPr>
                <a:spLocks noChangeAspect="1" noChangeShapeType="1"/>
              </p:cNvSpPr>
              <p:nvPr/>
            </p:nvSpPr>
            <p:spPr bwMode="auto">
              <a:xfrm>
                <a:off x="2957" y="1536"/>
                <a:ext cx="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49" name="Line 89"/>
              <p:cNvSpPr>
                <a:spLocks noChangeAspect="1" noChangeShapeType="1"/>
              </p:cNvSpPr>
              <p:nvPr/>
            </p:nvSpPr>
            <p:spPr bwMode="auto">
              <a:xfrm flipV="1">
                <a:off x="2957" y="1536"/>
                <a:ext cx="1" cy="16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0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1356" y="2034"/>
                <a:ext cx="40" cy="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1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1892" y="2890"/>
                <a:ext cx="41" cy="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2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2435" y="2764"/>
                <a:ext cx="40" cy="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3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1356" y="2030"/>
                <a:ext cx="40" cy="4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4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1427" y="2354"/>
                <a:ext cx="40" cy="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5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1220" y="2130"/>
                <a:ext cx="41" cy="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6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1054" y="2211"/>
                <a:ext cx="41" cy="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7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1157" y="2135"/>
                <a:ext cx="40" cy="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8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182" y="2685"/>
                <a:ext cx="41" cy="4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59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1240" y="2217"/>
                <a:ext cx="41" cy="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0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1502" y="2776"/>
                <a:ext cx="40" cy="4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1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1089" y="2000"/>
                <a:ext cx="40" cy="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2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1401" y="2552"/>
                <a:ext cx="40" cy="4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3" name="Line 103"/>
              <p:cNvSpPr>
                <a:spLocks noChangeAspect="1" noChangeShapeType="1"/>
              </p:cNvSpPr>
              <p:nvPr/>
            </p:nvSpPr>
            <p:spPr bwMode="auto">
              <a:xfrm flipH="1">
                <a:off x="1376" y="2054"/>
                <a:ext cx="14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4" name="Line 104"/>
              <p:cNvSpPr>
                <a:spLocks noChangeAspect="1" noChangeShapeType="1"/>
              </p:cNvSpPr>
              <p:nvPr/>
            </p:nvSpPr>
            <p:spPr bwMode="auto">
              <a:xfrm>
                <a:off x="1182" y="2054"/>
                <a:ext cx="1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5" name="Line 105"/>
              <p:cNvSpPr>
                <a:spLocks noChangeAspect="1" noChangeShapeType="1"/>
              </p:cNvSpPr>
              <p:nvPr/>
            </p:nvSpPr>
            <p:spPr bwMode="auto">
              <a:xfrm flipH="1">
                <a:off x="1913" y="2910"/>
                <a:ext cx="89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6" name="Line 106"/>
              <p:cNvSpPr>
                <a:spLocks noChangeAspect="1" noChangeShapeType="1"/>
              </p:cNvSpPr>
              <p:nvPr/>
            </p:nvSpPr>
            <p:spPr bwMode="auto">
              <a:xfrm>
                <a:off x="1806" y="2910"/>
                <a:ext cx="10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7" name="Line 107"/>
              <p:cNvSpPr>
                <a:spLocks noChangeAspect="1" noChangeShapeType="1"/>
              </p:cNvSpPr>
              <p:nvPr/>
            </p:nvSpPr>
            <p:spPr bwMode="auto">
              <a:xfrm flipH="1">
                <a:off x="2455" y="2784"/>
                <a:ext cx="9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8" name="Line 108"/>
              <p:cNvSpPr>
                <a:spLocks noChangeAspect="1" noChangeShapeType="1"/>
              </p:cNvSpPr>
              <p:nvPr/>
            </p:nvSpPr>
            <p:spPr bwMode="auto">
              <a:xfrm>
                <a:off x="2337" y="2784"/>
                <a:ext cx="11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69" name="Line 109"/>
              <p:cNvSpPr>
                <a:spLocks noChangeAspect="1" noChangeShapeType="1"/>
              </p:cNvSpPr>
              <p:nvPr/>
            </p:nvSpPr>
            <p:spPr bwMode="auto">
              <a:xfrm flipH="1">
                <a:off x="1376" y="2050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0" name="Line 110"/>
              <p:cNvSpPr>
                <a:spLocks noChangeAspect="1" noChangeShapeType="1"/>
              </p:cNvSpPr>
              <p:nvPr/>
            </p:nvSpPr>
            <p:spPr bwMode="auto">
              <a:xfrm>
                <a:off x="1276" y="2050"/>
                <a:ext cx="10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1" name="Line 111"/>
              <p:cNvSpPr>
                <a:spLocks noChangeAspect="1" noChangeShapeType="1"/>
              </p:cNvSpPr>
              <p:nvPr/>
            </p:nvSpPr>
            <p:spPr bwMode="auto">
              <a:xfrm flipH="1">
                <a:off x="1447" y="2374"/>
                <a:ext cx="1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2" name="Line 112"/>
              <p:cNvSpPr>
                <a:spLocks noChangeAspect="1" noChangeShapeType="1"/>
              </p:cNvSpPr>
              <p:nvPr/>
            </p:nvSpPr>
            <p:spPr bwMode="auto">
              <a:xfrm>
                <a:off x="1266" y="2374"/>
                <a:ext cx="18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3" name="Line 113"/>
              <p:cNvSpPr>
                <a:spLocks noChangeAspect="1" noChangeShapeType="1"/>
              </p:cNvSpPr>
              <p:nvPr/>
            </p:nvSpPr>
            <p:spPr bwMode="auto">
              <a:xfrm flipH="1">
                <a:off x="1240" y="2150"/>
                <a:ext cx="16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4" name="Line 114"/>
              <p:cNvSpPr>
                <a:spLocks noChangeAspect="1" noChangeShapeType="1"/>
              </p:cNvSpPr>
              <p:nvPr/>
            </p:nvSpPr>
            <p:spPr bwMode="auto">
              <a:xfrm>
                <a:off x="1016" y="2150"/>
                <a:ext cx="22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5" name="Line 115"/>
              <p:cNvSpPr>
                <a:spLocks noChangeAspect="1" noChangeShapeType="1"/>
              </p:cNvSpPr>
              <p:nvPr/>
            </p:nvSpPr>
            <p:spPr bwMode="auto">
              <a:xfrm flipH="1">
                <a:off x="1074" y="2231"/>
                <a:ext cx="173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6" name="Line 116"/>
              <p:cNvSpPr>
                <a:spLocks noChangeAspect="1" noChangeShapeType="1"/>
              </p:cNvSpPr>
              <p:nvPr/>
            </p:nvSpPr>
            <p:spPr bwMode="auto">
              <a:xfrm>
                <a:off x="823" y="2231"/>
                <a:ext cx="25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7" name="Line 117"/>
              <p:cNvSpPr>
                <a:spLocks noChangeAspect="1" noChangeShapeType="1"/>
              </p:cNvSpPr>
              <p:nvPr/>
            </p:nvSpPr>
            <p:spPr bwMode="auto">
              <a:xfrm flipH="1">
                <a:off x="1177" y="2155"/>
                <a:ext cx="9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8" name="Line 118"/>
              <p:cNvSpPr>
                <a:spLocks noChangeAspect="1" noChangeShapeType="1"/>
              </p:cNvSpPr>
              <p:nvPr/>
            </p:nvSpPr>
            <p:spPr bwMode="auto">
              <a:xfrm>
                <a:off x="1069" y="2155"/>
                <a:ext cx="10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79" name="Line 119"/>
              <p:cNvSpPr>
                <a:spLocks noChangeAspect="1" noChangeShapeType="1"/>
              </p:cNvSpPr>
              <p:nvPr/>
            </p:nvSpPr>
            <p:spPr bwMode="auto">
              <a:xfrm flipH="1">
                <a:off x="2203" y="2705"/>
                <a:ext cx="93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0" name="Line 120"/>
              <p:cNvSpPr>
                <a:spLocks noChangeAspect="1" noChangeShapeType="1"/>
              </p:cNvSpPr>
              <p:nvPr/>
            </p:nvSpPr>
            <p:spPr bwMode="auto">
              <a:xfrm>
                <a:off x="2091" y="2705"/>
                <a:ext cx="11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1" name="Line 121"/>
              <p:cNvSpPr>
                <a:spLocks noChangeAspect="1" noChangeShapeType="1"/>
              </p:cNvSpPr>
              <p:nvPr/>
            </p:nvSpPr>
            <p:spPr bwMode="auto">
              <a:xfrm flipH="1">
                <a:off x="1261" y="2237"/>
                <a:ext cx="17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2" name="Line 122"/>
              <p:cNvSpPr>
                <a:spLocks noChangeAspect="1" noChangeShapeType="1"/>
              </p:cNvSpPr>
              <p:nvPr/>
            </p:nvSpPr>
            <p:spPr bwMode="auto">
              <a:xfrm>
                <a:off x="1010" y="2237"/>
                <a:ext cx="25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3" name="Line 123"/>
              <p:cNvSpPr>
                <a:spLocks noChangeAspect="1" noChangeShapeType="1"/>
              </p:cNvSpPr>
              <p:nvPr/>
            </p:nvSpPr>
            <p:spPr bwMode="auto">
              <a:xfrm flipH="1">
                <a:off x="1522" y="2797"/>
                <a:ext cx="13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4" name="Line 124"/>
              <p:cNvSpPr>
                <a:spLocks noChangeAspect="1" noChangeShapeType="1"/>
              </p:cNvSpPr>
              <p:nvPr/>
            </p:nvSpPr>
            <p:spPr bwMode="auto">
              <a:xfrm>
                <a:off x="1344" y="2797"/>
                <a:ext cx="17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5" name="Line 125"/>
              <p:cNvSpPr>
                <a:spLocks noChangeAspect="1" noChangeShapeType="1"/>
              </p:cNvSpPr>
              <p:nvPr/>
            </p:nvSpPr>
            <p:spPr bwMode="auto">
              <a:xfrm flipH="1">
                <a:off x="1109" y="2020"/>
                <a:ext cx="11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6" name="Line 126"/>
              <p:cNvSpPr>
                <a:spLocks noChangeAspect="1" noChangeShapeType="1"/>
              </p:cNvSpPr>
              <p:nvPr/>
            </p:nvSpPr>
            <p:spPr bwMode="auto">
              <a:xfrm>
                <a:off x="965" y="2020"/>
                <a:ext cx="14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7" name="Line 127"/>
              <p:cNvSpPr>
                <a:spLocks noChangeAspect="1" noChangeShapeType="1"/>
              </p:cNvSpPr>
              <p:nvPr/>
            </p:nvSpPr>
            <p:spPr bwMode="auto">
              <a:xfrm flipH="1">
                <a:off x="1421" y="2572"/>
                <a:ext cx="14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8" name="Line 128"/>
              <p:cNvSpPr>
                <a:spLocks noChangeAspect="1" noChangeShapeType="1"/>
              </p:cNvSpPr>
              <p:nvPr/>
            </p:nvSpPr>
            <p:spPr bwMode="auto">
              <a:xfrm>
                <a:off x="1223" y="2572"/>
                <a:ext cx="19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89" name="Line 129"/>
              <p:cNvSpPr>
                <a:spLocks noChangeAspect="1" noChangeShapeType="1"/>
              </p:cNvSpPr>
              <p:nvPr/>
            </p:nvSpPr>
            <p:spPr bwMode="auto">
              <a:xfrm>
                <a:off x="1376" y="2048"/>
                <a:ext cx="1" cy="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0" name="Line 130"/>
              <p:cNvSpPr>
                <a:spLocks noChangeAspect="1" noChangeShapeType="1"/>
              </p:cNvSpPr>
              <p:nvPr/>
            </p:nvSpPr>
            <p:spPr bwMode="auto">
              <a:xfrm flipV="1">
                <a:off x="1376" y="2054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1" name="Line 131"/>
              <p:cNvSpPr>
                <a:spLocks noChangeAspect="1" noChangeShapeType="1"/>
              </p:cNvSpPr>
              <p:nvPr/>
            </p:nvSpPr>
            <p:spPr bwMode="auto">
              <a:xfrm>
                <a:off x="1913" y="2892"/>
                <a:ext cx="1" cy="1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2" name="Line 132"/>
              <p:cNvSpPr>
                <a:spLocks noChangeAspect="1" noChangeShapeType="1"/>
              </p:cNvSpPr>
              <p:nvPr/>
            </p:nvSpPr>
            <p:spPr bwMode="auto">
              <a:xfrm flipV="1">
                <a:off x="1913" y="2910"/>
                <a:ext cx="1" cy="1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3" name="Line 133"/>
              <p:cNvSpPr>
                <a:spLocks noChangeAspect="1" noChangeShapeType="1"/>
              </p:cNvSpPr>
              <p:nvPr/>
            </p:nvSpPr>
            <p:spPr bwMode="auto">
              <a:xfrm>
                <a:off x="2455" y="2753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4" name="Line 134"/>
              <p:cNvSpPr>
                <a:spLocks noChangeAspect="1" noChangeShapeType="1"/>
              </p:cNvSpPr>
              <p:nvPr/>
            </p:nvSpPr>
            <p:spPr bwMode="auto">
              <a:xfrm flipV="1">
                <a:off x="2455" y="2784"/>
                <a:ext cx="1" cy="3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5" name="Line 135"/>
              <p:cNvSpPr>
                <a:spLocks noChangeAspect="1" noChangeShapeType="1"/>
              </p:cNvSpPr>
              <p:nvPr/>
            </p:nvSpPr>
            <p:spPr bwMode="auto">
              <a:xfrm>
                <a:off x="1376" y="2041"/>
                <a:ext cx="1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6" name="Line 136"/>
              <p:cNvSpPr>
                <a:spLocks noChangeAspect="1" noChangeShapeType="1"/>
              </p:cNvSpPr>
              <p:nvPr/>
            </p:nvSpPr>
            <p:spPr bwMode="auto">
              <a:xfrm flipV="1">
                <a:off x="1376" y="2050"/>
                <a:ext cx="1" cy="1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7" name="Line 137"/>
              <p:cNvSpPr>
                <a:spLocks noChangeAspect="1" noChangeShapeType="1"/>
              </p:cNvSpPr>
              <p:nvPr/>
            </p:nvSpPr>
            <p:spPr bwMode="auto">
              <a:xfrm>
                <a:off x="1447" y="2364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8" name="Line 138"/>
              <p:cNvSpPr>
                <a:spLocks noChangeAspect="1" noChangeShapeType="1"/>
              </p:cNvSpPr>
              <p:nvPr/>
            </p:nvSpPr>
            <p:spPr bwMode="auto">
              <a:xfrm flipV="1">
                <a:off x="1447" y="2374"/>
                <a:ext cx="1" cy="1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899" name="Line 139"/>
              <p:cNvSpPr>
                <a:spLocks noChangeAspect="1" noChangeShapeType="1"/>
              </p:cNvSpPr>
              <p:nvPr/>
            </p:nvSpPr>
            <p:spPr bwMode="auto">
              <a:xfrm>
                <a:off x="1240" y="2143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0" name="Line 140"/>
              <p:cNvSpPr>
                <a:spLocks noChangeAspect="1" noChangeShapeType="1"/>
              </p:cNvSpPr>
              <p:nvPr/>
            </p:nvSpPr>
            <p:spPr bwMode="auto">
              <a:xfrm flipV="1">
                <a:off x="1240" y="2150"/>
                <a:ext cx="1" cy="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1" name="Line 141"/>
              <p:cNvSpPr>
                <a:spLocks noChangeAspect="1" noChangeShapeType="1"/>
              </p:cNvSpPr>
              <p:nvPr/>
            </p:nvSpPr>
            <p:spPr bwMode="auto">
              <a:xfrm>
                <a:off x="1074" y="2222"/>
                <a:ext cx="1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2" name="Line 142"/>
              <p:cNvSpPr>
                <a:spLocks noChangeAspect="1" noChangeShapeType="1"/>
              </p:cNvSpPr>
              <p:nvPr/>
            </p:nvSpPr>
            <p:spPr bwMode="auto">
              <a:xfrm flipV="1">
                <a:off x="1074" y="2231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3" name="Line 143"/>
              <p:cNvSpPr>
                <a:spLocks noChangeAspect="1" noChangeShapeType="1"/>
              </p:cNvSpPr>
              <p:nvPr/>
            </p:nvSpPr>
            <p:spPr bwMode="auto">
              <a:xfrm>
                <a:off x="1177" y="2146"/>
                <a:ext cx="1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4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1177" y="215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5" name="Line 145"/>
              <p:cNvSpPr>
                <a:spLocks noChangeAspect="1" noChangeShapeType="1"/>
              </p:cNvSpPr>
              <p:nvPr/>
            </p:nvSpPr>
            <p:spPr bwMode="auto">
              <a:xfrm>
                <a:off x="2203" y="2681"/>
                <a:ext cx="1" cy="2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6" name="Line 146"/>
              <p:cNvSpPr>
                <a:spLocks noChangeAspect="1" noChangeShapeType="1"/>
              </p:cNvSpPr>
              <p:nvPr/>
            </p:nvSpPr>
            <p:spPr bwMode="auto">
              <a:xfrm flipV="1">
                <a:off x="2203" y="2705"/>
                <a:ext cx="1" cy="2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7" name="Line 147"/>
              <p:cNvSpPr>
                <a:spLocks noChangeAspect="1" noChangeShapeType="1"/>
              </p:cNvSpPr>
              <p:nvPr/>
            </p:nvSpPr>
            <p:spPr bwMode="auto">
              <a:xfrm>
                <a:off x="1261" y="2226"/>
                <a:ext cx="1" cy="1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8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1261" y="2237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09" name="Line 149"/>
              <p:cNvSpPr>
                <a:spLocks noChangeAspect="1" noChangeShapeType="1"/>
              </p:cNvSpPr>
              <p:nvPr/>
            </p:nvSpPr>
            <p:spPr bwMode="auto">
              <a:xfrm>
                <a:off x="1522" y="2780"/>
                <a:ext cx="1" cy="1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0" name="Line 150"/>
              <p:cNvSpPr>
                <a:spLocks noChangeAspect="1" noChangeShapeType="1"/>
              </p:cNvSpPr>
              <p:nvPr/>
            </p:nvSpPr>
            <p:spPr bwMode="auto">
              <a:xfrm flipV="1">
                <a:off x="1522" y="2797"/>
                <a:ext cx="1" cy="1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1" name="Line 151"/>
              <p:cNvSpPr>
                <a:spLocks noChangeAspect="1" noChangeShapeType="1"/>
              </p:cNvSpPr>
              <p:nvPr/>
            </p:nvSpPr>
            <p:spPr bwMode="auto">
              <a:xfrm>
                <a:off x="1109" y="2018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2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1109" y="2020"/>
                <a:ext cx="1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3" name="Line 153"/>
              <p:cNvSpPr>
                <a:spLocks noChangeAspect="1" noChangeShapeType="1"/>
              </p:cNvSpPr>
              <p:nvPr/>
            </p:nvSpPr>
            <p:spPr bwMode="auto">
              <a:xfrm>
                <a:off x="1421" y="2566"/>
                <a:ext cx="1" cy="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4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1421" y="2572"/>
                <a:ext cx="1" cy="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5" name="Oval 155"/>
              <p:cNvSpPr>
                <a:spLocks noChangeAspect="1" noChangeArrowheads="1"/>
              </p:cNvSpPr>
              <p:nvPr/>
            </p:nvSpPr>
            <p:spPr bwMode="auto">
              <a:xfrm>
                <a:off x="1808" y="2907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6" name="Oval 156"/>
              <p:cNvSpPr>
                <a:spLocks noChangeAspect="1" noChangeArrowheads="1"/>
              </p:cNvSpPr>
              <p:nvPr/>
            </p:nvSpPr>
            <p:spPr bwMode="auto">
              <a:xfrm>
                <a:off x="2088" y="2801"/>
                <a:ext cx="44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7" name="Oval 157"/>
              <p:cNvSpPr>
                <a:spLocks noChangeAspect="1" noChangeArrowheads="1"/>
              </p:cNvSpPr>
              <p:nvPr/>
            </p:nvSpPr>
            <p:spPr bwMode="auto">
              <a:xfrm>
                <a:off x="1967" y="2806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8" name="Oval 158"/>
              <p:cNvSpPr>
                <a:spLocks noChangeAspect="1" noChangeArrowheads="1"/>
              </p:cNvSpPr>
              <p:nvPr/>
            </p:nvSpPr>
            <p:spPr bwMode="auto">
              <a:xfrm>
                <a:off x="2415" y="2444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19" name="Oval 159"/>
              <p:cNvSpPr>
                <a:spLocks noChangeAspect="1" noChangeArrowheads="1"/>
              </p:cNvSpPr>
              <p:nvPr/>
            </p:nvSpPr>
            <p:spPr bwMode="auto">
              <a:xfrm>
                <a:off x="1562" y="2724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0" name="Oval 160"/>
              <p:cNvSpPr>
                <a:spLocks noChangeAspect="1" noChangeArrowheads="1"/>
              </p:cNvSpPr>
              <p:nvPr/>
            </p:nvSpPr>
            <p:spPr bwMode="auto">
              <a:xfrm>
                <a:off x="1732" y="2717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1" name="Oval 161"/>
              <p:cNvSpPr>
                <a:spLocks noChangeAspect="1" noChangeArrowheads="1"/>
              </p:cNvSpPr>
              <p:nvPr/>
            </p:nvSpPr>
            <p:spPr bwMode="auto">
              <a:xfrm>
                <a:off x="1593" y="2882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2" name="Oval 162"/>
              <p:cNvSpPr>
                <a:spLocks noChangeAspect="1" noChangeArrowheads="1"/>
              </p:cNvSpPr>
              <p:nvPr/>
            </p:nvSpPr>
            <p:spPr bwMode="auto">
              <a:xfrm>
                <a:off x="1451" y="3051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3" name="Oval 163"/>
              <p:cNvSpPr>
                <a:spLocks noChangeAspect="1" noChangeArrowheads="1"/>
              </p:cNvSpPr>
              <p:nvPr/>
            </p:nvSpPr>
            <p:spPr bwMode="auto">
              <a:xfrm>
                <a:off x="1685" y="2967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4" name="Oval 164"/>
              <p:cNvSpPr>
                <a:spLocks noChangeAspect="1" noChangeArrowheads="1"/>
              </p:cNvSpPr>
              <p:nvPr/>
            </p:nvSpPr>
            <p:spPr bwMode="auto">
              <a:xfrm>
                <a:off x="1672" y="2864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5" name="Oval 165"/>
              <p:cNvSpPr>
                <a:spLocks noChangeAspect="1" noChangeArrowheads="1"/>
              </p:cNvSpPr>
              <p:nvPr/>
            </p:nvSpPr>
            <p:spPr bwMode="auto">
              <a:xfrm>
                <a:off x="1607" y="2900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6" name="Oval 166"/>
              <p:cNvSpPr>
                <a:spLocks noChangeAspect="1" noChangeArrowheads="1"/>
              </p:cNvSpPr>
              <p:nvPr/>
            </p:nvSpPr>
            <p:spPr bwMode="auto">
              <a:xfrm>
                <a:off x="1698" y="2992"/>
                <a:ext cx="45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7" name="Oval 167"/>
              <p:cNvSpPr>
                <a:spLocks noChangeAspect="1" noChangeArrowheads="1"/>
              </p:cNvSpPr>
              <p:nvPr/>
            </p:nvSpPr>
            <p:spPr bwMode="auto">
              <a:xfrm>
                <a:off x="1562" y="2893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8" name="Oval 168"/>
              <p:cNvSpPr>
                <a:spLocks noChangeAspect="1" noChangeArrowheads="1"/>
              </p:cNvSpPr>
              <p:nvPr/>
            </p:nvSpPr>
            <p:spPr bwMode="auto">
              <a:xfrm>
                <a:off x="1650" y="2924"/>
                <a:ext cx="45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29" name="Oval 169"/>
              <p:cNvSpPr>
                <a:spLocks noChangeAspect="1" noChangeArrowheads="1"/>
              </p:cNvSpPr>
              <p:nvPr/>
            </p:nvSpPr>
            <p:spPr bwMode="auto">
              <a:xfrm>
                <a:off x="1554" y="2806"/>
                <a:ext cx="45" cy="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30" name="Line 170"/>
              <p:cNvSpPr>
                <a:spLocks noChangeAspect="1" noChangeShapeType="1"/>
              </p:cNvSpPr>
              <p:nvPr/>
            </p:nvSpPr>
            <p:spPr bwMode="auto">
              <a:xfrm flipH="1">
                <a:off x="1830" y="2929"/>
                <a:ext cx="7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31" name="Line 171"/>
              <p:cNvSpPr>
                <a:spLocks noChangeAspect="1" noChangeShapeType="1"/>
              </p:cNvSpPr>
              <p:nvPr/>
            </p:nvSpPr>
            <p:spPr bwMode="auto">
              <a:xfrm>
                <a:off x="1744" y="2929"/>
                <a:ext cx="86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32" name="Line 172"/>
              <p:cNvSpPr>
                <a:spLocks noChangeAspect="1" noChangeShapeType="1"/>
              </p:cNvSpPr>
              <p:nvPr/>
            </p:nvSpPr>
            <p:spPr bwMode="auto">
              <a:xfrm flipH="1">
                <a:off x="2110" y="2823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33" name="Line 173"/>
              <p:cNvSpPr>
                <a:spLocks noChangeAspect="1" noChangeShapeType="1"/>
              </p:cNvSpPr>
              <p:nvPr/>
            </p:nvSpPr>
            <p:spPr bwMode="auto">
              <a:xfrm>
                <a:off x="2011" y="2823"/>
                <a:ext cx="99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34" name="Line 174"/>
              <p:cNvSpPr>
                <a:spLocks noChangeAspect="1" noChangeShapeType="1"/>
              </p:cNvSpPr>
              <p:nvPr/>
            </p:nvSpPr>
            <p:spPr bwMode="auto">
              <a:xfrm flipH="1">
                <a:off x="1989" y="2828"/>
                <a:ext cx="11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35" name="Line 175"/>
              <p:cNvSpPr>
                <a:spLocks noChangeAspect="1" noChangeShapeType="1"/>
              </p:cNvSpPr>
              <p:nvPr/>
            </p:nvSpPr>
            <p:spPr bwMode="auto">
              <a:xfrm>
                <a:off x="1852" y="2828"/>
                <a:ext cx="1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36" name="Line 176"/>
              <p:cNvSpPr>
                <a:spLocks noChangeAspect="1" noChangeShapeType="1"/>
              </p:cNvSpPr>
              <p:nvPr/>
            </p:nvSpPr>
            <p:spPr bwMode="auto">
              <a:xfrm flipH="1">
                <a:off x="2437" y="2466"/>
                <a:ext cx="10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37" name="Line 177"/>
              <p:cNvSpPr>
                <a:spLocks noChangeAspect="1" noChangeShapeType="1"/>
              </p:cNvSpPr>
              <p:nvPr/>
            </p:nvSpPr>
            <p:spPr bwMode="auto">
              <a:xfrm>
                <a:off x="2313" y="2466"/>
                <a:ext cx="12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38" name="Line 178"/>
              <p:cNvSpPr>
                <a:spLocks noChangeAspect="1" noChangeShapeType="1"/>
              </p:cNvSpPr>
              <p:nvPr/>
            </p:nvSpPr>
            <p:spPr bwMode="auto">
              <a:xfrm flipH="1">
                <a:off x="1584" y="2746"/>
                <a:ext cx="11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39" name="Line 179"/>
              <p:cNvSpPr>
                <a:spLocks noChangeAspect="1" noChangeShapeType="1"/>
              </p:cNvSpPr>
              <p:nvPr/>
            </p:nvSpPr>
            <p:spPr bwMode="auto">
              <a:xfrm>
                <a:off x="1447" y="2746"/>
                <a:ext cx="13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40" name="Line 180"/>
              <p:cNvSpPr>
                <a:spLocks noChangeAspect="1" noChangeShapeType="1"/>
              </p:cNvSpPr>
              <p:nvPr/>
            </p:nvSpPr>
            <p:spPr bwMode="auto">
              <a:xfrm flipH="1">
                <a:off x="1754" y="2739"/>
                <a:ext cx="10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41" name="Line 181"/>
              <p:cNvSpPr>
                <a:spLocks noChangeAspect="1" noChangeShapeType="1"/>
              </p:cNvSpPr>
              <p:nvPr/>
            </p:nvSpPr>
            <p:spPr bwMode="auto">
              <a:xfrm>
                <a:off x="1629" y="2739"/>
                <a:ext cx="12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42" name="Line 182"/>
              <p:cNvSpPr>
                <a:spLocks noChangeAspect="1" noChangeShapeType="1"/>
              </p:cNvSpPr>
              <p:nvPr/>
            </p:nvSpPr>
            <p:spPr bwMode="auto">
              <a:xfrm flipH="1">
                <a:off x="1615" y="2904"/>
                <a:ext cx="10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43" name="Line 183"/>
              <p:cNvSpPr>
                <a:spLocks noChangeAspect="1" noChangeShapeType="1"/>
              </p:cNvSpPr>
              <p:nvPr/>
            </p:nvSpPr>
            <p:spPr bwMode="auto">
              <a:xfrm>
                <a:off x="1481" y="2904"/>
                <a:ext cx="13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44" name="Line 184"/>
              <p:cNvSpPr>
                <a:spLocks noChangeAspect="1" noChangeShapeType="1"/>
              </p:cNvSpPr>
              <p:nvPr/>
            </p:nvSpPr>
            <p:spPr bwMode="auto">
              <a:xfrm flipH="1">
                <a:off x="1473" y="3073"/>
                <a:ext cx="10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45" name="Line 185"/>
              <p:cNvSpPr>
                <a:spLocks noChangeAspect="1" noChangeShapeType="1"/>
              </p:cNvSpPr>
              <p:nvPr/>
            </p:nvSpPr>
            <p:spPr bwMode="auto">
              <a:xfrm>
                <a:off x="1351" y="3073"/>
                <a:ext cx="12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46" name="Line 186"/>
              <p:cNvSpPr>
                <a:spLocks noChangeAspect="1" noChangeShapeType="1"/>
              </p:cNvSpPr>
              <p:nvPr/>
            </p:nvSpPr>
            <p:spPr bwMode="auto">
              <a:xfrm flipH="1">
                <a:off x="1707" y="2989"/>
                <a:ext cx="8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47" name="Line 187"/>
              <p:cNvSpPr>
                <a:spLocks noChangeAspect="1" noChangeShapeType="1"/>
              </p:cNvSpPr>
              <p:nvPr/>
            </p:nvSpPr>
            <p:spPr bwMode="auto">
              <a:xfrm>
                <a:off x="1602" y="2989"/>
                <a:ext cx="10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48" name="Line 188"/>
              <p:cNvSpPr>
                <a:spLocks noChangeAspect="1" noChangeShapeType="1"/>
              </p:cNvSpPr>
              <p:nvPr/>
            </p:nvSpPr>
            <p:spPr bwMode="auto">
              <a:xfrm flipH="1">
                <a:off x="1694" y="2886"/>
                <a:ext cx="89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49" name="Line 189"/>
              <p:cNvSpPr>
                <a:spLocks noChangeAspect="1" noChangeShapeType="1"/>
              </p:cNvSpPr>
              <p:nvPr/>
            </p:nvSpPr>
            <p:spPr bwMode="auto">
              <a:xfrm>
                <a:off x="1587" y="2886"/>
                <a:ext cx="10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50" name="Line 190"/>
              <p:cNvSpPr>
                <a:spLocks noChangeAspect="1" noChangeShapeType="1"/>
              </p:cNvSpPr>
              <p:nvPr/>
            </p:nvSpPr>
            <p:spPr bwMode="auto">
              <a:xfrm flipH="1">
                <a:off x="1629" y="2922"/>
                <a:ext cx="8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51" name="Line 191"/>
              <p:cNvSpPr>
                <a:spLocks noChangeAspect="1" noChangeShapeType="1"/>
              </p:cNvSpPr>
              <p:nvPr/>
            </p:nvSpPr>
            <p:spPr bwMode="auto">
              <a:xfrm>
                <a:off x="1525" y="2922"/>
                <a:ext cx="10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52" name="Line 192"/>
              <p:cNvSpPr>
                <a:spLocks noChangeAspect="1" noChangeShapeType="1"/>
              </p:cNvSpPr>
              <p:nvPr/>
            </p:nvSpPr>
            <p:spPr bwMode="auto">
              <a:xfrm flipH="1">
                <a:off x="1721" y="3014"/>
                <a:ext cx="8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53" name="Line 193"/>
              <p:cNvSpPr>
                <a:spLocks noChangeAspect="1" noChangeShapeType="1"/>
              </p:cNvSpPr>
              <p:nvPr/>
            </p:nvSpPr>
            <p:spPr bwMode="auto">
              <a:xfrm>
                <a:off x="1626" y="3014"/>
                <a:ext cx="9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54" name="Line 194"/>
              <p:cNvSpPr>
                <a:spLocks noChangeAspect="1" noChangeShapeType="1"/>
              </p:cNvSpPr>
              <p:nvPr/>
            </p:nvSpPr>
            <p:spPr bwMode="auto">
              <a:xfrm flipH="1">
                <a:off x="1584" y="2915"/>
                <a:ext cx="7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55" name="Line 195"/>
              <p:cNvSpPr>
                <a:spLocks noChangeAspect="1" noChangeShapeType="1"/>
              </p:cNvSpPr>
              <p:nvPr/>
            </p:nvSpPr>
            <p:spPr bwMode="auto">
              <a:xfrm>
                <a:off x="1503" y="2915"/>
                <a:ext cx="8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56" name="Line 196"/>
              <p:cNvSpPr>
                <a:spLocks noChangeAspect="1" noChangeShapeType="1"/>
              </p:cNvSpPr>
              <p:nvPr/>
            </p:nvSpPr>
            <p:spPr bwMode="auto">
              <a:xfrm flipH="1">
                <a:off x="1673" y="2946"/>
                <a:ext cx="7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57" name="Line 197"/>
              <p:cNvSpPr>
                <a:spLocks noChangeAspect="1" noChangeShapeType="1"/>
              </p:cNvSpPr>
              <p:nvPr/>
            </p:nvSpPr>
            <p:spPr bwMode="auto">
              <a:xfrm>
                <a:off x="1580" y="2946"/>
                <a:ext cx="93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58" name="Line 198"/>
              <p:cNvSpPr>
                <a:spLocks noChangeAspect="1" noChangeShapeType="1"/>
              </p:cNvSpPr>
              <p:nvPr/>
            </p:nvSpPr>
            <p:spPr bwMode="auto">
              <a:xfrm flipH="1">
                <a:off x="1577" y="2828"/>
                <a:ext cx="9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59" name="Line 199"/>
              <p:cNvSpPr>
                <a:spLocks noChangeAspect="1" noChangeShapeType="1"/>
              </p:cNvSpPr>
              <p:nvPr/>
            </p:nvSpPr>
            <p:spPr bwMode="auto">
              <a:xfrm>
                <a:off x="1457" y="2828"/>
                <a:ext cx="120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60" name="Line 200"/>
              <p:cNvSpPr>
                <a:spLocks noChangeAspect="1" noChangeShapeType="1"/>
              </p:cNvSpPr>
              <p:nvPr/>
            </p:nvSpPr>
            <p:spPr bwMode="auto">
              <a:xfrm>
                <a:off x="1830" y="2919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61" name="Line 201"/>
              <p:cNvSpPr>
                <a:spLocks noChangeAspect="1" noChangeShapeType="1"/>
              </p:cNvSpPr>
              <p:nvPr/>
            </p:nvSpPr>
            <p:spPr bwMode="auto">
              <a:xfrm flipV="1">
                <a:off x="1830" y="2929"/>
                <a:ext cx="1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62" name="Line 202"/>
              <p:cNvSpPr>
                <a:spLocks noChangeAspect="1" noChangeShapeType="1"/>
              </p:cNvSpPr>
              <p:nvPr/>
            </p:nvSpPr>
            <p:spPr bwMode="auto">
              <a:xfrm>
                <a:off x="2110" y="2805"/>
                <a:ext cx="1" cy="1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63" name="Line 203"/>
              <p:cNvSpPr>
                <a:spLocks noChangeAspect="1" noChangeShapeType="1"/>
              </p:cNvSpPr>
              <p:nvPr/>
            </p:nvSpPr>
            <p:spPr bwMode="auto">
              <a:xfrm flipV="1">
                <a:off x="2110" y="2823"/>
                <a:ext cx="1" cy="2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64" name="Line 204"/>
              <p:cNvSpPr>
                <a:spLocks noChangeAspect="1" noChangeShapeType="1"/>
              </p:cNvSpPr>
              <p:nvPr/>
            </p:nvSpPr>
            <p:spPr bwMode="auto">
              <a:xfrm>
                <a:off x="1989" y="2815"/>
                <a:ext cx="1" cy="1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65" name="Line 205"/>
              <p:cNvSpPr>
                <a:spLocks noChangeAspect="1" noChangeShapeType="1"/>
              </p:cNvSpPr>
              <p:nvPr/>
            </p:nvSpPr>
            <p:spPr bwMode="auto">
              <a:xfrm flipV="1">
                <a:off x="1989" y="2828"/>
                <a:ext cx="1" cy="1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66" name="Line 206"/>
              <p:cNvSpPr>
                <a:spLocks noChangeAspect="1" noChangeShapeType="1"/>
              </p:cNvSpPr>
              <p:nvPr/>
            </p:nvSpPr>
            <p:spPr bwMode="auto">
              <a:xfrm>
                <a:off x="2437" y="2446"/>
                <a:ext cx="1" cy="2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67" name="Line 207"/>
              <p:cNvSpPr>
                <a:spLocks noChangeAspect="1" noChangeShapeType="1"/>
              </p:cNvSpPr>
              <p:nvPr/>
            </p:nvSpPr>
            <p:spPr bwMode="auto">
              <a:xfrm flipV="1">
                <a:off x="2437" y="2466"/>
                <a:ext cx="1" cy="2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68" name="Line 208"/>
              <p:cNvSpPr>
                <a:spLocks noChangeAspect="1" noChangeShapeType="1"/>
              </p:cNvSpPr>
              <p:nvPr/>
            </p:nvSpPr>
            <p:spPr bwMode="auto">
              <a:xfrm>
                <a:off x="1584" y="2719"/>
                <a:ext cx="1" cy="2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69" name="Line 209"/>
              <p:cNvSpPr>
                <a:spLocks noChangeAspect="1" noChangeShapeType="1"/>
              </p:cNvSpPr>
              <p:nvPr/>
            </p:nvSpPr>
            <p:spPr bwMode="auto">
              <a:xfrm flipV="1">
                <a:off x="1584" y="2746"/>
                <a:ext cx="1" cy="3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70" name="Line 210"/>
              <p:cNvSpPr>
                <a:spLocks noChangeAspect="1" noChangeShapeType="1"/>
              </p:cNvSpPr>
              <p:nvPr/>
            </p:nvSpPr>
            <p:spPr bwMode="auto">
              <a:xfrm>
                <a:off x="1754" y="2728"/>
                <a:ext cx="1" cy="1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71" name="Line 211"/>
              <p:cNvSpPr>
                <a:spLocks noChangeAspect="1" noChangeShapeType="1"/>
              </p:cNvSpPr>
              <p:nvPr/>
            </p:nvSpPr>
            <p:spPr bwMode="auto">
              <a:xfrm flipV="1">
                <a:off x="1754" y="2739"/>
                <a:ext cx="1" cy="1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72" name="Line 212"/>
              <p:cNvSpPr>
                <a:spLocks noChangeAspect="1" noChangeShapeType="1"/>
              </p:cNvSpPr>
              <p:nvPr/>
            </p:nvSpPr>
            <p:spPr bwMode="auto">
              <a:xfrm>
                <a:off x="1615" y="2898"/>
                <a:ext cx="1" cy="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73" name="Line 213"/>
              <p:cNvSpPr>
                <a:spLocks noChangeAspect="1" noChangeShapeType="1"/>
              </p:cNvSpPr>
              <p:nvPr/>
            </p:nvSpPr>
            <p:spPr bwMode="auto">
              <a:xfrm flipV="1">
                <a:off x="1615" y="2904"/>
                <a:ext cx="1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74" name="Line 214"/>
              <p:cNvSpPr>
                <a:spLocks noChangeAspect="1" noChangeShapeType="1"/>
              </p:cNvSpPr>
              <p:nvPr/>
            </p:nvSpPr>
            <p:spPr bwMode="auto">
              <a:xfrm>
                <a:off x="1473" y="3049"/>
                <a:ext cx="1" cy="2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75" name="Line 215"/>
              <p:cNvSpPr>
                <a:spLocks noChangeAspect="1" noChangeShapeType="1"/>
              </p:cNvSpPr>
              <p:nvPr/>
            </p:nvSpPr>
            <p:spPr bwMode="auto">
              <a:xfrm flipV="1">
                <a:off x="1473" y="3073"/>
                <a:ext cx="1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76" name="Line 216"/>
              <p:cNvSpPr>
                <a:spLocks noChangeAspect="1" noChangeShapeType="1"/>
              </p:cNvSpPr>
              <p:nvPr/>
            </p:nvSpPr>
            <p:spPr bwMode="auto">
              <a:xfrm>
                <a:off x="1707" y="2917"/>
                <a:ext cx="1" cy="7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77" name="Line 217"/>
              <p:cNvSpPr>
                <a:spLocks noChangeAspect="1" noChangeShapeType="1"/>
              </p:cNvSpPr>
              <p:nvPr/>
            </p:nvSpPr>
            <p:spPr bwMode="auto">
              <a:xfrm flipV="1">
                <a:off x="1707" y="2989"/>
                <a:ext cx="1" cy="9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78" name="Line 218"/>
              <p:cNvSpPr>
                <a:spLocks noChangeAspect="1" noChangeShapeType="1"/>
              </p:cNvSpPr>
              <p:nvPr/>
            </p:nvSpPr>
            <p:spPr bwMode="auto">
              <a:xfrm>
                <a:off x="1694" y="2858"/>
                <a:ext cx="1" cy="2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79" name="Line 219"/>
              <p:cNvSpPr>
                <a:spLocks noChangeAspect="1" noChangeShapeType="1"/>
              </p:cNvSpPr>
              <p:nvPr/>
            </p:nvSpPr>
            <p:spPr bwMode="auto">
              <a:xfrm flipV="1">
                <a:off x="1694" y="2886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80" name="Line 220"/>
              <p:cNvSpPr>
                <a:spLocks noChangeAspect="1" noChangeShapeType="1"/>
              </p:cNvSpPr>
              <p:nvPr/>
            </p:nvSpPr>
            <p:spPr bwMode="auto">
              <a:xfrm>
                <a:off x="1629" y="2914"/>
                <a:ext cx="1" cy="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81" name="Line 221"/>
              <p:cNvSpPr>
                <a:spLocks noChangeAspect="1" noChangeShapeType="1"/>
              </p:cNvSpPr>
              <p:nvPr/>
            </p:nvSpPr>
            <p:spPr bwMode="auto">
              <a:xfrm flipV="1">
                <a:off x="1629" y="2922"/>
                <a:ext cx="1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82" name="Line 222"/>
              <p:cNvSpPr>
                <a:spLocks noChangeAspect="1" noChangeShapeType="1"/>
              </p:cNvSpPr>
              <p:nvPr/>
            </p:nvSpPr>
            <p:spPr bwMode="auto">
              <a:xfrm>
                <a:off x="1721" y="2996"/>
                <a:ext cx="1" cy="1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83" name="Line 223"/>
              <p:cNvSpPr>
                <a:spLocks noChangeAspect="1" noChangeShapeType="1"/>
              </p:cNvSpPr>
              <p:nvPr/>
            </p:nvSpPr>
            <p:spPr bwMode="auto">
              <a:xfrm flipV="1">
                <a:off x="1721" y="3014"/>
                <a:ext cx="1" cy="2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84" name="Line 224"/>
              <p:cNvSpPr>
                <a:spLocks noChangeAspect="1" noChangeShapeType="1"/>
              </p:cNvSpPr>
              <p:nvPr/>
            </p:nvSpPr>
            <p:spPr bwMode="auto">
              <a:xfrm>
                <a:off x="1584" y="2903"/>
                <a:ext cx="1" cy="1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85" name="Line 225"/>
              <p:cNvSpPr>
                <a:spLocks noChangeAspect="1" noChangeShapeType="1"/>
              </p:cNvSpPr>
              <p:nvPr/>
            </p:nvSpPr>
            <p:spPr bwMode="auto">
              <a:xfrm flipV="1">
                <a:off x="1584" y="2915"/>
                <a:ext cx="1" cy="1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86" name="Line 226"/>
              <p:cNvSpPr>
                <a:spLocks noChangeAspect="1" noChangeShapeType="1"/>
              </p:cNvSpPr>
              <p:nvPr/>
            </p:nvSpPr>
            <p:spPr bwMode="auto">
              <a:xfrm>
                <a:off x="1673" y="2936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87" name="Line 227"/>
              <p:cNvSpPr>
                <a:spLocks noChangeAspect="1" noChangeShapeType="1"/>
              </p:cNvSpPr>
              <p:nvPr/>
            </p:nvSpPr>
            <p:spPr bwMode="auto">
              <a:xfrm flipV="1">
                <a:off x="1673" y="2946"/>
                <a:ext cx="1" cy="1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88" name="Line 228"/>
              <p:cNvSpPr>
                <a:spLocks noChangeAspect="1" noChangeShapeType="1"/>
              </p:cNvSpPr>
              <p:nvPr/>
            </p:nvSpPr>
            <p:spPr bwMode="auto">
              <a:xfrm>
                <a:off x="1577" y="2805"/>
                <a:ext cx="1" cy="2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89" name="Line 229"/>
              <p:cNvSpPr>
                <a:spLocks noChangeAspect="1" noChangeShapeType="1"/>
              </p:cNvSpPr>
              <p:nvPr/>
            </p:nvSpPr>
            <p:spPr bwMode="auto">
              <a:xfrm flipV="1">
                <a:off x="1577" y="2828"/>
                <a:ext cx="1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90" name="Freeform 230"/>
              <p:cNvSpPr>
                <a:spLocks noChangeAspect="1"/>
              </p:cNvSpPr>
              <p:nvPr/>
            </p:nvSpPr>
            <p:spPr bwMode="auto">
              <a:xfrm>
                <a:off x="1089" y="1775"/>
                <a:ext cx="50" cy="45"/>
              </a:xfrm>
              <a:custGeom>
                <a:avLst/>
                <a:gdLst>
                  <a:gd name="T0" fmla="*/ 0 w 100"/>
                  <a:gd name="T1" fmla="*/ 88 h 88"/>
                  <a:gd name="T2" fmla="*/ 50 w 100"/>
                  <a:gd name="T3" fmla="*/ 0 h 88"/>
                  <a:gd name="T4" fmla="*/ 100 w 100"/>
                  <a:gd name="T5" fmla="*/ 88 h 88"/>
                  <a:gd name="T6" fmla="*/ 0 w 100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88">
                    <a:moveTo>
                      <a:pt x="0" y="88"/>
                    </a:moveTo>
                    <a:lnTo>
                      <a:pt x="50" y="0"/>
                    </a:lnTo>
                    <a:lnTo>
                      <a:pt x="10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91" name="Line 231"/>
              <p:cNvSpPr>
                <a:spLocks noChangeAspect="1" noChangeShapeType="1"/>
              </p:cNvSpPr>
              <p:nvPr/>
            </p:nvSpPr>
            <p:spPr bwMode="auto">
              <a:xfrm flipH="1">
                <a:off x="1114" y="1805"/>
                <a:ext cx="68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92" name="Line 232"/>
              <p:cNvSpPr>
                <a:spLocks noChangeAspect="1" noChangeShapeType="1"/>
              </p:cNvSpPr>
              <p:nvPr/>
            </p:nvSpPr>
            <p:spPr bwMode="auto">
              <a:xfrm>
                <a:off x="1037" y="1805"/>
                <a:ext cx="77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93" name="Line 233"/>
              <p:cNvSpPr>
                <a:spLocks noChangeAspect="1" noChangeShapeType="1"/>
              </p:cNvSpPr>
              <p:nvPr/>
            </p:nvSpPr>
            <p:spPr bwMode="auto">
              <a:xfrm>
                <a:off x="1114" y="1797"/>
                <a:ext cx="1" cy="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94" name="Line 234"/>
              <p:cNvSpPr>
                <a:spLocks noChangeAspect="1" noChangeShapeType="1"/>
              </p:cNvSpPr>
              <p:nvPr/>
            </p:nvSpPr>
            <p:spPr bwMode="auto">
              <a:xfrm flipV="1">
                <a:off x="1114" y="1805"/>
                <a:ext cx="1" cy="9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995" name="Rectangle 235"/>
              <p:cNvSpPr>
                <a:spLocks noChangeAspect="1" noChangeArrowheads="1"/>
              </p:cNvSpPr>
              <p:nvPr/>
            </p:nvSpPr>
            <p:spPr bwMode="auto">
              <a:xfrm>
                <a:off x="1583" y="3257"/>
                <a:ext cx="553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1800">
                    <a:solidFill>
                      <a:srgbClr val="000000"/>
                    </a:solidFill>
                  </a:rPr>
                  <a:t>1+</a:t>
                </a:r>
                <a:r>
                  <a:rPr lang="en-US" altLang="en-US" sz="1800">
                    <a:solidFill>
                      <a:srgbClr val="000000"/>
                    </a:solidFill>
                    <a:sym typeface="Symbol" pitchFamily="18" charset="2"/>
                  </a:rPr>
                  <a:t></a:t>
                </a:r>
                <a:r>
                  <a:rPr lang="en-US" altLang="en-US" sz="1800" baseline="-25000">
                    <a:solidFill>
                      <a:srgbClr val="000000"/>
                    </a:solidFill>
                  </a:rPr>
                  <a:t>0</a:t>
                </a:r>
                <a:r>
                  <a:rPr lang="en-US" altLang="en-US" sz="1800">
                    <a:solidFill>
                      <a:srgbClr val="000000"/>
                    </a:solidFill>
                  </a:rPr>
                  <a:t>/2</a:t>
                </a:r>
                <a:r>
                  <a:rPr lang="en-US" altLang="en-US" sz="1800">
                    <a:solidFill>
                      <a:srgbClr val="000000"/>
                    </a:solidFill>
                    <a:sym typeface="MT Extra" pitchFamily="18" charset="2"/>
                  </a:rPr>
                  <a:t></a:t>
                </a: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45996" name="Rectangle 236"/>
              <p:cNvSpPr>
                <a:spLocks noChangeAspect="1" noChangeArrowheads="1"/>
              </p:cNvSpPr>
              <p:nvPr/>
            </p:nvSpPr>
            <p:spPr bwMode="auto">
              <a:xfrm rot="16200000">
                <a:off x="84" y="2304"/>
                <a:ext cx="58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en-US" sz="1800">
                    <a:solidFill>
                      <a:srgbClr val="000000"/>
                    </a:solidFill>
                  </a:rPr>
                  <a:t>R</a:t>
                </a:r>
                <a:r>
                  <a:rPr lang="en-US" altLang="en-US" sz="1800" baseline="-25000">
                    <a:solidFill>
                      <a:srgbClr val="000000"/>
                    </a:solidFill>
                  </a:rPr>
                  <a:t>fl</a:t>
                </a:r>
                <a:r>
                  <a:rPr lang="en-US" altLang="en-US" sz="1800" baseline="30000">
                    <a:solidFill>
                      <a:srgbClr val="000000"/>
                    </a:solidFill>
                  </a:rPr>
                  <a:t>0</a:t>
                </a:r>
                <a:r>
                  <a:rPr lang="en-US" altLang="en-US" sz="1800">
                    <a:solidFill>
                      <a:srgbClr val="000000"/>
                    </a:solidFill>
                  </a:rPr>
                  <a:t>[n</a:t>
                </a:r>
                <a:r>
                  <a:rPr lang="en-US" altLang="en-US" sz="1800">
                    <a:solidFill>
                      <a:srgbClr val="000000"/>
                    </a:solidFill>
                    <a:sym typeface="Symbol" pitchFamily="18" charset="2"/>
                  </a:rPr>
                  <a:t></a:t>
                </a:r>
                <a:r>
                  <a:rPr lang="en-US" altLang="en-US" sz="1800">
                    <a:solidFill>
                      <a:srgbClr val="000000"/>
                    </a:solidFill>
                  </a:rPr>
                  <a:t>/G]</a:t>
                </a: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5997" name="Rectangle 237"/>
            <p:cNvSpPr>
              <a:spLocks noChangeAspect="1" noChangeArrowheads="1"/>
            </p:cNvSpPr>
            <p:nvPr/>
          </p:nvSpPr>
          <p:spPr bwMode="auto">
            <a:xfrm>
              <a:off x="783" y="1544"/>
              <a:ext cx="29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dirty="0">
                  <a:solidFill>
                    <a:schemeClr val="tx1"/>
                  </a:solidFill>
                </a:rPr>
                <a:t>(a)</a:t>
              </a:r>
            </a:p>
          </p:txBody>
        </p:sp>
      </p:grpSp>
      <p:grpSp>
        <p:nvGrpSpPr>
          <p:cNvPr id="245998" name="Group 238"/>
          <p:cNvGrpSpPr>
            <a:grpSpLocks noChangeAspect="1"/>
          </p:cNvGrpSpPr>
          <p:nvPr/>
        </p:nvGrpSpPr>
        <p:grpSpPr bwMode="auto">
          <a:xfrm>
            <a:off x="4716463" y="1950529"/>
            <a:ext cx="4192587" cy="3251200"/>
            <a:chOff x="3170" y="1536"/>
            <a:chExt cx="2626" cy="1880"/>
          </a:xfrm>
        </p:grpSpPr>
        <p:sp>
          <p:nvSpPr>
            <p:cNvPr id="245999" name="Rectangle 239"/>
            <p:cNvSpPr>
              <a:spLocks noChangeAspect="1" noChangeArrowheads="1"/>
            </p:cNvSpPr>
            <p:nvPr/>
          </p:nvSpPr>
          <p:spPr bwMode="auto">
            <a:xfrm>
              <a:off x="3943" y="3182"/>
              <a:ext cx="7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6000" name="Rectangle 240"/>
            <p:cNvSpPr>
              <a:spLocks noChangeAspect="1" noChangeArrowheads="1"/>
            </p:cNvSpPr>
            <p:nvPr/>
          </p:nvSpPr>
          <p:spPr bwMode="auto">
            <a:xfrm>
              <a:off x="5266" y="3182"/>
              <a:ext cx="15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>
                  <a:solidFill>
                    <a:srgbClr val="000000"/>
                  </a:solidFill>
                </a:rPr>
                <a:t>10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6001" name="Rectangle 241"/>
            <p:cNvSpPr>
              <a:spLocks noChangeAspect="1" noChangeArrowheads="1"/>
            </p:cNvSpPr>
            <p:nvPr/>
          </p:nvSpPr>
          <p:spPr bwMode="auto">
            <a:xfrm>
              <a:off x="3474" y="2588"/>
              <a:ext cx="80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6002" name="Rectangle 242"/>
            <p:cNvSpPr>
              <a:spLocks noChangeAspect="1" noChangeArrowheads="1"/>
            </p:cNvSpPr>
            <p:nvPr/>
          </p:nvSpPr>
          <p:spPr bwMode="auto">
            <a:xfrm>
              <a:off x="3360" y="1925"/>
              <a:ext cx="15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>
                  <a:solidFill>
                    <a:srgbClr val="000000"/>
                  </a:solidFill>
                </a:rPr>
                <a:t>10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6003" name="Line 243"/>
            <p:cNvSpPr>
              <a:spLocks noChangeAspect="1" noChangeShapeType="1"/>
            </p:cNvSpPr>
            <p:nvPr/>
          </p:nvSpPr>
          <p:spPr bwMode="auto">
            <a:xfrm flipV="1">
              <a:off x="3565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04" name="Line 244"/>
            <p:cNvSpPr>
              <a:spLocks noChangeAspect="1" noChangeShapeType="1"/>
            </p:cNvSpPr>
            <p:nvPr/>
          </p:nvSpPr>
          <p:spPr bwMode="auto">
            <a:xfrm flipV="1">
              <a:off x="3671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05" name="Line 245"/>
            <p:cNvSpPr>
              <a:spLocks noChangeAspect="1" noChangeShapeType="1"/>
            </p:cNvSpPr>
            <p:nvPr/>
          </p:nvSpPr>
          <p:spPr bwMode="auto">
            <a:xfrm flipV="1">
              <a:off x="3761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06" name="Line 246"/>
            <p:cNvSpPr>
              <a:spLocks noChangeAspect="1" noChangeShapeType="1"/>
            </p:cNvSpPr>
            <p:nvPr/>
          </p:nvSpPr>
          <p:spPr bwMode="auto">
            <a:xfrm flipV="1">
              <a:off x="3840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07" name="Line 247"/>
            <p:cNvSpPr>
              <a:spLocks noChangeAspect="1" noChangeShapeType="1"/>
            </p:cNvSpPr>
            <p:nvPr/>
          </p:nvSpPr>
          <p:spPr bwMode="auto">
            <a:xfrm flipV="1">
              <a:off x="3909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08" name="Line 248"/>
            <p:cNvSpPr>
              <a:spLocks noChangeAspect="1" noChangeShapeType="1"/>
            </p:cNvSpPr>
            <p:nvPr/>
          </p:nvSpPr>
          <p:spPr bwMode="auto">
            <a:xfrm flipV="1">
              <a:off x="3971" y="3128"/>
              <a:ext cx="1" cy="3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09" name="Line 249"/>
            <p:cNvSpPr>
              <a:spLocks noChangeAspect="1" noChangeShapeType="1"/>
            </p:cNvSpPr>
            <p:nvPr/>
          </p:nvSpPr>
          <p:spPr bwMode="auto">
            <a:xfrm flipV="1">
              <a:off x="4377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10" name="Line 250"/>
            <p:cNvSpPr>
              <a:spLocks noChangeAspect="1" noChangeShapeType="1"/>
            </p:cNvSpPr>
            <p:nvPr/>
          </p:nvSpPr>
          <p:spPr bwMode="auto">
            <a:xfrm flipV="1">
              <a:off x="4615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11" name="Line 251"/>
            <p:cNvSpPr>
              <a:spLocks noChangeAspect="1" noChangeShapeType="1"/>
            </p:cNvSpPr>
            <p:nvPr/>
          </p:nvSpPr>
          <p:spPr bwMode="auto">
            <a:xfrm flipV="1">
              <a:off x="4783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12" name="Line 252"/>
            <p:cNvSpPr>
              <a:spLocks noChangeAspect="1" noChangeShapeType="1"/>
            </p:cNvSpPr>
            <p:nvPr/>
          </p:nvSpPr>
          <p:spPr bwMode="auto">
            <a:xfrm flipV="1">
              <a:off x="4914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13" name="Line 253"/>
            <p:cNvSpPr>
              <a:spLocks noChangeAspect="1" noChangeShapeType="1"/>
            </p:cNvSpPr>
            <p:nvPr/>
          </p:nvSpPr>
          <p:spPr bwMode="auto">
            <a:xfrm flipV="1">
              <a:off x="5021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14" name="Line 254"/>
            <p:cNvSpPr>
              <a:spLocks noChangeAspect="1" noChangeShapeType="1"/>
            </p:cNvSpPr>
            <p:nvPr/>
          </p:nvSpPr>
          <p:spPr bwMode="auto">
            <a:xfrm flipV="1">
              <a:off x="5111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15" name="Line 255"/>
            <p:cNvSpPr>
              <a:spLocks noChangeAspect="1" noChangeShapeType="1"/>
            </p:cNvSpPr>
            <p:nvPr/>
          </p:nvSpPr>
          <p:spPr bwMode="auto">
            <a:xfrm flipV="1">
              <a:off x="5189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16" name="Line 256"/>
            <p:cNvSpPr>
              <a:spLocks noChangeAspect="1" noChangeShapeType="1"/>
            </p:cNvSpPr>
            <p:nvPr/>
          </p:nvSpPr>
          <p:spPr bwMode="auto">
            <a:xfrm flipV="1">
              <a:off x="5258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17" name="Line 257"/>
            <p:cNvSpPr>
              <a:spLocks noChangeAspect="1" noChangeShapeType="1"/>
            </p:cNvSpPr>
            <p:nvPr/>
          </p:nvSpPr>
          <p:spPr bwMode="auto">
            <a:xfrm flipV="1">
              <a:off x="5320" y="3128"/>
              <a:ext cx="1" cy="3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18" name="Line 258"/>
            <p:cNvSpPr>
              <a:spLocks noChangeAspect="1" noChangeShapeType="1"/>
            </p:cNvSpPr>
            <p:nvPr/>
          </p:nvSpPr>
          <p:spPr bwMode="auto">
            <a:xfrm flipV="1">
              <a:off x="5727" y="3145"/>
              <a:ext cx="1" cy="1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19" name="Line 259"/>
            <p:cNvSpPr>
              <a:spLocks noChangeAspect="1" noChangeShapeType="1"/>
            </p:cNvSpPr>
            <p:nvPr/>
          </p:nvSpPr>
          <p:spPr bwMode="auto">
            <a:xfrm>
              <a:off x="3565" y="3161"/>
              <a:ext cx="22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20" name="Line 260"/>
            <p:cNvSpPr>
              <a:spLocks noChangeAspect="1" noChangeShapeType="1"/>
            </p:cNvSpPr>
            <p:nvPr/>
          </p:nvSpPr>
          <p:spPr bwMode="auto">
            <a:xfrm>
              <a:off x="3565" y="3161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21" name="Line 261"/>
            <p:cNvSpPr>
              <a:spLocks noChangeAspect="1" noChangeShapeType="1"/>
            </p:cNvSpPr>
            <p:nvPr/>
          </p:nvSpPr>
          <p:spPr bwMode="auto">
            <a:xfrm>
              <a:off x="3565" y="3042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22" name="Line 262"/>
            <p:cNvSpPr>
              <a:spLocks noChangeAspect="1" noChangeShapeType="1"/>
            </p:cNvSpPr>
            <p:nvPr/>
          </p:nvSpPr>
          <p:spPr bwMode="auto">
            <a:xfrm>
              <a:off x="3565" y="2957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23" name="Line 263"/>
            <p:cNvSpPr>
              <a:spLocks noChangeAspect="1" noChangeShapeType="1"/>
            </p:cNvSpPr>
            <p:nvPr/>
          </p:nvSpPr>
          <p:spPr bwMode="auto">
            <a:xfrm>
              <a:off x="3565" y="2891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24" name="Line 264"/>
            <p:cNvSpPr>
              <a:spLocks noChangeAspect="1" noChangeShapeType="1"/>
            </p:cNvSpPr>
            <p:nvPr/>
          </p:nvSpPr>
          <p:spPr bwMode="auto">
            <a:xfrm>
              <a:off x="3565" y="2838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25" name="Line 265"/>
            <p:cNvSpPr>
              <a:spLocks noChangeAspect="1" noChangeShapeType="1"/>
            </p:cNvSpPr>
            <p:nvPr/>
          </p:nvSpPr>
          <p:spPr bwMode="auto">
            <a:xfrm>
              <a:off x="3565" y="2792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26" name="Line 266"/>
            <p:cNvSpPr>
              <a:spLocks noChangeAspect="1" noChangeShapeType="1"/>
            </p:cNvSpPr>
            <p:nvPr/>
          </p:nvSpPr>
          <p:spPr bwMode="auto">
            <a:xfrm>
              <a:off x="3565" y="2753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27" name="Line 267"/>
            <p:cNvSpPr>
              <a:spLocks noChangeAspect="1" noChangeShapeType="1"/>
            </p:cNvSpPr>
            <p:nvPr/>
          </p:nvSpPr>
          <p:spPr bwMode="auto">
            <a:xfrm>
              <a:off x="3565" y="2719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28" name="Line 268"/>
            <p:cNvSpPr>
              <a:spLocks noChangeAspect="1" noChangeShapeType="1"/>
            </p:cNvSpPr>
            <p:nvPr/>
          </p:nvSpPr>
          <p:spPr bwMode="auto">
            <a:xfrm>
              <a:off x="3565" y="2688"/>
              <a:ext cx="3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29" name="Line 269"/>
            <p:cNvSpPr>
              <a:spLocks noChangeAspect="1" noChangeShapeType="1"/>
            </p:cNvSpPr>
            <p:nvPr/>
          </p:nvSpPr>
          <p:spPr bwMode="auto">
            <a:xfrm>
              <a:off x="3565" y="2483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30" name="Line 270"/>
            <p:cNvSpPr>
              <a:spLocks noChangeAspect="1" noChangeShapeType="1"/>
            </p:cNvSpPr>
            <p:nvPr/>
          </p:nvSpPr>
          <p:spPr bwMode="auto">
            <a:xfrm>
              <a:off x="3565" y="2364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31" name="Line 271"/>
            <p:cNvSpPr>
              <a:spLocks noChangeAspect="1" noChangeShapeType="1"/>
            </p:cNvSpPr>
            <p:nvPr/>
          </p:nvSpPr>
          <p:spPr bwMode="auto">
            <a:xfrm>
              <a:off x="3565" y="2279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32" name="Line 272"/>
            <p:cNvSpPr>
              <a:spLocks noChangeAspect="1" noChangeShapeType="1"/>
            </p:cNvSpPr>
            <p:nvPr/>
          </p:nvSpPr>
          <p:spPr bwMode="auto">
            <a:xfrm>
              <a:off x="3565" y="2214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33" name="Line 273"/>
            <p:cNvSpPr>
              <a:spLocks noChangeAspect="1" noChangeShapeType="1"/>
            </p:cNvSpPr>
            <p:nvPr/>
          </p:nvSpPr>
          <p:spPr bwMode="auto">
            <a:xfrm>
              <a:off x="3565" y="2160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34" name="Line 274"/>
            <p:cNvSpPr>
              <a:spLocks noChangeAspect="1" noChangeShapeType="1"/>
            </p:cNvSpPr>
            <p:nvPr/>
          </p:nvSpPr>
          <p:spPr bwMode="auto">
            <a:xfrm>
              <a:off x="3565" y="2115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35" name="Line 275"/>
            <p:cNvSpPr>
              <a:spLocks noChangeAspect="1" noChangeShapeType="1"/>
            </p:cNvSpPr>
            <p:nvPr/>
          </p:nvSpPr>
          <p:spPr bwMode="auto">
            <a:xfrm>
              <a:off x="3565" y="2075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36" name="Line 276"/>
            <p:cNvSpPr>
              <a:spLocks noChangeAspect="1" noChangeShapeType="1"/>
            </p:cNvSpPr>
            <p:nvPr/>
          </p:nvSpPr>
          <p:spPr bwMode="auto">
            <a:xfrm>
              <a:off x="3565" y="2041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37" name="Line 277"/>
            <p:cNvSpPr>
              <a:spLocks noChangeAspect="1" noChangeShapeType="1"/>
            </p:cNvSpPr>
            <p:nvPr/>
          </p:nvSpPr>
          <p:spPr bwMode="auto">
            <a:xfrm>
              <a:off x="3565" y="2009"/>
              <a:ext cx="3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38" name="Line 278"/>
            <p:cNvSpPr>
              <a:spLocks noChangeAspect="1" noChangeShapeType="1"/>
            </p:cNvSpPr>
            <p:nvPr/>
          </p:nvSpPr>
          <p:spPr bwMode="auto">
            <a:xfrm>
              <a:off x="3565" y="1806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39" name="Line 279"/>
            <p:cNvSpPr>
              <a:spLocks noChangeAspect="1" noChangeShapeType="1"/>
            </p:cNvSpPr>
            <p:nvPr/>
          </p:nvSpPr>
          <p:spPr bwMode="auto">
            <a:xfrm>
              <a:off x="3565" y="1686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40" name="Line 280"/>
            <p:cNvSpPr>
              <a:spLocks noChangeAspect="1" noChangeShapeType="1"/>
            </p:cNvSpPr>
            <p:nvPr/>
          </p:nvSpPr>
          <p:spPr bwMode="auto">
            <a:xfrm>
              <a:off x="3565" y="1601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41" name="Line 281"/>
            <p:cNvSpPr>
              <a:spLocks noChangeAspect="1" noChangeShapeType="1"/>
            </p:cNvSpPr>
            <p:nvPr/>
          </p:nvSpPr>
          <p:spPr bwMode="auto">
            <a:xfrm>
              <a:off x="3565" y="1536"/>
              <a:ext cx="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42" name="Line 282"/>
            <p:cNvSpPr>
              <a:spLocks noChangeAspect="1" noChangeShapeType="1"/>
            </p:cNvSpPr>
            <p:nvPr/>
          </p:nvSpPr>
          <p:spPr bwMode="auto">
            <a:xfrm flipV="1">
              <a:off x="3565" y="1536"/>
              <a:ext cx="1" cy="16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43" name="Line 283"/>
            <p:cNvSpPr>
              <a:spLocks noChangeAspect="1" noChangeShapeType="1"/>
            </p:cNvSpPr>
            <p:nvPr/>
          </p:nvSpPr>
          <p:spPr bwMode="auto">
            <a:xfrm>
              <a:off x="3565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44" name="Line 284"/>
            <p:cNvSpPr>
              <a:spLocks noChangeAspect="1" noChangeShapeType="1"/>
            </p:cNvSpPr>
            <p:nvPr/>
          </p:nvSpPr>
          <p:spPr bwMode="auto">
            <a:xfrm>
              <a:off x="3671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45" name="Line 285"/>
            <p:cNvSpPr>
              <a:spLocks noChangeAspect="1" noChangeShapeType="1"/>
            </p:cNvSpPr>
            <p:nvPr/>
          </p:nvSpPr>
          <p:spPr bwMode="auto">
            <a:xfrm>
              <a:off x="3761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46" name="Line 286"/>
            <p:cNvSpPr>
              <a:spLocks noChangeAspect="1" noChangeShapeType="1"/>
            </p:cNvSpPr>
            <p:nvPr/>
          </p:nvSpPr>
          <p:spPr bwMode="auto">
            <a:xfrm>
              <a:off x="3840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47" name="Line 287"/>
            <p:cNvSpPr>
              <a:spLocks noChangeAspect="1" noChangeShapeType="1"/>
            </p:cNvSpPr>
            <p:nvPr/>
          </p:nvSpPr>
          <p:spPr bwMode="auto">
            <a:xfrm>
              <a:off x="3909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48" name="Line 288"/>
            <p:cNvSpPr>
              <a:spLocks noChangeAspect="1" noChangeShapeType="1"/>
            </p:cNvSpPr>
            <p:nvPr/>
          </p:nvSpPr>
          <p:spPr bwMode="auto">
            <a:xfrm>
              <a:off x="3971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49" name="Line 289"/>
            <p:cNvSpPr>
              <a:spLocks noChangeAspect="1" noChangeShapeType="1"/>
            </p:cNvSpPr>
            <p:nvPr/>
          </p:nvSpPr>
          <p:spPr bwMode="auto">
            <a:xfrm>
              <a:off x="4377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50" name="Line 290"/>
            <p:cNvSpPr>
              <a:spLocks noChangeAspect="1" noChangeShapeType="1"/>
            </p:cNvSpPr>
            <p:nvPr/>
          </p:nvSpPr>
          <p:spPr bwMode="auto">
            <a:xfrm>
              <a:off x="4615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51" name="Line 291"/>
            <p:cNvSpPr>
              <a:spLocks noChangeAspect="1" noChangeShapeType="1"/>
            </p:cNvSpPr>
            <p:nvPr/>
          </p:nvSpPr>
          <p:spPr bwMode="auto">
            <a:xfrm>
              <a:off x="4783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52" name="Line 292"/>
            <p:cNvSpPr>
              <a:spLocks noChangeAspect="1" noChangeShapeType="1"/>
            </p:cNvSpPr>
            <p:nvPr/>
          </p:nvSpPr>
          <p:spPr bwMode="auto">
            <a:xfrm>
              <a:off x="4914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53" name="Line 293"/>
            <p:cNvSpPr>
              <a:spLocks noChangeAspect="1" noChangeShapeType="1"/>
            </p:cNvSpPr>
            <p:nvPr/>
          </p:nvSpPr>
          <p:spPr bwMode="auto">
            <a:xfrm>
              <a:off x="5021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54" name="Line 294"/>
            <p:cNvSpPr>
              <a:spLocks noChangeAspect="1" noChangeShapeType="1"/>
            </p:cNvSpPr>
            <p:nvPr/>
          </p:nvSpPr>
          <p:spPr bwMode="auto">
            <a:xfrm>
              <a:off x="5111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55" name="Line 295"/>
            <p:cNvSpPr>
              <a:spLocks noChangeAspect="1" noChangeShapeType="1"/>
            </p:cNvSpPr>
            <p:nvPr/>
          </p:nvSpPr>
          <p:spPr bwMode="auto">
            <a:xfrm>
              <a:off x="5189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56" name="Line 296"/>
            <p:cNvSpPr>
              <a:spLocks noChangeAspect="1" noChangeShapeType="1"/>
            </p:cNvSpPr>
            <p:nvPr/>
          </p:nvSpPr>
          <p:spPr bwMode="auto">
            <a:xfrm>
              <a:off x="5258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57" name="Line 297"/>
            <p:cNvSpPr>
              <a:spLocks noChangeAspect="1" noChangeShapeType="1"/>
            </p:cNvSpPr>
            <p:nvPr/>
          </p:nvSpPr>
          <p:spPr bwMode="auto">
            <a:xfrm>
              <a:off x="5320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58" name="Line 298"/>
            <p:cNvSpPr>
              <a:spLocks noChangeAspect="1" noChangeShapeType="1"/>
            </p:cNvSpPr>
            <p:nvPr/>
          </p:nvSpPr>
          <p:spPr bwMode="auto">
            <a:xfrm>
              <a:off x="5727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59" name="Line 299"/>
            <p:cNvSpPr>
              <a:spLocks noChangeAspect="1" noChangeShapeType="1"/>
            </p:cNvSpPr>
            <p:nvPr/>
          </p:nvSpPr>
          <p:spPr bwMode="auto">
            <a:xfrm>
              <a:off x="3565" y="1536"/>
              <a:ext cx="221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60" name="Line 300"/>
            <p:cNvSpPr>
              <a:spLocks noChangeAspect="1" noChangeShapeType="1"/>
            </p:cNvSpPr>
            <p:nvPr/>
          </p:nvSpPr>
          <p:spPr bwMode="auto">
            <a:xfrm>
              <a:off x="5782" y="316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61" name="Line 301"/>
            <p:cNvSpPr>
              <a:spLocks noChangeAspect="1" noChangeShapeType="1"/>
            </p:cNvSpPr>
            <p:nvPr/>
          </p:nvSpPr>
          <p:spPr bwMode="auto">
            <a:xfrm>
              <a:off x="5782" y="304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62" name="Line 302"/>
            <p:cNvSpPr>
              <a:spLocks noChangeAspect="1" noChangeShapeType="1"/>
            </p:cNvSpPr>
            <p:nvPr/>
          </p:nvSpPr>
          <p:spPr bwMode="auto">
            <a:xfrm>
              <a:off x="5782" y="2957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63" name="Line 303"/>
            <p:cNvSpPr>
              <a:spLocks noChangeAspect="1" noChangeShapeType="1"/>
            </p:cNvSpPr>
            <p:nvPr/>
          </p:nvSpPr>
          <p:spPr bwMode="auto">
            <a:xfrm>
              <a:off x="5782" y="289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64" name="Line 304"/>
            <p:cNvSpPr>
              <a:spLocks noChangeAspect="1" noChangeShapeType="1"/>
            </p:cNvSpPr>
            <p:nvPr/>
          </p:nvSpPr>
          <p:spPr bwMode="auto">
            <a:xfrm>
              <a:off x="5782" y="283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65" name="Line 305"/>
            <p:cNvSpPr>
              <a:spLocks noChangeAspect="1" noChangeShapeType="1"/>
            </p:cNvSpPr>
            <p:nvPr/>
          </p:nvSpPr>
          <p:spPr bwMode="auto">
            <a:xfrm>
              <a:off x="5782" y="2792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66" name="Line 306"/>
            <p:cNvSpPr>
              <a:spLocks noChangeAspect="1" noChangeShapeType="1"/>
            </p:cNvSpPr>
            <p:nvPr/>
          </p:nvSpPr>
          <p:spPr bwMode="auto">
            <a:xfrm>
              <a:off x="5782" y="275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67" name="Line 307"/>
            <p:cNvSpPr>
              <a:spLocks noChangeAspect="1" noChangeShapeType="1"/>
            </p:cNvSpPr>
            <p:nvPr/>
          </p:nvSpPr>
          <p:spPr bwMode="auto">
            <a:xfrm>
              <a:off x="5782" y="271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68" name="Line 308"/>
            <p:cNvSpPr>
              <a:spLocks noChangeAspect="1" noChangeShapeType="1"/>
            </p:cNvSpPr>
            <p:nvPr/>
          </p:nvSpPr>
          <p:spPr bwMode="auto">
            <a:xfrm>
              <a:off x="5782" y="2688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69" name="Line 309"/>
            <p:cNvSpPr>
              <a:spLocks noChangeAspect="1" noChangeShapeType="1"/>
            </p:cNvSpPr>
            <p:nvPr/>
          </p:nvSpPr>
          <p:spPr bwMode="auto">
            <a:xfrm>
              <a:off x="5782" y="2483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70" name="Line 310"/>
            <p:cNvSpPr>
              <a:spLocks noChangeAspect="1" noChangeShapeType="1"/>
            </p:cNvSpPr>
            <p:nvPr/>
          </p:nvSpPr>
          <p:spPr bwMode="auto">
            <a:xfrm>
              <a:off x="5782" y="236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71" name="Line 311"/>
            <p:cNvSpPr>
              <a:spLocks noChangeAspect="1" noChangeShapeType="1"/>
            </p:cNvSpPr>
            <p:nvPr/>
          </p:nvSpPr>
          <p:spPr bwMode="auto">
            <a:xfrm>
              <a:off x="5782" y="227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72" name="Line 312"/>
            <p:cNvSpPr>
              <a:spLocks noChangeAspect="1" noChangeShapeType="1"/>
            </p:cNvSpPr>
            <p:nvPr/>
          </p:nvSpPr>
          <p:spPr bwMode="auto">
            <a:xfrm>
              <a:off x="5782" y="2214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73" name="Line 313"/>
            <p:cNvSpPr>
              <a:spLocks noChangeAspect="1" noChangeShapeType="1"/>
            </p:cNvSpPr>
            <p:nvPr/>
          </p:nvSpPr>
          <p:spPr bwMode="auto">
            <a:xfrm>
              <a:off x="5782" y="2160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74" name="Line 314"/>
            <p:cNvSpPr>
              <a:spLocks noChangeAspect="1" noChangeShapeType="1"/>
            </p:cNvSpPr>
            <p:nvPr/>
          </p:nvSpPr>
          <p:spPr bwMode="auto">
            <a:xfrm>
              <a:off x="5782" y="211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75" name="Line 315"/>
            <p:cNvSpPr>
              <a:spLocks noChangeAspect="1" noChangeShapeType="1"/>
            </p:cNvSpPr>
            <p:nvPr/>
          </p:nvSpPr>
          <p:spPr bwMode="auto">
            <a:xfrm>
              <a:off x="5782" y="2075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76" name="Line 316"/>
            <p:cNvSpPr>
              <a:spLocks noChangeAspect="1" noChangeShapeType="1"/>
            </p:cNvSpPr>
            <p:nvPr/>
          </p:nvSpPr>
          <p:spPr bwMode="auto">
            <a:xfrm>
              <a:off x="5782" y="204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77" name="Line 317"/>
            <p:cNvSpPr>
              <a:spLocks noChangeAspect="1" noChangeShapeType="1"/>
            </p:cNvSpPr>
            <p:nvPr/>
          </p:nvSpPr>
          <p:spPr bwMode="auto">
            <a:xfrm>
              <a:off x="5782" y="2009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78" name="Line 318"/>
            <p:cNvSpPr>
              <a:spLocks noChangeAspect="1" noChangeShapeType="1"/>
            </p:cNvSpPr>
            <p:nvPr/>
          </p:nvSpPr>
          <p:spPr bwMode="auto">
            <a:xfrm>
              <a:off x="5782" y="180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79" name="Line 319"/>
            <p:cNvSpPr>
              <a:spLocks noChangeAspect="1" noChangeShapeType="1"/>
            </p:cNvSpPr>
            <p:nvPr/>
          </p:nvSpPr>
          <p:spPr bwMode="auto">
            <a:xfrm>
              <a:off x="5782" y="168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80" name="Line 320"/>
            <p:cNvSpPr>
              <a:spLocks noChangeAspect="1" noChangeShapeType="1"/>
            </p:cNvSpPr>
            <p:nvPr/>
          </p:nvSpPr>
          <p:spPr bwMode="auto">
            <a:xfrm>
              <a:off x="5782" y="1601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81" name="Line 321"/>
            <p:cNvSpPr>
              <a:spLocks noChangeAspect="1" noChangeShapeType="1"/>
            </p:cNvSpPr>
            <p:nvPr/>
          </p:nvSpPr>
          <p:spPr bwMode="auto">
            <a:xfrm>
              <a:off x="5782" y="1536"/>
              <a:ext cx="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82" name="Line 322"/>
            <p:cNvSpPr>
              <a:spLocks noChangeAspect="1" noChangeShapeType="1"/>
            </p:cNvSpPr>
            <p:nvPr/>
          </p:nvSpPr>
          <p:spPr bwMode="auto">
            <a:xfrm flipV="1">
              <a:off x="5782" y="1536"/>
              <a:ext cx="1" cy="16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83" name="Rectangle 323"/>
            <p:cNvSpPr>
              <a:spLocks noChangeAspect="1" noChangeArrowheads="1"/>
            </p:cNvSpPr>
            <p:nvPr/>
          </p:nvSpPr>
          <p:spPr bwMode="auto">
            <a:xfrm>
              <a:off x="4757" y="2446"/>
              <a:ext cx="40" cy="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84" name="Rectangle 324"/>
            <p:cNvSpPr>
              <a:spLocks noChangeAspect="1" noChangeArrowheads="1"/>
            </p:cNvSpPr>
            <p:nvPr/>
          </p:nvSpPr>
          <p:spPr bwMode="auto">
            <a:xfrm>
              <a:off x="5318" y="2150"/>
              <a:ext cx="40" cy="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85" name="Rectangle 325"/>
            <p:cNvSpPr>
              <a:spLocks noChangeAspect="1" noChangeArrowheads="1"/>
            </p:cNvSpPr>
            <p:nvPr/>
          </p:nvSpPr>
          <p:spPr bwMode="auto">
            <a:xfrm>
              <a:off x="4203" y="2199"/>
              <a:ext cx="40" cy="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86" name="Rectangle 326"/>
            <p:cNvSpPr>
              <a:spLocks noChangeAspect="1" noChangeArrowheads="1"/>
            </p:cNvSpPr>
            <p:nvPr/>
          </p:nvSpPr>
          <p:spPr bwMode="auto">
            <a:xfrm>
              <a:off x="4276" y="2224"/>
              <a:ext cx="40" cy="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87" name="Rectangle 327"/>
            <p:cNvSpPr>
              <a:spLocks noChangeAspect="1" noChangeArrowheads="1"/>
            </p:cNvSpPr>
            <p:nvPr/>
          </p:nvSpPr>
          <p:spPr bwMode="auto">
            <a:xfrm>
              <a:off x="4062" y="2106"/>
              <a:ext cx="40" cy="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88" name="Rectangle 328"/>
            <p:cNvSpPr>
              <a:spLocks noChangeAspect="1" noChangeArrowheads="1"/>
            </p:cNvSpPr>
            <p:nvPr/>
          </p:nvSpPr>
          <p:spPr bwMode="auto">
            <a:xfrm>
              <a:off x="3890" y="2273"/>
              <a:ext cx="40" cy="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89" name="Rectangle 329"/>
            <p:cNvSpPr>
              <a:spLocks noChangeAspect="1" noChangeArrowheads="1"/>
            </p:cNvSpPr>
            <p:nvPr/>
          </p:nvSpPr>
          <p:spPr bwMode="auto">
            <a:xfrm>
              <a:off x="3997" y="2315"/>
              <a:ext cx="40" cy="4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90" name="Rectangle 330"/>
            <p:cNvSpPr>
              <a:spLocks noChangeAspect="1" noChangeArrowheads="1"/>
            </p:cNvSpPr>
            <p:nvPr/>
          </p:nvSpPr>
          <p:spPr bwMode="auto">
            <a:xfrm>
              <a:off x="5057" y="2193"/>
              <a:ext cx="41" cy="4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91" name="Rectangle 331"/>
            <p:cNvSpPr>
              <a:spLocks noChangeAspect="1" noChangeArrowheads="1"/>
            </p:cNvSpPr>
            <p:nvPr/>
          </p:nvSpPr>
          <p:spPr bwMode="auto">
            <a:xfrm>
              <a:off x="4083" y="2290"/>
              <a:ext cx="40" cy="4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92" name="Rectangle 332"/>
            <p:cNvSpPr>
              <a:spLocks noChangeAspect="1" noChangeArrowheads="1"/>
            </p:cNvSpPr>
            <p:nvPr/>
          </p:nvSpPr>
          <p:spPr bwMode="auto">
            <a:xfrm>
              <a:off x="4354" y="2477"/>
              <a:ext cx="40" cy="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93" name="Rectangle 333"/>
            <p:cNvSpPr>
              <a:spLocks noChangeAspect="1" noChangeArrowheads="1"/>
            </p:cNvSpPr>
            <p:nvPr/>
          </p:nvSpPr>
          <p:spPr bwMode="auto">
            <a:xfrm>
              <a:off x="3926" y="2252"/>
              <a:ext cx="41" cy="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94" name="Rectangle 334"/>
            <p:cNvSpPr>
              <a:spLocks noChangeAspect="1" noChangeArrowheads="1"/>
            </p:cNvSpPr>
            <p:nvPr/>
          </p:nvSpPr>
          <p:spPr bwMode="auto">
            <a:xfrm>
              <a:off x="4249" y="2377"/>
              <a:ext cx="40" cy="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095" name="Line 335"/>
            <p:cNvSpPr>
              <a:spLocks noChangeAspect="1" noChangeShapeType="1"/>
            </p:cNvSpPr>
            <p:nvPr/>
          </p:nvSpPr>
          <p:spPr bwMode="auto">
            <a:xfrm flipH="1">
              <a:off x="4777" y="2466"/>
              <a:ext cx="93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96" name="Line 336"/>
            <p:cNvSpPr>
              <a:spLocks noChangeAspect="1" noChangeShapeType="1"/>
            </p:cNvSpPr>
            <p:nvPr/>
          </p:nvSpPr>
          <p:spPr bwMode="auto">
            <a:xfrm>
              <a:off x="4668" y="2466"/>
              <a:ext cx="10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97" name="Line 337"/>
            <p:cNvSpPr>
              <a:spLocks noChangeAspect="1" noChangeShapeType="1"/>
            </p:cNvSpPr>
            <p:nvPr/>
          </p:nvSpPr>
          <p:spPr bwMode="auto">
            <a:xfrm flipH="1">
              <a:off x="5338" y="2170"/>
              <a:ext cx="10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98" name="Line 338"/>
            <p:cNvSpPr>
              <a:spLocks noChangeAspect="1" noChangeShapeType="1"/>
            </p:cNvSpPr>
            <p:nvPr/>
          </p:nvSpPr>
          <p:spPr bwMode="auto">
            <a:xfrm>
              <a:off x="5217" y="2170"/>
              <a:ext cx="12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099" name="Line 339"/>
            <p:cNvSpPr>
              <a:spLocks noChangeAspect="1" noChangeShapeType="1"/>
            </p:cNvSpPr>
            <p:nvPr/>
          </p:nvSpPr>
          <p:spPr bwMode="auto">
            <a:xfrm flipH="1">
              <a:off x="4223" y="2219"/>
              <a:ext cx="8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00" name="Line 340"/>
            <p:cNvSpPr>
              <a:spLocks noChangeAspect="1" noChangeShapeType="1"/>
            </p:cNvSpPr>
            <p:nvPr/>
          </p:nvSpPr>
          <p:spPr bwMode="auto">
            <a:xfrm>
              <a:off x="4119" y="2219"/>
              <a:ext cx="10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01" name="Line 341"/>
            <p:cNvSpPr>
              <a:spLocks noChangeAspect="1" noChangeShapeType="1"/>
            </p:cNvSpPr>
            <p:nvPr/>
          </p:nvSpPr>
          <p:spPr bwMode="auto">
            <a:xfrm flipH="1">
              <a:off x="4296" y="2244"/>
              <a:ext cx="14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02" name="Line 342"/>
            <p:cNvSpPr>
              <a:spLocks noChangeAspect="1" noChangeShapeType="1"/>
            </p:cNvSpPr>
            <p:nvPr/>
          </p:nvSpPr>
          <p:spPr bwMode="auto">
            <a:xfrm>
              <a:off x="4110" y="2244"/>
              <a:ext cx="186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03" name="Line 343"/>
            <p:cNvSpPr>
              <a:spLocks noChangeAspect="1" noChangeShapeType="1"/>
            </p:cNvSpPr>
            <p:nvPr/>
          </p:nvSpPr>
          <p:spPr bwMode="auto">
            <a:xfrm flipH="1">
              <a:off x="4082" y="2126"/>
              <a:ext cx="166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04" name="Line 344"/>
            <p:cNvSpPr>
              <a:spLocks noChangeAspect="1" noChangeShapeType="1"/>
            </p:cNvSpPr>
            <p:nvPr/>
          </p:nvSpPr>
          <p:spPr bwMode="auto">
            <a:xfrm>
              <a:off x="3850" y="2126"/>
              <a:ext cx="2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05" name="Line 345"/>
            <p:cNvSpPr>
              <a:spLocks noChangeAspect="1" noChangeShapeType="1"/>
            </p:cNvSpPr>
            <p:nvPr/>
          </p:nvSpPr>
          <p:spPr bwMode="auto">
            <a:xfrm flipH="1">
              <a:off x="3910" y="2293"/>
              <a:ext cx="18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06" name="Line 346"/>
            <p:cNvSpPr>
              <a:spLocks noChangeAspect="1" noChangeShapeType="1"/>
            </p:cNvSpPr>
            <p:nvPr/>
          </p:nvSpPr>
          <p:spPr bwMode="auto">
            <a:xfrm>
              <a:off x="3651" y="2293"/>
              <a:ext cx="25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07" name="Line 347"/>
            <p:cNvSpPr>
              <a:spLocks noChangeAspect="1" noChangeShapeType="1"/>
            </p:cNvSpPr>
            <p:nvPr/>
          </p:nvSpPr>
          <p:spPr bwMode="auto">
            <a:xfrm flipH="1">
              <a:off x="4017" y="2335"/>
              <a:ext cx="93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08" name="Line 348"/>
            <p:cNvSpPr>
              <a:spLocks noChangeAspect="1" noChangeShapeType="1"/>
            </p:cNvSpPr>
            <p:nvPr/>
          </p:nvSpPr>
          <p:spPr bwMode="auto">
            <a:xfrm>
              <a:off x="3905" y="2335"/>
              <a:ext cx="11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09" name="Line 349"/>
            <p:cNvSpPr>
              <a:spLocks noChangeAspect="1" noChangeShapeType="1"/>
            </p:cNvSpPr>
            <p:nvPr/>
          </p:nvSpPr>
          <p:spPr bwMode="auto">
            <a:xfrm flipH="1">
              <a:off x="5078" y="2214"/>
              <a:ext cx="96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10" name="Line 350"/>
            <p:cNvSpPr>
              <a:spLocks noChangeAspect="1" noChangeShapeType="1"/>
            </p:cNvSpPr>
            <p:nvPr/>
          </p:nvSpPr>
          <p:spPr bwMode="auto">
            <a:xfrm>
              <a:off x="4961" y="2214"/>
              <a:ext cx="11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11" name="Line 351"/>
            <p:cNvSpPr>
              <a:spLocks noChangeAspect="1" noChangeShapeType="1"/>
            </p:cNvSpPr>
            <p:nvPr/>
          </p:nvSpPr>
          <p:spPr bwMode="auto">
            <a:xfrm flipH="1">
              <a:off x="4103" y="2310"/>
              <a:ext cx="18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12" name="Line 352"/>
            <p:cNvSpPr>
              <a:spLocks noChangeAspect="1" noChangeShapeType="1"/>
            </p:cNvSpPr>
            <p:nvPr/>
          </p:nvSpPr>
          <p:spPr bwMode="auto">
            <a:xfrm>
              <a:off x="3845" y="2310"/>
              <a:ext cx="25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13" name="Line 353"/>
            <p:cNvSpPr>
              <a:spLocks noChangeAspect="1" noChangeShapeType="1"/>
            </p:cNvSpPr>
            <p:nvPr/>
          </p:nvSpPr>
          <p:spPr bwMode="auto">
            <a:xfrm flipH="1">
              <a:off x="4374" y="2497"/>
              <a:ext cx="13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14" name="Line 354"/>
            <p:cNvSpPr>
              <a:spLocks noChangeAspect="1" noChangeShapeType="1"/>
            </p:cNvSpPr>
            <p:nvPr/>
          </p:nvSpPr>
          <p:spPr bwMode="auto">
            <a:xfrm>
              <a:off x="4190" y="2497"/>
              <a:ext cx="18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15" name="Line 355"/>
            <p:cNvSpPr>
              <a:spLocks noChangeAspect="1" noChangeShapeType="1"/>
            </p:cNvSpPr>
            <p:nvPr/>
          </p:nvSpPr>
          <p:spPr bwMode="auto">
            <a:xfrm flipH="1">
              <a:off x="3947" y="2272"/>
              <a:ext cx="11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16" name="Line 356"/>
            <p:cNvSpPr>
              <a:spLocks noChangeAspect="1" noChangeShapeType="1"/>
            </p:cNvSpPr>
            <p:nvPr/>
          </p:nvSpPr>
          <p:spPr bwMode="auto">
            <a:xfrm>
              <a:off x="3798" y="2272"/>
              <a:ext cx="14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17" name="Line 357"/>
            <p:cNvSpPr>
              <a:spLocks noChangeAspect="1" noChangeShapeType="1"/>
            </p:cNvSpPr>
            <p:nvPr/>
          </p:nvSpPr>
          <p:spPr bwMode="auto">
            <a:xfrm flipH="1">
              <a:off x="4269" y="2397"/>
              <a:ext cx="15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18" name="Line 358"/>
            <p:cNvSpPr>
              <a:spLocks noChangeAspect="1" noChangeShapeType="1"/>
            </p:cNvSpPr>
            <p:nvPr/>
          </p:nvSpPr>
          <p:spPr bwMode="auto">
            <a:xfrm>
              <a:off x="4065" y="2397"/>
              <a:ext cx="20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19" name="Line 359"/>
            <p:cNvSpPr>
              <a:spLocks noChangeAspect="1" noChangeShapeType="1"/>
            </p:cNvSpPr>
            <p:nvPr/>
          </p:nvSpPr>
          <p:spPr bwMode="auto">
            <a:xfrm>
              <a:off x="4777" y="2459"/>
              <a:ext cx="1" cy="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20" name="Line 360"/>
            <p:cNvSpPr>
              <a:spLocks noChangeAspect="1" noChangeShapeType="1"/>
            </p:cNvSpPr>
            <p:nvPr/>
          </p:nvSpPr>
          <p:spPr bwMode="auto">
            <a:xfrm flipV="1">
              <a:off x="4777" y="2466"/>
              <a:ext cx="1" cy="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21" name="Line 361"/>
            <p:cNvSpPr>
              <a:spLocks noChangeAspect="1" noChangeShapeType="1"/>
            </p:cNvSpPr>
            <p:nvPr/>
          </p:nvSpPr>
          <p:spPr bwMode="auto">
            <a:xfrm>
              <a:off x="5338" y="2165"/>
              <a:ext cx="1" cy="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22" name="Line 362"/>
            <p:cNvSpPr>
              <a:spLocks noChangeAspect="1" noChangeShapeType="1"/>
            </p:cNvSpPr>
            <p:nvPr/>
          </p:nvSpPr>
          <p:spPr bwMode="auto">
            <a:xfrm flipV="1">
              <a:off x="5338" y="2170"/>
              <a:ext cx="1" cy="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23" name="Line 363"/>
            <p:cNvSpPr>
              <a:spLocks noChangeAspect="1" noChangeShapeType="1"/>
            </p:cNvSpPr>
            <p:nvPr/>
          </p:nvSpPr>
          <p:spPr bwMode="auto">
            <a:xfrm>
              <a:off x="4223" y="2202"/>
              <a:ext cx="1" cy="1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24" name="Line 364"/>
            <p:cNvSpPr>
              <a:spLocks noChangeAspect="1" noChangeShapeType="1"/>
            </p:cNvSpPr>
            <p:nvPr/>
          </p:nvSpPr>
          <p:spPr bwMode="auto">
            <a:xfrm flipV="1">
              <a:off x="4223" y="2219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25" name="Line 365"/>
            <p:cNvSpPr>
              <a:spLocks noChangeAspect="1" noChangeShapeType="1"/>
            </p:cNvSpPr>
            <p:nvPr/>
          </p:nvSpPr>
          <p:spPr bwMode="auto">
            <a:xfrm>
              <a:off x="4296" y="2238"/>
              <a:ext cx="1" cy="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26" name="Line 366"/>
            <p:cNvSpPr>
              <a:spLocks noChangeAspect="1" noChangeShapeType="1"/>
            </p:cNvSpPr>
            <p:nvPr/>
          </p:nvSpPr>
          <p:spPr bwMode="auto">
            <a:xfrm flipV="1">
              <a:off x="4296" y="2244"/>
              <a:ext cx="1" cy="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27" name="Line 367"/>
            <p:cNvSpPr>
              <a:spLocks noChangeAspect="1" noChangeShapeType="1"/>
            </p:cNvSpPr>
            <p:nvPr/>
          </p:nvSpPr>
          <p:spPr bwMode="auto">
            <a:xfrm>
              <a:off x="4082" y="2122"/>
              <a:ext cx="1" cy="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28" name="Line 368"/>
            <p:cNvSpPr>
              <a:spLocks noChangeAspect="1" noChangeShapeType="1"/>
            </p:cNvSpPr>
            <p:nvPr/>
          </p:nvSpPr>
          <p:spPr bwMode="auto">
            <a:xfrm flipV="1">
              <a:off x="4082" y="2126"/>
              <a:ext cx="1" cy="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29" name="Line 369"/>
            <p:cNvSpPr>
              <a:spLocks noChangeAspect="1" noChangeShapeType="1"/>
            </p:cNvSpPr>
            <p:nvPr/>
          </p:nvSpPr>
          <p:spPr bwMode="auto">
            <a:xfrm>
              <a:off x="3910" y="2286"/>
              <a:ext cx="1" cy="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30" name="Line 370"/>
            <p:cNvSpPr>
              <a:spLocks noChangeAspect="1" noChangeShapeType="1"/>
            </p:cNvSpPr>
            <p:nvPr/>
          </p:nvSpPr>
          <p:spPr bwMode="auto">
            <a:xfrm flipV="1">
              <a:off x="3910" y="2293"/>
              <a:ext cx="1" cy="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31" name="Line 371"/>
            <p:cNvSpPr>
              <a:spLocks noChangeAspect="1" noChangeShapeType="1"/>
            </p:cNvSpPr>
            <p:nvPr/>
          </p:nvSpPr>
          <p:spPr bwMode="auto">
            <a:xfrm>
              <a:off x="4017" y="2327"/>
              <a:ext cx="1" cy="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32" name="Line 372"/>
            <p:cNvSpPr>
              <a:spLocks noChangeAspect="1" noChangeShapeType="1"/>
            </p:cNvSpPr>
            <p:nvPr/>
          </p:nvSpPr>
          <p:spPr bwMode="auto">
            <a:xfrm flipV="1">
              <a:off x="4017" y="2335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33" name="Line 373"/>
            <p:cNvSpPr>
              <a:spLocks noChangeAspect="1" noChangeShapeType="1"/>
            </p:cNvSpPr>
            <p:nvPr/>
          </p:nvSpPr>
          <p:spPr bwMode="auto">
            <a:xfrm>
              <a:off x="5078" y="2196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34" name="Line 374"/>
            <p:cNvSpPr>
              <a:spLocks noChangeAspect="1" noChangeShapeType="1"/>
            </p:cNvSpPr>
            <p:nvPr/>
          </p:nvSpPr>
          <p:spPr bwMode="auto">
            <a:xfrm flipV="1">
              <a:off x="5078" y="2214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35" name="Line 375"/>
            <p:cNvSpPr>
              <a:spLocks noChangeAspect="1" noChangeShapeType="1"/>
            </p:cNvSpPr>
            <p:nvPr/>
          </p:nvSpPr>
          <p:spPr bwMode="auto">
            <a:xfrm>
              <a:off x="4103" y="2294"/>
              <a:ext cx="1" cy="1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36" name="Line 376"/>
            <p:cNvSpPr>
              <a:spLocks noChangeAspect="1" noChangeShapeType="1"/>
            </p:cNvSpPr>
            <p:nvPr/>
          </p:nvSpPr>
          <p:spPr bwMode="auto">
            <a:xfrm flipV="1">
              <a:off x="4103" y="2310"/>
              <a:ext cx="1" cy="1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37" name="Line 377"/>
            <p:cNvSpPr>
              <a:spLocks noChangeAspect="1" noChangeShapeType="1"/>
            </p:cNvSpPr>
            <p:nvPr/>
          </p:nvSpPr>
          <p:spPr bwMode="auto">
            <a:xfrm>
              <a:off x="4374" y="2488"/>
              <a:ext cx="1" cy="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38" name="Line 378"/>
            <p:cNvSpPr>
              <a:spLocks noChangeAspect="1" noChangeShapeType="1"/>
            </p:cNvSpPr>
            <p:nvPr/>
          </p:nvSpPr>
          <p:spPr bwMode="auto">
            <a:xfrm flipV="1">
              <a:off x="4374" y="2497"/>
              <a:ext cx="1" cy="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39" name="Line 379"/>
            <p:cNvSpPr>
              <a:spLocks noChangeAspect="1" noChangeShapeType="1"/>
            </p:cNvSpPr>
            <p:nvPr/>
          </p:nvSpPr>
          <p:spPr bwMode="auto">
            <a:xfrm>
              <a:off x="3947" y="2264"/>
              <a:ext cx="1" cy="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40" name="Line 380"/>
            <p:cNvSpPr>
              <a:spLocks noChangeAspect="1" noChangeShapeType="1"/>
            </p:cNvSpPr>
            <p:nvPr/>
          </p:nvSpPr>
          <p:spPr bwMode="auto">
            <a:xfrm flipV="1">
              <a:off x="3947" y="2272"/>
              <a:ext cx="1" cy="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41" name="Line 381"/>
            <p:cNvSpPr>
              <a:spLocks noChangeAspect="1" noChangeShapeType="1"/>
            </p:cNvSpPr>
            <p:nvPr/>
          </p:nvSpPr>
          <p:spPr bwMode="auto">
            <a:xfrm>
              <a:off x="4269" y="2393"/>
              <a:ext cx="1" cy="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42" name="Line 382"/>
            <p:cNvSpPr>
              <a:spLocks noChangeAspect="1" noChangeShapeType="1"/>
            </p:cNvSpPr>
            <p:nvPr/>
          </p:nvSpPr>
          <p:spPr bwMode="auto">
            <a:xfrm flipV="1">
              <a:off x="4269" y="2397"/>
              <a:ext cx="1" cy="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43" name="Oval 383"/>
            <p:cNvSpPr>
              <a:spLocks noChangeAspect="1" noChangeArrowheads="1"/>
            </p:cNvSpPr>
            <p:nvPr/>
          </p:nvSpPr>
          <p:spPr bwMode="auto">
            <a:xfrm>
              <a:off x="4670" y="2646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44" name="Oval 384"/>
            <p:cNvSpPr>
              <a:spLocks noChangeAspect="1" noChangeArrowheads="1"/>
            </p:cNvSpPr>
            <p:nvPr/>
          </p:nvSpPr>
          <p:spPr bwMode="auto">
            <a:xfrm>
              <a:off x="4960" y="2305"/>
              <a:ext cx="45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45" name="Oval 385"/>
            <p:cNvSpPr>
              <a:spLocks noChangeAspect="1" noChangeArrowheads="1"/>
            </p:cNvSpPr>
            <p:nvPr/>
          </p:nvSpPr>
          <p:spPr bwMode="auto">
            <a:xfrm>
              <a:off x="4835" y="2437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46" name="Oval 386"/>
            <p:cNvSpPr>
              <a:spLocks noChangeAspect="1" noChangeArrowheads="1"/>
            </p:cNvSpPr>
            <p:nvPr/>
          </p:nvSpPr>
          <p:spPr bwMode="auto">
            <a:xfrm>
              <a:off x="5297" y="1768"/>
              <a:ext cx="45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47" name="Oval 387"/>
            <p:cNvSpPr>
              <a:spLocks noChangeAspect="1" noChangeArrowheads="1"/>
            </p:cNvSpPr>
            <p:nvPr/>
          </p:nvSpPr>
          <p:spPr bwMode="auto">
            <a:xfrm>
              <a:off x="4416" y="2586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48" name="Oval 388"/>
            <p:cNvSpPr>
              <a:spLocks noChangeAspect="1" noChangeArrowheads="1"/>
            </p:cNvSpPr>
            <p:nvPr/>
          </p:nvSpPr>
          <p:spPr bwMode="auto">
            <a:xfrm>
              <a:off x="4591" y="2622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49" name="Oval 389"/>
            <p:cNvSpPr>
              <a:spLocks noChangeAspect="1" noChangeArrowheads="1"/>
            </p:cNvSpPr>
            <p:nvPr/>
          </p:nvSpPr>
          <p:spPr bwMode="auto">
            <a:xfrm>
              <a:off x="4447" y="2696"/>
              <a:ext cx="44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50" name="Oval 390"/>
            <p:cNvSpPr>
              <a:spLocks noChangeAspect="1" noChangeArrowheads="1"/>
            </p:cNvSpPr>
            <p:nvPr/>
          </p:nvSpPr>
          <p:spPr bwMode="auto">
            <a:xfrm>
              <a:off x="4301" y="2846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51" name="Oval 391"/>
            <p:cNvSpPr>
              <a:spLocks noChangeAspect="1" noChangeArrowheads="1"/>
            </p:cNvSpPr>
            <p:nvPr/>
          </p:nvSpPr>
          <p:spPr bwMode="auto">
            <a:xfrm>
              <a:off x="4543" y="2875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52" name="Oval 392"/>
            <p:cNvSpPr>
              <a:spLocks noChangeAspect="1" noChangeArrowheads="1"/>
            </p:cNvSpPr>
            <p:nvPr/>
          </p:nvSpPr>
          <p:spPr bwMode="auto">
            <a:xfrm>
              <a:off x="4528" y="2598"/>
              <a:ext cx="45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53" name="Oval 393"/>
            <p:cNvSpPr>
              <a:spLocks noChangeAspect="1" noChangeArrowheads="1"/>
            </p:cNvSpPr>
            <p:nvPr/>
          </p:nvSpPr>
          <p:spPr bwMode="auto">
            <a:xfrm>
              <a:off x="4462" y="2687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54" name="Oval 394"/>
            <p:cNvSpPr>
              <a:spLocks noChangeAspect="1" noChangeArrowheads="1"/>
            </p:cNvSpPr>
            <p:nvPr/>
          </p:nvSpPr>
          <p:spPr bwMode="auto">
            <a:xfrm>
              <a:off x="4557" y="2693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55" name="Oval 395"/>
            <p:cNvSpPr>
              <a:spLocks noChangeAspect="1" noChangeArrowheads="1"/>
            </p:cNvSpPr>
            <p:nvPr/>
          </p:nvSpPr>
          <p:spPr bwMode="auto">
            <a:xfrm>
              <a:off x="4416" y="2710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56" name="Oval 396"/>
            <p:cNvSpPr>
              <a:spLocks noChangeAspect="1" noChangeArrowheads="1"/>
            </p:cNvSpPr>
            <p:nvPr/>
          </p:nvSpPr>
          <p:spPr bwMode="auto">
            <a:xfrm>
              <a:off x="4507" y="2713"/>
              <a:ext cx="44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57" name="Oval 397"/>
            <p:cNvSpPr>
              <a:spLocks noChangeAspect="1" noChangeArrowheads="1"/>
            </p:cNvSpPr>
            <p:nvPr/>
          </p:nvSpPr>
          <p:spPr bwMode="auto">
            <a:xfrm>
              <a:off x="4408" y="2586"/>
              <a:ext cx="45" cy="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58" name="Line 398"/>
            <p:cNvSpPr>
              <a:spLocks noChangeAspect="1" noChangeShapeType="1"/>
            </p:cNvSpPr>
            <p:nvPr/>
          </p:nvSpPr>
          <p:spPr bwMode="auto">
            <a:xfrm flipH="1">
              <a:off x="4692" y="2668"/>
              <a:ext cx="76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59" name="Line 399"/>
            <p:cNvSpPr>
              <a:spLocks noChangeAspect="1" noChangeShapeType="1"/>
            </p:cNvSpPr>
            <p:nvPr/>
          </p:nvSpPr>
          <p:spPr bwMode="auto">
            <a:xfrm>
              <a:off x="4603" y="2668"/>
              <a:ext cx="8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60" name="Line 400"/>
            <p:cNvSpPr>
              <a:spLocks noChangeAspect="1" noChangeShapeType="1"/>
            </p:cNvSpPr>
            <p:nvPr/>
          </p:nvSpPr>
          <p:spPr bwMode="auto">
            <a:xfrm flipH="1">
              <a:off x="4983" y="2327"/>
              <a:ext cx="86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61" name="Line 401"/>
            <p:cNvSpPr>
              <a:spLocks noChangeAspect="1" noChangeShapeType="1"/>
            </p:cNvSpPr>
            <p:nvPr/>
          </p:nvSpPr>
          <p:spPr bwMode="auto">
            <a:xfrm>
              <a:off x="4880" y="2327"/>
              <a:ext cx="103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62" name="Line 402"/>
            <p:cNvSpPr>
              <a:spLocks noChangeAspect="1" noChangeShapeType="1"/>
            </p:cNvSpPr>
            <p:nvPr/>
          </p:nvSpPr>
          <p:spPr bwMode="auto">
            <a:xfrm flipH="1">
              <a:off x="4857" y="2459"/>
              <a:ext cx="11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63" name="Line 403"/>
            <p:cNvSpPr>
              <a:spLocks noChangeAspect="1" noChangeShapeType="1"/>
            </p:cNvSpPr>
            <p:nvPr/>
          </p:nvSpPr>
          <p:spPr bwMode="auto">
            <a:xfrm>
              <a:off x="4715" y="2459"/>
              <a:ext cx="14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64" name="Line 404"/>
            <p:cNvSpPr>
              <a:spLocks noChangeAspect="1" noChangeShapeType="1"/>
            </p:cNvSpPr>
            <p:nvPr/>
          </p:nvSpPr>
          <p:spPr bwMode="auto">
            <a:xfrm flipH="1">
              <a:off x="5320" y="1790"/>
              <a:ext cx="10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65" name="Line 405"/>
            <p:cNvSpPr>
              <a:spLocks noChangeAspect="1" noChangeShapeType="1"/>
            </p:cNvSpPr>
            <p:nvPr/>
          </p:nvSpPr>
          <p:spPr bwMode="auto">
            <a:xfrm>
              <a:off x="5191" y="1790"/>
              <a:ext cx="12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66" name="Line 406"/>
            <p:cNvSpPr>
              <a:spLocks noChangeAspect="1" noChangeShapeType="1"/>
            </p:cNvSpPr>
            <p:nvPr/>
          </p:nvSpPr>
          <p:spPr bwMode="auto">
            <a:xfrm flipH="1">
              <a:off x="4438" y="2608"/>
              <a:ext cx="11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67" name="Line 407"/>
            <p:cNvSpPr>
              <a:spLocks noChangeAspect="1" noChangeShapeType="1"/>
            </p:cNvSpPr>
            <p:nvPr/>
          </p:nvSpPr>
          <p:spPr bwMode="auto">
            <a:xfrm>
              <a:off x="4296" y="2608"/>
              <a:ext cx="14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68" name="Line 408"/>
            <p:cNvSpPr>
              <a:spLocks noChangeAspect="1" noChangeShapeType="1"/>
            </p:cNvSpPr>
            <p:nvPr/>
          </p:nvSpPr>
          <p:spPr bwMode="auto">
            <a:xfrm flipH="1">
              <a:off x="4613" y="2644"/>
              <a:ext cx="106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69" name="Line 409"/>
            <p:cNvSpPr>
              <a:spLocks noChangeAspect="1" noChangeShapeType="1"/>
            </p:cNvSpPr>
            <p:nvPr/>
          </p:nvSpPr>
          <p:spPr bwMode="auto">
            <a:xfrm>
              <a:off x="4485" y="2644"/>
              <a:ext cx="12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70" name="Line 410"/>
            <p:cNvSpPr>
              <a:spLocks noChangeAspect="1" noChangeShapeType="1"/>
            </p:cNvSpPr>
            <p:nvPr/>
          </p:nvSpPr>
          <p:spPr bwMode="auto">
            <a:xfrm flipH="1">
              <a:off x="4469" y="2719"/>
              <a:ext cx="11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71" name="Line 411"/>
            <p:cNvSpPr>
              <a:spLocks noChangeAspect="1" noChangeShapeType="1"/>
            </p:cNvSpPr>
            <p:nvPr/>
          </p:nvSpPr>
          <p:spPr bwMode="auto">
            <a:xfrm>
              <a:off x="4332" y="2719"/>
              <a:ext cx="13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72" name="Line 412"/>
            <p:cNvSpPr>
              <a:spLocks noChangeAspect="1" noChangeShapeType="1"/>
            </p:cNvSpPr>
            <p:nvPr/>
          </p:nvSpPr>
          <p:spPr bwMode="auto">
            <a:xfrm flipH="1">
              <a:off x="4323" y="2868"/>
              <a:ext cx="103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73" name="Line 413"/>
            <p:cNvSpPr>
              <a:spLocks noChangeAspect="1" noChangeShapeType="1"/>
            </p:cNvSpPr>
            <p:nvPr/>
          </p:nvSpPr>
          <p:spPr bwMode="auto">
            <a:xfrm>
              <a:off x="4197" y="2868"/>
              <a:ext cx="126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74" name="Line 414"/>
            <p:cNvSpPr>
              <a:spLocks noChangeAspect="1" noChangeShapeType="1"/>
            </p:cNvSpPr>
            <p:nvPr/>
          </p:nvSpPr>
          <p:spPr bwMode="auto">
            <a:xfrm flipH="1">
              <a:off x="4565" y="2897"/>
              <a:ext cx="9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75" name="Line 415"/>
            <p:cNvSpPr>
              <a:spLocks noChangeAspect="1" noChangeShapeType="1"/>
            </p:cNvSpPr>
            <p:nvPr/>
          </p:nvSpPr>
          <p:spPr bwMode="auto">
            <a:xfrm>
              <a:off x="4456" y="2897"/>
              <a:ext cx="10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76" name="Line 416"/>
            <p:cNvSpPr>
              <a:spLocks noChangeAspect="1" noChangeShapeType="1"/>
            </p:cNvSpPr>
            <p:nvPr/>
          </p:nvSpPr>
          <p:spPr bwMode="auto">
            <a:xfrm flipH="1">
              <a:off x="4551" y="2620"/>
              <a:ext cx="9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77" name="Line 417"/>
            <p:cNvSpPr>
              <a:spLocks noChangeAspect="1" noChangeShapeType="1"/>
            </p:cNvSpPr>
            <p:nvPr/>
          </p:nvSpPr>
          <p:spPr bwMode="auto">
            <a:xfrm>
              <a:off x="4441" y="2620"/>
              <a:ext cx="11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78" name="Line 418"/>
            <p:cNvSpPr>
              <a:spLocks noChangeAspect="1" noChangeShapeType="1"/>
            </p:cNvSpPr>
            <p:nvPr/>
          </p:nvSpPr>
          <p:spPr bwMode="auto">
            <a:xfrm flipH="1">
              <a:off x="4484" y="2709"/>
              <a:ext cx="9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79" name="Line 419"/>
            <p:cNvSpPr>
              <a:spLocks noChangeAspect="1" noChangeShapeType="1"/>
            </p:cNvSpPr>
            <p:nvPr/>
          </p:nvSpPr>
          <p:spPr bwMode="auto">
            <a:xfrm>
              <a:off x="4377" y="2709"/>
              <a:ext cx="10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80" name="Line 420"/>
            <p:cNvSpPr>
              <a:spLocks noChangeAspect="1" noChangeShapeType="1"/>
            </p:cNvSpPr>
            <p:nvPr/>
          </p:nvSpPr>
          <p:spPr bwMode="auto">
            <a:xfrm flipH="1">
              <a:off x="4579" y="2715"/>
              <a:ext cx="8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81" name="Line 421"/>
            <p:cNvSpPr>
              <a:spLocks noChangeAspect="1" noChangeShapeType="1"/>
            </p:cNvSpPr>
            <p:nvPr/>
          </p:nvSpPr>
          <p:spPr bwMode="auto">
            <a:xfrm>
              <a:off x="4480" y="2715"/>
              <a:ext cx="9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82" name="Line 422"/>
            <p:cNvSpPr>
              <a:spLocks noChangeAspect="1" noChangeShapeType="1"/>
            </p:cNvSpPr>
            <p:nvPr/>
          </p:nvSpPr>
          <p:spPr bwMode="auto">
            <a:xfrm flipH="1">
              <a:off x="4438" y="2732"/>
              <a:ext cx="7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83" name="Line 423"/>
            <p:cNvSpPr>
              <a:spLocks noChangeAspect="1" noChangeShapeType="1"/>
            </p:cNvSpPr>
            <p:nvPr/>
          </p:nvSpPr>
          <p:spPr bwMode="auto">
            <a:xfrm>
              <a:off x="4354" y="2732"/>
              <a:ext cx="84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84" name="Line 424"/>
            <p:cNvSpPr>
              <a:spLocks noChangeAspect="1" noChangeShapeType="1"/>
            </p:cNvSpPr>
            <p:nvPr/>
          </p:nvSpPr>
          <p:spPr bwMode="auto">
            <a:xfrm flipH="1">
              <a:off x="4529" y="2735"/>
              <a:ext cx="81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85" name="Line 425"/>
            <p:cNvSpPr>
              <a:spLocks noChangeAspect="1" noChangeShapeType="1"/>
            </p:cNvSpPr>
            <p:nvPr/>
          </p:nvSpPr>
          <p:spPr bwMode="auto">
            <a:xfrm>
              <a:off x="4434" y="2735"/>
              <a:ext cx="9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86" name="Line 426"/>
            <p:cNvSpPr>
              <a:spLocks noChangeAspect="1" noChangeShapeType="1"/>
            </p:cNvSpPr>
            <p:nvPr/>
          </p:nvSpPr>
          <p:spPr bwMode="auto">
            <a:xfrm flipH="1">
              <a:off x="4430" y="2608"/>
              <a:ext cx="10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87" name="Line 427"/>
            <p:cNvSpPr>
              <a:spLocks noChangeAspect="1" noChangeShapeType="1"/>
            </p:cNvSpPr>
            <p:nvPr/>
          </p:nvSpPr>
          <p:spPr bwMode="auto">
            <a:xfrm>
              <a:off x="4308" y="2608"/>
              <a:ext cx="12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88" name="Line 428"/>
            <p:cNvSpPr>
              <a:spLocks noChangeAspect="1" noChangeShapeType="1"/>
            </p:cNvSpPr>
            <p:nvPr/>
          </p:nvSpPr>
          <p:spPr bwMode="auto">
            <a:xfrm>
              <a:off x="4692" y="2659"/>
              <a:ext cx="1" cy="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89" name="Line 429"/>
            <p:cNvSpPr>
              <a:spLocks noChangeAspect="1" noChangeShapeType="1"/>
            </p:cNvSpPr>
            <p:nvPr/>
          </p:nvSpPr>
          <p:spPr bwMode="auto">
            <a:xfrm flipV="1">
              <a:off x="4692" y="2668"/>
              <a:ext cx="1" cy="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90" name="Line 430"/>
            <p:cNvSpPr>
              <a:spLocks noChangeAspect="1" noChangeShapeType="1"/>
            </p:cNvSpPr>
            <p:nvPr/>
          </p:nvSpPr>
          <p:spPr bwMode="auto">
            <a:xfrm>
              <a:off x="4983" y="2310"/>
              <a:ext cx="1" cy="1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91" name="Line 431"/>
            <p:cNvSpPr>
              <a:spLocks noChangeAspect="1" noChangeShapeType="1"/>
            </p:cNvSpPr>
            <p:nvPr/>
          </p:nvSpPr>
          <p:spPr bwMode="auto">
            <a:xfrm flipV="1">
              <a:off x="4983" y="2327"/>
              <a:ext cx="1" cy="1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92" name="Line 432"/>
            <p:cNvSpPr>
              <a:spLocks noChangeAspect="1" noChangeShapeType="1"/>
            </p:cNvSpPr>
            <p:nvPr/>
          </p:nvSpPr>
          <p:spPr bwMode="auto">
            <a:xfrm>
              <a:off x="4857" y="2448"/>
              <a:ext cx="1" cy="1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93" name="Line 433"/>
            <p:cNvSpPr>
              <a:spLocks noChangeAspect="1" noChangeShapeType="1"/>
            </p:cNvSpPr>
            <p:nvPr/>
          </p:nvSpPr>
          <p:spPr bwMode="auto">
            <a:xfrm flipV="1">
              <a:off x="4857" y="2459"/>
              <a:ext cx="1" cy="1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94" name="Line 434"/>
            <p:cNvSpPr>
              <a:spLocks noChangeAspect="1" noChangeShapeType="1"/>
            </p:cNvSpPr>
            <p:nvPr/>
          </p:nvSpPr>
          <p:spPr bwMode="auto">
            <a:xfrm>
              <a:off x="5320" y="1784"/>
              <a:ext cx="1" cy="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95" name="Line 435"/>
            <p:cNvSpPr>
              <a:spLocks noChangeAspect="1" noChangeShapeType="1"/>
            </p:cNvSpPr>
            <p:nvPr/>
          </p:nvSpPr>
          <p:spPr bwMode="auto">
            <a:xfrm flipV="1">
              <a:off x="5320" y="1790"/>
              <a:ext cx="1" cy="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96" name="Line 436"/>
            <p:cNvSpPr>
              <a:spLocks noChangeAspect="1" noChangeShapeType="1"/>
            </p:cNvSpPr>
            <p:nvPr/>
          </p:nvSpPr>
          <p:spPr bwMode="auto">
            <a:xfrm>
              <a:off x="4438" y="2599"/>
              <a:ext cx="1" cy="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97" name="Line 437"/>
            <p:cNvSpPr>
              <a:spLocks noChangeAspect="1" noChangeShapeType="1"/>
            </p:cNvSpPr>
            <p:nvPr/>
          </p:nvSpPr>
          <p:spPr bwMode="auto">
            <a:xfrm flipV="1">
              <a:off x="4438" y="2608"/>
              <a:ext cx="1" cy="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98" name="Line 438"/>
            <p:cNvSpPr>
              <a:spLocks noChangeAspect="1" noChangeShapeType="1"/>
            </p:cNvSpPr>
            <p:nvPr/>
          </p:nvSpPr>
          <p:spPr bwMode="auto">
            <a:xfrm>
              <a:off x="4613" y="2634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199" name="Line 439"/>
            <p:cNvSpPr>
              <a:spLocks noChangeAspect="1" noChangeShapeType="1"/>
            </p:cNvSpPr>
            <p:nvPr/>
          </p:nvSpPr>
          <p:spPr bwMode="auto">
            <a:xfrm flipV="1">
              <a:off x="4613" y="2644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00" name="Line 440"/>
            <p:cNvSpPr>
              <a:spLocks noChangeAspect="1" noChangeShapeType="1"/>
            </p:cNvSpPr>
            <p:nvPr/>
          </p:nvSpPr>
          <p:spPr bwMode="auto">
            <a:xfrm>
              <a:off x="4469" y="2709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01" name="Line 441"/>
            <p:cNvSpPr>
              <a:spLocks noChangeAspect="1" noChangeShapeType="1"/>
            </p:cNvSpPr>
            <p:nvPr/>
          </p:nvSpPr>
          <p:spPr bwMode="auto">
            <a:xfrm flipV="1">
              <a:off x="4469" y="2719"/>
              <a:ext cx="1" cy="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02" name="Line 442"/>
            <p:cNvSpPr>
              <a:spLocks noChangeAspect="1" noChangeShapeType="1"/>
            </p:cNvSpPr>
            <p:nvPr/>
          </p:nvSpPr>
          <p:spPr bwMode="auto">
            <a:xfrm>
              <a:off x="4323" y="2848"/>
              <a:ext cx="1" cy="2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03" name="Line 443"/>
            <p:cNvSpPr>
              <a:spLocks noChangeAspect="1" noChangeShapeType="1"/>
            </p:cNvSpPr>
            <p:nvPr/>
          </p:nvSpPr>
          <p:spPr bwMode="auto">
            <a:xfrm flipV="1">
              <a:off x="4323" y="2868"/>
              <a:ext cx="1" cy="2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04" name="Line 444"/>
            <p:cNvSpPr>
              <a:spLocks noChangeAspect="1" noChangeShapeType="1"/>
            </p:cNvSpPr>
            <p:nvPr/>
          </p:nvSpPr>
          <p:spPr bwMode="auto">
            <a:xfrm>
              <a:off x="4565" y="2880"/>
              <a:ext cx="1" cy="1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05" name="Line 445"/>
            <p:cNvSpPr>
              <a:spLocks noChangeAspect="1" noChangeShapeType="1"/>
            </p:cNvSpPr>
            <p:nvPr/>
          </p:nvSpPr>
          <p:spPr bwMode="auto">
            <a:xfrm flipV="1">
              <a:off x="4565" y="289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06" name="Line 446"/>
            <p:cNvSpPr>
              <a:spLocks noChangeAspect="1" noChangeShapeType="1"/>
            </p:cNvSpPr>
            <p:nvPr/>
          </p:nvSpPr>
          <p:spPr bwMode="auto">
            <a:xfrm>
              <a:off x="4551" y="2610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07" name="Line 447"/>
            <p:cNvSpPr>
              <a:spLocks noChangeAspect="1" noChangeShapeType="1"/>
            </p:cNvSpPr>
            <p:nvPr/>
          </p:nvSpPr>
          <p:spPr bwMode="auto">
            <a:xfrm flipV="1">
              <a:off x="4551" y="2620"/>
              <a:ext cx="1" cy="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08" name="Line 448"/>
            <p:cNvSpPr>
              <a:spLocks noChangeAspect="1" noChangeShapeType="1"/>
            </p:cNvSpPr>
            <p:nvPr/>
          </p:nvSpPr>
          <p:spPr bwMode="auto">
            <a:xfrm>
              <a:off x="4484" y="2699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09" name="Line 449"/>
            <p:cNvSpPr>
              <a:spLocks noChangeAspect="1" noChangeShapeType="1"/>
            </p:cNvSpPr>
            <p:nvPr/>
          </p:nvSpPr>
          <p:spPr bwMode="auto">
            <a:xfrm flipV="1">
              <a:off x="4484" y="2709"/>
              <a:ext cx="1" cy="1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10" name="Line 450"/>
            <p:cNvSpPr>
              <a:spLocks noChangeAspect="1" noChangeShapeType="1"/>
            </p:cNvSpPr>
            <p:nvPr/>
          </p:nvSpPr>
          <p:spPr bwMode="auto">
            <a:xfrm>
              <a:off x="4579" y="2712"/>
              <a:ext cx="1" cy="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11" name="Line 451"/>
            <p:cNvSpPr>
              <a:spLocks noChangeAspect="1" noChangeShapeType="1"/>
            </p:cNvSpPr>
            <p:nvPr/>
          </p:nvSpPr>
          <p:spPr bwMode="auto">
            <a:xfrm flipV="1">
              <a:off x="4579" y="2715"/>
              <a:ext cx="1" cy="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12" name="Line 452"/>
            <p:cNvSpPr>
              <a:spLocks noChangeAspect="1" noChangeShapeType="1"/>
            </p:cNvSpPr>
            <p:nvPr/>
          </p:nvSpPr>
          <p:spPr bwMode="auto">
            <a:xfrm>
              <a:off x="4438" y="2721"/>
              <a:ext cx="1" cy="1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13" name="Line 453"/>
            <p:cNvSpPr>
              <a:spLocks noChangeAspect="1" noChangeShapeType="1"/>
            </p:cNvSpPr>
            <p:nvPr/>
          </p:nvSpPr>
          <p:spPr bwMode="auto">
            <a:xfrm flipV="1">
              <a:off x="4438" y="2732"/>
              <a:ext cx="1" cy="1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14" name="Line 454"/>
            <p:cNvSpPr>
              <a:spLocks noChangeAspect="1" noChangeShapeType="1"/>
            </p:cNvSpPr>
            <p:nvPr/>
          </p:nvSpPr>
          <p:spPr bwMode="auto">
            <a:xfrm>
              <a:off x="4529" y="2709"/>
              <a:ext cx="1" cy="2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15" name="Line 455"/>
            <p:cNvSpPr>
              <a:spLocks noChangeAspect="1" noChangeShapeType="1"/>
            </p:cNvSpPr>
            <p:nvPr/>
          </p:nvSpPr>
          <p:spPr bwMode="auto">
            <a:xfrm flipV="1">
              <a:off x="4529" y="2735"/>
              <a:ext cx="1" cy="3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16" name="Line 456"/>
            <p:cNvSpPr>
              <a:spLocks noChangeAspect="1" noChangeShapeType="1"/>
            </p:cNvSpPr>
            <p:nvPr/>
          </p:nvSpPr>
          <p:spPr bwMode="auto">
            <a:xfrm>
              <a:off x="4430" y="2597"/>
              <a:ext cx="1" cy="1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17" name="Line 457"/>
            <p:cNvSpPr>
              <a:spLocks noChangeAspect="1" noChangeShapeType="1"/>
            </p:cNvSpPr>
            <p:nvPr/>
          </p:nvSpPr>
          <p:spPr bwMode="auto">
            <a:xfrm flipV="1">
              <a:off x="4430" y="2608"/>
              <a:ext cx="1" cy="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18" name="Freeform 458"/>
            <p:cNvSpPr>
              <a:spLocks noChangeAspect="1"/>
            </p:cNvSpPr>
            <p:nvPr/>
          </p:nvSpPr>
          <p:spPr bwMode="auto">
            <a:xfrm>
              <a:off x="3942" y="2232"/>
              <a:ext cx="50" cy="45"/>
            </a:xfrm>
            <a:custGeom>
              <a:avLst/>
              <a:gdLst>
                <a:gd name="T0" fmla="*/ 0 w 100"/>
                <a:gd name="T1" fmla="*/ 88 h 88"/>
                <a:gd name="T2" fmla="*/ 50 w 100"/>
                <a:gd name="T3" fmla="*/ 0 h 88"/>
                <a:gd name="T4" fmla="*/ 100 w 100"/>
                <a:gd name="T5" fmla="*/ 88 h 88"/>
                <a:gd name="T6" fmla="*/ 0 w 100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88">
                  <a:moveTo>
                    <a:pt x="0" y="88"/>
                  </a:moveTo>
                  <a:lnTo>
                    <a:pt x="50" y="0"/>
                  </a:lnTo>
                  <a:lnTo>
                    <a:pt x="10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19" name="Line 459"/>
            <p:cNvSpPr>
              <a:spLocks noChangeAspect="1" noChangeShapeType="1"/>
            </p:cNvSpPr>
            <p:nvPr/>
          </p:nvSpPr>
          <p:spPr bwMode="auto">
            <a:xfrm flipH="1">
              <a:off x="3967" y="2262"/>
              <a:ext cx="63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20" name="Line 460"/>
            <p:cNvSpPr>
              <a:spLocks noChangeAspect="1" noChangeShapeType="1"/>
            </p:cNvSpPr>
            <p:nvPr/>
          </p:nvSpPr>
          <p:spPr bwMode="auto">
            <a:xfrm>
              <a:off x="3897" y="2262"/>
              <a:ext cx="7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21" name="Line 461"/>
            <p:cNvSpPr>
              <a:spLocks noChangeAspect="1" noChangeShapeType="1"/>
            </p:cNvSpPr>
            <p:nvPr/>
          </p:nvSpPr>
          <p:spPr bwMode="auto">
            <a:xfrm>
              <a:off x="3967" y="2250"/>
              <a:ext cx="1" cy="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22" name="Line 462"/>
            <p:cNvSpPr>
              <a:spLocks noChangeAspect="1" noChangeShapeType="1"/>
            </p:cNvSpPr>
            <p:nvPr/>
          </p:nvSpPr>
          <p:spPr bwMode="auto">
            <a:xfrm flipV="1">
              <a:off x="3967" y="2262"/>
              <a:ext cx="1" cy="1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223" name="Rectangle 463"/>
            <p:cNvSpPr>
              <a:spLocks noChangeAspect="1" noChangeArrowheads="1"/>
            </p:cNvSpPr>
            <p:nvPr/>
          </p:nvSpPr>
          <p:spPr bwMode="auto">
            <a:xfrm rot="16200000">
              <a:off x="2854" y="2335"/>
              <a:ext cx="80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>
                  <a:solidFill>
                    <a:srgbClr val="000000"/>
                  </a:solidFill>
                </a:rPr>
                <a:t>R</a:t>
              </a:r>
              <a:r>
                <a:rPr lang="en-US" altLang="en-US" sz="1800" baseline="-25000">
                  <a:solidFill>
                    <a:srgbClr val="000000"/>
                  </a:solidFill>
                </a:rPr>
                <a:t>fl</a:t>
              </a:r>
              <a:r>
                <a:rPr lang="en-US" altLang="en-US" sz="1800" baseline="30000">
                  <a:solidFill>
                    <a:srgbClr val="000000"/>
                  </a:solidFill>
                </a:rPr>
                <a:t>1</a:t>
              </a:r>
              <a:r>
                <a:rPr lang="en-US" altLang="en-US" sz="1800">
                  <a:solidFill>
                    <a:srgbClr val="000000"/>
                  </a:solidFill>
                </a:rPr>
                <a:t>[n</a:t>
              </a:r>
              <a:r>
                <a:rPr lang="en-US" altLang="en-US" sz="1800">
                  <a:solidFill>
                    <a:srgbClr val="000000"/>
                  </a:solidFill>
                  <a:sym typeface="Symbol" pitchFamily="18" charset="2"/>
                </a:rPr>
                <a:t></a:t>
              </a:r>
              <a:r>
                <a:rPr lang="en-US" altLang="en-US" sz="1800">
                  <a:solidFill>
                    <a:srgbClr val="000000"/>
                  </a:solidFill>
                </a:rPr>
                <a:t>/G/mT]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6224" name="Rectangle 464"/>
            <p:cNvSpPr>
              <a:spLocks noChangeAspect="1" noChangeArrowheads="1"/>
            </p:cNvSpPr>
            <p:nvPr/>
          </p:nvSpPr>
          <p:spPr bwMode="auto">
            <a:xfrm>
              <a:off x="4368" y="3257"/>
              <a:ext cx="54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1800">
                  <a:solidFill>
                    <a:srgbClr val="000000"/>
                  </a:solidFill>
                </a:rPr>
                <a:t>1+</a:t>
              </a:r>
              <a:r>
                <a:rPr lang="en-US" altLang="en-US" sz="1800">
                  <a:solidFill>
                    <a:srgbClr val="000000"/>
                  </a:solidFill>
                  <a:sym typeface="Symbol" pitchFamily="18" charset="2"/>
                </a:rPr>
                <a:t></a:t>
              </a:r>
              <a:r>
                <a:rPr lang="en-US" altLang="en-US" sz="1800" baseline="-25000">
                  <a:solidFill>
                    <a:srgbClr val="000000"/>
                  </a:solidFill>
                </a:rPr>
                <a:t>0</a:t>
              </a:r>
              <a:r>
                <a:rPr lang="en-US" altLang="en-US" sz="1800">
                  <a:solidFill>
                    <a:srgbClr val="000000"/>
                  </a:solidFill>
                </a:rPr>
                <a:t>/2</a:t>
              </a:r>
              <a:r>
                <a:rPr lang="en-US" altLang="en-US" sz="1800">
                  <a:solidFill>
                    <a:srgbClr val="000000"/>
                  </a:solidFill>
                  <a:sym typeface="MT Extra" pitchFamily="18" charset="2"/>
                </a:rPr>
                <a:t>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6225" name="Rectangle 465"/>
            <p:cNvSpPr>
              <a:spLocks noChangeAspect="1" noChangeArrowheads="1"/>
            </p:cNvSpPr>
            <p:nvPr/>
          </p:nvSpPr>
          <p:spPr bwMode="auto">
            <a:xfrm>
              <a:off x="5506" y="1536"/>
              <a:ext cx="2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>
                  <a:solidFill>
                    <a:schemeClr val="tx1"/>
                  </a:solidFill>
                </a:rPr>
                <a:t>(b)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external magnetic field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2608011" y="1664294"/>
            <a:ext cx="49911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en-US" sz="1400" dirty="0">
                <a:solidFill>
                  <a:schemeClr val="accent6">
                    <a:lumMod val="50000"/>
                  </a:schemeClr>
                </a:solidFill>
              </a:rPr>
              <a:t>Triangles: bulk </a:t>
            </a:r>
            <a:r>
              <a:rPr lang="en-US" altLang="en-US" sz="1400" dirty="0" err="1">
                <a:solidFill>
                  <a:schemeClr val="accent6">
                    <a:lumMod val="50000"/>
                  </a:schemeClr>
                </a:solidFill>
              </a:rPr>
              <a:t>Nb</a:t>
            </a:r>
            <a:endParaRPr lang="en-US" alt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altLang="en-US" sz="1400" dirty="0">
                <a:solidFill>
                  <a:srgbClr val="FF0000"/>
                </a:solidFill>
              </a:rPr>
              <a:t>Squares: coatings on oxide-free copper</a:t>
            </a:r>
          </a:p>
          <a:p>
            <a:pPr algn="l"/>
            <a:r>
              <a:rPr lang="en-US" altLang="en-US" sz="1400" dirty="0"/>
              <a:t>Circles: coatings on oxidized copper</a:t>
            </a:r>
            <a:endParaRPr lang="en-US" altLang="en-US" sz="1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" name="TextBox 470"/>
          <p:cNvSpPr txBox="1"/>
          <p:nvPr/>
        </p:nvSpPr>
        <p:spPr>
          <a:xfrm>
            <a:off x="497380" y="5351600"/>
            <a:ext cx="8180167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Note: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This intrinsic values apply for full trapping, without fancy cool-down techniques for flux expulsion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5" name="Rectangle 841"/>
          <p:cNvSpPr>
            <a:spLocks noChangeArrowheads="1"/>
          </p:cNvSpPr>
          <p:nvPr/>
        </p:nvSpPr>
        <p:spPr bwMode="auto">
          <a:xfrm>
            <a:off x="5769222" y="1269163"/>
            <a:ext cx="279425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2000" dirty="0">
                <a:solidFill>
                  <a:srgbClr val="1401C5"/>
                </a:solidFill>
              </a:rPr>
              <a:t>Coatings performed using krypton</a:t>
            </a:r>
          </a:p>
          <a:p>
            <a:pPr algn="r"/>
            <a:endParaRPr lang="en-US" altLang="en-US" sz="2000" dirty="0">
              <a:solidFill>
                <a:srgbClr val="1401C5"/>
              </a:solidFill>
            </a:endParaRPr>
          </a:p>
          <a:p>
            <a:pPr algn="r"/>
            <a:r>
              <a:rPr lang="en-US" altLang="en-US" sz="2000" dirty="0" smtClean="0">
                <a:solidFill>
                  <a:srgbClr val="1401C5"/>
                </a:solidFill>
              </a:rPr>
              <a:t>Fully EP (and EP only) substrates</a:t>
            </a:r>
          </a:p>
          <a:p>
            <a:pPr algn="r"/>
            <a:endParaRPr lang="en-US" altLang="en-US" sz="2000" dirty="0">
              <a:solidFill>
                <a:srgbClr val="1401C5"/>
              </a:solidFill>
            </a:endParaRPr>
          </a:p>
          <a:p>
            <a:pPr algn="r"/>
            <a:r>
              <a:rPr lang="en-US" altLang="en-US" sz="2000" dirty="0" smtClean="0">
                <a:solidFill>
                  <a:srgbClr val="1401C5"/>
                </a:solidFill>
              </a:rPr>
              <a:t>Measurement at 1.7 K</a:t>
            </a:r>
            <a:endParaRPr lang="en-US" altLang="en-US" sz="2000" dirty="0">
              <a:solidFill>
                <a:srgbClr val="1401C5"/>
              </a:solidFill>
            </a:endParaRPr>
          </a:p>
        </p:txBody>
      </p:sp>
      <p:pic>
        <p:nvPicPr>
          <p:cNvPr id="32587" name="Picture 8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1153" r="18317" b="6494"/>
          <a:stretch>
            <a:fillRect/>
          </a:stretch>
        </p:blipFill>
        <p:spPr bwMode="auto">
          <a:xfrm>
            <a:off x="966878" y="630731"/>
            <a:ext cx="5045183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High-Q, High field cavities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7379" y="5137102"/>
            <a:ext cx="8180167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Question:</a:t>
            </a:r>
          </a:p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Why can’t bulk niobium cavities be as good as coated ones ?</a:t>
            </a:r>
          </a:p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…. At low field….</a:t>
            </a:r>
          </a:p>
        </p:txBody>
      </p:sp>
      <p:pic>
        <p:nvPicPr>
          <p:cNvPr id="3075" name="Picture 3" descr="C:\Users\scala\AppData\Local\Microsoft\Windows\Temporary Internet Files\Content.IE5\MDQ28EV3\smileys_Laugh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47" y="4756384"/>
            <a:ext cx="1757677" cy="16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34701" y="1731984"/>
            <a:ext cx="710005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1999" y="136265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nOhm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Remainder of film properties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 smtClean="0"/>
              <a:t>RRR (on quartz) :   27</a:t>
            </a:r>
            <a:r>
              <a:rPr lang="en-GB" sz="2000" dirty="0" smtClean="0">
                <a:sym typeface="Symbol"/>
              </a:rPr>
              <a:t>4      (</a:t>
            </a:r>
            <a:r>
              <a:rPr lang="en-GB" sz="2000" dirty="0" err="1" smtClean="0">
                <a:sym typeface="Symbol"/>
              </a:rPr>
              <a:t>mfp</a:t>
            </a:r>
            <a:r>
              <a:rPr lang="en-GB" sz="2000" dirty="0" smtClean="0">
                <a:sym typeface="Symbol"/>
              </a:rPr>
              <a:t> = RRR * 2.7 nm)</a:t>
            </a:r>
          </a:p>
          <a:p>
            <a:pPr marL="36576" indent="0">
              <a:buNone/>
            </a:pPr>
            <a:endParaRPr lang="en-GB" sz="2000" dirty="0">
              <a:sym typeface="Symbol"/>
            </a:endParaRPr>
          </a:p>
          <a:p>
            <a:pPr marL="36576" indent="0">
              <a:buNone/>
            </a:pPr>
            <a:endParaRPr lang="en-GB" sz="2000" dirty="0" smtClean="0">
              <a:sym typeface="Symbol"/>
            </a:endParaRPr>
          </a:p>
          <a:p>
            <a:pPr marL="36576" indent="0">
              <a:buNone/>
            </a:pPr>
            <a:endParaRPr lang="en-GB" sz="2000" dirty="0">
              <a:sym typeface="Symbol"/>
            </a:endParaRPr>
          </a:p>
          <a:p>
            <a:pPr marL="36576" indent="0">
              <a:buNone/>
            </a:pPr>
            <a:endParaRPr lang="en-GB" sz="2000" dirty="0" smtClean="0">
              <a:sym typeface="Symbol"/>
            </a:endParaRPr>
          </a:p>
          <a:p>
            <a:pPr marL="36576" indent="0">
              <a:buNone/>
            </a:pPr>
            <a:endParaRPr lang="en-GB" sz="2000" dirty="0">
              <a:sym typeface="Symbol"/>
            </a:endParaRPr>
          </a:p>
          <a:p>
            <a:pPr marL="36576" indent="0">
              <a:buNone/>
            </a:pPr>
            <a:endParaRPr lang="en-GB" sz="2000" dirty="0" smtClean="0">
              <a:sym typeface="Symbol"/>
            </a:endParaRPr>
          </a:p>
          <a:p>
            <a:endParaRPr lang="en-GB" sz="2000" dirty="0" smtClean="0">
              <a:sym typeface="Symbol"/>
            </a:endParaRPr>
          </a:p>
          <a:p>
            <a:r>
              <a:rPr lang="en-GB" sz="2000" dirty="0" smtClean="0">
                <a:sym typeface="Symbol"/>
              </a:rPr>
              <a:t>H</a:t>
            </a:r>
            <a:r>
              <a:rPr lang="en-GB" sz="2000" baseline="-25000" dirty="0" smtClean="0">
                <a:sym typeface="Symbol"/>
              </a:rPr>
              <a:t>2</a:t>
            </a:r>
            <a:r>
              <a:rPr lang="en-GB" sz="2000" dirty="0" smtClean="0">
                <a:sym typeface="Symbol"/>
              </a:rPr>
              <a:t> content: ~0.1 % atomic (TDS on Cu, non-</a:t>
            </a:r>
            <a:r>
              <a:rPr lang="en-GB" sz="2000" dirty="0" err="1" smtClean="0">
                <a:sym typeface="Symbol"/>
              </a:rPr>
              <a:t>epi</a:t>
            </a:r>
            <a:r>
              <a:rPr lang="en-GB" sz="2000" dirty="0" smtClean="0">
                <a:sym typeface="Symbol"/>
              </a:rPr>
              <a:t> and </a:t>
            </a:r>
            <a:r>
              <a:rPr lang="en-GB" sz="2000" dirty="0" err="1" smtClean="0">
                <a:sym typeface="Symbol"/>
              </a:rPr>
              <a:t>epi</a:t>
            </a:r>
            <a:r>
              <a:rPr lang="en-GB" sz="2000" dirty="0" smtClean="0">
                <a:sym typeface="Symbol"/>
              </a:rPr>
              <a:t>)</a:t>
            </a:r>
          </a:p>
          <a:p>
            <a:endParaRPr lang="en-GB" sz="2000" dirty="0">
              <a:sym typeface="Symbol"/>
            </a:endParaRPr>
          </a:p>
          <a:p>
            <a:r>
              <a:rPr lang="en-GB" sz="2000" dirty="0" smtClean="0">
                <a:sym typeface="Symbol"/>
              </a:rPr>
              <a:t>Coating angle of incidence &lt; 30 degrees</a:t>
            </a:r>
          </a:p>
          <a:p>
            <a:r>
              <a:rPr lang="en-GB" sz="2000" dirty="0" smtClean="0">
                <a:sym typeface="Symbol"/>
              </a:rPr>
              <a:t>(best coating temperature 150 °C)</a:t>
            </a:r>
          </a:p>
          <a:p>
            <a:r>
              <a:rPr lang="en-GB" sz="2000" dirty="0" smtClean="0">
                <a:sym typeface="Symbol"/>
              </a:rPr>
              <a:t>µ-SR measurements in agreement with RF-measured </a:t>
            </a:r>
            <a:r>
              <a:rPr lang="en-GB" sz="2000" dirty="0" err="1" smtClean="0">
                <a:sym typeface="Symbol"/>
              </a:rPr>
              <a:t>mfp</a:t>
            </a:r>
            <a:endParaRPr lang="en-GB" sz="2000" dirty="0" smtClean="0">
              <a:sym typeface="Symbol"/>
            </a:endParaRPr>
          </a:p>
          <a:p>
            <a:endParaRPr lang="en-GB" sz="2000" dirty="0" smtClean="0">
              <a:sym typeface="Symbol"/>
            </a:endParaRPr>
          </a:p>
          <a:p>
            <a:r>
              <a:rPr lang="en-GB" sz="2000" dirty="0" smtClean="0">
                <a:sym typeface="Symbol"/>
              </a:rPr>
              <a:t>Things can be tricky, though (next: old slides again)</a:t>
            </a:r>
            <a:endParaRPr lang="en-GB" sz="2000" dirty="0">
              <a:sym typeface="Symbo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3471"/>
              </p:ext>
            </p:extLst>
          </p:nvPr>
        </p:nvGraphicFramePr>
        <p:xfrm>
          <a:off x="835512" y="1319904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250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(on Cu)</a:t>
                      </a:r>
                      <a:endParaRPr lang="en-GB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sym typeface="Symbol"/>
                        </a:rPr>
                        <a:t>non-epitaxial</a:t>
                      </a:r>
                      <a:endParaRPr lang="en-GB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epitaxial</a:t>
                      </a:r>
                      <a:endParaRPr lang="en-GB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50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Symbol"/>
                        </a:rPr>
                        <a:t>RRR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Symbol"/>
                        </a:rPr>
                        <a:t>11.5 ± 0.1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Symbol"/>
                        </a:rPr>
                        <a:t>28.9 ± 0.9 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50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Symbol"/>
                        </a:rPr>
                        <a:t>Tc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Symbol"/>
                        </a:rPr>
                        <a:t>9.51 ± 0.01 K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Symbol"/>
                        </a:rPr>
                        <a:t>9.27 ± 0.09 K 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50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Symbol"/>
                        </a:rPr>
                        <a:t>Grain size 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110 ± 20 nm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Symbol"/>
                        </a:rPr>
                        <a:t>&gt;1 µm 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50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Symbol"/>
                        </a:rPr>
                        <a:t>Orientation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(110)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Symbol"/>
                        </a:rPr>
                        <a:t>(211)(200)(110) 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50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Symbol"/>
                        </a:rPr>
                        <a:t>Strain a/a  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Symbol"/>
                        </a:rPr>
                        <a:t>0.636 ± 0.096 % </a:t>
                      </a:r>
                      <a:endParaRPr lang="en-GB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Symbol"/>
                        </a:rPr>
                        <a:t>0.466 ± 0.093 % 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>
            <a:stCxn id="10" idx="1"/>
          </p:cNvCxnSpPr>
          <p:nvPr/>
        </p:nvCxnSpPr>
        <p:spPr>
          <a:xfrm flipH="1" flipV="1">
            <a:off x="5905948" y="1506071"/>
            <a:ext cx="1494120" cy="43544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00068" y="1341352"/>
            <a:ext cx="1570616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Much more data from JLAB, AASC, </a:t>
            </a:r>
          </a:p>
          <a:p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1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1401C5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1401C5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Sergio Calatroni – CERN   			</a:t>
            </a:r>
            <a:r>
              <a:rPr lang="en-GB" altLang="en-US" sz="1200" b="1">
                <a:solidFill>
                  <a:srgbClr val="FF0000"/>
                </a:solidFill>
              </a:rPr>
              <a:t>Nb Film Technology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4356100" y="685800"/>
          <a:ext cx="3833813" cy="402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KGPlot" r:id="rId4" imgW="5918040" imgH="5752800" progId="KGraph_Plot">
                  <p:embed/>
                </p:oleObj>
              </mc:Choice>
              <mc:Fallback>
                <p:oleObj name="KGPlot" r:id="rId4" imgW="5918040" imgH="57528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294"/>
                      <a:stretch>
                        <a:fillRect/>
                      </a:stretch>
                    </p:blipFill>
                    <p:spPr bwMode="auto">
                      <a:xfrm>
                        <a:off x="4356100" y="685800"/>
                        <a:ext cx="3833813" cy="402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0" y="685800"/>
          <a:ext cx="4198938" cy="404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KGPlot" r:id="rId6" imgW="5918040" imgH="5752800" progId="KGraph_Plot">
                  <p:embed/>
                </p:oleObj>
              </mc:Choice>
              <mc:Fallback>
                <p:oleObj name="KGPlot" r:id="rId6" imgW="5918040" imgH="575280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764"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4198938" cy="404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Films as a bulk – Hydrogen becomes a problem!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795963" y="2246313"/>
            <a:ext cx="2816225" cy="3492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1401C5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1401C5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FF0000"/>
                </a:solidFill>
              </a:rPr>
              <a:t>~1 µm grain size, RRR </a:t>
            </a:r>
            <a:r>
              <a:rPr lang="en-GB" altLang="en-US" sz="1600" smtClean="0">
                <a:solidFill>
                  <a:srgbClr val="FF0000"/>
                </a:solidFill>
                <a:sym typeface="Symbol" pitchFamily="18" charset="2"/>
              </a:rPr>
              <a:t> 28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227763" y="866775"/>
            <a:ext cx="2744787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1401C5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1401C5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000000"/>
                </a:solidFill>
              </a:rPr>
              <a:t>~5 µm grain size, RRR </a:t>
            </a:r>
            <a:r>
              <a:rPr lang="en-GB" altLang="en-US" sz="1600" smtClean="0">
                <a:solidFill>
                  <a:srgbClr val="000000"/>
                </a:solidFill>
                <a:sym typeface="Symbol" pitchFamily="18" charset="2"/>
              </a:rPr>
              <a:t> 55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1116013" y="3141663"/>
            <a:ext cx="2863850" cy="349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1401C5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1401C5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smtClean="0">
                <a:solidFill>
                  <a:srgbClr val="3333CC"/>
                </a:solidFill>
              </a:rPr>
              <a:t>0.1 µm grain size, RRR </a:t>
            </a:r>
            <a:r>
              <a:rPr lang="en-GB" altLang="en-US" sz="1600" smtClean="0">
                <a:solidFill>
                  <a:srgbClr val="3333CC"/>
                </a:solidFill>
                <a:sym typeface="Symbol" pitchFamily="18" charset="2"/>
              </a:rPr>
              <a:t> 11</a:t>
            </a: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250825" y="4791075"/>
            <a:ext cx="8721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1401C5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1401C5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H</a:t>
            </a:r>
            <a:r>
              <a:rPr lang="en-US" altLang="en-US" baseline="-25000" smtClean="0"/>
              <a:t>2</a:t>
            </a:r>
            <a:r>
              <a:rPr lang="en-US" altLang="en-US" smtClean="0"/>
              <a:t> content is ~ 0.1 at. % for sputtered Nb/Cu films (in niobium bulk it 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0.02 at.%) and it is picked up from vacuum system during deposition.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A possible solution: high-temperature annealing, but it does not work with copper cavities. Proposal (L. Hand, W. Frisken): molybdenum cavities.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6154" name="Text Box 16"/>
          <p:cNvSpPr txBox="1">
            <a:spLocks noChangeArrowheads="1"/>
          </p:cNvSpPr>
          <p:nvPr/>
        </p:nvSpPr>
        <p:spPr bwMode="auto">
          <a:xfrm>
            <a:off x="4713288" y="3078163"/>
            <a:ext cx="3476625" cy="838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rgbClr val="1401C5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rgbClr val="1401C5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rgbClr val="1401C5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1401C5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06600"/>
                </a:solidFill>
              </a:rPr>
              <a:t>There are more differences between these Nb/Cu films than those listed, this is just a basis for reflection</a:t>
            </a:r>
          </a:p>
        </p:txBody>
      </p:sp>
    </p:spTree>
    <p:extLst>
      <p:ext uri="{BB962C8B-B14F-4D97-AF65-F5344CB8AC3E}">
        <p14:creationId xmlns:p14="http://schemas.microsoft.com/office/powerpoint/2010/main" val="536445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60ans4-3_Sergio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rgbClr val="1401C5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000" b="0" i="0" u="none" strike="noStrike" cap="none" normalizeH="0" baseline="0" smtClean="0">
            <a:ln>
              <a:noFill/>
            </a:ln>
            <a:solidFill>
              <a:srgbClr val="1401C5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CERN60ans4-3_Sergio</Template>
  <TotalTime>135</TotalTime>
  <Words>870</Words>
  <Application>Microsoft Office PowerPoint</Application>
  <PresentationFormat>On-screen Show (4:3)</PresentationFormat>
  <Paragraphs>188</Paragraphs>
  <Slides>12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CERN60ans4-3_Sergio</vt:lpstr>
      <vt:lpstr>Default Design</vt:lpstr>
      <vt:lpstr>KGPlot</vt:lpstr>
      <vt:lpstr>PowerPoint Presentation</vt:lpstr>
      <vt:lpstr>Nb films</vt:lpstr>
      <vt:lpstr>SC Nb coatings for RF cavities @ CERN</vt:lpstr>
      <vt:lpstr>A short history of Nb/Cu at CERN</vt:lpstr>
      <vt:lpstr>BCS resistance at zero RF field, 4.2 K, 1.5 GHz</vt:lpstr>
      <vt:lpstr>Effect of external magnetic field</vt:lpstr>
      <vt:lpstr>High-Q, High field cavities</vt:lpstr>
      <vt:lpstr>Remainder of film properties</vt:lpstr>
      <vt:lpstr>Films as a bulk – Hydrogen becomes a problem!</vt:lpstr>
      <vt:lpstr>Film as a bulk – H2 measurements</vt:lpstr>
      <vt:lpstr>The future</vt:lpstr>
      <vt:lpstr>R&amp;D lines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Calatroni</dc:creator>
  <cp:lastModifiedBy>Sergio Calatroni</cp:lastModifiedBy>
  <cp:revision>17</cp:revision>
  <dcterms:created xsi:type="dcterms:W3CDTF">2015-02-26T09:34:39Z</dcterms:created>
  <dcterms:modified xsi:type="dcterms:W3CDTF">2015-02-26T12:14:30Z</dcterms:modified>
</cp:coreProperties>
</file>