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8" r:id="rId4"/>
    <p:sldId id="277" r:id="rId5"/>
    <p:sldId id="274" r:id="rId6"/>
    <p:sldId id="278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47"/>
    <p:restoredTop sz="94662"/>
  </p:normalViewPr>
  <p:slideViewPr>
    <p:cSldViewPr snapToGrid="0" snapToObjects="1">
      <p:cViewPr varScale="1">
        <p:scale>
          <a:sx n="92" d="100"/>
          <a:sy n="92" d="100"/>
        </p:scale>
        <p:origin x="184" y="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372A-43A3-C24A-B766-88FF41F33A01}" type="datetimeFigureOut">
              <a:rPr lang="en-US" smtClean="0"/>
              <a:t>2/11/25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44019-6C72-7447-B8AD-4E2E112D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7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DF014-1A5D-4979-82CE-87B5CA5438E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99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44019-6C72-7447-B8AD-4E2E112DF5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0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E303-3436-CD49-8230-CB016E9E993A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EE42-1633-E44B-A136-E2F182421D1F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5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5AB8-D13B-014F-A8CA-EC1A129B772A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5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E455-7C3E-C04D-BE93-2168A89DF024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2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18C4-B9AD-0A44-9070-7EB1E0BFD359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6BB6-CEC4-6742-A4B9-85B96F83DC39}" type="datetime1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9647-265A-2A49-A16A-0BD923ED92F2}" type="datetime1">
              <a:rPr lang="en-US" smtClean="0"/>
              <a:t>2/11/25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2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4B23-E2FB-AD44-A9D2-A49B2D941E77}" type="datetime1">
              <a:rPr lang="en-US" smtClean="0"/>
              <a:t>2/11/25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8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F0C2-8E17-5E46-B094-D688D81721F4}" type="datetime1">
              <a:rPr lang="en-US" smtClean="0"/>
              <a:t>2/11/25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2CCC-AB5E-9548-967E-02EBEB72C598}" type="datetime1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FF18A-E7E9-4F40-A8DC-072757EA787D}" type="datetime1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9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598F-E50B-C54F-B8D7-77A9CA55AB1C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6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8B253BB1-7191-4093-8CEB-AE614E639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05" y="335436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smtClean="0"/>
              <a:t>JLAB CLAS12 SRO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="" xmlns:a16="http://schemas.microsoft.com/office/drawing/2014/main" id="{6E31B364-75D9-407A-800F-EF17C75E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605" y="2009104"/>
            <a:ext cx="6400800" cy="122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-2333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rgbClr val="333399"/>
                </a:solidFill>
                <a:latin typeface="+mn-lt"/>
                <a:ea typeface="ＭＳ Ｐゴシック" charset="0"/>
              </a:defRPr>
            </a:lvl2pPr>
            <a:lvl3pPr marL="8001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>
                <a:solidFill>
                  <a:srgbClr val="008000"/>
                </a:solidFill>
                <a:latin typeface="+mn-lt"/>
                <a:ea typeface="ＭＳ Ｐゴシック" charset="0"/>
              </a:defRPr>
            </a:lvl3pPr>
            <a:lvl4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rgbClr val="CC0000"/>
                </a:solidFill>
                <a:latin typeface="+mn-lt"/>
                <a:ea typeface="ＭＳ Ｐゴシック" charset="0"/>
              </a:defRPr>
            </a:lvl4pPr>
            <a:lvl5pPr marL="1487488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>
                <a:solidFill>
                  <a:schemeClr val="hlink"/>
                </a:solidFill>
                <a:latin typeface="+mn-lt"/>
                <a:ea typeface="ＭＳ Ｐゴシック" charset="0"/>
              </a:defRPr>
            </a:lvl5pPr>
            <a:lvl6pPr marL="19446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6pPr>
            <a:lvl7pPr marL="24018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7pPr>
            <a:lvl8pPr marL="28590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8pPr>
            <a:lvl9pPr marL="33162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Sergey </a:t>
            </a:r>
            <a:r>
              <a:rPr lang="en-US" altLang="en-US" dirty="0" err="1" smtClean="0">
                <a:solidFill>
                  <a:srgbClr val="FF0000"/>
                </a:solidFill>
              </a:rPr>
              <a:t>Boyarinov</a:t>
            </a:r>
            <a:r>
              <a:rPr lang="en-US" altLang="en-US" dirty="0" smtClean="0">
                <a:solidFill>
                  <a:srgbClr val="FF0000"/>
                </a:solidFill>
              </a:rPr>
              <a:t>, Ben </a:t>
            </a:r>
            <a:r>
              <a:rPr lang="en-US" altLang="en-US" dirty="0" err="1" smtClean="0">
                <a:solidFill>
                  <a:srgbClr val="FF0000"/>
                </a:solidFill>
              </a:rPr>
              <a:t>Raydo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Feb</a:t>
            </a:r>
            <a:r>
              <a:rPr lang="en-US" altLang="en-US" dirty="0" smtClean="0">
                <a:solidFill>
                  <a:srgbClr val="FF0000"/>
                </a:solidFill>
              </a:rPr>
              <a:t> 12, 2025</a:t>
            </a:r>
            <a:endParaRPr lang="en-US" alt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8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26627" y="936363"/>
            <a:ext cx="7010400" cy="4877396"/>
            <a:chOff x="70320" y="327638"/>
            <a:chExt cx="9104863" cy="6426247"/>
          </a:xfrm>
        </p:grpSpPr>
        <p:sp>
          <p:nvSpPr>
            <p:cNvPr id="4" name="Rectangle 3"/>
            <p:cNvSpPr/>
            <p:nvPr/>
          </p:nvSpPr>
          <p:spPr>
            <a:xfrm>
              <a:off x="147114" y="1885029"/>
              <a:ext cx="672836" cy="2021044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45484" y="4401130"/>
              <a:ext cx="688011" cy="2074295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7113" y="2698430"/>
              <a:ext cx="641350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VTP-1</a:t>
              </a:r>
              <a:endParaRPr lang="en-US" sz="8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3470" y="4928471"/>
              <a:ext cx="635748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VTP-NN</a:t>
              </a:r>
              <a:endParaRPr lang="en-US" sz="80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05665" y="2097946"/>
              <a:ext cx="9388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1774235" y="1985665"/>
              <a:ext cx="953730" cy="253477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126112" y="1829946"/>
              <a:ext cx="545923" cy="562040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94595" y="1905075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746911" y="2124304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555260" y="745671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Builder1</a:t>
              </a:r>
              <a:endParaRPr lang="en-US" sz="800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1371826" y="576088"/>
              <a:ext cx="5803971" cy="6177797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64868" y="1956750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7529367" y="778732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529367" y="1372178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7536155" y="1956266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7535616" y="2635179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7529367" y="3220688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7531967" y="3814960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531465" y="4425185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7532602" y="4991572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7529367" y="5601606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7531562" y="6197025"/>
              <a:ext cx="716066" cy="429602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bg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555260" y="1357623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Builder2</a:t>
              </a:r>
              <a:endParaRPr lang="en-US" sz="80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566446" y="1943667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Builder3</a:t>
              </a:r>
              <a:endParaRPr lang="en-US" sz="80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566446" y="2610774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Builder4</a:t>
              </a:r>
              <a:endParaRPr lang="en-US" sz="80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555260" y="3206718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Builder5</a:t>
              </a:r>
              <a:endParaRPr lang="en-US" sz="80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566446" y="3806945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Builder6</a:t>
              </a:r>
              <a:endParaRPr lang="en-US" sz="80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555260" y="4395119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Builder7</a:t>
              </a:r>
              <a:endParaRPr lang="en-US" sz="80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7555260" y="4991570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Builder8</a:t>
              </a:r>
              <a:endParaRPr lang="en-US" sz="80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543536" y="5590731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Builder9</a:t>
              </a:r>
              <a:endParaRPr lang="en-US" sz="80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529368" y="6184921"/>
              <a:ext cx="781285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Event </a:t>
              </a:r>
              <a:r>
                <a:rPr lang="en-US" sz="800" err="1" smtClean="0"/>
                <a:t>BuilderN</a:t>
              </a:r>
              <a:endParaRPr lang="en-US" sz="800"/>
            </a:p>
          </p:txBody>
        </p:sp>
        <p:sp>
          <p:nvSpPr>
            <p:cNvPr id="65" name="Triangle 64"/>
            <p:cNvSpPr/>
            <p:nvPr/>
          </p:nvSpPr>
          <p:spPr>
            <a:xfrm rot="5400000">
              <a:off x="1969602" y="3905247"/>
              <a:ext cx="4697954" cy="547352"/>
            </a:xfrm>
            <a:prstGeom prst="triangle">
              <a:avLst>
                <a:gd name="adj" fmla="val 50855"/>
              </a:avLst>
            </a:prstGeom>
            <a:noFill/>
            <a:ln w="508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773616" y="1803073"/>
              <a:ext cx="1114080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10GBit</a:t>
              </a:r>
              <a:endParaRPr lang="en-US" sz="800"/>
            </a:p>
          </p:txBody>
        </p:sp>
        <p:sp>
          <p:nvSpPr>
            <p:cNvPr id="168" name="TextBox 167"/>
            <p:cNvSpPr txBox="1"/>
            <p:nvPr/>
          </p:nvSpPr>
          <p:spPr>
            <a:xfrm rot="16200000">
              <a:off x="3220720" y="3925584"/>
              <a:ext cx="1996273" cy="305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/>
                <a:t>Frame Routing Thread</a:t>
              </a:r>
              <a:endParaRPr lang="en-US" sz="800" b="1"/>
            </a:p>
          </p:txBody>
        </p:sp>
        <p:cxnSp>
          <p:nvCxnSpPr>
            <p:cNvPr id="169" name="Straight Arrow Connector 168"/>
            <p:cNvCxnSpPr/>
            <p:nvPr/>
          </p:nvCxnSpPr>
          <p:spPr>
            <a:xfrm flipV="1">
              <a:off x="8263951" y="955789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/>
            <p:nvPr/>
          </p:nvCxnSpPr>
          <p:spPr>
            <a:xfrm flipV="1">
              <a:off x="8263951" y="1543406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 flipV="1">
              <a:off x="8275588" y="2162560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 flipV="1">
              <a:off x="8263951" y="2820821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 flipV="1">
              <a:off x="8252221" y="3381876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 flipV="1">
              <a:off x="8263951" y="4003595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/>
            <p:nvPr/>
          </p:nvCxnSpPr>
          <p:spPr>
            <a:xfrm flipV="1">
              <a:off x="8275588" y="4611747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 flipV="1">
              <a:off x="8263951" y="5158560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 flipV="1">
              <a:off x="8263951" y="5764151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 flipV="1">
              <a:off x="8292258" y="6350715"/>
              <a:ext cx="437244" cy="190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/>
            <p:cNvSpPr txBox="1"/>
            <p:nvPr/>
          </p:nvSpPr>
          <p:spPr>
            <a:xfrm>
              <a:off x="8449244" y="6063296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8430050" y="1833967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8434997" y="1259865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8430050" y="685974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8461231" y="3664036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8421860" y="3067761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8442066" y="2468644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8449244" y="5452230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8449308" y="4835989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8461232" y="4282141"/>
              <a:ext cx="713951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EVIO file</a:t>
              </a:r>
              <a:endParaRPr lang="en-US" sz="800"/>
            </a:p>
          </p:txBody>
        </p:sp>
        <p:cxnSp>
          <p:nvCxnSpPr>
            <p:cNvPr id="153" name="Straight Arrow Connector 152"/>
            <p:cNvCxnSpPr/>
            <p:nvPr/>
          </p:nvCxnSpPr>
          <p:spPr>
            <a:xfrm>
              <a:off x="833495" y="2657661"/>
              <a:ext cx="911046" cy="1350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flipV="1">
              <a:off x="845843" y="3212805"/>
              <a:ext cx="879524" cy="12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>
              <a:off x="819218" y="3764735"/>
              <a:ext cx="92532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/>
            <p:nvPr/>
          </p:nvCxnSpPr>
          <p:spPr>
            <a:xfrm>
              <a:off x="3692906" y="2088451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Oval 165"/>
            <p:cNvSpPr/>
            <p:nvPr/>
          </p:nvSpPr>
          <p:spPr>
            <a:xfrm>
              <a:off x="5212627" y="1925308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6106777" y="2029242"/>
              <a:ext cx="953730" cy="253477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083734" y="2005169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cxnSp>
          <p:nvCxnSpPr>
            <p:cNvPr id="191" name="Straight Arrow Connector 190"/>
            <p:cNvCxnSpPr/>
            <p:nvPr/>
          </p:nvCxnSpPr>
          <p:spPr>
            <a:xfrm>
              <a:off x="5761702" y="2172454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5180896" y="2576767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712395" y="2544905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70320" y="3937728"/>
              <a:ext cx="1209579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800" smtClean="0"/>
                <a:t>…………………</a:t>
              </a:r>
              <a:endParaRPr lang="en-US" sz="80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1722871" y="3087893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1747095" y="3598394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1793087" y="4422016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783007" y="5033466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1788903" y="5569411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783008" y="6180860"/>
              <a:ext cx="999816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i</a:t>
              </a:r>
              <a:r>
                <a:rPr lang="en-US" sz="800" smtClean="0"/>
                <a:t>nput thread</a:t>
              </a:r>
              <a:endParaRPr lang="en-US" sz="800"/>
            </a:p>
          </p:txBody>
        </p:sp>
        <p:cxnSp>
          <p:nvCxnSpPr>
            <p:cNvPr id="201" name="Straight Arrow Connector 200"/>
            <p:cNvCxnSpPr/>
            <p:nvPr/>
          </p:nvCxnSpPr>
          <p:spPr>
            <a:xfrm>
              <a:off x="841853" y="5706781"/>
              <a:ext cx="902688" cy="38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/>
            <p:nvPr/>
          </p:nvCxnSpPr>
          <p:spPr>
            <a:xfrm>
              <a:off x="841853" y="5156651"/>
              <a:ext cx="902688" cy="38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/>
            <p:cNvCxnSpPr/>
            <p:nvPr/>
          </p:nvCxnSpPr>
          <p:spPr>
            <a:xfrm>
              <a:off x="835690" y="6322054"/>
              <a:ext cx="895746" cy="769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/>
            <p:nvPr/>
          </p:nvCxnSpPr>
          <p:spPr>
            <a:xfrm flipV="1">
              <a:off x="841853" y="4550582"/>
              <a:ext cx="902688" cy="1073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Rounded Rectangle 207"/>
            <p:cNvSpPr/>
            <p:nvPr/>
          </p:nvSpPr>
          <p:spPr>
            <a:xfrm>
              <a:off x="1738565" y="2567344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09" name="Rounded Rectangle 208"/>
            <p:cNvSpPr/>
            <p:nvPr/>
          </p:nvSpPr>
          <p:spPr>
            <a:xfrm>
              <a:off x="1722871" y="3112356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10" name="Rounded Rectangle 209"/>
            <p:cNvSpPr/>
            <p:nvPr/>
          </p:nvSpPr>
          <p:spPr>
            <a:xfrm>
              <a:off x="1746119" y="3628280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11" name="Rounded Rectangle 210"/>
            <p:cNvSpPr/>
            <p:nvPr/>
          </p:nvSpPr>
          <p:spPr>
            <a:xfrm>
              <a:off x="1751463" y="4436473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12" name="Rounded Rectangle 211"/>
            <p:cNvSpPr/>
            <p:nvPr/>
          </p:nvSpPr>
          <p:spPr>
            <a:xfrm>
              <a:off x="1751463" y="5055127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13" name="Rounded Rectangle 212"/>
            <p:cNvSpPr/>
            <p:nvPr/>
          </p:nvSpPr>
          <p:spPr>
            <a:xfrm>
              <a:off x="1743923" y="5590729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14" name="Rounded Rectangle 213"/>
            <p:cNvSpPr/>
            <p:nvPr/>
          </p:nvSpPr>
          <p:spPr>
            <a:xfrm>
              <a:off x="1751463" y="6188455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cxnSp>
          <p:nvCxnSpPr>
            <p:cNvPr id="215" name="Straight Arrow Connector 214"/>
            <p:cNvCxnSpPr/>
            <p:nvPr/>
          </p:nvCxnSpPr>
          <p:spPr>
            <a:xfrm>
              <a:off x="2740793" y="2717307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Arrow Connector 215"/>
            <p:cNvCxnSpPr/>
            <p:nvPr/>
          </p:nvCxnSpPr>
          <p:spPr>
            <a:xfrm>
              <a:off x="2738130" y="3239094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>
              <a:stCxn id="210" idx="3"/>
            </p:cNvCxnSpPr>
            <p:nvPr/>
          </p:nvCxnSpPr>
          <p:spPr>
            <a:xfrm>
              <a:off x="2699849" y="3755019"/>
              <a:ext cx="370107" cy="568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/>
            <p:cNvCxnSpPr/>
            <p:nvPr/>
          </p:nvCxnSpPr>
          <p:spPr>
            <a:xfrm>
              <a:off x="2722685" y="4563211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/>
            <p:cNvCxnSpPr/>
            <p:nvPr/>
          </p:nvCxnSpPr>
          <p:spPr>
            <a:xfrm>
              <a:off x="2722686" y="5181865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Arrow Connector 219"/>
            <p:cNvCxnSpPr/>
            <p:nvPr/>
          </p:nvCxnSpPr>
          <p:spPr>
            <a:xfrm>
              <a:off x="2705193" y="5732878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Arrow Connector 220"/>
            <p:cNvCxnSpPr/>
            <p:nvPr/>
          </p:nvCxnSpPr>
          <p:spPr>
            <a:xfrm>
              <a:off x="2727549" y="6322055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Oval 222"/>
            <p:cNvSpPr/>
            <p:nvPr/>
          </p:nvSpPr>
          <p:spPr>
            <a:xfrm>
              <a:off x="3090908" y="2981120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24" name="Oval 223"/>
            <p:cNvSpPr/>
            <p:nvPr/>
          </p:nvSpPr>
          <p:spPr>
            <a:xfrm>
              <a:off x="3090428" y="3547025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25" name="Oval 224"/>
            <p:cNvSpPr/>
            <p:nvPr/>
          </p:nvSpPr>
          <p:spPr>
            <a:xfrm>
              <a:off x="3113118" y="4280590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26" name="Oval 225"/>
            <p:cNvSpPr/>
            <p:nvPr/>
          </p:nvSpPr>
          <p:spPr>
            <a:xfrm>
              <a:off x="3126111" y="4866410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27" name="Oval 226"/>
            <p:cNvSpPr/>
            <p:nvPr/>
          </p:nvSpPr>
          <p:spPr>
            <a:xfrm>
              <a:off x="3091055" y="5452230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28" name="Oval 227"/>
            <p:cNvSpPr/>
            <p:nvPr/>
          </p:nvSpPr>
          <p:spPr>
            <a:xfrm>
              <a:off x="3090428" y="6027563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29" name="Oval 228"/>
            <p:cNvSpPr/>
            <p:nvPr/>
          </p:nvSpPr>
          <p:spPr>
            <a:xfrm>
              <a:off x="3126111" y="2391800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3083205" y="2468644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046714" y="3053545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3046714" y="3616835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3069629" y="4341833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3094595" y="4951030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059551" y="5512401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059551" y="6091222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cxnSp>
          <p:nvCxnSpPr>
            <p:cNvPr id="237" name="Straight Arrow Connector 236"/>
            <p:cNvCxnSpPr/>
            <p:nvPr/>
          </p:nvCxnSpPr>
          <p:spPr>
            <a:xfrm>
              <a:off x="3708238" y="2695825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>
              <a:off x="3667691" y="3238796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>
              <a:off x="3667691" y="3764735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/>
            <p:cNvCxnSpPr/>
            <p:nvPr/>
          </p:nvCxnSpPr>
          <p:spPr>
            <a:xfrm>
              <a:off x="3691470" y="4540757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/>
            <p:cNvCxnSpPr/>
            <p:nvPr/>
          </p:nvCxnSpPr>
          <p:spPr>
            <a:xfrm>
              <a:off x="3708239" y="5156651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>
              <a:off x="3687965" y="5719210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/>
            <p:cNvCxnSpPr/>
            <p:nvPr/>
          </p:nvCxnSpPr>
          <p:spPr>
            <a:xfrm>
              <a:off x="3667691" y="6308583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Oval 243"/>
            <p:cNvSpPr/>
            <p:nvPr/>
          </p:nvSpPr>
          <p:spPr>
            <a:xfrm>
              <a:off x="5223095" y="2523597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45" name="Oval 244"/>
            <p:cNvSpPr/>
            <p:nvPr/>
          </p:nvSpPr>
          <p:spPr>
            <a:xfrm>
              <a:off x="5211959" y="3129975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46" name="Oval 245"/>
            <p:cNvSpPr/>
            <p:nvPr/>
          </p:nvSpPr>
          <p:spPr>
            <a:xfrm>
              <a:off x="5211959" y="3743545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47" name="Oval 246"/>
            <p:cNvSpPr/>
            <p:nvPr/>
          </p:nvSpPr>
          <p:spPr>
            <a:xfrm>
              <a:off x="5211959" y="4341834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48" name="Oval 247"/>
            <p:cNvSpPr/>
            <p:nvPr/>
          </p:nvSpPr>
          <p:spPr>
            <a:xfrm>
              <a:off x="5223095" y="4948702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49" name="Oval 248"/>
            <p:cNvSpPr/>
            <p:nvPr/>
          </p:nvSpPr>
          <p:spPr>
            <a:xfrm>
              <a:off x="5213170" y="5544986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50" name="Oval 249"/>
            <p:cNvSpPr/>
            <p:nvPr/>
          </p:nvSpPr>
          <p:spPr>
            <a:xfrm>
              <a:off x="5213549" y="6130806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51" name="Oval 250"/>
            <p:cNvSpPr/>
            <p:nvPr/>
          </p:nvSpPr>
          <p:spPr>
            <a:xfrm>
              <a:off x="5211961" y="1316835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52" name="Oval 251"/>
            <p:cNvSpPr/>
            <p:nvPr/>
          </p:nvSpPr>
          <p:spPr>
            <a:xfrm>
              <a:off x="5213549" y="718124"/>
              <a:ext cx="545923" cy="56204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5168555" y="3197262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5169155" y="1979267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168555" y="1369275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5180896" y="794520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180896" y="3831510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180896" y="4429010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5180896" y="5014101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5180896" y="5620969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5180896" y="6211098"/>
              <a:ext cx="725359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Circular</a:t>
              </a:r>
            </a:p>
            <a:p>
              <a:r>
                <a:rPr lang="en-US" sz="800" smtClean="0"/>
                <a:t> Buffer</a:t>
              </a:r>
              <a:endParaRPr lang="en-US" sz="800"/>
            </a:p>
          </p:txBody>
        </p:sp>
        <p:cxnSp>
          <p:nvCxnSpPr>
            <p:cNvPr id="262" name="Straight Arrow Connector 261"/>
            <p:cNvCxnSpPr/>
            <p:nvPr/>
          </p:nvCxnSpPr>
          <p:spPr>
            <a:xfrm>
              <a:off x="5775785" y="997278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Arrow Connector 262"/>
            <p:cNvCxnSpPr/>
            <p:nvPr/>
          </p:nvCxnSpPr>
          <p:spPr>
            <a:xfrm>
              <a:off x="5775786" y="1599113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Arrow Connector 263"/>
            <p:cNvCxnSpPr/>
            <p:nvPr/>
          </p:nvCxnSpPr>
          <p:spPr>
            <a:xfrm>
              <a:off x="5796957" y="2804617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Arrow Connector 264"/>
            <p:cNvCxnSpPr/>
            <p:nvPr/>
          </p:nvCxnSpPr>
          <p:spPr>
            <a:xfrm>
              <a:off x="5775787" y="3410995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Arrow Connector 265"/>
            <p:cNvCxnSpPr/>
            <p:nvPr/>
          </p:nvCxnSpPr>
          <p:spPr>
            <a:xfrm>
              <a:off x="5787508" y="4024565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Arrow Connector 266"/>
            <p:cNvCxnSpPr/>
            <p:nvPr/>
          </p:nvCxnSpPr>
          <p:spPr>
            <a:xfrm>
              <a:off x="5787509" y="4622854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>
              <a:off x="5794595" y="5229722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Arrow Connector 268"/>
            <p:cNvCxnSpPr/>
            <p:nvPr/>
          </p:nvCxnSpPr>
          <p:spPr>
            <a:xfrm>
              <a:off x="5790819" y="5826006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Arrow Connector 269"/>
            <p:cNvCxnSpPr/>
            <p:nvPr/>
          </p:nvCxnSpPr>
          <p:spPr>
            <a:xfrm>
              <a:off x="5787510" y="6413084"/>
              <a:ext cx="3450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1" name="TextBox 270"/>
            <p:cNvSpPr txBox="1"/>
            <p:nvPr/>
          </p:nvSpPr>
          <p:spPr>
            <a:xfrm>
              <a:off x="6097096" y="1455063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6083734" y="832974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6107109" y="2660409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6094260" y="3270566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6107109" y="3881566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6120860" y="4466588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6094638" y="5076506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6107109" y="5686107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6092454" y="6251911"/>
              <a:ext cx="1051543" cy="50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output thread</a:t>
              </a:r>
              <a:endParaRPr lang="en-US" sz="800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6132040" y="1454314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6120860" y="856316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6128367" y="2674379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6131167" y="3294523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6153110" y="3905369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6153110" y="4490110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6154953" y="5088267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6156015" y="5710190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6128367" y="6262272"/>
              <a:ext cx="953730" cy="25347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/>
            </a:p>
          </p:txBody>
        </p:sp>
        <p:cxnSp>
          <p:nvCxnSpPr>
            <p:cNvPr id="290" name="Straight Arrow Connector 289"/>
            <p:cNvCxnSpPr/>
            <p:nvPr/>
          </p:nvCxnSpPr>
          <p:spPr>
            <a:xfrm flipV="1">
              <a:off x="7070963" y="986917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Arrow Connector 290"/>
            <p:cNvCxnSpPr/>
            <p:nvPr/>
          </p:nvCxnSpPr>
          <p:spPr>
            <a:xfrm flipV="1">
              <a:off x="7095155" y="1596949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Arrow Connector 291"/>
            <p:cNvCxnSpPr/>
            <p:nvPr/>
          </p:nvCxnSpPr>
          <p:spPr>
            <a:xfrm flipV="1">
              <a:off x="7059640" y="2172966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Arrow Connector 292"/>
            <p:cNvCxnSpPr/>
            <p:nvPr/>
          </p:nvCxnSpPr>
          <p:spPr>
            <a:xfrm flipV="1">
              <a:off x="7095155" y="2814007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Arrow Connector 293"/>
            <p:cNvCxnSpPr/>
            <p:nvPr/>
          </p:nvCxnSpPr>
          <p:spPr>
            <a:xfrm flipV="1">
              <a:off x="7106773" y="3425282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Arrow Connector 294"/>
            <p:cNvCxnSpPr/>
            <p:nvPr/>
          </p:nvCxnSpPr>
          <p:spPr>
            <a:xfrm flipV="1">
              <a:off x="7106773" y="4011307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Arrow Connector 295"/>
            <p:cNvCxnSpPr/>
            <p:nvPr/>
          </p:nvCxnSpPr>
          <p:spPr>
            <a:xfrm flipV="1">
              <a:off x="7097586" y="4609868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Arrow Connector 296"/>
            <p:cNvCxnSpPr/>
            <p:nvPr/>
          </p:nvCxnSpPr>
          <p:spPr>
            <a:xfrm flipV="1">
              <a:off x="7118190" y="5839297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Arrow Connector 297"/>
            <p:cNvCxnSpPr/>
            <p:nvPr/>
          </p:nvCxnSpPr>
          <p:spPr>
            <a:xfrm flipV="1">
              <a:off x="7131341" y="5207328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Arrow Connector 298"/>
            <p:cNvCxnSpPr/>
            <p:nvPr/>
          </p:nvCxnSpPr>
          <p:spPr>
            <a:xfrm flipV="1">
              <a:off x="7082097" y="6387564"/>
              <a:ext cx="468860" cy="5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TextBox 303"/>
            <p:cNvSpPr txBox="1"/>
            <p:nvPr/>
          </p:nvSpPr>
          <p:spPr>
            <a:xfrm>
              <a:off x="1800961" y="1492502"/>
              <a:ext cx="1114079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TCP Servers</a:t>
              </a:r>
              <a:endParaRPr lang="en-US" sz="8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137221" y="1457734"/>
              <a:ext cx="1114079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TCP Clients</a:t>
              </a:r>
              <a:endParaRPr lang="en-US" sz="8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347151" y="328703"/>
              <a:ext cx="1114080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TCP Clients</a:t>
              </a:r>
              <a:endParaRPr lang="en-US" sz="8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6128367" y="327638"/>
              <a:ext cx="1114080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TCP Servers</a:t>
              </a:r>
              <a:endParaRPr lang="en-US" sz="8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  <p:cxnSp>
          <p:nvCxnSpPr>
            <p:cNvPr id="309" name="Elbow Connector 308"/>
            <p:cNvCxnSpPr>
              <a:stCxn id="65" idx="0"/>
              <a:endCxn id="261" idx="1"/>
            </p:cNvCxnSpPr>
            <p:nvPr/>
          </p:nvCxnSpPr>
          <p:spPr>
            <a:xfrm>
              <a:off x="4592255" y="4219091"/>
              <a:ext cx="588641" cy="2242994"/>
            </a:xfrm>
            <a:prstGeom prst="bentConnector5">
              <a:avLst>
                <a:gd name="adj1" fmla="val 55082"/>
                <a:gd name="adj2" fmla="val 49887"/>
                <a:gd name="adj3" fmla="val 44918"/>
              </a:avLst>
            </a:prstGeom>
            <a:ln w="508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Elbow Connector 316"/>
            <p:cNvCxnSpPr>
              <a:stCxn id="65" idx="0"/>
              <a:endCxn id="256" idx="1"/>
            </p:cNvCxnSpPr>
            <p:nvPr/>
          </p:nvCxnSpPr>
          <p:spPr>
            <a:xfrm flipV="1">
              <a:off x="4592256" y="1045507"/>
              <a:ext cx="588640" cy="3173584"/>
            </a:xfrm>
            <a:prstGeom prst="bentConnector5">
              <a:avLst>
                <a:gd name="adj1" fmla="val 55082"/>
                <a:gd name="adj2" fmla="val 51186"/>
                <a:gd name="adj3" fmla="val 44918"/>
              </a:avLst>
            </a:prstGeom>
            <a:ln w="508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Arrow Connector 322"/>
            <p:cNvCxnSpPr/>
            <p:nvPr/>
          </p:nvCxnSpPr>
          <p:spPr>
            <a:xfrm>
              <a:off x="4835821" y="1596949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Arrow Connector 324"/>
            <p:cNvCxnSpPr/>
            <p:nvPr/>
          </p:nvCxnSpPr>
          <p:spPr>
            <a:xfrm>
              <a:off x="4835821" y="2239142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Arrow Connector 325"/>
            <p:cNvCxnSpPr/>
            <p:nvPr/>
          </p:nvCxnSpPr>
          <p:spPr>
            <a:xfrm>
              <a:off x="4841734" y="2818183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Arrow Connector 326"/>
            <p:cNvCxnSpPr/>
            <p:nvPr/>
          </p:nvCxnSpPr>
          <p:spPr>
            <a:xfrm>
              <a:off x="4835821" y="3427893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Arrow Connector 327"/>
            <p:cNvCxnSpPr/>
            <p:nvPr/>
          </p:nvCxnSpPr>
          <p:spPr>
            <a:xfrm>
              <a:off x="4835821" y="4022609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Arrow Connector 328"/>
            <p:cNvCxnSpPr/>
            <p:nvPr/>
          </p:nvCxnSpPr>
          <p:spPr>
            <a:xfrm>
              <a:off x="4835821" y="4630761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Arrow Connector 329"/>
            <p:cNvCxnSpPr/>
            <p:nvPr/>
          </p:nvCxnSpPr>
          <p:spPr>
            <a:xfrm>
              <a:off x="4835821" y="5229722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Arrow Connector 330"/>
            <p:cNvCxnSpPr/>
            <p:nvPr/>
          </p:nvCxnSpPr>
          <p:spPr>
            <a:xfrm>
              <a:off x="4841734" y="5828617"/>
              <a:ext cx="345075" cy="0"/>
            </a:xfrm>
            <a:prstGeom prst="straightConnector1">
              <a:avLst/>
            </a:prstGeom>
            <a:ln w="50800" cap="flat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2" name="TextBox 331"/>
            <p:cNvSpPr txBox="1"/>
            <p:nvPr/>
          </p:nvSpPr>
          <p:spPr>
            <a:xfrm rot="16200000">
              <a:off x="4068775" y="2469433"/>
              <a:ext cx="1211444" cy="305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>
                  <a:solidFill>
                    <a:schemeClr val="accent1"/>
                  </a:solidFill>
                </a:rPr>
                <a:t>r</a:t>
              </a:r>
              <a:r>
                <a:rPr lang="en-US" sz="800" b="1" smtClean="0">
                  <a:solidFill>
                    <a:schemeClr val="accent1"/>
                  </a:solidFill>
                </a:rPr>
                <a:t>ound-robin</a:t>
              </a:r>
              <a:endParaRPr lang="en-US" sz="800" b="1">
                <a:solidFill>
                  <a:schemeClr val="accent1"/>
                </a:solidFill>
              </a:endParaRP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727600" y="3941136"/>
              <a:ext cx="1247015" cy="31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800" smtClean="0"/>
                <a:t>…………………</a:t>
              </a:r>
              <a:endParaRPr lang="en-US" sz="80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917262" y="1614524"/>
              <a:ext cx="883378" cy="2968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" name="Title 1"/>
          <p:cNvSpPr txBox="1">
            <a:spLocks/>
          </p:cNvSpPr>
          <p:nvPr/>
        </p:nvSpPr>
        <p:spPr>
          <a:xfrm>
            <a:off x="472866" y="12486"/>
            <a:ext cx="8229600" cy="686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rgbClr val="0070C0"/>
                </a:solidFill>
              </a:rPr>
              <a:t>Hall B Streaming DAQ </a:t>
            </a:r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 smtClean="0">
                <a:solidFill>
                  <a:srgbClr val="0070C0"/>
                </a:solidFill>
              </a:rPr>
              <a:t>iagram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13404" y="2024265"/>
            <a:ext cx="2701053" cy="171651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7628191" y="1124933"/>
            <a:ext cx="1408836" cy="475516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TextBox 206"/>
          <p:cNvSpPr txBox="1"/>
          <p:nvPr/>
        </p:nvSpPr>
        <p:spPr>
          <a:xfrm>
            <a:off x="657361" y="3439515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00" name="Rounded Rectangle 299"/>
          <p:cNvSpPr/>
          <p:nvPr/>
        </p:nvSpPr>
        <p:spPr>
          <a:xfrm>
            <a:off x="638921" y="2078248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598043" y="3676352"/>
            <a:ext cx="931330" cy="24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800" smtClean="0"/>
              <a:t>…………………</a:t>
            </a:r>
            <a:endParaRPr lang="en-US" sz="800"/>
          </a:p>
        </p:txBody>
      </p:sp>
      <p:sp>
        <p:nvSpPr>
          <p:cNvPr id="302" name="TextBox 301"/>
          <p:cNvSpPr txBox="1"/>
          <p:nvPr/>
        </p:nvSpPr>
        <p:spPr>
          <a:xfrm>
            <a:off x="656162" y="3986421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03" name="Rounded Rectangle 302"/>
          <p:cNvSpPr/>
          <p:nvPr/>
        </p:nvSpPr>
        <p:spPr>
          <a:xfrm>
            <a:off x="633529" y="2251016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08" name="Rounded Rectangle 307"/>
          <p:cNvSpPr/>
          <p:nvPr/>
        </p:nvSpPr>
        <p:spPr>
          <a:xfrm>
            <a:off x="638921" y="2415901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10" name="Rounded Rectangle 309"/>
          <p:cNvSpPr/>
          <p:nvPr/>
        </p:nvSpPr>
        <p:spPr>
          <a:xfrm>
            <a:off x="643097" y="2576083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11" name="Rounded Rectangle 310"/>
          <p:cNvSpPr/>
          <p:nvPr/>
        </p:nvSpPr>
        <p:spPr>
          <a:xfrm>
            <a:off x="638921" y="3304847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12" name="Rounded Rectangle 311"/>
          <p:cNvSpPr/>
          <p:nvPr/>
        </p:nvSpPr>
        <p:spPr>
          <a:xfrm>
            <a:off x="638921" y="3470600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13" name="Rounded Rectangle 312"/>
          <p:cNvSpPr/>
          <p:nvPr/>
        </p:nvSpPr>
        <p:spPr>
          <a:xfrm>
            <a:off x="645234" y="2735733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14" name="Rounded Rectangle 313"/>
          <p:cNvSpPr/>
          <p:nvPr/>
        </p:nvSpPr>
        <p:spPr>
          <a:xfrm>
            <a:off x="645234" y="2903383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654079" y="3045678"/>
            <a:ext cx="931330" cy="24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800" smtClean="0"/>
              <a:t>…………………</a:t>
            </a:r>
            <a:endParaRPr lang="en-US" sz="800"/>
          </a:p>
        </p:txBody>
      </p:sp>
      <p:sp>
        <p:nvSpPr>
          <p:cNvPr id="316" name="TextBox 315"/>
          <p:cNvSpPr txBox="1"/>
          <p:nvPr/>
        </p:nvSpPr>
        <p:spPr>
          <a:xfrm>
            <a:off x="667235" y="3266795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18" name="TextBox 317"/>
          <p:cNvSpPr txBox="1"/>
          <p:nvPr/>
        </p:nvSpPr>
        <p:spPr>
          <a:xfrm>
            <a:off x="667235" y="2054574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19" name="TextBox 318"/>
          <p:cNvSpPr txBox="1"/>
          <p:nvPr/>
        </p:nvSpPr>
        <p:spPr>
          <a:xfrm>
            <a:off x="665319" y="2213641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20" name="TextBox 319"/>
          <p:cNvSpPr txBox="1"/>
          <p:nvPr/>
        </p:nvSpPr>
        <p:spPr>
          <a:xfrm>
            <a:off x="673842" y="2381238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21" name="TextBox 320"/>
          <p:cNvSpPr txBox="1"/>
          <p:nvPr/>
        </p:nvSpPr>
        <p:spPr>
          <a:xfrm>
            <a:off x="673302" y="2540236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22" name="TextBox 321"/>
          <p:cNvSpPr txBox="1"/>
          <p:nvPr/>
        </p:nvSpPr>
        <p:spPr>
          <a:xfrm>
            <a:off x="673420" y="2699372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24" name="TextBox 323"/>
          <p:cNvSpPr txBox="1"/>
          <p:nvPr/>
        </p:nvSpPr>
        <p:spPr>
          <a:xfrm>
            <a:off x="680795" y="2871781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FADC board</a:t>
            </a:r>
            <a:endParaRPr lang="en-US" sz="800"/>
          </a:p>
        </p:txBody>
      </p:sp>
      <p:sp>
        <p:nvSpPr>
          <p:cNvPr id="334" name="Rounded Rectangle 333"/>
          <p:cNvSpPr/>
          <p:nvPr/>
        </p:nvSpPr>
        <p:spPr>
          <a:xfrm>
            <a:off x="643097" y="4023927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35" name="Rounded Rectangle 334"/>
          <p:cNvSpPr/>
          <p:nvPr/>
        </p:nvSpPr>
        <p:spPr>
          <a:xfrm>
            <a:off x="643097" y="4205524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36" name="Rounded Rectangle 335"/>
          <p:cNvSpPr/>
          <p:nvPr/>
        </p:nvSpPr>
        <p:spPr>
          <a:xfrm>
            <a:off x="645234" y="4385733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37" name="Rounded Rectangle 336"/>
          <p:cNvSpPr/>
          <p:nvPr/>
        </p:nvSpPr>
        <p:spPr>
          <a:xfrm>
            <a:off x="643097" y="4557569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38" name="Rounded Rectangle 337"/>
          <p:cNvSpPr/>
          <p:nvPr/>
        </p:nvSpPr>
        <p:spPr>
          <a:xfrm>
            <a:off x="643097" y="4744885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39" name="Rounded Rectangle 338"/>
          <p:cNvSpPr/>
          <p:nvPr/>
        </p:nvSpPr>
        <p:spPr>
          <a:xfrm flipV="1">
            <a:off x="637804" y="4911012"/>
            <a:ext cx="732746" cy="17396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40" name="Rounded Rectangle 339"/>
          <p:cNvSpPr/>
          <p:nvPr/>
        </p:nvSpPr>
        <p:spPr>
          <a:xfrm>
            <a:off x="637804" y="5291741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41" name="Rounded Rectangle 340"/>
          <p:cNvSpPr/>
          <p:nvPr/>
        </p:nvSpPr>
        <p:spPr>
          <a:xfrm>
            <a:off x="643097" y="5460916"/>
            <a:ext cx="732746" cy="1496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656162" y="4173554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43" name="TextBox 342"/>
          <p:cNvSpPr txBox="1"/>
          <p:nvPr/>
        </p:nvSpPr>
        <p:spPr>
          <a:xfrm>
            <a:off x="649526" y="4353988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44" name="TextBox 343"/>
          <p:cNvSpPr txBox="1"/>
          <p:nvPr/>
        </p:nvSpPr>
        <p:spPr>
          <a:xfrm>
            <a:off x="651491" y="4527887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45" name="TextBox 344"/>
          <p:cNvSpPr txBox="1"/>
          <p:nvPr/>
        </p:nvSpPr>
        <p:spPr>
          <a:xfrm>
            <a:off x="636152" y="4706206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46" name="TextBox 345"/>
          <p:cNvSpPr txBox="1"/>
          <p:nvPr/>
        </p:nvSpPr>
        <p:spPr>
          <a:xfrm>
            <a:off x="642483" y="4893339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47" name="TextBox 346"/>
          <p:cNvSpPr txBox="1"/>
          <p:nvPr/>
        </p:nvSpPr>
        <p:spPr>
          <a:xfrm>
            <a:off x="642483" y="5260340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348" name="TextBox 347"/>
          <p:cNvSpPr txBox="1"/>
          <p:nvPr/>
        </p:nvSpPr>
        <p:spPr>
          <a:xfrm>
            <a:off x="649526" y="5428007"/>
            <a:ext cx="769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/>
              <a:t>DCRB board</a:t>
            </a:r>
            <a:endParaRPr lang="en-US" sz="800"/>
          </a:p>
        </p:txBody>
      </p:sp>
      <p:sp>
        <p:nvSpPr>
          <p:cNvPr id="8" name="TextBox 7"/>
          <p:cNvSpPr txBox="1"/>
          <p:nvPr/>
        </p:nvSpPr>
        <p:spPr>
          <a:xfrm>
            <a:off x="925846" y="5965317"/>
            <a:ext cx="1163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VXS CRATES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349" name="Rounded Rectangle 348"/>
          <p:cNvSpPr/>
          <p:nvPr/>
        </p:nvSpPr>
        <p:spPr>
          <a:xfrm>
            <a:off x="113404" y="3954093"/>
            <a:ext cx="2701053" cy="171651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TextBox 349"/>
          <p:cNvSpPr txBox="1"/>
          <p:nvPr/>
        </p:nvSpPr>
        <p:spPr>
          <a:xfrm>
            <a:off x="7364218" y="5983981"/>
            <a:ext cx="1828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DATA PROCESSORS/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EVENT BUILDERS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51" name="TextBox 350"/>
          <p:cNvSpPr txBox="1"/>
          <p:nvPr/>
        </p:nvSpPr>
        <p:spPr>
          <a:xfrm>
            <a:off x="2817157" y="5934549"/>
            <a:ext cx="4286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FRAME ROUTERS (shown one, can be as many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as needed, all running using the same scheduler)</a:t>
            </a:r>
          </a:p>
          <a:p>
            <a:endParaRPr lang="en-US" sz="1600" dirty="0" smtClean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407437" y="2158867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Arrow Connector 351"/>
          <p:cNvCxnSpPr/>
          <p:nvPr/>
        </p:nvCxnSpPr>
        <p:spPr>
          <a:xfrm flipV="1">
            <a:off x="1431955" y="2961317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Arrow Connector 352"/>
          <p:cNvCxnSpPr/>
          <p:nvPr/>
        </p:nvCxnSpPr>
        <p:spPr>
          <a:xfrm flipV="1">
            <a:off x="1412311" y="3375961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Arrow Connector 353"/>
          <p:cNvCxnSpPr/>
          <p:nvPr/>
        </p:nvCxnSpPr>
        <p:spPr>
          <a:xfrm flipV="1">
            <a:off x="1422549" y="3554280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Arrow Connector 354"/>
          <p:cNvCxnSpPr/>
          <p:nvPr/>
        </p:nvCxnSpPr>
        <p:spPr>
          <a:xfrm flipV="1">
            <a:off x="1408663" y="2332292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Arrow Connector 355"/>
          <p:cNvCxnSpPr/>
          <p:nvPr/>
        </p:nvCxnSpPr>
        <p:spPr>
          <a:xfrm flipV="1">
            <a:off x="1412013" y="2485215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 flipV="1">
            <a:off x="1420970" y="2652482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 flipV="1">
            <a:off x="1423644" y="2782816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Arrow Connector 358"/>
          <p:cNvCxnSpPr/>
          <p:nvPr/>
        </p:nvCxnSpPr>
        <p:spPr>
          <a:xfrm flipV="1">
            <a:off x="1412647" y="4106907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Arrow Connector 359"/>
          <p:cNvCxnSpPr/>
          <p:nvPr/>
        </p:nvCxnSpPr>
        <p:spPr>
          <a:xfrm flipV="1">
            <a:off x="1415029" y="4636887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/>
          <p:nvPr/>
        </p:nvCxnSpPr>
        <p:spPr>
          <a:xfrm flipV="1">
            <a:off x="1418745" y="4810786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 flipV="1">
            <a:off x="1420969" y="4995977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/>
          <p:cNvCxnSpPr/>
          <p:nvPr/>
        </p:nvCxnSpPr>
        <p:spPr>
          <a:xfrm flipV="1">
            <a:off x="1408663" y="5366554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Arrow Connector 363"/>
          <p:cNvCxnSpPr/>
          <p:nvPr/>
        </p:nvCxnSpPr>
        <p:spPr>
          <a:xfrm flipV="1">
            <a:off x="1423387" y="5523926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Arrow Connector 364"/>
          <p:cNvCxnSpPr/>
          <p:nvPr/>
        </p:nvCxnSpPr>
        <p:spPr>
          <a:xfrm flipV="1">
            <a:off x="1415028" y="4273419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Arrow Connector 365"/>
          <p:cNvCxnSpPr/>
          <p:nvPr/>
        </p:nvCxnSpPr>
        <p:spPr>
          <a:xfrm flipV="1">
            <a:off x="1408924" y="4468675"/>
            <a:ext cx="640599" cy="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7" name="Rectangle 366"/>
          <p:cNvSpPr/>
          <p:nvPr/>
        </p:nvSpPr>
        <p:spPr>
          <a:xfrm>
            <a:off x="144681" y="935396"/>
            <a:ext cx="1465944" cy="29994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7" name="TextBox 16"/>
          <p:cNvSpPr txBox="1"/>
          <p:nvPr/>
        </p:nvSpPr>
        <p:spPr>
          <a:xfrm>
            <a:off x="222634" y="943088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Trigger Supervisor</a:t>
            </a:r>
            <a:endParaRPr lang="en-US" sz="120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2866" y="1232734"/>
            <a:ext cx="0" cy="8037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Arrow Connector 368"/>
          <p:cNvCxnSpPr/>
          <p:nvPr/>
        </p:nvCxnSpPr>
        <p:spPr>
          <a:xfrm>
            <a:off x="304253" y="1241860"/>
            <a:ext cx="16760" cy="27122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665" y="1274310"/>
            <a:ext cx="2231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250MHZ CLOCK, SYNCRESET</a:t>
            </a:r>
          </a:p>
          <a:p>
            <a:r>
              <a:rPr lang="en-US" sz="1400" strike="sngStrike" smtClean="0">
                <a:solidFill>
                  <a:srgbClr val="FF0000"/>
                </a:solidFill>
              </a:rPr>
              <a:t>TRIGGER_IN, BUSY_OUT</a:t>
            </a:r>
            <a:endParaRPr lang="en-US" sz="1400" strike="sngStrik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9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6831"/>
          </a:xfrm>
        </p:spPr>
        <p:txBody>
          <a:bodyPr>
            <a:normAutofit/>
          </a:bodyPr>
          <a:lstStyle/>
          <a:p>
            <a:r>
              <a:rPr lang="en-US" sz="2400" b="1" smtClean="0">
                <a:solidFill>
                  <a:srgbClr val="0070C0"/>
                </a:solidFill>
              </a:rPr>
              <a:t>CPU usage on clonfarm21:   FADC noise test, 2 streams </a:t>
            </a:r>
            <a:endParaRPr lang="en-US" sz="240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0099"/>
            <a:ext cx="5541818" cy="555393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069203" y="5844209"/>
            <a:ext cx="2194560" cy="415481"/>
          </a:xfrm>
          <a:prstGeom prst="roundRect">
            <a:avLst>
              <a:gd name="adj" fmla="val 27536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637721" y="4325509"/>
            <a:ext cx="1868557" cy="230589"/>
          </a:xfrm>
          <a:prstGeom prst="roundRect">
            <a:avLst>
              <a:gd name="adj" fmla="val 27536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07333" y="5188368"/>
            <a:ext cx="2333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/>
              <a:t>Component         Data Rate       CPU usage</a:t>
            </a:r>
          </a:p>
          <a:p>
            <a:r>
              <a:rPr lang="en-US" sz="1000" smtClean="0"/>
              <a:t>                               (Mbyte/s)       (per core)</a:t>
            </a:r>
          </a:p>
          <a:p>
            <a:r>
              <a:rPr lang="en-US" sz="1000" smtClean="0"/>
              <a:t>--------------------------------------------------------</a:t>
            </a:r>
          </a:p>
          <a:p>
            <a:r>
              <a:rPr lang="en-US" sz="1000" err="1" smtClean="0"/>
              <a:t>InputThread</a:t>
            </a:r>
            <a:r>
              <a:rPr lang="en-US" sz="1000" smtClean="0"/>
              <a:t>            360                  19%</a:t>
            </a:r>
          </a:p>
          <a:p>
            <a:r>
              <a:rPr lang="en-US" sz="1000" err="1" smtClean="0"/>
              <a:t>InputThread</a:t>
            </a:r>
            <a:r>
              <a:rPr lang="en-US" sz="1000"/>
              <a:t> </a:t>
            </a:r>
            <a:r>
              <a:rPr lang="en-US" sz="1000" smtClean="0"/>
              <a:t>           740                  38%</a:t>
            </a:r>
          </a:p>
          <a:p>
            <a:r>
              <a:rPr lang="en-US" sz="1000" err="1" smtClean="0"/>
              <a:t>FrameRouter</a:t>
            </a:r>
            <a:r>
              <a:rPr lang="en-US" sz="1000" smtClean="0"/>
              <a:t>         1100                   8%</a:t>
            </a:r>
            <a:endParaRPr lang="en-US" sz="1000"/>
          </a:p>
        </p:txBody>
      </p:sp>
      <p:sp>
        <p:nvSpPr>
          <p:cNvPr id="9" name="Frame 8"/>
          <p:cNvSpPr/>
          <p:nvPr/>
        </p:nvSpPr>
        <p:spPr>
          <a:xfrm>
            <a:off x="5957456" y="5124340"/>
            <a:ext cx="2382982" cy="1135350"/>
          </a:xfrm>
          <a:prstGeom prst="frame">
            <a:avLst>
              <a:gd name="adj1" fmla="val 98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7" idx="3"/>
            <a:endCxn id="9" idx="0"/>
          </p:cNvCxnSpPr>
          <p:nvPr/>
        </p:nvCxnSpPr>
        <p:spPr>
          <a:xfrm>
            <a:off x="5506278" y="4440804"/>
            <a:ext cx="1642669" cy="68353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63763" y="6026550"/>
            <a:ext cx="693693" cy="3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07333" y="1141717"/>
            <a:ext cx="30271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Performance tests are using</a:t>
            </a:r>
          </a:p>
          <a:p>
            <a:r>
              <a:rPr lang="en-US" sz="1600" dirty="0" smtClean="0"/>
              <a:t> front-end noise, since it can</a:t>
            </a:r>
          </a:p>
          <a:p>
            <a:r>
              <a:rPr lang="en-US" sz="1600" dirty="0"/>
              <a:t>d</a:t>
            </a:r>
            <a:r>
              <a:rPr lang="en-US" sz="1600" dirty="0" smtClean="0"/>
              <a:t>eliver much higher data rate</a:t>
            </a:r>
          </a:p>
          <a:p>
            <a:r>
              <a:rPr lang="en-US" sz="1600" dirty="0"/>
              <a:t>t</a:t>
            </a:r>
            <a:r>
              <a:rPr lang="en-US" sz="1600" dirty="0" smtClean="0"/>
              <a:t>hen real data. On that particular </a:t>
            </a:r>
          </a:p>
          <a:p>
            <a:r>
              <a:rPr lang="en-US" sz="1600" dirty="0"/>
              <a:t>m</a:t>
            </a:r>
            <a:r>
              <a:rPr lang="en-US" sz="1600" dirty="0" smtClean="0"/>
              <a:t>achine, all threads are adequate</a:t>
            </a:r>
          </a:p>
          <a:p>
            <a:r>
              <a:rPr lang="en-US" sz="1600" dirty="0"/>
              <a:t>t</a:t>
            </a:r>
            <a:r>
              <a:rPr lang="en-US" sz="1600" dirty="0" smtClean="0"/>
              <a:t>o stream data without any frame</a:t>
            </a:r>
          </a:p>
          <a:p>
            <a:r>
              <a:rPr lang="en-US" sz="1600" dirty="0" smtClean="0"/>
              <a:t>losses</a:t>
            </a:r>
          </a:p>
        </p:txBody>
      </p:sp>
    </p:spTree>
    <p:extLst>
      <p:ext uri="{BB962C8B-B14F-4D97-AF65-F5344CB8AC3E}">
        <p14:creationId xmlns:p14="http://schemas.microsoft.com/office/powerpoint/2010/main" val="38820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7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Streaming Data Format 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9" y="2770452"/>
            <a:ext cx="4347603" cy="37684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063" y="2770452"/>
            <a:ext cx="4558937" cy="37684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4784" y="1267734"/>
            <a:ext cx="8302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Following is the streaming data format recommended by JLAB DAQ Group</a:t>
            </a:r>
          </a:p>
          <a:p>
            <a:r>
              <a:rPr lang="en-US" dirty="0" smtClean="0"/>
              <a:t> (David Abbott / Carl </a:t>
            </a:r>
            <a:r>
              <a:rPr lang="en-US" dirty="0" err="1" smtClean="0"/>
              <a:t>Timmer</a:t>
            </a:r>
            <a:r>
              <a:rPr lang="en-US" dirty="0" smtClean="0"/>
              <a:t>). Hall B adopted that format for current development.</a:t>
            </a:r>
          </a:p>
          <a:p>
            <a:r>
              <a:rPr lang="en-US" dirty="0" smtClean="0"/>
              <a:t>Shown data structure is suitable for raw streaming data only. In case of online data</a:t>
            </a:r>
          </a:p>
          <a:p>
            <a:r>
              <a:rPr lang="en-US" dirty="0"/>
              <a:t>p</a:t>
            </a:r>
            <a:r>
              <a:rPr lang="en-US" dirty="0" smtClean="0"/>
              <a:t>rocessing, we will try to stick with existing data banks used in triggered </a:t>
            </a:r>
            <a:r>
              <a:rPr lang="en-US" dirty="0" err="1" smtClean="0"/>
              <a:t>daq</a:t>
            </a:r>
            <a:r>
              <a:rPr lang="en-US" dirty="0" smtClean="0"/>
              <a:t> operation.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623" y="-31218"/>
            <a:ext cx="8229600" cy="58751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CLAS12 </a:t>
            </a:r>
            <a:r>
              <a:rPr lang="en-US" sz="2400" dirty="0" smtClean="0">
                <a:solidFill>
                  <a:schemeClr val="accent1"/>
                </a:solidFill>
              </a:rPr>
              <a:t>streaming network/computing- </a:t>
            </a:r>
            <a:r>
              <a:rPr lang="en-US" sz="2400" dirty="0" smtClean="0">
                <a:solidFill>
                  <a:schemeClr val="accent1"/>
                </a:solidFill>
              </a:rPr>
              <a:t>current status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843723" y="679217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944" y="1567377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(ECAL)</a:t>
            </a:r>
            <a:endParaRPr lang="en-US" sz="1400"/>
          </a:p>
        </p:txBody>
      </p:sp>
      <p:sp>
        <p:nvSpPr>
          <p:cNvPr id="6" name="Frame 5"/>
          <p:cNvSpPr/>
          <p:nvPr/>
        </p:nvSpPr>
        <p:spPr>
          <a:xfrm>
            <a:off x="836022" y="1877597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836022" y="2146662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836022" y="3003372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836022" y="3442065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/>
          <p:cNvSpPr/>
          <p:nvPr/>
        </p:nvSpPr>
        <p:spPr>
          <a:xfrm>
            <a:off x="836022" y="3884024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836022" y="4865916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/>
          <p:cNvSpPr/>
          <p:nvPr/>
        </p:nvSpPr>
        <p:spPr>
          <a:xfrm>
            <a:off x="822284" y="5179342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/>
        </p:nvSpPr>
        <p:spPr>
          <a:xfrm>
            <a:off x="822284" y="5492768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6021" y="1847307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(PCAL)</a:t>
            </a:r>
            <a:endParaRPr lang="en-US" sz="1400"/>
          </a:p>
        </p:txBody>
      </p:sp>
      <p:sp>
        <p:nvSpPr>
          <p:cNvPr id="15" name="TextBox 14"/>
          <p:cNvSpPr txBox="1"/>
          <p:nvPr/>
        </p:nvSpPr>
        <p:spPr>
          <a:xfrm>
            <a:off x="836021" y="2143685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(FTOF)</a:t>
            </a:r>
            <a:endParaRPr lang="en-US" sz="1400"/>
          </a:p>
        </p:txBody>
      </p:sp>
      <p:sp>
        <p:nvSpPr>
          <p:cNvPr id="16" name="TextBox 15"/>
          <p:cNvSpPr txBox="1"/>
          <p:nvPr/>
        </p:nvSpPr>
        <p:spPr>
          <a:xfrm>
            <a:off x="827312" y="2977958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(ECAL)</a:t>
            </a:r>
            <a:endParaRPr lang="en-US" sz="1400"/>
          </a:p>
        </p:txBody>
      </p:sp>
      <p:sp>
        <p:nvSpPr>
          <p:cNvPr id="17" name="TextBox 16"/>
          <p:cNvSpPr txBox="1"/>
          <p:nvPr/>
        </p:nvSpPr>
        <p:spPr>
          <a:xfrm>
            <a:off x="836022" y="3430092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(PCAL)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827313" y="3868785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(FTOF)</a:t>
            </a:r>
            <a:endParaRPr lang="en-US" sz="1400"/>
          </a:p>
        </p:txBody>
      </p:sp>
      <p:sp>
        <p:nvSpPr>
          <p:cNvPr id="19" name="TextBox 18"/>
          <p:cNvSpPr txBox="1"/>
          <p:nvPr/>
        </p:nvSpPr>
        <p:spPr>
          <a:xfrm>
            <a:off x="825692" y="4847285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(ECAL)</a:t>
            </a:r>
            <a:endParaRPr lang="en-US" sz="1400"/>
          </a:p>
        </p:txBody>
      </p:sp>
      <p:sp>
        <p:nvSpPr>
          <p:cNvPr id="20" name="TextBox 19"/>
          <p:cNvSpPr txBox="1"/>
          <p:nvPr/>
        </p:nvSpPr>
        <p:spPr>
          <a:xfrm>
            <a:off x="827312" y="5187385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(PCAL)</a:t>
            </a:r>
            <a:endParaRPr lang="en-US" sz="1400"/>
          </a:p>
        </p:txBody>
      </p:sp>
      <p:sp>
        <p:nvSpPr>
          <p:cNvPr id="21" name="TextBox 20"/>
          <p:cNvSpPr txBox="1"/>
          <p:nvPr/>
        </p:nvSpPr>
        <p:spPr>
          <a:xfrm>
            <a:off x="820956" y="5476231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VTP (FTOF)</a:t>
            </a:r>
            <a:endParaRPr lang="en-US" sz="140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9252" y="1647399"/>
            <a:ext cx="95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Sector 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21603" y="3402745"/>
            <a:ext cx="95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Sector 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-9252" y="5275608"/>
            <a:ext cx="95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Sector 2</a:t>
            </a:r>
            <a:endParaRPr lang="en-US" dirty="0"/>
          </a:p>
        </p:txBody>
      </p:sp>
      <p:sp>
        <p:nvSpPr>
          <p:cNvPr id="25" name="Frame 24"/>
          <p:cNvSpPr/>
          <p:nvPr/>
        </p:nvSpPr>
        <p:spPr>
          <a:xfrm>
            <a:off x="3265092" y="3003372"/>
            <a:ext cx="2072018" cy="1154972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52444" y="3072733"/>
            <a:ext cx="189731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Arista 7050 switch</a:t>
            </a:r>
          </a:p>
          <a:p>
            <a:r>
              <a:rPr lang="vi-VN" sz="1600" smtClean="0"/>
              <a:t>10/25/40/50/100G</a:t>
            </a:r>
          </a:p>
          <a:p>
            <a:r>
              <a:rPr lang="vi-VN" sz="1600" smtClean="0"/>
              <a:t>28 ports for VTPs</a:t>
            </a:r>
            <a:endParaRPr lang="en-US" sz="1600"/>
          </a:p>
        </p:txBody>
      </p:sp>
      <p:cxnSp>
        <p:nvCxnSpPr>
          <p:cNvPr id="28" name="Straight Arrow Connector 27"/>
          <p:cNvCxnSpPr>
            <a:stCxn id="5" idx="3"/>
          </p:cNvCxnSpPr>
          <p:nvPr/>
        </p:nvCxnSpPr>
        <p:spPr>
          <a:xfrm>
            <a:off x="1817785" y="1721266"/>
            <a:ext cx="1447307" cy="14192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738029" y="4057797"/>
            <a:ext cx="1496126" cy="15721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707092" y="3918912"/>
            <a:ext cx="1563011" cy="14181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50460" y="3808715"/>
            <a:ext cx="1513287" cy="11751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758123" y="3711774"/>
            <a:ext cx="1505624" cy="3116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1"/>
          </p:cNvCxnSpPr>
          <p:nvPr/>
        </p:nvCxnSpPr>
        <p:spPr>
          <a:xfrm>
            <a:off x="1745411" y="3561772"/>
            <a:ext cx="1519681" cy="190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748007" y="2273540"/>
            <a:ext cx="1515740" cy="11091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751767" y="3126583"/>
            <a:ext cx="1511980" cy="3251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3"/>
          </p:cNvCxnSpPr>
          <p:nvPr/>
        </p:nvCxnSpPr>
        <p:spPr>
          <a:xfrm>
            <a:off x="1841862" y="2001196"/>
            <a:ext cx="1421885" cy="12625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865940" y="3247517"/>
            <a:ext cx="1305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x10GBit</a:t>
            </a:r>
          </a:p>
          <a:p>
            <a:r>
              <a:rPr lang="en-US" dirty="0" smtClean="0"/>
              <a:t>TCP/IP Links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5398091" y="3867622"/>
            <a:ext cx="3648927" cy="19664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675047" y="3918912"/>
            <a:ext cx="308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2x100GBit to Computer Center</a:t>
            </a:r>
            <a:endParaRPr lang="en-US"/>
          </a:p>
        </p:txBody>
      </p:sp>
      <p:sp>
        <p:nvSpPr>
          <p:cNvPr id="64" name="Frame 63"/>
          <p:cNvSpPr/>
          <p:nvPr/>
        </p:nvSpPr>
        <p:spPr>
          <a:xfrm>
            <a:off x="6305867" y="1048775"/>
            <a:ext cx="1279502" cy="2474785"/>
          </a:xfrm>
          <a:prstGeom prst="frame">
            <a:avLst>
              <a:gd name="adj1" fmla="val 2500"/>
            </a:avLst>
          </a:prstGeom>
          <a:gradFill>
            <a:gsLst>
              <a:gs pos="100000">
                <a:srgbClr val="FA0A0D"/>
              </a:gs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5334704" y="3258226"/>
            <a:ext cx="969818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7630399" y="3248493"/>
            <a:ext cx="1461649" cy="19466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368047" y="2859049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00GBit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7874610" y="2344629"/>
            <a:ext cx="1128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10GBit</a:t>
            </a:r>
          </a:p>
          <a:p>
            <a:r>
              <a:rPr lang="en-US"/>
              <a:t>t</a:t>
            </a:r>
            <a:r>
              <a:rPr lang="en-US" smtClean="0"/>
              <a:t>o CLAS12</a:t>
            </a:r>
          </a:p>
          <a:p>
            <a:r>
              <a:rPr lang="en-US" smtClean="0"/>
              <a:t>network</a:t>
            </a:r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6344470" y="1553131"/>
            <a:ext cx="12859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Clonfarm21</a:t>
            </a:r>
          </a:p>
          <a:p>
            <a:endParaRPr lang="en-US" sz="1600" dirty="0" smtClean="0"/>
          </a:p>
          <a:p>
            <a:r>
              <a:rPr lang="en-US" sz="1600" dirty="0" smtClean="0"/>
              <a:t>RHEL9 server</a:t>
            </a:r>
          </a:p>
          <a:p>
            <a:r>
              <a:rPr lang="en-US" sz="1600" dirty="0" smtClean="0"/>
              <a:t>128 core</a:t>
            </a:r>
          </a:p>
          <a:p>
            <a:r>
              <a:rPr lang="en-US" sz="1600" dirty="0" smtClean="0"/>
              <a:t>768G mem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4245631" y="5120362"/>
            <a:ext cx="48013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1400" dirty="0" smtClean="0">
                <a:solidFill>
                  <a:schemeClr val="tx2"/>
                </a:solidFill>
              </a:rPr>
              <a:t>18 crates are currently connected to streaming </a:t>
            </a:r>
            <a:r>
              <a:rPr lang="en-US" sz="1400" dirty="0" err="1" smtClean="0">
                <a:solidFill>
                  <a:schemeClr val="tx2"/>
                </a:solidFill>
              </a:rPr>
              <a:t>daq</a:t>
            </a:r>
            <a:r>
              <a:rPr lang="en-US" sz="1400" dirty="0" smtClean="0">
                <a:solidFill>
                  <a:schemeClr val="tx2"/>
                </a:solidFill>
              </a:rPr>
              <a:t>: ECAL/PCAL/FTOF/LTCC from 3 sectors, DC from 2 sectors, and FT. It allows to develop data processing components using realistic cosmic and beam data. Performance tests can be performed with overall bandwidth up to 36x10GBit/sec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5</a:t>
            </a:fld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311972" y="1694906"/>
            <a:ext cx="969818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20441" y="999894"/>
            <a:ext cx="1152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2x400GBit</a:t>
            </a:r>
          </a:p>
          <a:p>
            <a:r>
              <a:rPr lang="en-US" dirty="0" smtClean="0"/>
              <a:t>Not used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18701" y="5786095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(DC21)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836021" y="6048573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(DC22)</a:t>
            </a:r>
            <a:endParaRPr lang="en-US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825692" y="6344054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(DC23)</a:t>
            </a:r>
            <a:endParaRPr lang="en-US" sz="1400" dirty="0"/>
          </a:p>
        </p:txBody>
      </p:sp>
      <p:sp>
        <p:nvSpPr>
          <p:cNvPr id="67" name="Frame 66"/>
          <p:cNvSpPr/>
          <p:nvPr/>
        </p:nvSpPr>
        <p:spPr>
          <a:xfrm>
            <a:off x="871410" y="5760987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Frame 67"/>
          <p:cNvSpPr/>
          <p:nvPr/>
        </p:nvSpPr>
        <p:spPr>
          <a:xfrm>
            <a:off x="881741" y="6047894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Frame 68"/>
          <p:cNvSpPr/>
          <p:nvPr/>
        </p:nvSpPr>
        <p:spPr>
          <a:xfrm>
            <a:off x="871412" y="6356350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7" idx="3"/>
          </p:cNvCxnSpPr>
          <p:nvPr/>
        </p:nvCxnSpPr>
        <p:spPr>
          <a:xfrm flipV="1">
            <a:off x="1785810" y="4176563"/>
            <a:ext cx="1559166" cy="17215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3"/>
          </p:cNvCxnSpPr>
          <p:nvPr/>
        </p:nvCxnSpPr>
        <p:spPr>
          <a:xfrm flipV="1">
            <a:off x="1796141" y="4176563"/>
            <a:ext cx="1803466" cy="20084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5" idx="3"/>
          </p:cNvCxnSpPr>
          <p:nvPr/>
        </p:nvCxnSpPr>
        <p:spPr>
          <a:xfrm flipV="1">
            <a:off x="1831533" y="4118324"/>
            <a:ext cx="2099269" cy="2379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34692" y="1237031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(DC53)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834693" y="983814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(DC52)</a:t>
            </a:r>
            <a:endParaRPr lang="en-US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825945" y="679504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(DC51)</a:t>
            </a:r>
            <a:endParaRPr lang="en-US" sz="1400" dirty="0"/>
          </a:p>
        </p:txBody>
      </p:sp>
      <p:sp>
        <p:nvSpPr>
          <p:cNvPr id="87" name="Frame 86"/>
          <p:cNvSpPr/>
          <p:nvPr/>
        </p:nvSpPr>
        <p:spPr>
          <a:xfrm>
            <a:off x="857664" y="975195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Frame 88"/>
          <p:cNvSpPr/>
          <p:nvPr/>
        </p:nvSpPr>
        <p:spPr>
          <a:xfrm>
            <a:off x="864421" y="1271573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Frame 89"/>
          <p:cNvSpPr/>
          <p:nvPr/>
        </p:nvSpPr>
        <p:spPr>
          <a:xfrm>
            <a:off x="836022" y="1579853"/>
            <a:ext cx="9144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541438" y="650092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</a:t>
            </a:r>
            <a:r>
              <a:rPr lang="en-US" sz="1400" smtClean="0"/>
              <a:t>(FT1)</a:t>
            </a:r>
            <a:endParaRPr lang="en-US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53065" y="971713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</a:t>
            </a:r>
            <a:r>
              <a:rPr lang="en-US" sz="1400" smtClean="0"/>
              <a:t>(FT2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587146" y="1286125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</a:t>
            </a:r>
            <a:r>
              <a:rPr lang="en-US" sz="1400" smtClean="0"/>
              <a:t>(FT3)</a:t>
            </a:r>
            <a:endParaRPr lang="en-US" sz="1400" dirty="0"/>
          </a:p>
        </p:txBody>
      </p:sp>
      <p:sp>
        <p:nvSpPr>
          <p:cNvPr id="103" name="Frame 102"/>
          <p:cNvSpPr/>
          <p:nvPr/>
        </p:nvSpPr>
        <p:spPr>
          <a:xfrm>
            <a:off x="2564717" y="1292758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Frame 103"/>
          <p:cNvSpPr/>
          <p:nvPr/>
        </p:nvSpPr>
        <p:spPr>
          <a:xfrm>
            <a:off x="2564717" y="962778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Frame 104"/>
          <p:cNvSpPr/>
          <p:nvPr/>
        </p:nvSpPr>
        <p:spPr>
          <a:xfrm>
            <a:off x="2565393" y="657978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1799905" y="1404024"/>
            <a:ext cx="1510068" cy="16437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1801250" y="1115178"/>
            <a:ext cx="1598268" cy="19014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1772593" y="816377"/>
            <a:ext cx="1730479" cy="22002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3478245" y="1415003"/>
            <a:ext cx="645456" cy="160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endCxn id="25" idx="0"/>
          </p:cNvCxnSpPr>
          <p:nvPr/>
        </p:nvCxnSpPr>
        <p:spPr>
          <a:xfrm>
            <a:off x="3501546" y="1095712"/>
            <a:ext cx="799555" cy="19076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3483933" y="787359"/>
            <a:ext cx="1018202" cy="22563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9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623" y="-31218"/>
            <a:ext cx="8229600" cy="58751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CLAS12 </a:t>
            </a:r>
            <a:r>
              <a:rPr lang="en-US" sz="2400" dirty="0" smtClean="0">
                <a:solidFill>
                  <a:schemeClr val="accent1"/>
                </a:solidFill>
              </a:rPr>
              <a:t>streaming network/computing- plan for</a:t>
            </a:r>
            <a:r>
              <a:rPr lang="en-US" sz="2400" dirty="0" smtClean="0">
                <a:solidFill>
                  <a:schemeClr val="accent1"/>
                </a:solidFill>
              </a:rPr>
              <a:t> 2025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641893" y="679217"/>
            <a:ext cx="111623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112" y="1567377"/>
            <a:ext cx="1152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ECAL1)</a:t>
            </a:r>
            <a:endParaRPr lang="en-US" sz="1400" dirty="0"/>
          </a:p>
        </p:txBody>
      </p:sp>
      <p:sp>
        <p:nvSpPr>
          <p:cNvPr id="6" name="Frame 5"/>
          <p:cNvSpPr/>
          <p:nvPr/>
        </p:nvSpPr>
        <p:spPr>
          <a:xfrm>
            <a:off x="657292" y="1877597"/>
            <a:ext cx="109313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657292" y="2146662"/>
            <a:ext cx="109313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650641" y="4865916"/>
            <a:ext cx="1099781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/>
          <p:cNvSpPr/>
          <p:nvPr/>
        </p:nvSpPr>
        <p:spPr>
          <a:xfrm>
            <a:off x="650641" y="5179342"/>
            <a:ext cx="1086043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/>
        </p:nvSpPr>
        <p:spPr>
          <a:xfrm>
            <a:off x="650641" y="5492768"/>
            <a:ext cx="1086043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111" y="1847307"/>
            <a:ext cx="1176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PCAL1)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89244" y="2168254"/>
            <a:ext cx="1099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FTOF1)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57292" y="4862688"/>
            <a:ext cx="1174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ECAL1)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65112" y="5187385"/>
            <a:ext cx="1168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PCAL1)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41894" y="5476231"/>
            <a:ext cx="1184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FTOF1)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997" y="1352299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2420" y="5478403"/>
            <a:ext cx="6206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Frame 24"/>
          <p:cNvSpPr/>
          <p:nvPr/>
        </p:nvSpPr>
        <p:spPr>
          <a:xfrm>
            <a:off x="3260389" y="2671144"/>
            <a:ext cx="2072018" cy="576373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89578" y="2674800"/>
            <a:ext cx="1834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Arista </a:t>
            </a:r>
            <a:r>
              <a:rPr lang="en-US" sz="1400" dirty="0" smtClean="0"/>
              <a:t>7050CX3 </a:t>
            </a:r>
            <a:r>
              <a:rPr lang="en-US" sz="1400" dirty="0" smtClean="0"/>
              <a:t>switch</a:t>
            </a:r>
          </a:p>
          <a:p>
            <a:r>
              <a:rPr lang="vi-VN" sz="1400" dirty="0" smtClean="0"/>
              <a:t>40/100G</a:t>
            </a:r>
            <a:r>
              <a:rPr lang="vi-VN" sz="1400" dirty="0"/>
              <a:t> </a:t>
            </a:r>
            <a:r>
              <a:rPr lang="vi-VN" sz="1400" dirty="0" smtClean="0"/>
              <a:t>32</a:t>
            </a:r>
            <a:r>
              <a:rPr lang="vi-VN" sz="1400" dirty="0" smtClean="0"/>
              <a:t> ports</a:t>
            </a:r>
            <a:endParaRPr lang="en-US" sz="1400" dirty="0"/>
          </a:p>
        </p:txBody>
      </p:sp>
      <p:cxnSp>
        <p:nvCxnSpPr>
          <p:cNvPr id="28" name="Straight Arrow Connector 27"/>
          <p:cNvCxnSpPr>
            <a:stCxn id="5" idx="3"/>
          </p:cNvCxnSpPr>
          <p:nvPr/>
        </p:nvCxnSpPr>
        <p:spPr>
          <a:xfrm>
            <a:off x="1817786" y="1721266"/>
            <a:ext cx="1440921" cy="1081115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2" idx="3"/>
          </p:cNvCxnSpPr>
          <p:nvPr/>
        </p:nvCxnSpPr>
        <p:spPr>
          <a:xfrm flipV="1">
            <a:off x="1807347" y="4423397"/>
            <a:ext cx="1451360" cy="1349986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5" idx="3"/>
            <a:endCxn id="98" idx="1"/>
          </p:cNvCxnSpPr>
          <p:nvPr/>
        </p:nvCxnSpPr>
        <p:spPr>
          <a:xfrm flipV="1">
            <a:off x="1824542" y="4241550"/>
            <a:ext cx="1452981" cy="248564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24" idx="3"/>
          </p:cNvCxnSpPr>
          <p:nvPr/>
        </p:nvCxnSpPr>
        <p:spPr>
          <a:xfrm>
            <a:off x="1817786" y="3934798"/>
            <a:ext cx="1440921" cy="175527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3" idx="3"/>
          </p:cNvCxnSpPr>
          <p:nvPr/>
        </p:nvCxnSpPr>
        <p:spPr>
          <a:xfrm flipV="1">
            <a:off x="1806980" y="3155104"/>
            <a:ext cx="1451727" cy="216517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21" idx="3"/>
            <a:endCxn id="25" idx="1"/>
          </p:cNvCxnSpPr>
          <p:nvPr/>
        </p:nvCxnSpPr>
        <p:spPr>
          <a:xfrm>
            <a:off x="1805569" y="2839337"/>
            <a:ext cx="1454820" cy="119994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314905" y="847253"/>
            <a:ext cx="1794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</a:t>
            </a:r>
            <a:r>
              <a:rPr lang="en-US" dirty="0" smtClean="0"/>
              <a:t>VTP</a:t>
            </a:r>
          </a:p>
          <a:p>
            <a:r>
              <a:rPr lang="en-US" dirty="0"/>
              <a:t>h</a:t>
            </a:r>
            <a:r>
              <a:rPr lang="en-US" dirty="0" smtClean="0"/>
              <a:t>as 2x10GBit</a:t>
            </a:r>
            <a:endParaRPr lang="en-US" dirty="0" smtClean="0"/>
          </a:p>
          <a:p>
            <a:r>
              <a:rPr lang="en-US" dirty="0" smtClean="0"/>
              <a:t>TCP/IP Links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5368047" y="4228504"/>
            <a:ext cx="3648927" cy="19664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652216" y="4228504"/>
            <a:ext cx="308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2x400GBit </a:t>
            </a:r>
            <a:r>
              <a:rPr lang="en-US" dirty="0" smtClean="0"/>
              <a:t>to Computer Center</a:t>
            </a:r>
            <a:endParaRPr lang="en-US" dirty="0"/>
          </a:p>
        </p:txBody>
      </p:sp>
      <p:sp>
        <p:nvSpPr>
          <p:cNvPr id="64" name="Frame 63"/>
          <p:cNvSpPr/>
          <p:nvPr/>
        </p:nvSpPr>
        <p:spPr>
          <a:xfrm>
            <a:off x="6315128" y="2136715"/>
            <a:ext cx="1279502" cy="1328692"/>
          </a:xfrm>
          <a:prstGeom prst="frame">
            <a:avLst>
              <a:gd name="adj1" fmla="val 2500"/>
            </a:avLst>
          </a:prstGeom>
          <a:gradFill>
            <a:gsLst>
              <a:gs pos="100000">
                <a:srgbClr val="FA0A0D"/>
              </a:gs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5368047" y="3258226"/>
            <a:ext cx="936475" cy="672982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477580" y="2925260"/>
            <a:ext cx="775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2x4</a:t>
            </a:r>
            <a:r>
              <a:rPr lang="en-US" smtClean="0"/>
              <a:t>00GBit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7020025" y="721514"/>
            <a:ext cx="2264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100GBit to CLAS12 network</a:t>
            </a:r>
            <a:endParaRPr lang="en-US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6362930" y="2143810"/>
            <a:ext cx="1146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Clonfarm21</a:t>
            </a:r>
          </a:p>
          <a:p>
            <a:r>
              <a:rPr lang="en-US" sz="1400" dirty="0" smtClean="0"/>
              <a:t>RHEL9 </a:t>
            </a:r>
            <a:r>
              <a:rPr lang="en-US" sz="1400" dirty="0" smtClean="0"/>
              <a:t>server</a:t>
            </a:r>
          </a:p>
          <a:p>
            <a:r>
              <a:rPr lang="en-US" sz="1400" dirty="0" smtClean="0"/>
              <a:t>128 core</a:t>
            </a:r>
          </a:p>
          <a:p>
            <a:r>
              <a:rPr lang="en-US" sz="1400" dirty="0" smtClean="0"/>
              <a:t>768G mem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4246256" y="5145434"/>
            <a:ext cx="48013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1400" dirty="0" smtClean="0">
                <a:solidFill>
                  <a:schemeClr val="tx2"/>
                </a:solidFill>
              </a:rPr>
              <a:t>39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smtClean="0">
                <a:solidFill>
                  <a:schemeClr val="tx2"/>
                </a:solidFill>
              </a:rPr>
              <a:t>crates </a:t>
            </a:r>
            <a:r>
              <a:rPr lang="en-US" sz="1400" dirty="0" smtClean="0">
                <a:solidFill>
                  <a:schemeClr val="tx2"/>
                </a:solidFill>
              </a:rPr>
              <a:t>will be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smtClean="0">
                <a:solidFill>
                  <a:schemeClr val="tx2"/>
                </a:solidFill>
              </a:rPr>
              <a:t>connected to streaming </a:t>
            </a:r>
            <a:r>
              <a:rPr lang="en-US" sz="1400" dirty="0" err="1" smtClean="0">
                <a:solidFill>
                  <a:schemeClr val="tx2"/>
                </a:solidFill>
              </a:rPr>
              <a:t>daq</a:t>
            </a:r>
            <a:r>
              <a:rPr lang="en-US" sz="1400" dirty="0" smtClean="0">
                <a:solidFill>
                  <a:schemeClr val="tx2"/>
                </a:solidFill>
              </a:rPr>
              <a:t>: ECAL/PCAL/FTOF/LTCC from </a:t>
            </a:r>
            <a:r>
              <a:rPr lang="en-US" sz="1400" dirty="0" smtClean="0">
                <a:solidFill>
                  <a:schemeClr val="tx2"/>
                </a:solidFill>
              </a:rPr>
              <a:t>6 </a:t>
            </a:r>
            <a:r>
              <a:rPr lang="en-US" sz="1400" dirty="0" smtClean="0">
                <a:solidFill>
                  <a:schemeClr val="tx2"/>
                </a:solidFill>
              </a:rPr>
              <a:t>sectors, DC from </a:t>
            </a:r>
            <a:r>
              <a:rPr lang="en-US" sz="1400" dirty="0" smtClean="0">
                <a:solidFill>
                  <a:schemeClr val="tx2"/>
                </a:solidFill>
              </a:rPr>
              <a:t>6 </a:t>
            </a:r>
            <a:r>
              <a:rPr lang="en-US" sz="1400" dirty="0" smtClean="0">
                <a:solidFill>
                  <a:schemeClr val="tx2"/>
                </a:solidFill>
              </a:rPr>
              <a:t>sectors, and FT. </a:t>
            </a:r>
            <a:r>
              <a:rPr lang="en-US" sz="1400" dirty="0" smtClean="0">
                <a:solidFill>
                  <a:schemeClr val="tx2"/>
                </a:solidFill>
              </a:rPr>
              <a:t>Performance </a:t>
            </a:r>
            <a:r>
              <a:rPr lang="en-US" sz="1400" dirty="0" smtClean="0">
                <a:solidFill>
                  <a:schemeClr val="tx2"/>
                </a:solidFill>
              </a:rPr>
              <a:t>tests can be performed with overall bandwidth up to </a:t>
            </a:r>
            <a:r>
              <a:rPr lang="en-US" sz="1400" dirty="0" smtClean="0">
                <a:solidFill>
                  <a:schemeClr val="tx2"/>
                </a:solidFill>
              </a:rPr>
              <a:t>78</a:t>
            </a:r>
            <a:r>
              <a:rPr lang="en-US" sz="1400" dirty="0" smtClean="0">
                <a:solidFill>
                  <a:schemeClr val="tx2"/>
                </a:solidFill>
              </a:rPr>
              <a:t>x10GBit/sec – more then 50GByte/s expected for entire CLAS12 in streaming mode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6</a:t>
            </a:fld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3798271" y="3273698"/>
            <a:ext cx="12763" cy="705845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843402" y="342953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4</a:t>
            </a:r>
            <a:r>
              <a:rPr lang="en-US" smtClean="0"/>
              <a:t>x100GBit</a:t>
            </a:r>
            <a:endParaRPr lang="en-US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665111" y="5786095"/>
            <a:ext cx="11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DC11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665111" y="6048573"/>
            <a:ext cx="1176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DC12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65111" y="6344054"/>
            <a:ext cx="1166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DC13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67" name="Frame 66"/>
          <p:cNvSpPr/>
          <p:nvPr/>
        </p:nvSpPr>
        <p:spPr>
          <a:xfrm>
            <a:off x="655084" y="5760987"/>
            <a:ext cx="1081600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Frame 67"/>
          <p:cNvSpPr/>
          <p:nvPr/>
        </p:nvSpPr>
        <p:spPr>
          <a:xfrm>
            <a:off x="665111" y="6047894"/>
            <a:ext cx="1071573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Frame 68"/>
          <p:cNvSpPr/>
          <p:nvPr/>
        </p:nvSpPr>
        <p:spPr>
          <a:xfrm>
            <a:off x="650641" y="6356350"/>
            <a:ext cx="1086043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65112" y="1237031"/>
            <a:ext cx="1175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DC63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50641" y="983814"/>
            <a:ext cx="1189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DC62)</a:t>
            </a:r>
            <a:endParaRPr lang="en-US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650641" y="679504"/>
            <a:ext cx="1181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(</a:t>
            </a:r>
            <a:r>
              <a:rPr lang="en-US" sz="1400" dirty="0" smtClean="0"/>
              <a:t>DC61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87" name="Frame 86"/>
          <p:cNvSpPr/>
          <p:nvPr/>
        </p:nvSpPr>
        <p:spPr>
          <a:xfrm>
            <a:off x="650641" y="971641"/>
            <a:ext cx="1097775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Frame 88"/>
          <p:cNvSpPr/>
          <p:nvPr/>
        </p:nvSpPr>
        <p:spPr>
          <a:xfrm>
            <a:off x="657293" y="1271573"/>
            <a:ext cx="1079392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Frame 89"/>
          <p:cNvSpPr/>
          <p:nvPr/>
        </p:nvSpPr>
        <p:spPr>
          <a:xfrm>
            <a:off x="650641" y="1570970"/>
            <a:ext cx="1099781" cy="27432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313532" y="650319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</a:t>
            </a:r>
            <a:r>
              <a:rPr lang="en-US" sz="1400" smtClean="0"/>
              <a:t>(FT1)</a:t>
            </a:r>
            <a:endParaRPr lang="en-US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4314513" y="980906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</a:t>
            </a:r>
            <a:r>
              <a:rPr lang="en-US" sz="1400" smtClean="0"/>
              <a:t>(FT2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334630" y="1286988"/>
            <a:ext cx="100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VTP </a:t>
            </a:r>
            <a:r>
              <a:rPr lang="en-US" sz="1400" smtClean="0"/>
              <a:t>(FT3)</a:t>
            </a:r>
            <a:endParaRPr lang="en-US" sz="1400" dirty="0"/>
          </a:p>
        </p:txBody>
      </p:sp>
      <p:sp>
        <p:nvSpPr>
          <p:cNvPr id="103" name="Frame 102"/>
          <p:cNvSpPr/>
          <p:nvPr/>
        </p:nvSpPr>
        <p:spPr>
          <a:xfrm>
            <a:off x="4335001" y="1308918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Frame 103"/>
          <p:cNvSpPr/>
          <p:nvPr/>
        </p:nvSpPr>
        <p:spPr>
          <a:xfrm>
            <a:off x="4320780" y="987958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Frame 104"/>
          <p:cNvSpPr/>
          <p:nvPr/>
        </p:nvSpPr>
        <p:spPr>
          <a:xfrm>
            <a:off x="4323137" y="666841"/>
            <a:ext cx="914400" cy="304800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36" idx="2"/>
          </p:cNvCxnSpPr>
          <p:nvPr/>
        </p:nvCxnSpPr>
        <p:spPr>
          <a:xfrm>
            <a:off x="4787299" y="1677111"/>
            <a:ext cx="0" cy="102284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Frame 97"/>
          <p:cNvSpPr/>
          <p:nvPr/>
        </p:nvSpPr>
        <p:spPr>
          <a:xfrm>
            <a:off x="3277523" y="3953363"/>
            <a:ext cx="2072018" cy="576373"/>
          </a:xfrm>
          <a:prstGeom prst="frame">
            <a:avLst>
              <a:gd name="adj1" fmla="val 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593559" y="608617"/>
            <a:ext cx="1212898" cy="191495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592671" y="2647327"/>
            <a:ext cx="1212898" cy="384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594449" y="4815906"/>
            <a:ext cx="1212898" cy="191495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594082" y="3179611"/>
            <a:ext cx="1212898" cy="384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604888" y="3742788"/>
            <a:ext cx="1212898" cy="384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11644" y="4298104"/>
            <a:ext cx="1212898" cy="384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 rot="16200000">
            <a:off x="-1869" y="2635365"/>
            <a:ext cx="6206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-525" y="3194031"/>
            <a:ext cx="6206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 rot="16200000">
            <a:off x="7025" y="3746542"/>
            <a:ext cx="6206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-1289" y="4345070"/>
            <a:ext cx="6206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376820" y="3966894"/>
            <a:ext cx="1914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Arista </a:t>
            </a:r>
            <a:r>
              <a:rPr lang="en-US" sz="1400" dirty="0" smtClean="0"/>
              <a:t>7050DX4 </a:t>
            </a:r>
            <a:r>
              <a:rPr lang="en-US" sz="1400" dirty="0" smtClean="0"/>
              <a:t>switch</a:t>
            </a:r>
          </a:p>
          <a:p>
            <a:r>
              <a:rPr lang="vi-VN" sz="1400" dirty="0" smtClean="0"/>
              <a:t>40/100/400G</a:t>
            </a:r>
            <a:r>
              <a:rPr lang="vi-VN" sz="1400" dirty="0" smtClean="0"/>
              <a:t> 32</a:t>
            </a:r>
            <a:r>
              <a:rPr lang="vi-VN" sz="1400" dirty="0" smtClean="0"/>
              <a:t> ports</a:t>
            </a:r>
            <a:endParaRPr lang="en-US" sz="1400" dirty="0"/>
          </a:p>
        </p:txBody>
      </p:sp>
      <p:sp>
        <p:nvSpPr>
          <p:cNvPr id="136" name="Rounded Rectangle 135"/>
          <p:cNvSpPr/>
          <p:nvPr/>
        </p:nvSpPr>
        <p:spPr>
          <a:xfrm>
            <a:off x="4180850" y="602362"/>
            <a:ext cx="1212898" cy="10747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ame 151"/>
          <p:cNvSpPr/>
          <p:nvPr/>
        </p:nvSpPr>
        <p:spPr>
          <a:xfrm>
            <a:off x="7768141" y="2136715"/>
            <a:ext cx="1279502" cy="1323439"/>
          </a:xfrm>
          <a:prstGeom prst="frame">
            <a:avLst>
              <a:gd name="adj1" fmla="val 2500"/>
            </a:avLst>
          </a:prstGeom>
          <a:gradFill>
            <a:gsLst>
              <a:gs pos="100000">
                <a:srgbClr val="FA0A0D"/>
              </a:gs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840990" y="2154739"/>
            <a:ext cx="114646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Clondaq2</a:t>
            </a:r>
            <a:endParaRPr lang="en-US" sz="1400" dirty="0" smtClean="0"/>
          </a:p>
          <a:p>
            <a:r>
              <a:rPr lang="en-US" sz="1400" dirty="0" smtClean="0"/>
              <a:t>RHEL9 </a:t>
            </a:r>
            <a:r>
              <a:rPr lang="en-US" sz="1400" dirty="0" smtClean="0"/>
              <a:t>server</a:t>
            </a:r>
          </a:p>
          <a:p>
            <a:r>
              <a:rPr lang="en-US" sz="1400" dirty="0" smtClean="0"/>
              <a:t>32</a:t>
            </a:r>
            <a:r>
              <a:rPr lang="en-US" sz="1400" dirty="0" smtClean="0"/>
              <a:t> </a:t>
            </a:r>
            <a:r>
              <a:rPr lang="en-US" sz="1400" dirty="0" smtClean="0"/>
              <a:t>core</a:t>
            </a:r>
          </a:p>
          <a:p>
            <a:r>
              <a:rPr lang="en-US" sz="1400" dirty="0" smtClean="0"/>
              <a:t>386</a:t>
            </a:r>
            <a:r>
              <a:rPr lang="en-US" sz="1400" dirty="0" smtClean="0"/>
              <a:t>G mem</a:t>
            </a:r>
          </a:p>
          <a:p>
            <a:r>
              <a:rPr lang="en-US" sz="1400" dirty="0" smtClean="0"/>
              <a:t>107T SSD</a:t>
            </a:r>
            <a:endParaRPr lang="en-US" sz="1400" dirty="0"/>
          </a:p>
        </p:txBody>
      </p:sp>
      <p:cxnSp>
        <p:nvCxnSpPr>
          <p:cNvPr id="155" name="Elbow Connector 154"/>
          <p:cNvCxnSpPr>
            <a:stCxn id="64" idx="2"/>
            <a:endCxn id="152" idx="2"/>
          </p:cNvCxnSpPr>
          <p:nvPr/>
        </p:nvCxnSpPr>
        <p:spPr>
          <a:xfrm rot="5400000" flipH="1" flipV="1">
            <a:off x="7678758" y="2736274"/>
            <a:ext cx="5253" cy="1453013"/>
          </a:xfrm>
          <a:prstGeom prst="bentConnector3">
            <a:avLst>
              <a:gd name="adj1" fmla="val -4351799"/>
            </a:avLst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7192509" y="3716333"/>
            <a:ext cx="132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 smtClean="0"/>
              <a:t>00GBit</a:t>
            </a:r>
            <a:endParaRPr lang="en-US" dirty="0"/>
          </a:p>
        </p:txBody>
      </p:sp>
      <p:cxnSp>
        <p:nvCxnSpPr>
          <p:cNvPr id="159" name="Elbow Connector 158"/>
          <p:cNvCxnSpPr/>
          <p:nvPr/>
        </p:nvCxnSpPr>
        <p:spPr>
          <a:xfrm flipV="1">
            <a:off x="6936164" y="636886"/>
            <a:ext cx="2006928" cy="1515033"/>
          </a:xfrm>
          <a:prstGeom prst="bentConnector3">
            <a:avLst>
              <a:gd name="adj1" fmla="val 2796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/>
          <p:cNvCxnSpPr/>
          <p:nvPr/>
        </p:nvCxnSpPr>
        <p:spPr>
          <a:xfrm rot="5400000" flipH="1" flipV="1">
            <a:off x="8191204" y="1336320"/>
            <a:ext cx="984039" cy="586604"/>
          </a:xfrm>
          <a:prstGeom prst="bentConnector3">
            <a:avLst>
              <a:gd name="adj1" fmla="val 100229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0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654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Conclusion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939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CLAS12 operates using triggered DAQ with typical event rate up to 30kHz, and will continue to operate same way through high luminosity upgrade, reaching event rate up to 100kHz</a:t>
            </a:r>
          </a:p>
          <a:p>
            <a:r>
              <a:rPr lang="en-US" sz="2000" dirty="0" smtClean="0"/>
              <a:t>In the same time, CLAS12 readout system being upgraded </a:t>
            </a:r>
            <a:r>
              <a:rPr lang="en-US" sz="2000" dirty="0"/>
              <a:t>and </a:t>
            </a:r>
            <a:r>
              <a:rPr lang="en-US" sz="2000" dirty="0" smtClean="0"/>
              <a:t>eventually will become fully compatible with streaming DAQ mode</a:t>
            </a:r>
          </a:p>
          <a:p>
            <a:r>
              <a:rPr lang="en-US" sz="2000" dirty="0" smtClean="0"/>
              <a:t>Data processing solutions for the future streaming operation being developed and tested as part of current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63644</TotalTime>
  <Words>771</Words>
  <Application>Microsoft Macintosh PowerPoint</Application>
  <PresentationFormat>On-screen Show (4:3)</PresentationFormat>
  <Paragraphs>230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Mangal</vt:lpstr>
      <vt:lpstr>ＭＳ Ｐゴシック</vt:lpstr>
      <vt:lpstr>Arial</vt:lpstr>
      <vt:lpstr>Office Theme</vt:lpstr>
      <vt:lpstr>PowerPoint Presentation</vt:lpstr>
      <vt:lpstr>PowerPoint Presentation</vt:lpstr>
      <vt:lpstr>CPU usage on clonfarm21:   FADC noise test, 2 streams </vt:lpstr>
      <vt:lpstr>Streaming Data Format </vt:lpstr>
      <vt:lpstr>CLAS12 streaming network/computing- current status</vt:lpstr>
      <vt:lpstr>CLAS12 streaming network/computing- plan for 2025</vt:lpstr>
      <vt:lpstr>Conclusion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</dc:creator>
  <cp:lastModifiedBy>Microsoft Office User</cp:lastModifiedBy>
  <cp:revision>562</cp:revision>
  <cp:lastPrinted>2023-12-02T16:41:47Z</cp:lastPrinted>
  <dcterms:created xsi:type="dcterms:W3CDTF">2020-02-03T03:57:53Z</dcterms:created>
  <dcterms:modified xsi:type="dcterms:W3CDTF">2025-02-12T04:01:50Z</dcterms:modified>
</cp:coreProperties>
</file>