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947" r:id="rId3"/>
    <p:sldId id="948" r:id="rId4"/>
    <p:sldId id="991" r:id="rId5"/>
    <p:sldId id="266" r:id="rId6"/>
    <p:sldId id="259" r:id="rId7"/>
    <p:sldId id="261" r:id="rId8"/>
    <p:sldId id="949" r:id="rId9"/>
    <p:sldId id="954" r:id="rId10"/>
    <p:sldId id="953" r:id="rId11"/>
    <p:sldId id="969" r:id="rId12"/>
    <p:sldId id="951" r:id="rId13"/>
    <p:sldId id="963" r:id="rId14"/>
    <p:sldId id="980" r:id="rId15"/>
    <p:sldId id="965" r:id="rId16"/>
    <p:sldId id="994" r:id="rId17"/>
    <p:sldId id="968" r:id="rId18"/>
    <p:sldId id="964" r:id="rId19"/>
    <p:sldId id="950" r:id="rId20"/>
    <p:sldId id="975" r:id="rId21"/>
    <p:sldId id="976" r:id="rId22"/>
    <p:sldId id="971" r:id="rId23"/>
    <p:sldId id="977" r:id="rId24"/>
    <p:sldId id="960" r:id="rId25"/>
    <p:sldId id="962" r:id="rId26"/>
    <p:sldId id="961" r:id="rId27"/>
    <p:sldId id="992" r:id="rId28"/>
    <p:sldId id="986" r:id="rId29"/>
    <p:sldId id="952" r:id="rId30"/>
    <p:sldId id="955" r:id="rId31"/>
    <p:sldId id="957" r:id="rId32"/>
    <p:sldId id="995" r:id="rId33"/>
    <p:sldId id="988" r:id="rId34"/>
    <p:sldId id="990" r:id="rId35"/>
    <p:sldId id="970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4FF"/>
    <a:srgbClr val="0000FF"/>
    <a:srgbClr val="FF2600"/>
    <a:srgbClr val="EEDEFF"/>
    <a:srgbClr val="000000"/>
    <a:srgbClr val="62B07A"/>
    <a:srgbClr val="0432FF"/>
    <a:srgbClr val="FF2B80"/>
    <a:srgbClr val="FBE6D6"/>
    <a:srgbClr val="FA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30"/>
    <p:restoredTop sz="95728"/>
  </p:normalViewPr>
  <p:slideViewPr>
    <p:cSldViewPr snapToGrid="0" snapToObjects="1">
      <p:cViewPr>
        <p:scale>
          <a:sx n="100" d="100"/>
          <a:sy n="100" d="100"/>
        </p:scale>
        <p:origin x="24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D254-0285-B14E-84B8-FDA98FD99136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96181-96BA-ED49-A53D-1BAFB46893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63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96181-96BA-ED49-A53D-1BAFB46893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50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3225D-23AD-93AB-CF0E-F9504690A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9225B8-0BEC-FD08-5F07-B582C709F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9C72CE-114F-C157-2D6F-A53AE262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C57738-F7CE-4DED-871D-5DA63504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605F5-31B0-E45E-B5EB-02DBB04F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AF660-605F-F644-6EB6-1D11F465D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EAB784-6AFC-AD78-2692-3F3372FB7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CEF4F3-C5C4-7047-D3D2-E8DC8011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71A727-D3D9-AAC3-97E2-925AD0A0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D1644A-73B0-6483-13EE-CFD91DC1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23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514672B-4EB9-FC04-0CF0-0D99D85A8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73D8FE-9DB6-AED4-7D17-A2E523715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9E6000-7976-45B6-6AFA-6731539F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4578A7-513C-65D4-96AF-A3EF4D8D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F3E59A-5460-ABE9-E17B-9615E300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76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5128D-F271-53E6-17B0-B8ADFD7E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5D143C-6E34-AD63-DC2E-97DE03F8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90799D-3C28-CDC5-7B6D-4F8D035B3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93F1B4-3D37-D6D8-E418-8E7C6582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060E22-B6FC-4136-5FE8-03FCC0C5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86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C1CDF-50FC-EC94-466C-C514874F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80B5F4-5197-7FF6-322A-9CCF851C4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319E80-FBBB-E07C-0455-4609899D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828C79-36A0-E7CA-E42E-68F2F80E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5F9301-9D9F-0A77-4396-72AD18D1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79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BF68A2-293F-FAD4-F183-B1B7597F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145E4-2230-4336-9030-2F5F69732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887BAD-847A-3A13-0815-E934922AA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EE32E5-A99F-EC4E-C27A-5A2FF6CB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D409E2-B964-1F1E-707A-B07B647E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C6CBB5-B22D-AAC7-518C-688C5D03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25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49CD7-6906-7E24-3BA0-B20C8E61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22BE8C-8B9D-C1C2-45BB-B5E40DD5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0D1B7B-16A8-4481-B61B-52F414935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6321C9-219D-7337-169C-0A1F7479F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878A70-449B-D8D8-44E2-E57AF3BAF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20DAAC5-3759-3479-9490-8580D336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5C4784-BB0F-0904-B712-A2627249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545C0AD-B071-F64E-222E-17475A52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99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B42DB-056A-DFA1-B019-C627FC39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145494-F019-02DD-9156-48DE9484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A1AE8F-4DD4-2A63-9DD5-D1012953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F690E4-DADC-EFF4-A3B0-A446F05C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00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7F95739-2D4E-604C-C637-6DDEF664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03BDD3-AA40-0A71-B485-4F30DE7C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A646D5-FEEB-5FB9-0300-A00207AF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66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7825A-F4B3-153F-D7DC-20A3ABFAC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1AC218-C1F4-F688-9822-C6FA2E6CE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28E940-E5A0-13F4-B03C-E99F458A2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D0BA32-DC4F-5656-8195-7AACE63A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79E713-3C8D-902A-EF30-CAF659B1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AEE28D-3B71-9BE2-8BF7-65146020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03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2E922-E895-B683-F9BF-D0D7D0414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BCD9823-B3CE-6E5C-D45B-B0DC66C28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19803A-3FDF-DD8F-305D-393303E27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1DAC28-3F88-338E-98AE-551A6598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94F99C-284A-6C6F-F149-09B65410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80145B-8A28-2AF2-F938-64182B08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32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0676608-C52B-DADD-B5D3-A1399505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B582A8-BAAF-417A-1A4A-B4D2FDA0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2F6483-9B71-6066-0B4F-88DC0099C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5D7FF-1EC7-1441-9ED4-D8C93471E9F8}" type="datetimeFigureOut">
              <a:rPr lang="fr-FR" smtClean="0"/>
              <a:t>22/01/2025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30CEE8-7DCD-F84C-7526-A474E4A41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DD9406-D0E1-F0D5-2002-97DBB16A5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34CA5-ACBF-7340-8DE8-60851D06CA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93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ccelconf.web.cern.ch/ipac2023/pdf/MOPL152.pdf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Relationship Id="rId9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5.emf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43.pn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tiff"/><Relationship Id="rId7" Type="http://schemas.openxmlformats.org/officeDocument/2006/relationships/image" Target="../media/image4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440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3.png"/><Relationship Id="rId4" Type="http://schemas.openxmlformats.org/officeDocument/2006/relationships/image" Target="../media/image4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.tiff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7" Type="http://schemas.openxmlformats.org/officeDocument/2006/relationships/image" Target="../media/image54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10" Type="http://schemas.openxmlformats.org/officeDocument/2006/relationships/image" Target="../media/image5.emf"/><Relationship Id="rId4" Type="http://schemas.openxmlformats.org/officeDocument/2006/relationships/image" Target="../media/image510.png"/><Relationship Id="rId9" Type="http://schemas.openxmlformats.org/officeDocument/2006/relationships/image" Target="../media/image5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5.emf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67.png"/><Relationship Id="rId10" Type="http://schemas.openxmlformats.org/officeDocument/2006/relationships/image" Target="../media/image5.emf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8" Type="http://schemas.openxmlformats.org/officeDocument/2006/relationships/oleObject" Target="../embeddings/oleObject2.bin"/><Relationship Id="rId26" Type="http://schemas.openxmlformats.org/officeDocument/2006/relationships/image" Target="../media/image5.emf"/><Relationship Id="rId3" Type="http://schemas.openxmlformats.org/officeDocument/2006/relationships/image" Target="../media/image75.png"/><Relationship Id="rId21" Type="http://schemas.openxmlformats.org/officeDocument/2006/relationships/image" Target="../media/image81.emf"/><Relationship Id="rId7" Type="http://schemas.openxmlformats.org/officeDocument/2006/relationships/image" Target="../media/image73.png"/><Relationship Id="rId12" Type="http://schemas.openxmlformats.org/officeDocument/2006/relationships/image" Target="../media/image6.tiff"/><Relationship Id="rId17" Type="http://schemas.openxmlformats.org/officeDocument/2006/relationships/image" Target="../media/image79.emf"/><Relationship Id="rId25" Type="http://schemas.openxmlformats.org/officeDocument/2006/relationships/image" Target="../media/image83.emf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8.png"/><Relationship Id="rId24" Type="http://schemas.openxmlformats.org/officeDocument/2006/relationships/oleObject" Target="../embeddings/oleObject5.bin"/><Relationship Id="rId5" Type="http://schemas.openxmlformats.org/officeDocument/2006/relationships/image" Target="../media/image71.png"/><Relationship Id="rId15" Type="http://schemas.openxmlformats.org/officeDocument/2006/relationships/image" Target="../media/image85.png"/><Relationship Id="rId23" Type="http://schemas.openxmlformats.org/officeDocument/2006/relationships/image" Target="../media/image82.emf"/><Relationship Id="rId10" Type="http://schemas.openxmlformats.org/officeDocument/2006/relationships/image" Target="../media/image77.png"/><Relationship Id="rId19" Type="http://schemas.openxmlformats.org/officeDocument/2006/relationships/image" Target="../media/image80.emf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4.png"/><Relationship Id="rId22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90.png"/><Relationship Id="rId4" Type="http://schemas.openxmlformats.org/officeDocument/2006/relationships/image" Target="../media/image8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.tiff"/><Relationship Id="rId7" Type="http://schemas.openxmlformats.org/officeDocument/2006/relationships/image" Target="../media/image9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0.png"/><Relationship Id="rId5" Type="http://schemas.openxmlformats.org/officeDocument/2006/relationships/image" Target="../media/image900.png"/><Relationship Id="rId4" Type="http://schemas.openxmlformats.org/officeDocument/2006/relationships/image" Target="../media/image890.png"/><Relationship Id="rId9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95.png"/><Relationship Id="rId7" Type="http://schemas.openxmlformats.org/officeDocument/2006/relationships/image" Target="../media/image81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tiff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6.tiff"/><Relationship Id="rId7" Type="http://schemas.openxmlformats.org/officeDocument/2006/relationships/image" Target="../media/image10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emf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6.tiff"/><Relationship Id="rId9" Type="http://schemas.openxmlformats.org/officeDocument/2006/relationships/image" Target="../media/image11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13" Type="http://schemas.openxmlformats.org/officeDocument/2006/relationships/image" Target="../media/image5.emf"/><Relationship Id="rId7" Type="http://schemas.openxmlformats.org/officeDocument/2006/relationships/image" Target="../media/image1080.png"/><Relationship Id="rId12" Type="http://schemas.openxmlformats.org/officeDocument/2006/relationships/image" Target="../media/image11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17.emf"/><Relationship Id="rId5" Type="http://schemas.openxmlformats.org/officeDocument/2006/relationships/image" Target="../media/image1060.png"/><Relationship Id="rId10" Type="http://schemas.openxmlformats.org/officeDocument/2006/relationships/image" Target="../media/image111.png"/><Relationship Id="rId4" Type="http://schemas.openxmlformats.org/officeDocument/2006/relationships/image" Target="../media/image1040.png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5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0.png"/><Relationship Id="rId11" Type="http://schemas.openxmlformats.org/officeDocument/2006/relationships/image" Target="../media/image1210.png"/><Relationship Id="rId5" Type="http://schemas.openxmlformats.org/officeDocument/2006/relationships/image" Target="../media/image119.png"/><Relationship Id="rId10" Type="http://schemas.openxmlformats.org/officeDocument/2006/relationships/image" Target="../media/image121.png"/><Relationship Id="rId4" Type="http://schemas.openxmlformats.org/officeDocument/2006/relationships/image" Target="../media/image1140.png"/><Relationship Id="rId9" Type="http://schemas.openxmlformats.org/officeDocument/2006/relationships/image" Target="../media/image11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5.emf"/><Relationship Id="rId16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5" Type="http://schemas.openxmlformats.org/officeDocument/2006/relationships/hyperlink" Target="mailto:grames@jlab.org" TargetMode="External"/><Relationship Id="rId10" Type="http://schemas.openxmlformats.org/officeDocument/2006/relationships/image" Target="../media/image9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8">
            <a:extLst>
              <a:ext uri="{FF2B5EF4-FFF2-40B4-BE49-F238E27FC236}">
                <a16:creationId xmlns:a16="http://schemas.microsoft.com/office/drawing/2014/main" id="{33951C32-228B-E96F-2FE7-69DC9A731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132295"/>
            <a:ext cx="11858625" cy="645795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fr-FR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D6B6C04-E9DC-AC9C-20F0-74897C407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157" y="381153"/>
            <a:ext cx="7613741" cy="1938992"/>
          </a:xfrm>
          <a:prstGeom prst="rect">
            <a:avLst/>
          </a:prstGeom>
          <a:solidFill>
            <a:srgbClr val="BBE0E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b="1" kern="0" dirty="0">
              <a:solidFill>
                <a:srgbClr val="0432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ea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The </a:t>
            </a:r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Hadron Physics 2030 </a:t>
            </a:r>
            <a:r>
              <a:rPr lang="en-US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Program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at the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I</a:t>
            </a:r>
            <a:r>
              <a:rPr lang="en-US" sz="2000" b="1" kern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nstitut</a:t>
            </a:r>
            <a:r>
              <a:rPr lang="en-US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P</a:t>
            </a:r>
            <a:r>
              <a:rPr lang="en-US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ascal of the </a:t>
            </a: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U</a:t>
            </a:r>
            <a:r>
              <a:rPr lang="en-US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niversité </a:t>
            </a:r>
            <a:r>
              <a:rPr lang="en-US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P</a:t>
            </a:r>
            <a:r>
              <a:rPr lang="en-US" sz="20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aris-</a:t>
            </a:r>
            <a:r>
              <a:rPr lang="en-US" sz="2000" b="1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S</a:t>
            </a:r>
            <a:r>
              <a:rPr lang="en-US" sz="2000" b="1" kern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aclay</a:t>
            </a:r>
            <a:endParaRPr lang="en-US" sz="2000" b="1" kern="0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ea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ea typeface="ＭＳ Ｐゴシック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HP2030</a:t>
            </a:r>
            <a:r>
              <a:rPr lang="en-US" sz="14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ea typeface="ＭＳ Ｐゴシック" charset="0"/>
              </a:rPr>
              <a:t> @ https://indico.ijclab.in2p3.fr/event/10641/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b="1" kern="0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ea typeface="ＭＳ Ｐゴシック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005ACA2-AC53-3BDA-5EAA-2BB4071F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035" y="6559452"/>
            <a:ext cx="22862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rgbClr val="CC00FF"/>
                </a:solidFill>
                <a:latin typeface="Footlight MT Light" charset="0"/>
              </a:rPr>
              <a:t>Positron Working Group Meeting</a:t>
            </a:r>
            <a:endParaRPr lang="en-US" sz="1200" i="1" dirty="0">
              <a:solidFill>
                <a:srgbClr val="CC00FF"/>
              </a:solidFill>
              <a:latin typeface="Footlight MT Light" charset="0"/>
              <a:cs typeface="+mn-c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E8AF578-61B3-9D30-533B-FE5ABF6E8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688" y="6557049"/>
            <a:ext cx="14149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i="1" dirty="0">
                <a:solidFill>
                  <a:srgbClr val="CC00FF"/>
                </a:solidFill>
                <a:latin typeface="Footlight MT Light" charset="0"/>
              </a:rPr>
              <a:t>January 22</a:t>
            </a:r>
            <a:r>
              <a:rPr lang="en-US" sz="1200" i="1" baseline="30000" dirty="0">
                <a:solidFill>
                  <a:srgbClr val="CC00FF"/>
                </a:solidFill>
                <a:latin typeface="Footlight MT Light" charset="0"/>
              </a:rPr>
              <a:t>nd</a:t>
            </a:r>
            <a:r>
              <a:rPr lang="en-US" sz="1200" i="1" dirty="0">
                <a:solidFill>
                  <a:srgbClr val="CC00FF"/>
                </a:solidFill>
                <a:latin typeface="Footlight MT Light" charset="0"/>
                <a:cs typeface="+mn-cs"/>
              </a:rPr>
              <a:t>, 2025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681F6E-1D97-A8A1-C6C7-CD9700FE48E0}"/>
              </a:ext>
            </a:extLst>
          </p:cNvPr>
          <p:cNvSpPr txBox="1"/>
          <p:nvPr/>
        </p:nvSpPr>
        <p:spPr>
          <a:xfrm>
            <a:off x="1113569" y="2712751"/>
            <a:ext cx="998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Andrei </a:t>
            </a:r>
            <a:r>
              <a:rPr lang="fr-FR" dirty="0" err="1"/>
              <a:t>Afanasev</a:t>
            </a:r>
            <a:r>
              <a:rPr lang="fr-FR" dirty="0"/>
              <a:t>, Marco </a:t>
            </a:r>
            <a:r>
              <a:rPr lang="fr-FR" dirty="0" err="1"/>
              <a:t>Battaglieri</a:t>
            </a:r>
            <a:r>
              <a:rPr lang="fr-FR" dirty="0"/>
              <a:t>, Maxime </a:t>
            </a:r>
            <a:r>
              <a:rPr lang="fr-FR" dirty="0" err="1"/>
              <a:t>Defurne</a:t>
            </a:r>
            <a:r>
              <a:rPr lang="fr-FR" dirty="0"/>
              <a:t>, Douglas </a:t>
            </a:r>
            <a:r>
              <a:rPr lang="fr-FR" dirty="0" err="1"/>
              <a:t>Higinbotham</a:t>
            </a:r>
            <a:r>
              <a:rPr lang="fr-FR" dirty="0"/>
              <a:t>, Cédric </a:t>
            </a:r>
            <a:r>
              <a:rPr lang="fr-FR" dirty="0" err="1"/>
              <a:t>Lorcé</a:t>
            </a:r>
            <a:r>
              <a:rPr lang="fr-FR" dirty="0"/>
              <a:t>, Silvia </a:t>
            </a:r>
            <a:r>
              <a:rPr lang="fr-FR" dirty="0" err="1"/>
              <a:t>Niccolai</a:t>
            </a:r>
            <a:r>
              <a:rPr lang="fr-FR" dirty="0"/>
              <a:t>, Eric Voutier, </a:t>
            </a:r>
            <a:r>
              <a:rPr lang="fr-FR" dirty="0" err="1"/>
              <a:t>Xiaochao</a:t>
            </a:r>
            <a:r>
              <a:rPr lang="fr-FR" dirty="0"/>
              <a:t> Zheng and the </a:t>
            </a:r>
            <a:r>
              <a:rPr lang="fr-FR" b="1" dirty="0"/>
              <a:t>HP2030 participants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6EBE83-DE49-7702-2FC4-A58F1BE8D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089" y="3751688"/>
            <a:ext cx="3702161" cy="242596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09E1159-B78B-B0EA-2B4F-5EFF84428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643" y="3751689"/>
            <a:ext cx="4274315" cy="24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JPhys</a:t>
            </a:r>
            <a:r>
              <a:rPr lang="fr-FR" sz="2400" i="1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6105ECB-74BD-E051-7C33-5E41D7C7E277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2016306-1892-8D71-AFE1-162212CFA824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10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27DC7189-D99F-C8A5-0346-FC5A0217E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025187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The 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Ce</a:t>
            </a:r>
            <a:r>
              <a:rPr lang="en-US" sz="2000" b="1" baseline="30000" dirty="0" err="1">
                <a:solidFill>
                  <a:srgbClr val="000000"/>
                </a:solidFill>
                <a:latin typeface="Lucida Calligraphy" charset="0"/>
              </a:rPr>
              <a:t>+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BAF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 Project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A22F36D-7BEB-10D9-ABA1-91036A628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705" y="1210655"/>
            <a:ext cx="17162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Ushakov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</p:txBody>
      </p: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32566488-5987-D7F9-B86B-B210CE685CDD}"/>
              </a:ext>
            </a:extLst>
          </p:cNvPr>
          <p:cNvGrpSpPr/>
          <p:nvPr/>
        </p:nvGrpSpPr>
        <p:grpSpPr>
          <a:xfrm>
            <a:off x="222779" y="1461085"/>
            <a:ext cx="11761876" cy="5223464"/>
            <a:chOff x="237067" y="1203905"/>
            <a:chExt cx="11761876" cy="5223464"/>
          </a:xfrm>
        </p:grpSpPr>
        <p:grpSp>
          <p:nvGrpSpPr>
            <p:cNvPr id="180" name="Group 5">
              <a:extLst>
                <a:ext uri="{FF2B5EF4-FFF2-40B4-BE49-F238E27FC236}">
                  <a16:creationId xmlns:a16="http://schemas.microsoft.com/office/drawing/2014/main" id="{6DCCAC7C-1749-7CB6-CFA2-6A49EB9C9E4E}"/>
                </a:ext>
              </a:extLst>
            </p:cNvPr>
            <p:cNvGrpSpPr/>
            <p:nvPr/>
          </p:nvGrpSpPr>
          <p:grpSpPr>
            <a:xfrm>
              <a:off x="9518366" y="3635546"/>
              <a:ext cx="2480577" cy="1993425"/>
              <a:chOff x="9489361" y="2541024"/>
              <a:chExt cx="2480577" cy="1993425"/>
            </a:xfrm>
          </p:grpSpPr>
          <p:pic>
            <p:nvPicPr>
              <p:cNvPr id="233" name="Picture 54">
                <a:extLst>
                  <a:ext uri="{FF2B5EF4-FFF2-40B4-BE49-F238E27FC236}">
                    <a16:creationId xmlns:a16="http://schemas.microsoft.com/office/drawing/2014/main" id="{D42BF2C3-6D40-E382-19F3-8E3D41514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9361" y="3118767"/>
                <a:ext cx="2480577" cy="141568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234" name="Rectangle 39">
                <a:extLst>
                  <a:ext uri="{FF2B5EF4-FFF2-40B4-BE49-F238E27FC236}">
                    <a16:creationId xmlns:a16="http://schemas.microsoft.com/office/drawing/2014/main" id="{2FB8B0B5-A52B-45D9-3048-3F1C3800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4901" y="2541024"/>
                <a:ext cx="1669496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New Beamline</a:t>
                </a:r>
                <a:b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to CEBAF Tunnel</a:t>
                </a:r>
              </a:p>
            </p:txBody>
          </p:sp>
        </p:grpSp>
        <p:sp>
          <p:nvSpPr>
            <p:cNvPr id="181" name="AutoShape 3">
              <a:extLst>
                <a:ext uri="{FF2B5EF4-FFF2-40B4-BE49-F238E27FC236}">
                  <a16:creationId xmlns:a16="http://schemas.microsoft.com/office/drawing/2014/main" id="{CB06E1F6-166A-9698-E2BB-659D8F58290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7067" y="1495799"/>
              <a:ext cx="8353730" cy="376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pic>
          <p:nvPicPr>
            <p:cNvPr id="182" name="Picture 6">
              <a:extLst>
                <a:ext uri="{FF2B5EF4-FFF2-40B4-BE49-F238E27FC236}">
                  <a16:creationId xmlns:a16="http://schemas.microsoft.com/office/drawing/2014/main" id="{370106B2-4F97-5803-DD99-BB926EE89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657168"/>
              <a:ext cx="9076266" cy="41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Freeform 7">
              <a:extLst>
                <a:ext uri="{FF2B5EF4-FFF2-40B4-BE49-F238E27FC236}">
                  <a16:creationId xmlns:a16="http://schemas.microsoft.com/office/drawing/2014/main" id="{0E2100EB-C72B-E8E9-1C48-C7699D669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281" y="3416093"/>
              <a:ext cx="1043031" cy="401406"/>
            </a:xfrm>
            <a:custGeom>
              <a:avLst/>
              <a:gdLst>
                <a:gd name="T0" fmla="*/ 0 w 1471"/>
                <a:gd name="T1" fmla="*/ 0 h 533"/>
                <a:gd name="T2" fmla="*/ 0 w 1471"/>
                <a:gd name="T3" fmla="*/ 0 h 533"/>
                <a:gd name="T4" fmla="*/ 953 w 1471"/>
                <a:gd name="T5" fmla="*/ 77 h 533"/>
                <a:gd name="T6" fmla="*/ 1465 w 1471"/>
                <a:gd name="T7" fmla="*/ 315 h 533"/>
                <a:gd name="T8" fmla="*/ 1383 w 1471"/>
                <a:gd name="T9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1" h="533">
                  <a:moveTo>
                    <a:pt x="0" y="0"/>
                  </a:moveTo>
                  <a:lnTo>
                    <a:pt x="0" y="0"/>
                  </a:lnTo>
                  <a:cubicBezTo>
                    <a:pt x="353" y="27"/>
                    <a:pt x="855" y="60"/>
                    <a:pt x="953" y="77"/>
                  </a:cubicBezTo>
                  <a:cubicBezTo>
                    <a:pt x="1052" y="94"/>
                    <a:pt x="1399" y="123"/>
                    <a:pt x="1465" y="315"/>
                  </a:cubicBezTo>
                  <a:cubicBezTo>
                    <a:pt x="1471" y="384"/>
                    <a:pt x="1465" y="399"/>
                    <a:pt x="1383" y="533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84" name="Freeform 8">
              <a:extLst>
                <a:ext uri="{FF2B5EF4-FFF2-40B4-BE49-F238E27FC236}">
                  <a16:creationId xmlns:a16="http://schemas.microsoft.com/office/drawing/2014/main" id="{A0EA93EF-138C-412E-3A0E-0372FF1BC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281" y="3416093"/>
              <a:ext cx="1043031" cy="401406"/>
            </a:xfrm>
            <a:custGeom>
              <a:avLst/>
              <a:gdLst>
                <a:gd name="T0" fmla="*/ 0 w 1471"/>
                <a:gd name="T1" fmla="*/ 0 h 533"/>
                <a:gd name="T2" fmla="*/ 0 w 1471"/>
                <a:gd name="T3" fmla="*/ 0 h 533"/>
                <a:gd name="T4" fmla="*/ 953 w 1471"/>
                <a:gd name="T5" fmla="*/ 77 h 533"/>
                <a:gd name="T6" fmla="*/ 1465 w 1471"/>
                <a:gd name="T7" fmla="*/ 315 h 533"/>
                <a:gd name="T8" fmla="*/ 1383 w 1471"/>
                <a:gd name="T9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1" h="533">
                  <a:moveTo>
                    <a:pt x="0" y="0"/>
                  </a:moveTo>
                  <a:lnTo>
                    <a:pt x="0" y="0"/>
                  </a:lnTo>
                  <a:cubicBezTo>
                    <a:pt x="353" y="27"/>
                    <a:pt x="855" y="60"/>
                    <a:pt x="953" y="77"/>
                  </a:cubicBezTo>
                  <a:cubicBezTo>
                    <a:pt x="1052" y="94"/>
                    <a:pt x="1399" y="123"/>
                    <a:pt x="1465" y="315"/>
                  </a:cubicBezTo>
                  <a:cubicBezTo>
                    <a:pt x="1471" y="384"/>
                    <a:pt x="1465" y="399"/>
                    <a:pt x="1383" y="533"/>
                  </a:cubicBezTo>
                </a:path>
              </a:pathLst>
            </a:custGeom>
            <a:noFill/>
            <a:ln w="50800" cap="flat">
              <a:solidFill>
                <a:srgbClr val="00B05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85" name="Freeform 9">
              <a:extLst>
                <a:ext uri="{FF2B5EF4-FFF2-40B4-BE49-F238E27FC236}">
                  <a16:creationId xmlns:a16="http://schemas.microsoft.com/office/drawing/2014/main" id="{3ED1F9C3-60AC-D080-0EBF-3FEF65972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196" y="4231008"/>
              <a:ext cx="4686054" cy="18155"/>
            </a:xfrm>
            <a:custGeom>
              <a:avLst/>
              <a:gdLst>
                <a:gd name="T0" fmla="*/ 0 w 6608"/>
                <a:gd name="T1" fmla="*/ 24 h 24"/>
                <a:gd name="T2" fmla="*/ 0 w 6608"/>
                <a:gd name="T3" fmla="*/ 24 h 24"/>
                <a:gd name="T4" fmla="*/ 6608 w 6608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08" h="24">
                  <a:moveTo>
                    <a:pt x="0" y="24"/>
                  </a:moveTo>
                  <a:lnTo>
                    <a:pt x="0" y="24"/>
                  </a:lnTo>
                  <a:lnTo>
                    <a:pt x="6608" y="0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86" name="Freeform 10">
              <a:extLst>
                <a:ext uri="{FF2B5EF4-FFF2-40B4-BE49-F238E27FC236}">
                  <a16:creationId xmlns:a16="http://schemas.microsoft.com/office/drawing/2014/main" id="{59F8C114-98F6-98F5-05FE-19630AFB3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131" y="3258758"/>
              <a:ext cx="591683" cy="992421"/>
            </a:xfrm>
            <a:custGeom>
              <a:avLst/>
              <a:gdLst>
                <a:gd name="T0" fmla="*/ 833 w 833"/>
                <a:gd name="T1" fmla="*/ 1314 h 1314"/>
                <a:gd name="T2" fmla="*/ 833 w 833"/>
                <a:gd name="T3" fmla="*/ 1314 h 1314"/>
                <a:gd name="T4" fmla="*/ 0 w 833"/>
                <a:gd name="T5" fmla="*/ 0 h 1314"/>
                <a:gd name="T6" fmla="*/ 833 w 833"/>
                <a:gd name="T7" fmla="*/ 0 h 1314"/>
                <a:gd name="T8" fmla="*/ 833 w 833"/>
                <a:gd name="T9" fmla="*/ 13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3" h="1314">
                  <a:moveTo>
                    <a:pt x="833" y="1314"/>
                  </a:moveTo>
                  <a:lnTo>
                    <a:pt x="833" y="1314"/>
                  </a:lnTo>
                  <a:cubicBezTo>
                    <a:pt x="373" y="1314"/>
                    <a:pt x="0" y="726"/>
                    <a:pt x="0" y="0"/>
                  </a:cubicBezTo>
                  <a:lnTo>
                    <a:pt x="833" y="0"/>
                  </a:lnTo>
                  <a:lnTo>
                    <a:pt x="833" y="13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87" name="Freeform 11">
              <a:extLst>
                <a:ext uri="{FF2B5EF4-FFF2-40B4-BE49-F238E27FC236}">
                  <a16:creationId xmlns:a16="http://schemas.microsoft.com/office/drawing/2014/main" id="{D281B4BC-0DA7-5DBE-F582-32C737A3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131" y="3258758"/>
              <a:ext cx="591683" cy="992421"/>
            </a:xfrm>
            <a:custGeom>
              <a:avLst/>
              <a:gdLst>
                <a:gd name="T0" fmla="*/ 833 w 833"/>
                <a:gd name="T1" fmla="*/ 1314 h 1314"/>
                <a:gd name="T2" fmla="*/ 833 w 833"/>
                <a:gd name="T3" fmla="*/ 1314 h 1314"/>
                <a:gd name="T4" fmla="*/ 0 w 833"/>
                <a:gd name="T5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3" h="1314">
                  <a:moveTo>
                    <a:pt x="833" y="1314"/>
                  </a:moveTo>
                  <a:lnTo>
                    <a:pt x="833" y="1314"/>
                  </a:lnTo>
                  <a:cubicBezTo>
                    <a:pt x="373" y="1314"/>
                    <a:pt x="0" y="726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88" name="Freeform 12">
              <a:extLst>
                <a:ext uri="{FF2B5EF4-FFF2-40B4-BE49-F238E27FC236}">
                  <a16:creationId xmlns:a16="http://schemas.microsoft.com/office/drawing/2014/main" id="{21FEF91F-7FAF-565E-5198-E59C9BA4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131" y="2540664"/>
              <a:ext cx="591683" cy="855257"/>
            </a:xfrm>
            <a:custGeom>
              <a:avLst/>
              <a:gdLst>
                <a:gd name="T0" fmla="*/ 833 w 833"/>
                <a:gd name="T1" fmla="*/ 0 h 1133"/>
                <a:gd name="T2" fmla="*/ 833 w 833"/>
                <a:gd name="T3" fmla="*/ 0 h 1133"/>
                <a:gd name="T4" fmla="*/ 0 w 833"/>
                <a:gd name="T5" fmla="*/ 1133 h 1133"/>
                <a:gd name="T6" fmla="*/ 833 w 833"/>
                <a:gd name="T7" fmla="*/ 1133 h 1133"/>
                <a:gd name="T8" fmla="*/ 833 w 833"/>
                <a:gd name="T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3" h="1133">
                  <a:moveTo>
                    <a:pt x="833" y="0"/>
                  </a:moveTo>
                  <a:lnTo>
                    <a:pt x="833" y="0"/>
                  </a:lnTo>
                  <a:cubicBezTo>
                    <a:pt x="373" y="0"/>
                    <a:pt x="0" y="507"/>
                    <a:pt x="0" y="1133"/>
                  </a:cubicBezTo>
                  <a:lnTo>
                    <a:pt x="833" y="1133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89" name="Freeform 13">
              <a:extLst>
                <a:ext uri="{FF2B5EF4-FFF2-40B4-BE49-F238E27FC236}">
                  <a16:creationId xmlns:a16="http://schemas.microsoft.com/office/drawing/2014/main" id="{F5539325-7A66-C65D-D363-0B7C9C4EE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131" y="2520493"/>
              <a:ext cx="591683" cy="875428"/>
            </a:xfrm>
            <a:custGeom>
              <a:avLst/>
              <a:gdLst>
                <a:gd name="T0" fmla="*/ 833 w 833"/>
                <a:gd name="T1" fmla="*/ 0 h 1133"/>
                <a:gd name="T2" fmla="*/ 833 w 833"/>
                <a:gd name="T3" fmla="*/ 0 h 1133"/>
                <a:gd name="T4" fmla="*/ 0 w 833"/>
                <a:gd name="T5" fmla="*/ 1133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3" h="1133">
                  <a:moveTo>
                    <a:pt x="833" y="0"/>
                  </a:moveTo>
                  <a:lnTo>
                    <a:pt x="833" y="0"/>
                  </a:lnTo>
                  <a:cubicBezTo>
                    <a:pt x="373" y="0"/>
                    <a:pt x="0" y="507"/>
                    <a:pt x="0" y="1133"/>
                  </a:cubicBez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90" name="Freeform 14">
              <a:extLst>
                <a:ext uri="{FF2B5EF4-FFF2-40B4-BE49-F238E27FC236}">
                  <a16:creationId xmlns:a16="http://schemas.microsoft.com/office/drawing/2014/main" id="{65930D25-9C4E-4ABD-4E1D-33863187E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268" y="2520493"/>
              <a:ext cx="614440" cy="0"/>
            </a:xfrm>
            <a:custGeom>
              <a:avLst/>
              <a:gdLst>
                <a:gd name="T0" fmla="*/ 0 w 866"/>
                <a:gd name="T1" fmla="*/ 0 w 866"/>
                <a:gd name="T2" fmla="*/ 866 w 8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66">
                  <a:moveTo>
                    <a:pt x="0" y="0"/>
                  </a:moveTo>
                  <a:lnTo>
                    <a:pt x="0" y="0"/>
                  </a:lnTo>
                  <a:lnTo>
                    <a:pt x="866" y="0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91" name="Freeform 15">
              <a:extLst>
                <a:ext uri="{FF2B5EF4-FFF2-40B4-BE49-F238E27FC236}">
                  <a16:creationId xmlns:a16="http://schemas.microsoft.com/office/drawing/2014/main" id="{E264B019-AA82-2378-37CC-AC94CCCC8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708" y="2459980"/>
              <a:ext cx="269291" cy="58497"/>
            </a:xfrm>
            <a:custGeom>
              <a:avLst/>
              <a:gdLst>
                <a:gd name="T0" fmla="*/ 0 w 379"/>
                <a:gd name="T1" fmla="*/ 79 h 79"/>
                <a:gd name="T2" fmla="*/ 0 w 379"/>
                <a:gd name="T3" fmla="*/ 79 h 79"/>
                <a:gd name="T4" fmla="*/ 379 w 379"/>
                <a:gd name="T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9" h="79">
                  <a:moveTo>
                    <a:pt x="0" y="79"/>
                  </a:moveTo>
                  <a:lnTo>
                    <a:pt x="0" y="79"/>
                  </a:lnTo>
                  <a:lnTo>
                    <a:pt x="379" y="0"/>
                  </a:ln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C1E02FAE-A4DF-25A4-F8D6-A6801966C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457" y="3795311"/>
              <a:ext cx="553755" cy="429646"/>
            </a:xfrm>
            <a:custGeom>
              <a:avLst/>
              <a:gdLst>
                <a:gd name="T0" fmla="*/ 0 w 781"/>
                <a:gd name="T1" fmla="*/ 570 h 570"/>
                <a:gd name="T2" fmla="*/ 0 w 781"/>
                <a:gd name="T3" fmla="*/ 570 h 570"/>
                <a:gd name="T4" fmla="*/ 168 w 781"/>
                <a:gd name="T5" fmla="*/ 544 h 570"/>
                <a:gd name="T6" fmla="*/ 508 w 781"/>
                <a:gd name="T7" fmla="*/ 282 h 570"/>
                <a:gd name="T8" fmla="*/ 781 w 781"/>
                <a:gd name="T9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1" h="570">
                  <a:moveTo>
                    <a:pt x="0" y="570"/>
                  </a:moveTo>
                  <a:lnTo>
                    <a:pt x="0" y="570"/>
                  </a:lnTo>
                  <a:cubicBezTo>
                    <a:pt x="60" y="563"/>
                    <a:pt x="139" y="558"/>
                    <a:pt x="168" y="544"/>
                  </a:cubicBezTo>
                  <a:cubicBezTo>
                    <a:pt x="197" y="530"/>
                    <a:pt x="260" y="518"/>
                    <a:pt x="508" y="282"/>
                  </a:cubicBezTo>
                  <a:cubicBezTo>
                    <a:pt x="598" y="194"/>
                    <a:pt x="616" y="176"/>
                    <a:pt x="781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93" name="Freeform 17">
              <a:extLst>
                <a:ext uri="{FF2B5EF4-FFF2-40B4-BE49-F238E27FC236}">
                  <a16:creationId xmlns:a16="http://schemas.microsoft.com/office/drawing/2014/main" id="{24CC4EC2-DE2D-095A-6784-7FC9D4F46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457" y="3797731"/>
              <a:ext cx="553755" cy="429646"/>
            </a:xfrm>
            <a:custGeom>
              <a:avLst/>
              <a:gdLst>
                <a:gd name="T0" fmla="*/ 0 w 781"/>
                <a:gd name="T1" fmla="*/ 570 h 570"/>
                <a:gd name="T2" fmla="*/ 0 w 781"/>
                <a:gd name="T3" fmla="*/ 570 h 570"/>
                <a:gd name="T4" fmla="*/ 168 w 781"/>
                <a:gd name="T5" fmla="*/ 544 h 570"/>
                <a:gd name="T6" fmla="*/ 508 w 781"/>
                <a:gd name="T7" fmla="*/ 282 h 570"/>
                <a:gd name="T8" fmla="*/ 781 w 781"/>
                <a:gd name="T9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1" h="570">
                  <a:moveTo>
                    <a:pt x="0" y="570"/>
                  </a:moveTo>
                  <a:lnTo>
                    <a:pt x="0" y="570"/>
                  </a:lnTo>
                  <a:cubicBezTo>
                    <a:pt x="60" y="563"/>
                    <a:pt x="139" y="558"/>
                    <a:pt x="168" y="544"/>
                  </a:cubicBezTo>
                  <a:cubicBezTo>
                    <a:pt x="197" y="530"/>
                    <a:pt x="260" y="518"/>
                    <a:pt x="508" y="282"/>
                  </a:cubicBezTo>
                  <a:cubicBezTo>
                    <a:pt x="598" y="194"/>
                    <a:pt x="616" y="176"/>
                    <a:pt x="781" y="0"/>
                  </a:cubicBezTo>
                </a:path>
              </a:pathLst>
            </a:custGeom>
            <a:noFill/>
            <a:ln w="50800" cap="flat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194" name="Rectangle 30">
              <a:extLst>
                <a:ext uri="{FF2B5EF4-FFF2-40B4-BE49-F238E27FC236}">
                  <a16:creationId xmlns:a16="http://schemas.microsoft.com/office/drawing/2014/main" id="{B17394D5-90B3-4546-68A0-5F7E5C264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3167" y="157648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5" name="Rectangle 31">
              <a:extLst>
                <a:ext uri="{FF2B5EF4-FFF2-40B4-BE49-F238E27FC236}">
                  <a16:creationId xmlns:a16="http://schemas.microsoft.com/office/drawing/2014/main" id="{FB0A4D2C-87B8-9BE6-F124-CA26E8ABE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502" y="157648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6" name="Rectangle 32">
              <a:extLst>
                <a:ext uri="{FF2B5EF4-FFF2-40B4-BE49-F238E27FC236}">
                  <a16:creationId xmlns:a16="http://schemas.microsoft.com/office/drawing/2014/main" id="{7FFCA73E-9D58-E861-3F3A-EE0B97447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913" y="157648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7" name="Rectangle 33">
              <a:extLst>
                <a:ext uri="{FF2B5EF4-FFF2-40B4-BE49-F238E27FC236}">
                  <a16:creationId xmlns:a16="http://schemas.microsoft.com/office/drawing/2014/main" id="{59B77ECE-8950-CD2E-606C-3EAE217C4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3662" y="157648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8" name="Rectangle 34">
              <a:extLst>
                <a:ext uri="{FF2B5EF4-FFF2-40B4-BE49-F238E27FC236}">
                  <a16:creationId xmlns:a16="http://schemas.microsoft.com/office/drawing/2014/main" id="{75B04BC9-9EA4-690B-B7B1-7C54AE657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965" y="1576483"/>
              <a:ext cx="0" cy="35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9" name="Freeform 38">
              <a:extLst>
                <a:ext uri="{FF2B5EF4-FFF2-40B4-BE49-F238E27FC236}">
                  <a16:creationId xmlns:a16="http://schemas.microsoft.com/office/drawing/2014/main" id="{55C59396-FE57-96C2-AFFC-F18B06DA4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422" y="2597866"/>
              <a:ext cx="1380494" cy="474021"/>
            </a:xfrm>
            <a:custGeom>
              <a:avLst/>
              <a:gdLst>
                <a:gd name="T0" fmla="*/ 0 w 786"/>
                <a:gd name="T1" fmla="*/ 0 h 386"/>
                <a:gd name="T2" fmla="*/ 0 w 786"/>
                <a:gd name="T3" fmla="*/ 0 h 386"/>
                <a:gd name="T4" fmla="*/ 786 w 786"/>
                <a:gd name="T5" fmla="*/ 0 h 386"/>
                <a:gd name="T6" fmla="*/ 786 w 786"/>
                <a:gd name="T7" fmla="*/ 386 h 386"/>
                <a:gd name="T8" fmla="*/ 0 w 786"/>
                <a:gd name="T9" fmla="*/ 386 h 386"/>
                <a:gd name="T10" fmla="*/ 0 w 786"/>
                <a:gd name="T11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6" h="386">
                  <a:moveTo>
                    <a:pt x="0" y="0"/>
                  </a:moveTo>
                  <a:lnTo>
                    <a:pt x="0" y="0"/>
                  </a:lnTo>
                  <a:lnTo>
                    <a:pt x="786" y="0"/>
                  </a:lnTo>
                  <a:lnTo>
                    <a:pt x="786" y="386"/>
                  </a:lnTo>
                  <a:lnTo>
                    <a:pt x="0" y="3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200" name="Rectangle 39">
              <a:extLst>
                <a:ext uri="{FF2B5EF4-FFF2-40B4-BE49-F238E27FC236}">
                  <a16:creationId xmlns:a16="http://schemas.microsoft.com/office/drawing/2014/main" id="{CB5C7127-3EE0-33FA-66D8-3A32064BB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666" y="2619434"/>
              <a:ext cx="1284006" cy="43088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New e</a:t>
              </a:r>
              <a:r>
                <a:rPr kumimoji="0" lang="en-US" sz="1400" b="1" i="0" u="none" strike="noStrike" kern="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+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Injector</a:t>
              </a:r>
              <a:b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at LERF</a:t>
              </a:r>
            </a:p>
          </p:txBody>
        </p:sp>
        <p:sp>
          <p:nvSpPr>
            <p:cNvPr id="201" name="Rectangle 109">
              <a:extLst>
                <a:ext uri="{FF2B5EF4-FFF2-40B4-BE49-F238E27FC236}">
                  <a16:creationId xmlns:a16="http://schemas.microsoft.com/office/drawing/2014/main" id="{BF08C3B4-D122-8658-74D5-D037EE7A5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294" y="1558329"/>
              <a:ext cx="117578" cy="266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2" name="Rectangle 114">
              <a:extLst>
                <a:ext uri="{FF2B5EF4-FFF2-40B4-BE49-F238E27FC236}">
                  <a16:creationId xmlns:a16="http://schemas.microsoft.com/office/drawing/2014/main" id="{31D6CF63-765F-2D61-E9DB-E2801159B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024" y="1558329"/>
              <a:ext cx="68" cy="28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3" name="Rectangle 117">
              <a:extLst>
                <a:ext uri="{FF2B5EF4-FFF2-40B4-BE49-F238E27FC236}">
                  <a16:creationId xmlns:a16="http://schemas.microsoft.com/office/drawing/2014/main" id="{615350AE-6C85-30D2-F411-8A89215E2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148" y="1558329"/>
              <a:ext cx="68" cy="28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4" name="Freeform 74">
              <a:extLst>
                <a:ext uri="{FF2B5EF4-FFF2-40B4-BE49-F238E27FC236}">
                  <a16:creationId xmlns:a16="http://schemas.microsoft.com/office/drawing/2014/main" id="{46C31F29-80F4-57A1-B503-609F66ABE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735" y="1522124"/>
              <a:ext cx="1554480" cy="512347"/>
            </a:xfrm>
            <a:custGeom>
              <a:avLst/>
              <a:gdLst>
                <a:gd name="T0" fmla="*/ 0 w 2453"/>
                <a:gd name="T1" fmla="*/ 0 h 680"/>
                <a:gd name="T2" fmla="*/ 0 w 2453"/>
                <a:gd name="T3" fmla="*/ 0 h 680"/>
                <a:gd name="T4" fmla="*/ 2453 w 2453"/>
                <a:gd name="T5" fmla="*/ 0 h 680"/>
                <a:gd name="T6" fmla="*/ 2453 w 2453"/>
                <a:gd name="T7" fmla="*/ 680 h 680"/>
                <a:gd name="T8" fmla="*/ 0 w 2453"/>
                <a:gd name="T9" fmla="*/ 680 h 680"/>
                <a:gd name="T10" fmla="*/ 0 w 2453"/>
                <a:gd name="T11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3" h="680">
                  <a:moveTo>
                    <a:pt x="0" y="0"/>
                  </a:moveTo>
                  <a:lnTo>
                    <a:pt x="0" y="0"/>
                  </a:lnTo>
                  <a:lnTo>
                    <a:pt x="2453" y="0"/>
                  </a:lnTo>
                  <a:lnTo>
                    <a:pt x="2453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205" name="Rectangle 39">
              <a:extLst>
                <a:ext uri="{FF2B5EF4-FFF2-40B4-BE49-F238E27FC236}">
                  <a16:creationId xmlns:a16="http://schemas.microsoft.com/office/drawing/2014/main" id="{80BB1A46-D406-7572-416E-F5F41F360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608" y="1562854"/>
              <a:ext cx="145873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123 MeV e</a:t>
              </a:r>
              <a:r>
                <a:rPr kumimoji="0" lang="en-US" sz="1400" b="1" i="0" u="none" strike="noStrike" kern="0" cap="none" spc="0" normalizeH="0" baseline="3000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+ 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Beam</a:t>
              </a:r>
              <a:br>
                <a:rPr kumimoji="0" lang="en-US" sz="1400" b="1" i="0" u="none" strike="noStrike" kern="0" cap="none" spc="0" normalizeH="0" baseline="3000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Injected to NL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1DE1E66-E841-426C-E0E2-2DCC6A0600FB}"/>
                </a:ext>
              </a:extLst>
            </p:cNvPr>
            <p:cNvSpPr/>
            <p:nvPr/>
          </p:nvSpPr>
          <p:spPr>
            <a:xfrm>
              <a:off x="3371662" y="4802410"/>
              <a:ext cx="2038538" cy="558368"/>
            </a:xfrm>
            <a:prstGeom prst="rect">
              <a:avLst/>
            </a:prstGeom>
            <a:solidFill>
              <a:srgbClr val="FFFFFF">
                <a:alpha val="12000"/>
              </a:srgbClr>
            </a:solidFill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cxnSp>
          <p:nvCxnSpPr>
            <p:cNvPr id="207" name="Straight Arrow Connector 52">
              <a:extLst>
                <a:ext uri="{FF2B5EF4-FFF2-40B4-BE49-F238E27FC236}">
                  <a16:creationId xmlns:a16="http://schemas.microsoft.com/office/drawing/2014/main" id="{0B8162A3-66CD-054B-743B-495AF54A9ECA}"/>
                </a:ext>
              </a:extLst>
            </p:cNvPr>
            <p:cNvCxnSpPr/>
            <p:nvPr/>
          </p:nvCxnSpPr>
          <p:spPr>
            <a:xfrm flipV="1">
              <a:off x="4403502" y="4251179"/>
              <a:ext cx="364112" cy="565553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004BDB03-EA0D-B901-7557-334BA11802CB}"/>
                </a:ext>
              </a:extLst>
            </p:cNvPr>
            <p:cNvSpPr/>
            <p:nvPr/>
          </p:nvSpPr>
          <p:spPr>
            <a:xfrm>
              <a:off x="3286753" y="4819985"/>
              <a:ext cx="2208356" cy="523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New Transport Line </a:t>
              </a:r>
              <a:b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along SL and West Arc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103">
              <a:extLst>
                <a:ext uri="{FF2B5EF4-FFF2-40B4-BE49-F238E27FC236}">
                  <a16:creationId xmlns:a16="http://schemas.microsoft.com/office/drawing/2014/main" id="{E86B45DA-BDA6-CEA7-DED0-48534A18D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926" y="1522124"/>
              <a:ext cx="1568342" cy="512347"/>
            </a:xfrm>
            <a:custGeom>
              <a:avLst/>
              <a:gdLst>
                <a:gd name="T0" fmla="*/ 0 w 1960"/>
                <a:gd name="T1" fmla="*/ 0 h 680"/>
                <a:gd name="T2" fmla="*/ 0 w 1960"/>
                <a:gd name="T3" fmla="*/ 0 h 680"/>
                <a:gd name="T4" fmla="*/ 1960 w 1960"/>
                <a:gd name="T5" fmla="*/ 0 h 680"/>
                <a:gd name="T6" fmla="*/ 1960 w 1960"/>
                <a:gd name="T7" fmla="*/ 680 h 680"/>
                <a:gd name="T8" fmla="*/ 0 w 1960"/>
                <a:gd name="T9" fmla="*/ 680 h 680"/>
                <a:gd name="T10" fmla="*/ 0 w 1960"/>
                <a:gd name="T11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0" h="680">
                  <a:moveTo>
                    <a:pt x="0" y="0"/>
                  </a:moveTo>
                  <a:lnTo>
                    <a:pt x="0" y="0"/>
                  </a:lnTo>
                  <a:lnTo>
                    <a:pt x="1960" y="0"/>
                  </a:lnTo>
                  <a:lnTo>
                    <a:pt x="1960" y="680"/>
                  </a:lnTo>
                  <a:lnTo>
                    <a:pt x="0" y="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65000"/>
              </a:srgbClr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sp>
          <p:nvSpPr>
            <p:cNvPr id="210" name="Rectangle 39">
              <a:extLst>
                <a:ext uri="{FF2B5EF4-FFF2-40B4-BE49-F238E27FC236}">
                  <a16:creationId xmlns:a16="http://schemas.microsoft.com/office/drawing/2014/main" id="{459D9727-80EA-08FF-8A59-DBAEDB778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785" y="1562854"/>
              <a:ext cx="150460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CEBAF Polarized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Electron Injector</a:t>
              </a:r>
            </a:p>
          </p:txBody>
        </p:sp>
        <p:sp>
          <p:nvSpPr>
            <p:cNvPr id="211" name="TextBox 56">
              <a:extLst>
                <a:ext uri="{FF2B5EF4-FFF2-40B4-BE49-F238E27FC236}">
                  <a16:creationId xmlns:a16="http://schemas.microsoft.com/office/drawing/2014/main" id="{4EA1E3C5-DE84-E20F-F219-4530453A75C5}"/>
                </a:ext>
              </a:extLst>
            </p:cNvPr>
            <p:cNvSpPr txBox="1"/>
            <p:nvPr/>
          </p:nvSpPr>
          <p:spPr>
            <a:xfrm>
              <a:off x="6426786" y="3520510"/>
              <a:ext cx="807878" cy="184666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123 MeV e</a:t>
              </a:r>
              <a:r>
                <a:rPr kumimoji="0" lang="en-US" sz="1200" b="1" i="0" u="none" strike="noStrike" kern="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212" name="Straight Arrow Connector 57">
              <a:extLst>
                <a:ext uri="{FF2B5EF4-FFF2-40B4-BE49-F238E27FC236}">
                  <a16:creationId xmlns:a16="http://schemas.microsoft.com/office/drawing/2014/main" id="{2BB839FA-EEE4-0D33-7034-BEB1994B90D5}"/>
                </a:ext>
              </a:extLst>
            </p:cNvPr>
            <p:cNvCxnSpPr>
              <a:cxnSpLocks/>
              <a:stCxn id="184" idx="0"/>
            </p:cNvCxnSpPr>
            <p:nvPr/>
          </p:nvCxnSpPr>
          <p:spPr>
            <a:xfrm>
              <a:off x="6586281" y="3416093"/>
              <a:ext cx="488889" cy="43061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3" name="Straight Arrow Connector 59">
              <a:extLst>
                <a:ext uri="{FF2B5EF4-FFF2-40B4-BE49-F238E27FC236}">
                  <a16:creationId xmlns:a16="http://schemas.microsoft.com/office/drawing/2014/main" id="{66C33D7A-7E5D-8919-2D75-52870D1C18C3}"/>
                </a:ext>
              </a:extLst>
            </p:cNvPr>
            <p:cNvCxnSpPr>
              <a:cxnSpLocks/>
            </p:cNvCxnSpPr>
            <p:nvPr/>
          </p:nvCxnSpPr>
          <p:spPr>
            <a:xfrm>
              <a:off x="3246150" y="2430862"/>
              <a:ext cx="488889" cy="6108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4" name="Straight Arrow Connector 62">
              <a:extLst>
                <a:ext uri="{FF2B5EF4-FFF2-40B4-BE49-F238E27FC236}">
                  <a16:creationId xmlns:a16="http://schemas.microsoft.com/office/drawing/2014/main" id="{75E207C4-4F3D-0CFB-FA1F-DB607D1FE6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3100" y="2040221"/>
              <a:ext cx="69875" cy="39125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215" name="Straight Arrow Connector 69">
              <a:extLst>
                <a:ext uri="{FF2B5EF4-FFF2-40B4-BE49-F238E27FC236}">
                  <a16:creationId xmlns:a16="http://schemas.microsoft.com/office/drawing/2014/main" id="{0397887E-CB7F-F4BF-B378-0D134C3B0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6971" y="3071887"/>
              <a:ext cx="72698" cy="2891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216" name="Straight Arrow Connector 72">
              <a:extLst>
                <a:ext uri="{FF2B5EF4-FFF2-40B4-BE49-F238E27FC236}">
                  <a16:creationId xmlns:a16="http://schemas.microsoft.com/office/drawing/2014/main" id="{08D39A97-B212-092C-FBCA-D8DA4B75CF8E}"/>
                </a:ext>
              </a:extLst>
            </p:cNvPr>
            <p:cNvCxnSpPr>
              <a:cxnSpLocks/>
            </p:cNvCxnSpPr>
            <p:nvPr/>
          </p:nvCxnSpPr>
          <p:spPr>
            <a:xfrm>
              <a:off x="1668780" y="2040221"/>
              <a:ext cx="379368" cy="35460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217" name="Freeform 5">
              <a:extLst>
                <a:ext uri="{FF2B5EF4-FFF2-40B4-BE49-F238E27FC236}">
                  <a16:creationId xmlns:a16="http://schemas.microsoft.com/office/drawing/2014/main" id="{EF50F6A9-A6AC-C972-78D5-68AB426CD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67" y="1489747"/>
              <a:ext cx="9076266" cy="4125002"/>
            </a:xfrm>
            <a:custGeom>
              <a:avLst/>
              <a:gdLst>
                <a:gd name="T0" fmla="*/ 0 w 12799"/>
                <a:gd name="T1" fmla="*/ 0 h 4999"/>
                <a:gd name="T2" fmla="*/ 0 w 12799"/>
                <a:gd name="T3" fmla="*/ 0 h 4999"/>
                <a:gd name="T4" fmla="*/ 12799 w 12799"/>
                <a:gd name="T5" fmla="*/ 0 h 4999"/>
                <a:gd name="T6" fmla="*/ 12799 w 12799"/>
                <a:gd name="T7" fmla="*/ 4999 h 4999"/>
                <a:gd name="T8" fmla="*/ 0 w 12799"/>
                <a:gd name="T9" fmla="*/ 4999 h 4999"/>
                <a:gd name="T10" fmla="*/ 0 w 12799"/>
                <a:gd name="T11" fmla="*/ 0 h 4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9" h="4999">
                  <a:moveTo>
                    <a:pt x="0" y="0"/>
                  </a:moveTo>
                  <a:lnTo>
                    <a:pt x="0" y="0"/>
                  </a:lnTo>
                  <a:lnTo>
                    <a:pt x="12799" y="0"/>
                  </a:lnTo>
                  <a:lnTo>
                    <a:pt x="12799" y="4999"/>
                  </a:lnTo>
                  <a:lnTo>
                    <a:pt x="0" y="4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</a:endParaRPr>
            </a:p>
          </p:txBody>
        </p:sp>
        <p:grpSp>
          <p:nvGrpSpPr>
            <p:cNvPr id="218" name="Group 2">
              <a:extLst>
                <a:ext uri="{FF2B5EF4-FFF2-40B4-BE49-F238E27FC236}">
                  <a16:creationId xmlns:a16="http://schemas.microsoft.com/office/drawing/2014/main" id="{E30DE19E-057B-7915-E743-47212FC53C88}"/>
                </a:ext>
              </a:extLst>
            </p:cNvPr>
            <p:cNvGrpSpPr/>
            <p:nvPr/>
          </p:nvGrpSpPr>
          <p:grpSpPr>
            <a:xfrm>
              <a:off x="9518366" y="1203905"/>
              <a:ext cx="2451225" cy="2146006"/>
              <a:chOff x="9534840" y="4138677"/>
              <a:chExt cx="2451225" cy="2146006"/>
            </a:xfrm>
          </p:grpSpPr>
          <p:pic>
            <p:nvPicPr>
              <p:cNvPr id="231" name="Picture 61">
                <a:extLst>
                  <a:ext uri="{FF2B5EF4-FFF2-40B4-BE49-F238E27FC236}">
                    <a16:creationId xmlns:a16="http://schemas.microsoft.com/office/drawing/2014/main" id="{E8A4CF59-771D-024E-A86B-422C8BED4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34840" y="4449649"/>
                <a:ext cx="2451225" cy="1835034"/>
              </a:xfrm>
              <a:prstGeom prst="rect">
                <a:avLst/>
              </a:prstGeom>
              <a:ln w="12700">
                <a:solidFill>
                  <a:srgbClr val="000000"/>
                </a:solidFill>
              </a:ln>
            </p:spPr>
          </p:pic>
          <p:sp>
            <p:nvSpPr>
              <p:cNvPr id="232" name="Rectangle 39">
                <a:extLst>
                  <a:ext uri="{FF2B5EF4-FFF2-40B4-BE49-F238E27FC236}">
                    <a16:creationId xmlns:a16="http://schemas.microsoft.com/office/drawing/2014/main" id="{7A17F6DC-3B3F-2D84-505F-3458A1DC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3552" y="4138677"/>
                <a:ext cx="53380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LERF</a:t>
                </a:r>
              </a:p>
            </p:txBody>
          </p:sp>
        </p:grpSp>
        <p:sp>
          <p:nvSpPr>
            <p:cNvPr id="219" name="Rectangle 39">
              <a:extLst>
                <a:ext uri="{FF2B5EF4-FFF2-40B4-BE49-F238E27FC236}">
                  <a16:creationId xmlns:a16="http://schemas.microsoft.com/office/drawing/2014/main" id="{B9FB939E-C881-67DA-77AB-8B331BEA9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67" y="5996482"/>
              <a:ext cx="329577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LERF – Low Energy Recirculation Facility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cxnSp>
          <p:nvCxnSpPr>
            <p:cNvPr id="220" name="Straight Arrow Connector 18">
              <a:extLst>
                <a:ext uri="{FF2B5EF4-FFF2-40B4-BE49-F238E27FC236}">
                  <a16:creationId xmlns:a16="http://schemas.microsoft.com/office/drawing/2014/main" id="{B3A33DA3-C01A-0B29-F88D-880C6C9929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4798" y="3520510"/>
              <a:ext cx="3272051" cy="1013445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F303C37-458F-3519-FB3D-16BFE1EF943C}"/>
                </a:ext>
              </a:extLst>
            </p:cNvPr>
            <p:cNvSpPr/>
            <p:nvPr/>
          </p:nvSpPr>
          <p:spPr>
            <a:xfrm>
              <a:off x="6163624" y="5929644"/>
              <a:ext cx="3149709" cy="307777"/>
            </a:xfrm>
            <a:prstGeom prst="rect">
              <a:avLst/>
            </a:prstGeom>
            <a:ln>
              <a:solidFill>
                <a:srgbClr val="BE1D1D">
                  <a:shade val="50000"/>
                </a:srgb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J. Grames et al., IPAC’23,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MOPL152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2" name="Straight Arrow Connector 60">
              <a:extLst>
                <a:ext uri="{FF2B5EF4-FFF2-40B4-BE49-F238E27FC236}">
                  <a16:creationId xmlns:a16="http://schemas.microsoft.com/office/drawing/2014/main" id="{7DE7CF34-B7F3-603D-BCDD-E2D575EC68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0622" y="2480377"/>
              <a:ext cx="2966505" cy="81112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tailEnd type="triangle" w="sm" len="med"/>
            </a:ln>
            <a:effectLst/>
          </p:spPr>
        </p:cxnSp>
        <p:cxnSp>
          <p:nvCxnSpPr>
            <p:cNvPr id="223" name="Straight Arrow Connector 10">
              <a:extLst>
                <a:ext uri="{FF2B5EF4-FFF2-40B4-BE49-F238E27FC236}">
                  <a16:creationId xmlns:a16="http://schemas.microsoft.com/office/drawing/2014/main" id="{37DA9134-0E85-C018-E96A-D250C50553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4426" y="3121885"/>
              <a:ext cx="398895" cy="91260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24" name="TextBox 14">
              <a:extLst>
                <a:ext uri="{FF2B5EF4-FFF2-40B4-BE49-F238E27FC236}">
                  <a16:creationId xmlns:a16="http://schemas.microsoft.com/office/drawing/2014/main" id="{6D232943-F60A-7CC5-F1D4-61DCD3345934}"/>
                </a:ext>
              </a:extLst>
            </p:cNvPr>
            <p:cNvSpPr txBox="1"/>
            <p:nvPr/>
          </p:nvSpPr>
          <p:spPr>
            <a:xfrm>
              <a:off x="8120221" y="2837767"/>
              <a:ext cx="627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East Arc</a:t>
              </a:r>
            </a:p>
          </p:txBody>
        </p:sp>
        <p:cxnSp>
          <p:nvCxnSpPr>
            <p:cNvPr id="225" name="Straight Arrow Connector 67">
              <a:extLst>
                <a:ext uri="{FF2B5EF4-FFF2-40B4-BE49-F238E27FC236}">
                  <a16:creationId xmlns:a16="http://schemas.microsoft.com/office/drawing/2014/main" id="{09901E71-B8A0-5FFA-D006-BB8E74166D9B}"/>
                </a:ext>
              </a:extLst>
            </p:cNvPr>
            <p:cNvCxnSpPr>
              <a:cxnSpLocks/>
            </p:cNvCxnSpPr>
            <p:nvPr/>
          </p:nvCxnSpPr>
          <p:spPr>
            <a:xfrm>
              <a:off x="1382378" y="3041218"/>
              <a:ext cx="349040" cy="80667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26" name="TextBox 68">
              <a:extLst>
                <a:ext uri="{FF2B5EF4-FFF2-40B4-BE49-F238E27FC236}">
                  <a16:creationId xmlns:a16="http://schemas.microsoft.com/office/drawing/2014/main" id="{1EB42A73-CE2A-0400-BEE0-6F584B15F125}"/>
                </a:ext>
              </a:extLst>
            </p:cNvPr>
            <p:cNvSpPr txBox="1"/>
            <p:nvPr/>
          </p:nvSpPr>
          <p:spPr>
            <a:xfrm>
              <a:off x="832714" y="2737943"/>
              <a:ext cx="627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West Arc</a:t>
              </a:r>
            </a:p>
          </p:txBody>
        </p:sp>
        <p:cxnSp>
          <p:nvCxnSpPr>
            <p:cNvPr id="227" name="Straight Arrow Connector 70">
              <a:extLst>
                <a:ext uri="{FF2B5EF4-FFF2-40B4-BE49-F238E27FC236}">
                  <a16:creationId xmlns:a16="http://schemas.microsoft.com/office/drawing/2014/main" id="{891B8B74-19B2-7D61-01A0-FC48827D1F6D}"/>
                </a:ext>
              </a:extLst>
            </p:cNvPr>
            <p:cNvCxnSpPr>
              <a:cxnSpLocks/>
            </p:cNvCxnSpPr>
            <p:nvPr/>
          </p:nvCxnSpPr>
          <p:spPr>
            <a:xfrm>
              <a:off x="4903433" y="2121316"/>
              <a:ext cx="0" cy="240939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28" name="TextBox 71">
              <a:extLst>
                <a:ext uri="{FF2B5EF4-FFF2-40B4-BE49-F238E27FC236}">
                  <a16:creationId xmlns:a16="http://schemas.microsoft.com/office/drawing/2014/main" id="{5DDE9201-521C-8102-6A64-B4A0484DFF95}"/>
                </a:ext>
              </a:extLst>
            </p:cNvPr>
            <p:cNvSpPr txBox="1"/>
            <p:nvPr/>
          </p:nvSpPr>
          <p:spPr>
            <a:xfrm>
              <a:off x="4280800" y="1859577"/>
              <a:ext cx="1380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North Linac</a:t>
              </a:r>
            </a:p>
          </p:txBody>
        </p:sp>
        <p:cxnSp>
          <p:nvCxnSpPr>
            <p:cNvPr id="229" name="Straight Arrow Connector 73">
              <a:extLst>
                <a:ext uri="{FF2B5EF4-FFF2-40B4-BE49-F238E27FC236}">
                  <a16:creationId xmlns:a16="http://schemas.microsoft.com/office/drawing/2014/main" id="{89B6C3B7-7823-5743-7AD3-6117885C8E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3643" y="4274447"/>
              <a:ext cx="67784" cy="196454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0" name="TextBox 74">
              <a:extLst>
                <a:ext uri="{FF2B5EF4-FFF2-40B4-BE49-F238E27FC236}">
                  <a16:creationId xmlns:a16="http://schemas.microsoft.com/office/drawing/2014/main" id="{86CBD147-3766-9A30-41CB-5BE9D3D5715C}"/>
                </a:ext>
              </a:extLst>
            </p:cNvPr>
            <p:cNvSpPr txBox="1"/>
            <p:nvPr/>
          </p:nvSpPr>
          <p:spPr>
            <a:xfrm>
              <a:off x="4424250" y="4449415"/>
              <a:ext cx="1380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/>
                </a:rPr>
                <a:t>South Linac</a:t>
              </a:r>
            </a:p>
          </p:txBody>
        </p:sp>
      </p:grpSp>
      <p:sp>
        <p:nvSpPr>
          <p:cNvPr id="6" name="Text Box 18">
            <a:extLst>
              <a:ext uri="{FF2B5EF4-FFF2-40B4-BE49-F238E27FC236}">
                <a16:creationId xmlns:a16="http://schemas.microsoft.com/office/drawing/2014/main" id="{33F871C0-2B95-80A8-124B-B80A4641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AC873E-614E-AF48-E38A-F3C2962FA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B885DD-530B-04DB-013B-41EC71850A6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35B7164-7DB9-5C5E-80F5-3DEF9A38EDD6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11/35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FA2D20-D9F2-7C43-3B36-C1140F51264C}"/>
              </a:ext>
            </a:extLst>
          </p:cNvPr>
          <p:cNvSpPr txBox="1"/>
          <p:nvPr/>
        </p:nvSpPr>
        <p:spPr>
          <a:xfrm>
            <a:off x="1203162" y="161462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JPhys</a:t>
            </a:r>
            <a:r>
              <a:rPr lang="fr-FR" sz="2400" i="1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DF7A671-9825-CE0A-8EA7-D8DD2EF17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169469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e</a:t>
            </a:r>
            <a:r>
              <a:rPr lang="en-US" sz="2000" b="1" baseline="30000" dirty="0">
                <a:solidFill>
                  <a:srgbClr val="000000"/>
                </a:solidFill>
                <a:latin typeface="Lucida Calligraphy" charset="0"/>
              </a:rPr>
              <a:t>+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 @ LERF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964734C-7EB6-8182-D168-8445FD4A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260" y="1210655"/>
            <a:ext cx="2576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Ushakov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</p:txBody>
      </p:sp>
      <p:grpSp>
        <p:nvGrpSpPr>
          <p:cNvPr id="11" name="Group 65">
            <a:extLst>
              <a:ext uri="{FF2B5EF4-FFF2-40B4-BE49-F238E27FC236}">
                <a16:creationId xmlns:a16="http://schemas.microsoft.com/office/drawing/2014/main" id="{D0207436-B8E0-38DA-FCE7-9210AF5B5070}"/>
              </a:ext>
            </a:extLst>
          </p:cNvPr>
          <p:cNvGrpSpPr/>
          <p:nvPr/>
        </p:nvGrpSpPr>
        <p:grpSpPr>
          <a:xfrm>
            <a:off x="416165" y="2811885"/>
            <a:ext cx="8626578" cy="3588064"/>
            <a:chOff x="90702" y="2824521"/>
            <a:chExt cx="8626578" cy="3588064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1489EAC1-BA45-A2F6-0597-7ED3C0CB4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02" y="2867453"/>
              <a:ext cx="8626578" cy="352511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2AC874-BA8A-95AF-70D7-534704648ED5}"/>
                </a:ext>
              </a:extLst>
            </p:cNvPr>
            <p:cNvSpPr/>
            <p:nvPr/>
          </p:nvSpPr>
          <p:spPr>
            <a:xfrm>
              <a:off x="6765737" y="2824521"/>
              <a:ext cx="1521013" cy="210143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320640-F9B7-6ABC-D0FC-357963B5BAD2}"/>
                </a:ext>
              </a:extLst>
            </p:cNvPr>
            <p:cNvSpPr/>
            <p:nvPr/>
          </p:nvSpPr>
          <p:spPr>
            <a:xfrm>
              <a:off x="1659687" y="6182093"/>
              <a:ext cx="960383" cy="230492"/>
            </a:xfrm>
            <a:prstGeom prst="rect">
              <a:avLst/>
            </a:prstGeom>
            <a:solidFill>
              <a:srgbClr val="00B05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6A2001-8097-0DEA-1487-B3559ED6216C}"/>
                </a:ext>
              </a:extLst>
            </p:cNvPr>
            <p:cNvSpPr/>
            <p:nvPr/>
          </p:nvSpPr>
          <p:spPr>
            <a:xfrm>
              <a:off x="965563" y="5770939"/>
              <a:ext cx="533426" cy="64164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31">
              <a:extLst>
                <a:ext uri="{FF2B5EF4-FFF2-40B4-BE49-F238E27FC236}">
                  <a16:creationId xmlns:a16="http://schemas.microsoft.com/office/drawing/2014/main" id="{6635FC31-DDBD-B16A-742E-1C13DF15F3D7}"/>
                </a:ext>
              </a:extLst>
            </p:cNvPr>
            <p:cNvSpPr/>
            <p:nvPr/>
          </p:nvSpPr>
          <p:spPr>
            <a:xfrm rot="20552803">
              <a:off x="6210675" y="3624229"/>
              <a:ext cx="846172" cy="311801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AD8177-29CD-8CCE-4518-00991F2D011C}"/>
                </a:ext>
              </a:extLst>
            </p:cNvPr>
            <p:cNvSpPr/>
            <p:nvPr/>
          </p:nvSpPr>
          <p:spPr>
            <a:xfrm>
              <a:off x="5824220" y="4239631"/>
              <a:ext cx="1272746" cy="20005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Target Test Area</a:t>
              </a:r>
              <a:endParaRPr lang="en-US" sz="1300" dirty="0"/>
            </a:p>
          </p:txBody>
        </p:sp>
        <p:cxnSp>
          <p:nvCxnSpPr>
            <p:cNvPr id="18" name="Straight Arrow Connector 39">
              <a:extLst>
                <a:ext uri="{FF2B5EF4-FFF2-40B4-BE49-F238E27FC236}">
                  <a16:creationId xmlns:a16="http://schemas.microsoft.com/office/drawing/2014/main" id="{7DD0F9BE-3196-7985-86DC-79F8EC86D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2146" y="3969683"/>
              <a:ext cx="62667" cy="245251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6">
            <a:extLst>
              <a:ext uri="{FF2B5EF4-FFF2-40B4-BE49-F238E27FC236}">
                <a16:creationId xmlns:a16="http://schemas.microsoft.com/office/drawing/2014/main" id="{D4B00DEA-D389-99D6-7599-2C74CDCFA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4" y="1675846"/>
            <a:ext cx="844958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critical risk areas (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mA polarized e</a:t>
            </a:r>
            <a:r>
              <a:rPr lang="en-US" b="1" baseline="30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source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high power target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b="1" dirty="0">
                <a:solidFill>
                  <a:srgbClr val="00B05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capture cavities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are currently investigated.</a:t>
            </a: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endParaRPr lang="en-US" sz="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Within the 2 coming years, a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10 MeV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high power test bench will be available at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LERF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  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C35D494A-19FE-7004-743C-CE89A745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738" y="1265212"/>
            <a:ext cx="1887241" cy="200445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BA53F57-84AE-0C73-9304-5793ADB775C1}"/>
              </a:ext>
            </a:extLst>
          </p:cNvPr>
          <p:cNvSpPr txBox="1"/>
          <p:nvPr/>
        </p:nvSpPr>
        <p:spPr>
          <a:xfrm>
            <a:off x="9154664" y="3436040"/>
            <a:ext cx="2869927" cy="2539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D04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rgbClr val="0000FF"/>
                </a:solidFill>
              </a:rPr>
              <a:t>e</a:t>
            </a:r>
            <a:r>
              <a:rPr lang="fr-FR" sz="1600" b="1" baseline="30000" dirty="0">
                <a:solidFill>
                  <a:srgbClr val="0000FF"/>
                </a:solidFill>
              </a:rPr>
              <a:t>-</a:t>
            </a:r>
            <a:r>
              <a:rPr lang="fr-FR" sz="1600" b="1" dirty="0">
                <a:solidFill>
                  <a:srgbClr val="0000FF"/>
                </a:solidFill>
              </a:rPr>
              <a:t> source </a:t>
            </a:r>
            <a:r>
              <a:rPr lang="fr-FR" sz="1600" dirty="0"/>
              <a:t>: </a:t>
            </a:r>
            <a:r>
              <a:rPr lang="fr-FR" sz="1600" dirty="0" err="1"/>
              <a:t>JLab</a:t>
            </a:r>
            <a:r>
              <a:rPr lang="fr-FR" sz="1600" dirty="0"/>
              <a:t> LDRD – FY25-26</a:t>
            </a:r>
          </a:p>
          <a:p>
            <a:pPr algn="just"/>
            <a:endParaRPr lang="fr-FR" sz="500" dirty="0"/>
          </a:p>
          <a:p>
            <a:pPr algn="just"/>
            <a:r>
              <a:rPr lang="fr-FR" sz="1600" b="1" dirty="0">
                <a:solidFill>
                  <a:srgbClr val="FF0000"/>
                </a:solidFill>
              </a:rPr>
              <a:t>Solid </a:t>
            </a:r>
            <a:r>
              <a:rPr lang="fr-FR" sz="1600" b="1" dirty="0" err="1">
                <a:solidFill>
                  <a:srgbClr val="FF0000"/>
                </a:solidFill>
              </a:rPr>
              <a:t>target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: DOE FY24 R&amp;D for Next </a:t>
            </a:r>
            <a:r>
              <a:rPr lang="fr-FR" sz="1600" dirty="0" err="1"/>
              <a:t>Generation</a:t>
            </a:r>
            <a:r>
              <a:rPr lang="fr-FR" sz="1600" dirty="0"/>
              <a:t> </a:t>
            </a: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/>
              <a:t>Physics</a:t>
            </a:r>
            <a:r>
              <a:rPr lang="fr-FR" sz="1600" dirty="0"/>
              <a:t> Accelerator Facilities – FY25-26</a:t>
            </a:r>
          </a:p>
          <a:p>
            <a:pPr algn="just"/>
            <a:endParaRPr lang="fr-FR" sz="500" dirty="0"/>
          </a:p>
          <a:p>
            <a:pPr algn="just"/>
            <a:r>
              <a:rPr lang="fr-FR" sz="1600" b="1" dirty="0" err="1">
                <a:solidFill>
                  <a:srgbClr val="FF0000"/>
                </a:solidFill>
              </a:rPr>
              <a:t>Liquid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target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: DOE SBIR Phase 2 – FY25-26</a:t>
            </a:r>
          </a:p>
          <a:p>
            <a:pPr algn="just"/>
            <a:endParaRPr lang="fr-FR" sz="500" dirty="0"/>
          </a:p>
          <a:p>
            <a:pPr algn="just"/>
            <a:r>
              <a:rPr lang="fr-FR" sz="1600" b="1" dirty="0" err="1">
                <a:solidFill>
                  <a:srgbClr val="00B050"/>
                </a:solidFill>
              </a:rPr>
              <a:t>Cavities</a:t>
            </a:r>
            <a:r>
              <a:rPr lang="fr-FR" sz="1600" dirty="0"/>
              <a:t> : DOE HEP Advanced Positron Concepts, US-Japan Coll. (SLAC/</a:t>
            </a:r>
            <a:r>
              <a:rPr lang="fr-FR" sz="1600" dirty="0" err="1"/>
              <a:t>JLab</a:t>
            </a:r>
            <a:r>
              <a:rPr lang="fr-FR" sz="1600" dirty="0"/>
              <a:t>/KEK) – FY25-26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A370E0A-7728-AF13-7D91-FF8D1BD4F13E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8612213" y="2267440"/>
            <a:ext cx="482525" cy="54444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1BAEDAA-E920-BD2D-7743-D1E6BD548185}"/>
              </a:ext>
            </a:extLst>
          </p:cNvPr>
          <p:cNvSpPr txBox="1"/>
          <p:nvPr/>
        </p:nvSpPr>
        <p:spPr>
          <a:xfrm>
            <a:off x="9621838" y="6007540"/>
            <a:ext cx="19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CD04FF"/>
                </a:solidFill>
              </a:rPr>
              <a:t>Ce</a:t>
            </a:r>
            <a:r>
              <a:rPr lang="fr-FR" sz="1600" b="1" baseline="30000" dirty="0" err="1">
                <a:solidFill>
                  <a:srgbClr val="CD04FF"/>
                </a:solidFill>
              </a:rPr>
              <a:t>+</a:t>
            </a:r>
            <a:r>
              <a:rPr lang="fr-FR" sz="1600" b="1" dirty="0" err="1">
                <a:solidFill>
                  <a:srgbClr val="CD04FF"/>
                </a:solidFill>
              </a:rPr>
              <a:t>BAF</a:t>
            </a:r>
            <a:r>
              <a:rPr lang="fr-FR" sz="1600" b="1" dirty="0">
                <a:solidFill>
                  <a:srgbClr val="CD04FF"/>
                </a:solidFill>
              </a:rPr>
              <a:t> White Paper</a:t>
            </a:r>
          </a:p>
          <a:p>
            <a:pPr algn="ctr"/>
            <a:r>
              <a:rPr lang="fr-FR" sz="1600" b="1" dirty="0" err="1">
                <a:solidFill>
                  <a:srgbClr val="CD04FF"/>
                </a:solidFill>
              </a:rPr>
              <a:t>within</a:t>
            </a:r>
            <a:r>
              <a:rPr lang="fr-FR" sz="1600" b="1" dirty="0">
                <a:solidFill>
                  <a:srgbClr val="CD04FF"/>
                </a:solidFill>
              </a:rPr>
              <a:t> 18 </a:t>
            </a:r>
            <a:r>
              <a:rPr lang="fr-FR" sz="1600" b="1" dirty="0" err="1">
                <a:solidFill>
                  <a:srgbClr val="CD04FF"/>
                </a:solidFill>
              </a:rPr>
              <a:t>months</a:t>
            </a:r>
            <a:endParaRPr lang="fr-FR" sz="1600" b="1" dirty="0">
              <a:solidFill>
                <a:srgbClr val="CD04FF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5B6331-E1E0-7480-DC87-BD548C8D0BB0}"/>
              </a:ext>
            </a:extLst>
          </p:cNvPr>
          <p:cNvSpPr txBox="1"/>
          <p:nvPr/>
        </p:nvSpPr>
        <p:spPr>
          <a:xfrm>
            <a:off x="7941504" y="4899319"/>
            <a:ext cx="857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To CEBAF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E42C7B6A-BF77-1C18-9994-36A7D0056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13EDDF8-97AF-D979-FA1D-40EC96500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2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Multi-Photon Exchange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B885DD-530B-04DB-013B-41EC71850A6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35B7164-7DB9-5C5E-80F5-3DEF9A38EDD6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12/35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8D0ABD8-359B-AE6C-EFA7-2D2FABD67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78982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JLab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 e</a:t>
            </a:r>
            <a:r>
              <a:rPr lang="en-US" sz="2000" b="1" baseline="30000" dirty="0">
                <a:solidFill>
                  <a:srgbClr val="000000"/>
                </a:solidFill>
                <a:latin typeface="Lucida Calligraphy" charset="0"/>
              </a:rPr>
              <a:t>+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-Program : Pillar 1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FE1916E-2377-FD7F-AB33-FEF58E637A3B}"/>
              </a:ext>
            </a:extLst>
          </p:cNvPr>
          <p:cNvGrpSpPr>
            <a:grpSpLocks noChangeAspect="1"/>
          </p:cNvGrpSpPr>
          <p:nvPr/>
        </p:nvGrpSpPr>
        <p:grpSpPr>
          <a:xfrm>
            <a:off x="9050555" y="4805357"/>
            <a:ext cx="2347214" cy="810335"/>
            <a:chOff x="4709864" y="3022600"/>
            <a:chExt cx="3233812" cy="982092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6668D663-8168-508B-1AF2-0008C6A70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9864" y="3022600"/>
              <a:ext cx="1206500" cy="977900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CBA384D4-C4B4-0EB4-6A1A-ABB4BB0BD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7176" y="3026792"/>
              <a:ext cx="1206500" cy="977900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F11C198-C5F4-29EA-0AF1-073847B27C38}"/>
              </a:ext>
            </a:extLst>
          </p:cNvPr>
          <p:cNvGrpSpPr/>
          <p:nvPr/>
        </p:nvGrpSpPr>
        <p:grpSpPr>
          <a:xfrm>
            <a:off x="7953217" y="1064151"/>
            <a:ext cx="3910600" cy="3076683"/>
            <a:chOff x="529641" y="2391065"/>
            <a:chExt cx="4305830" cy="4053691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D6B9C8A9-EA86-BB58-75A2-6518F0F28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947" y="2391065"/>
              <a:ext cx="366060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A.J.R.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Puckett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 et al. PRC 96 (2017) 055203</a:t>
              </a: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3F00C47A-FF7F-565E-6000-B4C58981CC94}"/>
                </a:ext>
              </a:extLst>
            </p:cNvPr>
            <p:cNvGrpSpPr/>
            <p:nvPr/>
          </p:nvGrpSpPr>
          <p:grpSpPr>
            <a:xfrm>
              <a:off x="529641" y="2646569"/>
              <a:ext cx="4305830" cy="3798187"/>
              <a:chOff x="637268" y="3374289"/>
              <a:chExt cx="3193388" cy="3101463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1BFB88C2-1C08-D6BA-9382-DABA3A81A7D0}"/>
                  </a:ext>
                </a:extLst>
              </p:cNvPr>
              <p:cNvGrpSpPr/>
              <p:nvPr/>
            </p:nvGrpSpPr>
            <p:grpSpPr>
              <a:xfrm>
                <a:off x="637268" y="3374289"/>
                <a:ext cx="3193388" cy="3101463"/>
                <a:chOff x="637268" y="3374289"/>
                <a:chExt cx="3193388" cy="3101463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90746649-6B47-8900-DA50-C7DA918C81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7268" y="3374289"/>
                  <a:ext cx="3142644" cy="3040821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92FA5C0-082B-4BF2-D906-004FCC83374C}"/>
                    </a:ext>
                  </a:extLst>
                </p:cNvPr>
                <p:cNvSpPr/>
                <p:nvPr/>
              </p:nvSpPr>
              <p:spPr>
                <a:xfrm>
                  <a:off x="2144514" y="6260460"/>
                  <a:ext cx="1686142" cy="21529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60F281E-5FC9-864C-800A-09CD00B1FBEA}"/>
                    </a:ext>
                  </a:extLst>
                </p:cNvPr>
                <p:cNvSpPr/>
                <p:nvPr/>
              </p:nvSpPr>
              <p:spPr>
                <a:xfrm>
                  <a:off x="643324" y="6301579"/>
                  <a:ext cx="1507246" cy="168117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F29760E-7939-3083-88CD-E592DE24BD59}"/>
                  </a:ext>
                </a:extLst>
              </p:cNvPr>
              <p:cNvSpPr txBox="1"/>
              <p:nvPr/>
            </p:nvSpPr>
            <p:spPr>
              <a:xfrm>
                <a:off x="2032223" y="6222515"/>
                <a:ext cx="7569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Q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 (GeV</a:t>
                </a:r>
                <a:r>
                  <a:rPr kumimoji="0" lang="fr-FR" sz="1000" b="1" i="0" u="none" strike="noStrike" kern="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2</a:t>
                </a:r>
                <a:r>
                  <a:rPr kumimoji="0" lang="fr-F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Arial Hebrew" pitchFamily="2" charset="-79"/>
                  </a:rPr>
                  <a:t>)</a:t>
                </a: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A6C6755-A6BA-0803-24BC-5087435C3E5C}"/>
              </a:ext>
            </a:extLst>
          </p:cNvPr>
          <p:cNvSpPr txBox="1"/>
          <p:nvPr/>
        </p:nvSpPr>
        <p:spPr>
          <a:xfrm>
            <a:off x="398685" y="1928321"/>
            <a:ext cx="8351261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Andrei </a:t>
            </a:r>
            <a:r>
              <a:rPr lang="fr-FR" sz="1400" dirty="0" err="1"/>
              <a:t>Afanasev</a:t>
            </a:r>
            <a:r>
              <a:rPr lang="fr-FR" sz="1400" dirty="0"/>
              <a:t> – </a:t>
            </a:r>
            <a:r>
              <a:rPr lang="fr-FR" sz="1400" i="1" dirty="0"/>
              <a:t>QED corrections and </a:t>
            </a:r>
            <a:r>
              <a:rPr lang="fr-FR" sz="1400" i="1" dirty="0" err="1"/>
              <a:t>Two</a:t>
            </a:r>
            <a:r>
              <a:rPr lang="fr-FR" sz="1400" i="1" dirty="0"/>
              <a:t>-Photon Exchange in 3D </a:t>
            </a:r>
            <a:r>
              <a:rPr lang="fr-FR" sz="1400" i="1" dirty="0" err="1"/>
              <a:t>imaging</a:t>
            </a:r>
            <a:r>
              <a:rPr lang="fr-FR" sz="1400" i="1" dirty="0"/>
              <a:t> of hadrons</a:t>
            </a:r>
          </a:p>
          <a:p>
            <a:r>
              <a:rPr lang="fr-FR" sz="1400" dirty="0" err="1"/>
              <a:t>Harut</a:t>
            </a:r>
            <a:r>
              <a:rPr lang="fr-FR" sz="1400" dirty="0"/>
              <a:t> </a:t>
            </a:r>
            <a:r>
              <a:rPr lang="fr-FR" sz="1400" dirty="0" err="1"/>
              <a:t>Avagyan</a:t>
            </a:r>
            <a:r>
              <a:rPr lang="fr-FR" sz="1400" dirty="0"/>
              <a:t> </a:t>
            </a:r>
            <a:r>
              <a:rPr lang="fr-FR" sz="1400" i="1" dirty="0"/>
              <a:t>– Target fragments in SIDIS and </a:t>
            </a:r>
            <a:r>
              <a:rPr lang="fr-FR" sz="1400" i="1" dirty="0" err="1"/>
              <a:t>connection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exclusive </a:t>
            </a:r>
            <a:r>
              <a:rPr lang="fr-FR" sz="1400" i="1" dirty="0" err="1"/>
              <a:t>processes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Jan </a:t>
            </a:r>
            <a:r>
              <a:rPr lang="fr-FR" sz="1400" dirty="0" err="1">
                <a:solidFill>
                  <a:srgbClr val="0000FF"/>
                </a:solidFill>
              </a:rPr>
              <a:t>Bernauer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i="1" dirty="0"/>
              <a:t>– </a:t>
            </a:r>
            <a:r>
              <a:rPr lang="fr-FR" sz="1400" i="1" dirty="0" err="1"/>
              <a:t>Opportunities</a:t>
            </a:r>
            <a:r>
              <a:rPr lang="fr-FR" sz="1400" i="1" dirty="0"/>
              <a:t> for </a:t>
            </a:r>
            <a:r>
              <a:rPr lang="fr-FR" sz="1400" i="1" dirty="0" err="1"/>
              <a:t>unpolarized</a:t>
            </a:r>
            <a:r>
              <a:rPr lang="fr-FR" sz="1400" i="1" dirty="0"/>
              <a:t> </a:t>
            </a:r>
            <a:r>
              <a:rPr lang="fr-FR" sz="1400" i="1" dirty="0" err="1"/>
              <a:t>Two</a:t>
            </a:r>
            <a:r>
              <a:rPr lang="fr-FR" sz="1400" i="1" dirty="0"/>
              <a:t>-Photon Exchange </a:t>
            </a:r>
            <a:r>
              <a:rPr lang="fr-FR" sz="1400" i="1" dirty="0" err="1"/>
              <a:t>measurements</a:t>
            </a:r>
            <a:r>
              <a:rPr lang="fr-FR" sz="1400" i="1" dirty="0"/>
              <a:t> at Jefferson </a:t>
            </a:r>
            <a:r>
              <a:rPr lang="fr-FR" sz="1400" i="1" dirty="0" err="1"/>
              <a:t>Lab</a:t>
            </a:r>
            <a:endParaRPr lang="fr-FR" sz="1400" i="1" dirty="0"/>
          </a:p>
          <a:p>
            <a:r>
              <a:rPr lang="fr-FR" sz="1400" dirty="0"/>
              <a:t>Ethan Cline – </a:t>
            </a:r>
            <a:r>
              <a:rPr lang="fr-FR" sz="1400" i="1" dirty="0"/>
              <a:t>The </a:t>
            </a:r>
            <a:r>
              <a:rPr lang="fr-FR" sz="1400" i="1" dirty="0" err="1"/>
              <a:t>Two</a:t>
            </a:r>
            <a:r>
              <a:rPr lang="fr-FR" sz="1400" i="1" dirty="0"/>
              <a:t>-Photon Exchange </a:t>
            </a:r>
            <a:r>
              <a:rPr lang="fr-FR" sz="1400" i="1" dirty="0" err="1"/>
              <a:t>experiment</a:t>
            </a:r>
            <a:r>
              <a:rPr lang="fr-FR" sz="1400" i="1" dirty="0"/>
              <a:t> at DESY</a:t>
            </a:r>
          </a:p>
          <a:p>
            <a:r>
              <a:rPr lang="fr-FR" sz="1400" dirty="0"/>
              <a:t>Ethan Cline – </a:t>
            </a:r>
            <a:r>
              <a:rPr lang="fr-FR" sz="1400" i="1" dirty="0" err="1"/>
              <a:t>Two</a:t>
            </a:r>
            <a:r>
              <a:rPr lang="fr-FR" sz="1400" i="1" dirty="0"/>
              <a:t>-Photon Exchange and proton </a:t>
            </a:r>
            <a:r>
              <a:rPr lang="fr-FR" sz="1400" i="1" dirty="0" err="1"/>
              <a:t>form</a:t>
            </a:r>
            <a:r>
              <a:rPr lang="fr-FR" sz="1400" i="1" dirty="0"/>
              <a:t>-factor </a:t>
            </a:r>
            <a:r>
              <a:rPr lang="fr-FR" sz="1400" i="1" dirty="0" err="1"/>
              <a:t>measurements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MUSE</a:t>
            </a:r>
          </a:p>
          <a:p>
            <a:r>
              <a:rPr lang="fr-FR" sz="1400" dirty="0">
                <a:solidFill>
                  <a:srgbClr val="0000FF"/>
                </a:solidFill>
              </a:rPr>
              <a:t>Alexandre </a:t>
            </a:r>
            <a:r>
              <a:rPr lang="fr-FR" sz="1400" dirty="0" err="1">
                <a:solidFill>
                  <a:srgbClr val="0000FF"/>
                </a:solidFill>
              </a:rPr>
              <a:t>Deur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i="1" dirty="0"/>
              <a:t>– </a:t>
            </a:r>
            <a:r>
              <a:rPr lang="fr-FR" sz="1400" i="1" dirty="0" err="1"/>
              <a:t>Measurement</a:t>
            </a:r>
            <a:r>
              <a:rPr lang="fr-FR" sz="1400" i="1" dirty="0"/>
              <a:t> of the axial </a:t>
            </a:r>
            <a:r>
              <a:rPr lang="fr-FR" sz="1400" i="1" dirty="0" err="1"/>
              <a:t>form</a:t>
            </a:r>
            <a:r>
              <a:rPr lang="fr-FR" sz="1400" i="1" dirty="0"/>
              <a:t> factor at </a:t>
            </a:r>
            <a:r>
              <a:rPr lang="fr-FR" sz="1400" i="1" dirty="0" err="1"/>
              <a:t>JLab</a:t>
            </a:r>
            <a:r>
              <a:rPr lang="fr-FR" sz="1400" i="1" dirty="0"/>
              <a:t> </a:t>
            </a:r>
            <a:r>
              <a:rPr lang="fr-FR" sz="1400" i="1" dirty="0" err="1"/>
              <a:t>using</a:t>
            </a:r>
            <a:r>
              <a:rPr lang="fr-FR" sz="1400" i="1" dirty="0"/>
              <a:t> inverse </a:t>
            </a:r>
            <a:r>
              <a:rPr lang="fr-FR" sz="1400" i="1" dirty="0">
                <a:latin typeface="Symbol" pitchFamily="2" charset="2"/>
              </a:rPr>
              <a:t>b</a:t>
            </a:r>
            <a:r>
              <a:rPr lang="fr-FR" sz="1400" i="1" dirty="0"/>
              <a:t>-</a:t>
            </a:r>
            <a:r>
              <a:rPr lang="fr-FR" sz="1400" i="1" dirty="0" err="1"/>
              <a:t>decay</a:t>
            </a:r>
            <a:endParaRPr lang="fr-FR" sz="1400" dirty="0"/>
          </a:p>
          <a:p>
            <a:r>
              <a:rPr lang="fr-FR" sz="1400" dirty="0" err="1"/>
              <a:t>Dipangkar</a:t>
            </a:r>
            <a:r>
              <a:rPr lang="fr-FR" sz="1400" dirty="0"/>
              <a:t> </a:t>
            </a:r>
            <a:r>
              <a:rPr lang="fr-FR" sz="1400" dirty="0" err="1"/>
              <a:t>Dutta</a:t>
            </a:r>
            <a:r>
              <a:rPr lang="fr-FR" sz="1400" dirty="0"/>
              <a:t> – </a:t>
            </a:r>
            <a:r>
              <a:rPr lang="fr-FR" sz="1400" i="1" dirty="0" err="1"/>
              <a:t>PRad</a:t>
            </a:r>
            <a:r>
              <a:rPr lang="fr-FR" sz="1400" i="1" dirty="0"/>
              <a:t>/</a:t>
            </a:r>
            <a:r>
              <a:rPr lang="fr-FR" sz="1400" i="1" dirty="0" err="1"/>
              <a:t>DRad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positrons</a:t>
            </a:r>
          </a:p>
          <a:p>
            <a:r>
              <a:rPr lang="fr-FR" sz="1400" dirty="0"/>
              <a:t>Eric </a:t>
            </a:r>
            <a:r>
              <a:rPr lang="fr-FR" sz="1400" dirty="0" err="1"/>
              <a:t>Fuchey</a:t>
            </a:r>
            <a:r>
              <a:rPr lang="fr-FR" sz="1400" dirty="0"/>
              <a:t> </a:t>
            </a:r>
            <a:r>
              <a:rPr lang="fr-FR" sz="1400" i="1" dirty="0"/>
              <a:t>– </a:t>
            </a:r>
            <a:r>
              <a:rPr lang="fr-FR" sz="1400" i="1" dirty="0" err="1"/>
              <a:t>Measurement</a:t>
            </a:r>
            <a:r>
              <a:rPr lang="fr-FR" sz="1400" i="1" dirty="0"/>
              <a:t> of </a:t>
            </a:r>
            <a:r>
              <a:rPr lang="fr-FR" sz="1400" i="1" dirty="0" err="1"/>
              <a:t>Two</a:t>
            </a:r>
            <a:r>
              <a:rPr lang="fr-FR" sz="1400" i="1" dirty="0"/>
              <a:t>-Photon Exchange in </a:t>
            </a:r>
            <a:r>
              <a:rPr lang="fr-FR" sz="1400" i="1" dirty="0" err="1"/>
              <a:t>electron</a:t>
            </a:r>
            <a:r>
              <a:rPr lang="fr-FR" sz="1400" i="1" dirty="0"/>
              <a:t>- and positron-neutron </a:t>
            </a:r>
            <a:r>
              <a:rPr lang="fr-FR" sz="1400" i="1" dirty="0" err="1"/>
              <a:t>scattering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Dave Gaskell</a:t>
            </a:r>
            <a:r>
              <a:rPr lang="fr-FR" sz="1400" dirty="0"/>
              <a:t>  – </a:t>
            </a:r>
            <a:r>
              <a:rPr lang="fr-FR" sz="1400" i="1" dirty="0" err="1"/>
              <a:t>Testing</a:t>
            </a:r>
            <a:r>
              <a:rPr lang="fr-FR" sz="1400" i="1" dirty="0"/>
              <a:t> Coulomb corrections in DIS and SIDIS </a:t>
            </a:r>
            <a:r>
              <a:rPr lang="fr-FR" sz="1400" i="1" dirty="0" err="1"/>
              <a:t>with</a:t>
            </a:r>
            <a:r>
              <a:rPr lang="fr-FR" sz="1400" i="1" dirty="0"/>
              <a:t> positron </a:t>
            </a:r>
            <a:r>
              <a:rPr lang="fr-FR" sz="1400" i="1" dirty="0" err="1"/>
              <a:t>beams</a:t>
            </a:r>
            <a:endParaRPr lang="fr-FR" sz="1400" i="1" dirty="0"/>
          </a:p>
          <a:p>
            <a:r>
              <a:rPr lang="fr-FR" sz="1400" dirty="0"/>
              <a:t>Franziska </a:t>
            </a:r>
            <a:r>
              <a:rPr lang="fr-FR" sz="1400" dirty="0" err="1"/>
              <a:t>Hagelstein</a:t>
            </a:r>
            <a:r>
              <a:rPr lang="fr-FR" sz="1400" dirty="0"/>
              <a:t> – </a:t>
            </a:r>
            <a:r>
              <a:rPr lang="fr-FR" sz="1400" i="1" dirty="0" err="1"/>
              <a:t>Two</a:t>
            </a:r>
            <a:r>
              <a:rPr lang="fr-FR" sz="1400" i="1" dirty="0"/>
              <a:t>-Photon Exchange in </a:t>
            </a:r>
            <a:r>
              <a:rPr lang="fr-FR" sz="1400" i="1" dirty="0" err="1"/>
              <a:t>spectroscopy</a:t>
            </a:r>
            <a:r>
              <a:rPr lang="fr-FR" sz="1400" i="1" dirty="0"/>
              <a:t> (and </a:t>
            </a:r>
            <a:r>
              <a:rPr lang="fr-FR" sz="1400" i="1" dirty="0" err="1"/>
              <a:t>scattering</a:t>
            </a:r>
            <a:r>
              <a:rPr lang="fr-FR" sz="1400" i="1" dirty="0"/>
              <a:t>)</a:t>
            </a:r>
          </a:p>
          <a:p>
            <a:r>
              <a:rPr lang="fr-FR" sz="1400" dirty="0"/>
              <a:t>Tyler Hague </a:t>
            </a:r>
            <a:r>
              <a:rPr lang="fr-FR" sz="1400" i="1" dirty="0"/>
              <a:t>– </a:t>
            </a:r>
            <a:r>
              <a:rPr lang="fr-FR" sz="1400" i="1" dirty="0" err="1"/>
              <a:t>Accessing</a:t>
            </a:r>
            <a:r>
              <a:rPr lang="fr-FR" sz="1400" i="1" dirty="0"/>
              <a:t> </a:t>
            </a:r>
            <a:r>
              <a:rPr lang="fr-FR" sz="1400" i="1" dirty="0" err="1"/>
              <a:t>Two</a:t>
            </a:r>
            <a:r>
              <a:rPr lang="fr-FR" sz="1400" i="1" dirty="0"/>
              <a:t>-Photon Exchange in inclusive </a:t>
            </a:r>
            <a:r>
              <a:rPr lang="fr-FR" sz="1400" i="1" dirty="0" err="1"/>
              <a:t>Deep-Inelastic</a:t>
            </a:r>
            <a:r>
              <a:rPr lang="fr-FR" sz="1400" i="1" dirty="0"/>
              <a:t> </a:t>
            </a:r>
            <a:r>
              <a:rPr lang="fr-FR" sz="1400" i="1" dirty="0" err="1"/>
              <a:t>Scattering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</a:t>
            </a:r>
            <a:r>
              <a:rPr lang="fr-FR" sz="1400" i="1" dirty="0" err="1"/>
              <a:t>unpolarized</a:t>
            </a:r>
            <a:r>
              <a:rPr lang="fr-FR" sz="1400" i="1" dirty="0"/>
              <a:t> e</a:t>
            </a:r>
            <a:r>
              <a:rPr lang="fr-FR" sz="1400" i="1" baseline="30000" dirty="0"/>
              <a:t>+</a:t>
            </a:r>
            <a:r>
              <a:rPr lang="fr-FR" sz="1400" i="1" dirty="0"/>
              <a:t>/e</a:t>
            </a:r>
            <a:r>
              <a:rPr lang="fr-FR" sz="1400" i="1" baseline="30000" dirty="0"/>
              <a:t>-</a:t>
            </a:r>
            <a:r>
              <a:rPr lang="fr-FR" sz="1400" i="1" dirty="0"/>
              <a:t> ratios</a:t>
            </a:r>
          </a:p>
          <a:p>
            <a:r>
              <a:rPr lang="fr-FR" sz="1400" dirty="0">
                <a:solidFill>
                  <a:srgbClr val="0000FF"/>
                </a:solidFill>
              </a:rPr>
              <a:t>Doris </a:t>
            </a:r>
            <a:r>
              <a:rPr lang="fr-FR" sz="1400" dirty="0" err="1">
                <a:solidFill>
                  <a:srgbClr val="0000FF"/>
                </a:solidFill>
              </a:rPr>
              <a:t>Jakubaßa</a:t>
            </a:r>
            <a:r>
              <a:rPr lang="fr-FR" sz="1400" dirty="0">
                <a:solidFill>
                  <a:srgbClr val="0000FF"/>
                </a:solidFill>
              </a:rPr>
              <a:t>-Amundsen </a:t>
            </a:r>
            <a:r>
              <a:rPr lang="fr-FR" sz="1400" dirty="0"/>
              <a:t>– </a:t>
            </a:r>
            <a:r>
              <a:rPr lang="fr-FR" sz="1400" i="1" dirty="0"/>
              <a:t>Radiative corrections to the </a:t>
            </a:r>
            <a:r>
              <a:rPr lang="fr-FR" sz="1400" i="1" dirty="0" err="1"/>
              <a:t>parity-violating</a:t>
            </a:r>
            <a:r>
              <a:rPr lang="fr-FR" sz="1400" i="1" dirty="0"/>
              <a:t> spin-</a:t>
            </a:r>
            <a:r>
              <a:rPr lang="fr-FR" sz="1400" i="1" dirty="0" err="1"/>
              <a:t>asymmetry</a:t>
            </a:r>
            <a:r>
              <a:rPr lang="fr-FR" sz="1400" i="1" dirty="0"/>
              <a:t> in </a:t>
            </a:r>
            <a:r>
              <a:rPr lang="fr-FR" sz="1400" i="1" dirty="0" err="1"/>
              <a:t>elastic</a:t>
            </a:r>
            <a:r>
              <a:rPr lang="fr-FR" sz="1400" i="1" dirty="0"/>
              <a:t> </a:t>
            </a:r>
            <a:r>
              <a:rPr lang="fr-FR" sz="1400" i="1" dirty="0" err="1"/>
              <a:t>eA</a:t>
            </a:r>
            <a:r>
              <a:rPr lang="fr-FR" sz="1400" i="1" dirty="0"/>
              <a:t> collisions</a:t>
            </a:r>
          </a:p>
          <a:p>
            <a:r>
              <a:rPr lang="fr-FR" sz="1400" dirty="0"/>
              <a:t>Tim </a:t>
            </a:r>
            <a:r>
              <a:rPr lang="fr-FR" sz="1400" dirty="0" err="1"/>
              <a:t>Kolar</a:t>
            </a:r>
            <a:r>
              <a:rPr lang="fr-FR" sz="1400" dirty="0"/>
              <a:t> </a:t>
            </a:r>
            <a:r>
              <a:rPr lang="fr-FR" sz="1400" i="1" dirty="0"/>
              <a:t>– </a:t>
            </a:r>
            <a:r>
              <a:rPr lang="fr-FR" sz="1400" i="1" dirty="0" err="1"/>
              <a:t>Nuclear</a:t>
            </a:r>
            <a:r>
              <a:rPr lang="fr-FR" sz="1400" i="1" dirty="0"/>
              <a:t> </a:t>
            </a:r>
            <a:r>
              <a:rPr lang="fr-FR" sz="1400" i="1" dirty="0" err="1"/>
              <a:t>density</a:t>
            </a:r>
            <a:r>
              <a:rPr lang="fr-FR" sz="1400" i="1" dirty="0"/>
              <a:t> </a:t>
            </a:r>
            <a:r>
              <a:rPr lang="fr-FR" sz="1400" i="1" dirty="0" err="1"/>
              <a:t>dependence</a:t>
            </a:r>
            <a:r>
              <a:rPr lang="fr-FR" sz="1400" i="1" dirty="0"/>
              <a:t> of </a:t>
            </a:r>
            <a:r>
              <a:rPr lang="fr-FR" sz="1400" i="1" dirty="0" err="1"/>
              <a:t>polarization</a:t>
            </a:r>
            <a:r>
              <a:rPr lang="fr-FR" sz="1400" i="1" dirty="0"/>
              <a:t> </a:t>
            </a:r>
            <a:r>
              <a:rPr lang="fr-FR" sz="1400" i="1" dirty="0" err="1"/>
              <a:t>transfer</a:t>
            </a:r>
            <a:r>
              <a:rPr lang="fr-FR" sz="1400" i="1" dirty="0"/>
              <a:t> in A(</a:t>
            </a:r>
            <a:r>
              <a:rPr lang="fr-FR" sz="1400" i="1" dirty="0" err="1"/>
              <a:t>e,e’p</a:t>
            </a:r>
            <a:r>
              <a:rPr lang="fr-FR" sz="1400" i="1" dirty="0"/>
              <a:t>) </a:t>
            </a:r>
            <a:r>
              <a:rPr lang="fr-FR" sz="1400" i="1" dirty="0" err="1"/>
              <a:t>reaction</a:t>
            </a:r>
            <a:endParaRPr lang="fr-FR" sz="1400" i="1" dirty="0"/>
          </a:p>
          <a:p>
            <a:r>
              <a:rPr lang="fr-FR" sz="1400" dirty="0" err="1"/>
              <a:t>Stinson</a:t>
            </a:r>
            <a:r>
              <a:rPr lang="fr-FR" sz="1400" dirty="0"/>
              <a:t> Lee </a:t>
            </a:r>
            <a:r>
              <a:rPr lang="fr-FR" sz="1400" i="1" dirty="0"/>
              <a:t>– Evaluation of </a:t>
            </a:r>
            <a:r>
              <a:rPr lang="fr-FR" sz="1400" i="1" dirty="0" err="1"/>
              <a:t>Two</a:t>
            </a:r>
            <a:r>
              <a:rPr lang="fr-FR" sz="1400" i="1" dirty="0"/>
              <a:t>-Photon Exchange for semi-inclusive </a:t>
            </a:r>
            <a:r>
              <a:rPr lang="fr-FR" sz="1400" i="1" dirty="0" err="1"/>
              <a:t>deep-inelastic</a:t>
            </a:r>
            <a:r>
              <a:rPr lang="fr-FR" sz="1400" i="1" dirty="0"/>
              <a:t> </a:t>
            </a:r>
            <a:r>
              <a:rPr lang="fr-FR" sz="1400" i="1" dirty="0" err="1"/>
              <a:t>electron-nucleon</a:t>
            </a:r>
            <a:r>
              <a:rPr lang="fr-FR" sz="1400" i="1" dirty="0"/>
              <a:t> </a:t>
            </a:r>
            <a:r>
              <a:rPr lang="fr-FR" sz="1400" i="1" dirty="0" err="1"/>
              <a:t>scattering</a:t>
            </a:r>
            <a:endParaRPr lang="fr-FR" sz="1400" i="1" dirty="0"/>
          </a:p>
          <a:p>
            <a:r>
              <a:rPr lang="fr-FR" sz="1400" dirty="0" err="1"/>
              <a:t>Atharva</a:t>
            </a:r>
            <a:r>
              <a:rPr lang="fr-FR" sz="1400" dirty="0"/>
              <a:t> </a:t>
            </a:r>
            <a:r>
              <a:rPr lang="fr-FR" sz="1400" dirty="0" err="1"/>
              <a:t>Naik</a:t>
            </a:r>
            <a:r>
              <a:rPr lang="fr-FR" sz="1400" dirty="0"/>
              <a:t> </a:t>
            </a:r>
            <a:r>
              <a:rPr lang="fr-FR" sz="1400" i="1" dirty="0"/>
              <a:t>– Pion contribution to </a:t>
            </a:r>
            <a:r>
              <a:rPr lang="fr-FR" sz="1400" i="1" dirty="0" err="1"/>
              <a:t>Two</a:t>
            </a:r>
            <a:r>
              <a:rPr lang="fr-FR" sz="1400" i="1" dirty="0"/>
              <a:t>-Photon Exchange of </a:t>
            </a:r>
            <a:r>
              <a:rPr lang="fr-FR" sz="1400" i="1" dirty="0" err="1"/>
              <a:t>elastic</a:t>
            </a:r>
            <a:r>
              <a:rPr lang="fr-FR" sz="1400" i="1" dirty="0"/>
              <a:t> muon-proton </a:t>
            </a:r>
            <a:r>
              <a:rPr lang="fr-FR" sz="1400" i="1" dirty="0" err="1"/>
              <a:t>scattering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Michael </a:t>
            </a:r>
            <a:r>
              <a:rPr lang="fr-FR" sz="1400" dirty="0" err="1">
                <a:solidFill>
                  <a:srgbClr val="0000FF"/>
                </a:solidFill>
              </a:rPr>
              <a:t>Nycz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/>
              <a:t>– </a:t>
            </a:r>
            <a:r>
              <a:rPr lang="fr-FR" sz="1400" i="1" dirty="0"/>
              <a:t>A </a:t>
            </a:r>
            <a:r>
              <a:rPr lang="fr-FR" sz="1400" i="1" dirty="0" err="1"/>
              <a:t>measurement</a:t>
            </a:r>
            <a:r>
              <a:rPr lang="fr-FR" sz="1400" i="1" dirty="0"/>
              <a:t> of </a:t>
            </a:r>
            <a:r>
              <a:rPr lang="fr-FR" sz="1400" i="1" dirty="0" err="1"/>
              <a:t>Two</a:t>
            </a:r>
            <a:r>
              <a:rPr lang="fr-FR" sz="1400" i="1" dirty="0"/>
              <a:t>-Photon Exchange in </a:t>
            </a:r>
            <a:r>
              <a:rPr lang="fr-FR" sz="1400" i="1" dirty="0" err="1"/>
              <a:t>unpolarized</a:t>
            </a:r>
            <a:r>
              <a:rPr lang="fr-FR" sz="1400" i="1" dirty="0"/>
              <a:t> </a:t>
            </a:r>
            <a:r>
              <a:rPr lang="fr-FR" sz="1400" i="1" dirty="0" err="1"/>
              <a:t>elastic</a:t>
            </a:r>
            <a:r>
              <a:rPr lang="fr-FR" sz="1400" i="1" dirty="0"/>
              <a:t> </a:t>
            </a:r>
            <a:r>
              <a:rPr lang="fr-FR" sz="1400" i="1" dirty="0" err="1"/>
              <a:t>e</a:t>
            </a:r>
            <a:r>
              <a:rPr lang="fr-FR" sz="1400" i="1" baseline="30000" dirty="0" err="1"/>
              <a:t>+</a:t>
            </a:r>
            <a:r>
              <a:rPr lang="fr-FR" sz="1400" i="1" dirty="0" err="1"/>
              <a:t>p</a:t>
            </a:r>
            <a:r>
              <a:rPr lang="fr-FR" sz="1400" i="1" dirty="0"/>
              <a:t> and </a:t>
            </a:r>
            <a:r>
              <a:rPr lang="fr-FR" sz="1400" i="1" dirty="0" err="1"/>
              <a:t>e</a:t>
            </a:r>
            <a:r>
              <a:rPr lang="fr-FR" sz="1400" i="1" baseline="30000" dirty="0" err="1"/>
              <a:t>-</a:t>
            </a:r>
            <a:r>
              <a:rPr lang="fr-FR" sz="1400" i="1" dirty="0" err="1"/>
              <a:t>p</a:t>
            </a:r>
            <a:r>
              <a:rPr lang="fr-FR" sz="1400" i="1" dirty="0"/>
              <a:t> </a:t>
            </a:r>
            <a:r>
              <a:rPr lang="fr-FR" sz="1400" i="1" dirty="0" err="1"/>
              <a:t>scattering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Andrew </a:t>
            </a:r>
            <a:r>
              <a:rPr lang="fr-FR" sz="1400" dirty="0" err="1">
                <a:solidFill>
                  <a:srgbClr val="0000FF"/>
                </a:solidFill>
              </a:rPr>
              <a:t>Puckett</a:t>
            </a:r>
            <a:r>
              <a:rPr lang="fr-FR" sz="1400" dirty="0"/>
              <a:t> – </a:t>
            </a:r>
            <a:r>
              <a:rPr lang="fr-FR" sz="1400" i="1" dirty="0" err="1"/>
              <a:t>Polarization</a:t>
            </a:r>
            <a:r>
              <a:rPr lang="fr-FR" sz="1400" i="1" dirty="0"/>
              <a:t> </a:t>
            </a:r>
            <a:r>
              <a:rPr lang="fr-FR" sz="1400" i="1" dirty="0" err="1"/>
              <a:t>transfer</a:t>
            </a:r>
            <a:r>
              <a:rPr lang="fr-FR" sz="1400" i="1" dirty="0"/>
              <a:t> in positron-proton </a:t>
            </a:r>
            <a:r>
              <a:rPr lang="fr-FR" sz="1400" i="1" dirty="0" err="1"/>
              <a:t>elastic</a:t>
            </a:r>
            <a:r>
              <a:rPr lang="fr-FR" sz="1400" i="1" dirty="0"/>
              <a:t> </a:t>
            </a:r>
            <a:r>
              <a:rPr lang="fr-FR" sz="1400" i="1" dirty="0" err="1"/>
              <a:t>scattering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Axel Schmidt</a:t>
            </a:r>
            <a:r>
              <a:rPr lang="fr-FR" sz="1400" i="1" dirty="0"/>
              <a:t> – </a:t>
            </a:r>
            <a:r>
              <a:rPr lang="fr-FR" sz="1400" i="1" dirty="0" err="1"/>
              <a:t>Probing</a:t>
            </a:r>
            <a:r>
              <a:rPr lang="fr-FR" sz="1400" i="1" dirty="0"/>
              <a:t> </a:t>
            </a:r>
            <a:r>
              <a:rPr lang="fr-FR" sz="1400" i="1" dirty="0" err="1"/>
              <a:t>Two</a:t>
            </a:r>
            <a:r>
              <a:rPr lang="fr-FR" sz="1400" i="1" dirty="0"/>
              <a:t>-Photon Exchange </a:t>
            </a:r>
            <a:r>
              <a:rPr lang="fr-FR" sz="1400" i="1" dirty="0" err="1"/>
              <a:t>through</a:t>
            </a:r>
            <a:r>
              <a:rPr lang="fr-FR" sz="1400" i="1" dirty="0"/>
              <a:t> </a:t>
            </a:r>
            <a:r>
              <a:rPr lang="fr-FR" sz="1400" i="1" dirty="0" err="1"/>
              <a:t>polarization</a:t>
            </a:r>
            <a:r>
              <a:rPr lang="fr-FR" sz="1400" i="1" dirty="0"/>
              <a:t> observables</a:t>
            </a:r>
            <a:endParaRPr lang="fr-FR" sz="1400" dirty="0"/>
          </a:p>
          <a:p>
            <a:r>
              <a:rPr lang="fr-FR" sz="1400" dirty="0"/>
              <a:t>Marc </a:t>
            </a:r>
            <a:r>
              <a:rPr lang="fr-FR" sz="1400" dirty="0" err="1"/>
              <a:t>Shlegel</a:t>
            </a:r>
            <a:r>
              <a:rPr lang="fr-FR" sz="1400" dirty="0"/>
              <a:t> – </a:t>
            </a:r>
            <a:r>
              <a:rPr lang="fr-FR" sz="1400" i="1" dirty="0"/>
              <a:t>The transverse </a:t>
            </a:r>
            <a:r>
              <a:rPr lang="fr-FR" sz="1400" i="1" dirty="0" err="1"/>
              <a:t>nucleon</a:t>
            </a:r>
            <a:r>
              <a:rPr lang="fr-FR" sz="1400" i="1" dirty="0"/>
              <a:t> single-spin </a:t>
            </a:r>
            <a:r>
              <a:rPr lang="fr-FR" sz="1400" i="1" dirty="0" err="1"/>
              <a:t>asymmetry</a:t>
            </a:r>
            <a:r>
              <a:rPr lang="fr-FR" sz="1400" i="1" dirty="0"/>
              <a:t> in inclusive DIS </a:t>
            </a:r>
            <a:r>
              <a:rPr lang="fr-FR" sz="1400" i="1" dirty="0" err="1"/>
              <a:t>caused</a:t>
            </a:r>
            <a:r>
              <a:rPr lang="fr-FR" sz="1400" i="1" dirty="0"/>
              <a:t> by a </a:t>
            </a:r>
            <a:r>
              <a:rPr lang="fr-FR" sz="1400" i="1" dirty="0" err="1"/>
              <a:t>Two</a:t>
            </a:r>
            <a:r>
              <a:rPr lang="fr-FR" sz="1400" i="1" dirty="0"/>
              <a:t>-Photon Exchange</a:t>
            </a:r>
          </a:p>
          <a:p>
            <a:r>
              <a:rPr lang="fr-FR" sz="1400" dirty="0"/>
              <a:t>Karl </a:t>
            </a:r>
            <a:r>
              <a:rPr lang="fr-FR" sz="1400" dirty="0" err="1"/>
              <a:t>Slifer</a:t>
            </a:r>
            <a:r>
              <a:rPr lang="fr-FR" sz="1400" dirty="0"/>
              <a:t> </a:t>
            </a:r>
            <a:r>
              <a:rPr lang="fr-FR" sz="1400" i="1" dirty="0"/>
              <a:t>– </a:t>
            </a:r>
            <a:r>
              <a:rPr lang="fr-FR" sz="1400" i="1" dirty="0" err="1"/>
              <a:t>Potential</a:t>
            </a:r>
            <a:r>
              <a:rPr lang="fr-FR" sz="1400" i="1" dirty="0"/>
              <a:t> </a:t>
            </a:r>
            <a:r>
              <a:rPr lang="fr-FR" sz="1400" i="1" dirty="0" err="1"/>
              <a:t>physics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positrons and the Solid </a:t>
            </a:r>
            <a:r>
              <a:rPr lang="fr-FR" sz="1400" i="1" dirty="0" err="1"/>
              <a:t>Polarized</a:t>
            </a:r>
            <a:r>
              <a:rPr lang="fr-FR" sz="1400" i="1" dirty="0"/>
              <a:t> Target</a:t>
            </a:r>
          </a:p>
          <a:p>
            <a:r>
              <a:rPr lang="fr-FR" sz="1400" dirty="0"/>
              <a:t>Yannick Ulrich – </a:t>
            </a:r>
            <a:r>
              <a:rPr lang="fr-FR" sz="1400" i="1" dirty="0"/>
              <a:t>Radiative corrections to lepton-</a:t>
            </a:r>
            <a:r>
              <a:rPr lang="fr-FR" sz="1400" i="1" dirty="0" err="1"/>
              <a:t>nucleon</a:t>
            </a:r>
            <a:r>
              <a:rPr lang="fr-FR" sz="1400" i="1" dirty="0"/>
              <a:t> </a:t>
            </a:r>
            <a:r>
              <a:rPr lang="fr-FR" sz="1400" i="1" dirty="0" err="1"/>
              <a:t>scattering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</a:t>
            </a:r>
            <a:r>
              <a:rPr lang="fr-FR" sz="1400" i="1" dirty="0" err="1"/>
              <a:t>McMule</a:t>
            </a:r>
            <a:endParaRPr lang="fr-FR" sz="1400" dirty="0"/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9FE65F90-98FE-F77E-39D6-AF203EBF8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53A6069-3F1F-6F5D-B0D4-103016509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63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B885DD-530B-04DB-013B-41EC71850A6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35B7164-7DB9-5C5E-80F5-3DEF9A38EDD6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13/35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FF02D05-73AF-03FC-8EB6-F5BED225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265364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Current Status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33CF4B-277D-DE02-EC9A-9A22780B2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943" y="1210655"/>
            <a:ext cx="79063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J.C.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Bernauer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EPJA 57 (2021) 144     J.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Arrington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M.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Yurov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EPJ A 57 (2021) 319     J.C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Bernauer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D. Gaskell @ HP2030     M.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Nycz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3EEAAF8-9F46-F2CC-A393-00ECF97EB990}"/>
              </a:ext>
            </a:extLst>
          </p:cNvPr>
          <p:cNvSpPr/>
          <p:nvPr/>
        </p:nvSpPr>
        <p:spPr>
          <a:xfrm>
            <a:off x="142854" y="2892443"/>
            <a:ext cx="3780000" cy="3420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2A24F-EA5C-445C-A782-C4A2BF68CD82}"/>
              </a:ext>
            </a:extLst>
          </p:cNvPr>
          <p:cNvSpPr txBox="1"/>
          <p:nvPr/>
        </p:nvSpPr>
        <p:spPr>
          <a:xfrm>
            <a:off x="812939" y="6318064"/>
            <a:ext cx="2289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PR12+23-008 A. Schmidt et al.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958659-D94F-AF46-6A35-B8964F8454E5}"/>
              </a:ext>
            </a:extLst>
          </p:cNvPr>
          <p:cNvSpPr txBox="1"/>
          <p:nvPr/>
        </p:nvSpPr>
        <p:spPr>
          <a:xfrm>
            <a:off x="5060219" y="6325659"/>
            <a:ext cx="2095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PR12+23-012 M.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Nycz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et al.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FA1E43-7D1D-6672-3208-2F7C512D7976}"/>
              </a:ext>
            </a:extLst>
          </p:cNvPr>
          <p:cNvSpPr txBox="1"/>
          <p:nvPr/>
        </p:nvSpPr>
        <p:spPr>
          <a:xfrm>
            <a:off x="9034468" y="6324430"/>
            <a:ext cx="2238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PR12+23-003 D. Gaskell et al.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573C1AF-E7B0-6B47-0440-5F4B1E8BB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758" y="3790640"/>
            <a:ext cx="3276000" cy="2474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90D436E-CDB4-E485-039A-DB5A76519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059" y="3790640"/>
            <a:ext cx="3217682" cy="2376320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1412E9FE-1475-2D10-94B5-0E87BE6DC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64" y="3740753"/>
            <a:ext cx="3457919" cy="2534400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0BE508B-A58E-B257-F42F-0DD26A766B51}"/>
              </a:ext>
            </a:extLst>
          </p:cNvPr>
          <p:cNvSpPr/>
          <p:nvPr/>
        </p:nvSpPr>
        <p:spPr>
          <a:xfrm>
            <a:off x="4210036" y="2893642"/>
            <a:ext cx="3780000" cy="3420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5B79EED-0526-798F-84EF-60616402FCBB}"/>
              </a:ext>
            </a:extLst>
          </p:cNvPr>
          <p:cNvSpPr/>
          <p:nvPr/>
        </p:nvSpPr>
        <p:spPr>
          <a:xfrm>
            <a:off x="8267688" y="2899192"/>
            <a:ext cx="3780000" cy="3420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F3B1D5D-388E-E0B5-7AFA-F7FA3664F2EC}"/>
                  </a:ext>
                </a:extLst>
              </p:cNvPr>
              <p:cNvSpPr txBox="1"/>
              <p:nvPr/>
            </p:nvSpPr>
            <p:spPr>
              <a:xfrm>
                <a:off x="976063" y="3034276"/>
                <a:ext cx="2160838" cy="51924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F3B1D5D-388E-E0B5-7AFA-F7FA3664F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63" y="3034276"/>
                <a:ext cx="2160838" cy="519245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DA03053-55AE-284E-BD9B-444C935C7E0C}"/>
                  </a:ext>
                </a:extLst>
              </p:cNvPr>
              <p:cNvSpPr txBox="1"/>
              <p:nvPr/>
            </p:nvSpPr>
            <p:spPr>
              <a:xfrm>
                <a:off x="4375002" y="3239967"/>
                <a:ext cx="3452355" cy="39536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fr-FR" sz="15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5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5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fr-FR" sz="15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fr-FR" sz="15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fr-FR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fr-FR" sz="15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5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5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fr-FR" sz="15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sSub>
                        <m:sSubPr>
                          <m:ctrlPr>
                            <a:rPr lang="fr-FR" sz="15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5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fr-FR" sz="15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fr-FR" sz="15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DA03053-55AE-284E-BD9B-444C935C7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002" y="3239967"/>
                <a:ext cx="3452355" cy="395365"/>
              </a:xfrm>
              <a:prstGeom prst="rect">
                <a:avLst/>
              </a:prstGeom>
              <a:blipFill>
                <a:blip r:embed="rId7"/>
                <a:stretch>
                  <a:fillRect b="-5714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23D5D75-AFEC-2D1D-8E01-4A2B5A736F1C}"/>
                  </a:ext>
                </a:extLst>
              </p:cNvPr>
              <p:cNvSpPr txBox="1"/>
              <p:nvPr/>
            </p:nvSpPr>
            <p:spPr>
              <a:xfrm>
                <a:off x="8612772" y="3013069"/>
                <a:ext cx="3091544" cy="71173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Au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b="0" i="0" smtClean="0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Sup>
                                <m:sSub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/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>
                                              <a:latin typeface="Cambria Math" panose="02040503050406030204" pitchFamily="18" charset="0"/>
                                            </a:rPr>
                                            <m:t>Au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23D5D75-AFEC-2D1D-8E01-4A2B5A736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772" y="3013069"/>
                <a:ext cx="3091544" cy="711733"/>
              </a:xfrm>
              <a:prstGeom prst="rect">
                <a:avLst/>
              </a:prstGeom>
              <a:blipFill>
                <a:blip r:embed="rId8"/>
                <a:stretch>
                  <a:fillRect l="-5691" t="-184746" b="-250847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 Box 6">
            <a:extLst>
              <a:ext uri="{FF2B5EF4-FFF2-40B4-BE49-F238E27FC236}">
                <a16:creationId xmlns:a16="http://schemas.microsoft.com/office/drawing/2014/main" id="{E8A453E8-CD4C-A64C-E58C-07384068A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46060"/>
            <a:ext cx="1170288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multi-photon experimental program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</a:t>
            </a:r>
            <a:r>
              <a:rPr lang="en-US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JLab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PWG presently consists of the measurement of </a:t>
            </a:r>
            <a:r>
              <a:rPr lang="en-US" b="1" dirty="0">
                <a:solidFill>
                  <a:srgbClr val="FF26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Two-Photon Exchange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in electron and positron </a:t>
            </a:r>
            <a:r>
              <a:rPr lang="en-US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elastic scattering off protons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of </a:t>
            </a:r>
            <a:r>
              <a:rPr lang="en-US" b="1" dirty="0">
                <a:solidFill>
                  <a:srgbClr val="FF26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Coulomb corrections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in </a:t>
            </a:r>
            <a:r>
              <a:rPr lang="en-US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Deep Inelastic Scattering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E72FD6DC-62DF-B573-9785-93E7B0178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32C4862-2444-4242-2784-EBB799624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4FA5628-B01B-AB4F-DD65-6BFCA932E35D}"/>
              </a:ext>
            </a:extLst>
          </p:cNvPr>
          <p:cNvSpPr txBox="1"/>
          <p:nvPr/>
        </p:nvSpPr>
        <p:spPr>
          <a:xfrm>
            <a:off x="1203162" y="161462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Multi-Photon Exchange</a:t>
            </a:r>
          </a:p>
        </p:txBody>
      </p:sp>
    </p:spTree>
    <p:extLst>
      <p:ext uri="{BB962C8B-B14F-4D97-AF65-F5344CB8AC3E}">
        <p14:creationId xmlns:p14="http://schemas.microsoft.com/office/powerpoint/2010/main" val="396284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34F164A-B1AF-BB63-249E-4FC220AA5A1D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F4964346-74B0-6460-5669-49E0CB7B0133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14/35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7E96CBAB-C22F-4930-83AD-0152BEA89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34669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Calligraphy" charset="0"/>
                <a:ea typeface="+mn-ea"/>
                <a:cs typeface="+mn-cs"/>
              </a:rPr>
              <a:t>Polarization Transfer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985DDEBE-D818-41A0-87A6-63B1CA65E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958" y="1214824"/>
            <a:ext cx="75032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A.J.R.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Puckett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, J.C.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Bernauer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, A. Schmidt EPJ A 57 (2021) 188     A.J.R.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Puckett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, J.C.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Bernauer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, A. Schmidt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  <a:cs typeface="Al Tarikh" pitchFamily="2" charset="-78"/>
              </a:rPr>
              <a:t>et al. LOI12+23-008     A.J.R. Puckett @ HP2030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6">
                <a:extLst>
                  <a:ext uri="{FF2B5EF4-FFF2-40B4-BE49-F238E27FC236}">
                    <a16:creationId xmlns:a16="http://schemas.microsoft.com/office/drawing/2014/main" id="{2EC70520-AC4D-476C-AC8B-EFC3EC7CFA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039" y="1646060"/>
                <a:ext cx="11702882" cy="1483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theoretical evaluation that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polarization transfer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experiments are much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less sensitive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to TPE effects than cross section measurements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must be confronted to experimental measurements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Within the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same detector configuration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as the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SBS GEP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experiment and a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longer L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0000FF"/>
                            </a:solidFill>
                            <a:latin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target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(40 cm), the beam-to-proton polarization transfer in elastic scattering is proposed to be measured with a </a:t>
                </a:r>
                <a:r>
                  <a:rPr lang="en-US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2-4%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precision (statistics limited) in the </a:t>
                </a:r>
                <a:r>
                  <a:rPr lang="en-US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2.5-3.4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CD04FF"/>
                            </a:solidFill>
                            <a:latin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GeV</m:t>
                        </m:r>
                      </m:e>
                      <m:sup>
                        <m:r>
                          <a:rPr lang="fr-FR" b="1" i="1" dirty="0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fr-FR" b="0" i="0" dirty="0" smtClean="0"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 </m:t>
                    </m:r>
                  </m:oMath>
                </a14:m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domain. </a:t>
                </a:r>
              </a:p>
            </p:txBody>
          </p:sp>
        </mc:Choice>
        <mc:Fallback xmlns="">
          <p:sp>
            <p:nvSpPr>
              <p:cNvPr id="17" name="Text Box 6">
                <a:extLst>
                  <a:ext uri="{FF2B5EF4-FFF2-40B4-BE49-F238E27FC236}">
                    <a16:creationId xmlns:a16="http://schemas.microsoft.com/office/drawing/2014/main" id="{2EC70520-AC4D-476C-AC8B-EFC3EC7CF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039" y="1646060"/>
                <a:ext cx="11702882" cy="1483548"/>
              </a:xfrm>
              <a:prstGeom prst="rect">
                <a:avLst/>
              </a:prstGeom>
              <a:blipFill>
                <a:blip r:embed="rId2"/>
                <a:stretch>
                  <a:fillRect l="-365" t="-1646" r="-469" b="-61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605E63E-B0E2-4479-9C36-4D1898CEBDAE}"/>
                  </a:ext>
                </a:extLst>
              </p:cNvPr>
              <p:cNvSpPr txBox="1"/>
              <p:nvPr/>
            </p:nvSpPr>
            <p:spPr>
              <a:xfrm>
                <a:off x="6789297" y="3665382"/>
                <a:ext cx="5277919" cy="193033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fr-FR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rad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f>
                                    <m:f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ℜ𝔢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̃"/>
                                                  <m:ctrlP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𝐺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ℜ𝔢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𝐺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𝐹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  <m:e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</m:t>
                                  </m:r>
                                  <m:f>
                                    <m:f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ℜ𝔢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𝐺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fr-FR" b="0" i="1" dirty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𝑀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fr-FR" i="1" dirty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𝐹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fr-FR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r>
                                            <a:rPr lang="fr-FR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eqArr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605E63E-B0E2-4479-9C36-4D1898CEB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297" y="3665382"/>
                <a:ext cx="5277919" cy="19303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34FD7EBB-20C5-4178-A85B-79D7CE9D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20" y="3316909"/>
            <a:ext cx="6419496" cy="3062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266735-02C8-4031-8E3A-F267CFBABE74}"/>
              </a:ext>
            </a:extLst>
          </p:cNvPr>
          <p:cNvSpPr/>
          <p:nvPr/>
        </p:nvSpPr>
        <p:spPr>
          <a:xfrm>
            <a:off x="330466" y="6234873"/>
            <a:ext cx="2518029" cy="25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B8A31B-3992-4054-8352-86AE4924B36A}"/>
              </a:ext>
            </a:extLst>
          </p:cNvPr>
          <p:cNvSpPr txBox="1"/>
          <p:nvPr/>
        </p:nvSpPr>
        <p:spPr>
          <a:xfrm>
            <a:off x="537739" y="3896360"/>
            <a:ext cx="117692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Baskerville Old Face" panose="02020602080505020303" pitchFamily="18" charset="0"/>
              </a:rPr>
              <a:t>40 cm LH2 </a:t>
            </a:r>
            <a:r>
              <a:rPr lang="fr-FR" sz="1100" dirty="0" err="1">
                <a:latin typeface="Baskerville Old Face" panose="02020602080505020303" pitchFamily="18" charset="0"/>
              </a:rPr>
              <a:t>target</a:t>
            </a:r>
            <a:endParaRPr lang="fr-FR" sz="1100" dirty="0">
              <a:latin typeface="Baskerville Old Face" panose="02020602080505020303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0165E5-8D04-4F83-BFCB-711E4C78DFC1}"/>
              </a:ext>
            </a:extLst>
          </p:cNvPr>
          <p:cNvSpPr/>
          <p:nvPr/>
        </p:nvSpPr>
        <p:spPr>
          <a:xfrm>
            <a:off x="238018" y="4799173"/>
            <a:ext cx="1225021" cy="351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ACF849A-250D-4FA6-8545-2DE9E7AC0763}"/>
              </a:ext>
            </a:extLst>
          </p:cNvPr>
          <p:cNvSpPr/>
          <p:nvPr/>
        </p:nvSpPr>
        <p:spPr>
          <a:xfrm rot="2227143">
            <a:off x="1342335" y="4746225"/>
            <a:ext cx="422482" cy="472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8DE1051-75AA-4D7A-80D2-D40786D0E38C}"/>
                  </a:ext>
                </a:extLst>
              </p:cNvPr>
              <p:cNvSpPr txBox="1"/>
              <p:nvPr/>
            </p:nvSpPr>
            <p:spPr>
              <a:xfrm>
                <a:off x="241592" y="4731173"/>
                <a:ext cx="159473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b="1" dirty="0">
                    <a:solidFill>
                      <a:srgbClr val="073DE9"/>
                    </a:solidFill>
                  </a:rPr>
                  <a:t>60% </a:t>
                </a:r>
                <a:r>
                  <a:rPr lang="fr-FR" sz="1100" b="1" dirty="0" err="1">
                    <a:solidFill>
                      <a:srgbClr val="073DE9"/>
                    </a:solidFill>
                  </a:rPr>
                  <a:t>polarized</a:t>
                </a:r>
                <a:r>
                  <a:rPr lang="fr-FR" sz="1100" b="1" dirty="0">
                    <a:solidFill>
                      <a:srgbClr val="073DE9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100" b="1" i="1" smtClean="0">
                            <a:solidFill>
                              <a:srgbClr val="073DE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100" b="1" dirty="0">
                            <a:solidFill>
                              <a:srgbClr val="073DE9"/>
                            </a:solidFill>
                          </a:rPr>
                          <m:t>e</m:t>
                        </m:r>
                      </m:e>
                      <m:sup>
                        <m:r>
                          <a:rPr lang="fr-FR" sz="1100" b="1" i="1" smtClean="0">
                            <a:solidFill>
                              <a:srgbClr val="073DE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1100" b="1" dirty="0">
                    <a:solidFill>
                      <a:srgbClr val="073DE9"/>
                    </a:solidFill>
                  </a:rPr>
                  <a:t> </a:t>
                </a:r>
                <a:r>
                  <a:rPr lang="fr-FR" sz="1100" b="1" dirty="0" err="1">
                    <a:solidFill>
                      <a:srgbClr val="073DE9"/>
                    </a:solidFill>
                  </a:rPr>
                  <a:t>beam</a:t>
                </a:r>
                <a:endParaRPr lang="fr-FR" sz="1100" b="1" dirty="0">
                  <a:solidFill>
                    <a:srgbClr val="073DE9"/>
                  </a:solidFill>
                </a:endParaRPr>
              </a:p>
              <a:p>
                <a:pPr algn="ctr"/>
                <a:r>
                  <a:rPr lang="fr-FR" sz="1100" b="1" dirty="0">
                    <a:solidFill>
                      <a:srgbClr val="073DE9"/>
                    </a:solidFill>
                  </a:rPr>
                  <a:t>2.2-4.4 </a:t>
                </a:r>
                <a:r>
                  <a:rPr lang="fr-FR" sz="1100" b="1" dirty="0" err="1">
                    <a:solidFill>
                      <a:srgbClr val="073DE9"/>
                    </a:solidFill>
                  </a:rPr>
                  <a:t>GeV</a:t>
                </a:r>
                <a:r>
                  <a:rPr lang="fr-FR" sz="1100" b="1" dirty="0">
                    <a:solidFill>
                      <a:srgbClr val="073DE9"/>
                    </a:solidFill>
                  </a:rPr>
                  <a:t>, 50 </a:t>
                </a:r>
                <a:r>
                  <a:rPr lang="fr-FR" sz="1100" b="1" dirty="0" err="1">
                    <a:solidFill>
                      <a:srgbClr val="073DE9"/>
                    </a:solidFill>
                  </a:rPr>
                  <a:t>nA</a:t>
                </a:r>
                <a:endParaRPr lang="fr-FR" sz="1100" b="1" dirty="0">
                  <a:solidFill>
                    <a:srgbClr val="073DE9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8DE1051-75AA-4D7A-80D2-D40786D0E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92" y="4731173"/>
                <a:ext cx="1594732" cy="430887"/>
              </a:xfrm>
              <a:prstGeom prst="rect">
                <a:avLst/>
              </a:prstGeom>
              <a:blipFill>
                <a:blip r:embed="rId5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71B7F55F-8799-4E22-9855-C03171322F8F}"/>
              </a:ext>
            </a:extLst>
          </p:cNvPr>
          <p:cNvSpPr/>
          <p:nvPr/>
        </p:nvSpPr>
        <p:spPr>
          <a:xfrm>
            <a:off x="161925" y="5343035"/>
            <a:ext cx="1828800" cy="40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FC3527F-60B3-4B5F-9045-2C77C345AA85}"/>
              </a:ext>
            </a:extLst>
          </p:cNvPr>
          <p:cNvSpPr txBox="1"/>
          <p:nvPr/>
        </p:nvSpPr>
        <p:spPr>
          <a:xfrm>
            <a:off x="1556915" y="5315585"/>
            <a:ext cx="91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Baskerville Old Face" panose="02020602080505020303" pitchFamily="18" charset="0"/>
              </a:rPr>
              <a:t>SBS magnet </a:t>
            </a:r>
          </a:p>
          <a:p>
            <a:pPr algn="ctr"/>
            <a:r>
              <a:rPr lang="fr-FR" sz="1100" dirty="0">
                <a:latin typeface="Baskerville Old Face" panose="02020602080505020303" pitchFamily="18" charset="0"/>
              </a:rPr>
              <a:t>2.4 </a:t>
            </a:r>
            <a:r>
              <a:rPr lang="fr-FR" sz="1100" dirty="0" err="1">
                <a:latin typeface="Baskerville Old Face" panose="02020602080505020303" pitchFamily="18" charset="0"/>
              </a:rPr>
              <a:t>T.m</a:t>
            </a:r>
            <a:endParaRPr lang="fr-FR" sz="1100" dirty="0">
              <a:latin typeface="Baskerville Old Face" panose="02020602080505020303" pitchFamily="18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BBFB25D-D9D9-455B-AE1F-F9DCB1C9D30F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3" name="Image 32">
            <a:extLst>
              <a:ext uri="{FF2B5EF4-FFF2-40B4-BE49-F238E27FC236}">
                <a16:creationId xmlns:a16="http://schemas.microsoft.com/office/drawing/2014/main" id="{C73422DC-94AD-49A9-8C41-4FC351CF7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pic>
        <p:nvPicPr>
          <p:cNvPr id="3" name="Image 2" descr="LP15122-Picture.eps">
            <a:extLst>
              <a:ext uri="{FF2B5EF4-FFF2-40B4-BE49-F238E27FC236}">
                <a16:creationId xmlns:a16="http://schemas.microsoft.com/office/drawing/2014/main" id="{CDB7F157-E463-818F-76D2-E8875961D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7C9622-7C53-95CC-B4E9-848BFA579181}"/>
              </a:ext>
            </a:extLst>
          </p:cNvPr>
          <p:cNvSpPr txBox="1"/>
          <p:nvPr/>
        </p:nvSpPr>
        <p:spPr>
          <a:xfrm>
            <a:off x="1203162" y="161462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Multi-Photon Exchange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D154AAB0-16E7-1653-F6A7-0D6E5AF68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64572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Multi-Photon Exchange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B885DD-530B-04DB-013B-41EC71850A6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35B7164-7DB9-5C5E-80F5-3DEF9A38EDD6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15/35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16D1D4DA-D864-B1D1-F720-52C2B7613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88467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Target Normal Spin Asymmetry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889746-2D8F-ED0E-626D-C8DEF9547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0" name="Text Box 18">
            <a:extLst>
              <a:ext uri="{FF2B5EF4-FFF2-40B4-BE49-F238E27FC236}">
                <a16:creationId xmlns:a16="http://schemas.microsoft.com/office/drawing/2014/main" id="{03B1F40F-2564-A6D5-A9B4-4A1BCE6E9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96D86-DD3A-D6F6-194D-19B8B0C2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2661" y="1210655"/>
            <a:ext cx="57394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G.N.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Grauvogel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Kutz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A. Schmidt EPJA 57 (2021) 213     A. Schmidt @ HP2030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AC6F64AC-43A8-DCF1-E883-728174CB51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943" y="1646060"/>
                <a:ext cx="11702882" cy="1203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target normal spin asymmetry of the elastic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±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reaction access uniquely the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imaginary part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TPE form factors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 </a:t>
                </a:r>
                <a:endParaRPr lang="en-US" sz="800" dirty="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comparison between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electron and positron asymmetries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tests the eventual existence of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T-reversal symmetry violation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mechanisms. </a:t>
                </a:r>
              </a:p>
            </p:txBody>
          </p:sp>
        </mc:Choice>
        <mc:Fallback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AC6F64AC-43A8-DCF1-E883-728174CB5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943" y="1646060"/>
                <a:ext cx="11702882" cy="1203727"/>
              </a:xfrm>
              <a:prstGeom prst="rect">
                <a:avLst/>
              </a:prstGeom>
              <a:blipFill>
                <a:blip r:embed="rId4"/>
                <a:stretch>
                  <a:fillRect l="-325" t="-2083" r="-325" b="-7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1DFCF4B8-2CB0-1025-7B0F-A93CE7DDC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068" y="3751145"/>
            <a:ext cx="3333329" cy="22108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483D632-61A9-3D66-7DFE-92D1AFD17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776" y="3738064"/>
            <a:ext cx="3456845" cy="22531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A0B1EFD-24B5-4866-ECF1-1768845E5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14" y="3616560"/>
            <a:ext cx="4659257" cy="225958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807B8B5-E8FB-E43A-5400-3CCF962AD18E}"/>
              </a:ext>
            </a:extLst>
          </p:cNvPr>
          <p:cNvSpPr txBox="1"/>
          <p:nvPr/>
        </p:nvSpPr>
        <p:spPr>
          <a:xfrm>
            <a:off x="350381" y="6129534"/>
            <a:ext cx="1151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CD04FF"/>
                </a:solidFill>
              </a:rPr>
              <a:t>A</a:t>
            </a:r>
            <a:r>
              <a:rPr lang="fr-FR" i="1" baseline="-25000" dirty="0">
                <a:solidFill>
                  <a:srgbClr val="CD04FF"/>
                </a:solidFill>
              </a:rPr>
              <a:t>n</a:t>
            </a:r>
            <a:r>
              <a:rPr lang="fr-FR" i="1" dirty="0">
                <a:solidFill>
                  <a:srgbClr val="CD04FF"/>
                </a:solidFill>
              </a:rPr>
              <a:t> </a:t>
            </a:r>
            <a:r>
              <a:rPr lang="fr-FR" i="1" dirty="0" err="1">
                <a:solidFill>
                  <a:srgbClr val="CD04FF"/>
                </a:solidFill>
              </a:rPr>
              <a:t>proposal</a:t>
            </a:r>
            <a:r>
              <a:rPr lang="fr-FR" i="1" dirty="0">
                <a:solidFill>
                  <a:srgbClr val="CD04FF"/>
                </a:solidFill>
              </a:rPr>
              <a:t> </a:t>
            </a:r>
            <a:r>
              <a:rPr lang="fr-FR" i="1" dirty="0" err="1">
                <a:solidFill>
                  <a:srgbClr val="CD04FF"/>
                </a:solidFill>
              </a:rPr>
              <a:t>under</a:t>
            </a:r>
            <a:r>
              <a:rPr lang="fr-FR" i="1" dirty="0">
                <a:solidFill>
                  <a:srgbClr val="CD04FF"/>
                </a:solidFill>
              </a:rPr>
              <a:t> </a:t>
            </a:r>
            <a:r>
              <a:rPr lang="fr-FR" i="1" dirty="0" err="1">
                <a:solidFill>
                  <a:srgbClr val="CD04FF"/>
                </a:solidFill>
              </a:rPr>
              <a:t>study</a:t>
            </a:r>
            <a:r>
              <a:rPr lang="fr-FR" i="1" dirty="0">
                <a:solidFill>
                  <a:srgbClr val="CD04FF"/>
                </a:solidFill>
              </a:rPr>
              <a:t>  </a:t>
            </a:r>
            <a:r>
              <a:rPr lang="fr-FR" i="1" dirty="0" err="1">
                <a:solidFill>
                  <a:srgbClr val="CD04FF"/>
                </a:solidFill>
              </a:rPr>
              <a:t>using</a:t>
            </a:r>
            <a:r>
              <a:rPr lang="fr-FR" i="1" dirty="0">
                <a:solidFill>
                  <a:srgbClr val="CD04FF"/>
                </a:solidFill>
              </a:rPr>
              <a:t> CLAS12 and CEBAF e</a:t>
            </a:r>
            <a:r>
              <a:rPr lang="fr-FR" i="1" baseline="30000" dirty="0">
                <a:solidFill>
                  <a:srgbClr val="CD04FF"/>
                </a:solidFill>
              </a:rPr>
              <a:t>-</a:t>
            </a:r>
            <a:r>
              <a:rPr lang="fr-FR" i="1" dirty="0">
                <a:solidFill>
                  <a:srgbClr val="CD04FF"/>
                </a:solidFill>
              </a:rPr>
              <a:t> </a:t>
            </a:r>
            <a:r>
              <a:rPr lang="fr-FR" i="1" dirty="0" err="1">
                <a:solidFill>
                  <a:srgbClr val="CD04FF"/>
                </a:solidFill>
              </a:rPr>
              <a:t>beam</a:t>
            </a:r>
            <a:r>
              <a:rPr lang="fr-FR" i="1" dirty="0">
                <a:solidFill>
                  <a:srgbClr val="CD04FF"/>
                </a:solidFill>
              </a:rPr>
              <a:t> </a:t>
            </a:r>
            <a:r>
              <a:rPr lang="fr-FR" i="1" dirty="0" err="1">
                <a:solidFill>
                  <a:srgbClr val="CD04FF"/>
                </a:solidFill>
              </a:rPr>
              <a:t>within</a:t>
            </a:r>
            <a:r>
              <a:rPr lang="fr-FR" i="1" dirty="0">
                <a:solidFill>
                  <a:srgbClr val="CD04FF"/>
                </a:solidFill>
              </a:rPr>
              <a:t> Run Group H </a:t>
            </a:r>
            <a:r>
              <a:rPr lang="fr-FR" i="1" dirty="0" err="1">
                <a:solidFill>
                  <a:srgbClr val="CD04FF"/>
                </a:solidFill>
              </a:rPr>
              <a:t>featuring</a:t>
            </a:r>
            <a:r>
              <a:rPr lang="fr-FR" i="1" dirty="0">
                <a:solidFill>
                  <a:srgbClr val="CD04FF"/>
                </a:solidFill>
              </a:rPr>
              <a:t> a </a:t>
            </a:r>
            <a:r>
              <a:rPr lang="fr-FR" i="1" dirty="0" err="1">
                <a:solidFill>
                  <a:srgbClr val="CD04FF"/>
                </a:solidFill>
              </a:rPr>
              <a:t>transversally</a:t>
            </a:r>
            <a:r>
              <a:rPr lang="fr-FR" i="1" dirty="0">
                <a:solidFill>
                  <a:srgbClr val="CD04FF"/>
                </a:solidFill>
              </a:rPr>
              <a:t> </a:t>
            </a:r>
            <a:r>
              <a:rPr lang="fr-FR" i="1" dirty="0" err="1">
                <a:solidFill>
                  <a:srgbClr val="CD04FF"/>
                </a:solidFill>
              </a:rPr>
              <a:t>polarized</a:t>
            </a:r>
            <a:r>
              <a:rPr lang="fr-FR" i="1" dirty="0">
                <a:solidFill>
                  <a:srgbClr val="CD04FF"/>
                </a:solidFill>
              </a:rPr>
              <a:t> </a:t>
            </a:r>
            <a:r>
              <a:rPr lang="fr-FR" i="1" dirty="0" err="1">
                <a:solidFill>
                  <a:srgbClr val="CD04FF"/>
                </a:solidFill>
              </a:rPr>
              <a:t>target</a:t>
            </a:r>
            <a:r>
              <a:rPr lang="fr-FR" i="1" dirty="0">
                <a:solidFill>
                  <a:srgbClr val="CD04FF"/>
                </a:solidFill>
              </a:rPr>
              <a:t>.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F80C82F-3B15-A55C-EA09-64D2B9A2B86A}"/>
                  </a:ext>
                </a:extLst>
              </p:cNvPr>
              <p:cNvSpPr txBox="1"/>
              <p:nvPr/>
            </p:nvSpPr>
            <p:spPr>
              <a:xfrm>
                <a:off x="1970004" y="2910076"/>
                <a:ext cx="8270854" cy="56746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9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9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9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fr-FR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fr-FR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fr-FR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num>
                        <m:den>
                          <m:r>
                            <a:rPr lang="fr-FR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fr-FR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  <m:sup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FR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>
                                  <m:r>
                                    <a:rPr lang="fr-FR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fr-FR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r>
                            <a:rPr lang="fr-FR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ℑ𝔪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9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fr-FR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fr-FR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ℑ𝔪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9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9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9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sz="19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fr-FR" sz="1900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F80C82F-3B15-A55C-EA09-64D2B9A2B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004" y="2910076"/>
                <a:ext cx="8270854" cy="567463"/>
              </a:xfrm>
              <a:prstGeom prst="rect">
                <a:avLst/>
              </a:prstGeom>
              <a:blipFill>
                <a:blip r:embed="rId8"/>
                <a:stretch>
                  <a:fillRect l="-153" b="-6383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72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Multi-Photon Exchange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B885DD-530B-04DB-013B-41EC71850A6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35B7164-7DB9-5C5E-80F5-3DEF9A38EDD6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16/35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16D1D4DA-D864-B1D1-F720-52C2B7613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336444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Coulomb Corrections in SIDIS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889746-2D8F-ED0E-626D-C8DEF9547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0" name="Text Box 18">
            <a:extLst>
              <a:ext uri="{FF2B5EF4-FFF2-40B4-BE49-F238E27FC236}">
                <a16:creationId xmlns:a16="http://schemas.microsoft.com/office/drawing/2014/main" id="{87CE0DE1-CE37-FE5B-95E5-4AE45D61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49314CC-59C2-8CE7-539F-C7AF8EA18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625" y="3337334"/>
            <a:ext cx="4349750" cy="30753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889C00-F674-8C2F-C013-93A2768EF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232" y="1210655"/>
            <a:ext cx="17639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D. Gaskell @ HP2030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3825C095-E31A-6AAE-6338-D5AA2DDA1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46060"/>
            <a:ext cx="1170288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appropriate description of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Coulomb Corrections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is of relevance for the understanding of the nuclear dependency of physics </a:t>
            </a:r>
            <a:r>
              <a:rPr lang="en-US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phenoma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: the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EMC effect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in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experiments, the nucleus dependence of </a:t>
            </a:r>
            <a:r>
              <a:rPr lang="en-US" b="1" dirty="0" err="1">
                <a:solidFill>
                  <a:srgbClr val="0000FF"/>
                </a:solidFill>
                <a:latin typeface="Symbol" pitchFamily="2" charset="2"/>
                <a:cs typeface="Microsoft Sans Serif" panose="020B0604020202020204" pitchFamily="34" charset="0"/>
              </a:rPr>
              <a:t>s</a:t>
            </a:r>
            <a:r>
              <a:rPr lang="en-US" b="1" baseline="-25000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b="1" dirty="0" err="1">
                <a:solidFill>
                  <a:srgbClr val="0000FF"/>
                </a:solidFill>
                <a:latin typeface="Symbol" pitchFamily="2" charset="2"/>
                <a:cs typeface="Microsoft Sans Serif" panose="020B0604020202020204" pitchFamily="34" charset="0"/>
              </a:rPr>
              <a:t>s</a:t>
            </a:r>
            <a:r>
              <a:rPr lang="en-US" b="1" baseline="-25000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SIDIS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measurements...</a:t>
            </a:r>
            <a:endParaRPr lang="en-US" sz="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Prescriptions have been derived in the quasi-elastic domain of which application to </a:t>
            </a:r>
            <a:r>
              <a:rPr lang="en-US" b="1" dirty="0">
                <a:solidFill>
                  <a:srgbClr val="FF26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en-US" b="1" dirty="0">
                <a:solidFill>
                  <a:srgbClr val="FF26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SIDIS regimes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must be experimentally confirmed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305B1F-174F-0970-8A36-9AEFF6476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50" y="3641511"/>
            <a:ext cx="6742475" cy="222680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13DEA12-9048-18A9-C67B-B94267D92D89}"/>
              </a:ext>
            </a:extLst>
          </p:cNvPr>
          <p:cNvSpPr txBox="1"/>
          <p:nvPr/>
        </p:nvSpPr>
        <p:spPr>
          <a:xfrm>
            <a:off x="827577" y="5777269"/>
            <a:ext cx="588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Impact of Coulomb corrections on </a:t>
            </a:r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JLab</a:t>
            </a: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 Hall C EMC data, </a:t>
            </a:r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determined</a:t>
            </a: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Improved</a:t>
            </a: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 Effective Momentum Approximation.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FD988E2-06A2-3F90-62F2-9DA580A74947}"/>
              </a:ext>
            </a:extLst>
          </p:cNvPr>
          <p:cNvSpPr txBox="1"/>
          <p:nvPr/>
        </p:nvSpPr>
        <p:spPr>
          <a:xfrm>
            <a:off x="10360152" y="3657600"/>
            <a:ext cx="7072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(40 </a:t>
            </a:r>
            <a:r>
              <a:rPr lang="fr-FR" sz="1100" dirty="0" err="1"/>
              <a:t>days</a:t>
            </a:r>
            <a:r>
              <a:rPr lang="fr-FR" sz="1100" dirty="0"/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98A2BE-A808-ADE5-72D7-ECBECCAB98CD}"/>
              </a:ext>
            </a:extLst>
          </p:cNvPr>
          <p:cNvSpPr txBox="1"/>
          <p:nvPr/>
        </p:nvSpPr>
        <p:spPr>
          <a:xfrm>
            <a:off x="10543953" y="3115404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00FF"/>
                </a:solidFill>
              </a:rPr>
              <a:t>Projections</a:t>
            </a:r>
          </a:p>
        </p:txBody>
      </p:sp>
    </p:spTree>
    <p:extLst>
      <p:ext uri="{BB962C8B-B14F-4D97-AF65-F5344CB8AC3E}">
        <p14:creationId xmlns:p14="http://schemas.microsoft.com/office/powerpoint/2010/main" val="360320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Multi-Photon Exchange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B885DD-530B-04DB-013B-41EC71850A6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35B7164-7DB9-5C5E-80F5-3DEF9A38EDD6}"/>
              </a:ext>
            </a:extLst>
          </p:cNvPr>
          <p:cNvSpPr txBox="1"/>
          <p:nvPr/>
        </p:nvSpPr>
        <p:spPr>
          <a:xfrm>
            <a:off x="11621367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17</a:t>
            </a: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/35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Bauhaus 93" pitchFamily="82" charset="77"/>
              <a:ea typeface="+mn-ea"/>
              <a:cs typeface="+mn-cs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C41C311-DE34-7443-5930-E1A0FC38A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5851282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Beam Normal Spin Asymmetry @ LERF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3EEB23-2BD3-7BAA-2FE7-AFB79BCA7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196" y="1210655"/>
            <a:ext cx="2576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Jakuba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ßa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-Amundsen @ HP2030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ea typeface="ＭＳ Ｐゴシック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5C7BA6-9481-08A6-7266-8C704EAE7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8" y="3089055"/>
            <a:ext cx="4105177" cy="32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6BA42A-513B-5A11-4843-AA21A73CA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236" y="3082704"/>
            <a:ext cx="4032000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6">
                <a:extLst>
                  <a:ext uri="{FF2B5EF4-FFF2-40B4-BE49-F238E27FC236}">
                    <a16:creationId xmlns:a16="http://schemas.microsoft.com/office/drawing/2014/main" id="{E0E27CAA-85C0-E37F-A687-85C2FE6A25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943" y="1646060"/>
                <a:ext cx="11702882" cy="10701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b="1" dirty="0">
                    <a:solidFill>
                      <a:srgbClr val="0432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Multi-Photon Exchange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is responsible of the </a:t>
                </a:r>
                <a:r>
                  <a:rPr lang="en-US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sensivity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elastic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𝐞</m:t>
                        </m:r>
                      </m:e>
                      <m:sup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fr-F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𝐀</m:t>
                    </m:r>
                    <m:r>
                      <a:rPr lang="fr-F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Microsoft Sans Serif" panose="020B0604020202020204" pitchFamily="34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interaction</a:t>
                </a:r>
                <a:r>
                  <a:rPr lang="en-US" b="1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to the </a:t>
                </a:r>
                <a:r>
                  <a:rPr lang="en-US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transverse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0432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polarization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incoming lepton beam, which is expressed in 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Sherman function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sz="800" dirty="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same principle operates 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5 MeV Mott polarimeter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at the </a:t>
                </a:r>
                <a:r>
                  <a:rPr lang="en-US" b="1" dirty="0">
                    <a:solidFill>
                      <a:srgbClr val="0432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CEBAF injector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 Box 6">
                <a:extLst>
                  <a:ext uri="{FF2B5EF4-FFF2-40B4-BE49-F238E27FC236}">
                    <a16:creationId xmlns:a16="http://schemas.microsoft.com/office/drawing/2014/main" id="{E0E27CAA-85C0-E37F-A687-85C2FE6A2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943" y="1646060"/>
                <a:ext cx="11702882" cy="1070101"/>
              </a:xfrm>
              <a:prstGeom prst="rect">
                <a:avLst/>
              </a:prstGeom>
              <a:blipFill>
                <a:blip r:embed="rId5"/>
                <a:stretch>
                  <a:fillRect l="-325" t="-2326" r="-325" b="-58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983819D7-7765-1E66-0C6E-5D3476E924BB}"/>
              </a:ext>
            </a:extLst>
          </p:cNvPr>
          <p:cNvSpPr txBox="1"/>
          <p:nvPr/>
        </p:nvSpPr>
        <p:spPr>
          <a:xfrm>
            <a:off x="8277786" y="3583905"/>
            <a:ext cx="3538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40FF"/>
              </a:buClr>
              <a:buFont typeface="Wingdings" pitchFamily="2" charset="2"/>
              <a:buChar char="Ø"/>
            </a:pPr>
            <a:r>
              <a:rPr lang="fr-FR" sz="1600" dirty="0"/>
              <a:t>The </a:t>
            </a:r>
            <a:r>
              <a:rPr lang="fr-FR" sz="1600" dirty="0" err="1"/>
              <a:t>measurement</a:t>
            </a:r>
            <a:r>
              <a:rPr lang="fr-FR" sz="1600" dirty="0"/>
              <a:t> of the </a:t>
            </a:r>
            <a:r>
              <a:rPr lang="fr-FR" sz="1600" dirty="0" err="1"/>
              <a:t>angular</a:t>
            </a:r>
            <a:r>
              <a:rPr lang="fr-FR" sz="1600" dirty="0"/>
              <a:t> distribution of the </a:t>
            </a:r>
            <a:r>
              <a:rPr lang="fr-FR" sz="1600" b="1" dirty="0">
                <a:solidFill>
                  <a:srgbClr val="0432FF"/>
                </a:solidFill>
              </a:rPr>
              <a:t>Sherman </a:t>
            </a:r>
            <a:r>
              <a:rPr lang="fr-FR" sz="1600" b="1" dirty="0" err="1">
                <a:solidFill>
                  <a:srgbClr val="0432FF"/>
                </a:solidFill>
              </a:rPr>
              <a:t>function</a:t>
            </a:r>
            <a:r>
              <a:rPr lang="fr-FR" sz="1600" b="1" dirty="0">
                <a:solidFill>
                  <a:srgbClr val="0432FF"/>
                </a:solidFill>
              </a:rPr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polarized</a:t>
            </a:r>
            <a:r>
              <a:rPr lang="fr-FR" sz="1600" b="1" dirty="0">
                <a:solidFill>
                  <a:srgbClr val="FF0000"/>
                </a:solidFill>
              </a:rPr>
              <a:t> e</a:t>
            </a:r>
            <a:r>
              <a:rPr lang="fr-FR" sz="1600" b="1" baseline="30000" dirty="0">
                <a:solidFill>
                  <a:srgbClr val="FF0000"/>
                </a:solidFill>
              </a:rPr>
              <a:t>-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and </a:t>
            </a:r>
            <a:r>
              <a:rPr lang="fr-FR" sz="1600" b="1" dirty="0">
                <a:solidFill>
                  <a:srgbClr val="FF0000"/>
                </a:solidFill>
              </a:rPr>
              <a:t>e</a:t>
            </a:r>
            <a:r>
              <a:rPr lang="fr-FR" sz="1600" b="1" baseline="30000" dirty="0">
                <a:solidFill>
                  <a:srgbClr val="FF0000"/>
                </a:solidFill>
              </a:rPr>
              <a:t>+</a:t>
            </a:r>
            <a:r>
              <a:rPr lang="fr-FR" sz="1600" dirty="0"/>
              <a:t> in </a:t>
            </a:r>
            <a:r>
              <a:rPr lang="fr-FR" sz="1600" b="1" dirty="0">
                <a:solidFill>
                  <a:srgbClr val="FF0000"/>
                </a:solidFill>
              </a:rPr>
              <a:t>1-10 MeV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range </a:t>
            </a:r>
            <a:r>
              <a:rPr lang="fr-FR" sz="1600" dirty="0" err="1"/>
              <a:t>is</a:t>
            </a:r>
            <a:r>
              <a:rPr lang="fr-FR" sz="1600" dirty="0"/>
              <a:t> an </a:t>
            </a:r>
            <a:r>
              <a:rPr lang="fr-FR" sz="1600" dirty="0" err="1"/>
              <a:t>opportunity</a:t>
            </a:r>
            <a:r>
              <a:rPr lang="fr-FR" sz="1600" dirty="0"/>
              <a:t> for the </a:t>
            </a:r>
            <a:r>
              <a:rPr lang="fr-FR" sz="1600" dirty="0" err="1"/>
              <a:t>commissionning</a:t>
            </a:r>
            <a:r>
              <a:rPr lang="fr-FR" sz="1600" dirty="0"/>
              <a:t> of the </a:t>
            </a:r>
            <a:r>
              <a:rPr lang="fr-FR" sz="1600" dirty="0" err="1"/>
              <a:t>Ce</a:t>
            </a:r>
            <a:r>
              <a:rPr lang="fr-FR" sz="1600" baseline="30000" dirty="0" err="1"/>
              <a:t>+</a:t>
            </a:r>
            <a:r>
              <a:rPr lang="fr-FR" sz="1600" dirty="0" err="1"/>
              <a:t>BAF</a:t>
            </a:r>
            <a:r>
              <a:rPr lang="fr-FR" sz="1600" dirty="0"/>
              <a:t> e</a:t>
            </a:r>
            <a:r>
              <a:rPr lang="fr-FR" sz="1600" baseline="30000" dirty="0"/>
              <a:t>-</a:t>
            </a:r>
            <a:r>
              <a:rPr lang="fr-FR" sz="1600" dirty="0"/>
              <a:t>/e</a:t>
            </a:r>
            <a:r>
              <a:rPr lang="fr-FR" sz="1600" baseline="30000" dirty="0"/>
              <a:t>+</a:t>
            </a:r>
            <a:r>
              <a:rPr lang="fr-FR" sz="1600" dirty="0"/>
              <a:t> source at </a:t>
            </a:r>
            <a:r>
              <a:rPr lang="fr-FR" sz="1600" b="1" dirty="0">
                <a:solidFill>
                  <a:srgbClr val="CD04FF"/>
                </a:solidFill>
              </a:rPr>
              <a:t>LERF</a:t>
            </a:r>
            <a:r>
              <a:rPr lang="fr-FR" sz="1600" dirty="0"/>
              <a:t> and </a:t>
            </a:r>
            <a:r>
              <a:rPr lang="fr-FR" sz="1600" dirty="0" err="1"/>
              <a:t>is</a:t>
            </a:r>
            <a:r>
              <a:rPr lang="fr-FR" sz="1600" dirty="0"/>
              <a:t> of </a:t>
            </a:r>
            <a:r>
              <a:rPr lang="fr-FR" sz="1600" dirty="0" err="1"/>
              <a:t>interest</a:t>
            </a:r>
            <a:r>
              <a:rPr lang="fr-FR" sz="1600" dirty="0"/>
              <a:t> to </a:t>
            </a:r>
            <a:r>
              <a:rPr lang="fr-FR" sz="1600" b="1" dirty="0" err="1">
                <a:solidFill>
                  <a:srgbClr val="00B050"/>
                </a:solidFill>
              </a:rPr>
              <a:t>electron</a:t>
            </a:r>
            <a:r>
              <a:rPr lang="fr-FR" sz="1600" dirty="0"/>
              <a:t> and </a:t>
            </a:r>
            <a:r>
              <a:rPr lang="fr-FR" sz="1600" b="1" dirty="0">
                <a:solidFill>
                  <a:srgbClr val="00B050"/>
                </a:solidFill>
              </a:rPr>
              <a:t>positron </a:t>
            </a:r>
            <a:r>
              <a:rPr lang="fr-FR" sz="1600" b="1" dirty="0" err="1">
                <a:solidFill>
                  <a:srgbClr val="00B050"/>
                </a:solidFill>
              </a:rPr>
              <a:t>polarimetry</a:t>
            </a:r>
            <a:r>
              <a:rPr lang="fr-FR" sz="1600" dirty="0"/>
              <a:t>.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5A52DC45-74E9-3D0B-2C80-479DA7DC0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94C17F-BFED-EA33-799C-D6D649365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75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Multi-Photon Exchange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6B885DD-530B-04DB-013B-41EC71850A6C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35B7164-7DB9-5C5E-80F5-3DEF9A38EDD6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18/35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ACB5EF29-1985-74CF-29F7-A1E51C48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172937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Axial  Form Factor @ LERF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95C6F1-CA8A-62C4-8C0C-DFEA8A801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028" y="1210655"/>
            <a:ext cx="2576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Deur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@ HP2030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venir Book" panose="02000503020000020003" pitchFamily="2" charset="0"/>
              <a:ea typeface="ＭＳ Ｐゴシック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692E04A-C2FA-E078-4CD5-94AE0D6597B3}"/>
              </a:ext>
            </a:extLst>
          </p:cNvPr>
          <p:cNvGrpSpPr/>
          <p:nvPr/>
        </p:nvGrpSpPr>
        <p:grpSpPr>
          <a:xfrm>
            <a:off x="8480220" y="3093724"/>
            <a:ext cx="3493324" cy="3409320"/>
            <a:chOff x="8595099" y="2879412"/>
            <a:chExt cx="3493324" cy="340932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799FCE9-A579-DA4C-0E6D-DBBEC5477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5099" y="2879412"/>
              <a:ext cx="3430725" cy="335546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D59AD5-FED1-0BB9-8D1B-B357A092BB79}"/>
                </a:ext>
              </a:extLst>
            </p:cNvPr>
            <p:cNvSpPr/>
            <p:nvPr/>
          </p:nvSpPr>
          <p:spPr>
            <a:xfrm>
              <a:off x="11899614" y="6020177"/>
              <a:ext cx="186190" cy="82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EFEBE7-A55B-ED3A-F1BA-B32CC1A1DA44}"/>
                </a:ext>
              </a:extLst>
            </p:cNvPr>
            <p:cNvSpPr/>
            <p:nvPr/>
          </p:nvSpPr>
          <p:spPr>
            <a:xfrm rot="17686971" flipV="1">
              <a:off x="11901762" y="6092877"/>
              <a:ext cx="118848" cy="75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9EA333A-33DC-135C-B129-BB5719528A54}"/>
                </a:ext>
              </a:extLst>
            </p:cNvPr>
            <p:cNvSpPr txBox="1"/>
            <p:nvPr/>
          </p:nvSpPr>
          <p:spPr>
            <a:xfrm>
              <a:off x="11830050" y="600481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i="1" dirty="0">
                  <a:latin typeface="Century" panose="02040604050505020304" pitchFamily="18" charset="0"/>
                  <a:cs typeface="Microsoft Sans Serif" panose="020B0604020202020204" pitchFamily="34" charset="0"/>
                </a:rPr>
                <a:t>2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2AD34E9-E716-2E06-6815-A9395D687266}"/>
                </a:ext>
              </a:extLst>
            </p:cNvPr>
            <p:cNvSpPr txBox="1"/>
            <p:nvPr/>
          </p:nvSpPr>
          <p:spPr>
            <a:xfrm>
              <a:off x="11833225" y="6057900"/>
              <a:ext cx="2551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i="1" dirty="0">
                  <a:latin typeface="Century" panose="02040604050505020304" pitchFamily="18" charset="0"/>
                </a:rPr>
                <a:t> )</a:t>
              </a:r>
            </a:p>
          </p:txBody>
        </p:sp>
      </p:grpSp>
      <p:sp>
        <p:nvSpPr>
          <p:cNvPr id="20" name="Text Box 6">
            <a:extLst>
              <a:ext uri="{FF2B5EF4-FFF2-40B4-BE49-F238E27FC236}">
                <a16:creationId xmlns:a16="http://schemas.microsoft.com/office/drawing/2014/main" id="{5D6F0100-BD8B-64A6-F058-FC0D5652B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46060"/>
            <a:ext cx="115161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Taking advantage of a high intensity (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b="1" baseline="-25000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US" b="1" baseline="-25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&lt; 1 mA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), highly polarized (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</a:t>
            </a:r>
            <a:r>
              <a:rPr lang="en-US" b="1" baseline="-25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&gt; 80%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electron beam with low energy (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b="1" baseline="-25000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</a:t>
            </a:r>
            <a:r>
              <a:rPr lang="en-US" b="1" baseline="-25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&lt; 150 MeV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), the axial form factor </a:t>
            </a:r>
            <a:r>
              <a:rPr lang="en-US" b="1" i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</a:t>
            </a:r>
            <a:r>
              <a:rPr lang="en-US" b="1" i="1" baseline="-25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b="1" i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(Q</a:t>
            </a:r>
            <a:r>
              <a:rPr lang="en-US" b="1" i="1" baseline="30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b="1" i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)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proton can be measured in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elastic scattering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that is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inverse 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  <a:cs typeface="Microsoft Sans Serif" panose="020B0604020202020204" pitchFamily="34" charset="0"/>
              </a:rPr>
              <a:t>b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-decay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D844B1F-A64F-8C6F-0E0C-E26B949AA5B9}"/>
                  </a:ext>
                </a:extLst>
              </p:cNvPr>
              <p:cNvSpPr txBox="1"/>
              <p:nvPr/>
            </p:nvSpPr>
            <p:spPr>
              <a:xfrm>
                <a:off x="9506381" y="2733036"/>
                <a:ext cx="1788375" cy="2769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D844B1F-A64F-8C6F-0E0C-E26B949AA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381" y="2733036"/>
                <a:ext cx="1788375" cy="276999"/>
              </a:xfrm>
              <a:prstGeom prst="rect">
                <a:avLst/>
              </a:prstGeom>
              <a:blipFill>
                <a:blip r:embed="rId4"/>
                <a:stretch>
                  <a:fillRect l="-694" t="-28000" b="-16000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 22">
            <a:extLst>
              <a:ext uri="{FF2B5EF4-FFF2-40B4-BE49-F238E27FC236}">
                <a16:creationId xmlns:a16="http://schemas.microsoft.com/office/drawing/2014/main" id="{2CFE3430-36EA-1841-58EA-A60158026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6" y="3701604"/>
            <a:ext cx="4720223" cy="2634654"/>
          </a:xfrm>
          <a:prstGeom prst="rect">
            <a:avLst/>
          </a:prstGeom>
        </p:spPr>
      </p:pic>
      <p:sp>
        <p:nvSpPr>
          <p:cNvPr id="27" name="Text Box 6">
            <a:extLst>
              <a:ext uri="{FF2B5EF4-FFF2-40B4-BE49-F238E27FC236}">
                <a16:creationId xmlns:a16="http://schemas.microsoft.com/office/drawing/2014/main" id="{0D0DA1A8-F81D-0C09-6A53-3D8EF1F4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63" y="2649368"/>
            <a:ext cx="8109171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experiment does not require new technology but demands a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well-designed detector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very efficient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background suppression techniques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algn="just">
              <a:buClr>
                <a:srgbClr val="D60093"/>
              </a:buClr>
              <a:defRPr/>
            </a:pPr>
            <a:endParaRPr lang="en-US" sz="5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>
              <a:buClr>
                <a:srgbClr val="D60093"/>
              </a:buClr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600" b="1" i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Inverse </a:t>
            </a:r>
            <a:r>
              <a:rPr lang="en-US" sz="1600" b="1" i="1" dirty="0">
                <a:solidFill>
                  <a:srgbClr val="0000FF"/>
                </a:solidFill>
                <a:latin typeface="Symbol" pitchFamily="2" charset="2"/>
                <a:cs typeface="Microsoft Sans Serif" panose="020B0604020202020204" pitchFamily="34" charset="0"/>
              </a:rPr>
              <a:t>b</a:t>
            </a:r>
            <a:r>
              <a:rPr lang="en-US" sz="1600" b="1" i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-decay is </a:t>
            </a:r>
            <a:r>
              <a:rPr lang="en-US" sz="1600" i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cleanest access to </a:t>
            </a:r>
            <a:r>
              <a:rPr lang="en-US" sz="1600" b="1" i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</a:t>
            </a:r>
            <a:r>
              <a:rPr lang="en-US" sz="1600" b="1" i="1" baseline="-25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US" sz="1600" b="1" i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(Q</a:t>
            </a:r>
            <a:r>
              <a:rPr lang="en-US" sz="1600" b="1" i="1" baseline="30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sz="1600" b="1" i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73A4BB2-EB30-8C8E-7C9D-4C5E3424D08A}"/>
              </a:ext>
            </a:extLst>
          </p:cNvPr>
          <p:cNvSpPr txBox="1"/>
          <p:nvPr/>
        </p:nvSpPr>
        <p:spPr>
          <a:xfrm>
            <a:off x="4925271" y="4191703"/>
            <a:ext cx="357738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D04FF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- </a:t>
            </a:r>
            <a:r>
              <a:rPr lang="fr-FR" sz="1600" b="1" dirty="0" err="1">
                <a:solidFill>
                  <a:srgbClr val="0000FF"/>
                </a:solidFill>
              </a:rPr>
              <a:t>Pulsed</a:t>
            </a:r>
            <a:r>
              <a:rPr lang="fr-FR" sz="1600" dirty="0"/>
              <a:t> (50 MHz) </a:t>
            </a:r>
            <a:r>
              <a:rPr lang="fr-FR" sz="1600" dirty="0" err="1"/>
              <a:t>electron</a:t>
            </a:r>
            <a:r>
              <a:rPr lang="fr-FR" sz="1600" dirty="0"/>
              <a:t> </a:t>
            </a:r>
            <a:r>
              <a:rPr lang="fr-FR" sz="1600" dirty="0" err="1"/>
              <a:t>beam</a:t>
            </a:r>
            <a:endParaRPr lang="fr-FR" sz="1600" dirty="0"/>
          </a:p>
          <a:p>
            <a:endParaRPr lang="fr-FR" sz="500" dirty="0"/>
          </a:p>
          <a:p>
            <a:r>
              <a:rPr lang="fr-FR" sz="1600" dirty="0"/>
              <a:t>- High </a:t>
            </a:r>
            <a:r>
              <a:rPr lang="fr-FR" sz="1600" dirty="0" err="1"/>
              <a:t>efficiency</a:t>
            </a:r>
            <a:r>
              <a:rPr lang="fr-FR" sz="1600" dirty="0"/>
              <a:t> </a:t>
            </a:r>
            <a:r>
              <a:rPr lang="fr-FR" sz="1600" b="1" dirty="0">
                <a:solidFill>
                  <a:srgbClr val="FF0000"/>
                </a:solidFill>
              </a:rPr>
              <a:t>neutron detector</a:t>
            </a:r>
          </a:p>
          <a:p>
            <a:endParaRPr lang="fr-FR" sz="500" dirty="0"/>
          </a:p>
          <a:p>
            <a:r>
              <a:rPr lang="fr-FR" sz="1600" dirty="0"/>
              <a:t>- </a:t>
            </a:r>
            <a:r>
              <a:rPr lang="fr-FR" sz="1600" b="1" dirty="0" err="1">
                <a:solidFill>
                  <a:srgbClr val="0000FF"/>
                </a:solidFill>
              </a:rPr>
              <a:t>Sweeping</a:t>
            </a:r>
            <a:r>
              <a:rPr lang="fr-FR" sz="1600" dirty="0"/>
              <a:t> magnet</a:t>
            </a:r>
          </a:p>
          <a:p>
            <a:endParaRPr lang="fr-FR" sz="500" dirty="0"/>
          </a:p>
          <a:p>
            <a:r>
              <a:rPr lang="fr-FR" sz="1600" dirty="0"/>
              <a:t>- Electron </a:t>
            </a:r>
            <a:r>
              <a:rPr lang="fr-FR" sz="1600" b="1" dirty="0" err="1">
                <a:solidFill>
                  <a:srgbClr val="FF0000"/>
                </a:solidFill>
              </a:rPr>
              <a:t>recoil</a:t>
            </a:r>
            <a:r>
              <a:rPr lang="fr-FR" sz="1600" b="1" dirty="0">
                <a:solidFill>
                  <a:srgbClr val="FF0000"/>
                </a:solidFill>
              </a:rPr>
              <a:t> detector</a:t>
            </a:r>
          </a:p>
          <a:p>
            <a:endParaRPr lang="fr-FR" sz="500" dirty="0"/>
          </a:p>
          <a:p>
            <a:r>
              <a:rPr lang="fr-FR" sz="1600" dirty="0"/>
              <a:t>- </a:t>
            </a:r>
            <a:r>
              <a:rPr lang="fr-FR" sz="1600" b="1" dirty="0">
                <a:solidFill>
                  <a:srgbClr val="0000FF"/>
                </a:solidFill>
              </a:rPr>
              <a:t>High </a:t>
            </a:r>
            <a:r>
              <a:rPr lang="fr-FR" sz="1600" b="1" dirty="0" err="1">
                <a:solidFill>
                  <a:srgbClr val="0000FF"/>
                </a:solidFill>
              </a:rPr>
              <a:t>purity</a:t>
            </a:r>
            <a:r>
              <a:rPr lang="fr-FR" sz="1600" b="1" dirty="0">
                <a:solidFill>
                  <a:srgbClr val="0000FF"/>
                </a:solidFill>
              </a:rPr>
              <a:t> LH</a:t>
            </a:r>
            <a:r>
              <a:rPr lang="fr-FR" sz="1600" b="1" baseline="-25000" dirty="0">
                <a:solidFill>
                  <a:srgbClr val="0000FF"/>
                </a:solidFill>
              </a:rPr>
              <a:t>2</a:t>
            </a:r>
            <a:r>
              <a:rPr lang="fr-FR" sz="1600" b="1" dirty="0">
                <a:solidFill>
                  <a:srgbClr val="0000FF"/>
                </a:solidFill>
              </a:rPr>
              <a:t> </a:t>
            </a:r>
            <a:r>
              <a:rPr lang="fr-FR" sz="1600" dirty="0" err="1"/>
              <a:t>target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b="1" dirty="0">
                <a:solidFill>
                  <a:srgbClr val="0000FF"/>
                </a:solidFill>
              </a:rPr>
              <a:t>Be </a:t>
            </a:r>
            <a:r>
              <a:rPr lang="fr-FR" sz="1600" b="1" dirty="0" err="1">
                <a:solidFill>
                  <a:srgbClr val="0000FF"/>
                </a:solidFill>
              </a:rPr>
              <a:t>windows</a:t>
            </a:r>
            <a:endParaRPr lang="fr-FR" sz="1600" b="1" dirty="0">
              <a:solidFill>
                <a:srgbClr val="0000FF"/>
              </a:solidFill>
            </a:endParaRPr>
          </a:p>
          <a:p>
            <a:endParaRPr lang="fr-FR" sz="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00CA207-7078-5195-E2E2-957F78DDCA1B}"/>
              </a:ext>
            </a:extLst>
          </p:cNvPr>
          <p:cNvSpPr txBox="1"/>
          <p:nvPr/>
        </p:nvSpPr>
        <p:spPr>
          <a:xfrm>
            <a:off x="10563383" y="5844296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60 </a:t>
            </a:r>
            <a:r>
              <a:rPr lang="fr-FR" sz="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days</a:t>
            </a:r>
            <a:r>
              <a:rPr lang="fr-FR" sz="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@ </a:t>
            </a:r>
            <a:r>
              <a:rPr lang="fr-FR" sz="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fr-FR" sz="800" baseline="-25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avg</a:t>
            </a:r>
            <a:r>
              <a:rPr lang="fr-FR" sz="800" baseline="-25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= 100 </a:t>
            </a:r>
            <a:r>
              <a:rPr lang="fr-FR" sz="800" dirty="0">
                <a:latin typeface="Symbol" pitchFamily="2" charset="2"/>
                <a:cs typeface="Microsoft Sans Serif" panose="020B0604020202020204" pitchFamily="34" charset="0"/>
              </a:rPr>
              <a:t>m</a:t>
            </a:r>
            <a:r>
              <a:rPr lang="fr-FR" sz="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</a:p>
          <a:p>
            <a:pPr algn="ctr"/>
            <a:r>
              <a:rPr lang="fr-FR" sz="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4% </a:t>
            </a:r>
            <a:r>
              <a:rPr lang="fr-FR" sz="8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systematics</a:t>
            </a:r>
            <a:r>
              <a:rPr lang="fr-FR" sz="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bands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103BBC7F-FCFF-09EF-9D2C-93F0CFD9B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6D1F42-6FC1-1165-C234-7A819FEF8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46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Structure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731CD9E-2D3E-0231-A7CB-5D0CE13C8D1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7D6F71A-4F8E-AE6C-B0DE-56AD533E1955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19/35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8431F1D9-84B3-E807-9EC9-BA953EF00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78982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JLab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 e</a:t>
            </a:r>
            <a:r>
              <a:rPr lang="en-US" sz="2000" b="1" baseline="30000" dirty="0">
                <a:solidFill>
                  <a:srgbClr val="000000"/>
                </a:solidFill>
                <a:latin typeface="Lucida Calligraphy" charset="0"/>
              </a:rPr>
              <a:t>+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-Program : Pillar 2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0655C3E-1863-D69F-F0C8-D16713DB5780}"/>
              </a:ext>
            </a:extLst>
          </p:cNvPr>
          <p:cNvGrpSpPr/>
          <p:nvPr/>
        </p:nvGrpSpPr>
        <p:grpSpPr>
          <a:xfrm>
            <a:off x="5877572" y="708505"/>
            <a:ext cx="4381727" cy="2488033"/>
            <a:chOff x="8555449" y="1439835"/>
            <a:chExt cx="4381727" cy="2488033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580BE98-C3E3-95D4-E5B1-976210DBE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263" y="1530268"/>
              <a:ext cx="2462662" cy="2397600"/>
            </a:xfrm>
            <a:prstGeom prst="rect">
              <a:avLst/>
            </a:prstGeom>
          </p:spPr>
        </p:pic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A9D22EB8-F94A-290B-E13C-80A108925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5449" y="1439835"/>
              <a:ext cx="438172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venir Book" panose="02000503020000020003" pitchFamily="2" charset="0"/>
                  <a:ea typeface="ＭＳ Ｐゴシック" charset="0"/>
                  <a:cs typeface="+mn-cs"/>
                </a:rPr>
                <a:t>V.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venir Book" panose="02000503020000020003" pitchFamily="2" charset="0"/>
                  <a:ea typeface="ＭＳ Ｐゴシック" charset="0"/>
                  <a:cs typeface="+mn-cs"/>
                </a:rPr>
                <a:t>Burkert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venir Book" panose="02000503020000020003" pitchFamily="2" charset="0"/>
                  <a:ea typeface="ＭＳ Ｐゴシック" charset="0"/>
                  <a:cs typeface="+mn-cs"/>
                </a:rPr>
                <a:t>, L.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venir Book" panose="02000503020000020003" pitchFamily="2" charset="0"/>
                  <a:ea typeface="ＭＳ Ｐゴシック" charset="0"/>
                  <a:cs typeface="+mn-cs"/>
                </a:rPr>
                <a:t>Elouadrhiri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venir Book" panose="02000503020000020003" pitchFamily="2" charset="0"/>
                  <a:ea typeface="ＭＳ Ｐゴシック" charset="0"/>
                  <a:cs typeface="+mn-cs"/>
                </a:rPr>
                <a:t>, F.-X. Girod, Nat. 557 (2018) 396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8417EBF-6422-E163-3A37-7CF15D6D2109}"/>
              </a:ext>
            </a:extLst>
          </p:cNvPr>
          <p:cNvGrpSpPr/>
          <p:nvPr/>
        </p:nvGrpSpPr>
        <p:grpSpPr>
          <a:xfrm>
            <a:off x="9145324" y="1619633"/>
            <a:ext cx="3003092" cy="2638654"/>
            <a:chOff x="9231469" y="4183436"/>
            <a:chExt cx="3003092" cy="2638654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0918787-5802-3672-CA55-07C6E73873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63242" y="4380311"/>
              <a:ext cx="2477784" cy="2441779"/>
              <a:chOff x="2249476" y="1734583"/>
              <a:chExt cx="4911055" cy="4839689"/>
            </a:xfrm>
          </p:grpSpPr>
          <p:pic>
            <p:nvPicPr>
              <p:cNvPr id="12" name="Picture 9" descr="JuJd">
                <a:extLst>
                  <a:ext uri="{FF2B5EF4-FFF2-40B4-BE49-F238E27FC236}">
                    <a16:creationId xmlns:a16="http://schemas.microsoft.com/office/drawing/2014/main" id="{FE3C5743-1C3E-F207-9805-72ADDF5D2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2820" y="1822147"/>
                <a:ext cx="4877711" cy="4752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F17AED00-CFA7-7993-047F-2EA0C7E72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688" y="2998788"/>
                <a:ext cx="144462" cy="1444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4">
                <a:extLst>
                  <a:ext uri="{FF2B5EF4-FFF2-40B4-BE49-F238E27FC236}">
                    <a16:creationId xmlns:a16="http://schemas.microsoft.com/office/drawing/2014/main" id="{91704E43-5462-D885-ECD0-4FDA3CCD5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2963" y="4487863"/>
                <a:ext cx="144462" cy="1444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8">
                <a:extLst>
                  <a:ext uri="{FF2B5EF4-FFF2-40B4-BE49-F238E27FC236}">
                    <a16:creationId xmlns:a16="http://schemas.microsoft.com/office/drawing/2014/main" id="{3F7DB6D4-15C5-D51E-F488-9B4B069D5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238" y="1774825"/>
                <a:ext cx="123825" cy="193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:a16="http://schemas.microsoft.com/office/drawing/2014/main" id="{BFAEA26D-D569-1799-ABEC-4307F4E712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248717" y="1735342"/>
                <a:ext cx="428536" cy="427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6E4C8B5-2BF7-2D4F-126C-47BFD9568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7638" y="3871913"/>
                <a:ext cx="201612" cy="96837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1F938D1-4A16-17D1-7023-127B23ABA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5380" y="4728685"/>
                <a:ext cx="135571" cy="114165"/>
              </a:xfrm>
              <a:prstGeom prst="rect">
                <a:avLst/>
              </a:prstGeom>
              <a:solidFill>
                <a:srgbClr val="CC99FF"/>
              </a:solidFill>
              <a:ln w="762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 Box 25">
                <a:extLst>
                  <a:ext uri="{FF2B5EF4-FFF2-40B4-BE49-F238E27FC236}">
                    <a16:creationId xmlns:a16="http://schemas.microsoft.com/office/drawing/2014/main" id="{C8316A88-06F9-8299-A77F-13917A778C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1679" y="4610794"/>
                <a:ext cx="2736806" cy="3507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5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A.W. Thomas, PRL 101 (2008) 102003</a:t>
                </a:r>
                <a:r>
                  <a:rPr kumimoji="0" lang="fr-FR" altLang="fr-FR" sz="5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25B8E6A6-7658-0135-C193-432E1ADD2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469" y="4183436"/>
              <a:ext cx="300309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M.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Mazouz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 et al. PRL 9 (2007) 242501</a:t>
              </a:r>
            </a:p>
          </p:txBody>
        </p:sp>
      </p:grpSp>
      <p:sp>
        <p:nvSpPr>
          <p:cNvPr id="11" name="Text Box 18">
            <a:extLst>
              <a:ext uri="{FF2B5EF4-FFF2-40B4-BE49-F238E27FC236}">
                <a16:creationId xmlns:a16="http://schemas.microsoft.com/office/drawing/2014/main" id="{3559210E-B3E5-730F-8470-995B12131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E8F2A4-0847-7B06-9D2F-982DB9F913FB}"/>
              </a:ext>
            </a:extLst>
          </p:cNvPr>
          <p:cNvSpPr txBox="1"/>
          <p:nvPr/>
        </p:nvSpPr>
        <p:spPr>
          <a:xfrm>
            <a:off x="405343" y="1618912"/>
            <a:ext cx="7308411" cy="5001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00FF"/>
                </a:solidFill>
              </a:rPr>
              <a:t>Juan-Sebastian Alvarado </a:t>
            </a:r>
            <a:r>
              <a:rPr lang="fr-FR" sz="1100" dirty="0"/>
              <a:t>– </a:t>
            </a:r>
            <a:r>
              <a:rPr lang="fr-FR" sz="1100" i="1" dirty="0" err="1"/>
              <a:t>Feasibility</a:t>
            </a:r>
            <a:r>
              <a:rPr lang="fr-FR" sz="1100" i="1" dirty="0"/>
              <a:t> of DDVCS </a:t>
            </a:r>
            <a:r>
              <a:rPr lang="fr-FR" sz="1100" i="1" dirty="0" err="1"/>
              <a:t>measurements</a:t>
            </a:r>
            <a:r>
              <a:rPr lang="fr-FR" sz="1100" i="1" dirty="0"/>
              <a:t> </a:t>
            </a:r>
            <a:r>
              <a:rPr lang="fr-FR" sz="1100" i="1" dirty="0" err="1"/>
              <a:t>within</a:t>
            </a:r>
            <a:r>
              <a:rPr lang="fr-FR" sz="1100" i="1" dirty="0"/>
              <a:t> </a:t>
            </a:r>
            <a:r>
              <a:rPr lang="fr-FR" sz="1100" i="1" dirty="0" err="1"/>
              <a:t>JLab</a:t>
            </a:r>
            <a:r>
              <a:rPr lang="fr-FR" sz="1100" i="1" dirty="0"/>
              <a:t> and EIC acceptance</a:t>
            </a:r>
          </a:p>
          <a:p>
            <a:r>
              <a:rPr lang="fr-FR" sz="1100" dirty="0">
                <a:solidFill>
                  <a:srgbClr val="0000FF"/>
                </a:solidFill>
              </a:rPr>
              <a:t>Volker </a:t>
            </a:r>
            <a:r>
              <a:rPr lang="fr-FR" sz="1100" dirty="0" err="1">
                <a:solidFill>
                  <a:srgbClr val="0000FF"/>
                </a:solidFill>
              </a:rPr>
              <a:t>Burkert</a:t>
            </a:r>
            <a:r>
              <a:rPr lang="fr-FR" sz="1100" dirty="0">
                <a:solidFill>
                  <a:srgbClr val="0000FF"/>
                </a:solidFill>
              </a:rPr>
              <a:t> </a:t>
            </a:r>
            <a:r>
              <a:rPr lang="fr-FR" sz="1100" dirty="0"/>
              <a:t>– </a:t>
            </a:r>
            <a:r>
              <a:rPr lang="fr-FR" sz="1100" i="1" dirty="0"/>
              <a:t>The D-</a:t>
            </a:r>
            <a:r>
              <a:rPr lang="fr-FR" sz="1100" i="1" dirty="0" err="1"/>
              <a:t>term</a:t>
            </a:r>
            <a:r>
              <a:rPr lang="fr-FR" sz="1100" i="1" dirty="0"/>
              <a:t> </a:t>
            </a:r>
            <a:r>
              <a:rPr lang="fr-FR" sz="1100" i="1" dirty="0" err="1"/>
              <a:t>gravitational</a:t>
            </a:r>
            <a:r>
              <a:rPr lang="fr-FR" sz="1100" i="1" dirty="0"/>
              <a:t> </a:t>
            </a:r>
            <a:r>
              <a:rPr lang="fr-FR" sz="1100" i="1" dirty="0" err="1"/>
              <a:t>form</a:t>
            </a:r>
            <a:r>
              <a:rPr lang="fr-FR" sz="1100" i="1" dirty="0"/>
              <a:t> factor </a:t>
            </a:r>
            <a:r>
              <a:rPr lang="fr-FR" sz="1100" i="1" dirty="0" err="1"/>
              <a:t>from</a:t>
            </a:r>
            <a:r>
              <a:rPr lang="fr-FR" sz="1100" i="1" dirty="0"/>
              <a:t> CLAS at 6 </a:t>
            </a:r>
            <a:r>
              <a:rPr lang="fr-FR" sz="1100" i="1" dirty="0" err="1"/>
              <a:t>GeV</a:t>
            </a:r>
            <a:endParaRPr lang="fr-FR" sz="1100" i="1" dirty="0"/>
          </a:p>
          <a:p>
            <a:r>
              <a:rPr lang="fr-FR" sz="1100" dirty="0">
                <a:solidFill>
                  <a:srgbClr val="0000FF"/>
                </a:solidFill>
              </a:rPr>
              <a:t>Volker </a:t>
            </a:r>
            <a:r>
              <a:rPr lang="fr-FR" sz="1100" dirty="0" err="1">
                <a:solidFill>
                  <a:srgbClr val="0000FF"/>
                </a:solidFill>
              </a:rPr>
              <a:t>Burkert</a:t>
            </a:r>
            <a:r>
              <a:rPr lang="fr-FR" sz="1100" dirty="0">
                <a:solidFill>
                  <a:srgbClr val="0000FF"/>
                </a:solidFill>
              </a:rPr>
              <a:t> </a:t>
            </a:r>
            <a:r>
              <a:rPr lang="fr-FR" sz="1100" dirty="0"/>
              <a:t>– </a:t>
            </a:r>
            <a:r>
              <a:rPr lang="fr-FR" sz="1100" i="1" dirty="0"/>
              <a:t>DVCS </a:t>
            </a:r>
            <a:r>
              <a:rPr lang="fr-FR" sz="1100" i="1" dirty="0" err="1"/>
              <a:t>with</a:t>
            </a:r>
            <a:r>
              <a:rPr lang="fr-FR" sz="1100" i="1" dirty="0"/>
              <a:t> positron </a:t>
            </a:r>
            <a:r>
              <a:rPr lang="fr-FR" sz="1100" i="1" dirty="0" err="1"/>
              <a:t>beams</a:t>
            </a:r>
            <a:r>
              <a:rPr lang="fr-FR" sz="1100" i="1" dirty="0"/>
              <a:t> on protons at CLAS12</a:t>
            </a:r>
          </a:p>
          <a:p>
            <a:r>
              <a:rPr lang="fr-FR" sz="1100" dirty="0"/>
              <a:t>Alexandre </a:t>
            </a:r>
            <a:r>
              <a:rPr lang="fr-FR" sz="1100" dirty="0" err="1"/>
              <a:t>Camsonne</a:t>
            </a:r>
            <a:r>
              <a:rPr lang="fr-FR" sz="1100" dirty="0"/>
              <a:t> – </a:t>
            </a:r>
            <a:r>
              <a:rPr lang="fr-FR" sz="1100" i="1" dirty="0"/>
              <a:t>DDVCS prospects at large </a:t>
            </a:r>
            <a:r>
              <a:rPr lang="fr-FR" sz="1100" i="1" dirty="0" err="1"/>
              <a:t>virtuality</a:t>
            </a:r>
            <a:endParaRPr lang="fr-FR" sz="1100" i="1" dirty="0"/>
          </a:p>
          <a:p>
            <a:r>
              <a:rPr lang="fr-FR" sz="1100" dirty="0">
                <a:solidFill>
                  <a:srgbClr val="0000FF"/>
                </a:solidFill>
              </a:rPr>
              <a:t>Wim </a:t>
            </a:r>
            <a:r>
              <a:rPr lang="fr-FR" sz="1100" dirty="0" err="1">
                <a:solidFill>
                  <a:srgbClr val="0000FF"/>
                </a:solidFill>
              </a:rPr>
              <a:t>Cosyn</a:t>
            </a:r>
            <a:r>
              <a:rPr lang="fr-FR" sz="1100" dirty="0"/>
              <a:t> – </a:t>
            </a:r>
            <a:r>
              <a:rPr lang="fr-FR" sz="1100" i="1" dirty="0"/>
              <a:t>High </a:t>
            </a:r>
            <a:r>
              <a:rPr lang="fr-FR" sz="1100" i="1" dirty="0" err="1"/>
              <a:t>energy</a:t>
            </a:r>
            <a:r>
              <a:rPr lang="fr-FR" sz="1100" i="1" dirty="0"/>
              <a:t> </a:t>
            </a:r>
            <a:r>
              <a:rPr lang="fr-FR" sz="1100" i="1" dirty="0" err="1"/>
              <a:t>reactions</a:t>
            </a:r>
            <a:r>
              <a:rPr lang="fr-FR" sz="1100" i="1" dirty="0"/>
              <a:t> </a:t>
            </a:r>
            <a:r>
              <a:rPr lang="fr-FR" sz="1100" i="1" dirty="0" err="1"/>
              <a:t>with</a:t>
            </a:r>
            <a:r>
              <a:rPr lang="fr-FR" sz="1100" i="1" dirty="0"/>
              <a:t> a (</a:t>
            </a:r>
            <a:r>
              <a:rPr lang="fr-FR" sz="1100" i="1" dirty="0" err="1"/>
              <a:t>polarized</a:t>
            </a:r>
            <a:r>
              <a:rPr lang="fr-FR" sz="1100" i="1" dirty="0"/>
              <a:t>) </a:t>
            </a:r>
            <a:r>
              <a:rPr lang="fr-FR" sz="1100" i="1" dirty="0" err="1"/>
              <a:t>deuteron</a:t>
            </a:r>
            <a:endParaRPr lang="fr-FR" sz="1100" i="1" dirty="0"/>
          </a:p>
          <a:p>
            <a:r>
              <a:rPr lang="fr-FR" sz="1100" dirty="0">
                <a:solidFill>
                  <a:srgbClr val="0000FF"/>
                </a:solidFill>
              </a:rPr>
              <a:t>Raphaël Dupré </a:t>
            </a:r>
            <a:r>
              <a:rPr lang="fr-FR" sz="1100" dirty="0"/>
              <a:t>– </a:t>
            </a:r>
            <a:r>
              <a:rPr lang="fr-FR" sz="1100" i="1" dirty="0" err="1"/>
              <a:t>Nuclear</a:t>
            </a:r>
            <a:r>
              <a:rPr lang="fr-FR" sz="1100" i="1" dirty="0"/>
              <a:t> </a:t>
            </a:r>
            <a:r>
              <a:rPr lang="fr-FR" sz="1100" i="1" dirty="0" err="1"/>
              <a:t>GPDs</a:t>
            </a:r>
            <a:r>
              <a:rPr lang="fr-FR" sz="1100" i="1" dirty="0"/>
              <a:t> </a:t>
            </a:r>
            <a:r>
              <a:rPr lang="fr-FR" sz="1100" i="1" dirty="0" err="1"/>
              <a:t>with</a:t>
            </a:r>
            <a:r>
              <a:rPr lang="fr-FR" sz="1100" i="1" dirty="0"/>
              <a:t> the ALERT program at Jefferson </a:t>
            </a:r>
            <a:r>
              <a:rPr lang="fr-FR" sz="1100" i="1" dirty="0" err="1"/>
              <a:t>Lab</a:t>
            </a:r>
            <a:endParaRPr lang="fr-FR" sz="1100" i="1" dirty="0"/>
          </a:p>
          <a:p>
            <a:r>
              <a:rPr lang="fr-FR" sz="1100" dirty="0"/>
              <a:t>Hervé </a:t>
            </a:r>
            <a:r>
              <a:rPr lang="fr-FR" sz="1100" dirty="0" err="1"/>
              <a:t>Dutrieux</a:t>
            </a:r>
            <a:r>
              <a:rPr lang="fr-FR" sz="1100" dirty="0"/>
              <a:t> – </a:t>
            </a:r>
            <a:r>
              <a:rPr lang="fr-FR" sz="1100" i="1" dirty="0"/>
              <a:t>Future of GPD extractions: </a:t>
            </a:r>
            <a:r>
              <a:rPr lang="fr-FR" sz="1100" i="1" dirty="0" err="1"/>
              <a:t>phenomenology</a:t>
            </a:r>
            <a:r>
              <a:rPr lang="fr-FR" sz="1100" i="1" dirty="0"/>
              <a:t> and </a:t>
            </a:r>
            <a:r>
              <a:rPr lang="fr-FR" sz="1100" i="1" dirty="0" err="1"/>
              <a:t>lattice</a:t>
            </a:r>
            <a:r>
              <a:rPr lang="fr-FR" sz="1100" i="1" dirty="0"/>
              <a:t> QCD</a:t>
            </a:r>
          </a:p>
          <a:p>
            <a:r>
              <a:rPr lang="fr-FR" sz="1100" dirty="0" err="1">
                <a:solidFill>
                  <a:srgbClr val="0000FF"/>
                </a:solidFill>
              </a:rPr>
              <a:t>Yoshitaka</a:t>
            </a:r>
            <a:r>
              <a:rPr lang="fr-FR" sz="1100" dirty="0">
                <a:solidFill>
                  <a:srgbClr val="0000FF"/>
                </a:solidFill>
              </a:rPr>
              <a:t> Hatta </a:t>
            </a:r>
            <a:r>
              <a:rPr lang="fr-FR" sz="1100" dirty="0"/>
              <a:t>– </a:t>
            </a:r>
            <a:r>
              <a:rPr lang="fr-FR" sz="1100" i="1" dirty="0" err="1"/>
              <a:t>Nucleon</a:t>
            </a:r>
            <a:r>
              <a:rPr lang="fr-FR" sz="1100" i="1" dirty="0"/>
              <a:t> and </a:t>
            </a:r>
            <a:r>
              <a:rPr lang="fr-FR" sz="1100" i="1" dirty="0" err="1"/>
              <a:t>nuclear</a:t>
            </a:r>
            <a:r>
              <a:rPr lang="fr-FR" sz="1100" i="1" dirty="0"/>
              <a:t> </a:t>
            </a:r>
            <a:r>
              <a:rPr lang="fr-FR" sz="1100" i="1" dirty="0" err="1"/>
              <a:t>gravitaional</a:t>
            </a:r>
            <a:r>
              <a:rPr lang="fr-FR" sz="1100" i="1" dirty="0"/>
              <a:t> </a:t>
            </a:r>
            <a:r>
              <a:rPr lang="fr-FR" sz="1100" i="1" dirty="0" err="1"/>
              <a:t>form</a:t>
            </a:r>
            <a:r>
              <a:rPr lang="fr-FR" sz="1100" i="1" dirty="0"/>
              <a:t> </a:t>
            </a:r>
            <a:r>
              <a:rPr lang="fr-FR" sz="1100" i="1" dirty="0" err="1"/>
              <a:t>factors</a:t>
            </a:r>
            <a:endParaRPr lang="fr-FR" sz="1100" i="1" dirty="0"/>
          </a:p>
          <a:p>
            <a:r>
              <a:rPr lang="fr-FR" sz="1100" dirty="0"/>
              <a:t>Melany </a:t>
            </a:r>
            <a:r>
              <a:rPr lang="fr-FR" sz="1100" dirty="0" err="1"/>
              <a:t>Higuera</a:t>
            </a:r>
            <a:r>
              <a:rPr lang="fr-FR" sz="1100" dirty="0"/>
              <a:t> – </a:t>
            </a:r>
            <a:r>
              <a:rPr lang="fr-FR" sz="1100" i="1" dirty="0"/>
              <a:t>Applications of </a:t>
            </a:r>
            <a:r>
              <a:rPr lang="fr-FR" sz="1100" i="1" dirty="0" err="1"/>
              <a:t>novel</a:t>
            </a:r>
            <a:r>
              <a:rPr lang="fr-FR" sz="1100" i="1" dirty="0"/>
              <a:t> </a:t>
            </a:r>
            <a:r>
              <a:rPr lang="fr-FR" sz="1100" i="1" dirty="0" err="1"/>
              <a:t>computational</a:t>
            </a:r>
            <a:r>
              <a:rPr lang="fr-FR" sz="1100" i="1" dirty="0"/>
              <a:t> techniques for the </a:t>
            </a:r>
            <a:r>
              <a:rPr lang="fr-FR" sz="1100" i="1" dirty="0" err="1"/>
              <a:t>determination</a:t>
            </a:r>
            <a:r>
              <a:rPr lang="fr-FR" sz="1100" i="1" dirty="0"/>
              <a:t> of the </a:t>
            </a:r>
            <a:r>
              <a:rPr lang="fr-FR" sz="1100" i="1" dirty="0" err="1"/>
              <a:t>gravitational</a:t>
            </a:r>
            <a:r>
              <a:rPr lang="fr-FR" sz="1100" i="1" dirty="0"/>
              <a:t> </a:t>
            </a:r>
            <a:r>
              <a:rPr lang="fr-FR" sz="1100" i="1" dirty="0" err="1"/>
              <a:t>form</a:t>
            </a:r>
            <a:r>
              <a:rPr lang="fr-FR" sz="1100" i="1" dirty="0"/>
              <a:t> </a:t>
            </a:r>
            <a:r>
              <a:rPr lang="fr-FR" sz="1100" i="1" dirty="0" err="1"/>
              <a:t>factors</a:t>
            </a:r>
            <a:endParaRPr lang="fr-FR" sz="1100" i="1" dirty="0"/>
          </a:p>
          <a:p>
            <a:r>
              <a:rPr lang="fr-FR" sz="1100" dirty="0" err="1">
                <a:solidFill>
                  <a:srgbClr val="0000FF"/>
                </a:solidFill>
              </a:rPr>
              <a:t>Hao</a:t>
            </a:r>
            <a:r>
              <a:rPr lang="fr-FR" sz="1100" dirty="0">
                <a:solidFill>
                  <a:srgbClr val="0000FF"/>
                </a:solidFill>
              </a:rPr>
              <a:t> Huang </a:t>
            </a:r>
            <a:r>
              <a:rPr lang="fr-FR" sz="1100" i="1" dirty="0"/>
              <a:t>– </a:t>
            </a:r>
            <a:r>
              <a:rPr lang="fr-FR" sz="1100" i="1" dirty="0" err="1"/>
              <a:t>Deeply</a:t>
            </a:r>
            <a:r>
              <a:rPr lang="fr-FR" sz="1100" i="1" dirty="0"/>
              <a:t> Virtual Compton </a:t>
            </a:r>
            <a:r>
              <a:rPr lang="fr-FR" sz="1100" i="1" dirty="0" err="1"/>
              <a:t>Scattering</a:t>
            </a:r>
            <a:r>
              <a:rPr lang="fr-FR" sz="1100" i="1" dirty="0"/>
              <a:t> </a:t>
            </a:r>
            <a:r>
              <a:rPr lang="fr-FR" sz="1100" i="1" dirty="0" err="1"/>
              <a:t>experiments</a:t>
            </a:r>
            <a:r>
              <a:rPr lang="fr-FR" sz="1100" i="1" dirty="0"/>
              <a:t> </a:t>
            </a:r>
            <a:r>
              <a:rPr lang="fr-FR" sz="1100" i="1" dirty="0" err="1"/>
              <a:t>with</a:t>
            </a:r>
            <a:r>
              <a:rPr lang="fr-FR" sz="1100" i="1" dirty="0"/>
              <a:t> the Neutral </a:t>
            </a:r>
            <a:r>
              <a:rPr lang="fr-FR" sz="1100" i="1" dirty="0" err="1"/>
              <a:t>Particle</a:t>
            </a:r>
            <a:r>
              <a:rPr lang="fr-FR" sz="1100" i="1" dirty="0"/>
              <a:t> </a:t>
            </a:r>
            <a:r>
              <a:rPr lang="fr-FR" sz="1100" i="1" dirty="0" err="1"/>
              <a:t>Spectrometer</a:t>
            </a:r>
            <a:r>
              <a:rPr lang="fr-FR" sz="1100" i="1" dirty="0"/>
              <a:t> in Hall C at Jefferson </a:t>
            </a:r>
            <a:r>
              <a:rPr lang="fr-FR" sz="1100" i="1" dirty="0" err="1"/>
              <a:t>Lab</a:t>
            </a:r>
            <a:endParaRPr lang="fr-FR" sz="1100" i="1" dirty="0"/>
          </a:p>
          <a:p>
            <a:r>
              <a:rPr lang="fr-FR" sz="1100" dirty="0">
                <a:solidFill>
                  <a:srgbClr val="0000FF"/>
                </a:solidFill>
              </a:rPr>
              <a:t>Adam Hoballah </a:t>
            </a:r>
            <a:r>
              <a:rPr lang="fr-FR" sz="1100" dirty="0"/>
              <a:t>– </a:t>
            </a:r>
            <a:r>
              <a:rPr lang="fr-FR" sz="1100" i="1" dirty="0" err="1"/>
              <a:t>Analysis</a:t>
            </a:r>
            <a:r>
              <a:rPr lang="fr-FR" sz="1100" i="1" dirty="0"/>
              <a:t> </a:t>
            </a:r>
            <a:r>
              <a:rPr lang="fr-FR" sz="1100" i="1" dirty="0" err="1"/>
              <a:t>tools</a:t>
            </a:r>
            <a:r>
              <a:rPr lang="fr-FR" sz="1100" i="1" dirty="0"/>
              <a:t> in the light of positron </a:t>
            </a:r>
            <a:r>
              <a:rPr lang="fr-FR" sz="1100" i="1" dirty="0" err="1"/>
              <a:t>beams</a:t>
            </a:r>
            <a:endParaRPr lang="fr-FR" sz="1100" i="1" dirty="0"/>
          </a:p>
          <a:p>
            <a:r>
              <a:rPr lang="fr-FR" sz="1100" dirty="0">
                <a:solidFill>
                  <a:srgbClr val="0000FF"/>
                </a:solidFill>
              </a:rPr>
              <a:t>Nicole d’Hose </a:t>
            </a:r>
            <a:r>
              <a:rPr lang="fr-FR" sz="1100" dirty="0"/>
              <a:t>– </a:t>
            </a:r>
            <a:r>
              <a:rPr lang="fr-FR" sz="1100" i="1" dirty="0"/>
              <a:t>Use of positive and </a:t>
            </a:r>
            <a:r>
              <a:rPr lang="fr-FR" sz="1100" i="1" dirty="0" err="1"/>
              <a:t>negative</a:t>
            </a:r>
            <a:r>
              <a:rPr lang="fr-FR" sz="1100" i="1" dirty="0"/>
              <a:t> </a:t>
            </a:r>
            <a:r>
              <a:rPr lang="fr-FR" sz="1100" i="1" dirty="0" err="1"/>
              <a:t>polarized</a:t>
            </a:r>
            <a:r>
              <a:rPr lang="fr-FR" sz="1100" i="1" dirty="0"/>
              <a:t> muon </a:t>
            </a:r>
            <a:r>
              <a:rPr lang="fr-FR" sz="1100" i="1" dirty="0" err="1"/>
              <a:t>beams</a:t>
            </a:r>
            <a:r>
              <a:rPr lang="fr-FR" sz="1100" i="1" dirty="0"/>
              <a:t> to </a:t>
            </a:r>
            <a:r>
              <a:rPr lang="fr-FR" sz="1100" i="1" dirty="0" err="1"/>
              <a:t>study</a:t>
            </a:r>
            <a:r>
              <a:rPr lang="fr-FR" sz="1100" i="1" dirty="0"/>
              <a:t> exclusive </a:t>
            </a:r>
            <a:r>
              <a:rPr lang="fr-FR" sz="1100" i="1" dirty="0" err="1"/>
              <a:t>reactions</a:t>
            </a:r>
            <a:endParaRPr lang="fr-FR" sz="1100" i="1" dirty="0"/>
          </a:p>
          <a:p>
            <a:r>
              <a:rPr lang="fr-FR" sz="1100" dirty="0" err="1"/>
              <a:t>Xiangdong</a:t>
            </a:r>
            <a:r>
              <a:rPr lang="fr-FR" sz="1100" dirty="0"/>
              <a:t> Ji </a:t>
            </a:r>
            <a:r>
              <a:rPr lang="fr-FR" sz="1100" i="1" dirty="0"/>
              <a:t>– Proton mass, </a:t>
            </a:r>
            <a:r>
              <a:rPr lang="fr-FR" sz="1100" i="1" dirty="0" err="1"/>
              <a:t>physics</a:t>
            </a:r>
            <a:r>
              <a:rPr lang="fr-FR" sz="1100" i="1" dirty="0"/>
              <a:t> of </a:t>
            </a:r>
            <a:r>
              <a:rPr lang="fr-FR" sz="1100" i="1" dirty="0" err="1"/>
              <a:t>energy</a:t>
            </a:r>
            <a:r>
              <a:rPr lang="fr-FR" sz="1100" i="1" dirty="0"/>
              <a:t> </a:t>
            </a:r>
            <a:r>
              <a:rPr lang="fr-FR" sz="1100" i="1" dirty="0" err="1"/>
              <a:t>momentum</a:t>
            </a:r>
            <a:r>
              <a:rPr lang="fr-FR" sz="1100" i="1" dirty="0"/>
              <a:t> </a:t>
            </a:r>
            <a:r>
              <a:rPr lang="fr-FR" sz="1100" i="1" dirty="0" err="1"/>
              <a:t>form</a:t>
            </a:r>
            <a:r>
              <a:rPr lang="fr-FR" sz="1100" i="1" dirty="0"/>
              <a:t> </a:t>
            </a:r>
            <a:r>
              <a:rPr lang="fr-FR" sz="1100" i="1" dirty="0" err="1"/>
              <a:t>factors</a:t>
            </a:r>
            <a:r>
              <a:rPr lang="fr-FR" sz="1100" i="1" dirty="0"/>
              <a:t> &amp;</a:t>
            </a:r>
            <a:r>
              <a:rPr lang="fr-FR" sz="1100" i="1" dirty="0" err="1"/>
              <a:t>GPDs</a:t>
            </a:r>
            <a:r>
              <a:rPr lang="fr-FR" sz="1100" i="1" dirty="0"/>
              <a:t> global </a:t>
            </a:r>
            <a:r>
              <a:rPr lang="fr-FR" sz="1100" i="1" dirty="0" err="1"/>
              <a:t>analysis</a:t>
            </a:r>
            <a:endParaRPr lang="fr-FR" sz="1100" i="1" dirty="0"/>
          </a:p>
          <a:p>
            <a:r>
              <a:rPr lang="fr-FR" sz="1100" dirty="0"/>
              <a:t>Victor Martinez-Fernandez </a:t>
            </a:r>
            <a:r>
              <a:rPr lang="fr-FR" sz="1100" i="1" dirty="0"/>
              <a:t>– DDVCS and TCS for </a:t>
            </a:r>
            <a:r>
              <a:rPr lang="fr-FR" sz="1100" i="1" dirty="0" err="1"/>
              <a:t>JLab</a:t>
            </a:r>
            <a:r>
              <a:rPr lang="fr-FR" sz="1100" i="1" dirty="0"/>
              <a:t>, EIC and </a:t>
            </a:r>
            <a:r>
              <a:rPr lang="fr-FR" sz="1100" i="1" dirty="0" err="1"/>
              <a:t>EIcC</a:t>
            </a:r>
            <a:endParaRPr lang="fr-FR" sz="1100" i="1" dirty="0"/>
          </a:p>
          <a:p>
            <a:r>
              <a:rPr lang="fr-FR" sz="1100" dirty="0" err="1"/>
              <a:t>Zein</a:t>
            </a:r>
            <a:r>
              <a:rPr lang="fr-FR" sz="1100" dirty="0"/>
              <a:t>-Eddine </a:t>
            </a:r>
            <a:r>
              <a:rPr lang="fr-FR" sz="1100" dirty="0" err="1"/>
              <a:t>Meziani</a:t>
            </a:r>
            <a:r>
              <a:rPr lang="fr-FR" sz="1100" dirty="0"/>
              <a:t> – </a:t>
            </a:r>
            <a:r>
              <a:rPr lang="fr-FR" sz="1100" i="1" dirty="0"/>
              <a:t>The proton </a:t>
            </a:r>
            <a:r>
              <a:rPr lang="fr-FR" sz="1100" i="1" dirty="0" err="1"/>
              <a:t>gluonic</a:t>
            </a:r>
            <a:r>
              <a:rPr lang="fr-FR" sz="1100" i="1" dirty="0"/>
              <a:t> </a:t>
            </a:r>
            <a:r>
              <a:rPr lang="fr-FR" sz="1100" i="1" dirty="0" err="1"/>
              <a:t>gravitational</a:t>
            </a:r>
            <a:r>
              <a:rPr lang="fr-FR" sz="1100" i="1" dirty="0"/>
              <a:t> </a:t>
            </a:r>
            <a:r>
              <a:rPr lang="fr-FR" sz="1100" i="1" dirty="0" err="1"/>
              <a:t>form</a:t>
            </a:r>
            <a:r>
              <a:rPr lang="fr-FR" sz="1100" i="1" dirty="0"/>
              <a:t> factor: mass, </a:t>
            </a:r>
            <a:r>
              <a:rPr lang="fr-FR" sz="1100" i="1" dirty="0" err="1"/>
              <a:t>scalar</a:t>
            </a:r>
            <a:r>
              <a:rPr lang="fr-FR" sz="1100" i="1" dirty="0"/>
              <a:t>, and pressure </a:t>
            </a:r>
            <a:r>
              <a:rPr lang="fr-FR" sz="1100" i="1" dirty="0" err="1"/>
              <a:t>densities</a:t>
            </a:r>
            <a:endParaRPr lang="fr-FR" sz="1100" i="1" dirty="0"/>
          </a:p>
          <a:p>
            <a:r>
              <a:rPr lang="fr-FR" sz="1100" dirty="0"/>
              <a:t>Rachel Montgomery – </a:t>
            </a:r>
            <a:r>
              <a:rPr lang="fr-FR" sz="1100" i="1" dirty="0" err="1"/>
              <a:t>Meson</a:t>
            </a:r>
            <a:r>
              <a:rPr lang="fr-FR" sz="1100" i="1" dirty="0"/>
              <a:t> structure via </a:t>
            </a:r>
            <a:r>
              <a:rPr lang="fr-FR" sz="1100" i="1" dirty="0" err="1"/>
              <a:t>tagged</a:t>
            </a:r>
            <a:r>
              <a:rPr lang="fr-FR" sz="1100" i="1" dirty="0"/>
              <a:t> </a:t>
            </a:r>
            <a:r>
              <a:rPr lang="fr-FR" sz="1100" i="1" dirty="0" err="1"/>
              <a:t>Deep</a:t>
            </a:r>
            <a:r>
              <a:rPr lang="fr-FR" sz="1100" i="1" dirty="0"/>
              <a:t> </a:t>
            </a:r>
            <a:r>
              <a:rPr lang="fr-FR" sz="1100" i="1" dirty="0" err="1"/>
              <a:t>Inelastic</a:t>
            </a:r>
            <a:r>
              <a:rPr lang="fr-FR" sz="1100" i="1" dirty="0"/>
              <a:t> </a:t>
            </a:r>
            <a:r>
              <a:rPr lang="fr-FR" sz="1100" i="1" dirty="0" err="1"/>
              <a:t>Scattering</a:t>
            </a:r>
            <a:r>
              <a:rPr lang="fr-FR" sz="1100" i="1" dirty="0"/>
              <a:t> at future </a:t>
            </a:r>
            <a:r>
              <a:rPr lang="fr-FR" sz="1100" i="1" dirty="0" err="1"/>
              <a:t>JLab</a:t>
            </a:r>
            <a:endParaRPr lang="fr-FR" sz="1100" i="1" dirty="0"/>
          </a:p>
          <a:p>
            <a:r>
              <a:rPr lang="fr-FR" sz="1100" dirty="0" err="1"/>
              <a:t>Asmita</a:t>
            </a:r>
            <a:r>
              <a:rPr lang="fr-FR" sz="1100" dirty="0"/>
              <a:t> Mukherjee </a:t>
            </a:r>
            <a:r>
              <a:rPr lang="fr-FR" sz="1100" i="1" dirty="0"/>
              <a:t>– </a:t>
            </a:r>
            <a:r>
              <a:rPr lang="fr-FR" sz="1100" i="1" dirty="0" err="1"/>
              <a:t>Gravitational</a:t>
            </a:r>
            <a:r>
              <a:rPr lang="fr-FR" sz="1100" i="1" dirty="0"/>
              <a:t> </a:t>
            </a:r>
            <a:r>
              <a:rPr lang="fr-FR" sz="1100" i="1" dirty="0" err="1"/>
              <a:t>form</a:t>
            </a:r>
            <a:r>
              <a:rPr lang="fr-FR" sz="1100" i="1" dirty="0"/>
              <a:t> </a:t>
            </a:r>
            <a:r>
              <a:rPr lang="fr-FR" sz="1100" i="1" dirty="0" err="1"/>
              <a:t>factors</a:t>
            </a:r>
            <a:r>
              <a:rPr lang="fr-FR" sz="1100" i="1" dirty="0"/>
              <a:t> and </a:t>
            </a:r>
            <a:r>
              <a:rPr lang="fr-FR" sz="1100" i="1" dirty="0" err="1"/>
              <a:t>mechanical</a:t>
            </a:r>
            <a:r>
              <a:rPr lang="fr-FR" sz="1100" i="1" dirty="0"/>
              <a:t> </a:t>
            </a:r>
            <a:r>
              <a:rPr lang="fr-FR" sz="1100" i="1" dirty="0" err="1"/>
              <a:t>properties</a:t>
            </a:r>
            <a:r>
              <a:rPr lang="fr-FR" sz="1100" i="1" dirty="0"/>
              <a:t> of a </a:t>
            </a:r>
            <a:r>
              <a:rPr lang="fr-FR" sz="1100" i="1" dirty="0" err="1"/>
              <a:t>dressed</a:t>
            </a:r>
            <a:r>
              <a:rPr lang="fr-FR" sz="1100" i="1" dirty="0"/>
              <a:t> quark</a:t>
            </a:r>
            <a:endParaRPr lang="fr-FR" sz="1100" dirty="0"/>
          </a:p>
          <a:p>
            <a:r>
              <a:rPr lang="fr-FR" sz="1100" dirty="0">
                <a:solidFill>
                  <a:srgbClr val="0000FF"/>
                </a:solidFill>
              </a:rPr>
              <a:t>Silvia </a:t>
            </a:r>
            <a:r>
              <a:rPr lang="fr-FR" sz="1100" dirty="0" err="1">
                <a:solidFill>
                  <a:srgbClr val="0000FF"/>
                </a:solidFill>
              </a:rPr>
              <a:t>Niccolai</a:t>
            </a:r>
            <a:r>
              <a:rPr lang="fr-FR" sz="1100" dirty="0">
                <a:solidFill>
                  <a:srgbClr val="0000FF"/>
                </a:solidFill>
              </a:rPr>
              <a:t> </a:t>
            </a:r>
            <a:r>
              <a:rPr lang="fr-FR" sz="1100" dirty="0"/>
              <a:t>– </a:t>
            </a:r>
            <a:r>
              <a:rPr lang="fr-FR" sz="1100" i="1" dirty="0" err="1"/>
              <a:t>Deeply</a:t>
            </a:r>
            <a:r>
              <a:rPr lang="fr-FR" sz="1100" i="1" dirty="0"/>
              <a:t> Virtual Compton </a:t>
            </a:r>
            <a:r>
              <a:rPr lang="fr-FR" sz="1100" i="1" dirty="0" err="1"/>
              <a:t>Scattering</a:t>
            </a:r>
            <a:r>
              <a:rPr lang="fr-FR" sz="1100" i="1" dirty="0"/>
              <a:t> on the neutron </a:t>
            </a:r>
            <a:r>
              <a:rPr lang="fr-FR" sz="1100" i="1" dirty="0" err="1"/>
              <a:t>with</a:t>
            </a:r>
            <a:r>
              <a:rPr lang="fr-FR" sz="1100" i="1" dirty="0"/>
              <a:t> positron </a:t>
            </a:r>
            <a:r>
              <a:rPr lang="fr-FR" sz="1100" i="1" dirty="0" err="1"/>
              <a:t>beam</a:t>
            </a:r>
            <a:endParaRPr lang="fr-FR" sz="1100" i="1" dirty="0"/>
          </a:p>
          <a:p>
            <a:r>
              <a:rPr lang="fr-FR" sz="1100" dirty="0">
                <a:solidFill>
                  <a:srgbClr val="0000FF"/>
                </a:solidFill>
              </a:rPr>
              <a:t>Noémie </a:t>
            </a:r>
            <a:r>
              <a:rPr lang="fr-FR" sz="1100" dirty="0" err="1">
                <a:solidFill>
                  <a:srgbClr val="0000FF"/>
                </a:solidFill>
              </a:rPr>
              <a:t>Pilleux</a:t>
            </a:r>
            <a:r>
              <a:rPr lang="fr-FR" sz="1100" dirty="0">
                <a:solidFill>
                  <a:srgbClr val="0000FF"/>
                </a:solidFill>
              </a:rPr>
              <a:t> </a:t>
            </a:r>
            <a:r>
              <a:rPr lang="fr-FR" sz="1100" dirty="0"/>
              <a:t>– </a:t>
            </a:r>
            <a:r>
              <a:rPr lang="fr-FR" sz="1100" i="1" dirty="0" err="1"/>
              <a:t>Deeply</a:t>
            </a:r>
            <a:r>
              <a:rPr lang="fr-FR" sz="1100" i="1" dirty="0"/>
              <a:t> </a:t>
            </a:r>
            <a:r>
              <a:rPr lang="fr-FR" sz="1100" i="1" dirty="0" err="1"/>
              <a:t>virtual</a:t>
            </a:r>
            <a:r>
              <a:rPr lang="fr-FR" sz="1100" i="1" dirty="0"/>
              <a:t> Compton </a:t>
            </a:r>
            <a:r>
              <a:rPr lang="fr-FR" sz="1100" i="1" dirty="0" err="1"/>
              <a:t>scattering</a:t>
            </a:r>
            <a:r>
              <a:rPr lang="fr-FR" sz="1100" i="1" dirty="0"/>
              <a:t> on </a:t>
            </a:r>
            <a:r>
              <a:rPr lang="fr-FR" sz="1100" i="1" dirty="0" err="1"/>
              <a:t>longitudinally</a:t>
            </a:r>
            <a:r>
              <a:rPr lang="fr-FR" sz="1100" i="1" dirty="0"/>
              <a:t> </a:t>
            </a:r>
            <a:r>
              <a:rPr lang="fr-FR" sz="1100" i="1" dirty="0" err="1"/>
              <a:t>polarized</a:t>
            </a:r>
            <a:r>
              <a:rPr lang="fr-FR" sz="1100" i="1" dirty="0"/>
              <a:t> protons and neutrons in ND</a:t>
            </a:r>
            <a:r>
              <a:rPr lang="fr-FR" sz="1100" i="1" baseline="-25000" dirty="0"/>
              <a:t>3</a:t>
            </a:r>
            <a:r>
              <a:rPr lang="fr-FR" sz="1100" i="1" dirty="0"/>
              <a:t> </a:t>
            </a:r>
            <a:r>
              <a:rPr lang="fr-FR" sz="1100" i="1" dirty="0" err="1"/>
              <a:t>with</a:t>
            </a:r>
            <a:r>
              <a:rPr lang="fr-FR" sz="1100" i="1" dirty="0"/>
              <a:t> CLAS12</a:t>
            </a:r>
            <a:endParaRPr lang="fr-FR" sz="1100" dirty="0"/>
          </a:p>
          <a:p>
            <a:r>
              <a:rPr lang="fr-FR" sz="1100" dirty="0">
                <a:solidFill>
                  <a:srgbClr val="0000FF"/>
                </a:solidFill>
              </a:rPr>
              <a:t>Samy </a:t>
            </a:r>
            <a:r>
              <a:rPr lang="fr-FR" sz="1100" dirty="0" err="1">
                <a:solidFill>
                  <a:srgbClr val="0000FF"/>
                </a:solidFill>
              </a:rPr>
              <a:t>Polcher</a:t>
            </a:r>
            <a:r>
              <a:rPr lang="fr-FR" sz="1100" dirty="0">
                <a:solidFill>
                  <a:srgbClr val="0000FF"/>
                </a:solidFill>
              </a:rPr>
              <a:t>-Rafael </a:t>
            </a:r>
            <a:r>
              <a:rPr lang="fr-FR" sz="1100" dirty="0"/>
              <a:t>– </a:t>
            </a:r>
            <a:r>
              <a:rPr lang="fr-FR" sz="1100" i="1" dirty="0"/>
              <a:t>DVCS on </a:t>
            </a:r>
            <a:r>
              <a:rPr lang="fr-FR" sz="1100" i="1" dirty="0" err="1"/>
              <a:t>longitudinally</a:t>
            </a:r>
            <a:r>
              <a:rPr lang="fr-FR" sz="1100" i="1" dirty="0"/>
              <a:t> </a:t>
            </a:r>
            <a:r>
              <a:rPr lang="fr-FR" sz="1100" i="1" dirty="0" err="1"/>
              <a:t>polarized</a:t>
            </a:r>
            <a:r>
              <a:rPr lang="fr-FR" sz="1100" i="1" dirty="0"/>
              <a:t> proton </a:t>
            </a:r>
            <a:r>
              <a:rPr lang="fr-FR" sz="1100" i="1" dirty="0" err="1"/>
              <a:t>with</a:t>
            </a:r>
            <a:r>
              <a:rPr lang="fr-FR" sz="1100" i="1" dirty="0"/>
              <a:t> the CLAS12 </a:t>
            </a:r>
            <a:r>
              <a:rPr lang="fr-FR" sz="1100" i="1" dirty="0" err="1"/>
              <a:t>experiment</a:t>
            </a:r>
            <a:r>
              <a:rPr lang="fr-FR" sz="1100" i="1" dirty="0"/>
              <a:t> at </a:t>
            </a:r>
            <a:r>
              <a:rPr lang="fr-FR" sz="1100" i="1" dirty="0" err="1"/>
              <a:t>JLab</a:t>
            </a:r>
            <a:endParaRPr lang="fr-FR" sz="1100" i="1" dirty="0"/>
          </a:p>
          <a:p>
            <a:r>
              <a:rPr lang="fr-FR" sz="1100" dirty="0">
                <a:solidFill>
                  <a:srgbClr val="0000FF"/>
                </a:solidFill>
              </a:rPr>
              <a:t>Matteo Rinaldi </a:t>
            </a:r>
            <a:r>
              <a:rPr lang="fr-FR" sz="1100" dirty="0"/>
              <a:t>– </a:t>
            </a:r>
            <a:r>
              <a:rPr lang="fr-FR" sz="1100" i="1" dirty="0" err="1"/>
              <a:t>Generalized</a:t>
            </a:r>
            <a:r>
              <a:rPr lang="fr-FR" sz="1100" i="1" dirty="0"/>
              <a:t> parton distributions of light </a:t>
            </a:r>
            <a:r>
              <a:rPr lang="fr-FR" sz="1100" i="1" dirty="0" err="1"/>
              <a:t>nuclei</a:t>
            </a:r>
            <a:endParaRPr lang="fr-FR" sz="1100" i="1" dirty="0"/>
          </a:p>
          <a:p>
            <a:r>
              <a:rPr lang="fr-FR" sz="1100" dirty="0"/>
              <a:t>Craig Roberts – </a:t>
            </a:r>
            <a:r>
              <a:rPr lang="fr-FR" sz="1100" i="1" dirty="0"/>
              <a:t>Insights </a:t>
            </a:r>
            <a:r>
              <a:rPr lang="fr-FR" sz="1100" i="1" dirty="0" err="1"/>
              <a:t>into</a:t>
            </a:r>
            <a:r>
              <a:rPr lang="fr-FR" sz="1100" i="1" dirty="0"/>
              <a:t> the </a:t>
            </a:r>
            <a:r>
              <a:rPr lang="fr-FR" sz="1100" i="1" dirty="0" err="1"/>
              <a:t>emergence</a:t>
            </a:r>
            <a:r>
              <a:rPr lang="fr-FR" sz="1100" i="1" dirty="0"/>
              <a:t> of mass </a:t>
            </a:r>
            <a:r>
              <a:rPr lang="fr-FR" sz="1100" i="1" dirty="0" err="1"/>
              <a:t>studies</a:t>
            </a:r>
            <a:r>
              <a:rPr lang="fr-FR" sz="1100" i="1" dirty="0"/>
              <a:t> of pion and kaon structure</a:t>
            </a:r>
          </a:p>
          <a:p>
            <a:r>
              <a:rPr lang="fr-FR" sz="1100" dirty="0"/>
              <a:t>Peter Schweitzer </a:t>
            </a:r>
            <a:r>
              <a:rPr lang="fr-FR" sz="1100" i="1" dirty="0"/>
              <a:t>– D(</a:t>
            </a:r>
            <a:r>
              <a:rPr lang="fr-FR" sz="1100" i="1" dirty="0" err="1"/>
              <a:t>t</a:t>
            </a:r>
            <a:r>
              <a:rPr lang="fr-FR" sz="1100" i="1" dirty="0"/>
              <a:t>) </a:t>
            </a:r>
            <a:r>
              <a:rPr lang="fr-FR" sz="1100" i="1" dirty="0" err="1"/>
              <a:t>form</a:t>
            </a:r>
            <a:r>
              <a:rPr lang="fr-FR" sz="1100" i="1" dirty="0"/>
              <a:t> factor of proton and neutron</a:t>
            </a:r>
          </a:p>
          <a:p>
            <a:r>
              <a:rPr lang="fr-FR" sz="1100" dirty="0"/>
              <a:t>Pawel </a:t>
            </a:r>
            <a:r>
              <a:rPr lang="fr-FR" sz="1100" dirty="0" err="1"/>
              <a:t>Sznajder</a:t>
            </a:r>
            <a:r>
              <a:rPr lang="fr-FR" sz="1100" dirty="0"/>
              <a:t> – </a:t>
            </a:r>
            <a:r>
              <a:rPr lang="fr-FR" sz="1100" i="1" dirty="0" err="1"/>
              <a:t>Phenomenology</a:t>
            </a:r>
            <a:r>
              <a:rPr lang="fr-FR" sz="1100" i="1" dirty="0"/>
              <a:t> of </a:t>
            </a:r>
            <a:r>
              <a:rPr lang="fr-FR" sz="1100" i="1" dirty="0" err="1"/>
              <a:t>Generalized</a:t>
            </a:r>
            <a:r>
              <a:rPr lang="fr-FR" sz="1100" i="1" dirty="0"/>
              <a:t> Parton Distributions</a:t>
            </a:r>
          </a:p>
          <a:p>
            <a:r>
              <a:rPr lang="fr-FR" sz="1100" dirty="0"/>
              <a:t>Pawel </a:t>
            </a:r>
            <a:r>
              <a:rPr lang="fr-FR" sz="1100" dirty="0" err="1"/>
              <a:t>Sznajder</a:t>
            </a:r>
            <a:r>
              <a:rPr lang="fr-FR" sz="1100" dirty="0"/>
              <a:t> – </a:t>
            </a:r>
            <a:r>
              <a:rPr lang="fr-FR" sz="1100" i="1" dirty="0"/>
              <a:t>Exclusive production of a photon pair </a:t>
            </a:r>
          </a:p>
          <a:p>
            <a:r>
              <a:rPr lang="fr-FR" sz="1100" dirty="0"/>
              <a:t>Marc </a:t>
            </a:r>
            <a:r>
              <a:rPr lang="fr-FR" sz="1100" dirty="0" err="1"/>
              <a:t>Vanderhaeghen</a:t>
            </a:r>
            <a:r>
              <a:rPr lang="fr-FR" sz="1100" dirty="0"/>
              <a:t> – </a:t>
            </a:r>
            <a:r>
              <a:rPr lang="fr-FR" sz="1100" i="1" dirty="0" err="1"/>
              <a:t>Partonic</a:t>
            </a:r>
            <a:r>
              <a:rPr lang="fr-FR" sz="1100" i="1" dirty="0"/>
              <a:t> structure of baryons and transition </a:t>
            </a:r>
            <a:r>
              <a:rPr lang="fr-FR" sz="1100" i="1" dirty="0" err="1"/>
              <a:t>GPDs</a:t>
            </a:r>
            <a:endParaRPr lang="fr-FR" sz="1100" dirty="0"/>
          </a:p>
          <a:p>
            <a:r>
              <a:rPr lang="fr-FR" sz="1100" dirty="0">
                <a:solidFill>
                  <a:srgbClr val="0000FF"/>
                </a:solidFill>
              </a:rPr>
              <a:t>Li Xu </a:t>
            </a:r>
            <a:r>
              <a:rPr lang="fr-FR" sz="1100" dirty="0"/>
              <a:t>– </a:t>
            </a:r>
            <a:r>
              <a:rPr lang="fr-FR" sz="1100" i="1" dirty="0"/>
              <a:t>Neutron DVCS cross section extraction at the CLAS12 </a:t>
            </a:r>
            <a:r>
              <a:rPr lang="fr-FR" sz="1100" i="1" dirty="0" err="1"/>
              <a:t>experiment</a:t>
            </a:r>
            <a:endParaRPr lang="fr-FR" sz="1100" i="1" dirty="0"/>
          </a:p>
          <a:p>
            <a:r>
              <a:rPr lang="fr-FR" sz="1100" dirty="0"/>
              <a:t>Feng Yuan – </a:t>
            </a:r>
            <a:r>
              <a:rPr lang="fr-FR" sz="1100" i="1" dirty="0"/>
              <a:t>The </a:t>
            </a:r>
            <a:r>
              <a:rPr lang="fr-FR" sz="1100" i="1" dirty="0" err="1"/>
              <a:t>path</a:t>
            </a:r>
            <a:r>
              <a:rPr lang="fr-FR" sz="1100" i="1" dirty="0"/>
              <a:t> </a:t>
            </a:r>
            <a:r>
              <a:rPr lang="fr-FR" sz="1100" i="1" dirty="0" err="1"/>
              <a:t>toward</a:t>
            </a:r>
            <a:r>
              <a:rPr lang="fr-FR" sz="1100" i="1" dirty="0"/>
              <a:t> </a:t>
            </a:r>
            <a:r>
              <a:rPr lang="fr-FR" sz="1100" i="1" dirty="0" err="1"/>
              <a:t>multidimensional</a:t>
            </a:r>
            <a:r>
              <a:rPr lang="fr-FR" sz="1100" i="1" dirty="0"/>
              <a:t> hadron structure at </a:t>
            </a:r>
            <a:r>
              <a:rPr lang="fr-FR" sz="1100" i="1" dirty="0" err="1"/>
              <a:t>small</a:t>
            </a:r>
            <a:r>
              <a:rPr lang="fr-FR" sz="1100" i="1" dirty="0"/>
              <a:t>-x</a:t>
            </a:r>
          </a:p>
          <a:p>
            <a:r>
              <a:rPr lang="fr-FR" sz="1100" dirty="0" err="1">
                <a:solidFill>
                  <a:srgbClr val="0000FF"/>
                </a:solidFill>
              </a:rPr>
              <a:t>Zhiwen</a:t>
            </a:r>
            <a:r>
              <a:rPr lang="fr-FR" sz="1100" dirty="0">
                <a:solidFill>
                  <a:srgbClr val="0000FF"/>
                </a:solidFill>
              </a:rPr>
              <a:t> Zhao </a:t>
            </a:r>
            <a:r>
              <a:rPr lang="fr-FR" sz="1100" dirty="0"/>
              <a:t>– </a:t>
            </a:r>
            <a:r>
              <a:rPr lang="fr-FR" sz="1100" i="1" dirty="0" err="1"/>
              <a:t>SoLID</a:t>
            </a:r>
            <a:r>
              <a:rPr lang="fr-FR" sz="1100" i="1" dirty="0"/>
              <a:t> GPD program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A002EFA-2331-2CF5-1C6C-5268FA5B9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666B3690-54CA-AC52-99CF-021ACB14DFD7}"/>
              </a:ext>
            </a:extLst>
          </p:cNvPr>
          <p:cNvGrpSpPr/>
          <p:nvPr/>
        </p:nvGrpSpPr>
        <p:grpSpPr>
          <a:xfrm>
            <a:off x="7601540" y="4204297"/>
            <a:ext cx="3110920" cy="2284957"/>
            <a:chOff x="7413033" y="3918004"/>
            <a:chExt cx="3274858" cy="2614921"/>
          </a:xfrm>
        </p:grpSpPr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99B8E340-01BC-F461-B250-B8143DE53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4799" y="3918004"/>
              <a:ext cx="300309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ea typeface="ＭＳ Ｐゴシック" charset="0"/>
                </a:rPr>
                <a:t>A. Hobart et al. PRL 133 (2024) 211903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6089317-B1B2-FA71-48EA-E4B5F05F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3033" y="4169361"/>
              <a:ext cx="3238033" cy="2363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371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97E84AC-9A4A-0C55-967D-F06D718A2D84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48C5736-EC70-11BD-AD09-83BD3897AF8C}"/>
              </a:ext>
            </a:extLst>
          </p:cNvPr>
          <p:cNvSpPr txBox="1"/>
          <p:nvPr/>
        </p:nvSpPr>
        <p:spPr>
          <a:xfrm>
            <a:off x="1203162" y="161462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C33F06A-F068-CDB6-4857-B744B7771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" y="118932"/>
            <a:ext cx="1193800" cy="774700"/>
          </a:xfrm>
          <a:prstGeom prst="rect">
            <a:avLst/>
          </a:prstGeom>
        </p:spPr>
      </p:pic>
      <p:sp>
        <p:nvSpPr>
          <p:cNvPr id="21" name="Text Box 6">
            <a:extLst>
              <a:ext uri="{FF2B5EF4-FFF2-40B4-BE49-F238E27FC236}">
                <a16:creationId xmlns:a16="http://schemas.microsoft.com/office/drawing/2014/main" id="{7C8E3B3D-C6CD-2E40-A152-8241154EA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052" y="729674"/>
            <a:ext cx="84074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1600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HP2030</a:t>
            </a:r>
            <a:r>
              <a:rPr lang="en-US" sz="1600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program associated two initiatives 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one </a:t>
            </a:r>
            <a:r>
              <a:rPr lang="en-US" sz="1600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MDHS</a:t>
            </a:r>
            <a:r>
              <a:rPr lang="en-US" sz="1600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theoretically oriented and the other </a:t>
            </a:r>
            <a:r>
              <a:rPr lang="en-US" sz="1600" b="1" dirty="0" err="1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JPhys</a:t>
            </a:r>
            <a:r>
              <a:rPr lang="en-US" sz="1600" b="1" baseline="30000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++</a:t>
            </a:r>
            <a:r>
              <a:rPr lang="en-US" sz="1600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more experimentally oriented.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4FC70AF-DEEC-7211-BD80-6D8F5F788C0E}"/>
              </a:ext>
            </a:extLst>
          </p:cNvPr>
          <p:cNvGrpSpPr/>
          <p:nvPr/>
        </p:nvGrpSpPr>
        <p:grpSpPr>
          <a:xfrm>
            <a:off x="167714" y="1497540"/>
            <a:ext cx="11844039" cy="2123658"/>
            <a:chOff x="167714" y="1918296"/>
            <a:chExt cx="11844039" cy="2123658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41F1A3F-5695-55BD-FC14-75D09841F80E}"/>
                </a:ext>
              </a:extLst>
            </p:cNvPr>
            <p:cNvSpPr txBox="1"/>
            <p:nvPr/>
          </p:nvSpPr>
          <p:spPr>
            <a:xfrm>
              <a:off x="167714" y="1918296"/>
              <a:ext cx="11844039" cy="2123658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MDHS </a:t>
              </a:r>
              <a:r>
                <a:rPr lang="fr-FR" sz="2000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: </a:t>
              </a:r>
              <a:r>
                <a:rPr lang="fr-FR" sz="2000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Multidimensional</a:t>
              </a:r>
              <a:r>
                <a:rPr lang="fr-FR" sz="2000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Hadron Structure at the Dawn of the High-</a:t>
              </a:r>
              <a:r>
                <a:rPr lang="fr-FR" sz="2000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Precision</a:t>
              </a:r>
              <a:r>
                <a:rPr lang="fr-FR" sz="2000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</a:t>
              </a:r>
              <a:r>
                <a:rPr lang="fr-FR" sz="2000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Era</a:t>
              </a:r>
              <a:endParaRPr lang="fr-FR" sz="2000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endParaRPr lang="fr-FR" sz="2000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endParaRPr lang="fr-FR" sz="2000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endParaRPr lang="fr-FR" sz="2000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endParaRPr lang="fr-FR" sz="2000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endParaRPr lang="fr-FR" sz="1600" i="1" dirty="0"/>
            </a:p>
            <a:p>
              <a:pPr algn="ctr"/>
              <a:r>
                <a:rPr lang="fr-FR" sz="1600" i="1" dirty="0"/>
                <a:t>C. </a:t>
              </a:r>
              <a:r>
                <a:rPr lang="fr-FR" sz="1600" i="1" dirty="0" err="1"/>
                <a:t>Mézrag</a:t>
              </a:r>
              <a:r>
                <a:rPr lang="fr-FR" sz="1600" i="1" dirty="0"/>
                <a:t> and </a:t>
              </a:r>
              <a:r>
                <a:rPr lang="fr-FR" sz="1600" i="1" dirty="0" err="1"/>
                <a:t>collaborators</a:t>
              </a:r>
              <a:endParaRPr lang="fr-FR" sz="1600" i="1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3B665F9-8473-C7F0-F081-7DFF1D2AA368}"/>
                </a:ext>
              </a:extLst>
            </p:cNvPr>
            <p:cNvSpPr txBox="1"/>
            <p:nvPr/>
          </p:nvSpPr>
          <p:spPr>
            <a:xfrm>
              <a:off x="2758697" y="2507241"/>
              <a:ext cx="89727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dirty="0"/>
                <a:t>The </a:t>
              </a:r>
              <a:r>
                <a:rPr lang="fr-FR" dirty="0" err="1"/>
                <a:t>scientific</a:t>
              </a:r>
              <a:r>
                <a:rPr lang="fr-FR" dirty="0"/>
                <a:t> goal of </a:t>
              </a:r>
              <a:r>
                <a:rPr lang="fr-FR" b="1" dirty="0">
                  <a:solidFill>
                    <a:srgbClr val="0000FF"/>
                  </a:solidFill>
                </a:rPr>
                <a:t>MDHS </a:t>
              </a:r>
              <a:r>
                <a:rPr lang="fr-FR" dirty="0" err="1"/>
                <a:t>was</a:t>
              </a:r>
              <a:r>
                <a:rPr lang="fr-FR" dirty="0"/>
                <a:t> to </a:t>
              </a:r>
              <a:r>
                <a:rPr lang="fr-FR" dirty="0" err="1"/>
                <a:t>initiate</a:t>
              </a:r>
              <a:r>
                <a:rPr lang="fr-FR" dirty="0"/>
                <a:t> the </a:t>
              </a:r>
              <a:r>
                <a:rPr lang="fr-FR" dirty="0" err="1"/>
                <a:t>reflexion</a:t>
              </a:r>
              <a:r>
                <a:rPr lang="fr-FR" dirty="0"/>
                <a:t> about the </a:t>
              </a:r>
              <a:r>
                <a:rPr lang="fr-FR" b="1" dirty="0" err="1">
                  <a:solidFill>
                    <a:srgbClr val="0000FF"/>
                  </a:solidFill>
                </a:rPr>
                <a:t>theoretica</a:t>
              </a:r>
              <a:r>
                <a:rPr lang="fr-FR" dirty="0" err="1"/>
                <a:t>l</a:t>
              </a:r>
              <a:r>
                <a:rPr lang="fr-FR" dirty="0"/>
                <a:t> and </a:t>
              </a:r>
              <a:r>
                <a:rPr lang="fr-FR" b="1" dirty="0" err="1">
                  <a:solidFill>
                    <a:srgbClr val="0000FF"/>
                  </a:solidFill>
                </a:rPr>
                <a:t>phenomenological</a:t>
              </a:r>
              <a:r>
                <a:rPr lang="fr-FR" b="1" dirty="0">
                  <a:solidFill>
                    <a:srgbClr val="0000FF"/>
                  </a:solidFill>
                </a:rPr>
                <a:t> </a:t>
              </a:r>
              <a:r>
                <a:rPr lang="fr-FR" b="1" dirty="0" err="1">
                  <a:solidFill>
                    <a:srgbClr val="0000FF"/>
                  </a:solidFill>
                </a:rPr>
                <a:t>tools</a:t>
              </a:r>
              <a:r>
                <a:rPr lang="fr-FR" dirty="0"/>
                <a:t> </a:t>
              </a:r>
              <a:r>
                <a:rPr lang="fr-FR" dirty="0" err="1"/>
                <a:t>needed</a:t>
              </a:r>
              <a:r>
                <a:rPr lang="fr-FR" dirty="0"/>
                <a:t> to exploit the full </a:t>
              </a:r>
              <a:r>
                <a:rPr lang="fr-FR" dirty="0" err="1"/>
                <a:t>potentiality</a:t>
              </a:r>
              <a:r>
                <a:rPr lang="fr-FR" dirty="0"/>
                <a:t> of </a:t>
              </a:r>
              <a:r>
                <a:rPr lang="fr-FR" b="1" dirty="0">
                  <a:solidFill>
                    <a:srgbClr val="0000FF"/>
                  </a:solidFill>
                </a:rPr>
                <a:t>high-</a:t>
              </a:r>
              <a:r>
                <a:rPr lang="fr-FR" b="1" dirty="0" err="1">
                  <a:solidFill>
                    <a:srgbClr val="0000FF"/>
                  </a:solidFill>
                </a:rPr>
                <a:t>precision</a:t>
              </a:r>
              <a:r>
                <a:rPr lang="fr-FR" b="1" dirty="0">
                  <a:solidFill>
                    <a:srgbClr val="0000FF"/>
                  </a:solidFill>
                </a:rPr>
                <a:t> data </a:t>
              </a:r>
              <a:r>
                <a:rPr lang="fr-FR" dirty="0"/>
                <a:t>(</a:t>
              </a:r>
              <a:r>
                <a:rPr lang="fr-FR" dirty="0" err="1"/>
                <a:t>JLab</a:t>
              </a:r>
              <a:r>
                <a:rPr lang="fr-FR" dirty="0"/>
                <a:t>, EIC) and to </a:t>
              </a:r>
              <a:r>
                <a:rPr lang="fr-FR" b="1" dirty="0" err="1">
                  <a:solidFill>
                    <a:srgbClr val="0000FF"/>
                  </a:solidFill>
                </a:rPr>
                <a:t>connect</a:t>
              </a:r>
              <a:r>
                <a:rPr lang="fr-FR" b="1" dirty="0">
                  <a:solidFill>
                    <a:srgbClr val="0000FF"/>
                  </a:solidFill>
                </a:rPr>
                <a:t> </a:t>
              </a:r>
              <a:r>
                <a:rPr lang="fr-FR" b="1" dirty="0" err="1">
                  <a:solidFill>
                    <a:srgbClr val="0000FF"/>
                  </a:solidFill>
                </a:rPr>
                <a:t>experimental</a:t>
              </a:r>
              <a:r>
                <a:rPr lang="fr-FR" b="1" dirty="0">
                  <a:solidFill>
                    <a:srgbClr val="0000FF"/>
                  </a:solidFill>
                </a:rPr>
                <a:t> data </a:t>
              </a:r>
              <a:r>
                <a:rPr lang="fr-FR" b="1" dirty="0" err="1">
                  <a:solidFill>
                    <a:srgbClr val="0000FF"/>
                  </a:solidFill>
                </a:rPr>
                <a:t>with</a:t>
              </a:r>
              <a:r>
                <a:rPr lang="fr-FR" b="1" dirty="0">
                  <a:solidFill>
                    <a:srgbClr val="0000FF"/>
                  </a:solidFill>
                </a:rPr>
                <a:t> hadron structures</a:t>
              </a:r>
              <a:r>
                <a:rPr lang="fr-FR" dirty="0"/>
                <a:t>.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A407529-10D7-1DC7-AACE-3ABF3E47F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745" y="2276251"/>
              <a:ext cx="1478039" cy="1683462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F311C4A-DE80-22FF-A12F-0A9DD20955CA}"/>
              </a:ext>
            </a:extLst>
          </p:cNvPr>
          <p:cNvGrpSpPr/>
          <p:nvPr/>
        </p:nvGrpSpPr>
        <p:grpSpPr>
          <a:xfrm>
            <a:off x="180247" y="3971416"/>
            <a:ext cx="11844039" cy="2185214"/>
            <a:chOff x="180247" y="4325194"/>
            <a:chExt cx="11844039" cy="2185214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E422F7E-337E-4DD8-312C-E6A928F3E054}"/>
                </a:ext>
              </a:extLst>
            </p:cNvPr>
            <p:cNvSpPr txBox="1"/>
            <p:nvPr/>
          </p:nvSpPr>
          <p:spPr>
            <a:xfrm>
              <a:off x="180247" y="4325194"/>
              <a:ext cx="11844039" cy="2185214"/>
            </a:xfrm>
            <a:prstGeom prst="rect">
              <a:avLst/>
            </a:prstGeom>
            <a:noFill/>
            <a:ln w="25400">
              <a:solidFill>
                <a:srgbClr val="FF2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JPhys</a:t>
              </a:r>
              <a:r>
                <a:rPr lang="fr-FR" sz="2000" b="1" baseline="30000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++</a:t>
              </a:r>
              <a:r>
                <a:rPr lang="fr-FR" sz="2000" b="1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: </a:t>
              </a:r>
              <a:r>
                <a:rPr lang="fr-FR" sz="2000" b="1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Physics</a:t>
              </a:r>
              <a:r>
                <a:rPr lang="fr-FR" sz="2000" b="1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</a:t>
              </a:r>
              <a:r>
                <a:rPr lang="fr-FR" sz="2000" b="1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Opportunities</a:t>
              </a:r>
              <a:r>
                <a:rPr lang="fr-FR" sz="2000" b="1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</a:t>
              </a:r>
              <a:r>
                <a:rPr lang="fr-FR" sz="2000" b="1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with</a:t>
              </a:r>
              <a:r>
                <a:rPr lang="fr-FR" sz="2000" b="1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Jefferson </a:t>
              </a:r>
              <a:r>
                <a:rPr lang="fr-FR" sz="2000" b="1" dirty="0" err="1">
                  <a:solidFill>
                    <a:srgbClr val="CD04FF"/>
                  </a:solidFill>
                  <a:latin typeface="Lucida Calligraphy" panose="03010101010101010101" pitchFamily="66" charset="77"/>
                </a:rPr>
                <a:t>Lab</a:t>
              </a:r>
              <a:r>
                <a:rPr lang="fr-FR" sz="2000" b="1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Positron and </a:t>
              </a:r>
              <a:r>
                <a:rPr lang="fr-FR" sz="2000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Energy</a:t>
              </a:r>
              <a:r>
                <a:rPr lang="fr-FR" sz="2000" b="1" dirty="0">
                  <a:solidFill>
                    <a:srgbClr val="CD04FF"/>
                  </a:solidFill>
                  <a:latin typeface="Lucida Calligraphy" panose="03010101010101010101" pitchFamily="66" charset="77"/>
                </a:rPr>
                <a:t> Upgrades</a:t>
              </a:r>
            </a:p>
            <a:p>
              <a:pPr algn="ctr"/>
              <a:endParaRPr lang="fr-FR" sz="2000" b="1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pPr algn="ctr"/>
              <a:endParaRPr lang="fr-FR" sz="2000" b="1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pPr algn="ctr"/>
              <a:endParaRPr lang="fr-FR" sz="2000" b="1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pPr algn="ctr"/>
              <a:endParaRPr lang="fr-FR" sz="2000" b="1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pPr algn="ctr"/>
              <a:endParaRPr lang="fr-FR" sz="2000" b="1" i="1" dirty="0">
                <a:solidFill>
                  <a:srgbClr val="CD04FF"/>
                </a:solidFill>
                <a:latin typeface="Lucida Calligraphy" panose="03010101010101010101" pitchFamily="66" charset="77"/>
              </a:endParaRPr>
            </a:p>
            <a:p>
              <a:pPr algn="ctr"/>
              <a:r>
                <a:rPr lang="fr-FR" sz="1600" i="1" dirty="0"/>
                <a:t>E. Voutier and </a:t>
              </a:r>
              <a:r>
                <a:rPr lang="fr-FR" sz="1600" i="1" dirty="0" err="1"/>
                <a:t>collaborators</a:t>
              </a:r>
              <a:endParaRPr lang="fr-FR" sz="1600" i="1" dirty="0"/>
            </a:p>
          </p:txBody>
        </p:sp>
        <p:pic>
          <p:nvPicPr>
            <p:cNvPr id="31" name="Image 30" descr="LP15122-Picture.eps">
              <a:extLst>
                <a:ext uri="{FF2B5EF4-FFF2-40B4-BE49-F238E27FC236}">
                  <a16:creationId xmlns:a16="http://schemas.microsoft.com/office/drawing/2014/main" id="{08FB32B3-D356-208E-5740-ED38DD53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43" y="4672934"/>
              <a:ext cx="1807757" cy="1807757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43B25A6-4941-A021-C1EE-CD026BB6C7EA}"/>
                </a:ext>
              </a:extLst>
            </p:cNvPr>
            <p:cNvSpPr txBox="1"/>
            <p:nvPr/>
          </p:nvSpPr>
          <p:spPr>
            <a:xfrm>
              <a:off x="2758697" y="5002473"/>
              <a:ext cx="897275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dirty="0"/>
                <a:t>The </a:t>
              </a:r>
              <a:r>
                <a:rPr lang="fr-FR" dirty="0" err="1"/>
                <a:t>scientific</a:t>
              </a:r>
              <a:r>
                <a:rPr lang="fr-FR" dirty="0"/>
                <a:t> goal of </a:t>
              </a:r>
              <a:r>
                <a:rPr lang="fr-FR" b="1" dirty="0" err="1">
                  <a:solidFill>
                    <a:srgbClr val="FF2600"/>
                  </a:solidFill>
                </a:rPr>
                <a:t>JPhys</a:t>
              </a:r>
              <a:r>
                <a:rPr lang="fr-FR" b="1" baseline="30000" dirty="0">
                  <a:solidFill>
                    <a:srgbClr val="FF2600"/>
                  </a:solidFill>
                </a:rPr>
                <a:t>++</a:t>
              </a:r>
              <a:r>
                <a:rPr lang="fr-FR" dirty="0"/>
                <a:t> </a:t>
              </a:r>
              <a:r>
                <a:rPr lang="fr-FR" dirty="0" err="1"/>
                <a:t>was</a:t>
              </a:r>
              <a:r>
                <a:rPr lang="fr-FR" dirty="0"/>
                <a:t> to </a:t>
              </a:r>
              <a:r>
                <a:rPr lang="fr-FR" dirty="0" err="1"/>
                <a:t>develop</a:t>
              </a:r>
              <a:r>
                <a:rPr lang="fr-FR" dirty="0"/>
                <a:t> and </a:t>
              </a:r>
              <a:r>
                <a:rPr lang="fr-FR" dirty="0" err="1"/>
                <a:t>obtain</a:t>
              </a:r>
              <a:r>
                <a:rPr lang="fr-FR" dirty="0"/>
                <a:t> the </a:t>
              </a:r>
              <a:r>
                <a:rPr lang="fr-FR" dirty="0" err="1"/>
                <a:t>scientific</a:t>
              </a:r>
              <a:r>
                <a:rPr lang="fr-FR" dirty="0"/>
                <a:t> </a:t>
              </a:r>
              <a:r>
                <a:rPr lang="fr-FR" dirty="0" err="1"/>
                <a:t>material</a:t>
              </a:r>
              <a:r>
                <a:rPr lang="fr-FR" dirty="0"/>
                <a:t> </a:t>
              </a:r>
              <a:r>
                <a:rPr lang="fr-FR" dirty="0" err="1"/>
                <a:t>necessary</a:t>
              </a:r>
              <a:r>
                <a:rPr lang="fr-FR" dirty="0"/>
                <a:t> for </a:t>
              </a:r>
              <a:r>
                <a:rPr lang="fr-FR" b="1" dirty="0">
                  <a:solidFill>
                    <a:srgbClr val="FF2600"/>
                  </a:solidFill>
                </a:rPr>
                <a:t>new </a:t>
              </a:r>
              <a:r>
                <a:rPr lang="fr-FR" b="1" dirty="0" err="1">
                  <a:solidFill>
                    <a:srgbClr val="FF2600"/>
                  </a:solidFill>
                </a:rPr>
                <a:t>experimental</a:t>
              </a:r>
              <a:r>
                <a:rPr lang="fr-FR" b="1" dirty="0">
                  <a:solidFill>
                    <a:srgbClr val="FF2600"/>
                  </a:solidFill>
                </a:rPr>
                <a:t> </a:t>
              </a:r>
              <a:r>
                <a:rPr lang="fr-FR" b="1" dirty="0" err="1">
                  <a:solidFill>
                    <a:srgbClr val="FF2600"/>
                  </a:solidFill>
                </a:rPr>
                <a:t>proposals</a:t>
              </a:r>
              <a:r>
                <a:rPr lang="fr-FR" dirty="0"/>
                <a:t> and </a:t>
              </a:r>
              <a:r>
                <a:rPr lang="fr-FR" b="1" dirty="0">
                  <a:solidFill>
                    <a:srgbClr val="FF2600"/>
                  </a:solidFill>
                </a:rPr>
                <a:t>new directions of </a:t>
              </a:r>
              <a:r>
                <a:rPr lang="fr-FR" b="1" dirty="0" err="1">
                  <a:solidFill>
                    <a:srgbClr val="FF2600"/>
                  </a:solidFill>
                </a:rPr>
                <a:t>research</a:t>
              </a:r>
              <a:r>
                <a:rPr lang="fr-FR" dirty="0"/>
                <a:t> in support of the </a:t>
              </a:r>
              <a:r>
                <a:rPr lang="fr-FR" b="1" dirty="0" err="1">
                  <a:solidFill>
                    <a:srgbClr val="0432FF"/>
                  </a:solidFill>
                </a:rPr>
                <a:t>JLab</a:t>
              </a:r>
              <a:r>
                <a:rPr lang="fr-FR" b="1" dirty="0">
                  <a:solidFill>
                    <a:srgbClr val="0432FF"/>
                  </a:solidFill>
                </a:rPr>
                <a:t> Upgrade Initiatives.</a:t>
              </a:r>
              <a:endParaRPr lang="fr-FR" dirty="0"/>
            </a:p>
          </p:txBody>
        </p:sp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140EB0E-9644-2C15-42BA-31EEF8AB5B9B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C10C9FD9-7137-2292-DE26-B52F6C54A0DE}"/>
              </a:ext>
            </a:extLst>
          </p:cNvPr>
          <p:cNvSpPr txBox="1"/>
          <p:nvPr/>
        </p:nvSpPr>
        <p:spPr>
          <a:xfrm>
            <a:off x="11723958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C48C508B-8B40-F41B-9D20-6C4FAF0D5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6F218E-79C9-8589-D4B9-88270239F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E8BED3-0CCC-82D3-78A8-F39454D328C1}"/>
              </a:ext>
            </a:extLst>
          </p:cNvPr>
          <p:cNvSpPr txBox="1"/>
          <p:nvPr/>
        </p:nvSpPr>
        <p:spPr>
          <a:xfrm>
            <a:off x="4232791" y="6253317"/>
            <a:ext cx="3860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D04FF"/>
                </a:solidFill>
              </a:rPr>
              <a:t>https://indico.ijclab.in2p3.fr/</a:t>
            </a:r>
            <a:r>
              <a:rPr lang="fr-FR" sz="1600" dirty="0" err="1">
                <a:solidFill>
                  <a:srgbClr val="CD04FF"/>
                </a:solidFill>
              </a:rPr>
              <a:t>event</a:t>
            </a:r>
            <a:r>
              <a:rPr lang="fr-FR" sz="1600" dirty="0">
                <a:solidFill>
                  <a:srgbClr val="CD04FF"/>
                </a:solidFill>
              </a:rPr>
              <a:t>/10641/</a:t>
            </a:r>
          </a:p>
        </p:txBody>
      </p:sp>
    </p:spTree>
    <p:extLst>
      <p:ext uri="{BB962C8B-B14F-4D97-AF65-F5344CB8AC3E}">
        <p14:creationId xmlns:p14="http://schemas.microsoft.com/office/powerpoint/2010/main" val="3176813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6CF033F-2E53-128A-9D3A-BB48EA69E812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34F164A-B1AF-BB63-249E-4FC220AA5A1D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F4964346-74B0-6460-5669-49E0CB7B0133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20/35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C3E08BA-BDD6-D772-1984-94EBA44E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2869B679-7479-4A57-B841-DC86079ED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6" y="1024395"/>
            <a:ext cx="410568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Gravitational Form Factors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657F38-735D-4FDC-AC0C-C682C801C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332" y="1210655"/>
            <a:ext cx="60875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L.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Elouadrhiri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F.-X. Girod, C.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Lorcé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P.E.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Shanahan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RMP 95 (2023) 041002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F8F60B-BA6E-4F09-AEA5-0E093534903C}"/>
              </a:ext>
            </a:extLst>
          </p:cNvPr>
          <p:cNvSpPr txBox="1"/>
          <p:nvPr/>
        </p:nvSpPr>
        <p:spPr>
          <a:xfrm>
            <a:off x="12438743" y="14804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25C810E-A52E-4BD8-A1E9-41A4600D6F93}"/>
                  </a:ext>
                </a:extLst>
              </p:cNvPr>
              <p:cNvSpPr txBox="1"/>
              <p:nvPr/>
            </p:nvSpPr>
            <p:spPr>
              <a:xfrm>
                <a:off x="1750787" y="3218732"/>
                <a:ext cx="8703854" cy="589329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</m:e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p>
                        </m:sSubSup>
                        <m:d>
                          <m:d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p>
                        </m:sSup>
                        <m:d>
                          <m:d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𝜈𝛼</m:t>
                                    </m:r>
                                  </m:sub>
                                </m:s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𝜇𝛼</m:t>
                                    </m:r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p>
                        </m:sSup>
                        <m:d>
                          <m:d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𝜇𝜈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25C810E-A52E-4BD8-A1E9-41A4600D6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787" y="3218732"/>
                <a:ext cx="8703854" cy="589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A0FD63C1-56B6-4330-9C00-698ABF4ED467}"/>
              </a:ext>
            </a:extLst>
          </p:cNvPr>
          <p:cNvSpPr txBox="1"/>
          <p:nvPr/>
        </p:nvSpPr>
        <p:spPr>
          <a:xfrm>
            <a:off x="2895984" y="4109424"/>
            <a:ext cx="2023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Mass/</a:t>
            </a:r>
            <a:r>
              <a:rPr lang="fr-FR" sz="1400" dirty="0" err="1">
                <a:solidFill>
                  <a:srgbClr val="FF0000"/>
                </a:solidFill>
              </a:rPr>
              <a:t>energy</a:t>
            </a:r>
            <a:r>
              <a:rPr lang="fr-FR" sz="1400" dirty="0">
                <a:solidFill>
                  <a:srgbClr val="FF0000"/>
                </a:solidFill>
              </a:rPr>
              <a:t> distribution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003E07-3D40-4F0C-8312-44CD70373B2F}"/>
              </a:ext>
            </a:extLst>
          </p:cNvPr>
          <p:cNvSpPr txBox="1"/>
          <p:nvPr/>
        </p:nvSpPr>
        <p:spPr>
          <a:xfrm>
            <a:off x="5270320" y="4111993"/>
            <a:ext cx="2545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FF0000"/>
                </a:solidFill>
              </a:rPr>
              <a:t>Angular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momentum</a:t>
            </a:r>
            <a:r>
              <a:rPr lang="fr-FR" sz="1400" dirty="0">
                <a:solidFill>
                  <a:srgbClr val="FF0000"/>
                </a:solidFill>
              </a:rPr>
              <a:t> distribution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49C8C72-AC37-4EB9-A6D3-6AEC1FCD684D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985760" y="3639268"/>
            <a:ext cx="840353" cy="625809"/>
          </a:xfrm>
          <a:prstGeom prst="straightConnector1">
            <a:avLst/>
          </a:prstGeom>
          <a:ln w="95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C74983C-9A71-4D60-9714-C335D49BC21A}"/>
              </a:ext>
            </a:extLst>
          </p:cNvPr>
          <p:cNvCxnSpPr>
            <a:cxnSpLocks/>
          </p:cNvCxnSpPr>
          <p:nvPr/>
        </p:nvCxnSpPr>
        <p:spPr>
          <a:xfrm flipH="1" flipV="1">
            <a:off x="5567680" y="3639268"/>
            <a:ext cx="1087120" cy="470157"/>
          </a:xfrm>
          <a:prstGeom prst="straightConnector1">
            <a:avLst/>
          </a:prstGeom>
          <a:ln w="95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5604FD5-D3B9-4B19-8245-2CC5AEEBDD32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3907800" y="3639268"/>
            <a:ext cx="219679" cy="470156"/>
          </a:xfrm>
          <a:prstGeom prst="straightConnector1">
            <a:avLst/>
          </a:prstGeom>
          <a:ln w="95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6">
            <a:extLst>
              <a:ext uri="{FF2B5EF4-FFF2-40B4-BE49-F238E27FC236}">
                <a16:creationId xmlns:a16="http://schemas.microsoft.com/office/drawing/2014/main" id="{DE6B7C36-0CA2-4030-87A6-07165AC30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660348"/>
            <a:ext cx="1161942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Experimental access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to the Gravitational Form Factors (GFFs) of hadrons is the novel quest for understanding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nucleon structure and dynamics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endParaRPr lang="en-US" sz="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GFFs may be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probed indirectly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 various exclusive processes: (Double) Deeply Virtual Compton Scattering, Time-Like Compton Scattering, Meson Production, J/</a:t>
            </a:r>
            <a:r>
              <a:rPr lang="en-US" dirty="0">
                <a:latin typeface="Symbol" pitchFamily="2" charset="2"/>
                <a:cs typeface="Microsoft Sans Serif" panose="020B0604020202020204" pitchFamily="34" charset="0"/>
              </a:rPr>
              <a:t>Y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production at threshold...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EFD7A7D-82C3-4F0E-8113-4DB8E93A9559}"/>
                  </a:ext>
                </a:extLst>
              </p:cNvPr>
              <p:cNvSpPr txBox="1"/>
              <p:nvPr/>
            </p:nvSpPr>
            <p:spPr>
              <a:xfrm>
                <a:off x="4917440" y="5588000"/>
                <a:ext cx="2387600" cy="71737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mech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=6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EFD7A7D-82C3-4F0E-8113-4DB8E93A9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440" y="5588000"/>
                <a:ext cx="2387600" cy="717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D65B63D-2887-450B-8AB4-90104444ADA2}"/>
                  </a:ext>
                </a:extLst>
              </p:cNvPr>
              <p:cNvSpPr txBox="1"/>
              <p:nvPr/>
            </p:nvSpPr>
            <p:spPr>
              <a:xfrm>
                <a:off x="4521200" y="4795520"/>
                <a:ext cx="3148298" cy="645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 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</m:acc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D65B63D-2887-450B-8AB4-90104444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0" y="4795520"/>
                <a:ext cx="3148298" cy="6458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03275B0A-3B5C-4B4A-BB4D-E3A67787D338}"/>
              </a:ext>
            </a:extLst>
          </p:cNvPr>
          <p:cNvSpPr txBox="1"/>
          <p:nvPr/>
        </p:nvSpPr>
        <p:spPr>
          <a:xfrm>
            <a:off x="8826113" y="4111188"/>
            <a:ext cx="2417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Forces &amp;  pressure distribution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C062BD7-2525-4EE8-BAA1-D05984726A24}"/>
              </a:ext>
            </a:extLst>
          </p:cNvPr>
          <p:cNvGrpSpPr/>
          <p:nvPr/>
        </p:nvGrpSpPr>
        <p:grpSpPr>
          <a:xfrm>
            <a:off x="8482965" y="4515217"/>
            <a:ext cx="3109595" cy="1411795"/>
            <a:chOff x="8513445" y="4728577"/>
            <a:chExt cx="3109595" cy="14117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77FA8C2D-9A63-41D1-92DA-969985547BCB}"/>
                    </a:ext>
                  </a:extLst>
                </p:cNvPr>
                <p:cNvSpPr txBox="1"/>
                <p:nvPr/>
              </p:nvSpPr>
              <p:spPr>
                <a:xfrm>
                  <a:off x="8543925" y="4759057"/>
                  <a:ext cx="2996140" cy="616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𝑑𝑟</m:t>
                                </m:r>
                              </m:den>
                            </m:f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77FA8C2D-9A63-41D1-92DA-969985547B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3925" y="4759057"/>
                  <a:ext cx="2996140" cy="6163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16C24C53-669A-405F-8B5F-6E4B24DE3802}"/>
                    </a:ext>
                  </a:extLst>
                </p:cNvPr>
                <p:cNvSpPr txBox="1"/>
                <p:nvPr/>
              </p:nvSpPr>
              <p:spPr>
                <a:xfrm>
                  <a:off x="8543925" y="5449937"/>
                  <a:ext cx="3072444" cy="616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𝑑𝑟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16C24C53-669A-405F-8B5F-6E4B24DE3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3925" y="5449937"/>
                  <a:ext cx="3072444" cy="616387"/>
                </a:xfrm>
                <a:prstGeom prst="rect">
                  <a:avLst/>
                </a:prstGeom>
                <a:blipFill>
                  <a:blip r:embed="rId8"/>
                  <a:stretch>
                    <a:fillRect b="-9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AFE027-F7CD-4AC4-A1B5-14DC661E1BD9}"/>
                </a:ext>
              </a:extLst>
            </p:cNvPr>
            <p:cNvSpPr/>
            <p:nvPr/>
          </p:nvSpPr>
          <p:spPr>
            <a:xfrm>
              <a:off x="8513445" y="4728577"/>
              <a:ext cx="3109595" cy="14117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701BBA1-F8DD-498C-8493-DFE29C30922D}"/>
                  </a:ext>
                </a:extLst>
              </p:cNvPr>
              <p:cNvSpPr txBox="1"/>
              <p:nvPr/>
            </p:nvSpPr>
            <p:spPr>
              <a:xfrm>
                <a:off x="954394" y="4538945"/>
                <a:ext cx="3109595" cy="158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buClr>
                    <a:srgbClr val="FF40FF"/>
                  </a:buClr>
                </a:pPr>
                <a:r>
                  <a:rPr lang="fr-FR" sz="1600" b="1" dirty="0" err="1">
                    <a:solidFill>
                      <a:srgbClr val="CD04FF"/>
                    </a:solidFill>
                  </a:rPr>
                  <a:t>Mechanical</a:t>
                </a:r>
                <a:r>
                  <a:rPr lang="fr-FR" sz="1600" b="1" dirty="0">
                    <a:solidFill>
                      <a:srgbClr val="CD04FF"/>
                    </a:solidFill>
                  </a:rPr>
                  <a:t> </a:t>
                </a:r>
                <a:r>
                  <a:rPr lang="fr-FR" sz="1600" b="1" dirty="0" err="1">
                    <a:solidFill>
                      <a:srgbClr val="CD04FF"/>
                    </a:solidFill>
                  </a:rPr>
                  <a:t>properties</a:t>
                </a:r>
                <a:r>
                  <a:rPr lang="fr-FR" sz="1600" b="1" dirty="0">
                    <a:solidFill>
                      <a:srgbClr val="CD04FF"/>
                    </a:solidFill>
                  </a:rPr>
                  <a:t> </a:t>
                </a:r>
                <a:r>
                  <a:rPr lang="fr-FR" sz="1600" dirty="0"/>
                  <a:t>of hadrons can </a:t>
                </a:r>
                <a:r>
                  <a:rPr lang="fr-FR" sz="1600" dirty="0" err="1"/>
                  <a:t>be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obtained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from</a:t>
                </a:r>
                <a:r>
                  <a:rPr lang="fr-FR" sz="1600" dirty="0"/>
                  <a:t> the total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6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  <m:r>
                      <a:rPr lang="fr-FR" sz="16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600" dirty="0"/>
                  <a:t> GFF and </a:t>
                </a:r>
                <a:r>
                  <a:rPr lang="fr-FR" sz="1600" dirty="0" err="1"/>
                  <a:t>its</a:t>
                </a:r>
                <a:r>
                  <a:rPr lang="fr-FR" sz="1600" dirty="0"/>
                  <a:t> Fourier </a:t>
                </a:r>
                <a:r>
                  <a:rPr lang="fr-FR" sz="1600" dirty="0" err="1"/>
                  <a:t>transform</a:t>
                </a:r>
                <a:r>
                  <a:rPr lang="fr-FR" sz="1600" dirty="0"/>
                  <a:t> in </a:t>
                </a:r>
                <a:r>
                  <a:rPr lang="fr-FR" sz="1600" dirty="0" err="1"/>
                  <a:t>terms</a:t>
                </a:r>
                <a:r>
                  <a:rPr lang="fr-FR" sz="1600" dirty="0"/>
                  <a:t> of </a:t>
                </a:r>
                <a:r>
                  <a:rPr lang="fr-FR" sz="1600" dirty="0" err="1"/>
                  <a:t>their</a:t>
                </a:r>
                <a:r>
                  <a:rPr lang="fr-FR" sz="1600" dirty="0"/>
                  <a:t> </a:t>
                </a:r>
                <a:r>
                  <a:rPr lang="fr-FR" sz="1600" b="1" dirty="0" err="1">
                    <a:solidFill>
                      <a:srgbClr val="FF0000"/>
                    </a:solidFill>
                  </a:rPr>
                  <a:t>mechanical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 radius </a:t>
                </a:r>
                <a:r>
                  <a:rPr lang="fr-FR" sz="1600" dirty="0"/>
                  <a:t>and </a:t>
                </a:r>
                <a:r>
                  <a:rPr lang="fr-FR" sz="1600" b="1" dirty="0" err="1">
                    <a:solidFill>
                      <a:srgbClr val="FF0000"/>
                    </a:solidFill>
                  </a:rPr>
                  <a:t>shear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 force</a:t>
                </a:r>
                <a:r>
                  <a:rPr lang="fr-FR" sz="1600" dirty="0"/>
                  <a:t> and 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pressure</a:t>
                </a:r>
                <a:r>
                  <a:rPr lang="fr-FR" sz="1600" dirty="0"/>
                  <a:t> distributions.</a:t>
                </a: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C701BBA1-F8DD-498C-8493-DFE29C309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94" y="4538945"/>
                <a:ext cx="3109595" cy="1588640"/>
              </a:xfrm>
              <a:prstGeom prst="rect">
                <a:avLst/>
              </a:prstGeom>
              <a:blipFill>
                <a:blip r:embed="rId9"/>
                <a:stretch>
                  <a:fillRect l="-1176" t="-1154" r="-980" b="-4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 descr="LP15122-Picture.eps">
            <a:extLst>
              <a:ext uri="{FF2B5EF4-FFF2-40B4-BE49-F238E27FC236}">
                <a16:creationId xmlns:a16="http://schemas.microsoft.com/office/drawing/2014/main" id="{CD17CCB9-C806-4D76-FB96-A9362FCB3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CD6924-7AEC-8243-9F5B-7765F7B907E0}"/>
              </a:ext>
            </a:extLst>
          </p:cNvPr>
          <p:cNvSpPr txBox="1"/>
          <p:nvPr/>
        </p:nvSpPr>
        <p:spPr>
          <a:xfrm>
            <a:off x="1203162" y="161462"/>
            <a:ext cx="465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Mass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48DC4755-D4F7-941A-8DE3-4BDC225B7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852288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6">
            <a:extLst>
              <a:ext uri="{FF2B5EF4-FFF2-40B4-BE49-F238E27FC236}">
                <a16:creationId xmlns:a16="http://schemas.microsoft.com/office/drawing/2014/main" id="{42E7E42C-954E-49BA-9D72-6CD886EB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660348"/>
            <a:ext cx="116194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GFF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D(t)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can be accessed from the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skewness dependence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b="1" baseline="30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nd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Mellin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moment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the GPDs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Microsoft Sans Serif" panose="020B0604020202020204" pitchFamily="34" charset="0"/>
              </a:rPr>
              <a:t>H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and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  <a:cs typeface="Microsoft Sans Serif" panose="020B0604020202020204" pitchFamily="34" charset="0"/>
              </a:rPr>
              <a:t>E</a:t>
            </a:r>
            <a:r>
              <a:rPr lang="en-US" i="1" dirty="0">
                <a:latin typeface="Microsoft Sans Serif" panose="020B0604020202020204" pitchFamily="34" charset="0"/>
                <a:ea typeface="Cambria Math" panose="02040503050406030204" pitchFamily="18" charset="0"/>
                <a:cs typeface="Microsoft Sans Serif" panose="020B0604020202020204" pitchFamily="34" charset="0"/>
              </a:rPr>
              <a:t> 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requires the GPDs knowledge over the whole physics phase space.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6CF033F-2E53-128A-9D3A-BB48EA69E812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9C3E08BA-BDD6-D772-1984-94EBA44E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C9CB63-596E-4058-AB0A-A28B98954517}"/>
                  </a:ext>
                </a:extLst>
              </p:cNvPr>
              <p:cNvSpPr txBox="1"/>
              <p:nvPr/>
            </p:nvSpPr>
            <p:spPr>
              <a:xfrm>
                <a:off x="2395262" y="2343917"/>
                <a:ext cx="7419298" cy="482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p>
                      <m:d>
                        <m:d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nary>
                        <m:nary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1400" i="1">
                          <a:latin typeface="Cambria Math" panose="02040503050406030204" pitchFamily="18" charset="0"/>
                        </a:rPr>
                        <m:t>=2 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p>
                      <m:d>
                        <m:dPr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C9CB63-596E-4058-AB0A-A28B98954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262" y="2343917"/>
                <a:ext cx="7419298" cy="482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B0702AE-582F-46C0-A1CA-CB952FBA17EE}"/>
                  </a:ext>
                </a:extLst>
              </p:cNvPr>
              <p:cNvSpPr txBox="1"/>
              <p:nvPr/>
            </p:nvSpPr>
            <p:spPr>
              <a:xfrm>
                <a:off x="1022126" y="3690338"/>
                <a:ext cx="6337511" cy="5663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𝕹𝖊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  <m:d>
                            <m:dPr>
                              <m:ctrlP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𝕴𝖒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  <m:d>
                            <m:dPr>
                              <m:ctrlP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sz="1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  <m:nary>
                        <m:nary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B0702AE-582F-46C0-A1CA-CB952FBA1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26" y="3690338"/>
                <a:ext cx="6337511" cy="566309"/>
              </a:xfrm>
              <a:prstGeom prst="rect">
                <a:avLst/>
              </a:prstGeom>
              <a:blipFill>
                <a:blip r:embed="rId5"/>
                <a:stretch>
                  <a:fillRect t="-152174" b="-20652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742CD8E-1331-447C-B500-3FF75D76588B}"/>
                  </a:ext>
                </a:extLst>
              </p:cNvPr>
              <p:cNvSpPr txBox="1"/>
              <p:nvPr/>
            </p:nvSpPr>
            <p:spPr>
              <a:xfrm>
                <a:off x="1005429" y="4469068"/>
                <a:ext cx="6337511" cy="628185"/>
              </a:xfrm>
              <a:prstGeom prst="rect">
                <a:avLst/>
              </a:prstGeom>
              <a:noFill/>
              <a:ln w="28575" cmpd="tri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𝕹𝖊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𝓗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𝝃</m:t>
                              </m:r>
                              <m: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Microsoft Sans Serif" panose="020B0604020202020204" pitchFamily="34" charset="0"/>
                            </a:rPr>
                            <m:t>𝓗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fr-FR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𝕴𝖒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𝓗</m:t>
                                  </m:r>
                                  <m:d>
                                    <m:dPr>
                                      <m:ctrlPr>
                                        <a:rPr lang="fr-FR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742CD8E-1331-447C-B500-3FF75D765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29" y="4469068"/>
                <a:ext cx="6337511" cy="6281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mpd="tri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e 7">
            <a:extLst>
              <a:ext uri="{FF2B5EF4-FFF2-40B4-BE49-F238E27FC236}">
                <a16:creationId xmlns:a16="http://schemas.microsoft.com/office/drawing/2014/main" id="{51B2FFCB-A740-4D4E-BC23-9D8863C999DC}"/>
              </a:ext>
            </a:extLst>
          </p:cNvPr>
          <p:cNvGrpSpPr/>
          <p:nvPr/>
        </p:nvGrpSpPr>
        <p:grpSpPr>
          <a:xfrm>
            <a:off x="1200150" y="5253717"/>
            <a:ext cx="6162676" cy="574901"/>
            <a:chOff x="1149350" y="5159653"/>
            <a:chExt cx="6162676" cy="574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6AF9E94-A37A-42F4-9191-EBB68F257D52}"/>
                    </a:ext>
                  </a:extLst>
                </p:cNvPr>
                <p:cNvSpPr txBox="1"/>
                <p:nvPr/>
              </p:nvSpPr>
              <p:spPr>
                <a:xfrm>
                  <a:off x="1149350" y="5159653"/>
                  <a:ext cx="2747315" cy="5749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  <m:t>ℋ</m:t>
                            </m:r>
                          </m:sub>
                        </m:sSub>
                        <m:d>
                          <m:d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  <m:sup>
                                <m:r>
                                  <a:rPr lang="fr-FR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nary>
                          <m:nary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fr-F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fr-FR" sz="14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𝐭𝐞𝐫𝐦</m:t>
                                    </m:r>
                                  </m:sub>
                                  <m:sup>
                                    <m:r>
                                      <a:rPr lang="fr-F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  <m: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nary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𝑑𝑧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16AF9E94-A37A-42F4-9191-EBB68F257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9350" y="5159653"/>
                  <a:ext cx="2747315" cy="57490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37928DA-3C52-44B7-BF90-760B7D36576F}"/>
                    </a:ext>
                  </a:extLst>
                </p:cNvPr>
                <p:cNvSpPr txBox="1"/>
                <p:nvPr/>
              </p:nvSpPr>
              <p:spPr>
                <a:xfrm>
                  <a:off x="4091306" y="5196454"/>
                  <a:ext cx="3220720" cy="5228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term</m:t>
                            </m:r>
                          </m:sub>
                          <m: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bSup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nary>
                          <m:naryPr>
                            <m:chr m:val="∑"/>
                            <m:supHide m:val="on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b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fr-FR" sz="14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37928DA-3C52-44B7-BF90-760B7D3657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1306" y="5196454"/>
                  <a:ext cx="3220720" cy="522835"/>
                </a:xfrm>
                <a:prstGeom prst="rect">
                  <a:avLst/>
                </a:prstGeom>
                <a:blipFill>
                  <a:blip r:embed="rId8"/>
                  <a:stretch>
                    <a:fillRect t="-145349" r="-4348" b="-20348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B6BBFC0D-4F67-4BC0-9342-C0D6E78D957F}"/>
              </a:ext>
            </a:extLst>
          </p:cNvPr>
          <p:cNvSpPr txBox="1"/>
          <p:nvPr/>
        </p:nvSpPr>
        <p:spPr>
          <a:xfrm>
            <a:off x="2221912" y="4547273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24587693-304A-4496-BBA6-5CB5C665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18088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Experimental Access to D(t)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7415D3-6E9B-48E4-8935-0C1E2CDB7A56}"/>
              </a:ext>
            </a:extLst>
          </p:cNvPr>
          <p:cNvSpPr/>
          <p:nvPr/>
        </p:nvSpPr>
        <p:spPr>
          <a:xfrm>
            <a:off x="5397378" y="1216075"/>
            <a:ext cx="6166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, L.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Elouadrhiri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/>
              </a:rPr>
              <a:t>, F.-X. Girod, Nature 557 (2018) 39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AAA77BE-298D-457E-9AD0-14DA2A093367}"/>
                  </a:ext>
                </a:extLst>
              </p:cNvPr>
              <p:cNvSpPr txBox="1"/>
              <p:nvPr/>
            </p:nvSpPr>
            <p:spPr>
              <a:xfrm>
                <a:off x="3202420" y="5831954"/>
                <a:ext cx="2057287" cy="642548"/>
              </a:xfrm>
              <a:prstGeom prst="rect">
                <a:avLst/>
              </a:prstGeom>
              <a:noFill/>
              <a:ln w="63500" cmpd="tri">
                <a:solidFill>
                  <a:srgbClr val="CD04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:endParaRPr lang="fr-FR" sz="4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p>
                      <m:d>
                        <m:d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Sup>
                        <m:sSubSup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bSup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fr-FR" b="1" dirty="0"/>
              </a:p>
              <a:p>
                <a:pPr/>
                <a:endParaRPr lang="fr-FR" sz="400" b="1" dirty="0"/>
              </a:p>
            </p:txBody>
          </p:sp>
        </mc:Choice>
        <mc:Fallback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AAA77BE-298D-457E-9AD0-14DA2A093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420" y="5831954"/>
                <a:ext cx="2057287" cy="6425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63500" cmpd="tri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DAB29EF-E022-4EAE-8E31-4ABC9579CD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8431" y="3034210"/>
            <a:ext cx="3647519" cy="3548604"/>
          </a:xfrm>
          <a:prstGeom prst="rect">
            <a:avLst/>
          </a:prstGeom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FAFE705C-4C01-4EE2-823B-204DD3F35065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Text Box 6">
            <a:extLst>
              <a:ext uri="{FF2B5EF4-FFF2-40B4-BE49-F238E27FC236}">
                <a16:creationId xmlns:a16="http://schemas.microsoft.com/office/drawing/2014/main" id="{EA15D4AE-3A3C-4148-B23E-649DB12E7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2869388"/>
            <a:ext cx="76478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GPDs are accessed through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Compton Form Factors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(CFFs) which real and imaginary parts are related by a fixed-t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dispersion relation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E79F28-537F-4980-BE9C-003BBEB9B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9063" y="2813436"/>
            <a:ext cx="29473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RMP 95 (2023) 041002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10109BB-40CE-43DF-A4AB-1286D3A6EDD5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21/35</a:t>
            </a:r>
          </a:p>
        </p:txBody>
      </p: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1B115A8B-A42A-41EA-CE7B-AA5B9F51E3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ADE2C3-BEB2-C107-C318-07C2758B711F}"/>
              </a:ext>
            </a:extLst>
          </p:cNvPr>
          <p:cNvSpPr txBox="1"/>
          <p:nvPr/>
        </p:nvSpPr>
        <p:spPr>
          <a:xfrm>
            <a:off x="1203162" y="161462"/>
            <a:ext cx="465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Mass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864A2CA1-3EB5-CD93-1CC6-AC9719F93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514649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5A1C919-07FA-FED2-43F7-DB7C918E18E3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4B438CE7-BCAF-1D32-DE2E-E96753959AA0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22/35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2BC1AF9-A70A-D25D-CDAE-D345A8D60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95305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Dynamical Imaging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5EEC2F-99CB-57E0-E6DF-64CAE75DC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650" y="1210656"/>
            <a:ext cx="35088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     Y. Hatta @ HP2030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A293FA3-6CBB-FA58-73DE-52C9540D5E81}"/>
              </a:ext>
            </a:extLst>
          </p:cNvPr>
          <p:cNvGrpSpPr/>
          <p:nvPr/>
        </p:nvGrpSpPr>
        <p:grpSpPr>
          <a:xfrm>
            <a:off x="7888116" y="2641153"/>
            <a:ext cx="4125802" cy="3716665"/>
            <a:chOff x="4467591" y="2457958"/>
            <a:chExt cx="3719146" cy="362378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C0D5DC0-7227-BDC1-997F-0394D4BAF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7591" y="2457958"/>
              <a:ext cx="3719146" cy="3623783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A6BAC16-2BE0-EA10-01B9-8BBDA9AE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4334" y="2529734"/>
              <a:ext cx="536068" cy="107610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24F9F41B-C244-2DF2-76D6-9EA2057451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601" y="1660348"/>
                <a:ext cx="1151613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Measuring independently 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real and imaginary parts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𝓗</m:t>
                    </m:r>
                  </m:oMath>
                </a14:m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provides access to </a:t>
                </a:r>
                <a:r>
                  <a:rPr lang="en-US" b="1" i="1" dirty="0">
                    <a:solidFill>
                      <a:srgbClr val="E310D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D(t)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the mechanical properties of hadrons.</a:t>
                </a:r>
              </a:p>
            </p:txBody>
          </p:sp>
        </mc:Choice>
        <mc:Fallback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24F9F41B-C244-2DF2-76D6-9EA20574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601" y="1660348"/>
                <a:ext cx="11516131" cy="646331"/>
              </a:xfrm>
              <a:prstGeom prst="rect">
                <a:avLst/>
              </a:prstGeom>
              <a:blipFill>
                <a:blip r:embed="rId4"/>
                <a:stretch>
                  <a:fillRect l="-330" t="-5769" r="-441" b="-134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DDC616-93D3-1F82-8BC1-B5FB623DF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679" y="6169802"/>
            <a:ext cx="86586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L.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Eloudrhiri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F.-X. Girod, Nature 557 (2018) 396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panose="02000503020000020003" pitchFamily="2" charset="0"/>
                <a:ea typeface="ＭＳ Ｐゴシック" charset="0"/>
              </a:rPr>
              <a:t>M.V. </a:t>
            </a:r>
            <a:r>
              <a:rPr lang="fr-FR" sz="1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venir Book" panose="02000503020000020003" pitchFamily="2" charset="0"/>
                <a:ea typeface="ＭＳ Ｐゴシック" charset="0"/>
              </a:rPr>
              <a:t>Polyakov</a:t>
            </a: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panose="02000503020000020003" pitchFamily="2" charset="0"/>
                <a:ea typeface="ＭＳ Ｐゴシック" charset="0"/>
              </a:rPr>
              <a:t>, P. Schweitzer, </a:t>
            </a: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Avenir Book" panose="02000503020000020003" pitchFamily="2" charset="0"/>
                <a:ea typeface="ＭＳ Ｐゴシック" charset="0"/>
                <a:cs typeface="Microsoft Sans Serif" panose="020B0604020202020204" pitchFamily="34" charset="0"/>
              </a:rPr>
              <a:t>IJMP A 33 (2018) 1830025  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A.G. Martin-Caro, M.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Huidobro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Y. Hatta PRD 108 (2023) 034014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7F112E-B358-CC40-C196-C75B66F46E48}"/>
              </a:ext>
            </a:extLst>
          </p:cNvPr>
          <p:cNvSpPr/>
          <p:nvPr/>
        </p:nvSpPr>
        <p:spPr>
          <a:xfrm rot="168139">
            <a:off x="6232525" y="3896955"/>
            <a:ext cx="45719" cy="97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76AF360-DF7D-DA3D-0A22-B9784F47AADA}"/>
              </a:ext>
            </a:extLst>
          </p:cNvPr>
          <p:cNvSpPr txBox="1"/>
          <p:nvPr/>
        </p:nvSpPr>
        <p:spPr>
          <a:xfrm>
            <a:off x="8642302" y="5659738"/>
            <a:ext cx="146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Skyrme</a:t>
            </a:r>
            <a:r>
              <a:rPr lang="fr-FR" sz="8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model </a:t>
            </a:r>
            <a:r>
              <a:rPr lang="fr-FR" sz="800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evaluations</a:t>
            </a:r>
            <a:endParaRPr lang="fr-FR" sz="800" dirty="0">
              <a:solidFill>
                <a:srgbClr val="0000FF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ECE748-60D5-B730-91C6-5CE69527CCEF}"/>
                  </a:ext>
                </a:extLst>
              </p:cNvPr>
              <p:cNvSpPr txBox="1"/>
              <p:nvPr/>
            </p:nvSpPr>
            <p:spPr>
              <a:xfrm>
                <a:off x="4176118" y="3210157"/>
                <a:ext cx="3587306" cy="251395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rgbClr val="CD04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600" dirty="0"/>
                  <a:t>- Hadron </a:t>
                </a:r>
                <a:r>
                  <a:rPr lang="fr-FR" sz="1600" dirty="0" err="1"/>
                  <a:t>stability</a:t>
                </a:r>
                <a:r>
                  <a:rPr lang="fr-FR" sz="1600" dirty="0"/>
                  <a:t> </a:t>
                </a:r>
                <a:r>
                  <a:rPr lang="fr-FR" sz="1600" dirty="0" err="1"/>
                  <a:t>suggests</a:t>
                </a:r>
                <a:r>
                  <a:rPr lang="fr-FR" sz="1600" dirty="0"/>
                  <a:t> 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D(0) &lt; 0</a:t>
                </a:r>
                <a:r>
                  <a:rPr lang="fr-FR" sz="1600" dirty="0"/>
                  <a:t>, as </a:t>
                </a:r>
                <a:r>
                  <a:rPr lang="fr-FR" sz="1600" dirty="0" err="1"/>
                  <a:t>found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from</a:t>
                </a:r>
                <a:r>
                  <a:rPr lang="fr-FR" sz="1600" dirty="0"/>
                  <a:t> DVCS data and </a:t>
                </a:r>
                <a:r>
                  <a:rPr lang="fr-FR" sz="1600" dirty="0" err="1"/>
                  <a:t>theoretical</a:t>
                </a:r>
                <a:r>
                  <a:rPr lang="fr-FR" sz="1600" dirty="0"/>
                  <a:t> </a:t>
                </a:r>
                <a:r>
                  <a:rPr lang="fr-FR" sz="1600" dirty="0" err="1"/>
                  <a:t>models</a:t>
                </a:r>
                <a:r>
                  <a:rPr lang="fr-FR" sz="1600" dirty="0"/>
                  <a:t>.</a:t>
                </a:r>
              </a:p>
              <a:p>
                <a:pPr algn="just"/>
                <a:endParaRPr lang="fr-FR" sz="500" dirty="0"/>
              </a:p>
              <a:p>
                <a:pPr algn="just"/>
                <a:r>
                  <a:rPr lang="fr-FR" sz="1600" dirty="0"/>
                  <a:t>- A </a:t>
                </a:r>
                <a:r>
                  <a:rPr lang="fr-FR" sz="1600" dirty="0" err="1"/>
                  <a:t>Skyrme</a:t>
                </a:r>
                <a:r>
                  <a:rPr lang="fr-FR" sz="1600" dirty="0"/>
                  <a:t> modeling of </a:t>
                </a:r>
                <a:r>
                  <a:rPr lang="fr-FR" sz="1600" dirty="0" err="1"/>
                  <a:t>nuclei</a:t>
                </a:r>
                <a:r>
                  <a:rPr lang="fr-FR" sz="1600" dirty="0"/>
                  <a:t> </a:t>
                </a:r>
                <a:r>
                  <a:rPr lang="fr-FR" sz="1600" dirty="0" err="1"/>
                  <a:t>predicts</a:t>
                </a:r>
                <a:r>
                  <a:rPr lang="fr-FR" sz="1600" dirty="0"/>
                  <a:t> D(0) </a:t>
                </a:r>
                <a:r>
                  <a:rPr lang="fr-FR" sz="1600" dirty="0" err="1"/>
                  <a:t>increases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the </a:t>
                </a:r>
                <a:r>
                  <a:rPr lang="fr-FR" sz="1600" dirty="0" err="1"/>
                  <a:t>baryonic</a:t>
                </a:r>
                <a:r>
                  <a:rPr lang="fr-FR" sz="1600" dirty="0"/>
                  <a:t> </a:t>
                </a:r>
                <a:r>
                  <a:rPr lang="fr-FR" sz="1600" dirty="0" err="1"/>
                  <a:t>number</a:t>
                </a:r>
                <a:r>
                  <a:rPr lang="fr-FR" sz="1600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d>
                      <m:dPr>
                        <m:ctrlP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fr-FR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fr-FR" sz="1600" dirty="0"/>
                  <a:t> </a:t>
                </a:r>
              </a:p>
              <a:p>
                <a:pPr algn="just"/>
                <a:endParaRPr lang="fr-FR" sz="800" dirty="0"/>
              </a:p>
              <a:p>
                <a:pPr algn="just"/>
                <a:r>
                  <a:rPr lang="fr-FR" sz="1600" b="1" dirty="0">
                    <a:solidFill>
                      <a:srgbClr val="0000FF"/>
                    </a:solidFill>
                  </a:rPr>
                  <a:t>- </a:t>
                </a:r>
                <a:r>
                  <a:rPr lang="fr-FR" sz="1600" dirty="0" err="1"/>
                  <a:t>Within</a:t>
                </a:r>
                <a:r>
                  <a:rPr lang="fr-FR" sz="1600" dirty="0"/>
                  <a:t> the </a:t>
                </a:r>
                <a:r>
                  <a:rPr lang="fr-FR" sz="1600" dirty="0" err="1"/>
                  <a:t>Skyrme</a:t>
                </a:r>
                <a:r>
                  <a:rPr lang="fr-FR" sz="1600" dirty="0"/>
                  <a:t> model, the 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pressure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found</a:t>
                </a:r>
                <a:r>
                  <a:rPr lang="fr-FR" sz="1600" dirty="0"/>
                  <a:t> </a:t>
                </a:r>
                <a:r>
                  <a:rPr lang="fr-FR" sz="1600" b="1" dirty="0" err="1">
                    <a:solidFill>
                      <a:srgbClr val="FF0000"/>
                    </a:solidFill>
                  </a:rPr>
                  <a:t>negative</a:t>
                </a:r>
                <a:r>
                  <a:rPr lang="fr-FR" sz="1600" dirty="0"/>
                  <a:t> at the center for all nucleus.</a:t>
                </a:r>
                <a:endParaRPr lang="fr-FR" sz="1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7ECE748-60D5-B730-91C6-5CE69527C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118" y="3210157"/>
                <a:ext cx="3587306" cy="2513958"/>
              </a:xfrm>
              <a:prstGeom prst="rect">
                <a:avLst/>
              </a:prstGeom>
              <a:blipFill>
                <a:blip r:embed="rId5"/>
                <a:stretch>
                  <a:fillRect l="-676" t="-482" r="-507" b="-1928"/>
                </a:stretch>
              </a:blipFill>
              <a:ln w="19050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7599A23-FE86-485D-84AE-CA92BA4881CB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657DA124-249C-45AB-B0F8-C144CA68F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A1CE1D-FA2D-4324-B5F7-FA090054C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72" y="2599126"/>
            <a:ext cx="3852000" cy="361793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7E0B06F6-3E99-4AD7-A213-173C5FEC5232}"/>
              </a:ext>
            </a:extLst>
          </p:cNvPr>
          <p:cNvGrpSpPr/>
          <p:nvPr/>
        </p:nvGrpSpPr>
        <p:grpSpPr>
          <a:xfrm>
            <a:off x="2776029" y="2754260"/>
            <a:ext cx="1127548" cy="616085"/>
            <a:chOff x="2901696" y="2611973"/>
            <a:chExt cx="1127548" cy="616085"/>
          </a:xfrm>
        </p:grpSpPr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8C18B98-8A7C-4964-A046-60B4438E5559}"/>
                </a:ext>
              </a:extLst>
            </p:cNvPr>
            <p:cNvCxnSpPr/>
            <p:nvPr/>
          </p:nvCxnSpPr>
          <p:spPr>
            <a:xfrm>
              <a:off x="2901696" y="2785427"/>
              <a:ext cx="360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C6F241DD-37F1-440D-AD6B-9EFBD96CA659}"/>
                </a:ext>
              </a:extLst>
            </p:cNvPr>
            <p:cNvCxnSpPr/>
            <p:nvPr/>
          </p:nvCxnSpPr>
          <p:spPr>
            <a:xfrm>
              <a:off x="2907792" y="3059747"/>
              <a:ext cx="360000" cy="0"/>
            </a:xfrm>
            <a:prstGeom prst="line">
              <a:avLst/>
            </a:prstGeom>
            <a:ln w="19050">
              <a:solidFill>
                <a:srgbClr val="E310D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19AA703A-C245-4FCA-808E-1452CEF0D628}"/>
                </a:ext>
              </a:extLst>
            </p:cNvPr>
            <p:cNvSpPr txBox="1"/>
            <p:nvPr/>
          </p:nvSpPr>
          <p:spPr>
            <a:xfrm>
              <a:off x="3233449" y="2611973"/>
              <a:ext cx="7957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Data fit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C8E4824-3A69-4190-B9C8-334B25B1E1BE}"/>
                </a:ext>
              </a:extLst>
            </p:cNvPr>
            <p:cNvSpPr txBox="1"/>
            <p:nvPr/>
          </p:nvSpPr>
          <p:spPr>
            <a:xfrm>
              <a:off x="3243072" y="2889504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>
                  <a:latin typeface="Symbol" panose="05050102010706020507" pitchFamily="18" charset="2"/>
                </a:rPr>
                <a:t>c</a:t>
              </a:r>
              <a:r>
                <a:rPr lang="fr-FR" sz="1600" dirty="0" err="1"/>
                <a:t>QSM</a:t>
              </a:r>
              <a:endParaRPr lang="fr-FR" sz="16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EB96AC6-B847-4A6E-9114-CDDB22A9C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949" y="2377014"/>
            <a:ext cx="30389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RMP 95 (2023) 041002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A19B2E-2A2E-40F0-8AAC-9D9B33FD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073" y="2373408"/>
            <a:ext cx="35837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A.G. Martin-Caro et al. PRD 110 (2024) 034002</a:t>
            </a:r>
          </a:p>
        </p:txBody>
      </p:sp>
      <p:sp>
        <p:nvSpPr>
          <p:cNvPr id="46" name="Flèche : droite à entaille 45">
            <a:extLst>
              <a:ext uri="{FF2B5EF4-FFF2-40B4-BE49-F238E27FC236}">
                <a16:creationId xmlns:a16="http://schemas.microsoft.com/office/drawing/2014/main" id="{558A51C8-6932-4673-8645-EFFE9D623F99}"/>
              </a:ext>
            </a:extLst>
          </p:cNvPr>
          <p:cNvSpPr/>
          <p:nvPr/>
        </p:nvSpPr>
        <p:spPr>
          <a:xfrm>
            <a:off x="1697876" y="3719848"/>
            <a:ext cx="307571" cy="292446"/>
          </a:xfrm>
          <a:prstGeom prst="notchedRightArrow">
            <a:avLst>
              <a:gd name="adj1" fmla="val 40726"/>
              <a:gd name="adj2" fmla="val 56955"/>
            </a:avLst>
          </a:prstGeom>
          <a:solidFill>
            <a:srgbClr val="04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à entaille 46">
            <a:extLst>
              <a:ext uri="{FF2B5EF4-FFF2-40B4-BE49-F238E27FC236}">
                <a16:creationId xmlns:a16="http://schemas.microsoft.com/office/drawing/2014/main" id="{C2F21B5B-26CB-4C10-A8D6-259F2F1C2129}"/>
              </a:ext>
            </a:extLst>
          </p:cNvPr>
          <p:cNvSpPr/>
          <p:nvPr/>
        </p:nvSpPr>
        <p:spPr>
          <a:xfrm rot="10800000">
            <a:off x="2816634" y="5335095"/>
            <a:ext cx="307571" cy="292446"/>
          </a:xfrm>
          <a:prstGeom prst="notchedRightArrow">
            <a:avLst>
              <a:gd name="adj1" fmla="val 40726"/>
              <a:gd name="adj2" fmla="val 56955"/>
            </a:avLst>
          </a:prstGeom>
          <a:solidFill>
            <a:srgbClr val="043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EE18423-2DE8-4D06-A099-CFB03BF7E67F}"/>
              </a:ext>
            </a:extLst>
          </p:cNvPr>
          <p:cNvSpPr txBox="1"/>
          <p:nvPr/>
        </p:nvSpPr>
        <p:spPr>
          <a:xfrm>
            <a:off x="1981402" y="3610638"/>
            <a:ext cx="881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431FF"/>
                </a:solidFill>
              </a:rPr>
              <a:t>Repulsive</a:t>
            </a:r>
            <a:endParaRPr lang="fr-FR" sz="1400" dirty="0">
              <a:solidFill>
                <a:srgbClr val="0431FF"/>
              </a:solidFill>
            </a:endParaRPr>
          </a:p>
          <a:p>
            <a:pPr algn="ctr"/>
            <a:r>
              <a:rPr lang="fr-FR" sz="1400" dirty="0">
                <a:solidFill>
                  <a:srgbClr val="0431FF"/>
                </a:solidFill>
              </a:rPr>
              <a:t>pressure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6A5E309-FE6A-4E88-9BDB-3930B75FE706}"/>
              </a:ext>
            </a:extLst>
          </p:cNvPr>
          <p:cNvSpPr txBox="1"/>
          <p:nvPr/>
        </p:nvSpPr>
        <p:spPr>
          <a:xfrm>
            <a:off x="3121428" y="5207380"/>
            <a:ext cx="880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0431FF"/>
                </a:solidFill>
              </a:rPr>
              <a:t>Confining</a:t>
            </a:r>
            <a:endParaRPr lang="fr-FR" sz="1400" dirty="0">
              <a:solidFill>
                <a:srgbClr val="0431FF"/>
              </a:solidFill>
            </a:endParaRPr>
          </a:p>
          <a:p>
            <a:pPr algn="ctr"/>
            <a:r>
              <a:rPr lang="fr-FR" sz="1400" dirty="0">
                <a:solidFill>
                  <a:srgbClr val="0431FF"/>
                </a:solidFill>
              </a:rPr>
              <a:t>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AD433C91-512B-4E65-A004-8706ACF116AA}"/>
                  </a:ext>
                </a:extLst>
              </p:cNvPr>
              <p:cNvSpPr txBox="1"/>
              <p:nvPr/>
            </p:nvSpPr>
            <p:spPr>
              <a:xfrm>
                <a:off x="4367231" y="2586314"/>
                <a:ext cx="3195946" cy="316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mech</m:t>
                          </m:r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=0.634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±0.057</m:t>
                      </m:r>
                      <m: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fm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</m:sup>
                      </m:sSub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AD433C91-512B-4E65-A004-8706ACF11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231" y="2586314"/>
                <a:ext cx="3195946" cy="316369"/>
              </a:xfrm>
              <a:prstGeom prst="rect">
                <a:avLst/>
              </a:prstGeom>
              <a:blipFill>
                <a:blip r:embed="rId9"/>
                <a:stretch>
                  <a:fillRect l="-952" r="-762" b="-21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7E269D7D-ACF1-8E58-6292-AF82CDD5CF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A3C587-C891-B51E-CAE5-ADE2CEE7CAC2}"/>
              </a:ext>
            </a:extLst>
          </p:cNvPr>
          <p:cNvSpPr txBox="1"/>
          <p:nvPr/>
        </p:nvSpPr>
        <p:spPr>
          <a:xfrm>
            <a:off x="1203162" y="161462"/>
            <a:ext cx="4650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Mass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CCCFB399-AA01-1ADE-E61D-015CFE5CD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56514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>
            <a:extLst>
              <a:ext uri="{FF2B5EF4-FFF2-40B4-BE49-F238E27FC236}">
                <a16:creationId xmlns:a16="http://schemas.microsoft.com/office/drawing/2014/main" id="{5C3A6820-A0D5-DDA0-E00C-BDC543007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265364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Current Status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F9529C-5738-3DA0-5DE7-7495DE80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999" y="1210656"/>
            <a:ext cx="83521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Afanasev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300     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186     V.D.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Burkert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72B687-F063-EC05-A69E-AE64EC242CD0}"/>
              </a:ext>
            </a:extLst>
          </p:cNvPr>
          <p:cNvSpPr txBox="1"/>
          <p:nvPr/>
        </p:nvSpPr>
        <p:spPr>
          <a:xfrm>
            <a:off x="8034614" y="6337683"/>
            <a:ext cx="2204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PR12+23-002 E. Voutier et al.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70F26F-D923-A419-631B-D7803195F2FC}"/>
              </a:ext>
            </a:extLst>
          </p:cNvPr>
          <p:cNvSpPr txBox="1"/>
          <p:nvPr/>
        </p:nvSpPr>
        <p:spPr>
          <a:xfrm>
            <a:off x="1620659" y="6330506"/>
            <a:ext cx="2892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PR12+23-006 C.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Muñoz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Camacho et 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DCCC5F5F-ADD1-D770-6C5B-DC6EBA8A31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1023" y="1620327"/>
                <a:ext cx="9095152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comparison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between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electron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 and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positron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-induced photon production enables the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separation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the 4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unknown amplitudes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of the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(</a:t>
                </a:r>
                <a:r>
                  <a:rPr lang="en-US" b="1" dirty="0" err="1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e,ep</a:t>
                </a:r>
                <a:r>
                  <a:rPr lang="en-US" b="1" dirty="0" err="1">
                    <a:solidFill>
                      <a:srgbClr val="0431FF"/>
                    </a:solidFill>
                    <a:latin typeface="Symbol" panose="05050102010706020507" pitchFamily="18" charset="2"/>
                    <a:cs typeface="Microsoft Sans Serif" panose="020B0604020202020204" pitchFamily="34" charset="0"/>
                  </a:rPr>
                  <a:t>g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)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process.</a:t>
                </a: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Particularly it isolates the components of 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DVCS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⨂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BH interference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amplitude, providing a clean access to the </a:t>
                </a:r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real part of CFFs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   </a:t>
                </a:r>
              </a:p>
            </p:txBody>
          </p:sp>
        </mc:Choice>
        <mc:Fallback xmlns="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DCCC5F5F-ADD1-D770-6C5B-DC6EBA8A3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1023" y="1620327"/>
                <a:ext cx="9095152" cy="1200329"/>
              </a:xfrm>
              <a:prstGeom prst="rect">
                <a:avLst/>
              </a:prstGeom>
              <a:blipFill>
                <a:blip r:embed="rId3"/>
                <a:stretch>
                  <a:fillRect l="-469" t="-2538" r="-536" b="-76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2E3A61C1-66C7-03C0-D249-B599F8220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187" y="3402497"/>
            <a:ext cx="2916000" cy="27812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B3AE37F-EF32-ECBC-9A46-02F45C335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891" y="3421010"/>
            <a:ext cx="2916000" cy="2785362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E0F2574-AF24-1A9D-06BD-AC0D33CB466B}"/>
              </a:ext>
            </a:extLst>
          </p:cNvPr>
          <p:cNvSpPr/>
          <p:nvPr/>
        </p:nvSpPr>
        <p:spPr>
          <a:xfrm>
            <a:off x="6436175" y="2905144"/>
            <a:ext cx="5400000" cy="3420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49EB758-25F4-DC8F-EFF4-601B2765BD0A}"/>
                  </a:ext>
                </a:extLst>
              </p:cNvPr>
              <p:cNvSpPr txBox="1"/>
              <p:nvPr/>
            </p:nvSpPr>
            <p:spPr>
              <a:xfrm>
                <a:off x="6911811" y="3058037"/>
                <a:ext cx="1996444" cy="56425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𝑈𝑈</m:t>
                          </m:r>
                        </m:sub>
                        <m:sup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p>
                      </m:sSubSup>
                      <m:r>
                        <a:rPr kumimoji="0" lang="fr-FR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𝐼𝑁𝑇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𝐵𝐻</m:t>
                              </m:r>
                            </m:sub>
                          </m:sSub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𝐷𝑉𝐶𝑆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49EB758-25F4-DC8F-EFF4-601B2765B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811" y="3058037"/>
                <a:ext cx="1996444" cy="5642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AE0DD8D-5A85-50B7-C719-A37B4B6D5AD6}"/>
                  </a:ext>
                </a:extLst>
              </p:cNvPr>
              <p:cNvSpPr txBox="1"/>
              <p:nvPr/>
            </p:nvSpPr>
            <p:spPr>
              <a:xfrm>
                <a:off x="9531433" y="3070537"/>
                <a:ext cx="2011705" cy="564257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𝐿𝑈</m:t>
                          </m:r>
                        </m:sub>
                        <m:sup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p>
                      </m:sSubSup>
                      <m:r>
                        <a:rPr kumimoji="0" lang="fr-FR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fr-F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𝐼𝑁𝑇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𝐵𝐻</m:t>
                              </m:r>
                            </m:sub>
                          </m:sSub>
                          <m:r>
                            <a:rPr kumimoji="0" lang="fr-FR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𝐷𝑉𝐶𝑆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AE0DD8D-5A85-50B7-C719-A37B4B6D5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433" y="3070537"/>
                <a:ext cx="2011705" cy="564257"/>
              </a:xfrm>
              <a:prstGeom prst="rect">
                <a:avLst/>
              </a:prstGeom>
              <a:blipFill>
                <a:blip r:embed="rId7"/>
                <a:stretch>
                  <a:fillRect b="-4255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>
            <a:extLst>
              <a:ext uri="{FF2B5EF4-FFF2-40B4-BE49-F238E27FC236}">
                <a16:creationId xmlns:a16="http://schemas.microsoft.com/office/drawing/2014/main" id="{B50BB9A8-BAC7-C759-3597-FC1368FDFE02}"/>
              </a:ext>
            </a:extLst>
          </p:cNvPr>
          <p:cNvGrpSpPr/>
          <p:nvPr/>
        </p:nvGrpSpPr>
        <p:grpSpPr>
          <a:xfrm>
            <a:off x="402578" y="3688108"/>
            <a:ext cx="5318316" cy="2305901"/>
            <a:chOff x="778940" y="3219770"/>
            <a:chExt cx="5318316" cy="230590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468056B-6325-1442-52D4-218947A1E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8940" y="3219770"/>
              <a:ext cx="1620000" cy="230420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6848924-3537-1E94-DAF7-924EC3D6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77256" y="3229495"/>
              <a:ext cx="1620000" cy="229617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E0552CD-A75A-6AB7-B542-EBC660B2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24758" y="3227327"/>
              <a:ext cx="1620000" cy="2296175"/>
            </a:xfrm>
            <a:prstGeom prst="rect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EBF35E5-478D-33B2-FDFB-53D9755C7848}"/>
              </a:ext>
            </a:extLst>
          </p:cNvPr>
          <p:cNvSpPr/>
          <p:nvPr/>
        </p:nvSpPr>
        <p:spPr>
          <a:xfrm>
            <a:off x="358563" y="2892444"/>
            <a:ext cx="5400000" cy="34200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E48A077E-F67C-1ED1-C58F-9CEC9D2C2051}"/>
              </a:ext>
            </a:extLst>
          </p:cNvPr>
          <p:cNvSpPr txBox="1"/>
          <p:nvPr/>
        </p:nvSpPr>
        <p:spPr>
          <a:xfrm>
            <a:off x="1713159" y="596846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08025" algn="l"/>
              </a:tabLst>
            </a:pPr>
            <a:r>
              <a:rPr lang="en-US" sz="1400" i="1" dirty="0" err="1"/>
              <a:t>x</a:t>
            </a:r>
            <a:r>
              <a:rPr lang="en-US" sz="1400" i="1" baseline="-25000" dirty="0" err="1"/>
              <a:t>B</a:t>
            </a:r>
            <a:r>
              <a:rPr lang="en-US" sz="1400" i="1" baseline="-25000" dirty="0"/>
              <a:t> </a:t>
            </a:r>
            <a:r>
              <a:rPr lang="en-US" sz="1400" i="1" dirty="0"/>
              <a:t>= 0.36     Q</a:t>
            </a:r>
            <a:r>
              <a:rPr lang="en-US" sz="1400" i="1" baseline="30000" dirty="0"/>
              <a:t>2 </a:t>
            </a:r>
            <a:r>
              <a:rPr lang="en-US" sz="1400" i="1" dirty="0"/>
              <a:t>= 4.0 GeV</a:t>
            </a:r>
            <a:r>
              <a:rPr lang="en-US" sz="1400" i="1" baseline="30000" dirty="0"/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5E49366-4308-483C-3D66-29D20E93DCF1}"/>
                  </a:ext>
                </a:extLst>
              </p:cNvPr>
              <p:cNvSpPr txBox="1"/>
              <p:nvPr/>
            </p:nvSpPr>
            <p:spPr>
              <a:xfrm>
                <a:off x="1708451" y="3158123"/>
                <a:ext cx="2874826" cy="33284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3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00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fr-F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r>
                        <a:rPr lang="fr-FR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𝐷𝑉𝐶𝑆</m:t>
                          </m:r>
                        </m:sub>
                      </m:sSub>
                      <m:r>
                        <a:rPr lang="fr-FR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∓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𝐼𝑁𝑇</m:t>
                          </m:r>
                        </m:sub>
                      </m:sSub>
                    </m:oMath>
                  </m:oMathPara>
                </a14:m>
                <a:endParaRPr lang="fr-FR" sz="1400" i="0" dirty="0">
                  <a:solidFill>
                    <a:prstClr val="black"/>
                  </a:solidFill>
                  <a:latin typeface="Comic Sans MS" charset="0"/>
                  <a:ea typeface="Cambria Math" panose="02040503050406030204" pitchFamily="18" charset="0"/>
                </a:endParaRP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fr-FR" sz="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mc:Choice>
        <mc:Fallback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5E49366-4308-483C-3D66-29D20E93D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451" y="3158123"/>
                <a:ext cx="2874826" cy="3328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22057D7-432A-4CB0-88D5-8BBD88B875D2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D32747CE-B64F-49FD-B7B7-60FEF83839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7DF9DDEA-8238-4C5F-9E87-4E32FB863DAD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23/35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2B6E3D9-E256-4D58-9CD2-A2F7C5818ED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7605720-3E7E-4A4F-836D-05FB56E5B783}"/>
                  </a:ext>
                </a:extLst>
              </p:cNvPr>
              <p:cNvSpPr txBox="1"/>
              <p:nvPr/>
            </p:nvSpPr>
            <p:spPr>
              <a:xfrm>
                <a:off x="119204" y="1732149"/>
                <a:ext cx="526285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7605720-3E7E-4A4F-836D-05FB56E5B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04" y="1732149"/>
                <a:ext cx="526285" cy="153888"/>
              </a:xfrm>
              <a:prstGeom prst="rect">
                <a:avLst/>
              </a:prstGeom>
              <a:blipFill>
                <a:blip r:embed="rId14"/>
                <a:stretch>
                  <a:fillRect b="-3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34ACA2A9-5C95-4F99-89EC-C2B7BA6519F5}"/>
                  </a:ext>
                </a:extLst>
              </p:cNvPr>
              <p:cNvSpPr txBox="1"/>
              <p:nvPr/>
            </p:nvSpPr>
            <p:spPr>
              <a:xfrm>
                <a:off x="1614242" y="1857319"/>
                <a:ext cx="1075166" cy="1538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fr-FR" sz="1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fr-FR" sz="10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fr-FR" sz="1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fr-FR" sz="1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fr-FR" sz="1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sz="1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34ACA2A9-5C95-4F99-89EC-C2B7BA651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242" y="1857319"/>
                <a:ext cx="1075166" cy="153880"/>
              </a:xfrm>
              <a:prstGeom prst="rect">
                <a:avLst/>
              </a:prstGeom>
              <a:blipFill>
                <a:blip r:embed="rId15"/>
                <a:stretch>
                  <a:fillRect t="-164000" b="-24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e 18">
            <a:extLst>
              <a:ext uri="{FF2B5EF4-FFF2-40B4-BE49-F238E27FC236}">
                <a16:creationId xmlns:a16="http://schemas.microsoft.com/office/drawing/2014/main" id="{27226510-9569-4768-B151-5F313E7B190E}"/>
              </a:ext>
            </a:extLst>
          </p:cNvPr>
          <p:cNvGrpSpPr/>
          <p:nvPr/>
        </p:nvGrpSpPr>
        <p:grpSpPr>
          <a:xfrm>
            <a:off x="309785" y="1609015"/>
            <a:ext cx="1701840" cy="1205275"/>
            <a:chOff x="533910" y="1635910"/>
            <a:chExt cx="1701840" cy="1205275"/>
          </a:xfrm>
        </p:grpSpPr>
        <p:grpSp>
          <p:nvGrpSpPr>
            <p:cNvPr id="40" name="Group 52">
              <a:extLst>
                <a:ext uri="{FF2B5EF4-FFF2-40B4-BE49-F238E27FC236}">
                  <a16:creationId xmlns:a16="http://schemas.microsoft.com/office/drawing/2014/main" id="{0C60CDE1-9C53-4379-9B76-662940887D1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3910" y="1635910"/>
              <a:ext cx="1701840" cy="1205275"/>
              <a:chOff x="294" y="1597"/>
              <a:chExt cx="1170" cy="976"/>
            </a:xfrm>
          </p:grpSpPr>
          <p:sp>
            <p:nvSpPr>
              <p:cNvPr id="41" name="Line 73">
                <a:extLst>
                  <a:ext uri="{FF2B5EF4-FFF2-40B4-BE49-F238E27FC236}">
                    <a16:creationId xmlns:a16="http://schemas.microsoft.com/office/drawing/2014/main" id="{F8311948-402F-4AA6-888E-2BE17A45C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500000" flipV="1">
                <a:off x="933" y="2067"/>
                <a:ext cx="3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60">
                <a:extLst>
                  <a:ext uri="{FF2B5EF4-FFF2-40B4-BE49-F238E27FC236}">
                    <a16:creationId xmlns:a16="http://schemas.microsoft.com/office/drawing/2014/main" id="{5385F0F9-E382-4888-BDAD-DECCA1734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7100000">
                <a:off x="506" y="2059"/>
                <a:ext cx="317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43" name="Object 53">
                <a:extLst>
                  <a:ext uri="{FF2B5EF4-FFF2-40B4-BE49-F238E27FC236}">
                    <a16:creationId xmlns:a16="http://schemas.microsoft.com/office/drawing/2014/main" id="{E6497375-55E3-4374-BEF9-0E205D818E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5" y="2500"/>
              <a:ext cx="42" cy="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2336800" imgH="3797300" progId="Equation.3">
                      <p:embed/>
                    </p:oleObj>
                  </mc:Choice>
                  <mc:Fallback>
                    <p:oleObj name="Equation" r:id="rId16" imgW="2336800" imgH="3797300" progId="Equation.3">
                      <p:embed/>
                      <p:pic>
                        <p:nvPicPr>
                          <p:cNvPr id="43" name="Object 53">
                            <a:extLst>
                              <a:ext uri="{FF2B5EF4-FFF2-40B4-BE49-F238E27FC236}">
                                <a16:creationId xmlns:a16="http://schemas.microsoft.com/office/drawing/2014/main" id="{E6497375-55E3-4374-BEF9-0E205D818ED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55" y="2500"/>
                            <a:ext cx="42" cy="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4" name="Group 54">
                <a:extLst>
                  <a:ext uri="{FF2B5EF4-FFF2-40B4-BE49-F238E27FC236}">
                    <a16:creationId xmlns:a16="http://schemas.microsoft.com/office/drawing/2014/main" id="{A8D4845F-F379-40BC-AC42-22F7ECCD17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2" y="1597"/>
                <a:ext cx="70" cy="234"/>
                <a:chOff x="1744" y="2043"/>
                <a:chExt cx="109" cy="333"/>
              </a:xfrm>
            </p:grpSpPr>
            <p:sp>
              <p:nvSpPr>
                <p:cNvPr id="70" name="Freeform 55">
                  <a:extLst>
                    <a:ext uri="{FF2B5EF4-FFF2-40B4-BE49-F238E27FC236}">
                      <a16:creationId xmlns:a16="http://schemas.microsoft.com/office/drawing/2014/main" id="{87180028-1CF1-477A-99A9-5ECE214C8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6203112">
                  <a:off x="1774" y="2196"/>
                  <a:ext cx="113" cy="45"/>
                </a:xfrm>
                <a:custGeom>
                  <a:avLst/>
                  <a:gdLst>
                    <a:gd name="T0" fmla="*/ 0 w 181"/>
                    <a:gd name="T1" fmla="*/ 45 h 45"/>
                    <a:gd name="T2" fmla="*/ 90 w 181"/>
                    <a:gd name="T3" fmla="*/ 0 h 45"/>
                    <a:gd name="T4" fmla="*/ 181 w 181"/>
                    <a:gd name="T5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1" h="45">
                      <a:moveTo>
                        <a:pt x="0" y="45"/>
                      </a:moveTo>
                      <a:cubicBezTo>
                        <a:pt x="30" y="22"/>
                        <a:pt x="60" y="0"/>
                        <a:pt x="90" y="0"/>
                      </a:cubicBezTo>
                      <a:cubicBezTo>
                        <a:pt x="120" y="0"/>
                        <a:pt x="166" y="38"/>
                        <a:pt x="181" y="4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" name="Freeform 56">
                  <a:extLst>
                    <a:ext uri="{FF2B5EF4-FFF2-40B4-BE49-F238E27FC236}">
                      <a16:creationId xmlns:a16="http://schemas.microsoft.com/office/drawing/2014/main" id="{2880870F-6DF7-406B-940F-D180A26A7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7003112">
                  <a:off x="1710" y="2297"/>
                  <a:ext cx="113" cy="45"/>
                </a:xfrm>
                <a:custGeom>
                  <a:avLst/>
                  <a:gdLst>
                    <a:gd name="T0" fmla="*/ 0 w 181"/>
                    <a:gd name="T1" fmla="*/ 45 h 45"/>
                    <a:gd name="T2" fmla="*/ 90 w 181"/>
                    <a:gd name="T3" fmla="*/ 0 h 45"/>
                    <a:gd name="T4" fmla="*/ 181 w 181"/>
                    <a:gd name="T5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1" h="45">
                      <a:moveTo>
                        <a:pt x="0" y="45"/>
                      </a:moveTo>
                      <a:cubicBezTo>
                        <a:pt x="30" y="22"/>
                        <a:pt x="60" y="0"/>
                        <a:pt x="90" y="0"/>
                      </a:cubicBezTo>
                      <a:cubicBezTo>
                        <a:pt x="120" y="0"/>
                        <a:pt x="166" y="38"/>
                        <a:pt x="181" y="4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" name="Freeform 57">
                  <a:extLst>
                    <a:ext uri="{FF2B5EF4-FFF2-40B4-BE49-F238E27FC236}">
                      <a16:creationId xmlns:a16="http://schemas.microsoft.com/office/drawing/2014/main" id="{E021B5C0-0746-4C54-A22B-3C6DDFD64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7003112">
                  <a:off x="1757" y="2077"/>
                  <a:ext cx="113" cy="45"/>
                </a:xfrm>
                <a:custGeom>
                  <a:avLst/>
                  <a:gdLst>
                    <a:gd name="T0" fmla="*/ 0 w 181"/>
                    <a:gd name="T1" fmla="*/ 45 h 45"/>
                    <a:gd name="T2" fmla="*/ 90 w 181"/>
                    <a:gd name="T3" fmla="*/ 0 h 45"/>
                    <a:gd name="T4" fmla="*/ 181 w 181"/>
                    <a:gd name="T5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1" h="45">
                      <a:moveTo>
                        <a:pt x="0" y="45"/>
                      </a:moveTo>
                      <a:cubicBezTo>
                        <a:pt x="30" y="22"/>
                        <a:pt x="60" y="0"/>
                        <a:pt x="90" y="0"/>
                      </a:cubicBezTo>
                      <a:cubicBezTo>
                        <a:pt x="120" y="0"/>
                        <a:pt x="166" y="38"/>
                        <a:pt x="181" y="45"/>
                      </a:cubicBezTo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" name="Line 58">
                  <a:extLst>
                    <a:ext uri="{FF2B5EF4-FFF2-40B4-BE49-F238E27FC236}">
                      <a16:creationId xmlns:a16="http://schemas.microsoft.com/office/drawing/2014/main" id="{7750026D-D5B1-4BC3-9BEB-A1F77414BB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500000">
                  <a:off x="1763" y="2262"/>
                  <a:ext cx="8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sp>
            <p:nvSpPr>
              <p:cNvPr id="45" name="Line 61">
                <a:extLst>
                  <a:ext uri="{FF2B5EF4-FFF2-40B4-BE49-F238E27FC236}">
                    <a16:creationId xmlns:a16="http://schemas.microsoft.com/office/drawing/2014/main" id="{4B2E46F2-F372-4782-A781-C5DA7AA68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7100000">
                <a:off x="599" y="2069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62">
                <a:extLst>
                  <a:ext uri="{FF2B5EF4-FFF2-40B4-BE49-F238E27FC236}">
                    <a16:creationId xmlns:a16="http://schemas.microsoft.com/office/drawing/2014/main" id="{374AED7C-0282-440B-958B-43E6F7AF3A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00000" flipV="1">
                <a:off x="1121" y="2313"/>
                <a:ext cx="34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63">
                <a:extLst>
                  <a:ext uri="{FF2B5EF4-FFF2-40B4-BE49-F238E27FC236}">
                    <a16:creationId xmlns:a16="http://schemas.microsoft.com/office/drawing/2014/main" id="{20633FE7-621B-4DA8-8B23-24481A75EA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00000" flipV="1">
                <a:off x="1262" y="2321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64">
                <a:extLst>
                  <a:ext uri="{FF2B5EF4-FFF2-40B4-BE49-F238E27FC236}">
                    <a16:creationId xmlns:a16="http://schemas.microsoft.com/office/drawing/2014/main" id="{7D8F8990-5664-4182-AE58-554DF04E82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00000" flipV="1">
                <a:off x="1244" y="2356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Rectangle 65">
                <a:extLst>
                  <a:ext uri="{FF2B5EF4-FFF2-40B4-BE49-F238E27FC236}">
                    <a16:creationId xmlns:a16="http://schemas.microsoft.com/office/drawing/2014/main" id="{12369BC0-E20B-4FBB-B417-1FBA9EB99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00000">
                <a:off x="1261" y="2327"/>
                <a:ext cx="82" cy="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Line 67">
                <a:extLst>
                  <a:ext uri="{FF2B5EF4-FFF2-40B4-BE49-F238E27FC236}">
                    <a16:creationId xmlns:a16="http://schemas.microsoft.com/office/drawing/2014/main" id="{4A542296-02EC-424E-9559-D668FF32C9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100000" flipV="1">
                <a:off x="413" y="2316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68">
                <a:extLst>
                  <a:ext uri="{FF2B5EF4-FFF2-40B4-BE49-F238E27FC236}">
                    <a16:creationId xmlns:a16="http://schemas.microsoft.com/office/drawing/2014/main" id="{022205DF-C5D3-4163-A35B-6A55D5EFD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100000" flipV="1">
                <a:off x="432" y="2352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Rectangle 69">
                <a:extLst>
                  <a:ext uri="{FF2B5EF4-FFF2-40B4-BE49-F238E27FC236}">
                    <a16:creationId xmlns:a16="http://schemas.microsoft.com/office/drawing/2014/main" id="{349E7BB1-AAF1-45DC-99FC-50705CD11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00000">
                <a:off x="436" y="2319"/>
                <a:ext cx="73" cy="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117D0BE1-00D7-4E3A-8B2B-D413905464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100000">
                <a:off x="294" y="2313"/>
                <a:ext cx="342" cy="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Line 71">
                <a:extLst>
                  <a:ext uri="{FF2B5EF4-FFF2-40B4-BE49-F238E27FC236}">
                    <a16:creationId xmlns:a16="http://schemas.microsoft.com/office/drawing/2014/main" id="{BF3D8CC1-137E-4F34-9B38-592603FC4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100000" flipV="1">
                <a:off x="308" y="2349"/>
                <a:ext cx="341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74">
                <a:extLst>
                  <a:ext uri="{FF2B5EF4-FFF2-40B4-BE49-F238E27FC236}">
                    <a16:creationId xmlns:a16="http://schemas.microsoft.com/office/drawing/2014/main" id="{60576C91-7A45-4E3A-9295-B73FD9874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500000">
                <a:off x="1016" y="2019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56" name="Object 75">
                <a:extLst>
                  <a:ext uri="{FF2B5EF4-FFF2-40B4-BE49-F238E27FC236}">
                    <a16:creationId xmlns:a16="http://schemas.microsoft.com/office/drawing/2014/main" id="{C0AA280A-5CC6-43D0-8787-A9A3F0666CD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" y="1992"/>
              <a:ext cx="161" cy="1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9067800" imgH="5270500" progId="Equation.3">
                      <p:embed/>
                    </p:oleObj>
                  </mc:Choice>
                  <mc:Fallback>
                    <p:oleObj name="Equation" r:id="rId18" imgW="9067800" imgH="5270500" progId="Equation.3">
                      <p:embed/>
                      <p:pic>
                        <p:nvPicPr>
                          <p:cNvPr id="56" name="Object 75">
                            <a:extLst>
                              <a:ext uri="{FF2B5EF4-FFF2-40B4-BE49-F238E27FC236}">
                                <a16:creationId xmlns:a16="http://schemas.microsoft.com/office/drawing/2014/main" id="{C0AA280A-5CC6-43D0-8787-A9A3F0666CD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" y="1992"/>
                            <a:ext cx="161" cy="1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76">
                <a:extLst>
                  <a:ext uri="{FF2B5EF4-FFF2-40B4-BE49-F238E27FC236}">
                    <a16:creationId xmlns:a16="http://schemas.microsoft.com/office/drawing/2014/main" id="{B4A7ED76-1879-4944-9EFC-55E877F5EC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28" y="1992"/>
              <a:ext cx="161" cy="1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9067800" imgH="5270500" progId="Equation.3">
                      <p:embed/>
                    </p:oleObj>
                  </mc:Choice>
                  <mc:Fallback>
                    <p:oleObj name="Equation" r:id="rId20" imgW="9067800" imgH="5270500" progId="Equation.3">
                      <p:embed/>
                      <p:pic>
                        <p:nvPicPr>
                          <p:cNvPr id="57" name="Object 76">
                            <a:extLst>
                              <a:ext uri="{FF2B5EF4-FFF2-40B4-BE49-F238E27FC236}">
                                <a16:creationId xmlns:a16="http://schemas.microsoft.com/office/drawing/2014/main" id="{B4A7ED76-1879-4944-9EFC-55E877F5EC0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28" y="1992"/>
                            <a:ext cx="161" cy="1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Freeform 77">
                <a:extLst>
                  <a:ext uri="{FF2B5EF4-FFF2-40B4-BE49-F238E27FC236}">
                    <a16:creationId xmlns:a16="http://schemas.microsoft.com/office/drawing/2014/main" id="{6D9179DA-9CAA-4E77-A571-06B5C2B8B6B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80000">
                <a:off x="547" y="2375"/>
                <a:ext cx="677" cy="96"/>
              </a:xfrm>
              <a:custGeom>
                <a:avLst/>
                <a:gdLst>
                  <a:gd name="T0" fmla="*/ 0 w 1043"/>
                  <a:gd name="T1" fmla="*/ 0 h 190"/>
                  <a:gd name="T2" fmla="*/ 499 w 1043"/>
                  <a:gd name="T3" fmla="*/ 182 h 190"/>
                  <a:gd name="T4" fmla="*/ 1043 w 1043"/>
                  <a:gd name="T5" fmla="*/ 46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43" h="190">
                    <a:moveTo>
                      <a:pt x="0" y="0"/>
                    </a:moveTo>
                    <a:cubicBezTo>
                      <a:pt x="162" y="87"/>
                      <a:pt x="325" y="174"/>
                      <a:pt x="499" y="182"/>
                    </a:cubicBezTo>
                    <a:cubicBezTo>
                      <a:pt x="673" y="190"/>
                      <a:pt x="858" y="118"/>
                      <a:pt x="1043" y="46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Line 78">
                <a:extLst>
                  <a:ext uri="{FF2B5EF4-FFF2-40B4-BE49-F238E27FC236}">
                    <a16:creationId xmlns:a16="http://schemas.microsoft.com/office/drawing/2014/main" id="{087A1932-59A1-4240-BCB3-FEC4064FE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4" y="1909"/>
                <a:ext cx="35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80">
                <a:extLst>
                  <a:ext uri="{FF2B5EF4-FFF2-40B4-BE49-F238E27FC236}">
                    <a16:creationId xmlns:a16="http://schemas.microsoft.com/office/drawing/2014/main" id="{7AF3CAC3-E046-4441-A30E-183366DAD4B6}"/>
                  </a:ext>
                </a:extLst>
              </p:cNvPr>
              <p:cNvSpPr>
                <a:spLocks/>
              </p:cNvSpPr>
              <p:nvPr/>
            </p:nvSpPr>
            <p:spPr bwMode="auto">
              <a:xfrm rot="-6696888">
                <a:off x="639" y="1863"/>
                <a:ext cx="79" cy="29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81">
                <a:extLst>
                  <a:ext uri="{FF2B5EF4-FFF2-40B4-BE49-F238E27FC236}">
                    <a16:creationId xmlns:a16="http://schemas.microsoft.com/office/drawing/2014/main" id="{397ECD3E-C239-4FB0-B36D-C7388D969566}"/>
                  </a:ext>
                </a:extLst>
              </p:cNvPr>
              <p:cNvSpPr>
                <a:spLocks/>
              </p:cNvSpPr>
              <p:nvPr/>
            </p:nvSpPr>
            <p:spPr bwMode="auto">
              <a:xfrm rot="4103112">
                <a:off x="639" y="1780"/>
                <a:ext cx="80" cy="29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82">
                <a:extLst>
                  <a:ext uri="{FF2B5EF4-FFF2-40B4-BE49-F238E27FC236}">
                    <a16:creationId xmlns:a16="http://schemas.microsoft.com/office/drawing/2014/main" id="{A33971DC-48E0-42CD-9DD5-71464AD93516}"/>
                  </a:ext>
                </a:extLst>
              </p:cNvPr>
              <p:cNvSpPr>
                <a:spLocks/>
              </p:cNvSpPr>
              <p:nvPr/>
            </p:nvSpPr>
            <p:spPr bwMode="auto">
              <a:xfrm rot="-6696888">
                <a:off x="586" y="1718"/>
                <a:ext cx="79" cy="29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83">
                <a:extLst>
                  <a:ext uri="{FF2B5EF4-FFF2-40B4-BE49-F238E27FC236}">
                    <a16:creationId xmlns:a16="http://schemas.microsoft.com/office/drawing/2014/main" id="{A29DDB42-922A-4C6C-A4CA-50AE3A26F6E5}"/>
                  </a:ext>
                </a:extLst>
              </p:cNvPr>
              <p:cNvSpPr>
                <a:spLocks/>
              </p:cNvSpPr>
              <p:nvPr/>
            </p:nvSpPr>
            <p:spPr bwMode="auto">
              <a:xfrm rot="4103112">
                <a:off x="587" y="1635"/>
                <a:ext cx="79" cy="29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64" name="Line 84">
                <a:extLst>
                  <a:ext uri="{FF2B5EF4-FFF2-40B4-BE49-F238E27FC236}">
                    <a16:creationId xmlns:a16="http://schemas.microsoft.com/office/drawing/2014/main" id="{A19AD396-6AD2-4870-A0CB-682358D35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00000">
                <a:off x="640" y="1773"/>
                <a:ext cx="5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65" name="Freeform 85">
                <a:extLst>
                  <a:ext uri="{FF2B5EF4-FFF2-40B4-BE49-F238E27FC236}">
                    <a16:creationId xmlns:a16="http://schemas.microsoft.com/office/drawing/2014/main" id="{18B132B3-6311-4961-8EE3-9688353230FD}"/>
                  </a:ext>
                </a:extLst>
              </p:cNvPr>
              <p:cNvSpPr>
                <a:spLocks/>
              </p:cNvSpPr>
              <p:nvPr/>
            </p:nvSpPr>
            <p:spPr bwMode="auto">
              <a:xfrm rot="6203112">
                <a:off x="1038" y="1860"/>
                <a:ext cx="79" cy="29"/>
              </a:xfrm>
              <a:custGeom>
                <a:avLst/>
                <a:gdLst>
                  <a:gd name="T0" fmla="*/ 0 w 181"/>
                  <a:gd name="T1" fmla="*/ 45 h 45"/>
                  <a:gd name="T2" fmla="*/ 90 w 181"/>
                  <a:gd name="T3" fmla="*/ 0 h 45"/>
                  <a:gd name="T4" fmla="*/ 181 w 18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45">
                    <a:moveTo>
                      <a:pt x="0" y="45"/>
                    </a:moveTo>
                    <a:cubicBezTo>
                      <a:pt x="30" y="22"/>
                      <a:pt x="60" y="0"/>
                      <a:pt x="90" y="0"/>
                    </a:cubicBezTo>
                    <a:cubicBezTo>
                      <a:pt x="120" y="0"/>
                      <a:pt x="166" y="38"/>
                      <a:pt x="181" y="45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aphicFrame>
            <p:nvGraphicFramePr>
              <p:cNvPr id="66" name="Object 86">
                <a:extLst>
                  <a:ext uri="{FF2B5EF4-FFF2-40B4-BE49-F238E27FC236}">
                    <a16:creationId xmlns:a16="http://schemas.microsoft.com/office/drawing/2014/main" id="{7674F574-A4B9-4020-A4EB-E7E88F5FF98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4" y="1611"/>
              <a:ext cx="1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4394200" imgH="5854700" progId="Equation.3">
                      <p:embed/>
                    </p:oleObj>
                  </mc:Choice>
                  <mc:Fallback>
                    <p:oleObj name="Equation" r:id="rId22" imgW="4394200" imgH="5854700" progId="Equation.3">
                      <p:embed/>
                      <p:pic>
                        <p:nvPicPr>
                          <p:cNvPr id="66" name="Object 86">
                            <a:extLst>
                              <a:ext uri="{FF2B5EF4-FFF2-40B4-BE49-F238E27FC236}">
                                <a16:creationId xmlns:a16="http://schemas.microsoft.com/office/drawing/2014/main" id="{7674F574-A4B9-4020-A4EB-E7E88F5FF98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4" y="1611"/>
                            <a:ext cx="101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87">
                <a:extLst>
                  <a:ext uri="{FF2B5EF4-FFF2-40B4-BE49-F238E27FC236}">
                    <a16:creationId xmlns:a16="http://schemas.microsoft.com/office/drawing/2014/main" id="{3822005B-645E-4165-B1DB-93F791D854B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38" y="1638"/>
              <a:ext cx="89" cy="1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3213100" imgH="4394200" progId="Equation.3">
                      <p:embed/>
                    </p:oleObj>
                  </mc:Choice>
                  <mc:Fallback>
                    <p:oleObj name="Equation" r:id="rId24" imgW="3213100" imgH="4394200" progId="Equation.3">
                      <p:embed/>
                      <p:pic>
                        <p:nvPicPr>
                          <p:cNvPr id="67" name="Object 87">
                            <a:extLst>
                              <a:ext uri="{FF2B5EF4-FFF2-40B4-BE49-F238E27FC236}">
                                <a16:creationId xmlns:a16="http://schemas.microsoft.com/office/drawing/2014/main" id="{3822005B-645E-4165-B1DB-93F791D854B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38" y="1638"/>
                            <a:ext cx="89" cy="1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8" name="Line 66">
                <a:extLst>
                  <a:ext uri="{FF2B5EF4-FFF2-40B4-BE49-F238E27FC236}">
                    <a16:creationId xmlns:a16="http://schemas.microsoft.com/office/drawing/2014/main" id="{A2001BF8-D144-4FCD-8B3F-B9FF89CF1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00000" flipV="1">
                <a:off x="1103" y="2348"/>
                <a:ext cx="346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Oval 59">
                <a:extLst>
                  <a:ext uri="{FF2B5EF4-FFF2-40B4-BE49-F238E27FC236}">
                    <a16:creationId xmlns:a16="http://schemas.microsoft.com/office/drawing/2014/main" id="{5EC1DE60-87AF-4E4B-AEA7-29096D2D7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" y="2122"/>
                <a:ext cx="560" cy="242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dirty="0"/>
              </a:p>
            </p:txBody>
          </p:sp>
        </p:grpSp>
        <p:sp>
          <p:nvSpPr>
            <p:cNvPr id="77" name="Line 79">
              <a:extLst>
                <a:ext uri="{FF2B5EF4-FFF2-40B4-BE49-F238E27FC236}">
                  <a16:creationId xmlns:a16="http://schemas.microsoft.com/office/drawing/2014/main" id="{85A26336-8FDB-4EAE-8FFD-F14D5ACC5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3247" y="2027245"/>
              <a:ext cx="2091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6" name="Text Box 72">
            <a:extLst>
              <a:ext uri="{FF2B5EF4-FFF2-40B4-BE49-F238E27FC236}">
                <a16:creationId xmlns:a16="http://schemas.microsoft.com/office/drawing/2014/main" id="{530D5BD5-F5D8-46CF-A745-D805307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92" y="2239380"/>
            <a:ext cx="13724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fr-FR" sz="1600" b="1" dirty="0"/>
              <a:t>GPDs</a:t>
            </a:r>
          </a:p>
        </p:txBody>
      </p: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4751AAFE-6684-4C60-3348-1FB4AEAA5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B074F7-366F-90C1-E714-1593B52A07B7}"/>
              </a:ext>
            </a:extLst>
          </p:cNvPr>
          <p:cNvSpPr txBox="1"/>
          <p:nvPr/>
        </p:nvSpPr>
        <p:spPr>
          <a:xfrm>
            <a:off x="1203162" y="161462"/>
            <a:ext cx="727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366ED28C-12FD-D55D-F596-55B440A1A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947901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27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731CD9E-2D3E-0231-A7CB-5D0CE13C8D1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7D6F71A-4F8E-AE6C-B0DE-56AD533E1955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24/35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55E2BCF1-4268-4602-DAC2-FF8AFA834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31533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Control of Systematics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845A7-5239-E004-C442-F23508DCC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969" y="1210665"/>
            <a:ext cx="4203295" cy="27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 Hoballah @ HP2030     N. d’Hose @ HP2030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DF9CF6B-F569-7877-F0D9-87710DE6D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46060"/>
            <a:ext cx="115161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physics of interest is extracted from 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comparison of electron and positron observables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is more challenging than the comparison of helicity dependent observables for a given beam polarity.</a:t>
            </a:r>
          </a:p>
          <a:p>
            <a:pPr algn="ctr">
              <a:buClr>
                <a:srgbClr val="D60093"/>
              </a:buClr>
              <a:defRPr/>
            </a:pPr>
            <a:r>
              <a:rPr lang="en-US" sz="1600" b="1" i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Different : data taking period, detector, and experimental conditions.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02EEBC8-25FD-DBB6-71DA-701BFCCDE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2" y="2851428"/>
            <a:ext cx="5457825" cy="25975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844922A-8759-33F6-94C5-31597D936C45}"/>
              </a:ext>
            </a:extLst>
          </p:cNvPr>
          <p:cNvSpPr txBox="1"/>
          <p:nvPr/>
        </p:nvSpPr>
        <p:spPr>
          <a:xfrm>
            <a:off x="814400" y="5489622"/>
            <a:ext cx="415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Switching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Torus and </a:t>
            </a:r>
            <a:r>
              <a:rPr lang="fr-FR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Solenoid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polarities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fr-FR" sz="1600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electrons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fr-FR" sz="1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positrons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follow the </a:t>
            </a:r>
            <a:r>
              <a:rPr lang="fr-FR" sz="1600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same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detector </a:t>
            </a:r>
            <a:r>
              <a:rPr lang="fr-FR" sz="1600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path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E680D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contrary</a:t>
            </a:r>
            <a:r>
              <a:rPr lang="fr-FR" sz="1600" b="1" dirty="0">
                <a:solidFill>
                  <a:srgbClr val="0E680D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to protons</a:t>
            </a:r>
            <a:r>
              <a:rPr lang="fr-FR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9667F9-3B46-A981-236E-EE3324EDD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145" y="3960014"/>
            <a:ext cx="3251612" cy="252427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F2EEFA4-C00B-F496-F964-DEBE12A4D2D3}"/>
              </a:ext>
            </a:extLst>
          </p:cNvPr>
          <p:cNvSpPr txBox="1"/>
          <p:nvPr/>
        </p:nvSpPr>
        <p:spPr>
          <a:xfrm>
            <a:off x="5838126" y="2634279"/>
            <a:ext cx="579189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Machine </a:t>
            </a:r>
            <a:r>
              <a:rPr lang="fr-FR" dirty="0" err="1"/>
              <a:t>learning</a:t>
            </a:r>
            <a:r>
              <a:rPr lang="fr-FR" dirty="0"/>
              <a:t> techniques </a:t>
            </a:r>
            <a:r>
              <a:rPr lang="fr-FR" dirty="0" err="1"/>
              <a:t>applied</a:t>
            </a:r>
            <a:r>
              <a:rPr lang="fr-FR" dirty="0"/>
              <a:t> to DVCS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b="1" dirty="0" err="1">
                <a:solidFill>
                  <a:srgbClr val="0432FF"/>
                </a:solidFill>
              </a:rPr>
              <a:t>Boosted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Decision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Tree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dirty="0" err="1"/>
              <a:t>approach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BSAs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</a:t>
            </a:r>
            <a:r>
              <a:rPr lang="fr-FR" b="1" dirty="0" err="1">
                <a:solidFill>
                  <a:srgbClr val="FF0000"/>
                </a:solidFill>
              </a:rPr>
              <a:t>e</a:t>
            </a:r>
            <a:r>
              <a:rPr lang="fr-FR" b="1" dirty="0" err="1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topology</a:t>
            </a:r>
            <a:r>
              <a:rPr lang="fr-FR" dirty="0"/>
              <a:t>, </a:t>
            </a:r>
            <a:r>
              <a:rPr lang="fr-FR" b="1" dirty="0" err="1">
                <a:solidFill>
                  <a:srgbClr val="0432FF"/>
                </a:solidFill>
              </a:rPr>
              <a:t>improving</a:t>
            </a:r>
            <a:r>
              <a:rPr lang="fr-FR" dirty="0"/>
              <a:t> </a:t>
            </a:r>
            <a:r>
              <a:rPr lang="fr-FR" b="1" dirty="0" err="1">
                <a:solidFill>
                  <a:srgbClr val="0432FF"/>
                </a:solidFill>
              </a:rPr>
              <a:t>kinematic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coverage</a:t>
            </a:r>
            <a:r>
              <a:rPr lang="fr-FR" dirty="0"/>
              <a:t>, </a:t>
            </a:r>
            <a:r>
              <a:rPr lang="fr-FR" b="1" dirty="0" err="1">
                <a:solidFill>
                  <a:srgbClr val="0432FF"/>
                </a:solidFill>
              </a:rPr>
              <a:t>statistics</a:t>
            </a:r>
            <a:r>
              <a:rPr lang="fr-FR" dirty="0"/>
              <a:t> and </a:t>
            </a:r>
            <a:r>
              <a:rPr lang="fr-FR" b="1" dirty="0" err="1">
                <a:solidFill>
                  <a:srgbClr val="FF0000"/>
                </a:solidFill>
              </a:rPr>
              <a:t>reducing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systematics</a:t>
            </a:r>
            <a:r>
              <a:rPr lang="fr-FR" dirty="0"/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2FD81A2-5C98-15CE-786A-1054FE3A6697}"/>
              </a:ext>
            </a:extLst>
          </p:cNvPr>
          <p:cNvSpPr txBox="1"/>
          <p:nvPr/>
        </p:nvSpPr>
        <p:spPr>
          <a:xfrm>
            <a:off x="8806673" y="4655639"/>
            <a:ext cx="34836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- </a:t>
            </a:r>
            <a:r>
              <a:rPr lang="fr-FR" sz="1600" dirty="0" err="1"/>
              <a:t>BSAs</a:t>
            </a:r>
            <a:r>
              <a:rPr lang="fr-FR" sz="1600" dirty="0"/>
              <a:t> </a:t>
            </a:r>
            <a:r>
              <a:rPr lang="fr-FR" sz="1600" dirty="0" err="1"/>
              <a:t>under</a:t>
            </a:r>
            <a:r>
              <a:rPr lang="fr-FR" sz="1600" dirty="0"/>
              <a:t> CLAS collaboration </a:t>
            </a:r>
            <a:r>
              <a:rPr lang="fr-FR" sz="1600" dirty="0" err="1"/>
              <a:t>review</a:t>
            </a:r>
            <a:r>
              <a:rPr lang="fr-FR" sz="1600" dirty="0"/>
              <a:t>.</a:t>
            </a:r>
          </a:p>
          <a:p>
            <a:endParaRPr lang="fr-FR" sz="800" dirty="0"/>
          </a:p>
          <a:p>
            <a:r>
              <a:rPr lang="fr-FR" sz="1600" dirty="0"/>
              <a:t>- Cross section </a:t>
            </a:r>
            <a:r>
              <a:rPr lang="fr-FR" sz="1600" b="1" i="1" dirty="0" err="1">
                <a:solidFill>
                  <a:srgbClr val="FF0000"/>
                </a:solidFill>
              </a:rPr>
              <a:t>analysis</a:t>
            </a:r>
            <a:r>
              <a:rPr lang="fr-FR" sz="1600" b="1" i="1" dirty="0">
                <a:solidFill>
                  <a:srgbClr val="FF0000"/>
                </a:solidFill>
              </a:rPr>
              <a:t> in </a:t>
            </a:r>
            <a:r>
              <a:rPr lang="fr-FR" sz="1600" b="1" i="1" dirty="0" err="1">
                <a:solidFill>
                  <a:srgbClr val="FF0000"/>
                </a:solidFill>
              </a:rPr>
              <a:t>progress</a:t>
            </a:r>
            <a:r>
              <a:rPr lang="fr-FR" sz="1600" dirty="0"/>
              <a:t>.</a:t>
            </a:r>
          </a:p>
          <a:p>
            <a:endParaRPr lang="fr-FR" sz="800" dirty="0"/>
          </a:p>
          <a:p>
            <a:r>
              <a:rPr lang="fr-FR" sz="1600" dirty="0"/>
              <a:t>- Extension to </a:t>
            </a:r>
            <a:r>
              <a:rPr lang="fr-FR" sz="1600" dirty="0" err="1"/>
              <a:t>polarized</a:t>
            </a:r>
            <a:r>
              <a:rPr lang="fr-FR" sz="1600" dirty="0"/>
              <a:t> </a:t>
            </a:r>
            <a:r>
              <a:rPr lang="fr-FR" sz="1600" dirty="0" err="1"/>
              <a:t>targets</a:t>
            </a:r>
            <a:r>
              <a:rPr lang="fr-FR" sz="1600" dirty="0"/>
              <a:t> (BTA).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122764F-6E1F-2C8F-2F05-41F7E4167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232" y="6219979"/>
            <a:ext cx="32516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J.S. Alvarado et al., CLAS Note 2024-003 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4CBE3937-DF73-9CA4-D719-FA5D22AB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3203F06-331F-6FC9-6B4B-EEE5C399D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6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27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D6F71A-4F8E-AE6C-B0DE-56AD533E1955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25/35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347129B-87EE-4DEF-BF36-6EA05A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80237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DVCS off neutrons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D4CD8-DFE7-0C50-24B9-00EF16E2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745" y="1210665"/>
            <a:ext cx="73039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S.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Niccolai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226     H. Huang @ HP2030     S.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Niccolai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     L. Xu @ HP2030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9DAF8C0-68FE-5ED0-7873-2D9EC397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08916"/>
            <a:ext cx="1170288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real part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Compton Form Factor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Microsoft Sans Serif" panose="020B0604020202020204" pitchFamily="34" charset="0"/>
              </a:rPr>
              <a:t>E</a:t>
            </a:r>
            <a:r>
              <a:rPr lang="en-US" b="1" baseline="-25000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of importance for the </a:t>
            </a:r>
            <a:r>
              <a:rPr lang="en-US" b="1" dirty="0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Ji sum rule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the </a:t>
            </a:r>
            <a:r>
              <a:rPr lang="en-US" b="1" dirty="0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Gravitational Form Factors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neutron, and for </a:t>
            </a:r>
            <a:r>
              <a:rPr lang="en-US" b="1" dirty="0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flavor separation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is hardly constrained experimentally without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Beam Charge Asymmetry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data.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43B8F0-1706-2F9B-EE8A-0FBF37E9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55" y="2898330"/>
            <a:ext cx="3770548" cy="36166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904269D-7537-4064-46DB-98558318879C}"/>
              </a:ext>
            </a:extLst>
          </p:cNvPr>
          <p:cNvSpPr txBox="1"/>
          <p:nvPr/>
        </p:nvSpPr>
        <p:spPr>
          <a:xfrm>
            <a:off x="8395546" y="3905952"/>
            <a:ext cx="37945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- CLAS12 </a:t>
            </a:r>
            <a:r>
              <a:rPr lang="fr-FR" sz="1600" dirty="0" err="1"/>
              <a:t>BSAs</a:t>
            </a:r>
            <a:r>
              <a:rPr lang="fr-FR" sz="1600" dirty="0"/>
              <a:t> </a:t>
            </a:r>
            <a:r>
              <a:rPr lang="fr-FR" sz="1600" dirty="0" err="1"/>
              <a:t>recently</a:t>
            </a:r>
            <a:r>
              <a:rPr lang="fr-FR" sz="1600" dirty="0"/>
              <a:t> </a:t>
            </a:r>
            <a:r>
              <a:rPr lang="fr-FR" sz="1600" dirty="0" err="1"/>
              <a:t>published</a:t>
            </a:r>
            <a:r>
              <a:rPr lang="fr-FR" sz="1600" dirty="0"/>
              <a:t>.</a:t>
            </a:r>
          </a:p>
          <a:p>
            <a:endParaRPr lang="fr-FR" sz="500" dirty="0"/>
          </a:p>
          <a:p>
            <a:r>
              <a:rPr lang="fr-FR" sz="1600" dirty="0"/>
              <a:t>- BONUS12 </a:t>
            </a:r>
            <a:r>
              <a:rPr lang="fr-FR" sz="1600" b="1" i="1" dirty="0" err="1">
                <a:solidFill>
                  <a:srgbClr val="FF0000"/>
                </a:solidFill>
              </a:rPr>
              <a:t>analysis</a:t>
            </a:r>
            <a:r>
              <a:rPr lang="fr-FR" sz="1600" b="1" i="1" dirty="0">
                <a:solidFill>
                  <a:srgbClr val="FF0000"/>
                </a:solidFill>
              </a:rPr>
              <a:t> in </a:t>
            </a:r>
            <a:r>
              <a:rPr lang="fr-FR" sz="1600" b="1" i="1" dirty="0" err="1">
                <a:solidFill>
                  <a:srgbClr val="FF0000"/>
                </a:solidFill>
              </a:rPr>
              <a:t>progress</a:t>
            </a:r>
            <a:r>
              <a:rPr lang="fr-FR" sz="1600" dirty="0"/>
              <a:t>.</a:t>
            </a:r>
          </a:p>
          <a:p>
            <a:endParaRPr lang="fr-FR" sz="500" dirty="0"/>
          </a:p>
          <a:p>
            <a:r>
              <a:rPr lang="fr-FR" sz="1600" dirty="0"/>
              <a:t>- ALERT </a:t>
            </a:r>
            <a:r>
              <a:rPr lang="fr-FR" sz="1600" dirty="0" err="1"/>
              <a:t>experiment</a:t>
            </a:r>
            <a:r>
              <a:rPr lang="fr-FR" sz="1600" dirty="0"/>
              <a:t> to run in 2025.</a:t>
            </a:r>
          </a:p>
          <a:p>
            <a:endParaRPr lang="fr-FR" sz="1000" dirty="0"/>
          </a:p>
          <a:p>
            <a:endParaRPr lang="fr-FR" sz="800" dirty="0"/>
          </a:p>
          <a:p>
            <a:r>
              <a:rPr lang="fr-FR" sz="1600" dirty="0"/>
              <a:t>- NPS </a:t>
            </a:r>
            <a:r>
              <a:rPr lang="fr-FR" sz="1600" dirty="0" err="1"/>
              <a:t>experiment</a:t>
            </a:r>
            <a:r>
              <a:rPr lang="fr-FR" sz="1600" dirty="0"/>
              <a:t> </a:t>
            </a:r>
            <a:r>
              <a:rPr lang="fr-FR" sz="1600" dirty="0" err="1"/>
              <a:t>recently</a:t>
            </a:r>
            <a:r>
              <a:rPr lang="fr-FR" sz="1600" dirty="0"/>
              <a:t> </a:t>
            </a:r>
            <a:r>
              <a:rPr lang="fr-FR" sz="1600" dirty="0" err="1"/>
              <a:t>completed</a:t>
            </a:r>
            <a:r>
              <a:rPr lang="fr-FR" sz="1600" dirty="0"/>
              <a:t>.</a:t>
            </a:r>
          </a:p>
          <a:p>
            <a:endParaRPr lang="fr-FR" sz="500" dirty="0"/>
          </a:p>
          <a:p>
            <a:r>
              <a:rPr lang="fr-FR" sz="1600" dirty="0"/>
              <a:t>- CLAS12 cross section </a:t>
            </a:r>
            <a:r>
              <a:rPr lang="fr-FR" sz="1600" b="1" i="1" dirty="0" err="1">
                <a:solidFill>
                  <a:srgbClr val="FF0000"/>
                </a:solidFill>
              </a:rPr>
              <a:t>analysis</a:t>
            </a:r>
            <a:r>
              <a:rPr lang="fr-FR" sz="1600" b="1" i="1" dirty="0">
                <a:solidFill>
                  <a:srgbClr val="FF0000"/>
                </a:solidFill>
              </a:rPr>
              <a:t> in </a:t>
            </a:r>
            <a:r>
              <a:rPr lang="fr-FR" sz="1600" b="1" i="1" dirty="0" err="1">
                <a:solidFill>
                  <a:srgbClr val="FF0000"/>
                </a:solidFill>
              </a:rPr>
              <a:t>progress</a:t>
            </a:r>
            <a:r>
              <a:rPr lang="fr-FR" sz="1600" dirty="0"/>
              <a:t>.</a:t>
            </a:r>
            <a:endParaRPr lang="fr-FR" sz="800" dirty="0"/>
          </a:p>
          <a:p>
            <a:endParaRPr lang="fr-FR" sz="80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9204421-818C-AE5B-4E60-147625987B0D}"/>
              </a:ext>
            </a:extLst>
          </p:cNvPr>
          <p:cNvGrpSpPr/>
          <p:nvPr/>
        </p:nvGrpSpPr>
        <p:grpSpPr>
          <a:xfrm>
            <a:off x="172285" y="2566763"/>
            <a:ext cx="5003321" cy="3953627"/>
            <a:chOff x="36716" y="2705803"/>
            <a:chExt cx="5115191" cy="3960439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79F4CBF-07A5-1FE6-EA52-95E138F8718D}"/>
                </a:ext>
              </a:extLst>
            </p:cNvPr>
            <p:cNvSpPr/>
            <p:nvPr/>
          </p:nvSpPr>
          <p:spPr>
            <a:xfrm>
              <a:off x="820242" y="3611653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10693AD-B784-62BA-692A-EBCDBDA4777D}"/>
                </a:ext>
              </a:extLst>
            </p:cNvPr>
            <p:cNvSpPr/>
            <p:nvPr/>
          </p:nvSpPr>
          <p:spPr>
            <a:xfrm>
              <a:off x="820792" y="3806419"/>
              <a:ext cx="70568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DAD6402-239C-5EA5-1365-23D247F21E14}"/>
                </a:ext>
              </a:extLst>
            </p:cNvPr>
            <p:cNvSpPr txBox="1"/>
            <p:nvPr/>
          </p:nvSpPr>
          <p:spPr>
            <a:xfrm>
              <a:off x="865100" y="3528816"/>
              <a:ext cx="997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0000FF"/>
                  </a:solidFill>
                  <a:latin typeface="+mj-lt"/>
                </a:rPr>
                <a:t>e</a:t>
              </a:r>
              <a:r>
                <a:rPr lang="fr-FR" sz="1000" baseline="30000" dirty="0">
                  <a:solidFill>
                    <a:srgbClr val="0000FF"/>
                  </a:solidFill>
                  <a:latin typeface="+mj-lt"/>
                </a:rPr>
                <a:t>+</a:t>
              </a:r>
              <a:r>
                <a:rPr lang="fr-FR" sz="1000" dirty="0">
                  <a:solidFill>
                    <a:srgbClr val="0000FF"/>
                  </a:solidFill>
                  <a:latin typeface="+mj-lt"/>
                </a:rPr>
                <a:t> and e</a:t>
              </a:r>
              <a:r>
                <a:rPr lang="fr-FR" sz="1000" baseline="30000" dirty="0">
                  <a:solidFill>
                    <a:srgbClr val="0000FF"/>
                  </a:solidFill>
                  <a:latin typeface="+mj-lt"/>
                </a:rPr>
                <a:t>- </a:t>
              </a:r>
              <a:r>
                <a:rPr lang="fr-FR" sz="1000" dirty="0" err="1">
                  <a:solidFill>
                    <a:srgbClr val="0000FF"/>
                  </a:solidFill>
                  <a:latin typeface="+mj-lt"/>
                </a:rPr>
                <a:t>beams</a:t>
              </a:r>
              <a:endParaRPr lang="fr-FR" sz="10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295F2DB-2A60-33AC-2C27-B1B45B38A8C6}"/>
                </a:ext>
              </a:extLst>
            </p:cNvPr>
            <p:cNvSpPr txBox="1"/>
            <p:nvPr/>
          </p:nvSpPr>
          <p:spPr>
            <a:xfrm>
              <a:off x="863489" y="3711701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fr-FR" sz="1000" baseline="30000" dirty="0">
                  <a:solidFill>
                    <a:srgbClr val="FF0000"/>
                  </a:solidFill>
                  <a:latin typeface="+mj-lt"/>
                </a:rPr>
                <a:t>-</a:t>
              </a:r>
              <a:r>
                <a:rPr lang="fr-FR" sz="10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fr-FR" sz="1000" dirty="0" err="1">
                  <a:solidFill>
                    <a:srgbClr val="FF0000"/>
                  </a:solidFill>
                  <a:latin typeface="+mj-lt"/>
                </a:rPr>
                <a:t>beam</a:t>
              </a:r>
              <a:r>
                <a:rPr lang="fr-FR" sz="10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fr-FR" sz="1000" dirty="0" err="1">
                  <a:solidFill>
                    <a:srgbClr val="FF0000"/>
                  </a:solidFill>
                  <a:latin typeface="+mj-lt"/>
                </a:rPr>
                <a:t>only</a:t>
              </a:r>
              <a:endParaRPr lang="fr-FR" sz="1000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02243E2-09BF-5E69-46AA-31C93A86F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14092" y="2128427"/>
              <a:ext cx="3960439" cy="5115191"/>
            </a:xfrm>
            <a:prstGeom prst="rect">
              <a:avLst/>
            </a:prstGeom>
          </p:spPr>
        </p:pic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731CD9E-2D3E-0231-A7CB-5D0CE13C8D1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Rectangle 8">
            <a:extLst>
              <a:ext uri="{FF2B5EF4-FFF2-40B4-BE49-F238E27FC236}">
                <a16:creationId xmlns:a16="http://schemas.microsoft.com/office/drawing/2014/main" id="{3890B1C9-8849-2B67-6AC4-F2130726A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671" y="2688839"/>
            <a:ext cx="32262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A. Hobart et al. PRL 133 (2024) 211903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999124A-380E-C948-3CE9-9252E34B3513}"/>
              </a:ext>
            </a:extLst>
          </p:cNvPr>
          <p:cNvSpPr/>
          <p:nvPr/>
        </p:nvSpPr>
        <p:spPr>
          <a:xfrm>
            <a:off x="844623" y="3449102"/>
            <a:ext cx="70425" cy="7187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637561F-DA4A-DEF4-EFE6-AD1D8D68161E}"/>
              </a:ext>
            </a:extLst>
          </p:cNvPr>
          <p:cNvSpPr/>
          <p:nvPr/>
        </p:nvSpPr>
        <p:spPr>
          <a:xfrm>
            <a:off x="845161" y="3643533"/>
            <a:ext cx="69025" cy="71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43FF44-4DE6-2590-1B7D-F71559A6F458}"/>
              </a:ext>
            </a:extLst>
          </p:cNvPr>
          <p:cNvSpPr txBox="1"/>
          <p:nvPr/>
        </p:nvSpPr>
        <p:spPr>
          <a:xfrm>
            <a:off x="888500" y="3366407"/>
            <a:ext cx="975576" cy="245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and e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beams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C4AEE30-A502-CE7C-F9FE-BD6127FBF6C3}"/>
              </a:ext>
            </a:extLst>
          </p:cNvPr>
          <p:cNvSpPr txBox="1"/>
          <p:nvPr/>
        </p:nvSpPr>
        <p:spPr>
          <a:xfrm>
            <a:off x="886924" y="3548978"/>
            <a:ext cx="826620" cy="245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</a:t>
            </a:r>
            <a:r>
              <a:rPr kumimoji="0" lang="fr-FR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beam</a:t>
            </a: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only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2A62279-0444-9C51-2671-FA617BA036D6}"/>
                  </a:ext>
                </a:extLst>
              </p:cNvPr>
              <p:cNvSpPr txBox="1"/>
              <p:nvPr/>
            </p:nvSpPr>
            <p:spPr>
              <a:xfrm>
                <a:off x="8951333" y="2971618"/>
                <a:ext cx="2596112" cy="502895"/>
              </a:xfrm>
              <a:prstGeom prst="rect">
                <a:avLst/>
              </a:prstGeom>
              <a:solidFill>
                <a:srgbClr val="D3E0FF"/>
              </a:solidFill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𝑈𝑈</m:t>
                          </m:r>
                        </m:sub>
                        <m:sup>
                          <m: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𝐶</m:t>
                          </m:r>
                        </m:sup>
                      </m:sSubSup>
                      <m:r>
                        <a:rPr kumimoji="0" lang="fr-FR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fr-FR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ℜ𝔢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  <m:sSub>
                            <m:sSubPr>
                              <m:ctrlP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kumimoji="0" lang="fr-FR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fr-FR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fr-FR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num>
                            <m:den>
                              <m: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kumimoji="0" lang="fr-FR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kumimoji="0" lang="fr-FR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fr-FR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2A62279-0444-9C51-2671-FA617BA03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333" y="2971618"/>
                <a:ext cx="2596112" cy="502895"/>
              </a:xfrm>
              <a:prstGeom prst="rect">
                <a:avLst/>
              </a:prstGeom>
              <a:blipFill>
                <a:blip r:embed="rId5"/>
                <a:stretch>
                  <a:fillRect l="-966" t="-2381" b="-4762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8">
            <a:extLst>
              <a:ext uri="{FF2B5EF4-FFF2-40B4-BE49-F238E27FC236}">
                <a16:creationId xmlns:a16="http://schemas.microsoft.com/office/drawing/2014/main" id="{18BF4944-30BC-D50B-EF30-035036B5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5341084-70A3-E986-9DE0-BBA2BC73A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10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27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731CD9E-2D3E-0231-A7CB-5D0CE13C8D1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7D6F71A-4F8E-AE6C-B0DE-56AD533E1955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26/35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ABA1A0D4-D03E-5975-6292-569EE713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613216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DVCS off Helium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19402-EBA8-FBB9-CB33-CEA392EB6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086" y="1231668"/>
            <a:ext cx="78663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S.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Fucini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EPJ A 57 (2021) 273     W.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Cosyn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     R. Dupré @ HP2030     M. Rinaldi @ HP2030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327545-5994-5896-44AF-37744004D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41" y="3572277"/>
            <a:ext cx="2888123" cy="25632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938125-BB39-D0AA-E380-85B77D41A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491" y="3605373"/>
            <a:ext cx="3672000" cy="25582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5A4E79-1523-9E94-8EB8-4817F7D4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801" y="3588979"/>
            <a:ext cx="3672000" cy="260027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69E412D-1FD8-5A33-2CA1-178BB5775195}"/>
              </a:ext>
            </a:extLst>
          </p:cNvPr>
          <p:cNvSpPr txBox="1"/>
          <p:nvPr/>
        </p:nvSpPr>
        <p:spPr>
          <a:xfrm>
            <a:off x="4860706" y="5332287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>
                <a:solidFill>
                  <a:srgbClr val="0000FF"/>
                </a:solidFill>
              </a:rPr>
              <a:t>4</a:t>
            </a:r>
            <a:r>
              <a:rPr lang="fr-FR" b="1" dirty="0">
                <a:solidFill>
                  <a:srgbClr val="0000FF"/>
                </a:solidFill>
              </a:rPr>
              <a:t>He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EA819F5-2779-84FA-CB31-C3509C060ECB}"/>
              </a:ext>
            </a:extLst>
          </p:cNvPr>
          <p:cNvSpPr txBox="1"/>
          <p:nvPr/>
        </p:nvSpPr>
        <p:spPr>
          <a:xfrm>
            <a:off x="8633600" y="5319962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>
                <a:solidFill>
                  <a:srgbClr val="0000FF"/>
                </a:solidFill>
              </a:rPr>
              <a:t>3</a:t>
            </a:r>
            <a:r>
              <a:rPr lang="fr-FR" b="1" dirty="0">
                <a:solidFill>
                  <a:srgbClr val="0000FF"/>
                </a:solidFill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F703092-8D21-5015-D928-1AA9F71F7D7C}"/>
                  </a:ext>
                </a:extLst>
              </p:cNvPr>
              <p:cNvSpPr txBox="1"/>
              <p:nvPr/>
            </p:nvSpPr>
            <p:spPr>
              <a:xfrm>
                <a:off x="921919" y="2668586"/>
                <a:ext cx="9435363" cy="44018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ℜ𝔢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nary>
                      <m:nary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>
                                <a:solidFill>
                                  <a:srgbClr val="CC01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𝝃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nary>
                      <m:nary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den>
                            </m:f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ℑ𝔪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1" i="1">
                                    <a:solidFill>
                                      <a:srgbClr val="CC01FF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fr-FR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d>
                      <m:dPr>
                        <m:ctrlPr>
                          <a:rPr lang="el-G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:endParaRPr lang="fr-FR" b="1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F703092-8D21-5015-D928-1AA9F71F7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19" y="2668586"/>
                <a:ext cx="9435363" cy="440185"/>
              </a:xfrm>
              <a:prstGeom prst="rect">
                <a:avLst/>
              </a:prstGeom>
              <a:blipFill>
                <a:blip r:embed="rId6"/>
                <a:stretch>
                  <a:fillRect t="-105405" b="-159459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F4FDAC95-4C95-A35B-8D4E-4E76729DB8B0}"/>
              </a:ext>
            </a:extLst>
          </p:cNvPr>
          <p:cNvSpPr txBox="1"/>
          <p:nvPr/>
        </p:nvSpPr>
        <p:spPr>
          <a:xfrm>
            <a:off x="8992068" y="6118425"/>
            <a:ext cx="2462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fr-FR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neutron </a:t>
            </a:r>
            <a:r>
              <a:rPr lang="fr-FR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GPDs</a:t>
            </a:r>
            <a:endParaRPr lang="fr-FR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64EDC8B-150B-ABAC-4CC8-839D38334A5E}"/>
              </a:ext>
            </a:extLst>
          </p:cNvPr>
          <p:cNvSpPr txBox="1"/>
          <p:nvPr/>
        </p:nvSpPr>
        <p:spPr>
          <a:xfrm>
            <a:off x="5145348" y="6122578"/>
            <a:ext cx="2906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tomography</a:t>
            </a:r>
            <a:r>
              <a:rPr lang="fr-FR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r-FR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endParaRPr lang="fr-FR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C107D39-1BF3-DD29-2C5D-8DE8FFA06BD7}"/>
              </a:ext>
            </a:extLst>
          </p:cNvPr>
          <p:cNvSpPr txBox="1"/>
          <p:nvPr/>
        </p:nvSpPr>
        <p:spPr>
          <a:xfrm>
            <a:off x="6699967" y="3287221"/>
            <a:ext cx="3233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CD04FF"/>
                </a:solidFill>
                <a:latin typeface="Avenir Book" panose="02000503020000020003" pitchFamily="2" charset="0"/>
              </a:rPr>
              <a:t>Unpolarized</a:t>
            </a:r>
            <a:r>
              <a:rPr lang="fr-FR" sz="1400" dirty="0">
                <a:solidFill>
                  <a:srgbClr val="CD04FF"/>
                </a:solidFill>
                <a:latin typeface="Avenir Book" panose="02000503020000020003" pitchFamily="2" charset="0"/>
              </a:rPr>
              <a:t> Beam Charge </a:t>
            </a:r>
            <a:r>
              <a:rPr lang="fr-FR" sz="1400" dirty="0" err="1">
                <a:solidFill>
                  <a:srgbClr val="CD04FF"/>
                </a:solidFill>
                <a:latin typeface="Avenir Book" panose="02000503020000020003" pitchFamily="2" charset="0"/>
              </a:rPr>
              <a:t>Asymmetry</a:t>
            </a:r>
            <a:endParaRPr lang="fr-FR" sz="1400" dirty="0">
              <a:solidFill>
                <a:srgbClr val="CD04FF"/>
              </a:solidFill>
              <a:latin typeface="Avenir Book" panose="02000503020000020003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E25D1C-F8D5-E227-105E-CB0928E95BFF}"/>
              </a:ext>
            </a:extLst>
          </p:cNvPr>
          <p:cNvSpPr txBox="1"/>
          <p:nvPr/>
        </p:nvSpPr>
        <p:spPr>
          <a:xfrm>
            <a:off x="2197749" y="5816071"/>
            <a:ext cx="1433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dirty="0">
                <a:solidFill>
                  <a:srgbClr val="FFFF00"/>
                </a:solidFill>
              </a:rPr>
              <a:t>ALERT @ CLAS12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20D1DFF1-7461-3F24-7FEE-5229F28A1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08916"/>
            <a:ext cx="1170288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association of the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ALERT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recoil detector and the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CLAS12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spectrometer together with high-energy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electron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positron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beams offer a </a:t>
            </a:r>
            <a:r>
              <a:rPr lang="en-US" b="1" dirty="0">
                <a:solidFill>
                  <a:srgbClr val="00B05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new tool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investigate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nuclear force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and a </a:t>
            </a:r>
            <a:r>
              <a:rPr lang="en-US" b="1" dirty="0">
                <a:solidFill>
                  <a:srgbClr val="00B05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new path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to study 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EMC effect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06F837-E2F0-2A2F-EB80-1D6787C5EBB8}"/>
              </a:ext>
            </a:extLst>
          </p:cNvPr>
          <p:cNvSpPr txBox="1"/>
          <p:nvPr/>
        </p:nvSpPr>
        <p:spPr>
          <a:xfrm>
            <a:off x="10575237" y="2909494"/>
            <a:ext cx="157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rgbClr val="FF0000"/>
                </a:solidFill>
              </a:rPr>
              <a:t>Connected</a:t>
            </a:r>
            <a:r>
              <a:rPr lang="fr-FR" sz="1400" dirty="0">
                <a:solidFill>
                  <a:srgbClr val="FF0000"/>
                </a:solidFill>
              </a:rPr>
              <a:t> to 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the </a:t>
            </a:r>
            <a:r>
              <a:rPr lang="fr-FR" sz="1400" dirty="0" err="1">
                <a:solidFill>
                  <a:srgbClr val="FF0000"/>
                </a:solidFill>
              </a:rPr>
              <a:t>nuclear</a:t>
            </a:r>
            <a:r>
              <a:rPr lang="fr-FR" sz="1400" dirty="0">
                <a:solidFill>
                  <a:srgbClr val="FF0000"/>
                </a:solidFill>
              </a:rPr>
              <a:t> D-</a:t>
            </a:r>
            <a:r>
              <a:rPr lang="fr-FR" sz="1400" dirty="0" err="1">
                <a:solidFill>
                  <a:srgbClr val="FF0000"/>
                </a:solidFill>
              </a:rPr>
              <a:t>term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C33F5D9-7EAF-2387-47CB-F2E20CE09692}"/>
              </a:ext>
            </a:extLst>
          </p:cNvPr>
          <p:cNvCxnSpPr>
            <a:cxnSpLocks/>
          </p:cNvCxnSpPr>
          <p:nvPr/>
        </p:nvCxnSpPr>
        <p:spPr>
          <a:xfrm flipH="1" flipV="1">
            <a:off x="10186288" y="2955970"/>
            <a:ext cx="610666" cy="185438"/>
          </a:xfrm>
          <a:prstGeom prst="straightConnector1">
            <a:avLst/>
          </a:prstGeom>
          <a:ln w="95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8">
            <a:extLst>
              <a:ext uri="{FF2B5EF4-FFF2-40B4-BE49-F238E27FC236}">
                <a16:creationId xmlns:a16="http://schemas.microsoft.com/office/drawing/2014/main" id="{B9255044-A33A-139B-9B0E-0EA9A8F0C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957774F-FEA9-0A66-7CF6-70154662D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57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27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731CD9E-2D3E-0231-A7CB-5D0CE13C8D1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7D6F71A-4F8E-AE6C-B0DE-56AD533E1955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27/35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ABA1A0D4-D03E-5975-6292-569EE713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05912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DVCS off Polarized Targets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B9255044-A33A-139B-9B0E-0EA9A8F0C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BF88A6-2021-7BEC-584B-5387681D8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24" name="Text Box 6">
            <a:extLst>
              <a:ext uri="{FF2B5EF4-FFF2-40B4-BE49-F238E27FC236}">
                <a16:creationId xmlns:a16="http://schemas.microsoft.com/office/drawing/2014/main" id="{BD2DE637-DD58-F4F2-42DC-76EFF76B5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08916"/>
            <a:ext cx="117028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Similarly to unpolarized targets, the lepton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beam charge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allows to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separate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interference amplitudes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from the DVCS and BH amplitudes, and provides an access to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higher twist effects</a:t>
            </a:r>
            <a:r>
              <a:rPr lang="en-US" b="1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E89677D-60F1-53C8-300F-00B80D7AF136}"/>
                  </a:ext>
                </a:extLst>
              </p:cNvPr>
              <p:cNvSpPr txBox="1"/>
              <p:nvPr/>
            </p:nvSpPr>
            <p:spPr>
              <a:xfrm>
                <a:off x="1421494" y="2863059"/>
                <a:ext cx="8693426" cy="376000"/>
              </a:xfrm>
              <a:prstGeom prst="rect">
                <a:avLst/>
              </a:prstGeom>
              <a:solidFill>
                <a:srgbClr val="EDDDFF"/>
              </a:solidFill>
              <a:ln w="15875">
                <a:solidFill>
                  <a:srgbClr val="CD04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p>
                      </m:sSubSup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a:rPr kumimoji="0" lang="fr-F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𝐵𝐻</m:t>
                              </m:r>
                            </m:sub>
                          </m:sSub>
                          <m:r>
                            <a:rPr kumimoji="0" lang="fr-FR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d>
                            <m:d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𝑃</m:t>
                                      </m:r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𝐷𝑉𝐶𝑆</m:t>
                                  </m:r>
                                </m:sub>
                              </m:sSub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𝐷𝑉𝐶𝑆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  <m:d>
                            <m:dPr>
                              <m:ctrlP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fr-F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𝐼𝑁𝑇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fr-FR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fr-FR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fr-FR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𝐼𝑁𝑇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fr-F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E89677D-60F1-53C8-300F-00B80D7AF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494" y="2863059"/>
                <a:ext cx="8693426" cy="376000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 w="15875">
                <a:solidFill>
                  <a:srgbClr val="CD04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C7C0413-176D-A4F2-853B-800C7961647F}"/>
                  </a:ext>
                </a:extLst>
              </p:cNvPr>
              <p:cNvSpPr txBox="1"/>
              <p:nvPr/>
            </p:nvSpPr>
            <p:spPr>
              <a:xfrm>
                <a:off x="4522743" y="3363040"/>
                <a:ext cx="26894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real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C7C0413-176D-A4F2-853B-800C79616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743" y="3363040"/>
                <a:ext cx="2689417" cy="584775"/>
              </a:xfrm>
              <a:prstGeom prst="rect">
                <a:avLst/>
              </a:prstGeom>
              <a:blipFill>
                <a:blip r:embed="rId5"/>
                <a:stretch>
                  <a:fillRect t="-2083" b="-104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B965277-12C1-D587-5747-D67B321AFDD4}"/>
                  </a:ext>
                </a:extLst>
              </p:cNvPr>
              <p:cNvSpPr txBox="1"/>
              <p:nvPr/>
            </p:nvSpPr>
            <p:spPr>
              <a:xfrm>
                <a:off x="8823133" y="2083411"/>
                <a:ext cx="26894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D04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</m:oMath>
                </a14:m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the </a:t>
                </a: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imaginary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a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 </a:t>
                </a:r>
                <a:r>
                  <a:rPr kumimoji="0" lang="fr-FR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linear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combination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B965277-12C1-D587-5747-D67B321AF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133" y="2083411"/>
                <a:ext cx="2689417" cy="584775"/>
              </a:xfrm>
              <a:prstGeom prst="rect">
                <a:avLst/>
              </a:prstGeom>
              <a:blipFill>
                <a:blip r:embed="rId6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Ellipse 35">
            <a:extLst>
              <a:ext uri="{FF2B5EF4-FFF2-40B4-BE49-F238E27FC236}">
                <a16:creationId xmlns:a16="http://schemas.microsoft.com/office/drawing/2014/main" id="{6CA8290E-E4EE-EC83-92B0-8E64FB1511EF}"/>
              </a:ext>
            </a:extLst>
          </p:cNvPr>
          <p:cNvSpPr/>
          <p:nvPr/>
        </p:nvSpPr>
        <p:spPr>
          <a:xfrm>
            <a:off x="8613555" y="3054755"/>
            <a:ext cx="162838" cy="23603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Connecteur en arc 45">
            <a:extLst>
              <a:ext uri="{FF2B5EF4-FFF2-40B4-BE49-F238E27FC236}">
                <a16:creationId xmlns:a16="http://schemas.microsoft.com/office/drawing/2014/main" id="{58FED90D-8BD1-FC13-EACD-BEA83F179E34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 flipH="1" flipV="1">
            <a:off x="8823133" y="2375799"/>
            <a:ext cx="523698" cy="604596"/>
          </a:xfrm>
          <a:prstGeom prst="curvedConnector4">
            <a:avLst>
              <a:gd name="adj1" fmla="val -40476"/>
              <a:gd name="adj2" fmla="val 44481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F5779447-066C-DED9-40D7-9CE2A3309B51}"/>
              </a:ext>
            </a:extLst>
          </p:cNvPr>
          <p:cNvSpPr txBox="1"/>
          <p:nvPr/>
        </p:nvSpPr>
        <p:spPr>
          <a:xfrm>
            <a:off x="4531088" y="2346813"/>
            <a:ext cx="1396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0000FF"/>
                </a:solidFill>
                <a:latin typeface="Calibri" panose="020F0502020204030204"/>
              </a:rPr>
              <a:t>Leading twist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BB2EF6C-1408-9ACE-5485-2FE3DBB51151}"/>
              </a:ext>
            </a:extLst>
          </p:cNvPr>
          <p:cNvSpPr txBox="1"/>
          <p:nvPr/>
        </p:nvSpPr>
        <p:spPr>
          <a:xfrm>
            <a:off x="6150062" y="2349006"/>
            <a:ext cx="1396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err="1">
                <a:latin typeface="Calibri" panose="020F0502020204030204"/>
              </a:rPr>
              <a:t>Higher</a:t>
            </a:r>
            <a:r>
              <a:rPr lang="fr-FR" sz="1600" b="1" dirty="0">
                <a:latin typeface="Calibri" panose="020F0502020204030204"/>
              </a:rPr>
              <a:t> twist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Connecteur en arc 65">
            <a:extLst>
              <a:ext uri="{FF2B5EF4-FFF2-40B4-BE49-F238E27FC236}">
                <a16:creationId xmlns:a16="http://schemas.microsoft.com/office/drawing/2014/main" id="{6D077916-0162-53D4-7F8D-F0A5A0696111}"/>
              </a:ext>
            </a:extLst>
          </p:cNvPr>
          <p:cNvCxnSpPr>
            <a:cxnSpLocks/>
            <a:stCxn id="64" idx="2"/>
          </p:cNvCxnSpPr>
          <p:nvPr/>
        </p:nvCxnSpPr>
        <p:spPr>
          <a:xfrm rot="16200000" flipH="1">
            <a:off x="5155910" y="2758745"/>
            <a:ext cx="295028" cy="148271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rc 75">
            <a:extLst>
              <a:ext uri="{FF2B5EF4-FFF2-40B4-BE49-F238E27FC236}">
                <a16:creationId xmlns:a16="http://schemas.microsoft.com/office/drawing/2014/main" id="{3E13CCD0-1684-DF75-F29D-AFE8E4006580}"/>
              </a:ext>
            </a:extLst>
          </p:cNvPr>
          <p:cNvCxnSpPr>
            <a:cxnSpLocks/>
            <a:stCxn id="65" idx="2"/>
          </p:cNvCxnSpPr>
          <p:nvPr/>
        </p:nvCxnSpPr>
        <p:spPr>
          <a:xfrm rot="5400000">
            <a:off x="6589771" y="2721902"/>
            <a:ext cx="292835" cy="224151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A62ACC3A-1823-F48B-F491-D06524918E3F}"/>
                  </a:ext>
                </a:extLst>
              </p:cNvPr>
              <p:cNvSpPr txBox="1"/>
              <p:nvPr/>
            </p:nvSpPr>
            <p:spPr>
              <a:xfrm>
                <a:off x="-7263" y="4068471"/>
                <a:ext cx="7953087" cy="1237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𝐿𝑃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𝐷𝑉𝐶𝑆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4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ℰ</m:t>
                                  </m:r>
                                </m:e>
                              </m:acc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A62ACC3A-1823-F48B-F491-D06524918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63" y="4068471"/>
                <a:ext cx="7953087" cy="1237968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BB534D51-4736-798C-4788-69133C33DD65}"/>
                  </a:ext>
                </a:extLst>
              </p:cNvPr>
              <p:cNvSpPr txBox="1"/>
              <p:nvPr/>
            </p:nvSpPr>
            <p:spPr>
              <a:xfrm>
                <a:off x="231170" y="5464365"/>
                <a:ext cx="7050201" cy="54566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𝐿𝑃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𝐼𝑁𝑇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̃"/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̃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BB534D51-4736-798C-4788-69133C33D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0" y="5464365"/>
                <a:ext cx="7050201" cy="545662"/>
              </a:xfrm>
              <a:prstGeom prst="rect">
                <a:avLst/>
              </a:prstGeom>
              <a:blipFill>
                <a:blip r:embed="rId8"/>
                <a:stretch>
                  <a:fillRect l="-358" r="-179" b="-6522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:a16="http://schemas.microsoft.com/office/drawing/2014/main" id="{34515E27-616D-EEE7-8EA0-4CB688B80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586" y="1231669"/>
            <a:ext cx="53981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N.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Pilleux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     S.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Polcher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Rafael @ HP2030 </a:t>
            </a:r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E8A7B8D0-A81B-8B9B-D93A-2045CAD52B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4225" y="3365220"/>
            <a:ext cx="4056756" cy="3002758"/>
          </a:xfrm>
          <a:prstGeom prst="rect">
            <a:avLst/>
          </a:prstGeom>
        </p:spPr>
      </p:pic>
      <p:cxnSp>
        <p:nvCxnSpPr>
          <p:cNvPr id="26" name="Connecteur en arc 25">
            <a:extLst>
              <a:ext uri="{FF2B5EF4-FFF2-40B4-BE49-F238E27FC236}">
                <a16:creationId xmlns:a16="http://schemas.microsoft.com/office/drawing/2014/main" id="{4F5F3AFB-1858-4F09-C9DE-65708BCC51DC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212160" y="3144158"/>
            <a:ext cx="1075937" cy="511270"/>
          </a:xfrm>
          <a:prstGeom prst="curvedConnector3">
            <a:avLst>
              <a:gd name="adj1" fmla="val 98690"/>
            </a:avLst>
          </a:prstGeom>
          <a:ln w="19050"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CF3A13B-31D9-194E-E761-57FFF503E4DA}"/>
              </a:ext>
            </a:extLst>
          </p:cNvPr>
          <p:cNvSpPr txBox="1"/>
          <p:nvPr/>
        </p:nvSpPr>
        <p:spPr>
          <a:xfrm>
            <a:off x="1354663" y="6211080"/>
            <a:ext cx="950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CD04FF"/>
                </a:solidFill>
              </a:rPr>
              <a:t>How </a:t>
            </a:r>
            <a:r>
              <a:rPr lang="fr-FR" b="1" i="1" dirty="0" err="1">
                <a:solidFill>
                  <a:srgbClr val="CD04FF"/>
                </a:solidFill>
              </a:rPr>
              <a:t>precise</a:t>
            </a:r>
            <a:r>
              <a:rPr lang="fr-FR" b="1" i="1" dirty="0">
                <a:solidFill>
                  <a:srgbClr val="CD04FF"/>
                </a:solidFill>
              </a:rPr>
              <a:t> </a:t>
            </a:r>
            <a:r>
              <a:rPr lang="fr-FR" b="1" i="1" dirty="0" err="1">
                <a:solidFill>
                  <a:srgbClr val="CD04FF"/>
                </a:solidFill>
              </a:rPr>
              <a:t>could</a:t>
            </a:r>
            <a:r>
              <a:rPr lang="fr-FR" b="1" i="1" dirty="0">
                <a:solidFill>
                  <a:srgbClr val="CD04FF"/>
                </a:solidFill>
              </a:rPr>
              <a:t> </a:t>
            </a:r>
            <a:r>
              <a:rPr lang="fr-FR" b="1" i="1" dirty="0" err="1">
                <a:solidFill>
                  <a:srgbClr val="CD04FF"/>
                </a:solidFill>
              </a:rPr>
              <a:t>be</a:t>
            </a:r>
            <a:r>
              <a:rPr lang="fr-FR" b="1" i="1" dirty="0">
                <a:solidFill>
                  <a:srgbClr val="CD04FF"/>
                </a:solidFill>
              </a:rPr>
              <a:t> </a:t>
            </a:r>
            <a:r>
              <a:rPr lang="fr-FR" b="1" i="1" dirty="0" err="1">
                <a:solidFill>
                  <a:srgbClr val="CD04FF"/>
                </a:solidFill>
              </a:rPr>
              <a:t>achieved</a:t>
            </a:r>
            <a:r>
              <a:rPr lang="fr-FR" b="1" i="1" dirty="0">
                <a:solidFill>
                  <a:srgbClr val="CD04FF"/>
                </a:solidFill>
              </a:rPr>
              <a:t> a relative DVCS cross section </a:t>
            </a:r>
            <a:r>
              <a:rPr lang="fr-FR" b="1" i="1" dirty="0" err="1">
                <a:solidFill>
                  <a:srgbClr val="CD04FF"/>
                </a:solidFill>
              </a:rPr>
              <a:t>measurement</a:t>
            </a:r>
            <a:r>
              <a:rPr lang="fr-FR" b="1" i="1" dirty="0">
                <a:solidFill>
                  <a:srgbClr val="CD04FF"/>
                </a:solidFill>
              </a:rPr>
              <a:t> on a </a:t>
            </a:r>
            <a:r>
              <a:rPr lang="fr-FR" b="1" i="1" dirty="0" err="1">
                <a:solidFill>
                  <a:srgbClr val="CD04FF"/>
                </a:solidFill>
              </a:rPr>
              <a:t>polarized</a:t>
            </a:r>
            <a:r>
              <a:rPr lang="fr-FR" b="1" i="1" dirty="0">
                <a:solidFill>
                  <a:srgbClr val="CD04FF"/>
                </a:solidFill>
              </a:rPr>
              <a:t> </a:t>
            </a:r>
            <a:r>
              <a:rPr lang="fr-FR" b="1" i="1" dirty="0" err="1">
                <a:solidFill>
                  <a:srgbClr val="CD04FF"/>
                </a:solidFill>
              </a:rPr>
              <a:t>target</a:t>
            </a:r>
            <a:r>
              <a:rPr lang="fr-FR" b="1" i="1" dirty="0">
                <a:solidFill>
                  <a:srgbClr val="CD04FF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6385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>
            <a:extLst>
              <a:ext uri="{FF2B5EF4-FFF2-40B4-BE49-F238E27FC236}">
                <a16:creationId xmlns:a16="http://schemas.microsoft.com/office/drawing/2014/main" id="{ABA1A0D4-D03E-5975-6292-569EE713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924198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DDVCS Projections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30658B-1A68-4738-92F3-93AED9ABFCE5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28/35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E2DF8AB6-FE96-4480-9E42-06B4AD09CE4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7D15FEF9-796A-482F-9C10-6849E2322CB9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1245AD23-9ED2-4181-B3C4-6DF88F387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39" name="Rectangle 19">
            <a:extLst>
              <a:ext uri="{FF2B5EF4-FFF2-40B4-BE49-F238E27FC236}">
                <a16:creationId xmlns:a16="http://schemas.microsoft.com/office/drawing/2014/main" id="{683C2CEF-7126-4606-8BCC-43D9BE484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344" y="1232791"/>
            <a:ext cx="76152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S. Zhao et al. EPJ A 57 (2021) 240     K.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Deja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 et al. PRD 107 (2023) 094035     </a:t>
            </a:r>
          </a:p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J.S. Alvarado et al. @ HP2030     V. Martinez-Fernandez et al. @ HP2030     Z. Zhao @ HP2030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6">
                <a:extLst>
                  <a:ext uri="{FF2B5EF4-FFF2-40B4-BE49-F238E27FC236}">
                    <a16:creationId xmlns:a16="http://schemas.microsoft.com/office/drawing/2014/main" id="{7B0B5F0A-4552-42B0-AD44-5C5E2D3B66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064" y="1684247"/>
                <a:ext cx="11788655" cy="652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Phase space and statistics projections have been obtained with the </a:t>
                </a:r>
                <a:r>
                  <a:rPr lang="en-US" altLang="fr-FR" b="1" dirty="0" err="1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EpIC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event generator for </a:t>
                </a:r>
                <a:r>
                  <a:rPr lang="en-US" altLang="fr-FR" b="1" dirty="0">
                    <a:solidFill>
                      <a:srgbClr val="FF26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100 days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beam at</a:t>
                </a:r>
                <a:r>
                  <a:rPr lang="en-US" altLang="fr-FR" dirty="0">
                    <a:solidFill>
                      <a:schemeClr val="tx1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fr-FR" b="1" i="1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𝟏𝟎</m:t>
                        </m:r>
                      </m:e>
                      <m:sup>
                        <m:r>
                          <a:rPr lang="fr-FR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𝟑𝟕</m:t>
                        </m:r>
                      </m:sup>
                    </m:sSup>
                    <m:sSup>
                      <m:sSupPr>
                        <m:ctrlPr>
                          <a:rPr lang="en-US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fr-FR" b="1" dirty="0">
                            <a:solidFill>
                              <a:srgbClr val="FF2600"/>
                            </a:solidFill>
                            <a:latin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fr-FR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</m:t>
                        </m:r>
                        <m:r>
                          <a:rPr lang="fr-FR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fr-FR" b="1" dirty="0">
                    <a:solidFill>
                      <a:srgbClr val="FF26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fr-FR" b="1" dirty="0">
                            <a:solidFill>
                              <a:srgbClr val="FF2600"/>
                            </a:solidFill>
                            <a:latin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s</m:t>
                        </m:r>
                      </m:e>
                      <m:sup>
                        <m:r>
                          <a:rPr lang="fr-FR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</m:t>
                        </m:r>
                        <m:r>
                          <a:rPr lang="fr-FR" altLang="fr-FR" b="1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within the </a:t>
                </a:r>
                <a:r>
                  <a:rPr lang="en-US" altLang="fr-FR" b="1" dirty="0" err="1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SoLI</a:t>
                </a:r>
                <a:r>
                  <a:rPr lang="en-US" altLang="fr-FR" b="1" dirty="0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</a:t>
                </a:r>
                <a:r>
                  <a:rPr lang="en-US" altLang="fr-FR" b="1" baseline="-25000" dirty="0" err="1">
                    <a:solidFill>
                      <a:srgbClr val="0000FF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m</a:t>
                </a:r>
                <a:r>
                  <a:rPr lang="en-US" altLang="fr-FR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nd </a:t>
                </a:r>
                <a:r>
                  <a:rPr lang="en-US" altLang="fr-FR" b="1" dirty="0">
                    <a:solidFill>
                      <a:srgbClr val="0000FF"/>
                    </a:solidFill>
                    <a:latin typeface="Symbol" pitchFamily="2" charset="2"/>
                    <a:cs typeface="Microsoft Sans Serif" panose="020B0604020202020204" pitchFamily="34" charset="0"/>
                  </a:rPr>
                  <a:t>m</a:t>
                </a:r>
                <a:r>
                  <a:rPr lang="en-US" altLang="fr-FR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CLAS12 detector acceptances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, with elementary </a:t>
                </a:r>
                <a:r>
                  <a:rPr lang="en-US" altLang="fr-FR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physics constraints</a:t>
                </a:r>
                <a:r>
                  <a:rPr lang="en-US" alt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" name="Text Box 6">
                <a:extLst>
                  <a:ext uri="{FF2B5EF4-FFF2-40B4-BE49-F238E27FC236}">
                    <a16:creationId xmlns:a16="http://schemas.microsoft.com/office/drawing/2014/main" id="{7B0B5F0A-4552-42B0-AD44-5C5E2D3B6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064" y="1684247"/>
                <a:ext cx="11788655" cy="652551"/>
              </a:xfrm>
              <a:prstGeom prst="rect">
                <a:avLst/>
              </a:prstGeom>
              <a:blipFill>
                <a:blip r:embed="rId3"/>
                <a:stretch>
                  <a:fillRect l="-323" t="-3846" r="-431" b="-153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41F45479-4B1C-495A-B542-F5360C5A2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669" y="3339411"/>
            <a:ext cx="7953292" cy="277886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CF53772-02FA-49BC-86B3-3928F330CE64}"/>
              </a:ext>
            </a:extLst>
          </p:cNvPr>
          <p:cNvGrpSpPr/>
          <p:nvPr/>
        </p:nvGrpSpPr>
        <p:grpSpPr>
          <a:xfrm>
            <a:off x="202108" y="2819740"/>
            <a:ext cx="3586771" cy="3451450"/>
            <a:chOff x="202108" y="2819740"/>
            <a:chExt cx="3586771" cy="345145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66B7DD8-E6BD-4A86-977E-23F43016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990" y="2860005"/>
              <a:ext cx="3495040" cy="3375473"/>
            </a:xfrm>
            <a:prstGeom prst="rect">
              <a:avLst/>
            </a:prstGeom>
          </p:spPr>
        </p:pic>
        <p:sp>
          <p:nvSpPr>
            <p:cNvPr id="8" name="Étoile : 24 branches 7">
              <a:extLst>
                <a:ext uri="{FF2B5EF4-FFF2-40B4-BE49-F238E27FC236}">
                  <a16:creationId xmlns:a16="http://schemas.microsoft.com/office/drawing/2014/main" id="{C8D286A6-3E3A-4FA6-9AF3-BADD32C59F2B}"/>
                </a:ext>
              </a:extLst>
            </p:cNvPr>
            <p:cNvSpPr/>
            <p:nvPr/>
          </p:nvSpPr>
          <p:spPr>
            <a:xfrm>
              <a:off x="2158570" y="4600989"/>
              <a:ext cx="183590" cy="155648"/>
            </a:xfrm>
            <a:prstGeom prst="star24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473E8D-EDDF-4429-8DF9-9106BC008022}"/>
                </a:ext>
              </a:extLst>
            </p:cNvPr>
            <p:cNvSpPr/>
            <p:nvPr/>
          </p:nvSpPr>
          <p:spPr>
            <a:xfrm>
              <a:off x="3685287" y="2819740"/>
              <a:ext cx="103592" cy="3123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C8CE72-E712-4451-8886-4E1E37E8AA36}"/>
                </a:ext>
              </a:extLst>
            </p:cNvPr>
            <p:cNvSpPr/>
            <p:nvPr/>
          </p:nvSpPr>
          <p:spPr>
            <a:xfrm>
              <a:off x="202108" y="6152321"/>
              <a:ext cx="2411896" cy="118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C17B58E4-9067-4323-B6A8-6EC9CC991034}"/>
              </a:ext>
            </a:extLst>
          </p:cNvPr>
          <p:cNvSpPr txBox="1"/>
          <p:nvPr/>
        </p:nvSpPr>
        <p:spPr>
          <a:xfrm>
            <a:off x="606598" y="6095131"/>
            <a:ext cx="3133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Kinematic</a:t>
            </a: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coverage</a:t>
            </a:r>
            <a:endParaRPr lang="fr-FR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B797190-77BE-4549-96C9-8EED3B004D51}"/>
              </a:ext>
            </a:extLst>
          </p:cNvPr>
          <p:cNvSpPr txBox="1"/>
          <p:nvPr/>
        </p:nvSpPr>
        <p:spPr>
          <a:xfrm>
            <a:off x="4924598" y="6092591"/>
            <a:ext cx="2466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Beam Spin </a:t>
            </a:r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Asymmetry</a:t>
            </a:r>
            <a:endParaRPr lang="fr-FR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A9A3C90-047C-4C1D-B2BA-0A87B4F44D6F}"/>
              </a:ext>
            </a:extLst>
          </p:cNvPr>
          <p:cNvSpPr txBox="1"/>
          <p:nvPr/>
        </p:nvSpPr>
        <p:spPr>
          <a:xfrm>
            <a:off x="8958118" y="6092591"/>
            <a:ext cx="2466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solidFill>
                  <a:schemeClr val="accent5">
                    <a:lumMod val="75000"/>
                  </a:schemeClr>
                </a:solidFill>
              </a:rPr>
              <a:t>Beam Charge </a:t>
            </a:r>
            <a:r>
              <a:rPr lang="fr-FR" sz="1600" i="1" dirty="0" err="1">
                <a:solidFill>
                  <a:schemeClr val="accent5">
                    <a:lumMod val="75000"/>
                  </a:schemeClr>
                </a:solidFill>
              </a:rPr>
              <a:t>Asymmetry</a:t>
            </a:r>
            <a:endParaRPr lang="fr-FR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C63442-0D3E-48EE-8D5D-2CFA75D59F4A}"/>
                  </a:ext>
                </a:extLst>
              </p:cNvPr>
              <p:cNvSpPr txBox="1"/>
              <p:nvPr/>
            </p:nvSpPr>
            <p:spPr>
              <a:xfrm>
                <a:off x="553720" y="2371466"/>
                <a:ext cx="3283758" cy="448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fr-FR" sz="1400" dirty="0"/>
                  <a:t> 1 </a:t>
                </a:r>
                <a:r>
                  <a:rPr lang="fr-FR" sz="1400" dirty="0" err="1"/>
                  <a:t>GeV</a:t>
                </a:r>
                <a:r>
                  <a:rPr lang="fr-FR" sz="1400" dirty="0"/>
                  <a:t>/</a:t>
                </a:r>
                <a:r>
                  <a:rPr lang="fr-FR" sz="1400" i="1" dirty="0"/>
                  <a:t>c</a:t>
                </a:r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/>
                  <a:t>1 </a:t>
                </a:r>
                <a:r>
                  <a:rPr lang="fr-FR" sz="1400" dirty="0" err="1"/>
                  <a:t>GeV</a:t>
                </a:r>
                <a:r>
                  <a:rPr lang="fr-FR" sz="1400" dirty="0"/>
                  <a:t>/</a:t>
                </a:r>
                <a:r>
                  <a:rPr lang="fr-FR" sz="1400" i="1" dirty="0"/>
                  <a:t>c</a:t>
                </a:r>
              </a:p>
              <a:p>
                <a:pPr algn="ctr"/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</m:t>
                    </m:r>
                    <m:r>
                      <a:rPr lang="fr-FR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  <m:r>
                      <a:rPr lang="fr-FR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 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fr-FR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C63442-0D3E-48EE-8D5D-2CFA75D59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20" y="2371466"/>
                <a:ext cx="3283758" cy="448200"/>
              </a:xfrm>
              <a:prstGeom prst="rect">
                <a:avLst/>
              </a:prstGeom>
              <a:blipFill>
                <a:blip r:embed="rId7"/>
                <a:stretch>
                  <a:fillRect t="-10811" b="-162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6">
            <a:extLst>
              <a:ext uri="{FF2B5EF4-FFF2-40B4-BE49-F238E27FC236}">
                <a16:creationId xmlns:a16="http://schemas.microsoft.com/office/drawing/2014/main" id="{5799F626-E6E0-449A-98A7-0E05BC4DF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942" y="2742302"/>
            <a:ext cx="6167357" cy="369332"/>
          </a:xfrm>
          <a:prstGeom prst="rect">
            <a:avLst/>
          </a:prstGeom>
          <a:noFill/>
          <a:ln w="28575">
            <a:solidFill>
              <a:srgbClr val="E310D6"/>
            </a:solidFill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en-US" altLang="fr-FR" b="1" dirty="0">
                <a:solidFill>
                  <a:srgbClr val="E310D6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Sensitive BSA and BCA measurements can be achieved.</a:t>
            </a:r>
          </a:p>
        </p:txBody>
      </p:sp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B9B1D3B6-58CB-3F13-A957-0308BB64C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0BF4A9D5-0047-90FE-2256-B4B8371BF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70F931-1777-6C68-B638-DDEE99F15804}"/>
              </a:ext>
            </a:extLst>
          </p:cNvPr>
          <p:cNvSpPr txBox="1"/>
          <p:nvPr/>
        </p:nvSpPr>
        <p:spPr>
          <a:xfrm>
            <a:off x="1203162" y="161462"/>
            <a:ext cx="7274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</p:txBody>
      </p:sp>
    </p:spTree>
    <p:extLst>
      <p:ext uri="{BB962C8B-B14F-4D97-AF65-F5344CB8AC3E}">
        <p14:creationId xmlns:p14="http://schemas.microsoft.com/office/powerpoint/2010/main" val="776947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37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Electroweak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Test of the Standard Model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B52300FE-4214-8D53-9985-DFB3EF53C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78982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JLab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 e</a:t>
            </a:r>
            <a:r>
              <a:rPr lang="en-US" sz="2000" b="1" baseline="30000" dirty="0">
                <a:solidFill>
                  <a:srgbClr val="000000"/>
                </a:solidFill>
                <a:latin typeface="Lucida Calligraphy" charset="0"/>
              </a:rPr>
              <a:t>+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-Program : Pillar 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3ED5B09-017C-C1D8-785B-8EE88B7B0C38}"/>
              </a:ext>
            </a:extLst>
          </p:cNvPr>
          <p:cNvGrpSpPr>
            <a:grpSpLocks noChangeAspect="1"/>
          </p:cNvGrpSpPr>
          <p:nvPr/>
        </p:nvGrpSpPr>
        <p:grpSpPr>
          <a:xfrm>
            <a:off x="8453177" y="3295911"/>
            <a:ext cx="3801234" cy="3240000"/>
            <a:chOff x="-463639" y="3622375"/>
            <a:chExt cx="3356585" cy="312509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001308C-7A36-3459-1EB9-9BE5C3ED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63639" y="3622375"/>
              <a:ext cx="3356585" cy="3125096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C2E508A-42F7-1127-A6F9-B157213A0D92}"/>
                </a:ext>
              </a:extLst>
            </p:cNvPr>
            <p:cNvSpPr txBox="1"/>
            <p:nvPr/>
          </p:nvSpPr>
          <p:spPr>
            <a:xfrm>
              <a:off x="552259" y="4382811"/>
              <a:ext cx="720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FF"/>
                  </a:solidFill>
                  <a:latin typeface="Symbol" pitchFamily="2" charset="2"/>
                </a:rPr>
                <a:t>m</a:t>
              </a:r>
              <a:r>
                <a:rPr lang="fr-FR" sz="1200" b="1" baseline="30000" dirty="0">
                  <a:solidFill>
                    <a:srgbClr val="0000FF"/>
                  </a:solidFill>
                  <a:latin typeface="Symbol" pitchFamily="2" charset="2"/>
                </a:rPr>
                <a:t>±</a:t>
              </a:r>
              <a:r>
                <a:rPr lang="fr-FR" sz="1200" b="1" dirty="0">
                  <a:solidFill>
                    <a:srgbClr val="0000FF"/>
                  </a:solidFill>
                </a:rPr>
                <a:t>-</a:t>
              </a:r>
              <a:r>
                <a:rPr lang="fr-FR" sz="1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CERN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2081671-2B14-05F9-5ED5-528CF6C5EF21}"/>
                </a:ext>
              </a:extLst>
            </p:cNvPr>
            <p:cNvSpPr txBox="1"/>
            <p:nvPr/>
          </p:nvSpPr>
          <p:spPr>
            <a:xfrm>
              <a:off x="1379352" y="5393481"/>
              <a:ext cx="7832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FR" sz="1200" b="1" baseline="30000" dirty="0">
                  <a:solidFill>
                    <a:srgbClr val="FF0000"/>
                  </a:solidFill>
                  <a:latin typeface="Symbol" pitchFamily="2" charset="2"/>
                </a:rPr>
                <a:t>±</a:t>
              </a:r>
              <a:r>
                <a:rPr lang="fr-FR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fr-FR" sz="1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</a:t>
              </a:r>
              <a:endPara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FR" sz="12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projected</a:t>
              </a:r>
              <a:endParaRPr lang="fr-FR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FA8A1DA-6D0E-F1B6-0EF7-D9078010FBFE}"/>
              </a:ext>
            </a:extLst>
          </p:cNvPr>
          <p:cNvSpPr txBox="1"/>
          <p:nvPr/>
        </p:nvSpPr>
        <p:spPr>
          <a:xfrm>
            <a:off x="421161" y="3438729"/>
            <a:ext cx="82370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00FF"/>
                </a:solidFill>
              </a:rPr>
              <a:t>Patrick </a:t>
            </a:r>
            <a:r>
              <a:rPr lang="fr-FR" sz="1400" dirty="0" err="1">
                <a:solidFill>
                  <a:srgbClr val="0000FF"/>
                </a:solidFill>
              </a:rPr>
              <a:t>Achenbach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/>
              <a:t>– </a:t>
            </a:r>
            <a:r>
              <a:rPr lang="fr-FR" sz="1400" i="1" dirty="0" err="1"/>
              <a:t>Dark</a:t>
            </a:r>
            <a:r>
              <a:rPr lang="fr-FR" sz="1400" i="1" dirty="0"/>
              <a:t> </a:t>
            </a:r>
            <a:r>
              <a:rPr lang="fr-FR" sz="1400" i="1" dirty="0" err="1"/>
              <a:t>matter</a:t>
            </a:r>
            <a:r>
              <a:rPr lang="fr-FR" sz="1400" i="1" dirty="0"/>
              <a:t> </a:t>
            </a:r>
            <a:r>
              <a:rPr lang="fr-FR" sz="1400" i="1" dirty="0" err="1"/>
              <a:t>searches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high </a:t>
            </a:r>
            <a:r>
              <a:rPr lang="fr-FR" sz="1400" i="1" dirty="0" err="1"/>
              <a:t>intensity</a:t>
            </a:r>
            <a:r>
              <a:rPr lang="fr-FR" sz="1400" i="1" dirty="0"/>
              <a:t> lepton </a:t>
            </a:r>
            <a:r>
              <a:rPr lang="fr-FR" sz="1400" i="1" dirty="0" err="1"/>
              <a:t>beams</a:t>
            </a:r>
            <a:endParaRPr lang="fr-FR" sz="1400" i="1" dirty="0"/>
          </a:p>
          <a:p>
            <a:r>
              <a:rPr lang="fr-FR" sz="1400" dirty="0"/>
              <a:t>Adi </a:t>
            </a:r>
            <a:r>
              <a:rPr lang="fr-FR" sz="1400" dirty="0" err="1"/>
              <a:t>Askenazi</a:t>
            </a:r>
            <a:r>
              <a:rPr lang="fr-FR" sz="1400" dirty="0"/>
              <a:t> – </a:t>
            </a:r>
            <a:r>
              <a:rPr lang="fr-FR" sz="1400" i="1" dirty="0"/>
              <a:t>The e4nu program at </a:t>
            </a:r>
            <a:r>
              <a:rPr lang="fr-FR" sz="1400" i="1" dirty="0" err="1"/>
              <a:t>JLab</a:t>
            </a:r>
            <a:endParaRPr lang="fr-FR" sz="1400" i="1" dirty="0"/>
          </a:p>
          <a:p>
            <a:r>
              <a:rPr lang="fr-FR" sz="1400" dirty="0"/>
              <a:t>Sebastian </a:t>
            </a:r>
            <a:r>
              <a:rPr lang="fr-FR" sz="1400" dirty="0" err="1"/>
              <a:t>Baunack</a:t>
            </a:r>
            <a:r>
              <a:rPr lang="fr-FR" sz="1400" dirty="0"/>
              <a:t> – </a:t>
            </a:r>
            <a:r>
              <a:rPr lang="fr-FR" sz="1400" i="1" dirty="0"/>
              <a:t>The P2 </a:t>
            </a:r>
            <a:r>
              <a:rPr lang="fr-FR" sz="1400" i="1" dirty="0" err="1"/>
              <a:t>experiment</a:t>
            </a:r>
            <a:r>
              <a:rPr lang="fr-FR" sz="1400" i="1" dirty="0"/>
              <a:t> at Mainz: </a:t>
            </a:r>
            <a:r>
              <a:rPr lang="fr-FR" sz="1400" i="1" dirty="0" err="1"/>
              <a:t>search</a:t>
            </a:r>
            <a:r>
              <a:rPr lang="fr-FR" sz="1400" i="1" dirty="0"/>
              <a:t> for </a:t>
            </a:r>
            <a:r>
              <a:rPr lang="fr-FR" sz="1400" i="1" dirty="0" err="1"/>
              <a:t>beyond</a:t>
            </a:r>
            <a:r>
              <a:rPr lang="fr-FR" sz="1400" i="1" dirty="0"/>
              <a:t> standard model </a:t>
            </a:r>
            <a:r>
              <a:rPr lang="fr-FR" sz="1400" i="1" dirty="0" err="1"/>
              <a:t>physics</a:t>
            </a:r>
            <a:endParaRPr lang="fr-FR" sz="1400" i="1" dirty="0"/>
          </a:p>
          <a:p>
            <a:r>
              <a:rPr lang="fr-FR" sz="1400" dirty="0" err="1"/>
              <a:t>Mariangela</a:t>
            </a:r>
            <a:r>
              <a:rPr lang="fr-FR" sz="1400" dirty="0"/>
              <a:t> Bondi – </a:t>
            </a:r>
            <a:r>
              <a:rPr lang="fr-FR" sz="1400" i="1" dirty="0"/>
              <a:t>BSM </a:t>
            </a:r>
            <a:r>
              <a:rPr lang="fr-FR" sz="1400" i="1" dirty="0" err="1"/>
              <a:t>physics</a:t>
            </a:r>
            <a:r>
              <a:rPr lang="fr-FR" sz="1400" i="1" dirty="0"/>
              <a:t> at </a:t>
            </a:r>
            <a:r>
              <a:rPr lang="fr-FR" sz="1400" i="1" dirty="0" err="1"/>
              <a:t>JLab</a:t>
            </a:r>
            <a:r>
              <a:rPr lang="fr-FR" sz="1400" i="1" dirty="0"/>
              <a:t>: new </a:t>
            </a:r>
            <a:r>
              <a:rPr lang="fr-FR" sz="1400" i="1" dirty="0" err="1"/>
              <a:t>opportunities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</a:t>
            </a:r>
            <a:r>
              <a:rPr lang="fr-FR" sz="1400" i="1" dirty="0" err="1"/>
              <a:t>secondary</a:t>
            </a:r>
            <a:r>
              <a:rPr lang="fr-FR" sz="1400" i="1" dirty="0"/>
              <a:t> </a:t>
            </a:r>
            <a:r>
              <a:rPr lang="fr-FR" sz="1400" i="1" dirty="0" err="1"/>
              <a:t>beams</a:t>
            </a:r>
            <a:r>
              <a:rPr lang="fr-FR" sz="1400" i="1" dirty="0"/>
              <a:t> and CEBAF positron upgrade</a:t>
            </a:r>
            <a:endParaRPr lang="fr-FR" sz="1400" dirty="0"/>
          </a:p>
          <a:p>
            <a:r>
              <a:rPr lang="fr-FR" sz="1400" dirty="0"/>
              <a:t>Antonino </a:t>
            </a:r>
            <a:r>
              <a:rPr lang="fr-FR" sz="1400" dirty="0" err="1"/>
              <a:t>Fulci</a:t>
            </a:r>
            <a:r>
              <a:rPr lang="fr-FR" sz="1400" dirty="0"/>
              <a:t> </a:t>
            </a:r>
            <a:r>
              <a:rPr lang="fr-FR" sz="1400" i="1" dirty="0"/>
              <a:t>– </a:t>
            </a:r>
            <a:r>
              <a:rPr lang="fr-FR" sz="1400" i="1" dirty="0" err="1"/>
              <a:t>Secondary</a:t>
            </a:r>
            <a:r>
              <a:rPr lang="fr-FR" sz="1400" i="1" dirty="0"/>
              <a:t> </a:t>
            </a:r>
            <a:r>
              <a:rPr lang="fr-FR" sz="1400" i="1" dirty="0" err="1"/>
              <a:t>beams</a:t>
            </a:r>
            <a:r>
              <a:rPr lang="fr-FR" sz="1400" i="1" dirty="0"/>
              <a:t> at the Jefferson </a:t>
            </a:r>
            <a:r>
              <a:rPr lang="fr-FR" sz="1400" i="1" dirty="0" err="1"/>
              <a:t>Laboratory</a:t>
            </a:r>
            <a:endParaRPr lang="fr-FR" sz="1400" i="1" dirty="0"/>
          </a:p>
          <a:p>
            <a:r>
              <a:rPr lang="fr-FR" sz="1400" dirty="0"/>
              <a:t>Gaia </a:t>
            </a:r>
            <a:r>
              <a:rPr lang="fr-FR" sz="1400" dirty="0" err="1"/>
              <a:t>Lanfranchi</a:t>
            </a:r>
            <a:r>
              <a:rPr lang="fr-FR" sz="1400" dirty="0"/>
              <a:t>  – </a:t>
            </a:r>
            <a:r>
              <a:rPr lang="fr-FR" sz="1400" i="1" dirty="0" err="1"/>
              <a:t>Feebly</a:t>
            </a:r>
            <a:r>
              <a:rPr lang="fr-FR" sz="1400" i="1" dirty="0"/>
              <a:t> </a:t>
            </a:r>
            <a:r>
              <a:rPr lang="fr-FR" sz="1400" i="1" dirty="0" err="1"/>
              <a:t>interacting</a:t>
            </a:r>
            <a:r>
              <a:rPr lang="fr-FR" sz="1400" i="1" dirty="0"/>
              <a:t> </a:t>
            </a:r>
            <a:r>
              <a:rPr lang="fr-FR" sz="1400" i="1" dirty="0" err="1"/>
              <a:t>particles</a:t>
            </a:r>
            <a:r>
              <a:rPr lang="fr-FR" sz="1400" i="1" dirty="0"/>
              <a:t>: </a:t>
            </a:r>
            <a:r>
              <a:rPr lang="fr-FR" sz="1400" i="1" dirty="0" err="1"/>
              <a:t>status</a:t>
            </a:r>
            <a:r>
              <a:rPr lang="fr-FR" sz="1400" i="1" dirty="0"/>
              <a:t> and prospects @ CERN</a:t>
            </a:r>
          </a:p>
          <a:p>
            <a:r>
              <a:rPr lang="fr-FR" sz="1400" dirty="0">
                <a:solidFill>
                  <a:srgbClr val="0000FF"/>
                </a:solidFill>
              </a:rPr>
              <a:t>David Mack </a:t>
            </a:r>
            <a:r>
              <a:rPr lang="fr-FR" sz="1400" dirty="0"/>
              <a:t>– </a:t>
            </a:r>
            <a:r>
              <a:rPr lang="fr-FR" sz="1400" i="1" dirty="0" err="1"/>
              <a:t>Searches</a:t>
            </a:r>
            <a:r>
              <a:rPr lang="fr-FR" sz="1400" i="1" dirty="0"/>
              <a:t> for BSM </a:t>
            </a:r>
            <a:r>
              <a:rPr lang="fr-FR" sz="1400" i="1" dirty="0" err="1"/>
              <a:t>interference</a:t>
            </a:r>
            <a:r>
              <a:rPr lang="fr-FR" sz="1400" i="1" dirty="0"/>
              <a:t> </a:t>
            </a:r>
            <a:r>
              <a:rPr lang="fr-FR" sz="1400" i="1" dirty="0" err="1"/>
              <a:t>terms</a:t>
            </a:r>
            <a:r>
              <a:rPr lang="fr-FR" sz="1400" i="1" dirty="0"/>
              <a:t> in </a:t>
            </a:r>
            <a:r>
              <a:rPr lang="fr-FR" sz="1400" i="1" dirty="0" err="1"/>
              <a:t>unpolarized</a:t>
            </a:r>
            <a:r>
              <a:rPr lang="fr-FR" sz="1400" i="1" dirty="0"/>
              <a:t> and </a:t>
            </a:r>
            <a:r>
              <a:rPr lang="fr-FR" sz="1400" i="1" dirty="0" err="1"/>
              <a:t>polarized</a:t>
            </a:r>
            <a:r>
              <a:rPr lang="fr-FR" sz="1400" i="1" dirty="0"/>
              <a:t> </a:t>
            </a:r>
            <a:r>
              <a:rPr lang="fr-FR" sz="1400" i="1" dirty="0" err="1"/>
              <a:t>Bhabha</a:t>
            </a:r>
            <a:r>
              <a:rPr lang="fr-FR" sz="1400" i="1" dirty="0"/>
              <a:t> </a:t>
            </a:r>
            <a:r>
              <a:rPr lang="fr-FR" sz="1400" i="1" dirty="0" err="1"/>
              <a:t>scattering</a:t>
            </a:r>
            <a:endParaRPr lang="fr-FR" sz="1400" i="1" dirty="0"/>
          </a:p>
          <a:p>
            <a:r>
              <a:rPr lang="fr-FR" sz="1400" dirty="0"/>
              <a:t>Guillermo </a:t>
            </a:r>
            <a:r>
              <a:rPr lang="fr-FR" sz="1400" dirty="0" err="1"/>
              <a:t>Megias</a:t>
            </a:r>
            <a:r>
              <a:rPr lang="fr-FR" sz="1400" dirty="0"/>
              <a:t> </a:t>
            </a:r>
            <a:r>
              <a:rPr lang="fr-FR" sz="1400" i="1" dirty="0"/>
              <a:t>– Electron and positron </a:t>
            </a:r>
            <a:r>
              <a:rPr lang="fr-FR" sz="1400" i="1" dirty="0" err="1"/>
              <a:t>reactions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</a:t>
            </a:r>
            <a:r>
              <a:rPr lang="fr-FR" sz="1400" i="1" dirty="0" err="1"/>
              <a:t>nuclei</a:t>
            </a:r>
            <a:r>
              <a:rPr lang="fr-FR" sz="1400" i="1" dirty="0"/>
              <a:t> of </a:t>
            </a:r>
            <a:r>
              <a:rPr lang="fr-FR" sz="1400" i="1" dirty="0" err="1"/>
              <a:t>interest</a:t>
            </a:r>
            <a:r>
              <a:rPr lang="fr-FR" sz="1400" i="1" dirty="0"/>
              <a:t> for neutrino </a:t>
            </a:r>
            <a:r>
              <a:rPr lang="fr-FR" sz="1400" i="1" dirty="0" err="1"/>
              <a:t>experiments</a:t>
            </a:r>
            <a:endParaRPr lang="fr-FR" sz="1400" i="1" dirty="0"/>
          </a:p>
          <a:p>
            <a:r>
              <a:rPr lang="fr-FR" sz="1400" dirty="0" err="1"/>
              <a:t>Cornellis</a:t>
            </a:r>
            <a:r>
              <a:rPr lang="fr-FR" sz="1400" dirty="0"/>
              <a:t> </a:t>
            </a:r>
            <a:r>
              <a:rPr lang="fr-FR" sz="1400" dirty="0" err="1"/>
              <a:t>Mommers</a:t>
            </a:r>
            <a:r>
              <a:rPr lang="fr-FR" sz="1400" dirty="0"/>
              <a:t> – </a:t>
            </a:r>
            <a:r>
              <a:rPr lang="fr-FR" sz="1400" i="1" dirty="0"/>
              <a:t>Low-mass </a:t>
            </a:r>
            <a:r>
              <a:rPr lang="fr-FR" sz="1400" i="1" dirty="0" err="1"/>
              <a:t>dark</a:t>
            </a:r>
            <a:r>
              <a:rPr lang="fr-FR" sz="1400" i="1" dirty="0"/>
              <a:t> </a:t>
            </a:r>
            <a:r>
              <a:rPr lang="fr-FR" sz="1400" i="1" dirty="0" err="1"/>
              <a:t>sector</a:t>
            </a:r>
            <a:r>
              <a:rPr lang="fr-FR" sz="1400" i="1" dirty="0"/>
              <a:t> </a:t>
            </a:r>
            <a:r>
              <a:rPr lang="fr-FR" sz="1400" i="1" dirty="0" err="1"/>
              <a:t>searches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</a:t>
            </a:r>
            <a:r>
              <a:rPr lang="fr-FR" sz="1400" i="1" dirty="0" err="1"/>
              <a:t>deuteron</a:t>
            </a:r>
            <a:r>
              <a:rPr lang="fr-FR" sz="1400" i="1" dirty="0"/>
              <a:t> </a:t>
            </a:r>
            <a:r>
              <a:rPr lang="fr-FR" sz="1400" i="1" dirty="0" err="1"/>
              <a:t>photodisintegration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Enrico </a:t>
            </a:r>
            <a:r>
              <a:rPr lang="fr-FR" sz="1400" dirty="0" err="1">
                <a:solidFill>
                  <a:srgbClr val="0000FF"/>
                </a:solidFill>
              </a:rPr>
              <a:t>Nardi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/>
              <a:t>– </a:t>
            </a:r>
            <a:r>
              <a:rPr lang="fr-FR" sz="1400" i="1" dirty="0" err="1"/>
              <a:t>Atoms</a:t>
            </a:r>
            <a:r>
              <a:rPr lang="fr-FR" sz="1400" i="1" dirty="0"/>
              <a:t> as </a:t>
            </a:r>
            <a:r>
              <a:rPr lang="fr-FR" sz="1400" i="1" dirty="0" err="1"/>
              <a:t>electron</a:t>
            </a:r>
            <a:r>
              <a:rPr lang="fr-FR" sz="1400" i="1" dirty="0"/>
              <a:t> </a:t>
            </a:r>
            <a:r>
              <a:rPr lang="fr-FR" sz="1400" i="1" dirty="0" err="1"/>
              <a:t>accelerators</a:t>
            </a:r>
            <a:endParaRPr lang="fr-FR" sz="1400" i="1" dirty="0"/>
          </a:p>
          <a:p>
            <a:r>
              <a:rPr lang="fr-FR" sz="1400" dirty="0"/>
              <a:t>Mauro </a:t>
            </a:r>
            <a:r>
              <a:rPr lang="fr-FR" sz="1400" dirty="0" err="1"/>
              <a:t>Raggi</a:t>
            </a:r>
            <a:r>
              <a:rPr lang="fr-FR" sz="1400" dirty="0"/>
              <a:t> </a:t>
            </a:r>
            <a:r>
              <a:rPr lang="fr-FR" sz="1400" i="1" dirty="0"/>
              <a:t>– Positron </a:t>
            </a:r>
            <a:r>
              <a:rPr lang="fr-FR" sz="1400" i="1" dirty="0" err="1"/>
              <a:t>beams</a:t>
            </a:r>
            <a:r>
              <a:rPr lang="fr-FR" sz="1400" i="1" dirty="0"/>
              <a:t> for </a:t>
            </a:r>
            <a:r>
              <a:rPr lang="fr-FR" sz="1400" i="1" dirty="0" err="1"/>
              <a:t>dark</a:t>
            </a:r>
            <a:r>
              <a:rPr lang="fr-FR" sz="1400" i="1" dirty="0"/>
              <a:t> </a:t>
            </a:r>
            <a:r>
              <a:rPr lang="fr-FR" sz="1400" i="1" dirty="0" err="1"/>
              <a:t>sector</a:t>
            </a:r>
            <a:r>
              <a:rPr lang="fr-FR" sz="1400" i="1" dirty="0"/>
              <a:t> </a:t>
            </a:r>
            <a:r>
              <a:rPr lang="fr-FR" sz="1400" i="1" dirty="0" err="1"/>
              <a:t>searches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Richard Trotta </a:t>
            </a:r>
            <a:r>
              <a:rPr lang="fr-FR" sz="1400" dirty="0"/>
              <a:t>– </a:t>
            </a:r>
            <a:r>
              <a:rPr lang="fr-FR" sz="1400" i="1" dirty="0" err="1"/>
              <a:t>Measurement</a:t>
            </a:r>
            <a:r>
              <a:rPr lang="fr-FR" sz="1400" i="1" dirty="0"/>
              <a:t> of the </a:t>
            </a:r>
            <a:r>
              <a:rPr lang="fr-FR" sz="1400" i="1" dirty="0" err="1"/>
              <a:t>asymmetry</a:t>
            </a:r>
            <a:r>
              <a:rPr lang="fr-FR" sz="1400" i="1" dirty="0"/>
              <a:t> A</a:t>
            </a:r>
            <a:r>
              <a:rPr lang="fr-FR" sz="1400" i="1" baseline="-25000" dirty="0"/>
              <a:t>d</a:t>
            </a:r>
            <a:r>
              <a:rPr lang="fr-FR" sz="1400" i="1" dirty="0"/>
              <a:t> </a:t>
            </a:r>
            <a:r>
              <a:rPr lang="fr-FR" sz="1400" i="1" dirty="0" err="1"/>
              <a:t>between</a:t>
            </a:r>
            <a:r>
              <a:rPr lang="fr-FR" sz="1400" i="1" dirty="0"/>
              <a:t> e</a:t>
            </a:r>
            <a:r>
              <a:rPr lang="fr-FR" sz="1400" i="1" baseline="30000" dirty="0"/>
              <a:t>+</a:t>
            </a:r>
            <a:r>
              <a:rPr lang="fr-FR" sz="1400" i="1" dirty="0"/>
              <a:t>/e</a:t>
            </a:r>
            <a:r>
              <a:rPr lang="fr-FR" sz="1400" i="1" baseline="30000" dirty="0"/>
              <a:t>-</a:t>
            </a:r>
            <a:r>
              <a:rPr lang="fr-FR" sz="1400" i="1" dirty="0"/>
              <a:t> in </a:t>
            </a:r>
            <a:r>
              <a:rPr lang="fr-FR" sz="1400" i="1" baseline="30000" dirty="0"/>
              <a:t>2</a:t>
            </a:r>
            <a:r>
              <a:rPr lang="fr-FR" sz="1400" i="1" dirty="0"/>
              <a:t>H </a:t>
            </a:r>
            <a:r>
              <a:rPr lang="fr-FR" sz="1400" i="1" dirty="0" err="1"/>
              <a:t>deep</a:t>
            </a:r>
            <a:r>
              <a:rPr lang="fr-FR" sz="1400" i="1" dirty="0"/>
              <a:t> </a:t>
            </a:r>
            <a:r>
              <a:rPr lang="fr-FR" sz="1400" i="1" dirty="0" err="1"/>
              <a:t>inelastic</a:t>
            </a:r>
            <a:r>
              <a:rPr lang="fr-FR" sz="1400" i="1" dirty="0"/>
              <a:t> </a:t>
            </a:r>
            <a:r>
              <a:rPr lang="fr-FR" sz="1400" i="1" dirty="0" err="1"/>
              <a:t>scattering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Richard Trotta </a:t>
            </a:r>
            <a:r>
              <a:rPr lang="fr-FR" sz="1400" i="1" dirty="0"/>
              <a:t>– Challenges in the C</a:t>
            </a:r>
            <a:r>
              <a:rPr lang="fr-FR" sz="1400" i="1" baseline="-25000" dirty="0"/>
              <a:t>3q</a:t>
            </a:r>
            <a:r>
              <a:rPr lang="fr-FR" sz="1400" i="1" dirty="0"/>
              <a:t> </a:t>
            </a:r>
            <a:r>
              <a:rPr lang="fr-FR" sz="1400" i="1" dirty="0" err="1"/>
              <a:t>measurement</a:t>
            </a:r>
            <a:r>
              <a:rPr lang="fr-FR" sz="1400" i="1" dirty="0"/>
              <a:t>: insights and open discussion</a:t>
            </a:r>
          </a:p>
          <a:p>
            <a:r>
              <a:rPr lang="fr-FR" sz="1400" dirty="0" err="1"/>
              <a:t>Weizhi</a:t>
            </a:r>
            <a:r>
              <a:rPr lang="fr-FR" sz="1400" dirty="0"/>
              <a:t> </a:t>
            </a:r>
            <a:r>
              <a:rPr lang="fr-FR" sz="1400" dirty="0" err="1"/>
              <a:t>Xiong</a:t>
            </a:r>
            <a:r>
              <a:rPr lang="fr-FR" sz="1400" dirty="0"/>
              <a:t> – </a:t>
            </a:r>
            <a:r>
              <a:rPr lang="fr-FR" sz="1400" i="1" dirty="0" err="1"/>
              <a:t>Resonance</a:t>
            </a:r>
            <a:r>
              <a:rPr lang="fr-FR" sz="1400" i="1" dirty="0"/>
              <a:t> PV </a:t>
            </a:r>
            <a:r>
              <a:rPr lang="fr-FR" sz="1400" i="1" dirty="0" err="1"/>
              <a:t>asymmetry</a:t>
            </a:r>
            <a:r>
              <a:rPr lang="fr-FR" sz="1400" i="1" dirty="0"/>
              <a:t> </a:t>
            </a:r>
            <a:r>
              <a:rPr lang="fr-FR" sz="1400" i="1" dirty="0" err="1"/>
              <a:t>measurement</a:t>
            </a:r>
            <a:r>
              <a:rPr lang="fr-FR" sz="1400" i="1" dirty="0"/>
              <a:t> </a:t>
            </a:r>
            <a:r>
              <a:rPr lang="fr-FR" sz="1400" i="1" dirty="0" err="1"/>
              <a:t>with</a:t>
            </a:r>
            <a:r>
              <a:rPr lang="fr-FR" sz="1400" i="1" dirty="0"/>
              <a:t> </a:t>
            </a:r>
            <a:r>
              <a:rPr lang="fr-FR" sz="1400" i="1" dirty="0" err="1"/>
              <a:t>SoLID</a:t>
            </a:r>
            <a:endParaRPr lang="fr-FR" sz="1400" i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C6BD778-6903-D849-D0C4-ECD5AE883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93" y="1853587"/>
            <a:ext cx="3975831" cy="108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687637-6DBD-D62E-38FA-2C7187280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933" y="1102190"/>
            <a:ext cx="3599852" cy="2429901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29/35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691B14-8696-0718-5E55-AB9CA8573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6" name="Text Box 18">
            <a:extLst>
              <a:ext uri="{FF2B5EF4-FFF2-40B4-BE49-F238E27FC236}">
                <a16:creationId xmlns:a16="http://schemas.microsoft.com/office/drawing/2014/main" id="{266B7A2C-10E2-11F4-BA3F-2EB9B8D2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60929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97E84AC-9A4A-0C55-967D-F06D718A2D84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48C5736-EC70-11BD-AD09-83BD3897AF8C}"/>
              </a:ext>
            </a:extLst>
          </p:cNvPr>
          <p:cNvSpPr txBox="1"/>
          <p:nvPr/>
        </p:nvSpPr>
        <p:spPr>
          <a:xfrm>
            <a:off x="1203162" y="161462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C33F06A-F068-CDB6-4857-B744B7771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" y="118932"/>
            <a:ext cx="1193800" cy="774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D70466-65BB-4143-D38A-092B20C2B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059" y="832842"/>
            <a:ext cx="3209596" cy="6120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87C8E081-8D14-8FAF-9B30-05078D56F62A}"/>
              </a:ext>
            </a:extLst>
          </p:cNvPr>
          <p:cNvGrpSpPr/>
          <p:nvPr/>
        </p:nvGrpSpPr>
        <p:grpSpPr>
          <a:xfrm>
            <a:off x="459283" y="5606464"/>
            <a:ext cx="11311063" cy="1008000"/>
            <a:chOff x="230675" y="5606464"/>
            <a:chExt cx="11311063" cy="1008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70B09B-7729-446D-9F47-5405C1E32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675" y="5606464"/>
              <a:ext cx="1339058" cy="1008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99F02EB-FB90-EC55-4163-75849D97A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0128" y="5798222"/>
              <a:ext cx="1958400" cy="612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CE7E1C2-C390-E01E-8377-2A9C6743A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3833" y="5799405"/>
              <a:ext cx="1180966" cy="612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4A4EE40-1AD4-EF27-7D98-4322C8D2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7871" y="5801119"/>
              <a:ext cx="1530000" cy="612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9CCCF37-D167-4253-9ABF-F8B3D8A00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2258" y="5732842"/>
              <a:ext cx="994739" cy="756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7BEDD5B-82BC-BA9D-C156-3C21890F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04010" y="5771881"/>
              <a:ext cx="1437728" cy="684000"/>
            </a:xfrm>
            <a:prstGeom prst="rect">
              <a:avLst/>
            </a:prstGeom>
          </p:spPr>
        </p:pic>
      </p:grp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EE906A6-A048-4247-1DF8-1DA750CB39D0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EB678039-B675-5822-3C22-7477F4F3FF63}"/>
              </a:ext>
            </a:extLst>
          </p:cNvPr>
          <p:cNvSpPr txBox="1"/>
          <p:nvPr/>
        </p:nvSpPr>
        <p:spPr>
          <a:xfrm>
            <a:off x="11723958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3/35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AB344C2-4ACA-FE69-69D8-C22D19431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59" y="845260"/>
            <a:ext cx="3259756" cy="21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E0E0C0-8F68-1A4E-0297-DFA20B9C33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48" y="2756412"/>
            <a:ext cx="3259754" cy="216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9028AD-0CE6-8E04-136C-6EBC06AE8F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1723" y="3363526"/>
            <a:ext cx="3477090" cy="2304000"/>
          </a:xfrm>
          <a:prstGeom prst="rect">
            <a:avLst/>
          </a:prstGeom>
        </p:spPr>
      </p:pic>
      <p:sp>
        <p:nvSpPr>
          <p:cNvPr id="24" name="Text Box 6">
            <a:extLst>
              <a:ext uri="{FF2B5EF4-FFF2-40B4-BE49-F238E27FC236}">
                <a16:creationId xmlns:a16="http://schemas.microsoft.com/office/drawing/2014/main" id="{C77AECE2-E527-877D-3403-EDC667743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916" y="1843700"/>
            <a:ext cx="73070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1600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HP2030</a:t>
            </a:r>
            <a:r>
              <a:rPr lang="en-US" sz="1600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program was hosted and supported by the </a:t>
            </a:r>
            <a:r>
              <a:rPr lang="en-US" sz="1600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Institut</a:t>
            </a:r>
            <a:r>
              <a:rPr lang="en-US" sz="1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Pascal </a:t>
            </a: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</a:t>
            </a:r>
            <a:r>
              <a:rPr lang="en-US" sz="1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Université Paris-</a:t>
            </a:r>
            <a:r>
              <a:rPr lang="en-US" sz="1600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operates similarly to the ECT Trento or the INT Seattle, covering however a wider domain of Science.</a:t>
            </a: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9F72D4B4-9889-A2F3-ADB9-99DEE792E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3489" y="3792248"/>
            <a:ext cx="466052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tabLst/>
              <a:defRPr/>
            </a:pP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HP2030</a:t>
            </a:r>
            <a:r>
              <a:rPr lang="en-US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ran over 3 weeks from </a:t>
            </a:r>
            <a:r>
              <a:rPr lang="en-US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October 21</a:t>
            </a:r>
            <a:r>
              <a:rPr lang="en-US" baseline="30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</a:t>
            </a:r>
            <a:r>
              <a:rPr lang="en-US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up to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November 8</a:t>
            </a:r>
            <a:r>
              <a:rPr lang="en-US" b="1" baseline="30000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gathered </a:t>
            </a:r>
            <a:r>
              <a:rPr lang="en-US" b="1" dirty="0">
                <a:solidFill>
                  <a:srgbClr val="FF26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107 participants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for different period of times and with an hybrid participation mode during the last week.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CD052464-64FD-C73B-D71A-2964DC02E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F1DE44E-002A-F61E-DDA3-11161268B5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3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37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Electroweak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Test of the Standard Model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30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5CE5810F-57B7-B95C-CBF7-05A1FEED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265364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Current Status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B94D39C7-E20D-779B-8881-900B5421C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345011-C480-CF05-29EA-BCA393297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9E990042-BABF-90D4-37D9-7404C0977362}"/>
              </a:ext>
            </a:extLst>
          </p:cNvPr>
          <p:cNvGrpSpPr/>
          <p:nvPr/>
        </p:nvGrpSpPr>
        <p:grpSpPr>
          <a:xfrm>
            <a:off x="7902180" y="2830989"/>
            <a:ext cx="3780000" cy="3420000"/>
            <a:chOff x="295254" y="2449681"/>
            <a:chExt cx="3780000" cy="3420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C1E91F5-AC5D-49E2-38B0-242B3FC05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039" y="2627696"/>
              <a:ext cx="3376473" cy="3174404"/>
            </a:xfrm>
            <a:prstGeom prst="rect">
              <a:avLst/>
            </a:prstGeom>
          </p:spPr>
        </p:pic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5FCE2C7-BC15-ABB1-DB02-5947632924B8}"/>
                </a:ext>
              </a:extLst>
            </p:cNvPr>
            <p:cNvSpPr/>
            <p:nvPr/>
          </p:nvSpPr>
          <p:spPr>
            <a:xfrm>
              <a:off x="295254" y="2449681"/>
              <a:ext cx="3780000" cy="3420000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13E2ACB-AD06-A63B-B0FE-7ACCD44F45EB}"/>
              </a:ext>
            </a:extLst>
          </p:cNvPr>
          <p:cNvSpPr txBox="1"/>
          <p:nvPr/>
        </p:nvSpPr>
        <p:spPr>
          <a:xfrm>
            <a:off x="8401373" y="6275860"/>
            <a:ext cx="2769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PR12+24-005 B.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Wojtsekhowski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et al.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084478-27DE-A262-68F7-0B92F6CA7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942" y="1210655"/>
            <a:ext cx="7656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Wojtsekhowski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Achenbach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Gasparian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N.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Liyanage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B.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Raydo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W.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Xiong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PR12+24-005 (2024)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P.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Achenbach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B9C3061-C400-C954-E752-402061017276}"/>
                  </a:ext>
                </a:extLst>
              </p:cNvPr>
              <p:cNvSpPr txBox="1"/>
              <p:nvPr/>
            </p:nvSpPr>
            <p:spPr>
              <a:xfrm>
                <a:off x="319174" y="1601044"/>
                <a:ext cx="11326548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</a:pP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Based on the </a:t>
                </a:r>
                <a:r>
                  <a:rPr lang="fr-FR" b="1" dirty="0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PRad</a:t>
                </a:r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-II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detector setup, a sensitive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search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-boson 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in the </a:t>
                </a:r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15-90 MeV 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mass range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will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be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performed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solidFill>
                              <a:srgbClr val="CD04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–annihilation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B9C3061-C400-C954-E752-402061017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74" y="1601044"/>
                <a:ext cx="11326548" cy="669992"/>
              </a:xfrm>
              <a:prstGeom prst="rect">
                <a:avLst/>
              </a:prstGeom>
              <a:blipFill>
                <a:blip r:embed="rId5"/>
                <a:stretch>
                  <a:fillRect l="-224" t="-5556" r="-560" b="-7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43A1759-9D52-8E06-2237-4185E8D9DD80}"/>
                  </a:ext>
                </a:extLst>
              </p:cNvPr>
              <p:cNvSpPr txBox="1"/>
              <p:nvPr/>
            </p:nvSpPr>
            <p:spPr>
              <a:xfrm>
                <a:off x="2456249" y="3055551"/>
                <a:ext cx="5069972" cy="62350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+2 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−4 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b="0" dirty="0"/>
              </a:p>
              <a:p>
                <a:endParaRPr lang="fr-FR" sz="2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43A1759-9D52-8E06-2237-4185E8D9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249" y="3055551"/>
                <a:ext cx="5069972" cy="6235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D2A858C9-6C66-5EE1-D9D5-878361335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897" y="3977457"/>
            <a:ext cx="6706924" cy="24856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198650E-BA8E-2329-CF89-22EEF4E68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49" y="2508992"/>
            <a:ext cx="1376090" cy="1746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305AF51-0989-B2AB-3B1E-6D1BB05B841A}"/>
                  </a:ext>
                </a:extLst>
              </p:cNvPr>
              <p:cNvSpPr txBox="1"/>
              <p:nvPr/>
            </p:nvSpPr>
            <p:spPr>
              <a:xfrm>
                <a:off x="1723596" y="2245813"/>
                <a:ext cx="9683842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</a:pP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fr-FR" b="1" dirty="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kinematic</a:t>
                </a:r>
                <a:r>
                  <a:rPr lang="fr-FR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correlation</a:t>
                </a:r>
                <a:r>
                  <a:rPr lang="fr-FR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between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the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energy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and the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fr-FR" b="1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of the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produced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photon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allows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to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determine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lang="fr-FR" b="1" i="1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FF26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-mass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305AF51-0989-B2AB-3B1E-6D1BB05B8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596" y="2245813"/>
                <a:ext cx="9683842" cy="669992"/>
              </a:xfrm>
              <a:prstGeom prst="rect">
                <a:avLst/>
              </a:prstGeom>
              <a:blipFill>
                <a:blip r:embed="rId9"/>
                <a:stretch>
                  <a:fillRect l="-393" t="-5556" r="-393" b="-12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293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52888AD9-F2A4-81C9-CA9D-D5750589A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060" y="2845213"/>
            <a:ext cx="1952544" cy="136420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37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Electroweak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Test of the Standard Model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31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8983D7F5-DA20-75FD-0440-717778C0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D14BB9-8531-C817-2C9E-F07CA4C4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F00DC583-BD6F-479A-9CE6-D6A03CDBF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441980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Deuteron Photodisintegration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F7CDCD-DD04-4D98-E0CA-2FAD1691C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084" y="1210656"/>
            <a:ext cx="66275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C.J.G.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Mommers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M.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Vanderhaeghen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, PRD 109 (2024) 095010     C.J.G.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Mommers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90A8DA-2943-3460-1E61-B794CFCD8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99" y="6258259"/>
            <a:ext cx="36218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B.S.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Schlimme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et al.  NIM A 1013 (2021) 165668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BA2C78F-8030-F570-FF2A-7064561BC9A4}"/>
                  </a:ext>
                </a:extLst>
              </p:cNvPr>
              <p:cNvSpPr txBox="1"/>
              <p:nvPr/>
            </p:nvSpPr>
            <p:spPr>
              <a:xfrm>
                <a:off x="319173" y="1601044"/>
                <a:ext cx="115161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</a:pP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While the </a:t>
                </a:r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ATOMKI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anomaly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was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measured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on a </a:t>
                </a:r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nucleus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, the </a:t>
                </a:r>
                <a:r>
                  <a:rPr lang="fr-FR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neutron </a:t>
                </a:r>
                <a:r>
                  <a:rPr lang="fr-FR" b="1" dirty="0" err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coupling</a:t>
                </a:r>
                <a:r>
                  <a:rPr lang="fr-FR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to Light </a:t>
                </a:r>
                <a:r>
                  <a:rPr lang="fr-FR" b="1" dirty="0" err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Dark</a:t>
                </a:r>
                <a:r>
                  <a:rPr lang="fr-FR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Matter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(LDM)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particles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is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comparatively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much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less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constrained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than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the proton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coupling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</a:pPr>
                <a:endParaRPr lang="fr-FR" sz="500" dirty="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8575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</a:pP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Within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technical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scheme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similar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to the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measurement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of neutron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polarizabilities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, the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𝜸</m:t>
                    </m:r>
                    <m:r>
                      <a:rPr lang="fr-FR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𝒅</m:t>
                    </m:r>
                    <m:r>
                      <a:rPr lang="fr-FR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fr-FR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𝒏𝒑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process at </a:t>
                </a:r>
                <a:r>
                  <a:rPr lang="fr-FR" b="1" dirty="0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backward</a:t>
                </a:r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kinematics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would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provides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stringent</a:t>
                </a:r>
                <a:r>
                  <a:rPr lang="fr-FR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constraints</a:t>
                </a:r>
                <a:r>
                  <a:rPr lang="fr-FR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on </a:t>
                </a:r>
                <a:r>
                  <a:rPr lang="fr-FR" b="1" dirty="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pseudoscalar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</a:t>
                </a:r>
                <a:r>
                  <a:rPr lang="fr-FR" b="1" dirty="0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axial </a:t>
                </a:r>
                <a:r>
                  <a:rPr lang="fr-FR" b="1" dirty="0" err="1">
                    <a:solidFill>
                      <a:srgbClr val="CD04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couplings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BA2C78F-8030-F570-FF2A-7064561BC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73" y="1601044"/>
                <a:ext cx="11516131" cy="1323439"/>
              </a:xfrm>
              <a:prstGeom prst="rect">
                <a:avLst/>
              </a:prstGeom>
              <a:blipFill>
                <a:blip r:embed="rId5"/>
                <a:stretch>
                  <a:fillRect l="-220" t="-2857" r="-551" b="-19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>
            <a:extLst>
              <a:ext uri="{FF2B5EF4-FFF2-40B4-BE49-F238E27FC236}">
                <a16:creationId xmlns:a16="http://schemas.microsoft.com/office/drawing/2014/main" id="{53856CC0-3C6C-5CE3-D5BB-6729636701D9}"/>
              </a:ext>
            </a:extLst>
          </p:cNvPr>
          <p:cNvGrpSpPr/>
          <p:nvPr/>
        </p:nvGrpSpPr>
        <p:grpSpPr>
          <a:xfrm>
            <a:off x="4445456" y="4174043"/>
            <a:ext cx="7144141" cy="2330437"/>
            <a:chOff x="4418080" y="4005227"/>
            <a:chExt cx="7144141" cy="233043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A585769-013A-C5A0-A1E3-1AB4FFEE2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5225" y="4032427"/>
              <a:ext cx="3476996" cy="230323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5B8A80E-F721-1791-B0EF-5C322957D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8080" y="4032427"/>
              <a:ext cx="3417455" cy="229901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98A39A-4C55-795B-5120-9DE6C6AF8415}"/>
                </a:ext>
              </a:extLst>
            </p:cNvPr>
            <p:cNvSpPr/>
            <p:nvPr/>
          </p:nvSpPr>
          <p:spPr>
            <a:xfrm>
              <a:off x="4459705" y="4005227"/>
              <a:ext cx="168442" cy="144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42963F-4297-D483-3619-E10609B4EEC9}"/>
                </a:ext>
              </a:extLst>
            </p:cNvPr>
            <p:cNvSpPr/>
            <p:nvPr/>
          </p:nvSpPr>
          <p:spPr>
            <a:xfrm>
              <a:off x="8101254" y="4009232"/>
              <a:ext cx="168442" cy="144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FDC0760-315B-99CC-6352-4A9920192AE2}"/>
                </a:ext>
              </a:extLst>
            </p:cNvPr>
            <p:cNvSpPr txBox="1"/>
            <p:nvPr/>
          </p:nvSpPr>
          <p:spPr>
            <a:xfrm>
              <a:off x="6430632" y="5714363"/>
              <a:ext cx="13266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 err="1">
                  <a:solidFill>
                    <a:srgbClr val="0000FF"/>
                  </a:solidFill>
                </a:rPr>
                <a:t>Pseudoscalar</a:t>
              </a:r>
              <a:r>
                <a:rPr lang="fr-FR" sz="1200" i="1" dirty="0">
                  <a:solidFill>
                    <a:srgbClr val="0000FF"/>
                  </a:solidFill>
                </a:rPr>
                <a:t> LDM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36A0795-570F-1799-AEE5-82E06733D770}"/>
                </a:ext>
              </a:extLst>
            </p:cNvPr>
            <p:cNvSpPr txBox="1"/>
            <p:nvPr/>
          </p:nvSpPr>
          <p:spPr>
            <a:xfrm>
              <a:off x="10680525" y="5710518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i="1" dirty="0">
                  <a:solidFill>
                    <a:srgbClr val="0000FF"/>
                  </a:solidFill>
                </a:rPr>
                <a:t>Axial LDM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45C1C808-4558-EFFC-53CB-304176BBA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2832" y="2924486"/>
            <a:ext cx="3859176" cy="12445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A3A4A8-FDCF-7EB5-850A-A07B7C5C4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1" y="3410929"/>
            <a:ext cx="4166177" cy="28074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C581D67E-49E3-D6DD-40AD-DFFE695F8452}"/>
                  </a:ext>
                </a:extLst>
              </p:cNvPr>
              <p:cNvSpPr txBox="1"/>
              <p:nvPr/>
            </p:nvSpPr>
            <p:spPr>
              <a:xfrm>
                <a:off x="1377592" y="2994740"/>
                <a:ext cx="2286075" cy="37619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:endParaRPr lang="fr-FR" sz="300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fr-FR" b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FR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0.1</m:t>
                      </m:r>
                      <m:f>
                        <m:fPr>
                          <m:type m:val="lin"/>
                          <m:ctrlPr>
                            <a:rPr lang="fr-FR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</m:num>
                        <m:den>
                          <m:sSup>
                            <m:sSupPr>
                              <m:ctrlP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b="0" dirty="0">
                  <a:solidFill>
                    <a:srgbClr val="FF0000"/>
                  </a:solidFill>
                </a:endParaRPr>
              </a:p>
              <a:p>
                <a:pPr/>
                <a:endParaRPr lang="fr-FR" sz="3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C581D67E-49E3-D6DD-40AD-DFFE695F8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592" y="2994740"/>
                <a:ext cx="2286075" cy="376193"/>
              </a:xfrm>
              <a:prstGeom prst="rect">
                <a:avLst/>
              </a:prstGeom>
              <a:blipFill>
                <a:blip r:embed="rId10"/>
                <a:stretch>
                  <a:fillRect l="-546" t="-93939" b="-148485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988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737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Electroweak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Test of the Standard Model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32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4587BC-6E87-B073-E2FF-94B4A6BD7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CA7BDB6D-379D-12CC-9242-14C4C4D56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F7254CD0-F98F-4F64-A2B4-ACCD1854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124299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Dark Bhabha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32B13F-BF01-434E-82D5-607F6921D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215" y="1210655"/>
            <a:ext cx="43610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D. Mack @ HP2030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D46433-037A-4C45-9BCD-65CD8A62CE33}"/>
              </a:ext>
            </a:extLst>
          </p:cNvPr>
          <p:cNvSpPr txBox="1"/>
          <p:nvPr/>
        </p:nvSpPr>
        <p:spPr>
          <a:xfrm>
            <a:off x="319173" y="1601044"/>
            <a:ext cx="11780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As a </a:t>
            </a:r>
            <a:r>
              <a:rPr lang="fr-FR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pure QED process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the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interpretabilty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of </a:t>
            </a:r>
            <a:r>
              <a:rPr lang="fr-FR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Bhabha</a:t>
            </a:r>
            <a:r>
              <a:rPr lang="fr-FR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scattering</a:t>
            </a:r>
            <a:r>
              <a:rPr lang="fr-FR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offers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possibilty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search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for a </a:t>
            </a:r>
            <a:r>
              <a:rPr lang="fr-FR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Beyond Standard Model 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(BSM) signal by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looking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at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deviations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from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QED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predictions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from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the </a:t>
            </a:r>
            <a:r>
              <a:rPr lang="fr-FR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interference</a:t>
            </a:r>
            <a:r>
              <a:rPr lang="fr-FR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between</a:t>
            </a:r>
            <a:r>
              <a:rPr lang="fr-FR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QED and BSM amplitudes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285750" indent="-285750" algn="just">
              <a:buClr>
                <a:srgbClr val="CD04FF"/>
              </a:buClr>
              <a:buFont typeface="Courier New" panose="02070309020205020404" pitchFamily="49" charset="0"/>
              <a:buChar char="o"/>
            </a:pP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Adding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transverse </a:t>
            </a:r>
            <a:r>
              <a:rPr lang="fr-FR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polarization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either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beam</a:t>
            </a:r>
            <a:r>
              <a:rPr lang="fr-FR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or/and </a:t>
            </a:r>
            <a:r>
              <a:rPr lang="fr-FR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target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provides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access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fr-FR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never</a:t>
            </a:r>
            <a:r>
              <a:rPr lang="fr-FR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measured</a:t>
            </a:r>
            <a:r>
              <a:rPr lang="fr-FR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double spin observables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testing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high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order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QED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effects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and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potentially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interested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for BSM signal </a:t>
            </a:r>
            <a:r>
              <a:rPr lang="fr-FR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search</a:t>
            </a:r>
            <a:r>
              <a:rPr lang="fr-FR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85CCB55-8E51-4975-9582-C7A4D56B7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495" y="3272262"/>
            <a:ext cx="3480685" cy="324000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9BC9E41-B81C-4681-9E8E-FAC6206E7057}"/>
              </a:ext>
            </a:extLst>
          </p:cNvPr>
          <p:cNvCxnSpPr>
            <a:cxnSpLocks/>
          </p:cNvCxnSpPr>
          <p:nvPr/>
        </p:nvCxnSpPr>
        <p:spPr>
          <a:xfrm>
            <a:off x="6759302" y="4637105"/>
            <a:ext cx="2730138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196E2DA-A160-43F7-BF34-0B80FB0ED0B2}"/>
              </a:ext>
            </a:extLst>
          </p:cNvPr>
          <p:cNvSpPr txBox="1"/>
          <p:nvPr/>
        </p:nvSpPr>
        <p:spPr>
          <a:xfrm>
            <a:off x="9197341" y="4408505"/>
            <a:ext cx="388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2600"/>
                </a:solidFill>
              </a:rPr>
              <a:t>1%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B0C6E9-E91C-4D05-B782-6ED97842A0EE}"/>
              </a:ext>
            </a:extLst>
          </p:cNvPr>
          <p:cNvSpPr txBox="1"/>
          <p:nvPr/>
        </p:nvSpPr>
        <p:spPr>
          <a:xfrm>
            <a:off x="9623620" y="3532902"/>
            <a:ext cx="247602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6525" indent="-136525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FF0000"/>
                </a:solidFill>
              </a:rPr>
              <a:t>A</a:t>
            </a:r>
            <a:r>
              <a:rPr lang="fr-FR" sz="1400" b="1" baseline="-25000" dirty="0">
                <a:solidFill>
                  <a:srgbClr val="FF0000"/>
                </a:solidFill>
              </a:rPr>
              <a:t>TU</a:t>
            </a:r>
            <a:r>
              <a:rPr lang="fr-FR" sz="1400" dirty="0"/>
              <a:t> : </a:t>
            </a:r>
            <a:r>
              <a:rPr lang="fr-FR" sz="1400" dirty="0" err="1"/>
              <a:t>might</a:t>
            </a:r>
            <a:r>
              <a:rPr lang="fr-FR" sz="1400" dirty="0"/>
              <a:t>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to test </a:t>
            </a:r>
            <a:r>
              <a:rPr lang="fr-FR" sz="1400" dirty="0" err="1">
                <a:solidFill>
                  <a:srgbClr val="0000FF"/>
                </a:solidFill>
              </a:rPr>
              <a:t>higher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order</a:t>
            </a:r>
            <a:r>
              <a:rPr lang="fr-FR" sz="1400" dirty="0">
                <a:solidFill>
                  <a:srgbClr val="0000FF"/>
                </a:solidFill>
              </a:rPr>
              <a:t> QED </a:t>
            </a:r>
            <a:r>
              <a:rPr lang="fr-FR" sz="1400" dirty="0" err="1"/>
              <a:t>effects</a:t>
            </a:r>
            <a:r>
              <a:rPr lang="fr-FR" sz="1400" dirty="0"/>
              <a:t> or to </a:t>
            </a:r>
            <a:r>
              <a:rPr lang="fr-FR" sz="1400" dirty="0" err="1"/>
              <a:t>search</a:t>
            </a:r>
            <a:r>
              <a:rPr lang="fr-FR" sz="1400" dirty="0"/>
              <a:t> for the </a:t>
            </a:r>
            <a:r>
              <a:rPr lang="fr-FR" sz="1400" dirty="0" err="1">
                <a:solidFill>
                  <a:srgbClr val="0000FF"/>
                </a:solidFill>
              </a:rPr>
              <a:t>imaginary</a:t>
            </a:r>
            <a:r>
              <a:rPr lang="fr-FR" sz="1400" dirty="0">
                <a:solidFill>
                  <a:srgbClr val="0000FF"/>
                </a:solidFill>
              </a:rPr>
              <a:t> part</a:t>
            </a:r>
            <a:r>
              <a:rPr lang="fr-FR" sz="1400" dirty="0"/>
              <a:t> of light </a:t>
            </a:r>
            <a:r>
              <a:rPr lang="fr-FR" sz="1400" dirty="0" err="1"/>
              <a:t>scalar</a:t>
            </a:r>
            <a:r>
              <a:rPr lang="fr-FR" sz="1400" dirty="0"/>
              <a:t> or </a:t>
            </a:r>
            <a:r>
              <a:rPr lang="fr-FR" sz="1400" dirty="0" err="1"/>
              <a:t>tensor</a:t>
            </a:r>
            <a:r>
              <a:rPr lang="fr-FR" sz="1400" dirty="0"/>
              <a:t> </a:t>
            </a:r>
            <a:r>
              <a:rPr lang="fr-FR" sz="1400" dirty="0" err="1"/>
              <a:t>novel</a:t>
            </a:r>
            <a:r>
              <a:rPr lang="fr-FR" sz="1400" dirty="0"/>
              <a:t> amplitudes.</a:t>
            </a:r>
          </a:p>
          <a:p>
            <a:pPr algn="just"/>
            <a:endParaRPr lang="fr-FR" sz="500" dirty="0"/>
          </a:p>
          <a:p>
            <a:pPr marL="136525" indent="-136525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FF0000"/>
                </a:solidFill>
              </a:rPr>
              <a:t>A</a:t>
            </a:r>
            <a:r>
              <a:rPr lang="fr-FR" sz="1400" b="1" baseline="-25000" dirty="0">
                <a:solidFill>
                  <a:srgbClr val="FF0000"/>
                </a:solidFill>
              </a:rPr>
              <a:t>TT’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dirty="0"/>
              <a:t>: </a:t>
            </a:r>
            <a:r>
              <a:rPr lang="fr-FR" sz="1400" b="1" dirty="0" err="1">
                <a:solidFill>
                  <a:srgbClr val="CD04FF"/>
                </a:solidFill>
              </a:rPr>
              <a:t>optimally</a:t>
            </a:r>
            <a:r>
              <a:rPr lang="fr-FR" sz="1400" b="1" dirty="0">
                <a:solidFill>
                  <a:srgbClr val="CD04FF"/>
                </a:solidFill>
              </a:rPr>
              <a:t> sensitive</a:t>
            </a:r>
            <a:r>
              <a:rPr lang="fr-FR" sz="1400" dirty="0"/>
              <a:t> to the </a:t>
            </a:r>
            <a:r>
              <a:rPr lang="fr-FR" sz="1400" dirty="0">
                <a:solidFill>
                  <a:srgbClr val="0000FF"/>
                </a:solidFill>
              </a:rPr>
              <a:t>real part</a:t>
            </a:r>
            <a:r>
              <a:rPr lang="fr-FR" sz="1400" dirty="0"/>
              <a:t> of light </a:t>
            </a:r>
            <a:r>
              <a:rPr lang="fr-FR" sz="1400" dirty="0" err="1"/>
              <a:t>scalar</a:t>
            </a:r>
            <a:r>
              <a:rPr lang="fr-FR" sz="1400" dirty="0"/>
              <a:t> or </a:t>
            </a:r>
            <a:r>
              <a:rPr lang="fr-FR" sz="1400" dirty="0" err="1"/>
              <a:t>tensor</a:t>
            </a:r>
            <a:r>
              <a:rPr lang="fr-FR" sz="1400" dirty="0"/>
              <a:t> </a:t>
            </a:r>
            <a:r>
              <a:rPr lang="fr-FR" sz="1400" dirty="0" err="1"/>
              <a:t>novel</a:t>
            </a:r>
            <a:r>
              <a:rPr lang="fr-FR" sz="1400" dirty="0"/>
              <a:t> amplitudes.</a:t>
            </a:r>
          </a:p>
          <a:p>
            <a:pPr algn="just"/>
            <a:endParaRPr lang="fr-FR" sz="500" dirty="0"/>
          </a:p>
          <a:p>
            <a:pPr marL="136525" indent="-136525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FF0000"/>
                </a:solidFill>
              </a:rPr>
              <a:t>A</a:t>
            </a:r>
            <a:r>
              <a:rPr lang="fr-FR" sz="1400" b="1" baseline="-25000" dirty="0">
                <a:solidFill>
                  <a:srgbClr val="FF0000"/>
                </a:solidFill>
              </a:rPr>
              <a:t>LT</a:t>
            </a:r>
            <a:r>
              <a:rPr lang="fr-FR" sz="1400" dirty="0"/>
              <a:t> : not </a:t>
            </a:r>
            <a:r>
              <a:rPr lang="fr-FR" sz="1400" dirty="0" err="1"/>
              <a:t>particularly</a:t>
            </a:r>
            <a:r>
              <a:rPr lang="fr-FR" sz="1400" dirty="0"/>
              <a:t> sensitive to new (pseudo) </a:t>
            </a:r>
            <a:r>
              <a:rPr lang="fr-FR" sz="1400" dirty="0" err="1"/>
              <a:t>scalar</a:t>
            </a:r>
            <a:r>
              <a:rPr lang="fr-FR" sz="1400" dirty="0"/>
              <a:t> interactions but </a:t>
            </a:r>
            <a:r>
              <a:rPr lang="fr-FR" sz="1400" dirty="0">
                <a:solidFill>
                  <a:srgbClr val="0000FF"/>
                </a:solidFill>
              </a:rPr>
              <a:t>A</a:t>
            </a:r>
            <a:r>
              <a:rPr lang="fr-FR" sz="1400" baseline="-25000" dirty="0">
                <a:solidFill>
                  <a:srgbClr val="0000FF"/>
                </a:solidFill>
              </a:rPr>
              <a:t>LT</a:t>
            </a:r>
            <a:r>
              <a:rPr lang="fr-FR" sz="1400" dirty="0">
                <a:solidFill>
                  <a:srgbClr val="0000FF"/>
                </a:solidFill>
              </a:rPr>
              <a:t>+A</a:t>
            </a:r>
            <a:r>
              <a:rPr lang="fr-FR" sz="1400" baseline="-25000" dirty="0">
                <a:solidFill>
                  <a:srgbClr val="0000FF"/>
                </a:solidFill>
              </a:rPr>
              <a:t>TL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/>
              <a:t>might</a:t>
            </a:r>
            <a:r>
              <a:rPr lang="fr-FR" sz="1400" dirty="0"/>
              <a:t> </a:t>
            </a:r>
            <a:r>
              <a:rPr lang="fr-FR" sz="1400" dirty="0" err="1"/>
              <a:t>be</a:t>
            </a:r>
            <a:r>
              <a:rPr lang="fr-FR" sz="1400" dirty="0"/>
              <a:t>.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A50CCD81-3524-8805-F0C3-3802D81C7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218" y="3260409"/>
            <a:ext cx="3481200" cy="3240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FB6EA3C2-4C31-B14F-7C53-DD4EDE9E556B}"/>
              </a:ext>
            </a:extLst>
          </p:cNvPr>
          <p:cNvGrpSpPr/>
          <p:nvPr/>
        </p:nvGrpSpPr>
        <p:grpSpPr>
          <a:xfrm>
            <a:off x="498763" y="3491313"/>
            <a:ext cx="2076812" cy="2612839"/>
            <a:chOff x="554183" y="3491313"/>
            <a:chExt cx="2076812" cy="2612839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22B3743-5ECD-FD92-5683-37ADAED9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282" y="3491313"/>
              <a:ext cx="1125721" cy="1062106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78B9A89-A61B-4590-905A-880637458AFE}"/>
                </a:ext>
              </a:extLst>
            </p:cNvPr>
            <p:cNvSpPr txBox="1"/>
            <p:nvPr/>
          </p:nvSpPr>
          <p:spPr>
            <a:xfrm>
              <a:off x="554183" y="4719157"/>
              <a:ext cx="20768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dirty="0" err="1"/>
                <a:t>Within</a:t>
              </a:r>
              <a:r>
                <a:rPr lang="fr-FR" sz="1400" dirty="0"/>
                <a:t> a </a:t>
              </a:r>
              <a:r>
                <a:rPr lang="fr-FR" sz="1400" dirty="0" err="1"/>
                <a:t>naive</a:t>
              </a:r>
              <a:r>
                <a:rPr lang="fr-FR" sz="1400" dirty="0"/>
                <a:t> </a:t>
              </a:r>
              <a:r>
                <a:rPr lang="fr-FR" sz="1400" dirty="0" err="1"/>
                <a:t>modelling</a:t>
              </a:r>
              <a:r>
                <a:rPr lang="fr-FR" sz="1400" dirty="0"/>
                <a:t> of </a:t>
              </a:r>
              <a:r>
                <a:rPr lang="fr-FR" sz="1400" dirty="0" err="1"/>
                <a:t>A’-production</a:t>
              </a:r>
              <a:r>
                <a:rPr lang="fr-FR" sz="1400" dirty="0"/>
                <a:t> </a:t>
              </a:r>
              <a:r>
                <a:rPr lang="fr-FR" sz="1400" dirty="0" err="1"/>
                <a:t>with</a:t>
              </a:r>
              <a:r>
                <a:rPr lang="fr-FR" sz="1400" dirty="0"/>
                <a:t> a </a:t>
              </a:r>
              <a:r>
                <a:rPr lang="fr-FR" sz="1400" dirty="0">
                  <a:solidFill>
                    <a:srgbClr val="0000FF"/>
                  </a:solidFill>
                </a:rPr>
                <a:t>10</a:t>
              </a:r>
              <a:r>
                <a:rPr lang="fr-FR" sz="1400" baseline="30000" dirty="0">
                  <a:solidFill>
                    <a:srgbClr val="0000FF"/>
                  </a:solidFill>
                </a:rPr>
                <a:t>-3</a:t>
              </a:r>
              <a:r>
                <a:rPr lang="fr-FR" sz="1400" dirty="0"/>
                <a:t> </a:t>
              </a:r>
              <a:r>
                <a:rPr lang="fr-FR" sz="1400" dirty="0" err="1"/>
                <a:t>coupling</a:t>
              </a:r>
              <a:r>
                <a:rPr lang="fr-FR" sz="1400" dirty="0"/>
                <a:t> magnitude, the variation of the cross section </a:t>
              </a:r>
              <a:r>
                <a:rPr lang="fr-FR" sz="1400" dirty="0" err="1"/>
                <a:t>would</a:t>
              </a:r>
              <a:r>
                <a:rPr lang="fr-FR" sz="1400" dirty="0"/>
                <a:t> </a:t>
              </a:r>
              <a:r>
                <a:rPr lang="fr-FR" sz="1400" dirty="0" err="1"/>
                <a:t>produce</a:t>
              </a:r>
              <a:r>
                <a:rPr lang="fr-FR" sz="1400" dirty="0"/>
                <a:t> a </a:t>
              </a:r>
              <a:r>
                <a:rPr lang="fr-FR" sz="1400" dirty="0" err="1">
                  <a:solidFill>
                    <a:srgbClr val="CD04FF"/>
                  </a:solidFill>
                </a:rPr>
                <a:t>characteristic</a:t>
              </a:r>
              <a:r>
                <a:rPr lang="fr-FR" sz="1400" dirty="0">
                  <a:solidFill>
                    <a:srgbClr val="CD04FF"/>
                  </a:solidFill>
                </a:rPr>
                <a:t> signal</a:t>
              </a:r>
              <a:r>
                <a:rPr lang="fr-FR" sz="1400" dirty="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023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FA87C10-1568-B70B-A0BC-44D1E4D5E35C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DE57FF70-FA86-4487-88CA-E991E50E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9">
                <a:extLst>
                  <a:ext uri="{FF2B5EF4-FFF2-40B4-BE49-F238E27FC236}">
                    <a16:creationId xmlns:a16="http://schemas.microsoft.com/office/drawing/2014/main" id="{FE0C34B7-8679-48D4-BEAF-90C84DA7B2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9267" y="1024395"/>
                <a:ext cx="4733412" cy="400110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000000"/>
                    </a:solidFill>
                    <a:latin typeface="Lucida Calligraphy" charset="0"/>
                  </a:rPr>
                  <a:t>Electroweak Coupling @ 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1" dirty="0">
                            <a:solidFill>
                              <a:srgbClr val="000000"/>
                            </a:solidFill>
                            <a:latin typeface="Lucida Calligraphy" charset="0"/>
                          </a:rPr>
                          <m:t>e</m:t>
                        </m:r>
                      </m:e>
                      <m:sup>
                        <m:r>
                          <a:rPr lang="fr-FR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00000"/>
                    </a:solidFill>
                    <a:latin typeface="Lucida Calligraphy" charset="0"/>
                  </a:rPr>
                  <a:t>BAF </a:t>
                </a:r>
              </a:p>
            </p:txBody>
          </p:sp>
        </mc:Choice>
        <mc:Fallback xmlns="">
          <p:sp>
            <p:nvSpPr>
              <p:cNvPr id="14" name="Text Box 9">
                <a:extLst>
                  <a:ext uri="{FF2B5EF4-FFF2-40B4-BE49-F238E27FC236}">
                    <a16:creationId xmlns:a16="http://schemas.microsoft.com/office/drawing/2014/main" id="{FE0C34B7-8679-48D4-BEAF-90C84DA7B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267" y="1024395"/>
                <a:ext cx="4733412" cy="400110"/>
              </a:xfrm>
              <a:prstGeom prst="rect">
                <a:avLst/>
              </a:prstGeom>
              <a:blipFill>
                <a:blip r:embed="rId4"/>
                <a:stretch>
                  <a:fillRect l="-770" t="-4412" r="-642" b="-25000"/>
                </a:stretch>
              </a:blip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llipse 16">
            <a:extLst>
              <a:ext uri="{FF2B5EF4-FFF2-40B4-BE49-F238E27FC236}">
                <a16:creationId xmlns:a16="http://schemas.microsoft.com/office/drawing/2014/main" id="{AF7ACE90-E17B-4E0D-AB2A-76144E0B64C3}"/>
              </a:ext>
            </a:extLst>
          </p:cNvPr>
          <p:cNvSpPr/>
          <p:nvPr/>
        </p:nvSpPr>
        <p:spPr>
          <a:xfrm>
            <a:off x="5518324" y="2683104"/>
            <a:ext cx="342000" cy="306000"/>
          </a:xfrm>
          <a:prstGeom prst="ellipse">
            <a:avLst/>
          </a:prstGeom>
          <a:solidFill>
            <a:srgbClr val="F4E0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919B050-7CFB-4AA3-9DA8-46DCB7C9C9D1}"/>
                  </a:ext>
                </a:extLst>
              </p:cNvPr>
              <p:cNvSpPr txBox="1"/>
              <p:nvPr/>
            </p:nvSpPr>
            <p:spPr>
              <a:xfrm>
                <a:off x="6609371" y="2219384"/>
                <a:ext cx="1368152" cy="288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1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l-GR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p>
                              </m:sSubSup>
                            </m:sub>
                          </m:s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=−2 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sSubSup>
                        <m:sSubSupPr>
                          <m:ctrlPr>
                            <a:rPr lang="el-GR" sz="1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r>
                        <a:rPr lang="fr-FR" sz="1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1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919B050-7CFB-4AA3-9DA8-46DCB7C9C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371" y="2219384"/>
                <a:ext cx="1368152" cy="288156"/>
              </a:xfrm>
              <a:prstGeom prst="rect">
                <a:avLst/>
              </a:prstGeom>
              <a:blipFill>
                <a:blip r:embed="rId5"/>
                <a:stretch>
                  <a:fillRect t="-2128" b="-170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en arc 18">
            <a:extLst>
              <a:ext uri="{FF2B5EF4-FFF2-40B4-BE49-F238E27FC236}">
                <a16:creationId xmlns:a16="http://schemas.microsoft.com/office/drawing/2014/main" id="{A04BE426-ACDB-4374-9C33-6525D6063687}"/>
              </a:ext>
            </a:extLst>
          </p:cNvPr>
          <p:cNvCxnSpPr>
            <a:cxnSpLocks/>
            <a:stCxn id="18" idx="1"/>
            <a:endCxn id="17" idx="0"/>
          </p:cNvCxnSpPr>
          <p:nvPr/>
        </p:nvCxnSpPr>
        <p:spPr>
          <a:xfrm rot="10800000" flipV="1">
            <a:off x="5689325" y="2363462"/>
            <a:ext cx="920047" cy="319642"/>
          </a:xfrm>
          <a:prstGeom prst="curvedConnector2">
            <a:avLst/>
          </a:prstGeom>
          <a:ln w="19050">
            <a:solidFill>
              <a:srgbClr val="F4E0E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F7CA0DF1-1A99-47D6-A2F9-E5C33F55E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472" y="2410158"/>
            <a:ext cx="3325931" cy="3948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2D63AC2-30C3-4478-BC1F-D13A9D1ED8E0}"/>
                  </a:ext>
                </a:extLst>
              </p:cNvPr>
              <p:cNvSpPr txBox="1"/>
              <p:nvPr/>
            </p:nvSpPr>
            <p:spPr>
              <a:xfrm>
                <a:off x="6081810" y="5875946"/>
                <a:ext cx="2610423" cy="535531"/>
              </a:xfrm>
              <a:prstGeom prst="rect">
                <a:avLst/>
              </a:prstGeom>
              <a:solidFill>
                <a:srgbClr val="F4E0EC"/>
              </a:solidFill>
              <a:ln w="2222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𝜋𝛼</m:t>
                        </m:r>
                      </m:den>
                    </m:f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p>
                        </m:sSubSup>
                      </m:den>
                    </m:f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chemeClr val="accent4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2D63AC2-30C3-4478-BC1F-D13A9D1ED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810" y="5875946"/>
                <a:ext cx="2610423" cy="535531"/>
              </a:xfrm>
              <a:prstGeom prst="rect">
                <a:avLst/>
              </a:prstGeom>
              <a:blipFill>
                <a:blip r:embed="rId7"/>
                <a:stretch>
                  <a:fillRect l="-2404" r="-962" b="-8889"/>
                </a:stretch>
              </a:blipFill>
              <a:ln w="222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7448FC0-C440-4C12-8366-CD61A3770772}"/>
                  </a:ext>
                </a:extLst>
              </p:cNvPr>
              <p:cNvSpPr txBox="1"/>
              <p:nvPr/>
            </p:nvSpPr>
            <p:spPr>
              <a:xfrm>
                <a:off x="5139970" y="4742407"/>
                <a:ext cx="2995224" cy="586186"/>
              </a:xfrm>
              <a:prstGeom prst="rect">
                <a:avLst/>
              </a:prstGeom>
              <a:noFill/>
              <a:ln w="2222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p>
                      </m:sSubSup>
                      <m: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7448FC0-C440-4C12-8366-CD61A3770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970" y="4742407"/>
                <a:ext cx="2995224" cy="58618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  <a:ln w="2222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necteur en arc 27">
            <a:extLst>
              <a:ext uri="{FF2B5EF4-FFF2-40B4-BE49-F238E27FC236}">
                <a16:creationId xmlns:a16="http://schemas.microsoft.com/office/drawing/2014/main" id="{B0C7AF0A-CFF2-4B0C-B14A-AADF9359C88C}"/>
              </a:ext>
            </a:extLst>
          </p:cNvPr>
          <p:cNvCxnSpPr>
            <a:cxnSpLocks/>
            <a:stCxn id="22" idx="2"/>
            <a:endCxn id="21" idx="0"/>
          </p:cNvCxnSpPr>
          <p:nvPr/>
        </p:nvCxnSpPr>
        <p:spPr>
          <a:xfrm rot="16200000" flipH="1">
            <a:off x="6738626" y="5227549"/>
            <a:ext cx="547353" cy="749440"/>
          </a:xfrm>
          <a:prstGeom prst="curvedConnector3">
            <a:avLst>
              <a:gd name="adj1" fmla="val 50000"/>
            </a:avLst>
          </a:prstGeom>
          <a:ln w="15875">
            <a:solidFill>
              <a:srgbClr val="0000FF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rc 25">
            <a:extLst>
              <a:ext uri="{FF2B5EF4-FFF2-40B4-BE49-F238E27FC236}">
                <a16:creationId xmlns:a16="http://schemas.microsoft.com/office/drawing/2014/main" id="{7A7D3525-4677-4A04-B6FD-1574316EA3EE}"/>
              </a:ext>
            </a:extLst>
          </p:cNvPr>
          <p:cNvCxnSpPr>
            <a:cxnSpLocks/>
            <a:stCxn id="22" idx="0"/>
            <a:endCxn id="26" idx="2"/>
          </p:cNvCxnSpPr>
          <p:nvPr/>
        </p:nvCxnSpPr>
        <p:spPr>
          <a:xfrm rot="16200000" flipV="1">
            <a:off x="6098478" y="4203303"/>
            <a:ext cx="629504" cy="448704"/>
          </a:xfrm>
          <a:prstGeom prst="curvedConnector3">
            <a:avLst>
              <a:gd name="adj1" fmla="val 50000"/>
            </a:avLst>
          </a:prstGeom>
          <a:ln w="15875">
            <a:solidFill>
              <a:srgbClr val="0000FF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2D7BFE8-ACFC-46BC-947C-434E3C479B8C}"/>
              </a:ext>
            </a:extLst>
          </p:cNvPr>
          <p:cNvGrpSpPr/>
          <p:nvPr/>
        </p:nvGrpSpPr>
        <p:grpSpPr>
          <a:xfrm>
            <a:off x="142033" y="2983043"/>
            <a:ext cx="4129444" cy="3664805"/>
            <a:chOff x="459824" y="2930471"/>
            <a:chExt cx="3477528" cy="3237698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EC10DB0-7F14-49DE-9DE4-A5FF6EF48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824" y="2930471"/>
              <a:ext cx="3477528" cy="3237698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F87D594-C9D4-450D-8338-FBA73E1EEA8A}"/>
                </a:ext>
              </a:extLst>
            </p:cNvPr>
            <p:cNvSpPr txBox="1"/>
            <p:nvPr/>
          </p:nvSpPr>
          <p:spPr>
            <a:xfrm>
              <a:off x="1467463" y="3760044"/>
              <a:ext cx="715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FF"/>
                  </a:solidFill>
                  <a:latin typeface="Symbol" pitchFamily="2" charset="2"/>
                </a:rPr>
                <a:t>m</a:t>
              </a:r>
              <a:r>
                <a:rPr lang="fr-FR" sz="1200" b="1" baseline="30000" dirty="0">
                  <a:solidFill>
                    <a:srgbClr val="0000FF"/>
                  </a:solidFill>
                  <a:latin typeface="Symbol" pitchFamily="2" charset="2"/>
                </a:rPr>
                <a:t>±</a:t>
              </a:r>
              <a:r>
                <a:rPr lang="fr-FR" sz="1200" b="1" dirty="0">
                  <a:solidFill>
                    <a:srgbClr val="0000FF"/>
                  </a:solidFill>
                </a:rPr>
                <a:t>-</a:t>
              </a:r>
              <a:r>
                <a:rPr lang="fr-FR" sz="1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CERN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EF4615E-0E50-45F2-999C-FCEAF534C4A9}"/>
                </a:ext>
              </a:extLst>
            </p:cNvPr>
            <p:cNvSpPr txBox="1"/>
            <p:nvPr/>
          </p:nvSpPr>
          <p:spPr>
            <a:xfrm>
              <a:off x="2306486" y="4801144"/>
              <a:ext cx="7965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fr-FR" sz="1200" b="1" baseline="30000" dirty="0">
                  <a:solidFill>
                    <a:srgbClr val="FF0000"/>
                  </a:solidFill>
                  <a:latin typeface="Symbol" pitchFamily="2" charset="2"/>
                </a:rPr>
                <a:t>±</a:t>
              </a:r>
              <a:r>
                <a:rPr lang="fr-FR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fr-FR" sz="1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</a:t>
              </a:r>
              <a:endPara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fr-FR" sz="1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projected</a:t>
              </a:r>
              <a:endParaRPr lang="fr-F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 19">
            <a:extLst>
              <a:ext uri="{FF2B5EF4-FFF2-40B4-BE49-F238E27FC236}">
                <a16:creationId xmlns:a16="http://schemas.microsoft.com/office/drawing/2014/main" id="{FBD69673-8A6F-44D9-BDFC-0D3CBC08B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491" y="1231955"/>
            <a:ext cx="59273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X. Zheng, J.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Erler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, Q. Liu, H.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Spiesberger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, EPJA 57 (2021) 5     R. Trotta @ HP2030 </a:t>
            </a:r>
          </a:p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X. Zheng et al. PR12-21-006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284AEB3-85D4-4374-BB42-4E99DEB8D8D1}"/>
                  </a:ext>
                </a:extLst>
              </p:cNvPr>
              <p:cNvSpPr txBox="1"/>
              <p:nvPr/>
            </p:nvSpPr>
            <p:spPr>
              <a:xfrm>
                <a:off x="319174" y="1601044"/>
                <a:ext cx="11326548" cy="732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CD04FF"/>
                  </a:buClr>
                  <a:buFont typeface="Courier New" panose="02070309020205020404" pitchFamily="49" charset="0"/>
                  <a:buChar char="o"/>
                </a:pP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Comparing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unpolarized</a:t>
                </a:r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b="1" dirty="0" err="1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electron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and </a:t>
                </a:r>
                <a:r>
                  <a:rPr lang="fr-FR" b="1" dirty="0">
                    <a:solidFill>
                      <a:srgbClr val="0000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positon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DIS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scatterings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accesses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axial-axial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neutral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current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coupling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, and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sup>
                    </m:sSubSup>
                    <m:r>
                      <a:rPr lang="fr-FR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structure </a:t>
                </a:r>
                <a:r>
                  <a:rPr lang="fr-FR" dirty="0" err="1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function</a:t>
                </a:r>
                <a:r>
                  <a:rPr lang="fr-FR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284AEB3-85D4-4374-BB42-4E99DEB8D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74" y="1601044"/>
                <a:ext cx="11326548" cy="732636"/>
              </a:xfrm>
              <a:prstGeom prst="rect">
                <a:avLst/>
              </a:prstGeom>
              <a:blipFill>
                <a:blip r:embed="rId10"/>
                <a:stretch>
                  <a:fillRect l="-377" t="-5000" r="-484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33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FF1CE65-3360-4008-9D94-422A2A51D5A1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D9DF95DB-7E92-43E8-9EE5-26B9FB51B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431" y="2495010"/>
            <a:ext cx="6090087" cy="7027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E499CF3-8E1B-4090-A056-9C714D657108}"/>
                  </a:ext>
                </a:extLst>
              </p:cNvPr>
              <p:cNvSpPr txBox="1"/>
              <p:nvPr/>
            </p:nvSpPr>
            <p:spPr>
              <a:xfrm>
                <a:off x="4027252" y="3518188"/>
                <a:ext cx="4323252" cy="594715"/>
              </a:xfrm>
              <a:prstGeom prst="rect">
                <a:avLst/>
              </a:prstGeom>
              <a:solidFill>
                <a:srgbClr val="F4E0EC"/>
              </a:solidFill>
              <a:ln w="2222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p>
                    </m:sSubSup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≈−108 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fr-FR" sz="1600" dirty="0">
                    <a:solidFill>
                      <a:schemeClr val="tx1"/>
                    </a:solidFill>
                  </a:rPr>
                  <a:t>(in ppm/GeV</a:t>
                </a:r>
                <a:r>
                  <a:rPr lang="fr-FR" sz="160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fr-FR" sz="1600" dirty="0">
                    <a:solidFill>
                      <a:schemeClr val="tx1"/>
                    </a:solidFill>
                  </a:rPr>
                  <a:t>)</a:t>
                </a:r>
                <a:endParaRPr lang="fr-FR" sz="1600" dirty="0">
                  <a:solidFill>
                    <a:schemeClr val="accent4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E499CF3-8E1B-4090-A056-9C714D657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252" y="3518188"/>
                <a:ext cx="4323252" cy="594715"/>
              </a:xfrm>
              <a:prstGeom prst="rect">
                <a:avLst/>
              </a:prstGeom>
              <a:blipFill>
                <a:blip r:embed="rId12"/>
                <a:stretch>
                  <a:fillRect b="-16327"/>
                </a:stretch>
              </a:blipFill>
              <a:ln w="222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F3D1C331-872E-DEE5-9CA9-250FE77AE0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19D8CEF3-663D-ACB3-3C37-B4917CB40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35147C-14A3-629B-3A79-DF2D30392B12}"/>
              </a:ext>
            </a:extLst>
          </p:cNvPr>
          <p:cNvSpPr txBox="1"/>
          <p:nvPr/>
        </p:nvSpPr>
        <p:spPr>
          <a:xfrm>
            <a:off x="1203162" y="161462"/>
            <a:ext cx="737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Electroweak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Test of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1702669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FA87C10-1568-B70B-A0BC-44D1E4D5E35C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DE57FF70-FA86-4487-88CA-E991E50E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E3D5A7C6-BC69-4737-A3E8-3AF7F08EF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36021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Atoms as Accelerators 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785E47-BA73-440F-B612-258B1E64D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914" y="1232793"/>
            <a:ext cx="53905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F.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Arias_Aragon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L.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Darmé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G.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Grilli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 di Cortona, E.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Nardi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cs typeface="Microsoft Sans Serif" panose="020B0604020202020204" pitchFamily="34" charset="0"/>
              </a:rPr>
              <a:t>, arXiv:2407.15941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6">
                <a:extLst>
                  <a:ext uri="{FF2B5EF4-FFF2-40B4-BE49-F238E27FC236}">
                    <a16:creationId xmlns:a16="http://schemas.microsoft.com/office/drawing/2014/main" id="{42123DE4-DB69-4863-9EDE-D13380C6AF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943" y="1608916"/>
                <a:ext cx="11784176" cy="10227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H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adronic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V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acuum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P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olarization (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HVP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) is the leading theoretical uncertainty in the determination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431FF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rgbClr val="0431FF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rgbClr val="0431FF"/>
                                </a:solidFill>
                                <a:latin typeface="Microsoft Sans Serif" panose="020B0604020202020204" pitchFamily="34" charset="0"/>
                                <a:cs typeface="Microsoft Sans Serif" panose="020B0604020202020204" pitchFamily="34" charset="0"/>
                              </a:rPr>
                              <m:t>g</m:t>
                            </m:r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rgbClr val="0431FF"/>
                                </a:solidFill>
                                <a:latin typeface="Microsoft Sans Serif" panose="020B0604020202020204" pitchFamily="34" charset="0"/>
                                <a:cs typeface="Microsoft Sans Serif" panose="020B0604020202020204" pitchFamily="34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b="1" i="1" smtClean="0">
                            <a:solidFill>
                              <a:srgbClr val="0431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endParaRPr lang="en-US" sz="500" dirty="0">
                  <a:latin typeface="Microsoft Sans Serif" panose="020B0604020202020204" pitchFamily="34" charset="0"/>
                  <a:cs typeface="Microsoft Sans Serif" panose="020B0604020202020204" pitchFamily="34" charset="0"/>
                </a:endParaRPr>
              </a:p>
              <a:p>
                <a:pPr marL="285750" indent="-285750" algn="just">
                  <a:buClr>
                    <a:srgbClr val="D60093"/>
                  </a:buClr>
                  <a:buFont typeface="Courier New" panose="02070309020205020404" pitchFamily="49" charset="0"/>
                  <a:buChar char="o"/>
                  <a:defRPr/>
                </a:pP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Serious disagreements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𝝈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𝒉𝒂𝒅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exist among different experiments as well as between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data driven</a:t>
                </a:r>
                <a:r>
                  <a:rPr lang="en-US" b="1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and </a:t>
                </a:r>
                <a:r>
                  <a:rPr lang="en-US" b="1" dirty="0">
                    <a:solidFill>
                      <a:srgbClr val="0431FF"/>
                    </a:solidFill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lattice QCD </a:t>
                </a:r>
                <a:r>
                  <a:rPr lang="en-US" dirty="0">
                    <a:latin typeface="Microsoft Sans Serif" panose="020B0604020202020204" pitchFamily="34" charset="0"/>
                    <a:cs typeface="Microsoft Sans Serif" panose="020B0604020202020204" pitchFamily="34" charset="0"/>
                  </a:rPr>
                  <a:t>results for HVP.</a:t>
                </a:r>
              </a:p>
            </p:txBody>
          </p:sp>
        </mc:Choice>
        <mc:Fallback xmlns="">
          <p:sp>
            <p:nvSpPr>
              <p:cNvPr id="18" name="Text Box 6">
                <a:extLst>
                  <a:ext uri="{FF2B5EF4-FFF2-40B4-BE49-F238E27FC236}">
                    <a16:creationId xmlns:a16="http://schemas.microsoft.com/office/drawing/2014/main" id="{42123DE4-DB69-4863-9EDE-D13380C6A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943" y="1608916"/>
                <a:ext cx="11784176" cy="1022780"/>
              </a:xfrm>
              <a:prstGeom prst="rect">
                <a:avLst/>
              </a:prstGeom>
              <a:blipFill>
                <a:blip r:embed="rId4"/>
                <a:stretch>
                  <a:fillRect l="-362" t="-3571" r="-414" b="-89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D26E0F95-F876-4C96-97E4-5F6DD10B7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284" y="3483896"/>
            <a:ext cx="4641835" cy="3128323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59E12D5-52E9-441E-8465-F873FEAD3488}"/>
                  </a:ext>
                </a:extLst>
              </p:cNvPr>
              <p:cNvSpPr txBox="1"/>
              <p:nvPr/>
            </p:nvSpPr>
            <p:spPr>
              <a:xfrm>
                <a:off x="1024362" y="3287214"/>
                <a:ext cx="2320724" cy="6953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𝐻𝑉𝑃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h𝑎𝑑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59E12D5-52E9-441E-8465-F873FEAD3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362" y="3287214"/>
                <a:ext cx="2320724" cy="695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6C82BA3-E6F9-46B5-A2F2-BDC6BF3757E4}"/>
                  </a:ext>
                </a:extLst>
              </p:cNvPr>
              <p:cNvSpPr txBox="1"/>
              <p:nvPr/>
            </p:nvSpPr>
            <p:spPr>
              <a:xfrm>
                <a:off x="1060572" y="2579503"/>
                <a:ext cx="10079356" cy="92993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Taking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advantage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of the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relativistic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motion of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inner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atomic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shells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electrons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of high Z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materials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, </a:t>
                </a:r>
              </a:p>
              <a:p>
                <a:pPr algn="ctr"/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fr-FR" sz="1700" b="1" i="1" smtClean="0">
                        <a:solidFill>
                          <a:srgbClr val="E310D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icrosoft Sans Serif" panose="020B0604020202020204" pitchFamily="34" charset="0"/>
                      </a:rPr>
                      <m:t>⟶</m:t>
                    </m:r>
                    <m:sSup>
                      <m:sSupPr>
                        <m:ctrlP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cross section can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be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measured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at 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700" b="1" dirty="0">
                            <a:solidFill>
                              <a:srgbClr val="E310D6"/>
                            </a:solidFill>
                            <a:latin typeface="Microsoft Sans Serif" panose="020B0604020202020204" pitchFamily="34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e</m:t>
                        </m:r>
                      </m:e>
                      <m:sup>
                        <m:r>
                          <m:rPr>
                            <m:nor/>
                          </m:rPr>
                          <a:rPr lang="fr-FR" sz="1700" b="1" dirty="0">
                            <a:solidFill>
                              <a:srgbClr val="E310D6"/>
                            </a:solidFill>
                            <a:latin typeface="Microsoft Sans Serif" panose="020B0604020202020204" pitchFamily="34" charset="0"/>
                            <a:ea typeface="Microsoft Sans Serif" panose="020B0604020202020204" pitchFamily="34" charset="0"/>
                            <a:cs typeface="Microsoft Sans Serif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BAF </a:t>
                </a:r>
              </a:p>
              <a:p>
                <a:pPr algn="ctr"/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over a </a:t>
                </a:r>
                <a:r>
                  <a:rPr lang="fr-FR" sz="1700" b="1" i="1" dirty="0">
                    <a:solidFill>
                      <a:srgbClr val="E310D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Microsoft Sans Serif" panose="020B0604020202020204" pitchFamily="34" charset="0"/>
                  </a:rPr>
                  <a:t>s-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range of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interest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for the </a:t>
                </a:r>
                <a:r>
                  <a:rPr lang="fr-FR" sz="1700" b="1" dirty="0" err="1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determination</a:t>
                </a:r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1" i="1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cs typeface="Microsoft Sans Serif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700" b="1" i="1">
                                <a:solidFill>
                                  <a:srgbClr val="E310D6"/>
                                </a:solidFill>
                                <a:latin typeface="Cambria Math" panose="02040503050406030204" pitchFamily="18" charset="0"/>
                                <a:cs typeface="Microsoft Sans Serif" panose="020B0604020202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1700" b="1" dirty="0">
                                <a:solidFill>
                                  <a:srgbClr val="E310D6"/>
                                </a:solidFill>
                                <a:latin typeface="Microsoft Sans Serif" panose="020B0604020202020204" pitchFamily="34" charset="0"/>
                                <a:ea typeface="Microsoft Sans Serif" panose="020B0604020202020204" pitchFamily="34" charset="0"/>
                                <a:cs typeface="Microsoft Sans Serif" panose="020B0604020202020204" pitchFamily="34" charset="0"/>
                              </a:rPr>
                              <m:t>g</m:t>
                            </m:r>
                            <m:r>
                              <m:rPr>
                                <m:nor/>
                              </m:rPr>
                              <a:rPr lang="en-US" sz="1700" b="1" dirty="0">
                                <a:solidFill>
                                  <a:srgbClr val="E310D6"/>
                                </a:solidFill>
                                <a:latin typeface="Microsoft Sans Serif" panose="020B0604020202020204" pitchFamily="34" charset="0"/>
                                <a:ea typeface="Microsoft Sans Serif" panose="020B0604020202020204" pitchFamily="34" charset="0"/>
                                <a:cs typeface="Microsoft Sans Serif" panose="020B0604020202020204" pitchFamily="34" charset="0"/>
                              </a:rPr>
                              <m:t>−2</m:t>
                            </m:r>
                          </m:e>
                        </m:d>
                      </m:e>
                      <m:sub>
                        <m:r>
                          <a:rPr lang="en-US" sz="1700" b="1" i="1" smtClean="0">
                            <a:solidFill>
                              <a:srgbClr val="E310D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Microsoft Sans Serif" panose="020B0604020202020204" pitchFamily="34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fr-FR" sz="1700" b="1" dirty="0">
                    <a:solidFill>
                      <a:srgbClr val="E310D6"/>
                    </a:solidFill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6C82BA3-E6F9-46B5-A2F2-BDC6BF375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572" y="2579503"/>
                <a:ext cx="10079356" cy="929935"/>
              </a:xfrm>
              <a:prstGeom prst="rect">
                <a:avLst/>
              </a:prstGeom>
              <a:blipFill>
                <a:blip r:embed="rId7"/>
                <a:stretch>
                  <a:fillRect t="-2703" b="-675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0A9928-F17D-484A-B5BE-1E7C118B261A}"/>
                  </a:ext>
                </a:extLst>
              </p:cNvPr>
              <p:cNvSpPr txBox="1"/>
              <p:nvPr/>
            </p:nvSpPr>
            <p:spPr>
              <a:xfrm>
                <a:off x="4369450" y="4166890"/>
                <a:ext cx="3029868" cy="3195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𝑛𝑙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b="0" dirty="0"/>
              </a:p>
              <a:p>
                <a:endParaRPr lang="fr-FR" sz="2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D0A9928-F17D-484A-B5BE-1E7C118B2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450" y="4166890"/>
                <a:ext cx="3029868" cy="319575"/>
              </a:xfrm>
              <a:prstGeom prst="rect">
                <a:avLst/>
              </a:prstGeom>
              <a:blipFill>
                <a:blip r:embed="rId8"/>
                <a:stretch>
                  <a:fillRect b="-701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34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CC6F9D2-4186-4B5F-B2B3-E77F58F86AAB}"/>
                  </a:ext>
                </a:extLst>
              </p:cNvPr>
              <p:cNvSpPr txBox="1"/>
              <p:nvPr/>
            </p:nvSpPr>
            <p:spPr>
              <a:xfrm>
                <a:off x="5369873" y="4833966"/>
                <a:ext cx="1615121" cy="278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CC6F9D2-4186-4B5F-B2B3-E77F58F86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873" y="4833966"/>
                <a:ext cx="1615121" cy="278346"/>
              </a:xfrm>
              <a:prstGeom prst="rect">
                <a:avLst/>
              </a:prstGeom>
              <a:blipFill>
                <a:blip r:embed="rId9"/>
                <a:stretch>
                  <a:fillRect l="-3019" b="-10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e 23">
            <a:extLst>
              <a:ext uri="{FF2B5EF4-FFF2-40B4-BE49-F238E27FC236}">
                <a16:creationId xmlns:a16="http://schemas.microsoft.com/office/drawing/2014/main" id="{969A7512-6A96-4144-BDE0-9446D991F383}"/>
              </a:ext>
            </a:extLst>
          </p:cNvPr>
          <p:cNvGrpSpPr/>
          <p:nvPr/>
        </p:nvGrpSpPr>
        <p:grpSpPr>
          <a:xfrm>
            <a:off x="4602914" y="5372317"/>
            <a:ext cx="2457852" cy="1014136"/>
            <a:chOff x="4338754" y="5301197"/>
            <a:chExt cx="2457852" cy="101413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1B7E1F2-692B-45D5-B01B-29101753395A}"/>
                </a:ext>
              </a:extLst>
            </p:cNvPr>
            <p:cNvSpPr txBox="1"/>
            <p:nvPr/>
          </p:nvSpPr>
          <p:spPr>
            <a:xfrm>
              <a:off x="4453427" y="5301197"/>
              <a:ext cx="22339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431FF"/>
                  </a:solidFill>
                </a:rPr>
                <a:t>Atom </a:t>
              </a:r>
              <a:r>
                <a:rPr lang="fr-FR" sz="1400" dirty="0" err="1">
                  <a:solidFill>
                    <a:srgbClr val="0431FF"/>
                  </a:solidFill>
                </a:rPr>
                <a:t>acceleration</a:t>
              </a:r>
              <a:r>
                <a:rPr lang="fr-FR" sz="1400" dirty="0">
                  <a:solidFill>
                    <a:srgbClr val="0431FF"/>
                  </a:solidFill>
                </a:rPr>
                <a:t> </a:t>
              </a:r>
              <a:r>
                <a:rPr lang="fr-FR" sz="1400" dirty="0" err="1">
                  <a:solidFill>
                    <a:srgbClr val="0431FF"/>
                  </a:solidFill>
                </a:rPr>
                <a:t>effects</a:t>
              </a:r>
              <a:r>
                <a:rPr lang="fr-FR" sz="1400" dirty="0">
                  <a:solidFill>
                    <a:srgbClr val="0431FF"/>
                  </a:solidFill>
                </a:rPr>
                <a:t> have </a:t>
              </a:r>
              <a:r>
                <a:rPr lang="fr-FR" sz="1400" dirty="0" err="1">
                  <a:solidFill>
                    <a:srgbClr val="0431FF"/>
                  </a:solidFill>
                </a:rPr>
                <a:t>already</a:t>
              </a:r>
              <a:r>
                <a:rPr lang="fr-FR" sz="1400" dirty="0">
                  <a:solidFill>
                    <a:srgbClr val="0431FF"/>
                  </a:solidFill>
                </a:rPr>
                <a:t> been </a:t>
              </a:r>
              <a:r>
                <a:rPr lang="fr-FR" sz="1400" dirty="0" err="1">
                  <a:solidFill>
                    <a:srgbClr val="0431FF"/>
                  </a:solidFill>
                </a:rPr>
                <a:t>observed</a:t>
              </a:r>
              <a:r>
                <a:rPr lang="fr-FR" sz="1400" dirty="0">
                  <a:solidFill>
                    <a:srgbClr val="0431FF"/>
                  </a:solidFill>
                </a:rPr>
                <a:t> in  </a:t>
              </a:r>
              <a:r>
                <a:rPr lang="fr-FR" sz="1400" dirty="0" err="1">
                  <a:solidFill>
                    <a:srgbClr val="0431FF"/>
                  </a:solidFill>
                </a:rPr>
                <a:t>Møller</a:t>
              </a:r>
              <a:r>
                <a:rPr lang="fr-FR" sz="1400" dirty="0">
                  <a:solidFill>
                    <a:srgbClr val="0431FF"/>
                  </a:solidFill>
                </a:rPr>
                <a:t> </a:t>
              </a:r>
              <a:r>
                <a:rPr lang="fr-FR" sz="1400" dirty="0" err="1">
                  <a:solidFill>
                    <a:srgbClr val="0431FF"/>
                  </a:solidFill>
                </a:rPr>
                <a:t>polarimetry</a:t>
              </a:r>
              <a:r>
                <a:rPr lang="fr-FR" sz="1400" dirty="0">
                  <a:solidFill>
                    <a:srgbClr val="0431FF"/>
                  </a:solidFill>
                </a:rPr>
                <a:t>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2CA294-B71A-4D0B-AE4C-33AC43DED1D8}"/>
                </a:ext>
              </a:extLst>
            </p:cNvPr>
            <p:cNvSpPr/>
            <p:nvPr/>
          </p:nvSpPr>
          <p:spPr>
            <a:xfrm>
              <a:off x="4338754" y="6038334"/>
              <a:ext cx="24578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/>
                </a:rPr>
                <a:t>L.G.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/>
                </a:rPr>
                <a:t>Levchuk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/>
                </a:rPr>
                <a:t>, NIM A 345 (1994) 496</a:t>
              </a:r>
            </a:p>
          </p:txBody>
        </p:sp>
      </p:grpSp>
      <p:cxnSp>
        <p:nvCxnSpPr>
          <p:cNvPr id="26" name="Connecteur : en arc 25">
            <a:extLst>
              <a:ext uri="{FF2B5EF4-FFF2-40B4-BE49-F238E27FC236}">
                <a16:creationId xmlns:a16="http://schemas.microsoft.com/office/drawing/2014/main" id="{461C3A33-4055-487B-99C8-FCE812871B1B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4916102" y="4519368"/>
            <a:ext cx="564966" cy="3425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CA40DC3-3F65-46AD-AB13-C396C14B87D1}"/>
              </a:ext>
            </a:extLst>
          </p:cNvPr>
          <p:cNvGrpSpPr/>
          <p:nvPr/>
        </p:nvGrpSpPr>
        <p:grpSpPr>
          <a:xfrm>
            <a:off x="335276" y="4004841"/>
            <a:ext cx="3783334" cy="2546427"/>
            <a:chOff x="335276" y="4004841"/>
            <a:chExt cx="3783334" cy="254642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C3B8D65-7192-4004-AEC0-D9A6AE650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5276" y="4004841"/>
              <a:ext cx="3728081" cy="252906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3FAB07-7AC4-4390-BCBD-009CE766610F}"/>
                </a:ext>
              </a:extLst>
            </p:cNvPr>
            <p:cNvSpPr/>
            <p:nvPr/>
          </p:nvSpPr>
          <p:spPr>
            <a:xfrm>
              <a:off x="3674745" y="6449778"/>
              <a:ext cx="146685" cy="101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02D6F3-245F-4CD2-82B4-50E16FDDE117}"/>
                </a:ext>
              </a:extLst>
            </p:cNvPr>
            <p:cNvSpPr/>
            <p:nvPr/>
          </p:nvSpPr>
          <p:spPr>
            <a:xfrm>
              <a:off x="4038517" y="4019550"/>
              <a:ext cx="80093" cy="655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9DA4BA2-EDCE-46F4-9EA5-C66D1897DC68}"/>
                  </a:ext>
                </a:extLst>
              </p:cNvPr>
              <p:cNvSpPr txBox="1"/>
              <p:nvPr/>
            </p:nvSpPr>
            <p:spPr>
              <a:xfrm>
                <a:off x="8778035" y="4301487"/>
                <a:ext cx="761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F5AA4"/>
                    </a:solidFill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solidFill>
                              <a:srgbClr val="0F5AA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400" b="1" dirty="0">
                            <a:solidFill>
                              <a:srgbClr val="0F5AA4"/>
                            </a:solidFill>
                          </a:rPr>
                          <m:t>e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rgbClr val="0F5AA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sz="1400" b="1" dirty="0">
                    <a:solidFill>
                      <a:srgbClr val="0F5AA4"/>
                    </a:solidFill>
                  </a:rPr>
                  <a:t>BAF</a:t>
                </a: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9DA4BA2-EDCE-46F4-9EA5-C66D1897D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035" y="4301487"/>
                <a:ext cx="761042" cy="307777"/>
              </a:xfrm>
              <a:prstGeom prst="rect">
                <a:avLst/>
              </a:prstGeom>
              <a:blipFill>
                <a:blip r:embed="rId11"/>
                <a:stretch>
                  <a:fillRect l="-2400" t="-4000" r="-8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 descr="LP15122-Picture.eps">
            <a:extLst>
              <a:ext uri="{FF2B5EF4-FFF2-40B4-BE49-F238E27FC236}">
                <a16:creationId xmlns:a16="http://schemas.microsoft.com/office/drawing/2014/main" id="{E097B801-80B9-3043-B865-F16CDCA65E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sp>
        <p:nvSpPr>
          <p:cNvPr id="25" name="Text Box 18">
            <a:extLst>
              <a:ext uri="{FF2B5EF4-FFF2-40B4-BE49-F238E27FC236}">
                <a16:creationId xmlns:a16="http://schemas.microsoft.com/office/drawing/2014/main" id="{E41911B0-4E92-1F40-DA51-1D673453B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7BFDFA-38DB-618F-D27F-F8CD69F0EBE3}"/>
              </a:ext>
            </a:extLst>
          </p:cNvPr>
          <p:cNvSpPr txBox="1"/>
          <p:nvPr/>
        </p:nvSpPr>
        <p:spPr>
          <a:xfrm>
            <a:off x="1203162" y="161462"/>
            <a:ext cx="737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Electroweak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Test of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675473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FA87C10-1568-B70B-A0BC-44D1E4D5E35C}"/>
              </a:ext>
            </a:extLst>
          </p:cNvPr>
          <p:cNvCxnSpPr>
            <a:cxnSpLocks/>
          </p:cNvCxnSpPr>
          <p:nvPr/>
        </p:nvCxnSpPr>
        <p:spPr>
          <a:xfrm>
            <a:off x="1152419" y="623127"/>
            <a:ext cx="1087340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Outlook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3BD806-7124-EF27-A255-50369557171E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FD527E1-0CB3-B619-9EA6-1E49DB3365BB}"/>
              </a:ext>
            </a:extLst>
          </p:cNvPr>
          <p:cNvSpPr txBox="1"/>
          <p:nvPr/>
        </p:nvSpPr>
        <p:spPr>
          <a:xfrm>
            <a:off x="11621366" y="6465193"/>
            <a:ext cx="63831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35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48F82B3-59A2-EA34-9EFA-80F7372CA4D0}"/>
              </a:ext>
            </a:extLst>
          </p:cNvPr>
          <p:cNvGrpSpPr/>
          <p:nvPr/>
        </p:nvGrpSpPr>
        <p:grpSpPr>
          <a:xfrm>
            <a:off x="1743884" y="4608279"/>
            <a:ext cx="9608457" cy="1512000"/>
            <a:chOff x="1712678" y="4129313"/>
            <a:chExt cx="9608457" cy="151200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CDBDFFD-D38F-3881-52B0-B4A2983AF29C}"/>
                </a:ext>
              </a:extLst>
            </p:cNvPr>
            <p:cNvSpPr txBox="1"/>
            <p:nvPr/>
          </p:nvSpPr>
          <p:spPr>
            <a:xfrm>
              <a:off x="1712678" y="4129313"/>
              <a:ext cx="9608457" cy="1512000"/>
            </a:xfrm>
            <a:prstGeom prst="rect">
              <a:avLst/>
            </a:prstGeom>
            <a:noFill/>
            <a:ln w="82550" cmpd="thickThin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22B8FAA-B0DA-81B4-556B-FF2D3B5901CC}"/>
                </a:ext>
              </a:extLst>
            </p:cNvPr>
            <p:cNvGrpSpPr/>
            <p:nvPr/>
          </p:nvGrpSpPr>
          <p:grpSpPr>
            <a:xfrm>
              <a:off x="1712678" y="4129317"/>
              <a:ext cx="9608457" cy="1442571"/>
              <a:chOff x="1712678" y="4129317"/>
              <a:chExt cx="9608457" cy="1442571"/>
            </a:xfrm>
          </p:grpSpPr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5DD2A20-A777-1C29-3768-121F63E6A486}"/>
                  </a:ext>
                </a:extLst>
              </p:cNvPr>
              <p:cNvSpPr txBox="1"/>
              <p:nvPr/>
            </p:nvSpPr>
            <p:spPr>
              <a:xfrm>
                <a:off x="1712678" y="4129317"/>
                <a:ext cx="960845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</a:t>
                </a:r>
                <a:r>
                  <a:rPr kumimoji="0" lang="fr-FR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</a:t>
                </a:r>
                <a:r>
                  <a:rPr kumimoji="0" lang="fr-FR" sz="20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r>
                  <a:rPr kumimoji="0" lang="fr-FR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BAF</a:t>
                </a: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R&amp;D 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program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currently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addressing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critical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risk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areas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development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prototypes and test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benches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at </a:t>
                </a: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LERF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931AEA2-47D1-4418-4913-88F7DEE89E29}"/>
                  </a:ext>
                </a:extLst>
              </p:cNvPr>
              <p:cNvSpPr txBox="1"/>
              <p:nvPr/>
            </p:nvSpPr>
            <p:spPr>
              <a:xfrm>
                <a:off x="2389407" y="4925557"/>
                <a:ext cx="832358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Zapf Dingbats"/>
                  <a:buChar char="➽"/>
                  <a:tabLst/>
                  <a:defRPr/>
                </a:pP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There are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strong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opportunities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for an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experimental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physics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program at LERF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with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electron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and positron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beams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which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could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start as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early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as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within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3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years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.</a:t>
                </a:r>
              </a:p>
            </p:txBody>
          </p:sp>
        </p:grpSp>
      </p:grpSp>
      <p:pic>
        <p:nvPicPr>
          <p:cNvPr id="4" name="Image 3" descr="LP15122-Picture.eps">
            <a:extLst>
              <a:ext uri="{FF2B5EF4-FFF2-40B4-BE49-F238E27FC236}">
                <a16:creationId xmlns:a16="http://schemas.microsoft.com/office/drawing/2014/main" id="{C1348BE2-51F6-C779-38BA-87005F20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" y="98532"/>
            <a:ext cx="1057446" cy="10574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3B40450C-6565-0B3E-C7F1-2D69AA21F581}"/>
              </a:ext>
            </a:extLst>
          </p:cNvPr>
          <p:cNvGrpSpPr/>
          <p:nvPr/>
        </p:nvGrpSpPr>
        <p:grpSpPr>
          <a:xfrm>
            <a:off x="1171042" y="1195614"/>
            <a:ext cx="10771811" cy="2862322"/>
            <a:chOff x="718930" y="1248224"/>
            <a:chExt cx="10771811" cy="286232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8A7B6EA-2479-1565-C5D8-3C005F19AE57}"/>
                </a:ext>
              </a:extLst>
            </p:cNvPr>
            <p:cNvSpPr txBox="1"/>
            <p:nvPr/>
          </p:nvSpPr>
          <p:spPr>
            <a:xfrm>
              <a:off x="718930" y="1248224"/>
              <a:ext cx="10765023" cy="2862322"/>
            </a:xfrm>
            <a:prstGeom prst="rect">
              <a:avLst/>
            </a:prstGeom>
            <a:noFill/>
            <a:ln w="76200" cmpd="thinThick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8A30F941-74A4-1543-0841-2281AC57BA53}"/>
                </a:ext>
              </a:extLst>
            </p:cNvPr>
            <p:cNvGrpSpPr/>
            <p:nvPr/>
          </p:nvGrpSpPr>
          <p:grpSpPr>
            <a:xfrm>
              <a:off x="725719" y="1248231"/>
              <a:ext cx="10765022" cy="2782254"/>
              <a:chOff x="725719" y="1248231"/>
              <a:chExt cx="10765022" cy="2782254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BC30AB7-2C51-48A3-E70D-0B903AD8B080}"/>
                  </a:ext>
                </a:extLst>
              </p:cNvPr>
              <p:cNvSpPr txBox="1"/>
              <p:nvPr/>
            </p:nvSpPr>
            <p:spPr>
              <a:xfrm>
                <a:off x="725719" y="1248231"/>
                <a:ext cx="1076502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experimental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program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with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positron </a:t>
                </a:r>
                <a:r>
                  <a:rPr kumimoji="0" lang="fr-FR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</a:t>
                </a:r>
                <a:r>
                  <a:rPr kumimoji="0" lang="fr-F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at Jefferson </a:t>
                </a:r>
                <a:r>
                  <a:rPr kumimoji="0" lang="fr-FR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Lab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extending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pushing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further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reach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each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pillar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JLab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PWG program.</a:t>
                </a: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17CA14A-4876-329D-EB0F-816FF58E8B64}"/>
                  </a:ext>
                </a:extLst>
              </p:cNvPr>
              <p:cNvSpPr txBox="1"/>
              <p:nvPr/>
            </p:nvSpPr>
            <p:spPr>
              <a:xfrm>
                <a:off x="1427489" y="1966411"/>
                <a:ext cx="9383840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Multi-Photon Exchange 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new channels of investigation of MPE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effects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elastic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DIS, SIDIS) are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emerging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as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well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as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novel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projects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study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electroweak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structure of the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nucleon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Generalized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Parton Distributions 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measurements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neutron and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nuclei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CFFs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will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revisited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after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completion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current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electron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experiments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(CLAS12, NPS, ALERT).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Tests of the Standard Model 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novel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channels have been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proposed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11154DE-EF05-4545-7757-8008F126DB75}"/>
                  </a:ext>
                </a:extLst>
              </p:cNvPr>
              <p:cNvSpPr txBox="1"/>
              <p:nvPr/>
            </p:nvSpPr>
            <p:spPr>
              <a:xfrm>
                <a:off x="1081318" y="3307210"/>
                <a:ext cx="10065657" cy="723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Zapf Dingbats"/>
                  <a:buChar char="➽"/>
                  <a:tabLst/>
                  <a:defRPr/>
                </a:pP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The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JLab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positron program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is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most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likely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to last longer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than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the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currently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planned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3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years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.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Zapf Dingbats"/>
                  <a:buChar char="➽"/>
                  <a:tabLst/>
                  <a:defRPr/>
                </a:pPr>
                <a:endParaRPr kumimoji="0" lang="fr-FR" sz="500" b="0" i="1" u="none" strike="noStrike" kern="1200" cap="none" spc="0" normalizeH="0" baseline="0" noProof="0" dirty="0">
                  <a:ln>
                    <a:noFill/>
                  </a:ln>
                  <a:solidFill>
                    <a:srgbClr val="CD04FF"/>
                  </a:solidFill>
                  <a:effectLst/>
                  <a:uLnTx/>
                  <a:uFillTx/>
                  <a:latin typeface="Microsoft Sans Serif" panose="020B0604020202020204" pitchFamily="34" charset="0"/>
                  <a:ea typeface="+mn-ea"/>
                  <a:cs typeface="Microsoft Sans Serif" panose="020B0604020202020204" pitchFamily="34" charset="0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Zapf Dingbats"/>
                  <a:buChar char="➽"/>
                  <a:tabLst/>
                  <a:defRPr/>
                </a:pP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Keeping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positron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capabilities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in the 22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GeV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era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would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be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most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valuale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for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JLab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physics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 </a:t>
                </a:r>
                <a:r>
                  <a:rPr kumimoji="0" lang="fr-FR" sz="1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reach</a:t>
                </a:r>
                <a:r>
                  <a:rPr kumimoji="0" lang="fr-F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D04FF"/>
                    </a:solidFill>
                    <a:effectLst/>
                    <a:uLnTx/>
                    <a:uFillTx/>
                    <a:latin typeface="Microsoft Sans Serif" panose="020B0604020202020204" pitchFamily="34" charset="0"/>
                    <a:ea typeface="+mn-ea"/>
                    <a:cs typeface="Microsoft Sans Serif" panose="020B0604020202020204" pitchFamily="34" charset="0"/>
                  </a:rPr>
                  <a:t>.</a:t>
                </a:r>
              </a:p>
            </p:txBody>
          </p:sp>
        </p:grpSp>
      </p:grpSp>
      <p:sp>
        <p:nvSpPr>
          <p:cNvPr id="14" name="Text Box 18">
            <a:extLst>
              <a:ext uri="{FF2B5EF4-FFF2-40B4-BE49-F238E27FC236}">
                <a16:creationId xmlns:a16="http://schemas.microsoft.com/office/drawing/2014/main" id="{AE2BBC5B-A276-3D69-D096-7D84AFE32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7806DC-F67D-4716-FDCE-54252BE4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0C16F1C-153A-5855-9CC8-8E7B14804743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86CF033F-2E53-128A-9D3A-BB48EA69E812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98F21A39-C5C3-C767-A5B1-9F02C4AD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C23AD66-C2B3-8D62-6D12-47E12632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70" y="952731"/>
            <a:ext cx="4476552" cy="53520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53FCB0-F5F1-A464-A9C2-815593B0581E}"/>
              </a:ext>
            </a:extLst>
          </p:cNvPr>
          <p:cNvSpPr txBox="1"/>
          <p:nvPr/>
        </p:nvSpPr>
        <p:spPr>
          <a:xfrm>
            <a:off x="6177306" y="1660093"/>
            <a:ext cx="544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fr-FR" sz="2000" dirty="0">
                <a:cs typeface="Microsoft Sans Serif" panose="020B0604020202020204" pitchFamily="34" charset="0"/>
              </a:rPr>
              <a:t>The </a:t>
            </a:r>
            <a:r>
              <a:rPr lang="fr-FR" sz="2000" b="1" dirty="0" err="1">
                <a:solidFill>
                  <a:srgbClr val="0000FF"/>
                </a:solidFill>
                <a:cs typeface="Microsoft Sans Serif" panose="020B0604020202020204" pitchFamily="34" charset="0"/>
              </a:rPr>
              <a:t>JLab</a:t>
            </a:r>
            <a:r>
              <a:rPr lang="fr-FR" sz="20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 Positron </a:t>
            </a:r>
            <a:r>
              <a:rPr lang="fr-FR" sz="2000" b="1" dirty="0" err="1">
                <a:solidFill>
                  <a:srgbClr val="0000FF"/>
                </a:solidFill>
                <a:cs typeface="Microsoft Sans Serif" panose="020B0604020202020204" pitchFamily="34" charset="0"/>
              </a:rPr>
              <a:t>Working</a:t>
            </a:r>
            <a:r>
              <a:rPr lang="fr-FR" sz="2000" b="1" dirty="0">
                <a:solidFill>
                  <a:srgbClr val="0000FF"/>
                </a:solidFill>
                <a:cs typeface="Microsoft Sans Serif" panose="020B0604020202020204" pitchFamily="34" charset="0"/>
              </a:rPr>
              <a:t> Group</a:t>
            </a:r>
            <a:r>
              <a:rPr lang="fr-FR" sz="2000" dirty="0">
                <a:cs typeface="Microsoft Sans Serif" panose="020B0604020202020204" pitchFamily="34" charset="0"/>
              </a:rPr>
              <a:t> (PWG) </a:t>
            </a:r>
            <a:r>
              <a:rPr lang="fr-FR" sz="2000" dirty="0" err="1">
                <a:cs typeface="Microsoft Sans Serif" panose="020B0604020202020204" pitchFamily="34" charset="0"/>
              </a:rPr>
              <a:t>developed</a:t>
            </a:r>
            <a:r>
              <a:rPr lang="fr-FR" sz="2000" dirty="0">
                <a:cs typeface="Microsoft Sans Serif" panose="020B0604020202020204" pitchFamily="34" charset="0"/>
              </a:rPr>
              <a:t> the perspectives of an </a:t>
            </a:r>
            <a:r>
              <a:rPr lang="fr-FR" sz="2000" dirty="0" err="1">
                <a:cs typeface="Microsoft Sans Serif" panose="020B0604020202020204" pitchFamily="34" charset="0"/>
              </a:rPr>
              <a:t>experimental</a:t>
            </a:r>
            <a:r>
              <a:rPr lang="fr-FR" sz="2000" dirty="0">
                <a:cs typeface="Microsoft Sans Serif" panose="020B0604020202020204" pitchFamily="34" charset="0"/>
              </a:rPr>
              <a:t> program </a:t>
            </a:r>
            <a:r>
              <a:rPr lang="fr-FR" sz="2000" dirty="0" err="1">
                <a:cs typeface="Microsoft Sans Serif" panose="020B0604020202020204" pitchFamily="34" charset="0"/>
              </a:rPr>
              <a:t>with</a:t>
            </a:r>
            <a:r>
              <a:rPr lang="fr-FR" sz="2000" dirty="0">
                <a:cs typeface="Microsoft Sans Serif" panose="020B0604020202020204" pitchFamily="34" charset="0"/>
              </a:rPr>
              <a:t> </a:t>
            </a:r>
            <a:r>
              <a:rPr lang="fr-FR" sz="2000" b="1" dirty="0">
                <a:solidFill>
                  <a:srgbClr val="FF0000"/>
                </a:solidFill>
                <a:cs typeface="Microsoft Sans Serif" panose="020B0604020202020204" pitchFamily="34" charset="0"/>
              </a:rPr>
              <a:t>positron </a:t>
            </a:r>
            <a:r>
              <a:rPr lang="fr-FR" sz="2000" b="1" dirty="0" err="1">
                <a:solidFill>
                  <a:srgbClr val="FF0000"/>
                </a:solidFill>
                <a:cs typeface="Microsoft Sans Serif" panose="020B0604020202020204" pitchFamily="34" charset="0"/>
              </a:rPr>
              <a:t>beams</a:t>
            </a:r>
            <a:r>
              <a:rPr lang="fr-FR" sz="2000" b="1" dirty="0">
                <a:solidFill>
                  <a:srgbClr val="FF0000"/>
                </a:solidFill>
                <a:cs typeface="Microsoft Sans Serif" panose="020B0604020202020204" pitchFamily="34" charset="0"/>
              </a:rPr>
              <a:t> at CEBAF</a:t>
            </a:r>
            <a:r>
              <a:rPr lang="fr-FR" sz="2000" dirty="0">
                <a:cs typeface="Microsoft Sans Serif" panose="020B0604020202020204" pitchFamily="34" charset="0"/>
              </a:rPr>
              <a:t> in a </a:t>
            </a:r>
            <a:r>
              <a:rPr lang="fr-FR" sz="2000" dirty="0" err="1">
                <a:cs typeface="Microsoft Sans Serif" panose="020B0604020202020204" pitchFamily="34" charset="0"/>
              </a:rPr>
              <a:t>topical</a:t>
            </a:r>
            <a:r>
              <a:rPr lang="fr-FR" sz="2000" dirty="0">
                <a:cs typeface="Microsoft Sans Serif" panose="020B0604020202020204" pitchFamily="34" charset="0"/>
              </a:rPr>
              <a:t> EPJ A issue.</a:t>
            </a:r>
          </a:p>
          <a:p>
            <a:pPr algn="just"/>
            <a:endParaRPr lang="fr-FR" sz="1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fr-FR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fr-FR" sz="2000" dirty="0">
                <a:cs typeface="Microsoft Sans Serif" panose="020B0604020202020204" pitchFamily="34" charset="0"/>
              </a:rPr>
              <a:t>This document </a:t>
            </a:r>
            <a:r>
              <a:rPr lang="fr-FR" sz="2000" dirty="0" err="1">
                <a:cs typeface="Microsoft Sans Serif" panose="020B0604020202020204" pitchFamily="34" charset="0"/>
              </a:rPr>
              <a:t>constitutes</a:t>
            </a:r>
            <a:r>
              <a:rPr lang="fr-FR" sz="2000" dirty="0">
                <a:cs typeface="Microsoft Sans Serif" panose="020B0604020202020204" pitchFamily="34" charset="0"/>
              </a:rPr>
              <a:t> the </a:t>
            </a:r>
            <a:r>
              <a:rPr lang="fr-FR" sz="2000" b="1" dirty="0" err="1">
                <a:solidFill>
                  <a:srgbClr val="FF0000"/>
                </a:solidFill>
                <a:cs typeface="Microsoft Sans Serif" panose="020B0604020202020204" pitchFamily="34" charset="0"/>
              </a:rPr>
              <a:t>JLab</a:t>
            </a:r>
            <a:r>
              <a:rPr lang="fr-FR" sz="2000" b="1" dirty="0">
                <a:solidFill>
                  <a:srgbClr val="FF0000"/>
                </a:solidFill>
                <a:cs typeface="Microsoft Sans Serif" panose="020B0604020202020204" pitchFamily="34" charset="0"/>
              </a:rPr>
              <a:t> Positron White Paper</a:t>
            </a:r>
            <a:r>
              <a:rPr lang="fr-FR" sz="2000" dirty="0">
                <a:cs typeface="Microsoft Sans Serif" panose="020B0604020202020204" pitchFamily="34" charset="0"/>
              </a:rPr>
              <a:t>, </a:t>
            </a:r>
            <a:r>
              <a:rPr lang="fr-FR" sz="2000" dirty="0" err="1">
                <a:cs typeface="Microsoft Sans Serif" panose="020B0604020202020204" pitchFamily="34" charset="0"/>
              </a:rPr>
              <a:t>gathering</a:t>
            </a:r>
            <a:r>
              <a:rPr lang="fr-FR" sz="2000" dirty="0">
                <a:cs typeface="Microsoft Sans Serif" panose="020B0604020202020204" pitchFamily="34" charset="0"/>
              </a:rPr>
              <a:t> </a:t>
            </a:r>
            <a:r>
              <a:rPr lang="fr-FR" sz="2000" dirty="0">
                <a:solidFill>
                  <a:srgbClr val="7030A0"/>
                </a:solidFill>
                <a:cs typeface="Microsoft Sans Serif" panose="020B0604020202020204" pitchFamily="34" charset="0"/>
              </a:rPr>
              <a:t>19 single contributions </a:t>
            </a:r>
            <a:r>
              <a:rPr lang="fr-FR" sz="2000" dirty="0">
                <a:cs typeface="Microsoft Sans Serif" panose="020B0604020202020204" pitchFamily="34" charset="0"/>
              </a:rPr>
              <a:t>and a </a:t>
            </a:r>
            <a:r>
              <a:rPr lang="fr-FR" sz="2000" dirty="0" err="1">
                <a:solidFill>
                  <a:srgbClr val="7030A0"/>
                </a:solidFill>
                <a:cs typeface="Microsoft Sans Serif" panose="020B0604020202020204" pitchFamily="34" charset="0"/>
              </a:rPr>
              <a:t>summary</a:t>
            </a:r>
            <a:r>
              <a:rPr lang="fr-FR" sz="2000" dirty="0">
                <a:solidFill>
                  <a:srgbClr val="7030A0"/>
                </a:solidFill>
                <a:cs typeface="Microsoft Sans Serif" panose="020B0604020202020204" pitchFamily="34" charset="0"/>
              </a:rPr>
              <a:t> article</a:t>
            </a:r>
            <a:r>
              <a:rPr lang="fr-FR" sz="2000" dirty="0">
                <a:cs typeface="Microsoft Sans Serif" panose="020B0604020202020204" pitchFamily="34" charset="0"/>
              </a:rPr>
              <a:t>, all </a:t>
            </a:r>
            <a:r>
              <a:rPr lang="fr-FR" sz="2000" dirty="0" err="1">
                <a:solidFill>
                  <a:srgbClr val="FF0000"/>
                </a:solidFill>
                <a:cs typeface="Microsoft Sans Serif" panose="020B0604020202020204" pitchFamily="34" charset="0"/>
              </a:rPr>
              <a:t>peer-reviewed</a:t>
            </a:r>
            <a:r>
              <a:rPr lang="fr-FR" sz="2000" dirty="0">
                <a:cs typeface="Microsoft Sans Serif" panose="020B0604020202020204" pitchFamily="34" charset="0"/>
              </a:rPr>
              <a:t>.</a:t>
            </a: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08D99313-19ED-AD95-E2E7-CE20A9BFD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4717" y="5564929"/>
            <a:ext cx="60682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(Jefferson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Lab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 Positron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Working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 Group)  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Accardi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 </a:t>
            </a:r>
            <a:r>
              <a:rPr kumimoji="0" lang="fr-FR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et al.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EPJ A 57 (2021) 261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A775479-7CE6-BEEB-1D4E-F4E736269E14}"/>
                  </a:ext>
                </a:extLst>
              </p:cNvPr>
              <p:cNvSpPr txBox="1"/>
              <p:nvPr/>
            </p:nvSpPr>
            <p:spPr>
              <a:xfrm>
                <a:off x="7083354" y="4585190"/>
                <a:ext cx="36576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/>
                  <a:t>JLab</a:t>
                </a:r>
                <a:r>
                  <a:rPr lang="fr-FR" dirty="0"/>
                  <a:t> PWG =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b="1" dirty="0">
                    <a:solidFill>
                      <a:srgbClr val="0000FF"/>
                    </a:solidFill>
                  </a:rPr>
                  <a:t>250</a:t>
                </a:r>
                <a:r>
                  <a:rPr lang="fr-FR" dirty="0"/>
                  <a:t> </a:t>
                </a:r>
                <a:r>
                  <a:rPr lang="fr-FR" dirty="0" err="1"/>
                  <a:t>Physicists</a:t>
                </a:r>
                <a:r>
                  <a:rPr lang="fr-FR" dirty="0"/>
                  <a:t> </a:t>
                </a:r>
              </a:p>
              <a:p>
                <a:pPr algn="ctr"/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b="1" dirty="0">
                    <a:solidFill>
                      <a:srgbClr val="0000FF"/>
                    </a:solidFill>
                  </a:rPr>
                  <a:t>75</a:t>
                </a:r>
                <a:r>
                  <a:rPr lang="fr-FR" dirty="0"/>
                  <a:t> Institutions and </a:t>
                </a:r>
                <a:r>
                  <a:rPr lang="fr-FR" b="1" dirty="0">
                    <a:solidFill>
                      <a:srgbClr val="0432FF"/>
                    </a:solidFill>
                  </a:rPr>
                  <a:t>16 </a:t>
                </a:r>
                <a:r>
                  <a:rPr lang="fr-FR" dirty="0"/>
                  <a:t>countries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A775479-7CE6-BEEB-1D4E-F4E736269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354" y="4585190"/>
                <a:ext cx="3657669" cy="646331"/>
              </a:xfrm>
              <a:prstGeom prst="rect">
                <a:avLst/>
              </a:prstGeom>
              <a:blipFill>
                <a:blip r:embed="rId4"/>
                <a:stretch>
                  <a:fillRect l="-1038" t="-1923" r="-1038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1F28DA07-CC14-FFD7-ADEF-D96135B25549}"/>
              </a:ext>
            </a:extLst>
          </p:cNvPr>
          <p:cNvSpPr txBox="1"/>
          <p:nvPr/>
        </p:nvSpPr>
        <p:spPr>
          <a:xfrm>
            <a:off x="6222061" y="6241970"/>
            <a:ext cx="544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CD04FF"/>
                </a:solidFill>
              </a:rPr>
              <a:t>Subscribe</a:t>
            </a:r>
            <a:r>
              <a:rPr lang="fr-FR" sz="1400" i="1" dirty="0">
                <a:solidFill>
                  <a:srgbClr val="CD04FF"/>
                </a:solidFill>
              </a:rPr>
              <a:t> to the </a:t>
            </a:r>
            <a:r>
              <a:rPr lang="fr-FR" sz="1400" i="1" dirty="0" err="1">
                <a:solidFill>
                  <a:srgbClr val="CD04FF"/>
                </a:solidFill>
              </a:rPr>
              <a:t>JLab</a:t>
            </a:r>
            <a:r>
              <a:rPr lang="fr-FR" sz="1400" i="1" dirty="0">
                <a:solidFill>
                  <a:srgbClr val="CD04FF"/>
                </a:solidFill>
              </a:rPr>
              <a:t> Positron </a:t>
            </a:r>
            <a:r>
              <a:rPr lang="fr-FR" sz="1400" i="1" dirty="0" err="1">
                <a:solidFill>
                  <a:srgbClr val="CD04FF"/>
                </a:solidFill>
              </a:rPr>
              <a:t>Working</a:t>
            </a:r>
            <a:r>
              <a:rPr lang="fr-FR" sz="1400" i="1" dirty="0">
                <a:solidFill>
                  <a:srgbClr val="CD04FF"/>
                </a:solidFill>
              </a:rPr>
              <a:t> Group mailing </a:t>
            </a:r>
            <a:r>
              <a:rPr lang="fr-FR" sz="1400" i="1" dirty="0" err="1">
                <a:solidFill>
                  <a:srgbClr val="CD04FF"/>
                </a:solidFill>
              </a:rPr>
              <a:t>list</a:t>
            </a:r>
            <a:r>
              <a:rPr lang="fr-FR" sz="1400" i="1" dirty="0">
                <a:solidFill>
                  <a:srgbClr val="CD04FF"/>
                </a:solidFill>
              </a:rPr>
              <a:t> </a:t>
            </a:r>
            <a:r>
              <a:rPr lang="fr-FR" sz="1400" b="1" i="1" dirty="0" err="1">
                <a:solidFill>
                  <a:srgbClr val="CD04FF"/>
                </a:solidFill>
              </a:rPr>
              <a:t>pwg@jlab.org</a:t>
            </a:r>
            <a:endParaRPr lang="fr-FR" sz="1400" b="1" i="1" dirty="0">
              <a:solidFill>
                <a:srgbClr val="CD04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CB975F-331F-C9B1-0227-D6401F2660F3}"/>
              </a:ext>
            </a:extLst>
          </p:cNvPr>
          <p:cNvSpPr txBox="1"/>
          <p:nvPr/>
        </p:nvSpPr>
        <p:spPr>
          <a:xfrm>
            <a:off x="1203162" y="161462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Positron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34F164A-B1AF-BB63-249E-4FC220AA5A1D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F4964346-74B0-6460-5669-49E0CB7B0133}"/>
              </a:ext>
            </a:extLst>
          </p:cNvPr>
          <p:cNvSpPr txBox="1"/>
          <p:nvPr/>
        </p:nvSpPr>
        <p:spPr>
          <a:xfrm>
            <a:off x="11723958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4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2AEF0DBC-88EF-77B3-8CB8-CBCC7309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29733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20ED863-F7ED-730E-FEEB-9AF36F7629CC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26F5DF1-62CB-BD0F-5307-1284270E5B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6" name="Image 5" descr="LP15122-Picture.eps">
              <a:extLst>
                <a:ext uri="{FF2B5EF4-FFF2-40B4-BE49-F238E27FC236}">
                  <a16:creationId xmlns:a16="http://schemas.microsoft.com/office/drawing/2014/main" id="{AA9A2B83-092F-A4CF-01B1-E272F3FD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C41413F6-397C-B67B-AB16-9A2B85818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222060"/>
              </p:ext>
            </p:extLst>
          </p:nvPr>
        </p:nvGraphicFramePr>
        <p:xfrm>
          <a:off x="762425" y="1984450"/>
          <a:ext cx="10681866" cy="3768391"/>
        </p:xfrm>
        <a:graphic>
          <a:graphicData uri="http://schemas.openxmlformats.org/drawingml/2006/table">
            <a:tbl>
              <a:tblPr/>
              <a:tblGrid>
                <a:gridCol w="95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3547955867"/>
                    </a:ext>
                  </a:extLst>
                </a:gridCol>
                <a:gridCol w="1626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NUMBER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TITLE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de-DE" sz="1200" b="1" strike="noStrike" spc="-1" dirty="0">
                          <a:latin typeface="+mn-lt"/>
                        </a:rPr>
                        <a:t>PHYSICS 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de-DE" sz="1200" b="1" strike="noStrike" spc="-1" dirty="0">
                          <a:latin typeface="+mn-lt"/>
                        </a:rPr>
                        <a:t>THEME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CONTACT PERSON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HALL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DAYS</a:t>
                      </a:r>
                      <a:br>
                        <a:rPr sz="1200" dirty="0">
                          <a:latin typeface="+mn-lt"/>
                        </a:rPr>
                      </a:b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AWARDED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SCIENTIFIC</a:t>
                      </a:r>
                      <a:br>
                        <a:rPr sz="1200" dirty="0">
                          <a:latin typeface="+mn-lt"/>
                        </a:rPr>
                      </a:br>
                      <a:r>
                        <a:rPr lang="en-US" sz="1200" b="1" strike="noStrike" spc="-1" dirty="0">
                          <a:solidFill>
                            <a:srgbClr val="FF0000"/>
                          </a:solidFill>
                          <a:latin typeface="+mn-lt"/>
                          <a:ea typeface="DejaVu Sans"/>
                        </a:rPr>
                        <a:t>RATING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PAC 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DECISION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PR12+23-002</a:t>
                      </a:r>
                      <a:endParaRPr lang="de-DE" sz="12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Beam Charge Asymmetries for Deeply Virtual Compton Scattering on the Proton at CLAS12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 GPDs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Eric </a:t>
                      </a:r>
                      <a:r>
                        <a:rPr lang="en-US" sz="1200" b="0" strike="noStrike" spc="-1" dirty="0" err="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Voutier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B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100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1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PR12+23-003</a:t>
                      </a:r>
                      <a:endParaRPr lang="de-DE" sz="12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e-DE" sz="14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TPE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Dave Gaskell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>
                          <a:solidFill>
                            <a:srgbClr val="FF0000"/>
                          </a:solidFill>
                          <a:latin typeface="+mn-lt"/>
                        </a:rPr>
                        <a:t>9.3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1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PR12+23-006</a:t>
                      </a:r>
                      <a:endParaRPr lang="de-DE" sz="12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Deeply Virtual Compton Scattering using a positron beam in Hall C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GPDs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Carlos Muñoz Camacho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137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1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9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PR12+23-008</a:t>
                      </a:r>
                      <a:endParaRPr lang="de-DE" sz="12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A Direct Measurement of Hard Two-Photon Exchange with Electrons and Positrons at CLAS12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TPE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Axel Schmidt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B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1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PR12+23-012</a:t>
                      </a:r>
                      <a:endParaRPr lang="de-DE" sz="1200" b="1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A measurement of two-photon exchange in unpolarized elastic positron–proton and</a:t>
                      </a: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1400" b="0" strike="noStrike" spc="-1" dirty="0">
                          <a:solidFill>
                            <a:schemeClr val="tx1"/>
                          </a:solidFill>
                          <a:latin typeface="+mn-lt"/>
                          <a:ea typeface="DejaVu Sans"/>
                        </a:rPr>
                        <a:t>electron–proton scattering</a:t>
                      </a:r>
                      <a:endParaRPr lang="de-DE" sz="1400" b="0" strike="noStrike" spc="-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558" marR="7558" marT="45708" marB="45708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TPE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Michael </a:t>
                      </a:r>
                      <a:r>
                        <a:rPr lang="en-US" sz="1200" b="0" strike="noStrike" spc="-1" dirty="0" err="1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Nycz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</a:rPr>
                        <a:t>C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1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  <a:tr h="4291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1" strike="noStrike" spc="-1" dirty="0">
                          <a:latin typeface="+mn-lt"/>
                        </a:rPr>
                        <a:t>PR12+24-005</a:t>
                      </a:r>
                    </a:p>
                  </a:txBody>
                  <a:tcPr marL="7558" marR="7558" marT="45708" marB="45708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A </a:t>
                      </a:r>
                      <a:r>
                        <a:rPr lang="de-DE" sz="14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dark</a:t>
                      </a: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4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photon</a:t>
                      </a: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4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search</a:t>
                      </a: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4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with</a:t>
                      </a: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a </a:t>
                      </a:r>
                      <a:r>
                        <a:rPr lang="de-DE" sz="14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JLab</a:t>
                      </a: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de-DE" sz="1400" b="0" strike="noStrike" spc="-1" dirty="0" err="1">
                          <a:solidFill>
                            <a:schemeClr val="tx1"/>
                          </a:solidFill>
                          <a:latin typeface="+mn-lt"/>
                        </a:rPr>
                        <a:t>positron</a:t>
                      </a:r>
                      <a:r>
                        <a:rPr lang="de-DE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 beam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solidFill>
                            <a:srgbClr val="0000FF"/>
                          </a:solidFill>
                          <a:latin typeface="+mn-lt"/>
                        </a:rPr>
                        <a:t>BSM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latin typeface="+mn-lt"/>
                        </a:rPr>
                        <a:t>Bogdan </a:t>
                      </a:r>
                      <a:r>
                        <a:rPr lang="de-DE" sz="1200" b="0" strike="noStrike" spc="-1" dirty="0" err="1">
                          <a:latin typeface="+mn-lt"/>
                        </a:rPr>
                        <a:t>Wojtsekhowski</a:t>
                      </a:r>
                      <a:endParaRPr lang="de-DE" sz="1200" b="0" strike="noStrike" spc="-1" dirty="0">
                        <a:latin typeface="+mn-lt"/>
                      </a:endParaRP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latin typeface="+mn-lt"/>
                        </a:rPr>
                        <a:t>B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0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200" b="1" strike="noStrike" spc="-1" dirty="0">
                          <a:solidFill>
                            <a:srgbClr val="FF0000"/>
                          </a:solidFill>
                          <a:latin typeface="+mn-lt"/>
                        </a:rPr>
                        <a:t>A-</a:t>
                      </a:r>
                    </a:p>
                  </a:txBody>
                  <a:tcPr marL="7558" marR="7558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200" b="1" strike="noStrike" spc="-1" dirty="0">
                          <a:latin typeface="+mn-lt"/>
                        </a:rPr>
                        <a:t>C1</a:t>
                      </a:r>
                    </a:p>
                  </a:txBody>
                  <a:tcPr marL="100414" marR="91416" marT="45708" marB="45708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612410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7713A24D-D512-529E-5A30-7149A3A5A25C}"/>
              </a:ext>
            </a:extLst>
          </p:cNvPr>
          <p:cNvSpPr txBox="1"/>
          <p:nvPr/>
        </p:nvSpPr>
        <p:spPr>
          <a:xfrm>
            <a:off x="769139" y="5843315"/>
            <a:ext cx="54240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C1 = Conditionally Approved with Technical Review by the Lab</a:t>
            </a:r>
            <a:endParaRPr lang="de-DE" sz="1400" spc="-1" dirty="0">
              <a:latin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E2B500-15FA-B7E9-5E41-6C9A10FE361B}"/>
              </a:ext>
            </a:extLst>
          </p:cNvPr>
          <p:cNvSpPr txBox="1"/>
          <p:nvPr/>
        </p:nvSpPr>
        <p:spPr>
          <a:xfrm>
            <a:off x="1203162" y="161462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Positron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7BA253E7-0A7B-83EE-EAA9-79EDCAFA4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62" y="1115690"/>
            <a:ext cx="110172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Positron Experimental Program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at 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JLab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represents today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6 approved proposals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(C1) validating the 3 pillars of the </a:t>
            </a:r>
            <a:r>
              <a:rPr lang="en-US" dirty="0" err="1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JLab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Positron White Paper and representing </a:t>
            </a:r>
            <a:r>
              <a:rPr lang="en-US" b="1" dirty="0">
                <a:solidFill>
                  <a:srgbClr val="CD04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412 days </a:t>
            </a:r>
            <a:r>
              <a:rPr lang="en-US" dirty="0">
                <a:solidFill>
                  <a:prstClr val="black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single hall running.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361556-49B8-DB40-635E-2A60E9B7E28E}"/>
              </a:ext>
            </a:extLst>
          </p:cNvPr>
          <p:cNvSpPr txBox="1"/>
          <p:nvPr/>
        </p:nvSpPr>
        <p:spPr>
          <a:xfrm>
            <a:off x="9129932" y="6092212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i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+ 6 </a:t>
            </a:r>
            <a:r>
              <a:rPr lang="fr-FR" b="1" i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Letters</a:t>
            </a:r>
            <a:r>
              <a:rPr lang="fr-FR" b="1" i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of Intent...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130F7581-665D-92C8-6C44-8C4707B9F1F4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04FFFCB3-95BB-7CD2-44BB-A756BC9A8901}"/>
              </a:ext>
            </a:extLst>
          </p:cNvPr>
          <p:cNvSpPr txBox="1"/>
          <p:nvPr/>
        </p:nvSpPr>
        <p:spPr>
          <a:xfrm>
            <a:off x="11723958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5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F5BFB038-2AE4-6EF0-48D9-DF45BBDBA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14D155-69BF-C85B-D0D8-72DD3C40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9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DE95DB3-FF0D-2080-F98F-755921C07F34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16BE491B-20DF-0999-932B-911E3E8F9569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293BBADB-704C-4FF3-DE0A-D0BE4AE6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DFC0A8E-AE39-5EDB-C3C3-E5E26AF98A4A}"/>
              </a:ext>
            </a:extLst>
          </p:cNvPr>
          <p:cNvSpPr txBox="1"/>
          <p:nvPr/>
        </p:nvSpPr>
        <p:spPr>
          <a:xfrm>
            <a:off x="1203162" y="161462"/>
            <a:ext cx="3506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fr-FR" sz="2400" i="1" baseline="30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D0B481B-CB43-746C-F158-F77EC72F3F3F}"/>
              </a:ext>
            </a:extLst>
          </p:cNvPr>
          <p:cNvSpPr txBox="1"/>
          <p:nvPr/>
        </p:nvSpPr>
        <p:spPr>
          <a:xfrm>
            <a:off x="431742" y="1198874"/>
            <a:ext cx="11341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Abe, J. Benesch, 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Bogacz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Bruker, L.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 Conway, S. Covrig, P.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Degtiarenko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Y.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Enomoto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Gessner, P. Ghoshal, S. Gopinath,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Grames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Gubeli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Gulliford,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Hays, C. Hernández-García,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Higinbotham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Hofler, R.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Kazimi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V.O.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Kostroun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Lin,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Lizarraga-Rubio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Malher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Morikawa, S.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Nagaitsev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Palacios-Serrano, N. Raut,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Rimmer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Y. Roblin, 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Seryi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Smolenski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Stutzman, R. Suleiman, A. Sy, N. Taylor, D. Turner, A. Ushakov, C. Valerio-Lizarraga, E. Voutier, H. Wang, S. Wang, M. Yamamoto, S. Zhang, Y. Zhang</a:t>
            </a:r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4A739877-51CC-6B89-B00B-BE88A87A8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260" y="3185564"/>
            <a:ext cx="1062496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(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Ce</a:t>
            </a:r>
            <a:r>
              <a:rPr kumimoji="0" lang="fr-FR" sz="1200" b="0" i="0" u="none" strike="noStrike" kern="1200" cap="none" spc="0" normalizeH="0" baseline="3000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+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BAF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Working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Group) J.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Grames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et al.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IPAC2023 (2023) MOPL152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S.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Habet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IPAC2022 (2022) 457   R.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Kazimi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IPAC2023 (2023)  WEPA035   A. Sy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IPAC2023 (2023) MOPM081   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Ushakov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IPAC2023 (2023) WEPM120</a:t>
            </a:r>
          </a:p>
          <a:p>
            <a:pPr marL="228600" marR="0" lvl="0" indent="-2286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S. Wang 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IPAC2024 (2024) MOPC51   M.W. B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ruker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IPAC2024 (2024) MOPC52   A. Sy 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IPAC2024 (2024) MOPC53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A.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Ushakov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IPAC2024 (2024) MOPC54  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Lengler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et al.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JACoW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+mn-cs"/>
              </a:rPr>
              <a:t> IPAC2024 (2024) TUPC81 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6441BBD-DAC3-86BF-8AB3-17F041D76DF9}"/>
              </a:ext>
            </a:extLst>
          </p:cNvPr>
          <p:cNvGrpSpPr/>
          <p:nvPr/>
        </p:nvGrpSpPr>
        <p:grpSpPr>
          <a:xfrm>
            <a:off x="589995" y="4496626"/>
            <a:ext cx="11026674" cy="2059021"/>
            <a:chOff x="224233" y="4688105"/>
            <a:chExt cx="11026674" cy="205902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651513F-8FF9-15B4-C25E-BF3FCA1BC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2256" y="4688105"/>
              <a:ext cx="1118651" cy="105108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245353A-EA08-C2DC-EF6B-602EF7296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805" y="5723714"/>
              <a:ext cx="1691741" cy="978929"/>
            </a:xfrm>
            <a:prstGeom prst="rect">
              <a:avLst/>
            </a:prstGeom>
          </p:spPr>
        </p:pic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60A361CB-1EC8-6B91-C003-3987C425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233" y="4717116"/>
              <a:ext cx="978929" cy="978929"/>
            </a:xfrm>
            <a:prstGeom prst="rect">
              <a:avLst/>
            </a:prstGeom>
          </p:spPr>
        </p:pic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144944B4-20EF-7756-6C41-67603296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7150" y="5151708"/>
              <a:ext cx="1787827" cy="291494"/>
            </a:xfrm>
            <a:prstGeom prst="rect">
              <a:avLst/>
            </a:prstGeom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2D650680-E010-4C10-3F39-77C1363DE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8314" y="5081919"/>
              <a:ext cx="1371298" cy="4164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97DB6A7-4684-159F-59FF-13E7CCF47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2093" y="5729989"/>
              <a:ext cx="1315795" cy="888200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14A92D6-3A41-5781-8F97-27554C411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6545" t="31714" r="25781" b="5214"/>
            <a:stretch/>
          </p:blipFill>
          <p:spPr>
            <a:xfrm>
              <a:off x="8137287" y="5710113"/>
              <a:ext cx="855218" cy="962508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D890519-8913-E086-582E-51D205EE9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13381" y="4926627"/>
              <a:ext cx="2033430" cy="63544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BD0C255-47E7-E044-2C92-D9A6F2461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2728" y="5696045"/>
              <a:ext cx="1396288" cy="1051081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9D4B3B49-5B36-2E2E-F387-6ED1B843E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84443" y="5063134"/>
              <a:ext cx="1986394" cy="454033"/>
            </a:xfrm>
            <a:prstGeom prst="rect">
              <a:avLst/>
            </a:prstGeom>
          </p:spPr>
        </p:pic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610BE383-0800-F038-88D8-15BB40A42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91640" y="5644838"/>
              <a:ext cx="814012" cy="1051081"/>
            </a:xfrm>
            <a:prstGeom prst="rect">
              <a:avLst/>
            </a:prstGeom>
          </p:spPr>
        </p:pic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B86ED811-19FA-7D3E-86FA-631605D1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55002" y="5859463"/>
              <a:ext cx="1261024" cy="800265"/>
            </a:xfrm>
            <a:prstGeom prst="rect">
              <a:avLst/>
            </a:prstGeom>
          </p:spPr>
        </p:pic>
      </p:grpSp>
      <p:sp>
        <p:nvSpPr>
          <p:cNvPr id="30" name="Text Box 6">
            <a:extLst>
              <a:ext uri="{FF2B5EF4-FFF2-40B4-BE49-F238E27FC236}">
                <a16:creationId xmlns:a16="http://schemas.microsoft.com/office/drawing/2014/main" id="{055E632D-F08B-D23B-E9FC-915511B7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966" y="729703"/>
            <a:ext cx="707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tabLst/>
              <a:defRPr/>
            </a:pPr>
            <a:r>
              <a:rPr lang="en-US" b="1" i="1" dirty="0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Contact </a:t>
            </a:r>
            <a:r>
              <a:rPr lang="en-US" b="1" i="1" dirty="0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  <a:hlinkClick r:id="rId15"/>
              </a:rPr>
              <a:t>grames@jlab.org</a:t>
            </a:r>
            <a:r>
              <a:rPr lang="en-US" b="1" i="1" dirty="0">
                <a:solidFill>
                  <a:srgbClr val="0432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for joining the group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69E23ED-A73D-2D01-1E0E-640615C42B9D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212AEBF-30ED-6B84-D14D-CFF0C4E95D22}"/>
              </a:ext>
            </a:extLst>
          </p:cNvPr>
          <p:cNvSpPr txBox="1"/>
          <p:nvPr/>
        </p:nvSpPr>
        <p:spPr>
          <a:xfrm>
            <a:off x="11723958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6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2E27618-C22D-63FC-4DA7-6D1CB0D9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032CD74-6CF0-7F05-1D53-16109F97C6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2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F36EE24-27DB-C384-9C3B-A27A5FC3B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384" y="2758217"/>
            <a:ext cx="7956000" cy="31077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43DC7D9-5C1E-051B-8386-C504D4AEFC15}"/>
              </a:ext>
            </a:extLst>
          </p:cNvPr>
          <p:cNvSpPr txBox="1"/>
          <p:nvPr/>
        </p:nvSpPr>
        <p:spPr>
          <a:xfrm>
            <a:off x="662091" y="955148"/>
            <a:ext cx="1087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The </a:t>
            </a:r>
            <a:r>
              <a:rPr lang="fr-FR" sz="2000" dirty="0" err="1"/>
              <a:t>purpose</a:t>
            </a:r>
            <a:r>
              <a:rPr lang="fr-FR" sz="2000" dirty="0"/>
              <a:t> of the </a:t>
            </a:r>
            <a:r>
              <a:rPr lang="fr-FR" sz="2000" dirty="0" err="1">
                <a:solidFill>
                  <a:srgbClr val="FF0000"/>
                </a:solidFill>
              </a:rPr>
              <a:t>JPhys</a:t>
            </a:r>
            <a:r>
              <a:rPr lang="fr-FR" sz="2000" baseline="30000" dirty="0">
                <a:solidFill>
                  <a:srgbClr val="FF0000"/>
                </a:solidFill>
              </a:rPr>
              <a:t>++</a:t>
            </a:r>
            <a:r>
              <a:rPr lang="fr-FR" sz="2000" dirty="0"/>
              <a:t> program </a:t>
            </a:r>
            <a:r>
              <a:rPr lang="fr-FR" sz="2000" dirty="0" err="1"/>
              <a:t>was</a:t>
            </a:r>
            <a:r>
              <a:rPr lang="fr-FR" sz="2000" dirty="0"/>
              <a:t> to </a:t>
            </a:r>
            <a:r>
              <a:rPr lang="fr-FR" sz="2000" dirty="0">
                <a:solidFill>
                  <a:srgbClr val="FF0000"/>
                </a:solidFill>
              </a:rPr>
              <a:t>push </a:t>
            </a:r>
            <a:r>
              <a:rPr lang="fr-FR" sz="2000" dirty="0" err="1">
                <a:solidFill>
                  <a:srgbClr val="FF0000"/>
                </a:solidFill>
              </a:rPr>
              <a:t>further</a:t>
            </a:r>
            <a:r>
              <a:rPr lang="fr-FR" sz="2000" dirty="0">
                <a:solidFill>
                  <a:srgbClr val="FF0000"/>
                </a:solidFill>
              </a:rPr>
              <a:t> the </a:t>
            </a:r>
            <a:r>
              <a:rPr lang="fr-FR" sz="2000" dirty="0" err="1">
                <a:solidFill>
                  <a:srgbClr val="FF0000"/>
                </a:solidFill>
              </a:rPr>
              <a:t>physics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reach</a:t>
            </a:r>
            <a:r>
              <a:rPr lang="fr-FR" sz="2000" dirty="0">
                <a:solidFill>
                  <a:srgbClr val="FF0000"/>
                </a:solidFill>
              </a:rPr>
              <a:t> of </a:t>
            </a:r>
            <a:r>
              <a:rPr lang="fr-FR" sz="2000" dirty="0" err="1">
                <a:solidFill>
                  <a:srgbClr val="FF0000"/>
                </a:solidFill>
              </a:rPr>
              <a:t>JLab</a:t>
            </a:r>
            <a:r>
              <a:rPr lang="fr-FR" sz="2000" dirty="0">
                <a:solidFill>
                  <a:srgbClr val="FF0000"/>
                </a:solidFill>
              </a:rPr>
              <a:t> Upgrade Initiatives</a:t>
            </a:r>
            <a:r>
              <a:rPr lang="fr-FR" sz="2000" dirty="0"/>
              <a:t>, </a:t>
            </a:r>
            <a:r>
              <a:rPr lang="fr-FR" sz="2000" dirty="0" err="1"/>
              <a:t>investigating</a:t>
            </a:r>
            <a:r>
              <a:rPr lang="fr-FR" sz="2000" dirty="0"/>
              <a:t> </a:t>
            </a:r>
            <a:r>
              <a:rPr lang="fr-FR" sz="2000" dirty="0" err="1"/>
              <a:t>physics</a:t>
            </a:r>
            <a:r>
              <a:rPr lang="fr-FR" sz="2000" dirty="0"/>
              <a:t> </a:t>
            </a:r>
            <a:r>
              <a:rPr lang="fr-FR" sz="2000" dirty="0" err="1"/>
              <a:t>potentialities</a:t>
            </a:r>
            <a:r>
              <a:rPr lang="fr-FR" sz="2000" dirty="0"/>
              <a:t> at </a:t>
            </a:r>
            <a:r>
              <a:rPr lang="fr-FR" sz="2000" b="1" dirty="0">
                <a:solidFill>
                  <a:srgbClr val="CD04FF"/>
                </a:solidFill>
              </a:rPr>
              <a:t>LERF</a:t>
            </a:r>
            <a:r>
              <a:rPr lang="fr-FR" sz="2000" dirty="0"/>
              <a:t> and </a:t>
            </a:r>
            <a:r>
              <a:rPr lang="fr-FR" sz="2000" b="1" dirty="0" err="1">
                <a:solidFill>
                  <a:srgbClr val="CD04FF"/>
                </a:solidFill>
              </a:rPr>
              <a:t>Ce</a:t>
            </a:r>
            <a:r>
              <a:rPr lang="fr-FR" sz="2000" b="1" baseline="30000" dirty="0" err="1">
                <a:solidFill>
                  <a:srgbClr val="CD04FF"/>
                </a:solidFill>
              </a:rPr>
              <a:t>+</a:t>
            </a:r>
            <a:r>
              <a:rPr lang="fr-FR" sz="2000" b="1" dirty="0" err="1">
                <a:solidFill>
                  <a:srgbClr val="CD04FF"/>
                </a:solidFill>
              </a:rPr>
              <a:t>BAF</a:t>
            </a:r>
            <a:r>
              <a:rPr lang="fr-FR" sz="2000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3DDDE8-3F66-8340-C3D2-CB32B9DA819C}"/>
              </a:ext>
            </a:extLst>
          </p:cNvPr>
          <p:cNvSpPr txBox="1"/>
          <p:nvPr/>
        </p:nvSpPr>
        <p:spPr>
          <a:xfrm>
            <a:off x="7217026" y="1782744"/>
            <a:ext cx="3416192" cy="14003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Physics</a:t>
            </a:r>
            <a:r>
              <a:rPr lang="fr-FR" dirty="0"/>
              <a:t> @ </a:t>
            </a:r>
            <a:r>
              <a:rPr lang="fr-FR" b="1" dirty="0">
                <a:solidFill>
                  <a:srgbClr val="CD04FF"/>
                </a:solidFill>
              </a:rPr>
              <a:t>LERF</a:t>
            </a:r>
            <a:r>
              <a:rPr lang="fr-FR" b="1" dirty="0">
                <a:solidFill>
                  <a:srgbClr val="FF40FF"/>
                </a:solidFill>
              </a:rPr>
              <a:t> </a:t>
            </a:r>
          </a:p>
          <a:p>
            <a:pPr algn="ctr"/>
            <a:r>
              <a:rPr lang="fr-FR" dirty="0"/>
              <a:t>at </a:t>
            </a:r>
            <a:r>
              <a:rPr lang="fr-FR" b="1" dirty="0" err="1">
                <a:solidFill>
                  <a:srgbClr val="CD04FF"/>
                </a:solidFill>
              </a:rPr>
              <a:t>very</a:t>
            </a:r>
            <a:r>
              <a:rPr lang="fr-FR" b="1" dirty="0">
                <a:solidFill>
                  <a:srgbClr val="CD04FF"/>
                </a:solidFill>
              </a:rPr>
              <a:t> </a:t>
            </a:r>
            <a:r>
              <a:rPr lang="fr-FR" b="1" dirty="0" err="1">
                <a:solidFill>
                  <a:srgbClr val="CD04FF"/>
                </a:solidFill>
              </a:rPr>
              <a:t>low</a:t>
            </a:r>
            <a:r>
              <a:rPr lang="fr-FR" b="1" dirty="0">
                <a:solidFill>
                  <a:srgbClr val="CD04FF"/>
                </a:solidFill>
              </a:rPr>
              <a:t> </a:t>
            </a:r>
            <a:r>
              <a:rPr lang="fr-FR" b="1" dirty="0" err="1">
                <a:solidFill>
                  <a:srgbClr val="CD04FF"/>
                </a:solidFill>
              </a:rPr>
              <a:t>beam</a:t>
            </a:r>
            <a:r>
              <a:rPr lang="fr-FR" b="1" dirty="0">
                <a:solidFill>
                  <a:srgbClr val="CD04FF"/>
                </a:solidFill>
              </a:rPr>
              <a:t> </a:t>
            </a:r>
            <a:r>
              <a:rPr lang="fr-FR" b="1" dirty="0" err="1">
                <a:solidFill>
                  <a:srgbClr val="CD04FF"/>
                </a:solidFill>
              </a:rPr>
              <a:t>energies</a:t>
            </a:r>
            <a:endParaRPr lang="fr-FR" b="1" dirty="0">
              <a:solidFill>
                <a:srgbClr val="CD04FF"/>
              </a:solidFill>
            </a:endParaRPr>
          </a:p>
          <a:p>
            <a:pPr algn="ctr"/>
            <a:endParaRPr lang="fr-FR" sz="1000" dirty="0"/>
          </a:p>
          <a:p>
            <a:pPr algn="ctr"/>
            <a:r>
              <a:rPr lang="fr-FR" b="1" dirty="0" err="1">
                <a:solidFill>
                  <a:srgbClr val="0432FF"/>
                </a:solidFill>
              </a:rPr>
              <a:t>I</a:t>
            </a:r>
            <a:r>
              <a:rPr lang="fr-FR" b="1" baseline="-25000" dirty="0" err="1">
                <a:solidFill>
                  <a:srgbClr val="0432FF"/>
                </a:solidFill>
              </a:rPr>
              <a:t>e</a:t>
            </a:r>
            <a:r>
              <a:rPr lang="fr-FR" dirty="0"/>
              <a:t> &lt; 10 mA   </a:t>
            </a:r>
            <a:r>
              <a:rPr lang="fr-FR" b="1" dirty="0" err="1">
                <a:solidFill>
                  <a:srgbClr val="0432FF"/>
                </a:solidFill>
              </a:rPr>
              <a:t>P</a:t>
            </a:r>
            <a:r>
              <a:rPr lang="fr-FR" b="1" baseline="-25000" dirty="0" err="1">
                <a:solidFill>
                  <a:srgbClr val="0432FF"/>
                </a:solidFill>
              </a:rPr>
              <a:t>e</a:t>
            </a:r>
            <a:r>
              <a:rPr lang="fr-FR" dirty="0"/>
              <a:t> &gt; 80%   </a:t>
            </a:r>
            <a:r>
              <a:rPr lang="fr-FR" b="1" dirty="0">
                <a:solidFill>
                  <a:srgbClr val="0432FF"/>
                </a:solidFill>
              </a:rPr>
              <a:t>T</a:t>
            </a:r>
            <a:r>
              <a:rPr lang="fr-FR" b="1" baseline="-25000" dirty="0">
                <a:solidFill>
                  <a:srgbClr val="0432FF"/>
                </a:solidFill>
              </a:rPr>
              <a:t>e</a:t>
            </a:r>
            <a:r>
              <a:rPr lang="fr-FR" dirty="0"/>
              <a:t> &lt; 10 MeV</a:t>
            </a:r>
          </a:p>
          <a:p>
            <a:pPr algn="ctr"/>
            <a:endParaRPr lang="fr-FR" sz="300" dirty="0"/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I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&lt; 10 </a:t>
            </a:r>
            <a:r>
              <a:rPr lang="fr-FR" dirty="0" err="1"/>
              <a:t>nA</a:t>
            </a:r>
            <a:r>
              <a:rPr lang="fr-FR" dirty="0"/>
              <a:t>   </a:t>
            </a:r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baseline="-25000" dirty="0">
                <a:solidFill>
                  <a:srgbClr val="FF0000"/>
                </a:solidFill>
              </a:rPr>
              <a:t>p</a:t>
            </a:r>
            <a:r>
              <a:rPr lang="fr-FR" dirty="0"/>
              <a:t> &lt; 60%  </a:t>
            </a:r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&lt; 10 MeV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D41E23-A461-17A5-2398-DCF0B9F5A92E}"/>
              </a:ext>
            </a:extLst>
          </p:cNvPr>
          <p:cNvSpPr txBox="1"/>
          <p:nvPr/>
        </p:nvSpPr>
        <p:spPr>
          <a:xfrm>
            <a:off x="8118949" y="4655538"/>
            <a:ext cx="3495830" cy="17235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Physics</a:t>
            </a:r>
            <a:r>
              <a:rPr lang="fr-FR" dirty="0"/>
              <a:t> @ </a:t>
            </a:r>
            <a:r>
              <a:rPr lang="fr-FR" b="1" dirty="0">
                <a:solidFill>
                  <a:srgbClr val="CD04FF"/>
                </a:solidFill>
              </a:rPr>
              <a:t>LERF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at </a:t>
            </a:r>
            <a:r>
              <a:rPr lang="fr-FR" b="1" dirty="0" err="1">
                <a:solidFill>
                  <a:srgbClr val="CD04FF"/>
                </a:solidFill>
              </a:rPr>
              <a:t>low</a:t>
            </a:r>
            <a:r>
              <a:rPr lang="fr-FR" b="1" dirty="0">
                <a:solidFill>
                  <a:srgbClr val="CD04FF"/>
                </a:solidFill>
              </a:rPr>
              <a:t> </a:t>
            </a:r>
            <a:r>
              <a:rPr lang="fr-FR" b="1" dirty="0" err="1">
                <a:solidFill>
                  <a:srgbClr val="CD04FF"/>
                </a:solidFill>
              </a:rPr>
              <a:t>beam</a:t>
            </a:r>
            <a:r>
              <a:rPr lang="fr-FR" b="1" dirty="0">
                <a:solidFill>
                  <a:srgbClr val="CD04FF"/>
                </a:solidFill>
              </a:rPr>
              <a:t> </a:t>
            </a:r>
            <a:r>
              <a:rPr lang="fr-FR" b="1" dirty="0" err="1">
                <a:solidFill>
                  <a:srgbClr val="CD04FF"/>
                </a:solidFill>
              </a:rPr>
              <a:t>energies</a:t>
            </a:r>
            <a:endParaRPr lang="fr-FR" b="1" dirty="0">
              <a:solidFill>
                <a:srgbClr val="CD04FF"/>
              </a:solidFill>
            </a:endParaRPr>
          </a:p>
          <a:p>
            <a:pPr algn="ctr"/>
            <a:endParaRPr lang="fr-FR" sz="1000" dirty="0"/>
          </a:p>
          <a:p>
            <a:pPr algn="ctr"/>
            <a:r>
              <a:rPr lang="fr-FR" b="1" dirty="0" err="1">
                <a:solidFill>
                  <a:srgbClr val="0432FF"/>
                </a:solidFill>
              </a:rPr>
              <a:t>I</a:t>
            </a:r>
            <a:r>
              <a:rPr lang="fr-FR" b="1" baseline="-25000" dirty="0" err="1">
                <a:solidFill>
                  <a:srgbClr val="0432FF"/>
                </a:solidFill>
              </a:rPr>
              <a:t>e</a:t>
            </a:r>
            <a:r>
              <a:rPr lang="fr-FR" dirty="0"/>
              <a:t> &lt; 1 mA   </a:t>
            </a:r>
            <a:r>
              <a:rPr lang="fr-FR" b="1" dirty="0" err="1">
                <a:solidFill>
                  <a:srgbClr val="0432FF"/>
                </a:solidFill>
              </a:rPr>
              <a:t>P</a:t>
            </a:r>
            <a:r>
              <a:rPr lang="fr-FR" b="1" baseline="-25000" dirty="0" err="1">
                <a:solidFill>
                  <a:srgbClr val="0432FF"/>
                </a:solidFill>
              </a:rPr>
              <a:t>e</a:t>
            </a:r>
            <a:r>
              <a:rPr lang="fr-FR" dirty="0"/>
              <a:t> &gt; 80%   </a:t>
            </a:r>
            <a:r>
              <a:rPr lang="fr-FR" b="1" dirty="0">
                <a:solidFill>
                  <a:srgbClr val="0432FF"/>
                </a:solidFill>
              </a:rPr>
              <a:t>T</a:t>
            </a:r>
            <a:r>
              <a:rPr lang="fr-FR" b="1" baseline="-25000" dirty="0">
                <a:solidFill>
                  <a:srgbClr val="0432FF"/>
                </a:solidFill>
              </a:rPr>
              <a:t>e</a:t>
            </a:r>
            <a:r>
              <a:rPr lang="fr-FR" dirty="0"/>
              <a:t> &lt; 150 MeV</a:t>
            </a:r>
          </a:p>
          <a:p>
            <a:pPr algn="ctr"/>
            <a:endParaRPr lang="fr-FR" sz="300" dirty="0"/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I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&gt; 50 </a:t>
            </a:r>
            <a:r>
              <a:rPr lang="fr-FR" dirty="0" err="1"/>
              <a:t>nA</a:t>
            </a:r>
            <a:r>
              <a:rPr lang="fr-FR" dirty="0"/>
              <a:t>  </a:t>
            </a:r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baseline="-25000" dirty="0">
                <a:solidFill>
                  <a:srgbClr val="FF0000"/>
                </a:solidFill>
              </a:rPr>
              <a:t>p</a:t>
            </a:r>
            <a:r>
              <a:rPr lang="fr-FR" dirty="0"/>
              <a:t> &gt; 60%  </a:t>
            </a:r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&lt; 123 MeV</a:t>
            </a:r>
          </a:p>
          <a:p>
            <a:pPr algn="ctr"/>
            <a:endParaRPr lang="fr-FR" sz="300" dirty="0"/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I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&gt; 1 </a:t>
            </a:r>
            <a:r>
              <a:rPr lang="fr-FR" dirty="0">
                <a:latin typeface="Symbol" pitchFamily="2" charset="2"/>
              </a:rPr>
              <a:t>m</a:t>
            </a:r>
            <a:r>
              <a:rPr lang="fr-FR" dirty="0"/>
              <a:t>A   </a:t>
            </a:r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baseline="-25000" dirty="0">
                <a:solidFill>
                  <a:srgbClr val="FF0000"/>
                </a:solidFill>
              </a:rPr>
              <a:t>p</a:t>
            </a:r>
            <a:r>
              <a:rPr lang="fr-FR" dirty="0"/>
              <a:t> &lt; 10%  </a:t>
            </a:r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&lt; 123 MeV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8306AE-7878-AC16-0551-81368F777FA5}"/>
              </a:ext>
            </a:extLst>
          </p:cNvPr>
          <p:cNvSpPr txBox="1"/>
          <p:nvPr/>
        </p:nvSpPr>
        <p:spPr>
          <a:xfrm>
            <a:off x="71376" y="2532539"/>
            <a:ext cx="3327514" cy="15234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Physics</a:t>
            </a:r>
            <a:r>
              <a:rPr lang="fr-FR" dirty="0"/>
              <a:t> @ </a:t>
            </a:r>
            <a:r>
              <a:rPr lang="fr-FR" b="1" dirty="0" err="1">
                <a:solidFill>
                  <a:srgbClr val="CD04FF"/>
                </a:solidFill>
              </a:rPr>
              <a:t>Ce</a:t>
            </a:r>
            <a:r>
              <a:rPr lang="fr-FR" b="1" baseline="30000" dirty="0" err="1">
                <a:solidFill>
                  <a:srgbClr val="CD04FF"/>
                </a:solidFill>
              </a:rPr>
              <a:t>+</a:t>
            </a:r>
            <a:r>
              <a:rPr lang="fr-FR" b="1" dirty="0" err="1">
                <a:solidFill>
                  <a:srgbClr val="CD04FF"/>
                </a:solidFill>
              </a:rPr>
              <a:t>BAF</a:t>
            </a:r>
            <a:r>
              <a:rPr lang="fr-FR" b="1" dirty="0">
                <a:solidFill>
                  <a:srgbClr val="CD04FF"/>
                </a:solidFill>
              </a:rPr>
              <a:t> </a:t>
            </a:r>
          </a:p>
          <a:p>
            <a:pPr algn="ctr"/>
            <a:r>
              <a:rPr lang="fr-FR" dirty="0"/>
              <a:t>at high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energies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I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&gt; 50 </a:t>
            </a:r>
            <a:r>
              <a:rPr lang="fr-FR" dirty="0" err="1"/>
              <a:t>nA</a:t>
            </a:r>
            <a:r>
              <a:rPr lang="fr-FR" dirty="0"/>
              <a:t>   </a:t>
            </a:r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baseline="-25000" dirty="0">
                <a:solidFill>
                  <a:srgbClr val="FF0000"/>
                </a:solidFill>
              </a:rPr>
              <a:t>p</a:t>
            </a:r>
            <a:r>
              <a:rPr lang="fr-FR" dirty="0"/>
              <a:t> &gt; 60%  </a:t>
            </a:r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&lt; 12 </a:t>
            </a:r>
            <a:r>
              <a:rPr lang="fr-FR" dirty="0" err="1"/>
              <a:t>GeV</a:t>
            </a:r>
            <a:endParaRPr lang="fr-FR" dirty="0"/>
          </a:p>
          <a:p>
            <a:pPr algn="ctr"/>
            <a:endParaRPr lang="fr-FR" sz="300" dirty="0"/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I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&gt; 1 </a:t>
            </a:r>
            <a:r>
              <a:rPr lang="fr-FR" dirty="0">
                <a:latin typeface="Symbol" pitchFamily="2" charset="2"/>
              </a:rPr>
              <a:t>m</a:t>
            </a:r>
            <a:r>
              <a:rPr lang="fr-FR" dirty="0"/>
              <a:t>A   </a:t>
            </a:r>
            <a:r>
              <a:rPr lang="fr-FR" b="1" dirty="0">
                <a:solidFill>
                  <a:srgbClr val="FF0000"/>
                </a:solidFill>
              </a:rPr>
              <a:t>P</a:t>
            </a:r>
            <a:r>
              <a:rPr lang="fr-FR" b="1" baseline="-25000" dirty="0">
                <a:solidFill>
                  <a:srgbClr val="FF0000"/>
                </a:solidFill>
              </a:rPr>
              <a:t>p</a:t>
            </a:r>
            <a:r>
              <a:rPr lang="fr-FR" dirty="0"/>
              <a:t> &lt; 10%  </a:t>
            </a:r>
            <a:r>
              <a:rPr lang="fr-FR" b="1" dirty="0" err="1">
                <a:solidFill>
                  <a:srgbClr val="FF0000"/>
                </a:solidFill>
              </a:rPr>
              <a:t>T</a:t>
            </a:r>
            <a:r>
              <a:rPr lang="fr-FR" b="1" baseline="-25000" dirty="0" err="1">
                <a:solidFill>
                  <a:srgbClr val="FF0000"/>
                </a:solidFill>
              </a:rPr>
              <a:t>p</a:t>
            </a:r>
            <a:r>
              <a:rPr lang="fr-FR" dirty="0"/>
              <a:t> &lt; 12 </a:t>
            </a:r>
            <a:r>
              <a:rPr lang="fr-FR" dirty="0" err="1"/>
              <a:t>GeV</a:t>
            </a:r>
            <a:endParaRPr lang="fr-FR" dirty="0"/>
          </a:p>
        </p:txBody>
      </p:sp>
      <p:cxnSp>
        <p:nvCxnSpPr>
          <p:cNvPr id="12" name="Connecteur en arc 11">
            <a:extLst>
              <a:ext uri="{FF2B5EF4-FFF2-40B4-BE49-F238E27FC236}">
                <a16:creationId xmlns:a16="http://schemas.microsoft.com/office/drawing/2014/main" id="{B9B965A9-1FCA-AB22-5BD5-2B3962A2309C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7674748" y="3001379"/>
            <a:ext cx="1068626" cy="1432122"/>
          </a:xfrm>
          <a:prstGeom prst="curvedConnector2">
            <a:avLst/>
          </a:prstGeom>
          <a:ln w="1905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rc 20">
            <a:extLst>
              <a:ext uri="{FF2B5EF4-FFF2-40B4-BE49-F238E27FC236}">
                <a16:creationId xmlns:a16="http://schemas.microsoft.com/office/drawing/2014/main" id="{5B4C7E80-2665-AED8-615E-31D5D4C53175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>
            <a:off x="7118351" y="4312111"/>
            <a:ext cx="1000599" cy="1205202"/>
          </a:xfrm>
          <a:prstGeom prst="curvedConnector2">
            <a:avLst/>
          </a:prstGeom>
          <a:ln w="1905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JPhys</a:t>
            </a:r>
            <a:r>
              <a:rPr lang="fr-FR" sz="2400" i="1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Objectives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6105ECB-74BD-E051-7C33-5E41D7C7E277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2016306-1892-8D71-AFE1-162212CFA824}"/>
              </a:ext>
            </a:extLst>
          </p:cNvPr>
          <p:cNvSpPr txBox="1"/>
          <p:nvPr/>
        </p:nvSpPr>
        <p:spPr>
          <a:xfrm>
            <a:off x="11723958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7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6C892B21-736C-AC64-8B45-25FF89DAB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F361F4-8463-E907-FC05-A4A18658A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JPhys</a:t>
            </a:r>
            <a:r>
              <a:rPr lang="fr-FR" sz="2400" i="1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6105ECB-74BD-E051-7C33-5E41D7C7E277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2016306-1892-8D71-AFE1-162212CFA824}"/>
              </a:ext>
            </a:extLst>
          </p:cNvPr>
          <p:cNvSpPr txBox="1"/>
          <p:nvPr/>
        </p:nvSpPr>
        <p:spPr>
          <a:xfrm>
            <a:off x="11723958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8/35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0FE22D-CB6B-36D6-AF39-BD5F9D6F727B}"/>
              </a:ext>
            </a:extLst>
          </p:cNvPr>
          <p:cNvSpPr txBox="1"/>
          <p:nvPr/>
        </p:nvSpPr>
        <p:spPr>
          <a:xfrm>
            <a:off x="1747499" y="4753254"/>
            <a:ext cx="8702784" cy="178510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General </a:t>
            </a:r>
            <a:r>
              <a:rPr lang="fr-FR" b="1" dirty="0" err="1">
                <a:solidFill>
                  <a:srgbClr val="0000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Presentations</a:t>
            </a:r>
            <a:endParaRPr lang="fr-FR" b="1" dirty="0">
              <a:solidFill>
                <a:srgbClr val="0000FF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fr-FR" sz="500" b="1" dirty="0">
              <a:solidFill>
                <a:srgbClr val="0000FF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r>
              <a:rPr lang="fr-FR" sz="1400" dirty="0"/>
              <a:t>Whitney Armstrong – </a:t>
            </a:r>
            <a:r>
              <a:rPr lang="fr-FR" sz="1400" i="1" dirty="0"/>
              <a:t>High-</a:t>
            </a:r>
            <a:r>
              <a:rPr lang="fr-FR" sz="1400" i="1" dirty="0" err="1"/>
              <a:t>precision</a:t>
            </a:r>
            <a:r>
              <a:rPr lang="fr-FR" sz="1400" i="1" dirty="0"/>
              <a:t> hadron structure: charge </a:t>
            </a:r>
            <a:r>
              <a:rPr lang="fr-FR" sz="1400" i="1" dirty="0" err="1"/>
              <a:t>symmetry</a:t>
            </a:r>
            <a:r>
              <a:rPr lang="fr-FR" sz="1400" i="1" dirty="0"/>
              <a:t> violation in </a:t>
            </a:r>
            <a:r>
              <a:rPr lang="fr-FR" sz="1400" i="1" dirty="0" err="1"/>
              <a:t>PDFs</a:t>
            </a:r>
            <a:r>
              <a:rPr lang="fr-FR" sz="1400" i="1" dirty="0"/>
              <a:t> and fragmentation </a:t>
            </a:r>
            <a:r>
              <a:rPr lang="fr-FR" sz="1400" i="1" dirty="0" err="1"/>
              <a:t>function</a:t>
            </a:r>
            <a:endParaRPr lang="fr-FR" sz="1400" i="1" dirty="0"/>
          </a:p>
          <a:p>
            <a:r>
              <a:rPr lang="fr-FR" sz="1400" dirty="0"/>
              <a:t>Valerio Bertone – </a:t>
            </a:r>
            <a:r>
              <a:rPr lang="fr-FR" sz="1400" i="1" dirty="0"/>
              <a:t>A brief introduction to TMD </a:t>
            </a:r>
            <a:r>
              <a:rPr lang="fr-FR" sz="1400" i="1" dirty="0" err="1"/>
              <a:t>factorization</a:t>
            </a:r>
            <a:endParaRPr lang="fr-FR" sz="1400" i="1" dirty="0"/>
          </a:p>
          <a:p>
            <a:r>
              <a:rPr lang="fr-FR" sz="1400" dirty="0">
                <a:solidFill>
                  <a:srgbClr val="0000FF"/>
                </a:solidFill>
              </a:rPr>
              <a:t>Douglas </a:t>
            </a:r>
            <a:r>
              <a:rPr lang="fr-FR" sz="1400" dirty="0" err="1">
                <a:solidFill>
                  <a:srgbClr val="0000FF"/>
                </a:solidFill>
              </a:rPr>
              <a:t>Higinbotham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/>
              <a:t>– </a:t>
            </a:r>
            <a:r>
              <a:rPr lang="fr-FR" sz="1400" i="1" dirty="0" err="1"/>
              <a:t>Overview</a:t>
            </a:r>
            <a:r>
              <a:rPr lang="fr-FR" sz="1400" i="1" dirty="0"/>
              <a:t> of the Jefferson </a:t>
            </a:r>
            <a:r>
              <a:rPr lang="fr-FR" sz="1400" i="1" dirty="0" err="1"/>
              <a:t>Lab</a:t>
            </a:r>
            <a:r>
              <a:rPr lang="fr-FR" sz="1400" i="1" dirty="0"/>
              <a:t> long </a:t>
            </a:r>
            <a:r>
              <a:rPr lang="fr-FR" sz="1400" i="1" dirty="0" err="1"/>
              <a:t>term</a:t>
            </a:r>
            <a:r>
              <a:rPr lang="fr-FR" sz="1400" i="1" dirty="0"/>
              <a:t> </a:t>
            </a:r>
            <a:r>
              <a:rPr lang="fr-FR" sz="1400" i="1" dirty="0" err="1"/>
              <a:t>schedule</a:t>
            </a:r>
            <a:r>
              <a:rPr lang="fr-FR" sz="1400" i="1" dirty="0"/>
              <a:t>: </a:t>
            </a:r>
            <a:r>
              <a:rPr lang="fr-FR" sz="1400" i="1" dirty="0" err="1"/>
              <a:t>from</a:t>
            </a:r>
            <a:r>
              <a:rPr lang="fr-FR" sz="1400" i="1" dirty="0"/>
              <a:t> 12 </a:t>
            </a:r>
            <a:r>
              <a:rPr lang="fr-FR" sz="1400" i="1" dirty="0" err="1"/>
              <a:t>GeV</a:t>
            </a:r>
            <a:r>
              <a:rPr lang="fr-FR" sz="1400" i="1" dirty="0"/>
              <a:t> to positrons and </a:t>
            </a:r>
            <a:r>
              <a:rPr lang="fr-FR" sz="1400" i="1" dirty="0" err="1"/>
              <a:t>beyond</a:t>
            </a:r>
            <a:endParaRPr lang="fr-FR" sz="1400" i="1" dirty="0"/>
          </a:p>
          <a:p>
            <a:r>
              <a:rPr lang="fr-FR" sz="1400" dirty="0"/>
              <a:t>Charlotte van </a:t>
            </a:r>
            <a:r>
              <a:rPr lang="fr-FR" sz="1400" dirty="0" err="1"/>
              <a:t>Hulse</a:t>
            </a:r>
            <a:r>
              <a:rPr lang="fr-FR" sz="1400" dirty="0"/>
              <a:t> </a:t>
            </a:r>
            <a:r>
              <a:rPr lang="fr-FR" sz="1400" i="1" dirty="0"/>
              <a:t>– Exclusive </a:t>
            </a:r>
            <a:r>
              <a:rPr lang="fr-FR" sz="1400" i="1" dirty="0" err="1"/>
              <a:t>processes</a:t>
            </a:r>
            <a:r>
              <a:rPr lang="fr-FR" sz="1400" i="1" dirty="0"/>
              <a:t> at the LHC and synergies </a:t>
            </a:r>
            <a:r>
              <a:rPr lang="fr-FR" sz="1400" i="1" dirty="0" err="1"/>
              <a:t>with</a:t>
            </a:r>
            <a:r>
              <a:rPr lang="fr-FR" sz="1400" i="1" dirty="0"/>
              <a:t> the EIC</a:t>
            </a:r>
          </a:p>
          <a:p>
            <a:r>
              <a:rPr lang="fr-FR" sz="1400" dirty="0"/>
              <a:t>Patrizia Rossi </a:t>
            </a:r>
            <a:r>
              <a:rPr lang="fr-FR" sz="1400" i="1" dirty="0"/>
              <a:t>– The Jefferson </a:t>
            </a:r>
            <a:r>
              <a:rPr lang="fr-FR" sz="1400" i="1" dirty="0" err="1"/>
              <a:t>Lab</a:t>
            </a:r>
            <a:r>
              <a:rPr lang="fr-FR" sz="1400" i="1" dirty="0"/>
              <a:t> 22 </a:t>
            </a:r>
            <a:r>
              <a:rPr lang="fr-FR" sz="1400" i="1" dirty="0" err="1"/>
              <a:t>GeV</a:t>
            </a:r>
            <a:r>
              <a:rPr lang="fr-FR" sz="1400" i="1" dirty="0"/>
              <a:t> upgrade</a:t>
            </a:r>
          </a:p>
          <a:p>
            <a:r>
              <a:rPr lang="fr-FR" sz="1400" dirty="0" err="1">
                <a:solidFill>
                  <a:srgbClr val="0000FF"/>
                </a:solidFill>
              </a:rPr>
              <a:t>Andriy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Ushakov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/>
              <a:t>– </a:t>
            </a:r>
            <a:r>
              <a:rPr lang="fr-FR" sz="1400" i="1" dirty="0"/>
              <a:t>Positron </a:t>
            </a:r>
            <a:r>
              <a:rPr lang="fr-FR" sz="1400" i="1" dirty="0" err="1"/>
              <a:t>beams</a:t>
            </a:r>
            <a:r>
              <a:rPr lang="fr-FR" sz="1400" i="1" dirty="0"/>
              <a:t> for 12 </a:t>
            </a:r>
            <a:r>
              <a:rPr lang="fr-FR" sz="1400" i="1" dirty="0" err="1"/>
              <a:t>GeV</a:t>
            </a:r>
            <a:r>
              <a:rPr lang="fr-FR" sz="1400" i="1" dirty="0"/>
              <a:t> CEBAF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9619A4C6-EF8E-50A2-50AE-55BBD2250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284244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Scientific Program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8104E66-E52F-BC89-2DA8-63AF1A435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1" y="1660348"/>
            <a:ext cx="115161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JPhys</a:t>
            </a:r>
            <a:r>
              <a:rPr lang="en-US" b="1" baseline="300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++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program developed over a period of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3 weeks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the first 2 in-person and the last in hybrid mode, with a specific attention on 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discussion time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scientific program was organized around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4 principal 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thematics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covering the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3 </a:t>
            </a:r>
            <a:r>
              <a:rPr lang="en-US" b="1" dirty="0" err="1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pilars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of the 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JLab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Positron White Paper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and a few general presentations.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D99E4E3-C0CA-2B59-1EDA-AF19F63460F6}"/>
              </a:ext>
            </a:extLst>
          </p:cNvPr>
          <p:cNvGrpSpPr/>
          <p:nvPr/>
        </p:nvGrpSpPr>
        <p:grpSpPr>
          <a:xfrm>
            <a:off x="1248361" y="3045089"/>
            <a:ext cx="9710457" cy="1598614"/>
            <a:chOff x="529047" y="2963444"/>
            <a:chExt cx="9710457" cy="1598614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7B97339-C07C-B09D-B23A-87D44C34EA29}"/>
                </a:ext>
              </a:extLst>
            </p:cNvPr>
            <p:cNvSpPr/>
            <p:nvPr/>
          </p:nvSpPr>
          <p:spPr>
            <a:xfrm rot="20794121">
              <a:off x="529047" y="3055063"/>
              <a:ext cx="2992598" cy="1062880"/>
            </a:xfrm>
            <a:prstGeom prst="ellipse">
              <a:avLst/>
            </a:prstGeom>
            <a:solidFill>
              <a:srgbClr val="EEDEFF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err="1">
                  <a:solidFill>
                    <a:schemeClr val="tx1"/>
                  </a:solidFill>
                </a:rPr>
                <a:t>Form</a:t>
              </a:r>
              <a:r>
                <a:rPr lang="fr-FR" sz="1600" dirty="0">
                  <a:solidFill>
                    <a:schemeClr val="tx1"/>
                  </a:solidFill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</a:rPr>
                <a:t>Factors</a:t>
              </a:r>
              <a:endParaRPr lang="fr-FR" sz="1600" dirty="0">
                <a:solidFill>
                  <a:schemeClr val="tx1"/>
                </a:solidFill>
              </a:endParaRPr>
            </a:p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&amp;</a:t>
              </a:r>
            </a:p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Multi-Photon Exchange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DB2B5BF-5CBE-482E-3F2F-39A41B889B79}"/>
                </a:ext>
              </a:extLst>
            </p:cNvPr>
            <p:cNvSpPr>
              <a:spLocks/>
            </p:cNvSpPr>
            <p:nvPr/>
          </p:nvSpPr>
          <p:spPr>
            <a:xfrm rot="268797">
              <a:off x="3737288" y="2963444"/>
              <a:ext cx="4131264" cy="73454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err="1">
                  <a:solidFill>
                    <a:schemeClr val="tx1"/>
                  </a:solidFill>
                </a:rPr>
                <a:t>Nucleon</a:t>
              </a:r>
              <a:r>
                <a:rPr lang="fr-FR" sz="1600" dirty="0">
                  <a:solidFill>
                    <a:schemeClr val="tx1"/>
                  </a:solidFill>
                </a:rPr>
                <a:t> &amp; </a:t>
              </a:r>
              <a:r>
                <a:rPr lang="fr-FR" sz="1600" dirty="0" err="1">
                  <a:solidFill>
                    <a:schemeClr val="tx1"/>
                  </a:solidFill>
                </a:rPr>
                <a:t>Nuclear</a:t>
              </a:r>
              <a:endParaRPr lang="fr-FR" sz="1600" dirty="0">
                <a:solidFill>
                  <a:schemeClr val="tx1"/>
                </a:solidFill>
              </a:endParaRPr>
            </a:p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</a:rPr>
                <a:t>Generalized</a:t>
              </a:r>
              <a:r>
                <a:rPr lang="fr-FR" sz="1600" dirty="0">
                  <a:solidFill>
                    <a:schemeClr val="tx1"/>
                  </a:solidFill>
                </a:rPr>
                <a:t> Parton Distributions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CA30108-6622-9234-EA2E-3235460EF95E}"/>
                </a:ext>
              </a:extLst>
            </p:cNvPr>
            <p:cNvSpPr>
              <a:spLocks/>
            </p:cNvSpPr>
            <p:nvPr/>
          </p:nvSpPr>
          <p:spPr>
            <a:xfrm rot="20985156">
              <a:off x="6808637" y="3545221"/>
              <a:ext cx="3430867" cy="9380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err="1">
                  <a:solidFill>
                    <a:schemeClr val="tx1"/>
                  </a:solidFill>
                </a:rPr>
                <a:t>Electroweak</a:t>
              </a:r>
              <a:r>
                <a:rPr lang="fr-FR" sz="1600" dirty="0">
                  <a:solidFill>
                    <a:schemeClr val="tx1"/>
                  </a:solidFill>
                </a:rPr>
                <a:t> </a:t>
              </a:r>
              <a:r>
                <a:rPr lang="fr-FR" sz="1600" dirty="0" err="1">
                  <a:solidFill>
                    <a:schemeClr val="tx1"/>
                  </a:solidFill>
                </a:rPr>
                <a:t>Processes</a:t>
              </a:r>
              <a:endParaRPr lang="fr-FR" sz="1600" dirty="0">
                <a:solidFill>
                  <a:schemeClr val="tx1"/>
                </a:solidFill>
              </a:endParaRPr>
            </a:p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&amp; </a:t>
              </a:r>
            </a:p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Test of the Standard Model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9DFE302-A7AC-8B10-FA7D-061CC1EC04DA}"/>
                </a:ext>
              </a:extLst>
            </p:cNvPr>
            <p:cNvSpPr/>
            <p:nvPr/>
          </p:nvSpPr>
          <p:spPr>
            <a:xfrm rot="187574">
              <a:off x="3077169" y="3624021"/>
              <a:ext cx="2231660" cy="93803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FF2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Hadron Mass</a:t>
              </a:r>
            </a:p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&amp;</a:t>
              </a:r>
            </a:p>
            <a:p>
              <a:pPr algn="ctr"/>
              <a:r>
                <a:rPr lang="fr-FR" sz="1600" dirty="0" err="1">
                  <a:solidFill>
                    <a:schemeClr val="tx1"/>
                  </a:solidFill>
                </a:rPr>
                <a:t>Meson</a:t>
              </a:r>
              <a:r>
                <a:rPr lang="fr-FR" sz="1600" dirty="0">
                  <a:solidFill>
                    <a:schemeClr val="tx1"/>
                  </a:solidFill>
                </a:rPr>
                <a:t> Structure</a:t>
              </a: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F125BA6F-0A9C-3D8E-1A91-7B98246AC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056" y="1210655"/>
            <a:ext cx="54818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(Jefferson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Lab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 Positron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Working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 Group)  A.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 pitchFamily="2" charset="0"/>
              </a:rPr>
              <a:t>Accardi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 </a:t>
            </a:r>
            <a:r>
              <a:rPr kumimoji="0" lang="fr-FR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et al.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venir" panose="02000503020000020003" pitchFamily="2" charset="0"/>
              </a:rPr>
              <a:t>EPJ A 57 (2021) 261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BE3BA661-9235-84F9-DA47-7FDB2610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773B64B-34A9-A839-A92A-1006DD5E7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413B3A3-CF7C-B3AB-5A50-787C7FAE8D71}"/>
              </a:ext>
            </a:extLst>
          </p:cNvPr>
          <p:cNvGrpSpPr/>
          <p:nvPr/>
        </p:nvGrpSpPr>
        <p:grpSpPr>
          <a:xfrm>
            <a:off x="95493" y="98532"/>
            <a:ext cx="11930332" cy="1057446"/>
            <a:chOff x="95493" y="98532"/>
            <a:chExt cx="11930332" cy="1057446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DFA87C10-1568-B70B-A0BC-44D1E4D5E35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419" y="623127"/>
              <a:ext cx="10873406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4" name="Image 3" descr="LP15122-Picture.eps">
              <a:extLst>
                <a:ext uri="{FF2B5EF4-FFF2-40B4-BE49-F238E27FC236}">
                  <a16:creationId xmlns:a16="http://schemas.microsoft.com/office/drawing/2014/main" id="{08C99154-35DA-59E2-C29C-2EFF8968C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3" y="98532"/>
              <a:ext cx="1057446" cy="1057446"/>
            </a:xfrm>
            <a:prstGeom prst="rect">
              <a:avLst/>
            </a:prstGeom>
          </p:spPr>
        </p:pic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7D3DB5D-1D1D-3EDA-A544-1940ACB4348D}"/>
              </a:ext>
            </a:extLst>
          </p:cNvPr>
          <p:cNvSpPr txBox="1"/>
          <p:nvPr/>
        </p:nvSpPr>
        <p:spPr>
          <a:xfrm>
            <a:off x="1203162" y="161462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JPhys</a:t>
            </a:r>
            <a:r>
              <a:rPr lang="fr-FR" sz="2400" i="1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r>
              <a:rPr lang="fr-FR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6105ECB-74BD-E051-7C33-5E41D7C7E277}"/>
              </a:ext>
            </a:extLst>
          </p:cNvPr>
          <p:cNvCxnSpPr>
            <a:cxnSpLocks/>
          </p:cNvCxnSpPr>
          <p:nvPr/>
        </p:nvCxnSpPr>
        <p:spPr>
          <a:xfrm>
            <a:off x="172285" y="6614592"/>
            <a:ext cx="115161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2016306-1892-8D71-AFE1-162212CFA824}"/>
              </a:ext>
            </a:extLst>
          </p:cNvPr>
          <p:cNvSpPr txBox="1"/>
          <p:nvPr/>
        </p:nvSpPr>
        <p:spPr>
          <a:xfrm>
            <a:off x="11723959" y="6465193"/>
            <a:ext cx="53572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white">
                    <a:lumMod val="65000"/>
                  </a:prstClr>
                </a:solidFill>
                <a:latin typeface="Bauhaus 93" pitchFamily="82" charset="77"/>
              </a:rPr>
              <a:t>9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/35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4238EB30-45F3-81DA-1737-40B91BA93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267" y="1024395"/>
            <a:ext cx="3959738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CEBAF / 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Ce</a:t>
            </a:r>
            <a:r>
              <a:rPr lang="en-US" sz="2000" b="1" baseline="30000" dirty="0" err="1">
                <a:solidFill>
                  <a:srgbClr val="000000"/>
                </a:solidFill>
                <a:latin typeface="Lucida Calligraphy" charset="0"/>
              </a:rPr>
              <a:t>+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BAF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 / JLab22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B78730C-4F17-438A-2CEF-79C29E2B0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302" y="1210655"/>
            <a:ext cx="25761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D.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Higinbotham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  <a:ea typeface="ＭＳ Ｐゴシック" charset="0"/>
              </a:rPr>
              <a:t> @ HP2030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9E55E92B-B81C-ADD2-571E-C7FB9B671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934559"/>
              </p:ext>
            </p:extLst>
          </p:nvPr>
        </p:nvGraphicFramePr>
        <p:xfrm>
          <a:off x="1014415" y="2168122"/>
          <a:ext cx="10158408" cy="4236720"/>
        </p:xfrm>
        <a:graphic>
          <a:graphicData uri="http://schemas.openxmlformats.org/drawingml/2006/table">
            <a:tbl>
              <a:tblPr firstRow="1" bandRow="1"/>
              <a:tblGrid>
                <a:gridCol w="2576743">
                  <a:extLst>
                    <a:ext uri="{9D8B030D-6E8A-4147-A177-3AD203B41FA5}">
                      <a16:colId xmlns:a16="http://schemas.microsoft.com/office/drawing/2014/main" val="3245820759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958829321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525850933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051416307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572723755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598400961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2832109047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2319201064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2483012914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1501210289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534719806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4146864008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4246468890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1237883111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516596547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274011565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2112748238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713146201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492231285"/>
                    </a:ext>
                  </a:extLst>
                </a:gridCol>
                <a:gridCol w="399035">
                  <a:extLst>
                    <a:ext uri="{9D8B030D-6E8A-4147-A177-3AD203B41FA5}">
                      <a16:colId xmlns:a16="http://schemas.microsoft.com/office/drawing/2014/main" val="3927868410"/>
                    </a:ext>
                  </a:extLst>
                </a:gridCol>
              </a:tblGrid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Activities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/>
                    </a:solidFill>
                  </a:tcPr>
                </a:tc>
                <a:tc gridSpan="19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Fiscal Year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42151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39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40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41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42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87383"/>
                  </a:ext>
                </a:extLst>
              </a:tr>
              <a:tr h="356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Moller Project and Experiment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DE762D">
                            <a:lumMod val="75000"/>
                            <a:tint val="66000"/>
                            <a:satMod val="160000"/>
                          </a:srgbClr>
                        </a:gs>
                        <a:gs pos="50000">
                          <a:srgbClr val="DE762D">
                            <a:lumMod val="75000"/>
                            <a:tint val="44500"/>
                            <a:satMod val="160000"/>
                          </a:srgbClr>
                        </a:gs>
                        <a:gs pos="100000">
                          <a:srgbClr val="DE762D">
                            <a:lumMod val="75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DE762D">
                            <a:lumMod val="75000"/>
                            <a:tint val="66000"/>
                            <a:satMod val="160000"/>
                          </a:srgbClr>
                        </a:gs>
                        <a:gs pos="50000">
                          <a:srgbClr val="DE762D">
                            <a:lumMod val="75000"/>
                            <a:tint val="44500"/>
                            <a:satMod val="160000"/>
                          </a:srgbClr>
                        </a:gs>
                        <a:gs pos="100000">
                          <a:srgbClr val="DE762D">
                            <a:lumMod val="75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DE762D">
                            <a:lumMod val="75000"/>
                            <a:tint val="66000"/>
                            <a:satMod val="160000"/>
                          </a:srgbClr>
                        </a:gs>
                        <a:gs pos="50000">
                          <a:srgbClr val="DE762D">
                            <a:lumMod val="75000"/>
                            <a:tint val="44500"/>
                            <a:satMod val="160000"/>
                          </a:srgbClr>
                        </a:gs>
                        <a:gs pos="100000">
                          <a:srgbClr val="DE762D">
                            <a:lumMod val="75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898028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SoLID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039040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Positron Source (R&amp;D)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477216"/>
                  </a:ext>
                </a:extLst>
              </a:tr>
              <a:tr h="5055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CEBAF Upgrade preCDR/preplan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087011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Positron Project (potential)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950217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b="1" dirty="0"/>
                        <a:t>Positron Physics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692134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22 GeV Development (R&amp;D)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06DBE">
                            <a:lumMod val="60000"/>
                            <a:lumOff val="40000"/>
                            <a:tint val="66000"/>
                            <a:satMod val="160000"/>
                          </a:srgbClr>
                        </a:gs>
                        <a:gs pos="50000">
                          <a:srgbClr val="306DBE">
                            <a:lumMod val="60000"/>
                            <a:lumOff val="40000"/>
                            <a:tint val="44500"/>
                            <a:satMod val="160000"/>
                          </a:srgbClr>
                        </a:gs>
                        <a:gs pos="100000">
                          <a:srgbClr val="306DBE">
                            <a:lumMod val="60000"/>
                            <a:lumOff val="40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06DBE">
                            <a:lumMod val="60000"/>
                            <a:lumOff val="40000"/>
                            <a:tint val="66000"/>
                            <a:satMod val="160000"/>
                          </a:srgbClr>
                        </a:gs>
                        <a:gs pos="50000">
                          <a:srgbClr val="306DBE">
                            <a:lumMod val="60000"/>
                            <a:lumOff val="40000"/>
                            <a:tint val="44500"/>
                            <a:satMod val="160000"/>
                          </a:srgbClr>
                        </a:gs>
                        <a:gs pos="100000">
                          <a:srgbClr val="306DBE">
                            <a:lumMod val="60000"/>
                            <a:lumOff val="40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06DBE">
                            <a:lumMod val="60000"/>
                            <a:lumOff val="40000"/>
                            <a:tint val="66000"/>
                            <a:satMod val="160000"/>
                          </a:srgbClr>
                        </a:gs>
                        <a:gs pos="50000">
                          <a:srgbClr val="306DBE">
                            <a:lumMod val="60000"/>
                            <a:lumOff val="40000"/>
                            <a:tint val="44500"/>
                            <a:satMod val="160000"/>
                          </a:srgbClr>
                        </a:gs>
                        <a:gs pos="100000">
                          <a:srgbClr val="306DBE">
                            <a:lumMod val="60000"/>
                            <a:lumOff val="40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760016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22 GeV Project (potential)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B641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88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106031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EIC Project (partner with BNL)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762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57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571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E762D">
                            <a:lumMod val="75000"/>
                            <a:tint val="66000"/>
                            <a:satMod val="160000"/>
                          </a:srgbClr>
                        </a:gs>
                        <a:gs pos="50000">
                          <a:srgbClr val="DE762D">
                            <a:lumMod val="75000"/>
                            <a:tint val="44500"/>
                            <a:satMod val="160000"/>
                          </a:srgbClr>
                        </a:gs>
                        <a:gs pos="100000">
                          <a:srgbClr val="DE762D">
                            <a:lumMod val="75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DE762D">
                            <a:lumMod val="75000"/>
                            <a:tint val="66000"/>
                            <a:satMod val="160000"/>
                          </a:srgbClr>
                        </a:gs>
                        <a:gs pos="50000">
                          <a:srgbClr val="DE762D">
                            <a:lumMod val="75000"/>
                            <a:tint val="44500"/>
                            <a:satMod val="160000"/>
                          </a:srgbClr>
                        </a:gs>
                        <a:gs pos="100000">
                          <a:srgbClr val="DE762D">
                            <a:lumMod val="75000"/>
                            <a:tint val="23500"/>
                            <a:satMod val="160000"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3767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569612"/>
                  </a:ext>
                </a:extLst>
              </a:tr>
              <a:tr h="297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400" dirty="0"/>
                        <a:t>CEBAF Up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6DB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0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79619"/>
                  </a:ext>
                </a:extLst>
              </a:tr>
            </a:tbl>
          </a:graphicData>
        </a:graphic>
      </p:graphicFrame>
      <p:sp>
        <p:nvSpPr>
          <p:cNvPr id="9" name="Text Box 6">
            <a:extLst>
              <a:ext uri="{FF2B5EF4-FFF2-40B4-BE49-F238E27FC236}">
                <a16:creationId xmlns:a16="http://schemas.microsoft.com/office/drawing/2014/main" id="{5A60099D-837E-602D-1825-AA48C6B82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43" y="1660348"/>
            <a:ext cx="115161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Considering a notional DOE budget profile, 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Ce</a:t>
            </a:r>
            <a:r>
              <a:rPr lang="en-US" b="1" baseline="30000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+</a:t>
            </a:r>
            <a:r>
              <a:rPr lang="en-US" b="1" dirty="0" err="1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BAF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construction 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may </a:t>
            </a:r>
            <a:r>
              <a:rPr lang="en-US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potentially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start </a:t>
            </a:r>
            <a:r>
              <a:rPr lang="en-US" b="1" dirty="0">
                <a:solidFill>
                  <a:srgbClr val="0000F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early 2030s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  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10F30BD-61AC-D786-FEB0-00DF8AEBF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10959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January 22</a:t>
            </a:r>
            <a:r>
              <a:rPr lang="en-US" sz="900" i="1" baseline="30000" dirty="0" err="1">
                <a:solidFill>
                  <a:srgbClr val="969696"/>
                </a:solidFill>
                <a:latin typeface="Footlight MT Light" charset="0"/>
              </a:rPr>
              <a:t>nd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Footlight MT Light" charset="0"/>
                <a:ea typeface="+mn-ea"/>
                <a:cs typeface="+mn-cs"/>
              </a:rPr>
              <a:t>, 2025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05E2CB3-E4B0-73F7-D9A9-1A9F3961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25" y="88304"/>
            <a:ext cx="891100" cy="43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896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66367</TotalTime>
  <Words>5550</Words>
  <Application>Microsoft Macintosh PowerPoint</Application>
  <PresentationFormat>Grand écran</PresentationFormat>
  <Paragraphs>679</Paragraphs>
  <Slides>35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6" baseType="lpstr">
      <vt:lpstr>APPLE CHANCERY</vt:lpstr>
      <vt:lpstr>Arial</vt:lpstr>
      <vt:lpstr>Avenir</vt:lpstr>
      <vt:lpstr>Avenir Book</vt:lpstr>
      <vt:lpstr>Baskerville Old Face</vt:lpstr>
      <vt:lpstr>Bauhaus 93</vt:lpstr>
      <vt:lpstr>Calibri</vt:lpstr>
      <vt:lpstr>Calibri Light</vt:lpstr>
      <vt:lpstr>Cambria Math</vt:lpstr>
      <vt:lpstr>Century</vt:lpstr>
      <vt:lpstr>Comic Sans MS</vt:lpstr>
      <vt:lpstr>Courier New</vt:lpstr>
      <vt:lpstr>Footlight MT Light</vt:lpstr>
      <vt:lpstr>Lucida Calligraphy</vt:lpstr>
      <vt:lpstr>Microsoft Sans Serif</vt:lpstr>
      <vt:lpstr>Symbol</vt:lpstr>
      <vt:lpstr>Times New Roman</vt:lpstr>
      <vt:lpstr>Wingdings</vt:lpstr>
      <vt:lpstr>Zapf Dingbats</vt:lpstr>
      <vt:lpstr>Thème Office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Voutier</dc:creator>
  <cp:lastModifiedBy>Eric Voutier</cp:lastModifiedBy>
  <cp:revision>392</cp:revision>
  <dcterms:created xsi:type="dcterms:W3CDTF">2022-06-14T07:58:15Z</dcterms:created>
  <dcterms:modified xsi:type="dcterms:W3CDTF">2025-01-22T11:29:59Z</dcterms:modified>
</cp:coreProperties>
</file>