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75" r:id="rId2"/>
    <p:sldId id="388" r:id="rId3"/>
    <p:sldId id="415" r:id="rId4"/>
    <p:sldId id="417" r:id="rId5"/>
    <p:sldId id="416" r:id="rId6"/>
    <p:sldId id="393" r:id="rId7"/>
    <p:sldId id="354" r:id="rId8"/>
    <p:sldId id="395" r:id="rId9"/>
    <p:sldId id="402" r:id="rId10"/>
    <p:sldId id="404" r:id="rId11"/>
    <p:sldId id="397" r:id="rId12"/>
    <p:sldId id="406" r:id="rId13"/>
    <p:sldId id="418" r:id="rId14"/>
    <p:sldId id="497" r:id="rId15"/>
    <p:sldId id="498" r:id="rId16"/>
    <p:sldId id="342" r:id="rId17"/>
    <p:sldId id="396" r:id="rId18"/>
    <p:sldId id="419" r:id="rId19"/>
    <p:sldId id="442" r:id="rId20"/>
    <p:sldId id="495" r:id="rId21"/>
    <p:sldId id="496" r:id="rId22"/>
    <p:sldId id="338" r:id="rId23"/>
    <p:sldId id="411" r:id="rId24"/>
    <p:sldId id="394" r:id="rId25"/>
    <p:sldId id="387" r:id="rId26"/>
    <p:sldId id="401" r:id="rId27"/>
    <p:sldId id="413" r:id="rId28"/>
    <p:sldId id="407" r:id="rId29"/>
    <p:sldId id="409" r:id="rId30"/>
    <p:sldId id="489" r:id="rId31"/>
    <p:sldId id="490" r:id="rId32"/>
    <p:sldId id="414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 zhou" initials="lz" lastIdx="1" clrIdx="0"/>
  <p:cmAuthor id="2" name="ZhouYi" initials="Z" lastIdx="16" clrIdx="1"/>
  <p:cmAuthor id="3" name="思齐 何" initials="思齐" lastIdx="2" clrIdx="2">
    <p:extLst>
      <p:ext uri="{19B8F6BF-5375-455C-9EA6-DF929625EA0E}">
        <p15:presenceInfo xmlns:p15="http://schemas.microsoft.com/office/powerpoint/2012/main" userId="c26301ce65be7e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FF"/>
    <a:srgbClr val="92D050"/>
    <a:srgbClr val="00B0F0"/>
    <a:srgbClr val="EC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3939" autoAdjust="0"/>
  </p:normalViewPr>
  <p:slideViewPr>
    <p:cSldViewPr snapToGrid="0">
      <p:cViewPr varScale="1">
        <p:scale>
          <a:sx n="119" d="100"/>
          <a:sy n="119" d="100"/>
        </p:scale>
        <p:origin x="243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172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DF647-ADFE-4DFA-889F-DAAEE28856D3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9702E-334E-4B71-B0FE-D246CC100F2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765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327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00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4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907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04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18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35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615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200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36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52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362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BF7-4879-4E16-8770-40EBE658FD9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568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63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712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54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67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596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0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82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03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66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5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10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9702E-334E-4B71-B0FE-D246CC100F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13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A06121D-FBCC-49ED-AD52-FF6716A4A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995" r="218"/>
          <a:stretch/>
        </p:blipFill>
        <p:spPr>
          <a:xfrm>
            <a:off x="1079500" y="1564639"/>
            <a:ext cx="10132060" cy="5116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18E807-8E50-4405-9E0B-82AB2B49580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492443-DC1B-492D-A16D-1FDA5189DA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290" y="1052513"/>
            <a:ext cx="12081194" cy="341312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9790" y="76200"/>
            <a:ext cx="76200" cy="6400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F2ABE7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636615" y="6324600"/>
            <a:ext cx="360362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269991BF-E30C-45A0-A276-14E4E81C5DF7}" type="slidenum">
              <a:rPr lang="en-US" altLang="zh-CN" sz="1400" b="1" i="1" smtClean="0">
                <a:solidFill>
                  <a:srgbClr val="801EFF"/>
                </a:solidFill>
                <a:latin typeface="Times" panose="02020603050405020304" pitchFamily="18" charset="0"/>
              </a:rPr>
              <a:t>‹#›</a:t>
            </a:fld>
            <a:endParaRPr lang="en-US" altLang="zh-CN" sz="1400" b="1" i="1" dirty="0">
              <a:solidFill>
                <a:srgbClr val="801EFF"/>
              </a:solidFill>
              <a:latin typeface="Times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049240" y="76200"/>
            <a:ext cx="9477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327482/contributions/570296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indico.cern.ch/event/1273825/timetable/#20230621.detailed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37033/contributions/227949/" TargetMode="External"/><Relationship Id="rId3" Type="http://schemas.openxmlformats.org/officeDocument/2006/relationships/hyperlink" Target="https://inspirehep.net/literature/1614083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8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https://inspirehep.net/literature/161409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s://agenda.infn.it/event/37033/contributions/227919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453371/contributions/6146450/" TargetMode="External"/><Relationship Id="rId3" Type="http://schemas.openxmlformats.org/officeDocument/2006/relationships/hyperlink" Target="https://inspirehep.net/literature/1801539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402.03899" TargetMode="External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indico.cern.ch/event/1242811/timetable/#20230227.detailed" TargetMode="Externa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91" y="1535403"/>
            <a:ext cx="11383241" cy="1893597"/>
          </a:xfrm>
        </p:spPr>
        <p:txBody>
          <a:bodyPr>
            <a:noAutofit/>
          </a:bodyPr>
          <a:lstStyle/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detectors</a:t>
            </a:r>
            <a:endParaRPr lang="zh-CN" altLang="zh-C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906959"/>
            <a:ext cx="9144000" cy="946943"/>
          </a:xfrm>
        </p:spPr>
        <p:txBody>
          <a:bodyPr/>
          <a:lstStyle/>
          <a:p>
            <a:r>
              <a:rPr lang="zh-CN" altLang="en-US" dirty="0"/>
              <a:t>　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Siqi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</a:t>
            </a:r>
            <a:endParaRPr lang="en-US" altLang="zh-CN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</a:t>
            </a:r>
            <a:r>
              <a:rPr lang="en-US" altLang="zh-CN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UTSC-MPGD Group</a:t>
            </a: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2B347C3E-A4C4-4556-A09A-835D14E9962C}"/>
              </a:ext>
            </a:extLst>
          </p:cNvPr>
          <p:cNvSpPr txBox="1">
            <a:spLocks/>
          </p:cNvSpPr>
          <p:nvPr/>
        </p:nvSpPr>
        <p:spPr>
          <a:xfrm>
            <a:off x="1587211" y="6144640"/>
            <a:ext cx="9144000" cy="3996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　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Collaboration Meeting , Jan-10-2025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6"/>
    </mc:Choice>
    <mc:Fallback xmlns="">
      <p:transition spd="slow" advTm="562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efficiency &amp; Spatial resolution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99A684E-82FE-4C53-A522-436ECF9D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4" t="5277" r="994" b="-5277"/>
          <a:stretch/>
        </p:blipFill>
        <p:spPr>
          <a:xfrm>
            <a:off x="672089" y="1402622"/>
            <a:ext cx="4842713" cy="37065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26B90D2-DBE5-4FCC-B52D-FCBDA5096F86}"/>
              </a:ext>
            </a:extLst>
          </p:cNvPr>
          <p:cNvSpPr txBox="1"/>
          <p:nvPr/>
        </p:nvSpPr>
        <p:spPr>
          <a:xfrm>
            <a:off x="1119680" y="5340033"/>
            <a:ext cx="4446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The combined efficiency is about 95.6% and enter plateau at ~430V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Spatial resolution is better than 80μm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Charge radio of X/Y is about 1.89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785FEB-40E3-4631-BE4D-2E4C6322166C}"/>
              </a:ext>
            </a:extLst>
          </p:cNvPr>
          <p:cNvSpPr txBox="1"/>
          <p:nvPr/>
        </p:nvSpPr>
        <p:spPr>
          <a:xfrm>
            <a:off x="324104" y="4728942"/>
            <a:ext cx="5891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Only X and Y readout is tested with V-strip float at first 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66CF9F7-2819-308C-823C-85B206405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7"/>
          <a:stretch/>
        </p:blipFill>
        <p:spPr>
          <a:xfrm>
            <a:off x="6637745" y="1402622"/>
            <a:ext cx="4842713" cy="351098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68AD080-03C6-E4EE-2288-7CA1771B6F57}"/>
              </a:ext>
            </a:extLst>
          </p:cNvPr>
          <p:cNvSpPr txBox="1"/>
          <p:nvPr/>
        </p:nvSpPr>
        <p:spPr>
          <a:xfrm>
            <a:off x="5357914" y="1430966"/>
            <a:ext cx="1714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</a:rPr>
              <a:t>Drift: 2kV/cm </a:t>
            </a:r>
          </a:p>
          <a:p>
            <a:r>
              <a:rPr lang="en-US" altLang="zh-CN" sz="2000" b="1" dirty="0">
                <a:highlight>
                  <a:srgbClr val="FFFF00"/>
                </a:highlight>
              </a:rPr>
              <a:t>Gas gap: 5mm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F3D9AE-69A7-29ED-C7BC-E2A357C07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4" y="3372682"/>
            <a:ext cx="1547353" cy="13063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582C1F-945F-2955-3166-3F8B587F98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57" y="2118733"/>
            <a:ext cx="1483189" cy="12521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D55D94B-F0B8-4228-4DC6-6275FB0F92AA}"/>
              </a:ext>
            </a:extLst>
          </p:cNvPr>
          <p:cNvSpPr txBox="1"/>
          <p:nvPr/>
        </p:nvSpPr>
        <p:spPr>
          <a:xfrm>
            <a:off x="7244019" y="5296419"/>
            <a:ext cx="4550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The combined efficiency is about 97.9% and enter plateau at ~410V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Spatial resolution is ~76μm for X readout and 70μm for Y readout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Charge radio of X/Y is about 1.013</a:t>
            </a:r>
            <a:endParaRPr lang="zh-CN" altLang="en-US" b="1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A68DD4A-525F-6E6F-13FC-E024D1E0A6A5}"/>
              </a:ext>
            </a:extLst>
          </p:cNvPr>
          <p:cNvGrpSpPr/>
          <p:nvPr/>
        </p:nvGrpSpPr>
        <p:grpSpPr>
          <a:xfrm>
            <a:off x="8806045" y="2390659"/>
            <a:ext cx="1878256" cy="1216725"/>
            <a:chOff x="1697403" y="5818552"/>
            <a:chExt cx="1758531" cy="113916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5D24BC3-B0E4-65E9-3BE5-133136A009BA}"/>
                </a:ext>
              </a:extLst>
            </p:cNvPr>
            <p:cNvSpPr/>
            <p:nvPr/>
          </p:nvSpPr>
          <p:spPr>
            <a:xfrm>
              <a:off x="1997469" y="5873260"/>
              <a:ext cx="840179" cy="84017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2D-μRGroove</a:t>
              </a:r>
              <a:endParaRPr lang="zh-CN" altLang="en-US" sz="12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9DA3BAF-E90A-B56F-FAF5-FC42299978EA}"/>
                </a:ext>
              </a:extLst>
            </p:cNvPr>
            <p:cNvSpPr/>
            <p:nvPr/>
          </p:nvSpPr>
          <p:spPr>
            <a:xfrm rot="20854098">
              <a:off x="3350170" y="5873680"/>
              <a:ext cx="87599" cy="840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98324C7-CB0A-DFBF-A06C-0A9D32EC58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0761" y="5818552"/>
              <a:ext cx="0" cy="1027724"/>
            </a:xfrm>
            <a:prstGeom prst="line">
              <a:avLst/>
            </a:prstGeom>
            <a:ln w="1905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3E204FA-A0D8-05F5-3754-0A3F9F8775F5}"/>
                </a:ext>
              </a:extLst>
            </p:cNvPr>
            <p:cNvSpPr txBox="1"/>
            <p:nvPr/>
          </p:nvSpPr>
          <p:spPr>
            <a:xfrm rot="10800000">
              <a:off x="1697403" y="5980038"/>
              <a:ext cx="400110" cy="6232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400" dirty="0"/>
                <a:t>X strips</a:t>
              </a:r>
              <a:endParaRPr lang="zh-CN" altLang="en-US" sz="14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8DD5CE8-9D18-1689-6B99-1D32DC286D1B}"/>
                </a:ext>
              </a:extLst>
            </p:cNvPr>
            <p:cNvSpPr txBox="1"/>
            <p:nvPr/>
          </p:nvSpPr>
          <p:spPr>
            <a:xfrm>
              <a:off x="2053787" y="6649943"/>
              <a:ext cx="710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Y strips</a:t>
              </a:r>
              <a:endParaRPr lang="zh-CN" altLang="en-US" dirty="0"/>
            </a:p>
          </p:txBody>
        </p:sp>
        <p:sp>
          <p:nvSpPr>
            <p:cNvPr id="20" name="弧形 19">
              <a:extLst>
                <a:ext uri="{FF2B5EF4-FFF2-40B4-BE49-F238E27FC236}">
                  <a16:creationId xmlns:a16="http://schemas.microsoft.com/office/drawing/2014/main" id="{88CA0A7D-2390-AFC5-F20B-9C7AF6F6145A}"/>
                </a:ext>
              </a:extLst>
            </p:cNvPr>
            <p:cNvSpPr/>
            <p:nvPr/>
          </p:nvSpPr>
          <p:spPr>
            <a:xfrm rot="9662342">
              <a:off x="3201339" y="6475989"/>
              <a:ext cx="254595" cy="254595"/>
            </a:xfrm>
            <a:prstGeom prst="arc">
              <a:avLst>
                <a:gd name="adj1" fmla="val 14370476"/>
                <a:gd name="adj2" fmla="val 19148669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B1BF4E8-2950-0B45-FF2C-A996154E15A8}"/>
                </a:ext>
              </a:extLst>
            </p:cNvPr>
            <p:cNvSpPr txBox="1"/>
            <p:nvPr/>
          </p:nvSpPr>
          <p:spPr>
            <a:xfrm>
              <a:off x="2889092" y="6496055"/>
              <a:ext cx="439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~1°</a:t>
              </a:r>
              <a:endParaRPr lang="zh-CN" altLang="en-US" dirty="0"/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67435025-D5A7-ABE9-F5F2-9A38B822CE81}"/>
              </a:ext>
            </a:extLst>
          </p:cNvPr>
          <p:cNvSpPr txBox="1"/>
          <p:nvPr/>
        </p:nvSpPr>
        <p:spPr>
          <a:xfrm>
            <a:off x="6798036" y="4650088"/>
            <a:ext cx="4996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/>
              <a:t>Incomplete alignment </a:t>
            </a:r>
            <a:r>
              <a:rPr lang="en-US" altLang="zh-CN" b="1" dirty="0"/>
              <a:t>results in slightly worse spatial resolution for X strips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125AFD9-B0F1-41B1-D158-4ADE25E188ED}"/>
              </a:ext>
            </a:extLst>
          </p:cNvPr>
          <p:cNvSpPr txBox="1"/>
          <p:nvPr/>
        </p:nvSpPr>
        <p:spPr>
          <a:xfrm>
            <a:off x="6215317" y="2649133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3D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3318D59-5B7D-9DF5-B43F-A7EC6F758809}"/>
              </a:ext>
            </a:extLst>
          </p:cNvPr>
          <p:cNvSpPr txBox="1"/>
          <p:nvPr/>
        </p:nvSpPr>
        <p:spPr>
          <a:xfrm>
            <a:off x="6215316" y="3882963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2D</a:t>
            </a:r>
            <a:endParaRPr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7A98756-40ED-4223-844C-38BDA6F10439}"/>
              </a:ext>
            </a:extLst>
          </p:cNvPr>
          <p:cNvSpPr txBox="1"/>
          <p:nvPr/>
        </p:nvSpPr>
        <p:spPr>
          <a:xfrm rot="1884287">
            <a:off x="4976218" y="3228944"/>
            <a:ext cx="251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at CERN SPS beamline</a:t>
            </a:r>
            <a:endParaRPr lang="zh-CN" altLang="en-US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709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50cm×50cm 2D-μRGroove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4CCD8E-D872-4219-BA0A-AEA6D872307C}"/>
              </a:ext>
            </a:extLst>
          </p:cNvPr>
          <p:cNvSpPr txBox="1"/>
          <p:nvPr/>
        </p:nvSpPr>
        <p:spPr>
          <a:xfrm>
            <a:off x="420760" y="5590605"/>
            <a:ext cx="6093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central 10cm×10cm area is connected to the electronic system for testing with the rest readout strips grounded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setup of beam test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4E46529-7D55-43A6-A767-4A7D06630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CEFB18B-8231-4E56-9CF4-229D7D661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2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BF90C2-281F-443F-AA81-37C59B374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8" y="1875691"/>
            <a:ext cx="2635128" cy="35135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595954-FACC-4763-BADB-CF6FD64D1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86" y="1875690"/>
            <a:ext cx="2635128" cy="35135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9965C9C-7F7F-4E1C-9F91-C95350A94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32" b="3605"/>
          <a:stretch/>
        </p:blipFill>
        <p:spPr>
          <a:xfrm>
            <a:off x="6689969" y="1388130"/>
            <a:ext cx="5115169" cy="251348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B95A78A-ACD8-46DA-8AC9-C9F1EE763CE3}"/>
              </a:ext>
            </a:extLst>
          </p:cNvPr>
          <p:cNvGrpSpPr/>
          <p:nvPr/>
        </p:nvGrpSpPr>
        <p:grpSpPr>
          <a:xfrm>
            <a:off x="6895210" y="3905523"/>
            <a:ext cx="4876030" cy="2450804"/>
            <a:chOff x="488737" y="1589109"/>
            <a:chExt cx="8312106" cy="4177855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A71DEF5-9805-49AC-ABA0-779B563EF0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737" y="1589109"/>
              <a:ext cx="7350404" cy="4094867"/>
              <a:chOff x="508451" y="1684617"/>
              <a:chExt cx="6273721" cy="3495053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45548D8D-4A7F-46ED-A034-BD8A5FBAF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5297" y="1684617"/>
                <a:ext cx="3606875" cy="2215988"/>
              </a:xfrm>
              <a:prstGeom prst="rect">
                <a:avLst/>
              </a:prstGeom>
            </p:spPr>
          </p:pic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830E4949-007E-4F14-9510-B8A209FDF430}"/>
                  </a:ext>
                </a:extLst>
              </p:cNvPr>
              <p:cNvGrpSpPr/>
              <p:nvPr/>
            </p:nvGrpSpPr>
            <p:grpSpPr>
              <a:xfrm>
                <a:off x="508451" y="1684617"/>
                <a:ext cx="4445514" cy="3495053"/>
                <a:chOff x="803350" y="1991456"/>
                <a:chExt cx="4445514" cy="3495053"/>
              </a:xfrm>
            </p:grpSpPr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AEC45FB5-7822-4459-9795-972755F9EE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350" y="1991456"/>
                  <a:ext cx="2465245" cy="3495053"/>
                </a:xfrm>
                <a:prstGeom prst="rect">
                  <a:avLst/>
                </a:prstGeom>
              </p:spPr>
            </p:pic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4FD0AB5C-F259-4817-B133-B238C0434EC3}"/>
                    </a:ext>
                  </a:extLst>
                </p:cNvPr>
                <p:cNvGrpSpPr/>
                <p:nvPr/>
              </p:nvGrpSpPr>
              <p:grpSpPr>
                <a:xfrm>
                  <a:off x="2912612" y="3553539"/>
                  <a:ext cx="2336252" cy="827526"/>
                  <a:chOff x="2912612" y="3553539"/>
                  <a:chExt cx="2336252" cy="827526"/>
                </a:xfrm>
              </p:grpSpPr>
              <p:sp>
                <p:nvSpPr>
                  <p:cNvPr id="24" name="矩形 23">
                    <a:extLst>
                      <a:ext uri="{FF2B5EF4-FFF2-40B4-BE49-F238E27FC236}">
                        <a16:creationId xmlns:a16="http://schemas.microsoft.com/office/drawing/2014/main" id="{FF2227E9-6E09-499D-9259-284CFCC00BF9}"/>
                      </a:ext>
                    </a:extLst>
                  </p:cNvPr>
                  <p:cNvSpPr/>
                  <p:nvPr/>
                </p:nvSpPr>
                <p:spPr>
                  <a:xfrm>
                    <a:off x="2912612" y="3768832"/>
                    <a:ext cx="454831" cy="612233"/>
                  </a:xfrm>
                  <a:prstGeom prst="rect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5" name="直接箭头连接符 24">
                    <a:extLst>
                      <a:ext uri="{FF2B5EF4-FFF2-40B4-BE49-F238E27FC236}">
                        <a16:creationId xmlns:a16="http://schemas.microsoft.com/office/drawing/2014/main" id="{CE904703-AFD6-41AE-8D65-A9F04B89591B}"/>
                      </a:ext>
                    </a:extLst>
                  </p:cNvPr>
                  <p:cNvCxnSpPr>
                    <a:cxnSpLocks/>
                    <a:stCxn id="24" idx="3"/>
                  </p:cNvCxnSpPr>
                  <p:nvPr/>
                </p:nvCxnSpPr>
                <p:spPr>
                  <a:xfrm flipV="1">
                    <a:off x="3367443" y="3553539"/>
                    <a:ext cx="1881421" cy="521410"/>
                  </a:xfrm>
                  <a:prstGeom prst="straightConnector1">
                    <a:avLst/>
                  </a:prstGeom>
                  <a:ln w="38100">
                    <a:solidFill>
                      <a:srgbClr val="0099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EC4B6B5-6E4C-4F9C-932E-3C5FBF52DC25}"/>
                </a:ext>
              </a:extLst>
            </p:cNvPr>
            <p:cNvSpPr txBox="1"/>
            <p:nvPr/>
          </p:nvSpPr>
          <p:spPr>
            <a:xfrm>
              <a:off x="3613260" y="4192975"/>
              <a:ext cx="5187583" cy="1573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 readout strips are replaced by a PEP GND line in each 128 readout strips;</a:t>
              </a:r>
              <a:endParaRPr lang="zh-CN" altLang="zh-CN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134C628-0EED-4904-966A-A1507DE796A6}"/>
              </a:ext>
            </a:extLst>
          </p:cNvPr>
          <p:cNvSpPr txBox="1"/>
          <p:nvPr/>
        </p:nvSpPr>
        <p:spPr>
          <a:xfrm>
            <a:off x="7347026" y="6353935"/>
            <a:ext cx="3914013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b="1" kern="100" dirty="0">
                <a:solidFill>
                  <a:srgbClr val="00B0F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Dead Area (TOP):  2/128=1.5625%</a:t>
            </a:r>
            <a:endParaRPr lang="zh-CN" altLang="zh-CN" sz="2000" kern="100" dirty="0">
              <a:solidFill>
                <a:srgbClr val="00B0F0"/>
              </a:solidFill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 of 50cm×50cm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D3D3C6-5BF9-4BB9-80FC-AA2E45A43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276" y="1489440"/>
            <a:ext cx="2425286" cy="20474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CD028E-665D-4D42-88BC-A93C401DD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31" y="1489440"/>
            <a:ext cx="2425285" cy="20474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371F653-F055-4384-A12A-47BD982DE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06" y="1621256"/>
            <a:ext cx="5602065" cy="4287775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811D3BC-0131-4C7A-B115-8C2F98CC1BB3}"/>
              </a:ext>
            </a:extLst>
          </p:cNvPr>
          <p:cNvSpPr txBox="1"/>
          <p:nvPr/>
        </p:nvSpPr>
        <p:spPr>
          <a:xfrm>
            <a:off x="6602401" y="4095715"/>
            <a:ext cx="45939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The combined efficiency is about 96.9% and enter plateau at ~450V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Spatial resolution is ~93μm for X readout and ~81μm for Y readout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Charge radio of X/Y is about 1.049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E4B3669-CE82-4EC8-8FC7-56A5F05EF37C}"/>
              </a:ext>
            </a:extLst>
          </p:cNvPr>
          <p:cNvSpPr txBox="1"/>
          <p:nvPr/>
        </p:nvSpPr>
        <p:spPr>
          <a:xfrm>
            <a:off x="6096000" y="3665683"/>
            <a:ext cx="5891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Drift electric field is 2kV/cm with 5mm gas gap.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12A72E9-DDFF-47D9-8552-EA6ED591FAAA}"/>
              </a:ext>
            </a:extLst>
          </p:cNvPr>
          <p:cNvSpPr txBox="1"/>
          <p:nvPr/>
        </p:nvSpPr>
        <p:spPr>
          <a:xfrm>
            <a:off x="1774032" y="5787631"/>
            <a:ext cx="864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Much Larger capacitance causes smaller signal amplitude at the same working voltage and higher voltage entering plateau.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/>
              <a:t>Incomplete alignment </a:t>
            </a:r>
            <a:r>
              <a:rPr lang="en-US" altLang="zh-CN" b="1" dirty="0"/>
              <a:t>results in worse spatial resolution for X strips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1369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5" y="317638"/>
            <a:ext cx="10116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capability of Fast-grounding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μRWELL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54D52E-F059-4502-9774-7461A575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69" y="1436778"/>
            <a:ext cx="9569891" cy="53730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4E95C3F-6D86-4EC4-B2C5-721D3141724A}"/>
              </a:ext>
            </a:extLst>
          </p:cNvPr>
          <p:cNvSpPr txBox="1"/>
          <p:nvPr/>
        </p:nvSpPr>
        <p:spPr>
          <a:xfrm>
            <a:off x="4636169" y="1569495"/>
            <a:ext cx="3515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i="0">
                <a:solidFill>
                  <a:srgbClr val="202020"/>
                </a:solidFill>
                <a:effectLst/>
                <a:highlight>
                  <a:srgbClr val="FFFF00"/>
                </a:highlight>
                <a:hlinkClick r:id="rId4"/>
              </a:rPr>
              <a:t>Matteo, </a:t>
            </a:r>
            <a:r>
              <a:rPr lang="en-US" altLang="zh-CN" sz="1400" i="0" dirty="0">
                <a:solidFill>
                  <a:srgbClr val="202020"/>
                </a:solidFill>
                <a:effectLst/>
                <a:highlight>
                  <a:srgbClr val="FFFF00"/>
                </a:highlight>
                <a:hlinkClick r:id="rId4"/>
              </a:rPr>
              <a:t>Update on Technology Transfer of µ-RWELL , Last RD51 Collaboration Meeting</a:t>
            </a:r>
            <a:endParaRPr lang="zh-CN" altLang="en-US" sz="1400" strike="sngStrike" dirty="0">
              <a:highlight>
                <a:srgbClr val="FFFF00"/>
              </a:highligh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35ECED7-4EB8-4144-A962-DAB48483CC37}"/>
              </a:ext>
            </a:extLst>
          </p:cNvPr>
          <p:cNvSpPr txBox="1"/>
          <p:nvPr/>
        </p:nvSpPr>
        <p:spPr>
          <a:xfrm>
            <a:off x="9806518" y="2328199"/>
            <a:ext cx="2437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Fast Grounding is the key design for high rate capability</a:t>
            </a:r>
          </a:p>
          <a:p>
            <a:endParaRPr lang="en-US" altLang="zh-CN" dirty="0"/>
          </a:p>
          <a:p>
            <a:r>
              <a:rPr lang="en-US" altLang="zh-CN" b="1" dirty="0"/>
              <a:t>Fast grounding </a:t>
            </a:r>
            <a:r>
              <a:rPr lang="en-US" altLang="zh-CN" b="1" dirty="0" err="1"/>
              <a:t>μRWELL</a:t>
            </a:r>
            <a:r>
              <a:rPr lang="en-US" altLang="zh-CN" b="1" dirty="0"/>
              <a:t>: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PEP-groove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PEP-dot design</a:t>
            </a:r>
          </a:p>
          <a:p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D82B663-8749-485A-8621-981F803214EF}"/>
              </a:ext>
            </a:extLst>
          </p:cNvPr>
          <p:cNvSpPr/>
          <p:nvPr/>
        </p:nvSpPr>
        <p:spPr>
          <a:xfrm>
            <a:off x="3124200" y="2679032"/>
            <a:ext cx="1772653" cy="1070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A9A294-A31C-440E-AA75-F7C378737120}"/>
              </a:ext>
            </a:extLst>
          </p:cNvPr>
          <p:cNvSpPr txBox="1"/>
          <p:nvPr/>
        </p:nvSpPr>
        <p:spPr>
          <a:xfrm>
            <a:off x="2378242" y="2634916"/>
            <a:ext cx="2097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Similar to 50cm×50cm </a:t>
            </a:r>
            <a:r>
              <a:rPr lang="en-US" altLang="zh-CN" dirty="0" err="1">
                <a:highlight>
                  <a:srgbClr val="FFFF00"/>
                </a:highlight>
              </a:rPr>
              <a:t>μRGroove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01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D28DC47-9F8C-4E5E-9198-6C2C9E05D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40" y="1411244"/>
            <a:ext cx="9665368" cy="54267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53C872C-E7EC-453D-BB28-0739ECD2D624}"/>
              </a:ext>
            </a:extLst>
          </p:cNvPr>
          <p:cNvSpPr txBox="1"/>
          <p:nvPr/>
        </p:nvSpPr>
        <p:spPr>
          <a:xfrm>
            <a:off x="10034337" y="2842827"/>
            <a:ext cx="191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For both designs</a:t>
            </a:r>
            <a:r>
              <a:rPr lang="zh-CN" altLang="en-US" b="1" dirty="0"/>
              <a:t>，</a:t>
            </a:r>
            <a:r>
              <a:rPr lang="en-US" altLang="zh-CN" b="1" dirty="0"/>
              <a:t>rate capability </a:t>
            </a:r>
            <a:r>
              <a:rPr lang="en-US" altLang="zh-CN" b="1" dirty="0">
                <a:solidFill>
                  <a:srgbClr val="FF0000"/>
                </a:solidFill>
              </a:rPr>
              <a:t>&gt;10MHz/cm</a:t>
            </a:r>
            <a:r>
              <a:rPr lang="en-US" altLang="zh-CN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90EB20-8FDF-44DC-9989-54B7F1BDF506}"/>
              </a:ext>
            </a:extLst>
          </p:cNvPr>
          <p:cNvSpPr txBox="1"/>
          <p:nvPr/>
        </p:nvSpPr>
        <p:spPr>
          <a:xfrm>
            <a:off x="342605" y="317638"/>
            <a:ext cx="10116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capability of Fast-grounding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μRWELL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2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53C872C-E7EC-453D-BB28-0739ECD2D624}"/>
              </a:ext>
            </a:extLst>
          </p:cNvPr>
          <p:cNvSpPr txBox="1"/>
          <p:nvPr/>
        </p:nvSpPr>
        <p:spPr>
          <a:xfrm>
            <a:off x="741947" y="1691806"/>
            <a:ext cx="313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/>
              <a:t>Still ongoing</a:t>
            </a:r>
            <a:endParaRPr lang="en-US" altLang="zh-CN" sz="2800" b="1" baseline="30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90EB20-8FDF-44DC-9989-54B7F1BDF506}"/>
              </a:ext>
            </a:extLst>
          </p:cNvPr>
          <p:cNvSpPr txBox="1"/>
          <p:nvPr/>
        </p:nvSpPr>
        <p:spPr>
          <a:xfrm>
            <a:off x="342605" y="317638"/>
            <a:ext cx="105539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capability of Fast-grounding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6A4D218-A2B2-447A-8C4C-8059D1E18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5965"/>
          <a:stretch/>
        </p:blipFill>
        <p:spPr>
          <a:xfrm>
            <a:off x="1997242" y="2458275"/>
            <a:ext cx="3489156" cy="387835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382C4E0-52E5-4B59-A72F-DBAD93C04CB7}"/>
              </a:ext>
            </a:extLst>
          </p:cNvPr>
          <p:cNvGrpSpPr/>
          <p:nvPr/>
        </p:nvGrpSpPr>
        <p:grpSpPr>
          <a:xfrm>
            <a:off x="5720126" y="2458275"/>
            <a:ext cx="4876030" cy="2450804"/>
            <a:chOff x="488737" y="1589109"/>
            <a:chExt cx="8312106" cy="417785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21A079A-DDBD-4231-8B20-686E83C0E3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737" y="1589109"/>
              <a:ext cx="7350404" cy="4094867"/>
              <a:chOff x="508451" y="1684617"/>
              <a:chExt cx="6273721" cy="3495053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398A07AD-E064-4F6D-9F91-A63B4CB61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5297" y="1684617"/>
                <a:ext cx="3606875" cy="2215988"/>
              </a:xfrm>
              <a:prstGeom prst="rect">
                <a:avLst/>
              </a:prstGeom>
            </p:spPr>
          </p:pic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AF7B9D53-E87D-422F-8B59-75C2182F0D9B}"/>
                  </a:ext>
                </a:extLst>
              </p:cNvPr>
              <p:cNvGrpSpPr/>
              <p:nvPr/>
            </p:nvGrpSpPr>
            <p:grpSpPr>
              <a:xfrm>
                <a:off x="508451" y="1684617"/>
                <a:ext cx="4445514" cy="3495053"/>
                <a:chOff x="803350" y="1991456"/>
                <a:chExt cx="4445514" cy="3495053"/>
              </a:xfrm>
            </p:grpSpPr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D08AD3C8-BDE9-448B-9F4B-C2BD1E0960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350" y="1991456"/>
                  <a:ext cx="2465245" cy="3495053"/>
                </a:xfrm>
                <a:prstGeom prst="rect">
                  <a:avLst/>
                </a:prstGeom>
              </p:spPr>
            </p:pic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0D994D4B-4464-4A59-AC7D-BF51C961ADB4}"/>
                    </a:ext>
                  </a:extLst>
                </p:cNvPr>
                <p:cNvGrpSpPr/>
                <p:nvPr/>
              </p:nvGrpSpPr>
              <p:grpSpPr>
                <a:xfrm>
                  <a:off x="2912612" y="3553539"/>
                  <a:ext cx="2336252" cy="827526"/>
                  <a:chOff x="2912612" y="3553539"/>
                  <a:chExt cx="2336252" cy="827526"/>
                </a:xfrm>
              </p:grpSpPr>
              <p:sp>
                <p:nvSpPr>
                  <p:cNvPr id="15" name="矩形 14">
                    <a:extLst>
                      <a:ext uri="{FF2B5EF4-FFF2-40B4-BE49-F238E27FC236}">
                        <a16:creationId xmlns:a16="http://schemas.microsoft.com/office/drawing/2014/main" id="{5CE6FEB7-199E-4313-9769-811BAAD1E9D2}"/>
                      </a:ext>
                    </a:extLst>
                  </p:cNvPr>
                  <p:cNvSpPr/>
                  <p:nvPr/>
                </p:nvSpPr>
                <p:spPr>
                  <a:xfrm>
                    <a:off x="2912612" y="3768832"/>
                    <a:ext cx="454831" cy="612233"/>
                  </a:xfrm>
                  <a:prstGeom prst="rect">
                    <a:avLst/>
                  </a:pr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6" name="直接箭头连接符 15">
                    <a:extLst>
                      <a:ext uri="{FF2B5EF4-FFF2-40B4-BE49-F238E27FC236}">
                        <a16:creationId xmlns:a16="http://schemas.microsoft.com/office/drawing/2014/main" id="{769132EC-D444-4C1C-B40A-D0D2A8AE8F40}"/>
                      </a:ext>
                    </a:extLst>
                  </p:cNvPr>
                  <p:cNvCxnSpPr>
                    <a:cxnSpLocks/>
                    <a:stCxn id="15" idx="3"/>
                  </p:cNvCxnSpPr>
                  <p:nvPr/>
                </p:nvCxnSpPr>
                <p:spPr>
                  <a:xfrm flipV="1">
                    <a:off x="3367443" y="3553539"/>
                    <a:ext cx="1881421" cy="521410"/>
                  </a:xfrm>
                  <a:prstGeom prst="straightConnector1">
                    <a:avLst/>
                  </a:prstGeom>
                  <a:ln w="38100">
                    <a:solidFill>
                      <a:srgbClr val="0099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A6197DA-2D6A-45EB-A8F8-B5E06044B252}"/>
                </a:ext>
              </a:extLst>
            </p:cNvPr>
            <p:cNvSpPr txBox="1"/>
            <p:nvPr/>
          </p:nvSpPr>
          <p:spPr>
            <a:xfrm>
              <a:off x="3613260" y="4192975"/>
              <a:ext cx="5187583" cy="1573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 readout strips are replaced by a PEP GND line in each 128 readout strips;</a:t>
              </a:r>
              <a:endParaRPr lang="zh-CN" altLang="zh-CN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B6D63BCF-50C9-4A8F-A713-3E129063505D}"/>
              </a:ext>
            </a:extLst>
          </p:cNvPr>
          <p:cNvSpPr txBox="1"/>
          <p:nvPr/>
        </p:nvSpPr>
        <p:spPr>
          <a:xfrm>
            <a:off x="5847348" y="5111819"/>
            <a:ext cx="431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50cm×50cm </a:t>
            </a:r>
            <a:r>
              <a:rPr lang="en-US" altLang="zh-CN" b="1" dirty="0" err="1"/>
              <a:t>μRGroove</a:t>
            </a:r>
            <a:r>
              <a:rPr lang="en-US" altLang="zh-CN" b="1" dirty="0"/>
              <a:t> is designed as PEP-groove fast grounding.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Testing will be conducted and hopefully similar results will be obtained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369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7885215-E33C-430F-A178-ADE31634F62B}"/>
              </a:ext>
            </a:extLst>
          </p:cNvPr>
          <p:cNvSpPr txBox="1"/>
          <p:nvPr/>
        </p:nvSpPr>
        <p:spPr>
          <a:xfrm>
            <a:off x="542676" y="1951838"/>
            <a:ext cx="686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Max size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D=323.8mm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L=847mm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budget: </a:t>
            </a:r>
            <a:r>
              <a:rPr lang="en-US" altLang="zh-CN" sz="1800" b="1" dirty="0">
                <a:sym typeface="Symbol" panose="05050102010706020507" pitchFamily="18" charset="2"/>
              </a:rPr>
              <a:t> </a:t>
            </a:r>
            <a:r>
              <a:rPr lang="en-US" altLang="zh-CN" sz="1800" b="1" dirty="0"/>
              <a:t>0.5%X</a:t>
            </a:r>
            <a:r>
              <a:rPr lang="en-US" altLang="zh-CN" sz="1800" b="1" baseline="-25000" dirty="0"/>
              <a:t>0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by CC method</a:t>
            </a:r>
            <a:r>
              <a:rPr lang="en-US" altLang="zh-CN" b="1" dirty="0"/>
              <a:t>(&lt;5</a:t>
            </a:r>
            <a:r>
              <a:rPr lang="en-US" altLang="zh-CN" b="1" dirty="0">
                <a:sym typeface="Symbol" panose="05050102010706020507" pitchFamily="18" charset="2"/>
              </a:rPr>
              <a:t></a:t>
            </a:r>
            <a:r>
              <a:rPr lang="en-US" altLang="zh-CN" b="1" dirty="0"/>
              <a:t>):</a:t>
            </a:r>
            <a:r>
              <a:rPr lang="zh-CN" altLang="en-US" b="1" dirty="0"/>
              <a:t> </a:t>
            </a:r>
            <a:r>
              <a:rPr lang="en-US" altLang="zh-CN" b="1" dirty="0">
                <a:sym typeface="Symbol" panose="05050102010706020507" pitchFamily="18" charset="2"/>
              </a:rPr>
              <a:t></a:t>
            </a:r>
            <a:r>
              <a:rPr lang="en-US" altLang="zh-CN" b="1" dirty="0"/>
              <a:t>200μm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Detection efficiency for MIP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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6E4AC7-9F74-4F57-B5AC-4544E6E5F726}"/>
              </a:ext>
            </a:extLst>
          </p:cNvPr>
          <p:cNvSpPr txBox="1"/>
          <p:nvPr/>
        </p:nvSpPr>
        <p:spPr>
          <a:xfrm>
            <a:off x="542676" y="1638217"/>
            <a:ext cx="180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BESIII c-GEM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E15249-F339-4A83-B2FE-7D2DEDD44F7C}"/>
              </a:ext>
            </a:extLst>
          </p:cNvPr>
          <p:cNvSpPr txBox="1"/>
          <p:nvPr/>
        </p:nvSpPr>
        <p:spPr>
          <a:xfrm>
            <a:off x="542677" y="3464676"/>
            <a:ext cx="5713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Size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D=168.5mm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L=600mm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budget: </a:t>
            </a:r>
            <a:r>
              <a:rPr lang="en-US" altLang="zh-CN" sz="1800" b="1" dirty="0">
                <a:sym typeface="Symbol" panose="05050102010706020507" pitchFamily="18" charset="2"/>
              </a:rPr>
              <a:t> </a:t>
            </a:r>
            <a:r>
              <a:rPr lang="en-US" altLang="zh-CN" sz="1800" b="1" dirty="0"/>
              <a:t>0.6%X</a:t>
            </a:r>
            <a:r>
              <a:rPr lang="en-US" altLang="zh-CN" sz="1800" b="1" baseline="-25000" dirty="0"/>
              <a:t>0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by CC method</a:t>
            </a:r>
            <a:r>
              <a:rPr lang="en-US" altLang="zh-CN" b="1" dirty="0"/>
              <a:t>(&lt;3</a:t>
            </a:r>
            <a:r>
              <a:rPr lang="en-US" altLang="zh-CN" b="1" dirty="0">
                <a:sym typeface="Symbol" panose="05050102010706020507" pitchFamily="18" charset="2"/>
              </a:rPr>
              <a:t></a:t>
            </a:r>
            <a:r>
              <a:rPr lang="en-US" altLang="zh-CN" b="1" dirty="0"/>
              <a:t>):</a:t>
            </a:r>
            <a:r>
              <a:rPr lang="zh-CN" altLang="en-US" b="1" dirty="0"/>
              <a:t> </a:t>
            </a:r>
            <a:r>
              <a:rPr lang="en-US" altLang="zh-CN" b="1" dirty="0">
                <a:sym typeface="Symbol" panose="05050102010706020507" pitchFamily="18" charset="2"/>
              </a:rPr>
              <a:t>4</a:t>
            </a:r>
            <a:r>
              <a:rPr lang="en-US" altLang="zh-CN" b="1" dirty="0"/>
              <a:t>60μm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Detection efficiency for MIP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&gt;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  <a:endParaRPr lang="en-US" altLang="zh-CN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729F00B-CD80-4C49-A240-7D4EAD0D5FCF}"/>
              </a:ext>
            </a:extLst>
          </p:cNvPr>
          <p:cNvSpPr txBox="1"/>
          <p:nvPr/>
        </p:nvSpPr>
        <p:spPr>
          <a:xfrm>
            <a:off x="542676" y="3192576"/>
            <a:ext cx="4158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INFN-LNF c-RWELL prototype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9C265F0-84EE-44F2-8B4B-4676855CDABD}"/>
              </a:ext>
            </a:extLst>
          </p:cNvPr>
          <p:cNvSpPr txBox="1"/>
          <p:nvPr/>
        </p:nvSpPr>
        <p:spPr>
          <a:xfrm>
            <a:off x="584430" y="5010232"/>
            <a:ext cx="5819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Max Size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D=207.5mm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L=712mm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Material budget: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No public data found yet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>
                <a:sym typeface="Symbol" panose="05050102010706020507" pitchFamily="18" charset="2"/>
              </a:rPr>
              <a:t></a:t>
            </a:r>
            <a:r>
              <a:rPr lang="en-US" altLang="zh-CN" b="1" dirty="0"/>
              <a:t>432μm (5T)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Detection efficiency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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2A5587C-70FE-4B49-AC70-86C13507A5F8}"/>
              </a:ext>
            </a:extLst>
          </p:cNvPr>
          <p:cNvSpPr txBox="1"/>
          <p:nvPr/>
        </p:nvSpPr>
        <p:spPr>
          <a:xfrm>
            <a:off x="584430" y="4694476"/>
            <a:ext cx="370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CLAS12 c-Micromegas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3D890D7-6C43-4A2D-958D-29098ADE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361" y="3385541"/>
            <a:ext cx="2045903" cy="1146605"/>
          </a:xfrm>
          <a:prstGeom prst="rect">
            <a:avLst/>
          </a:prstGeom>
        </p:spPr>
      </p:pic>
      <p:pic>
        <p:nvPicPr>
          <p:cNvPr id="22" name="Picture 6_1" descr="IMG_2402.JPG">
            <a:extLst>
              <a:ext uri="{FF2B5EF4-FFF2-40B4-BE49-F238E27FC236}">
                <a16:creationId xmlns:a16="http://schemas.microsoft.com/office/drawing/2014/main" id="{058EA6FF-99E5-4826-AC5F-92C70208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281361" y="4846801"/>
            <a:ext cx="2045903" cy="1363760"/>
          </a:xfrm>
          <a:prstGeom prst="rect">
            <a:avLst/>
          </a:prstGeom>
          <a:ln>
            <a:solidFill>
              <a:srgbClr val="ABD333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27A4D-E925-452B-BE88-8091E04C3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771" y="1793940"/>
            <a:ext cx="1749080" cy="144408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802064B-F6DA-4AB3-B9F1-38E298E7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1837080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 marL="0"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Light" panose="020B0300000000000000" pitchFamily="34" charset="-128"/>
                <a:cs typeface="+mj-cs"/>
              </a:rPr>
              <a:t>Low-mass Cylindrical MPGD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C83609B-04AF-4DA8-A66E-98C51EA37F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7" t="3970" r="5938" b="3390"/>
          <a:stretch/>
        </p:blipFill>
        <p:spPr>
          <a:xfrm>
            <a:off x="8524870" y="1638217"/>
            <a:ext cx="3124454" cy="16030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8F21E7-4276-408B-8283-D6E0EB31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366" y="4851194"/>
            <a:ext cx="1857462" cy="15720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CFB55C7-772F-4B59-89EF-063A1E45B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135" y="3238020"/>
            <a:ext cx="2340219" cy="15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5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Cylindrical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prototype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10750E4-06C5-41EB-81B1-6E036A9912DA}"/>
              </a:ext>
            </a:extLst>
          </p:cNvPr>
          <p:cNvGrpSpPr/>
          <p:nvPr/>
        </p:nvGrpSpPr>
        <p:grpSpPr>
          <a:xfrm>
            <a:off x="6465155" y="1624681"/>
            <a:ext cx="5149516" cy="2185283"/>
            <a:chOff x="-759064" y="1488678"/>
            <a:chExt cx="12116034" cy="5141639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F294B37-E2B8-4819-9F4A-EE25AC0CE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511" y="1488678"/>
              <a:ext cx="7330209" cy="5141639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5EBE801-7A94-4180-A839-647940096BAE}"/>
                </a:ext>
              </a:extLst>
            </p:cNvPr>
            <p:cNvSpPr txBox="1"/>
            <p:nvPr/>
          </p:nvSpPr>
          <p:spPr>
            <a:xfrm>
              <a:off x="9549182" y="2377440"/>
              <a:ext cx="1807788" cy="123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Drift HV</a:t>
              </a:r>
              <a:endParaRPr lang="zh-CN" altLang="en-US" sz="1400" dirty="0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C5CDC5A1-811C-4273-8553-AE7BD54044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92160" y="2377440"/>
              <a:ext cx="1157021" cy="1689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87ABDA8-3790-4A49-8E2E-13B2987EA2C7}"/>
                </a:ext>
              </a:extLst>
            </p:cNvPr>
            <p:cNvSpPr txBox="1"/>
            <p:nvPr/>
          </p:nvSpPr>
          <p:spPr>
            <a:xfrm>
              <a:off x="4026760" y="1696719"/>
              <a:ext cx="1911758" cy="724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DLC HV</a:t>
              </a:r>
              <a:endParaRPr lang="zh-CN" altLang="en-US" sz="1400" dirty="0"/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645163D3-E739-49CB-8472-3876D3097403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5938519" y="2021843"/>
              <a:ext cx="1165557" cy="369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265C373-2AEA-4639-9C36-10DF82792F46}"/>
                </a:ext>
              </a:extLst>
            </p:cNvPr>
            <p:cNvSpPr txBox="1"/>
            <p:nvPr/>
          </p:nvSpPr>
          <p:spPr>
            <a:xfrm>
              <a:off x="-759064" y="4402586"/>
              <a:ext cx="2444883" cy="724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V readout</a:t>
              </a:r>
              <a:endParaRPr lang="zh-CN" altLang="en-US" sz="1400" dirty="0"/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77CC9291-0DCF-41A5-8E05-09F6F7A9B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8920" y="4089400"/>
              <a:ext cx="1717040" cy="5943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B3D26CE-B9EF-471C-8AFD-6E43C960B7B9}"/>
                </a:ext>
              </a:extLst>
            </p:cNvPr>
            <p:cNvSpPr txBox="1"/>
            <p:nvPr/>
          </p:nvSpPr>
          <p:spPr>
            <a:xfrm>
              <a:off x="-507556" y="5374061"/>
              <a:ext cx="3125981" cy="724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ea typeface="等线" panose="02010600030101010101" pitchFamily="2" charset="-122"/>
                  <a:cs typeface="Times New Roman" panose="02020603050405020304" pitchFamily="18" charset="0"/>
                </a:rPr>
                <a:t>U readout</a:t>
              </a:r>
              <a:endParaRPr lang="zh-CN" altLang="en-US" sz="1400" dirty="0"/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922202DB-B3D5-4175-9280-66274050B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8640" y="5001121"/>
              <a:ext cx="1894840" cy="6866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9C926818-EE2E-4B33-BC6A-0FEBC472A483}"/>
              </a:ext>
            </a:extLst>
          </p:cNvPr>
          <p:cNvSpPr txBox="1"/>
          <p:nvPr/>
        </p:nvSpPr>
        <p:spPr>
          <a:xfrm>
            <a:off x="5949322" y="4096155"/>
            <a:ext cx="6181183" cy="207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p"/>
            </a:pP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 1</a:t>
            </a:r>
            <a:r>
              <a:rPr lang="en-US" altLang="zh-CN" sz="2400" b="1" kern="100" baseline="300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st</a:t>
            </a: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C-</a:t>
            </a:r>
            <a:r>
              <a:rPr lang="en-US" altLang="zh-CN" sz="2400" b="1" kern="100" dirty="0" err="1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μRGroove</a:t>
            </a: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prototype for STCF-ITKW</a:t>
            </a:r>
            <a:r>
              <a:rPr lang="en-US" altLang="zh-CN" sz="2400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2400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b="1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Size of active area: D=131.0mm, L=100.0mm;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Out cylinder is drift and inner is </a:t>
            </a:r>
            <a:r>
              <a:rPr lang="en-US" altLang="zh-CN" b="1" kern="100" dirty="0" err="1">
                <a:ea typeface="等线" panose="02010600030101010101" pitchFamily="2" charset="-122"/>
                <a:cs typeface="Times New Roman" panose="02020603050405020304" pitchFamily="18" charset="0"/>
              </a:rPr>
              <a:t>μRGroove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-PCB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Both cylinders contain independent support structures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Detachable mechanical design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Low-mass </a:t>
            </a:r>
            <a:r>
              <a:rPr lang="en-US" altLang="zh-CN" b="1" kern="100">
                <a:ea typeface="等线" panose="02010600030101010101" pitchFamily="2" charset="-122"/>
                <a:cs typeface="Times New Roman" panose="02020603050405020304" pitchFamily="18" charset="0"/>
              </a:rPr>
              <a:t>electrode design</a:t>
            </a:r>
            <a:endParaRPr lang="zh-CN" altLang="zh-CN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1D3BB36-2EC0-4279-BC4F-164EDE1D6F74}"/>
              </a:ext>
            </a:extLst>
          </p:cNvPr>
          <p:cNvSpPr txBox="1"/>
          <p:nvPr/>
        </p:nvSpPr>
        <p:spPr>
          <a:xfrm>
            <a:off x="7029585" y="1776542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1</a:t>
            </a:r>
            <a:r>
              <a:rPr lang="en-US" altLang="zh-CN" b="1" baseline="30000" dirty="0">
                <a:highlight>
                  <a:srgbClr val="FFFF00"/>
                </a:highlight>
              </a:rPr>
              <a:t>st</a:t>
            </a:r>
            <a:r>
              <a:rPr lang="en-US" altLang="zh-CN" b="1" dirty="0">
                <a:highlight>
                  <a:srgbClr val="FFFF00"/>
                </a:highlight>
              </a:rPr>
              <a:t> Prototype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4146907-6567-43E5-9822-2BC717A57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7" y="4042436"/>
            <a:ext cx="4390672" cy="21606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E830DAF-FF78-44B7-88F3-7FFC697D3284}"/>
              </a:ext>
            </a:extLst>
          </p:cNvPr>
          <p:cNvSpPr txBox="1"/>
          <p:nvPr/>
        </p:nvSpPr>
        <p:spPr>
          <a:xfrm>
            <a:off x="1161265" y="6296116"/>
            <a:ext cx="353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Total material budget:</a:t>
            </a:r>
            <a:r>
              <a:rPr lang="zh-CN" altLang="en-US" b="1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~0.23%X</a:t>
            </a:r>
            <a:r>
              <a:rPr lang="en-US" altLang="zh-CN" b="1" baseline="-25000" dirty="0">
                <a:solidFill>
                  <a:srgbClr val="FF0000"/>
                </a:solidFill>
              </a:rPr>
              <a:t>0</a:t>
            </a:r>
            <a:endParaRPr lang="zh-CN" alt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6913218-70F3-4F38-B581-4E0FE0D56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73" y="1572334"/>
            <a:ext cx="4198221" cy="250063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6C21692-EA6F-4867-84AD-3AEE01D90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450" y="2579484"/>
            <a:ext cx="1510563" cy="9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 and energy spectrum measurement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B8EBEF-35A3-4468-8845-3CB697F87805}"/>
              </a:ext>
            </a:extLst>
          </p:cNvPr>
          <p:cNvSpPr txBox="1"/>
          <p:nvPr/>
        </p:nvSpPr>
        <p:spPr>
          <a:xfrm>
            <a:off x="493244" y="1522606"/>
            <a:ext cx="436970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b="1" dirty="0"/>
              <a:t>Setup</a:t>
            </a:r>
            <a:r>
              <a:rPr lang="zh-CN" altLang="en-US" sz="2400" b="1" dirty="0"/>
              <a:t>：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Gas: Ar:iC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H</a:t>
            </a:r>
            <a:r>
              <a:rPr lang="en-US" altLang="zh-CN" b="1" baseline="-25000" dirty="0"/>
              <a:t>10</a:t>
            </a:r>
            <a:r>
              <a:rPr lang="en-US" altLang="zh-CN" b="1" dirty="0"/>
              <a:t>/95:5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Source: </a:t>
            </a:r>
            <a:r>
              <a:rPr lang="en-US" altLang="zh-CN" b="1" baseline="30000" dirty="0"/>
              <a:t>55</a:t>
            </a:r>
            <a:r>
              <a:rPr lang="en-US" altLang="zh-CN" b="1" dirty="0"/>
              <a:t>Fe</a:t>
            </a:r>
            <a:endParaRPr lang="en-US" altLang="zh-CN" b="1" baseline="30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Readout from X strips (cathode)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V strips are grounded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Ortec142AH/671 + MCA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Gain measured by signal amplitude spectrum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D178D0-836C-4011-A2EB-4BFCB2B58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1" t="10768" r="11085" b="4729"/>
          <a:stretch/>
        </p:blipFill>
        <p:spPr>
          <a:xfrm>
            <a:off x="8633004" y="1635288"/>
            <a:ext cx="3479796" cy="269425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E9F383E-71E1-4CB6-89DB-192D0ECDDD76}"/>
              </a:ext>
            </a:extLst>
          </p:cNvPr>
          <p:cNvSpPr txBox="1"/>
          <p:nvPr/>
        </p:nvSpPr>
        <p:spPr>
          <a:xfrm>
            <a:off x="5698837" y="4270153"/>
            <a:ext cx="565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Energy resolution: </a:t>
            </a:r>
            <a:r>
              <a:rPr lang="en-US" altLang="zh-CN" b="1" dirty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en-US" altLang="zh-CN" b="1" dirty="0">
                <a:solidFill>
                  <a:srgbClr val="FF0000"/>
                </a:solidFill>
              </a:rPr>
              <a:t>26%;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Effective gain: 4000~10000;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Similar signal amplitude on X&amp;V readout strips;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Good stability if the humidity can keep low enough;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B4D1E16-8A75-4329-89E8-EFC845385C69}"/>
              </a:ext>
            </a:extLst>
          </p:cNvPr>
          <p:cNvGrpSpPr>
            <a:grpSpLocks noChangeAspect="1"/>
          </p:cNvGrpSpPr>
          <p:nvPr/>
        </p:nvGrpSpPr>
        <p:grpSpPr>
          <a:xfrm>
            <a:off x="4922208" y="1711033"/>
            <a:ext cx="3667708" cy="2114116"/>
            <a:chOff x="610298" y="3679576"/>
            <a:chExt cx="5071365" cy="292320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F27753F-734D-418B-AAFB-8E57210D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98" y="3679576"/>
              <a:ext cx="5071365" cy="2923203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291D1D4B-DB83-457C-A321-E185DC50D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6"/>
            <a:stretch/>
          </p:blipFill>
          <p:spPr>
            <a:xfrm>
              <a:off x="2863780" y="3936437"/>
              <a:ext cx="1974209" cy="1164202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531C26E-A17A-4B0D-9ED5-B2AD25C5E0DB}"/>
                </a:ext>
              </a:extLst>
            </p:cNvPr>
            <p:cNvSpPr txBox="1"/>
            <p:nvPr/>
          </p:nvSpPr>
          <p:spPr>
            <a:xfrm>
              <a:off x="2962082" y="5229143"/>
              <a:ext cx="1974209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~1h@gain :</a:t>
              </a:r>
              <a:r>
                <a:rPr lang="zh-CN" altLang="en-US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 </a:t>
              </a:r>
              <a:r>
                <a:rPr lang="en-US" altLang="zh-CN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5100</a:t>
              </a:r>
            </a:p>
          </p:txBody>
        </p:sp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2E556EB5-467C-4B49-A248-965966B7D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37" y="5386265"/>
            <a:ext cx="582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66700" indent="-266700" eaLnBrk="1" hangingPunct="1">
              <a:buFont typeface="微软雅黑" panose="020B0503020204020204" pitchFamily="34" charset="-122"/>
              <a:buChar char="×"/>
            </a:pPr>
            <a:r>
              <a:rPr lang="en-US" altLang="zh-CN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3 sectors not work (8 sectors in total);</a:t>
            </a:r>
          </a:p>
          <a:p>
            <a:pPr marL="266700" indent="-266700" eaLnBrk="1" hangingPunct="1">
              <a:buFont typeface="微软雅黑" panose="020B0503020204020204" pitchFamily="34" charset="-122"/>
              <a:buChar char="×"/>
              <a:tabLst>
                <a:tab pos="266700" algn="l"/>
              </a:tabLst>
            </a:pPr>
            <a:r>
              <a:rPr lang="en-US" altLang="zh-CN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Bad gain uniformity, caused by the gas(flow);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EF39EE-EA92-42BC-C37F-A0F5AB944D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5" y="4062761"/>
            <a:ext cx="3061855" cy="22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BDC943-C204-4E9E-9E1D-3D5DFB12F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1" y="3671481"/>
            <a:ext cx="3777192" cy="28328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FE3D393-2805-406B-88C3-E67F803AFB68}"/>
              </a:ext>
            </a:extLst>
          </p:cNvPr>
          <p:cNvSpPr txBox="1"/>
          <p:nvPr/>
        </p:nvSpPr>
        <p:spPr>
          <a:xfrm>
            <a:off x="1005892" y="1635091"/>
            <a:ext cx="554995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b="1" dirty="0"/>
              <a:t>Setup</a:t>
            </a:r>
            <a:r>
              <a:rPr lang="zh-CN" altLang="en-US" sz="2400" b="1" dirty="0"/>
              <a:t>：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Gas: Ar:CF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:CO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/45:40:15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Readout from U strips (top cooper of </a:t>
            </a:r>
            <a:r>
              <a:rPr lang="en-US" altLang="zh-CN" b="1" dirty="0" err="1"/>
              <a:t>μRGroove</a:t>
            </a:r>
            <a:r>
              <a:rPr lang="en-US" altLang="zh-CN" b="1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V strips are grounded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3 micromegas trackers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APV25+SRS+mmDAQ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3988002-C779-4837-9435-A3DA6F86576F}"/>
              </a:ext>
            </a:extLst>
          </p:cNvPr>
          <p:cNvGrpSpPr/>
          <p:nvPr/>
        </p:nvGrpSpPr>
        <p:grpSpPr>
          <a:xfrm>
            <a:off x="7318224" y="1635091"/>
            <a:ext cx="4210172" cy="2624192"/>
            <a:chOff x="6886331" y="1705916"/>
            <a:chExt cx="4210172" cy="262419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114EED-E8B5-4C07-A910-41D3CDB0212D}"/>
                </a:ext>
              </a:extLst>
            </p:cNvPr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6331" y="1705916"/>
              <a:ext cx="4210172" cy="2624192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87C5415-1C8D-4433-87C1-A094B409BABE}"/>
                </a:ext>
              </a:extLst>
            </p:cNvPr>
            <p:cNvSpPr txBox="1"/>
            <p:nvPr/>
          </p:nvSpPr>
          <p:spPr>
            <a:xfrm rot="10800000">
              <a:off x="7689509" y="2899154"/>
              <a:ext cx="353943" cy="21095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100" b="1" dirty="0">
                  <a:solidFill>
                    <a:srgbClr val="FF0000"/>
                  </a:solidFill>
                </a:rPr>
                <a:t>C-</a:t>
              </a:r>
              <a:endParaRPr lang="zh-CN" alt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4449D168-154C-47D8-9536-11EC1B562560}"/>
              </a:ext>
            </a:extLst>
          </p:cNvPr>
          <p:cNvSpPr/>
          <p:nvPr/>
        </p:nvSpPr>
        <p:spPr>
          <a:xfrm>
            <a:off x="7871701" y="4962912"/>
            <a:ext cx="203200" cy="1168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AFCF4DE-BD9E-4797-B820-0531653E587B}"/>
              </a:ext>
            </a:extLst>
          </p:cNvPr>
          <p:cNvSpPr/>
          <p:nvPr/>
        </p:nvSpPr>
        <p:spPr>
          <a:xfrm>
            <a:off x="9836985" y="4962912"/>
            <a:ext cx="203200" cy="1168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F7F4305-2096-4C50-80B4-52C4B0345480}"/>
              </a:ext>
            </a:extLst>
          </p:cNvPr>
          <p:cNvSpPr/>
          <p:nvPr/>
        </p:nvSpPr>
        <p:spPr>
          <a:xfrm>
            <a:off x="10411480" y="4967125"/>
            <a:ext cx="203200" cy="1168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DD71F2E-4465-4C8B-B820-321CCAA1F1AF}"/>
              </a:ext>
            </a:extLst>
          </p:cNvPr>
          <p:cNvSpPr/>
          <p:nvPr/>
        </p:nvSpPr>
        <p:spPr>
          <a:xfrm>
            <a:off x="8568936" y="5071900"/>
            <a:ext cx="958850" cy="958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33277F9-0838-4754-B4DC-9772FDFD6843}"/>
              </a:ext>
            </a:extLst>
          </p:cNvPr>
          <p:cNvSpPr txBox="1"/>
          <p:nvPr/>
        </p:nvSpPr>
        <p:spPr>
          <a:xfrm>
            <a:off x="7619535" y="614079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MM1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19B7A02-A68F-44EB-AE77-21D3E2427E8A}"/>
              </a:ext>
            </a:extLst>
          </p:cNvPr>
          <p:cNvSpPr txBox="1"/>
          <p:nvPr/>
        </p:nvSpPr>
        <p:spPr>
          <a:xfrm>
            <a:off x="10235038" y="613877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MM3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AE21AE9-B1AC-4067-9D0E-A98CE9A9D1B0}"/>
              </a:ext>
            </a:extLst>
          </p:cNvPr>
          <p:cNvSpPr txBox="1"/>
          <p:nvPr/>
        </p:nvSpPr>
        <p:spPr>
          <a:xfrm>
            <a:off x="8453087" y="6138772"/>
            <a:ext cx="13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C-</a:t>
            </a:r>
            <a:r>
              <a:rPr lang="en-US" altLang="zh-CN" dirty="0" err="1"/>
              <a:t>μRGroove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582ACE9-9844-4DC6-8D20-01BAA6659955}"/>
              </a:ext>
            </a:extLst>
          </p:cNvPr>
          <p:cNvSpPr txBox="1"/>
          <p:nvPr/>
        </p:nvSpPr>
        <p:spPr>
          <a:xfrm>
            <a:off x="8521323" y="4545557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465mm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40201E8-63B5-41A3-A398-FE74D9058EDC}"/>
              </a:ext>
            </a:extLst>
          </p:cNvPr>
          <p:cNvSpPr txBox="1"/>
          <p:nvPr/>
        </p:nvSpPr>
        <p:spPr>
          <a:xfrm>
            <a:off x="9443583" y="4545557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646mm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A5DE759-67C5-426C-9040-042291882B28}"/>
              </a:ext>
            </a:extLst>
          </p:cNvPr>
          <p:cNvSpPr txBox="1"/>
          <p:nvPr/>
        </p:nvSpPr>
        <p:spPr>
          <a:xfrm>
            <a:off x="10187426" y="4545557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925mm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13E569A-4CC8-4298-84C4-567BA1D23BE4}"/>
              </a:ext>
            </a:extLst>
          </p:cNvPr>
          <p:cNvSpPr txBox="1"/>
          <p:nvPr/>
        </p:nvSpPr>
        <p:spPr>
          <a:xfrm>
            <a:off x="7619251" y="4545557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0mm</a:t>
            </a:r>
            <a:endParaRPr lang="zh-CN" altLang="en-US" dirty="0"/>
          </a:p>
        </p:txBody>
      </p:sp>
      <p:sp>
        <p:nvSpPr>
          <p:cNvPr id="29" name="空心弧 28">
            <a:extLst>
              <a:ext uri="{FF2B5EF4-FFF2-40B4-BE49-F238E27FC236}">
                <a16:creationId xmlns:a16="http://schemas.microsoft.com/office/drawing/2014/main" id="{B7B72ED6-9F80-40F9-9D9F-0DA186215CBD}"/>
              </a:ext>
            </a:extLst>
          </p:cNvPr>
          <p:cNvSpPr/>
          <p:nvPr/>
        </p:nvSpPr>
        <p:spPr>
          <a:xfrm rot="18886040">
            <a:off x="8519547" y="4894759"/>
            <a:ext cx="1364260" cy="1364260"/>
          </a:xfrm>
          <a:prstGeom prst="blockArc">
            <a:avLst>
              <a:gd name="adj1" fmla="val 12221765"/>
              <a:gd name="adj2" fmla="val 14904344"/>
              <a:gd name="adj3" fmla="val 54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9DA347A3-B188-4223-A10A-2B5C9F61AED7}"/>
              </a:ext>
            </a:extLst>
          </p:cNvPr>
          <p:cNvSpPr/>
          <p:nvPr/>
        </p:nvSpPr>
        <p:spPr>
          <a:xfrm>
            <a:off x="6982920" y="5450757"/>
            <a:ext cx="4643369" cy="2095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D8467DC-1603-4910-A66D-8195A65A7339}"/>
              </a:ext>
            </a:extLst>
          </p:cNvPr>
          <p:cNvSpPr txBox="1"/>
          <p:nvPr/>
        </p:nvSpPr>
        <p:spPr>
          <a:xfrm>
            <a:off x="9650868" y="614815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MM2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17B995-1D83-42C1-9C83-FA63C6415769}"/>
              </a:ext>
            </a:extLst>
          </p:cNvPr>
          <p:cNvSpPr txBox="1"/>
          <p:nvPr/>
        </p:nvSpPr>
        <p:spPr>
          <a:xfrm>
            <a:off x="858033" y="600689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2024.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06-07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38E6C0-B9D0-4699-B0C4-00AD44D6C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57" y="3674963"/>
            <a:ext cx="2113225" cy="281763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F2075817-92EE-4D09-AC49-8A9F12F5C0F9}"/>
              </a:ext>
            </a:extLst>
          </p:cNvPr>
          <p:cNvSpPr txBox="1"/>
          <p:nvPr/>
        </p:nvSpPr>
        <p:spPr>
          <a:xfrm>
            <a:off x="2057972" y="5290975"/>
            <a:ext cx="13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C-</a:t>
            </a:r>
            <a:r>
              <a:rPr lang="en-US" altLang="zh-CN" dirty="0" err="1">
                <a:highlight>
                  <a:srgbClr val="FFFF00"/>
                </a:highlight>
              </a:rPr>
              <a:t>μRGroove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535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2867" y="1620464"/>
            <a:ext cx="9095369" cy="3850305"/>
          </a:xfrm>
        </p:spPr>
        <p:txBody>
          <a:bodyPr/>
          <a:lstStyle/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10cm×10cm </a:t>
            </a:r>
            <a:r>
              <a:rPr lang="en-US" altLang="zh-CN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50cm×50cm </a:t>
            </a:r>
            <a:r>
              <a:rPr lang="en-US" altLang="zh-CN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Low-mass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Cylindrical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&amp; Outlook 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71AE03F-2E54-4590-8601-E3A4FAF2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Outline  </a:t>
            </a:r>
            <a:r>
              <a:rPr kumimoji="1" lang="en-US" altLang="zh-CN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0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"/>
    </mc:Choice>
    <mc:Fallback xmlns="">
      <p:transition spd="slow" advTm="165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efficiency and spatial resolution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61A13F-2D1E-4695-ADE7-ED1784A55CBB}"/>
              </a:ext>
            </a:extLst>
          </p:cNvPr>
          <p:cNvSpPr txBox="1"/>
          <p:nvPr/>
        </p:nvSpPr>
        <p:spPr>
          <a:xfrm>
            <a:off x="7937234" y="5325887"/>
            <a:ext cx="38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Spatial resolution for perpendicular tracks: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83~93μm.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0000"/>
                </a:solidFill>
              </a:rPr>
              <a:t>Detection efficiency &gt;95%.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E3D393-2805-406B-88C3-E67F803AFB68}"/>
              </a:ext>
            </a:extLst>
          </p:cNvPr>
          <p:cNvSpPr txBox="1"/>
          <p:nvPr/>
        </p:nvSpPr>
        <p:spPr>
          <a:xfrm>
            <a:off x="342605" y="1571331"/>
            <a:ext cx="617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Charge Center of gravity(CC) for perpendicular tracks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72D923A-BDE7-4E3B-BA9C-9181694DE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6" y="1879100"/>
            <a:ext cx="4533367" cy="34705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3C3CD-980A-495D-B031-516346734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44" y="2740666"/>
            <a:ext cx="1473707" cy="1244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0ABF76-1DDF-45C1-8982-70C447349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58" t="6391" r="1726" b="1756"/>
          <a:stretch/>
        </p:blipFill>
        <p:spPr>
          <a:xfrm>
            <a:off x="437808" y="2145494"/>
            <a:ext cx="3371450" cy="266928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ADF4609-3707-4BB3-94E3-4CF69D1795D7}"/>
              </a:ext>
            </a:extLst>
          </p:cNvPr>
          <p:cNvSpPr txBox="1"/>
          <p:nvPr/>
        </p:nvSpPr>
        <p:spPr>
          <a:xfrm>
            <a:off x="342605" y="4945132"/>
            <a:ext cx="396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Find the middle area.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Alignment and rotation correction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Position correction of circular surface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0CD868-6ADA-47AF-AA6D-5D416EAA5A50}"/>
              </a:ext>
            </a:extLst>
          </p:cNvPr>
          <p:cNvSpPr txBox="1"/>
          <p:nvPr/>
        </p:nvSpPr>
        <p:spPr>
          <a:xfrm>
            <a:off x="342605" y="5845994"/>
            <a:ext cx="4362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X"/>
            </a:pPr>
            <a:r>
              <a:rPr lang="en-US" altLang="zh-CN" b="1" dirty="0">
                <a:solidFill>
                  <a:srgbClr val="00B050"/>
                </a:solidFill>
              </a:rPr>
              <a:t>Wrinkles may degrade spatial resolution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1D1A968-C688-48BC-83BE-9F37B4E4D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98" y="2266299"/>
            <a:ext cx="2432543" cy="22289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C3B75F0-DAC9-498F-8320-396E3BE6F8DC}"/>
                  </a:ext>
                </a:extLst>
              </p:cNvPr>
              <p:cNvSpPr txBox="1"/>
              <p:nvPr/>
            </p:nvSpPr>
            <p:spPr>
              <a:xfrm>
                <a:off x="4109013" y="4467500"/>
                <a:ext cx="3631073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𝑝𝑜𝑠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𝑚𝑖𝑑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C3B75F0-DAC9-498F-8320-396E3BE6F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13" y="4467500"/>
                <a:ext cx="3631073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C09A28B-295F-4669-81A4-85879FF472EE}"/>
                  </a:ext>
                </a:extLst>
              </p:cNvPr>
              <p:cNvSpPr txBox="1"/>
              <p:nvPr/>
            </p:nvSpPr>
            <p:spPr>
              <a:xfrm>
                <a:off x="4852400" y="5279732"/>
                <a:ext cx="264851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/>
                  <a:t> reconstructed position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/>
                  <a:t> truth hit position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𝑝𝑜𝑠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𝑚𝑖𝑑</m:t>
                    </m:r>
                  </m:oMath>
                </a14:m>
                <a:r>
                  <a:rPr lang="en-US" altLang="zh-CN" dirty="0"/>
                  <a:t>: middle point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C09A28B-295F-4669-81A4-85879FF47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400" y="5279732"/>
                <a:ext cx="2648513" cy="923330"/>
              </a:xfrm>
              <a:prstGeom prst="rect">
                <a:avLst/>
              </a:prstGeom>
              <a:blipFill>
                <a:blip r:embed="rId8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93E82EC7-F6C5-43AF-A83E-BA913DDBB90A}"/>
              </a:ext>
            </a:extLst>
          </p:cNvPr>
          <p:cNvSpPr txBox="1"/>
          <p:nvPr/>
        </p:nvSpPr>
        <p:spPr>
          <a:xfrm>
            <a:off x="8537977" y="1698554"/>
            <a:ext cx="228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b="1" dirty="0">
                <a:highlight>
                  <a:srgbClr val="FFFF00"/>
                </a:highlight>
              </a:rPr>
              <a:t>After correction</a:t>
            </a:r>
          </a:p>
        </p:txBody>
      </p:sp>
    </p:spTree>
    <p:extLst>
      <p:ext uri="{BB962C8B-B14F-4D97-AF65-F5344CB8AC3E}">
        <p14:creationId xmlns:p14="http://schemas.microsoft.com/office/powerpoint/2010/main" val="351324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result of micro-TPC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A1E6C6E-FE70-448E-8B75-BA0275B22087}"/>
              </a:ext>
            </a:extLst>
          </p:cNvPr>
          <p:cNvSpPr/>
          <p:nvPr/>
        </p:nvSpPr>
        <p:spPr>
          <a:xfrm>
            <a:off x="1775597" y="5221969"/>
            <a:ext cx="2035319" cy="51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Constant ratio timing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B55EBB7-834A-495C-9F1A-AF55EC0E17D9}"/>
              </a:ext>
            </a:extLst>
          </p:cNvPr>
          <p:cNvSpPr/>
          <p:nvPr/>
        </p:nvSpPr>
        <p:spPr>
          <a:xfrm>
            <a:off x="1769547" y="4268818"/>
            <a:ext cx="2041369" cy="766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Position correction of circular surface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555601A-EA31-4277-969D-6F464AE3BE8E}"/>
              </a:ext>
            </a:extLst>
          </p:cNvPr>
          <p:cNvSpPr/>
          <p:nvPr/>
        </p:nvSpPr>
        <p:spPr>
          <a:xfrm>
            <a:off x="1769548" y="3315667"/>
            <a:ext cx="2041368" cy="766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Alignment</a:t>
            </a:r>
          </a:p>
          <a:p>
            <a:pPr algn="ctr"/>
            <a:r>
              <a:rPr lang="en-US" altLang="zh-CN" dirty="0"/>
              <a:t>&amp;rotation cor.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07E94EE-E40C-4252-9741-2B3CC42193E2}"/>
              </a:ext>
            </a:extLst>
          </p:cNvPr>
          <p:cNvSpPr/>
          <p:nvPr/>
        </p:nvSpPr>
        <p:spPr>
          <a:xfrm>
            <a:off x="1775598" y="5921988"/>
            <a:ext cx="2035318" cy="766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Time advanced</a:t>
            </a:r>
          </a:p>
          <a:p>
            <a:pPr algn="ctr"/>
            <a:r>
              <a:rPr lang="en-US" altLang="zh-CN" dirty="0"/>
              <a:t>correction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DD9106-BCA8-46AC-A1D4-58C787B61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19"/>
          <a:stretch/>
        </p:blipFill>
        <p:spPr>
          <a:xfrm>
            <a:off x="729881" y="1414309"/>
            <a:ext cx="3252668" cy="176974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4CB18E6-4DE6-4A9B-9992-15D2901BE838}"/>
              </a:ext>
            </a:extLst>
          </p:cNvPr>
          <p:cNvSpPr txBox="1"/>
          <p:nvPr/>
        </p:nvSpPr>
        <p:spPr>
          <a:xfrm>
            <a:off x="4578459" y="5382787"/>
            <a:ext cx="551603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/>
              <a:t>A algorithm of </a:t>
            </a:r>
            <a:r>
              <a:rPr lang="en-US" altLang="zh-CN" b="1" dirty="0" err="1"/>
              <a:t>μTPC</a:t>
            </a:r>
            <a:r>
              <a:rPr lang="en-US" altLang="zh-CN" b="1" dirty="0"/>
              <a:t> has been developed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with the incident angle is </a:t>
            </a:r>
            <a:r>
              <a:rPr lang="en-US" altLang="zh-CN" b="1" dirty="0">
                <a:solidFill>
                  <a:srgbClr val="FF0000"/>
                </a:solidFill>
              </a:rPr>
              <a:t>&gt;8°</a:t>
            </a:r>
            <a:r>
              <a:rPr lang="en-US" altLang="zh-CN" b="1" dirty="0"/>
              <a:t>, the spatial resolution obtained by the </a:t>
            </a:r>
            <a:r>
              <a:rPr lang="en-US" altLang="zh-CN" b="1" dirty="0" err="1"/>
              <a:t>μTPC</a:t>
            </a:r>
            <a:r>
              <a:rPr lang="en-US" altLang="zh-CN" b="1" dirty="0"/>
              <a:t> is better</a:t>
            </a:r>
            <a:r>
              <a:rPr lang="en-US" altLang="zh-CN" b="1" dirty="0">
                <a:solidFill>
                  <a:srgbClr val="FF0000"/>
                </a:solidFill>
              </a:rPr>
              <a:t>(~114μm)</a:t>
            </a:r>
            <a:r>
              <a:rPr lang="en-US" altLang="zh-CN" b="1" dirty="0"/>
              <a:t>.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A670357-FB2C-4C54-807C-C8A8F2910444}"/>
              </a:ext>
            </a:extLst>
          </p:cNvPr>
          <p:cNvSpPr/>
          <p:nvPr/>
        </p:nvSpPr>
        <p:spPr>
          <a:xfrm>
            <a:off x="484239" y="4095393"/>
            <a:ext cx="789506" cy="18909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μTPC</a:t>
            </a:r>
            <a:endParaRPr lang="zh-CN" altLang="en-US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A04E27FD-DED5-4A48-BBE5-6A7D0CD15FBF}"/>
              </a:ext>
            </a:extLst>
          </p:cNvPr>
          <p:cNvSpPr/>
          <p:nvPr/>
        </p:nvSpPr>
        <p:spPr>
          <a:xfrm>
            <a:off x="1473666" y="3695224"/>
            <a:ext cx="255116" cy="2589096"/>
          </a:xfrm>
          <a:prstGeom prst="leftBrace">
            <a:avLst>
              <a:gd name="adj1" fmla="val 8333"/>
              <a:gd name="adj2" fmla="val 5532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27AD053-AC3F-4E0C-8169-9C6731934B1B}"/>
              </a:ext>
            </a:extLst>
          </p:cNvPr>
          <p:cNvPicPr/>
          <p:nvPr/>
        </p:nvPicPr>
        <p:blipFill rotWithShape="1">
          <a:blip r:embed="rId4"/>
          <a:srcRect l="5663" t="4229" r="10442" b="5493"/>
          <a:stretch/>
        </p:blipFill>
        <p:spPr bwMode="auto">
          <a:xfrm>
            <a:off x="4226289" y="1700041"/>
            <a:ext cx="3923023" cy="3231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02B8454-E9FA-4460-AC2D-7F2E17FDEB12}"/>
              </a:ext>
            </a:extLst>
          </p:cNvPr>
          <p:cNvPicPr/>
          <p:nvPr/>
        </p:nvPicPr>
        <p:blipFill rotWithShape="1">
          <a:blip r:embed="rId5"/>
          <a:srcRect l="7138" t="5228" r="11656" b="5916"/>
          <a:stretch/>
        </p:blipFill>
        <p:spPr bwMode="auto">
          <a:xfrm>
            <a:off x="8105457" y="1701381"/>
            <a:ext cx="3857801" cy="3231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箭头: 右 21">
            <a:extLst>
              <a:ext uri="{FF2B5EF4-FFF2-40B4-BE49-F238E27FC236}">
                <a16:creationId xmlns:a16="http://schemas.microsoft.com/office/drawing/2014/main" id="{B59883E8-5206-4430-B32F-475A57F59C46}"/>
              </a:ext>
            </a:extLst>
          </p:cNvPr>
          <p:cNvSpPr/>
          <p:nvPr/>
        </p:nvSpPr>
        <p:spPr>
          <a:xfrm rot="20404647">
            <a:off x="7073891" y="3743411"/>
            <a:ext cx="2150841" cy="974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07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156474"/>
            <a:ext cx="10868696" cy="854683"/>
          </a:xfrm>
        </p:spPr>
        <p:txBody>
          <a:bodyPr>
            <a:noAutofit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8BAFFF0-BCBF-4DBB-B7DC-13673FCFB3D2}"/>
                  </a:ext>
                </a:extLst>
              </p:cNvPr>
              <p:cNvSpPr txBox="1"/>
              <p:nvPr/>
            </p:nvSpPr>
            <p:spPr>
              <a:xfrm>
                <a:off x="858828" y="1574811"/>
                <a:ext cx="11260982" cy="4931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2400" b="1" dirty="0"/>
                  <a:t>10cm×10cm planar </a:t>
                </a:r>
                <a:r>
                  <a:rPr lang="en-US" altLang="zh-CN" sz="2400" b="1" dirty="0" err="1"/>
                  <a:t>μRGroove</a:t>
                </a:r>
                <a:endParaRPr lang="en-US" altLang="zh-CN" sz="2400" b="1" dirty="0"/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Maximum Gain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CN" sz="2400" b="1" dirty="0"/>
                  <a:t>. Energy resolution ~25% with nice stability 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Combined efficiency is  about 95.6% for 3D-version and 97.9% for 2D-version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Spatial resolution is about 70-80μm for </a:t>
                </a:r>
                <a:r>
                  <a:rPr lang="en-US" altLang="zh-CN" sz="2400" b="1"/>
                  <a:t>both versions. </a:t>
                </a:r>
                <a:endParaRPr lang="en-US" altLang="zh-CN" sz="2400" b="1" dirty="0"/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2400" b="1" dirty="0"/>
                  <a:t>50cm×50cm planar </a:t>
                </a:r>
                <a:r>
                  <a:rPr lang="en-US" altLang="zh-CN" sz="2400" b="1" dirty="0" err="1"/>
                  <a:t>μRGroove</a:t>
                </a:r>
                <a:endParaRPr lang="en-US" altLang="zh-CN" sz="2400" b="1" dirty="0"/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Combined efficiency is  about 96.9%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Spatial resolution is better than 100μm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2400" b="1" dirty="0"/>
                  <a:t>1</a:t>
                </a:r>
                <a:r>
                  <a:rPr lang="en-US" altLang="zh-CN" sz="2400" b="1" baseline="30000" dirty="0"/>
                  <a:t>st</a:t>
                </a:r>
                <a:r>
                  <a:rPr lang="en-US" altLang="zh-CN" sz="2400" b="1" dirty="0"/>
                  <a:t> Cylindrical </a:t>
                </a:r>
                <a:r>
                  <a:rPr lang="en-US" altLang="zh-CN" sz="2400" b="1" dirty="0" err="1"/>
                  <a:t>μRGroove</a:t>
                </a:r>
                <a:endParaRPr lang="en-US" altLang="zh-CN" sz="2400" b="1" dirty="0"/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Max gain is 4000-10000, Energy resolution ~26% at first test.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For perpendicular tracks:</a:t>
                </a:r>
                <a:r>
                  <a:rPr lang="zh-CN" altLang="en-US" sz="2400" b="1" dirty="0"/>
                  <a:t> </a:t>
                </a:r>
                <a:r>
                  <a:rPr lang="en-US" altLang="zh-CN" sz="2400" b="1" dirty="0"/>
                  <a:t>Detection efficiency &gt;95%, spatial resolution &lt;100μm</a:t>
                </a:r>
              </a:p>
              <a:p>
                <a:pPr marL="800100" lvl="1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400" b="1" dirty="0"/>
                  <a:t>For oblique incident tracks: preliminary result of </a:t>
                </a:r>
                <a:r>
                  <a:rPr lang="en-US" altLang="zh-CN" sz="2400" b="1" dirty="0" err="1"/>
                  <a:t>μTPC</a:t>
                </a:r>
                <a:r>
                  <a:rPr lang="en-US" altLang="zh-CN" sz="2400" b="1" dirty="0"/>
                  <a:t> is ~120μm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8BAFFF0-BCBF-4DBB-B7DC-13673FCFB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28" y="1574811"/>
                <a:ext cx="11260982" cy="4931735"/>
              </a:xfrm>
              <a:prstGeom prst="rect">
                <a:avLst/>
              </a:prstGeom>
              <a:blipFill>
                <a:blip r:embed="rId3"/>
                <a:stretch>
                  <a:fillRect l="-758" t="-1112" b="-18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9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2"/>
    </mc:Choice>
    <mc:Fallback xmlns="">
      <p:transition spd="slow" advTm="3320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156474"/>
            <a:ext cx="10868696" cy="854683"/>
          </a:xfrm>
        </p:spPr>
        <p:txBody>
          <a:bodyPr>
            <a:noAutofit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Outlook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BAFFF0-BCBF-4DBB-B7DC-13673FCFB3D2}"/>
              </a:ext>
            </a:extLst>
          </p:cNvPr>
          <p:cNvSpPr txBox="1"/>
          <p:nvPr/>
        </p:nvSpPr>
        <p:spPr>
          <a:xfrm>
            <a:off x="806410" y="1647866"/>
            <a:ext cx="107639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Test the rate capability of 50cm×50cm </a:t>
            </a:r>
            <a:r>
              <a:rPr lang="en-US" altLang="zh-CN" sz="2400" b="1" dirty="0" err="1"/>
              <a:t>μRGroove</a:t>
            </a:r>
            <a:r>
              <a:rPr lang="en-US" altLang="zh-CN" sz="2400" b="1" dirty="0"/>
              <a:t>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Develop </a:t>
            </a:r>
            <a:r>
              <a:rPr lang="en-US" altLang="zh-CN" sz="2400" b="1" dirty="0" err="1"/>
              <a:t>μTPC</a:t>
            </a:r>
            <a:r>
              <a:rPr lang="en-US" altLang="zh-CN" sz="2400" b="1" dirty="0"/>
              <a:t> algorithm and Analyze beam data of C-</a:t>
            </a:r>
            <a:r>
              <a:rPr lang="en-US" altLang="zh-CN" sz="2400" b="1" dirty="0" err="1"/>
              <a:t>μRGroove</a:t>
            </a:r>
            <a:r>
              <a:rPr lang="en-US" altLang="zh-CN" sz="2400" b="1" dirty="0"/>
              <a:t> beam test in magnetic fields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Improve the C-</a:t>
            </a:r>
            <a:r>
              <a:rPr lang="en-US" altLang="zh-CN" sz="2400" b="1" dirty="0" err="1"/>
              <a:t>μRGroove</a:t>
            </a:r>
            <a:r>
              <a:rPr lang="en-US" altLang="zh-CN" sz="2400" b="1" dirty="0"/>
              <a:t> prototype,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mainly about uniformity and wrinkle issues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2400" b="1" dirty="0"/>
              <a:t>Optimize the detector structure, such as Thick-</a:t>
            </a:r>
            <a:r>
              <a:rPr lang="en-US" altLang="zh-CN" sz="2400" b="1" dirty="0" err="1"/>
              <a:t>μRGroove</a:t>
            </a:r>
            <a:r>
              <a:rPr lang="en-US" altLang="zh-CN" sz="2400" b="1" dirty="0"/>
              <a:t> (with 75μm APICAL)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1EA1C7-79D5-4DE6-9A60-D276DFAE9A35}"/>
              </a:ext>
            </a:extLst>
          </p:cNvPr>
          <p:cNvGrpSpPr/>
          <p:nvPr/>
        </p:nvGrpSpPr>
        <p:grpSpPr>
          <a:xfrm>
            <a:off x="1996045" y="4231192"/>
            <a:ext cx="3779901" cy="2022051"/>
            <a:chOff x="379546" y="3282931"/>
            <a:chExt cx="4263489" cy="228074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F64A02C-B7F8-40DD-B241-E7C6D59F948C}"/>
                </a:ext>
              </a:extLst>
            </p:cNvPr>
            <p:cNvGrpSpPr/>
            <p:nvPr/>
          </p:nvGrpSpPr>
          <p:grpSpPr>
            <a:xfrm>
              <a:off x="379546" y="3282931"/>
              <a:ext cx="4263489" cy="2280745"/>
              <a:chOff x="7161754" y="1455907"/>
              <a:chExt cx="4263489" cy="2280745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DE2CCB7-DEA6-40E7-B577-83E8BA34D2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160"/>
              <a:stretch/>
            </p:blipFill>
            <p:spPr>
              <a:xfrm>
                <a:off x="7690689" y="1455907"/>
                <a:ext cx="3734554" cy="2280745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890B296-8B07-49DB-9362-1DA9A0D52ECA}"/>
                  </a:ext>
                </a:extLst>
              </p:cNvPr>
              <p:cNvSpPr txBox="1"/>
              <p:nvPr/>
            </p:nvSpPr>
            <p:spPr>
              <a:xfrm>
                <a:off x="10232690" y="1610719"/>
                <a:ext cx="1188275" cy="38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/>
                  <a:t>Gap=5mm</a:t>
                </a:r>
                <a:endParaRPr lang="zh-CN" altLang="en-US" sz="1600" dirty="0"/>
              </a:p>
            </p:txBody>
          </p: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BE7EAE3E-FA3E-4802-8413-1ACAA7376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42966" y="1530831"/>
                <a:ext cx="0" cy="130505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266C8FB-62B9-413C-9A6D-C563B57BCEAD}"/>
                  </a:ext>
                </a:extLst>
              </p:cNvPr>
              <p:cNvSpPr txBox="1"/>
              <p:nvPr/>
            </p:nvSpPr>
            <p:spPr>
              <a:xfrm>
                <a:off x="8846286" y="1996004"/>
                <a:ext cx="1857081" cy="38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Pitch=200μm</a:t>
                </a:r>
                <a:endParaRPr lang="zh-CN" altLang="en-US" sz="1600" dirty="0"/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0A91133B-3BA9-45A1-BECD-EA944C2501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5517" y="2349164"/>
                <a:ext cx="143113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7D8B918-5991-44F7-908C-721A9463BC6F}"/>
                  </a:ext>
                </a:extLst>
              </p:cNvPr>
              <p:cNvSpPr txBox="1"/>
              <p:nvPr/>
            </p:nvSpPr>
            <p:spPr>
              <a:xfrm>
                <a:off x="9392682" y="2432719"/>
                <a:ext cx="1806640" cy="38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highlight>
                      <a:srgbClr val="FFFF00"/>
                    </a:highlight>
                  </a:rPr>
                  <a:t>Width=90/70μm</a:t>
                </a:r>
                <a:endParaRPr lang="zh-CN" altLang="en-US" sz="1600" b="1" dirty="0"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9EFA7092-0ECE-4611-9D36-20C60202F7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217" y="3176944"/>
                <a:ext cx="39518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7CC0FE9D-E6B6-4424-85DE-2BA7E8E679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59459" y="2777052"/>
                <a:ext cx="5464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52F3735-656E-4A79-84F9-73E0AEAB68AF}"/>
                  </a:ext>
                </a:extLst>
              </p:cNvPr>
              <p:cNvSpPr txBox="1"/>
              <p:nvPr/>
            </p:nvSpPr>
            <p:spPr>
              <a:xfrm>
                <a:off x="7161754" y="2441535"/>
                <a:ext cx="1804832" cy="38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highlight>
                      <a:srgbClr val="FFFF00"/>
                    </a:highlight>
                  </a:rPr>
                  <a:t>Thickness=75μm</a:t>
                </a:r>
                <a:endParaRPr lang="zh-CN" altLang="en-US" sz="1600" b="1" dirty="0">
                  <a:highlight>
                    <a:srgbClr val="FFFF00"/>
                  </a:highlight>
                </a:endParaRPr>
              </a:p>
            </p:txBody>
          </p: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B7F9B3E7-39B9-4451-9CA0-6328EE177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4351" y="2857500"/>
                <a:ext cx="0" cy="34009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8AC44BB5-05AA-48F2-B10D-E7E3CD7AAA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3309" y="5065011"/>
              <a:ext cx="204396" cy="1455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49617EA-CEEC-422C-9160-E732A867BE2A}"/>
                </a:ext>
              </a:extLst>
            </p:cNvPr>
            <p:cNvSpPr txBox="1"/>
            <p:nvPr/>
          </p:nvSpPr>
          <p:spPr>
            <a:xfrm>
              <a:off x="1519223" y="5225122"/>
              <a:ext cx="19208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DLC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~50MΩ/□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AFC3D1E-8EED-414B-961B-20BD30635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7111" b="7038"/>
          <a:stretch/>
        </p:blipFill>
        <p:spPr>
          <a:xfrm rot="5400000">
            <a:off x="7029558" y="3796873"/>
            <a:ext cx="2504224" cy="289068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41C7A3A-92B2-414D-9F89-D2F393B11F5D}"/>
              </a:ext>
            </a:extLst>
          </p:cNvPr>
          <p:cNvSpPr txBox="1"/>
          <p:nvPr/>
        </p:nvSpPr>
        <p:spPr>
          <a:xfrm>
            <a:off x="8941018" y="5208660"/>
            <a:ext cx="2080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highlight>
                  <a:srgbClr val="FFFF00"/>
                </a:highlight>
              </a:rPr>
              <a:t>75μm-Thick </a:t>
            </a:r>
            <a:r>
              <a:rPr lang="en-US" altLang="zh-CN" sz="1600" b="1" dirty="0" err="1">
                <a:highlight>
                  <a:srgbClr val="FFFF00"/>
                </a:highlight>
              </a:rPr>
              <a:t>μRGroove</a:t>
            </a:r>
            <a:endParaRPr lang="zh-CN" altLang="en-US" sz="1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47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2"/>
    </mc:Choice>
    <mc:Fallback xmlns="">
      <p:transition spd="slow" advTm="3320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373ECA-E300-428A-9E1F-D350521B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531F4-5D73-4D7C-9856-3289C7914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85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04" y="96390"/>
            <a:ext cx="10868696" cy="914768"/>
          </a:xfrm>
        </p:spPr>
        <p:txBody>
          <a:bodyPr>
            <a:normAutofit fontScale="90000"/>
          </a:bodyPr>
          <a:lstStyle/>
          <a:p>
            <a:pPr fontAlgn="base" latinLnBrk="1">
              <a:lnSpc>
                <a:spcPct val="150000"/>
              </a:lnSpc>
              <a:spcAft>
                <a:spcPct val="0"/>
              </a:spcAft>
            </a:pPr>
            <a:r>
              <a:rPr kumimoji="1" lang="en-US" altLang="zh-CN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S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uper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 </a:t>
            </a:r>
            <a:r>
              <a:rPr kumimoji="1" lang="en-US" altLang="zh-CN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T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au-</a:t>
            </a:r>
            <a:r>
              <a:rPr kumimoji="1" lang="en-US" altLang="zh-CN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C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harm</a:t>
            </a:r>
            <a:r>
              <a:rPr kumimoji="1" lang="zh-CN" alt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 </a:t>
            </a:r>
            <a:r>
              <a:rPr kumimoji="1" lang="en-US" altLang="zh-CN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F</a:t>
            </a:r>
            <a:r>
              <a:rPr kumimoji="1" lang="en-US" altLang="zh-CN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acility</a:t>
            </a:r>
            <a:endParaRPr kumimoji="1" lang="en-US" altLang="zh-CN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451562" y="1818774"/>
                <a:ext cx="5207427" cy="325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STCF</a:t>
                </a:r>
                <a:r>
                  <a:rPr lang="en-US" altLang="zh-CN" sz="2000" dirty="0"/>
                  <a:t> is an e + e- collider operating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altLang="zh-CN" sz="2000" dirty="0"/>
                  <a:t>=2</a:t>
                </a:r>
                <a:r>
                  <a:rPr lang="zh-CN" altLang="en-US" sz="2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～</a:t>
                </a:r>
                <a:r>
                  <a:rPr lang="en-US" altLang="zh-CN" sz="2000" dirty="0"/>
                  <a:t>7 GeV with a peak luminosity of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</m:oMath>
                </a14:m>
                <a:r>
                  <a:rPr lang="en-US" altLang="zh-CN" sz="2000" dirty="0"/>
                  <a:t>cm</a:t>
                </a:r>
                <a:r>
                  <a:rPr lang="en-US" altLang="zh-CN" sz="2000" baseline="30000" dirty="0"/>
                  <a:t>-2</a:t>
                </a:r>
                <a:r>
                  <a:rPr lang="en-US" altLang="zh-CN" sz="2000" dirty="0"/>
                  <a:t>s</a:t>
                </a:r>
                <a:r>
                  <a:rPr lang="en-US" altLang="zh-CN" sz="2000" baseline="30000" dirty="0"/>
                  <a:t>-1</a:t>
                </a:r>
                <a:r>
                  <a:rPr lang="en-US" altLang="zh-CN" sz="2000" dirty="0"/>
                  <a:t>.</a:t>
                </a:r>
              </a:p>
              <a:p>
                <a:endParaRPr lang="en-US" altLang="zh-CN" sz="2000" dirty="0"/>
              </a:p>
              <a:p>
                <a:pPr>
                  <a:spcAft>
                    <a:spcPts val="600"/>
                  </a:spcAft>
                </a:pPr>
                <a:r>
                  <a:rPr lang="en-US" altLang="zh-CN" sz="2000" b="1" dirty="0"/>
                  <a:t>Track detection </a:t>
                </a:r>
                <a:r>
                  <a:rPr lang="en-US" altLang="zh-CN" sz="2000" dirty="0"/>
                  <a:t>under extremely high luminosity requires the </a:t>
                </a:r>
                <a:r>
                  <a:rPr lang="en-US" altLang="zh-CN" sz="2000" b="1" dirty="0"/>
                  <a:t>ITK</a:t>
                </a:r>
                <a:r>
                  <a:rPr lang="en-US" altLang="zh-CN" sz="2000" dirty="0"/>
                  <a:t> performance includes:</a:t>
                </a:r>
                <a:endParaRPr lang="en-US" altLang="zh-CN" sz="20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0070C0"/>
                    </a:solidFill>
                  </a:rPr>
                  <a:t>Ultra-Low Material Budget (&lt;0.3%X</a:t>
                </a:r>
                <a:r>
                  <a:rPr lang="en-US" altLang="zh-CN" sz="2000" b="1" baseline="-25000" dirty="0">
                    <a:solidFill>
                      <a:srgbClr val="0070C0"/>
                    </a:solidFill>
                  </a:rPr>
                  <a:t>0</a:t>
                </a:r>
                <a:r>
                  <a:rPr lang="en-US" altLang="zh-CN" sz="2000" b="1" dirty="0">
                    <a:solidFill>
                      <a:srgbClr val="0070C0"/>
                    </a:solidFill>
                  </a:rPr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0070C0"/>
                    </a:solidFill>
                  </a:rPr>
                  <a:t>Good Spatial resolution (&lt;100μm)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0070C0"/>
                    </a:solidFill>
                  </a:rPr>
                  <a:t>Handle high occupancy operated in </a:t>
                </a:r>
                <a:r>
                  <a:rPr lang="en-US" altLang="zh-CN" sz="2000" b="1" dirty="0" err="1">
                    <a:solidFill>
                      <a:srgbClr val="0070C0"/>
                    </a:solidFill>
                  </a:rPr>
                  <a:t>μTPC</a:t>
                </a:r>
                <a:r>
                  <a:rPr lang="en-US" altLang="zh-CN" sz="2000" b="1" dirty="0">
                    <a:solidFill>
                      <a:srgbClr val="0070C0"/>
                    </a:solidFill>
                  </a:rPr>
                  <a:t> mode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/>
                  <a:t>……</a:t>
                </a: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62" y="1818774"/>
                <a:ext cx="5207427" cy="3253904"/>
              </a:xfrm>
              <a:prstGeom prst="rect">
                <a:avLst/>
              </a:prstGeom>
              <a:blipFill>
                <a:blip r:embed="rId3"/>
                <a:stretch>
                  <a:fillRect l="-1171" t="-1498" r="-2459" b="-2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8DFF06E7-3E1C-475F-8503-81E9C2EFE4EF}"/>
              </a:ext>
            </a:extLst>
          </p:cNvPr>
          <p:cNvSpPr txBox="1"/>
          <p:nvPr/>
        </p:nvSpPr>
        <p:spPr>
          <a:xfrm>
            <a:off x="3803675" y="6317069"/>
            <a:ext cx="4396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Detect</a:t>
            </a:r>
            <a:r>
              <a:rPr lang="en-US" altLang="zh-CN" sz="2000" b="1" kern="100" dirty="0">
                <a:solidFill>
                  <a:srgbClr val="00B0F0"/>
                </a:solidFill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or</a:t>
            </a:r>
            <a:r>
              <a:rPr lang="zh-CN" altLang="en-US" sz="2000" b="1" kern="100" dirty="0">
                <a:solidFill>
                  <a:srgbClr val="00B0F0"/>
                </a:solidFill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00" dirty="0">
                <a:solidFill>
                  <a:srgbClr val="00B0F0"/>
                </a:solidFill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Candidates</a:t>
            </a:r>
            <a:r>
              <a:rPr lang="en-US" altLang="zh-CN" sz="2000" b="1" kern="1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:  </a:t>
            </a:r>
            <a:r>
              <a:rPr lang="el-GR" altLang="zh-CN" sz="2000" b="1" kern="100" dirty="0">
                <a:solidFill>
                  <a:srgbClr val="00B0F0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000" b="1" kern="100" dirty="0">
                <a:solidFill>
                  <a:srgbClr val="00B0F0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等线" panose="02010600030101010101" pitchFamily="2" charset="-122"/>
                <a:cs typeface="Times New Roman" panose="02020603050405020304" pitchFamily="18" charset="0"/>
              </a:rPr>
              <a:t>RGroove</a:t>
            </a:r>
            <a:endParaRPr lang="en-US" altLang="zh-CN" sz="2800" b="1" kern="100" dirty="0">
              <a:solidFill>
                <a:srgbClr val="00B0F0"/>
              </a:solidFill>
              <a:effectLst/>
              <a:highlight>
                <a:srgbClr val="FFFF00"/>
              </a:highlight>
              <a:latin typeface="微软雅黑" panose="020B0503020204020204" pitchFamily="34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17A147-F975-4562-A6F8-323DBA620681}"/>
              </a:ext>
            </a:extLst>
          </p:cNvPr>
          <p:cNvSpPr txBox="1"/>
          <p:nvPr/>
        </p:nvSpPr>
        <p:spPr>
          <a:xfrm>
            <a:off x="802755" y="5199639"/>
            <a:ext cx="494803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b="1" dirty="0">
                <a:solidFill>
                  <a:srgbClr val="FF0000"/>
                </a:solidFill>
              </a:rPr>
              <a:t>Possible Solutions</a:t>
            </a:r>
            <a:r>
              <a:rPr lang="zh-CN" altLang="en-US" sz="2400" b="1" dirty="0">
                <a:solidFill>
                  <a:srgbClr val="FF0000"/>
                </a:solidFill>
              </a:rPr>
              <a:t>：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zh-CN" sz="2400" b="1" dirty="0">
                <a:solidFill>
                  <a:srgbClr val="FF0000"/>
                </a:solidFill>
              </a:rPr>
              <a:t>	Cylindrical MPGDs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01D46B-95CF-4235-99A8-72991C9E8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52" y="2105592"/>
            <a:ext cx="6172201" cy="38942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8F62050-3B81-43AC-9CA8-E1C7904703BF}"/>
              </a:ext>
            </a:extLst>
          </p:cNvPr>
          <p:cNvGrpSpPr/>
          <p:nvPr/>
        </p:nvGrpSpPr>
        <p:grpSpPr>
          <a:xfrm>
            <a:off x="9538930" y="1680674"/>
            <a:ext cx="2635386" cy="2458588"/>
            <a:chOff x="5002435" y="2476417"/>
            <a:chExt cx="2187130" cy="1905165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360CC66B-2CAA-4F77-B403-DCC2D9CEAE48}"/>
                </a:ext>
              </a:extLst>
            </p:cNvPr>
            <p:cNvSpPr/>
            <p:nvPr/>
          </p:nvSpPr>
          <p:spPr>
            <a:xfrm>
              <a:off x="5473680" y="4059848"/>
              <a:ext cx="612000" cy="126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F0D10AAE-23A6-4089-BC75-08EC257DAF47}"/>
                </a:ext>
              </a:extLst>
            </p:cNvPr>
            <p:cNvSpPr/>
            <p:nvPr/>
          </p:nvSpPr>
          <p:spPr>
            <a:xfrm>
              <a:off x="6144200" y="3948503"/>
              <a:ext cx="576000" cy="115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38B8E01-E690-4BA8-9CDB-FBA8E8FBAC7C}"/>
                </a:ext>
              </a:extLst>
            </p:cNvPr>
            <p:cNvSpPr/>
            <p:nvPr/>
          </p:nvSpPr>
          <p:spPr>
            <a:xfrm>
              <a:off x="6729989" y="3786579"/>
              <a:ext cx="432000" cy="126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634463A-F154-4D71-B017-ACDA1FBC92C5}"/>
                </a:ext>
              </a:extLst>
            </p:cNvPr>
            <p:cNvSpPr/>
            <p:nvPr/>
          </p:nvSpPr>
          <p:spPr>
            <a:xfrm>
              <a:off x="6439476" y="2510229"/>
              <a:ext cx="376236" cy="115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D71B65B0-94C8-419F-8552-8F1C890F3613}"/>
                </a:ext>
              </a:extLst>
            </p:cNvPr>
            <p:cNvSpPr/>
            <p:nvPr/>
          </p:nvSpPr>
          <p:spPr>
            <a:xfrm>
              <a:off x="6037949" y="2528153"/>
              <a:ext cx="376236" cy="115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A9A5D924-AD4C-48DA-8B5E-AE01265961FA}"/>
                </a:ext>
              </a:extLst>
            </p:cNvPr>
            <p:cNvSpPr/>
            <p:nvPr/>
          </p:nvSpPr>
          <p:spPr>
            <a:xfrm>
              <a:off x="5619752" y="2553353"/>
              <a:ext cx="376236" cy="118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A17A1750-71B3-407F-BFE6-56446092F29C}"/>
                </a:ext>
              </a:extLst>
            </p:cNvPr>
            <p:cNvSpPr/>
            <p:nvPr/>
          </p:nvSpPr>
          <p:spPr>
            <a:xfrm>
              <a:off x="5276850" y="2576514"/>
              <a:ext cx="328613" cy="1440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07258A-BC2A-4B3A-99FE-3CF8D2AB5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435" y="2476417"/>
              <a:ext cx="2187130" cy="1905165"/>
            </a:xfrm>
            <a:prstGeom prst="rect">
              <a:avLst/>
            </a:prstGeom>
          </p:spPr>
        </p:pic>
      </p:grp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6849D6C-AC4E-87B0-746A-90F14AADBE83}"/>
              </a:ext>
            </a:extLst>
          </p:cNvPr>
          <p:cNvCxnSpPr/>
          <p:nvPr/>
        </p:nvCxnSpPr>
        <p:spPr>
          <a:xfrm flipH="1">
            <a:off x="9456821" y="3210965"/>
            <a:ext cx="342900" cy="8584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9">
            <a:extLst>
              <a:ext uri="{FF2B5EF4-FFF2-40B4-BE49-F238E27FC236}">
                <a16:creationId xmlns:a16="http://schemas.microsoft.com/office/drawing/2014/main" id="{F4297CD9-E860-4149-9D11-9B7967B83DB1}"/>
              </a:ext>
            </a:extLst>
          </p:cNvPr>
          <p:cNvGrpSpPr/>
          <p:nvPr/>
        </p:nvGrpSpPr>
        <p:grpSpPr>
          <a:xfrm>
            <a:off x="5008727" y="3407810"/>
            <a:ext cx="2694277" cy="379805"/>
            <a:chOff x="3541297" y="1792534"/>
            <a:chExt cx="2694277" cy="379805"/>
          </a:xfrm>
        </p:grpSpPr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E7316626-F693-3849-9986-12F9284E7D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06540" y="1923770"/>
              <a:ext cx="554502" cy="24856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CC836CF-2718-9F43-8E07-4CCBAE65CA18}"/>
                </a:ext>
              </a:extLst>
            </p:cNvPr>
            <p:cNvSpPr/>
            <p:nvPr/>
          </p:nvSpPr>
          <p:spPr bwMode="auto">
            <a:xfrm>
              <a:off x="3541297" y="1792534"/>
              <a:ext cx="2694277" cy="379805"/>
            </a:xfrm>
            <a:prstGeom prst="rect">
              <a:avLst/>
            </a:prstGeom>
            <a:noFill/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FF00"/>
                  </a:solidFill>
                  <a:ea typeface="STZhongsong" panose="02010600040101010101" pitchFamily="2" charset="-122"/>
                </a:rPr>
                <a:t>LINAC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FFFF00"/>
                  </a:solidFill>
                  <a:ea typeface="STZhongsong" panose="02010600040101010101" pitchFamily="2" charset="-122"/>
                </a:rPr>
                <a:t>400 m</a:t>
              </a:r>
              <a:endParaRPr lang="zh-CN" altLang="en-US" sz="2000" b="1" dirty="0">
                <a:solidFill>
                  <a:srgbClr val="FFFF00"/>
                </a:solidFill>
                <a:ea typeface="STZhongsong" panose="02010600040101010101" pitchFamily="2" charset="-122"/>
              </a:endParaRPr>
            </a:p>
          </p:txBody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CB8F86C8-6B11-344D-A2C2-29A149B02BAF}"/>
              </a:ext>
            </a:extLst>
          </p:cNvPr>
          <p:cNvGrpSpPr/>
          <p:nvPr/>
        </p:nvGrpSpPr>
        <p:grpSpPr>
          <a:xfrm>
            <a:off x="8089239" y="2369043"/>
            <a:ext cx="2103018" cy="1211337"/>
            <a:chOff x="5858486" y="600912"/>
            <a:chExt cx="2103018" cy="1096794"/>
          </a:xfrm>
        </p:grpSpPr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E6A989B9-7D20-2645-945E-9B7C8F5245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9995" y="1167133"/>
              <a:ext cx="0" cy="530573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C0AA804-B79A-4B44-BF30-4F347BEE3E10}"/>
                </a:ext>
              </a:extLst>
            </p:cNvPr>
            <p:cNvSpPr/>
            <p:nvPr/>
          </p:nvSpPr>
          <p:spPr bwMode="auto">
            <a:xfrm>
              <a:off x="5858486" y="600912"/>
              <a:ext cx="2103018" cy="387946"/>
            </a:xfrm>
            <a:prstGeom prst="rect">
              <a:avLst/>
            </a:prstGeom>
            <a:noFill/>
            <a:ln w="412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FFFF00"/>
                  </a:solidFill>
                  <a:ea typeface="STZhongsong" panose="02010600040101010101" pitchFamily="2" charset="-122"/>
                </a:rPr>
                <a:t>Collider</a:t>
              </a:r>
              <a:r>
                <a:rPr lang="zh-CN" altLang="en-US" b="1" dirty="0">
                  <a:solidFill>
                    <a:srgbClr val="FFFF00"/>
                  </a:solidFill>
                  <a:ea typeface="STZhongsong" panose="02010600040101010101" pitchFamily="2" charset="-122"/>
                </a:rPr>
                <a:t> </a:t>
              </a:r>
              <a:r>
                <a:rPr lang="en-US" altLang="zh-CN" b="1" dirty="0">
                  <a:solidFill>
                    <a:srgbClr val="FFFF00"/>
                  </a:solidFill>
                  <a:ea typeface="STZhongsong" panose="02010600040101010101" pitchFamily="2" charset="-122"/>
                </a:rPr>
                <a:t>Ring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FFFF00"/>
                  </a:solidFill>
                  <a:ea typeface="STZhongsong" panose="02010600040101010101" pitchFamily="2" charset="-122"/>
                </a:rPr>
                <a:t>1000m</a:t>
              </a:r>
              <a:endParaRPr lang="zh-CN" altLang="en-US" b="1" dirty="0">
                <a:solidFill>
                  <a:srgbClr val="FFFF00"/>
                </a:solidFill>
                <a:ea typeface="STZhongsong" panose="02010600040101010101" pitchFamily="2" charset="-122"/>
              </a:endParaRPr>
            </a:p>
          </p:txBody>
        </p:sp>
      </p:grpSp>
      <p:sp>
        <p:nvSpPr>
          <p:cNvPr id="23" name="TextBox 5">
            <a:extLst>
              <a:ext uri="{FF2B5EF4-FFF2-40B4-BE49-F238E27FC236}">
                <a16:creationId xmlns:a16="http://schemas.microsoft.com/office/drawing/2014/main" id="{2DD30111-BE30-4C47-BCA0-A87E772E26B8}"/>
              </a:ext>
            </a:extLst>
          </p:cNvPr>
          <p:cNvSpPr txBox="1"/>
          <p:nvPr/>
        </p:nvSpPr>
        <p:spPr>
          <a:xfrm>
            <a:off x="10321399" y="4002196"/>
            <a:ext cx="1111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FF00"/>
                </a:solidFill>
              </a:rPr>
              <a:t>Detector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9F9F7A6D-07D3-4A46-A46F-5A1F976F7907}"/>
              </a:ext>
            </a:extLst>
          </p:cNvPr>
          <p:cNvSpPr txBox="1"/>
          <p:nvPr/>
        </p:nvSpPr>
        <p:spPr>
          <a:xfrm>
            <a:off x="6895513" y="2338479"/>
            <a:ext cx="166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FFFF00"/>
                </a:solidFill>
              </a:rPr>
              <a:t>Damping Ring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150 m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391C2C7D-A421-65D2-0194-2D5BA54B383B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9639564" y="4037886"/>
            <a:ext cx="681835" cy="164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3D729398-6878-050E-0D65-F9C7D3E5B051}"/>
              </a:ext>
            </a:extLst>
          </p:cNvPr>
          <p:cNvCxnSpPr>
            <a:cxnSpLocks/>
          </p:cNvCxnSpPr>
          <p:nvPr/>
        </p:nvCxnSpPr>
        <p:spPr bwMode="auto">
          <a:xfrm>
            <a:off x="7825295" y="2994396"/>
            <a:ext cx="157658" cy="458323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886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29"/>
    </mc:Choice>
    <mc:Fallback xmlns="">
      <p:transition spd="slow" advTm="8572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test: Setup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4C5A7C-B331-4FD3-B9D3-E5796552511F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5251" y="1692536"/>
            <a:ext cx="4210172" cy="26241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71B30E-08D1-4AAF-9602-D9BDCF2D2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7" y="2067744"/>
            <a:ext cx="5135775" cy="3851830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29971AE7-89D9-4349-BC9C-6AD9445050EF}"/>
              </a:ext>
            </a:extLst>
          </p:cNvPr>
          <p:cNvSpPr txBox="1"/>
          <p:nvPr/>
        </p:nvSpPr>
        <p:spPr>
          <a:xfrm>
            <a:off x="6769370" y="4480465"/>
            <a:ext cx="433605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line: SPS - H4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Particle: 150GeV/c Muon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Electronics: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SRS + APV25 +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mmDAQ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μRGroove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gas: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/iC</a:t>
            </a:r>
            <a:r>
              <a:rPr lang="en-US" altLang="zh-CN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(90/10)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Micromegas trackers gas: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/CO2 (93/7)</a:t>
            </a:r>
          </a:p>
          <a:p>
            <a:endParaRPr lang="en-US" altLang="zh-CN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74D018E-7746-4590-81A1-625BE0FA7D56}"/>
              </a:ext>
            </a:extLst>
          </p:cNvPr>
          <p:cNvSpPr/>
          <p:nvPr/>
        </p:nvSpPr>
        <p:spPr>
          <a:xfrm>
            <a:off x="2758831" y="3696676"/>
            <a:ext cx="351692" cy="7876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AEC5C3-7D4B-485A-920A-5341A2799534}"/>
              </a:ext>
            </a:extLst>
          </p:cNvPr>
          <p:cNvSpPr txBox="1"/>
          <p:nvPr/>
        </p:nvSpPr>
        <p:spPr>
          <a:xfrm>
            <a:off x="2376415" y="4450862"/>
            <a:ext cx="111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highlight>
                  <a:srgbClr val="FFFF00"/>
                </a:highlight>
              </a:rPr>
              <a:t>μRGroove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74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5" y="317638"/>
            <a:ext cx="105884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533BCEA-1E78-47DE-B802-DEF10A466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" y="1520791"/>
            <a:ext cx="5369457" cy="33600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069D179-AFE0-4E4B-8C28-1EA52CDC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4" y="4977594"/>
            <a:ext cx="5369457" cy="14320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A934A9-EC74-4BDF-810D-AC42F9BCF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13" y="1463834"/>
            <a:ext cx="2704710" cy="36062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F40CF5-9C8F-4E83-AEB6-FC5D22C97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86" y="1463834"/>
            <a:ext cx="2704710" cy="360777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1C90A00-4C4A-4FD9-B757-454AA62A1CBC}"/>
              </a:ext>
            </a:extLst>
          </p:cNvPr>
          <p:cNvSpPr txBox="1"/>
          <p:nvPr/>
        </p:nvSpPr>
        <p:spPr>
          <a:xfrm>
            <a:off x="6683934" y="5258640"/>
            <a:ext cx="50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LM 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Drift </a:t>
            </a:r>
            <a:r>
              <a:rPr lang="en-US" altLang="zh-CN" sz="28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lang="en-US" altLang="zh-CN" sz="2800" b="1" kern="100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GND </a:t>
            </a:r>
            <a:r>
              <a:rPr lang="en-US" altLang="zh-CN" sz="28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are both made</a:t>
            </a:r>
            <a:endParaRPr lang="zh-CN" altLang="en-US" sz="28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CBF37D4-F80B-4E2E-9727-696CCFBCE7AC}"/>
              </a:ext>
            </a:extLst>
          </p:cNvPr>
          <p:cNvCxnSpPr>
            <a:cxnSpLocks/>
          </p:cNvCxnSpPr>
          <p:nvPr/>
        </p:nvCxnSpPr>
        <p:spPr>
          <a:xfrm>
            <a:off x="6081247" y="3075963"/>
            <a:ext cx="1248391" cy="474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C6BF40BD-AA8D-49A7-8A2A-D0905D51CE77}"/>
              </a:ext>
            </a:extLst>
          </p:cNvPr>
          <p:cNvSpPr/>
          <p:nvPr/>
        </p:nvSpPr>
        <p:spPr>
          <a:xfrm>
            <a:off x="476451" y="1463834"/>
            <a:ext cx="5619548" cy="3478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97EB84A-D6A6-4330-A91F-3880BBA17521}"/>
              </a:ext>
            </a:extLst>
          </p:cNvPr>
          <p:cNvSpPr txBox="1"/>
          <p:nvPr/>
        </p:nvSpPr>
        <p:spPr>
          <a:xfrm>
            <a:off x="7926404" y="5902815"/>
            <a:ext cx="3905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i="0">
                <a:solidFill>
                  <a:srgbClr val="202020"/>
                </a:solidFill>
                <a:effectLst/>
                <a:hlinkClick r:id="rId7"/>
              </a:rPr>
              <a:t>Zhou Lin, RD51 Collaboration Meeting, 21/06/2023</a:t>
            </a:r>
            <a:endParaRPr lang="zh-CN" altLang="en-US" sz="140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55E5C6-00BF-7520-8715-EA00DF7F0617}"/>
              </a:ext>
            </a:extLst>
          </p:cNvPr>
          <p:cNvSpPr txBox="1"/>
          <p:nvPr/>
        </p:nvSpPr>
        <p:spPr>
          <a:xfrm>
            <a:off x="612644" y="6409654"/>
            <a:ext cx="324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DLC: Diamond Like Carbon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72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Manufacture 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DA8A2BD0-F5FB-42B6-80EC-72086E6F8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23257" r="4525" b="24154"/>
          <a:stretch/>
        </p:blipFill>
        <p:spPr>
          <a:xfrm>
            <a:off x="485823" y="1524600"/>
            <a:ext cx="3269251" cy="2107307"/>
          </a:xfrm>
          <a:prstGeom prst="rect">
            <a:avLst/>
          </a:prstGeom>
        </p:spPr>
      </p:pic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5DD350DF-6951-4FC9-92EF-99C5A7974915}"/>
              </a:ext>
            </a:extLst>
          </p:cNvPr>
          <p:cNvCxnSpPr>
            <a:cxnSpLocks/>
          </p:cNvCxnSpPr>
          <p:nvPr/>
        </p:nvCxnSpPr>
        <p:spPr>
          <a:xfrm>
            <a:off x="2836285" y="1852084"/>
            <a:ext cx="1304955" cy="27377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2D8E8A7F-91C5-4660-8325-CF6B0DB75B9B}"/>
              </a:ext>
            </a:extLst>
          </p:cNvPr>
          <p:cNvCxnSpPr>
            <a:cxnSpLocks/>
          </p:cNvCxnSpPr>
          <p:nvPr/>
        </p:nvCxnSpPr>
        <p:spPr>
          <a:xfrm>
            <a:off x="2105079" y="3247976"/>
            <a:ext cx="860919" cy="75789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>
            <a:extLst>
              <a:ext uri="{FF2B5EF4-FFF2-40B4-BE49-F238E27FC236}">
                <a16:creationId xmlns:a16="http://schemas.microsoft.com/office/drawing/2014/main" id="{02A107C3-4317-4F9F-927C-699F699A3EA7}"/>
              </a:ext>
            </a:extLst>
          </p:cNvPr>
          <p:cNvSpPr/>
          <p:nvPr/>
        </p:nvSpPr>
        <p:spPr>
          <a:xfrm>
            <a:off x="4143918" y="1740701"/>
            <a:ext cx="7428964" cy="205950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4985975-8902-4D85-9C16-6EA5667D799E}"/>
              </a:ext>
            </a:extLst>
          </p:cNvPr>
          <p:cNvSpPr txBox="1"/>
          <p:nvPr/>
        </p:nvSpPr>
        <p:spPr>
          <a:xfrm>
            <a:off x="4785195" y="3463308"/>
            <a:ext cx="1704346" cy="40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Drift electrode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A791359-BC3A-49E7-9F3F-EC987D3492A8}"/>
              </a:ext>
            </a:extLst>
          </p:cNvPr>
          <p:cNvSpPr txBox="1"/>
          <p:nvPr/>
        </p:nvSpPr>
        <p:spPr>
          <a:xfrm>
            <a:off x="7251371" y="3463308"/>
            <a:ext cx="1659220" cy="40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Rohacell</a:t>
            </a:r>
            <a:r>
              <a:rPr lang="en-US" altLang="zh-CN" dirty="0"/>
              <a:t> foam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5045C5A-212E-4471-A47B-389FD435144A}"/>
              </a:ext>
            </a:extLst>
          </p:cNvPr>
          <p:cNvSpPr txBox="1"/>
          <p:nvPr/>
        </p:nvSpPr>
        <p:spPr>
          <a:xfrm>
            <a:off x="9781259" y="3461437"/>
            <a:ext cx="137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Kapton/GND</a:t>
            </a:r>
            <a:endParaRPr lang="zh-CN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69CCBBB-0EEB-447C-B12F-E2422F1B4F52}"/>
              </a:ext>
            </a:extLst>
          </p:cNvPr>
          <p:cNvSpPr/>
          <p:nvPr/>
        </p:nvSpPr>
        <p:spPr>
          <a:xfrm>
            <a:off x="1491274" y="4019960"/>
            <a:ext cx="10081608" cy="221838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7A139A8-D161-422A-9B9C-6A239E5DAF96}"/>
              </a:ext>
            </a:extLst>
          </p:cNvPr>
          <p:cNvSpPr txBox="1"/>
          <p:nvPr/>
        </p:nvSpPr>
        <p:spPr>
          <a:xfrm>
            <a:off x="2105079" y="5888861"/>
            <a:ext cx="137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Kapton/GND</a:t>
            </a:r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EA10211F-37E9-4C17-BB63-844F1638AC4C}"/>
              </a:ext>
            </a:extLst>
          </p:cNvPr>
          <p:cNvSpPr txBox="1"/>
          <p:nvPr/>
        </p:nvSpPr>
        <p:spPr>
          <a:xfrm>
            <a:off x="4601123" y="5885015"/>
            <a:ext cx="1659220" cy="40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Rohacell</a:t>
            </a:r>
            <a:r>
              <a:rPr lang="en-US" altLang="zh-CN" dirty="0"/>
              <a:t> foam</a:t>
            </a:r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477DD52-2B90-47B8-96B7-5256EFF05FFC}"/>
              </a:ext>
            </a:extLst>
          </p:cNvPr>
          <p:cNvSpPr txBox="1"/>
          <p:nvPr/>
        </p:nvSpPr>
        <p:spPr>
          <a:xfrm>
            <a:off x="7176346" y="5888861"/>
            <a:ext cx="12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 strip film</a:t>
            </a:r>
            <a:endParaRPr lang="zh-CN" alt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F941E6E-1C94-41ED-AF78-8B40847BB2BF}"/>
              </a:ext>
            </a:extLst>
          </p:cNvPr>
          <p:cNvSpPr txBox="1"/>
          <p:nvPr/>
        </p:nvSpPr>
        <p:spPr>
          <a:xfrm>
            <a:off x="9501939" y="5902787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Det.&amp;U-strip</a:t>
            </a:r>
            <a:r>
              <a:rPr lang="en-US" altLang="zh-CN" dirty="0"/>
              <a:t> film</a:t>
            </a:r>
            <a:endParaRPr lang="zh-CN" altLang="en-US" dirty="0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335B50DD-AE40-49E6-A10F-8D0AAF2DA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57" y="1838942"/>
            <a:ext cx="2242654" cy="168199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0D412B13-BDA8-473F-BB34-AFBEFD365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24" y="1852084"/>
            <a:ext cx="2242653" cy="168199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C1BCDAE-54CD-4CC5-B87B-0A5ED1D71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80" y="1843562"/>
            <a:ext cx="2236493" cy="167737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023D1FB9-4055-40E8-A403-9A1ABA526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15" y="4225625"/>
            <a:ext cx="2318306" cy="1738730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B3C8DB45-DD50-4079-BD79-7FC762C431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0" y="4230879"/>
            <a:ext cx="2318306" cy="1738730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5F192991-ED75-4EDC-8591-563AF469F9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79" y="4225624"/>
            <a:ext cx="2325592" cy="1744194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A1B76479-43BF-4AAB-972A-309BC2DA9F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73" y="4228520"/>
            <a:ext cx="2318306" cy="17387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A152928-0C8A-4514-9FF2-01E4BD83A03B}"/>
              </a:ext>
            </a:extLst>
          </p:cNvPr>
          <p:cNvSpPr txBox="1"/>
          <p:nvPr/>
        </p:nvSpPr>
        <p:spPr>
          <a:xfrm>
            <a:off x="910028" y="6309529"/>
            <a:ext cx="557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FF0000"/>
                </a:solidFill>
              </a:rPr>
              <a:t>Total material budget: ~0.23%X</a:t>
            </a:r>
            <a:r>
              <a:rPr lang="en-US" altLang="zh-CN" sz="2400" b="1" baseline="-25000" dirty="0">
                <a:solidFill>
                  <a:srgbClr val="FF0000"/>
                </a:solidFill>
              </a:rPr>
              <a:t>0</a:t>
            </a:r>
            <a:endParaRPr lang="zh-CN" altLang="en-US" sz="24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Electrodes design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0007172-5FF9-4218-8841-2F00D2064DD2}"/>
              </a:ext>
            </a:extLst>
          </p:cNvPr>
          <p:cNvGrpSpPr/>
          <p:nvPr/>
        </p:nvGrpSpPr>
        <p:grpSpPr>
          <a:xfrm>
            <a:off x="466740" y="1738475"/>
            <a:ext cx="3357791" cy="4328424"/>
            <a:chOff x="5998860" y="1686848"/>
            <a:chExt cx="3357791" cy="432842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321E56F-1FB1-4D88-83B5-43D37878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860" y="1686848"/>
              <a:ext cx="3357791" cy="4328424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11980ED-48E1-400E-9DA7-99C3EE9D5684}"/>
                </a:ext>
              </a:extLst>
            </p:cNvPr>
            <p:cNvSpPr txBox="1"/>
            <p:nvPr/>
          </p:nvSpPr>
          <p:spPr>
            <a:xfrm>
              <a:off x="6412130" y="2167296"/>
              <a:ext cx="24439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zh-CN" sz="1800" b="1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μ</a:t>
              </a:r>
              <a:r>
                <a:rPr lang="en-US" altLang="zh-CN" sz="1800" b="1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RGroove/U Strips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6272FBC-A211-4A60-A592-5DF11BC9F80C}"/>
              </a:ext>
            </a:extLst>
          </p:cNvPr>
          <p:cNvGrpSpPr/>
          <p:nvPr/>
        </p:nvGrpSpPr>
        <p:grpSpPr>
          <a:xfrm>
            <a:off x="4026231" y="1738475"/>
            <a:ext cx="2552179" cy="4351773"/>
            <a:chOff x="9558351" y="1686848"/>
            <a:chExt cx="2552179" cy="435177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745058-7FBA-419E-8B1A-E9931138B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8351" y="1686848"/>
              <a:ext cx="2350479" cy="4351773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0AAB90E-B5FE-47DB-91B1-21A78BB7C793}"/>
                </a:ext>
              </a:extLst>
            </p:cNvPr>
            <p:cNvSpPr txBox="1"/>
            <p:nvPr/>
          </p:nvSpPr>
          <p:spPr>
            <a:xfrm>
              <a:off x="9666589" y="2167296"/>
              <a:ext cx="24439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kern="1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等线" panose="02010600030101010101" pitchFamily="2" charset="-122"/>
                  <a:cs typeface="Times New Roman" panose="02020603050405020304" pitchFamily="18" charset="0"/>
                </a:rPr>
                <a:t>V Strips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4BCE859-84DE-4CBE-9A17-6A176C5EF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948" y="2416417"/>
            <a:ext cx="5556281" cy="15533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7023DC-EF18-4AF1-B2FB-489308B6D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01" y="4972700"/>
            <a:ext cx="5556828" cy="10941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976C0DE-B855-4984-BCAE-9365B3D499F9}"/>
              </a:ext>
            </a:extLst>
          </p:cNvPr>
          <p:cNvSpPr txBox="1"/>
          <p:nvPr/>
        </p:nvSpPr>
        <p:spPr>
          <a:xfrm>
            <a:off x="8703807" y="1818813"/>
            <a:ext cx="2807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 stack of </a:t>
            </a:r>
            <a:r>
              <a:rPr lang="el-GR" altLang="zh-CN" sz="20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000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RGroove</a:t>
            </a:r>
            <a:endParaRPr lang="zh-CN" alt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A5E03A-9BF1-4134-9CF0-E4FD25F392EB}"/>
              </a:ext>
            </a:extLst>
          </p:cNvPr>
          <p:cNvSpPr txBox="1"/>
          <p:nvPr/>
        </p:nvSpPr>
        <p:spPr>
          <a:xfrm>
            <a:off x="8703807" y="4572590"/>
            <a:ext cx="2771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 stack of V readout</a:t>
            </a:r>
            <a:endParaRPr lang="zh-CN" alt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3ECA4E-06D8-4455-A9FC-8940A7E756CE}"/>
              </a:ext>
            </a:extLst>
          </p:cNvPr>
          <p:cNvSpPr txBox="1"/>
          <p:nvPr/>
        </p:nvSpPr>
        <p:spPr>
          <a:xfrm>
            <a:off x="466740" y="6066899"/>
            <a:ext cx="6453922" cy="73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U/V 2D strip-readout, p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itch of U strips is 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0.4mm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Pitch of V</a:t>
            </a:r>
            <a:r>
              <a:rPr lang="en-US" altLang="zh-CN" b="1" kern="100" dirty="0">
                <a:ea typeface="等线" panose="02010600030101010101" pitchFamily="2" charset="-122"/>
                <a:cs typeface="Times New Roman" panose="02020603050405020304" pitchFamily="18" charset="0"/>
              </a:rPr>
              <a:t> strips is 0.8mm,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 angel between UV is 15</a:t>
            </a: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zh-CN" altLang="zh-CN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B730EE17-FB34-44D9-981C-74F6E8E9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1837080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 marL="0"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Light" panose="020B0300000000000000" pitchFamily="34" charset="-128"/>
                <a:cs typeface="+mj-cs"/>
              </a:rPr>
              <a:t>Large area MPGD for trigger/tracking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A708BDB-8BA3-44FA-9551-AB384FB0E0A3}"/>
              </a:ext>
            </a:extLst>
          </p:cNvPr>
          <p:cNvSpPr txBox="1"/>
          <p:nvPr/>
        </p:nvSpPr>
        <p:spPr>
          <a:xfrm>
            <a:off x="649312" y="5014432"/>
            <a:ext cx="805353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</a:rPr>
              <a:t>ATLAS New Small Wheel Micromegas: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B050"/>
                </a:solidFill>
              </a:rPr>
              <a:t>Production complication </a:t>
            </a:r>
            <a:r>
              <a:rPr lang="en-US" altLang="zh-CN" sz="2000" b="1" dirty="0"/>
              <a:t>of Bulk production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Cluster rate: 6-7kHz/cm</a:t>
            </a:r>
            <a:r>
              <a:rPr lang="en-US" altLang="zh-CN" sz="2000" b="1" baseline="30000" dirty="0"/>
              <a:t>2 </a:t>
            </a:r>
            <a:r>
              <a:rPr lang="en-US" altLang="zh-CN" sz="2000" b="1" dirty="0"/>
              <a:t>at small radius area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99% tracking efficiencies while single layer efficiency is ~80 - 90%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Average spatial resolution reconstructed by CC: ~350μm</a:t>
            </a:r>
          </a:p>
          <a:p>
            <a:pPr marL="0" lvl="1"/>
            <a:endParaRPr lang="en-US" altLang="zh-CN" sz="2000" b="1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B73121D-1747-C112-CE36-D10D3E996565}"/>
              </a:ext>
            </a:extLst>
          </p:cNvPr>
          <p:cNvSpPr txBox="1"/>
          <p:nvPr/>
        </p:nvSpPr>
        <p:spPr>
          <a:xfrm>
            <a:off x="603301" y="4531496"/>
            <a:ext cx="300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linkClick r:id="rId3"/>
              </a:rPr>
              <a:t>CERN-LHCC-2013-006, ATLAS-TDR-020</a:t>
            </a:r>
            <a:endParaRPr lang="zh-CN" altLang="en-US" sz="14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9768DBE-6D1E-4501-97AA-FF126D2AA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270" y="3153445"/>
            <a:ext cx="2903666" cy="168324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35047BE-8B1D-4FE5-BC61-CDF392BE03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2"/>
          <a:stretch/>
        </p:blipFill>
        <p:spPr>
          <a:xfrm>
            <a:off x="293363" y="1899624"/>
            <a:ext cx="3535555" cy="249613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0B1693A2-4688-4C04-9633-B4D79EB47B88}"/>
              </a:ext>
            </a:extLst>
          </p:cNvPr>
          <p:cNvSpPr txBox="1"/>
          <p:nvPr/>
        </p:nvSpPr>
        <p:spPr>
          <a:xfrm>
            <a:off x="2572882" y="1835663"/>
            <a:ext cx="151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MM chamber in ATLAS NSW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C7239115-70EA-4A20-A65C-DCA51488F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563" y="1744322"/>
            <a:ext cx="2378170" cy="12313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1F7789-99B1-4CE0-90C8-FB056EC41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710" y="1740234"/>
            <a:ext cx="2855371" cy="1756867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3DC396A3-F2CD-4E75-9D0F-F01E0505AF81}"/>
              </a:ext>
            </a:extLst>
          </p:cNvPr>
          <p:cNvSpPr txBox="1"/>
          <p:nvPr/>
        </p:nvSpPr>
        <p:spPr>
          <a:xfrm>
            <a:off x="7027937" y="5354787"/>
            <a:ext cx="440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linkClick r:id="rId8"/>
              </a:rPr>
              <a:t>Sala, ATLAS NSW performance studies, Pisa Meeting 2024</a:t>
            </a:r>
            <a:endParaRPr lang="zh-CN" altLang="en-US" sz="1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FCF7D4F-96FE-46E6-9B18-0E38C426B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0657" y="3448636"/>
            <a:ext cx="2371066" cy="17760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06BFD1-BBDE-4AB4-827B-E42F56653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248" y="1668272"/>
            <a:ext cx="2555469" cy="18435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B776E01-3DFC-4CAA-BA34-10DC76C6DD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417"/>
          <a:stretch/>
        </p:blipFill>
        <p:spPr>
          <a:xfrm>
            <a:off x="9650503" y="3551966"/>
            <a:ext cx="2371066" cy="17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93"/>
    </mc:Choice>
    <mc:Fallback xmlns="">
      <p:transition spd="slow" advTm="10509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 with magnetic filed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21D926-C5A5-4E3C-9EB7-069BBB508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85" y="3841652"/>
            <a:ext cx="3376246" cy="25321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163E19-6E9D-4945-834B-C5420A0B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73" y="1473200"/>
            <a:ext cx="5094577" cy="25760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78C988-D1FC-482A-957F-E111A8071554}"/>
              </a:ext>
            </a:extLst>
          </p:cNvPr>
          <p:cNvSpPr/>
          <p:nvPr/>
        </p:nvSpPr>
        <p:spPr>
          <a:xfrm>
            <a:off x="7557210" y="4796387"/>
            <a:ext cx="203200" cy="1168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17FBA8-FF05-47DB-A401-1BD988649DF5}"/>
              </a:ext>
            </a:extLst>
          </p:cNvPr>
          <p:cNvSpPr/>
          <p:nvPr/>
        </p:nvSpPr>
        <p:spPr>
          <a:xfrm>
            <a:off x="8255710" y="4796387"/>
            <a:ext cx="203200" cy="1168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98293A-11FA-476F-B5F4-4FA372EE1B1B}"/>
              </a:ext>
            </a:extLst>
          </p:cNvPr>
          <p:cNvSpPr/>
          <p:nvPr/>
        </p:nvSpPr>
        <p:spPr>
          <a:xfrm>
            <a:off x="10096989" y="4800600"/>
            <a:ext cx="203200" cy="1168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448533E-8BD8-4A76-B8C8-7BF73E65C0E9}"/>
              </a:ext>
            </a:extLst>
          </p:cNvPr>
          <p:cNvSpPr/>
          <p:nvPr/>
        </p:nvSpPr>
        <p:spPr>
          <a:xfrm>
            <a:off x="8919064" y="4905375"/>
            <a:ext cx="958850" cy="9588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E460C95-D24C-4924-84D5-CC91C9A2B920}"/>
              </a:ext>
            </a:extLst>
          </p:cNvPr>
          <p:cNvSpPr/>
          <p:nvPr/>
        </p:nvSpPr>
        <p:spPr>
          <a:xfrm>
            <a:off x="7132320" y="4549775"/>
            <a:ext cx="3758419" cy="167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FA5B1F-6EAE-4EE4-8A32-61DA1DBFA04B}"/>
              </a:ext>
            </a:extLst>
          </p:cNvPr>
          <p:cNvSpPr txBox="1"/>
          <p:nvPr/>
        </p:nvSpPr>
        <p:spPr>
          <a:xfrm>
            <a:off x="8484072" y="4549775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Magnet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C873BF-5DDD-4C5C-AE20-2E290D698DBC}"/>
              </a:ext>
            </a:extLst>
          </p:cNvPr>
          <p:cNvSpPr txBox="1"/>
          <p:nvPr/>
        </p:nvSpPr>
        <p:spPr>
          <a:xfrm>
            <a:off x="7208260" y="5909503"/>
            <a:ext cx="14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μRgroove1&amp;2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F06488F-F3A1-4814-AEA9-297890E78510}"/>
              </a:ext>
            </a:extLst>
          </p:cNvPr>
          <p:cNvSpPr txBox="1"/>
          <p:nvPr/>
        </p:nvSpPr>
        <p:spPr>
          <a:xfrm>
            <a:off x="9784932" y="5925200"/>
            <a:ext cx="11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μRgroove3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C43CC6D-DB57-40ED-B14D-2EED057867BD}"/>
              </a:ext>
            </a:extLst>
          </p:cNvPr>
          <p:cNvSpPr txBox="1"/>
          <p:nvPr/>
        </p:nvSpPr>
        <p:spPr>
          <a:xfrm>
            <a:off x="8669614" y="5929025"/>
            <a:ext cx="13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C-</a:t>
            </a:r>
            <a:r>
              <a:rPr lang="en-US" altLang="zh-CN" dirty="0" err="1"/>
              <a:t>μRGroove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2C8A1B3-B82D-4EC1-ACD5-90E6A811E648}"/>
              </a:ext>
            </a:extLst>
          </p:cNvPr>
          <p:cNvSpPr txBox="1"/>
          <p:nvPr/>
        </p:nvSpPr>
        <p:spPr>
          <a:xfrm>
            <a:off x="7894608" y="425860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143mm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B643741-BEA0-493A-8A59-B19333F01018}"/>
              </a:ext>
            </a:extLst>
          </p:cNvPr>
          <p:cNvSpPr txBox="1"/>
          <p:nvPr/>
        </p:nvSpPr>
        <p:spPr>
          <a:xfrm>
            <a:off x="8799023" y="425860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493mm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B6CF80-069B-48A9-A162-469AD58FCDC5}"/>
              </a:ext>
            </a:extLst>
          </p:cNvPr>
          <p:cNvSpPr txBox="1"/>
          <p:nvPr/>
        </p:nvSpPr>
        <p:spPr>
          <a:xfrm>
            <a:off x="9752507" y="4258604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663mm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253D893-B29C-48A8-A116-3A87E5D20A02}"/>
              </a:ext>
            </a:extLst>
          </p:cNvPr>
          <p:cNvSpPr txBox="1"/>
          <p:nvPr/>
        </p:nvSpPr>
        <p:spPr>
          <a:xfrm>
            <a:off x="7304760" y="4258604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0mm</a:t>
            </a:r>
            <a:endParaRPr lang="zh-CN" altLang="en-US" dirty="0"/>
          </a:p>
        </p:txBody>
      </p:sp>
      <p:sp>
        <p:nvSpPr>
          <p:cNvPr id="24" name="空心弧 23">
            <a:extLst>
              <a:ext uri="{FF2B5EF4-FFF2-40B4-BE49-F238E27FC236}">
                <a16:creationId xmlns:a16="http://schemas.microsoft.com/office/drawing/2014/main" id="{27B64A97-2F75-4599-AA30-24DB87E0CADB}"/>
              </a:ext>
            </a:extLst>
          </p:cNvPr>
          <p:cNvSpPr/>
          <p:nvPr/>
        </p:nvSpPr>
        <p:spPr>
          <a:xfrm rot="7928208">
            <a:off x="8552985" y="4728234"/>
            <a:ext cx="1364260" cy="1364260"/>
          </a:xfrm>
          <a:prstGeom prst="blockArc">
            <a:avLst>
              <a:gd name="adj1" fmla="val 12221765"/>
              <a:gd name="adj2" fmla="val 14904344"/>
              <a:gd name="adj3" fmla="val 54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1C0F4B00-2AFF-4780-88FE-2EDD6DF5EFC0}"/>
              </a:ext>
            </a:extLst>
          </p:cNvPr>
          <p:cNvSpPr/>
          <p:nvPr/>
        </p:nvSpPr>
        <p:spPr>
          <a:xfrm>
            <a:off x="5804389" y="5284232"/>
            <a:ext cx="6134100" cy="2095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BA50DCA-1A62-464A-9F8C-3F7B57BE619C}"/>
              </a:ext>
            </a:extLst>
          </p:cNvPr>
          <p:cNvSpPr txBox="1"/>
          <p:nvPr/>
        </p:nvSpPr>
        <p:spPr>
          <a:xfrm>
            <a:off x="622289" y="1429344"/>
            <a:ext cx="645375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b="1" dirty="0"/>
              <a:t>Setup</a:t>
            </a:r>
            <a:r>
              <a:rPr lang="zh-CN" altLang="en-US" sz="2400" b="1" dirty="0"/>
              <a:t>：</a:t>
            </a:r>
            <a:endParaRPr lang="en-US" altLang="zh-CN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Gas: Ar:CF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:CO</a:t>
            </a:r>
            <a:r>
              <a:rPr lang="en-US" altLang="zh-CN" b="1" baseline="-25000" dirty="0"/>
              <a:t>2</a:t>
            </a:r>
            <a:r>
              <a:rPr lang="en-US" altLang="zh-CN" b="1" dirty="0"/>
              <a:t>/45:40:15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Readout from X strips (cathode)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V strips are grounded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APV25+SRS+mmDAQ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Distance between forward and backward triggers is </a:t>
            </a:r>
            <a:r>
              <a:rPr lang="en-US" altLang="zh-CN" b="1" dirty="0">
                <a:solidFill>
                  <a:srgbClr val="FF0000"/>
                </a:solidFill>
              </a:rPr>
              <a:t>~8m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3 </a:t>
            </a:r>
            <a:r>
              <a:rPr lang="en-US" altLang="zh-CN" b="1" dirty="0" err="1">
                <a:solidFill>
                  <a:srgbClr val="FF0000"/>
                </a:solidFill>
              </a:rPr>
              <a:t>μRGroove</a:t>
            </a:r>
            <a:r>
              <a:rPr lang="en-US" altLang="zh-CN" b="1" dirty="0">
                <a:solidFill>
                  <a:srgbClr val="FF0000"/>
                </a:solidFill>
              </a:rPr>
              <a:t> trackers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0.5-1.5Tesla magnetic filed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804900-5CEB-4CBD-B7A0-3860867F34FC}"/>
              </a:ext>
            </a:extLst>
          </p:cNvPr>
          <p:cNvSpPr txBox="1"/>
          <p:nvPr/>
        </p:nvSpPr>
        <p:spPr>
          <a:xfrm>
            <a:off x="1791285" y="5780121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2024. 09-10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5277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DBF7745-DD08-4F4D-89E0-202AFDBDB4D7}"/>
              </a:ext>
            </a:extLst>
          </p:cNvPr>
          <p:cNvSpPr txBox="1"/>
          <p:nvPr/>
        </p:nvSpPr>
        <p:spPr>
          <a:xfrm>
            <a:off x="342605" y="317638"/>
            <a:ext cx="10365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test with magnetic filed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96751D-5832-4FC6-9B47-763C4756E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5" y="1400592"/>
            <a:ext cx="1819432" cy="542172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7F79100-13FD-44B9-9332-4CA7349A599F}"/>
              </a:ext>
            </a:extLst>
          </p:cNvPr>
          <p:cNvSpPr txBox="1"/>
          <p:nvPr/>
        </p:nvSpPr>
        <p:spPr>
          <a:xfrm>
            <a:off x="516369" y="3336218"/>
            <a:ext cx="82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0 </a:t>
            </a:r>
            <a:r>
              <a:rPr lang="en-US" altLang="zh-CN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Telsa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85921C-2352-4585-965E-C6992D09C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21" y="1400591"/>
            <a:ext cx="1819432" cy="54217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006BC7F-89B7-481E-9BBF-8E0D566B30BC}"/>
              </a:ext>
            </a:extLst>
          </p:cNvPr>
          <p:cNvSpPr txBox="1"/>
          <p:nvPr/>
        </p:nvSpPr>
        <p:spPr>
          <a:xfrm>
            <a:off x="6008141" y="3336218"/>
            <a:ext cx="82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</a:rPr>
              <a:t>1 </a:t>
            </a:r>
            <a:r>
              <a:rPr lang="en-US" altLang="zh-CN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Telsa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ADF3E8-EEA7-455D-B0B1-FFD5C50E013E}"/>
              </a:ext>
            </a:extLst>
          </p:cNvPr>
          <p:cNvSpPr txBox="1"/>
          <p:nvPr/>
        </p:nvSpPr>
        <p:spPr>
          <a:xfrm>
            <a:off x="2162037" y="1673079"/>
            <a:ext cx="365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For perpendicular tracks, CC method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041B85F-4B67-4B01-97EC-A13E0B14D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10" y="2150397"/>
            <a:ext cx="2873726" cy="24260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FD1775D-F33E-4F59-BE52-DF08D6A5A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19" y="2150399"/>
            <a:ext cx="2873727" cy="2426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53913CF-6120-4EAD-9BF3-4AB3DCFD0EE8}"/>
                  </a:ext>
                </a:extLst>
              </p:cNvPr>
              <p:cNvSpPr txBox="1"/>
              <p:nvPr/>
            </p:nvSpPr>
            <p:spPr>
              <a:xfrm>
                <a:off x="2765118" y="5585292"/>
                <a:ext cx="2630528" cy="955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dirty="0"/>
                  <a:t>For 150GeV/c muon,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𝑚𝑣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𝐵𝑞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/>
                  <a:t> @B=1T</a:t>
                </a:r>
                <a:endParaRPr lang="en-US" altLang="zh-CN" b="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53913CF-6120-4EAD-9BF3-4AB3DCFD0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118" y="5585292"/>
                <a:ext cx="2630528" cy="955070"/>
              </a:xfrm>
              <a:prstGeom prst="rect">
                <a:avLst/>
              </a:prstGeom>
              <a:blipFill>
                <a:blip r:embed="rId7"/>
                <a:stretch>
                  <a:fillRect l="-5568" t="-8280" r="-2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57184A1A-A196-4AD8-B90A-982F8537174A}"/>
              </a:ext>
            </a:extLst>
          </p:cNvPr>
          <p:cNvSpPr txBox="1"/>
          <p:nvPr/>
        </p:nvSpPr>
        <p:spPr>
          <a:xfrm>
            <a:off x="2713870" y="4722985"/>
            <a:ext cx="286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Spatial resolution is ~94μm as</a:t>
            </a:r>
            <a:r>
              <a:rPr lang="zh-CN" altLang="en-US" dirty="0"/>
              <a:t> </a:t>
            </a:r>
            <a:r>
              <a:rPr lang="en-US" altLang="zh-CN" dirty="0"/>
              <a:t>a reference @B=0T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4C7F3FA-6C52-4ABF-9D4B-AD39FF67CEC3}"/>
              </a:ext>
            </a:extLst>
          </p:cNvPr>
          <p:cNvSpPr txBox="1"/>
          <p:nvPr/>
        </p:nvSpPr>
        <p:spPr>
          <a:xfrm>
            <a:off x="7877654" y="1673078"/>
            <a:ext cx="365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For perpendicular tracks, CC method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22CBF28-CFB5-4470-B027-53D7B70EB052}"/>
              </a:ext>
            </a:extLst>
          </p:cNvPr>
          <p:cNvSpPr txBox="1"/>
          <p:nvPr/>
        </p:nvSpPr>
        <p:spPr>
          <a:xfrm>
            <a:off x="8147644" y="4584484"/>
            <a:ext cx="3446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Spatial resolution is ~400μm</a:t>
            </a:r>
          </a:p>
          <a:p>
            <a:r>
              <a:rPr lang="en-US" altLang="zh-CN" dirty="0"/>
              <a:t>Bias: ~1.592mm, sigma:</a:t>
            </a:r>
            <a:r>
              <a:rPr lang="zh-CN" altLang="en-US" dirty="0"/>
              <a:t> </a:t>
            </a:r>
            <a:r>
              <a:rPr lang="en-US" altLang="zh-CN" dirty="0"/>
              <a:t>~400μm</a:t>
            </a:r>
          </a:p>
          <a:p>
            <a:r>
              <a:rPr lang="en-US" altLang="zh-CN" dirty="0"/>
              <a:t>Lorenz angle: ~17.7° 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60EBCC4-1937-4761-9A70-C39B81A9CC19}"/>
              </a:ext>
            </a:extLst>
          </p:cNvPr>
          <p:cNvSpPr txBox="1"/>
          <p:nvPr/>
        </p:nvSpPr>
        <p:spPr>
          <a:xfrm>
            <a:off x="8147644" y="5515840"/>
            <a:ext cx="338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Trackers’ hit map shift caused by long distance between triggers.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98579D-94B9-4366-976E-0F49898BE072}"/>
              </a:ext>
            </a:extLst>
          </p:cNvPr>
          <p:cNvSpPr txBox="1"/>
          <p:nvPr/>
        </p:nvSpPr>
        <p:spPr>
          <a:xfrm>
            <a:off x="7659965" y="6262530"/>
            <a:ext cx="393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Further analysis based on </a:t>
            </a:r>
            <a:r>
              <a:rPr lang="en-US" altLang="zh-CN" b="1" dirty="0" err="1">
                <a:solidFill>
                  <a:srgbClr val="FF0000"/>
                </a:solidFill>
              </a:rPr>
              <a:t>μTPC</a:t>
            </a:r>
            <a:r>
              <a:rPr lang="en-US" altLang="zh-CN" b="1" dirty="0">
                <a:solidFill>
                  <a:srgbClr val="FF0000"/>
                </a:solidFill>
              </a:rPr>
              <a:t> needed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89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2AAE73-C202-4643-B279-C277A7E98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30" y="1527652"/>
            <a:ext cx="8274475" cy="51691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99D4228-6231-4217-A692-581F80D3A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0590739" cy="89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5000"/>
              </a:lnSpc>
              <a:buClr>
                <a:srgbClr val="FFFFFF"/>
              </a:buClr>
            </a:pPr>
            <a:r>
              <a:rPr kumimoji="1" lang="en-US" altLang="zh-CN" sz="4000" b="1" dirty="0">
                <a:latin typeface="+mn-lt"/>
                <a:ea typeface="+mj-ea"/>
                <a:cs typeface="Arial" panose="020B0604020202020204" pitchFamily="34" charset="0"/>
              </a:rPr>
              <a:t>The Size of 3-layer ITKW</a:t>
            </a:r>
            <a:endParaRPr kumimoji="1" lang="en-US" altLang="zh-CN" sz="40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0DFA65-51DE-4FC9-81B4-1CFE99544FFB}"/>
              </a:ext>
            </a:extLst>
          </p:cNvPr>
          <p:cNvSpPr txBox="1"/>
          <p:nvPr/>
        </p:nvSpPr>
        <p:spPr>
          <a:xfrm>
            <a:off x="477126" y="4555427"/>
            <a:ext cx="4522124" cy="1842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Size of active area: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Layer0:   D=131.0mm, L=100.0mm;</a:t>
            </a: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Layer1:   D=131.0mm, L=380.0mm;</a:t>
            </a:r>
            <a:endParaRPr lang="zh-CN" altLang="zh-CN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Layer2:   D=229.4mm, L=650.0mm;</a:t>
            </a:r>
            <a:endParaRPr lang="zh-CN" altLang="zh-CN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Layer3:   D=327.9mm, L=920.0mm;</a:t>
            </a:r>
            <a:endParaRPr lang="zh-CN" altLang="zh-CN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1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801F8BF-9DA4-415D-8A79-76CA67AC4E42}"/>
              </a:ext>
            </a:extLst>
          </p:cNvPr>
          <p:cNvSpPr txBox="1"/>
          <p:nvPr/>
        </p:nvSpPr>
        <p:spPr>
          <a:xfrm>
            <a:off x="733149" y="4745958"/>
            <a:ext cx="300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linkClick r:id="rId2"/>
              </a:rPr>
              <a:t>CERN-LHCC-2015-012, CMS-TDR-013</a:t>
            </a:r>
            <a:endParaRPr lang="zh-CN" altLang="en-US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37AB5A-CA87-419E-983A-627EA625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477" y="2719353"/>
            <a:ext cx="3195638" cy="19063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9C14C1-C97E-4A92-80AF-163885F1F0CF}"/>
              </a:ext>
            </a:extLst>
          </p:cNvPr>
          <p:cNvSpPr txBox="1"/>
          <p:nvPr/>
        </p:nvSpPr>
        <p:spPr>
          <a:xfrm>
            <a:off x="733149" y="5146380"/>
            <a:ext cx="9795376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</a:rPr>
              <a:t>CMS Forward Muon System GEM: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B050"/>
                </a:solidFill>
              </a:rPr>
              <a:t>mechanical limitation </a:t>
            </a:r>
            <a:r>
              <a:rPr lang="en-US" altLang="zh-CN" b="1" dirty="0"/>
              <a:t>of Self-stretch process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Expected hit rate: 2-144kHz/cm</a:t>
            </a:r>
            <a:r>
              <a:rPr lang="en-US" altLang="zh-CN" b="1" baseline="30000" dirty="0"/>
              <a:t>2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average efficiency is ~93.8%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Spatial resolution of prototype: ~267μm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FE4500B-E2F4-48F4-B956-CA5804FAC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1837080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 marL="0"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Light" panose="020B0300000000000000" pitchFamily="34" charset="-128"/>
                <a:cs typeface="+mj-cs"/>
              </a:rPr>
              <a:t>Large area MPGD for trigger/tracking</a:t>
            </a:r>
          </a:p>
        </p:txBody>
      </p:sp>
      <p:pic>
        <p:nvPicPr>
          <p:cNvPr id="9" name="Picture 1" descr="Picture 1">
            <a:extLst>
              <a:ext uri="{FF2B5EF4-FFF2-40B4-BE49-F238E27FC236}">
                <a16:creationId xmlns:a16="http://schemas.microsoft.com/office/drawing/2014/main" id="{AB3EF0D8-37DA-4D12-A169-A7BFEC9DD2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87"/>
          <a:stretch>
            <a:fillRect/>
          </a:stretch>
        </p:blipFill>
        <p:spPr>
          <a:xfrm>
            <a:off x="457200" y="1396275"/>
            <a:ext cx="2662989" cy="3317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ject 8" descr="object 8">
            <a:extLst>
              <a:ext uri="{FF2B5EF4-FFF2-40B4-BE49-F238E27FC236}">
                <a16:creationId xmlns:a16="http://schemas.microsoft.com/office/drawing/2014/main" id="{0271BDC9-016B-41D8-99BF-2672D82C8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535" y="1699709"/>
            <a:ext cx="1279580" cy="101964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C50FF36-5988-424D-B45D-6B4DBC8ED5EC}"/>
              </a:ext>
            </a:extLst>
          </p:cNvPr>
          <p:cNvSpPr txBox="1"/>
          <p:nvPr/>
        </p:nvSpPr>
        <p:spPr>
          <a:xfrm>
            <a:off x="2971205" y="3209725"/>
            <a:ext cx="153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GEM chamber in CMS MS 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F4630D-BD65-4DEB-941E-45016F5E3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40" y="1460026"/>
            <a:ext cx="2065644" cy="1626371"/>
          </a:xfrm>
          <a:prstGeom prst="rect">
            <a:avLst/>
          </a:prstGeom>
        </p:spPr>
      </p:pic>
      <p:pic>
        <p:nvPicPr>
          <p:cNvPr id="14" name="Picture 21" descr="Picture 21">
            <a:extLst>
              <a:ext uri="{FF2B5EF4-FFF2-40B4-BE49-F238E27FC236}">
                <a16:creationId xmlns:a16="http://schemas.microsoft.com/office/drawing/2014/main" id="{06D59E10-57AB-4CBB-82C1-559E7FF16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669" y="1516995"/>
            <a:ext cx="2240144" cy="343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5EE0F5-EC5C-409D-82D3-2A38C77C1E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1" t="16777" r="1663"/>
          <a:stretch/>
        </p:blipFill>
        <p:spPr>
          <a:xfrm>
            <a:off x="9123750" y="3299608"/>
            <a:ext cx="2754507" cy="173656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18EE5C2-F7DE-41AB-802B-37592C3863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3750" y="1518120"/>
            <a:ext cx="2662989" cy="171776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786B16E-5987-48DB-A40A-95E287D34634}"/>
              </a:ext>
            </a:extLst>
          </p:cNvPr>
          <p:cNvSpPr txBox="1"/>
          <p:nvPr/>
        </p:nvSpPr>
        <p:spPr>
          <a:xfrm>
            <a:off x="7158013" y="5401301"/>
            <a:ext cx="495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hlinkClick r:id="rId10"/>
              </a:rPr>
              <a:t>Archana, Experience with the Triple-GEM detectors at the LHC CMS experiment, Pisa Meeting 2024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9609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B730EE17-FB34-44D9-981C-74F6E8E9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1837080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 marL="0"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Light" panose="020B0300000000000000" pitchFamily="34" charset="-128"/>
                <a:cs typeface="+mj-cs"/>
              </a:rPr>
              <a:t>Large area MPGD for trigger/tracking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696E02-598C-4369-B0B2-035CB3C8694E}"/>
              </a:ext>
            </a:extLst>
          </p:cNvPr>
          <p:cNvSpPr txBox="1"/>
          <p:nvPr/>
        </p:nvSpPr>
        <p:spPr>
          <a:xfrm>
            <a:off x="693000" y="4913566"/>
            <a:ext cx="4016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i="0" dirty="0">
                <a:solidFill>
                  <a:srgbClr val="202020"/>
                </a:solidFill>
                <a:effectLst/>
                <a:hlinkClick r:id="rId3"/>
              </a:rPr>
              <a:t>G. </a:t>
            </a:r>
            <a:r>
              <a:rPr lang="en-US" altLang="zh-CN" sz="1400" i="0" dirty="0" err="1">
                <a:solidFill>
                  <a:srgbClr val="202020"/>
                </a:solidFill>
                <a:effectLst/>
                <a:hlinkClick r:id="rId3"/>
              </a:rPr>
              <a:t>Bencivenni</a:t>
            </a:r>
            <a:r>
              <a:rPr lang="en-US" altLang="zh-CN" sz="1400" i="0" dirty="0">
                <a:solidFill>
                  <a:srgbClr val="202020"/>
                </a:solidFill>
                <a:effectLst/>
                <a:hlinkClick r:id="rId3"/>
              </a:rPr>
              <a:t> at </a:t>
            </a:r>
            <a:r>
              <a:rPr lang="en-US" altLang="zh-CN" sz="1400" i="0" dirty="0" err="1">
                <a:solidFill>
                  <a:srgbClr val="202020"/>
                </a:solidFill>
                <a:effectLst/>
                <a:hlinkClick r:id="rId3"/>
              </a:rPr>
              <a:t>J.Phys.Conf.Ser</a:t>
            </a:r>
            <a:r>
              <a:rPr lang="en-US" altLang="zh-CN" sz="1400" i="0" dirty="0">
                <a:solidFill>
                  <a:srgbClr val="202020"/>
                </a:solidFill>
                <a:effectLst/>
                <a:hlinkClick r:id="rId3"/>
              </a:rPr>
              <a:t>. 1498 (2020) 012003</a:t>
            </a:r>
            <a:endParaRPr lang="zh-CN" altLang="en-US" sz="1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8312B9-28D8-CC12-9A49-E7C54A358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" y="1794360"/>
            <a:ext cx="2433845" cy="1425392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943DD8CB-342B-0288-F558-28FB7F018CF6}"/>
              </a:ext>
            </a:extLst>
          </p:cNvPr>
          <p:cNvSpPr txBox="1"/>
          <p:nvPr/>
        </p:nvSpPr>
        <p:spPr>
          <a:xfrm>
            <a:off x="657859" y="5305121"/>
            <a:ext cx="1087628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</a:rPr>
              <a:t>micro-Resistive WELL: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Single stage MPGD without tension requirement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Simple structure and Easy assembly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Various prototypes: Good spatial resolution (&lt;100μm) and High rate capability (1~10MHz/cm</a:t>
            </a:r>
            <a:r>
              <a:rPr lang="en-US" altLang="zh-CN" sz="2000" b="1" baseline="30000" dirty="0"/>
              <a:t>2</a:t>
            </a:r>
            <a:r>
              <a:rPr lang="en-US" altLang="zh-CN" sz="2000" b="1" dirty="0"/>
              <a:t>) 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378163A8-E498-0750-B9A8-E7A60C750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59" y="3219752"/>
            <a:ext cx="2433845" cy="179570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A7231D68-D36F-BDCE-30CA-097F7CC8A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019" y="3234979"/>
            <a:ext cx="2316711" cy="17375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AC2BE7-0AE6-4BF6-81DC-723C0C6CB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805" y="1778298"/>
            <a:ext cx="2433845" cy="144411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605260-9E3F-4DC4-8B65-F4276A1501C1}"/>
              </a:ext>
            </a:extLst>
          </p:cNvPr>
          <p:cNvSpPr txBox="1"/>
          <p:nvPr/>
        </p:nvSpPr>
        <p:spPr>
          <a:xfrm>
            <a:off x="2522576" y="3062060"/>
            <a:ext cx="96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highlight>
                  <a:srgbClr val="FFFF00"/>
                </a:highlight>
              </a:rPr>
              <a:t>μRWELL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669571-4572-46E2-B2C6-040CB8E09A30}"/>
              </a:ext>
            </a:extLst>
          </p:cNvPr>
          <p:cNvSpPr txBox="1"/>
          <p:nvPr/>
        </p:nvSpPr>
        <p:spPr>
          <a:xfrm>
            <a:off x="5660970" y="52156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8"/>
              </a:rPr>
              <a:t>Matteo at, The μ-RWELL for future HEP challenges, MPGD2024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5007656-DDD3-4200-AD50-821F67AE2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3111" y="1575437"/>
            <a:ext cx="6471718" cy="36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93"/>
    </mc:Choice>
    <mc:Fallback xmlns="">
      <p:transition spd="slow" advTm="10509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B730EE17-FB34-44D9-981C-74F6E8E9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66" y="161182"/>
            <a:ext cx="11837080" cy="100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 MT" pitchFamily="34" charset="0"/>
                <a:ea typeface="宋体" panose="02010600030101010101" pitchFamily="2" charset="-122"/>
              </a:defRPr>
            </a:lvl9pPr>
          </a:lstStyle>
          <a:p>
            <a:pPr marL="0" indent="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UI Light" panose="020B0300000000000000" pitchFamily="34" charset="-128"/>
                <a:cs typeface="+mj-cs"/>
              </a:rPr>
              <a:t>micro-Resistive Groove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A708BDB-8BA3-44FA-9551-AB384FB0E0A3}"/>
              </a:ext>
            </a:extLst>
          </p:cNvPr>
          <p:cNvSpPr txBox="1"/>
          <p:nvPr/>
        </p:nvSpPr>
        <p:spPr>
          <a:xfrm>
            <a:off x="632500" y="4038010"/>
            <a:ext cx="1112561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zh-CN" sz="2000" b="1" baseline="-250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MM 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&gt; </a:t>
            </a:r>
            <a:r>
              <a:rPr lang="en-US" altLang="zh-CN" sz="2000" b="1" dirty="0" err="1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zh-CN" sz="2000" b="1" baseline="-25000" dirty="0" err="1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μRWELL</a:t>
            </a:r>
            <a:r>
              <a:rPr lang="en-US" altLang="zh-CN" sz="2000" b="1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less </a:t>
            </a:r>
            <a:r>
              <a:rPr lang="en-US" altLang="zh-CN" sz="2000" b="1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parasitic 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capacitance</a:t>
            </a:r>
            <a:r>
              <a:rPr lang="en-US" altLang="zh-CN" sz="2000" b="1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of readout strips and longer drift distance of the avalanche</a:t>
            </a:r>
            <a:r>
              <a:rPr lang="en-US" altLang="zh-CN" sz="2000" b="1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charge for MM.</a:t>
            </a: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B05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Large area</a:t>
            </a:r>
            <a:r>
              <a:rPr lang="en-US" altLang="zh-CN" sz="2000" b="1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means much larger capacitance which will significantly </a:t>
            </a:r>
            <a:r>
              <a:rPr lang="en-US" altLang="zh-CN" sz="2000" b="1" dirty="0">
                <a:solidFill>
                  <a:srgbClr val="00B05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reduce signal amplitude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000" b="1" dirty="0"/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X and Y readout strips of 2D strip-readout MPGD only receiving </a:t>
            </a:r>
            <a:r>
              <a:rPr lang="en-US" altLang="zh-CN" sz="2000" b="1" dirty="0">
                <a:solidFill>
                  <a:srgbClr val="00B050"/>
                </a:solidFill>
              </a:rPr>
              <a:t>~50% </a:t>
            </a:r>
            <a:r>
              <a:rPr lang="en-US" altLang="zh-CN" sz="2000" b="1" dirty="0"/>
              <a:t>of the total induced charge.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FF0000"/>
                </a:solidFill>
              </a:rPr>
              <a:t>The cathode </a:t>
            </a:r>
            <a:r>
              <a:rPr lang="en-US" altLang="zh-CN" sz="2400" b="1" dirty="0">
                <a:solidFill>
                  <a:srgbClr val="FF0000"/>
                </a:solidFill>
              </a:rPr>
              <a:t>of </a:t>
            </a:r>
            <a:r>
              <a:rPr lang="en-US" altLang="zh-CN" sz="2400" b="1" dirty="0" err="1">
                <a:solidFill>
                  <a:srgbClr val="FF0000"/>
                </a:solidFill>
              </a:rPr>
              <a:t>μRGroove</a:t>
            </a:r>
            <a:r>
              <a:rPr lang="en-US" altLang="zh-CN" sz="2400" b="1" dirty="0">
                <a:solidFill>
                  <a:srgbClr val="FF0000"/>
                </a:solidFill>
              </a:rPr>
              <a:t> itself</a:t>
            </a:r>
            <a:r>
              <a:rPr lang="zh-CN" altLang="en-US" sz="2400" b="1" dirty="0">
                <a:solidFill>
                  <a:srgbClr val="FF0000"/>
                </a:solidFill>
              </a:rPr>
              <a:t> can be used as </a:t>
            </a:r>
            <a:r>
              <a:rPr lang="en-US" altLang="zh-CN" sz="2400" b="1" dirty="0">
                <a:solidFill>
                  <a:srgbClr val="FF0000"/>
                </a:solidFill>
              </a:rPr>
              <a:t>1D-</a:t>
            </a:r>
            <a:r>
              <a:rPr lang="zh-CN" altLang="en-US" sz="2400" b="1" dirty="0">
                <a:solidFill>
                  <a:srgbClr val="FF0000"/>
                </a:solidFill>
              </a:rPr>
              <a:t>readout </a:t>
            </a:r>
            <a:r>
              <a:rPr lang="en-US" altLang="zh-CN" sz="2400" b="1" dirty="0">
                <a:solidFill>
                  <a:srgbClr val="FF0000"/>
                </a:solidFill>
              </a:rPr>
              <a:t>strip.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</a:rPr>
              <a:t>Decoupled X&amp;Y readout strips, no induced charge sharing effect, increased signal amplitude.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</a:rPr>
              <a:t>Compatible with all the techniques developed for the </a:t>
            </a:r>
            <a:r>
              <a:rPr lang="el-GR" altLang="zh-CN" sz="2000" b="1" dirty="0">
                <a:solidFill>
                  <a:srgbClr val="FF0000"/>
                </a:solidFill>
              </a:rPr>
              <a:t>μ</a:t>
            </a:r>
            <a:r>
              <a:rPr lang="en-US" altLang="zh-CN" sz="2000" b="1" dirty="0">
                <a:solidFill>
                  <a:srgbClr val="FF0000"/>
                </a:solidFill>
              </a:rPr>
              <a:t>RWELL manufacture.</a:t>
            </a:r>
          </a:p>
          <a:p>
            <a:pPr marL="800100" lvl="2" indent="-34290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</a:rPr>
              <a:t>Easy clean, which is one of the </a:t>
            </a:r>
            <a:r>
              <a:rPr lang="en-US" altLang="zh-CN" sz="2000" b="1">
                <a:solidFill>
                  <a:srgbClr val="FF0000"/>
                </a:solidFill>
              </a:rPr>
              <a:t>most important </a:t>
            </a:r>
            <a:r>
              <a:rPr lang="en-US" altLang="zh-CN" sz="2000" b="1" dirty="0">
                <a:solidFill>
                  <a:srgbClr val="FF0000"/>
                </a:solidFill>
              </a:rPr>
              <a:t>performance for the end user.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AC2B748-2BAE-4DB9-BDBC-E7CBEFCEE3DA}"/>
              </a:ext>
            </a:extLst>
          </p:cNvPr>
          <p:cNvGrpSpPr/>
          <p:nvPr/>
        </p:nvGrpSpPr>
        <p:grpSpPr>
          <a:xfrm>
            <a:off x="6304074" y="1446211"/>
            <a:ext cx="5218168" cy="2511488"/>
            <a:chOff x="409098" y="1537935"/>
            <a:chExt cx="5686902" cy="275522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E70D31-2A9A-476B-BE79-AD99F0A99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2" t="2010" r="8368" b="14435"/>
            <a:stretch/>
          </p:blipFill>
          <p:spPr>
            <a:xfrm>
              <a:off x="3605889" y="2345459"/>
              <a:ext cx="2394014" cy="1206250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9696E02-598C-4369-B0B2-035CB3C8694E}"/>
                </a:ext>
              </a:extLst>
            </p:cNvPr>
            <p:cNvSpPr txBox="1"/>
            <p:nvPr/>
          </p:nvSpPr>
          <p:spPr>
            <a:xfrm>
              <a:off x="2696833" y="3955511"/>
              <a:ext cx="3354478" cy="337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400" i="0" dirty="0">
                  <a:solidFill>
                    <a:srgbClr val="202020"/>
                  </a:solidFill>
                  <a:effectLst/>
                  <a:hlinkClick r:id="rId4"/>
                </a:rPr>
                <a:t>Siqi He, RD51 Mini-Week, 02/27/2023</a:t>
              </a:r>
              <a:endParaRPr lang="zh-CN" altLang="en-US" sz="1400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AE2A626-53D8-414B-8E10-743D00B68442}"/>
                </a:ext>
              </a:extLst>
            </p:cNvPr>
            <p:cNvSpPr/>
            <p:nvPr/>
          </p:nvSpPr>
          <p:spPr>
            <a:xfrm>
              <a:off x="409098" y="1537935"/>
              <a:ext cx="5686902" cy="273280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4D3222D-2E27-4EEA-848C-2489A995D4AA}"/>
                </a:ext>
              </a:extLst>
            </p:cNvPr>
            <p:cNvSpPr txBox="1"/>
            <p:nvPr/>
          </p:nvSpPr>
          <p:spPr>
            <a:xfrm>
              <a:off x="4047265" y="1778666"/>
              <a:ext cx="12472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err="1">
                  <a:highlight>
                    <a:srgbClr val="FFFF00"/>
                  </a:highlight>
                </a:rPr>
                <a:t>μRGroove</a:t>
              </a:r>
              <a:endParaRPr lang="zh-CN" altLang="en-US" sz="2000" b="1" dirty="0">
                <a:highlight>
                  <a:srgbClr val="FFFF00"/>
                </a:highlight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1691D0D-0E01-4C48-A953-C08789F616BE}"/>
              </a:ext>
            </a:extLst>
          </p:cNvPr>
          <p:cNvGrpSpPr/>
          <p:nvPr/>
        </p:nvGrpSpPr>
        <p:grpSpPr>
          <a:xfrm>
            <a:off x="1002558" y="1451293"/>
            <a:ext cx="5093442" cy="2491054"/>
            <a:chOff x="6246464" y="1543018"/>
            <a:chExt cx="5686902" cy="2727722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1CD1D24-9C7B-43E0-92F9-075550B8B4D6}"/>
                </a:ext>
              </a:extLst>
            </p:cNvPr>
            <p:cNvSpPr/>
            <p:nvPr/>
          </p:nvSpPr>
          <p:spPr>
            <a:xfrm>
              <a:off x="6246464" y="1543018"/>
              <a:ext cx="5686902" cy="272772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52948E6-184E-4CA3-BEDB-CA7B375D2DDB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195008" y="1651496"/>
              <a:ext cx="2507625" cy="2282714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60ABC0F-8D53-41CF-A29F-439685BD5C41}"/>
                </a:ext>
              </a:extLst>
            </p:cNvPr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9859" y="1693680"/>
              <a:ext cx="2684685" cy="2259080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EED0DF9-E46C-413F-8B98-E8D5A184F20F}"/>
                </a:ext>
              </a:extLst>
            </p:cNvPr>
            <p:cNvSpPr txBox="1"/>
            <p:nvPr/>
          </p:nvSpPr>
          <p:spPr>
            <a:xfrm>
              <a:off x="8248116" y="3930983"/>
              <a:ext cx="3260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hlinkClick r:id="rId8"/>
                </a:rPr>
                <a:t>L. </a:t>
              </a:r>
              <a:r>
                <a:rPr lang="en-US" altLang="zh-CN" sz="1400" dirty="0" err="1">
                  <a:hlinkClick r:id="rId8"/>
                </a:rPr>
                <a:t>Scharenberg</a:t>
              </a:r>
              <a:r>
                <a:rPr lang="en-US" altLang="zh-CN" sz="1400" dirty="0">
                  <a:hlinkClick r:id="rId8"/>
                </a:rPr>
                <a:t> et al 2024 JINST 19 P05053</a:t>
              </a:r>
              <a:endParaRPr lang="zh-CN" altLang="en-US" sz="1400" dirty="0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FED7189-06EB-4CF4-9904-367B32D3CA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44" y="1886996"/>
            <a:ext cx="3354627" cy="18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93"/>
    </mc:Choice>
    <mc:Fallback xmlns="">
      <p:transition spd="slow" advTm="10509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10cm×10cm </a:t>
            </a:r>
            <a:r>
              <a:rPr lang="en-US" altLang="zh-CN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μRGroove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422BA007-7C05-46C3-B4A7-CE9D9602122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78040" y="4049638"/>
            <a:ext cx="2249118" cy="2221538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D751CB0-220C-4928-99B0-B32514672BB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10586" y="1570832"/>
            <a:ext cx="2166496" cy="215257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4F0D2493-525F-41BA-B347-2531AF2A25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84351" y="1570832"/>
            <a:ext cx="2188767" cy="215257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7FA098C2-E3A0-444E-8672-F186AED11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2021" y="4314566"/>
            <a:ext cx="2233425" cy="1675069"/>
          </a:xfrm>
          <a:prstGeom prst="rect">
            <a:avLst/>
          </a:prstGeom>
        </p:spPr>
      </p:pic>
      <p:sp>
        <p:nvSpPr>
          <p:cNvPr id="6" name="箭头: 下 5">
            <a:extLst>
              <a:ext uri="{FF2B5EF4-FFF2-40B4-BE49-F238E27FC236}">
                <a16:creationId xmlns:a16="http://schemas.microsoft.com/office/drawing/2014/main" id="{7780CE45-B853-4615-AB24-E4E88FE1C25E}"/>
              </a:ext>
            </a:extLst>
          </p:cNvPr>
          <p:cNvSpPr/>
          <p:nvPr/>
        </p:nvSpPr>
        <p:spPr>
          <a:xfrm rot="15560055">
            <a:off x="9324483" y="5464608"/>
            <a:ext cx="182759" cy="117621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1FEBB28-5273-4F9D-8A0F-C2FE4C5BE43F}"/>
              </a:ext>
            </a:extLst>
          </p:cNvPr>
          <p:cNvSpPr/>
          <p:nvPr/>
        </p:nvSpPr>
        <p:spPr>
          <a:xfrm>
            <a:off x="7549661" y="5904950"/>
            <a:ext cx="1242646" cy="315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BED778D-8DB9-46E0-A652-B6546C7E7FC2}"/>
              </a:ext>
            </a:extLst>
          </p:cNvPr>
          <p:cNvSpPr txBox="1"/>
          <p:nvPr/>
        </p:nvSpPr>
        <p:spPr>
          <a:xfrm>
            <a:off x="675732" y="4156986"/>
            <a:ext cx="6259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1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800" b="1" dirty="0"/>
              <a:t>T</a:t>
            </a:r>
            <a:r>
              <a:rPr lang="en-US" altLang="zh-CN" b="1" dirty="0"/>
              <a:t>wo version </a:t>
            </a:r>
            <a:r>
              <a:rPr lang="en-US" altLang="zh-CN" sz="1800" b="1" dirty="0"/>
              <a:t>prototypes of 10cm×10cm</a:t>
            </a:r>
          </a:p>
          <a:p>
            <a:pPr marL="358775" lvl="1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Groove pitch:</a:t>
            </a:r>
            <a:r>
              <a:rPr lang="zh-CN" altLang="en-US" b="1" dirty="0"/>
              <a:t> </a:t>
            </a:r>
            <a:r>
              <a:rPr lang="en-US" altLang="zh-CN" b="1" dirty="0"/>
              <a:t>200μm, 2 grooves are connected as 1 X strip</a:t>
            </a:r>
          </a:p>
          <a:p>
            <a:pPr marL="358775" lvl="1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For 2D-version, Y pitch: 400μm,</a:t>
            </a:r>
            <a:r>
              <a:rPr lang="zh-CN" altLang="en-US" b="1" dirty="0"/>
              <a:t> </a:t>
            </a:r>
            <a:r>
              <a:rPr lang="en-US" altLang="zh-CN" b="1" dirty="0"/>
              <a:t>Y width:</a:t>
            </a:r>
            <a:r>
              <a:rPr lang="zh-CN" altLang="en-US" b="1" dirty="0"/>
              <a:t> </a:t>
            </a:r>
            <a:r>
              <a:rPr lang="en-US" altLang="zh-CN" b="1" dirty="0"/>
              <a:t>260μm</a:t>
            </a:r>
          </a:p>
          <a:p>
            <a:pPr marL="358775" lvl="1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For 3D-version,</a:t>
            </a:r>
            <a:r>
              <a:rPr lang="zh-CN" altLang="en-US" b="1" dirty="0"/>
              <a:t> </a:t>
            </a:r>
            <a:r>
              <a:rPr lang="en-US" altLang="zh-CN" b="1" dirty="0"/>
              <a:t>Y/V pitch: 400μm,</a:t>
            </a:r>
            <a:r>
              <a:rPr lang="zh-CN" altLang="en-US" b="1" dirty="0"/>
              <a:t> </a:t>
            </a:r>
            <a:r>
              <a:rPr lang="en-US" altLang="zh-CN" b="1" dirty="0"/>
              <a:t>Y/V width: 60μm/350μm angle of YV:</a:t>
            </a:r>
            <a:r>
              <a:rPr lang="zh-CN" altLang="en-US" b="1" dirty="0"/>
              <a:t> </a:t>
            </a:r>
            <a:r>
              <a:rPr lang="en-US" altLang="zh-CN" b="1" dirty="0"/>
              <a:t>45° </a:t>
            </a:r>
          </a:p>
          <a:p>
            <a:pPr marL="358775" lvl="1" indent="-3587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To verify </a:t>
            </a:r>
            <a:r>
              <a:rPr lang="en-US" altLang="zh-CN" b="1" dirty="0" err="1"/>
              <a:t>μRGroove</a:t>
            </a:r>
            <a:r>
              <a:rPr lang="en-US" altLang="zh-CN" b="1" dirty="0"/>
              <a:t> structure and charge sharing effect.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8F8FDBF-EA17-4418-CD10-257289FEE1A9}"/>
              </a:ext>
            </a:extLst>
          </p:cNvPr>
          <p:cNvGrpSpPr/>
          <p:nvPr/>
        </p:nvGrpSpPr>
        <p:grpSpPr>
          <a:xfrm>
            <a:off x="194040" y="1570832"/>
            <a:ext cx="3836914" cy="2351667"/>
            <a:chOff x="165103" y="1782444"/>
            <a:chExt cx="3836914" cy="2351667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8DE3E69-46F9-4D84-825C-DA7291E2478C}"/>
                </a:ext>
              </a:extLst>
            </p:cNvPr>
            <p:cNvSpPr txBox="1"/>
            <p:nvPr/>
          </p:nvSpPr>
          <p:spPr>
            <a:xfrm>
              <a:off x="652855" y="1782444"/>
              <a:ext cx="2908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2D-readout (XY) </a:t>
              </a:r>
              <a:r>
                <a:rPr lang="en-US" altLang="zh-CN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μRGroove</a:t>
              </a:r>
              <a:endPara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0F8C10C-3A00-47CE-8CD9-BECE9F80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03" y="2155827"/>
              <a:ext cx="3836914" cy="1978284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8E00322-CD4B-4304-BAEF-A1FFFD501B81}"/>
                </a:ext>
              </a:extLst>
            </p:cNvPr>
            <p:cNvSpPr txBox="1"/>
            <p:nvPr/>
          </p:nvSpPr>
          <p:spPr>
            <a:xfrm rot="19690289">
              <a:off x="2766487" y="3511393"/>
              <a:ext cx="8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X strips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632E24D-0CCB-4BFA-82DD-3789C2E1B9B8}"/>
                </a:ext>
              </a:extLst>
            </p:cNvPr>
            <p:cNvSpPr txBox="1"/>
            <p:nvPr/>
          </p:nvSpPr>
          <p:spPr>
            <a:xfrm rot="2491749">
              <a:off x="354652" y="3385457"/>
              <a:ext cx="878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Y strips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E89688B-776A-38FA-A3BF-CA9F7DA8C54D}"/>
              </a:ext>
            </a:extLst>
          </p:cNvPr>
          <p:cNvGrpSpPr/>
          <p:nvPr/>
        </p:nvGrpSpPr>
        <p:grpSpPr>
          <a:xfrm>
            <a:off x="3432858" y="1431472"/>
            <a:ext cx="3895379" cy="2922221"/>
            <a:chOff x="3403921" y="1643084"/>
            <a:chExt cx="3895379" cy="2922221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AAD88DF-45A9-4DAC-8CFA-4CB950F83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921" y="1643084"/>
              <a:ext cx="3895379" cy="2922221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360F1CE-B1A7-4CFB-A904-FCD6F816D630}"/>
                </a:ext>
              </a:extLst>
            </p:cNvPr>
            <p:cNvSpPr txBox="1"/>
            <p:nvPr/>
          </p:nvSpPr>
          <p:spPr>
            <a:xfrm>
              <a:off x="3773030" y="1787586"/>
              <a:ext cx="3045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3D-readout (XYV) </a:t>
              </a:r>
              <a:r>
                <a:rPr lang="en-US" altLang="zh-CN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μRGroove</a:t>
              </a:r>
              <a:endPara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05E840E-F4AF-43CC-BBBB-FF4DD8FB7C4A}"/>
                </a:ext>
              </a:extLst>
            </p:cNvPr>
            <p:cNvSpPr txBox="1"/>
            <p:nvPr/>
          </p:nvSpPr>
          <p:spPr>
            <a:xfrm rot="19742120">
              <a:off x="5663854" y="3456614"/>
              <a:ext cx="8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X strips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4C5EC25-CC32-4415-B20B-8CF7990A72E7}"/>
                </a:ext>
              </a:extLst>
            </p:cNvPr>
            <p:cNvSpPr txBox="1"/>
            <p:nvPr/>
          </p:nvSpPr>
          <p:spPr>
            <a:xfrm rot="2609592">
              <a:off x="6196988" y="2470989"/>
              <a:ext cx="878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Y strips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77122C7-2A3D-4656-8FC7-A232B6C665CC}"/>
                </a:ext>
              </a:extLst>
            </p:cNvPr>
            <p:cNvSpPr txBox="1"/>
            <p:nvPr/>
          </p:nvSpPr>
          <p:spPr>
            <a:xfrm rot="2409628">
              <a:off x="3926050" y="3499385"/>
              <a:ext cx="894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V strips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Gain and energy resolution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2E468F-F1A7-4A67-92FD-83251FBDFE0E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8" y="1662802"/>
            <a:ext cx="6362695" cy="187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E5E4B2-543C-47AD-A9D9-B94E2D31317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1242" r="9065" b="3542"/>
          <a:stretch/>
        </p:blipFill>
        <p:spPr bwMode="auto">
          <a:xfrm>
            <a:off x="596600" y="4062887"/>
            <a:ext cx="3112589" cy="2300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35176B-F2FA-4690-8A06-6802B5C4F6D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0106" r="7310" b="4411"/>
          <a:stretch/>
        </p:blipFill>
        <p:spPr bwMode="auto">
          <a:xfrm>
            <a:off x="7699250" y="4015006"/>
            <a:ext cx="3288625" cy="2343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7C2D22-DB9B-4FEC-82A7-4932025AF07F}"/>
              </a:ext>
            </a:extLst>
          </p:cNvPr>
          <p:cNvPicPr/>
          <p:nvPr/>
        </p:nvPicPr>
        <p:blipFill rotWithShape="1">
          <a:blip r:embed="rId7"/>
          <a:srcRect l="2989" t="10092" r="2095" b="3199"/>
          <a:stretch/>
        </p:blipFill>
        <p:spPr bwMode="auto">
          <a:xfrm>
            <a:off x="3878713" y="4062887"/>
            <a:ext cx="3350478" cy="2295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33DB99D-32A4-4F8F-A256-563AC9ADF831}"/>
              </a:ext>
            </a:extLst>
          </p:cNvPr>
          <p:cNvSpPr txBox="1"/>
          <p:nvPr/>
        </p:nvSpPr>
        <p:spPr>
          <a:xfrm>
            <a:off x="4247909" y="4544150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XY-</a:t>
            </a:r>
            <a:r>
              <a:rPr lang="en-US" altLang="zh-CN" sz="1100" dirty="0" err="1"/>
              <a:t>μRGroove</a:t>
            </a:r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BD10E9F-A395-4E72-B1CD-D98FE16C0EF7}"/>
              </a:ext>
            </a:extLst>
          </p:cNvPr>
          <p:cNvSpPr/>
          <p:nvPr/>
        </p:nvSpPr>
        <p:spPr>
          <a:xfrm flipH="1" flipV="1">
            <a:off x="5153199" y="5567024"/>
            <a:ext cx="144588" cy="14458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F589B583-0E58-4B1B-88AE-80C0C3FE3499}"/>
              </a:ext>
            </a:extLst>
          </p:cNvPr>
          <p:cNvSpPr/>
          <p:nvPr/>
        </p:nvSpPr>
        <p:spPr>
          <a:xfrm rot="21367459">
            <a:off x="5328828" y="5414667"/>
            <a:ext cx="2367558" cy="16489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05EBE5-0EE2-4492-BD38-F1FFF42339E1}"/>
              </a:ext>
            </a:extLst>
          </p:cNvPr>
          <p:cNvSpPr txBox="1"/>
          <p:nvPr/>
        </p:nvSpPr>
        <p:spPr>
          <a:xfrm>
            <a:off x="7415649" y="1523159"/>
            <a:ext cx="46454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Gas: </a:t>
            </a:r>
            <a:r>
              <a:rPr lang="en-US" altLang="zh-CN" b="1" dirty="0" err="1"/>
              <a:t>Ar</a:t>
            </a:r>
            <a:r>
              <a:rPr lang="en-US" altLang="zh-CN" b="1" dirty="0"/>
              <a:t>/iC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H</a:t>
            </a:r>
            <a:r>
              <a:rPr lang="en-US" altLang="zh-CN" b="1" baseline="-25000" dirty="0"/>
              <a:t>10</a:t>
            </a:r>
            <a:r>
              <a:rPr lang="en-US" altLang="zh-CN" b="1" dirty="0"/>
              <a:t> (95/5)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Source: 8.1keV Cu X-ray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CN" b="1" dirty="0"/>
              <a:t>Effective gain up to 10</a:t>
            </a:r>
            <a:r>
              <a:rPr lang="en-US" altLang="zh-CN" b="1" baseline="30000" dirty="0"/>
              <a:t>4 </a:t>
            </a:r>
          </a:p>
          <a:p>
            <a:r>
              <a:rPr lang="en-US" altLang="zh-CN" b="1" baseline="30000" dirty="0"/>
              <a:t>        </a:t>
            </a:r>
            <a:r>
              <a:rPr lang="en-US" altLang="zh-CN" b="1" dirty="0"/>
              <a:t>(by signal amplitude spectrum)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Energy resolution is about 25%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As the drift electric field becomes larger, the gain increases almost linearly, and the energy resolution remains unchanged.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226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606" y="317638"/>
            <a:ext cx="9805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Induced charge sharing effect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A94DDB9-E533-4063-85B4-A94FC5F0078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8537" r="8620" b="2806"/>
          <a:stretch/>
        </p:blipFill>
        <p:spPr bwMode="auto">
          <a:xfrm>
            <a:off x="1876313" y="1664321"/>
            <a:ext cx="3639034" cy="2802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1C2711-ED25-4606-86E7-653DFA4EEE5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10823" r="8887" b="2983"/>
          <a:stretch/>
        </p:blipFill>
        <p:spPr bwMode="auto">
          <a:xfrm>
            <a:off x="6508654" y="1673417"/>
            <a:ext cx="3639034" cy="2843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06E20E9-36C4-49FF-A1E2-EB0140A32F71}"/>
              </a:ext>
            </a:extLst>
          </p:cNvPr>
          <p:cNvSpPr txBox="1"/>
          <p:nvPr/>
        </p:nvSpPr>
        <p:spPr>
          <a:xfrm>
            <a:off x="2088514" y="4780565"/>
            <a:ext cx="8946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For 2D-μRGroove with this </a:t>
            </a:r>
            <a:r>
              <a:rPr lang="en-US" altLang="zh-CN" sz="1800" b="1" dirty="0" err="1">
                <a:effectLst/>
                <a:latin typeface="Calibri" panose="020F0502020204030204" pitchFamily="34" charset="0"/>
                <a:ea typeface="等线" panose="02010600030101010101" pitchFamily="2" charset="-122"/>
              </a:rPr>
              <a:t>Layerstack</a:t>
            </a:r>
            <a:r>
              <a:rPr lang="en-US" altLang="zh-CN" b="1" dirty="0"/>
              <a:t>,</a:t>
            </a:r>
            <a:r>
              <a:rPr lang="en-US" altLang="zh-CN" b="1" baseline="30000" dirty="0">
                <a:solidFill>
                  <a:srgbClr val="FF0000"/>
                </a:solidFill>
              </a:rPr>
              <a:t> 2D</a:t>
            </a:r>
            <a:r>
              <a:rPr lang="en-US" altLang="zh-CN" b="1" dirty="0">
                <a:solidFill>
                  <a:srgbClr val="FF0000"/>
                </a:solidFill>
              </a:rPr>
              <a:t>Q</a:t>
            </a:r>
            <a:r>
              <a:rPr lang="en-US" altLang="zh-CN" b="1" baseline="-25000" dirty="0">
                <a:solidFill>
                  <a:srgbClr val="FF0000"/>
                </a:solidFill>
              </a:rPr>
              <a:t>Y </a:t>
            </a:r>
            <a:r>
              <a:rPr lang="zh-CN" altLang="en-US" b="1" dirty="0">
                <a:solidFill>
                  <a:srgbClr val="FF0000"/>
                </a:solidFill>
              </a:rPr>
              <a:t>≈ </a:t>
            </a:r>
            <a:r>
              <a:rPr lang="en-US" altLang="zh-CN" b="1" baseline="30000" dirty="0">
                <a:solidFill>
                  <a:srgbClr val="FF0000"/>
                </a:solidFill>
              </a:rPr>
              <a:t>2D</a:t>
            </a:r>
            <a:r>
              <a:rPr lang="en-US" altLang="zh-CN" b="1" dirty="0">
                <a:solidFill>
                  <a:srgbClr val="FF0000"/>
                </a:solidFill>
              </a:rPr>
              <a:t>Q</a:t>
            </a:r>
            <a:r>
              <a:rPr lang="en-US" altLang="zh-CN" b="1" baseline="-25000" dirty="0">
                <a:solidFill>
                  <a:srgbClr val="FF0000"/>
                </a:solidFill>
              </a:rPr>
              <a:t>x</a:t>
            </a: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/>
              <a:t>For </a:t>
            </a:r>
            <a:r>
              <a:rPr lang="en-US" altLang="zh-CN" b="1" dirty="0"/>
              <a:t>3D-μRG</a:t>
            </a:r>
            <a:r>
              <a:rPr lang="zh-CN" altLang="en-US" b="1" dirty="0"/>
              <a:t>roove </a:t>
            </a:r>
            <a:r>
              <a:rPr lang="en-US" altLang="zh-CN" b="1" dirty="0"/>
              <a:t>with this </a:t>
            </a:r>
            <a:r>
              <a:rPr lang="en-US" altLang="zh-CN" sz="1800" b="1" dirty="0" err="1">
                <a:effectLst/>
                <a:latin typeface="Calibri" panose="020F0502020204030204" pitchFamily="34" charset="0"/>
                <a:ea typeface="等线" panose="02010600030101010101" pitchFamily="2" charset="-122"/>
              </a:rPr>
              <a:t>Layerstack</a:t>
            </a:r>
            <a:r>
              <a:rPr lang="zh-CN" altLang="en-US" b="1" dirty="0"/>
              <a:t>, </a:t>
            </a:r>
            <a:r>
              <a:rPr lang="en-US" altLang="zh-CN" b="1" baseline="30000" dirty="0">
                <a:solidFill>
                  <a:srgbClr val="FF0000"/>
                </a:solidFill>
              </a:rPr>
              <a:t>3D</a:t>
            </a:r>
            <a:r>
              <a:rPr lang="en-US" altLang="zh-CN" b="1" dirty="0">
                <a:solidFill>
                  <a:srgbClr val="FF0000"/>
                </a:solidFill>
              </a:rPr>
              <a:t>Q</a:t>
            </a:r>
            <a:r>
              <a:rPr lang="en-US" altLang="zh-CN" b="1" baseline="-25000" dirty="0">
                <a:solidFill>
                  <a:srgbClr val="FF0000"/>
                </a:solidFill>
              </a:rPr>
              <a:t>Y </a:t>
            </a:r>
            <a:r>
              <a:rPr lang="en-US" altLang="zh-CN" b="1" dirty="0">
                <a:solidFill>
                  <a:srgbClr val="FF0000"/>
                </a:solidFill>
              </a:rPr>
              <a:t>+ </a:t>
            </a:r>
            <a:r>
              <a:rPr lang="en-US" altLang="zh-CN" b="1" baseline="30000" dirty="0">
                <a:solidFill>
                  <a:srgbClr val="FF0000"/>
                </a:solidFill>
              </a:rPr>
              <a:t>3D</a:t>
            </a:r>
            <a:r>
              <a:rPr lang="en-US" altLang="zh-CN" b="1" dirty="0">
                <a:solidFill>
                  <a:srgbClr val="FF0000"/>
                </a:solidFill>
              </a:rPr>
              <a:t>Q</a:t>
            </a:r>
            <a:r>
              <a:rPr lang="en-US" altLang="zh-CN" b="1" baseline="-25000" dirty="0">
                <a:solidFill>
                  <a:srgbClr val="FF0000"/>
                </a:solidFill>
              </a:rPr>
              <a:t>V </a:t>
            </a:r>
            <a:r>
              <a:rPr lang="zh-CN" altLang="en-US" b="1" dirty="0">
                <a:solidFill>
                  <a:srgbClr val="FF0000"/>
                </a:solidFill>
              </a:rPr>
              <a:t>≈ </a:t>
            </a:r>
            <a:r>
              <a:rPr lang="en-US" altLang="zh-CN" b="1" baseline="30000" dirty="0">
                <a:solidFill>
                  <a:srgbClr val="FF0000"/>
                </a:solidFill>
              </a:rPr>
              <a:t>2D</a:t>
            </a:r>
            <a:r>
              <a:rPr lang="en-US" altLang="zh-CN" b="1" dirty="0">
                <a:solidFill>
                  <a:srgbClr val="FF0000"/>
                </a:solidFill>
              </a:rPr>
              <a:t>Q</a:t>
            </a:r>
            <a:r>
              <a:rPr lang="en-US" altLang="zh-CN" b="1" baseline="-25000" dirty="0">
                <a:solidFill>
                  <a:srgbClr val="FF0000"/>
                </a:solidFill>
              </a:rPr>
              <a:t>Y </a:t>
            </a:r>
            <a:r>
              <a:rPr lang="zh-CN" altLang="en-US" b="1" dirty="0">
                <a:solidFill>
                  <a:srgbClr val="FF0000"/>
                </a:solidFill>
              </a:rPr>
              <a:t>≈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baseline="30000" dirty="0">
                <a:solidFill>
                  <a:srgbClr val="FF0000"/>
                </a:solidFill>
              </a:rPr>
              <a:t>3D</a:t>
            </a:r>
            <a:r>
              <a:rPr lang="en-US" altLang="zh-CN" b="1" dirty="0">
                <a:solidFill>
                  <a:srgbClr val="FF0000"/>
                </a:solidFill>
              </a:rPr>
              <a:t>Q</a:t>
            </a:r>
            <a:r>
              <a:rPr lang="en-US" altLang="zh-CN" b="1" baseline="-25000" dirty="0">
                <a:solidFill>
                  <a:srgbClr val="FF0000"/>
                </a:solidFill>
              </a:rPr>
              <a:t>X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B050"/>
                </a:solidFill>
              </a:rPr>
              <a:t>When the distance from the top and bot readout to the DLC is different, the induced charge will be different.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27E2B93-600F-459C-9192-8E11CA85B208}"/>
              </a:ext>
            </a:extLst>
          </p:cNvPr>
          <p:cNvSpPr txBox="1"/>
          <p:nvPr/>
        </p:nvSpPr>
        <p:spPr>
          <a:xfrm>
            <a:off x="1616845" y="6078697"/>
            <a:ext cx="9783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400" b="1" dirty="0"/>
              <a:t>Avoiding the charge sharing </a:t>
            </a:r>
            <a:r>
              <a:rPr lang="en-US" altLang="zh-CN" sz="2400" b="1" dirty="0"/>
              <a:t>can </a:t>
            </a:r>
            <a:r>
              <a:rPr lang="zh-CN" altLang="en-US" sz="2400" b="1" dirty="0"/>
              <a:t>significantly increase the </a:t>
            </a:r>
            <a:r>
              <a:rPr lang="en-US" altLang="zh-CN" sz="2400" b="1" dirty="0"/>
              <a:t>induction signal.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079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3"/>
    </mc:Choice>
    <mc:Fallback xmlns="">
      <p:transition spd="slow" advTm="11884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6b6d17f1-756f-459c-b9fc-4bd0def0f59f"/>
  <p:tag name="COMMONDATA" val="eyJoZGlkIjoiNDA5NjI5OTNhZDVmNTA4MjI5ZjRiNWEyOTg2ZTI3N2QifQ==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43156</TotalTime>
  <Words>1987</Words>
  <Application>Microsoft Office PowerPoint</Application>
  <PresentationFormat>宽屏</PresentationFormat>
  <Paragraphs>338</Paragraphs>
  <Slides>32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Yu Gothic UI Light</vt:lpstr>
      <vt:lpstr>等线</vt:lpstr>
      <vt:lpstr>黑体</vt:lpstr>
      <vt:lpstr>宋体</vt:lpstr>
      <vt:lpstr>微软雅黑</vt:lpstr>
      <vt:lpstr>Arial</vt:lpstr>
      <vt:lpstr>Calibri</vt:lpstr>
      <vt:lpstr>Cambria Math</vt:lpstr>
      <vt:lpstr>Times</vt:lpstr>
      <vt:lpstr>Wingdings</vt:lpstr>
      <vt:lpstr>主题1</vt:lpstr>
      <vt:lpstr>Development of μRGroove detectors</vt:lpstr>
      <vt:lpstr>Outline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 </vt:lpstr>
      <vt:lpstr>Outlook </vt:lpstr>
      <vt:lpstr>Backup </vt:lpstr>
      <vt:lpstr>Super Tau-Charm Facility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Bosons</dc:creator>
  <cp:lastModifiedBy>Yi Zhou</cp:lastModifiedBy>
  <cp:revision>666</cp:revision>
  <dcterms:created xsi:type="dcterms:W3CDTF">2023-06-16T09:24:00Z</dcterms:created>
  <dcterms:modified xsi:type="dcterms:W3CDTF">2025-01-10T05:39:38Z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FC4776AA159F4671A39716E7B8E0F316_12</vt:lpwstr>
  </property>
  <property fmtid="{D5CDD505-2E9C-101B-9397-08002B2CF9AE}" pid="3" name="KSOProductBuildVer">
    <vt:lpwstr>2052-11.1.0.14036</vt:lpwstr>
  </property>
</Properties>
</file>