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30.png" ContentType="image/png"/>
  <Override PartName="/ppt/media/image28.png" ContentType="image/png"/>
  <Override PartName="/ppt/media/image10.png" ContentType="image/png"/>
  <Override PartName="/ppt/media/image29.png" ContentType="image/png"/>
  <Override PartName="/ppt/media/image5.png" ContentType="image/png"/>
  <Override PartName="/ppt/media/image35.png" ContentType="image/png"/>
  <Override PartName="/ppt/media/image11.png" ContentType="image/png"/>
  <Override PartName="/ppt/media/image6.png" ContentType="image/png"/>
  <Override PartName="/ppt/media/image36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13.png" ContentType="image/png"/>
  <Override PartName="/ppt/media/image9.png" ContentType="image/png"/>
  <Override PartName="/ppt/media/image34.png" ContentType="image/png"/>
  <Override PartName="/ppt/media/image4.png" ContentType="image/png"/>
  <Override PartName="/ppt/media/image27.png" ContentType="image/png"/>
  <Override PartName="/ppt/media/image33.png" ContentType="image/png"/>
  <Override PartName="/ppt/media/image3.png" ContentType="image/png"/>
  <Override PartName="/ppt/media/image26.png" ContentType="image/png"/>
  <Override PartName="/ppt/media/image32.png" ContentType="image/png"/>
  <Override PartName="/ppt/media/image2.png" ContentType="image/png"/>
  <Override PartName="/ppt/media/image25.png" ContentType="image/png"/>
  <Override PartName="/ppt/media/image31.png" ContentType="image/png"/>
  <Override PartName="/ppt/media/image1.png" ContentType="image/png"/>
  <Override PartName="/ppt/media/image24.png" ContentType="image/png"/>
  <Override PartName="/ppt/media/image14.png" ContentType="image/png"/>
  <Override PartName="/ppt/media/image15.png" ContentType="image/png"/>
  <Override PartName="/ppt/media/image16.png" ContentType="image/png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19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10077450" cy="756285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503640" y="1769400"/>
            <a:ext cx="906912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503640" y="4060440"/>
            <a:ext cx="906912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503640" y="4060440"/>
            <a:ext cx="442548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5150880" y="4060440"/>
            <a:ext cx="442548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503640" y="1769400"/>
            <a:ext cx="291996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3570120" y="1769400"/>
            <a:ext cx="291996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6636240" y="1769400"/>
            <a:ext cx="291996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503640" y="4060440"/>
            <a:ext cx="291996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/>
          </p:nvPr>
        </p:nvSpPr>
        <p:spPr>
          <a:xfrm>
            <a:off x="3570120" y="4060440"/>
            <a:ext cx="291996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/>
          </p:nvPr>
        </p:nvSpPr>
        <p:spPr>
          <a:xfrm>
            <a:off x="6636240" y="4060440"/>
            <a:ext cx="291996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503640" y="1769400"/>
            <a:ext cx="442548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5150880" y="1769400"/>
            <a:ext cx="442548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503640" y="301680"/>
            <a:ext cx="9069120" cy="585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5150880" y="1769400"/>
            <a:ext cx="442548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503640" y="4060440"/>
            <a:ext cx="442548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503640" y="1769400"/>
            <a:ext cx="442548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5150880" y="4060440"/>
            <a:ext cx="442548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503640" y="4060440"/>
            <a:ext cx="906912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503640" y="1769400"/>
            <a:ext cx="906912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503640" y="4060440"/>
            <a:ext cx="906912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503640" y="4060440"/>
            <a:ext cx="442548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/>
          </p:nvPr>
        </p:nvSpPr>
        <p:spPr>
          <a:xfrm>
            <a:off x="5150880" y="4060440"/>
            <a:ext cx="442548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503640" y="1769400"/>
            <a:ext cx="291996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3570120" y="1769400"/>
            <a:ext cx="291996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6636240" y="1769400"/>
            <a:ext cx="291996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/>
          </p:nvPr>
        </p:nvSpPr>
        <p:spPr>
          <a:xfrm>
            <a:off x="503640" y="4060440"/>
            <a:ext cx="291996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/>
          </p:nvPr>
        </p:nvSpPr>
        <p:spPr>
          <a:xfrm>
            <a:off x="3570120" y="4060440"/>
            <a:ext cx="291996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/>
          </p:nvPr>
        </p:nvSpPr>
        <p:spPr>
          <a:xfrm>
            <a:off x="6636240" y="4060440"/>
            <a:ext cx="291996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503640" y="1769400"/>
            <a:ext cx="442548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5150880" y="1769400"/>
            <a:ext cx="442548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503640" y="301680"/>
            <a:ext cx="9069120" cy="585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5150880" y="1769400"/>
            <a:ext cx="442548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503640" y="4060440"/>
            <a:ext cx="442548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503640" y="1769400"/>
            <a:ext cx="442548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5150880" y="4060440"/>
            <a:ext cx="442548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503640" y="4060440"/>
            <a:ext cx="906912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503640" y="1769400"/>
            <a:ext cx="906912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503640" y="4060440"/>
            <a:ext cx="906912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503640" y="4060440"/>
            <a:ext cx="442548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5150880" y="4060440"/>
            <a:ext cx="442548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503640" y="1769400"/>
            <a:ext cx="291996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/>
          </p:nvPr>
        </p:nvSpPr>
        <p:spPr>
          <a:xfrm>
            <a:off x="3570120" y="1769400"/>
            <a:ext cx="291996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/>
          </p:nvPr>
        </p:nvSpPr>
        <p:spPr>
          <a:xfrm>
            <a:off x="6636240" y="1769400"/>
            <a:ext cx="291996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/>
          </p:nvPr>
        </p:nvSpPr>
        <p:spPr>
          <a:xfrm>
            <a:off x="503640" y="4060440"/>
            <a:ext cx="291996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/>
          </p:nvPr>
        </p:nvSpPr>
        <p:spPr>
          <a:xfrm>
            <a:off x="3570120" y="4060440"/>
            <a:ext cx="291996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/>
          </p:nvPr>
        </p:nvSpPr>
        <p:spPr>
          <a:xfrm>
            <a:off x="6636240" y="4060440"/>
            <a:ext cx="291996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3640" y="1769400"/>
            <a:ext cx="442548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150880" y="1769400"/>
            <a:ext cx="442548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503640" y="301680"/>
            <a:ext cx="9069120" cy="585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5150880" y="1769400"/>
            <a:ext cx="442548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503640" y="4060440"/>
            <a:ext cx="442548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503640" y="1769400"/>
            <a:ext cx="442548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5150880" y="4060440"/>
            <a:ext cx="442548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503640" y="4060440"/>
            <a:ext cx="906912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2339280"/>
            <a:ext cx="1826640" cy="5254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4476b">
              <a:alpha val="15000"/>
            </a:srgbClr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8458200" y="529200"/>
            <a:ext cx="1826640" cy="22644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 flipV="1">
            <a:off x="0" y="-3600"/>
            <a:ext cx="5027040" cy="2337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4476b">
              <a:alpha val="15000"/>
            </a:srgbClr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>
            <a:off x="91440" y="7132320"/>
            <a:ext cx="4021560" cy="28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SoLID Collaboration Meeting, Jan.9-10, 2025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4" name="CustomShape 5"/>
          <p:cNvSpPr/>
          <p:nvPr/>
        </p:nvSpPr>
        <p:spPr>
          <a:xfrm>
            <a:off x="8503920" y="7223760"/>
            <a:ext cx="1369800" cy="34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  <a:buNone/>
            </a:pPr>
            <a:fld id="{C86293CB-B9B1-409A-9243-1F74DAE1FF64}" type="slidenum"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18</a:t>
            </a:fld>
            <a:endParaRPr b="0" lang="en-US" sz="1800" spc="-1" strike="noStrike">
              <a:latin typeface="Arial"/>
            </a:endParaRPr>
          </a:p>
        </p:txBody>
      </p:sp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0" y="2339280"/>
            <a:ext cx="1826640" cy="5254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4476b">
              <a:alpha val="15000"/>
            </a:srgbClr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CustomShape 2"/>
          <p:cNvSpPr/>
          <p:nvPr/>
        </p:nvSpPr>
        <p:spPr>
          <a:xfrm>
            <a:off x="8458200" y="529200"/>
            <a:ext cx="1826640" cy="22644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CustomShape 3"/>
          <p:cNvSpPr/>
          <p:nvPr/>
        </p:nvSpPr>
        <p:spPr>
          <a:xfrm flipV="1">
            <a:off x="0" y="-3600"/>
            <a:ext cx="5027040" cy="2337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4476b">
              <a:alpha val="15000"/>
            </a:srgbClr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CustomShape 4"/>
          <p:cNvSpPr/>
          <p:nvPr/>
        </p:nvSpPr>
        <p:spPr>
          <a:xfrm>
            <a:off x="91440" y="7132320"/>
            <a:ext cx="4021560" cy="28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SoLID Collaboration Meeting, Jan. 9-10, 2025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47" name="CustomShape 5"/>
          <p:cNvSpPr/>
          <p:nvPr/>
        </p:nvSpPr>
        <p:spPr>
          <a:xfrm>
            <a:off x="8595360" y="7223760"/>
            <a:ext cx="1278360" cy="34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  <a:buNone/>
            </a:pPr>
            <a:fld id="{B98046FD-576F-48C5-85FE-F4FF9709DA4E}" type="slidenum"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US" sz="1800" spc="-1" strike="noStrike">
              <a:latin typeface="Arial"/>
            </a:endParaRPr>
          </a:p>
        </p:txBody>
      </p: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0" y="2339280"/>
            <a:ext cx="1826640" cy="5254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4476b">
              <a:alpha val="15000"/>
            </a:srgbClr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CustomShape 2"/>
          <p:cNvSpPr/>
          <p:nvPr/>
        </p:nvSpPr>
        <p:spPr>
          <a:xfrm>
            <a:off x="8458200" y="529200"/>
            <a:ext cx="1826640" cy="22644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CustomShape 3"/>
          <p:cNvSpPr/>
          <p:nvPr/>
        </p:nvSpPr>
        <p:spPr>
          <a:xfrm flipV="1">
            <a:off x="0" y="-3600"/>
            <a:ext cx="5027040" cy="2337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4476b">
              <a:alpha val="15000"/>
            </a:srgbClr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CustomShape 4"/>
          <p:cNvSpPr/>
          <p:nvPr/>
        </p:nvSpPr>
        <p:spPr>
          <a:xfrm>
            <a:off x="91440" y="7132320"/>
            <a:ext cx="4021560" cy="28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SoLID Collaboration Meeting, Jan.9-10, 2025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90" name="CustomShape 5"/>
          <p:cNvSpPr/>
          <p:nvPr/>
        </p:nvSpPr>
        <p:spPr>
          <a:xfrm>
            <a:off x="8595360" y="7223760"/>
            <a:ext cx="1278360" cy="34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  <a:buNone/>
            </a:pPr>
            <a:fld id="{5CD08C50-11F8-4350-8E2D-24F562E23EB1}" type="slidenum"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US" sz="1800" spc="-1" strike="noStrike">
              <a:latin typeface="Arial"/>
            </a:endParaRPr>
          </a:p>
        </p:txBody>
      </p:sp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335880" y="1427040"/>
            <a:ext cx="9406080" cy="1085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2a6099"/>
                </a:solidFill>
                <a:latin typeface="Arial"/>
                <a:ea typeface="DejaVu Sans"/>
              </a:rPr>
              <a:t>ECal and SPD Updates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503280" y="2286000"/>
            <a:ext cx="9042120" cy="342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The SoLID ECal Working Group + ECal Beam Test Analysis Team </a:t>
            </a:r>
            <a:endParaRPr b="0" lang="en-US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US" sz="2200" spc="-1" strike="noStrike">
                <a:solidFill>
                  <a:srgbClr val="7030a0"/>
                </a:solidFill>
                <a:latin typeface="Arial"/>
                <a:ea typeface="DejaVu Sans"/>
              </a:rPr>
              <a:t>SoLID Collaboration Meeting</a:t>
            </a:r>
            <a:endParaRPr b="0" lang="en-US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2200" spc="-1" strike="noStrike">
                <a:solidFill>
                  <a:srgbClr val="800000"/>
                </a:solidFill>
                <a:latin typeface="Arial"/>
                <a:ea typeface="DejaVu Sans"/>
              </a:rPr>
              <a:t>January 9-10, 2025</a:t>
            </a:r>
            <a:endParaRPr b="0" lang="en-US" sz="2200" spc="-1" strike="noStrike">
              <a:latin typeface="Arial"/>
            </a:endParaRPr>
          </a:p>
        </p:txBody>
      </p:sp>
    </p:spTree>
  </p:cSld>
  <p:transition>
    <p:fade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" descr=""/>
          <p:cNvPicPr/>
          <p:nvPr/>
        </p:nvPicPr>
        <p:blipFill>
          <a:blip r:embed="rId1"/>
          <a:stretch/>
        </p:blipFill>
        <p:spPr>
          <a:xfrm>
            <a:off x="2286000" y="4484160"/>
            <a:ext cx="4245480" cy="2971800"/>
          </a:xfrm>
          <a:prstGeom prst="rect">
            <a:avLst/>
          </a:prstGeom>
          <a:ln w="0">
            <a:noFill/>
          </a:ln>
        </p:spPr>
      </p:pic>
      <p:sp>
        <p:nvSpPr>
          <p:cNvPr id="166" name="CustomShape 8"/>
          <p:cNvSpPr/>
          <p:nvPr/>
        </p:nvSpPr>
        <p:spPr>
          <a:xfrm>
            <a:off x="182880" y="245160"/>
            <a:ext cx="9361080" cy="48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Shower Performance and Stability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167" name="" descr=""/>
          <p:cNvPicPr/>
          <p:nvPr/>
        </p:nvPicPr>
        <p:blipFill>
          <a:blip r:embed="rId2"/>
          <a:stretch/>
        </p:blipFill>
        <p:spPr>
          <a:xfrm>
            <a:off x="6139440" y="4572000"/>
            <a:ext cx="4120200" cy="2883960"/>
          </a:xfrm>
          <a:prstGeom prst="rect">
            <a:avLst/>
          </a:prstGeom>
          <a:ln w="0">
            <a:noFill/>
          </a:ln>
        </p:spPr>
      </p:pic>
      <p:pic>
        <p:nvPicPr>
          <p:cNvPr id="168" name="" descr=""/>
          <p:cNvPicPr/>
          <p:nvPr/>
        </p:nvPicPr>
        <p:blipFill>
          <a:blip r:embed="rId3"/>
          <a:stretch/>
        </p:blipFill>
        <p:spPr>
          <a:xfrm>
            <a:off x="5682240" y="1828800"/>
            <a:ext cx="3918960" cy="2743200"/>
          </a:xfrm>
          <a:prstGeom prst="rect">
            <a:avLst/>
          </a:prstGeom>
          <a:ln w="0">
            <a:noFill/>
          </a:ln>
        </p:spPr>
      </p:pic>
      <p:pic>
        <p:nvPicPr>
          <p:cNvPr id="169" name="" descr=""/>
          <p:cNvPicPr/>
          <p:nvPr/>
        </p:nvPicPr>
        <p:blipFill>
          <a:blip r:embed="rId4"/>
          <a:stretch/>
        </p:blipFill>
        <p:spPr>
          <a:xfrm>
            <a:off x="228600" y="1828800"/>
            <a:ext cx="4042800" cy="2743200"/>
          </a:xfrm>
          <a:prstGeom prst="rect">
            <a:avLst/>
          </a:prstGeom>
          <a:ln w="0">
            <a:noFill/>
          </a:ln>
        </p:spPr>
      </p:pic>
      <p:sp>
        <p:nvSpPr>
          <p:cNvPr id="170" name=""/>
          <p:cNvSpPr txBox="1"/>
          <p:nvPr/>
        </p:nvSpPr>
        <p:spPr>
          <a:xfrm>
            <a:off x="228600" y="914400"/>
            <a:ext cx="4800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-216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All three shower modules showed baseline shift (larger anode current than Preshower due to lack of pre-amps)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1" name=""/>
          <p:cNvSpPr txBox="1"/>
          <p:nvPr/>
        </p:nvSpPr>
        <p:spPr>
          <a:xfrm>
            <a:off x="5257800" y="914400"/>
            <a:ext cx="4572000" cy="914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MIP position shifts nonlinearly with beam current above the baseline shift, indicating PMT gain shifts</a:t>
            </a:r>
            <a:endParaRPr b="0" lang="en-US" sz="1800" spc="-1" strike="noStrike">
              <a:latin typeface="Arial"/>
            </a:endParaRPr>
          </a:p>
        </p:txBody>
      </p:sp>
    </p:spTree>
  </p:cSld>
  <p:transition>
    <p:fade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" descr=""/>
          <p:cNvPicPr/>
          <p:nvPr/>
        </p:nvPicPr>
        <p:blipFill>
          <a:blip r:embed="rId1"/>
          <a:stretch/>
        </p:blipFill>
        <p:spPr>
          <a:xfrm>
            <a:off x="1143000" y="836640"/>
            <a:ext cx="7200360" cy="4802400"/>
          </a:xfrm>
          <a:prstGeom prst="rect">
            <a:avLst/>
          </a:prstGeom>
          <a:ln w="0">
            <a:noFill/>
          </a:ln>
        </p:spPr>
      </p:pic>
      <p:sp>
        <p:nvSpPr>
          <p:cNvPr id="173" name="CustomShape 14"/>
          <p:cNvSpPr/>
          <p:nvPr/>
        </p:nvSpPr>
        <p:spPr>
          <a:xfrm>
            <a:off x="182880" y="245160"/>
            <a:ext cx="9361080" cy="48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Shower PMT Gain Shift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174" name=""/>
          <p:cNvSpPr txBox="1"/>
          <p:nvPr/>
        </p:nvSpPr>
        <p:spPr>
          <a:xfrm>
            <a:off x="457200" y="5943600"/>
            <a:ext cx="9372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Figures made by Ben Raydo (JLab)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Non-linearity starts at an anode current of 50 uA (Shower Left) or 20-30 uA (Shower Right, Top) – vs. PMT max recommended anode current of 100 uA!</a:t>
            </a:r>
            <a:endParaRPr b="0" lang="en-US" sz="1800" spc="-1" strike="noStrike">
              <a:latin typeface="Arial"/>
            </a:endParaRPr>
          </a:p>
        </p:txBody>
      </p:sp>
    </p:spTree>
  </p:cSld>
  <p:transition>
    <p:fade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" descr=""/>
          <p:cNvPicPr/>
          <p:nvPr/>
        </p:nvPicPr>
        <p:blipFill>
          <a:blip r:embed="rId1"/>
          <a:stretch/>
        </p:blipFill>
        <p:spPr>
          <a:xfrm>
            <a:off x="-5400" y="1828800"/>
            <a:ext cx="10077120" cy="5668200"/>
          </a:xfrm>
          <a:prstGeom prst="rect">
            <a:avLst/>
          </a:prstGeom>
          <a:ln w="0">
            <a:noFill/>
          </a:ln>
        </p:spPr>
      </p:pic>
      <p:sp>
        <p:nvSpPr>
          <p:cNvPr id="176" name="CustomShape 15"/>
          <p:cNvSpPr/>
          <p:nvPr/>
        </p:nvSpPr>
        <p:spPr>
          <a:xfrm>
            <a:off x="182880" y="245160"/>
            <a:ext cx="9361080" cy="48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Shower PMT Gain Shift Study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177" name="" descr=""/>
          <p:cNvPicPr/>
          <p:nvPr/>
        </p:nvPicPr>
        <p:blipFill>
          <a:blip r:embed="rId2"/>
          <a:stretch/>
        </p:blipFill>
        <p:spPr>
          <a:xfrm>
            <a:off x="5962680" y="0"/>
            <a:ext cx="4114800" cy="308268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6"/>
          <p:cNvSpPr/>
          <p:nvPr/>
        </p:nvSpPr>
        <p:spPr>
          <a:xfrm>
            <a:off x="182880" y="245160"/>
            <a:ext cx="9361080" cy="48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Shower PMT Gain Shift Study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179" name="" descr=""/>
          <p:cNvPicPr/>
          <p:nvPr/>
        </p:nvPicPr>
        <p:blipFill>
          <a:blip r:embed="rId1"/>
          <a:stretch/>
        </p:blipFill>
        <p:spPr>
          <a:xfrm>
            <a:off x="228600" y="730800"/>
            <a:ext cx="4348800" cy="3261600"/>
          </a:xfrm>
          <a:prstGeom prst="rect">
            <a:avLst/>
          </a:prstGeom>
          <a:ln w="0">
            <a:noFill/>
          </a:ln>
        </p:spPr>
      </p:pic>
      <p:pic>
        <p:nvPicPr>
          <p:cNvPr id="180" name="" descr=""/>
          <p:cNvPicPr/>
          <p:nvPr/>
        </p:nvPicPr>
        <p:blipFill>
          <a:blip r:embed="rId2"/>
          <a:stretch/>
        </p:blipFill>
        <p:spPr>
          <a:xfrm>
            <a:off x="228600" y="4114800"/>
            <a:ext cx="3979080" cy="2984040"/>
          </a:xfrm>
          <a:prstGeom prst="rect">
            <a:avLst/>
          </a:prstGeom>
          <a:ln w="0">
            <a:noFill/>
          </a:ln>
        </p:spPr>
      </p:pic>
      <p:pic>
        <p:nvPicPr>
          <p:cNvPr id="181" name="" descr=""/>
          <p:cNvPicPr/>
          <p:nvPr/>
        </p:nvPicPr>
        <p:blipFill>
          <a:blip r:embed="rId3"/>
          <a:stretch/>
        </p:blipFill>
        <p:spPr>
          <a:xfrm>
            <a:off x="5225040" y="730800"/>
            <a:ext cx="4604760" cy="3453480"/>
          </a:xfrm>
          <a:prstGeom prst="rect">
            <a:avLst/>
          </a:prstGeom>
          <a:ln w="0">
            <a:noFill/>
          </a:ln>
        </p:spPr>
      </p:pic>
      <p:sp>
        <p:nvSpPr>
          <p:cNvPr id="182" name=""/>
          <p:cNvSpPr txBox="1"/>
          <p:nvPr/>
        </p:nvSpPr>
        <p:spPr>
          <a:xfrm>
            <a:off x="4800600" y="4388400"/>
            <a:ext cx="5029200" cy="2698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-216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Work done by Sean Pawlowski (UVA)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Total gain shifts is of order 20-30%, factor 10 smaller than data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Remaining non-linearity due to change in dynode emission, or something else</a:t>
            </a:r>
            <a:endParaRPr b="0" lang="en-US" sz="1800" spc="-1" strike="noStrike">
              <a:latin typeface="Arial"/>
            </a:endParaRPr>
          </a:p>
        </p:txBody>
      </p:sp>
    </p:spTree>
  </p:cSld>
  <p:transition>
    <p:fade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7"/>
          <p:cNvSpPr/>
          <p:nvPr/>
        </p:nvSpPr>
        <p:spPr>
          <a:xfrm>
            <a:off x="182880" y="245160"/>
            <a:ext cx="9361080" cy="48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Shower PMT Gain Shift To Do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184" name=""/>
          <p:cNvSpPr txBox="1"/>
          <p:nvPr/>
        </p:nvSpPr>
        <p:spPr>
          <a:xfrm>
            <a:off x="457200" y="1188000"/>
            <a:ext cx="8686800" cy="4069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-216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Several issues contributed to the PMT gain shift during the beam test:</a:t>
            </a:r>
            <a:endParaRPr b="0" lang="en-US" sz="2000" spc="-1" strike="noStrike">
              <a:latin typeface="Arial"/>
            </a:endParaRPr>
          </a:p>
          <a:p>
            <a:pPr lvl="1" marL="432000" indent="-216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PMT anode current too high (non-negligible to divider current)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  <a:ea typeface="Noto Sans CJK SC"/>
              </a:rPr>
              <a:t>PMT HV divider redistribution and gain shift – our study shows a T</a:t>
            </a:r>
            <a:r>
              <a:rPr b="0" lang="en-US" sz="1800" spc="-1" strike="noStrike">
                <a:latin typeface="Arial"/>
              </a:rPr>
              <a:t>otal gain shift of order 20-30%, factor 10 smaller than data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Possible change in PMT dynode emission behavior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Concern: non-linearity appears at only ½ to ¼ of the max anode current</a:t>
            </a:r>
            <a:endParaRPr b="0" lang="en-US" sz="2000" spc="-1" strike="noStrike">
              <a:latin typeface="Arial"/>
            </a:endParaRPr>
          </a:p>
        </p:txBody>
      </p:sp>
    </p:spTree>
  </p:cSld>
  <p:transition>
    <p:fade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2"/>
          <p:cNvSpPr/>
          <p:nvPr/>
        </p:nvSpPr>
        <p:spPr>
          <a:xfrm>
            <a:off x="182880" y="245160"/>
            <a:ext cx="9361080" cy="48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Shower Radiation Dose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186" name=""/>
          <p:cNvSpPr txBox="1"/>
          <p:nvPr/>
        </p:nvSpPr>
        <p:spPr>
          <a:xfrm>
            <a:off x="228600" y="914400"/>
            <a:ext cx="9484920" cy="129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-216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the radiation dose per Shower module of SoLID PVDIS running is approximately 3 times higher than that of the beam test.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Radiation dose in Shower for beam test consistent with the observed (high) anode current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Radiation dose in Shower for SoLID PVDIS consistent with the preCDR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87" name="" descr=""/>
          <p:cNvPicPr/>
          <p:nvPr/>
        </p:nvPicPr>
        <p:blipFill>
          <a:blip r:embed="rId1"/>
          <a:stretch/>
        </p:blipFill>
        <p:spPr>
          <a:xfrm>
            <a:off x="2514600" y="2500200"/>
            <a:ext cx="7315200" cy="458640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" descr=""/>
          <p:cNvPicPr/>
          <p:nvPr/>
        </p:nvPicPr>
        <p:blipFill>
          <a:blip r:embed="rId1"/>
          <a:stretch/>
        </p:blipFill>
        <p:spPr>
          <a:xfrm>
            <a:off x="5091120" y="-18720"/>
            <a:ext cx="4986360" cy="7562520"/>
          </a:xfrm>
          <a:prstGeom prst="rect">
            <a:avLst/>
          </a:prstGeom>
          <a:ln w="0">
            <a:noFill/>
          </a:ln>
        </p:spPr>
      </p:pic>
      <p:pic>
        <p:nvPicPr>
          <p:cNvPr id="189" name="" descr=""/>
          <p:cNvPicPr/>
          <p:nvPr/>
        </p:nvPicPr>
        <p:blipFill>
          <a:blip r:embed="rId2"/>
          <a:stretch/>
        </p:blipFill>
        <p:spPr>
          <a:xfrm>
            <a:off x="0" y="914400"/>
            <a:ext cx="4748760" cy="6101280"/>
          </a:xfrm>
          <a:prstGeom prst="rect">
            <a:avLst/>
          </a:prstGeom>
          <a:ln w="0">
            <a:noFill/>
          </a:ln>
        </p:spPr>
      </p:pic>
      <p:sp>
        <p:nvSpPr>
          <p:cNvPr id="190" name="CustomShape 18"/>
          <p:cNvSpPr/>
          <p:nvPr/>
        </p:nvSpPr>
        <p:spPr>
          <a:xfrm>
            <a:off x="182880" y="245160"/>
            <a:ext cx="4846320" cy="48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SoLID Readout Considerations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191" name=""/>
          <p:cNvSpPr/>
          <p:nvPr/>
        </p:nvSpPr>
        <p:spPr>
          <a:xfrm>
            <a:off x="6822000" y="2430000"/>
            <a:ext cx="914400" cy="457200"/>
          </a:xfrm>
          <a:prstGeom prst="rect">
            <a:avLst/>
          </a:prstGeom>
          <a:noFill/>
          <a:ln w="18360">
            <a:solidFill>
              <a:srgbClr val="e040fb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ransition>
    <p:fade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3"/>
          <p:cNvSpPr/>
          <p:nvPr/>
        </p:nvSpPr>
        <p:spPr>
          <a:xfrm>
            <a:off x="182880" y="209160"/>
            <a:ext cx="9361080" cy="48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PID Performance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193" name=""/>
          <p:cNvSpPr txBox="1"/>
          <p:nvPr/>
        </p:nvSpPr>
        <p:spPr>
          <a:xfrm>
            <a:off x="228600" y="806400"/>
            <a:ext cx="4337640" cy="2057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latin typeface="Arial"/>
              </a:rPr>
              <a:t>Charged Pion Samples: TS2 events with: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buNone/>
            </a:pPr>
            <a:r>
              <a:rPr b="0" lang="en-US" sz="1800" spc="-1" strike="noStrike">
                <a:latin typeface="Arial"/>
                <a:ea typeface="Noto Sans CJK SC"/>
              </a:rPr>
              <a:t>• </a:t>
            </a:r>
            <a:r>
              <a:rPr b="0" lang="en-US" sz="1800" spc="-1" strike="noStrike">
                <a:latin typeface="Arial"/>
                <a:ea typeface="Noto Sans CJK SC"/>
              </a:rPr>
              <a:t>CerSum&lt;100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• </a:t>
            </a:r>
            <a:r>
              <a:rPr b="0" lang="en-US" sz="1800" spc="-1" strike="noStrike">
                <a:latin typeface="Arial"/>
              </a:rPr>
              <a:t>SC-C&gt;500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• </a:t>
            </a:r>
            <a:r>
              <a:rPr b="0" lang="en-US" sz="1800" spc="-1" strike="noStrike">
                <a:latin typeface="Arial"/>
              </a:rPr>
              <a:t>LASPD-T(B)&gt;10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A “slope cut” is then applied to study pion rejection of ECal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94" name="" descr=""/>
          <p:cNvPicPr/>
          <p:nvPr/>
        </p:nvPicPr>
        <p:blipFill>
          <a:blip r:embed="rId1"/>
          <a:stretch/>
        </p:blipFill>
        <p:spPr>
          <a:xfrm>
            <a:off x="197280" y="3200400"/>
            <a:ext cx="3917520" cy="3917520"/>
          </a:xfrm>
          <a:prstGeom prst="rect">
            <a:avLst/>
          </a:prstGeom>
          <a:ln w="0">
            <a:noFill/>
          </a:ln>
        </p:spPr>
      </p:pic>
      <p:pic>
        <p:nvPicPr>
          <p:cNvPr id="195" name="" descr=""/>
          <p:cNvPicPr/>
          <p:nvPr/>
        </p:nvPicPr>
        <p:blipFill>
          <a:blip r:embed="rId2"/>
          <a:stretch/>
        </p:blipFill>
        <p:spPr>
          <a:xfrm>
            <a:off x="5023440" y="111600"/>
            <a:ext cx="4806360" cy="2403000"/>
          </a:xfrm>
          <a:prstGeom prst="rect">
            <a:avLst/>
          </a:prstGeom>
          <a:ln w="0">
            <a:noFill/>
          </a:ln>
        </p:spPr>
      </p:pic>
      <p:pic>
        <p:nvPicPr>
          <p:cNvPr id="196" name="" descr=""/>
          <p:cNvPicPr/>
          <p:nvPr/>
        </p:nvPicPr>
        <p:blipFill>
          <a:blip r:embed="rId3"/>
          <a:stretch/>
        </p:blipFill>
        <p:spPr>
          <a:xfrm>
            <a:off x="5029200" y="2622240"/>
            <a:ext cx="4813560" cy="2406960"/>
          </a:xfrm>
          <a:prstGeom prst="rect">
            <a:avLst/>
          </a:prstGeom>
          <a:ln w="0">
            <a:noFill/>
          </a:ln>
        </p:spPr>
      </p:pic>
      <p:sp>
        <p:nvSpPr>
          <p:cNvPr id="197" name=""/>
          <p:cNvSpPr txBox="1"/>
          <p:nvPr/>
        </p:nvSpPr>
        <p:spPr>
          <a:xfrm>
            <a:off x="4343400" y="5101200"/>
            <a:ext cx="5486400" cy="2320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latin typeface="Arial"/>
              </a:rPr>
              <a:t>• </a:t>
            </a:r>
            <a:r>
              <a:rPr b="0" lang="en-US" sz="1800" spc="-1" strike="noStrike">
                <a:latin typeface="Arial"/>
              </a:rPr>
              <a:t>Arrows in the figure correspond to a 95% electron efficiency for electrons in ranges of (0-1], (1-2], and (2-3] GeV, as determined by simulation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buNone/>
            </a:pPr>
            <a:r>
              <a:rPr b="0" lang="en-US" sz="1800" spc="-1" strike="noStrike">
                <a:latin typeface="Arial"/>
              </a:rPr>
              <a:t>• </a:t>
            </a:r>
            <a:r>
              <a:rPr b="0" lang="en-US" sz="1800" spc="-1" strike="noStrike">
                <a:latin typeface="Arial"/>
              </a:rPr>
              <a:t>The three curves are: simulation, data with waveform “cleaning”, and data without waveform “cleaning”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buNone/>
            </a:pPr>
            <a:r>
              <a:rPr b="0" lang="en-US" sz="1800" spc="-1" strike="noStrike">
                <a:latin typeface="Arial"/>
              </a:rPr>
              <a:t>• </a:t>
            </a:r>
            <a:r>
              <a:rPr b="0" lang="en-US" sz="1800" spc="-1" strike="noStrike">
                <a:latin typeface="Arial"/>
              </a:rPr>
              <a:t>These appear to satisfy SoLID requirements (offline and triggering), up to the rates tested</a:t>
            </a:r>
            <a:endParaRPr b="0" lang="en-US" sz="1800" spc="-1" strike="noStrike">
              <a:latin typeface="Arial"/>
            </a:endParaRPr>
          </a:p>
        </p:txBody>
      </p:sp>
    </p:spTree>
  </p:cSld>
  <p:transition>
    <p:fade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9"/>
          <p:cNvSpPr/>
          <p:nvPr/>
        </p:nvSpPr>
        <p:spPr>
          <a:xfrm>
            <a:off x="182880" y="245160"/>
            <a:ext cx="9361080" cy="48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Beam test summary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199" name=""/>
          <p:cNvSpPr txBox="1"/>
          <p:nvPr/>
        </p:nvSpPr>
        <p:spPr>
          <a:xfrm>
            <a:off x="228600" y="914400"/>
            <a:ext cx="9484920" cy="2686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-216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Analysis of the beam test is complete and report 99% ready for review and comments by the collaboration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Would be nice if some of these are publishable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(AI/ML PID analysis will need to wait for later)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Some followup study or measurement is ideally needed: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PMT passive base bench testing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Cherenkov mirror reflectivity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Effect of material non-uniformity in ECal energy resolution (as shown in FTBF report)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0" name=""/>
          <p:cNvSpPr txBox="1"/>
          <p:nvPr/>
        </p:nvSpPr>
        <p:spPr>
          <a:xfrm>
            <a:off x="116280" y="4326480"/>
            <a:ext cx="9484920" cy="1644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-216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For SoLID ECal, we still need (pre)R&amp;D on: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MAPMT readout of Preshower (unless we decide on using regular PMTs – much safer but higher cost)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MCP-PMT readout of LASPD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spcBef>
                <a:spcPts val="7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PMT active base design and testing → R&amp;D</a:t>
            </a:r>
            <a:endParaRPr b="0" lang="en-US" sz="1800" spc="-1" strike="noStrike">
              <a:latin typeface="Arial"/>
            </a:endParaRPr>
          </a:p>
        </p:txBody>
      </p:sp>
    </p:spTree>
  </p:cSld>
  <p:transition>
    <p:fade/>
  </p:transition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3566160" y="3017520"/>
            <a:ext cx="2833920" cy="54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Backup Slides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800" spc="-1" strike="noStrike">
              <a:latin typeface="Arial"/>
            </a:endParaRPr>
          </a:p>
        </p:txBody>
      </p:sp>
    </p:spTree>
  </p:cSld>
  <p:transition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216360" y="74880"/>
            <a:ext cx="9154080" cy="837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800080"/>
                </a:solidFill>
                <a:latin typeface="Arial"/>
                <a:ea typeface="DejaVu Sans"/>
              </a:rPr>
              <a:t>Outline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914400" y="914400"/>
            <a:ext cx="8502480" cy="47984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0920">
              <a:lnSpc>
                <a:spcPct val="115000"/>
              </a:lnSpc>
              <a:spcBef>
                <a:spcPts val="575"/>
              </a:spcBef>
              <a:buClr>
                <a:srgbClr val="000000"/>
              </a:buClr>
              <a:buFont typeface="StarSymbol"/>
              <a:buAutoNum type="arabicPeriod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Hall C ECal Beam Test Overview</a:t>
            </a:r>
            <a:endParaRPr b="0" lang="en-US" sz="2200" spc="-1" strike="noStrike">
              <a:latin typeface="Arial"/>
            </a:endParaRPr>
          </a:p>
          <a:p>
            <a:pPr marL="343080" indent="-340920">
              <a:lnSpc>
                <a:spcPct val="115000"/>
              </a:lnSpc>
              <a:spcBef>
                <a:spcPts val="575"/>
              </a:spcBef>
              <a:buClr>
                <a:srgbClr val="000000"/>
              </a:buClr>
              <a:buFont typeface="StarSymbol"/>
              <a:buAutoNum type="arabicPeriod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Beam Test Analysis Progress and Review</a:t>
            </a:r>
            <a:endParaRPr b="0" lang="en-US" sz="2200" spc="-1" strike="noStrike">
              <a:latin typeface="Arial"/>
            </a:endParaRPr>
          </a:p>
          <a:p>
            <a:pPr marL="343080" indent="-340920">
              <a:lnSpc>
                <a:spcPct val="115000"/>
              </a:lnSpc>
              <a:spcBef>
                <a:spcPts val="575"/>
              </a:spcBef>
              <a:buClr>
                <a:srgbClr val="000000"/>
              </a:buClr>
              <a:buFont typeface="StarSymbol"/>
              <a:buAutoNum type="arabicPeriod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Summary and Outlook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575"/>
              </a:spcBef>
              <a:buNone/>
            </a:pPr>
            <a:endParaRPr b="0" lang="en-US" sz="2200" spc="-1" strike="noStrike">
              <a:latin typeface="Arial"/>
            </a:endParaRPr>
          </a:p>
        </p:txBody>
      </p:sp>
    </p:spTree>
  </p:cSld>
  <p:transition>
    <p:fade/>
  </p:transition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" descr=""/>
          <p:cNvPicPr/>
          <p:nvPr/>
        </p:nvPicPr>
        <p:blipFill>
          <a:blip r:embed="rId1"/>
          <a:stretch/>
        </p:blipFill>
        <p:spPr>
          <a:xfrm>
            <a:off x="228600" y="228600"/>
            <a:ext cx="5483520" cy="3657600"/>
          </a:xfrm>
          <a:prstGeom prst="rect">
            <a:avLst/>
          </a:prstGeom>
          <a:ln w="0">
            <a:noFill/>
          </a:ln>
        </p:spPr>
      </p:pic>
      <p:pic>
        <p:nvPicPr>
          <p:cNvPr id="203" name="" descr=""/>
          <p:cNvPicPr/>
          <p:nvPr/>
        </p:nvPicPr>
        <p:blipFill>
          <a:blip r:embed="rId2"/>
          <a:stretch/>
        </p:blipFill>
        <p:spPr>
          <a:xfrm>
            <a:off x="4003920" y="3676680"/>
            <a:ext cx="5825880" cy="388620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0"/>
          <p:cNvSpPr/>
          <p:nvPr/>
        </p:nvSpPr>
        <p:spPr>
          <a:xfrm>
            <a:off x="228600" y="914400"/>
            <a:ext cx="9601200" cy="617220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0920">
              <a:lnSpc>
                <a:spcPct val="115000"/>
              </a:lnSpc>
              <a:spcBef>
                <a:spcPts val="575"/>
              </a:spcBef>
              <a:buClr>
                <a:srgbClr val="000000"/>
              </a:buClr>
              <a:buFont typeface="StarSymbol"/>
              <a:buAutoNum type="arabicPeriod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Goal was to study ECal and SPD performance under high rate, high radiation</a:t>
            </a:r>
            <a:endParaRPr b="0" lang="en-US" sz="2200" spc="-1" strike="noStrike">
              <a:latin typeface="Arial"/>
            </a:endParaRPr>
          </a:p>
          <a:p>
            <a:pPr marL="343080" indent="-340920">
              <a:lnSpc>
                <a:spcPct val="115000"/>
              </a:lnSpc>
              <a:spcBef>
                <a:spcPts val="575"/>
              </a:spcBef>
              <a:buClr>
                <a:srgbClr val="000000"/>
              </a:buClr>
              <a:buFont typeface="StarSymbol"/>
              <a:buAutoNum type="arabicPeriod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Installed in Hall C in summer – fall 2022</a:t>
            </a:r>
            <a:endParaRPr b="0" lang="en-US" sz="2200" spc="-1" strike="noStrike">
              <a:latin typeface="Arial"/>
            </a:endParaRPr>
          </a:p>
          <a:p>
            <a:pPr marL="343080" indent="-340920">
              <a:lnSpc>
                <a:spcPct val="115000"/>
              </a:lnSpc>
              <a:spcBef>
                <a:spcPts val="575"/>
              </a:spcBef>
              <a:buClr>
                <a:srgbClr val="000000"/>
              </a:buClr>
              <a:buFont typeface="StarSymbol"/>
              <a:buAutoNum type="arabicPeriod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Three stages:</a:t>
            </a:r>
            <a:endParaRPr b="0" lang="en-US" sz="2200" spc="-1" strike="noStrike">
              <a:latin typeface="Arial"/>
            </a:endParaRPr>
          </a:p>
          <a:p>
            <a:pPr lvl="1" marL="432000" indent="-216000">
              <a:lnSpc>
                <a:spcPct val="115000"/>
              </a:lnSpc>
              <a:spcBef>
                <a:spcPts val="57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80 deg beam-left in Fall 2022, low rate “commissioning”</a:t>
            </a:r>
            <a:endParaRPr b="0" lang="en-US" sz="2000" spc="-1" strike="noStrike">
              <a:latin typeface="Arial"/>
            </a:endParaRPr>
          </a:p>
          <a:p>
            <a:pPr lvl="1" marL="432000" indent="-216000">
              <a:lnSpc>
                <a:spcPct val="115000"/>
              </a:lnSpc>
              <a:spcBef>
                <a:spcPts val="57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7 deg beam-right in Jan 2023, high rate part 1</a:t>
            </a:r>
            <a:endParaRPr b="0" lang="en-US" sz="2000" spc="-1" strike="noStrike">
              <a:latin typeface="Arial"/>
            </a:endParaRPr>
          </a:p>
          <a:p>
            <a:pPr lvl="1" marL="432000" indent="-216000">
              <a:lnSpc>
                <a:spcPct val="115000"/>
              </a:lnSpc>
              <a:spcBef>
                <a:spcPts val="57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18 deg beam-right in Feb-March 2023, high rate part 2</a:t>
            </a:r>
            <a:endParaRPr b="0" lang="en-US" sz="2000" spc="-1" strike="noStrike">
              <a:latin typeface="Arial"/>
            </a:endParaRPr>
          </a:p>
          <a:p>
            <a:pPr lvl="1" marL="432000" indent="-216000">
              <a:lnSpc>
                <a:spcPct val="115000"/>
              </a:lnSpc>
              <a:spcBef>
                <a:spcPts val="57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de-install in March 2023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15000"/>
              </a:lnSpc>
              <a:spcBef>
                <a:spcPts val="575"/>
              </a:spcBef>
              <a:buClr>
                <a:srgbClr val="000000"/>
              </a:buClr>
              <a:buFont typeface="StarSymbol"/>
              <a:buAutoNum type="arabicPeriod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Analysis was focused on:</a:t>
            </a:r>
            <a:endParaRPr b="0" lang="en-US" sz="2200" spc="-1" strike="noStrike">
              <a:latin typeface="Arial"/>
            </a:endParaRPr>
          </a:p>
          <a:p>
            <a:pPr lvl="1" marL="432000" indent="-216000">
              <a:lnSpc>
                <a:spcPct val="115000"/>
              </a:lnSpc>
              <a:spcBef>
                <a:spcPts val="57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Comparison of data with simulation (see Ye’s talk)</a:t>
            </a:r>
            <a:endParaRPr b="0" lang="en-US" sz="2000" spc="-1" strike="noStrike">
              <a:latin typeface="Arial"/>
            </a:endParaRPr>
          </a:p>
          <a:p>
            <a:pPr lvl="1" marL="432000" indent="-216000">
              <a:lnSpc>
                <a:spcPct val="115000"/>
              </a:lnSpc>
              <a:spcBef>
                <a:spcPts val="57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detector performance and stability from low to high rate</a:t>
            </a:r>
            <a:endParaRPr b="0" lang="en-US" sz="2000" spc="-1" strike="noStrike">
              <a:latin typeface="Arial"/>
            </a:endParaRPr>
          </a:p>
          <a:p>
            <a:pPr lvl="1" marL="432000" indent="-216000">
              <a:lnSpc>
                <a:spcPct val="115000"/>
              </a:lnSpc>
              <a:spcBef>
                <a:spcPts val="57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ECal and SPD PID performance</a:t>
            </a:r>
            <a:endParaRPr b="0" lang="en-US" sz="2000" spc="-1" strike="noStrike">
              <a:latin typeface="Arial"/>
            </a:endParaRPr>
          </a:p>
          <a:p>
            <a:pPr marL="343080" indent="-340920">
              <a:lnSpc>
                <a:spcPct val="115000"/>
              </a:lnSpc>
              <a:spcBef>
                <a:spcPts val="575"/>
              </a:spcBef>
              <a:buClr>
                <a:srgbClr val="000000"/>
              </a:buClr>
              <a:buFont typeface="StarSymbol"/>
              <a:buAutoNum type="arabicPeriod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Report now ready for review by collaboration, is part of it publishable?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575"/>
              </a:spcBef>
              <a:buNone/>
            </a:pPr>
            <a:endParaRPr b="0" lang="en-US" sz="2200" spc="-1" strike="noStrike">
              <a:latin typeface="Arial"/>
            </a:endParaRPr>
          </a:p>
        </p:txBody>
      </p:sp>
      <p:pic>
        <p:nvPicPr>
          <p:cNvPr id="134" name="" descr=""/>
          <p:cNvPicPr/>
          <p:nvPr/>
        </p:nvPicPr>
        <p:blipFill>
          <a:blip r:embed="rId1"/>
          <a:srcRect l="49553" t="0" r="0" b="0"/>
          <a:stretch/>
        </p:blipFill>
        <p:spPr>
          <a:xfrm>
            <a:off x="7270920" y="1828800"/>
            <a:ext cx="2558880" cy="4063680"/>
          </a:xfrm>
          <a:prstGeom prst="rect">
            <a:avLst/>
          </a:prstGeom>
          <a:ln w="0">
            <a:noFill/>
          </a:ln>
        </p:spPr>
      </p:pic>
      <p:sp>
        <p:nvSpPr>
          <p:cNvPr id="135" name="CustomShape 9"/>
          <p:cNvSpPr/>
          <p:nvPr/>
        </p:nvSpPr>
        <p:spPr>
          <a:xfrm>
            <a:off x="182880" y="245160"/>
            <a:ext cx="9361080" cy="48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FY22 Hall C Beam Test Overview</a:t>
            </a:r>
            <a:endParaRPr b="0" lang="en-US" sz="2600" spc="-1" strike="noStrike">
              <a:latin typeface="Arial"/>
            </a:endParaRPr>
          </a:p>
        </p:txBody>
      </p:sp>
    </p:spTree>
  </p:cSld>
  <p:transition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1"/>
          <p:cNvSpPr/>
          <p:nvPr/>
        </p:nvSpPr>
        <p:spPr>
          <a:xfrm>
            <a:off x="182880" y="245160"/>
            <a:ext cx="9361080" cy="48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Setup Overview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137" name="" descr=""/>
          <p:cNvPicPr/>
          <p:nvPr/>
        </p:nvPicPr>
        <p:blipFill>
          <a:blip r:embed="rId1"/>
          <a:stretch/>
        </p:blipFill>
        <p:spPr>
          <a:xfrm>
            <a:off x="3791880" y="2286000"/>
            <a:ext cx="6037920" cy="3049920"/>
          </a:xfrm>
          <a:prstGeom prst="rect">
            <a:avLst/>
          </a:prstGeom>
          <a:ln w="0">
            <a:noFill/>
          </a:ln>
        </p:spPr>
      </p:pic>
      <p:pic>
        <p:nvPicPr>
          <p:cNvPr id="138" name="" descr=""/>
          <p:cNvPicPr/>
          <p:nvPr/>
        </p:nvPicPr>
        <p:blipFill>
          <a:blip r:embed="rId2"/>
          <a:stretch/>
        </p:blipFill>
        <p:spPr>
          <a:xfrm>
            <a:off x="3975120" y="138960"/>
            <a:ext cx="5626080" cy="2075040"/>
          </a:xfrm>
          <a:prstGeom prst="rect">
            <a:avLst/>
          </a:prstGeom>
          <a:ln w="0">
            <a:noFill/>
          </a:ln>
        </p:spPr>
      </p:pic>
      <p:pic>
        <p:nvPicPr>
          <p:cNvPr id="139" name="" descr=""/>
          <p:cNvPicPr/>
          <p:nvPr/>
        </p:nvPicPr>
        <p:blipFill>
          <a:blip r:embed="rId3"/>
          <a:stretch/>
        </p:blipFill>
        <p:spPr>
          <a:xfrm>
            <a:off x="457200" y="2286000"/>
            <a:ext cx="2971800" cy="3036960"/>
          </a:xfrm>
          <a:prstGeom prst="rect">
            <a:avLst/>
          </a:prstGeom>
          <a:ln w="0">
            <a:noFill/>
          </a:ln>
        </p:spPr>
      </p:pic>
      <p:pic>
        <p:nvPicPr>
          <p:cNvPr id="140" name="" descr=""/>
          <p:cNvPicPr/>
          <p:nvPr/>
        </p:nvPicPr>
        <p:blipFill>
          <a:blip r:embed="rId4"/>
          <a:stretch/>
        </p:blipFill>
        <p:spPr>
          <a:xfrm>
            <a:off x="4186800" y="5450400"/>
            <a:ext cx="5263200" cy="205488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3"/>
          <p:cNvSpPr/>
          <p:nvPr/>
        </p:nvSpPr>
        <p:spPr>
          <a:xfrm>
            <a:off x="182880" y="245160"/>
            <a:ext cx="9361080" cy="48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Test Overview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142" name="" descr=""/>
          <p:cNvPicPr/>
          <p:nvPr/>
        </p:nvPicPr>
        <p:blipFill>
          <a:blip r:embed="rId1"/>
          <a:stretch/>
        </p:blipFill>
        <p:spPr>
          <a:xfrm>
            <a:off x="390960" y="1143000"/>
            <a:ext cx="6238440" cy="2657160"/>
          </a:xfrm>
          <a:prstGeom prst="rect">
            <a:avLst/>
          </a:prstGeom>
          <a:ln w="0">
            <a:noFill/>
          </a:ln>
        </p:spPr>
      </p:pic>
      <p:pic>
        <p:nvPicPr>
          <p:cNvPr id="143" name="" descr=""/>
          <p:cNvPicPr/>
          <p:nvPr/>
        </p:nvPicPr>
        <p:blipFill>
          <a:blip r:embed="rId2"/>
          <a:stretch/>
        </p:blipFill>
        <p:spPr>
          <a:xfrm>
            <a:off x="3657600" y="3886200"/>
            <a:ext cx="6238440" cy="3161880"/>
          </a:xfrm>
          <a:prstGeom prst="rect">
            <a:avLst/>
          </a:prstGeom>
          <a:ln w="0">
            <a:noFill/>
          </a:ln>
        </p:spPr>
      </p:pic>
      <p:sp>
        <p:nvSpPr>
          <p:cNvPr id="144" name=""/>
          <p:cNvSpPr txBox="1"/>
          <p:nvPr/>
        </p:nvSpPr>
        <p:spPr>
          <a:xfrm>
            <a:off x="4114800" y="228600"/>
            <a:ext cx="5486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latin typeface="Arial"/>
              </a:rPr>
              <a:t>Most/all 18-deg data were taken during E12-10-003 (deuteron electro-disintegration)</a:t>
            </a:r>
            <a:endParaRPr b="0" lang="en-US" sz="1800" spc="-1" strike="noStrike">
              <a:latin typeface="Arial"/>
            </a:endParaRPr>
          </a:p>
        </p:txBody>
      </p:sp>
    </p:spTree>
  </p:cSld>
  <p:transition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" descr=""/>
          <p:cNvPicPr/>
          <p:nvPr/>
        </p:nvPicPr>
        <p:blipFill>
          <a:blip r:embed="rId1"/>
          <a:stretch/>
        </p:blipFill>
        <p:spPr>
          <a:xfrm>
            <a:off x="1913760" y="1238760"/>
            <a:ext cx="6238440" cy="4476240"/>
          </a:xfrm>
          <a:prstGeom prst="rect">
            <a:avLst/>
          </a:prstGeom>
          <a:ln w="0">
            <a:noFill/>
          </a:ln>
        </p:spPr>
      </p:pic>
      <p:sp>
        <p:nvSpPr>
          <p:cNvPr id="146" name="CustomShape 4"/>
          <p:cNvSpPr/>
          <p:nvPr/>
        </p:nvSpPr>
        <p:spPr>
          <a:xfrm>
            <a:off x="182880" y="245160"/>
            <a:ext cx="9361080" cy="48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Test Overview</a:t>
            </a:r>
            <a:endParaRPr b="0" lang="en-US" sz="2600" spc="-1" strike="noStrike">
              <a:latin typeface="Arial"/>
            </a:endParaRPr>
          </a:p>
        </p:txBody>
      </p:sp>
    </p:spTree>
  </p:cSld>
  <p:transition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5"/>
          <p:cNvSpPr/>
          <p:nvPr/>
        </p:nvSpPr>
        <p:spPr>
          <a:xfrm>
            <a:off x="182880" y="245160"/>
            <a:ext cx="9361080" cy="48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Scintillator Performance and Stability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148" name="" descr=""/>
          <p:cNvPicPr/>
          <p:nvPr/>
        </p:nvPicPr>
        <p:blipFill>
          <a:blip r:embed="rId1"/>
          <a:stretch/>
        </p:blipFill>
        <p:spPr>
          <a:xfrm>
            <a:off x="245160" y="914400"/>
            <a:ext cx="4784040" cy="4669920"/>
          </a:xfrm>
          <a:prstGeom prst="rect">
            <a:avLst/>
          </a:prstGeom>
          <a:ln w="0">
            <a:noFill/>
          </a:ln>
        </p:spPr>
      </p:pic>
      <p:pic>
        <p:nvPicPr>
          <p:cNvPr id="149" name="" descr=""/>
          <p:cNvPicPr/>
          <p:nvPr/>
        </p:nvPicPr>
        <p:blipFill>
          <a:blip r:embed="rId2"/>
          <a:stretch/>
        </p:blipFill>
        <p:spPr>
          <a:xfrm>
            <a:off x="5257800" y="951840"/>
            <a:ext cx="4343400" cy="2705760"/>
          </a:xfrm>
          <a:prstGeom prst="rect">
            <a:avLst/>
          </a:prstGeom>
          <a:ln w="0">
            <a:noFill/>
          </a:ln>
        </p:spPr>
      </p:pic>
      <p:sp>
        <p:nvSpPr>
          <p:cNvPr id="150" name=""/>
          <p:cNvSpPr txBox="1"/>
          <p:nvPr/>
        </p:nvSpPr>
        <p:spPr>
          <a:xfrm>
            <a:off x="4114800" y="5584320"/>
            <a:ext cx="5505480" cy="1371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SC-A failed to </a:t>
            </a:r>
            <a:r>
              <a:rPr b="0" lang="en-US" sz="1800" spc="-1" strike="noStrike">
                <a:latin typeface="Arial"/>
              </a:rPr>
              <a:t>trigger at 40 uA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Baseline </a:t>
            </a:r>
            <a:r>
              <a:rPr b="0" lang="en-US" sz="1800" spc="-1" strike="noStrike">
                <a:latin typeface="Arial"/>
              </a:rPr>
              <a:t>rises above </a:t>
            </a:r>
            <a:r>
              <a:rPr b="0" lang="en-US" sz="1800" spc="-1" strike="noStrike">
                <a:latin typeface="Arial"/>
              </a:rPr>
              <a:t>50 mV </a:t>
            </a:r>
            <a:r>
              <a:rPr b="0" lang="en-US" sz="1800" spc="-1" strike="noStrike">
                <a:latin typeface="Arial"/>
              </a:rPr>
              <a:t>(trigger </a:t>
            </a:r>
            <a:r>
              <a:rPr b="0" lang="en-US" sz="1800" spc="-1" strike="noStrike">
                <a:latin typeface="Arial"/>
              </a:rPr>
              <a:t>threshold)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Anode </a:t>
            </a:r>
            <a:r>
              <a:rPr b="0" lang="en-US" sz="1800" spc="-1" strike="noStrike">
                <a:latin typeface="Arial"/>
              </a:rPr>
              <a:t>current </a:t>
            </a:r>
            <a:r>
              <a:rPr b="0" lang="en-US" sz="1800" spc="-1" strike="noStrike">
                <a:latin typeface="Arial"/>
              </a:rPr>
              <a:t>reaches max </a:t>
            </a:r>
            <a:r>
              <a:rPr b="0" lang="en-US" sz="1800" spc="-1" strike="noStrike">
                <a:latin typeface="Arial"/>
              </a:rPr>
              <a:t>100 uA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SC-B,C,D MIP </a:t>
            </a:r>
            <a:r>
              <a:rPr b="0" lang="en-US" sz="1800" spc="-1" strike="noStrike">
                <a:latin typeface="Arial"/>
              </a:rPr>
              <a:t>shift consistent </a:t>
            </a:r>
            <a:r>
              <a:rPr b="0" lang="en-US" sz="1800" spc="-1" strike="noStrike">
                <a:latin typeface="Arial"/>
              </a:rPr>
              <a:t>with baseline </a:t>
            </a:r>
            <a:r>
              <a:rPr b="0" lang="en-US" sz="1800" spc="-1" strike="noStrike">
                <a:latin typeface="Arial"/>
              </a:rPr>
              <a:t>shift</a:t>
            </a:r>
            <a:endParaRPr b="0" lang="en-US" sz="1800" spc="-1" strike="noStrike">
              <a:latin typeface="Arial"/>
            </a:endParaRPr>
          </a:p>
        </p:txBody>
      </p:sp>
    </p:spTree>
  </p:cSld>
  <p:transition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6"/>
          <p:cNvSpPr/>
          <p:nvPr/>
        </p:nvSpPr>
        <p:spPr>
          <a:xfrm>
            <a:off x="182880" y="245160"/>
            <a:ext cx="9361080" cy="48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PreShower Performance and Stability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152" name="" descr=""/>
          <p:cNvPicPr/>
          <p:nvPr/>
        </p:nvPicPr>
        <p:blipFill>
          <a:blip r:embed="rId1"/>
          <a:stretch/>
        </p:blipFill>
        <p:spPr>
          <a:xfrm>
            <a:off x="5234400" y="685800"/>
            <a:ext cx="5137200" cy="3200400"/>
          </a:xfrm>
          <a:prstGeom prst="rect">
            <a:avLst/>
          </a:prstGeom>
          <a:ln w="0">
            <a:noFill/>
          </a:ln>
        </p:spPr>
      </p:pic>
      <p:sp>
        <p:nvSpPr>
          <p:cNvPr id="153" name=""/>
          <p:cNvSpPr txBox="1"/>
          <p:nvPr/>
        </p:nvSpPr>
        <p:spPr>
          <a:xfrm>
            <a:off x="228600" y="914400"/>
            <a:ext cx="5149800" cy="2394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All three preshower baseline show slight increase from 10 to 70uA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MIP position remains quite stable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At 40uA beamtest, baseline shift of 10 ↔ 2.4 uA in PMT anode current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Consistent with radiation dose simulation: 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54" name="" descr=""/>
          <p:cNvPicPr/>
          <p:nvPr/>
        </p:nvPicPr>
        <p:blipFill>
          <a:blip r:embed="rId2"/>
          <a:stretch/>
        </p:blipFill>
        <p:spPr>
          <a:xfrm>
            <a:off x="5093640" y="3886200"/>
            <a:ext cx="5277960" cy="2638800"/>
          </a:xfrm>
          <a:prstGeom prst="rect">
            <a:avLst/>
          </a:prstGeom>
          <a:ln w="0">
            <a:noFill/>
          </a:ln>
        </p:spPr>
      </p:pic>
      <p:pic>
        <p:nvPicPr>
          <p:cNvPr id="155" name="" descr=""/>
          <p:cNvPicPr/>
          <p:nvPr/>
        </p:nvPicPr>
        <p:blipFill>
          <a:blip r:embed="rId3"/>
          <a:srcRect l="8055" t="39485" r="3283" b="20988"/>
          <a:stretch/>
        </p:blipFill>
        <p:spPr>
          <a:xfrm>
            <a:off x="156600" y="6485400"/>
            <a:ext cx="5028840" cy="914040"/>
          </a:xfrm>
          <a:prstGeom prst="rect">
            <a:avLst/>
          </a:prstGeom>
          <a:ln w="0">
            <a:noFill/>
          </a:ln>
        </p:spPr>
      </p:pic>
      <p:pic>
        <p:nvPicPr>
          <p:cNvPr id="156" name="" descr=""/>
          <p:cNvPicPr/>
          <p:nvPr/>
        </p:nvPicPr>
        <p:blipFill>
          <a:blip r:embed="rId4"/>
          <a:stretch/>
        </p:blipFill>
        <p:spPr>
          <a:xfrm>
            <a:off x="0" y="3429000"/>
            <a:ext cx="4800600" cy="2990880"/>
          </a:xfrm>
          <a:prstGeom prst="rect">
            <a:avLst/>
          </a:prstGeom>
          <a:ln w="0">
            <a:noFill/>
          </a:ln>
        </p:spPr>
      </p:pic>
      <p:sp>
        <p:nvSpPr>
          <p:cNvPr id="157" name=""/>
          <p:cNvSpPr/>
          <p:nvPr/>
        </p:nvSpPr>
        <p:spPr>
          <a:xfrm>
            <a:off x="4114800" y="2971800"/>
            <a:ext cx="0" cy="274320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"/>
          <p:cNvSpPr txBox="1"/>
          <p:nvPr/>
        </p:nvSpPr>
        <p:spPr>
          <a:xfrm>
            <a:off x="2727360" y="3310920"/>
            <a:ext cx="1537200" cy="346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latin typeface="Arial"/>
              </a:rPr>
              <a:t> </a:t>
            </a:r>
            <a:r>
              <a:rPr b="0" lang="en-US" sz="1800" spc="-1" strike="noStrike">
                <a:latin typeface="Arial"/>
              </a:rPr>
              <a:t>(per module)</a:t>
            </a:r>
            <a:endParaRPr b="0" lang="en-US" sz="1800" spc="-1" strike="noStrike">
              <a:latin typeface="Arial"/>
            </a:endParaRPr>
          </a:p>
        </p:txBody>
      </p:sp>
    </p:spTree>
  </p:cSld>
  <p:transition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7"/>
          <p:cNvSpPr/>
          <p:nvPr/>
        </p:nvSpPr>
        <p:spPr>
          <a:xfrm>
            <a:off x="182880" y="245160"/>
            <a:ext cx="9361080" cy="48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PreShower Radiation Dose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160" name="" descr=""/>
          <p:cNvPicPr/>
          <p:nvPr/>
        </p:nvPicPr>
        <p:blipFill>
          <a:blip r:embed="rId1"/>
          <a:stretch/>
        </p:blipFill>
        <p:spPr>
          <a:xfrm>
            <a:off x="5242320" y="245160"/>
            <a:ext cx="5044680" cy="3162960"/>
          </a:xfrm>
          <a:prstGeom prst="rect">
            <a:avLst/>
          </a:prstGeom>
          <a:ln w="0">
            <a:noFill/>
          </a:ln>
        </p:spPr>
      </p:pic>
      <p:pic>
        <p:nvPicPr>
          <p:cNvPr id="161" name="" descr=""/>
          <p:cNvPicPr/>
          <p:nvPr/>
        </p:nvPicPr>
        <p:blipFill>
          <a:blip r:embed="rId2"/>
          <a:stretch/>
        </p:blipFill>
        <p:spPr>
          <a:xfrm>
            <a:off x="0" y="730800"/>
            <a:ext cx="5278680" cy="3288600"/>
          </a:xfrm>
          <a:prstGeom prst="rect">
            <a:avLst/>
          </a:prstGeom>
          <a:ln w="0">
            <a:noFill/>
          </a:ln>
        </p:spPr>
      </p:pic>
      <p:pic>
        <p:nvPicPr>
          <p:cNvPr id="162" name="" descr=""/>
          <p:cNvPicPr/>
          <p:nvPr/>
        </p:nvPicPr>
        <p:blipFill>
          <a:blip r:embed="rId3"/>
          <a:stretch/>
        </p:blipFill>
        <p:spPr>
          <a:xfrm>
            <a:off x="5149800" y="3657600"/>
            <a:ext cx="5137200" cy="3200400"/>
          </a:xfrm>
          <a:prstGeom prst="rect">
            <a:avLst/>
          </a:prstGeom>
          <a:ln w="0">
            <a:noFill/>
          </a:ln>
        </p:spPr>
      </p:pic>
      <p:sp>
        <p:nvSpPr>
          <p:cNvPr id="163" name=""/>
          <p:cNvSpPr txBox="1"/>
          <p:nvPr/>
        </p:nvSpPr>
        <p:spPr>
          <a:xfrm>
            <a:off x="228600" y="4114800"/>
            <a:ext cx="4800600" cy="1828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Radiation dose in Preshower is about factor five lower than SoLID PVDIS running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spcBef>
                <a:spcPts val="57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radiation dose in the Preshower of SoLID PVDIS is 3 times that of Pre-CDR, due to Pre-CDR only accounted for beam-on-target background: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64" name="" descr=""/>
          <p:cNvPicPr/>
          <p:nvPr/>
        </p:nvPicPr>
        <p:blipFill>
          <a:blip r:embed="rId4"/>
          <a:stretch/>
        </p:blipFill>
        <p:spPr>
          <a:xfrm>
            <a:off x="362520" y="5936400"/>
            <a:ext cx="4402080" cy="92160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12048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2010-10-20T16:35:23Z</dcterms:created>
  <dc:creator>xz5y </dc:creator>
  <dc:description/>
  <dc:language>en-US</dc:language>
  <cp:lastModifiedBy/>
  <cp:lastPrinted>2025-01-08T22:20:00Z</cp:lastPrinted>
  <dcterms:modified xsi:type="dcterms:W3CDTF">2025-01-08T22:25:16Z</dcterms:modified>
  <cp:revision>569</cp:revision>
  <dc:subject/>
  <dc:title/>
</cp:coreProperties>
</file>