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Lst>
  <p:notesMasterIdLst>
    <p:notesMasterId r:id="rId40"/>
  </p:notesMasterIdLst>
  <p:handoutMasterIdLst>
    <p:handoutMasterId r:id="rId41"/>
  </p:handoutMasterIdLst>
  <p:sldIdLst>
    <p:sldId id="3079" r:id="rId2"/>
    <p:sldId id="3267" r:id="rId3"/>
    <p:sldId id="3278" r:id="rId4"/>
    <p:sldId id="3245" r:id="rId5"/>
    <p:sldId id="3209" r:id="rId6"/>
    <p:sldId id="3182" r:id="rId7"/>
    <p:sldId id="2994" r:id="rId8"/>
    <p:sldId id="3272" r:id="rId9"/>
    <p:sldId id="3184" r:id="rId10"/>
    <p:sldId id="3216" r:id="rId11"/>
    <p:sldId id="3276" r:id="rId12"/>
    <p:sldId id="3183" r:id="rId13"/>
    <p:sldId id="3273" r:id="rId14"/>
    <p:sldId id="3247" r:id="rId15"/>
    <p:sldId id="3163" r:id="rId16"/>
    <p:sldId id="3105" r:id="rId17"/>
    <p:sldId id="3191" r:id="rId18"/>
    <p:sldId id="3277" r:id="rId19"/>
    <p:sldId id="3117" r:id="rId20"/>
    <p:sldId id="3196" r:id="rId21"/>
    <p:sldId id="3244" r:id="rId22"/>
    <p:sldId id="3250" r:id="rId23"/>
    <p:sldId id="3248" r:id="rId24"/>
    <p:sldId id="3218" r:id="rId25"/>
    <p:sldId id="3219" r:id="rId26"/>
    <p:sldId id="3275" r:id="rId27"/>
    <p:sldId id="3274" r:id="rId28"/>
    <p:sldId id="3192" r:id="rId29"/>
    <p:sldId id="3189" r:id="rId30"/>
    <p:sldId id="3269" r:id="rId31"/>
    <p:sldId id="3220" r:id="rId32"/>
    <p:sldId id="3221" r:id="rId33"/>
    <p:sldId id="3222" r:id="rId34"/>
    <p:sldId id="3217" r:id="rId35"/>
    <p:sldId id="3193" r:id="rId36"/>
    <p:sldId id="3190" r:id="rId37"/>
    <p:sldId id="3069" r:id="rId38"/>
    <p:sldId id="2845" r:id="rId39"/>
  </p:sldIdLst>
  <p:sldSz cx="9144000" cy="6858000" type="screen4x3"/>
  <p:notesSz cx="7315200" cy="9601200"/>
  <p:custDataLst>
    <p:tags r:id="rId43"/>
  </p:custDataLst>
  <p:defaultTextStyle>
    <a:defPPr>
      <a:defRPr lang="en-US"/>
    </a:defPPr>
    <a:lvl1pPr algn="l" rtl="0" eaLnBrk="0" fontAlgn="base" hangingPunct="0">
      <a:spcBef>
        <a:spcPct val="0"/>
      </a:spcBef>
      <a:spcAft>
        <a:spcPct val="0"/>
      </a:spcAft>
      <a:defRPr kern="1200">
        <a:solidFill>
          <a:schemeClr val="tx1"/>
        </a:solidFill>
        <a:latin typeface="Arial" charset="0"/>
        <a:ea typeface="MS PGothic" charset="0"/>
        <a:cs typeface="MS PGothic" charset="0"/>
      </a:defRPr>
    </a:lvl1pPr>
    <a:lvl2pPr marL="457200" algn="l" rtl="0" eaLnBrk="0" fontAlgn="base" hangingPunct="0">
      <a:spcBef>
        <a:spcPct val="0"/>
      </a:spcBef>
      <a:spcAft>
        <a:spcPct val="0"/>
      </a:spcAft>
      <a:defRPr kern="1200">
        <a:solidFill>
          <a:schemeClr val="tx1"/>
        </a:solidFill>
        <a:latin typeface="Arial" charset="0"/>
        <a:ea typeface="MS PGothic" charset="0"/>
        <a:cs typeface="MS PGothic" charset="0"/>
      </a:defRPr>
    </a:lvl2pPr>
    <a:lvl3pPr marL="914400" algn="l" rtl="0" eaLnBrk="0" fontAlgn="base" hangingPunct="0">
      <a:spcBef>
        <a:spcPct val="0"/>
      </a:spcBef>
      <a:spcAft>
        <a:spcPct val="0"/>
      </a:spcAft>
      <a:defRPr kern="1200">
        <a:solidFill>
          <a:schemeClr val="tx1"/>
        </a:solidFill>
        <a:latin typeface="Arial" charset="0"/>
        <a:ea typeface="MS PGothic" charset="0"/>
        <a:cs typeface="MS PGothic" charset="0"/>
      </a:defRPr>
    </a:lvl3pPr>
    <a:lvl4pPr marL="1371600" algn="l" rtl="0" eaLnBrk="0" fontAlgn="base" hangingPunct="0">
      <a:spcBef>
        <a:spcPct val="0"/>
      </a:spcBef>
      <a:spcAft>
        <a:spcPct val="0"/>
      </a:spcAft>
      <a:defRPr kern="1200">
        <a:solidFill>
          <a:schemeClr val="tx1"/>
        </a:solidFill>
        <a:latin typeface="Arial" charset="0"/>
        <a:ea typeface="MS PGothic" charset="0"/>
        <a:cs typeface="MS PGothic" charset="0"/>
      </a:defRPr>
    </a:lvl4pPr>
    <a:lvl5pPr marL="1828800" algn="l" rtl="0" eaLnBrk="0" fontAlgn="base" hangingPunct="0">
      <a:spcBef>
        <a:spcPct val="0"/>
      </a:spcBef>
      <a:spcAft>
        <a:spcPct val="0"/>
      </a:spcAft>
      <a:defRPr kern="1200">
        <a:solidFill>
          <a:schemeClr val="tx1"/>
        </a:solidFill>
        <a:latin typeface="Arial" charset="0"/>
        <a:ea typeface="MS PGothic" charset="0"/>
        <a:cs typeface="MS PGothic" charset="0"/>
      </a:defRPr>
    </a:lvl5pPr>
    <a:lvl6pPr marL="2286000" algn="l" defTabSz="457200" rtl="0" eaLnBrk="1" latinLnBrk="0" hangingPunct="1">
      <a:defRPr kern="1200">
        <a:solidFill>
          <a:schemeClr val="tx1"/>
        </a:solidFill>
        <a:latin typeface="Arial" charset="0"/>
        <a:ea typeface="MS PGothic" charset="0"/>
        <a:cs typeface="MS PGothic" charset="0"/>
      </a:defRPr>
    </a:lvl6pPr>
    <a:lvl7pPr marL="2743200" algn="l" defTabSz="457200" rtl="0" eaLnBrk="1" latinLnBrk="0" hangingPunct="1">
      <a:defRPr kern="1200">
        <a:solidFill>
          <a:schemeClr val="tx1"/>
        </a:solidFill>
        <a:latin typeface="Arial" charset="0"/>
        <a:ea typeface="MS PGothic" charset="0"/>
        <a:cs typeface="MS PGothic" charset="0"/>
      </a:defRPr>
    </a:lvl7pPr>
    <a:lvl8pPr marL="3200400" algn="l" defTabSz="457200" rtl="0" eaLnBrk="1" latinLnBrk="0" hangingPunct="1">
      <a:defRPr kern="1200">
        <a:solidFill>
          <a:schemeClr val="tx1"/>
        </a:solidFill>
        <a:latin typeface="Arial" charset="0"/>
        <a:ea typeface="MS PGothic" charset="0"/>
        <a:cs typeface="MS PGothic" charset="0"/>
      </a:defRPr>
    </a:lvl8pPr>
    <a:lvl9pPr marL="3657600" algn="l" defTabSz="457200" rtl="0" eaLnBrk="1" latinLnBrk="0" hangingPunct="1">
      <a:defRPr kern="1200">
        <a:solidFill>
          <a:schemeClr val="tx1"/>
        </a:solidFill>
        <a:latin typeface="Arial" charset="0"/>
        <a:ea typeface="MS PGothic" charset="0"/>
        <a:cs typeface="MS PGothic"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C0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35"/>
    <p:restoredTop sz="94648"/>
  </p:normalViewPr>
  <p:slideViewPr>
    <p:cSldViewPr>
      <p:cViewPr varScale="1">
        <p:scale>
          <a:sx n="101" d="100"/>
          <a:sy n="101" d="100"/>
        </p:scale>
        <p:origin x="-2608" y="-104"/>
      </p:cViewPr>
      <p:guideLst>
        <p:guide orient="horz" pos="2160"/>
        <p:guide pos="2880"/>
      </p:guideLst>
    </p:cSldViewPr>
  </p:slideViewPr>
  <p:outlineViewPr>
    <p:cViewPr>
      <p:scale>
        <a:sx n="33" d="100"/>
        <a:sy n="33" d="100"/>
      </p:scale>
      <p:origin x="0" y="0"/>
    </p:cViewPr>
  </p:outlineViewPr>
  <p:notesTextViewPr>
    <p:cViewPr>
      <p:scale>
        <a:sx n="50" d="100"/>
        <a:sy n="5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interSettings" Target="printerSettings/printerSettings1.bin"/><Relationship Id="rId43" Type="http://schemas.openxmlformats.org/officeDocument/2006/relationships/tags" Target="tags/tag1.xml"/><Relationship Id="rId44" Type="http://schemas.openxmlformats.org/officeDocument/2006/relationships/presProps" Target="presProps.xml"/><Relationship Id="rId4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17" tIns="45708" rIns="91417" bIns="45708" numCol="1" anchor="t"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42339"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1417" tIns="45708" rIns="91417" bIns="45708" numCol="1" anchor="t" anchorCtr="0" compatLnSpc="1">
            <a:prstTxWarp prst="textNoShape">
              <a:avLst/>
            </a:prstTxWarp>
          </a:bodyPr>
          <a:lstStyle>
            <a:lvl1pPr algn="r" eaLnBrk="1" hangingPunct="1">
              <a:defRPr sz="1200">
                <a:latin typeface="Arial" charset="0"/>
                <a:ea typeface="ＭＳ Ｐゴシック" charset="0"/>
                <a:cs typeface="ＭＳ Ｐゴシック" charset="0"/>
              </a:defRPr>
            </a:lvl1pPr>
          </a:lstStyle>
          <a:p>
            <a:pPr>
              <a:defRPr/>
            </a:pPr>
            <a:endParaRPr lang="en-US"/>
          </a:p>
        </p:txBody>
      </p:sp>
      <p:sp>
        <p:nvSpPr>
          <p:cNvPr id="142340"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1417" tIns="45708" rIns="91417" bIns="45708" numCol="1" anchor="b"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42341"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1417" tIns="45708" rIns="91417" bIns="45708" numCol="1" anchor="b" anchorCtr="0" compatLnSpc="1">
            <a:prstTxWarp prst="textNoShape">
              <a:avLst/>
            </a:prstTxWarp>
          </a:bodyPr>
          <a:lstStyle>
            <a:lvl1pPr algn="r" eaLnBrk="1" hangingPunct="1">
              <a:defRPr sz="1200"/>
            </a:lvl1pPr>
          </a:lstStyle>
          <a:p>
            <a:pPr>
              <a:defRPr/>
            </a:pPr>
            <a:fld id="{EAAD2426-0743-1841-A7F2-77000D85494A}" type="slidenum">
              <a:rPr lang="en-US"/>
              <a:pPr>
                <a:defRPr/>
              </a:pPr>
              <a:t>‹#›</a:t>
            </a:fld>
            <a:endParaRPr lang="en-US"/>
          </a:p>
        </p:txBody>
      </p:sp>
    </p:spTree>
    <p:extLst>
      <p:ext uri="{BB962C8B-B14F-4D97-AF65-F5344CB8AC3E}">
        <p14:creationId xmlns:p14="http://schemas.microsoft.com/office/powerpoint/2010/main" val="32005491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36" tIns="48319" rIns="96636" bIns="48319" numCol="1" anchor="t" anchorCtr="0" compatLnSpc="1">
            <a:prstTxWarp prst="textNoShape">
              <a:avLst/>
            </a:prstTxWarp>
          </a:bodyPr>
          <a:lstStyle>
            <a:lvl1pPr defTabSz="966788" eaLnBrk="1" hangingPunct="1">
              <a:defRPr sz="1300">
                <a:latin typeface="Arial" charset="0"/>
                <a:ea typeface="ＭＳ Ｐゴシック" charset="0"/>
                <a:cs typeface="ＭＳ Ｐゴシック" charset="0"/>
              </a:defRPr>
            </a:lvl1pPr>
          </a:lstStyle>
          <a:p>
            <a:pPr>
              <a:defRPr/>
            </a:pPr>
            <a:endParaRPr lang="en-US"/>
          </a:p>
        </p:txBody>
      </p:sp>
      <p:sp>
        <p:nvSpPr>
          <p:cNvPr id="6147"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36" tIns="48319" rIns="96636" bIns="48319" numCol="1" anchor="t" anchorCtr="0" compatLnSpc="1">
            <a:prstTxWarp prst="textNoShape">
              <a:avLst/>
            </a:prstTxWarp>
          </a:bodyPr>
          <a:lstStyle>
            <a:lvl1pPr algn="r" defTabSz="966788" eaLnBrk="1" hangingPunct="1">
              <a:defRPr sz="1300">
                <a:latin typeface="Arial" charset="0"/>
                <a:ea typeface="ＭＳ Ｐゴシック" charset="0"/>
                <a:cs typeface="ＭＳ Ｐゴシック"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9"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36" tIns="48319" rIns="96636" bIns="4831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36" tIns="48319" rIns="96636" bIns="48319" numCol="1" anchor="b" anchorCtr="0" compatLnSpc="1">
            <a:prstTxWarp prst="textNoShape">
              <a:avLst/>
            </a:prstTxWarp>
          </a:bodyPr>
          <a:lstStyle>
            <a:lvl1pPr defTabSz="966788" eaLnBrk="1" hangingPunct="1">
              <a:defRPr sz="1300">
                <a:latin typeface="Arial" charset="0"/>
                <a:ea typeface="ＭＳ Ｐゴシック" charset="0"/>
                <a:cs typeface="ＭＳ Ｐゴシック" charset="0"/>
              </a:defRPr>
            </a:lvl1pPr>
          </a:lstStyle>
          <a:p>
            <a:pPr>
              <a:defRPr/>
            </a:pPr>
            <a:endParaRPr lang="en-US"/>
          </a:p>
        </p:txBody>
      </p:sp>
      <p:sp>
        <p:nvSpPr>
          <p:cNvPr id="6151"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36" tIns="48319" rIns="96636" bIns="48319" numCol="1" anchor="b" anchorCtr="0" compatLnSpc="1">
            <a:prstTxWarp prst="textNoShape">
              <a:avLst/>
            </a:prstTxWarp>
          </a:bodyPr>
          <a:lstStyle>
            <a:lvl1pPr algn="r" defTabSz="966788" eaLnBrk="1" hangingPunct="1">
              <a:defRPr sz="1300"/>
            </a:lvl1pPr>
          </a:lstStyle>
          <a:p>
            <a:pPr>
              <a:defRPr/>
            </a:pPr>
            <a:fld id="{E5151825-1E5E-6549-A8C1-7A465F1AAA99}" type="slidenum">
              <a:rPr lang="en-US"/>
              <a:pPr>
                <a:defRPr/>
              </a:pPr>
              <a:t>‹#›</a:t>
            </a:fld>
            <a:endParaRPr lang="en-US"/>
          </a:p>
        </p:txBody>
      </p:sp>
    </p:spTree>
    <p:extLst>
      <p:ext uri="{BB962C8B-B14F-4D97-AF65-F5344CB8AC3E}">
        <p14:creationId xmlns:p14="http://schemas.microsoft.com/office/powerpoint/2010/main" val="182929973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ln/>
        </p:spPr>
      </p:sp>
      <p:sp>
        <p:nvSpPr>
          <p:cNvPr id="1741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sz="800">
              <a:ea typeface="MS PGothic"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ChangeArrowheads="1" noTextEdi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MS PGothic" charset="0"/>
              </a:rPr>
              <a:t>Lorenz invariant amplitudes </a:t>
            </a: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05B3F37B-BAD0-D544-9AC7-6624C0031EC2}" type="slidenum">
              <a:rPr lang="en-US" sz="1300"/>
              <a:pPr/>
              <a:t>30</a:t>
            </a:fld>
            <a:endParaRPr lang="en-US" sz="13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ChangeArrowheads="1" noTextEdi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MS PGothic" charset="0"/>
              </a:rPr>
              <a:t>Lorenz invariant amplitudes </a:t>
            </a: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05B3F37B-BAD0-D544-9AC7-6624C0031EC2}" type="slidenum">
              <a:rPr lang="en-US" sz="1300"/>
              <a:pPr/>
              <a:t>35</a:t>
            </a:fld>
            <a:endParaRPr lang="en-US" sz="13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ChangeArrowheads="1" noTextEdit="1"/>
          </p:cNvSpPr>
          <p:nvPr>
            <p:ph type="sldImg"/>
          </p:nvPr>
        </p:nvSpPr>
        <p:spPr>
          <a:ln/>
        </p:spPr>
      </p:sp>
      <p:sp>
        <p:nvSpPr>
          <p:cNvPr id="62466"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MS PGothic" charset="0"/>
              </a:rPr>
              <a:t>One more slide showing perfect agreement between data and experiment for inclusive protons, which are predominantly produced in the target fragmentation region.</a:t>
            </a:r>
          </a:p>
        </p:txBody>
      </p:sp>
      <p:sp>
        <p:nvSpPr>
          <p:cNvPr id="62467"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1F8E8FA6-CABC-7742-936F-592988755080}" type="slidenum">
              <a:rPr lang="en-US" sz="1300"/>
              <a:pPr/>
              <a:t>38</a:t>
            </a:fld>
            <a:endParaRPr lang="en-US"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endParaRPr lang="en-US" sz="1300"/>
          </a:p>
        </p:txBody>
      </p:sp>
      <p:sp>
        <p:nvSpPr>
          <p:cNvPr id="21506" name="Rectangle 2"/>
          <p:cNvSpPr>
            <a:spLocks noGrp="1" noRot="1" noChangeAspect="1" noChangeArrowheads="1" noTextEdit="1"/>
          </p:cNvSpPr>
          <p:nvPr>
            <p:ph type="sldImg"/>
          </p:nvPr>
        </p:nvSpPr>
        <p:spPr>
          <a:xfrm>
            <a:off x="1268413" y="727075"/>
            <a:ext cx="4786312" cy="3589338"/>
          </a:xfrm>
          <a:ln/>
        </p:spPr>
      </p:sp>
      <p:sp>
        <p:nvSpPr>
          <p:cNvPr id="21507" name="Rectangle 3"/>
          <p:cNvSpPr>
            <a:spLocks noGrp="1" noChangeArrowheads="1"/>
          </p:cNvSpPr>
          <p:nvPr>
            <p:ph type="body" idx="1"/>
          </p:nvPr>
        </p:nvSpPr>
        <p:spPr>
          <a:xfrm>
            <a:off x="976313" y="4560888"/>
            <a:ext cx="5362575"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sz="1600">
              <a:ea typeface="MS PGothic"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other hand, the multiplicity clearly show the  PT dependence of the SIDIS cross section. Here for example are shown the multiplicities extracted by Compass, Hermes and the JLAB on a </a:t>
            </a:r>
            <a:r>
              <a:rPr lang="en-US" dirty="0" err="1"/>
              <a:t>lograritmic</a:t>
            </a:r>
            <a:r>
              <a:rPr lang="en-US" dirty="0"/>
              <a:t> scale. In the convolution of the TMDs, it is convenient to assume a Gaussian Ansatz for the transverse momentum description.  The transverse momentum of quark is then extracted using a Fit with a Gaussian PT dependence on the data. But how can you see from the plot on the right, the distribution follow a Gaussian in PT for low PT (meaning below 0.8) and another for higher PT. High PT in the context of this presentation means above the 0.8 GeV^2 region.  In addition different experiment at different energies shows a different PT distribution as can be seen from the plots on the left side where the multiplicity of </a:t>
            </a:r>
            <a:r>
              <a:rPr lang="en-US" dirty="0" err="1"/>
              <a:t>Compas</a:t>
            </a:r>
            <a:r>
              <a:rPr lang="en-US" dirty="0"/>
              <a:t>. Hermes and JLAB are compared. However TMD are universal functions and therefore the extraction should be universal among all experiments. It is important to understand the origin of these discrepancies, The different slope can be due to TMD evolution that makes the distribution wider and to the lower phase space available for the hadron production. The origin of the high PT tale can be due to perturbative contributions or non perturbative contributions. </a:t>
            </a:r>
          </a:p>
        </p:txBody>
      </p:sp>
      <p:sp>
        <p:nvSpPr>
          <p:cNvPr id="4" name="Slide Number Placeholder 3"/>
          <p:cNvSpPr>
            <a:spLocks noGrp="1"/>
          </p:cNvSpPr>
          <p:nvPr>
            <p:ph type="sldNum" sz="quarter" idx="5"/>
          </p:nvPr>
        </p:nvSpPr>
        <p:spPr/>
        <p:txBody>
          <a:bodyPr/>
          <a:lstStyle/>
          <a:p>
            <a:pPr>
              <a:defRPr/>
            </a:pPr>
            <a:fld id="{BF46713E-173B-4D45-8278-8E77D8D774D5}" type="slidenum">
              <a:rPr lang="en-US" altLang="en-US" smtClean="0"/>
              <a:pPr>
                <a:defRPr/>
              </a:pPr>
              <a:t>3</a:t>
            </a:fld>
            <a:endParaRPr lang="en-US" altLang="en-US"/>
          </a:p>
        </p:txBody>
      </p:sp>
    </p:spTree>
    <p:extLst>
      <p:ext uri="{BB962C8B-B14F-4D97-AF65-F5344CB8AC3E}">
        <p14:creationId xmlns:p14="http://schemas.microsoft.com/office/powerpoint/2010/main" val="1831265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a:ln/>
        </p:spPr>
      </p:sp>
      <p:sp>
        <p:nvSpPr>
          <p:cNvPr id="286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MS PGothic" charset="0"/>
            </a:endParaRPr>
          </a:p>
        </p:txBody>
      </p:sp>
      <p:sp>
        <p:nvSpPr>
          <p:cNvPr id="286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F136E3C6-2098-904B-9BD2-3ABD5730AE04}" type="slidenum">
              <a:rPr lang="en-US" sz="1300"/>
              <a:pPr/>
              <a:t>6</a:t>
            </a:fld>
            <a:endParaRPr lang="en-US"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ChangeArrowheads="1" noTextEdit="1"/>
          </p:cNvSpPr>
          <p:nvPr>
            <p:ph type="sldImg"/>
          </p:nvPr>
        </p:nvSpPr>
        <p:spPr>
          <a:ln/>
        </p:spPr>
      </p:sp>
      <p:sp>
        <p:nvSpPr>
          <p:cNvPr id="26626"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MS PGothic" charset="0"/>
            </a:endParaRPr>
          </a:p>
        </p:txBody>
      </p:sp>
      <p:sp>
        <p:nvSpPr>
          <p:cNvPr id="26627"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9484E3AC-0B3C-4340-A3A4-1FC473863A98}" type="slidenum">
              <a:rPr lang="en-US" sz="1300"/>
              <a:pPr/>
              <a:t>7</a:t>
            </a:fld>
            <a:endParaRPr lang="en-US" sz="13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ChangeArrowheads="1" noTextEdi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MS PGothic" charset="0"/>
              </a:rPr>
              <a:t>Lorenz invariant amplitudes </a:t>
            </a:r>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1BD31B32-5AD5-C14A-A45F-D1FD6894613F}" type="slidenum">
              <a:rPr lang="en-US" sz="1300"/>
              <a:pPr/>
              <a:t>12</a:t>
            </a:fld>
            <a:endParaRPr lang="en-US" sz="13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ChangeArrowheads="1" noTextEdit="1"/>
          </p:cNvSpPr>
          <p:nvPr>
            <p:ph type="sldImg"/>
          </p:nvPr>
        </p:nvSpPr>
        <p:spPr>
          <a:ln/>
        </p:spPr>
      </p:sp>
      <p:sp>
        <p:nvSpPr>
          <p:cNvPr id="45058"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MS PGothic" charset="0"/>
              </a:rPr>
              <a:t>Some impact of the limitation on the experimental data you can see from the two plots for JLab and COMPASS at lower and higher energy ranges. The cut excludes practically all PTs starting from ~1GeV the region, where the effects are large and measurable</a:t>
            </a:r>
          </a:p>
        </p:txBody>
      </p:sp>
      <p:sp>
        <p:nvSpPr>
          <p:cNvPr id="45059"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4DAD6901-57C6-7B46-ABF8-8A8693C99974}" type="slidenum">
              <a:rPr lang="en-US" sz="1300"/>
              <a:pPr/>
              <a:t>13</a:t>
            </a:fld>
            <a:endParaRPr lang="en-US" sz="13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ln/>
        </p:spPr>
      </p:sp>
      <p:sp>
        <p:nvSpPr>
          <p:cNvPr id="49154" name="Rectangle 3"/>
          <p:cNvSpPr>
            <a:spLocks noGrp="1" noChangeArrowheads="1"/>
          </p:cNvSpPr>
          <p:nvPr>
            <p:ph type="body" idx="1"/>
          </p:nvPr>
        </p:nvSpPr>
        <p:spPr>
          <a:xfrm>
            <a:off x="1041400" y="4789488"/>
            <a:ext cx="5719763" cy="45354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500" dirty="0">
              <a:ea typeface="MS PGothic"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ChangeArrowheads="1" noTextEdit="1"/>
          </p:cNvSpPr>
          <p:nvPr>
            <p:ph type="sldImg"/>
          </p:nvPr>
        </p:nvSpPr>
        <p:spPr>
          <a:ln/>
        </p:spPr>
      </p:sp>
      <p:sp>
        <p:nvSpPr>
          <p:cNvPr id="358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MS PGothic" charset="0"/>
              </a:rPr>
              <a:t>Lorenz invariant amplitudes </a:t>
            </a:r>
          </a:p>
        </p:txBody>
      </p:sp>
      <p:sp>
        <p:nvSpPr>
          <p:cNvPr id="358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MS PGothic" charset="0"/>
                <a:cs typeface="MS PGothic" charset="0"/>
              </a:defRPr>
            </a:lvl1pPr>
            <a:lvl2pPr marL="742950" indent="-285750" defTabSz="966788">
              <a:defRPr sz="2400">
                <a:solidFill>
                  <a:schemeClr val="tx1"/>
                </a:solidFill>
                <a:latin typeface="Arial" charset="0"/>
                <a:ea typeface="MS PGothic" charset="0"/>
                <a:cs typeface="MS PGothic" charset="0"/>
              </a:defRPr>
            </a:lvl2pPr>
            <a:lvl3pPr marL="1143000" indent="-228600" defTabSz="966788">
              <a:defRPr sz="2400">
                <a:solidFill>
                  <a:schemeClr val="tx1"/>
                </a:solidFill>
                <a:latin typeface="Arial" charset="0"/>
                <a:ea typeface="MS PGothic" charset="0"/>
                <a:cs typeface="MS PGothic" charset="0"/>
              </a:defRPr>
            </a:lvl3pPr>
            <a:lvl4pPr marL="1600200" indent="-228600" defTabSz="966788">
              <a:defRPr sz="2400">
                <a:solidFill>
                  <a:schemeClr val="tx1"/>
                </a:solidFill>
                <a:latin typeface="Arial" charset="0"/>
                <a:ea typeface="MS PGothic" charset="0"/>
                <a:cs typeface="MS PGothic" charset="0"/>
              </a:defRPr>
            </a:lvl4pPr>
            <a:lvl5pPr marL="2057400" indent="-228600" defTabSz="966788">
              <a:defRPr sz="2400">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030CAC15-DA51-274F-94D8-B5918470966A}" type="slidenum">
              <a:rPr lang="en-US" sz="1300"/>
              <a:pPr/>
              <a:t>29</a:t>
            </a:fld>
            <a:endParaRPr lang="en-US" sz="13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ftr" sz="quarter" idx="10"/>
          </p:nvPr>
        </p:nvSpPr>
        <p:spPr>
          <a:ln/>
        </p:spPr>
        <p:txBody>
          <a:bodyPr/>
          <a:lstStyle>
            <a:lvl1pPr>
              <a:defRPr/>
            </a:lvl1pPr>
          </a:lstStyle>
          <a:p>
            <a:pPr>
              <a:defRPr/>
            </a:pPr>
            <a:r>
              <a:rPr lang="it-IT" smtClean="0"/>
              <a:t>H. Avakian, JLab, Nov 14</a:t>
            </a: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6EBDCE84-0855-AE47-B576-6DA170F64632}" type="slidenum">
              <a:rPr lang="en-US"/>
              <a:pPr>
                <a:defRPr/>
              </a:pPr>
              <a:t>‹#›</a:t>
            </a:fld>
            <a:endParaRPr lang="en-US"/>
          </a:p>
        </p:txBody>
      </p:sp>
    </p:spTree>
    <p:extLst>
      <p:ext uri="{BB962C8B-B14F-4D97-AF65-F5344CB8AC3E}">
        <p14:creationId xmlns:p14="http://schemas.microsoft.com/office/powerpoint/2010/main" val="1563768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r>
              <a:rPr lang="it-IT" smtClean="0"/>
              <a:t>H. Avakian, JLab, Nov 14</a:t>
            </a: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DB4236B7-32AB-D64B-B8D2-EDE21AA59BDD}" type="slidenum">
              <a:rPr lang="en-US"/>
              <a:pPr>
                <a:defRPr/>
              </a:pPr>
              <a:t>‹#›</a:t>
            </a:fld>
            <a:endParaRPr lang="en-US"/>
          </a:p>
        </p:txBody>
      </p:sp>
    </p:spTree>
    <p:extLst>
      <p:ext uri="{BB962C8B-B14F-4D97-AF65-F5344CB8AC3E}">
        <p14:creationId xmlns:p14="http://schemas.microsoft.com/office/powerpoint/2010/main" val="774229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r>
              <a:rPr lang="it-IT" smtClean="0"/>
              <a:t>H. Avakian, JLab, Nov 14</a:t>
            </a: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057B7EA1-C043-D84B-8E78-E54CC01C6325}" type="slidenum">
              <a:rPr lang="en-US"/>
              <a:pPr>
                <a:defRPr/>
              </a:pPr>
              <a:t>‹#›</a:t>
            </a:fld>
            <a:endParaRPr lang="en-US"/>
          </a:p>
        </p:txBody>
      </p:sp>
    </p:spTree>
    <p:extLst>
      <p:ext uri="{BB962C8B-B14F-4D97-AF65-F5344CB8AC3E}">
        <p14:creationId xmlns:p14="http://schemas.microsoft.com/office/powerpoint/2010/main" val="3405730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r>
              <a:rPr lang="it-IT" smtClean="0"/>
              <a:t>H. Avakian, JLab, Nov 14</a:t>
            </a: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361E7C6A-EC2A-5246-9AA7-18D884548B8E}" type="slidenum">
              <a:rPr lang="en-US"/>
              <a:pPr>
                <a:defRPr/>
              </a:pPr>
              <a:t>‹#›</a:t>
            </a:fld>
            <a:endParaRPr lang="en-US"/>
          </a:p>
        </p:txBody>
      </p:sp>
    </p:spTree>
    <p:extLst>
      <p:ext uri="{BB962C8B-B14F-4D97-AF65-F5344CB8AC3E}">
        <p14:creationId xmlns:p14="http://schemas.microsoft.com/office/powerpoint/2010/main" val="3310183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r>
              <a:rPr lang="it-IT" smtClean="0"/>
              <a:t>H. Avakian, JLab, Nov 14</a:t>
            </a: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E793DED6-19D8-B640-9020-90C5A05F30BF}" type="slidenum">
              <a:rPr lang="en-US"/>
              <a:pPr>
                <a:defRPr/>
              </a:pPr>
              <a:t>‹#›</a:t>
            </a:fld>
            <a:endParaRPr lang="en-US"/>
          </a:p>
        </p:txBody>
      </p:sp>
    </p:spTree>
    <p:extLst>
      <p:ext uri="{BB962C8B-B14F-4D97-AF65-F5344CB8AC3E}">
        <p14:creationId xmlns:p14="http://schemas.microsoft.com/office/powerpoint/2010/main" val="4215690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14400"/>
            <a:ext cx="4038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4038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r>
              <a:rPr lang="it-IT" smtClean="0"/>
              <a:t>H. Avakian, JLab, Nov 14</a:t>
            </a: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F31FCC52-F9DB-5743-B667-FF438D86AF90}" type="slidenum">
              <a:rPr lang="en-US"/>
              <a:pPr>
                <a:defRPr/>
              </a:pPr>
              <a:t>‹#›</a:t>
            </a:fld>
            <a:endParaRPr lang="en-US"/>
          </a:p>
        </p:txBody>
      </p:sp>
    </p:spTree>
    <p:extLst>
      <p:ext uri="{BB962C8B-B14F-4D97-AF65-F5344CB8AC3E}">
        <p14:creationId xmlns:p14="http://schemas.microsoft.com/office/powerpoint/2010/main" val="3612477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r>
              <a:rPr lang="it-IT" smtClean="0"/>
              <a:t>H. Avakian, JLab, Nov 14</a:t>
            </a: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fld id="{EFEE454C-9F68-8840-895B-473BBB284C4B}" type="slidenum">
              <a:rPr lang="en-US"/>
              <a:pPr>
                <a:defRPr/>
              </a:pPr>
              <a:t>‹#›</a:t>
            </a:fld>
            <a:endParaRPr lang="en-US"/>
          </a:p>
        </p:txBody>
      </p:sp>
    </p:spTree>
    <p:extLst>
      <p:ext uri="{BB962C8B-B14F-4D97-AF65-F5344CB8AC3E}">
        <p14:creationId xmlns:p14="http://schemas.microsoft.com/office/powerpoint/2010/main" val="2747250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r>
              <a:rPr lang="it-IT" smtClean="0"/>
              <a:t>H. Avakian, JLab, Nov 14</a:t>
            </a:r>
            <a:endParaRPr lang="en-US"/>
          </a:p>
        </p:txBody>
      </p:sp>
      <p:sp>
        <p:nvSpPr>
          <p:cNvPr id="4" name="Rectangle 5"/>
          <p:cNvSpPr>
            <a:spLocks noGrp="1" noChangeArrowheads="1"/>
          </p:cNvSpPr>
          <p:nvPr>
            <p:ph type="sldNum" sz="quarter" idx="11"/>
          </p:nvPr>
        </p:nvSpPr>
        <p:spPr>
          <a:ln/>
        </p:spPr>
        <p:txBody>
          <a:bodyPr/>
          <a:lstStyle>
            <a:lvl1pPr>
              <a:defRPr/>
            </a:lvl1pPr>
          </a:lstStyle>
          <a:p>
            <a:pPr>
              <a:defRPr/>
            </a:pPr>
            <a:fld id="{3A636046-1D80-E146-97C4-3641F08D5C8D}" type="slidenum">
              <a:rPr lang="en-US"/>
              <a:pPr>
                <a:defRPr/>
              </a:pPr>
              <a:t>‹#›</a:t>
            </a:fld>
            <a:endParaRPr lang="en-US"/>
          </a:p>
        </p:txBody>
      </p:sp>
    </p:spTree>
    <p:extLst>
      <p:ext uri="{BB962C8B-B14F-4D97-AF65-F5344CB8AC3E}">
        <p14:creationId xmlns:p14="http://schemas.microsoft.com/office/powerpoint/2010/main" val="3747933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it-IT" smtClean="0"/>
              <a:t>H. Avakian, JLab, Nov 14</a:t>
            </a:r>
            <a:endParaRPr lang="en-US"/>
          </a:p>
        </p:txBody>
      </p:sp>
      <p:sp>
        <p:nvSpPr>
          <p:cNvPr id="3" name="Rectangle 5"/>
          <p:cNvSpPr>
            <a:spLocks noGrp="1" noChangeArrowheads="1"/>
          </p:cNvSpPr>
          <p:nvPr>
            <p:ph type="sldNum" sz="quarter" idx="11"/>
          </p:nvPr>
        </p:nvSpPr>
        <p:spPr>
          <a:ln/>
        </p:spPr>
        <p:txBody>
          <a:bodyPr/>
          <a:lstStyle>
            <a:lvl1pPr>
              <a:defRPr/>
            </a:lvl1pPr>
          </a:lstStyle>
          <a:p>
            <a:pPr>
              <a:defRPr/>
            </a:pPr>
            <a:fld id="{D105C046-74D3-4F45-AF27-F452DBD77A7C}" type="slidenum">
              <a:rPr lang="en-US"/>
              <a:pPr>
                <a:defRPr/>
              </a:pPr>
              <a:t>‹#›</a:t>
            </a:fld>
            <a:endParaRPr lang="en-US"/>
          </a:p>
        </p:txBody>
      </p:sp>
    </p:spTree>
    <p:extLst>
      <p:ext uri="{BB962C8B-B14F-4D97-AF65-F5344CB8AC3E}">
        <p14:creationId xmlns:p14="http://schemas.microsoft.com/office/powerpoint/2010/main" val="3594661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it-IT" smtClean="0"/>
              <a:t>H. Avakian, JLab, Nov 14</a:t>
            </a: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4B34048E-3BFB-2E4C-A6AA-2723DD2D4D3B}" type="slidenum">
              <a:rPr lang="en-US"/>
              <a:pPr>
                <a:defRPr/>
              </a:pPr>
              <a:t>‹#›</a:t>
            </a:fld>
            <a:endParaRPr lang="en-US"/>
          </a:p>
        </p:txBody>
      </p:sp>
    </p:spTree>
    <p:extLst>
      <p:ext uri="{BB962C8B-B14F-4D97-AF65-F5344CB8AC3E}">
        <p14:creationId xmlns:p14="http://schemas.microsoft.com/office/powerpoint/2010/main" val="2228773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it-IT" smtClean="0"/>
              <a:t>H. Avakian, JLab, Nov 14</a:t>
            </a: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BB8C0A62-9B14-7A4D-BC0B-A26ED9AF93AB}" type="slidenum">
              <a:rPr lang="en-US"/>
              <a:pPr>
                <a:defRPr/>
              </a:pPr>
              <a:t>‹#›</a:t>
            </a:fld>
            <a:endParaRPr lang="en-US"/>
          </a:p>
        </p:txBody>
      </p:sp>
    </p:spTree>
    <p:extLst>
      <p:ext uri="{BB962C8B-B14F-4D97-AF65-F5344CB8AC3E}">
        <p14:creationId xmlns:p14="http://schemas.microsoft.com/office/powerpoint/2010/main" val="18358914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w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52400"/>
            <a:ext cx="82296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914400"/>
            <a:ext cx="8229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ftr" sz="quarter" idx="3"/>
          </p:nvPr>
        </p:nvSpPr>
        <p:spPr bwMode="auto">
          <a:xfrm>
            <a:off x="3124200" y="6565900"/>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cs typeface="+mn-cs"/>
              </a:defRPr>
            </a:lvl1pPr>
          </a:lstStyle>
          <a:p>
            <a:pPr>
              <a:defRPr/>
            </a:pPr>
            <a:r>
              <a:rPr lang="it-IT" smtClean="0"/>
              <a:t>H. Avakian, JLab, Nov 14</a:t>
            </a:r>
            <a:endParaRPr lang="en-US"/>
          </a:p>
        </p:txBody>
      </p:sp>
      <p:sp>
        <p:nvSpPr>
          <p:cNvPr id="4101" name="Rectangle 5"/>
          <p:cNvSpPr>
            <a:spLocks noGrp="1" noChangeArrowheads="1"/>
          </p:cNvSpPr>
          <p:nvPr>
            <p:ph type="sldNum" sz="quarter" idx="4"/>
          </p:nvPr>
        </p:nvSpPr>
        <p:spPr bwMode="auto">
          <a:xfrm>
            <a:off x="8458200" y="6464300"/>
            <a:ext cx="6858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E26FDBA-5A37-414A-9DBB-EFDFE4A2BC4E}" type="slidenum">
              <a:rPr lang="en-US"/>
              <a:pPr>
                <a:defRPr/>
              </a:pPr>
              <a:t>‹#›</a:t>
            </a:fld>
            <a:endParaRPr lang="en-US"/>
          </a:p>
        </p:txBody>
      </p:sp>
      <p:pic>
        <p:nvPicPr>
          <p:cNvPr id="1030" name="Picture 6" descr="JLab_logo_white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6477000"/>
            <a:ext cx="1219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51800" y="6497638"/>
            <a:ext cx="7620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Line 8"/>
          <p:cNvSpPr>
            <a:spLocks noChangeShapeType="1"/>
          </p:cNvSpPr>
          <p:nvPr/>
        </p:nvSpPr>
        <p:spPr bwMode="auto">
          <a:xfrm>
            <a:off x="0" y="6477000"/>
            <a:ext cx="9144000" cy="0"/>
          </a:xfrm>
          <a:prstGeom prst="line">
            <a:avLst/>
          </a:prstGeom>
          <a:noFill/>
          <a:ln w="7620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3" name="Line 9"/>
          <p:cNvSpPr>
            <a:spLocks noChangeShapeType="1"/>
          </p:cNvSpPr>
          <p:nvPr userDrawn="1"/>
        </p:nvSpPr>
        <p:spPr bwMode="auto">
          <a:xfrm>
            <a:off x="0" y="762000"/>
            <a:ext cx="9144000" cy="0"/>
          </a:xfrm>
          <a:prstGeom prst="line">
            <a:avLst/>
          </a:prstGeom>
          <a:noFill/>
          <a:ln w="7620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hf hdr="0" dt="0"/>
  <p:txStyles>
    <p:titleStyle>
      <a:lvl1pPr algn="ctr" rtl="0" eaLnBrk="0" fontAlgn="base" hangingPunct="0">
        <a:spcBef>
          <a:spcPct val="0"/>
        </a:spcBef>
        <a:spcAft>
          <a:spcPct val="0"/>
        </a:spcAft>
        <a:defRPr sz="36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3600">
          <a:solidFill>
            <a:schemeClr val="tx2"/>
          </a:solidFill>
          <a:latin typeface="Arial" charset="0"/>
          <a:ea typeface="MS PGothic" panose="020B0600070205080204" pitchFamily="34" charset="-128"/>
          <a:cs typeface="MS PGothic" charset="0"/>
        </a:defRPr>
      </a:lvl2pPr>
      <a:lvl3pPr algn="ctr" rtl="0" eaLnBrk="0" fontAlgn="base" hangingPunct="0">
        <a:spcBef>
          <a:spcPct val="0"/>
        </a:spcBef>
        <a:spcAft>
          <a:spcPct val="0"/>
        </a:spcAft>
        <a:defRPr sz="3600">
          <a:solidFill>
            <a:schemeClr val="tx2"/>
          </a:solidFill>
          <a:latin typeface="Arial" charset="0"/>
          <a:ea typeface="MS PGothic" panose="020B0600070205080204" pitchFamily="34" charset="-128"/>
          <a:cs typeface="MS PGothic" charset="0"/>
        </a:defRPr>
      </a:lvl3pPr>
      <a:lvl4pPr algn="ctr" rtl="0" eaLnBrk="0" fontAlgn="base" hangingPunct="0">
        <a:spcBef>
          <a:spcPct val="0"/>
        </a:spcBef>
        <a:spcAft>
          <a:spcPct val="0"/>
        </a:spcAft>
        <a:defRPr sz="3600">
          <a:solidFill>
            <a:schemeClr val="tx2"/>
          </a:solidFill>
          <a:latin typeface="Arial" charset="0"/>
          <a:ea typeface="MS PGothic" panose="020B0600070205080204" pitchFamily="34" charset="-128"/>
          <a:cs typeface="MS PGothic" charset="0"/>
        </a:defRPr>
      </a:lvl4pPr>
      <a:lvl5pPr algn="ctr" rtl="0" eaLnBrk="0" fontAlgn="base" hangingPunct="0">
        <a:spcBef>
          <a:spcPct val="0"/>
        </a:spcBef>
        <a:spcAft>
          <a:spcPct val="0"/>
        </a:spcAft>
        <a:defRPr sz="3600">
          <a:solidFill>
            <a:schemeClr val="tx2"/>
          </a:solidFill>
          <a:latin typeface="Arial" charset="0"/>
          <a:ea typeface="MS PGothic" panose="020B0600070205080204" pitchFamily="34" charset="-128"/>
          <a:cs typeface="MS PGothic"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50.png"/><Relationship Id="rId1" Type="http://schemas.openxmlformats.org/officeDocument/2006/relationships/slideLayout" Target="../slideLayouts/slideLayout4.xml"/><Relationship Id="rId2"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1.png"/><Relationship Id="rId5" Type="http://schemas.openxmlformats.org/officeDocument/2006/relationships/image" Target="../media/image52.emf"/><Relationship Id="rId6" Type="http://schemas.openxmlformats.org/officeDocument/2006/relationships/image" Target="../media/image41.png"/><Relationship Id="rId7"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31.pn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slideLayout" Target="../slideLayouts/slideLayout4.xml"/><Relationship Id="rId2"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1" Type="http://schemas.openxmlformats.org/officeDocument/2006/relationships/slideLayout" Target="../slideLayouts/slideLayout4.xml"/><Relationship Id="rId2"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1" Type="http://schemas.openxmlformats.org/officeDocument/2006/relationships/slideLayout" Target="../slideLayouts/slideLayout4.xml"/><Relationship Id="rId2" Type="http://schemas.openxmlformats.org/officeDocument/2006/relationships/image" Target="../media/image7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1" Type="http://schemas.openxmlformats.org/officeDocument/2006/relationships/image" Target="../media/image11.jpeg"/><Relationship Id="rId12" Type="http://schemas.openxmlformats.org/officeDocument/2006/relationships/image" Target="../media/image12.jpeg"/><Relationship Id="rId13" Type="http://schemas.openxmlformats.org/officeDocument/2006/relationships/image" Target="../media/image13.gif"/><Relationship Id="rId14" Type="http://schemas.openxmlformats.org/officeDocument/2006/relationships/image" Target="../media/image14.emf"/><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jpeg"/><Relationship Id="rId10"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 Id="rId3" Type="http://schemas.openxmlformats.org/officeDocument/2006/relationships/image" Target="../media/image7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8.png"/><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 Id="rId3" Type="http://schemas.openxmlformats.org/officeDocument/2006/relationships/image" Target="../media/image83.png"/></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93.png"/><Relationship Id="rId6" Type="http://schemas.openxmlformats.org/officeDocument/2006/relationships/image" Target="../media/image94.png"/><Relationship Id="rId7" Type="http://schemas.openxmlformats.org/officeDocument/2006/relationships/image" Target="../media/image95.png"/><Relationship Id="rId8" Type="http://schemas.openxmlformats.org/officeDocument/2006/relationships/image" Target="../media/image96.png"/><Relationship Id="rId9" Type="http://schemas.openxmlformats.org/officeDocument/2006/relationships/image" Target="../media/image97.png"/><Relationship Id="rId10" Type="http://schemas.openxmlformats.org/officeDocument/2006/relationships/image" Target="../media/image98.png"/><Relationship Id="rId11"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emf"/><Relationship Id="rId7" Type="http://schemas.openxmlformats.org/officeDocument/2006/relationships/image" Target="../media/image19.emf"/><Relationship Id="rId8"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1" Type="http://schemas.openxmlformats.org/officeDocument/2006/relationships/image" Target="../media/image107.png"/><Relationship Id="rId12" Type="http://schemas.openxmlformats.org/officeDocument/2006/relationships/image" Target="../media/image108.png"/><Relationship Id="rId13" Type="http://schemas.openxmlformats.org/officeDocument/2006/relationships/image" Target="../media/image109.png"/><Relationship Id="rId14" Type="http://schemas.openxmlformats.org/officeDocument/2006/relationships/image" Target="../media/image52.emf"/><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03.png"/><Relationship Id="rId7" Type="http://schemas.openxmlformats.org/officeDocument/2006/relationships/image" Target="../media/image104.png"/><Relationship Id="rId8" Type="http://schemas.openxmlformats.org/officeDocument/2006/relationships/image" Target="../media/image105.png"/><Relationship Id="rId9" Type="http://schemas.openxmlformats.org/officeDocument/2006/relationships/image" Target="../media/image42.png"/><Relationship Id="rId10" Type="http://schemas.openxmlformats.org/officeDocument/2006/relationships/image" Target="../media/image10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3.png"/></Relationships>
</file>

<file path=ppt/slides/_rels/slide35.xml.rels><?xml version="1.0" encoding="UTF-8" standalone="yes"?>
<Relationships xmlns="http://schemas.openxmlformats.org/package/2006/relationships"><Relationship Id="rId11" Type="http://schemas.openxmlformats.org/officeDocument/2006/relationships/image" Target="../media/image107.png"/><Relationship Id="rId12" Type="http://schemas.openxmlformats.org/officeDocument/2006/relationships/image" Target="../media/image108.png"/><Relationship Id="rId13" Type="http://schemas.openxmlformats.org/officeDocument/2006/relationships/image" Target="../media/image109.png"/><Relationship Id="rId14" Type="http://schemas.openxmlformats.org/officeDocument/2006/relationships/image" Target="../media/image52.emf"/><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03.png"/><Relationship Id="rId7" Type="http://schemas.openxmlformats.org/officeDocument/2006/relationships/image" Target="../media/image104.png"/><Relationship Id="rId8" Type="http://schemas.openxmlformats.org/officeDocument/2006/relationships/image" Target="../media/image105.png"/><Relationship Id="rId9" Type="http://schemas.openxmlformats.org/officeDocument/2006/relationships/image" Target="../media/image42.png"/><Relationship Id="rId10" Type="http://schemas.openxmlformats.org/officeDocument/2006/relationships/image" Target="../media/image10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png"/></Relationships>
</file>

<file path=ppt/slides/_rels/slide37.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33.png"/><Relationship Id="rId5" Type="http://schemas.openxmlformats.org/officeDocument/2006/relationships/image" Target="../media/image116.png"/><Relationship Id="rId1" Type="http://schemas.openxmlformats.org/officeDocument/2006/relationships/tags" Target="../tags/tag3.xml"/><Relationship Id="rId2"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5" Type="http://schemas.openxmlformats.org/officeDocument/2006/relationships/image" Target="../media/image119.png"/><Relationship Id="rId6" Type="http://schemas.openxmlformats.org/officeDocument/2006/relationships/image" Target="../media/image120.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 Id="rId3"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emf"/><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1" Type="http://schemas.openxmlformats.org/officeDocument/2006/relationships/image" Target="../media/image38.png"/><Relationship Id="rId12" Type="http://schemas.openxmlformats.org/officeDocument/2006/relationships/image" Target="../media/image39.emf"/><Relationship Id="rId13" Type="http://schemas.openxmlformats.org/officeDocument/2006/relationships/image" Target="../media/image40.emf"/><Relationship Id="rId1" Type="http://schemas.openxmlformats.org/officeDocument/2006/relationships/tags" Target="../tags/tag2.xml"/><Relationship Id="rId2" Type="http://schemas.openxmlformats.org/officeDocument/2006/relationships/slideLayout" Target="../slideLayouts/slideLayout4.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4.xml"/><Relationship Id="rId2"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7"/>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2A13FDDD-B97F-614F-ACA4-ACB649091D76}" type="slidenum">
              <a:rPr lang="en-US" sz="1400"/>
              <a:pPr/>
              <a:t>1</a:t>
            </a:fld>
            <a:endParaRPr lang="en-US" sz="1400"/>
          </a:p>
        </p:txBody>
      </p:sp>
      <p:sp>
        <p:nvSpPr>
          <p:cNvPr id="16386" name="Footer Placeholder 8"/>
          <p:cNvSpPr>
            <a:spLocks noGrp="1"/>
          </p:cNvSpPr>
          <p:nvPr>
            <p:ph type="ftr" sz="quarter" idx="10"/>
          </p:nvPr>
        </p:nvSpPr>
        <p:spPr>
          <a:xfrm>
            <a:off x="3124200" y="6565900"/>
            <a:ext cx="32766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it-IT" sz="1400" smtClean="0"/>
              <a:t>H. Avakian, JLab, Nov 14</a:t>
            </a:r>
            <a:endParaRPr lang="en-US" sz="1400"/>
          </a:p>
        </p:txBody>
      </p:sp>
      <p:sp>
        <p:nvSpPr>
          <p:cNvPr id="16387" name="TextBox 2"/>
          <p:cNvSpPr txBox="1">
            <a:spLocks noChangeArrowheads="1"/>
          </p:cNvSpPr>
          <p:nvPr/>
        </p:nvSpPr>
        <p:spPr bwMode="auto">
          <a:xfrm>
            <a:off x="95250" y="2743200"/>
            <a:ext cx="904875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MS PGothic" charset="0"/>
                <a:cs typeface="MS PGothic" charset="0"/>
              </a:defRPr>
            </a:lvl1pPr>
            <a:lvl2pPr marL="800100" indent="-342900">
              <a:defRPr sz="24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lvl="1">
              <a:buFont typeface="Arial" charset="0"/>
              <a:buChar char="•"/>
            </a:pPr>
            <a:r>
              <a:rPr lang="en-US" altLang="ja-JP" sz="1800" dirty="0" smtClean="0">
                <a:ea typeface="ＭＳ Ｐゴシック" charset="0"/>
                <a:cs typeface="ＭＳ Ｐゴシック" charset="0"/>
              </a:rPr>
              <a:t>What is SIDIS?</a:t>
            </a:r>
          </a:p>
          <a:p>
            <a:pPr lvl="1">
              <a:buFont typeface="Arial" charset="0"/>
              <a:buChar char="•"/>
            </a:pPr>
            <a:r>
              <a:rPr lang="en-US" altLang="ja-JP" sz="1800" dirty="0">
                <a:ea typeface="ＭＳ Ｐゴシック" charset="0"/>
                <a:cs typeface="ＭＳ Ｐゴシック" charset="0"/>
              </a:rPr>
              <a:t>Understanding of physics </a:t>
            </a:r>
            <a:r>
              <a:rPr lang="en-US" altLang="ja-JP" sz="1800" dirty="0" smtClean="0">
                <a:ea typeface="ＭＳ Ｐゴシック" charset="0"/>
                <a:cs typeface="ＭＳ Ｐゴシック" charset="0"/>
              </a:rPr>
              <a:t>backgrounds</a:t>
            </a:r>
            <a:r>
              <a:rPr lang="en-US" altLang="ja-JP" sz="1800" dirty="0" smtClean="0">
                <a:ea typeface="ＭＳ Ｐゴシック" charset="0"/>
                <a:cs typeface="ＭＳ Ｐゴシック" charset="0"/>
                <a:sym typeface="Wingdings"/>
              </a:rPr>
              <a:t> need for</a:t>
            </a:r>
            <a:r>
              <a:rPr lang="en-US" altLang="ja-JP" sz="1800" dirty="0" smtClean="0">
                <a:ea typeface="ＭＳ Ｐゴシック" charset="0"/>
                <a:cs typeface="ＭＳ Ｐゴシック" charset="0"/>
              </a:rPr>
              <a:t> </a:t>
            </a:r>
            <a:r>
              <a:rPr lang="en-US" altLang="ja-JP" sz="1800" dirty="0">
                <a:ea typeface="ＭＳ Ｐゴシック" charset="0"/>
                <a:cs typeface="ＭＳ Ｐゴシック" charset="0"/>
              </a:rPr>
              <a:t>multidimensional measurements critical for JLab and beyond, EIC, in particular</a:t>
            </a:r>
          </a:p>
          <a:p>
            <a:pPr lvl="1">
              <a:buFont typeface="Arial" charset="0"/>
              <a:buChar char="•"/>
            </a:pPr>
            <a:r>
              <a:rPr lang="en-US" altLang="ja-JP" sz="1800" dirty="0" smtClean="0">
                <a:ea typeface="ＭＳ Ｐゴシック" charset="0"/>
                <a:cs typeface="ＭＳ Ｐゴシック" charset="0"/>
              </a:rPr>
              <a:t>Interpretation </a:t>
            </a:r>
            <a:r>
              <a:rPr lang="en-US" altLang="ja-JP" sz="1800" dirty="0">
                <a:ea typeface="ＭＳ Ｐゴシック" charset="0"/>
                <a:cs typeface="ＭＳ Ｐゴシック" charset="0"/>
              </a:rPr>
              <a:t>of </a:t>
            </a:r>
            <a:r>
              <a:rPr lang="en-US" altLang="ja-JP" sz="1800" dirty="0" err="1">
                <a:ea typeface="ＭＳ Ｐゴシック" charset="0"/>
                <a:cs typeface="ＭＳ Ｐゴシック" charset="0"/>
              </a:rPr>
              <a:t>leptoproduction</a:t>
            </a:r>
            <a:r>
              <a:rPr lang="en-US" altLang="ja-JP" sz="1800" dirty="0">
                <a:ea typeface="ＭＳ Ｐゴシック" charset="0"/>
                <a:cs typeface="ＭＳ Ｐゴシック" charset="0"/>
              </a:rPr>
              <a:t> require studies of </a:t>
            </a:r>
            <a:r>
              <a:rPr lang="en-US" altLang="ja-JP" sz="1800" dirty="0" err="1">
                <a:ea typeface="ＭＳ Ｐゴシック" charset="0"/>
                <a:cs typeface="ＭＳ Ｐゴシック" charset="0"/>
              </a:rPr>
              <a:t>hadronic</a:t>
            </a:r>
            <a:r>
              <a:rPr lang="en-US" altLang="ja-JP" sz="1800" dirty="0">
                <a:ea typeface="ＭＳ Ｐゴシック" charset="0"/>
                <a:cs typeface="ＭＳ Ｐゴシック" charset="0"/>
              </a:rPr>
              <a:t> correlations going from </a:t>
            </a:r>
            <a:r>
              <a:rPr lang="en-US" sz="1800" dirty="0" err="1">
                <a:ea typeface="ＭＳ Ｐゴシック" charset="0"/>
                <a:cs typeface="ＭＳ Ｐゴシック" charset="0"/>
              </a:rPr>
              <a:t>ep</a:t>
            </a:r>
            <a:r>
              <a:rPr lang="en-US" sz="1800" dirty="0" err="1">
                <a:ea typeface="ＭＳ Ｐゴシック" charset="0"/>
                <a:cs typeface="ＭＳ Ｐゴシック" charset="0"/>
                <a:sym typeface="Wingdings" charset="0"/>
              </a:rPr>
              <a:t>e’</a:t>
            </a:r>
            <a:r>
              <a:rPr lang="en-US" altLang="ja-JP" sz="1800" dirty="0" err="1">
                <a:latin typeface="Symbol" charset="0"/>
                <a:ea typeface="ＭＳ Ｐゴシック" charset="0"/>
                <a:cs typeface="ＭＳ Ｐゴシック" charset="0"/>
                <a:sym typeface="Wingdings" charset="0"/>
              </a:rPr>
              <a:t>p</a:t>
            </a:r>
            <a:r>
              <a:rPr lang="en-US" altLang="ja-JP" sz="1800" dirty="0" err="1">
                <a:ea typeface="ＭＳ Ｐゴシック" charset="0"/>
                <a:cs typeface="ＭＳ Ｐゴシック" charset="0"/>
              </a:rPr>
              <a:t>X</a:t>
            </a:r>
            <a:r>
              <a:rPr lang="en-US" altLang="ja-JP" sz="1800" dirty="0">
                <a:ea typeface="ＭＳ Ｐゴシック" charset="0"/>
                <a:cs typeface="ＭＳ Ｐゴシック" charset="0"/>
              </a:rPr>
              <a:t> to  </a:t>
            </a:r>
            <a:r>
              <a:rPr lang="en-US" sz="1600" dirty="0" err="1">
                <a:ea typeface="ＭＳ Ｐゴシック" charset="0"/>
                <a:cs typeface="ＭＳ Ｐゴシック" charset="0"/>
              </a:rPr>
              <a:t>ep</a:t>
            </a:r>
            <a:r>
              <a:rPr lang="en-US" sz="1600" dirty="0" err="1">
                <a:ea typeface="ＭＳ Ｐゴシック" charset="0"/>
                <a:cs typeface="ＭＳ Ｐゴシック" charset="0"/>
                <a:sym typeface="Wingdings" charset="0"/>
              </a:rPr>
              <a:t>e’</a:t>
            </a:r>
            <a:r>
              <a:rPr lang="en-US" sz="1600" dirty="0" err="1">
                <a:latin typeface="Symbol" charset="0"/>
                <a:ea typeface="ＭＳ Ｐゴシック" charset="0"/>
                <a:cs typeface="ＭＳ Ｐゴシック" charset="0"/>
                <a:sym typeface="Wingdings" charset="0"/>
              </a:rPr>
              <a:t>pp</a:t>
            </a:r>
            <a:r>
              <a:rPr lang="en-US" sz="1600" dirty="0" err="1">
                <a:ea typeface="ＭＳ Ｐゴシック" charset="0"/>
                <a:cs typeface="ＭＳ Ｐゴシック" charset="0"/>
              </a:rPr>
              <a:t>X</a:t>
            </a:r>
            <a:r>
              <a:rPr lang="en-US" sz="1600" dirty="0">
                <a:ea typeface="ＭＳ Ｐゴシック" charset="0"/>
                <a:cs typeface="ＭＳ Ｐゴシック" charset="0"/>
              </a:rPr>
              <a:t> and </a:t>
            </a:r>
            <a:r>
              <a:rPr lang="en-US" sz="1600" dirty="0" err="1">
                <a:ea typeface="ＭＳ Ｐゴシック" charset="0"/>
                <a:cs typeface="ＭＳ Ｐゴシック" charset="0"/>
              </a:rPr>
              <a:t>ep</a:t>
            </a:r>
            <a:r>
              <a:rPr lang="en-US" sz="1600" dirty="0" err="1">
                <a:ea typeface="ＭＳ Ｐゴシック" charset="0"/>
                <a:cs typeface="ＭＳ Ｐゴシック" charset="0"/>
                <a:sym typeface="Wingdings" charset="0"/>
              </a:rPr>
              <a:t>e’p</a:t>
            </a:r>
            <a:r>
              <a:rPr lang="en-US" sz="1600" dirty="0" err="1">
                <a:latin typeface="Symbol" charset="0"/>
                <a:ea typeface="ＭＳ Ｐゴシック" charset="0"/>
                <a:cs typeface="ＭＳ Ｐゴシック" charset="0"/>
                <a:sym typeface="Wingdings" charset="0"/>
              </a:rPr>
              <a:t>p</a:t>
            </a:r>
            <a:r>
              <a:rPr lang="en-US" sz="1600" dirty="0" err="1">
                <a:ea typeface="ＭＳ Ｐゴシック" charset="0"/>
                <a:cs typeface="ＭＳ Ｐゴシック" charset="0"/>
              </a:rPr>
              <a:t>X</a:t>
            </a:r>
            <a:endParaRPr lang="en-US" sz="1600" dirty="0">
              <a:ea typeface="ＭＳ Ｐゴシック" charset="0"/>
              <a:cs typeface="ＭＳ Ｐゴシック" charset="0"/>
            </a:endParaRPr>
          </a:p>
          <a:p>
            <a:pPr lvl="1">
              <a:buFont typeface="Arial" charset="0"/>
              <a:buChar char="•"/>
            </a:pPr>
            <a:r>
              <a:rPr lang="en-US" altLang="ja-JP" sz="1800" dirty="0" smtClean="0">
                <a:ea typeface="ＭＳ Ｐゴシック" charset="0"/>
                <a:cs typeface="ＭＳ Ｐゴシック" charset="0"/>
              </a:rPr>
              <a:t>Making SIDIS observables consistent with theory</a:t>
            </a:r>
            <a:endParaRPr lang="en-US" altLang="ja-JP" sz="1800" dirty="0">
              <a:ea typeface="ＭＳ Ｐゴシック" charset="0"/>
              <a:cs typeface="ＭＳ Ｐゴシック" charset="0"/>
            </a:endParaRPr>
          </a:p>
          <a:p>
            <a:pPr lvl="1">
              <a:buFont typeface="Arial" charset="0"/>
              <a:buChar char="•"/>
            </a:pPr>
            <a:r>
              <a:rPr lang="en-US" altLang="ja-JP" sz="1800" dirty="0">
                <a:ea typeface="ＭＳ Ｐゴシック" charset="0"/>
                <a:cs typeface="ＭＳ Ｐゴシック" charset="0"/>
              </a:rPr>
              <a:t>Summary</a:t>
            </a:r>
          </a:p>
        </p:txBody>
      </p:sp>
      <p:sp>
        <p:nvSpPr>
          <p:cNvPr id="16388" name="Rectangle 1"/>
          <p:cNvSpPr>
            <a:spLocks noChangeArrowheads="1"/>
          </p:cNvSpPr>
          <p:nvPr/>
        </p:nvSpPr>
        <p:spPr bwMode="auto">
          <a:xfrm>
            <a:off x="95250" y="3505200"/>
            <a:ext cx="90678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a:p>
            <a:endParaRPr lang="en-US"/>
          </a:p>
          <a:p>
            <a:endParaRPr lang="en-US"/>
          </a:p>
          <a:p>
            <a:endParaRPr lang="en-US"/>
          </a:p>
          <a:p>
            <a:endParaRPr lang="en-US"/>
          </a:p>
        </p:txBody>
      </p:sp>
      <p:sp>
        <p:nvSpPr>
          <p:cNvPr id="16389" name="TextBox 5"/>
          <p:cNvSpPr txBox="1">
            <a:spLocks noChangeArrowheads="1"/>
          </p:cNvSpPr>
          <p:nvPr/>
        </p:nvSpPr>
        <p:spPr bwMode="auto">
          <a:xfrm>
            <a:off x="2514600" y="1143000"/>
            <a:ext cx="353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2800">
                <a:solidFill>
                  <a:srgbClr val="FF0000"/>
                </a:solidFill>
              </a:rPr>
              <a:t>Harut Avakian (JLab)</a:t>
            </a:r>
          </a:p>
        </p:txBody>
      </p:sp>
      <p:sp>
        <p:nvSpPr>
          <p:cNvPr id="16390" name="Rectangle 1"/>
          <p:cNvSpPr>
            <a:spLocks noChangeArrowheads="1"/>
          </p:cNvSpPr>
          <p:nvPr/>
        </p:nvSpPr>
        <p:spPr bwMode="auto">
          <a:xfrm>
            <a:off x="1371600" y="152400"/>
            <a:ext cx="70488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800" dirty="0" smtClean="0"/>
              <a:t>Reforming the Semi</a:t>
            </a:r>
            <a:r>
              <a:rPr lang="en-US" sz="2800" dirty="0"/>
              <a:t>-Inclusive </a:t>
            </a:r>
            <a:r>
              <a:rPr lang="en-US" sz="2800" dirty="0" smtClean="0"/>
              <a:t>DIS</a:t>
            </a:r>
            <a:endParaRPr lang="en-US" sz="2800" dirty="0"/>
          </a:p>
        </p:txBody>
      </p:sp>
      <p:sp>
        <p:nvSpPr>
          <p:cNvPr id="16391" name="TextBox 2"/>
          <p:cNvSpPr txBox="1">
            <a:spLocks noChangeArrowheads="1"/>
          </p:cNvSpPr>
          <p:nvPr/>
        </p:nvSpPr>
        <p:spPr bwMode="auto">
          <a:xfrm>
            <a:off x="2514600" y="1752600"/>
            <a:ext cx="33028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dirty="0" smtClean="0"/>
              <a:t>CLAS12 collaboration meeting</a:t>
            </a:r>
            <a:endParaRPr lang="en-US" sz="1800" dirty="0"/>
          </a:p>
        </p:txBody>
      </p:sp>
      <p:sp>
        <p:nvSpPr>
          <p:cNvPr id="10" name="TextBox 2"/>
          <p:cNvSpPr txBox="1">
            <a:spLocks noChangeArrowheads="1"/>
          </p:cNvSpPr>
          <p:nvPr/>
        </p:nvSpPr>
        <p:spPr bwMode="auto">
          <a:xfrm>
            <a:off x="2743200" y="2133600"/>
            <a:ext cx="22507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dirty="0" smtClean="0"/>
              <a:t>JLab, Nov  14, </a:t>
            </a:r>
            <a:r>
              <a:rPr lang="en-US" sz="1800" dirty="0"/>
              <a:t>2024 </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ermes-rho-t0.06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2209800"/>
            <a:ext cx="3195442" cy="3009900"/>
          </a:xfrm>
          <a:prstGeom prst="rect">
            <a:avLst/>
          </a:prstGeom>
        </p:spPr>
      </p:pic>
      <p:pic>
        <p:nvPicPr>
          <p:cNvPr id="7" name="Picture 6" descr="Screen Shot 2024-09-18 at 10.59.5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838200"/>
            <a:ext cx="2697655" cy="1061973"/>
          </a:xfrm>
          <a:prstGeom prst="rect">
            <a:avLst/>
          </a:prstGeom>
        </p:spPr>
      </p:pic>
      <p:sp>
        <p:nvSpPr>
          <p:cNvPr id="2" name="Footer Placeholder 1">
            <a:extLst>
              <a:ext uri="{FF2B5EF4-FFF2-40B4-BE49-F238E27FC236}">
                <a16:creationId xmlns="" xmlns:a16="http://schemas.microsoft.com/office/drawing/2014/main" id="{D69A985D-C60B-FD4E-837B-3E98BDC216C6}"/>
              </a:ext>
            </a:extLst>
          </p:cNvPr>
          <p:cNvSpPr>
            <a:spLocks noGrp="1"/>
          </p:cNvSpPr>
          <p:nvPr>
            <p:ph type="ftr" sz="quarter" idx="10"/>
          </p:nvPr>
        </p:nvSpPr>
        <p:spPr/>
        <p:txBody>
          <a:bodyPr/>
          <a:lstStyle/>
          <a:p>
            <a:pPr>
              <a:defRPr/>
            </a:pPr>
            <a:r>
              <a:rPr lang="it-IT" smtClean="0"/>
              <a:t>H. Avakian, JLab, Nov 14</a:t>
            </a:r>
            <a:endParaRPr lang="en-US"/>
          </a:p>
        </p:txBody>
      </p:sp>
      <p:sp>
        <p:nvSpPr>
          <p:cNvPr id="3" name="Slide Number Placeholder 2">
            <a:extLst>
              <a:ext uri="{FF2B5EF4-FFF2-40B4-BE49-F238E27FC236}">
                <a16:creationId xmlns="" xmlns:a16="http://schemas.microsoft.com/office/drawing/2014/main" id="{ECC80FC2-75E2-804D-B37E-FCC866A511FC}"/>
              </a:ext>
            </a:extLst>
          </p:cNvPr>
          <p:cNvSpPr>
            <a:spLocks noGrp="1"/>
          </p:cNvSpPr>
          <p:nvPr>
            <p:ph type="sldNum" sz="quarter" idx="11"/>
          </p:nvPr>
        </p:nvSpPr>
        <p:spPr/>
        <p:txBody>
          <a:bodyPr/>
          <a:lstStyle/>
          <a:p>
            <a:pPr>
              <a:defRPr/>
            </a:pPr>
            <a:fld id="{D105C046-74D3-4F45-AF27-F452DBD77A7C}" type="slidenum">
              <a:rPr lang="en-US" smtClean="0"/>
              <a:pPr>
                <a:defRPr/>
              </a:pPr>
              <a:t>10</a:t>
            </a:fld>
            <a:endParaRPr lang="en-US"/>
          </a:p>
        </p:txBody>
      </p:sp>
      <p:sp>
        <p:nvSpPr>
          <p:cNvPr id="4" name="TextBox 3">
            <a:extLst>
              <a:ext uri="{FF2B5EF4-FFF2-40B4-BE49-F238E27FC236}">
                <a16:creationId xmlns="" xmlns:a16="http://schemas.microsoft.com/office/drawing/2014/main" id="{8367057C-30E6-4944-B754-F1F565043922}"/>
              </a:ext>
            </a:extLst>
          </p:cNvPr>
          <p:cNvSpPr txBox="1"/>
          <p:nvPr/>
        </p:nvSpPr>
        <p:spPr>
          <a:xfrm>
            <a:off x="685800" y="152400"/>
            <a:ext cx="7343677" cy="461665"/>
          </a:xfrm>
          <a:prstGeom prst="rect">
            <a:avLst/>
          </a:prstGeom>
          <a:noFill/>
        </p:spPr>
        <p:txBody>
          <a:bodyPr wrap="none" rtlCol="0">
            <a:spAutoFit/>
          </a:bodyPr>
          <a:lstStyle/>
          <a:p>
            <a:r>
              <a:rPr lang="en-US" sz="2400" dirty="0"/>
              <a:t>Understanding exclusive </a:t>
            </a:r>
            <a:r>
              <a:rPr lang="en-US" sz="2400" dirty="0" err="1"/>
              <a:t>rhos</a:t>
            </a:r>
            <a:r>
              <a:rPr lang="en-US" sz="2400" dirty="0"/>
              <a:t> and SDME validations</a:t>
            </a:r>
          </a:p>
        </p:txBody>
      </p:sp>
      <p:sp>
        <p:nvSpPr>
          <p:cNvPr id="5" name="TextBox 4"/>
          <p:cNvSpPr txBox="1"/>
          <p:nvPr/>
        </p:nvSpPr>
        <p:spPr>
          <a:xfrm>
            <a:off x="0" y="914400"/>
            <a:ext cx="5534951" cy="369332"/>
          </a:xfrm>
          <a:prstGeom prst="rect">
            <a:avLst/>
          </a:prstGeom>
          <a:noFill/>
        </p:spPr>
        <p:txBody>
          <a:bodyPr wrap="none" rtlCol="0">
            <a:spAutoFit/>
          </a:bodyPr>
          <a:lstStyle/>
          <a:p>
            <a:r>
              <a:rPr lang="en-US" dirty="0" smtClean="0"/>
              <a:t>Exclusivity condition  defined by the missing Energy: </a:t>
            </a:r>
            <a:endParaRPr lang="en-US" dirty="0"/>
          </a:p>
        </p:txBody>
      </p:sp>
      <p:pic>
        <p:nvPicPr>
          <p:cNvPr id="9" name="Picture 8" descr="Screen Shot 2024-09-18 at 11.01.2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0" y="1295400"/>
            <a:ext cx="3187700" cy="482600"/>
          </a:xfrm>
          <a:prstGeom prst="rect">
            <a:avLst/>
          </a:prstGeom>
        </p:spPr>
      </p:pic>
      <p:pic>
        <p:nvPicPr>
          <p:cNvPr id="11" name="Picture 10" descr="Screen Shot 2024-09-18 at 11.16.0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62200"/>
            <a:ext cx="3124200" cy="2667000"/>
          </a:xfrm>
          <a:prstGeom prst="rect">
            <a:avLst/>
          </a:prstGeom>
        </p:spPr>
      </p:pic>
      <p:pic>
        <p:nvPicPr>
          <p:cNvPr id="13" name="Picture 12" descr="compass-rh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9800" y="2209800"/>
            <a:ext cx="3124200" cy="2971800"/>
          </a:xfrm>
          <a:prstGeom prst="rect">
            <a:avLst/>
          </a:prstGeom>
        </p:spPr>
      </p:pic>
      <p:sp>
        <p:nvSpPr>
          <p:cNvPr id="14" name="TextBox 13"/>
          <p:cNvSpPr txBox="1"/>
          <p:nvPr/>
        </p:nvSpPr>
        <p:spPr>
          <a:xfrm>
            <a:off x="304800" y="1981200"/>
            <a:ext cx="2782883" cy="369332"/>
          </a:xfrm>
          <a:prstGeom prst="rect">
            <a:avLst/>
          </a:prstGeom>
          <a:noFill/>
        </p:spPr>
        <p:txBody>
          <a:bodyPr wrap="none" rtlCol="0">
            <a:spAutoFit/>
          </a:bodyPr>
          <a:lstStyle/>
          <a:p>
            <a:r>
              <a:rPr lang="en-US" dirty="0" smtClean="0"/>
              <a:t>CLAS12 (width &lt;0.1GeV)</a:t>
            </a:r>
            <a:endParaRPr lang="en-US" dirty="0"/>
          </a:p>
        </p:txBody>
      </p:sp>
      <p:sp>
        <p:nvSpPr>
          <p:cNvPr id="15" name="TextBox 14"/>
          <p:cNvSpPr txBox="1"/>
          <p:nvPr/>
        </p:nvSpPr>
        <p:spPr>
          <a:xfrm>
            <a:off x="3276600" y="1905000"/>
            <a:ext cx="2846565" cy="646331"/>
          </a:xfrm>
          <a:prstGeom prst="rect">
            <a:avLst/>
          </a:prstGeom>
          <a:noFill/>
        </p:spPr>
        <p:txBody>
          <a:bodyPr wrap="none" rtlCol="0">
            <a:spAutoFit/>
          </a:bodyPr>
          <a:lstStyle/>
          <a:p>
            <a:r>
              <a:rPr lang="en-US" dirty="0" smtClean="0"/>
              <a:t>HERMES</a:t>
            </a:r>
            <a:r>
              <a:rPr lang="en-US" dirty="0"/>
              <a:t>(width </a:t>
            </a:r>
            <a:r>
              <a:rPr lang="en-US" dirty="0" smtClean="0"/>
              <a:t>~0.6GeV</a:t>
            </a:r>
            <a:r>
              <a:rPr lang="en-US" dirty="0"/>
              <a:t>)</a:t>
            </a:r>
          </a:p>
          <a:p>
            <a:r>
              <a:rPr lang="en-US" dirty="0" smtClean="0"/>
              <a:t> </a:t>
            </a:r>
            <a:endParaRPr lang="en-US" dirty="0"/>
          </a:p>
        </p:txBody>
      </p:sp>
      <p:sp>
        <p:nvSpPr>
          <p:cNvPr id="16" name="TextBox 15"/>
          <p:cNvSpPr txBox="1"/>
          <p:nvPr/>
        </p:nvSpPr>
        <p:spPr>
          <a:xfrm>
            <a:off x="6172200" y="1905000"/>
            <a:ext cx="2803735" cy="646331"/>
          </a:xfrm>
          <a:prstGeom prst="rect">
            <a:avLst/>
          </a:prstGeom>
          <a:noFill/>
        </p:spPr>
        <p:txBody>
          <a:bodyPr wrap="none" rtlCol="0">
            <a:spAutoFit/>
          </a:bodyPr>
          <a:lstStyle/>
          <a:p>
            <a:r>
              <a:rPr lang="en-US" dirty="0" smtClean="0"/>
              <a:t>COMPASS(</a:t>
            </a:r>
            <a:r>
              <a:rPr lang="en-US" dirty="0"/>
              <a:t>width </a:t>
            </a:r>
            <a:r>
              <a:rPr lang="en-US" dirty="0" smtClean="0"/>
              <a:t>~2GeV</a:t>
            </a:r>
            <a:r>
              <a:rPr lang="en-US" dirty="0"/>
              <a:t>)</a:t>
            </a:r>
          </a:p>
          <a:p>
            <a:r>
              <a:rPr lang="en-US" dirty="0" smtClean="0"/>
              <a:t> </a:t>
            </a:r>
            <a:endParaRPr lang="en-US" dirty="0"/>
          </a:p>
        </p:txBody>
      </p:sp>
      <p:sp>
        <p:nvSpPr>
          <p:cNvPr id="17" name="TextBox 16"/>
          <p:cNvSpPr txBox="1"/>
          <p:nvPr/>
        </p:nvSpPr>
        <p:spPr>
          <a:xfrm>
            <a:off x="0" y="5257800"/>
            <a:ext cx="9161482" cy="1200329"/>
          </a:xfrm>
          <a:prstGeom prst="rect">
            <a:avLst/>
          </a:prstGeom>
          <a:noFill/>
        </p:spPr>
        <p:txBody>
          <a:bodyPr wrap="none" rtlCol="0">
            <a:spAutoFit/>
          </a:bodyPr>
          <a:lstStyle/>
          <a:p>
            <a:pPr marL="285750" indent="-285750">
              <a:buFont typeface="Arial"/>
              <a:buChar char="•"/>
            </a:pPr>
            <a:r>
              <a:rPr lang="en-US" dirty="0" smtClean="0"/>
              <a:t>Guarantying the “exclusivity” requires good resolutions (get worse at higher energies)</a:t>
            </a:r>
          </a:p>
          <a:p>
            <a:pPr marL="285750" indent="-285750">
              <a:buFont typeface="Arial"/>
              <a:buChar char="•"/>
            </a:pPr>
            <a:r>
              <a:rPr lang="en-US" dirty="0" smtClean="0"/>
              <a:t>Subtraction procedure relays on normalization, based on exclusive limit of LUND-MC</a:t>
            </a:r>
          </a:p>
          <a:p>
            <a:pPr marL="285750" indent="-285750">
              <a:buFont typeface="Arial"/>
              <a:buChar char="•"/>
            </a:pPr>
            <a:r>
              <a:rPr lang="en-US" dirty="0" smtClean="0"/>
              <a:t>All distributions have have tails, indicating the RC may not be negligible</a:t>
            </a:r>
          </a:p>
          <a:p>
            <a:pPr marL="285750" indent="-285750">
              <a:buFont typeface="Arial"/>
              <a:buChar char="•"/>
            </a:pPr>
            <a:r>
              <a:rPr lang="en-US" dirty="0" smtClean="0"/>
              <a:t>Extraction of SDMEs, will require validation in the multi-D space (significant samples)</a:t>
            </a:r>
            <a:endParaRPr lang="en-US" dirty="0"/>
          </a:p>
        </p:txBody>
      </p:sp>
      <p:sp>
        <p:nvSpPr>
          <p:cNvPr id="18" name="TextBox 17"/>
          <p:cNvSpPr txBox="1"/>
          <p:nvPr/>
        </p:nvSpPr>
        <p:spPr>
          <a:xfrm>
            <a:off x="533400" y="2438400"/>
            <a:ext cx="1247770" cy="307777"/>
          </a:xfrm>
          <a:prstGeom prst="rect">
            <a:avLst/>
          </a:prstGeom>
          <a:noFill/>
        </p:spPr>
        <p:txBody>
          <a:bodyPr wrap="none" rtlCol="0">
            <a:spAutoFit/>
          </a:bodyPr>
          <a:lstStyle/>
          <a:p>
            <a:r>
              <a:rPr lang="en-US" sz="1400" dirty="0" smtClean="0"/>
              <a:t>~10% of data</a:t>
            </a:r>
            <a:endParaRPr lang="en-US" sz="1400" dirty="0"/>
          </a:p>
        </p:txBody>
      </p:sp>
    </p:spTree>
    <p:extLst>
      <p:ext uri="{BB962C8B-B14F-4D97-AF65-F5344CB8AC3E}">
        <p14:creationId xmlns:p14="http://schemas.microsoft.com/office/powerpoint/2010/main" val="144792452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lu2fuu-rho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82" y="990600"/>
            <a:ext cx="4540817" cy="4038600"/>
          </a:xfrm>
          <a:prstGeom prst="rect">
            <a:avLst/>
          </a:prstGeom>
        </p:spPr>
      </p:pic>
      <p:sp>
        <p:nvSpPr>
          <p:cNvPr id="29697" name="Title 1"/>
          <p:cNvSpPr>
            <a:spLocks noGrp="1"/>
          </p:cNvSpPr>
          <p:nvPr>
            <p:ph type="title"/>
          </p:nvPr>
        </p:nvSpPr>
        <p:spPr/>
        <p:txBody>
          <a:bodyPr/>
          <a:lstStyle/>
          <a:p>
            <a:r>
              <a:rPr lang="en-US" dirty="0" smtClean="0">
                <a:latin typeface="Arial" charset="0"/>
                <a:ea typeface="MS PGothic" charset="0"/>
              </a:rPr>
              <a:t>Separating the “diffractive” kinematics</a:t>
            </a:r>
            <a:endParaRPr lang="en-US" dirty="0">
              <a:latin typeface="Arial" charset="0"/>
              <a:ea typeface="MS PGothic" charset="0"/>
            </a:endParaRPr>
          </a:p>
        </p:txBody>
      </p:sp>
      <p:sp>
        <p:nvSpPr>
          <p:cNvPr id="5" name="Footer Placeholder 4"/>
          <p:cNvSpPr>
            <a:spLocks noGrp="1"/>
          </p:cNvSpPr>
          <p:nvPr>
            <p:ph type="ftr" sz="quarter" idx="10"/>
          </p:nvPr>
        </p:nvSpPr>
        <p:spPr/>
        <p:txBody>
          <a:bodyPr/>
          <a:lstStyle/>
          <a:p>
            <a:pPr>
              <a:defRPr/>
            </a:pPr>
            <a:r>
              <a:rPr lang="it-IT" smtClean="0"/>
              <a:t>H. Avakian, JLab, Nov 14</a:t>
            </a:r>
            <a:endParaRPr lang="en-US"/>
          </a:p>
        </p:txBody>
      </p:sp>
      <p:sp>
        <p:nvSpPr>
          <p:cNvPr id="29699"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5F727F91-1D5A-5648-B155-BA59E0BA0155}" type="slidenum">
              <a:rPr lang="en-US" sz="1400"/>
              <a:pPr/>
              <a:t>11</a:t>
            </a:fld>
            <a:endParaRPr lang="en-US" sz="1400"/>
          </a:p>
        </p:txBody>
      </p:sp>
      <p:sp>
        <p:nvSpPr>
          <p:cNvPr id="29700" name="TextBox 2"/>
          <p:cNvSpPr txBox="1">
            <a:spLocks noChangeArrowheads="1"/>
          </p:cNvSpPr>
          <p:nvPr/>
        </p:nvSpPr>
        <p:spPr bwMode="auto">
          <a:xfrm>
            <a:off x="4648200" y="4267200"/>
            <a:ext cx="3657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dirty="0" smtClean="0">
                <a:solidFill>
                  <a:srgbClr val="FF0000"/>
                </a:solidFill>
              </a:rPr>
              <a:t>Diffractive </a:t>
            </a:r>
            <a:r>
              <a:rPr lang="en-US" dirty="0">
                <a:solidFill>
                  <a:srgbClr val="FF0000"/>
                </a:solidFill>
              </a:rPr>
              <a:t>VMs </a:t>
            </a:r>
            <a:r>
              <a:rPr lang="en-US" dirty="0" smtClean="0">
                <a:solidFill>
                  <a:srgbClr val="FF0000"/>
                </a:solidFill>
              </a:rPr>
              <a:t>(</a:t>
            </a:r>
            <a:r>
              <a:rPr lang="en-US" dirty="0" smtClean="0">
                <a:solidFill>
                  <a:srgbClr val="FF0000"/>
                </a:solidFill>
                <a:latin typeface="Symbol"/>
              </a:rPr>
              <a:t>r</a:t>
            </a:r>
            <a:r>
              <a:rPr lang="en-US" baseline="30000" dirty="0" smtClean="0">
                <a:solidFill>
                  <a:srgbClr val="FF0000"/>
                </a:solidFill>
              </a:rPr>
              <a:t>0</a:t>
            </a:r>
            <a:r>
              <a:rPr lang="en-US" dirty="0">
                <a:solidFill>
                  <a:srgbClr val="FF0000"/>
                </a:solidFill>
              </a:rPr>
              <a:t>)</a:t>
            </a:r>
          </a:p>
        </p:txBody>
      </p:sp>
      <p:sp>
        <p:nvSpPr>
          <p:cNvPr id="29701" name="TextBox 6"/>
          <p:cNvSpPr txBox="1">
            <a:spLocks noChangeArrowheads="1"/>
          </p:cNvSpPr>
          <p:nvPr/>
        </p:nvSpPr>
        <p:spPr bwMode="auto">
          <a:xfrm>
            <a:off x="4648200" y="5029200"/>
            <a:ext cx="4495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dirty="0" smtClean="0"/>
              <a:t>At higher energies (COMPASS/HERMES)  no major effect were observed, as high resolution and multidimensional measurements are critical !!!</a:t>
            </a:r>
            <a:endParaRPr lang="en-US" sz="1800" dirty="0"/>
          </a:p>
        </p:txBody>
      </p:sp>
      <p:pic>
        <p:nvPicPr>
          <p:cNvPr id="29703" name="Picture 1" descr="Screen Shot 2019-06-18 at 3.13.2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3962400"/>
            <a:ext cx="9847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Box 3"/>
          <p:cNvSpPr txBox="1">
            <a:spLocks noChangeArrowheads="1"/>
          </p:cNvSpPr>
          <p:nvPr/>
        </p:nvSpPr>
        <p:spPr bwMode="auto">
          <a:xfrm>
            <a:off x="152400" y="4724400"/>
            <a:ext cx="42672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endParaRPr lang="en-US" sz="1800" dirty="0"/>
          </a:p>
          <a:p>
            <a:r>
              <a:rPr lang="en-US" sz="1600" dirty="0" smtClean="0"/>
              <a:t>+preliminary data on </a:t>
            </a:r>
            <a:r>
              <a:rPr lang="en-US" sz="2000" dirty="0" err="1" smtClean="0"/>
              <a:t>ep</a:t>
            </a:r>
            <a:r>
              <a:rPr lang="en-US" sz="2000" dirty="0" err="1" smtClean="0">
                <a:sym typeface="Wingdings"/>
              </a:rPr>
              <a:t>e’p</a:t>
            </a:r>
            <a:r>
              <a:rPr lang="en-US" sz="2000" dirty="0" err="1" smtClean="0">
                <a:latin typeface="Symbol"/>
                <a:sym typeface="Wingdings"/>
              </a:rPr>
              <a:t>f</a:t>
            </a:r>
            <a:r>
              <a:rPr lang="en-US" sz="2000" dirty="0" smtClean="0">
                <a:sym typeface="Wingdings"/>
              </a:rPr>
              <a:t> </a:t>
            </a:r>
            <a:r>
              <a:rPr lang="en-US" sz="1600" dirty="0" smtClean="0">
                <a:sym typeface="Wingdings"/>
              </a:rPr>
              <a:t>(</a:t>
            </a:r>
            <a:r>
              <a:rPr lang="en-US" sz="1600" dirty="0"/>
              <a:t>A</a:t>
            </a:r>
            <a:r>
              <a:rPr lang="en-US" sz="1600" baseline="-25000" dirty="0"/>
              <a:t>LU</a:t>
            </a:r>
            <a:r>
              <a:rPr lang="en-US" sz="1600" dirty="0"/>
              <a:t>=-0.084+/-</a:t>
            </a:r>
            <a:r>
              <a:rPr lang="en-US" sz="1600" dirty="0" smtClean="0"/>
              <a:t>0.038)</a:t>
            </a:r>
            <a:endParaRPr lang="en-US" sz="1600" dirty="0"/>
          </a:p>
          <a:p>
            <a:pPr marL="285750" indent="-285750">
              <a:buFont typeface="Arial"/>
              <a:buChar char="•"/>
            </a:pPr>
            <a:r>
              <a:rPr lang="en-US" sz="1800" dirty="0" smtClean="0"/>
              <a:t>Beam SSA can be used to separate dynamical contributions</a:t>
            </a:r>
            <a:endParaRPr lang="en-US" sz="1800" dirty="0"/>
          </a:p>
        </p:txBody>
      </p:sp>
      <p:sp>
        <p:nvSpPr>
          <p:cNvPr id="2" name="Rectangle 1"/>
          <p:cNvSpPr/>
          <p:nvPr/>
        </p:nvSpPr>
        <p:spPr>
          <a:xfrm>
            <a:off x="4534156" y="838200"/>
            <a:ext cx="4572000" cy="3170099"/>
          </a:xfrm>
          <a:prstGeom prst="rect">
            <a:avLst/>
          </a:prstGeom>
        </p:spPr>
        <p:txBody>
          <a:bodyPr>
            <a:spAutoFit/>
          </a:bodyPr>
          <a:lstStyle/>
          <a:p>
            <a:pPr marL="342900" indent="-342900">
              <a:buFont typeface="Arial"/>
              <a:buChar char="•"/>
            </a:pPr>
            <a:r>
              <a:rPr lang="en-US" sz="2000" dirty="0"/>
              <a:t>Comparison </a:t>
            </a:r>
            <a:r>
              <a:rPr lang="en-US" sz="2000" dirty="0" smtClean="0"/>
              <a:t>with  </a:t>
            </a:r>
            <a:r>
              <a:rPr lang="en-US" sz="2000" dirty="0"/>
              <a:t>exclusive </a:t>
            </a:r>
            <a:r>
              <a:rPr lang="en-US" sz="2000" dirty="0" smtClean="0">
                <a:solidFill>
                  <a:srgbClr val="0000FF"/>
                </a:solidFill>
                <a:latin typeface="Symbol"/>
              </a:rPr>
              <a:t>r+</a:t>
            </a:r>
            <a:r>
              <a:rPr lang="en-US" sz="2000" dirty="0" smtClean="0">
                <a:solidFill>
                  <a:srgbClr val="FF0000"/>
                </a:solidFill>
                <a:latin typeface="Symbol"/>
              </a:rPr>
              <a:t> </a:t>
            </a:r>
            <a:r>
              <a:rPr lang="en-US" sz="2000" dirty="0" smtClean="0"/>
              <a:t>and other non-diffractive channels clearly </a:t>
            </a:r>
            <a:r>
              <a:rPr lang="en-US" sz="2000" dirty="0"/>
              <a:t>indicates the kinematics where the “diffractive rho0” shows up (increases at higher energies</a:t>
            </a:r>
            <a:r>
              <a:rPr lang="en-US" sz="2000" dirty="0" smtClean="0"/>
              <a:t>)</a:t>
            </a:r>
          </a:p>
          <a:p>
            <a:pPr marL="342900" indent="-342900">
              <a:buFont typeface="Arial"/>
              <a:buChar char="•"/>
            </a:pPr>
            <a:r>
              <a:rPr lang="en-US" sz="2000" dirty="0" smtClean="0"/>
              <a:t>Comparison with other exclusive states, including the </a:t>
            </a:r>
            <a:r>
              <a:rPr lang="en-US" sz="2000" dirty="0" smtClean="0">
                <a:solidFill>
                  <a:srgbClr val="FF0000"/>
                </a:solidFill>
                <a:latin typeface="Symbol"/>
              </a:rPr>
              <a:t>r</a:t>
            </a:r>
            <a:r>
              <a:rPr lang="en-US" sz="2000" baseline="30000" dirty="0" smtClean="0">
                <a:solidFill>
                  <a:srgbClr val="FF0000"/>
                </a:solidFill>
              </a:rPr>
              <a:t>0</a:t>
            </a:r>
            <a:r>
              <a:rPr lang="en-US" sz="2000" dirty="0" smtClean="0"/>
              <a:t> at higher t, indicate the contributions from quark exchange mechanisms negligible in large z kinematics </a:t>
            </a:r>
            <a:endParaRPr lang="en-US" sz="2000" dirty="0"/>
          </a:p>
        </p:txBody>
      </p:sp>
      <p:pic>
        <p:nvPicPr>
          <p:cNvPr id="4" name="Picture 3" descr="fl2fuu-all-par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19" y="1066800"/>
            <a:ext cx="4554300" cy="3988316"/>
          </a:xfrm>
          <a:prstGeom prst="rect">
            <a:avLst/>
          </a:prstGeom>
        </p:spPr>
      </p:pic>
      <p:sp>
        <p:nvSpPr>
          <p:cNvPr id="6" name="TextBox 5"/>
          <p:cNvSpPr txBox="1"/>
          <p:nvPr/>
        </p:nvSpPr>
        <p:spPr>
          <a:xfrm>
            <a:off x="1066800" y="1143000"/>
            <a:ext cx="3327954" cy="369332"/>
          </a:xfrm>
          <a:prstGeom prst="rect">
            <a:avLst/>
          </a:prstGeom>
          <a:noFill/>
        </p:spPr>
        <p:txBody>
          <a:bodyPr wrap="none" rtlCol="0">
            <a:spAutoFit/>
          </a:bodyPr>
          <a:lstStyle/>
          <a:p>
            <a:r>
              <a:rPr lang="en-US" dirty="0" smtClean="0"/>
              <a:t>Beam SSA for exclusive states</a:t>
            </a:r>
            <a:endParaRPr lang="en-US" dirty="0"/>
          </a:p>
        </p:txBody>
      </p:sp>
      <p:sp>
        <p:nvSpPr>
          <p:cNvPr id="16" name="Left Brace 15"/>
          <p:cNvSpPr/>
          <p:nvPr/>
        </p:nvSpPr>
        <p:spPr>
          <a:xfrm rot="5400000" flipH="1">
            <a:off x="3848100" y="3771900"/>
            <a:ext cx="304800" cy="990600"/>
          </a:xfrm>
          <a:prstGeom prst="leftBrace">
            <a:avLst/>
          </a:prstGeom>
          <a:ln>
            <a:solidFill>
              <a:srgbClr val="FF0000"/>
            </a:solidFill>
          </a:ln>
          <a:effectLst>
            <a:outerShdw blurRad="40000" dist="2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949476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lu2fuu-rho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8200"/>
            <a:ext cx="4419600" cy="4343400"/>
          </a:xfrm>
          <a:prstGeom prst="rect">
            <a:avLst/>
          </a:prstGeom>
        </p:spPr>
      </p:pic>
      <p:pic>
        <p:nvPicPr>
          <p:cNvPr id="9" name="Picture 8" descr="Screen Shot 2024-09-20 at 10.53.4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199" y="914400"/>
            <a:ext cx="4461933" cy="3733800"/>
          </a:xfrm>
          <a:prstGeom prst="rect">
            <a:avLst/>
          </a:prstGeom>
        </p:spPr>
      </p:pic>
      <p:sp>
        <p:nvSpPr>
          <p:cNvPr id="30723" name="Slide Number Placeholder 4"/>
          <p:cNvSpPr>
            <a:spLocks noGrp="1"/>
          </p:cNvSpPr>
          <p:nvPr>
            <p:ph type="sldNum" sz="quarter" idx="11"/>
          </p:nvPr>
        </p:nvSpPr>
        <p:spPr>
          <a:xfrm>
            <a:off x="8458200" y="6588125"/>
            <a:ext cx="6858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0835FA59-6645-7045-8534-77A606FB0123}" type="slidenum">
              <a:rPr lang="en-US" sz="1400"/>
              <a:pPr/>
              <a:t>12</a:t>
            </a:fld>
            <a:endParaRPr lang="en-US" sz="1400"/>
          </a:p>
        </p:txBody>
      </p:sp>
      <p:sp>
        <p:nvSpPr>
          <p:cNvPr id="30724" name="Rectangle 2"/>
          <p:cNvSpPr>
            <a:spLocks noGrp="1" noChangeArrowheads="1"/>
          </p:cNvSpPr>
          <p:nvPr>
            <p:ph type="title"/>
          </p:nvPr>
        </p:nvSpPr>
        <p:spPr>
          <a:xfrm>
            <a:off x="444500" y="198438"/>
            <a:ext cx="8229600" cy="563562"/>
          </a:xfrm>
        </p:spPr>
        <p:txBody>
          <a:bodyPr/>
          <a:lstStyle/>
          <a:p>
            <a:pPr eaLnBrk="1" hangingPunct="1"/>
            <a:r>
              <a:rPr lang="en-US" sz="3200" dirty="0">
                <a:latin typeface="Arial" charset="0"/>
                <a:ea typeface="MS PGothic" charset="0"/>
              </a:rPr>
              <a:t>C</a:t>
            </a:r>
            <a:r>
              <a:rPr lang="en-US" sz="3200" dirty="0" smtClean="0">
                <a:latin typeface="Arial" charset="0"/>
                <a:ea typeface="MS PGothic" charset="0"/>
              </a:rPr>
              <a:t>ontributions of “diffractive rho0s” in SIDIS</a:t>
            </a:r>
            <a:endParaRPr lang="en-US" sz="3200" dirty="0">
              <a:latin typeface="Arial" charset="0"/>
              <a:ea typeface="MS PGothic" charset="0"/>
            </a:endParaRPr>
          </a:p>
        </p:txBody>
      </p:sp>
      <p:sp>
        <p:nvSpPr>
          <p:cNvPr id="30725" name="Footer Placeholder 9"/>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it-IT" sz="1400" smtClean="0"/>
              <a:t>H. Avakian, JLab, Nov 14</a:t>
            </a:r>
            <a:endParaRPr lang="en-US" sz="1400"/>
          </a:p>
        </p:txBody>
      </p:sp>
      <p:sp>
        <p:nvSpPr>
          <p:cNvPr id="30726" name="Text Box 16"/>
          <p:cNvSpPr txBox="1">
            <a:spLocks noChangeArrowheads="1"/>
          </p:cNvSpPr>
          <p:nvPr/>
        </p:nvSpPr>
        <p:spPr bwMode="auto">
          <a:xfrm>
            <a:off x="685800" y="5562600"/>
            <a:ext cx="8305800" cy="707886"/>
          </a:xfrm>
          <a:prstGeom prst="rect">
            <a:avLst/>
          </a:prstGeom>
          <a:solidFill>
            <a:srgbClr val="FFFF99"/>
          </a:solidFill>
          <a:ln w="9525">
            <a:solidFill>
              <a:schemeClr val="tx1"/>
            </a:solidFill>
            <a:miter lim="800000"/>
            <a:headEnd/>
            <a:tailEnd/>
          </a:ln>
        </p:spPr>
        <p:txBody>
          <a:bodyPr wrap="square">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indent="0" eaLnBrk="1" hangingPunct="1"/>
            <a:r>
              <a:rPr lang="en-US" sz="2000" dirty="0" smtClean="0"/>
              <a:t>The “diffractive” rho will bias extractions of TMDs, unless properly subtracted in multidimensional space of SIDIS measurements. </a:t>
            </a:r>
            <a:endParaRPr lang="en-US" sz="2000" dirty="0"/>
          </a:p>
        </p:txBody>
      </p:sp>
      <p:sp>
        <p:nvSpPr>
          <p:cNvPr id="30727" name="TextBox 2"/>
          <p:cNvSpPr txBox="1">
            <a:spLocks noChangeArrowheads="1"/>
          </p:cNvSpPr>
          <p:nvPr/>
        </p:nvSpPr>
        <p:spPr bwMode="auto">
          <a:xfrm>
            <a:off x="1079500" y="1074738"/>
            <a:ext cx="24257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800"/>
              <a:t>G.Matousek (Duke) &amp; N.Trotta (UCONN)</a:t>
            </a:r>
          </a:p>
        </p:txBody>
      </p:sp>
      <p:pic>
        <p:nvPicPr>
          <p:cNvPr id="30729" name="Picture 9"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5181600"/>
            <a:ext cx="13716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5" name="Picture 1" descr="Screen Shot 2019-06-18 at 3.13.29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3505200"/>
            <a:ext cx="78267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7" name="TextBox 18"/>
          <p:cNvSpPr txBox="1">
            <a:spLocks noChangeArrowheads="1"/>
          </p:cNvSpPr>
          <p:nvPr/>
        </p:nvSpPr>
        <p:spPr bwMode="auto">
          <a:xfrm>
            <a:off x="7848600" y="1066800"/>
            <a:ext cx="96906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dirty="0" smtClean="0"/>
              <a:t>0.18&lt;x&lt;0.22</a:t>
            </a:r>
          </a:p>
          <a:p>
            <a:r>
              <a:rPr lang="en-US" sz="1100" dirty="0" smtClean="0"/>
              <a:t>0.5&lt;z0.7</a:t>
            </a:r>
          </a:p>
          <a:p>
            <a:r>
              <a:rPr lang="en-US" sz="1100" dirty="0" smtClean="0"/>
              <a:t>Q</a:t>
            </a:r>
            <a:r>
              <a:rPr lang="en-US" sz="1100" baseline="30000" dirty="0" smtClean="0"/>
              <a:t>2</a:t>
            </a:r>
            <a:r>
              <a:rPr lang="en-US" sz="1100" dirty="0" smtClean="0"/>
              <a:t>=2 GeV</a:t>
            </a:r>
            <a:r>
              <a:rPr lang="en-US" sz="1100" baseline="30000" dirty="0" smtClean="0"/>
              <a:t>2</a:t>
            </a:r>
          </a:p>
        </p:txBody>
      </p:sp>
      <p:sp>
        <p:nvSpPr>
          <p:cNvPr id="2" name="Rectangle 1"/>
          <p:cNvSpPr/>
          <p:nvPr/>
        </p:nvSpPr>
        <p:spPr>
          <a:xfrm>
            <a:off x="4800600" y="4648200"/>
            <a:ext cx="4191000" cy="646331"/>
          </a:xfrm>
          <a:prstGeom prst="rect">
            <a:avLst/>
          </a:prstGeom>
        </p:spPr>
        <p:txBody>
          <a:bodyPr wrap="square">
            <a:spAutoFit/>
          </a:bodyPr>
          <a:lstStyle/>
          <a:p>
            <a:r>
              <a:rPr lang="en-US" dirty="0"/>
              <a:t>Estimated ~20% contributions from rho, </a:t>
            </a:r>
            <a:r>
              <a:rPr lang="en-US" dirty="0" smtClean="0"/>
              <a:t>mainly show up at low P</a:t>
            </a:r>
            <a:r>
              <a:rPr lang="en-US" baseline="-25000" dirty="0" smtClean="0"/>
              <a:t>T</a:t>
            </a:r>
            <a:r>
              <a:rPr lang="en-US" dirty="0" smtClean="0"/>
              <a:t> in SIDIS</a:t>
            </a:r>
            <a:endParaRPr lang="en-US" dirty="0"/>
          </a:p>
        </p:txBody>
      </p:sp>
      <p:sp>
        <p:nvSpPr>
          <p:cNvPr id="6" name="TextBox 5"/>
          <p:cNvSpPr txBox="1"/>
          <p:nvPr/>
        </p:nvSpPr>
        <p:spPr>
          <a:xfrm>
            <a:off x="7391400" y="2057400"/>
            <a:ext cx="1230625" cy="369332"/>
          </a:xfrm>
          <a:prstGeom prst="rect">
            <a:avLst/>
          </a:prstGeom>
          <a:noFill/>
        </p:spPr>
        <p:txBody>
          <a:bodyPr wrap="none" rtlCol="0">
            <a:spAutoFit/>
          </a:bodyPr>
          <a:lstStyle/>
          <a:p>
            <a:r>
              <a:rPr lang="en-US" dirty="0" smtClean="0"/>
              <a:t>total </a:t>
            </a:r>
            <a:r>
              <a:rPr lang="en-US" dirty="0" err="1" smtClean="0"/>
              <a:t>e</a:t>
            </a:r>
            <a:r>
              <a:rPr lang="en-US" dirty="0" err="1" smtClean="0">
                <a:latin typeface="Symbol"/>
              </a:rPr>
              <a:t>p</a:t>
            </a:r>
            <a:r>
              <a:rPr lang="en-US" dirty="0" err="1" smtClean="0"/>
              <a:t>+X</a:t>
            </a:r>
            <a:endParaRPr lang="en-US" dirty="0"/>
          </a:p>
        </p:txBody>
      </p:sp>
      <p:sp>
        <p:nvSpPr>
          <p:cNvPr id="12" name="Left Brace 11"/>
          <p:cNvSpPr/>
          <p:nvPr/>
        </p:nvSpPr>
        <p:spPr>
          <a:xfrm rot="5400000" flipH="1">
            <a:off x="3695700" y="3390900"/>
            <a:ext cx="457200" cy="990600"/>
          </a:xfrm>
          <a:prstGeom prst="leftBrace">
            <a:avLst/>
          </a:prstGeom>
          <a:ln>
            <a:solidFill>
              <a:srgbClr val="FF0000"/>
            </a:solidFill>
          </a:ln>
          <a:effectLst>
            <a:outerShdw blurRad="40000" dist="2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6" name="Picture 15" descr="Screen shot 2013-05-30 at 10.41.11 P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19601" y="3886200"/>
            <a:ext cx="838200" cy="87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rot="19032760">
            <a:off x="5957789" y="1588384"/>
            <a:ext cx="664571" cy="23901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rot="19032760">
            <a:off x="5466112" y="1553773"/>
            <a:ext cx="168026" cy="4674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a:cxnSpLocks/>
          </p:cNvCxnSpPr>
          <p:nvPr/>
        </p:nvCxnSpPr>
        <p:spPr bwMode="auto">
          <a:xfrm flipV="1">
            <a:off x="4572000" y="2362200"/>
            <a:ext cx="1371600" cy="1447800"/>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11" presetID="1" presetClass="entr" presetSubtype="0" fill="hold" grpId="0" nodeType="withEffect">
                                  <p:stCondLst>
                                    <p:cond delay="0"/>
                                  </p:stCondLst>
                                  <p:childTnLst>
                                    <p:set>
                                      <p:cBhvr>
                                        <p:cTn id="12" dur="1" fill="hold">
                                          <p:stCondLst>
                                            <p:cond delay="0"/>
                                          </p:stCondLst>
                                        </p:cTn>
                                        <p:tgtEl>
                                          <p:spTgt spid="307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5" presetClass="exit" presetSubtype="10" fill="hold" grpId="0" nodeType="withEffect">
                                  <p:stCondLst>
                                    <p:cond delay="0"/>
                                  </p:stCondLst>
                                  <p:childTnLst>
                                    <p:animEffect transition="out" filter="checkerboard(across)">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par>
                                <p:cTn id="18" presetID="5" presetClass="exit" presetSubtype="10" fill="hold" grpId="0" nodeType="withEffect">
                                  <p:stCondLst>
                                    <p:cond delay="0"/>
                                  </p:stCondLst>
                                  <p:childTnLst>
                                    <p:animEffect transition="out" filter="checkerboard(across)">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animBg="1"/>
      <p:bldP spid="5"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noChangeArrowheads="1"/>
          </p:cNvSpPr>
          <p:nvPr>
            <p:ph type="title"/>
          </p:nvPr>
        </p:nvSpPr>
        <p:spPr/>
        <p:txBody>
          <a:bodyPr/>
          <a:lstStyle/>
          <a:p>
            <a:r>
              <a:rPr lang="en-US" dirty="0" err="1">
                <a:latin typeface="Arial" charset="0"/>
                <a:ea typeface="MS PGothic" charset="0"/>
              </a:rPr>
              <a:t>q</a:t>
            </a:r>
            <a:r>
              <a:rPr lang="en-US" baseline="-25000" dirty="0" err="1">
                <a:latin typeface="Arial" charset="0"/>
                <a:ea typeface="MS PGothic" charset="0"/>
              </a:rPr>
              <a:t>T</a:t>
            </a:r>
            <a:r>
              <a:rPr lang="en-US" dirty="0">
                <a:latin typeface="Arial" charset="0"/>
                <a:ea typeface="MS PGothic" charset="0"/>
              </a:rPr>
              <a:t>-crisis or misinterpretation</a:t>
            </a:r>
          </a:p>
        </p:txBody>
      </p:sp>
      <p:sp>
        <p:nvSpPr>
          <p:cNvPr id="44034" name="Footer Placeholder 2"/>
          <p:cNvSpPr>
            <a:spLocks noGrp="1" noChangeArrowheads="1"/>
          </p:cNvSpPr>
          <p:nvPr>
            <p:ph type="ftr" sz="quarter" idx="10"/>
          </p:nvPr>
        </p:nvSpPr>
        <p:spPr>
          <a:xfrm>
            <a:off x="3124200" y="6565900"/>
            <a:ext cx="3733800" cy="30251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smtClean="0"/>
              <a:t>H. Avakian, JLab, Nov 14</a:t>
            </a:r>
            <a:endParaRPr lang="en-US" sz="1400" dirty="0"/>
          </a:p>
        </p:txBody>
      </p:sp>
      <p:sp>
        <p:nvSpPr>
          <p:cNvPr id="44035" name="Slide Number Placeholder 3"/>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1FFC4770-9FBF-4B44-BAD9-60C6C13669C1}" type="slidenum">
              <a:rPr lang="en-US" sz="1400"/>
              <a:pPr/>
              <a:t>13</a:t>
            </a:fld>
            <a:endParaRPr lang="en-US" sz="1400"/>
          </a:p>
        </p:txBody>
      </p:sp>
      <p:pic>
        <p:nvPicPr>
          <p:cNvPr id="4403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9174" y="838200"/>
            <a:ext cx="4354814"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3657600"/>
            <a:ext cx="36576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Connector 31"/>
          <p:cNvCxnSpPr>
            <a:cxnSpLocks/>
          </p:cNvCxnSpPr>
          <p:nvPr/>
        </p:nvCxnSpPr>
        <p:spPr bwMode="auto">
          <a:xfrm>
            <a:off x="5638800" y="990600"/>
            <a:ext cx="1066800" cy="1371600"/>
          </a:xfrm>
          <a:prstGeom prst="line">
            <a:avLst/>
          </a:prstGeom>
          <a:noFill/>
          <a:ln w="25400">
            <a:solidFill>
              <a:schemeClr val="accent2"/>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0" name="Straight Arrow Connector 39"/>
          <p:cNvCxnSpPr>
            <a:cxnSpLocks noChangeShapeType="1"/>
          </p:cNvCxnSpPr>
          <p:nvPr/>
        </p:nvCxnSpPr>
        <p:spPr bwMode="auto">
          <a:xfrm flipH="1">
            <a:off x="4648200" y="1752600"/>
            <a:ext cx="1476374" cy="0"/>
          </a:xfrm>
          <a:prstGeom prst="straightConnector1">
            <a:avLst/>
          </a:prstGeom>
          <a:noFill/>
          <a:ln w="25400">
            <a:solidFill>
              <a:srgbClr val="0000FF"/>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44044" name="Rectangle 40"/>
          <p:cNvSpPr>
            <a:spLocks noChangeArrowheads="1"/>
          </p:cNvSpPr>
          <p:nvPr/>
        </p:nvSpPr>
        <p:spPr bwMode="auto">
          <a:xfrm>
            <a:off x="2590800" y="762000"/>
            <a:ext cx="4572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50" dirty="0"/>
              <a:t>https://</a:t>
            </a:r>
            <a:r>
              <a:rPr lang="en-US" sz="1050" dirty="0" err="1"/>
              <a:t>arxiv.org</a:t>
            </a:r>
            <a:r>
              <a:rPr lang="en-US" sz="1050" dirty="0"/>
              <a:t>/</a:t>
            </a:r>
            <a:r>
              <a:rPr lang="en-US" sz="1050" dirty="0" err="1"/>
              <a:t>pdf</a:t>
            </a:r>
            <a:r>
              <a:rPr lang="en-US" sz="1050" dirty="0"/>
              <a:t>/1709.07374.pdf</a:t>
            </a:r>
          </a:p>
        </p:txBody>
      </p:sp>
      <p:sp>
        <p:nvSpPr>
          <p:cNvPr id="44045" name="TextBox 42"/>
          <p:cNvSpPr txBox="1">
            <a:spLocks noChangeArrowheads="1"/>
          </p:cNvSpPr>
          <p:nvPr/>
        </p:nvSpPr>
        <p:spPr bwMode="auto">
          <a:xfrm>
            <a:off x="8001000" y="3733800"/>
            <a:ext cx="62939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dirty="0"/>
              <a:t>P</a:t>
            </a:r>
            <a:r>
              <a:rPr lang="en-US" baseline="-25000" dirty="0"/>
              <a:t>T</a:t>
            </a:r>
            <a:r>
              <a:rPr lang="en-US" baseline="30000" dirty="0"/>
              <a:t>2</a:t>
            </a:r>
          </a:p>
        </p:txBody>
      </p:sp>
      <p:sp>
        <p:nvSpPr>
          <p:cNvPr id="44046" name="Rectangle 1"/>
          <p:cNvSpPr>
            <a:spLocks noChangeArrowheads="1"/>
          </p:cNvSpPr>
          <p:nvPr/>
        </p:nvSpPr>
        <p:spPr bwMode="auto">
          <a:xfrm>
            <a:off x="31750" y="5791200"/>
            <a:ext cx="607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dirty="0"/>
              <a:t>Challenging for theory to explain the correlation of P</a:t>
            </a:r>
            <a:r>
              <a:rPr lang="en-US" sz="1600" baseline="-25000" dirty="0"/>
              <a:t>T</a:t>
            </a:r>
            <a:r>
              <a:rPr lang="en-US" sz="1600" dirty="0"/>
              <a:t> and Q</a:t>
            </a:r>
          </a:p>
          <a:p>
            <a:r>
              <a:rPr lang="en-US" sz="1600" dirty="0"/>
              <a:t>need experimental subtraction of </a:t>
            </a:r>
            <a:r>
              <a:rPr lang="en-US" sz="1600" dirty="0" err="1"/>
              <a:t>rhos</a:t>
            </a:r>
            <a:r>
              <a:rPr lang="en-US" sz="1600" dirty="0"/>
              <a:t> (proton detection will help)</a:t>
            </a:r>
          </a:p>
        </p:txBody>
      </p:sp>
      <p:sp>
        <p:nvSpPr>
          <p:cNvPr id="44048" name="Rectangle 1"/>
          <p:cNvSpPr>
            <a:spLocks noChangeArrowheads="1"/>
          </p:cNvSpPr>
          <p:nvPr/>
        </p:nvSpPr>
        <p:spPr bwMode="auto">
          <a:xfrm>
            <a:off x="82463" y="4755828"/>
            <a:ext cx="4724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dirty="0"/>
              <a:t>at higher Q</a:t>
            </a:r>
            <a:r>
              <a:rPr lang="en-US" sz="1600" baseline="30000" dirty="0"/>
              <a:t>2</a:t>
            </a:r>
            <a:r>
              <a:rPr lang="en-US" sz="1600" dirty="0"/>
              <a:t> the slope in P</a:t>
            </a:r>
            <a:r>
              <a:rPr lang="en-US" sz="1600" baseline="-25000" dirty="0"/>
              <a:t>T</a:t>
            </a:r>
            <a:r>
              <a:rPr lang="en-US" sz="1600" dirty="0"/>
              <a:t> changes, why? </a:t>
            </a:r>
          </a:p>
          <a:p>
            <a:r>
              <a:rPr lang="en-US" sz="1600" dirty="0">
                <a:solidFill>
                  <a:srgbClr val="FF0000"/>
                </a:solidFill>
              </a:rPr>
              <a:t>Higher the Q</a:t>
            </a:r>
            <a:r>
              <a:rPr lang="en-US" sz="1600" baseline="30000" dirty="0">
                <a:solidFill>
                  <a:srgbClr val="FF0000"/>
                </a:solidFill>
              </a:rPr>
              <a:t>2</a:t>
            </a:r>
            <a:r>
              <a:rPr lang="en-US" sz="1600" dirty="0">
                <a:solidFill>
                  <a:srgbClr val="FF0000"/>
                </a:solidFill>
              </a:rPr>
              <a:t> lower the </a:t>
            </a:r>
            <a:r>
              <a:rPr lang="en-US" sz="1600" dirty="0">
                <a:solidFill>
                  <a:srgbClr val="FF0000"/>
                </a:solidFill>
                <a:latin typeface="Symbol" charset="0"/>
              </a:rPr>
              <a:t>e</a:t>
            </a:r>
            <a:endParaRPr lang="en-US" sz="1600" dirty="0">
              <a:solidFill>
                <a:srgbClr val="FF0000"/>
              </a:solidFill>
            </a:endParaRPr>
          </a:p>
          <a:p>
            <a:r>
              <a:rPr lang="en-US" sz="1600" dirty="0">
                <a:solidFill>
                  <a:srgbClr val="FF0000"/>
                </a:solidFill>
              </a:rPr>
              <a:t> </a:t>
            </a:r>
            <a:r>
              <a:rPr lang="en-US" sz="1600" dirty="0">
                <a:solidFill>
                  <a:srgbClr val="FF0000"/>
                </a:solidFill>
                <a:sym typeface="Wingdings" charset="0"/>
              </a:rPr>
              <a:t> less diffractive rho at higher Q</a:t>
            </a:r>
            <a:r>
              <a:rPr lang="en-US" sz="1600" baseline="30000" dirty="0">
                <a:solidFill>
                  <a:srgbClr val="FF0000"/>
                </a:solidFill>
                <a:sym typeface="Wingdings" charset="0"/>
              </a:rPr>
              <a:t>2</a:t>
            </a:r>
            <a:r>
              <a:rPr lang="en-US" sz="1600" dirty="0">
                <a:solidFill>
                  <a:srgbClr val="FF0000"/>
                </a:solidFill>
                <a:sym typeface="Wingdings" charset="0"/>
              </a:rPr>
              <a:t> filling the low P</a:t>
            </a:r>
            <a:r>
              <a:rPr lang="en-US" sz="1600" baseline="-25000" dirty="0">
                <a:solidFill>
                  <a:srgbClr val="FF0000"/>
                </a:solidFill>
                <a:sym typeface="Wingdings" charset="0"/>
              </a:rPr>
              <a:t>T  </a:t>
            </a:r>
            <a:r>
              <a:rPr lang="en-US" sz="1600" dirty="0">
                <a:solidFill>
                  <a:srgbClr val="FF0000"/>
                </a:solidFill>
                <a:sym typeface="Wingdings" charset="0"/>
              </a:rPr>
              <a:t>in pion SIDIS.</a:t>
            </a:r>
            <a:endParaRPr lang="en-US" sz="1600" baseline="-25000" dirty="0">
              <a:solidFill>
                <a:srgbClr val="FF0000"/>
              </a:solidFill>
            </a:endParaRPr>
          </a:p>
        </p:txBody>
      </p:sp>
      <p:grpSp>
        <p:nvGrpSpPr>
          <p:cNvPr id="9" name="Group 8"/>
          <p:cNvGrpSpPr/>
          <p:nvPr/>
        </p:nvGrpSpPr>
        <p:grpSpPr>
          <a:xfrm>
            <a:off x="0" y="990600"/>
            <a:ext cx="3581400" cy="3733798"/>
            <a:chOff x="304800" y="990600"/>
            <a:chExt cx="4897438" cy="3962400"/>
          </a:xfrm>
        </p:grpSpPr>
        <p:pic>
          <p:nvPicPr>
            <p:cNvPr id="44047" name="Picture 1" descr="Screen Shot 2023-08-09 at 11.56.28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990600"/>
              <a:ext cx="48974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Straight Arrow Connector 25"/>
            <p:cNvCxnSpPr>
              <a:cxnSpLocks noChangeShapeType="1"/>
            </p:cNvCxnSpPr>
            <p:nvPr/>
          </p:nvCxnSpPr>
          <p:spPr bwMode="auto">
            <a:xfrm flipV="1">
              <a:off x="2971800" y="4648200"/>
              <a:ext cx="0" cy="304800"/>
            </a:xfrm>
            <a:prstGeom prst="straightConnector1">
              <a:avLst/>
            </a:prstGeom>
            <a:noFill/>
            <a:ln w="25400">
              <a:solidFill>
                <a:srgbClr val="C0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4" name="Rectangle 3"/>
            <p:cNvSpPr>
              <a:spLocks noChangeArrowheads="1"/>
            </p:cNvSpPr>
            <p:nvPr/>
          </p:nvSpPr>
          <p:spPr bwMode="auto">
            <a:xfrm>
              <a:off x="2667000" y="1752600"/>
              <a:ext cx="762000" cy="2895600"/>
            </a:xfrm>
            <a:prstGeom prst="rect">
              <a:avLst/>
            </a:prstGeom>
            <a:noFill/>
            <a:ln w="31750">
              <a:solidFill>
                <a:srgbClr val="0000FF"/>
              </a:solidFill>
              <a:miter lim="800000"/>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grpSp>
      <p:cxnSp>
        <p:nvCxnSpPr>
          <p:cNvPr id="27" name="Straight Arrow Connector 26"/>
          <p:cNvCxnSpPr>
            <a:cxnSpLocks noChangeShapeType="1"/>
          </p:cNvCxnSpPr>
          <p:nvPr/>
        </p:nvCxnSpPr>
        <p:spPr bwMode="auto">
          <a:xfrm>
            <a:off x="7162800" y="2286000"/>
            <a:ext cx="1343026" cy="0"/>
          </a:xfrm>
          <a:prstGeom prst="straightConnector1">
            <a:avLst/>
          </a:prstGeom>
          <a:noFill/>
          <a:ln w="25400">
            <a:solidFill>
              <a:srgbClr val="C0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4" name="TextBox 13"/>
          <p:cNvSpPr txBox="1"/>
          <p:nvPr/>
        </p:nvSpPr>
        <p:spPr>
          <a:xfrm>
            <a:off x="3581400" y="1219200"/>
            <a:ext cx="1762847" cy="646331"/>
          </a:xfrm>
          <a:prstGeom prst="rect">
            <a:avLst/>
          </a:prstGeom>
          <a:noFill/>
        </p:spPr>
        <p:txBody>
          <a:bodyPr wrap="none" rtlCol="0">
            <a:spAutoFit/>
          </a:bodyPr>
          <a:lstStyle/>
          <a:p>
            <a:r>
              <a:rPr lang="en-US" dirty="0">
                <a:solidFill>
                  <a:srgbClr val="3366FF"/>
                </a:solidFill>
              </a:rPr>
              <a:t>“Nanga Parbat”</a:t>
            </a:r>
          </a:p>
          <a:p>
            <a:r>
              <a:rPr lang="en-US" dirty="0">
                <a:solidFill>
                  <a:srgbClr val="3366FF"/>
                </a:solidFill>
              </a:rPr>
              <a:t>    Fit</a:t>
            </a:r>
          </a:p>
        </p:txBody>
      </p:sp>
      <p:cxnSp>
        <p:nvCxnSpPr>
          <p:cNvPr id="33" name="Straight Connector 32"/>
          <p:cNvCxnSpPr>
            <a:cxnSpLocks/>
          </p:cNvCxnSpPr>
          <p:nvPr/>
        </p:nvCxnSpPr>
        <p:spPr bwMode="auto">
          <a:xfrm>
            <a:off x="6400800" y="1905000"/>
            <a:ext cx="1981200" cy="1219200"/>
          </a:xfrm>
          <a:prstGeom prst="line">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7" name="TextBox 16"/>
          <p:cNvSpPr txBox="1"/>
          <p:nvPr/>
        </p:nvSpPr>
        <p:spPr>
          <a:xfrm>
            <a:off x="7391400" y="1828800"/>
            <a:ext cx="1479993" cy="461665"/>
          </a:xfrm>
          <a:prstGeom prst="rect">
            <a:avLst/>
          </a:prstGeom>
          <a:noFill/>
        </p:spPr>
        <p:txBody>
          <a:bodyPr wrap="none" rtlCol="0">
            <a:spAutoFit/>
          </a:bodyPr>
          <a:lstStyle/>
          <a:p>
            <a:r>
              <a:rPr lang="en-US" sz="2400" dirty="0">
                <a:solidFill>
                  <a:srgbClr val="FF0000"/>
                </a:solidFill>
              </a:rPr>
              <a:t>Ararat-Fit</a:t>
            </a:r>
            <a:r>
              <a:rPr lang="en-US" sz="2400" dirty="0"/>
              <a:t> </a:t>
            </a:r>
          </a:p>
        </p:txBody>
      </p:sp>
      <p:sp>
        <p:nvSpPr>
          <p:cNvPr id="18" name="TextBox 17"/>
          <p:cNvSpPr txBox="1"/>
          <p:nvPr/>
        </p:nvSpPr>
        <p:spPr>
          <a:xfrm>
            <a:off x="5257800" y="4495800"/>
            <a:ext cx="3733800" cy="1200329"/>
          </a:xfrm>
          <a:prstGeom prst="rect">
            <a:avLst/>
          </a:prstGeom>
          <a:noFill/>
        </p:spPr>
        <p:txBody>
          <a:bodyPr wrap="square" rtlCol="0">
            <a:spAutoFit/>
          </a:bodyPr>
          <a:lstStyle/>
          <a:p>
            <a:r>
              <a:rPr lang="en-US" b="1" dirty="0"/>
              <a:t>New procedure: </a:t>
            </a:r>
            <a:r>
              <a:rPr lang="en-US" dirty="0"/>
              <a:t>Fit from </a:t>
            </a:r>
            <a:r>
              <a:rPr lang="en-US" dirty="0" err="1"/>
              <a:t>P</a:t>
            </a:r>
            <a:r>
              <a:rPr lang="en-US" baseline="-25000" dirty="0" err="1"/>
              <a:t>Tmin</a:t>
            </a:r>
            <a:r>
              <a:rPr lang="en-US" dirty="0"/>
              <a:t> up</a:t>
            </a:r>
          </a:p>
          <a:p>
            <a:r>
              <a:rPr lang="en-US" dirty="0" err="1"/>
              <a:t>P</a:t>
            </a:r>
            <a:r>
              <a:rPr lang="en-US" baseline="-25000" dirty="0" err="1"/>
              <a:t>T</a:t>
            </a:r>
            <a:r>
              <a:rPr lang="en-US" dirty="0" err="1"/>
              <a:t>min</a:t>
            </a:r>
            <a:r>
              <a:rPr lang="en-US" dirty="0"/>
              <a:t> can be lower at higher Q</a:t>
            </a:r>
            <a:r>
              <a:rPr lang="en-US" baseline="30000" dirty="0"/>
              <a:t>2</a:t>
            </a:r>
            <a:r>
              <a:rPr lang="en-US" dirty="0"/>
              <a:t>, as the contributions from diffractive rho decreases with Q</a:t>
            </a:r>
            <a:r>
              <a:rPr lang="en-US" baseline="30000" dirty="0"/>
              <a:t>2</a:t>
            </a:r>
          </a:p>
        </p:txBody>
      </p:sp>
      <p:pic>
        <p:nvPicPr>
          <p:cNvPr id="19" name="Picture 18"/>
          <p:cNvPicPr>
            <a:picLocks noChangeAspect="1"/>
          </p:cNvPicPr>
          <p:nvPr/>
        </p:nvPicPr>
        <p:blipFill>
          <a:blip r:embed="rId6"/>
          <a:stretch>
            <a:fillRect/>
          </a:stretch>
        </p:blipFill>
        <p:spPr>
          <a:xfrm>
            <a:off x="3048000" y="1905000"/>
            <a:ext cx="1600344" cy="1041400"/>
          </a:xfrm>
          <a:prstGeom prst="rect">
            <a:avLst/>
          </a:prstGeom>
        </p:spPr>
      </p:pic>
      <p:sp>
        <p:nvSpPr>
          <p:cNvPr id="20" name="TextBox 19"/>
          <p:cNvSpPr txBox="1"/>
          <p:nvPr/>
        </p:nvSpPr>
        <p:spPr>
          <a:xfrm>
            <a:off x="3962400" y="1828800"/>
            <a:ext cx="620745" cy="369332"/>
          </a:xfrm>
          <a:prstGeom prst="rect">
            <a:avLst/>
          </a:prstGeom>
          <a:noFill/>
        </p:spPr>
        <p:txBody>
          <a:bodyPr wrap="none" rtlCol="0">
            <a:spAutoFit/>
          </a:bodyPr>
          <a:lstStyle/>
          <a:p>
            <a:r>
              <a:rPr lang="en-US" dirty="0">
                <a:solidFill>
                  <a:srgbClr val="FFFF00"/>
                </a:solidFill>
              </a:rPr>
              <a:t>8km</a:t>
            </a:r>
          </a:p>
        </p:txBody>
      </p:sp>
      <p:pic>
        <p:nvPicPr>
          <p:cNvPr id="21" name="Picture 20"/>
          <p:cNvPicPr>
            <a:picLocks noChangeAspect="1"/>
          </p:cNvPicPr>
          <p:nvPr/>
        </p:nvPicPr>
        <p:blipFill>
          <a:blip r:embed="rId7"/>
          <a:stretch>
            <a:fillRect/>
          </a:stretch>
        </p:blipFill>
        <p:spPr>
          <a:xfrm>
            <a:off x="6553200" y="685800"/>
            <a:ext cx="1825119" cy="1218708"/>
          </a:xfrm>
          <a:prstGeom prst="rect">
            <a:avLst/>
          </a:prstGeom>
        </p:spPr>
      </p:pic>
      <p:sp>
        <p:nvSpPr>
          <p:cNvPr id="22" name="TextBox 21"/>
          <p:cNvSpPr txBox="1"/>
          <p:nvPr/>
        </p:nvSpPr>
        <p:spPr>
          <a:xfrm>
            <a:off x="7772400" y="762000"/>
            <a:ext cx="523839" cy="307777"/>
          </a:xfrm>
          <a:prstGeom prst="rect">
            <a:avLst/>
          </a:prstGeom>
          <a:noFill/>
        </p:spPr>
        <p:txBody>
          <a:bodyPr wrap="none" rtlCol="0">
            <a:spAutoFit/>
          </a:bodyPr>
          <a:lstStyle/>
          <a:p>
            <a:r>
              <a:rPr lang="en-US" sz="1400" dirty="0">
                <a:solidFill>
                  <a:srgbClr val="FFFF00"/>
                </a:solidFill>
              </a:rPr>
              <a:t>5km</a:t>
            </a:r>
          </a:p>
        </p:txBody>
      </p:sp>
    </p:spTree>
    <p:extLst>
      <p:ext uri="{BB962C8B-B14F-4D97-AF65-F5344CB8AC3E}">
        <p14:creationId xmlns:p14="http://schemas.microsoft.com/office/powerpoint/2010/main" val="362418243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686800" cy="563563"/>
          </a:xfrm>
        </p:spPr>
        <p:txBody>
          <a:bodyPr/>
          <a:lstStyle/>
          <a:p>
            <a:r>
              <a:rPr lang="en-US" dirty="0" smtClean="0"/>
              <a:t>Excluding the “diffractive” rho from SIDIS</a:t>
            </a:r>
            <a:endParaRPr lang="en-US" dirty="0"/>
          </a:p>
        </p:txBody>
      </p:sp>
      <p:sp>
        <p:nvSpPr>
          <p:cNvPr id="4" name="Footer Placeholder 3"/>
          <p:cNvSpPr>
            <a:spLocks noGrp="1"/>
          </p:cNvSpPr>
          <p:nvPr>
            <p:ph type="ftr" sz="quarter" idx="10"/>
          </p:nvPr>
        </p:nvSpPr>
        <p:spPr/>
        <p:txBody>
          <a:bodyPr/>
          <a:lstStyle/>
          <a:p>
            <a:pPr>
              <a:defRPr/>
            </a:pPr>
            <a:r>
              <a:rPr lang="it-IT" smtClean="0"/>
              <a:t>H. Avakian, JLab, Nov 14</a:t>
            </a:r>
            <a:endParaRPr lang="en-US"/>
          </a:p>
        </p:txBody>
      </p:sp>
      <p:sp>
        <p:nvSpPr>
          <p:cNvPr id="5" name="Slide Number Placeholder 4"/>
          <p:cNvSpPr>
            <a:spLocks noGrp="1"/>
          </p:cNvSpPr>
          <p:nvPr>
            <p:ph type="sldNum" sz="quarter" idx="11"/>
          </p:nvPr>
        </p:nvSpPr>
        <p:spPr/>
        <p:txBody>
          <a:bodyPr/>
          <a:lstStyle/>
          <a:p>
            <a:pPr>
              <a:defRPr/>
            </a:pPr>
            <a:fld id="{361E7C6A-EC2A-5246-9AA7-18D884548B8E}" type="slidenum">
              <a:rPr lang="en-US" smtClean="0"/>
              <a:pPr>
                <a:defRPr/>
              </a:pPr>
              <a:t>14</a:t>
            </a:fld>
            <a:endParaRPr lang="en-US"/>
          </a:p>
        </p:txBody>
      </p:sp>
      <p:sp>
        <p:nvSpPr>
          <p:cNvPr id="6" name="TextBox 5"/>
          <p:cNvSpPr txBox="1"/>
          <p:nvPr/>
        </p:nvSpPr>
        <p:spPr>
          <a:xfrm>
            <a:off x="76200" y="838200"/>
            <a:ext cx="8610600" cy="646331"/>
          </a:xfrm>
          <a:prstGeom prst="rect">
            <a:avLst/>
          </a:prstGeom>
          <a:noFill/>
        </p:spPr>
        <p:txBody>
          <a:bodyPr wrap="square" rtlCol="0">
            <a:spAutoFit/>
          </a:bodyPr>
          <a:lstStyle/>
          <a:p>
            <a:r>
              <a:rPr lang="en-US" dirty="0" smtClean="0"/>
              <a:t>Depending on how we exclude the exclusive rho we can have several versions of experimental samples of inclusive hadrons, each with their own bias:</a:t>
            </a:r>
            <a:endParaRPr lang="en-US" dirty="0"/>
          </a:p>
        </p:txBody>
      </p:sp>
      <p:sp>
        <p:nvSpPr>
          <p:cNvPr id="7" name="TextBox 6"/>
          <p:cNvSpPr txBox="1"/>
          <p:nvPr/>
        </p:nvSpPr>
        <p:spPr>
          <a:xfrm>
            <a:off x="0" y="1524000"/>
            <a:ext cx="8839200" cy="1077218"/>
          </a:xfrm>
          <a:prstGeom prst="rect">
            <a:avLst/>
          </a:prstGeom>
          <a:noFill/>
        </p:spPr>
        <p:txBody>
          <a:bodyPr wrap="square" rtlCol="0">
            <a:spAutoFit/>
          </a:bodyPr>
          <a:lstStyle/>
          <a:p>
            <a:r>
              <a:rPr lang="en-US" sz="1600" dirty="0" smtClean="0"/>
              <a:t>1) Standard SIDIS (</a:t>
            </a:r>
            <a:r>
              <a:rPr lang="en-US" sz="1600" dirty="0" err="1" smtClean="0"/>
              <a:t>eN</a:t>
            </a:r>
            <a:r>
              <a:rPr lang="en-US" sz="1600" dirty="0" err="1" smtClean="0">
                <a:sym typeface="Wingdings"/>
              </a:rPr>
              <a:t>ehX</a:t>
            </a:r>
            <a:r>
              <a:rPr lang="en-US" sz="1600" dirty="0" smtClean="0">
                <a:sym typeface="Wingdings"/>
              </a:rPr>
              <a:t>, h=</a:t>
            </a:r>
            <a:r>
              <a:rPr lang="en-US" sz="1600" dirty="0" err="1" smtClean="0">
                <a:latin typeface="Symbol"/>
                <a:sym typeface="Wingdings"/>
              </a:rPr>
              <a:t>p</a:t>
            </a:r>
            <a:r>
              <a:rPr lang="en-US" sz="1600" dirty="0" err="1" smtClean="0">
                <a:sym typeface="Wingdings"/>
              </a:rPr>
              <a:t>,K</a:t>
            </a:r>
            <a:r>
              <a:rPr lang="en-US" sz="1600" dirty="0" smtClean="0">
                <a:sym typeface="Wingdings"/>
              </a:rPr>
              <a:t>,..) within the full accessible kinematics, corrected for acceptance and RC, measured in the multidimensional space</a:t>
            </a:r>
          </a:p>
          <a:p>
            <a:pPr lvl="1"/>
            <a:r>
              <a:rPr lang="en-US" sz="1600" dirty="0" smtClean="0">
                <a:solidFill>
                  <a:srgbClr val="FF0000"/>
                </a:solidFill>
                <a:sym typeface="Wingdings"/>
              </a:rPr>
              <a:t></a:t>
            </a:r>
            <a:r>
              <a:rPr lang="en-US" sz="1600" dirty="0" err="1" smtClean="0">
                <a:solidFill>
                  <a:srgbClr val="FF0000"/>
                </a:solidFill>
                <a:sym typeface="Wingdings"/>
              </a:rPr>
              <a:t>e</a:t>
            </a:r>
            <a:r>
              <a:rPr lang="en-US" sz="1600" dirty="0" err="1" smtClean="0">
                <a:solidFill>
                  <a:srgbClr val="FF0000"/>
                </a:solidFill>
                <a:latin typeface="Symbol"/>
                <a:sym typeface="Wingdings"/>
              </a:rPr>
              <a:t>p</a:t>
            </a:r>
            <a:r>
              <a:rPr lang="en-US" sz="1600" dirty="0" err="1" smtClean="0">
                <a:solidFill>
                  <a:srgbClr val="FF0000"/>
                </a:solidFill>
                <a:sym typeface="Wingdings"/>
              </a:rPr>
              <a:t>X</a:t>
            </a:r>
            <a:r>
              <a:rPr lang="en-US" sz="1600" dirty="0" smtClean="0">
                <a:solidFill>
                  <a:srgbClr val="FF0000"/>
                </a:solidFill>
                <a:sym typeface="Wingdings"/>
              </a:rPr>
              <a:t> biased with respect to theory by presence of contributions from diffractive rho, contributing to ~20% of counts, in low P</a:t>
            </a:r>
            <a:r>
              <a:rPr lang="en-US" sz="1600" baseline="-25000" dirty="0" smtClean="0">
                <a:solidFill>
                  <a:srgbClr val="FF0000"/>
                </a:solidFill>
                <a:sym typeface="Wingdings"/>
              </a:rPr>
              <a:t>T</a:t>
            </a:r>
            <a:r>
              <a:rPr lang="en-US" sz="1600" dirty="0" smtClean="0">
                <a:solidFill>
                  <a:srgbClr val="FF0000"/>
                </a:solidFill>
                <a:sym typeface="Wingdings"/>
              </a:rPr>
              <a:t>, with contributions to SSA ~10 times higher</a:t>
            </a:r>
            <a:endParaRPr lang="en-US" sz="1600" dirty="0">
              <a:solidFill>
                <a:srgbClr val="FF0000"/>
              </a:solidFill>
            </a:endParaRPr>
          </a:p>
        </p:txBody>
      </p:sp>
      <p:sp>
        <p:nvSpPr>
          <p:cNvPr id="8" name="TextBox 7"/>
          <p:cNvSpPr txBox="1"/>
          <p:nvPr/>
        </p:nvSpPr>
        <p:spPr>
          <a:xfrm>
            <a:off x="0" y="2590800"/>
            <a:ext cx="9067800" cy="1569660"/>
          </a:xfrm>
          <a:prstGeom prst="rect">
            <a:avLst/>
          </a:prstGeom>
          <a:noFill/>
        </p:spPr>
        <p:txBody>
          <a:bodyPr wrap="square" rtlCol="0">
            <a:spAutoFit/>
          </a:bodyPr>
          <a:lstStyle/>
          <a:p>
            <a:r>
              <a:rPr lang="en-US" sz="1600" dirty="0" smtClean="0"/>
              <a:t>2) Standard SIDIS (</a:t>
            </a:r>
            <a:r>
              <a:rPr lang="en-US" sz="1600" dirty="0" err="1" smtClean="0"/>
              <a:t>eN</a:t>
            </a:r>
            <a:r>
              <a:rPr lang="en-US" sz="1600" dirty="0" err="1" smtClean="0">
                <a:sym typeface="Wingdings"/>
              </a:rPr>
              <a:t>e</a:t>
            </a:r>
            <a:r>
              <a:rPr lang="en-US" sz="1600" dirty="0" err="1" smtClean="0">
                <a:latin typeface="Symbol"/>
                <a:sym typeface="Wingdings"/>
              </a:rPr>
              <a:t>p</a:t>
            </a:r>
            <a:r>
              <a:rPr lang="en-US" sz="1600" dirty="0" err="1" smtClean="0">
                <a:sym typeface="Wingdings"/>
              </a:rPr>
              <a:t>X</a:t>
            </a:r>
            <a:r>
              <a:rPr lang="en-US" sz="1600" dirty="0" smtClean="0">
                <a:sym typeface="Wingdings"/>
              </a:rPr>
              <a:t>) within the full accessible kinematics, corrected for acceptance and RC, measured in the multidimensional space, with subtracted in multi-D bins for rho0 contributions </a:t>
            </a:r>
            <a:r>
              <a:rPr lang="en-US" sz="1600" dirty="0" smtClean="0">
                <a:solidFill>
                  <a:srgbClr val="3366FF"/>
                </a:solidFill>
                <a:sym typeface="Wingdings"/>
              </a:rPr>
              <a:t>(“rho-subtracted SIDIS”)</a:t>
            </a:r>
          </a:p>
          <a:p>
            <a:pPr lvl="1"/>
            <a:r>
              <a:rPr lang="en-US" sz="1600" dirty="0" smtClean="0">
                <a:solidFill>
                  <a:srgbClr val="FF0000"/>
                </a:solidFill>
                <a:sym typeface="Wingdings"/>
              </a:rPr>
              <a:t>requires measurements of </a:t>
            </a:r>
            <a:r>
              <a:rPr lang="en-US" sz="1600" dirty="0" err="1" smtClean="0">
                <a:solidFill>
                  <a:srgbClr val="FF0000"/>
                </a:solidFill>
                <a:sym typeface="Wingdings"/>
              </a:rPr>
              <a:t>pions</a:t>
            </a:r>
            <a:r>
              <a:rPr lang="en-US" sz="1600" dirty="0" smtClean="0">
                <a:solidFill>
                  <a:srgbClr val="FF0000"/>
                </a:solidFill>
                <a:sym typeface="Wingdings"/>
              </a:rPr>
              <a:t> from diffractive rho in multidimensional space, means detailed studies of SDMEs of </a:t>
            </a:r>
            <a:r>
              <a:rPr lang="en-US" sz="1600" dirty="0" err="1" smtClean="0">
                <a:solidFill>
                  <a:srgbClr val="FF0000"/>
                </a:solidFill>
                <a:sym typeface="Wingdings"/>
              </a:rPr>
              <a:t>rhos</a:t>
            </a:r>
            <a:r>
              <a:rPr lang="en-US" sz="1600" dirty="0" smtClean="0">
                <a:solidFill>
                  <a:srgbClr val="FF0000"/>
                </a:solidFill>
                <a:sym typeface="Wingdings"/>
              </a:rPr>
              <a:t>, requiring good precisions and huge statistics, also for all polarization observables, extensive validation needed, little known RC</a:t>
            </a:r>
            <a:endParaRPr lang="en-US" sz="1600" dirty="0">
              <a:solidFill>
                <a:srgbClr val="FF0000"/>
              </a:solidFill>
            </a:endParaRPr>
          </a:p>
        </p:txBody>
      </p:sp>
      <p:sp>
        <p:nvSpPr>
          <p:cNvPr id="9" name="TextBox 8"/>
          <p:cNvSpPr txBox="1"/>
          <p:nvPr/>
        </p:nvSpPr>
        <p:spPr>
          <a:xfrm>
            <a:off x="0" y="4191000"/>
            <a:ext cx="8839200" cy="1877437"/>
          </a:xfrm>
          <a:prstGeom prst="rect">
            <a:avLst/>
          </a:prstGeom>
          <a:noFill/>
        </p:spPr>
        <p:txBody>
          <a:bodyPr wrap="square" rtlCol="0">
            <a:spAutoFit/>
          </a:bodyPr>
          <a:lstStyle/>
          <a:p>
            <a:pPr marL="342900" indent="-342900">
              <a:buAutoNum type="arabicParenR" startAt="3"/>
            </a:pPr>
            <a:r>
              <a:rPr lang="en-US" sz="1600" dirty="0" smtClean="0"/>
              <a:t>SIDIS subsamples (</a:t>
            </a:r>
            <a:r>
              <a:rPr lang="en-US" sz="1600" dirty="0" err="1" smtClean="0"/>
              <a:t>eN</a:t>
            </a:r>
            <a:r>
              <a:rPr lang="en-US" sz="1600" dirty="0" err="1" smtClean="0">
                <a:sym typeface="Wingdings"/>
              </a:rPr>
              <a:t>ep</a:t>
            </a:r>
            <a:r>
              <a:rPr lang="en-US" sz="1600" dirty="0" err="1">
                <a:latin typeface="Symbol"/>
                <a:sym typeface="Wingdings"/>
              </a:rPr>
              <a:t>p</a:t>
            </a:r>
            <a:r>
              <a:rPr lang="en-US" sz="1600" dirty="0" err="1" smtClean="0">
                <a:sym typeface="Wingdings"/>
              </a:rPr>
              <a:t>X</a:t>
            </a:r>
            <a:r>
              <a:rPr lang="en-US" sz="1600" dirty="0" smtClean="0">
                <a:sym typeface="Wingdings"/>
              </a:rPr>
              <a:t>, </a:t>
            </a:r>
            <a:r>
              <a:rPr lang="en-US" sz="1600" dirty="0" err="1"/>
              <a:t>eN</a:t>
            </a:r>
            <a:r>
              <a:rPr lang="en-US" sz="1600" dirty="0" err="1">
                <a:sym typeface="Wingdings"/>
              </a:rPr>
              <a:t></a:t>
            </a:r>
            <a:r>
              <a:rPr lang="en-US" sz="1600" dirty="0" err="1" smtClean="0">
                <a:sym typeface="Wingdings"/>
              </a:rPr>
              <a:t>e</a:t>
            </a:r>
            <a:r>
              <a:rPr lang="en-US" sz="1600" dirty="0" err="1" smtClean="0">
                <a:latin typeface="Symbol"/>
                <a:sym typeface="Wingdings"/>
              </a:rPr>
              <a:t>pp</a:t>
            </a:r>
            <a:r>
              <a:rPr lang="en-US" sz="1600" dirty="0" err="1" smtClean="0">
                <a:sym typeface="Wingdings"/>
              </a:rPr>
              <a:t>X</a:t>
            </a:r>
            <a:r>
              <a:rPr lang="en-US" sz="1600" dirty="0" smtClean="0">
                <a:sym typeface="Wingdings"/>
              </a:rPr>
              <a:t>) within the full accessible kinematics, allowing clear </a:t>
            </a:r>
            <a:r>
              <a:rPr lang="en-US" sz="1600" dirty="0" err="1" smtClean="0">
                <a:sym typeface="Wingdings"/>
              </a:rPr>
              <a:t>eliminiation</a:t>
            </a:r>
            <a:r>
              <a:rPr lang="en-US" sz="1600" dirty="0" smtClean="0">
                <a:sym typeface="Wingdings"/>
              </a:rPr>
              <a:t> of rho0 contributions using cuts on missing masses of </a:t>
            </a:r>
            <a:r>
              <a:rPr lang="en-US" sz="1600" dirty="0" err="1" smtClean="0">
                <a:sym typeface="Wingdings"/>
              </a:rPr>
              <a:t>epX</a:t>
            </a:r>
            <a:r>
              <a:rPr lang="en-US" sz="1600" dirty="0" smtClean="0">
                <a:sym typeface="Wingdings"/>
              </a:rPr>
              <a:t> or </a:t>
            </a:r>
            <a:r>
              <a:rPr lang="en-US" sz="1600" dirty="0" err="1" smtClean="0">
                <a:sym typeface="Wingdings"/>
              </a:rPr>
              <a:t>e</a:t>
            </a:r>
            <a:r>
              <a:rPr lang="en-US" sz="1600" dirty="0" err="1" smtClean="0">
                <a:latin typeface="Symbol"/>
                <a:sym typeface="Wingdings"/>
              </a:rPr>
              <a:t>pp</a:t>
            </a:r>
            <a:r>
              <a:rPr lang="en-US" sz="1600" dirty="0" err="1" smtClean="0">
                <a:sym typeface="Wingdings"/>
              </a:rPr>
              <a:t>X</a:t>
            </a:r>
            <a:endParaRPr lang="en-US" sz="1600" dirty="0" smtClean="0">
              <a:sym typeface="Wingdings"/>
            </a:endParaRPr>
          </a:p>
          <a:p>
            <a:r>
              <a:rPr lang="en-US" sz="1600" dirty="0" smtClean="0">
                <a:solidFill>
                  <a:srgbClr val="3366FF"/>
                </a:solidFill>
                <a:sym typeface="Wingdings"/>
              </a:rPr>
              <a:t>(</a:t>
            </a:r>
            <a:r>
              <a:rPr lang="en-US" sz="1600" dirty="0">
                <a:solidFill>
                  <a:srgbClr val="3366FF"/>
                </a:solidFill>
                <a:sym typeface="Wingdings"/>
              </a:rPr>
              <a:t>“rho</a:t>
            </a:r>
            <a:r>
              <a:rPr lang="en-US" sz="1600" dirty="0" smtClean="0">
                <a:solidFill>
                  <a:srgbClr val="3366FF"/>
                </a:solidFill>
                <a:sym typeface="Wingdings"/>
              </a:rPr>
              <a:t>-free </a:t>
            </a:r>
            <a:r>
              <a:rPr lang="en-US" sz="1600" dirty="0">
                <a:solidFill>
                  <a:srgbClr val="3366FF"/>
                </a:solidFill>
                <a:sym typeface="Wingdings"/>
              </a:rPr>
              <a:t>SIDIS”</a:t>
            </a:r>
            <a:r>
              <a:rPr lang="en-US" sz="1600" dirty="0" smtClean="0">
                <a:solidFill>
                  <a:srgbClr val="3366FF"/>
                </a:solidFill>
                <a:sym typeface="Wingdings"/>
              </a:rPr>
              <a:t>)</a:t>
            </a:r>
            <a:endParaRPr lang="en-US" sz="1600" dirty="0" smtClean="0">
              <a:sym typeface="Wingdings"/>
            </a:endParaRPr>
          </a:p>
          <a:p>
            <a:pPr lvl="1"/>
            <a:r>
              <a:rPr lang="en-US" sz="1600" dirty="0" smtClean="0">
                <a:solidFill>
                  <a:srgbClr val="FF0000"/>
                </a:solidFill>
                <a:sym typeface="Wingdings"/>
              </a:rPr>
              <a:t>biased by the presence of additional hadron in TFR (</a:t>
            </a:r>
            <a:r>
              <a:rPr lang="en-US" sz="1600" dirty="0" err="1" smtClean="0">
                <a:solidFill>
                  <a:srgbClr val="FF0000"/>
                </a:solidFill>
                <a:sym typeface="Wingdings"/>
              </a:rPr>
              <a:t>epX</a:t>
            </a:r>
            <a:r>
              <a:rPr lang="en-US" sz="1600" dirty="0" smtClean="0">
                <a:solidFill>
                  <a:srgbClr val="FF0000"/>
                </a:solidFill>
                <a:sym typeface="Wingdings"/>
              </a:rPr>
              <a:t>) or CFR (</a:t>
            </a:r>
            <a:r>
              <a:rPr lang="en-US" sz="1600" dirty="0" err="1" smtClean="0">
                <a:solidFill>
                  <a:srgbClr val="FF0000"/>
                </a:solidFill>
                <a:sym typeface="Wingdings"/>
              </a:rPr>
              <a:t>eppX</a:t>
            </a:r>
            <a:r>
              <a:rPr lang="en-US" sz="1600" dirty="0" smtClean="0">
                <a:solidFill>
                  <a:srgbClr val="FF0000"/>
                </a:solidFill>
                <a:sym typeface="Wingdings"/>
              </a:rPr>
              <a:t>), may need a new phenomenology</a:t>
            </a:r>
          </a:p>
          <a:p>
            <a:pPr lvl="1"/>
            <a:r>
              <a:rPr lang="en-US" sz="1600" dirty="0" smtClean="0">
                <a:sym typeface="Wingdings"/>
              </a:rPr>
              <a:t>requires measurements of dependence on </a:t>
            </a:r>
            <a:r>
              <a:rPr lang="en-US" sz="2000" dirty="0" smtClean="0">
                <a:sym typeface="Wingdings"/>
              </a:rPr>
              <a:t>M</a:t>
            </a:r>
            <a:r>
              <a:rPr lang="en-US" sz="2000" baseline="-25000" dirty="0" smtClean="0">
                <a:sym typeface="Wingdings"/>
              </a:rPr>
              <a:t>X</a:t>
            </a:r>
            <a:r>
              <a:rPr lang="en-US" sz="1600" dirty="0" smtClean="0">
                <a:sym typeface="Wingdings"/>
              </a:rPr>
              <a:t> to understand the bias,</a:t>
            </a:r>
          </a:p>
          <a:p>
            <a:pPr lvl="1"/>
            <a:r>
              <a:rPr lang="en-US" sz="1600" dirty="0" smtClean="0">
                <a:sym typeface="Wingdings"/>
              </a:rPr>
              <a:t>Theory should be able to evaluate the bias from the presence of an additional hadron</a:t>
            </a:r>
          </a:p>
        </p:txBody>
      </p:sp>
    </p:spTree>
    <p:extLst>
      <p:ext uri="{BB962C8B-B14F-4D97-AF65-F5344CB8AC3E}">
        <p14:creationId xmlns:p14="http://schemas.microsoft.com/office/powerpoint/2010/main" val="427758152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6172200" y="914400"/>
            <a:ext cx="2971800" cy="3048000"/>
            <a:chOff x="3124200" y="2438400"/>
            <a:chExt cx="3124200" cy="3048000"/>
          </a:xfrm>
        </p:grpSpPr>
        <p:pic>
          <p:nvPicPr>
            <p:cNvPr id="17" name="Picture 3" descr="aul-z04-06.x008-0.58pt0.1-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438400"/>
              <a:ext cx="3124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p:nvSpPr>
          <p:spPr bwMode="auto">
            <a:xfrm>
              <a:off x="3733800" y="4495800"/>
              <a:ext cx="14478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050" dirty="0"/>
                <a:t>0.1&lt;P</a:t>
              </a:r>
              <a:r>
                <a:rPr lang="en-US" sz="1050" baseline="-25000" dirty="0"/>
                <a:t>T</a:t>
              </a:r>
              <a:r>
                <a:rPr lang="en-US" sz="1050" dirty="0"/>
                <a:t>&lt;0.3, 0.4&lt;z&lt;0.6</a:t>
              </a:r>
            </a:p>
          </p:txBody>
        </p:sp>
        <p:cxnSp>
          <p:nvCxnSpPr>
            <p:cNvPr id="19" name="Straight Arrow Connector 18"/>
            <p:cNvCxnSpPr>
              <a:cxnSpLocks/>
            </p:cNvCxnSpPr>
            <p:nvPr/>
          </p:nvCxnSpPr>
          <p:spPr bwMode="auto">
            <a:xfrm>
              <a:off x="4800600" y="3124200"/>
              <a:ext cx="560144" cy="0"/>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0" name="TextBox 3"/>
            <p:cNvSpPr txBox="1">
              <a:spLocks noChangeArrowheads="1"/>
            </p:cNvSpPr>
            <p:nvPr/>
          </p:nvSpPr>
          <p:spPr bwMode="auto">
            <a:xfrm>
              <a:off x="4343400" y="2576118"/>
              <a:ext cx="1600200" cy="338554"/>
            </a:xfrm>
            <a:prstGeom prst="rect">
              <a:avLst/>
            </a:prstGeom>
            <a:solidFill>
              <a:schemeClr val="bg1"/>
            </a:solidFill>
            <a:ln>
              <a:noFill/>
            </a:ln>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dirty="0">
                  <a:latin typeface="Symbol" charset="0"/>
                  <a:sym typeface="Wingdings" charset="0"/>
                </a:rPr>
                <a:t>“r</a:t>
              </a:r>
              <a:r>
                <a:rPr lang="en-US" sz="1600" dirty="0"/>
                <a:t>-free</a:t>
              </a:r>
              <a:r>
                <a:rPr lang="en-US" sz="1600" dirty="0">
                  <a:latin typeface="Symbol" charset="0"/>
                  <a:sym typeface="Wingdings" charset="0"/>
                </a:rPr>
                <a:t>” </a:t>
              </a:r>
              <a:r>
                <a:rPr lang="en-US" sz="1600" dirty="0"/>
                <a:t>SIDIS</a:t>
              </a:r>
            </a:p>
          </p:txBody>
        </p:sp>
      </p:grpSp>
      <p:sp>
        <p:nvSpPr>
          <p:cNvPr id="43010" name="Title 1"/>
          <p:cNvSpPr>
            <a:spLocks noGrp="1" noChangeArrowheads="1"/>
          </p:cNvSpPr>
          <p:nvPr>
            <p:ph type="title"/>
          </p:nvPr>
        </p:nvSpPr>
        <p:spPr>
          <a:xfrm>
            <a:off x="152400" y="76200"/>
            <a:ext cx="9144000" cy="563563"/>
          </a:xfrm>
        </p:spPr>
        <p:txBody>
          <a:bodyPr/>
          <a:lstStyle/>
          <a:p>
            <a:r>
              <a:rPr lang="en-US" sz="3200" dirty="0">
                <a:latin typeface="Arial" charset="0"/>
                <a:ea typeface="MS PGothic" charset="0"/>
              </a:rPr>
              <a:t>Exclusive </a:t>
            </a:r>
            <a:r>
              <a:rPr lang="en-US" sz="3200" dirty="0">
                <a:latin typeface="Symbol" charset="0"/>
                <a:ea typeface="MS PGothic" charset="0"/>
              </a:rPr>
              <a:t>r</a:t>
            </a:r>
            <a:r>
              <a:rPr lang="en-US" sz="3200" dirty="0">
                <a:latin typeface="Arial" charset="0"/>
                <a:ea typeface="MS PGothic" charset="0"/>
              </a:rPr>
              <a:t> contributions to </a:t>
            </a:r>
            <a:r>
              <a:rPr lang="en-US" sz="3200" dirty="0">
                <a:latin typeface="Symbol" charset="0"/>
                <a:ea typeface="MS PGothic" charset="0"/>
              </a:rPr>
              <a:t>p</a:t>
            </a:r>
            <a:r>
              <a:rPr lang="en-US" sz="3200" dirty="0">
                <a:latin typeface="Arial" charset="0"/>
                <a:ea typeface="MS PGothic" charset="0"/>
              </a:rPr>
              <a:t>: </a:t>
            </a:r>
            <a:r>
              <a:rPr lang="en-US" sz="3200" dirty="0" smtClean="0">
                <a:latin typeface="Arial" charset="0"/>
                <a:ea typeface="MS PGothic" charset="0"/>
              </a:rPr>
              <a:t>P</a:t>
            </a:r>
            <a:r>
              <a:rPr lang="en-US" sz="3200" baseline="-25000" dirty="0" smtClean="0">
                <a:latin typeface="Arial" charset="0"/>
                <a:ea typeface="MS PGothic" charset="0"/>
              </a:rPr>
              <a:t>T</a:t>
            </a:r>
            <a:r>
              <a:rPr lang="en-US" sz="3200" dirty="0" smtClean="0">
                <a:latin typeface="Arial" charset="0"/>
                <a:ea typeface="MS PGothic" charset="0"/>
              </a:rPr>
              <a:t>-</a:t>
            </a:r>
            <a:r>
              <a:rPr lang="en-US" sz="3200" dirty="0">
                <a:latin typeface="Arial" charset="0"/>
                <a:ea typeface="MS PGothic" charset="0"/>
              </a:rPr>
              <a:t>dependence</a:t>
            </a:r>
          </a:p>
        </p:txBody>
      </p:sp>
      <p:sp>
        <p:nvSpPr>
          <p:cNvPr id="4" name="Footer Placeholder 3"/>
          <p:cNvSpPr>
            <a:spLocks noGrp="1"/>
          </p:cNvSpPr>
          <p:nvPr>
            <p:ph type="ftr" sz="quarter" idx="10"/>
          </p:nvPr>
        </p:nvSpPr>
        <p:spPr/>
        <p:txBody>
          <a:bodyPr/>
          <a:lstStyle/>
          <a:p>
            <a:pPr>
              <a:defRPr/>
            </a:pPr>
            <a:r>
              <a:rPr lang="it-IT" smtClean="0"/>
              <a:t>H. Avakian, JLab, Nov 14</a:t>
            </a:r>
            <a:endParaRPr lang="en-US"/>
          </a:p>
        </p:txBody>
      </p:sp>
      <p:sp>
        <p:nvSpPr>
          <p:cNvPr id="43012" name="Slide Number Placeholder 4"/>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5DA788B3-4014-A34B-A36E-E706B9B79473}" type="slidenum">
              <a:rPr lang="en-US" sz="1400"/>
              <a:pPr/>
              <a:t>15</a:t>
            </a:fld>
            <a:endParaRPr lang="en-US" sz="1400"/>
          </a:p>
        </p:txBody>
      </p:sp>
      <p:sp>
        <p:nvSpPr>
          <p:cNvPr id="43013" name="TextBox 6"/>
          <p:cNvSpPr txBox="1">
            <a:spLocks noChangeArrowheads="1"/>
          </p:cNvSpPr>
          <p:nvPr/>
        </p:nvSpPr>
        <p:spPr bwMode="auto">
          <a:xfrm>
            <a:off x="18549" y="4800600"/>
            <a:ext cx="8686800"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800" dirty="0" smtClean="0"/>
              <a:t>The </a:t>
            </a:r>
            <a:r>
              <a:rPr lang="en-US" sz="1800" dirty="0"/>
              <a:t>same sign and size of </a:t>
            </a:r>
            <a:r>
              <a:rPr lang="en-US" sz="1800" dirty="0">
                <a:latin typeface="Symbol" charset="0"/>
              </a:rPr>
              <a:t>p</a:t>
            </a:r>
            <a:r>
              <a:rPr lang="en-US" sz="1800" dirty="0"/>
              <a:t>+ and </a:t>
            </a:r>
            <a:r>
              <a:rPr lang="en-US" sz="1800" dirty="0">
                <a:latin typeface="Symbol" charset="0"/>
              </a:rPr>
              <a:t>p</a:t>
            </a:r>
            <a:r>
              <a:rPr lang="en-US" sz="1800" dirty="0"/>
              <a:t>- SSA indicates the rho0 may not be properly </a:t>
            </a:r>
            <a:r>
              <a:rPr lang="en-US" sz="1800" dirty="0" smtClean="0"/>
              <a:t>subtracted(require detailed MC studies, which require proper SDMEs)</a:t>
            </a:r>
          </a:p>
          <a:p>
            <a:pPr>
              <a:buFontTx/>
              <a:buChar char="•"/>
            </a:pPr>
            <a:r>
              <a:rPr lang="en-US" sz="1800" dirty="0"/>
              <a:t>While VM contributions are ~20% in multiplicities </a:t>
            </a:r>
            <a:r>
              <a:rPr lang="en-US" sz="1800" dirty="0">
                <a:solidFill>
                  <a:srgbClr val="FF0000"/>
                </a:solidFill>
              </a:rPr>
              <a:t>in SSA they can be &gt;100%</a:t>
            </a:r>
          </a:p>
          <a:p>
            <a:pPr>
              <a:buFontTx/>
              <a:buChar char="•"/>
            </a:pPr>
            <a:r>
              <a:rPr lang="en-US" sz="1800" dirty="0"/>
              <a:t>Detection of the target proton introduces </a:t>
            </a:r>
            <a:r>
              <a:rPr lang="en-US" sz="1800" dirty="0">
                <a:solidFill>
                  <a:srgbClr val="FF0000"/>
                </a:solidFill>
              </a:rPr>
              <a:t>much smaller bias on the inclusive charged pion SSA, than the exclusive rho contributions</a:t>
            </a:r>
            <a:endParaRPr lang="en-US" sz="1800" baseline="-25000" dirty="0">
              <a:solidFill>
                <a:srgbClr val="FF0000"/>
              </a:solidFill>
            </a:endParaRPr>
          </a:p>
          <a:p>
            <a:pPr>
              <a:buFontTx/>
              <a:buChar char="•"/>
            </a:pPr>
            <a:endParaRPr lang="en-US" sz="1800" dirty="0"/>
          </a:p>
        </p:txBody>
      </p:sp>
      <p:grpSp>
        <p:nvGrpSpPr>
          <p:cNvPr id="2" name="Group 1"/>
          <p:cNvGrpSpPr/>
          <p:nvPr/>
        </p:nvGrpSpPr>
        <p:grpSpPr>
          <a:xfrm>
            <a:off x="152400" y="835223"/>
            <a:ext cx="3200400" cy="3340100"/>
            <a:chOff x="152400" y="1524000"/>
            <a:chExt cx="4114800" cy="3340100"/>
          </a:xfrm>
        </p:grpSpPr>
        <p:pic>
          <p:nvPicPr>
            <p:cNvPr id="43014" name="Picture 4" descr="Screen Shot 2024-02-02 at 9.00.12 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0"/>
              <a:ext cx="4114800"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5" descr="Screen Shot 2024-02-02 at 9.01.39 A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752600"/>
              <a:ext cx="7366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a:spLocks noChangeArrowheads="1"/>
            </p:cNvSpPr>
            <p:nvPr/>
          </p:nvSpPr>
          <p:spPr bwMode="auto">
            <a:xfrm>
              <a:off x="1676400" y="2209800"/>
              <a:ext cx="1295400" cy="1219200"/>
            </a:xfrm>
            <a:prstGeom prst="ellipse">
              <a:avLst/>
            </a:prstGeom>
            <a:noFill/>
            <a:ln w="9525">
              <a:solidFill>
                <a:srgbClr val="FF00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43019" name="TextBox 11"/>
            <p:cNvSpPr txBox="1">
              <a:spLocks noChangeArrowheads="1"/>
            </p:cNvSpPr>
            <p:nvPr/>
          </p:nvSpPr>
          <p:spPr bwMode="auto">
            <a:xfrm>
              <a:off x="936171" y="3810000"/>
              <a:ext cx="2470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dirty="0">
                  <a:latin typeface="Symbol" charset="0"/>
                </a:rPr>
                <a:t>p-</a:t>
              </a:r>
              <a:r>
                <a:rPr lang="en-US" sz="1200" dirty="0"/>
                <a:t> and </a:t>
              </a:r>
              <a:r>
                <a:rPr lang="en-US" sz="1200" dirty="0">
                  <a:latin typeface="Symbol" charset="0"/>
                </a:rPr>
                <a:t>p</a:t>
              </a:r>
              <a:r>
                <a:rPr lang="en-US" sz="1200" dirty="0"/>
                <a:t>+ show similar behavior</a:t>
              </a:r>
            </a:p>
          </p:txBody>
        </p:sp>
        <p:sp>
          <p:nvSpPr>
            <p:cNvPr id="13" name="TextBox 12">
              <a:extLst>
                <a:ext uri="{FF2B5EF4-FFF2-40B4-BE49-F238E27FC236}">
                  <a16:creationId xmlns:a16="http://schemas.microsoft.com/office/drawing/2014/main" xmlns="" id="{563068D4-0E84-7E92-F516-81DDE82D063B}"/>
                </a:ext>
              </a:extLst>
            </p:cNvPr>
            <p:cNvSpPr txBox="1"/>
            <p:nvPr/>
          </p:nvSpPr>
          <p:spPr>
            <a:xfrm>
              <a:off x="1132114" y="1752600"/>
              <a:ext cx="2452364" cy="307777"/>
            </a:xfrm>
            <a:prstGeom prst="rect">
              <a:avLst/>
            </a:prstGeom>
            <a:noFill/>
          </p:spPr>
          <p:txBody>
            <a:bodyPr wrap="none" rtlCol="0">
              <a:spAutoFit/>
            </a:bodyPr>
            <a:lstStyle/>
            <a:p>
              <a:r>
                <a:rPr lang="en-US" sz="1400" dirty="0" err="1"/>
                <a:t>COMPASS</a:t>
              </a:r>
              <a:r>
                <a:rPr lang="en-US" sz="1400" dirty="0" err="1">
                  <a:sym typeface="Wingdings" panose="05000000000000000000" pitchFamily="2" charset="2"/>
                </a:rPr>
                <a:t></a:t>
              </a:r>
              <a:r>
                <a:rPr lang="en-US" sz="1400" dirty="0" err="1"/>
                <a:t>“Positive</a:t>
              </a:r>
              <a:r>
                <a:rPr lang="en-US" sz="1400" dirty="0"/>
                <a:t> trend</a:t>
              </a:r>
              <a:r>
                <a:rPr lang="en-US" sz="1400" dirty="0" smtClean="0"/>
                <a:t>”</a:t>
              </a:r>
              <a:endParaRPr lang="en-US" sz="1400" dirty="0"/>
            </a:p>
          </p:txBody>
        </p:sp>
      </p:grpSp>
      <p:pic>
        <p:nvPicPr>
          <p:cNvPr id="21" name="Picture 3">
            <a:extLst>
              <a:ext uri="{FF2B5EF4-FFF2-40B4-BE49-F238E27FC236}">
                <a16:creationId xmlns:a16="http://schemas.microsoft.com/office/drawing/2014/main" xmlns="" id="{6029D0F3-C386-31BA-30D5-786E1B8AB5B1}"/>
              </a:ext>
            </a:extLst>
          </p:cNvPr>
          <p:cNvPicPr>
            <a:picLocks noChangeAspect="1"/>
          </p:cNvPicPr>
          <p:nvPr/>
        </p:nvPicPr>
        <p:blipFill>
          <a:blip r:embed="rId5"/>
          <a:srcRect/>
          <a:stretch/>
        </p:blipFill>
        <p:spPr bwMode="auto">
          <a:xfrm>
            <a:off x="3429000" y="838200"/>
            <a:ext cx="2831276" cy="348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xmlns="" id="{563068D4-0E84-7E92-F516-81DDE82D063B}"/>
              </a:ext>
            </a:extLst>
          </p:cNvPr>
          <p:cNvSpPr txBox="1"/>
          <p:nvPr/>
        </p:nvSpPr>
        <p:spPr>
          <a:xfrm>
            <a:off x="3276600" y="4267200"/>
            <a:ext cx="3810000" cy="523220"/>
          </a:xfrm>
          <a:prstGeom prst="rect">
            <a:avLst/>
          </a:prstGeom>
          <a:noFill/>
        </p:spPr>
        <p:txBody>
          <a:bodyPr wrap="square" rtlCol="0">
            <a:spAutoFit/>
          </a:bodyPr>
          <a:lstStyle/>
          <a:p>
            <a:r>
              <a:rPr lang="en-US" sz="1400" dirty="0" err="1"/>
              <a:t>COMPASS</a:t>
            </a:r>
            <a:r>
              <a:rPr lang="en-US" sz="1400" dirty="0" err="1">
                <a:sym typeface="Wingdings" panose="05000000000000000000" pitchFamily="2" charset="2"/>
              </a:rPr>
              <a:t></a:t>
            </a:r>
            <a:r>
              <a:rPr lang="en-US" sz="1400" dirty="0" err="1"/>
              <a:t>“Positive</a:t>
            </a:r>
            <a:r>
              <a:rPr lang="en-US" sz="1400" dirty="0"/>
              <a:t> trend</a:t>
            </a:r>
            <a:r>
              <a:rPr lang="en-US" sz="1400" dirty="0" smtClean="0"/>
              <a:t>” also reproduced when additional proton in TFR detected (red)</a:t>
            </a:r>
            <a:endParaRPr lang="en-US" sz="1400" dirty="0"/>
          </a:p>
        </p:txBody>
      </p:sp>
      <p:sp>
        <p:nvSpPr>
          <p:cNvPr id="24" name="Oval 23"/>
          <p:cNvSpPr>
            <a:spLocks noChangeArrowheads="1"/>
          </p:cNvSpPr>
          <p:nvPr/>
        </p:nvSpPr>
        <p:spPr bwMode="auto">
          <a:xfrm>
            <a:off x="6553200" y="1066800"/>
            <a:ext cx="1007533" cy="1219200"/>
          </a:xfrm>
          <a:prstGeom prst="ellipse">
            <a:avLst/>
          </a:prstGeom>
          <a:noFill/>
          <a:ln w="9525">
            <a:solidFill>
              <a:srgbClr val="FF00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noChangeArrowheads="1"/>
          </p:cNvSpPr>
          <p:nvPr>
            <p:ph type="title"/>
          </p:nvPr>
        </p:nvSpPr>
        <p:spPr>
          <a:xfrm>
            <a:off x="-22225" y="0"/>
            <a:ext cx="8686800" cy="563563"/>
          </a:xfrm>
        </p:spPr>
        <p:txBody>
          <a:bodyPr/>
          <a:lstStyle/>
          <a:p>
            <a:r>
              <a:rPr lang="en-US" sz="3200">
                <a:latin typeface="Arial" charset="0"/>
                <a:ea typeface="MS PGothic" charset="0"/>
              </a:rPr>
              <a:t>Longitudinally polarized quarks in B2B SIDIS</a:t>
            </a:r>
          </a:p>
        </p:txBody>
      </p:sp>
      <p:sp>
        <p:nvSpPr>
          <p:cNvPr id="52226" name="Slide Number Placeholder 5"/>
          <p:cNvSpPr>
            <a:spLocks noGrp="1"/>
          </p:cNvSpPr>
          <p:nvPr>
            <p:ph type="sldNum" sz="quarter" idx="11"/>
          </p:nvPr>
        </p:nvSpPr>
        <p:spPr>
          <a:xfrm>
            <a:off x="8458200" y="7146925"/>
            <a:ext cx="6858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14E87F2B-0FEB-324A-9799-0E512C5927DF}" type="slidenum">
              <a:rPr lang="en-US" sz="1400"/>
              <a:pPr/>
              <a:t>16</a:t>
            </a:fld>
            <a:endParaRPr lang="en-US" sz="1400"/>
          </a:p>
        </p:txBody>
      </p:sp>
      <p:sp>
        <p:nvSpPr>
          <p:cNvPr id="52227" name="TextBox 14"/>
          <p:cNvSpPr txBox="1">
            <a:spLocks noChangeArrowheads="1"/>
          </p:cNvSpPr>
          <p:nvPr/>
        </p:nvSpPr>
        <p:spPr bwMode="auto">
          <a:xfrm>
            <a:off x="0" y="4876800"/>
            <a:ext cx="509905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400" dirty="0"/>
              <a:t>Differences in A</a:t>
            </a:r>
            <a:r>
              <a:rPr lang="en-US" sz="1400" baseline="-25000" dirty="0"/>
              <a:t>LL </a:t>
            </a:r>
            <a:r>
              <a:rPr lang="en-US" sz="1400" dirty="0"/>
              <a:t>, due to different weights on PDFs  can provide additional info on impact of possible ingredients</a:t>
            </a:r>
          </a:p>
          <a:p>
            <a:pPr>
              <a:buFontTx/>
              <a:buChar char="•"/>
            </a:pPr>
            <a:r>
              <a:rPr lang="en-US" sz="1400" dirty="0"/>
              <a:t>Measurements of A</a:t>
            </a:r>
            <a:r>
              <a:rPr lang="en-US" sz="1400" baseline="-25000" dirty="0"/>
              <a:t>LL</a:t>
            </a:r>
            <a:r>
              <a:rPr lang="en-US" sz="1400" dirty="0"/>
              <a:t> for </a:t>
            </a:r>
            <a:r>
              <a:rPr lang="en-US" sz="1400" dirty="0">
                <a:latin typeface="Symbol" charset="0"/>
              </a:rPr>
              <a:t>r</a:t>
            </a:r>
            <a:r>
              <a:rPr lang="en-US" sz="1400" baseline="30000" dirty="0"/>
              <a:t>0</a:t>
            </a:r>
            <a:r>
              <a:rPr lang="en-US" sz="1400" dirty="0"/>
              <a:t> indicate very small values, and can be one of the reasons for higher A</a:t>
            </a:r>
            <a:r>
              <a:rPr lang="en-US" sz="1400" baseline="-25000" dirty="0"/>
              <a:t>LL</a:t>
            </a:r>
            <a:r>
              <a:rPr lang="en-US" sz="1400" dirty="0"/>
              <a:t> with protons with a M</a:t>
            </a:r>
            <a:r>
              <a:rPr lang="en-US" sz="1400" baseline="-25000" dirty="0"/>
              <a:t>X</a:t>
            </a:r>
            <a:r>
              <a:rPr lang="en-US" sz="1400" dirty="0"/>
              <a:t> cuts above 1.5 GeV (excluding exclusive </a:t>
            </a:r>
            <a:r>
              <a:rPr lang="en-US" sz="1400" dirty="0">
                <a:latin typeface="Symbol" charset="0"/>
              </a:rPr>
              <a:t>r</a:t>
            </a:r>
            <a:r>
              <a:rPr lang="en-US" sz="1400" baseline="30000" dirty="0"/>
              <a:t>0</a:t>
            </a:r>
            <a:r>
              <a:rPr lang="en-US" sz="1400" dirty="0"/>
              <a:t> </a:t>
            </a:r>
            <a:r>
              <a:rPr lang="en-US" sz="1400" dirty="0" smtClean="0"/>
              <a:t>)</a:t>
            </a:r>
          </a:p>
          <a:p>
            <a:pPr>
              <a:buFontTx/>
              <a:buChar char="•"/>
            </a:pPr>
            <a:r>
              <a:rPr lang="en-US" sz="1600" dirty="0" smtClean="0">
                <a:solidFill>
                  <a:srgbClr val="FF0000"/>
                </a:solidFill>
              </a:rPr>
              <a:t>Higher </a:t>
            </a:r>
            <a:r>
              <a:rPr lang="en-US" sz="1600" dirty="0">
                <a:solidFill>
                  <a:srgbClr val="FF0000"/>
                </a:solidFill>
              </a:rPr>
              <a:t>A</a:t>
            </a:r>
            <a:r>
              <a:rPr lang="en-US" sz="1600" baseline="-25000" dirty="0">
                <a:solidFill>
                  <a:srgbClr val="FF0000"/>
                </a:solidFill>
              </a:rPr>
              <a:t>LL</a:t>
            </a:r>
            <a:r>
              <a:rPr lang="en-US" sz="1600" dirty="0">
                <a:solidFill>
                  <a:srgbClr val="FF0000"/>
                </a:solidFill>
              </a:rPr>
              <a:t> </a:t>
            </a:r>
            <a:r>
              <a:rPr lang="en-US" sz="1600" dirty="0" smtClean="0">
                <a:solidFill>
                  <a:srgbClr val="FF0000"/>
                </a:solidFill>
              </a:rPr>
              <a:t>will </a:t>
            </a:r>
            <a:r>
              <a:rPr lang="en-US" sz="1600" dirty="0" smtClean="0">
                <a:solidFill>
                  <a:srgbClr val="FF0000"/>
                </a:solidFill>
              </a:rPr>
              <a:t>change the phenomenology used last 40 years in DIS and SIDIS studies!!!</a:t>
            </a:r>
            <a:endParaRPr lang="en-US" sz="1600" dirty="0">
              <a:solidFill>
                <a:srgbClr val="FF0000"/>
              </a:solidFill>
            </a:endParaRPr>
          </a:p>
        </p:txBody>
      </p:sp>
      <p:grpSp>
        <p:nvGrpSpPr>
          <p:cNvPr id="52229" name="Group 7"/>
          <p:cNvGrpSpPr>
            <a:grpSpLocks/>
          </p:cNvGrpSpPr>
          <p:nvPr/>
        </p:nvGrpSpPr>
        <p:grpSpPr bwMode="auto">
          <a:xfrm>
            <a:off x="5141913" y="3375025"/>
            <a:ext cx="4002087" cy="2949575"/>
            <a:chOff x="4876800" y="2362200"/>
            <a:chExt cx="4025900" cy="2949931"/>
          </a:xfrm>
        </p:grpSpPr>
        <p:pic>
          <p:nvPicPr>
            <p:cNvPr id="52242"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559531"/>
              <a:ext cx="3810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3"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362200"/>
              <a:ext cx="40259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4" name="TextBox 29"/>
            <p:cNvSpPr txBox="1">
              <a:spLocks noChangeArrowheads="1"/>
            </p:cNvSpPr>
            <p:nvPr/>
          </p:nvSpPr>
          <p:spPr bwMode="auto">
            <a:xfrm>
              <a:off x="7696200" y="3810000"/>
              <a:ext cx="785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x</a:t>
              </a:r>
              <a:r>
                <a:rPr lang="en-US" sz="1800" baseline="-25000"/>
                <a:t>F</a:t>
              </a:r>
              <a:r>
                <a:rPr lang="en-US" sz="1800"/>
                <a:t>&lt;0</a:t>
              </a:r>
            </a:p>
          </p:txBody>
        </p:sp>
        <p:sp>
          <p:nvSpPr>
            <p:cNvPr id="52245" name="Rectangle 31"/>
            <p:cNvSpPr>
              <a:spLocks noChangeArrowheads="1"/>
            </p:cNvSpPr>
            <p:nvPr/>
          </p:nvSpPr>
          <p:spPr bwMode="auto">
            <a:xfrm>
              <a:off x="5867400" y="4876800"/>
              <a:ext cx="11049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100">
                  <a:solidFill>
                    <a:srgbClr val="FF0000"/>
                  </a:solidFill>
                </a:rPr>
                <a:t>ep</a:t>
              </a:r>
              <a:r>
                <a:rPr lang="en-US" sz="1100">
                  <a:solidFill>
                    <a:srgbClr val="FF0000"/>
                  </a:solidFill>
                  <a:sym typeface="Wingdings" charset="0"/>
                </a:rPr>
                <a:t>e’p</a:t>
              </a:r>
              <a:r>
                <a:rPr lang="en-US" sz="1100">
                  <a:solidFill>
                    <a:srgbClr val="FF0000"/>
                  </a:solidFill>
                  <a:latin typeface="Symbol" charset="0"/>
                  <a:sym typeface="Wingdings" charset="0"/>
                </a:rPr>
                <a:t>p</a:t>
              </a:r>
              <a:r>
                <a:rPr lang="en-US" sz="1100" baseline="30000">
                  <a:solidFill>
                    <a:srgbClr val="FF0000"/>
                  </a:solidFill>
                  <a:sym typeface="Wingdings" charset="0"/>
                </a:rPr>
                <a:t>0</a:t>
              </a:r>
              <a:r>
                <a:rPr lang="en-US" sz="1100">
                  <a:solidFill>
                    <a:srgbClr val="FF0000"/>
                  </a:solidFill>
                </a:rPr>
                <a:t> </a:t>
              </a:r>
            </a:p>
          </p:txBody>
        </p:sp>
        <p:sp>
          <p:nvSpPr>
            <p:cNvPr id="52246" name="Rectangle 32"/>
            <p:cNvSpPr>
              <a:spLocks noChangeArrowheads="1"/>
            </p:cNvSpPr>
            <p:nvPr/>
          </p:nvSpPr>
          <p:spPr bwMode="auto">
            <a:xfrm>
              <a:off x="6035675" y="3862388"/>
              <a:ext cx="11271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100">
                  <a:solidFill>
                    <a:srgbClr val="FF0000"/>
                  </a:solidFill>
                </a:rPr>
                <a:t>ep</a:t>
              </a:r>
              <a:r>
                <a:rPr lang="en-US" sz="1100">
                  <a:solidFill>
                    <a:srgbClr val="FF0000"/>
                  </a:solidFill>
                  <a:sym typeface="Wingdings" charset="0"/>
                </a:rPr>
                <a:t>e’p</a:t>
              </a:r>
              <a:r>
                <a:rPr lang="en-US" sz="1100">
                  <a:solidFill>
                    <a:srgbClr val="FF0000"/>
                  </a:solidFill>
                  <a:latin typeface="Symbol" charset="0"/>
                  <a:sym typeface="Wingdings" charset="0"/>
                </a:rPr>
                <a:t>r</a:t>
              </a:r>
              <a:r>
                <a:rPr lang="en-US" sz="1100" baseline="30000">
                  <a:solidFill>
                    <a:srgbClr val="FF0000"/>
                  </a:solidFill>
                  <a:sym typeface="Wingdings" charset="0"/>
                </a:rPr>
                <a:t>0</a:t>
              </a:r>
              <a:r>
                <a:rPr lang="en-US" sz="1100">
                  <a:solidFill>
                    <a:srgbClr val="FF0000"/>
                  </a:solidFill>
                </a:rPr>
                <a:t> </a:t>
              </a:r>
              <a:r>
                <a:rPr lang="en-US" sz="1100">
                  <a:solidFill>
                    <a:srgbClr val="FF0000"/>
                  </a:solidFill>
                  <a:latin typeface="Symbol" charset="0"/>
                  <a:sym typeface="Wingdings" charset="0"/>
                </a:rPr>
                <a:t>/w</a:t>
              </a:r>
              <a:endParaRPr lang="en-US" sz="1100">
                <a:solidFill>
                  <a:srgbClr val="FF0000"/>
                </a:solidFill>
              </a:endParaRPr>
            </a:p>
          </p:txBody>
        </p:sp>
        <p:cxnSp>
          <p:nvCxnSpPr>
            <p:cNvPr id="14" name="Straight Arrow Connector 13"/>
            <p:cNvCxnSpPr>
              <a:cxnSpLocks/>
            </p:cNvCxnSpPr>
            <p:nvPr/>
          </p:nvCxnSpPr>
          <p:spPr bwMode="auto">
            <a:xfrm flipH="1">
              <a:off x="5715000" y="5029522"/>
              <a:ext cx="127000" cy="0"/>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7" name="Straight Arrow Connector 16"/>
            <p:cNvCxnSpPr>
              <a:cxnSpLocks/>
            </p:cNvCxnSpPr>
            <p:nvPr/>
          </p:nvCxnSpPr>
          <p:spPr bwMode="auto">
            <a:xfrm flipH="1">
              <a:off x="5943600" y="3962593"/>
              <a:ext cx="139700" cy="338179"/>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8" name="Straight Arrow Connector 17"/>
            <p:cNvCxnSpPr>
              <a:cxnSpLocks/>
            </p:cNvCxnSpPr>
            <p:nvPr/>
          </p:nvCxnSpPr>
          <p:spPr bwMode="auto">
            <a:xfrm flipH="1" flipV="1">
              <a:off x="5867400" y="2971874"/>
              <a:ext cx="228600" cy="990720"/>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9" name="Straight Arrow Connector 18"/>
            <p:cNvCxnSpPr>
              <a:cxnSpLocks/>
              <a:stCxn id="52245" idx="1"/>
            </p:cNvCxnSpPr>
            <p:nvPr/>
          </p:nvCxnSpPr>
          <p:spPr bwMode="auto">
            <a:xfrm flipH="1" flipV="1">
              <a:off x="5638800" y="3352920"/>
              <a:ext cx="228600" cy="1654375"/>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52251" name="Rectangle 3"/>
            <p:cNvSpPr>
              <a:spLocks noChangeArrowheads="1"/>
            </p:cNvSpPr>
            <p:nvPr/>
          </p:nvSpPr>
          <p:spPr bwMode="auto">
            <a:xfrm>
              <a:off x="5869453" y="2525713"/>
              <a:ext cx="204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FF0000"/>
                  </a:solidFill>
                  <a:latin typeface="Symbol" charset="0"/>
                  <a:sym typeface="Wingdings" charset="0"/>
                </a:rPr>
                <a:t>f</a:t>
              </a:r>
              <a:endParaRPr lang="en-US"/>
            </a:p>
          </p:txBody>
        </p:sp>
        <p:sp>
          <p:nvSpPr>
            <p:cNvPr id="52252" name="Rectangle 4"/>
            <p:cNvSpPr>
              <a:spLocks noChangeArrowheads="1"/>
            </p:cNvSpPr>
            <p:nvPr/>
          </p:nvSpPr>
          <p:spPr bwMode="auto">
            <a:xfrm>
              <a:off x="6021853" y="2438400"/>
              <a:ext cx="347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FF0000"/>
                  </a:solidFill>
                </a:rPr>
                <a:t>f</a:t>
              </a:r>
              <a:r>
                <a:rPr lang="en-US" baseline="-25000">
                  <a:solidFill>
                    <a:srgbClr val="FF0000"/>
                  </a:solidFill>
                </a:rPr>
                <a:t>2</a:t>
              </a:r>
              <a:endParaRPr lang="en-US" baseline="-25000"/>
            </a:p>
          </p:txBody>
        </p:sp>
        <p:cxnSp>
          <p:nvCxnSpPr>
            <p:cNvPr id="23" name="Straight Arrow Connector 22"/>
            <p:cNvCxnSpPr>
              <a:cxnSpLocks/>
            </p:cNvCxnSpPr>
            <p:nvPr/>
          </p:nvCxnSpPr>
          <p:spPr bwMode="auto">
            <a:xfrm>
              <a:off x="6592887" y="3864156"/>
              <a:ext cx="609600" cy="0"/>
            </a:xfrm>
            <a:prstGeom prst="straightConnector1">
              <a:avLst/>
            </a:prstGeom>
            <a:noFill/>
            <a:ln w="25400">
              <a:solidFill>
                <a:srgbClr val="FF0000"/>
              </a:solidFill>
              <a:round/>
              <a:headEnd type="triangle" w="med" len="me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52254" name="TextBox 37903"/>
            <p:cNvSpPr txBox="1">
              <a:spLocks noChangeArrowheads="1"/>
            </p:cNvSpPr>
            <p:nvPr/>
          </p:nvSpPr>
          <p:spPr bwMode="auto">
            <a:xfrm>
              <a:off x="7126287" y="3604685"/>
              <a:ext cx="1480343" cy="307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b="1"/>
                <a:t>SIDIS (“</a:t>
              </a:r>
              <a:r>
                <a:rPr lang="en-US" altLang="ja-JP" sz="1400">
                  <a:latin typeface="Symbol" charset="0"/>
                  <a:sym typeface="Wingdings" charset="0"/>
                </a:rPr>
                <a:t>r</a:t>
              </a:r>
              <a:r>
                <a:rPr lang="en-US" altLang="ja-JP" sz="1400" b="1"/>
                <a:t> free</a:t>
              </a:r>
              <a:r>
                <a:rPr lang="en-US" sz="1400" b="1"/>
                <a:t>”</a:t>
              </a:r>
              <a:r>
                <a:rPr lang="en-US" altLang="ja-JP" sz="1400" b="1"/>
                <a:t>)</a:t>
              </a:r>
              <a:endParaRPr lang="en-US" sz="1400" b="1"/>
            </a:p>
          </p:txBody>
        </p:sp>
        <p:sp>
          <p:nvSpPr>
            <p:cNvPr id="52255" name="TextBox 63"/>
            <p:cNvSpPr txBox="1">
              <a:spLocks noChangeArrowheads="1"/>
            </p:cNvSpPr>
            <p:nvPr/>
          </p:nvSpPr>
          <p:spPr bwMode="auto">
            <a:xfrm>
              <a:off x="5982939" y="3581400"/>
              <a:ext cx="774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b="1"/>
                <a:t>HEMP</a:t>
              </a:r>
            </a:p>
          </p:txBody>
        </p:sp>
      </p:grpSp>
      <p:grpSp>
        <p:nvGrpSpPr>
          <p:cNvPr id="52230" name="Group 10"/>
          <p:cNvGrpSpPr>
            <a:grpSpLocks/>
          </p:cNvGrpSpPr>
          <p:nvPr/>
        </p:nvGrpSpPr>
        <p:grpSpPr bwMode="auto">
          <a:xfrm>
            <a:off x="7315200" y="1187450"/>
            <a:ext cx="1833563" cy="1449388"/>
            <a:chOff x="6270548" y="769540"/>
            <a:chExt cx="2835997" cy="1792628"/>
          </a:xfrm>
        </p:grpSpPr>
        <p:pic>
          <p:nvPicPr>
            <p:cNvPr id="52239"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0548" y="769540"/>
              <a:ext cx="2835997" cy="179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0" name="TextBox 30"/>
            <p:cNvSpPr txBox="1">
              <a:spLocks noChangeArrowheads="1"/>
            </p:cNvSpPr>
            <p:nvPr/>
          </p:nvSpPr>
          <p:spPr bwMode="auto">
            <a:xfrm>
              <a:off x="6284205" y="818856"/>
              <a:ext cx="473206" cy="255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600" b="1"/>
                <a:t>N/q</a:t>
              </a:r>
            </a:p>
          </p:txBody>
        </p:sp>
        <p:sp>
          <p:nvSpPr>
            <p:cNvPr id="29" name="Oval 28"/>
            <p:cNvSpPr>
              <a:spLocks noChangeArrowheads="1"/>
            </p:cNvSpPr>
            <p:nvPr/>
          </p:nvSpPr>
          <p:spPr bwMode="auto">
            <a:xfrm>
              <a:off x="7373027" y="1745374"/>
              <a:ext cx="464071" cy="353421"/>
            </a:xfrm>
            <a:prstGeom prst="ellipse">
              <a:avLst/>
            </a:prstGeom>
            <a:noFill/>
            <a:ln w="25400">
              <a:solidFill>
                <a:srgbClr val="C0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cs typeface="+mn-cs"/>
              </a:endParaRPr>
            </a:p>
          </p:txBody>
        </p:sp>
      </p:grpSp>
      <p:pic>
        <p:nvPicPr>
          <p:cNvPr id="52231" name="Picture 5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1357313"/>
            <a:ext cx="2020888"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0"/>
          </p:nvPr>
        </p:nvSpPr>
        <p:spPr/>
        <p:txBody>
          <a:bodyPr/>
          <a:lstStyle/>
          <a:p>
            <a:pPr>
              <a:defRPr/>
            </a:pPr>
            <a:r>
              <a:rPr lang="it-IT" smtClean="0"/>
              <a:t>H. Avakian, JLab, Nov 14</a:t>
            </a:r>
            <a:endParaRPr lang="en-US"/>
          </a:p>
        </p:txBody>
      </p:sp>
      <p:sp>
        <p:nvSpPr>
          <p:cNvPr id="52233" name="TextBox 3"/>
          <p:cNvSpPr txBox="1">
            <a:spLocks noChangeArrowheads="1"/>
          </p:cNvSpPr>
          <p:nvPr/>
        </p:nvSpPr>
        <p:spPr bwMode="auto">
          <a:xfrm>
            <a:off x="7239000" y="5715000"/>
            <a:ext cx="1662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M</a:t>
            </a:r>
            <a:r>
              <a:rPr lang="en-US" sz="1800" baseline="-25000"/>
              <a:t>X</a:t>
            </a:r>
            <a:r>
              <a:rPr lang="en-US" sz="1800" baseline="30000"/>
              <a:t>2</a:t>
            </a:r>
            <a:r>
              <a:rPr lang="en-US" sz="1800"/>
              <a:t>(ep</a:t>
            </a:r>
            <a:r>
              <a:rPr lang="en-US" sz="1800">
                <a:sym typeface="Wingdings" charset="0"/>
              </a:rPr>
              <a:t>e’pX)</a:t>
            </a:r>
            <a:endParaRPr lang="en-US" sz="1800"/>
          </a:p>
        </p:txBody>
      </p:sp>
      <p:sp>
        <p:nvSpPr>
          <p:cNvPr id="52234" name="TextBox 4"/>
          <p:cNvSpPr txBox="1">
            <a:spLocks noChangeArrowheads="1"/>
          </p:cNvSpPr>
          <p:nvPr/>
        </p:nvSpPr>
        <p:spPr bwMode="auto">
          <a:xfrm rot="-5400000">
            <a:off x="4557712" y="4970463"/>
            <a:ext cx="1312863"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Beam SSA</a:t>
            </a:r>
          </a:p>
        </p:txBody>
      </p:sp>
      <p:sp>
        <p:nvSpPr>
          <p:cNvPr id="52235" name="TextBox 5"/>
          <p:cNvSpPr txBox="1">
            <a:spLocks noChangeArrowheads="1"/>
          </p:cNvSpPr>
          <p:nvPr/>
        </p:nvSpPr>
        <p:spPr bwMode="auto">
          <a:xfrm>
            <a:off x="5267325" y="3076575"/>
            <a:ext cx="3876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t>Detection of proton allows elimination of exclusive rho!</a:t>
            </a:r>
          </a:p>
        </p:txBody>
      </p:sp>
      <p:sp>
        <p:nvSpPr>
          <p:cNvPr id="52236" name="TextBox 7"/>
          <p:cNvSpPr txBox="1">
            <a:spLocks noChangeArrowheads="1"/>
          </p:cNvSpPr>
          <p:nvPr/>
        </p:nvSpPr>
        <p:spPr bwMode="auto">
          <a:xfrm>
            <a:off x="-22225" y="3817938"/>
            <a:ext cx="51165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200" b="1"/>
              <a:t>Formalism based on fracture functions (Anselmino, Barone, Kotzinian (back-to-back, b2b, hadron production, DSIDIS)</a:t>
            </a:r>
          </a:p>
          <a:p>
            <a:pPr>
              <a:buFontTx/>
              <a:buChar char="•"/>
            </a:pPr>
            <a:r>
              <a:rPr lang="en-US" sz="1200" b="1"/>
              <a:t>Semi-exclusive processes, involving GPDs/GTMDs on proton side (TFR)  and FFs on pion side (CFR)  Yuan and Guo</a:t>
            </a:r>
          </a:p>
        </p:txBody>
      </p:sp>
      <p:sp>
        <p:nvSpPr>
          <p:cNvPr id="52237" name="TextBox 8"/>
          <p:cNvSpPr txBox="1">
            <a:spLocks noChangeArrowheads="1"/>
          </p:cNvSpPr>
          <p:nvPr/>
        </p:nvSpPr>
        <p:spPr bwMode="auto">
          <a:xfrm>
            <a:off x="5213350" y="860425"/>
            <a:ext cx="16144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a:t>ep</a:t>
            </a:r>
            <a:r>
              <a:rPr lang="en-US">
                <a:sym typeface="Wingdings" charset="0"/>
              </a:rPr>
              <a:t>e’p</a:t>
            </a:r>
            <a:r>
              <a:rPr lang="en-US">
                <a:latin typeface="Symbol" charset="0"/>
                <a:sym typeface="Wingdings" charset="0"/>
              </a:rPr>
              <a:t>p</a:t>
            </a:r>
            <a:r>
              <a:rPr lang="en-US">
                <a:sym typeface="Wingdings" charset="0"/>
              </a:rPr>
              <a:t>X</a:t>
            </a:r>
            <a:endParaRPr lang="en-US"/>
          </a:p>
        </p:txBody>
      </p:sp>
      <p:sp>
        <p:nvSpPr>
          <p:cNvPr id="52238" name="TextBox 1"/>
          <p:cNvSpPr txBox="1">
            <a:spLocks noChangeArrowheads="1"/>
          </p:cNvSpPr>
          <p:nvPr/>
        </p:nvSpPr>
        <p:spPr bwMode="auto">
          <a:xfrm>
            <a:off x="28575" y="3581400"/>
            <a:ext cx="23796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Possible theory formalisms:</a:t>
            </a:r>
          </a:p>
        </p:txBody>
      </p:sp>
      <p:pic>
        <p:nvPicPr>
          <p:cNvPr id="33" name="Picture 32" descr="Screen Shot 2024-11-07 at 9.22.01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 y="838200"/>
            <a:ext cx="4267200" cy="280509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24-08-15 at 12.05.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3352800"/>
            <a:ext cx="3886200" cy="2590800"/>
          </a:xfrm>
          <a:prstGeom prst="rect">
            <a:avLst/>
          </a:prstGeom>
        </p:spPr>
      </p:pic>
      <p:pic>
        <p:nvPicPr>
          <p:cNvPr id="7" name="Picture 6" descr="Screen Shot 2024-08-15 at 12.21.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1447800"/>
            <a:ext cx="3499563" cy="2362200"/>
          </a:xfrm>
          <a:prstGeom prst="rect">
            <a:avLst/>
          </a:prstGeom>
        </p:spPr>
      </p:pic>
      <p:sp>
        <p:nvSpPr>
          <p:cNvPr id="53249" name="Title 1"/>
          <p:cNvSpPr>
            <a:spLocks noGrp="1" noChangeArrowheads="1"/>
          </p:cNvSpPr>
          <p:nvPr>
            <p:ph type="title"/>
          </p:nvPr>
        </p:nvSpPr>
        <p:spPr>
          <a:xfrm>
            <a:off x="0" y="23813"/>
            <a:ext cx="9144000" cy="563562"/>
          </a:xfrm>
        </p:spPr>
        <p:txBody>
          <a:bodyPr/>
          <a:lstStyle/>
          <a:p>
            <a:r>
              <a:rPr lang="en-US" sz="2400" dirty="0">
                <a:latin typeface="Arial" charset="0"/>
                <a:ea typeface="MS PGothic" charset="0"/>
              </a:rPr>
              <a:t>Studies of  </a:t>
            </a:r>
            <a:r>
              <a:rPr lang="en-US" sz="2400" dirty="0">
                <a:latin typeface="Symbol" charset="0"/>
                <a:ea typeface="MS PGothic" charset="0"/>
              </a:rPr>
              <a:t>r</a:t>
            </a:r>
            <a:r>
              <a:rPr lang="en-US" sz="2400" baseline="30000" dirty="0">
                <a:latin typeface="Arial" charset="0"/>
                <a:ea typeface="MS PGothic" charset="0"/>
              </a:rPr>
              <a:t>0</a:t>
            </a:r>
            <a:r>
              <a:rPr lang="en-US" sz="2400" dirty="0">
                <a:latin typeface="Arial" charset="0"/>
                <a:ea typeface="MS PGothic" charset="0"/>
              </a:rPr>
              <a:t> impact with longitudinally polarized NH</a:t>
            </a:r>
            <a:r>
              <a:rPr lang="en-US" sz="2400" baseline="-25000" dirty="0">
                <a:latin typeface="Arial" charset="0"/>
                <a:ea typeface="MS PGothic" charset="0"/>
              </a:rPr>
              <a:t>3</a:t>
            </a:r>
            <a:r>
              <a:rPr lang="en-US" sz="2400" dirty="0">
                <a:latin typeface="Arial" charset="0"/>
                <a:ea typeface="MS PGothic" charset="0"/>
              </a:rPr>
              <a:t> target</a:t>
            </a:r>
          </a:p>
        </p:txBody>
      </p:sp>
      <p:sp>
        <p:nvSpPr>
          <p:cNvPr id="53250" name="Slide Number Placeholder 5"/>
          <p:cNvSpPr>
            <a:spLocks noGrp="1"/>
          </p:cNvSpPr>
          <p:nvPr>
            <p:ph type="sldNum" sz="quarter" idx="11"/>
          </p:nvPr>
        </p:nvSpPr>
        <p:spPr>
          <a:xfrm>
            <a:off x="8458200" y="7146925"/>
            <a:ext cx="6858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7DBED031-2CD2-414B-AFD6-104DA72A6FDF}" type="slidenum">
              <a:rPr lang="en-US" sz="1400"/>
              <a:pPr/>
              <a:t>17</a:t>
            </a:fld>
            <a:endParaRPr lang="en-US" sz="1400"/>
          </a:p>
        </p:txBody>
      </p:sp>
      <p:sp>
        <p:nvSpPr>
          <p:cNvPr id="53251" name="TextBox 14"/>
          <p:cNvSpPr txBox="1">
            <a:spLocks noChangeArrowheads="1"/>
          </p:cNvSpPr>
          <p:nvPr/>
        </p:nvSpPr>
        <p:spPr bwMode="auto">
          <a:xfrm>
            <a:off x="0" y="3886200"/>
            <a:ext cx="46482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 typeface="Arial"/>
              <a:buChar char="•"/>
            </a:pPr>
            <a:r>
              <a:rPr lang="en-US" sz="1600" dirty="0"/>
              <a:t>Require the angle of negative </a:t>
            </a:r>
            <a:r>
              <a:rPr lang="en-US" sz="1600" dirty="0" err="1"/>
              <a:t>pions</a:t>
            </a:r>
            <a:r>
              <a:rPr lang="en-US" sz="1600" dirty="0"/>
              <a:t> is within a degree from calculated from e’,</a:t>
            </a:r>
            <a:r>
              <a:rPr lang="en-US" sz="1600" dirty="0" err="1"/>
              <a:t>p,</a:t>
            </a:r>
            <a:r>
              <a:rPr lang="en-US" sz="1600" dirty="0" err="1">
                <a:latin typeface="Symbol" charset="0"/>
              </a:rPr>
              <a:t>p</a:t>
            </a:r>
            <a:r>
              <a:rPr lang="en-US" sz="1600" dirty="0"/>
              <a:t>+ assuming exclusive e’,</a:t>
            </a:r>
            <a:r>
              <a:rPr lang="en-US" sz="1600" dirty="0" err="1"/>
              <a:t>p,</a:t>
            </a:r>
            <a:r>
              <a:rPr lang="en-US" sz="1600" dirty="0" err="1">
                <a:latin typeface="Symbol" charset="0"/>
              </a:rPr>
              <a:t>p</a:t>
            </a:r>
            <a:r>
              <a:rPr lang="en-US" sz="1600" dirty="0" err="1"/>
              <a:t>+</a:t>
            </a:r>
            <a:r>
              <a:rPr lang="en-US" sz="1600" dirty="0" err="1">
                <a:latin typeface="Symbol" charset="0"/>
              </a:rPr>
              <a:t>p</a:t>
            </a:r>
            <a:r>
              <a:rPr lang="en-US" sz="1600" dirty="0"/>
              <a:t>- event</a:t>
            </a:r>
            <a:r>
              <a:rPr lang="en-US" sz="1600" dirty="0" smtClean="0"/>
              <a:t>.</a:t>
            </a:r>
          </a:p>
          <a:p>
            <a:pPr>
              <a:buFont typeface="Arial"/>
              <a:buChar char="•"/>
            </a:pPr>
            <a:r>
              <a:rPr lang="en-US" sz="1600" dirty="0" smtClean="0"/>
              <a:t>exclusive 2 pion </a:t>
            </a:r>
            <a:r>
              <a:rPr lang="en-US" sz="1600" dirty="0" err="1" smtClean="0"/>
              <a:t>bck</a:t>
            </a:r>
            <a:r>
              <a:rPr lang="en-US" sz="1600" dirty="0" smtClean="0"/>
              <a:t> has </a:t>
            </a:r>
            <a:r>
              <a:rPr lang="en-US" sz="1600" dirty="0" err="1" smtClean="0"/>
              <a:t>bis</a:t>
            </a:r>
            <a:r>
              <a:rPr lang="en-US" sz="1600" dirty="0" smtClean="0"/>
              <a:t> positive A</a:t>
            </a:r>
            <a:r>
              <a:rPr lang="en-US" sz="1600" baseline="-25000" dirty="0" smtClean="0"/>
              <a:t>LL</a:t>
            </a:r>
            <a:endParaRPr lang="en-US" sz="1600" baseline="-25000" dirty="0"/>
          </a:p>
          <a:p>
            <a:pPr>
              <a:buFont typeface="Arial"/>
              <a:buChar char="•"/>
            </a:pPr>
            <a:endParaRPr lang="en-US" sz="1600" dirty="0"/>
          </a:p>
          <a:p>
            <a:pPr>
              <a:buFont typeface="Arial"/>
              <a:buChar char="•"/>
            </a:pPr>
            <a:r>
              <a:rPr lang="en-US" sz="1600" dirty="0"/>
              <a:t>Measurements of A</a:t>
            </a:r>
            <a:r>
              <a:rPr lang="en-US" sz="1600" baseline="-25000" dirty="0"/>
              <a:t>LL</a:t>
            </a:r>
            <a:r>
              <a:rPr lang="en-US" sz="1600" dirty="0"/>
              <a:t> for </a:t>
            </a:r>
            <a:r>
              <a:rPr lang="en-US" sz="1600" dirty="0">
                <a:latin typeface="Symbol" charset="0"/>
              </a:rPr>
              <a:t>r</a:t>
            </a:r>
            <a:r>
              <a:rPr lang="en-US" sz="1600" baseline="30000" dirty="0"/>
              <a:t>0</a:t>
            </a:r>
            <a:r>
              <a:rPr lang="en-US" sz="1600" dirty="0"/>
              <a:t> indicate very small values (with ~10-20% </a:t>
            </a:r>
            <a:r>
              <a:rPr lang="en-US" sz="1600" dirty="0" err="1"/>
              <a:t>bck</a:t>
            </a:r>
            <a:r>
              <a:rPr lang="en-US" sz="1600" dirty="0"/>
              <a:t>, likely negative ~    -2-10% ), and can be one of the reasons for higher A</a:t>
            </a:r>
            <a:r>
              <a:rPr lang="en-US" sz="1600" baseline="-25000" dirty="0"/>
              <a:t>LL</a:t>
            </a:r>
            <a:r>
              <a:rPr lang="en-US" sz="1600" dirty="0"/>
              <a:t> with protons with a M</a:t>
            </a:r>
            <a:r>
              <a:rPr lang="en-US" sz="1600" baseline="-25000" dirty="0"/>
              <a:t>X</a:t>
            </a:r>
            <a:r>
              <a:rPr lang="en-US" sz="1600" dirty="0"/>
              <a:t> cuts above 1.35 GeV (excluding exclusive </a:t>
            </a:r>
            <a:r>
              <a:rPr lang="en-US" sz="1600" dirty="0">
                <a:latin typeface="Symbol" charset="0"/>
              </a:rPr>
              <a:t>r</a:t>
            </a:r>
            <a:r>
              <a:rPr lang="en-US" sz="1600" baseline="30000" dirty="0"/>
              <a:t>0</a:t>
            </a:r>
            <a:r>
              <a:rPr lang="en-US" sz="1600" dirty="0"/>
              <a:t> )</a:t>
            </a:r>
          </a:p>
        </p:txBody>
      </p:sp>
      <p:sp>
        <p:nvSpPr>
          <p:cNvPr id="3" name="Footer Placeholder 2"/>
          <p:cNvSpPr>
            <a:spLocks noGrp="1"/>
          </p:cNvSpPr>
          <p:nvPr>
            <p:ph type="ftr" sz="quarter" idx="10"/>
          </p:nvPr>
        </p:nvSpPr>
        <p:spPr/>
        <p:txBody>
          <a:bodyPr/>
          <a:lstStyle/>
          <a:p>
            <a:pPr>
              <a:defRPr/>
            </a:pPr>
            <a:r>
              <a:rPr lang="it-IT" smtClean="0"/>
              <a:t>H. Avakian, JLab, Nov 14</a:t>
            </a:r>
            <a:endParaRPr lang="en-US"/>
          </a:p>
        </p:txBody>
      </p:sp>
      <p:sp>
        <p:nvSpPr>
          <p:cNvPr id="53256" name="TextBox 1"/>
          <p:cNvSpPr txBox="1">
            <a:spLocks noChangeArrowheads="1"/>
          </p:cNvSpPr>
          <p:nvPr/>
        </p:nvSpPr>
        <p:spPr bwMode="auto">
          <a:xfrm>
            <a:off x="381000" y="990600"/>
            <a:ext cx="3392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Separating exclusive dihadrons</a:t>
            </a:r>
          </a:p>
        </p:txBody>
      </p:sp>
      <p:sp>
        <p:nvSpPr>
          <p:cNvPr id="53260" name="TextBox 5"/>
          <p:cNvSpPr txBox="1">
            <a:spLocks noChangeArrowheads="1"/>
          </p:cNvSpPr>
          <p:nvPr/>
        </p:nvSpPr>
        <p:spPr bwMode="auto">
          <a:xfrm>
            <a:off x="4572000" y="5867400"/>
            <a:ext cx="45720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dirty="0"/>
              <a:t>Need clear separation of hydrogen from NH</a:t>
            </a:r>
            <a:r>
              <a:rPr lang="en-US" sz="1600" baseline="-25000" dirty="0"/>
              <a:t>3</a:t>
            </a:r>
          </a:p>
          <a:p>
            <a:r>
              <a:rPr lang="en-US" sz="1600" dirty="0"/>
              <a:t>and diffractive exclusive </a:t>
            </a:r>
            <a:r>
              <a:rPr lang="en-US" sz="1600" dirty="0">
                <a:latin typeface="Symbol"/>
              </a:rPr>
              <a:t>r</a:t>
            </a:r>
            <a:r>
              <a:rPr lang="en-US" sz="1600" dirty="0"/>
              <a:t>0s from exclusive </a:t>
            </a:r>
            <a:r>
              <a:rPr lang="en-US" sz="1600" dirty="0" err="1">
                <a:latin typeface="Symbol"/>
              </a:rPr>
              <a:t>p+p</a:t>
            </a:r>
            <a:r>
              <a:rPr lang="en-US" sz="1600" dirty="0">
                <a:latin typeface="Symbol"/>
              </a:rPr>
              <a:t>-</a:t>
            </a:r>
            <a:endParaRPr lang="en-US" sz="1600" baseline="-25000" dirty="0"/>
          </a:p>
        </p:txBody>
      </p:sp>
      <p:cxnSp>
        <p:nvCxnSpPr>
          <p:cNvPr id="8" name="Straight Arrow Connector 7"/>
          <p:cNvCxnSpPr/>
          <p:nvPr/>
        </p:nvCxnSpPr>
        <p:spPr>
          <a:xfrm flipH="1">
            <a:off x="533400" y="2438400"/>
            <a:ext cx="3048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 name="Picture 1" descr="Screen Shot 2024-08-15 at 12.02.2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838200"/>
            <a:ext cx="4207285" cy="2601502"/>
          </a:xfrm>
          <a:prstGeom prst="rect">
            <a:avLst/>
          </a:prstGeom>
        </p:spPr>
      </p:pic>
      <p:cxnSp>
        <p:nvCxnSpPr>
          <p:cNvPr id="5" name="Straight Connector 4"/>
          <p:cNvCxnSpPr/>
          <p:nvPr/>
        </p:nvCxnSpPr>
        <p:spPr>
          <a:xfrm>
            <a:off x="5029200" y="2590800"/>
            <a:ext cx="3352800" cy="11628"/>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53254" name="TextBox 1"/>
          <p:cNvSpPr txBox="1">
            <a:spLocks noChangeArrowheads="1"/>
          </p:cNvSpPr>
          <p:nvPr/>
        </p:nvSpPr>
        <p:spPr bwMode="auto">
          <a:xfrm>
            <a:off x="6096000" y="990600"/>
            <a:ext cx="2262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i="1" dirty="0"/>
              <a:t>CLAS12 Preliminary</a:t>
            </a:r>
          </a:p>
        </p:txBody>
      </p:sp>
      <p:pic>
        <p:nvPicPr>
          <p:cNvPr id="2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4876800"/>
            <a:ext cx="838200" cy="63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Oval 23"/>
          <p:cNvSpPr/>
          <p:nvPr/>
        </p:nvSpPr>
        <p:spPr>
          <a:xfrm rot="19924127">
            <a:off x="2550011" y="1927472"/>
            <a:ext cx="228600" cy="533400"/>
          </a:xfrm>
          <a:prstGeom prst="ellipse">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p:nvPr/>
        </p:nvCxnSpPr>
        <p:spPr>
          <a:xfrm flipV="1">
            <a:off x="1905000" y="2057400"/>
            <a:ext cx="1143000" cy="533400"/>
          </a:xfrm>
          <a:prstGeom prst="line">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a:endCxn id="24" idx="0"/>
          </p:cNvCxnSpPr>
          <p:nvPr/>
        </p:nvCxnSpPr>
        <p:spPr>
          <a:xfrm flipV="1">
            <a:off x="1905000" y="1958540"/>
            <a:ext cx="634386" cy="632260"/>
          </a:xfrm>
          <a:prstGeom prst="line">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rot="19843080">
            <a:off x="2432521" y="1881760"/>
            <a:ext cx="313044" cy="369332"/>
          </a:xfrm>
          <a:prstGeom prst="rect">
            <a:avLst/>
          </a:prstGeom>
          <a:noFill/>
        </p:spPr>
        <p:txBody>
          <a:bodyPr wrap="none" rtlCol="0">
            <a:spAutoFit/>
          </a:bodyPr>
          <a:lstStyle/>
          <a:p>
            <a:r>
              <a:rPr lang="en-US" dirty="0">
                <a:latin typeface="Symbol"/>
              </a:rPr>
              <a:t>q</a:t>
            </a:r>
          </a:p>
        </p:txBody>
      </p:sp>
      <p:sp>
        <p:nvSpPr>
          <p:cNvPr id="28" name="TextBox 27"/>
          <p:cNvSpPr txBox="1"/>
          <p:nvPr/>
        </p:nvSpPr>
        <p:spPr>
          <a:xfrm>
            <a:off x="1345654" y="2514599"/>
            <a:ext cx="2133600" cy="461665"/>
          </a:xfrm>
          <a:prstGeom prst="rect">
            <a:avLst/>
          </a:prstGeom>
          <a:noFill/>
        </p:spPr>
        <p:txBody>
          <a:bodyPr wrap="square" rtlCol="0">
            <a:spAutoFit/>
          </a:bodyPr>
          <a:lstStyle/>
          <a:p>
            <a:r>
              <a:rPr lang="en-US" sz="1200" dirty="0"/>
              <a:t>cut on </a:t>
            </a:r>
            <a:r>
              <a:rPr lang="en-US" sz="1200" dirty="0" err="1">
                <a:latin typeface="Symbol"/>
              </a:rPr>
              <a:t>Dq</a:t>
            </a:r>
            <a:r>
              <a:rPr lang="en-US" sz="1200" dirty="0">
                <a:latin typeface="Symbol"/>
              </a:rPr>
              <a:t> &lt;</a:t>
            </a:r>
            <a:r>
              <a:rPr lang="en-US" sz="1200" dirty="0"/>
              <a:t>1</a:t>
            </a:r>
            <a:r>
              <a:rPr lang="en-US" sz="1200" baseline="30000" dirty="0"/>
              <a:t>o</a:t>
            </a:r>
            <a:r>
              <a:rPr lang="en-US" sz="1200" dirty="0"/>
              <a:t> </a:t>
            </a:r>
            <a:r>
              <a:rPr lang="en-US" sz="1200" dirty="0" err="1"/>
              <a:t>beetween</a:t>
            </a:r>
            <a:r>
              <a:rPr lang="en-US" sz="1200" dirty="0"/>
              <a:t> measured and calculated </a:t>
            </a:r>
            <a:r>
              <a:rPr lang="en-US" sz="1200" dirty="0">
                <a:latin typeface="Symbol"/>
              </a:rPr>
              <a:t>p-</a:t>
            </a:r>
          </a:p>
        </p:txBody>
      </p:sp>
      <p:sp>
        <p:nvSpPr>
          <p:cNvPr id="29" name="TextBox 28"/>
          <p:cNvSpPr txBox="1"/>
          <p:nvPr/>
        </p:nvSpPr>
        <p:spPr>
          <a:xfrm>
            <a:off x="3003118" y="2666999"/>
            <a:ext cx="184666" cy="215444"/>
          </a:xfrm>
          <a:prstGeom prst="rect">
            <a:avLst/>
          </a:prstGeom>
          <a:noFill/>
        </p:spPr>
        <p:txBody>
          <a:bodyPr wrap="none" rtlCol="0">
            <a:spAutoFit/>
          </a:bodyPr>
          <a:lstStyle/>
          <a:p>
            <a:endParaRPr lang="en-US" sz="1200" baseline="30000" dirty="0"/>
          </a:p>
        </p:txBody>
      </p:sp>
      <p:sp>
        <p:nvSpPr>
          <p:cNvPr id="11" name="TextBox 10"/>
          <p:cNvSpPr txBox="1"/>
          <p:nvPr/>
        </p:nvSpPr>
        <p:spPr>
          <a:xfrm>
            <a:off x="2743200" y="1828800"/>
            <a:ext cx="754922" cy="246221"/>
          </a:xfrm>
          <a:prstGeom prst="rect">
            <a:avLst/>
          </a:prstGeom>
          <a:noFill/>
        </p:spPr>
        <p:txBody>
          <a:bodyPr wrap="none" rtlCol="0">
            <a:spAutoFit/>
          </a:bodyPr>
          <a:lstStyle/>
          <a:p>
            <a:r>
              <a:rPr lang="en-US" sz="1000" dirty="0"/>
              <a:t>measured</a:t>
            </a:r>
          </a:p>
        </p:txBody>
      </p:sp>
      <p:sp>
        <p:nvSpPr>
          <p:cNvPr id="30" name="TextBox 29"/>
          <p:cNvSpPr txBox="1"/>
          <p:nvPr/>
        </p:nvSpPr>
        <p:spPr>
          <a:xfrm>
            <a:off x="1600200" y="1905000"/>
            <a:ext cx="762123" cy="246221"/>
          </a:xfrm>
          <a:prstGeom prst="rect">
            <a:avLst/>
          </a:prstGeom>
          <a:noFill/>
        </p:spPr>
        <p:txBody>
          <a:bodyPr wrap="none" rtlCol="0">
            <a:spAutoFit/>
          </a:bodyPr>
          <a:lstStyle/>
          <a:p>
            <a:r>
              <a:rPr lang="en-US" sz="1000" dirty="0"/>
              <a:t>calculated</a:t>
            </a:r>
          </a:p>
        </p:txBody>
      </p:sp>
      <p:sp>
        <p:nvSpPr>
          <p:cNvPr id="53258" name="TextBox 4"/>
          <p:cNvSpPr txBox="1">
            <a:spLocks noChangeArrowheads="1"/>
          </p:cNvSpPr>
          <p:nvPr/>
        </p:nvSpPr>
        <p:spPr bwMode="auto">
          <a:xfrm>
            <a:off x="5105400" y="2590800"/>
            <a:ext cx="14199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dirty="0" err="1"/>
              <a:t>ep</a:t>
            </a:r>
            <a:r>
              <a:rPr lang="en-US" sz="1800" dirty="0"/>
              <a:t>-&gt;</a:t>
            </a:r>
            <a:r>
              <a:rPr lang="en-US" sz="1800" dirty="0" err="1"/>
              <a:t>e’p’</a:t>
            </a:r>
            <a:r>
              <a:rPr lang="en-US" altLang="ja-JP" sz="1800" dirty="0" err="1">
                <a:latin typeface="Symbol" charset="0"/>
              </a:rPr>
              <a:t>p</a:t>
            </a:r>
            <a:r>
              <a:rPr lang="en-US" altLang="ja-JP" sz="1800" baseline="30000" dirty="0" err="1">
                <a:latin typeface="Symbol" charset="0"/>
              </a:rPr>
              <a:t>+</a:t>
            </a:r>
            <a:r>
              <a:rPr lang="en-US" altLang="ja-JP" sz="1800" dirty="0" err="1">
                <a:latin typeface="Symbol" charset="0"/>
              </a:rPr>
              <a:t>p</a:t>
            </a:r>
            <a:r>
              <a:rPr lang="en-US" altLang="ja-JP" sz="1800" baseline="30000" dirty="0">
                <a:latin typeface="Symbol" charset="0"/>
              </a:rPr>
              <a:t>-</a:t>
            </a:r>
            <a:endParaRPr lang="en-US" sz="1800" baseline="30000" dirty="0"/>
          </a:p>
        </p:txBody>
      </p:sp>
      <p:cxnSp>
        <p:nvCxnSpPr>
          <p:cNvPr id="10" name="Straight Arrow Connector 9"/>
          <p:cNvCxnSpPr/>
          <p:nvPr/>
        </p:nvCxnSpPr>
        <p:spPr>
          <a:xfrm>
            <a:off x="6172200" y="2209800"/>
            <a:ext cx="1066800"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5410200" y="4648200"/>
            <a:ext cx="533400"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cxnSpLocks/>
          </p:cNvCxnSpPr>
          <p:nvPr/>
        </p:nvCxnSpPr>
        <p:spPr>
          <a:xfrm>
            <a:off x="5440680" y="5257800"/>
            <a:ext cx="228600" cy="0"/>
          </a:xfrm>
          <a:prstGeom prst="straightConnector1">
            <a:avLst/>
          </a:prstGeom>
          <a:ln w="3175">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019013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343DB4A7-5CD0-704A-9A7C-9CAFFEAC5A74}"/>
              </a:ext>
            </a:extLst>
          </p:cNvPr>
          <p:cNvPicPr>
            <a:picLocks noChangeAspect="1"/>
          </p:cNvPicPr>
          <p:nvPr/>
        </p:nvPicPr>
        <p:blipFill>
          <a:blip r:embed="rId2"/>
          <a:stretch>
            <a:fillRect/>
          </a:stretch>
        </p:blipFill>
        <p:spPr>
          <a:xfrm>
            <a:off x="4800600" y="914400"/>
            <a:ext cx="4276807" cy="2362200"/>
          </a:xfrm>
          <a:prstGeom prst="rect">
            <a:avLst/>
          </a:prstGeom>
        </p:spPr>
      </p:pic>
      <p:sp>
        <p:nvSpPr>
          <p:cNvPr id="53249" name="Title 1"/>
          <p:cNvSpPr>
            <a:spLocks noGrp="1" noChangeArrowheads="1"/>
          </p:cNvSpPr>
          <p:nvPr>
            <p:ph type="title"/>
          </p:nvPr>
        </p:nvSpPr>
        <p:spPr>
          <a:xfrm>
            <a:off x="0" y="23813"/>
            <a:ext cx="9144000" cy="563562"/>
          </a:xfrm>
        </p:spPr>
        <p:txBody>
          <a:bodyPr/>
          <a:lstStyle/>
          <a:p>
            <a:r>
              <a:rPr lang="en-US" dirty="0">
                <a:latin typeface="Arial" charset="0"/>
                <a:ea typeface="MS PGothic" charset="0"/>
              </a:rPr>
              <a:t>A</a:t>
            </a:r>
            <a:r>
              <a:rPr lang="en-US" baseline="-25000" dirty="0">
                <a:latin typeface="Arial" charset="0"/>
                <a:ea typeface="MS PGothic" charset="0"/>
              </a:rPr>
              <a:t>LL</a:t>
            </a:r>
            <a:r>
              <a:rPr lang="en-US" dirty="0">
                <a:latin typeface="Arial" charset="0"/>
                <a:ea typeface="MS PGothic" charset="0"/>
              </a:rPr>
              <a:t> studies of exclusive  </a:t>
            </a:r>
            <a:r>
              <a:rPr lang="en-US" dirty="0">
                <a:latin typeface="Symbol" charset="0"/>
                <a:ea typeface="MS PGothic" charset="0"/>
              </a:rPr>
              <a:t>r</a:t>
            </a:r>
            <a:r>
              <a:rPr lang="en-US" baseline="30000" dirty="0">
                <a:latin typeface="Arial" charset="0"/>
                <a:ea typeface="MS PGothic" charset="0"/>
              </a:rPr>
              <a:t>0</a:t>
            </a:r>
            <a:r>
              <a:rPr lang="en-US" dirty="0">
                <a:latin typeface="Arial" charset="0"/>
                <a:ea typeface="MS PGothic" charset="0"/>
              </a:rPr>
              <a:t> : HERMES</a:t>
            </a:r>
          </a:p>
        </p:txBody>
      </p:sp>
      <p:sp>
        <p:nvSpPr>
          <p:cNvPr id="53250" name="Slide Number Placeholder 5"/>
          <p:cNvSpPr>
            <a:spLocks noGrp="1"/>
          </p:cNvSpPr>
          <p:nvPr>
            <p:ph type="sldNum" sz="quarter" idx="11"/>
          </p:nvPr>
        </p:nvSpPr>
        <p:spPr>
          <a:xfrm>
            <a:off x="8458200" y="7146925"/>
            <a:ext cx="6858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7DBED031-2CD2-414B-AFD6-104DA72A6FDF}" type="slidenum">
              <a:rPr lang="en-US" sz="1400"/>
              <a:pPr/>
              <a:t>18</a:t>
            </a:fld>
            <a:endParaRPr lang="en-US" sz="1400"/>
          </a:p>
        </p:txBody>
      </p:sp>
      <p:sp>
        <p:nvSpPr>
          <p:cNvPr id="3" name="Footer Placeholder 2"/>
          <p:cNvSpPr>
            <a:spLocks noGrp="1"/>
          </p:cNvSpPr>
          <p:nvPr>
            <p:ph type="ftr" sz="quarter" idx="10"/>
          </p:nvPr>
        </p:nvSpPr>
        <p:spPr/>
        <p:txBody>
          <a:bodyPr/>
          <a:lstStyle/>
          <a:p>
            <a:pPr>
              <a:defRPr/>
            </a:pPr>
            <a:r>
              <a:rPr lang="it-IT" smtClean="0"/>
              <a:t>H. Avakian, JLab, Nov 14</a:t>
            </a:r>
            <a:endParaRPr lang="en-US"/>
          </a:p>
        </p:txBody>
      </p:sp>
      <p:sp>
        <p:nvSpPr>
          <p:cNvPr id="53260" name="TextBox 5"/>
          <p:cNvSpPr txBox="1">
            <a:spLocks noChangeArrowheads="1"/>
          </p:cNvSpPr>
          <p:nvPr/>
        </p:nvSpPr>
        <p:spPr bwMode="auto">
          <a:xfrm>
            <a:off x="4648200" y="3429000"/>
            <a:ext cx="4495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dirty="0" smtClean="0"/>
              <a:t>1D plots can be really misleading need multi</a:t>
            </a:r>
            <a:r>
              <a:rPr lang="en-US" sz="1600" dirty="0"/>
              <a:t>-D</a:t>
            </a:r>
            <a:endParaRPr lang="en-US" sz="1600" baseline="-25000" dirty="0"/>
          </a:p>
        </p:txBody>
      </p:sp>
      <p:pic>
        <p:nvPicPr>
          <p:cNvPr id="13" name="Picture 12">
            <a:extLst>
              <a:ext uri="{FF2B5EF4-FFF2-40B4-BE49-F238E27FC236}">
                <a16:creationId xmlns="" xmlns:a16="http://schemas.microsoft.com/office/drawing/2014/main" id="{C14A2C5D-3590-9844-A8BC-FC2652186FC9}"/>
              </a:ext>
            </a:extLst>
          </p:cNvPr>
          <p:cNvPicPr>
            <a:picLocks noChangeAspect="1"/>
          </p:cNvPicPr>
          <p:nvPr/>
        </p:nvPicPr>
        <p:blipFill>
          <a:blip r:embed="rId3"/>
          <a:stretch>
            <a:fillRect/>
          </a:stretch>
        </p:blipFill>
        <p:spPr>
          <a:xfrm>
            <a:off x="4321593" y="4038600"/>
            <a:ext cx="4800600" cy="1987550"/>
          </a:xfrm>
          <a:prstGeom prst="rect">
            <a:avLst/>
          </a:prstGeom>
        </p:spPr>
      </p:pic>
      <p:sp>
        <p:nvSpPr>
          <p:cNvPr id="33" name="TextBox 5">
            <a:extLst>
              <a:ext uri="{FF2B5EF4-FFF2-40B4-BE49-F238E27FC236}">
                <a16:creationId xmlns="" xmlns:a16="http://schemas.microsoft.com/office/drawing/2014/main" id="{D384C14E-C023-DC46-A786-97322B921279}"/>
              </a:ext>
            </a:extLst>
          </p:cNvPr>
          <p:cNvSpPr txBox="1">
            <a:spLocks noChangeArrowheads="1"/>
          </p:cNvSpPr>
          <p:nvPr/>
        </p:nvSpPr>
        <p:spPr bwMode="auto">
          <a:xfrm>
            <a:off x="34664" y="3886200"/>
            <a:ext cx="4267200" cy="1261884"/>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dirty="0"/>
              <a:t>For a proper extraction of multiplicities and spin-azimuthal modulations of  exclusive</a:t>
            </a:r>
            <a:r>
              <a:rPr lang="en-US" sz="2000" dirty="0"/>
              <a:t> </a:t>
            </a:r>
            <a:r>
              <a:rPr lang="en-US" sz="2000" b="1" dirty="0" err="1">
                <a:latin typeface="Symbol"/>
              </a:rPr>
              <a:t>r</a:t>
            </a:r>
            <a:r>
              <a:rPr lang="en-US" sz="1600" dirty="0" err="1"/>
              <a:t>s</a:t>
            </a:r>
            <a:r>
              <a:rPr lang="en-US" sz="1600" dirty="0"/>
              <a:t>, clean separation  is needed for </a:t>
            </a:r>
            <a:r>
              <a:rPr lang="en-US" sz="2000" b="1" dirty="0">
                <a:solidFill>
                  <a:srgbClr val="000000"/>
                </a:solidFill>
                <a:latin typeface="Symbol"/>
              </a:rPr>
              <a:t>r</a:t>
            </a:r>
            <a:r>
              <a:rPr lang="en-US" sz="2000" b="1" baseline="30000" dirty="0">
                <a:solidFill>
                  <a:srgbClr val="000000"/>
                </a:solidFill>
                <a:latin typeface="Symbol"/>
              </a:rPr>
              <a:t>0</a:t>
            </a:r>
            <a:r>
              <a:rPr lang="en-US" sz="1600" dirty="0"/>
              <a:t>, and longitudinally polarized </a:t>
            </a:r>
            <a:r>
              <a:rPr lang="en-US" sz="2000" b="1" dirty="0">
                <a:latin typeface="Symbol"/>
              </a:rPr>
              <a:t>r</a:t>
            </a:r>
            <a:r>
              <a:rPr lang="en-US" sz="2000" b="1" baseline="30000" dirty="0">
                <a:latin typeface="Symbol"/>
              </a:rPr>
              <a:t>0</a:t>
            </a:r>
            <a:r>
              <a:rPr lang="en-US" sz="1600" b="1" baseline="30000" dirty="0">
                <a:latin typeface="Symbol"/>
              </a:rPr>
              <a:t> </a:t>
            </a:r>
            <a:r>
              <a:rPr lang="en-US" sz="1600" dirty="0"/>
              <a:t>signal, in particular</a:t>
            </a:r>
            <a:endParaRPr lang="en-US" sz="1600" baseline="-25000" dirty="0"/>
          </a:p>
        </p:txBody>
      </p:sp>
      <p:sp>
        <p:nvSpPr>
          <p:cNvPr id="16" name="Rectangle 15">
            <a:extLst>
              <a:ext uri="{FF2B5EF4-FFF2-40B4-BE49-F238E27FC236}">
                <a16:creationId xmlns="" xmlns:a16="http://schemas.microsoft.com/office/drawing/2014/main" id="{A8AAA61C-7D1A-C94F-B579-6EE0D0D8DF0B}"/>
              </a:ext>
            </a:extLst>
          </p:cNvPr>
          <p:cNvSpPr/>
          <p:nvPr/>
        </p:nvSpPr>
        <p:spPr>
          <a:xfrm>
            <a:off x="6934200" y="1066800"/>
            <a:ext cx="1781257" cy="276999"/>
          </a:xfrm>
          <a:prstGeom prst="rect">
            <a:avLst/>
          </a:prstGeom>
        </p:spPr>
        <p:txBody>
          <a:bodyPr wrap="none">
            <a:spAutoFit/>
          </a:bodyPr>
          <a:lstStyle/>
          <a:p>
            <a:r>
              <a:rPr lang="en-US" sz="1200" dirty="0"/>
              <a:t>A</a:t>
            </a:r>
            <a:r>
              <a:rPr lang="en-US" sz="1200" baseline="-25000" dirty="0"/>
              <a:t>1</a:t>
            </a:r>
            <a:r>
              <a:rPr lang="el-GR" sz="1200" baseline="-25000" dirty="0"/>
              <a:t>ρ</a:t>
            </a:r>
            <a:r>
              <a:rPr lang="en-US" sz="1200" dirty="0"/>
              <a:t>=</a:t>
            </a:r>
            <a:r>
              <a:rPr lang="el-GR" sz="1200" dirty="0"/>
              <a:t>0.23 ± 0.14±0.02</a:t>
            </a:r>
            <a:endParaRPr lang="en-US" sz="1200" dirty="0"/>
          </a:p>
        </p:txBody>
      </p:sp>
      <p:sp>
        <p:nvSpPr>
          <p:cNvPr id="19" name="TextBox 18">
            <a:extLst>
              <a:ext uri="{FF2B5EF4-FFF2-40B4-BE49-F238E27FC236}">
                <a16:creationId xmlns="" xmlns:a16="http://schemas.microsoft.com/office/drawing/2014/main" id="{244EF00A-3C5F-CB4F-928F-C535EDFCAA74}"/>
              </a:ext>
            </a:extLst>
          </p:cNvPr>
          <p:cNvSpPr txBox="1"/>
          <p:nvPr/>
        </p:nvSpPr>
        <p:spPr>
          <a:xfrm>
            <a:off x="381000" y="5410200"/>
            <a:ext cx="3726378" cy="523220"/>
          </a:xfrm>
          <a:prstGeom prst="rect">
            <a:avLst/>
          </a:prstGeom>
          <a:noFill/>
        </p:spPr>
        <p:txBody>
          <a:bodyPr wrap="square" rtlCol="0">
            <a:spAutoFit/>
          </a:bodyPr>
          <a:lstStyle/>
          <a:p>
            <a:r>
              <a:rPr lang="en-US" sz="1400" dirty="0"/>
              <a:t>At low P</a:t>
            </a:r>
            <a:r>
              <a:rPr lang="en-US" sz="1400" baseline="-25000" dirty="0"/>
              <a:t>T</a:t>
            </a:r>
            <a:r>
              <a:rPr lang="en-US" sz="1400" dirty="0"/>
              <a:t>, where the background is smaller, the asymmetry indeed tend to be negative</a:t>
            </a:r>
          </a:p>
        </p:txBody>
      </p:sp>
      <p:pic>
        <p:nvPicPr>
          <p:cNvPr id="4" name="Picture 3">
            <a:extLst>
              <a:ext uri="{FF2B5EF4-FFF2-40B4-BE49-F238E27FC236}">
                <a16:creationId xmlns="" xmlns:a16="http://schemas.microsoft.com/office/drawing/2014/main" id="{AD7E064E-7E41-BD42-A381-61DFDB6EF7CF}"/>
              </a:ext>
            </a:extLst>
          </p:cNvPr>
          <p:cNvPicPr>
            <a:picLocks noChangeAspect="1"/>
          </p:cNvPicPr>
          <p:nvPr/>
        </p:nvPicPr>
        <p:blipFill>
          <a:blip r:embed="rId4"/>
          <a:stretch>
            <a:fillRect/>
          </a:stretch>
        </p:blipFill>
        <p:spPr>
          <a:xfrm>
            <a:off x="82715" y="961896"/>
            <a:ext cx="4249799" cy="2695704"/>
          </a:xfrm>
          <a:prstGeom prst="rect">
            <a:avLst/>
          </a:prstGeom>
        </p:spPr>
      </p:pic>
      <p:pic>
        <p:nvPicPr>
          <p:cNvPr id="15" name="Picture 14">
            <a:extLst>
              <a:ext uri="{FF2B5EF4-FFF2-40B4-BE49-F238E27FC236}">
                <a16:creationId xmlns="" xmlns:a16="http://schemas.microsoft.com/office/drawing/2014/main" id="{B7D0E265-2BFB-AD4F-9DB8-6AB7D2313422}"/>
              </a:ext>
            </a:extLst>
          </p:cNvPr>
          <p:cNvPicPr>
            <a:picLocks noChangeAspect="1"/>
          </p:cNvPicPr>
          <p:nvPr/>
        </p:nvPicPr>
        <p:blipFill>
          <a:blip r:embed="rId5"/>
          <a:stretch>
            <a:fillRect/>
          </a:stretch>
        </p:blipFill>
        <p:spPr>
          <a:xfrm>
            <a:off x="762000" y="1066800"/>
            <a:ext cx="1443441" cy="1524000"/>
          </a:xfrm>
          <a:prstGeom prst="rect">
            <a:avLst/>
          </a:prstGeom>
        </p:spPr>
      </p:pic>
      <p:cxnSp>
        <p:nvCxnSpPr>
          <p:cNvPr id="14" name="Straight Arrow Connector 13"/>
          <p:cNvCxnSpPr/>
          <p:nvPr/>
        </p:nvCxnSpPr>
        <p:spPr>
          <a:xfrm flipV="1">
            <a:off x="5410200" y="1524000"/>
            <a:ext cx="914400" cy="1981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3886200" y="5181600"/>
            <a:ext cx="838200" cy="609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52400" y="6096000"/>
            <a:ext cx="7420095" cy="369332"/>
          </a:xfrm>
          <a:prstGeom prst="rect">
            <a:avLst/>
          </a:prstGeom>
          <a:noFill/>
        </p:spPr>
        <p:txBody>
          <a:bodyPr wrap="none" rtlCol="0">
            <a:spAutoFit/>
          </a:bodyPr>
          <a:lstStyle/>
          <a:p>
            <a:r>
              <a:rPr lang="en-US" dirty="0" smtClean="0"/>
              <a:t>Accounting of </a:t>
            </a:r>
            <a:r>
              <a:rPr lang="en-US" b="1" dirty="0" smtClean="0">
                <a:latin typeface="Symbol"/>
              </a:rPr>
              <a:t>r</a:t>
            </a:r>
            <a:r>
              <a:rPr lang="en-US" b="1" baseline="30000" dirty="0" smtClean="0">
                <a:latin typeface="Symbol"/>
              </a:rPr>
              <a:t>0 </a:t>
            </a:r>
            <a:r>
              <a:rPr lang="en-US" dirty="0" smtClean="0"/>
              <a:t>will change the phenomenology of </a:t>
            </a:r>
            <a:r>
              <a:rPr lang="en-US" dirty="0" err="1" smtClean="0"/>
              <a:t>helicity</a:t>
            </a:r>
            <a:r>
              <a:rPr lang="en-US" dirty="0" smtClean="0"/>
              <a:t> distributions </a:t>
            </a:r>
            <a:endParaRPr lang="en-US" dirty="0"/>
          </a:p>
        </p:txBody>
      </p:sp>
    </p:spTree>
    <p:extLst>
      <p:ext uri="{BB962C8B-B14F-4D97-AF65-F5344CB8AC3E}">
        <p14:creationId xmlns:p14="http://schemas.microsoft.com/office/powerpoint/2010/main" val="29423821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980F7150-455F-F646-952B-ABA5BF95E19E}" type="slidenum">
              <a:rPr lang="en-US" sz="1400"/>
              <a:pPr/>
              <a:t>19</a:t>
            </a:fld>
            <a:endParaRPr lang="en-US" sz="1400"/>
          </a:p>
        </p:txBody>
      </p:sp>
      <p:sp>
        <p:nvSpPr>
          <p:cNvPr id="48130" name="Rectangle 5"/>
          <p:cNvSpPr>
            <a:spLocks noChangeArrowheads="1"/>
          </p:cNvSpPr>
          <p:nvPr/>
        </p:nvSpPr>
        <p:spPr bwMode="auto">
          <a:xfrm>
            <a:off x="152400" y="762000"/>
            <a:ext cx="8458200" cy="535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eaLnBrk="1" hangingPunct="1">
              <a:buFontTx/>
              <a:buChar char="•"/>
            </a:pPr>
            <a:r>
              <a:rPr lang="en-US" dirty="0"/>
              <a:t>Studies of QCD dynamics with controlled systematics involving Semi-Inclusive DIS, requires </a:t>
            </a:r>
            <a:r>
              <a:rPr lang="en-US" u="sng" dirty="0"/>
              <a:t>multidimensional measurements of cross sections/multiplicities/asymmetries </a:t>
            </a:r>
            <a:r>
              <a:rPr lang="en-US" dirty="0"/>
              <a:t>as a function of all involved kinematical variables (including P</a:t>
            </a:r>
            <a:r>
              <a:rPr lang="en-US" baseline="-25000" dirty="0"/>
              <a:t>T</a:t>
            </a:r>
            <a:r>
              <a:rPr lang="en-US" dirty="0"/>
              <a:t> and </a:t>
            </a:r>
            <a:r>
              <a:rPr lang="en-US" dirty="0">
                <a:latin typeface="Symbol" charset="0"/>
              </a:rPr>
              <a:t>f</a:t>
            </a:r>
            <a:r>
              <a:rPr lang="en-US" dirty="0" smtClean="0"/>
              <a:t>). </a:t>
            </a:r>
            <a:r>
              <a:rPr lang="en-US" dirty="0" smtClean="0">
                <a:solidFill>
                  <a:srgbClr val="FF0000"/>
                </a:solidFill>
              </a:rPr>
              <a:t>Need reform in  theory-phenomenology-experiment coordination</a:t>
            </a:r>
            <a:endParaRPr lang="en-US" dirty="0">
              <a:solidFill>
                <a:srgbClr val="FF0000"/>
              </a:solidFill>
            </a:endParaRPr>
          </a:p>
          <a:p>
            <a:pPr marL="342900" indent="-342900" eaLnBrk="1" hangingPunct="1">
              <a:buFontTx/>
              <a:buChar char="•"/>
            </a:pPr>
            <a:endParaRPr lang="en-US" dirty="0"/>
          </a:p>
          <a:p>
            <a:pPr marL="800100" lvl="1" indent="-342900" eaLnBrk="1" hangingPunct="1">
              <a:buFontTx/>
              <a:buChar char="•"/>
            </a:pPr>
            <a:r>
              <a:rPr lang="en-US" dirty="0"/>
              <a:t>For interpretation of the SIDIS data it is critical to </a:t>
            </a:r>
            <a:r>
              <a:rPr lang="en-US" u="sng" dirty="0"/>
              <a:t>separate contributions from different structure functions, as well as separation of different production mechanisms in a given structure function (including VMs)</a:t>
            </a:r>
          </a:p>
          <a:p>
            <a:pPr marL="342900" indent="-342900" eaLnBrk="1" hangingPunct="1">
              <a:buFontTx/>
              <a:buChar char="•"/>
            </a:pPr>
            <a:endParaRPr lang="en-US" dirty="0"/>
          </a:p>
          <a:p>
            <a:pPr marL="800100" lvl="1" indent="-342900" eaLnBrk="1" hangingPunct="1">
              <a:buFontTx/>
              <a:buChar char="•"/>
            </a:pPr>
            <a:r>
              <a:rPr lang="en-US" dirty="0"/>
              <a:t>The diffractive VM contributions, violate the factorized picture of SIDIS based on the dominance of the leading twist contributions,  and the “rho free SIDIS” may help to address the challenges of phenomenology</a:t>
            </a:r>
          </a:p>
          <a:p>
            <a:pPr marL="342900" indent="-342900" eaLnBrk="1" hangingPunct="1">
              <a:buFontTx/>
              <a:buChar char="•"/>
            </a:pPr>
            <a:endParaRPr lang="en-US" dirty="0"/>
          </a:p>
          <a:p>
            <a:pPr marL="342900" indent="-342900" eaLnBrk="1" hangingPunct="1">
              <a:buFontTx/>
              <a:buChar char="•"/>
            </a:pPr>
            <a:endParaRPr lang="en-US" dirty="0"/>
          </a:p>
          <a:p>
            <a:pPr marL="342900" indent="-342900" eaLnBrk="1" hangingPunct="1">
              <a:buFontTx/>
              <a:buChar char="•"/>
            </a:pPr>
            <a:r>
              <a:rPr lang="en-US" dirty="0" smtClean="0"/>
              <a:t>Need better coordination of efforts in theory-phenomenology-experiment</a:t>
            </a:r>
          </a:p>
          <a:p>
            <a:pPr marL="342900" indent="-342900" eaLnBrk="1" hangingPunct="1">
              <a:buFontTx/>
              <a:buChar char="•"/>
            </a:pPr>
            <a:r>
              <a:rPr lang="en-US" dirty="0" smtClean="0"/>
              <a:t>New tools, such as AI,ML,</a:t>
            </a:r>
            <a:r>
              <a:rPr lang="is-IS" dirty="0" smtClean="0"/>
              <a:t>… combined with enhanced hardware resources would allow qalitatively new methods for data analysis (LoI suggested). The J</a:t>
            </a:r>
            <a:r>
              <a:rPr lang="en-US" dirty="0"/>
              <a:t>L</a:t>
            </a:r>
            <a:r>
              <a:rPr lang="is-IS" dirty="0" smtClean="0"/>
              <a:t>ab current and incoming data is absolutely critical for future studies of 3D and can be utilized to test the new approaches.</a:t>
            </a:r>
            <a:endParaRPr lang="en-US" sz="1600" dirty="0"/>
          </a:p>
        </p:txBody>
      </p:sp>
      <p:sp>
        <p:nvSpPr>
          <p:cNvPr id="48131" name="TextBox 9"/>
          <p:cNvSpPr txBox="1">
            <a:spLocks noChangeArrowheads="1"/>
          </p:cNvSpPr>
          <p:nvPr/>
        </p:nvSpPr>
        <p:spPr bwMode="auto">
          <a:xfrm>
            <a:off x="1905000" y="93663"/>
            <a:ext cx="2527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3600"/>
              <a:t>SUMMARY</a:t>
            </a:r>
          </a:p>
        </p:txBody>
      </p:sp>
      <p:sp>
        <p:nvSpPr>
          <p:cNvPr id="2" name="Footer Placeholder 1"/>
          <p:cNvSpPr>
            <a:spLocks noGrp="1"/>
          </p:cNvSpPr>
          <p:nvPr>
            <p:ph type="ftr" sz="quarter" idx="10"/>
          </p:nvPr>
        </p:nvSpPr>
        <p:spPr/>
        <p:txBody>
          <a:bodyPr/>
          <a:lstStyle/>
          <a:p>
            <a:pPr>
              <a:defRPr/>
            </a:pPr>
            <a:r>
              <a:rPr lang="it-IT" smtClean="0"/>
              <a:t>H. Avakian, JLab, Nov 14</a:t>
            </a:r>
            <a:endParaRPr lang="en-US"/>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Footer Placeholder 3"/>
          <p:cNvSpPr>
            <a:spLocks noGrp="1"/>
          </p:cNvSpPr>
          <p:nvPr>
            <p:ph type="ftr" sz="quarter" idx="10"/>
          </p:nvPr>
        </p:nvSpPr>
        <p:spPr>
          <a:xfrm>
            <a:off x="3124200" y="6565900"/>
            <a:ext cx="4006850" cy="242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it-IT" sz="1400" smtClean="0"/>
              <a:t>H. Avakian, JLab, Nov 14</a:t>
            </a:r>
            <a:endParaRPr lang="en-US" sz="1400"/>
          </a:p>
        </p:txBody>
      </p:sp>
      <p:sp>
        <p:nvSpPr>
          <p:cNvPr id="20482"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D50E59F8-BB5E-5C47-85AC-9744F64DB43A}" type="slidenum">
              <a:rPr lang="en-US" sz="1400"/>
              <a:pPr/>
              <a:t>2</a:t>
            </a:fld>
            <a:endParaRPr lang="en-US" sz="1400"/>
          </a:p>
        </p:txBody>
      </p:sp>
      <p:sp>
        <p:nvSpPr>
          <p:cNvPr id="448532" name="Rectangle 20"/>
          <p:cNvSpPr>
            <a:spLocks noGrp="1" noChangeArrowheads="1"/>
          </p:cNvSpPr>
          <p:nvPr>
            <p:ph type="title"/>
          </p:nvPr>
        </p:nvSpPr>
        <p:spPr>
          <a:xfrm>
            <a:off x="-152400" y="152400"/>
            <a:ext cx="9296400" cy="457200"/>
          </a:xfrm>
        </p:spPr>
        <p:txBody>
          <a:bodyPr/>
          <a:lstStyle/>
          <a:p>
            <a:pPr eaLnBrk="1" hangingPunct="1">
              <a:defRPr/>
            </a:pPr>
            <a:r>
              <a:rPr lang="en-US" sz="3200" dirty="0">
                <a:latin typeface="Arial" charset="0"/>
                <a:ea typeface="MS PGothic" charset="0"/>
              </a:rPr>
              <a:t> </a:t>
            </a:r>
            <a:r>
              <a:rPr lang="en-US" sz="3200" dirty="0" smtClean="0">
                <a:latin typeface="Arial" charset="0"/>
                <a:ea typeface="MS PGothic" charset="0"/>
              </a:rPr>
              <a:t>Polarized </a:t>
            </a:r>
            <a:r>
              <a:rPr lang="en-US" sz="3200" dirty="0" err="1" smtClean="0">
                <a:latin typeface="Arial" charset="0"/>
                <a:ea typeface="MS PGothic" charset="0"/>
              </a:rPr>
              <a:t>Leptoproduction</a:t>
            </a:r>
            <a:endParaRPr lang="en-US" sz="3200" dirty="0">
              <a:effectLst>
                <a:outerShdw blurRad="38100" dist="38100" dir="2700000" algn="tl">
                  <a:srgbClr val="DDDDDD"/>
                </a:outerShdw>
              </a:effectLst>
              <a:latin typeface="Arial" charset="0"/>
              <a:ea typeface="MS PGothic" charset="0"/>
            </a:endParaRPr>
          </a:p>
        </p:txBody>
      </p:sp>
      <p:pic>
        <p:nvPicPr>
          <p:cNvPr id="20489" name="Picture 12" descr="Screen Shot 2015-09-02 at 1.35.14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033713"/>
            <a:ext cx="3632200"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0" name="TextBox 13 1"/>
          <p:cNvSpPr txBox="1">
            <a:spLocks noChangeArrowheads="1"/>
          </p:cNvSpPr>
          <p:nvPr/>
        </p:nvSpPr>
        <p:spPr bwMode="auto">
          <a:xfrm>
            <a:off x="7131050" y="4013200"/>
            <a:ext cx="6477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100"/>
              <a:t>JLab12</a:t>
            </a:r>
          </a:p>
        </p:txBody>
      </p:sp>
      <p:sp>
        <p:nvSpPr>
          <p:cNvPr id="20491" name="TextBox 14"/>
          <p:cNvSpPr txBox="1">
            <a:spLocks noChangeArrowheads="1"/>
          </p:cNvSpPr>
          <p:nvPr/>
        </p:nvSpPr>
        <p:spPr bwMode="auto">
          <a:xfrm>
            <a:off x="7321550" y="3679825"/>
            <a:ext cx="12922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100"/>
              <a:t>HERMES/JLab24</a:t>
            </a:r>
          </a:p>
        </p:txBody>
      </p:sp>
      <p:sp>
        <p:nvSpPr>
          <p:cNvPr id="17441" name="TextBox 15"/>
          <p:cNvSpPr txBox="1">
            <a:spLocks noChangeArrowheads="1"/>
          </p:cNvSpPr>
          <p:nvPr/>
        </p:nvSpPr>
        <p:spPr bwMode="auto">
          <a:xfrm>
            <a:off x="7521575" y="3302000"/>
            <a:ext cx="892175" cy="261938"/>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defRPr/>
            </a:pPr>
            <a:r>
              <a:rPr lang="en-US" altLang="en-US" sz="1050" dirty="0">
                <a:cs typeface="+mn-cs"/>
              </a:rPr>
              <a:t>COMPASS</a:t>
            </a:r>
          </a:p>
        </p:txBody>
      </p:sp>
      <p:pic>
        <p:nvPicPr>
          <p:cNvPr id="20493" name="Picture 74" descr="Screen Shot 2018-12-06 at 8.50.35 A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5038" y="4965700"/>
            <a:ext cx="3081337"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4" name="TextBox 13 2"/>
          <p:cNvSpPr txBox="1">
            <a:spLocks noChangeArrowheads="1"/>
          </p:cNvSpPr>
          <p:nvPr/>
        </p:nvSpPr>
        <p:spPr bwMode="auto">
          <a:xfrm>
            <a:off x="7577138" y="5135563"/>
            <a:ext cx="1309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00"/>
              <a:t>JLab7/9/11</a:t>
            </a:r>
          </a:p>
        </p:txBody>
      </p:sp>
      <p:pic>
        <p:nvPicPr>
          <p:cNvPr id="2049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835025"/>
            <a:ext cx="3976687"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29"/>
          <p:cNvSpPr txBox="1">
            <a:spLocks noChangeArrowheads="1"/>
          </p:cNvSpPr>
          <p:nvPr/>
        </p:nvSpPr>
        <p:spPr bwMode="auto">
          <a:xfrm>
            <a:off x="2286000" y="762000"/>
            <a:ext cx="2667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defRPr/>
            </a:pPr>
            <a:r>
              <a:rPr lang="en-US" sz="1200" dirty="0" err="1"/>
              <a:t>x</a:t>
            </a:r>
            <a:r>
              <a:rPr lang="en-US" sz="1200" baseline="-25000" dirty="0" err="1"/>
              <a:t>F</a:t>
            </a:r>
            <a:r>
              <a:rPr lang="en-US" sz="1200" dirty="0"/>
              <a:t>&gt;0 (current fragmentation, CFR)</a:t>
            </a:r>
          </a:p>
        </p:txBody>
      </p:sp>
      <p:sp>
        <p:nvSpPr>
          <p:cNvPr id="27" name="Text Box 28"/>
          <p:cNvSpPr txBox="1">
            <a:spLocks noChangeArrowheads="1"/>
          </p:cNvSpPr>
          <p:nvPr/>
        </p:nvSpPr>
        <p:spPr bwMode="auto">
          <a:xfrm>
            <a:off x="0" y="762000"/>
            <a:ext cx="1905000" cy="461665"/>
          </a:xfrm>
          <a:prstGeom prst="rect">
            <a:avLst/>
          </a:prstGeom>
          <a:noFill/>
          <a:ln>
            <a:noFill/>
          </a:ln>
          <a:effectLst/>
          <a:extLst/>
        </p:spPr>
        <p:txBody>
          <a:bodyPr wrap="square">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defRPr/>
            </a:pPr>
            <a:r>
              <a:rPr lang="en-US" sz="1200" i="1" dirty="0" err="1"/>
              <a:t>x</a:t>
            </a:r>
            <a:r>
              <a:rPr lang="en-US" sz="1200" i="1" baseline="-25000" dirty="0" err="1"/>
              <a:t>F</a:t>
            </a:r>
            <a:r>
              <a:rPr lang="en-US" sz="1200" baseline="-25000" dirty="0"/>
              <a:t> </a:t>
            </a:r>
            <a:r>
              <a:rPr lang="en-US" sz="1200" dirty="0"/>
              <a:t>– fractional momentum in the CM frame</a:t>
            </a:r>
          </a:p>
        </p:txBody>
      </p:sp>
      <p:pic>
        <p:nvPicPr>
          <p:cNvPr id="52" name="Picture 34" descr="new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2362200"/>
            <a:ext cx="863600" cy="355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3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828800"/>
            <a:ext cx="525412"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54" name="Picture 13" descr="hermes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1368136"/>
            <a:ext cx="533400" cy="39398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5" name="Picture 37" descr="EICClogo.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724400" y="2895600"/>
            <a:ext cx="743732"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55" descr="Screen Shot 2015-03-25 at 5.46.39 AM.png">
            <a:extLst>
              <a:ext uri="{FF2B5EF4-FFF2-40B4-BE49-F238E27FC236}">
                <a16:creationId xmlns:a16="http://schemas.microsoft.com/office/drawing/2014/main" xmlns="" id="{B113B898-52F3-1746-8BF1-74F6E3E3C52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191000" y="4114800"/>
            <a:ext cx="1371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4" descr="semiallb">
            <a:extLst>
              <a:ext uri="{FF2B5EF4-FFF2-40B4-BE49-F238E27FC236}">
                <a16:creationId xmlns:a16="http://schemas.microsoft.com/office/drawing/2014/main" xmlns="" id="{61A31AA4-3A6C-E146-9B7B-FBC0D7C8620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000" y="3048000"/>
            <a:ext cx="3505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 Box 10">
            <a:extLst>
              <a:ext uri="{FF2B5EF4-FFF2-40B4-BE49-F238E27FC236}">
                <a16:creationId xmlns:a16="http://schemas.microsoft.com/office/drawing/2014/main" xmlns="" id="{E5C2E46C-404A-D64D-A4CC-3AFE0C0F7583}"/>
              </a:ext>
            </a:extLst>
          </p:cNvPr>
          <p:cNvSpPr txBox="1">
            <a:spLocks noChangeArrowheads="1"/>
          </p:cNvSpPr>
          <p:nvPr/>
        </p:nvSpPr>
        <p:spPr bwMode="auto">
          <a:xfrm>
            <a:off x="1922542" y="5498068"/>
            <a:ext cx="2872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b="1" dirty="0">
                <a:latin typeface="Times New Roman" panose="02020603050405020304" pitchFamily="18" charset="0"/>
              </a:rPr>
              <a:t>z</a:t>
            </a:r>
          </a:p>
        </p:txBody>
      </p:sp>
      <p:sp>
        <p:nvSpPr>
          <p:cNvPr id="59" name="Line 9">
            <a:extLst>
              <a:ext uri="{FF2B5EF4-FFF2-40B4-BE49-F238E27FC236}">
                <a16:creationId xmlns:a16="http://schemas.microsoft.com/office/drawing/2014/main" xmlns="" id="{9EE7FB97-43B0-9E4B-927F-5013B9ED1969}"/>
              </a:ext>
            </a:extLst>
          </p:cNvPr>
          <p:cNvSpPr>
            <a:spLocks noChangeShapeType="1"/>
          </p:cNvSpPr>
          <p:nvPr/>
        </p:nvSpPr>
        <p:spPr bwMode="auto">
          <a:xfrm rot="5400000">
            <a:off x="1729268" y="5295900"/>
            <a:ext cx="838200" cy="0"/>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 name="Line 5">
            <a:extLst>
              <a:ext uri="{FF2B5EF4-FFF2-40B4-BE49-F238E27FC236}">
                <a16:creationId xmlns:a16="http://schemas.microsoft.com/office/drawing/2014/main" xmlns="" id="{690362C8-226F-3E41-A227-62918FE44035}"/>
              </a:ext>
            </a:extLst>
          </p:cNvPr>
          <p:cNvSpPr>
            <a:spLocks noChangeShapeType="1"/>
          </p:cNvSpPr>
          <p:nvPr/>
        </p:nvSpPr>
        <p:spPr bwMode="auto">
          <a:xfrm flipH="1" flipV="1">
            <a:off x="2400300" y="3714750"/>
            <a:ext cx="53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 name="Line 6">
            <a:extLst>
              <a:ext uri="{FF2B5EF4-FFF2-40B4-BE49-F238E27FC236}">
                <a16:creationId xmlns:a16="http://schemas.microsoft.com/office/drawing/2014/main" xmlns="" id="{58C962C1-B9D7-9143-8521-718CDE486CEB}"/>
              </a:ext>
            </a:extLst>
          </p:cNvPr>
          <p:cNvSpPr>
            <a:spLocks noChangeShapeType="1"/>
          </p:cNvSpPr>
          <p:nvPr/>
        </p:nvSpPr>
        <p:spPr bwMode="auto">
          <a:xfrm flipH="1" flipV="1">
            <a:off x="2400300" y="4248150"/>
            <a:ext cx="53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 name="Line 8">
            <a:extLst>
              <a:ext uri="{FF2B5EF4-FFF2-40B4-BE49-F238E27FC236}">
                <a16:creationId xmlns:a16="http://schemas.microsoft.com/office/drawing/2014/main" xmlns="" id="{CF5401C9-1866-7F40-9F09-EA1CCB3163A7}"/>
              </a:ext>
            </a:extLst>
          </p:cNvPr>
          <p:cNvSpPr>
            <a:spLocks noChangeShapeType="1"/>
          </p:cNvSpPr>
          <p:nvPr/>
        </p:nvSpPr>
        <p:spPr bwMode="auto">
          <a:xfrm flipH="1" flipV="1">
            <a:off x="2628900" y="4629150"/>
            <a:ext cx="53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 name="TextBox 50">
            <a:extLst>
              <a:ext uri="{FF2B5EF4-FFF2-40B4-BE49-F238E27FC236}">
                <a16:creationId xmlns:a16="http://schemas.microsoft.com/office/drawing/2014/main" xmlns="" id="{5F71A5B3-86FD-1242-AC85-DECFCC6CA0AF}"/>
              </a:ext>
            </a:extLst>
          </p:cNvPr>
          <p:cNvSpPr txBox="1">
            <a:spLocks noChangeArrowheads="1"/>
          </p:cNvSpPr>
          <p:nvPr/>
        </p:nvSpPr>
        <p:spPr bwMode="auto">
          <a:xfrm>
            <a:off x="3009900" y="3943350"/>
            <a:ext cx="376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i="1"/>
              <a:t>x</a:t>
            </a:r>
          </a:p>
        </p:txBody>
      </p:sp>
      <p:sp>
        <p:nvSpPr>
          <p:cNvPr id="64" name="TextBox 51">
            <a:extLst>
              <a:ext uri="{FF2B5EF4-FFF2-40B4-BE49-F238E27FC236}">
                <a16:creationId xmlns:a16="http://schemas.microsoft.com/office/drawing/2014/main" xmlns="" id="{C10B8C72-A9A6-E84F-90BE-FF86A98CED12}"/>
              </a:ext>
            </a:extLst>
          </p:cNvPr>
          <p:cNvSpPr txBox="1">
            <a:spLocks noChangeArrowheads="1"/>
          </p:cNvSpPr>
          <p:nvPr/>
        </p:nvSpPr>
        <p:spPr bwMode="auto">
          <a:xfrm>
            <a:off x="2933700" y="3409950"/>
            <a:ext cx="376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i="1"/>
              <a:t>y</a:t>
            </a:r>
          </a:p>
        </p:txBody>
      </p:sp>
      <p:sp>
        <p:nvSpPr>
          <p:cNvPr id="65" name="TextBox 52">
            <a:extLst>
              <a:ext uri="{FF2B5EF4-FFF2-40B4-BE49-F238E27FC236}">
                <a16:creationId xmlns:a16="http://schemas.microsoft.com/office/drawing/2014/main" xmlns="" id="{37B87350-CF97-C34D-B761-71C1E43768F9}"/>
              </a:ext>
            </a:extLst>
          </p:cNvPr>
          <p:cNvSpPr txBox="1">
            <a:spLocks noChangeArrowheads="1"/>
          </p:cNvSpPr>
          <p:nvPr/>
        </p:nvSpPr>
        <p:spPr bwMode="auto">
          <a:xfrm>
            <a:off x="3052763" y="4476750"/>
            <a:ext cx="376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i="1"/>
              <a:t>z</a:t>
            </a:r>
          </a:p>
        </p:txBody>
      </p:sp>
      <p:grpSp>
        <p:nvGrpSpPr>
          <p:cNvPr id="5" name="Group 4"/>
          <p:cNvGrpSpPr/>
          <p:nvPr/>
        </p:nvGrpSpPr>
        <p:grpSpPr>
          <a:xfrm>
            <a:off x="76201" y="914401"/>
            <a:ext cx="3429000" cy="1905000"/>
            <a:chOff x="76200" y="914400"/>
            <a:chExt cx="4373059" cy="2517577"/>
          </a:xfrm>
        </p:grpSpPr>
        <p:sp>
          <p:nvSpPr>
            <p:cNvPr id="29" name="Text Box 33"/>
            <p:cNvSpPr txBox="1">
              <a:spLocks noChangeArrowheads="1"/>
            </p:cNvSpPr>
            <p:nvPr/>
          </p:nvSpPr>
          <p:spPr bwMode="auto">
            <a:xfrm>
              <a:off x="76200" y="3124200"/>
              <a:ext cx="272736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defRPr/>
              </a:pPr>
              <a:r>
                <a:rPr lang="en-US" sz="1400" dirty="0" err="1"/>
                <a:t>x</a:t>
              </a:r>
              <a:r>
                <a:rPr lang="en-US" sz="1400" baseline="-25000" dirty="0" err="1"/>
                <a:t>F</a:t>
              </a:r>
              <a:r>
                <a:rPr lang="en-US" sz="1400" dirty="0"/>
                <a:t>&lt;0 (target </a:t>
              </a:r>
              <a:r>
                <a:rPr lang="en-US" sz="1400" dirty="0" err="1"/>
                <a:t>fragmentation,TFR</a:t>
              </a:r>
              <a:r>
                <a:rPr lang="en-US" sz="1400" dirty="0"/>
                <a:t>)</a:t>
              </a:r>
            </a:p>
          </p:txBody>
        </p:sp>
        <p:grpSp>
          <p:nvGrpSpPr>
            <p:cNvPr id="34" name="Group 33"/>
            <p:cNvGrpSpPr/>
            <p:nvPr/>
          </p:nvGrpSpPr>
          <p:grpSpPr>
            <a:xfrm>
              <a:off x="381000" y="914400"/>
              <a:ext cx="3790950" cy="2316163"/>
              <a:chOff x="3238500" y="1444625"/>
              <a:chExt cx="3790950" cy="2316163"/>
            </a:xfrm>
          </p:grpSpPr>
          <p:grpSp>
            <p:nvGrpSpPr>
              <p:cNvPr id="35" name="Group 61"/>
              <p:cNvGrpSpPr>
                <a:grpSpLocks/>
              </p:cNvGrpSpPr>
              <p:nvPr/>
            </p:nvGrpSpPr>
            <p:grpSpPr bwMode="auto">
              <a:xfrm>
                <a:off x="3238500" y="1541463"/>
                <a:ext cx="3314700" cy="1984375"/>
                <a:chOff x="762000" y="1533525"/>
                <a:chExt cx="5943600" cy="2733675"/>
              </a:xfrm>
            </p:grpSpPr>
            <p:grpSp>
              <p:nvGrpSpPr>
                <p:cNvPr id="42" name="Group 74"/>
                <p:cNvGrpSpPr>
                  <a:grpSpLocks/>
                </p:cNvGrpSpPr>
                <p:nvPr/>
              </p:nvGrpSpPr>
              <p:grpSpPr bwMode="auto">
                <a:xfrm>
                  <a:off x="762000" y="1533525"/>
                  <a:ext cx="5943600" cy="2733675"/>
                  <a:chOff x="762000" y="1533144"/>
                  <a:chExt cx="5943600" cy="2734056"/>
                </a:xfrm>
              </p:grpSpPr>
              <p:pic>
                <p:nvPicPr>
                  <p:cNvPr id="50" name="Picture 4" descr="targetfra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00" y="1533144"/>
                    <a:ext cx="5943600" cy="273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ounded Rectangle 72"/>
                  <p:cNvSpPr/>
                  <p:nvPr/>
                </p:nvSpPr>
                <p:spPr>
                  <a:xfrm>
                    <a:off x="2819400" y="3505200"/>
                    <a:ext cx="609600" cy="762000"/>
                  </a:xfrm>
                  <a:prstGeom prst="roundRect">
                    <a:avLst/>
                  </a:prstGeom>
                  <a:solidFill>
                    <a:schemeClr val="accent2">
                      <a:lumMod val="20000"/>
                      <a:lumOff val="80000"/>
                    </a:schemeClr>
                  </a:solidFill>
                  <a:ln>
                    <a:solidFill>
                      <a:schemeClr val="tx1"/>
                    </a:solidFill>
                  </a:ln>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grpSp>
              <p:nvGrpSpPr>
                <p:cNvPr id="43" name="Group 79"/>
                <p:cNvGrpSpPr>
                  <a:grpSpLocks/>
                </p:cNvGrpSpPr>
                <p:nvPr/>
              </p:nvGrpSpPr>
              <p:grpSpPr bwMode="auto">
                <a:xfrm>
                  <a:off x="3810000" y="2209800"/>
                  <a:ext cx="228600" cy="573088"/>
                  <a:chOff x="4724400" y="2819400"/>
                  <a:chExt cx="228600" cy="572612"/>
                </a:xfrm>
              </p:grpSpPr>
              <p:cxnSp>
                <p:nvCxnSpPr>
                  <p:cNvPr id="48" name="Curved Connector 49"/>
                  <p:cNvCxnSpPr>
                    <a:cxnSpLocks noChangeShapeType="1"/>
                  </p:cNvCxnSpPr>
                  <p:nvPr/>
                </p:nvCxnSpPr>
                <p:spPr bwMode="auto">
                  <a:xfrm rot="5400000">
                    <a:off x="4799636" y="2895179"/>
                    <a:ext cx="229438" cy="76858"/>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9" name="Curved Connector 50"/>
                  <p:cNvCxnSpPr>
                    <a:cxnSpLocks noChangeShapeType="1"/>
                  </p:cNvCxnSpPr>
                  <p:nvPr/>
                </p:nvCxnSpPr>
                <p:spPr bwMode="auto">
                  <a:xfrm rot="5400000">
                    <a:off x="4666248" y="3255726"/>
                    <a:ext cx="194475" cy="76856"/>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44" name="Group 79"/>
                <p:cNvGrpSpPr>
                  <a:grpSpLocks/>
                </p:cNvGrpSpPr>
                <p:nvPr/>
              </p:nvGrpSpPr>
              <p:grpSpPr bwMode="auto">
                <a:xfrm>
                  <a:off x="3581400" y="2782413"/>
                  <a:ext cx="228600" cy="573088"/>
                  <a:chOff x="4724400" y="2819400"/>
                  <a:chExt cx="228600" cy="572612"/>
                </a:xfrm>
              </p:grpSpPr>
              <p:cxnSp>
                <p:nvCxnSpPr>
                  <p:cNvPr id="46" name="Curved Connector 58"/>
                  <p:cNvCxnSpPr>
                    <a:cxnSpLocks noChangeShapeType="1"/>
                  </p:cNvCxnSpPr>
                  <p:nvPr/>
                </p:nvCxnSpPr>
                <p:spPr bwMode="auto">
                  <a:xfrm rot="5400000">
                    <a:off x="4800511" y="2895544"/>
                    <a:ext cx="229438" cy="76858"/>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7" name="Curved Connector 59"/>
                  <p:cNvCxnSpPr>
                    <a:cxnSpLocks noChangeShapeType="1"/>
                  </p:cNvCxnSpPr>
                  <p:nvPr/>
                </p:nvCxnSpPr>
                <p:spPr bwMode="auto">
                  <a:xfrm rot="5400000">
                    <a:off x="4666792" y="3255759"/>
                    <a:ext cx="192291" cy="79704"/>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cxnSp>
              <p:nvCxnSpPr>
                <p:cNvPr id="45" name="Curved Connector 44"/>
                <p:cNvCxnSpPr>
                  <a:cxnSpLocks noChangeShapeType="1"/>
                </p:cNvCxnSpPr>
                <p:nvPr/>
              </p:nvCxnSpPr>
              <p:spPr bwMode="auto">
                <a:xfrm rot="5400000">
                  <a:off x="3437222" y="3419274"/>
                  <a:ext cx="194637" cy="79703"/>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sp>
            <p:nvSpPr>
              <p:cNvPr id="36" name="Text Box 32"/>
              <p:cNvSpPr txBox="1">
                <a:spLocks noChangeArrowheads="1"/>
              </p:cNvSpPr>
              <p:nvPr/>
            </p:nvSpPr>
            <p:spPr bwMode="auto">
              <a:xfrm>
                <a:off x="6478588" y="1444625"/>
                <a:ext cx="285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b="1"/>
                  <a:t>h</a:t>
                </a:r>
              </a:p>
            </p:txBody>
          </p:sp>
          <p:sp>
            <p:nvSpPr>
              <p:cNvPr id="37" name="Text Box 32"/>
              <p:cNvSpPr txBox="1">
                <a:spLocks noChangeArrowheads="1"/>
              </p:cNvSpPr>
              <p:nvPr/>
            </p:nvSpPr>
            <p:spPr bwMode="auto">
              <a:xfrm>
                <a:off x="3640138" y="3043238"/>
                <a:ext cx="285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b="1"/>
                  <a:t>h</a:t>
                </a:r>
              </a:p>
            </p:txBody>
          </p:sp>
          <p:pic>
            <p:nvPicPr>
              <p:cNvPr id="38" name="Picture 6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02263" y="2133600"/>
                <a:ext cx="1627187"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ounded Rectangle 80"/>
              <p:cNvSpPr/>
              <p:nvPr/>
            </p:nvSpPr>
            <p:spPr bwMode="auto">
              <a:xfrm>
                <a:off x="5818190" y="1541463"/>
                <a:ext cx="339096" cy="616443"/>
              </a:xfrm>
              <a:prstGeom prst="roundRect">
                <a:avLst/>
              </a:prstGeom>
              <a:solidFill>
                <a:schemeClr val="accent2">
                  <a:lumMod val="20000"/>
                  <a:lumOff val="80000"/>
                </a:schemeClr>
              </a:solidFill>
              <a:ln>
                <a:solidFill>
                  <a:schemeClr val="tx1"/>
                </a:solidFill>
              </a:ln>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cxnSp>
            <p:nvCxnSpPr>
              <p:cNvPr id="40" name="Curved Connector 59"/>
              <p:cNvCxnSpPr>
                <a:cxnSpLocks noChangeShapeType="1"/>
              </p:cNvCxnSpPr>
              <p:nvPr/>
            </p:nvCxnSpPr>
            <p:spPr bwMode="auto">
              <a:xfrm rot="5400000">
                <a:off x="4804752" y="2638425"/>
                <a:ext cx="139700" cy="44450"/>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1" name="Curved Connector 59"/>
              <p:cNvCxnSpPr>
                <a:cxnSpLocks noChangeShapeType="1"/>
              </p:cNvCxnSpPr>
              <p:nvPr/>
            </p:nvCxnSpPr>
            <p:spPr bwMode="auto">
              <a:xfrm rot="5400000">
                <a:off x="4923041" y="2249284"/>
                <a:ext cx="139700" cy="44450"/>
              </a:xfrm>
              <a:prstGeom prst="curvedConnector3">
                <a:avLst>
                  <a:gd name="adj1"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sp>
          <p:nvSpPr>
            <p:cNvPr id="66" name="Line 5">
              <a:extLst>
                <a:ext uri="{FF2B5EF4-FFF2-40B4-BE49-F238E27FC236}">
                  <a16:creationId xmlns:a16="http://schemas.microsoft.com/office/drawing/2014/main" xmlns="" id="{690362C8-226F-3E41-A227-62918FE44035}"/>
                </a:ext>
              </a:extLst>
            </p:cNvPr>
            <p:cNvSpPr>
              <a:spLocks noChangeShapeType="1"/>
            </p:cNvSpPr>
            <p:nvPr/>
          </p:nvSpPr>
          <p:spPr bwMode="auto">
            <a:xfrm flipH="1" flipV="1">
              <a:off x="4038600" y="2362200"/>
              <a:ext cx="228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TextBox 1"/>
            <p:cNvSpPr txBox="1"/>
            <p:nvPr/>
          </p:nvSpPr>
          <p:spPr>
            <a:xfrm>
              <a:off x="4114800" y="1905000"/>
              <a:ext cx="334459" cy="369332"/>
            </a:xfrm>
            <a:prstGeom prst="rect">
              <a:avLst/>
            </a:prstGeom>
            <a:noFill/>
          </p:spPr>
          <p:txBody>
            <a:bodyPr wrap="none" rtlCol="0">
              <a:spAutoFit/>
            </a:bodyPr>
            <a:lstStyle/>
            <a:p>
              <a:r>
                <a:rPr lang="en-US" dirty="0" smtClean="0"/>
                <a:t>P</a:t>
              </a:r>
              <a:endParaRPr lang="en-US" dirty="0"/>
            </a:p>
          </p:txBody>
        </p:sp>
      </p:grpSp>
      <p:sp>
        <p:nvSpPr>
          <p:cNvPr id="3" name="Rectangle 2"/>
          <p:cNvSpPr/>
          <p:nvPr/>
        </p:nvSpPr>
        <p:spPr>
          <a:xfrm>
            <a:off x="3886200" y="5334000"/>
            <a:ext cx="2098952" cy="646331"/>
          </a:xfrm>
          <a:prstGeom prst="rect">
            <a:avLst/>
          </a:prstGeom>
        </p:spPr>
        <p:txBody>
          <a:bodyPr wrap="none">
            <a:spAutoFit/>
          </a:bodyPr>
          <a:lstStyle/>
          <a:p>
            <a:r>
              <a:rPr lang="en-US" dirty="0" smtClean="0"/>
              <a:t>in </a:t>
            </a:r>
            <a:r>
              <a:rPr lang="en-US" dirty="0" err="1" smtClean="0"/>
              <a:t>eN</a:t>
            </a:r>
            <a:r>
              <a:rPr lang="en-US" dirty="0" err="1" smtClean="0">
                <a:sym typeface="Wingdings"/>
              </a:rPr>
              <a:t>e’hX</a:t>
            </a:r>
            <a:endParaRPr lang="en-US" dirty="0" smtClean="0">
              <a:sym typeface="Wingdings"/>
            </a:endParaRPr>
          </a:p>
          <a:p>
            <a:r>
              <a:rPr lang="en-US" dirty="0" smtClean="0"/>
              <a:t>6D </a:t>
            </a:r>
            <a:r>
              <a:rPr lang="en-US" dirty="0"/>
              <a:t>(x,Q</a:t>
            </a:r>
            <a:r>
              <a:rPr lang="en-US" baseline="30000" dirty="0"/>
              <a:t>2</a:t>
            </a:r>
            <a:r>
              <a:rPr lang="en-US" dirty="0"/>
              <a:t>,z,P</a:t>
            </a:r>
            <a:r>
              <a:rPr lang="en-US" baseline="-25000" dirty="0"/>
              <a:t>T</a:t>
            </a:r>
            <a:r>
              <a:rPr lang="en-US" dirty="0"/>
              <a:t>,</a:t>
            </a:r>
            <a:r>
              <a:rPr lang="en-US" dirty="0">
                <a:latin typeface="Symbol"/>
              </a:rPr>
              <a:t>f,f</a:t>
            </a:r>
            <a:r>
              <a:rPr lang="en-US" baseline="-25000" dirty="0"/>
              <a:t>S</a:t>
            </a:r>
            <a:r>
              <a:rPr lang="en-US" dirty="0"/>
              <a:t>) </a:t>
            </a:r>
          </a:p>
        </p:txBody>
      </p:sp>
      <p:pic>
        <p:nvPicPr>
          <p:cNvPr id="67" name="Picture 8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2400" y="6019800"/>
            <a:ext cx="5414962"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044818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noChangeArrowheads="1"/>
          </p:cNvSpPr>
          <p:nvPr>
            <p:ph type="title"/>
          </p:nvPr>
        </p:nvSpPr>
        <p:spPr>
          <a:xfrm>
            <a:off x="0" y="152400"/>
            <a:ext cx="9067800" cy="563563"/>
          </a:xfrm>
        </p:spPr>
        <p:txBody>
          <a:bodyPr/>
          <a:lstStyle/>
          <a:p>
            <a:r>
              <a:rPr lang="en-US" sz="2800">
                <a:latin typeface="Arial" charset="0"/>
                <a:ea typeface="MS PGothic" charset="0"/>
              </a:rPr>
              <a:t>Understanding the QCD</a:t>
            </a:r>
            <a:r>
              <a:rPr lang="en-US" sz="2400">
                <a:latin typeface="Arial" charset="0"/>
                <a:ea typeface="MS PGothic" charset="0"/>
              </a:rPr>
              <a:t>: from observables to QCD dynamics</a:t>
            </a:r>
            <a:endParaRPr lang="en-US" sz="3200">
              <a:latin typeface="Arial" charset="0"/>
              <a:ea typeface="MS PGothic" charset="0"/>
            </a:endParaRPr>
          </a:p>
        </p:txBody>
      </p:sp>
      <p:sp>
        <p:nvSpPr>
          <p:cNvPr id="18434" name="Content Placeholder 2"/>
          <p:cNvSpPr>
            <a:spLocks noGrp="1" noChangeArrowheads="1"/>
          </p:cNvSpPr>
          <p:nvPr>
            <p:ph idx="1"/>
          </p:nvPr>
        </p:nvSpPr>
        <p:spPr>
          <a:xfrm>
            <a:off x="10432" y="4343400"/>
            <a:ext cx="9067800" cy="1289013"/>
          </a:xfrm>
        </p:spPr>
        <p:txBody>
          <a:bodyPr/>
          <a:lstStyle/>
          <a:p>
            <a:r>
              <a:rPr lang="en-US" sz="1800" dirty="0" smtClean="0">
                <a:latin typeface="Arial" charset="0"/>
                <a:ea typeface="MS PGothic" charset="0"/>
              </a:rPr>
              <a:t>Understanding of hard scattering data at Q</a:t>
            </a:r>
            <a:r>
              <a:rPr lang="en-US" sz="1800" baseline="30000" dirty="0" smtClean="0">
                <a:latin typeface="Arial" charset="0"/>
                <a:ea typeface="MS PGothic" charset="0"/>
              </a:rPr>
              <a:t>2</a:t>
            </a:r>
            <a:r>
              <a:rPr lang="en-US" sz="1800" dirty="0" smtClean="0">
                <a:latin typeface="Arial" charset="0"/>
                <a:ea typeface="MS PGothic" charset="0"/>
              </a:rPr>
              <a:t>&lt;10 GeV</a:t>
            </a:r>
            <a:r>
              <a:rPr lang="en-US" sz="1800" baseline="30000" dirty="0" smtClean="0">
                <a:latin typeface="Arial" charset="0"/>
                <a:ea typeface="MS PGothic" charset="0"/>
              </a:rPr>
              <a:t>2</a:t>
            </a:r>
            <a:r>
              <a:rPr lang="en-US" sz="1800" dirty="0" smtClean="0">
                <a:latin typeface="Arial" charset="0"/>
                <a:ea typeface="MS PGothic" charset="0"/>
              </a:rPr>
              <a:t> critical for multidimensional measurements, needed for understanding the QCD dynamics</a:t>
            </a:r>
          </a:p>
          <a:p>
            <a:r>
              <a:rPr lang="en-US" sz="1800" dirty="0" smtClean="0">
                <a:latin typeface="Arial" charset="0"/>
                <a:ea typeface="MS PGothic" charset="0"/>
              </a:rPr>
              <a:t>The </a:t>
            </a:r>
            <a:r>
              <a:rPr lang="en-US" sz="1800" dirty="0" err="1" smtClean="0">
                <a:latin typeface="Arial" charset="0"/>
                <a:ea typeface="MS PGothic" charset="0"/>
              </a:rPr>
              <a:t>leptoproduction</a:t>
            </a:r>
            <a:r>
              <a:rPr lang="en-US" sz="1800" dirty="0" smtClean="0">
                <a:latin typeface="Arial" charset="0"/>
                <a:ea typeface="MS PGothic" charset="0"/>
              </a:rPr>
              <a:t>, </a:t>
            </a:r>
            <a:r>
              <a:rPr lang="en-US" sz="1800" dirty="0">
                <a:latin typeface="Arial" charset="0"/>
                <a:ea typeface="MS PGothic" charset="0"/>
              </a:rPr>
              <a:t>with hadrons detected in the final state, from experimental point of view, </a:t>
            </a:r>
            <a:r>
              <a:rPr lang="en-US" sz="1800" dirty="0" smtClean="0">
                <a:latin typeface="Arial" charset="0"/>
                <a:ea typeface="MS PGothic" charset="0"/>
              </a:rPr>
              <a:t>in simplest case of a single hadron, is </a:t>
            </a:r>
            <a:r>
              <a:rPr lang="en-US" sz="1800" dirty="0">
                <a:latin typeface="Arial" charset="0"/>
                <a:ea typeface="MS PGothic" charset="0"/>
              </a:rPr>
              <a:t>a measurement of observables in 5D space (x,Q</a:t>
            </a:r>
            <a:r>
              <a:rPr lang="en-US" sz="1800" baseline="30000" dirty="0">
                <a:latin typeface="Arial" charset="0"/>
                <a:ea typeface="MS PGothic" charset="0"/>
              </a:rPr>
              <a:t>2</a:t>
            </a:r>
            <a:r>
              <a:rPr lang="en-US" sz="1800" dirty="0">
                <a:latin typeface="Arial" charset="0"/>
                <a:ea typeface="MS PGothic" charset="0"/>
              </a:rPr>
              <a:t>,z,P</a:t>
            </a:r>
            <a:r>
              <a:rPr lang="en-US" sz="1800" baseline="-25000" dirty="0">
                <a:latin typeface="Arial" charset="0"/>
                <a:ea typeface="MS PGothic" charset="0"/>
              </a:rPr>
              <a:t>T</a:t>
            </a:r>
            <a:r>
              <a:rPr lang="en-US" sz="1800" dirty="0">
                <a:latin typeface="Arial" charset="0"/>
                <a:ea typeface="MS PGothic" charset="0"/>
              </a:rPr>
              <a:t>,</a:t>
            </a:r>
            <a:r>
              <a:rPr lang="en-US" sz="1800" dirty="0">
                <a:latin typeface="Symbol" charset="0"/>
                <a:ea typeface="MS PGothic" charset="0"/>
              </a:rPr>
              <a:t>f</a:t>
            </a:r>
            <a:r>
              <a:rPr lang="en-US" sz="1800" dirty="0">
                <a:latin typeface="Arial" charset="0"/>
                <a:ea typeface="MS PGothic" charset="0"/>
              </a:rPr>
              <a:t>), 6D for transverse target,</a:t>
            </a:r>
            <a:r>
              <a:rPr lang="en-US" sz="1800" dirty="0">
                <a:latin typeface="Symbol" charset="0"/>
                <a:ea typeface="MS PGothic" charset="0"/>
              </a:rPr>
              <a:t> +</a:t>
            </a:r>
            <a:r>
              <a:rPr lang="en-US" sz="1800" dirty="0" err="1">
                <a:latin typeface="Symbol" charset="0"/>
                <a:ea typeface="MS PGothic" charset="0"/>
              </a:rPr>
              <a:t>f</a:t>
            </a:r>
            <a:r>
              <a:rPr lang="en-US" sz="1800" baseline="-25000" dirty="0" err="1">
                <a:latin typeface="Arial" charset="0"/>
                <a:ea typeface="MS PGothic" charset="0"/>
              </a:rPr>
              <a:t>S</a:t>
            </a:r>
            <a:endParaRPr lang="en-US" sz="1800" baseline="-25000" dirty="0">
              <a:latin typeface="Arial" charset="0"/>
              <a:ea typeface="MS PGothic" charset="0"/>
            </a:endParaRPr>
          </a:p>
          <a:p>
            <a:pPr lvl="1"/>
            <a:r>
              <a:rPr lang="en-US" sz="1600" dirty="0">
                <a:latin typeface="Arial" charset="0"/>
                <a:ea typeface="MS PGothic" charset="0"/>
              </a:rPr>
              <a:t>Collinear </a:t>
            </a:r>
            <a:r>
              <a:rPr lang="en-US" sz="1600" dirty="0" smtClean="0">
                <a:latin typeface="Arial" charset="0"/>
                <a:ea typeface="MS PGothic" charset="0"/>
              </a:rPr>
              <a:t>SIDIS (last 50 years), </a:t>
            </a:r>
            <a:r>
              <a:rPr lang="en-US" sz="1600" dirty="0">
                <a:latin typeface="Arial" charset="0"/>
                <a:ea typeface="MS PGothic" charset="0"/>
              </a:rPr>
              <a:t>is just the proper integration of observables, over </a:t>
            </a:r>
            <a:r>
              <a:rPr lang="en-US" sz="1600" dirty="0" err="1">
                <a:latin typeface="Arial" charset="0"/>
                <a:ea typeface="MS PGothic" charset="0"/>
              </a:rPr>
              <a:t>P</a:t>
            </a:r>
            <a:r>
              <a:rPr lang="en-US" sz="1600" baseline="-25000" dirty="0" err="1">
                <a:latin typeface="Arial" charset="0"/>
                <a:ea typeface="MS PGothic" charset="0"/>
              </a:rPr>
              <a:t>T</a:t>
            </a:r>
            <a:r>
              <a:rPr lang="en-US" sz="1600" dirty="0" err="1">
                <a:latin typeface="Arial" charset="0"/>
                <a:ea typeface="MS PGothic" charset="0"/>
              </a:rPr>
              <a:t>,</a:t>
            </a:r>
            <a:r>
              <a:rPr lang="en-US" sz="1600" dirty="0" err="1">
                <a:latin typeface="Symbol" charset="0"/>
                <a:ea typeface="MS PGothic" charset="0"/>
              </a:rPr>
              <a:t>f,f</a:t>
            </a:r>
            <a:r>
              <a:rPr lang="en-US" sz="1600" baseline="-25000" dirty="0" err="1">
                <a:latin typeface="Arial" charset="0"/>
                <a:ea typeface="MS PGothic" charset="0"/>
              </a:rPr>
              <a:t>S</a:t>
            </a:r>
            <a:endParaRPr lang="en-US" sz="1600" baseline="-25000" dirty="0">
              <a:latin typeface="Arial" charset="0"/>
              <a:ea typeface="MS PGothic" charset="0"/>
            </a:endParaRPr>
          </a:p>
          <a:p>
            <a:pPr marL="457200" lvl="1" indent="0">
              <a:buNone/>
            </a:pPr>
            <a:endParaRPr lang="en-US" sz="1600" dirty="0">
              <a:latin typeface="Symbol" charset="0"/>
              <a:ea typeface="MS PGothic" charset="0"/>
            </a:endParaRPr>
          </a:p>
        </p:txBody>
      </p:sp>
      <p:sp>
        <p:nvSpPr>
          <p:cNvPr id="18435" name="Slide Number Placeholder 4"/>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5663333F-890B-0F4B-B84A-053BF317FECD}" type="slidenum">
              <a:rPr lang="en-US" sz="1400"/>
              <a:pPr/>
              <a:t>20</a:t>
            </a:fld>
            <a:endParaRPr lang="en-US" sz="1400"/>
          </a:p>
        </p:txBody>
      </p:sp>
      <p:sp>
        <p:nvSpPr>
          <p:cNvPr id="18436" name="Footer Placeholder 1"/>
          <p:cNvSpPr>
            <a:spLocks noGrp="1" noChangeArrowheads="1"/>
          </p:cNvSpPr>
          <p:nvPr>
            <p:ph type="ftr" sz="quarter" idx="10"/>
          </p:nvPr>
        </p:nvSpPr>
        <p:spPr>
          <a:xfrm>
            <a:off x="3124200" y="6946900"/>
            <a:ext cx="3429000" cy="139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fi-FI" sz="1400" smtClean="0"/>
              <a:t>H. Avakian, JLab, Nov 14</a:t>
            </a:r>
            <a:endParaRPr lang="en-US" sz="1400"/>
          </a:p>
        </p:txBody>
      </p:sp>
      <p:sp>
        <p:nvSpPr>
          <p:cNvPr id="4" name="Rectangle 3"/>
          <p:cNvSpPr/>
          <p:nvPr/>
        </p:nvSpPr>
        <p:spPr>
          <a:xfrm>
            <a:off x="0" y="2362200"/>
            <a:ext cx="8839200" cy="1754327"/>
          </a:xfrm>
          <a:prstGeom prst="rect">
            <a:avLst/>
          </a:prstGeom>
        </p:spPr>
        <p:txBody>
          <a:bodyPr wrap="square">
            <a:spAutoFit/>
          </a:bodyPr>
          <a:lstStyle/>
          <a:p>
            <a:r>
              <a:rPr lang="en-US" dirty="0">
                <a:solidFill>
                  <a:srgbClr val="0000FF"/>
                </a:solidFill>
              </a:rPr>
              <a:t>JLAB uniqueness: </a:t>
            </a:r>
          </a:p>
          <a:p>
            <a:r>
              <a:rPr lang="en-US" dirty="0"/>
              <a:t>The superior luminosity of CEBAF, high resolutions of detectors, and ability for multidimensional and </a:t>
            </a:r>
            <a:r>
              <a:rPr lang="en-US" dirty="0" err="1"/>
              <a:t>multiparticle</a:t>
            </a:r>
            <a:r>
              <a:rPr lang="en-US" dirty="0"/>
              <a:t> detection, makes the  JLab unique in disentangling the genuine intrinsic transverse structure of hadrons encoded in 3D partonic distributions (TMDs and GPDs)  with controlled systematics in the kinematics dominated by valence quarks.</a:t>
            </a:r>
          </a:p>
        </p:txBody>
      </p:sp>
      <p:sp>
        <p:nvSpPr>
          <p:cNvPr id="5" name="TextBox 4"/>
          <p:cNvSpPr txBox="1"/>
          <p:nvPr/>
        </p:nvSpPr>
        <p:spPr>
          <a:xfrm>
            <a:off x="152401" y="990600"/>
            <a:ext cx="4724400" cy="646331"/>
          </a:xfrm>
          <a:prstGeom prst="rect">
            <a:avLst/>
          </a:prstGeom>
          <a:noFill/>
        </p:spPr>
        <p:txBody>
          <a:bodyPr wrap="square" rtlCol="0">
            <a:spAutoFit/>
          </a:bodyPr>
          <a:lstStyle/>
          <a:p>
            <a:r>
              <a:rPr lang="en-US" dirty="0">
                <a:solidFill>
                  <a:srgbClr val="0000FF"/>
                </a:solidFill>
              </a:rPr>
              <a:t>Main goal to study the non-</a:t>
            </a:r>
            <a:r>
              <a:rPr lang="en-US" dirty="0" err="1">
                <a:solidFill>
                  <a:srgbClr val="0000FF"/>
                </a:solidFill>
              </a:rPr>
              <a:t>perturbative</a:t>
            </a:r>
            <a:r>
              <a:rPr lang="en-US" dirty="0">
                <a:solidFill>
                  <a:srgbClr val="0000FF"/>
                </a:solidFill>
              </a:rPr>
              <a:t> QCD dynamics in 3D space in details</a:t>
            </a:r>
          </a:p>
        </p:txBody>
      </p:sp>
      <p:pic>
        <p:nvPicPr>
          <p:cNvPr id="1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795338"/>
            <a:ext cx="2990850"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p:cNvCxnSpPr/>
          <p:nvPr/>
        </p:nvCxnSpPr>
        <p:spPr>
          <a:xfrm>
            <a:off x="6705600" y="1828800"/>
            <a:ext cx="2286000"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660418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x-section</a:t>
            </a:r>
            <a:endParaRPr lang="en-US" dirty="0"/>
          </a:p>
        </p:txBody>
      </p:sp>
      <p:sp>
        <p:nvSpPr>
          <p:cNvPr id="4" name="Footer Placeholder 3"/>
          <p:cNvSpPr>
            <a:spLocks noGrp="1"/>
          </p:cNvSpPr>
          <p:nvPr>
            <p:ph type="ftr" sz="quarter" idx="10"/>
          </p:nvPr>
        </p:nvSpPr>
        <p:spPr/>
        <p:txBody>
          <a:bodyPr/>
          <a:lstStyle/>
          <a:p>
            <a:pPr>
              <a:defRPr/>
            </a:pPr>
            <a:r>
              <a:rPr lang="it-IT" smtClean="0"/>
              <a:t>H. Avakian, JLab, Nov 14</a:t>
            </a:r>
            <a:endParaRPr lang="en-US"/>
          </a:p>
        </p:txBody>
      </p:sp>
      <p:sp>
        <p:nvSpPr>
          <p:cNvPr id="5" name="Slide Number Placeholder 4"/>
          <p:cNvSpPr>
            <a:spLocks noGrp="1"/>
          </p:cNvSpPr>
          <p:nvPr>
            <p:ph type="sldNum" sz="quarter" idx="11"/>
          </p:nvPr>
        </p:nvSpPr>
        <p:spPr/>
        <p:txBody>
          <a:bodyPr/>
          <a:lstStyle/>
          <a:p>
            <a:pPr>
              <a:defRPr/>
            </a:pPr>
            <a:fld id="{361E7C6A-EC2A-5246-9AA7-18D884548B8E}" type="slidenum">
              <a:rPr lang="en-US" smtClean="0"/>
              <a:pPr>
                <a:defRPr/>
              </a:pPr>
              <a:t>21</a:t>
            </a:fld>
            <a:endParaRPr lang="en-US"/>
          </a:p>
        </p:txBody>
      </p:sp>
      <p:pic>
        <p:nvPicPr>
          <p:cNvPr id="6" name="Picture 5" descr="Screen Shot 2024-09-11 at 11.08.5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914400"/>
            <a:ext cx="4584700" cy="4786387"/>
          </a:xfrm>
          <a:prstGeom prst="rect">
            <a:avLst/>
          </a:prstGeom>
        </p:spPr>
      </p:pic>
      <p:pic>
        <p:nvPicPr>
          <p:cNvPr id="7" name="Picture 6" descr="Screen Shot 2024-09-11 at 11.41.2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8444" y="914400"/>
            <a:ext cx="3740922" cy="5410200"/>
          </a:xfrm>
          <a:prstGeom prst="rect">
            <a:avLst/>
          </a:prstGeom>
        </p:spPr>
      </p:pic>
    </p:spTree>
    <p:extLst>
      <p:ext uri="{BB962C8B-B14F-4D97-AF65-F5344CB8AC3E}">
        <p14:creationId xmlns:p14="http://schemas.microsoft.com/office/powerpoint/2010/main" val="292009462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9788" y="2803525"/>
            <a:ext cx="4449762"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Title 1"/>
          <p:cNvSpPr>
            <a:spLocks noGrp="1" noChangeArrowheads="1"/>
          </p:cNvSpPr>
          <p:nvPr>
            <p:ph type="title"/>
          </p:nvPr>
        </p:nvSpPr>
        <p:spPr/>
        <p:txBody>
          <a:bodyPr/>
          <a:lstStyle/>
          <a:p>
            <a:r>
              <a:rPr lang="en-US">
                <a:latin typeface="Arial" charset="0"/>
                <a:ea typeface="MS PGothic" charset="0"/>
              </a:rPr>
              <a:t>TMD theory problems</a:t>
            </a:r>
          </a:p>
        </p:txBody>
      </p:sp>
      <p:sp>
        <p:nvSpPr>
          <p:cNvPr id="3" name="Footer Placeholder 2"/>
          <p:cNvSpPr>
            <a:spLocks noGrp="1"/>
          </p:cNvSpPr>
          <p:nvPr>
            <p:ph type="ftr" sz="quarter" idx="10"/>
          </p:nvPr>
        </p:nvSpPr>
        <p:spPr/>
        <p:txBody>
          <a:bodyPr/>
          <a:lstStyle/>
          <a:p>
            <a:pPr>
              <a:defRPr/>
            </a:pPr>
            <a:r>
              <a:rPr lang="it-IT" smtClean="0"/>
              <a:t>H. Avakian, JLab, Nov 14</a:t>
            </a:r>
            <a:endParaRPr lang="en-US"/>
          </a:p>
        </p:txBody>
      </p:sp>
      <p:sp>
        <p:nvSpPr>
          <p:cNvPr id="63492" name="Slide Number Placeholder 3"/>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AC881E9-C4AD-2043-A31B-CAAFB8C8E30C}" type="slidenum">
              <a:rPr lang="en-US" sz="1400"/>
              <a:pPr/>
              <a:t>22</a:t>
            </a:fld>
            <a:endParaRPr lang="en-US" sz="1400"/>
          </a:p>
        </p:txBody>
      </p:sp>
      <p:pic>
        <p:nvPicPr>
          <p:cNvPr id="634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44800"/>
            <a:ext cx="49561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TextBox 7"/>
          <p:cNvSpPr txBox="1">
            <a:spLocks noChangeArrowheads="1"/>
          </p:cNvSpPr>
          <p:nvPr/>
        </p:nvSpPr>
        <p:spPr bwMode="auto">
          <a:xfrm>
            <a:off x="1784350" y="928688"/>
            <a:ext cx="7315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Perturbative approach: TMD region = where the log divergence of the fixed-order calculation dominates (resummation is required)</a:t>
            </a:r>
          </a:p>
        </p:txBody>
      </p:sp>
      <p:sp>
        <p:nvSpPr>
          <p:cNvPr id="63495" name="TextBox 9"/>
          <p:cNvSpPr txBox="1">
            <a:spLocks noChangeArrowheads="1"/>
          </p:cNvSpPr>
          <p:nvPr/>
        </p:nvSpPr>
        <p:spPr bwMode="auto">
          <a:xfrm>
            <a:off x="0" y="5715000"/>
            <a:ext cx="8915400"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dirty="0"/>
              <a:t>How far in P</a:t>
            </a:r>
            <a:r>
              <a:rPr lang="en-US" sz="1800" baseline="-25000" dirty="0"/>
              <a:t>T</a:t>
            </a:r>
            <a:r>
              <a:rPr lang="en-US" sz="1800" dirty="0"/>
              <a:t> or </a:t>
            </a:r>
            <a:r>
              <a:rPr lang="en-US" sz="1800" dirty="0" err="1"/>
              <a:t>q</a:t>
            </a:r>
            <a:r>
              <a:rPr lang="en-US" sz="1800" baseline="-25000" dirty="0" err="1"/>
              <a:t>T</a:t>
            </a:r>
            <a:r>
              <a:rPr lang="en-US" sz="1800" dirty="0"/>
              <a:t> extends the TMD </a:t>
            </a:r>
            <a:r>
              <a:rPr lang="en-US" sz="1800" dirty="0" smtClean="0"/>
              <a:t>region</a:t>
            </a:r>
          </a:p>
          <a:p>
            <a:r>
              <a:rPr lang="en-US" sz="1800" dirty="0" smtClean="0">
                <a:solidFill>
                  <a:srgbClr val="FF0000"/>
                </a:solidFill>
              </a:rPr>
              <a:t>Further steps to increase the coverage of large P</a:t>
            </a:r>
            <a:r>
              <a:rPr lang="en-US" sz="1800" baseline="-25000" dirty="0" smtClean="0">
                <a:solidFill>
                  <a:srgbClr val="FF0000"/>
                </a:solidFill>
              </a:rPr>
              <a:t>T</a:t>
            </a:r>
            <a:r>
              <a:rPr lang="en-US" sz="1800" dirty="0" smtClean="0">
                <a:solidFill>
                  <a:srgbClr val="FF0000"/>
                </a:solidFill>
              </a:rPr>
              <a:t> critical for SIDIS, JLab in particular  </a:t>
            </a:r>
            <a:endParaRPr lang="en-US" sz="1800" dirty="0">
              <a:solidFill>
                <a:srgbClr val="FF0000"/>
              </a:solidFill>
            </a:endParaRPr>
          </a:p>
        </p:txBody>
      </p:sp>
      <p:sp>
        <p:nvSpPr>
          <p:cNvPr id="13" name="Rectangle 12"/>
          <p:cNvSpPr/>
          <p:nvPr/>
        </p:nvSpPr>
        <p:spPr>
          <a:xfrm>
            <a:off x="4343400" y="3049588"/>
            <a:ext cx="612775"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err="1"/>
              <a:t>i</a:t>
            </a:r>
            <a:endParaRPr lang="en-US" dirty="0"/>
          </a:p>
        </p:txBody>
      </p:sp>
      <p:cxnSp>
        <p:nvCxnSpPr>
          <p:cNvPr id="15" name="Straight Arrow Connector 14"/>
          <p:cNvCxnSpPr>
            <a:cxnSpLocks noChangeShapeType="1"/>
          </p:cNvCxnSpPr>
          <p:nvPr/>
        </p:nvCxnSpPr>
        <p:spPr bwMode="auto">
          <a:xfrm>
            <a:off x="4267200" y="3741738"/>
            <a:ext cx="582613" cy="7937"/>
          </a:xfrm>
          <a:prstGeom prst="straightConnector1">
            <a:avLst/>
          </a:prstGeom>
          <a:noFill/>
          <a:ln w="73025">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3498" name="TextBox 1"/>
          <p:cNvSpPr txBox="1">
            <a:spLocks noChangeArrowheads="1"/>
          </p:cNvSpPr>
          <p:nvPr/>
        </p:nvSpPr>
        <p:spPr bwMode="auto">
          <a:xfrm>
            <a:off x="6400800" y="3170238"/>
            <a:ext cx="1506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A. Bacchetta</a:t>
            </a:r>
          </a:p>
        </p:txBody>
      </p:sp>
      <p:sp>
        <p:nvSpPr>
          <p:cNvPr id="63499" name="TextBox 3"/>
          <p:cNvSpPr txBox="1">
            <a:spLocks noChangeArrowheads="1"/>
          </p:cNvSpPr>
          <p:nvPr/>
        </p:nvSpPr>
        <p:spPr bwMode="auto">
          <a:xfrm>
            <a:off x="533400" y="1651000"/>
            <a:ext cx="71501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Significant fraction of polarized SIDIS data is currently considered by phenomenology to be outside of the TMD region</a:t>
            </a:r>
          </a:p>
          <a:p>
            <a:r>
              <a:rPr lang="en-US" sz="1800"/>
              <a:t>What data input exactly drives down the nonperturbative  part?</a:t>
            </a:r>
          </a:p>
        </p:txBody>
      </p:sp>
      <p:sp>
        <p:nvSpPr>
          <p:cNvPr id="63500" name="TextBox 1"/>
          <p:cNvSpPr txBox="1">
            <a:spLocks noChangeArrowheads="1"/>
          </p:cNvSpPr>
          <p:nvPr/>
        </p:nvSpPr>
        <p:spPr bwMode="auto">
          <a:xfrm>
            <a:off x="2022475" y="2751138"/>
            <a:ext cx="2227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b="1"/>
              <a:t>TMD region we currently have </a:t>
            </a:r>
          </a:p>
        </p:txBody>
      </p:sp>
      <p:cxnSp>
        <p:nvCxnSpPr>
          <p:cNvPr id="5" name="Straight Arrow Connector 4"/>
          <p:cNvCxnSpPr>
            <a:cxnSpLocks noChangeShapeType="1"/>
          </p:cNvCxnSpPr>
          <p:nvPr/>
        </p:nvCxnSpPr>
        <p:spPr bwMode="auto">
          <a:xfrm flipH="1">
            <a:off x="1717675" y="2962275"/>
            <a:ext cx="304800" cy="0"/>
          </a:xfrm>
          <a:prstGeom prst="straightConnector1">
            <a:avLst/>
          </a:prstGeom>
          <a:noFill/>
          <a:ln w="25400">
            <a:solidFill>
              <a:srgbClr val="FF66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3502" name="TextBox 7"/>
          <p:cNvSpPr txBox="1">
            <a:spLocks noChangeArrowheads="1"/>
          </p:cNvSpPr>
          <p:nvPr/>
        </p:nvSpPr>
        <p:spPr bwMode="auto">
          <a:xfrm>
            <a:off x="6149975" y="2725738"/>
            <a:ext cx="2744788"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b="1"/>
              <a:t>TMD region we expect to be extended </a:t>
            </a:r>
          </a:p>
        </p:txBody>
      </p:sp>
      <p:cxnSp>
        <p:nvCxnSpPr>
          <p:cNvPr id="9" name="Straight Arrow Connector 8"/>
          <p:cNvCxnSpPr>
            <a:cxnSpLocks/>
          </p:cNvCxnSpPr>
          <p:nvPr/>
        </p:nvCxnSpPr>
        <p:spPr bwMode="auto">
          <a:xfrm flipH="1" flipV="1">
            <a:off x="5334000" y="2881313"/>
            <a:ext cx="762000" cy="14287"/>
          </a:xfrm>
          <a:prstGeom prst="straightConnector1">
            <a:avLst/>
          </a:prstGeom>
          <a:noFill/>
          <a:ln w="25400">
            <a:solidFill>
              <a:srgbClr val="FF66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35285247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D69A985D-C60B-FD4E-837B-3E98BDC216C6}"/>
              </a:ext>
            </a:extLst>
          </p:cNvPr>
          <p:cNvSpPr>
            <a:spLocks noGrp="1"/>
          </p:cNvSpPr>
          <p:nvPr>
            <p:ph type="ftr" sz="quarter" idx="10"/>
          </p:nvPr>
        </p:nvSpPr>
        <p:spPr/>
        <p:txBody>
          <a:bodyPr/>
          <a:lstStyle/>
          <a:p>
            <a:pPr>
              <a:defRPr/>
            </a:pPr>
            <a:r>
              <a:rPr lang="it-IT" smtClean="0"/>
              <a:t>H. Avakian, JLab, Nov 14</a:t>
            </a:r>
            <a:endParaRPr lang="en-US"/>
          </a:p>
        </p:txBody>
      </p:sp>
      <p:sp>
        <p:nvSpPr>
          <p:cNvPr id="3" name="Slide Number Placeholder 2">
            <a:extLst>
              <a:ext uri="{FF2B5EF4-FFF2-40B4-BE49-F238E27FC236}">
                <a16:creationId xmlns="" xmlns:a16="http://schemas.microsoft.com/office/drawing/2014/main" id="{ECC80FC2-75E2-804D-B37E-FCC866A511FC}"/>
              </a:ext>
            </a:extLst>
          </p:cNvPr>
          <p:cNvSpPr>
            <a:spLocks noGrp="1"/>
          </p:cNvSpPr>
          <p:nvPr>
            <p:ph type="sldNum" sz="quarter" idx="11"/>
          </p:nvPr>
        </p:nvSpPr>
        <p:spPr/>
        <p:txBody>
          <a:bodyPr/>
          <a:lstStyle/>
          <a:p>
            <a:pPr>
              <a:defRPr/>
            </a:pPr>
            <a:fld id="{D105C046-74D3-4F45-AF27-F452DBD77A7C}" type="slidenum">
              <a:rPr lang="en-US" smtClean="0"/>
              <a:pPr>
                <a:defRPr/>
              </a:pPr>
              <a:t>23</a:t>
            </a:fld>
            <a:endParaRPr lang="en-US"/>
          </a:p>
        </p:txBody>
      </p:sp>
      <p:sp>
        <p:nvSpPr>
          <p:cNvPr id="4" name="TextBox 3">
            <a:extLst>
              <a:ext uri="{FF2B5EF4-FFF2-40B4-BE49-F238E27FC236}">
                <a16:creationId xmlns="" xmlns:a16="http://schemas.microsoft.com/office/drawing/2014/main" id="{8367057C-30E6-4944-B754-F1F565043922}"/>
              </a:ext>
            </a:extLst>
          </p:cNvPr>
          <p:cNvSpPr txBox="1"/>
          <p:nvPr/>
        </p:nvSpPr>
        <p:spPr>
          <a:xfrm>
            <a:off x="685800" y="152400"/>
            <a:ext cx="7343677" cy="461665"/>
          </a:xfrm>
          <a:prstGeom prst="rect">
            <a:avLst/>
          </a:prstGeom>
          <a:noFill/>
        </p:spPr>
        <p:txBody>
          <a:bodyPr wrap="none" rtlCol="0">
            <a:spAutoFit/>
          </a:bodyPr>
          <a:lstStyle/>
          <a:p>
            <a:r>
              <a:rPr lang="en-US" sz="2400" dirty="0"/>
              <a:t>Understanding exclusive </a:t>
            </a:r>
            <a:r>
              <a:rPr lang="en-US" sz="2400" dirty="0" err="1"/>
              <a:t>rhos</a:t>
            </a:r>
            <a:r>
              <a:rPr lang="en-US" sz="2400" dirty="0"/>
              <a:t> and SDME validations</a:t>
            </a:r>
          </a:p>
        </p:txBody>
      </p:sp>
      <p:pic>
        <p:nvPicPr>
          <p:cNvPr id="8" name="Picture 7">
            <a:extLst>
              <a:ext uri="{FF2B5EF4-FFF2-40B4-BE49-F238E27FC236}">
                <a16:creationId xmlns="" xmlns:a16="http://schemas.microsoft.com/office/drawing/2014/main" id="{686EE5CF-F4CD-6843-872E-2E12C6C6EEAD}"/>
              </a:ext>
            </a:extLst>
          </p:cNvPr>
          <p:cNvPicPr>
            <a:picLocks noChangeAspect="1"/>
          </p:cNvPicPr>
          <p:nvPr/>
        </p:nvPicPr>
        <p:blipFill>
          <a:blip r:embed="rId2"/>
          <a:stretch>
            <a:fillRect/>
          </a:stretch>
        </p:blipFill>
        <p:spPr>
          <a:xfrm>
            <a:off x="-26719" y="824477"/>
            <a:ext cx="9144000" cy="5572574"/>
          </a:xfrm>
          <a:prstGeom prst="rect">
            <a:avLst/>
          </a:prstGeom>
        </p:spPr>
      </p:pic>
    </p:spTree>
    <p:extLst>
      <p:ext uri="{BB962C8B-B14F-4D97-AF65-F5344CB8AC3E}">
        <p14:creationId xmlns:p14="http://schemas.microsoft.com/office/powerpoint/2010/main" val="285207685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D69A985D-C60B-FD4E-837B-3E98BDC216C6}"/>
              </a:ext>
            </a:extLst>
          </p:cNvPr>
          <p:cNvSpPr>
            <a:spLocks noGrp="1"/>
          </p:cNvSpPr>
          <p:nvPr>
            <p:ph type="ftr" sz="quarter" idx="10"/>
          </p:nvPr>
        </p:nvSpPr>
        <p:spPr/>
        <p:txBody>
          <a:bodyPr/>
          <a:lstStyle/>
          <a:p>
            <a:pPr>
              <a:defRPr/>
            </a:pPr>
            <a:r>
              <a:rPr lang="it-IT" smtClean="0"/>
              <a:t>H. Avakian, JLab, Nov 14</a:t>
            </a:r>
            <a:endParaRPr lang="en-US"/>
          </a:p>
        </p:txBody>
      </p:sp>
      <p:sp>
        <p:nvSpPr>
          <p:cNvPr id="3" name="Slide Number Placeholder 2">
            <a:extLst>
              <a:ext uri="{FF2B5EF4-FFF2-40B4-BE49-F238E27FC236}">
                <a16:creationId xmlns="" xmlns:a16="http://schemas.microsoft.com/office/drawing/2014/main" id="{ECC80FC2-75E2-804D-B37E-FCC866A511FC}"/>
              </a:ext>
            </a:extLst>
          </p:cNvPr>
          <p:cNvSpPr>
            <a:spLocks noGrp="1"/>
          </p:cNvSpPr>
          <p:nvPr>
            <p:ph type="sldNum" sz="quarter" idx="11"/>
          </p:nvPr>
        </p:nvSpPr>
        <p:spPr/>
        <p:txBody>
          <a:bodyPr/>
          <a:lstStyle/>
          <a:p>
            <a:pPr>
              <a:defRPr/>
            </a:pPr>
            <a:fld id="{D105C046-74D3-4F45-AF27-F452DBD77A7C}" type="slidenum">
              <a:rPr lang="en-US" smtClean="0"/>
              <a:pPr>
                <a:defRPr/>
              </a:pPr>
              <a:t>24</a:t>
            </a:fld>
            <a:endParaRPr lang="en-US"/>
          </a:p>
        </p:txBody>
      </p:sp>
      <p:sp>
        <p:nvSpPr>
          <p:cNvPr id="4" name="TextBox 3">
            <a:extLst>
              <a:ext uri="{FF2B5EF4-FFF2-40B4-BE49-F238E27FC236}">
                <a16:creationId xmlns="" xmlns:a16="http://schemas.microsoft.com/office/drawing/2014/main" id="{8367057C-30E6-4944-B754-F1F565043922}"/>
              </a:ext>
            </a:extLst>
          </p:cNvPr>
          <p:cNvSpPr txBox="1"/>
          <p:nvPr/>
        </p:nvSpPr>
        <p:spPr>
          <a:xfrm>
            <a:off x="685800" y="152400"/>
            <a:ext cx="7343677" cy="461665"/>
          </a:xfrm>
          <a:prstGeom prst="rect">
            <a:avLst/>
          </a:prstGeom>
          <a:noFill/>
        </p:spPr>
        <p:txBody>
          <a:bodyPr wrap="none" rtlCol="0">
            <a:spAutoFit/>
          </a:bodyPr>
          <a:lstStyle/>
          <a:p>
            <a:r>
              <a:rPr lang="en-US" sz="2400" dirty="0"/>
              <a:t>Understanding exclusive </a:t>
            </a:r>
            <a:r>
              <a:rPr lang="en-US" sz="2400" dirty="0" err="1"/>
              <a:t>rhos</a:t>
            </a:r>
            <a:r>
              <a:rPr lang="en-US" sz="2400" dirty="0"/>
              <a:t> and SDME validations</a:t>
            </a:r>
          </a:p>
        </p:txBody>
      </p:sp>
      <p:pic>
        <p:nvPicPr>
          <p:cNvPr id="6" name="Picture 5">
            <a:extLst>
              <a:ext uri="{FF2B5EF4-FFF2-40B4-BE49-F238E27FC236}">
                <a16:creationId xmlns="" xmlns:a16="http://schemas.microsoft.com/office/drawing/2014/main" id="{64F358C3-00BC-DA4D-9A99-276BA37A88B9}"/>
              </a:ext>
            </a:extLst>
          </p:cNvPr>
          <p:cNvPicPr>
            <a:picLocks noChangeAspect="1"/>
          </p:cNvPicPr>
          <p:nvPr/>
        </p:nvPicPr>
        <p:blipFill>
          <a:blip r:embed="rId2"/>
          <a:stretch>
            <a:fillRect/>
          </a:stretch>
        </p:blipFill>
        <p:spPr>
          <a:xfrm>
            <a:off x="0" y="900898"/>
            <a:ext cx="9144000" cy="5563402"/>
          </a:xfrm>
          <a:prstGeom prst="rect">
            <a:avLst/>
          </a:prstGeom>
        </p:spPr>
      </p:pic>
      <p:sp>
        <p:nvSpPr>
          <p:cNvPr id="7" name="Oval 6">
            <a:extLst>
              <a:ext uri="{FF2B5EF4-FFF2-40B4-BE49-F238E27FC236}">
                <a16:creationId xmlns="" xmlns:a16="http://schemas.microsoft.com/office/drawing/2014/main" id="{D06EF347-EB65-D64E-9CB8-CB013C16329D}"/>
              </a:ext>
            </a:extLst>
          </p:cNvPr>
          <p:cNvSpPr/>
          <p:nvPr/>
        </p:nvSpPr>
        <p:spPr>
          <a:xfrm>
            <a:off x="1143000" y="3657600"/>
            <a:ext cx="304800" cy="838200"/>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509884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D69A985D-C60B-FD4E-837B-3E98BDC216C6}"/>
              </a:ext>
            </a:extLst>
          </p:cNvPr>
          <p:cNvSpPr>
            <a:spLocks noGrp="1"/>
          </p:cNvSpPr>
          <p:nvPr>
            <p:ph type="ftr" sz="quarter" idx="10"/>
          </p:nvPr>
        </p:nvSpPr>
        <p:spPr/>
        <p:txBody>
          <a:bodyPr/>
          <a:lstStyle/>
          <a:p>
            <a:pPr>
              <a:defRPr/>
            </a:pPr>
            <a:r>
              <a:rPr lang="it-IT" smtClean="0"/>
              <a:t>H. Avakian, JLab, Nov 14</a:t>
            </a:r>
            <a:endParaRPr lang="en-US"/>
          </a:p>
        </p:txBody>
      </p:sp>
      <p:sp>
        <p:nvSpPr>
          <p:cNvPr id="3" name="Slide Number Placeholder 2">
            <a:extLst>
              <a:ext uri="{FF2B5EF4-FFF2-40B4-BE49-F238E27FC236}">
                <a16:creationId xmlns="" xmlns:a16="http://schemas.microsoft.com/office/drawing/2014/main" id="{ECC80FC2-75E2-804D-B37E-FCC866A511FC}"/>
              </a:ext>
            </a:extLst>
          </p:cNvPr>
          <p:cNvSpPr>
            <a:spLocks noGrp="1"/>
          </p:cNvSpPr>
          <p:nvPr>
            <p:ph type="sldNum" sz="quarter" idx="11"/>
          </p:nvPr>
        </p:nvSpPr>
        <p:spPr/>
        <p:txBody>
          <a:bodyPr/>
          <a:lstStyle/>
          <a:p>
            <a:pPr>
              <a:defRPr/>
            </a:pPr>
            <a:fld id="{D105C046-74D3-4F45-AF27-F452DBD77A7C}" type="slidenum">
              <a:rPr lang="en-US" smtClean="0"/>
              <a:pPr>
                <a:defRPr/>
              </a:pPr>
              <a:t>25</a:t>
            </a:fld>
            <a:endParaRPr lang="en-US"/>
          </a:p>
        </p:txBody>
      </p:sp>
      <p:sp>
        <p:nvSpPr>
          <p:cNvPr id="4" name="TextBox 3">
            <a:extLst>
              <a:ext uri="{FF2B5EF4-FFF2-40B4-BE49-F238E27FC236}">
                <a16:creationId xmlns="" xmlns:a16="http://schemas.microsoft.com/office/drawing/2014/main" id="{8367057C-30E6-4944-B754-F1F565043922}"/>
              </a:ext>
            </a:extLst>
          </p:cNvPr>
          <p:cNvSpPr txBox="1"/>
          <p:nvPr/>
        </p:nvSpPr>
        <p:spPr>
          <a:xfrm>
            <a:off x="685800" y="152400"/>
            <a:ext cx="7343677" cy="461665"/>
          </a:xfrm>
          <a:prstGeom prst="rect">
            <a:avLst/>
          </a:prstGeom>
          <a:noFill/>
        </p:spPr>
        <p:txBody>
          <a:bodyPr wrap="none" rtlCol="0">
            <a:spAutoFit/>
          </a:bodyPr>
          <a:lstStyle/>
          <a:p>
            <a:r>
              <a:rPr lang="en-US" sz="2400" dirty="0"/>
              <a:t>Understanding exclusive </a:t>
            </a:r>
            <a:r>
              <a:rPr lang="en-US" sz="2400" dirty="0" err="1"/>
              <a:t>rhos</a:t>
            </a:r>
            <a:r>
              <a:rPr lang="en-US" sz="2400" dirty="0"/>
              <a:t> and SDME validations</a:t>
            </a:r>
          </a:p>
        </p:txBody>
      </p:sp>
      <p:pic>
        <p:nvPicPr>
          <p:cNvPr id="7" name="Picture 6">
            <a:extLst>
              <a:ext uri="{FF2B5EF4-FFF2-40B4-BE49-F238E27FC236}">
                <a16:creationId xmlns="" xmlns:a16="http://schemas.microsoft.com/office/drawing/2014/main" id="{FE816681-D970-1946-8576-462186CCA144}"/>
              </a:ext>
            </a:extLst>
          </p:cNvPr>
          <p:cNvPicPr>
            <a:picLocks noChangeAspect="1"/>
          </p:cNvPicPr>
          <p:nvPr/>
        </p:nvPicPr>
        <p:blipFill>
          <a:blip r:embed="rId2"/>
          <a:stretch>
            <a:fillRect/>
          </a:stretch>
        </p:blipFill>
        <p:spPr>
          <a:xfrm>
            <a:off x="0" y="845842"/>
            <a:ext cx="9144000" cy="5488280"/>
          </a:xfrm>
          <a:prstGeom prst="rect">
            <a:avLst/>
          </a:prstGeom>
        </p:spPr>
      </p:pic>
      <p:sp>
        <p:nvSpPr>
          <p:cNvPr id="8" name="Oval 7">
            <a:extLst>
              <a:ext uri="{FF2B5EF4-FFF2-40B4-BE49-F238E27FC236}">
                <a16:creationId xmlns="" xmlns:a16="http://schemas.microsoft.com/office/drawing/2014/main" id="{0F28F65D-092D-D44F-8CA6-0AA9043E8A60}"/>
              </a:ext>
            </a:extLst>
          </p:cNvPr>
          <p:cNvSpPr/>
          <p:nvPr/>
        </p:nvSpPr>
        <p:spPr>
          <a:xfrm>
            <a:off x="1143000" y="3810000"/>
            <a:ext cx="304800" cy="838200"/>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628614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Screen Shot 2024-02-09 at 8.52.1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3429000"/>
            <a:ext cx="4191000" cy="3029209"/>
          </a:xfrm>
          <a:prstGeom prst="rect">
            <a:avLst/>
          </a:prstGeom>
        </p:spPr>
      </p:pic>
      <p:pic>
        <p:nvPicPr>
          <p:cNvPr id="32" name="Picture 31" descr="Screen Shot 2024-02-08 at 4.17.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429000"/>
            <a:ext cx="4292421" cy="2971800"/>
          </a:xfrm>
          <a:prstGeom prst="rect">
            <a:avLst/>
          </a:prstGeom>
        </p:spPr>
      </p:pic>
      <p:sp>
        <p:nvSpPr>
          <p:cNvPr id="135169" name="Title 1"/>
          <p:cNvSpPr>
            <a:spLocks noGrp="1"/>
          </p:cNvSpPr>
          <p:nvPr>
            <p:ph type="title"/>
          </p:nvPr>
        </p:nvSpPr>
        <p:spPr/>
        <p:txBody>
          <a:bodyPr/>
          <a:lstStyle/>
          <a:p>
            <a:r>
              <a:rPr lang="en-US" dirty="0">
                <a:latin typeface="Arial" charset="0"/>
                <a:ea typeface="MS PGothic" charset="0"/>
              </a:rPr>
              <a:t>Exclusive </a:t>
            </a:r>
            <a:r>
              <a:rPr lang="en-US" dirty="0" smtClean="0">
                <a:latin typeface="Symbol" charset="0"/>
                <a:ea typeface="MS PGothic" charset="0"/>
              </a:rPr>
              <a:t>r</a:t>
            </a:r>
            <a:r>
              <a:rPr lang="en-US" baseline="30000" dirty="0" smtClean="0">
                <a:latin typeface="Arial" charset="0"/>
                <a:ea typeface="MS PGothic" charset="0"/>
              </a:rPr>
              <a:t>0</a:t>
            </a:r>
            <a:r>
              <a:rPr lang="en-US" dirty="0" smtClean="0">
                <a:latin typeface="Arial" charset="0"/>
                <a:ea typeface="MS PGothic" charset="0"/>
              </a:rPr>
              <a:t> (</a:t>
            </a:r>
            <a:r>
              <a:rPr lang="en-US" dirty="0" err="1" smtClean="0">
                <a:latin typeface="Symbol" charset="0"/>
              </a:rPr>
              <a:t>p+p</a:t>
            </a:r>
            <a:r>
              <a:rPr lang="en-US" dirty="0" smtClean="0">
                <a:latin typeface="Symbol" charset="0"/>
              </a:rPr>
              <a:t>-) </a:t>
            </a:r>
            <a:r>
              <a:rPr lang="en-US" dirty="0" smtClean="0">
                <a:latin typeface="Arial" charset="0"/>
                <a:ea typeface="MS PGothic" charset="0"/>
              </a:rPr>
              <a:t>contributions</a:t>
            </a:r>
            <a:endParaRPr lang="en-US" sz="2000" dirty="0">
              <a:latin typeface="Arial" charset="0"/>
              <a:ea typeface="MS PGothic" charset="0"/>
            </a:endParaRPr>
          </a:p>
        </p:txBody>
      </p:sp>
      <p:cxnSp>
        <p:nvCxnSpPr>
          <p:cNvPr id="16" name="Straight Connector 15"/>
          <p:cNvCxnSpPr/>
          <p:nvPr/>
        </p:nvCxnSpPr>
        <p:spPr>
          <a:xfrm>
            <a:off x="3039533" y="3543301"/>
            <a:ext cx="0" cy="23622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994582" y="3517900"/>
            <a:ext cx="7938" cy="24384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6375582" y="3517900"/>
            <a:ext cx="7938" cy="24384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5410200" y="4508500"/>
            <a:ext cx="671979" cy="261610"/>
          </a:xfrm>
          <a:prstGeom prst="rect">
            <a:avLst/>
          </a:prstGeom>
          <a:noFill/>
        </p:spPr>
        <p:txBody>
          <a:bodyPr wrap="none" rtlCol="0">
            <a:spAutoFit/>
          </a:bodyPr>
          <a:lstStyle/>
          <a:p>
            <a:r>
              <a:rPr lang="en-US" sz="1050" dirty="0" smtClean="0"/>
              <a:t>6.5GeV</a:t>
            </a:r>
            <a:endParaRPr lang="en-US" sz="1050" dirty="0"/>
          </a:p>
        </p:txBody>
      </p:sp>
      <p:sp>
        <p:nvSpPr>
          <p:cNvPr id="21" name="TextBox 20"/>
          <p:cNvSpPr txBox="1"/>
          <p:nvPr/>
        </p:nvSpPr>
        <p:spPr>
          <a:xfrm>
            <a:off x="5427314" y="5245184"/>
            <a:ext cx="659155" cy="253916"/>
          </a:xfrm>
          <a:prstGeom prst="rect">
            <a:avLst/>
          </a:prstGeom>
          <a:noFill/>
        </p:spPr>
        <p:txBody>
          <a:bodyPr wrap="none" rtlCol="0">
            <a:spAutoFit/>
          </a:bodyPr>
          <a:lstStyle/>
          <a:p>
            <a:r>
              <a:rPr lang="en-US" sz="1050" dirty="0"/>
              <a:t>7</a:t>
            </a:r>
            <a:r>
              <a:rPr lang="en-US" sz="1050" dirty="0" smtClean="0"/>
              <a:t>.5GeV</a:t>
            </a:r>
            <a:endParaRPr lang="en-US" sz="1050" dirty="0"/>
          </a:p>
        </p:txBody>
      </p:sp>
      <p:sp>
        <p:nvSpPr>
          <p:cNvPr id="23" name="TextBox 22"/>
          <p:cNvSpPr txBox="1"/>
          <p:nvPr/>
        </p:nvSpPr>
        <p:spPr>
          <a:xfrm>
            <a:off x="5461182" y="5651500"/>
            <a:ext cx="723275" cy="253916"/>
          </a:xfrm>
          <a:prstGeom prst="rect">
            <a:avLst/>
          </a:prstGeom>
          <a:noFill/>
        </p:spPr>
        <p:txBody>
          <a:bodyPr wrap="none" rtlCol="0">
            <a:spAutoFit/>
          </a:bodyPr>
          <a:lstStyle/>
          <a:p>
            <a:r>
              <a:rPr lang="en-US" sz="1050" dirty="0" smtClean="0"/>
              <a:t>10.5GeV</a:t>
            </a:r>
            <a:endParaRPr lang="en-US" sz="1050" dirty="0"/>
          </a:p>
        </p:txBody>
      </p:sp>
      <p:cxnSp>
        <p:nvCxnSpPr>
          <p:cNvPr id="33" name="Straight Connector 32"/>
          <p:cNvCxnSpPr/>
          <p:nvPr/>
        </p:nvCxnSpPr>
        <p:spPr>
          <a:xfrm>
            <a:off x="1955796" y="3551768"/>
            <a:ext cx="0" cy="23622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762000" y="838200"/>
            <a:ext cx="8153400" cy="707886"/>
          </a:xfrm>
          <a:prstGeom prst="rect">
            <a:avLst/>
          </a:prstGeom>
        </p:spPr>
        <p:txBody>
          <a:bodyPr wrap="square">
            <a:spAutoFit/>
          </a:bodyPr>
          <a:lstStyle/>
          <a:p>
            <a:r>
              <a:rPr lang="en-US" sz="2000" dirty="0" smtClean="0"/>
              <a:t>Given detector resolutions and possible backgrounds the best option for  studies of </a:t>
            </a:r>
            <a:r>
              <a:rPr lang="en-US" sz="2000" dirty="0" err="1" smtClean="0"/>
              <a:t>ep</a:t>
            </a:r>
            <a:r>
              <a:rPr lang="en-US" sz="2000" dirty="0" err="1" smtClean="0">
                <a:sym typeface="Wingdings"/>
              </a:rPr>
              <a:t>e’p</a:t>
            </a:r>
            <a:r>
              <a:rPr lang="en-US" sz="2000" dirty="0" smtClean="0"/>
              <a:t> </a:t>
            </a:r>
            <a:r>
              <a:rPr lang="en-US" sz="2000" dirty="0">
                <a:latin typeface="Symbol" charset="0"/>
              </a:rPr>
              <a:t>r</a:t>
            </a:r>
            <a:r>
              <a:rPr lang="en-US" sz="2000" baseline="30000" dirty="0"/>
              <a:t>0</a:t>
            </a:r>
            <a:r>
              <a:rPr lang="en-US" sz="2000" dirty="0"/>
              <a:t> </a:t>
            </a:r>
            <a:r>
              <a:rPr lang="en-US" sz="2000" dirty="0" smtClean="0"/>
              <a:t>will be detection of all 4 particles </a:t>
            </a:r>
            <a:r>
              <a:rPr lang="en-US" sz="2000" dirty="0" err="1" smtClean="0">
                <a:sym typeface="Wingdings"/>
              </a:rPr>
              <a:t>e’p</a:t>
            </a:r>
            <a:r>
              <a:rPr lang="en-US" sz="2000" dirty="0" err="1">
                <a:sym typeface="Wingdings"/>
              </a:rPr>
              <a:t>,</a:t>
            </a:r>
            <a:r>
              <a:rPr lang="en-US" sz="2000" dirty="0" err="1" smtClean="0">
                <a:latin typeface="Symbol" charset="0"/>
              </a:rPr>
              <a:t>p+,p</a:t>
            </a:r>
            <a:r>
              <a:rPr lang="en-US" sz="2000" dirty="0" smtClean="0">
                <a:latin typeface="Symbol" charset="0"/>
              </a:rPr>
              <a:t>-</a:t>
            </a:r>
            <a:endParaRPr lang="en-US" sz="2000" dirty="0"/>
          </a:p>
        </p:txBody>
      </p:sp>
      <p:sp>
        <p:nvSpPr>
          <p:cNvPr id="31" name="TextBox 30"/>
          <p:cNvSpPr txBox="1"/>
          <p:nvPr/>
        </p:nvSpPr>
        <p:spPr>
          <a:xfrm>
            <a:off x="14777" y="1676400"/>
            <a:ext cx="9109022" cy="646331"/>
          </a:xfrm>
          <a:prstGeom prst="rect">
            <a:avLst/>
          </a:prstGeom>
          <a:noFill/>
        </p:spPr>
        <p:txBody>
          <a:bodyPr wrap="none" rtlCol="0">
            <a:spAutoFit/>
          </a:bodyPr>
          <a:lstStyle/>
          <a:p>
            <a:r>
              <a:rPr lang="en-US" dirty="0" smtClean="0"/>
              <a:t>One can make invariant masses and missing masses of all combinations</a:t>
            </a:r>
          </a:p>
          <a:p>
            <a:r>
              <a:rPr lang="en-US" dirty="0" smtClean="0"/>
              <a:t>ex. M</a:t>
            </a:r>
            <a:r>
              <a:rPr lang="en-US" baseline="-25000" dirty="0" smtClean="0"/>
              <a:t>X</a:t>
            </a:r>
            <a:r>
              <a:rPr lang="en-US" dirty="0" smtClean="0"/>
              <a:t> (</a:t>
            </a:r>
            <a:r>
              <a:rPr lang="en-US" dirty="0" err="1" smtClean="0">
                <a:sym typeface="Wingdings"/>
              </a:rPr>
              <a:t>e’</a:t>
            </a:r>
            <a:r>
              <a:rPr lang="en-US" dirty="0" err="1" smtClean="0">
                <a:latin typeface="Symbol" charset="0"/>
              </a:rPr>
              <a:t>p+p-</a:t>
            </a:r>
            <a:r>
              <a:rPr lang="en-US" dirty="0" err="1" smtClean="0"/>
              <a:t>X</a:t>
            </a:r>
            <a:r>
              <a:rPr lang="en-US" dirty="0" smtClean="0">
                <a:latin typeface="Symbol" charset="0"/>
              </a:rPr>
              <a:t>)  </a:t>
            </a:r>
            <a:r>
              <a:rPr lang="en-US" dirty="0" smtClean="0"/>
              <a:t>or  </a:t>
            </a:r>
            <a:r>
              <a:rPr lang="en-US" dirty="0" err="1" smtClean="0"/>
              <a:t>M</a:t>
            </a:r>
            <a:r>
              <a:rPr lang="en-US" baseline="-25000" dirty="0" err="1" smtClean="0">
                <a:latin typeface="Symbol" charset="0"/>
              </a:rPr>
              <a:t>p</a:t>
            </a:r>
            <a:r>
              <a:rPr lang="en-US" baseline="-25000" dirty="0" smtClean="0">
                <a:latin typeface="Symbol" charset="0"/>
              </a:rPr>
              <a:t>+/p-</a:t>
            </a:r>
            <a:r>
              <a:rPr lang="en-US" dirty="0" smtClean="0">
                <a:latin typeface="Symbol" charset="0"/>
              </a:rPr>
              <a:t> </a:t>
            </a:r>
            <a:r>
              <a:rPr lang="en-US" dirty="0" smtClean="0">
                <a:sym typeface="Wingdings"/>
              </a:rPr>
              <a:t>, M</a:t>
            </a:r>
            <a:r>
              <a:rPr lang="en-US" baseline="-25000" dirty="0" smtClean="0">
                <a:sym typeface="Wingdings"/>
              </a:rPr>
              <a:t>X</a:t>
            </a:r>
            <a:r>
              <a:rPr lang="en-US" dirty="0" smtClean="0">
                <a:sym typeface="Wingdings"/>
              </a:rPr>
              <a:t>(</a:t>
            </a:r>
            <a:r>
              <a:rPr lang="en-US" dirty="0" err="1" smtClean="0">
                <a:sym typeface="Wingdings"/>
              </a:rPr>
              <a:t>e’p</a:t>
            </a:r>
            <a:r>
              <a:rPr lang="en-US" dirty="0" smtClean="0"/>
              <a:t> </a:t>
            </a:r>
            <a:r>
              <a:rPr lang="en-US" dirty="0" smtClean="0">
                <a:latin typeface="Symbol" charset="0"/>
              </a:rPr>
              <a:t>p+), </a:t>
            </a:r>
            <a:r>
              <a:rPr lang="en-US" dirty="0" smtClean="0">
                <a:sym typeface="Wingdings"/>
              </a:rPr>
              <a:t>M</a:t>
            </a:r>
            <a:r>
              <a:rPr lang="en-US" baseline="-25000" dirty="0" smtClean="0">
                <a:sym typeface="Wingdings"/>
              </a:rPr>
              <a:t>X</a:t>
            </a:r>
            <a:r>
              <a:rPr lang="en-US" dirty="0" smtClean="0">
                <a:sym typeface="Wingdings"/>
              </a:rPr>
              <a:t>(</a:t>
            </a:r>
            <a:r>
              <a:rPr lang="en-US" dirty="0" err="1" smtClean="0">
                <a:sym typeface="Wingdings"/>
              </a:rPr>
              <a:t>e’p</a:t>
            </a:r>
            <a:r>
              <a:rPr lang="en-US" dirty="0" smtClean="0"/>
              <a:t> </a:t>
            </a:r>
            <a:r>
              <a:rPr lang="en-US" dirty="0" smtClean="0">
                <a:latin typeface="Symbol" charset="0"/>
              </a:rPr>
              <a:t>p-) </a:t>
            </a:r>
            <a:r>
              <a:rPr lang="en-US" dirty="0" smtClean="0"/>
              <a:t>also cuts calculated </a:t>
            </a:r>
            <a:r>
              <a:rPr lang="en-US" dirty="0" err="1" smtClean="0"/>
              <a:t>vs</a:t>
            </a:r>
            <a:r>
              <a:rPr lang="en-US" dirty="0" smtClean="0"/>
              <a:t> measured </a:t>
            </a:r>
            <a:r>
              <a:rPr lang="en-US" dirty="0" err="1" smtClean="0">
                <a:latin typeface="Symbol"/>
              </a:rPr>
              <a:t>q</a:t>
            </a:r>
            <a:r>
              <a:rPr lang="en-US" dirty="0" err="1" smtClean="0"/>
              <a:t>s</a:t>
            </a:r>
            <a:endParaRPr lang="en-US" dirty="0"/>
          </a:p>
        </p:txBody>
      </p:sp>
      <p:sp>
        <p:nvSpPr>
          <p:cNvPr id="35" name="Oval 34"/>
          <p:cNvSpPr/>
          <p:nvPr/>
        </p:nvSpPr>
        <p:spPr>
          <a:xfrm rot="19924127">
            <a:off x="8188811" y="2384673"/>
            <a:ext cx="228600" cy="533400"/>
          </a:xfrm>
          <a:prstGeom prst="ellipse">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8" name="Straight Connector 37"/>
          <p:cNvCxnSpPr/>
          <p:nvPr/>
        </p:nvCxnSpPr>
        <p:spPr>
          <a:xfrm flipV="1">
            <a:off x="7543800" y="2514601"/>
            <a:ext cx="1143000" cy="533400"/>
          </a:xfrm>
          <a:prstGeom prst="line">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a:endCxn id="35" idx="0"/>
          </p:cNvCxnSpPr>
          <p:nvPr/>
        </p:nvCxnSpPr>
        <p:spPr>
          <a:xfrm flipV="1">
            <a:off x="7543800" y="2415741"/>
            <a:ext cx="634386" cy="6322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rot="19843080">
            <a:off x="8071321" y="2338961"/>
            <a:ext cx="313044" cy="369332"/>
          </a:xfrm>
          <a:prstGeom prst="rect">
            <a:avLst/>
          </a:prstGeom>
          <a:noFill/>
        </p:spPr>
        <p:txBody>
          <a:bodyPr wrap="none" rtlCol="0">
            <a:spAutoFit/>
          </a:bodyPr>
          <a:lstStyle/>
          <a:p>
            <a:r>
              <a:rPr lang="en-US" dirty="0" smtClean="0">
                <a:latin typeface="Symbol"/>
              </a:rPr>
              <a:t>q</a:t>
            </a:r>
            <a:endParaRPr lang="en-US" dirty="0">
              <a:latin typeface="Symbol"/>
            </a:endParaRPr>
          </a:p>
        </p:txBody>
      </p:sp>
      <p:sp>
        <p:nvSpPr>
          <p:cNvPr id="50" name="TextBox 49"/>
          <p:cNvSpPr txBox="1"/>
          <p:nvPr/>
        </p:nvSpPr>
        <p:spPr>
          <a:xfrm>
            <a:off x="6984454" y="2971800"/>
            <a:ext cx="2133600" cy="461665"/>
          </a:xfrm>
          <a:prstGeom prst="rect">
            <a:avLst/>
          </a:prstGeom>
          <a:noFill/>
        </p:spPr>
        <p:txBody>
          <a:bodyPr wrap="square" rtlCol="0">
            <a:spAutoFit/>
          </a:bodyPr>
          <a:lstStyle/>
          <a:p>
            <a:r>
              <a:rPr lang="en-US" sz="1200" dirty="0" smtClean="0"/>
              <a:t>cut on </a:t>
            </a:r>
            <a:r>
              <a:rPr lang="en-US" sz="1200" dirty="0" err="1" smtClean="0">
                <a:latin typeface="Symbol"/>
              </a:rPr>
              <a:t>Dq</a:t>
            </a:r>
            <a:r>
              <a:rPr lang="en-US" sz="1200" dirty="0" smtClean="0">
                <a:latin typeface="Symbol"/>
              </a:rPr>
              <a:t> &lt;</a:t>
            </a:r>
            <a:r>
              <a:rPr lang="en-US" sz="1200" dirty="0" smtClean="0"/>
              <a:t>2</a:t>
            </a:r>
            <a:r>
              <a:rPr lang="en-US" sz="1200" baseline="30000" dirty="0" smtClean="0"/>
              <a:t>o</a:t>
            </a:r>
            <a:r>
              <a:rPr lang="en-US" sz="1200" dirty="0" smtClean="0"/>
              <a:t> </a:t>
            </a:r>
            <a:r>
              <a:rPr lang="en-US" sz="1200" dirty="0" err="1" smtClean="0"/>
              <a:t>beetween</a:t>
            </a:r>
            <a:r>
              <a:rPr lang="en-US" sz="1200" dirty="0" smtClean="0"/>
              <a:t> measured and calculated </a:t>
            </a:r>
            <a:r>
              <a:rPr lang="en-US" sz="1200" dirty="0" smtClean="0">
                <a:latin typeface="Symbol"/>
              </a:rPr>
              <a:t>p-</a:t>
            </a:r>
            <a:endParaRPr lang="en-US" sz="1200" dirty="0">
              <a:latin typeface="Symbol"/>
            </a:endParaRPr>
          </a:p>
        </p:txBody>
      </p:sp>
      <p:sp>
        <p:nvSpPr>
          <p:cNvPr id="42" name="TextBox 41"/>
          <p:cNvSpPr txBox="1"/>
          <p:nvPr/>
        </p:nvSpPr>
        <p:spPr>
          <a:xfrm>
            <a:off x="1219200" y="3124200"/>
            <a:ext cx="2634894" cy="369332"/>
          </a:xfrm>
          <a:prstGeom prst="rect">
            <a:avLst/>
          </a:prstGeom>
          <a:noFill/>
        </p:spPr>
        <p:txBody>
          <a:bodyPr wrap="none" rtlCol="0">
            <a:spAutoFit/>
          </a:bodyPr>
          <a:lstStyle/>
          <a:p>
            <a:r>
              <a:rPr lang="en-US" dirty="0" smtClean="0"/>
              <a:t>cuts on missing masses</a:t>
            </a:r>
            <a:endParaRPr lang="en-US" dirty="0"/>
          </a:p>
        </p:txBody>
      </p:sp>
      <p:sp>
        <p:nvSpPr>
          <p:cNvPr id="52" name="TextBox 51"/>
          <p:cNvSpPr txBox="1"/>
          <p:nvPr/>
        </p:nvSpPr>
        <p:spPr>
          <a:xfrm>
            <a:off x="4419600" y="3124200"/>
            <a:ext cx="2724950" cy="369332"/>
          </a:xfrm>
          <a:prstGeom prst="rect">
            <a:avLst/>
          </a:prstGeom>
          <a:noFill/>
        </p:spPr>
        <p:txBody>
          <a:bodyPr wrap="none" rtlCol="0">
            <a:spAutoFit/>
          </a:bodyPr>
          <a:lstStyle/>
          <a:p>
            <a:r>
              <a:rPr lang="en-US" dirty="0" smtClean="0"/>
              <a:t>cuts on invariant masses</a:t>
            </a:r>
            <a:endParaRPr lang="en-US" dirty="0"/>
          </a:p>
        </p:txBody>
      </p:sp>
      <p:sp>
        <p:nvSpPr>
          <p:cNvPr id="53" name="TextBox 52"/>
          <p:cNvSpPr txBox="1"/>
          <p:nvPr/>
        </p:nvSpPr>
        <p:spPr>
          <a:xfrm>
            <a:off x="3290421" y="4953000"/>
            <a:ext cx="671979" cy="261610"/>
          </a:xfrm>
          <a:prstGeom prst="rect">
            <a:avLst/>
          </a:prstGeom>
          <a:noFill/>
        </p:spPr>
        <p:txBody>
          <a:bodyPr wrap="none" rtlCol="0">
            <a:spAutoFit/>
          </a:bodyPr>
          <a:lstStyle/>
          <a:p>
            <a:r>
              <a:rPr lang="en-US" sz="1050" dirty="0" smtClean="0"/>
              <a:t>6.5GeV</a:t>
            </a:r>
            <a:endParaRPr lang="en-US" sz="1050" dirty="0"/>
          </a:p>
        </p:txBody>
      </p:sp>
      <p:sp>
        <p:nvSpPr>
          <p:cNvPr id="54" name="TextBox 53"/>
          <p:cNvSpPr txBox="1"/>
          <p:nvPr/>
        </p:nvSpPr>
        <p:spPr>
          <a:xfrm>
            <a:off x="2362200" y="5029200"/>
            <a:ext cx="659155" cy="253916"/>
          </a:xfrm>
          <a:prstGeom prst="rect">
            <a:avLst/>
          </a:prstGeom>
          <a:noFill/>
        </p:spPr>
        <p:txBody>
          <a:bodyPr wrap="none" rtlCol="0">
            <a:spAutoFit/>
          </a:bodyPr>
          <a:lstStyle/>
          <a:p>
            <a:r>
              <a:rPr lang="en-US" sz="1050" dirty="0"/>
              <a:t>7</a:t>
            </a:r>
            <a:r>
              <a:rPr lang="en-US" sz="1050" dirty="0" smtClean="0"/>
              <a:t>.5GeV</a:t>
            </a:r>
            <a:endParaRPr lang="en-US" sz="1050" dirty="0"/>
          </a:p>
        </p:txBody>
      </p:sp>
      <p:sp>
        <p:nvSpPr>
          <p:cNvPr id="55" name="TextBox 54"/>
          <p:cNvSpPr txBox="1"/>
          <p:nvPr/>
        </p:nvSpPr>
        <p:spPr>
          <a:xfrm>
            <a:off x="3352800" y="4419600"/>
            <a:ext cx="723275" cy="253916"/>
          </a:xfrm>
          <a:prstGeom prst="rect">
            <a:avLst/>
          </a:prstGeom>
          <a:noFill/>
        </p:spPr>
        <p:txBody>
          <a:bodyPr wrap="none" rtlCol="0">
            <a:spAutoFit/>
          </a:bodyPr>
          <a:lstStyle/>
          <a:p>
            <a:r>
              <a:rPr lang="en-US" sz="1050" dirty="0" smtClean="0"/>
              <a:t>10.5GeV</a:t>
            </a:r>
            <a:endParaRPr lang="en-US" sz="1050" dirty="0"/>
          </a:p>
        </p:txBody>
      </p:sp>
      <p:sp>
        <p:nvSpPr>
          <p:cNvPr id="43" name="TextBox 42"/>
          <p:cNvSpPr txBox="1"/>
          <p:nvPr/>
        </p:nvSpPr>
        <p:spPr>
          <a:xfrm>
            <a:off x="0" y="2590800"/>
            <a:ext cx="7234297" cy="369332"/>
          </a:xfrm>
          <a:prstGeom prst="rect">
            <a:avLst/>
          </a:prstGeom>
          <a:noFill/>
        </p:spPr>
        <p:txBody>
          <a:bodyPr wrap="none" rtlCol="0">
            <a:spAutoFit/>
          </a:bodyPr>
          <a:lstStyle/>
          <a:p>
            <a:r>
              <a:rPr lang="en-US" dirty="0" smtClean="0"/>
              <a:t>Plans: publish x-sections/multiplicities and SSAs of exclusive </a:t>
            </a:r>
            <a:r>
              <a:rPr lang="en-US" dirty="0" smtClean="0">
                <a:latin typeface="Symbol" charset="0"/>
              </a:rPr>
              <a:t>r(</a:t>
            </a:r>
            <a:r>
              <a:rPr lang="en-US" dirty="0" err="1" smtClean="0">
                <a:latin typeface="Symbol" charset="0"/>
              </a:rPr>
              <a:t>p+p</a:t>
            </a:r>
            <a:r>
              <a:rPr lang="en-US" dirty="0" smtClean="0">
                <a:latin typeface="Symbol" charset="0"/>
              </a:rPr>
              <a:t>-)</a:t>
            </a:r>
            <a:r>
              <a:rPr lang="en-US" dirty="0" smtClean="0"/>
              <a:t> </a:t>
            </a:r>
            <a:endParaRPr lang="en-US" dirty="0"/>
          </a:p>
        </p:txBody>
      </p:sp>
      <p:sp>
        <p:nvSpPr>
          <p:cNvPr id="44" name="Footer Placeholder 43"/>
          <p:cNvSpPr>
            <a:spLocks noGrp="1"/>
          </p:cNvSpPr>
          <p:nvPr>
            <p:ph type="ftr" sz="quarter" idx="10"/>
          </p:nvPr>
        </p:nvSpPr>
        <p:spPr/>
        <p:txBody>
          <a:bodyPr/>
          <a:lstStyle/>
          <a:p>
            <a:pPr>
              <a:defRPr/>
            </a:pPr>
            <a:r>
              <a:rPr lang="en-US" smtClean="0"/>
              <a:t>H. Avakian, JLab, Nov 14</a:t>
            </a:r>
            <a:endParaRPr lang="en-US"/>
          </a:p>
        </p:txBody>
      </p:sp>
      <p:sp>
        <p:nvSpPr>
          <p:cNvPr id="45" name="Slide Number Placeholder 44"/>
          <p:cNvSpPr>
            <a:spLocks noGrp="1"/>
          </p:cNvSpPr>
          <p:nvPr>
            <p:ph type="sldNum" sz="quarter" idx="11"/>
          </p:nvPr>
        </p:nvSpPr>
        <p:spPr/>
        <p:txBody>
          <a:bodyPr/>
          <a:lstStyle/>
          <a:p>
            <a:pPr>
              <a:defRPr/>
            </a:pPr>
            <a:fld id="{C0F7CFC8-974D-2B4E-BB81-C570AB17BA03}" type="slidenum">
              <a:rPr lang="en-US" smtClean="0"/>
              <a:pPr>
                <a:defRPr/>
              </a:pPr>
              <a:t>26</a:t>
            </a:fld>
            <a:endParaRPr lang="en-US"/>
          </a:p>
        </p:txBody>
      </p:sp>
      <p:sp>
        <p:nvSpPr>
          <p:cNvPr id="48" name="TextBox 47"/>
          <p:cNvSpPr txBox="1"/>
          <p:nvPr/>
        </p:nvSpPr>
        <p:spPr>
          <a:xfrm>
            <a:off x="8641918" y="3124200"/>
            <a:ext cx="184666" cy="215444"/>
          </a:xfrm>
          <a:prstGeom prst="rect">
            <a:avLst/>
          </a:prstGeom>
          <a:noFill/>
        </p:spPr>
        <p:txBody>
          <a:bodyPr wrap="none" rtlCol="0">
            <a:spAutoFit/>
          </a:bodyPr>
          <a:lstStyle/>
          <a:p>
            <a:endParaRPr lang="en-US" sz="1200" baseline="30000" dirty="0"/>
          </a:p>
        </p:txBody>
      </p:sp>
      <p:sp>
        <p:nvSpPr>
          <p:cNvPr id="49" name="TextBox 48"/>
          <p:cNvSpPr txBox="1"/>
          <p:nvPr/>
        </p:nvSpPr>
        <p:spPr>
          <a:xfrm>
            <a:off x="7086600" y="4648200"/>
            <a:ext cx="1676400" cy="523220"/>
          </a:xfrm>
          <a:prstGeom prst="rect">
            <a:avLst/>
          </a:prstGeom>
          <a:noFill/>
        </p:spPr>
        <p:txBody>
          <a:bodyPr wrap="square" rtlCol="0">
            <a:spAutoFit/>
          </a:bodyPr>
          <a:lstStyle/>
          <a:p>
            <a:r>
              <a:rPr lang="en-US" sz="1400" dirty="0" smtClean="0"/>
              <a:t>at higher energies </a:t>
            </a:r>
            <a:r>
              <a:rPr lang="en-US" sz="1400" dirty="0" smtClean="0">
                <a:latin typeface="Symbol" charset="0"/>
              </a:rPr>
              <a:t>r</a:t>
            </a:r>
            <a:r>
              <a:rPr lang="en-US" sz="1400" dirty="0" smtClean="0"/>
              <a:t> more dominant</a:t>
            </a:r>
            <a:endParaRPr lang="en-US" sz="1400" dirty="0"/>
          </a:p>
        </p:txBody>
      </p:sp>
    </p:spTree>
    <p:extLst>
      <p:ext uri="{BB962C8B-B14F-4D97-AF65-F5344CB8AC3E}">
        <p14:creationId xmlns:p14="http://schemas.microsoft.com/office/powerpoint/2010/main" val="176761427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1"/>
          <p:cNvSpPr>
            <a:spLocks noGrp="1"/>
          </p:cNvSpPr>
          <p:nvPr>
            <p:ph type="title"/>
          </p:nvPr>
        </p:nvSpPr>
        <p:spPr>
          <a:xfrm>
            <a:off x="152400" y="76200"/>
            <a:ext cx="9144000" cy="563563"/>
          </a:xfrm>
        </p:spPr>
        <p:txBody>
          <a:bodyPr/>
          <a:lstStyle/>
          <a:p>
            <a:r>
              <a:rPr lang="en-US" sz="3200" dirty="0" smtClean="0">
                <a:latin typeface="Arial" charset="0"/>
                <a:ea typeface="MS PGothic" charset="0"/>
              </a:rPr>
              <a:t>Beam SSA in exclusive </a:t>
            </a:r>
            <a:r>
              <a:rPr lang="en-US" sz="3200" dirty="0" err="1" smtClean="0">
                <a:latin typeface="Symbol" charset="0"/>
                <a:ea typeface="MS PGothic" charset="0"/>
              </a:rPr>
              <a:t>p+p</a:t>
            </a:r>
            <a:r>
              <a:rPr lang="en-US" sz="3200" dirty="0" smtClean="0">
                <a:latin typeface="Symbol" charset="0"/>
                <a:ea typeface="MS PGothic" charset="0"/>
              </a:rPr>
              <a:t>-</a:t>
            </a:r>
            <a:endParaRPr lang="en-US" sz="3200" dirty="0">
              <a:latin typeface="Arial" charset="0"/>
              <a:ea typeface="MS PGothic" charset="0"/>
            </a:endParaRPr>
          </a:p>
        </p:txBody>
      </p:sp>
      <p:sp>
        <p:nvSpPr>
          <p:cNvPr id="4" name="Footer Placeholder 3"/>
          <p:cNvSpPr>
            <a:spLocks noGrp="1"/>
          </p:cNvSpPr>
          <p:nvPr>
            <p:ph type="ftr" sz="quarter" idx="10"/>
          </p:nvPr>
        </p:nvSpPr>
        <p:spPr/>
        <p:txBody>
          <a:bodyPr/>
          <a:lstStyle/>
          <a:p>
            <a:pPr>
              <a:defRPr/>
            </a:pPr>
            <a:r>
              <a:rPr lang="en-US" smtClean="0"/>
              <a:t>H. Avakian, JLab, Nov 14</a:t>
            </a:r>
            <a:endParaRPr lang="en-US"/>
          </a:p>
        </p:txBody>
      </p:sp>
      <p:sp>
        <p:nvSpPr>
          <p:cNvPr id="13926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684EBC4C-41B8-FC46-87F3-278A0F3F96F7}" type="slidenum">
              <a:rPr lang="en-US" sz="1400"/>
              <a:pPr/>
              <a:t>27</a:t>
            </a:fld>
            <a:endParaRPr lang="en-US" sz="1400"/>
          </a:p>
        </p:txBody>
      </p:sp>
      <p:cxnSp>
        <p:nvCxnSpPr>
          <p:cNvPr id="24" name="Straight Arrow Connector 23"/>
          <p:cNvCxnSpPr>
            <a:cxnSpLocks/>
          </p:cNvCxnSpPr>
          <p:nvPr/>
        </p:nvCxnSpPr>
        <p:spPr bwMode="auto">
          <a:xfrm>
            <a:off x="3200400" y="1981200"/>
            <a:ext cx="762000" cy="0"/>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6" name="Picture 5" descr="Screen Shot 2024-02-29 at 10.58.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990600"/>
            <a:ext cx="4114800" cy="3122068"/>
          </a:xfrm>
          <a:prstGeom prst="rect">
            <a:avLst/>
          </a:prstGeom>
        </p:spPr>
      </p:pic>
      <p:pic>
        <p:nvPicPr>
          <p:cNvPr id="13" name="Picture 12" descr="Screen Shot 2024-02-29 at 10.59.2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1828800"/>
            <a:ext cx="1808729" cy="1295400"/>
          </a:xfrm>
          <a:prstGeom prst="rect">
            <a:avLst/>
          </a:prstGeom>
        </p:spPr>
      </p:pic>
      <p:pic>
        <p:nvPicPr>
          <p:cNvPr id="17" name="Picture 16" descr="Screen Shot 2024-02-29 at 11.00.0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50" y="3352800"/>
            <a:ext cx="3505200" cy="2467286"/>
          </a:xfrm>
          <a:prstGeom prst="rect">
            <a:avLst/>
          </a:prstGeom>
        </p:spPr>
      </p:pic>
      <p:pic>
        <p:nvPicPr>
          <p:cNvPr id="31" name="Picture 5" descr="Screen Shot 2024-01-26 at 10.46.45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838200"/>
            <a:ext cx="3124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19"/>
          <p:cNvSpPr/>
          <p:nvPr/>
        </p:nvSpPr>
        <p:spPr>
          <a:xfrm>
            <a:off x="2362200" y="1524000"/>
            <a:ext cx="838200" cy="12192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6"/>
          <p:cNvSpPr txBox="1">
            <a:spLocks noChangeArrowheads="1"/>
          </p:cNvSpPr>
          <p:nvPr/>
        </p:nvSpPr>
        <p:spPr bwMode="auto">
          <a:xfrm>
            <a:off x="3657600" y="4343400"/>
            <a:ext cx="5334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285750" indent="-285750">
              <a:buFont typeface="Arial"/>
              <a:buChar char="•"/>
            </a:pPr>
            <a:r>
              <a:rPr lang="en-US" sz="1800" dirty="0" smtClean="0"/>
              <a:t>At large z (small t) the beam SSA of exclusive </a:t>
            </a:r>
            <a:r>
              <a:rPr lang="en-US" sz="1800" dirty="0" err="1" smtClean="0"/>
              <a:t>dihadrons</a:t>
            </a:r>
            <a:r>
              <a:rPr lang="en-US" sz="1800" dirty="0" smtClean="0"/>
              <a:t> goes sharply negative indicating dominance of some (non u-quark) contributions</a:t>
            </a:r>
          </a:p>
          <a:p>
            <a:pPr marL="285750" indent="-285750">
              <a:buFont typeface="Arial"/>
              <a:buChar char="•"/>
            </a:pPr>
            <a:r>
              <a:rPr lang="en-US" sz="1800" dirty="0" smtClean="0"/>
              <a:t>Most SSA for the  large z </a:t>
            </a:r>
            <a:r>
              <a:rPr lang="en-US" sz="1800" dirty="0" err="1" smtClean="0"/>
              <a:t>dihadron</a:t>
            </a:r>
            <a:r>
              <a:rPr lang="en-US" sz="1800" dirty="0" smtClean="0"/>
              <a:t> sample localized around  the rho-mass </a:t>
            </a:r>
            <a:r>
              <a:rPr lang="en-US" sz="1800" dirty="0"/>
              <a:t>(</a:t>
            </a:r>
            <a:r>
              <a:rPr lang="en-US" sz="1800" dirty="0" smtClean="0"/>
              <a:t>dominated by the </a:t>
            </a:r>
            <a:r>
              <a:rPr lang="en-US" sz="1800" dirty="0"/>
              <a:t>exclusive </a:t>
            </a:r>
            <a:r>
              <a:rPr lang="en-US" sz="1800" dirty="0" smtClean="0"/>
              <a:t>rho)</a:t>
            </a:r>
          </a:p>
          <a:p>
            <a:pPr marL="285750" indent="-285750">
              <a:buFont typeface="Arial"/>
              <a:buChar char="•"/>
            </a:pPr>
            <a:r>
              <a:rPr lang="en-US" sz="1800" u="sng" dirty="0" smtClean="0">
                <a:sym typeface="Wingdings"/>
              </a:rPr>
              <a:t></a:t>
            </a:r>
            <a:r>
              <a:rPr lang="en-US" sz="1800" u="sng" dirty="0" smtClean="0"/>
              <a:t>The beam SSA is related  to exclusive rho0s</a:t>
            </a:r>
          </a:p>
          <a:p>
            <a:pPr marL="285750" indent="-285750">
              <a:buFont typeface="Arial"/>
              <a:buChar char="•"/>
            </a:pPr>
            <a:endParaRPr lang="en-US" sz="1800" dirty="0"/>
          </a:p>
        </p:txBody>
      </p:sp>
      <p:cxnSp>
        <p:nvCxnSpPr>
          <p:cNvPr id="19" name="Straight Arrow Connector 18"/>
          <p:cNvCxnSpPr>
            <a:cxnSpLocks/>
          </p:cNvCxnSpPr>
          <p:nvPr/>
        </p:nvCxnSpPr>
        <p:spPr bwMode="auto">
          <a:xfrm>
            <a:off x="2895600" y="2743200"/>
            <a:ext cx="152400" cy="609600"/>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214106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563563"/>
          </a:xfrm>
        </p:spPr>
        <p:txBody>
          <a:bodyPr/>
          <a:lstStyle/>
          <a:p>
            <a:r>
              <a:rPr lang="en-US" dirty="0" err="1"/>
              <a:t>Radiative</a:t>
            </a:r>
            <a:r>
              <a:rPr lang="en-US" dirty="0"/>
              <a:t> effects: impact on missing mass</a:t>
            </a:r>
          </a:p>
        </p:txBody>
      </p:sp>
      <p:sp>
        <p:nvSpPr>
          <p:cNvPr id="4" name="Footer Placeholder 3"/>
          <p:cNvSpPr>
            <a:spLocks noGrp="1"/>
          </p:cNvSpPr>
          <p:nvPr>
            <p:ph type="ftr" sz="quarter" idx="10"/>
          </p:nvPr>
        </p:nvSpPr>
        <p:spPr/>
        <p:txBody>
          <a:bodyPr/>
          <a:lstStyle/>
          <a:p>
            <a:pPr>
              <a:defRPr/>
            </a:pPr>
            <a:r>
              <a:rPr lang="it-IT" smtClean="0"/>
              <a:t>H. Avakian, JLab, Nov 14</a:t>
            </a:r>
            <a:endParaRPr lang="en-US"/>
          </a:p>
        </p:txBody>
      </p:sp>
      <p:sp>
        <p:nvSpPr>
          <p:cNvPr id="5" name="Slide Number Placeholder 4"/>
          <p:cNvSpPr>
            <a:spLocks noGrp="1"/>
          </p:cNvSpPr>
          <p:nvPr>
            <p:ph type="sldNum" sz="quarter" idx="11"/>
          </p:nvPr>
        </p:nvSpPr>
        <p:spPr/>
        <p:txBody>
          <a:bodyPr/>
          <a:lstStyle/>
          <a:p>
            <a:pPr>
              <a:defRPr/>
            </a:pPr>
            <a:fld id="{361E7C6A-EC2A-5246-9AA7-18D884548B8E}" type="slidenum">
              <a:rPr lang="en-US" smtClean="0"/>
              <a:pPr>
                <a:defRPr/>
              </a:pPr>
              <a:t>28</a:t>
            </a:fld>
            <a:endParaRPr lang="en-US"/>
          </a:p>
        </p:txBody>
      </p:sp>
      <p:pic>
        <p:nvPicPr>
          <p:cNvPr id="6" name="Picture 5" descr="Screen Shot 2024-08-20 at 8.25.0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143000"/>
            <a:ext cx="6705600" cy="4453026"/>
          </a:xfrm>
          <a:prstGeom prst="rect">
            <a:avLst/>
          </a:prstGeom>
        </p:spPr>
      </p:pic>
      <p:sp>
        <p:nvSpPr>
          <p:cNvPr id="7" name="TextBox 6"/>
          <p:cNvSpPr txBox="1"/>
          <p:nvPr/>
        </p:nvSpPr>
        <p:spPr>
          <a:xfrm>
            <a:off x="1066800" y="1295400"/>
            <a:ext cx="3079539" cy="1200329"/>
          </a:xfrm>
          <a:prstGeom prst="rect">
            <a:avLst/>
          </a:prstGeom>
          <a:noFill/>
        </p:spPr>
        <p:txBody>
          <a:bodyPr wrap="none" rtlCol="0">
            <a:spAutoFit/>
          </a:bodyPr>
          <a:lstStyle/>
          <a:p>
            <a:r>
              <a:rPr lang="en-US" dirty="0"/>
              <a:t>solid</a:t>
            </a:r>
            <a:r>
              <a:rPr lang="en-US" dirty="0">
                <a:sym typeface="Wingdings"/>
              </a:rPr>
              <a:t></a:t>
            </a:r>
            <a:r>
              <a:rPr lang="en-US" dirty="0"/>
              <a:t> reconstructed values</a:t>
            </a:r>
          </a:p>
          <a:p>
            <a:r>
              <a:rPr lang="en-US" dirty="0"/>
              <a:t>dashed</a:t>
            </a:r>
            <a:r>
              <a:rPr lang="en-US" dirty="0">
                <a:sym typeface="Wingdings"/>
              </a:rPr>
              <a:t> e- generated</a:t>
            </a:r>
          </a:p>
          <a:p>
            <a:r>
              <a:rPr lang="en-US" dirty="0">
                <a:sym typeface="Wingdings"/>
              </a:rPr>
              <a:t>dotted/dash-dotted</a:t>
            </a:r>
          </a:p>
          <a:p>
            <a:r>
              <a:rPr lang="en-US" dirty="0">
                <a:sym typeface="Wingdings"/>
              </a:rPr>
              <a:t></a:t>
            </a:r>
            <a:r>
              <a:rPr lang="en-US" dirty="0">
                <a:latin typeface="Symbol"/>
                <a:sym typeface="Wingdings"/>
              </a:rPr>
              <a:t>p</a:t>
            </a:r>
            <a:r>
              <a:rPr lang="en-US" dirty="0">
                <a:sym typeface="Wingdings"/>
              </a:rPr>
              <a:t> generated</a:t>
            </a:r>
          </a:p>
        </p:txBody>
      </p:sp>
      <p:pic>
        <p:nvPicPr>
          <p:cNvPr id="8" name="Picture 7" descr="Screen Shot 2024-08-20 at 8.29.1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1219200"/>
            <a:ext cx="2312218" cy="1765300"/>
          </a:xfrm>
          <a:prstGeom prst="rect">
            <a:avLst/>
          </a:prstGeom>
        </p:spPr>
      </p:pic>
      <p:sp>
        <p:nvSpPr>
          <p:cNvPr id="9" name="TextBox 8"/>
          <p:cNvSpPr txBox="1"/>
          <p:nvPr/>
        </p:nvSpPr>
        <p:spPr>
          <a:xfrm>
            <a:off x="533400" y="5715000"/>
            <a:ext cx="7921159" cy="369332"/>
          </a:xfrm>
          <a:prstGeom prst="rect">
            <a:avLst/>
          </a:prstGeom>
          <a:noFill/>
        </p:spPr>
        <p:txBody>
          <a:bodyPr wrap="none" rtlCol="0">
            <a:spAutoFit/>
          </a:bodyPr>
          <a:lstStyle/>
          <a:p>
            <a:r>
              <a:rPr lang="en-US" dirty="0"/>
              <a:t>Energy loss of final state particles creates a shoulder (mainly e- for CLAS12)</a:t>
            </a:r>
          </a:p>
        </p:txBody>
      </p:sp>
      <p:sp>
        <p:nvSpPr>
          <p:cNvPr id="10" name="TextBox 9"/>
          <p:cNvSpPr txBox="1"/>
          <p:nvPr/>
        </p:nvSpPr>
        <p:spPr>
          <a:xfrm>
            <a:off x="6781800" y="4800600"/>
            <a:ext cx="2438400" cy="646331"/>
          </a:xfrm>
          <a:prstGeom prst="rect">
            <a:avLst/>
          </a:prstGeom>
          <a:noFill/>
        </p:spPr>
        <p:txBody>
          <a:bodyPr wrap="square" rtlCol="0">
            <a:spAutoFit/>
          </a:bodyPr>
          <a:lstStyle/>
          <a:p>
            <a:r>
              <a:rPr lang="en-US" sz="1200" dirty="0"/>
              <a:t>LUND-MC description of the exclusive limit will be important in evaluation of the tail. </a:t>
            </a:r>
          </a:p>
        </p:txBody>
      </p:sp>
      <p:pic>
        <p:nvPicPr>
          <p:cNvPr id="11" name="Picture 10" descr="Screen Shot 2024-08-22 at 9.13.5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6639" y="3048000"/>
            <a:ext cx="2337361" cy="1676400"/>
          </a:xfrm>
          <a:prstGeom prst="rect">
            <a:avLst/>
          </a:prstGeom>
        </p:spPr>
      </p:pic>
      <p:sp>
        <p:nvSpPr>
          <p:cNvPr id="12" name="TextBox 11"/>
          <p:cNvSpPr txBox="1"/>
          <p:nvPr/>
        </p:nvSpPr>
        <p:spPr>
          <a:xfrm>
            <a:off x="7772400" y="3352800"/>
            <a:ext cx="788184" cy="261610"/>
          </a:xfrm>
          <a:prstGeom prst="rect">
            <a:avLst/>
          </a:prstGeom>
          <a:noFill/>
        </p:spPr>
        <p:txBody>
          <a:bodyPr wrap="none" rtlCol="0">
            <a:spAutoFit/>
          </a:bodyPr>
          <a:lstStyle/>
          <a:p>
            <a:r>
              <a:rPr lang="en-US" sz="1050" dirty="0"/>
              <a:t>HERMES</a:t>
            </a:r>
          </a:p>
        </p:txBody>
      </p:sp>
      <p:sp>
        <p:nvSpPr>
          <p:cNvPr id="13" name="TextBox 12"/>
          <p:cNvSpPr txBox="1"/>
          <p:nvPr/>
        </p:nvSpPr>
        <p:spPr>
          <a:xfrm>
            <a:off x="7010400" y="914400"/>
            <a:ext cx="1689886" cy="276999"/>
          </a:xfrm>
          <a:prstGeom prst="rect">
            <a:avLst/>
          </a:prstGeom>
          <a:noFill/>
        </p:spPr>
        <p:txBody>
          <a:bodyPr wrap="none" rtlCol="0">
            <a:spAutoFit/>
          </a:bodyPr>
          <a:lstStyle/>
          <a:p>
            <a:r>
              <a:rPr lang="en-US" sz="1200" dirty="0"/>
              <a:t>Claim RC is negligible</a:t>
            </a:r>
          </a:p>
        </p:txBody>
      </p:sp>
    </p:spTree>
    <p:extLst>
      <p:ext uri="{BB962C8B-B14F-4D97-AF65-F5344CB8AC3E}">
        <p14:creationId xmlns:p14="http://schemas.microsoft.com/office/powerpoint/2010/main" val="296961475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5" descr="alacom-ratio-x0.3q2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371600"/>
            <a:ext cx="2590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Slide Number Placeholder 4"/>
          <p:cNvSpPr>
            <a:spLocks noGrp="1"/>
          </p:cNvSpPr>
          <p:nvPr>
            <p:ph type="sldNum" sz="quarter" idx="11"/>
          </p:nvPr>
        </p:nvSpPr>
        <p:spPr>
          <a:xfrm>
            <a:off x="8458200" y="6588125"/>
            <a:ext cx="6858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BFB3A7DC-2DE0-124F-A24D-F7755D07C479}" type="slidenum">
              <a:rPr lang="en-US" sz="1400"/>
              <a:pPr/>
              <a:t>29</a:t>
            </a:fld>
            <a:endParaRPr lang="en-US" sz="1400"/>
          </a:p>
        </p:txBody>
      </p:sp>
      <p:sp>
        <p:nvSpPr>
          <p:cNvPr id="34819" name="Rectangle 2"/>
          <p:cNvSpPr>
            <a:spLocks noGrp="1" noChangeArrowheads="1"/>
          </p:cNvSpPr>
          <p:nvPr>
            <p:ph type="title"/>
          </p:nvPr>
        </p:nvSpPr>
        <p:spPr>
          <a:xfrm>
            <a:off x="0" y="198438"/>
            <a:ext cx="8674100" cy="563562"/>
          </a:xfrm>
        </p:spPr>
        <p:txBody>
          <a:bodyPr/>
          <a:lstStyle/>
          <a:p>
            <a:pPr eaLnBrk="1" hangingPunct="1"/>
            <a:r>
              <a:rPr lang="en-US" sz="3200" dirty="0">
                <a:latin typeface="Symbol" charset="0"/>
                <a:sym typeface="Wingdings" charset="0"/>
              </a:rPr>
              <a:t>“r</a:t>
            </a:r>
            <a:r>
              <a:rPr lang="en-US" sz="3200" dirty="0">
                <a:latin typeface="Arial" charset="0"/>
                <a:ea typeface="MS PGothic" charset="0"/>
              </a:rPr>
              <a:t>-free SIDIS” free: target proton bias</a:t>
            </a:r>
          </a:p>
        </p:txBody>
      </p:sp>
      <p:sp>
        <p:nvSpPr>
          <p:cNvPr id="34820" name="Footer Placeholder 9"/>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it-IT" sz="1400" smtClean="0"/>
              <a:t>H. Avakian, JLab, Nov 14</a:t>
            </a:r>
            <a:endParaRPr lang="en-US" sz="1400"/>
          </a:p>
        </p:txBody>
      </p:sp>
      <p:sp>
        <p:nvSpPr>
          <p:cNvPr id="34821" name="TextBox 15"/>
          <p:cNvSpPr txBox="1">
            <a:spLocks noChangeArrowheads="1"/>
          </p:cNvSpPr>
          <p:nvPr/>
        </p:nvSpPr>
        <p:spPr bwMode="auto">
          <a:xfrm>
            <a:off x="838200" y="838200"/>
            <a:ext cx="125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ep</a:t>
            </a:r>
            <a:r>
              <a:rPr lang="en-US" sz="1800">
                <a:sym typeface="Wingdings" charset="0"/>
              </a:rPr>
              <a:t>e’</a:t>
            </a:r>
            <a:r>
              <a:rPr lang="en-US" altLang="ja-JP" sz="1800">
                <a:latin typeface="Symbol" charset="0"/>
                <a:sym typeface="Wingdings" charset="0"/>
              </a:rPr>
              <a:t>pp</a:t>
            </a:r>
            <a:r>
              <a:rPr lang="en-US" altLang="ja-JP" sz="1800">
                <a:sym typeface="Wingdings" charset="0"/>
              </a:rPr>
              <a:t>X</a:t>
            </a:r>
            <a:endParaRPr lang="en-US" sz="1800"/>
          </a:p>
        </p:txBody>
      </p:sp>
      <p:sp>
        <p:nvSpPr>
          <p:cNvPr id="34822" name="TextBox 36"/>
          <p:cNvSpPr txBox="1">
            <a:spLocks noChangeArrowheads="1"/>
          </p:cNvSpPr>
          <p:nvPr/>
        </p:nvSpPr>
        <p:spPr bwMode="auto">
          <a:xfrm>
            <a:off x="3200400" y="838200"/>
            <a:ext cx="13828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dirty="0" err="1"/>
              <a:t>ep</a:t>
            </a:r>
            <a:r>
              <a:rPr lang="en-US" sz="1800" dirty="0" err="1">
                <a:sym typeface="Wingdings" charset="0"/>
              </a:rPr>
              <a:t>e’p</a:t>
            </a:r>
            <a:r>
              <a:rPr lang="en-US" sz="1800" dirty="0" err="1">
                <a:latin typeface="Symbol" charset="0"/>
                <a:sym typeface="Wingdings" charset="0"/>
              </a:rPr>
              <a:t>pp</a:t>
            </a:r>
            <a:r>
              <a:rPr lang="en-US" sz="1800" dirty="0" err="1">
                <a:sym typeface="Wingdings" charset="0"/>
              </a:rPr>
              <a:t>X</a:t>
            </a:r>
            <a:endParaRPr lang="en-US" sz="1800" dirty="0"/>
          </a:p>
        </p:txBody>
      </p:sp>
      <p:sp>
        <p:nvSpPr>
          <p:cNvPr id="34823" name="TextBox 37"/>
          <p:cNvSpPr txBox="1">
            <a:spLocks noChangeArrowheads="1"/>
          </p:cNvSpPr>
          <p:nvPr/>
        </p:nvSpPr>
        <p:spPr bwMode="auto">
          <a:xfrm>
            <a:off x="6248400" y="762000"/>
            <a:ext cx="1382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ep</a:t>
            </a:r>
            <a:r>
              <a:rPr lang="en-US" sz="1800">
                <a:sym typeface="Wingdings" charset="0"/>
              </a:rPr>
              <a:t>e’p</a:t>
            </a:r>
            <a:r>
              <a:rPr lang="en-US" sz="1800">
                <a:latin typeface="Symbol" charset="0"/>
                <a:sym typeface="Wingdings" charset="0"/>
              </a:rPr>
              <a:t>pp</a:t>
            </a:r>
            <a:r>
              <a:rPr lang="en-US" sz="1800">
                <a:sym typeface="Wingdings" charset="0"/>
              </a:rPr>
              <a:t>X</a:t>
            </a:r>
            <a:endParaRPr lang="en-US" sz="1800"/>
          </a:p>
        </p:txBody>
      </p:sp>
      <p:sp>
        <p:nvSpPr>
          <p:cNvPr id="34824" name="TextBox 18"/>
          <p:cNvSpPr txBox="1">
            <a:spLocks noChangeArrowheads="1"/>
          </p:cNvSpPr>
          <p:nvPr/>
        </p:nvSpPr>
        <p:spPr bwMode="auto">
          <a:xfrm>
            <a:off x="7510463" y="1066800"/>
            <a:ext cx="16335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a:t>+ M</a:t>
            </a:r>
            <a:r>
              <a:rPr lang="en-US" sz="1200" baseline="-25000"/>
              <a:t>X</a:t>
            </a:r>
            <a:r>
              <a:rPr lang="en-US" sz="1200"/>
              <a:t>(epX)&gt;1.05 GeV</a:t>
            </a:r>
          </a:p>
        </p:txBody>
      </p:sp>
      <p:sp>
        <p:nvSpPr>
          <p:cNvPr id="34825" name="TextBox 19"/>
          <p:cNvSpPr txBox="1">
            <a:spLocks noChangeArrowheads="1"/>
          </p:cNvSpPr>
          <p:nvPr/>
        </p:nvSpPr>
        <p:spPr bwMode="auto">
          <a:xfrm>
            <a:off x="762000" y="5949950"/>
            <a:ext cx="7543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b="1" dirty="0"/>
              <a:t>While the detected proton introduces slight difference in the kinematic distributions, the cut on the proton missing mass makes significant impact (clear at large z). </a:t>
            </a:r>
            <a:endParaRPr lang="en-US" sz="1400" b="1" baseline="30000" dirty="0"/>
          </a:p>
        </p:txBody>
      </p:sp>
      <p:sp>
        <p:nvSpPr>
          <p:cNvPr id="34826" name="TextBox 22"/>
          <p:cNvSpPr txBox="1">
            <a:spLocks noChangeArrowheads="1"/>
          </p:cNvSpPr>
          <p:nvPr/>
        </p:nvSpPr>
        <p:spPr bwMode="auto">
          <a:xfrm>
            <a:off x="4495800" y="838200"/>
            <a:ext cx="1292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 x</a:t>
            </a:r>
            <a:r>
              <a:rPr lang="en-US" sz="1800" baseline="-25000"/>
              <a:t>Fproton</a:t>
            </a:r>
            <a:r>
              <a:rPr lang="en-US" sz="1800"/>
              <a:t>&lt;0</a:t>
            </a:r>
          </a:p>
        </p:txBody>
      </p:sp>
      <p:pic>
        <p:nvPicPr>
          <p:cNvPr id="34827" name="Picture 3" descr="alacomp-x0.3q2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1219200"/>
            <a:ext cx="25146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6" descr="alacomp-x0.3.q23.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048000"/>
            <a:ext cx="2438400"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9" name="Picture 8" descr="alacom-x0.3.q24.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343400"/>
            <a:ext cx="2362200"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0" name="Rectangle 4"/>
          <p:cNvSpPr>
            <a:spLocks noChangeArrowheads="1"/>
          </p:cNvSpPr>
          <p:nvPr/>
        </p:nvSpPr>
        <p:spPr bwMode="auto">
          <a:xfrm>
            <a:off x="533400" y="1295400"/>
            <a:ext cx="1506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t>x=0.3</a:t>
            </a:r>
            <a:r>
              <a:rPr lang="en-US" sz="1100"/>
              <a:t>(0.25&lt;x&lt;0.35)</a:t>
            </a:r>
          </a:p>
        </p:txBody>
      </p:sp>
      <p:sp>
        <p:nvSpPr>
          <p:cNvPr id="34831" name="TextBox 21"/>
          <p:cNvSpPr txBox="1">
            <a:spLocks noChangeArrowheads="1"/>
          </p:cNvSpPr>
          <p:nvPr/>
        </p:nvSpPr>
        <p:spPr bwMode="auto">
          <a:xfrm>
            <a:off x="1219200" y="2286000"/>
            <a:ext cx="1071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=2 GeV</a:t>
            </a:r>
            <a:r>
              <a:rPr lang="en-US" sz="1400" baseline="30000"/>
              <a:t>2</a:t>
            </a:r>
          </a:p>
        </p:txBody>
      </p:sp>
      <p:sp>
        <p:nvSpPr>
          <p:cNvPr id="34832" name="TextBox 23"/>
          <p:cNvSpPr txBox="1">
            <a:spLocks noChangeArrowheads="1"/>
          </p:cNvSpPr>
          <p:nvPr/>
        </p:nvSpPr>
        <p:spPr bwMode="auto">
          <a:xfrm>
            <a:off x="1066800" y="3886200"/>
            <a:ext cx="1071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=3 GeV</a:t>
            </a:r>
            <a:r>
              <a:rPr lang="en-US" sz="1400" baseline="30000"/>
              <a:t>2</a:t>
            </a:r>
          </a:p>
        </p:txBody>
      </p:sp>
      <p:sp>
        <p:nvSpPr>
          <p:cNvPr id="34833" name="TextBox 24"/>
          <p:cNvSpPr txBox="1">
            <a:spLocks noChangeArrowheads="1"/>
          </p:cNvSpPr>
          <p:nvPr/>
        </p:nvSpPr>
        <p:spPr bwMode="auto">
          <a:xfrm>
            <a:off x="1066800" y="5410200"/>
            <a:ext cx="1071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=4 GeV</a:t>
            </a:r>
            <a:r>
              <a:rPr lang="en-US" sz="1400" baseline="30000"/>
              <a:t>2</a:t>
            </a:r>
          </a:p>
        </p:txBody>
      </p:sp>
      <p:sp>
        <p:nvSpPr>
          <p:cNvPr id="34834" name="Rectangle 11"/>
          <p:cNvSpPr>
            <a:spLocks noChangeArrowheads="1"/>
          </p:cNvSpPr>
          <p:nvPr/>
        </p:nvSpPr>
        <p:spPr bwMode="auto">
          <a:xfrm>
            <a:off x="7848600" y="762000"/>
            <a:ext cx="1046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t>+ x</a:t>
            </a:r>
            <a:r>
              <a:rPr lang="en-US" sz="1400" baseline="-25000"/>
              <a:t>Fproton</a:t>
            </a:r>
            <a:r>
              <a:rPr lang="en-US" sz="1400"/>
              <a:t>&lt;0</a:t>
            </a:r>
          </a:p>
        </p:txBody>
      </p:sp>
      <p:pic>
        <p:nvPicPr>
          <p:cNvPr id="34835" name="Picture 12" descr="alacomp-rat0.x0.3.q22.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1219200"/>
            <a:ext cx="2971800"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6" name="Picture 14" descr="alacomp-rat0.x0.3.q23.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730500" y="2844800"/>
            <a:ext cx="29845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7" name="Picture 16" descr="alacomp-ratio-x0.3q23.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48400" y="2768600"/>
            <a:ext cx="2667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8" name="Picture 27" descr="alacomp-ratio-x0.3.q24.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248400" y="4368800"/>
            <a:ext cx="26670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9" name="Picture 9" descr="alacom-rat0.x0.3.q24.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819400" y="4267200"/>
            <a:ext cx="2895600"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xmlns="" id="{EBBA22D0-03C2-5D46-A99E-B5545CFDE19A}"/>
              </a:ext>
            </a:extLst>
          </p:cNvPr>
          <p:cNvSpPr>
            <a:spLocks noGrp="1" noChangeArrowheads="1"/>
          </p:cNvSpPr>
          <p:nvPr>
            <p:ph type="title"/>
          </p:nvPr>
        </p:nvSpPr>
        <p:spPr/>
        <p:txBody>
          <a:bodyPr/>
          <a:lstStyle/>
          <a:p>
            <a:r>
              <a:rPr lang="en-US" altLang="en-US" dirty="0">
                <a:ea typeface="ＭＳ Ｐゴシック" panose="020B0600070205080204" pitchFamily="34" charset="-128"/>
              </a:rPr>
              <a:t>Multiplicities of hadrons in SIDIS </a:t>
            </a:r>
          </a:p>
        </p:txBody>
      </p:sp>
      <p:sp>
        <p:nvSpPr>
          <p:cNvPr id="26627" name="Slide Number Placeholder 4">
            <a:extLst>
              <a:ext uri="{FF2B5EF4-FFF2-40B4-BE49-F238E27FC236}">
                <a16:creationId xmlns:a16="http://schemas.microsoft.com/office/drawing/2014/main" xmlns="" id="{C357EFD4-E13B-944A-ABFA-E5A628480ABD}"/>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1B5729B-7A19-7C41-B72C-F892C6DF4F10}" type="slidenum">
              <a:rPr lang="en-US" altLang="en-US" sz="1400" smtClean="0"/>
              <a:pPr>
                <a:spcBef>
                  <a:spcPct val="0"/>
                </a:spcBef>
                <a:buFontTx/>
                <a:buNone/>
              </a:pPr>
              <a:t>3</a:t>
            </a:fld>
            <a:endParaRPr lang="en-US" altLang="en-US" sz="1400"/>
          </a:p>
        </p:txBody>
      </p:sp>
      <p:sp>
        <p:nvSpPr>
          <p:cNvPr id="13" name="Footer Placeholder 7">
            <a:extLst>
              <a:ext uri="{FF2B5EF4-FFF2-40B4-BE49-F238E27FC236}">
                <a16:creationId xmlns:a16="http://schemas.microsoft.com/office/drawing/2014/main" xmlns="" id="{A4BA675B-96C6-4F46-8652-A86DEC5E63DC}"/>
              </a:ext>
            </a:extLst>
          </p:cNvPr>
          <p:cNvSpPr>
            <a:spLocks noGrp="1"/>
          </p:cNvSpPr>
          <p:nvPr>
            <p:ph type="ftr" sz="quarter" idx="10"/>
          </p:nvPr>
        </p:nvSpPr>
        <p:spPr>
          <a:xfrm>
            <a:off x="2743200" y="6540500"/>
            <a:ext cx="3962400" cy="244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i-FI" altLang="en-US" sz="1400" smtClean="0"/>
              <a:t>H. Avakian, JLab, Nov 14</a:t>
            </a:r>
            <a:endParaRPr lang="en-US" altLang="en-US" sz="1400" dirty="0"/>
          </a:p>
        </p:txBody>
      </p:sp>
      <p:pic>
        <p:nvPicPr>
          <p:cNvPr id="14" name="Picture 13">
            <a:extLst>
              <a:ext uri="{FF2B5EF4-FFF2-40B4-BE49-F238E27FC236}">
                <a16:creationId xmlns:a16="http://schemas.microsoft.com/office/drawing/2014/main" xmlns="" id="{BBAF17E8-9263-3B42-B272-889D6E0DBD47}"/>
              </a:ext>
            </a:extLst>
          </p:cNvPr>
          <p:cNvPicPr>
            <a:picLocks noChangeAspect="1"/>
          </p:cNvPicPr>
          <p:nvPr/>
        </p:nvPicPr>
        <p:blipFill>
          <a:blip r:embed="rId3"/>
          <a:stretch>
            <a:fillRect/>
          </a:stretch>
        </p:blipFill>
        <p:spPr>
          <a:xfrm>
            <a:off x="1498600" y="6463145"/>
            <a:ext cx="508000" cy="457200"/>
          </a:xfrm>
          <a:prstGeom prst="rect">
            <a:avLst/>
          </a:prstGeom>
        </p:spPr>
      </p:pic>
      <p:pic>
        <p:nvPicPr>
          <p:cNvPr id="5" name="Picture 4" descr="Screen Shot 2024-11-08 at 7.44.4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24000"/>
            <a:ext cx="4876800" cy="3619500"/>
          </a:xfrm>
          <a:prstGeom prst="rect">
            <a:avLst/>
          </a:prstGeom>
        </p:spPr>
      </p:pic>
      <p:sp>
        <p:nvSpPr>
          <p:cNvPr id="7" name="Rectangle 6"/>
          <p:cNvSpPr/>
          <p:nvPr/>
        </p:nvSpPr>
        <p:spPr>
          <a:xfrm>
            <a:off x="0" y="762000"/>
            <a:ext cx="2498901" cy="276999"/>
          </a:xfrm>
          <a:prstGeom prst="rect">
            <a:avLst/>
          </a:prstGeom>
        </p:spPr>
        <p:txBody>
          <a:bodyPr wrap="none">
            <a:spAutoFit/>
          </a:bodyPr>
          <a:lstStyle/>
          <a:p>
            <a:r>
              <a:rPr lang="is-IS" sz="1200" dirty="0" smtClean="0"/>
              <a:t>Anselmino et. al: hep</a:t>
            </a:r>
            <a:r>
              <a:rPr lang="is-IS" sz="1200" dirty="0"/>
              <a:t>-ph/0606286</a:t>
            </a:r>
            <a:endParaRPr lang="en-US" sz="1200" dirty="0"/>
          </a:p>
        </p:txBody>
      </p:sp>
      <p:sp>
        <p:nvSpPr>
          <p:cNvPr id="8" name="Rectangle 7"/>
          <p:cNvSpPr/>
          <p:nvPr/>
        </p:nvSpPr>
        <p:spPr>
          <a:xfrm>
            <a:off x="228600" y="4953000"/>
            <a:ext cx="4495800" cy="523220"/>
          </a:xfrm>
          <a:prstGeom prst="rect">
            <a:avLst/>
          </a:prstGeom>
        </p:spPr>
        <p:txBody>
          <a:bodyPr wrap="square">
            <a:spAutoFit/>
          </a:bodyPr>
          <a:lstStyle/>
          <a:p>
            <a:r>
              <a:rPr lang="en-US" sz="1400" dirty="0" smtClean="0"/>
              <a:t>Early attempts to use collinear and </a:t>
            </a:r>
            <a:r>
              <a:rPr lang="en-US" sz="1400" dirty="0" err="1" smtClean="0"/>
              <a:t>pQCD</a:t>
            </a:r>
            <a:r>
              <a:rPr lang="en-US" sz="1400" dirty="0" smtClean="0"/>
              <a:t> contributions (solid line) to fit EMC data</a:t>
            </a:r>
            <a:endParaRPr lang="en-US" sz="1400" dirty="0"/>
          </a:p>
        </p:txBody>
      </p:sp>
      <p:pic>
        <p:nvPicPr>
          <p:cNvPr id="20" name="Picture 6" descr="Screen Shot 2019-01-17 at 11.08.26 A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1524000"/>
            <a:ext cx="411716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0" descr="latex-image-1.pd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838200"/>
            <a:ext cx="647638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descr="latex-image-1.pd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066800"/>
            <a:ext cx="1849982" cy="2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5000" y="3505200"/>
            <a:ext cx="718775" cy="218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2"/>
          <p:cNvSpPr txBox="1">
            <a:spLocks noChangeArrowheads="1"/>
          </p:cNvSpPr>
          <p:nvPr/>
        </p:nvSpPr>
        <p:spPr bwMode="auto">
          <a:xfrm>
            <a:off x="5410200" y="5029200"/>
            <a:ext cx="305631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dirty="0"/>
              <a:t>quark transverse </a:t>
            </a:r>
            <a:r>
              <a:rPr lang="en-US" sz="1100" dirty="0" smtClean="0"/>
              <a:t>momentum, assuming a direct link with pion transverse momentum</a:t>
            </a:r>
            <a:endParaRPr lang="en-US" sz="1100" dirty="0"/>
          </a:p>
        </p:txBody>
      </p:sp>
      <p:cxnSp>
        <p:nvCxnSpPr>
          <p:cNvPr id="26" name="Straight Arrow Connector 25"/>
          <p:cNvCxnSpPr>
            <a:cxnSpLocks noChangeShapeType="1"/>
          </p:cNvCxnSpPr>
          <p:nvPr/>
        </p:nvCxnSpPr>
        <p:spPr bwMode="auto">
          <a:xfrm flipH="1" flipV="1">
            <a:off x="5943600" y="3733800"/>
            <a:ext cx="533400" cy="1300042"/>
          </a:xfrm>
          <a:prstGeom prst="straightConnector1">
            <a:avLst/>
          </a:prstGeom>
          <a:noFill/>
          <a:ln w="25400">
            <a:solidFill>
              <a:schemeClr val="tx1"/>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9" name="Rectangle 7"/>
          <p:cNvSpPr>
            <a:spLocks noChangeArrowheads="1"/>
          </p:cNvSpPr>
          <p:nvPr/>
        </p:nvSpPr>
        <p:spPr bwMode="auto">
          <a:xfrm>
            <a:off x="6629400" y="2819400"/>
            <a:ext cx="1295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700" dirty="0"/>
              <a:t>Gonzalez-Hernandez et al, PRD 98, 114005 (2018)</a:t>
            </a:r>
          </a:p>
        </p:txBody>
      </p:sp>
      <p:sp>
        <p:nvSpPr>
          <p:cNvPr id="18" name="TextBox 17"/>
          <p:cNvSpPr txBox="1"/>
          <p:nvPr/>
        </p:nvSpPr>
        <p:spPr>
          <a:xfrm>
            <a:off x="1219200" y="5638800"/>
            <a:ext cx="7010400" cy="646331"/>
          </a:xfrm>
          <a:prstGeom prst="rect">
            <a:avLst/>
          </a:prstGeom>
          <a:solidFill>
            <a:srgbClr val="FFFF00"/>
          </a:solidFill>
          <a:ln>
            <a:solidFill>
              <a:schemeClr val="tx1"/>
            </a:solidFill>
          </a:ln>
        </p:spPr>
        <p:txBody>
          <a:bodyPr wrap="square" rtlCol="0">
            <a:spAutoFit/>
          </a:bodyPr>
          <a:lstStyle/>
          <a:p>
            <a:r>
              <a:rPr lang="en-US" dirty="0" err="1" smtClean="0"/>
              <a:t>Perturbative</a:t>
            </a:r>
            <a:r>
              <a:rPr lang="en-US" dirty="0" smtClean="0"/>
              <a:t> contributions underestimate the multiplicities by an order of magnitude for all accessible kinematics at COMPASS</a:t>
            </a:r>
            <a:endParaRPr lang="en-US" dirty="0"/>
          </a:p>
        </p:txBody>
      </p:sp>
      <p:sp>
        <p:nvSpPr>
          <p:cNvPr id="35" name="Left Brace 34"/>
          <p:cNvSpPr/>
          <p:nvPr/>
        </p:nvSpPr>
        <p:spPr>
          <a:xfrm rot="5400000" flipH="1">
            <a:off x="5448300" y="-114300"/>
            <a:ext cx="228600" cy="2743200"/>
          </a:xfrm>
          <a:prstGeom prst="leftBrace">
            <a:avLst/>
          </a:prstGeom>
          <a:ln>
            <a:solidFill>
              <a:srgbClr val="0000FF"/>
            </a:solidFill>
          </a:ln>
          <a:effectLst>
            <a:outerShdw blurRad="40000" dist="2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3366FF"/>
              </a:solidFill>
            </a:endParaRPr>
          </a:p>
        </p:txBody>
      </p:sp>
      <p:sp>
        <p:nvSpPr>
          <p:cNvPr id="27" name="TextBox 26"/>
          <p:cNvSpPr txBox="1"/>
          <p:nvPr/>
        </p:nvSpPr>
        <p:spPr>
          <a:xfrm>
            <a:off x="4572000" y="1371600"/>
            <a:ext cx="1305315" cy="276999"/>
          </a:xfrm>
          <a:prstGeom prst="rect">
            <a:avLst/>
          </a:prstGeom>
          <a:noFill/>
        </p:spPr>
        <p:txBody>
          <a:bodyPr wrap="none" rtlCol="0">
            <a:spAutoFit/>
          </a:bodyPr>
          <a:lstStyle/>
          <a:p>
            <a:r>
              <a:rPr lang="en-US" sz="1200" dirty="0" smtClean="0"/>
              <a:t>non-</a:t>
            </a:r>
            <a:r>
              <a:rPr lang="en-US" sz="1200" dirty="0" err="1" smtClean="0"/>
              <a:t>perturbative</a:t>
            </a:r>
            <a:r>
              <a:rPr lang="en-US" sz="1200" dirty="0" smtClean="0"/>
              <a:t> </a:t>
            </a:r>
            <a:endParaRPr lang="en-US" sz="1200" dirty="0"/>
          </a:p>
        </p:txBody>
      </p:sp>
      <p:sp>
        <p:nvSpPr>
          <p:cNvPr id="38" name="Left Brace 37"/>
          <p:cNvSpPr/>
          <p:nvPr/>
        </p:nvSpPr>
        <p:spPr>
          <a:xfrm rot="5400000" flipH="1">
            <a:off x="7772400" y="685800"/>
            <a:ext cx="152400" cy="1066800"/>
          </a:xfrm>
          <a:prstGeom prst="leftBrace">
            <a:avLst/>
          </a:prstGeom>
          <a:ln>
            <a:solidFill>
              <a:srgbClr val="FF0000"/>
            </a:solidFill>
          </a:ln>
          <a:effectLst>
            <a:outerShdw blurRad="40000" dist="2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Rectangle 27"/>
          <p:cNvSpPr/>
          <p:nvPr/>
        </p:nvSpPr>
        <p:spPr>
          <a:xfrm>
            <a:off x="7315200" y="1295400"/>
            <a:ext cx="997313" cy="276999"/>
          </a:xfrm>
          <a:prstGeom prst="rect">
            <a:avLst/>
          </a:prstGeom>
        </p:spPr>
        <p:txBody>
          <a:bodyPr wrap="none">
            <a:spAutoFit/>
          </a:bodyPr>
          <a:lstStyle/>
          <a:p>
            <a:r>
              <a:rPr lang="en-US" sz="1200" dirty="0" err="1"/>
              <a:t>perturbative</a:t>
            </a:r>
            <a:r>
              <a:rPr lang="en-US" sz="1200" dirty="0"/>
              <a:t> </a:t>
            </a:r>
          </a:p>
        </p:txBody>
      </p:sp>
      <p:sp>
        <p:nvSpPr>
          <p:cNvPr id="2" name="TextBox 1"/>
          <p:cNvSpPr txBox="1"/>
          <p:nvPr/>
        </p:nvSpPr>
        <p:spPr>
          <a:xfrm>
            <a:off x="2286000" y="1905000"/>
            <a:ext cx="698178" cy="369332"/>
          </a:xfrm>
          <a:prstGeom prst="rect">
            <a:avLst/>
          </a:prstGeom>
          <a:noFill/>
        </p:spPr>
        <p:txBody>
          <a:bodyPr wrap="none" rtlCol="0">
            <a:spAutoFit/>
          </a:bodyPr>
          <a:lstStyle/>
          <a:p>
            <a:r>
              <a:rPr lang="en-US" dirty="0" smtClean="0"/>
              <a:t>2007</a:t>
            </a:r>
            <a:endParaRPr lang="en-US" dirty="0"/>
          </a:p>
        </p:txBody>
      </p:sp>
      <p:sp>
        <p:nvSpPr>
          <p:cNvPr id="24" name="TextBox 23"/>
          <p:cNvSpPr txBox="1"/>
          <p:nvPr/>
        </p:nvSpPr>
        <p:spPr>
          <a:xfrm>
            <a:off x="6781800" y="1905000"/>
            <a:ext cx="698178" cy="369332"/>
          </a:xfrm>
          <a:prstGeom prst="rect">
            <a:avLst/>
          </a:prstGeom>
          <a:noFill/>
        </p:spPr>
        <p:txBody>
          <a:bodyPr wrap="none" rtlCol="0">
            <a:spAutoFit/>
          </a:bodyPr>
          <a:lstStyle/>
          <a:p>
            <a:r>
              <a:rPr lang="en-US" dirty="0" smtClean="0"/>
              <a:t>2018</a:t>
            </a:r>
            <a:endParaRPr lang="en-US" dirty="0"/>
          </a:p>
        </p:txBody>
      </p:sp>
    </p:spTree>
    <p:extLst>
      <p:ext uri="{BB962C8B-B14F-4D97-AF65-F5344CB8AC3E}">
        <p14:creationId xmlns:p14="http://schemas.microsoft.com/office/powerpoint/2010/main" val="40786073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6" descr="Screen Shot 2024-07-09 at 8.31.12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2819400"/>
            <a:ext cx="21971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Picture 10" descr="Screen Shot 2024-07-09 at 9.14.16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4572000"/>
            <a:ext cx="213360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14" descr="Screen Shot 2024-07-09 at 8.48.47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914400"/>
            <a:ext cx="2667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7" descr="Screen Shot 2024-07-09 at 8.32.47 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2667000"/>
            <a:ext cx="2667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9" descr="Screen Shot 2024-07-09 at 9.13.33 A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4572000"/>
            <a:ext cx="26035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13" descr="Screen Shot 2024-07-09 at 8.47.38 A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074863" y="914400"/>
            <a:ext cx="257333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11" descr="Screen Shot 2024-07-09 at 8.43.25 A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914400"/>
            <a:ext cx="2286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2" descr="Screen Shot 2024-07-09 at 8.27.32 AM.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057400" y="2667000"/>
            <a:ext cx="2590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5" descr="Screen Shot 2024-07-09 at 8.29.43 AM.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588" y="2667000"/>
            <a:ext cx="2260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8" descr="Screen Shot 2024-07-09 at 9.12.32 AM.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209800" y="4572000"/>
            <a:ext cx="2362200"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1" descr="Screen Shot 2024-07-09 at 9.11.22 AM.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4495800"/>
            <a:ext cx="23447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0" name="Slide Number Placeholder 4"/>
          <p:cNvSpPr>
            <a:spLocks noGrp="1"/>
          </p:cNvSpPr>
          <p:nvPr>
            <p:ph type="sldNum" sz="quarter" idx="11"/>
          </p:nvPr>
        </p:nvSpPr>
        <p:spPr>
          <a:xfrm>
            <a:off x="8458200" y="6588125"/>
            <a:ext cx="6858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5ABEFEF5-79F9-924F-9139-A6DEE757101C}" type="slidenum">
              <a:rPr lang="en-US" sz="1400"/>
              <a:pPr/>
              <a:t>30</a:t>
            </a:fld>
            <a:endParaRPr lang="en-US" sz="1400"/>
          </a:p>
        </p:txBody>
      </p:sp>
      <p:sp>
        <p:nvSpPr>
          <p:cNvPr id="32781" name="Rectangle 2"/>
          <p:cNvSpPr>
            <a:spLocks noGrp="1" noChangeArrowheads="1"/>
          </p:cNvSpPr>
          <p:nvPr>
            <p:ph type="title"/>
          </p:nvPr>
        </p:nvSpPr>
        <p:spPr>
          <a:xfrm>
            <a:off x="444500" y="198438"/>
            <a:ext cx="8229600" cy="563562"/>
          </a:xfrm>
        </p:spPr>
        <p:txBody>
          <a:bodyPr/>
          <a:lstStyle/>
          <a:p>
            <a:pPr eaLnBrk="1" hangingPunct="1"/>
            <a:r>
              <a:rPr lang="en-US" sz="3200">
                <a:latin typeface="Arial" charset="0"/>
                <a:ea typeface="MS PGothic" charset="0"/>
              </a:rPr>
              <a:t>Exclusive dihadrons from CLAS12</a:t>
            </a:r>
          </a:p>
        </p:txBody>
      </p:sp>
      <p:sp>
        <p:nvSpPr>
          <p:cNvPr id="32782" name="Footer Placeholder 9"/>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smtClean="0"/>
              <a:t>H. Avakian, JLab, Nov 14</a:t>
            </a:r>
            <a:endParaRPr lang="en-US" sz="1400"/>
          </a:p>
        </p:txBody>
      </p:sp>
      <p:pic>
        <p:nvPicPr>
          <p:cNvPr id="32783" name="Picture 9" descr="latex-image-1.pd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620000" y="914400"/>
            <a:ext cx="13716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4" name="TextBox 3"/>
          <p:cNvSpPr txBox="1">
            <a:spLocks noChangeArrowheads="1"/>
          </p:cNvSpPr>
          <p:nvPr/>
        </p:nvSpPr>
        <p:spPr bwMode="auto">
          <a:xfrm>
            <a:off x="2514600" y="2895600"/>
            <a:ext cx="1071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=3 GeV</a:t>
            </a:r>
            <a:r>
              <a:rPr lang="en-US" sz="1400" baseline="30000"/>
              <a:t>2</a:t>
            </a:r>
          </a:p>
        </p:txBody>
      </p:sp>
      <p:sp>
        <p:nvSpPr>
          <p:cNvPr id="32785" name="TextBox 24"/>
          <p:cNvSpPr txBox="1">
            <a:spLocks noChangeArrowheads="1"/>
          </p:cNvSpPr>
          <p:nvPr/>
        </p:nvSpPr>
        <p:spPr bwMode="auto">
          <a:xfrm>
            <a:off x="5943600" y="2895600"/>
            <a:ext cx="1071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=4 GeV</a:t>
            </a:r>
            <a:r>
              <a:rPr lang="en-US" sz="1400" baseline="30000"/>
              <a:t>2</a:t>
            </a:r>
          </a:p>
        </p:txBody>
      </p:sp>
      <p:sp>
        <p:nvSpPr>
          <p:cNvPr id="32786" name="TextBox 25"/>
          <p:cNvSpPr txBox="1">
            <a:spLocks noChangeArrowheads="1"/>
          </p:cNvSpPr>
          <p:nvPr/>
        </p:nvSpPr>
        <p:spPr bwMode="auto">
          <a:xfrm>
            <a:off x="7924800" y="2895600"/>
            <a:ext cx="1071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=5 GeV</a:t>
            </a:r>
            <a:r>
              <a:rPr lang="en-US" sz="1400" baseline="30000"/>
              <a:t>2</a:t>
            </a:r>
          </a:p>
        </p:txBody>
      </p:sp>
      <p:sp>
        <p:nvSpPr>
          <p:cNvPr id="32787" name="Rectangle 32"/>
          <p:cNvSpPr>
            <a:spLocks noChangeArrowheads="1"/>
          </p:cNvSpPr>
          <p:nvPr/>
        </p:nvSpPr>
        <p:spPr bwMode="auto">
          <a:xfrm>
            <a:off x="381000" y="1219200"/>
            <a:ext cx="628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t>x=0.2</a:t>
            </a:r>
          </a:p>
        </p:txBody>
      </p:sp>
      <p:sp>
        <p:nvSpPr>
          <p:cNvPr id="32788" name="TextBox 33"/>
          <p:cNvSpPr txBox="1">
            <a:spLocks noChangeArrowheads="1"/>
          </p:cNvSpPr>
          <p:nvPr/>
        </p:nvSpPr>
        <p:spPr bwMode="auto">
          <a:xfrm>
            <a:off x="457200" y="990600"/>
            <a:ext cx="1071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=2 GeV</a:t>
            </a:r>
            <a:r>
              <a:rPr lang="en-US" sz="1400" baseline="30000"/>
              <a:t>2</a:t>
            </a:r>
          </a:p>
        </p:txBody>
      </p:sp>
      <p:sp>
        <p:nvSpPr>
          <p:cNvPr id="32789" name="TextBox 34"/>
          <p:cNvSpPr txBox="1">
            <a:spLocks noChangeArrowheads="1"/>
          </p:cNvSpPr>
          <p:nvPr/>
        </p:nvSpPr>
        <p:spPr bwMode="auto">
          <a:xfrm>
            <a:off x="3429000" y="990600"/>
            <a:ext cx="1071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=3 GeV</a:t>
            </a:r>
            <a:r>
              <a:rPr lang="en-US" sz="1400" baseline="30000"/>
              <a:t>2</a:t>
            </a:r>
          </a:p>
        </p:txBody>
      </p:sp>
      <p:sp>
        <p:nvSpPr>
          <p:cNvPr id="32790" name="TextBox 35"/>
          <p:cNvSpPr txBox="1">
            <a:spLocks noChangeArrowheads="1"/>
          </p:cNvSpPr>
          <p:nvPr/>
        </p:nvSpPr>
        <p:spPr bwMode="auto">
          <a:xfrm>
            <a:off x="5867400" y="1066800"/>
            <a:ext cx="1071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=4 GeV</a:t>
            </a:r>
            <a:r>
              <a:rPr lang="en-US" sz="1400" baseline="30000"/>
              <a:t>2</a:t>
            </a:r>
          </a:p>
        </p:txBody>
      </p:sp>
      <p:sp>
        <p:nvSpPr>
          <p:cNvPr id="32791" name="TextBox 28"/>
          <p:cNvSpPr txBox="1">
            <a:spLocks noChangeArrowheads="1"/>
          </p:cNvSpPr>
          <p:nvPr/>
        </p:nvSpPr>
        <p:spPr bwMode="auto">
          <a:xfrm>
            <a:off x="2895600" y="4648200"/>
            <a:ext cx="1071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=3 GeV</a:t>
            </a:r>
            <a:r>
              <a:rPr lang="en-US" sz="1400" baseline="30000"/>
              <a:t>2</a:t>
            </a:r>
          </a:p>
        </p:txBody>
      </p:sp>
      <p:sp>
        <p:nvSpPr>
          <p:cNvPr id="32792" name="TextBox 29"/>
          <p:cNvSpPr txBox="1">
            <a:spLocks noChangeArrowheads="1"/>
          </p:cNvSpPr>
          <p:nvPr/>
        </p:nvSpPr>
        <p:spPr bwMode="auto">
          <a:xfrm>
            <a:off x="6019800" y="4572000"/>
            <a:ext cx="1071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=4 GeV</a:t>
            </a:r>
            <a:r>
              <a:rPr lang="en-US" sz="1400" baseline="30000"/>
              <a:t>2</a:t>
            </a:r>
          </a:p>
        </p:txBody>
      </p:sp>
      <p:sp>
        <p:nvSpPr>
          <p:cNvPr id="32793" name="TextBox 30"/>
          <p:cNvSpPr txBox="1">
            <a:spLocks noChangeArrowheads="1"/>
          </p:cNvSpPr>
          <p:nvPr/>
        </p:nvSpPr>
        <p:spPr bwMode="auto">
          <a:xfrm>
            <a:off x="8054975" y="4648200"/>
            <a:ext cx="1071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=5 GeV</a:t>
            </a:r>
            <a:r>
              <a:rPr lang="en-US" sz="1400" baseline="30000"/>
              <a:t>2</a:t>
            </a:r>
          </a:p>
        </p:txBody>
      </p:sp>
      <p:sp>
        <p:nvSpPr>
          <p:cNvPr id="32794" name="Rectangle 4"/>
          <p:cNvSpPr>
            <a:spLocks noChangeArrowheads="1"/>
          </p:cNvSpPr>
          <p:nvPr/>
        </p:nvSpPr>
        <p:spPr bwMode="auto">
          <a:xfrm>
            <a:off x="381000" y="3352800"/>
            <a:ext cx="628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t>x=0.3</a:t>
            </a:r>
          </a:p>
        </p:txBody>
      </p:sp>
      <p:sp>
        <p:nvSpPr>
          <p:cNvPr id="32795" name="TextBox 21"/>
          <p:cNvSpPr txBox="1">
            <a:spLocks noChangeArrowheads="1"/>
          </p:cNvSpPr>
          <p:nvPr/>
        </p:nvSpPr>
        <p:spPr bwMode="auto">
          <a:xfrm>
            <a:off x="381000" y="2971800"/>
            <a:ext cx="1071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=2 GeV</a:t>
            </a:r>
            <a:r>
              <a:rPr lang="en-US" sz="1400" baseline="30000"/>
              <a:t>2</a:t>
            </a:r>
          </a:p>
        </p:txBody>
      </p:sp>
      <p:sp>
        <p:nvSpPr>
          <p:cNvPr id="32796" name="Rectangle 26"/>
          <p:cNvSpPr>
            <a:spLocks noChangeArrowheads="1"/>
          </p:cNvSpPr>
          <p:nvPr/>
        </p:nvSpPr>
        <p:spPr bwMode="auto">
          <a:xfrm>
            <a:off x="381000" y="4876800"/>
            <a:ext cx="628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t>x=0.4</a:t>
            </a:r>
          </a:p>
        </p:txBody>
      </p:sp>
      <p:sp>
        <p:nvSpPr>
          <p:cNvPr id="32797" name="TextBox 27"/>
          <p:cNvSpPr txBox="1">
            <a:spLocks noChangeArrowheads="1"/>
          </p:cNvSpPr>
          <p:nvPr/>
        </p:nvSpPr>
        <p:spPr bwMode="auto">
          <a:xfrm>
            <a:off x="304800" y="4648200"/>
            <a:ext cx="1071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=2 GeV</a:t>
            </a:r>
            <a:r>
              <a:rPr lang="en-US" sz="1400" baseline="30000"/>
              <a:t>2</a:t>
            </a:r>
          </a:p>
        </p:txBody>
      </p:sp>
      <p:sp>
        <p:nvSpPr>
          <p:cNvPr id="32798" name="TextBox 12"/>
          <p:cNvSpPr txBox="1">
            <a:spLocks noChangeArrowheads="1"/>
          </p:cNvSpPr>
          <p:nvPr/>
        </p:nvSpPr>
        <p:spPr bwMode="auto">
          <a:xfrm>
            <a:off x="7086600" y="1371600"/>
            <a:ext cx="2209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Fraction of rho decreases with Q</a:t>
            </a:r>
            <a:r>
              <a:rPr lang="en-US" sz="1800" baseline="30000"/>
              <a:t>2</a:t>
            </a:r>
          </a:p>
        </p:txBody>
      </p:sp>
    </p:spTree>
    <p:extLst>
      <p:ext uri="{BB962C8B-B14F-4D97-AF65-F5344CB8AC3E}">
        <p14:creationId xmlns:p14="http://schemas.microsoft.com/office/powerpoint/2010/main" val="82618825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D69A985D-C60B-FD4E-837B-3E98BDC216C6}"/>
              </a:ext>
            </a:extLst>
          </p:cNvPr>
          <p:cNvSpPr>
            <a:spLocks noGrp="1"/>
          </p:cNvSpPr>
          <p:nvPr>
            <p:ph type="ftr" sz="quarter" idx="10"/>
          </p:nvPr>
        </p:nvSpPr>
        <p:spPr/>
        <p:txBody>
          <a:bodyPr/>
          <a:lstStyle/>
          <a:p>
            <a:pPr>
              <a:defRPr/>
            </a:pPr>
            <a:r>
              <a:rPr lang="it-IT" smtClean="0"/>
              <a:t>H. Avakian, JLab, Nov 14</a:t>
            </a:r>
            <a:endParaRPr lang="en-US"/>
          </a:p>
        </p:txBody>
      </p:sp>
      <p:sp>
        <p:nvSpPr>
          <p:cNvPr id="3" name="Slide Number Placeholder 2">
            <a:extLst>
              <a:ext uri="{FF2B5EF4-FFF2-40B4-BE49-F238E27FC236}">
                <a16:creationId xmlns="" xmlns:a16="http://schemas.microsoft.com/office/drawing/2014/main" id="{ECC80FC2-75E2-804D-B37E-FCC866A511FC}"/>
              </a:ext>
            </a:extLst>
          </p:cNvPr>
          <p:cNvSpPr>
            <a:spLocks noGrp="1"/>
          </p:cNvSpPr>
          <p:nvPr>
            <p:ph type="sldNum" sz="quarter" idx="11"/>
          </p:nvPr>
        </p:nvSpPr>
        <p:spPr/>
        <p:txBody>
          <a:bodyPr/>
          <a:lstStyle/>
          <a:p>
            <a:pPr>
              <a:defRPr/>
            </a:pPr>
            <a:fld id="{D105C046-74D3-4F45-AF27-F452DBD77A7C}" type="slidenum">
              <a:rPr lang="en-US" smtClean="0"/>
              <a:pPr>
                <a:defRPr/>
              </a:pPr>
              <a:t>31</a:t>
            </a:fld>
            <a:endParaRPr lang="en-US"/>
          </a:p>
        </p:txBody>
      </p:sp>
      <p:sp>
        <p:nvSpPr>
          <p:cNvPr id="4" name="TextBox 3">
            <a:extLst>
              <a:ext uri="{FF2B5EF4-FFF2-40B4-BE49-F238E27FC236}">
                <a16:creationId xmlns="" xmlns:a16="http://schemas.microsoft.com/office/drawing/2014/main" id="{8367057C-30E6-4944-B754-F1F565043922}"/>
              </a:ext>
            </a:extLst>
          </p:cNvPr>
          <p:cNvSpPr txBox="1"/>
          <p:nvPr/>
        </p:nvSpPr>
        <p:spPr>
          <a:xfrm>
            <a:off x="685800" y="152400"/>
            <a:ext cx="7343677" cy="461665"/>
          </a:xfrm>
          <a:prstGeom prst="rect">
            <a:avLst/>
          </a:prstGeom>
          <a:noFill/>
        </p:spPr>
        <p:txBody>
          <a:bodyPr wrap="none" rtlCol="0">
            <a:spAutoFit/>
          </a:bodyPr>
          <a:lstStyle/>
          <a:p>
            <a:r>
              <a:rPr lang="en-US" sz="2400" dirty="0"/>
              <a:t>Understanding exclusive </a:t>
            </a:r>
            <a:r>
              <a:rPr lang="en-US" sz="2400" dirty="0" err="1"/>
              <a:t>rhos</a:t>
            </a:r>
            <a:r>
              <a:rPr lang="en-US" sz="2400" dirty="0"/>
              <a:t> and SDME validations</a:t>
            </a:r>
          </a:p>
        </p:txBody>
      </p:sp>
      <p:pic>
        <p:nvPicPr>
          <p:cNvPr id="6" name="Picture 5">
            <a:extLst>
              <a:ext uri="{FF2B5EF4-FFF2-40B4-BE49-F238E27FC236}">
                <a16:creationId xmlns="" xmlns:a16="http://schemas.microsoft.com/office/drawing/2014/main" id="{7AB69100-267B-784B-AD5E-BA09D257531A}"/>
              </a:ext>
            </a:extLst>
          </p:cNvPr>
          <p:cNvPicPr>
            <a:picLocks noChangeAspect="1"/>
          </p:cNvPicPr>
          <p:nvPr/>
        </p:nvPicPr>
        <p:blipFill>
          <a:blip r:embed="rId2"/>
          <a:stretch>
            <a:fillRect/>
          </a:stretch>
        </p:blipFill>
        <p:spPr>
          <a:xfrm>
            <a:off x="0" y="863999"/>
            <a:ext cx="9144000" cy="5451967"/>
          </a:xfrm>
          <a:prstGeom prst="rect">
            <a:avLst/>
          </a:prstGeom>
        </p:spPr>
      </p:pic>
    </p:spTree>
    <p:extLst>
      <p:ext uri="{BB962C8B-B14F-4D97-AF65-F5344CB8AC3E}">
        <p14:creationId xmlns:p14="http://schemas.microsoft.com/office/powerpoint/2010/main" val="113923783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D69A985D-C60B-FD4E-837B-3E98BDC216C6}"/>
              </a:ext>
            </a:extLst>
          </p:cNvPr>
          <p:cNvSpPr>
            <a:spLocks noGrp="1"/>
          </p:cNvSpPr>
          <p:nvPr>
            <p:ph type="ftr" sz="quarter" idx="10"/>
          </p:nvPr>
        </p:nvSpPr>
        <p:spPr/>
        <p:txBody>
          <a:bodyPr/>
          <a:lstStyle/>
          <a:p>
            <a:pPr>
              <a:defRPr/>
            </a:pPr>
            <a:r>
              <a:rPr lang="it-IT" smtClean="0"/>
              <a:t>H. Avakian, JLab, Nov 14</a:t>
            </a:r>
            <a:endParaRPr lang="en-US"/>
          </a:p>
        </p:txBody>
      </p:sp>
      <p:sp>
        <p:nvSpPr>
          <p:cNvPr id="3" name="Slide Number Placeholder 2">
            <a:extLst>
              <a:ext uri="{FF2B5EF4-FFF2-40B4-BE49-F238E27FC236}">
                <a16:creationId xmlns="" xmlns:a16="http://schemas.microsoft.com/office/drawing/2014/main" id="{ECC80FC2-75E2-804D-B37E-FCC866A511FC}"/>
              </a:ext>
            </a:extLst>
          </p:cNvPr>
          <p:cNvSpPr>
            <a:spLocks noGrp="1"/>
          </p:cNvSpPr>
          <p:nvPr>
            <p:ph type="sldNum" sz="quarter" idx="11"/>
          </p:nvPr>
        </p:nvSpPr>
        <p:spPr/>
        <p:txBody>
          <a:bodyPr/>
          <a:lstStyle/>
          <a:p>
            <a:pPr>
              <a:defRPr/>
            </a:pPr>
            <a:fld id="{D105C046-74D3-4F45-AF27-F452DBD77A7C}" type="slidenum">
              <a:rPr lang="en-US" smtClean="0"/>
              <a:pPr>
                <a:defRPr/>
              </a:pPr>
              <a:t>32</a:t>
            </a:fld>
            <a:endParaRPr lang="en-US"/>
          </a:p>
        </p:txBody>
      </p:sp>
      <p:sp>
        <p:nvSpPr>
          <p:cNvPr id="4" name="TextBox 3">
            <a:extLst>
              <a:ext uri="{FF2B5EF4-FFF2-40B4-BE49-F238E27FC236}">
                <a16:creationId xmlns="" xmlns:a16="http://schemas.microsoft.com/office/drawing/2014/main" id="{8367057C-30E6-4944-B754-F1F565043922}"/>
              </a:ext>
            </a:extLst>
          </p:cNvPr>
          <p:cNvSpPr txBox="1"/>
          <p:nvPr/>
        </p:nvSpPr>
        <p:spPr>
          <a:xfrm>
            <a:off x="685800" y="152400"/>
            <a:ext cx="7343677" cy="461665"/>
          </a:xfrm>
          <a:prstGeom prst="rect">
            <a:avLst/>
          </a:prstGeom>
          <a:noFill/>
        </p:spPr>
        <p:txBody>
          <a:bodyPr wrap="none" rtlCol="0">
            <a:spAutoFit/>
          </a:bodyPr>
          <a:lstStyle/>
          <a:p>
            <a:r>
              <a:rPr lang="en-US" sz="2400" dirty="0"/>
              <a:t>Understanding exclusive </a:t>
            </a:r>
            <a:r>
              <a:rPr lang="en-US" sz="2400" dirty="0" err="1"/>
              <a:t>rhos</a:t>
            </a:r>
            <a:r>
              <a:rPr lang="en-US" sz="2400" dirty="0"/>
              <a:t> and SDME validations</a:t>
            </a:r>
          </a:p>
        </p:txBody>
      </p:sp>
      <p:pic>
        <p:nvPicPr>
          <p:cNvPr id="7" name="Picture 6">
            <a:extLst>
              <a:ext uri="{FF2B5EF4-FFF2-40B4-BE49-F238E27FC236}">
                <a16:creationId xmlns="" xmlns:a16="http://schemas.microsoft.com/office/drawing/2014/main" id="{C95BEA13-C194-4E4A-9E01-43E0A8D82F23}"/>
              </a:ext>
            </a:extLst>
          </p:cNvPr>
          <p:cNvPicPr>
            <a:picLocks noChangeAspect="1"/>
          </p:cNvPicPr>
          <p:nvPr/>
        </p:nvPicPr>
        <p:blipFill>
          <a:blip r:embed="rId2"/>
          <a:stretch>
            <a:fillRect/>
          </a:stretch>
        </p:blipFill>
        <p:spPr>
          <a:xfrm>
            <a:off x="0" y="805995"/>
            <a:ext cx="9144000" cy="5567975"/>
          </a:xfrm>
          <a:prstGeom prst="rect">
            <a:avLst/>
          </a:prstGeom>
        </p:spPr>
      </p:pic>
    </p:spTree>
    <p:extLst>
      <p:ext uri="{BB962C8B-B14F-4D97-AF65-F5344CB8AC3E}">
        <p14:creationId xmlns:p14="http://schemas.microsoft.com/office/powerpoint/2010/main" val="299726983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D69A985D-C60B-FD4E-837B-3E98BDC216C6}"/>
              </a:ext>
            </a:extLst>
          </p:cNvPr>
          <p:cNvSpPr>
            <a:spLocks noGrp="1"/>
          </p:cNvSpPr>
          <p:nvPr>
            <p:ph type="ftr" sz="quarter" idx="10"/>
          </p:nvPr>
        </p:nvSpPr>
        <p:spPr/>
        <p:txBody>
          <a:bodyPr/>
          <a:lstStyle/>
          <a:p>
            <a:pPr>
              <a:defRPr/>
            </a:pPr>
            <a:r>
              <a:rPr lang="it-IT" smtClean="0"/>
              <a:t>H. Avakian, JLab, Nov 14</a:t>
            </a:r>
            <a:endParaRPr lang="en-US"/>
          </a:p>
        </p:txBody>
      </p:sp>
      <p:sp>
        <p:nvSpPr>
          <p:cNvPr id="3" name="Slide Number Placeholder 2">
            <a:extLst>
              <a:ext uri="{FF2B5EF4-FFF2-40B4-BE49-F238E27FC236}">
                <a16:creationId xmlns="" xmlns:a16="http://schemas.microsoft.com/office/drawing/2014/main" id="{ECC80FC2-75E2-804D-B37E-FCC866A511FC}"/>
              </a:ext>
            </a:extLst>
          </p:cNvPr>
          <p:cNvSpPr>
            <a:spLocks noGrp="1"/>
          </p:cNvSpPr>
          <p:nvPr>
            <p:ph type="sldNum" sz="quarter" idx="11"/>
          </p:nvPr>
        </p:nvSpPr>
        <p:spPr/>
        <p:txBody>
          <a:bodyPr/>
          <a:lstStyle/>
          <a:p>
            <a:pPr>
              <a:defRPr/>
            </a:pPr>
            <a:fld id="{D105C046-74D3-4F45-AF27-F452DBD77A7C}" type="slidenum">
              <a:rPr lang="en-US" smtClean="0"/>
              <a:pPr>
                <a:defRPr/>
              </a:pPr>
              <a:t>33</a:t>
            </a:fld>
            <a:endParaRPr lang="en-US"/>
          </a:p>
        </p:txBody>
      </p:sp>
      <p:sp>
        <p:nvSpPr>
          <p:cNvPr id="4" name="TextBox 3">
            <a:extLst>
              <a:ext uri="{FF2B5EF4-FFF2-40B4-BE49-F238E27FC236}">
                <a16:creationId xmlns="" xmlns:a16="http://schemas.microsoft.com/office/drawing/2014/main" id="{8367057C-30E6-4944-B754-F1F565043922}"/>
              </a:ext>
            </a:extLst>
          </p:cNvPr>
          <p:cNvSpPr txBox="1"/>
          <p:nvPr/>
        </p:nvSpPr>
        <p:spPr>
          <a:xfrm>
            <a:off x="685800" y="152400"/>
            <a:ext cx="7343677" cy="461665"/>
          </a:xfrm>
          <a:prstGeom prst="rect">
            <a:avLst/>
          </a:prstGeom>
          <a:noFill/>
        </p:spPr>
        <p:txBody>
          <a:bodyPr wrap="none" rtlCol="0">
            <a:spAutoFit/>
          </a:bodyPr>
          <a:lstStyle/>
          <a:p>
            <a:r>
              <a:rPr lang="en-US" sz="2400" dirty="0"/>
              <a:t>Understanding exclusive </a:t>
            </a:r>
            <a:r>
              <a:rPr lang="en-US" sz="2400" dirty="0" err="1"/>
              <a:t>rhos</a:t>
            </a:r>
            <a:r>
              <a:rPr lang="en-US" sz="2400" dirty="0"/>
              <a:t> and SDME validations</a:t>
            </a:r>
          </a:p>
        </p:txBody>
      </p:sp>
      <p:pic>
        <p:nvPicPr>
          <p:cNvPr id="6" name="Picture 5">
            <a:extLst>
              <a:ext uri="{FF2B5EF4-FFF2-40B4-BE49-F238E27FC236}">
                <a16:creationId xmlns="" xmlns:a16="http://schemas.microsoft.com/office/drawing/2014/main" id="{9F342DED-DA66-9D48-8FA8-8E73E5E526C7}"/>
              </a:ext>
            </a:extLst>
          </p:cNvPr>
          <p:cNvPicPr>
            <a:picLocks noChangeAspect="1"/>
          </p:cNvPicPr>
          <p:nvPr/>
        </p:nvPicPr>
        <p:blipFill>
          <a:blip r:embed="rId2"/>
          <a:stretch>
            <a:fillRect/>
          </a:stretch>
        </p:blipFill>
        <p:spPr>
          <a:xfrm>
            <a:off x="-14844" y="905055"/>
            <a:ext cx="9144000" cy="5559245"/>
          </a:xfrm>
          <a:prstGeom prst="rect">
            <a:avLst/>
          </a:prstGeom>
        </p:spPr>
      </p:pic>
    </p:spTree>
    <p:extLst>
      <p:ext uri="{BB962C8B-B14F-4D97-AF65-F5344CB8AC3E}">
        <p14:creationId xmlns:p14="http://schemas.microsoft.com/office/powerpoint/2010/main" val="350791817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D69A985D-C60B-FD4E-837B-3E98BDC216C6}"/>
              </a:ext>
            </a:extLst>
          </p:cNvPr>
          <p:cNvSpPr>
            <a:spLocks noGrp="1"/>
          </p:cNvSpPr>
          <p:nvPr>
            <p:ph type="ftr" sz="quarter" idx="10"/>
          </p:nvPr>
        </p:nvSpPr>
        <p:spPr/>
        <p:txBody>
          <a:bodyPr/>
          <a:lstStyle/>
          <a:p>
            <a:pPr>
              <a:defRPr/>
            </a:pPr>
            <a:r>
              <a:rPr lang="it-IT" smtClean="0"/>
              <a:t>H. Avakian, JLab, Nov 14</a:t>
            </a:r>
            <a:endParaRPr lang="en-US"/>
          </a:p>
        </p:txBody>
      </p:sp>
      <p:sp>
        <p:nvSpPr>
          <p:cNvPr id="3" name="Slide Number Placeholder 2">
            <a:extLst>
              <a:ext uri="{FF2B5EF4-FFF2-40B4-BE49-F238E27FC236}">
                <a16:creationId xmlns="" xmlns:a16="http://schemas.microsoft.com/office/drawing/2014/main" id="{ECC80FC2-75E2-804D-B37E-FCC866A511FC}"/>
              </a:ext>
            </a:extLst>
          </p:cNvPr>
          <p:cNvSpPr>
            <a:spLocks noGrp="1"/>
          </p:cNvSpPr>
          <p:nvPr>
            <p:ph type="sldNum" sz="quarter" idx="11"/>
          </p:nvPr>
        </p:nvSpPr>
        <p:spPr/>
        <p:txBody>
          <a:bodyPr/>
          <a:lstStyle/>
          <a:p>
            <a:pPr>
              <a:defRPr/>
            </a:pPr>
            <a:fld id="{D105C046-74D3-4F45-AF27-F452DBD77A7C}" type="slidenum">
              <a:rPr lang="en-US" smtClean="0"/>
              <a:pPr>
                <a:defRPr/>
              </a:pPr>
              <a:t>34</a:t>
            </a:fld>
            <a:endParaRPr lang="en-US"/>
          </a:p>
        </p:txBody>
      </p:sp>
      <p:sp>
        <p:nvSpPr>
          <p:cNvPr id="4" name="TextBox 3">
            <a:extLst>
              <a:ext uri="{FF2B5EF4-FFF2-40B4-BE49-F238E27FC236}">
                <a16:creationId xmlns="" xmlns:a16="http://schemas.microsoft.com/office/drawing/2014/main" id="{8367057C-30E6-4944-B754-F1F565043922}"/>
              </a:ext>
            </a:extLst>
          </p:cNvPr>
          <p:cNvSpPr txBox="1"/>
          <p:nvPr/>
        </p:nvSpPr>
        <p:spPr>
          <a:xfrm>
            <a:off x="685800" y="152400"/>
            <a:ext cx="7343677" cy="461665"/>
          </a:xfrm>
          <a:prstGeom prst="rect">
            <a:avLst/>
          </a:prstGeom>
          <a:noFill/>
        </p:spPr>
        <p:txBody>
          <a:bodyPr wrap="none" rtlCol="0">
            <a:spAutoFit/>
          </a:bodyPr>
          <a:lstStyle/>
          <a:p>
            <a:r>
              <a:rPr lang="en-US" sz="2400" dirty="0"/>
              <a:t>Understanding exclusive </a:t>
            </a:r>
            <a:r>
              <a:rPr lang="en-US" sz="2400" dirty="0" err="1"/>
              <a:t>rhos</a:t>
            </a:r>
            <a:r>
              <a:rPr lang="en-US" sz="2400" dirty="0"/>
              <a:t> and SDME validations</a:t>
            </a:r>
          </a:p>
        </p:txBody>
      </p:sp>
      <p:pic>
        <p:nvPicPr>
          <p:cNvPr id="6" name="Picture 5">
            <a:extLst>
              <a:ext uri="{FF2B5EF4-FFF2-40B4-BE49-F238E27FC236}">
                <a16:creationId xmlns="" xmlns:a16="http://schemas.microsoft.com/office/drawing/2014/main" id="{AA9A63CC-2FCC-9846-879E-DE2A68605D8B}"/>
              </a:ext>
            </a:extLst>
          </p:cNvPr>
          <p:cNvPicPr>
            <a:picLocks noChangeAspect="1"/>
          </p:cNvPicPr>
          <p:nvPr/>
        </p:nvPicPr>
        <p:blipFill>
          <a:blip r:embed="rId2"/>
          <a:stretch>
            <a:fillRect/>
          </a:stretch>
        </p:blipFill>
        <p:spPr>
          <a:xfrm>
            <a:off x="-76200" y="859503"/>
            <a:ext cx="9144000" cy="5692542"/>
          </a:xfrm>
          <a:prstGeom prst="rect">
            <a:avLst/>
          </a:prstGeom>
        </p:spPr>
      </p:pic>
    </p:spTree>
    <p:extLst>
      <p:ext uri="{BB962C8B-B14F-4D97-AF65-F5344CB8AC3E}">
        <p14:creationId xmlns:p14="http://schemas.microsoft.com/office/powerpoint/2010/main" val="121705668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6" descr="Screen Shot 2024-07-09 at 8.31.12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2819400"/>
            <a:ext cx="21971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Picture 10" descr="Screen Shot 2024-07-09 at 9.14.16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4572000"/>
            <a:ext cx="213360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14" descr="Screen Shot 2024-07-09 at 8.48.47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914400"/>
            <a:ext cx="2667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7" descr="Screen Shot 2024-07-09 at 8.32.47 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2667000"/>
            <a:ext cx="2667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9" descr="Screen Shot 2024-07-09 at 9.13.33 A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4572000"/>
            <a:ext cx="26035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13" descr="Screen Shot 2024-07-09 at 8.47.38 A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074863" y="914400"/>
            <a:ext cx="257333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11" descr="Screen Shot 2024-07-09 at 8.43.25 A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914400"/>
            <a:ext cx="2286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2" descr="Screen Shot 2024-07-09 at 8.27.32 AM.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057400" y="2667000"/>
            <a:ext cx="2590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5" descr="Screen Shot 2024-07-09 at 8.29.43 AM.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588" y="2667000"/>
            <a:ext cx="2260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8" descr="Screen Shot 2024-07-09 at 9.12.32 AM.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209800" y="4572000"/>
            <a:ext cx="2362200"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1" descr="Screen Shot 2024-07-09 at 9.11.22 AM.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4495800"/>
            <a:ext cx="23447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0" name="Slide Number Placeholder 4"/>
          <p:cNvSpPr>
            <a:spLocks noGrp="1"/>
          </p:cNvSpPr>
          <p:nvPr>
            <p:ph type="sldNum" sz="quarter" idx="11"/>
          </p:nvPr>
        </p:nvSpPr>
        <p:spPr>
          <a:xfrm>
            <a:off x="8458200" y="6588125"/>
            <a:ext cx="6858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5ABEFEF5-79F9-924F-9139-A6DEE757101C}" type="slidenum">
              <a:rPr lang="en-US" sz="1400"/>
              <a:pPr/>
              <a:t>35</a:t>
            </a:fld>
            <a:endParaRPr lang="en-US" sz="1400"/>
          </a:p>
        </p:txBody>
      </p:sp>
      <p:sp>
        <p:nvSpPr>
          <p:cNvPr id="32781" name="Rectangle 2"/>
          <p:cNvSpPr>
            <a:spLocks noGrp="1" noChangeArrowheads="1"/>
          </p:cNvSpPr>
          <p:nvPr>
            <p:ph type="title"/>
          </p:nvPr>
        </p:nvSpPr>
        <p:spPr>
          <a:xfrm>
            <a:off x="444500" y="198438"/>
            <a:ext cx="8229600" cy="563562"/>
          </a:xfrm>
        </p:spPr>
        <p:txBody>
          <a:bodyPr/>
          <a:lstStyle/>
          <a:p>
            <a:pPr eaLnBrk="1" hangingPunct="1"/>
            <a:r>
              <a:rPr lang="en-US" sz="3200">
                <a:latin typeface="Arial" charset="0"/>
                <a:ea typeface="MS PGothic" charset="0"/>
              </a:rPr>
              <a:t>Exclusive dihadrons from CLAS12</a:t>
            </a:r>
          </a:p>
        </p:txBody>
      </p:sp>
      <p:sp>
        <p:nvSpPr>
          <p:cNvPr id="32782" name="Footer Placeholder 9"/>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it-IT" sz="1400" smtClean="0"/>
              <a:t>H. Avakian, JLab, Nov 14</a:t>
            </a:r>
            <a:endParaRPr lang="en-US" sz="1400"/>
          </a:p>
        </p:txBody>
      </p:sp>
      <p:pic>
        <p:nvPicPr>
          <p:cNvPr id="32783" name="Picture 9" descr="latex-image-1.pd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620000" y="914400"/>
            <a:ext cx="13716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4" name="TextBox 3"/>
          <p:cNvSpPr txBox="1">
            <a:spLocks noChangeArrowheads="1"/>
          </p:cNvSpPr>
          <p:nvPr/>
        </p:nvSpPr>
        <p:spPr bwMode="auto">
          <a:xfrm>
            <a:off x="2514600" y="2895600"/>
            <a:ext cx="1071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=3 GeV</a:t>
            </a:r>
            <a:r>
              <a:rPr lang="en-US" sz="1400" baseline="30000"/>
              <a:t>2</a:t>
            </a:r>
          </a:p>
        </p:txBody>
      </p:sp>
      <p:sp>
        <p:nvSpPr>
          <p:cNvPr id="32785" name="TextBox 24"/>
          <p:cNvSpPr txBox="1">
            <a:spLocks noChangeArrowheads="1"/>
          </p:cNvSpPr>
          <p:nvPr/>
        </p:nvSpPr>
        <p:spPr bwMode="auto">
          <a:xfrm>
            <a:off x="5943600" y="2895600"/>
            <a:ext cx="1071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=4 GeV</a:t>
            </a:r>
            <a:r>
              <a:rPr lang="en-US" sz="1400" baseline="30000"/>
              <a:t>2</a:t>
            </a:r>
          </a:p>
        </p:txBody>
      </p:sp>
      <p:sp>
        <p:nvSpPr>
          <p:cNvPr id="32786" name="TextBox 25"/>
          <p:cNvSpPr txBox="1">
            <a:spLocks noChangeArrowheads="1"/>
          </p:cNvSpPr>
          <p:nvPr/>
        </p:nvSpPr>
        <p:spPr bwMode="auto">
          <a:xfrm>
            <a:off x="7924800" y="2895600"/>
            <a:ext cx="1071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=5 GeV</a:t>
            </a:r>
            <a:r>
              <a:rPr lang="en-US" sz="1400" baseline="30000"/>
              <a:t>2</a:t>
            </a:r>
          </a:p>
        </p:txBody>
      </p:sp>
      <p:sp>
        <p:nvSpPr>
          <p:cNvPr id="32787" name="Rectangle 32"/>
          <p:cNvSpPr>
            <a:spLocks noChangeArrowheads="1"/>
          </p:cNvSpPr>
          <p:nvPr/>
        </p:nvSpPr>
        <p:spPr bwMode="auto">
          <a:xfrm>
            <a:off x="381000" y="1219200"/>
            <a:ext cx="628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t>x=0.2</a:t>
            </a:r>
          </a:p>
        </p:txBody>
      </p:sp>
      <p:sp>
        <p:nvSpPr>
          <p:cNvPr id="32788" name="TextBox 33"/>
          <p:cNvSpPr txBox="1">
            <a:spLocks noChangeArrowheads="1"/>
          </p:cNvSpPr>
          <p:nvPr/>
        </p:nvSpPr>
        <p:spPr bwMode="auto">
          <a:xfrm>
            <a:off x="457200" y="990600"/>
            <a:ext cx="1071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=2 GeV</a:t>
            </a:r>
            <a:r>
              <a:rPr lang="en-US" sz="1400" baseline="30000"/>
              <a:t>2</a:t>
            </a:r>
          </a:p>
        </p:txBody>
      </p:sp>
      <p:sp>
        <p:nvSpPr>
          <p:cNvPr id="32789" name="TextBox 34"/>
          <p:cNvSpPr txBox="1">
            <a:spLocks noChangeArrowheads="1"/>
          </p:cNvSpPr>
          <p:nvPr/>
        </p:nvSpPr>
        <p:spPr bwMode="auto">
          <a:xfrm>
            <a:off x="3429000" y="990600"/>
            <a:ext cx="1071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=3 GeV</a:t>
            </a:r>
            <a:r>
              <a:rPr lang="en-US" sz="1400" baseline="30000"/>
              <a:t>2</a:t>
            </a:r>
          </a:p>
        </p:txBody>
      </p:sp>
      <p:sp>
        <p:nvSpPr>
          <p:cNvPr id="32790" name="TextBox 35"/>
          <p:cNvSpPr txBox="1">
            <a:spLocks noChangeArrowheads="1"/>
          </p:cNvSpPr>
          <p:nvPr/>
        </p:nvSpPr>
        <p:spPr bwMode="auto">
          <a:xfrm>
            <a:off x="5867400" y="1066800"/>
            <a:ext cx="1071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=4 GeV</a:t>
            </a:r>
            <a:r>
              <a:rPr lang="en-US" sz="1400" baseline="30000"/>
              <a:t>2</a:t>
            </a:r>
          </a:p>
        </p:txBody>
      </p:sp>
      <p:sp>
        <p:nvSpPr>
          <p:cNvPr id="32791" name="TextBox 28"/>
          <p:cNvSpPr txBox="1">
            <a:spLocks noChangeArrowheads="1"/>
          </p:cNvSpPr>
          <p:nvPr/>
        </p:nvSpPr>
        <p:spPr bwMode="auto">
          <a:xfrm>
            <a:off x="2895600" y="4648200"/>
            <a:ext cx="1071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=3 GeV</a:t>
            </a:r>
            <a:r>
              <a:rPr lang="en-US" sz="1400" baseline="30000"/>
              <a:t>2</a:t>
            </a:r>
          </a:p>
        </p:txBody>
      </p:sp>
      <p:sp>
        <p:nvSpPr>
          <p:cNvPr id="32792" name="TextBox 29"/>
          <p:cNvSpPr txBox="1">
            <a:spLocks noChangeArrowheads="1"/>
          </p:cNvSpPr>
          <p:nvPr/>
        </p:nvSpPr>
        <p:spPr bwMode="auto">
          <a:xfrm>
            <a:off x="6019800" y="4572000"/>
            <a:ext cx="1071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=4 GeV</a:t>
            </a:r>
            <a:r>
              <a:rPr lang="en-US" sz="1400" baseline="30000"/>
              <a:t>2</a:t>
            </a:r>
          </a:p>
        </p:txBody>
      </p:sp>
      <p:sp>
        <p:nvSpPr>
          <p:cNvPr id="32793" name="TextBox 30"/>
          <p:cNvSpPr txBox="1">
            <a:spLocks noChangeArrowheads="1"/>
          </p:cNvSpPr>
          <p:nvPr/>
        </p:nvSpPr>
        <p:spPr bwMode="auto">
          <a:xfrm>
            <a:off x="8054975" y="4648200"/>
            <a:ext cx="1071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=5 GeV</a:t>
            </a:r>
            <a:r>
              <a:rPr lang="en-US" sz="1400" baseline="30000"/>
              <a:t>2</a:t>
            </a:r>
          </a:p>
        </p:txBody>
      </p:sp>
      <p:sp>
        <p:nvSpPr>
          <p:cNvPr id="32794" name="Rectangle 4"/>
          <p:cNvSpPr>
            <a:spLocks noChangeArrowheads="1"/>
          </p:cNvSpPr>
          <p:nvPr/>
        </p:nvSpPr>
        <p:spPr bwMode="auto">
          <a:xfrm>
            <a:off x="381000" y="3352800"/>
            <a:ext cx="628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t>x=0.3</a:t>
            </a:r>
          </a:p>
        </p:txBody>
      </p:sp>
      <p:sp>
        <p:nvSpPr>
          <p:cNvPr id="32795" name="TextBox 21"/>
          <p:cNvSpPr txBox="1">
            <a:spLocks noChangeArrowheads="1"/>
          </p:cNvSpPr>
          <p:nvPr/>
        </p:nvSpPr>
        <p:spPr bwMode="auto">
          <a:xfrm>
            <a:off x="381000" y="2971800"/>
            <a:ext cx="1071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=2 GeV</a:t>
            </a:r>
            <a:r>
              <a:rPr lang="en-US" sz="1400" baseline="30000"/>
              <a:t>2</a:t>
            </a:r>
          </a:p>
        </p:txBody>
      </p:sp>
      <p:sp>
        <p:nvSpPr>
          <p:cNvPr id="32796" name="Rectangle 26"/>
          <p:cNvSpPr>
            <a:spLocks noChangeArrowheads="1"/>
          </p:cNvSpPr>
          <p:nvPr/>
        </p:nvSpPr>
        <p:spPr bwMode="auto">
          <a:xfrm>
            <a:off x="381000" y="4876800"/>
            <a:ext cx="628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t>x=0.4</a:t>
            </a:r>
          </a:p>
        </p:txBody>
      </p:sp>
      <p:sp>
        <p:nvSpPr>
          <p:cNvPr id="32797" name="TextBox 27"/>
          <p:cNvSpPr txBox="1">
            <a:spLocks noChangeArrowheads="1"/>
          </p:cNvSpPr>
          <p:nvPr/>
        </p:nvSpPr>
        <p:spPr bwMode="auto">
          <a:xfrm>
            <a:off x="304800" y="4648200"/>
            <a:ext cx="1071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Q</a:t>
            </a:r>
            <a:r>
              <a:rPr lang="en-US" sz="1400" baseline="30000"/>
              <a:t>2</a:t>
            </a:r>
            <a:r>
              <a:rPr lang="en-US" sz="1400"/>
              <a:t>=2 GeV</a:t>
            </a:r>
            <a:r>
              <a:rPr lang="en-US" sz="1400" baseline="30000"/>
              <a:t>2</a:t>
            </a:r>
          </a:p>
        </p:txBody>
      </p:sp>
      <p:sp>
        <p:nvSpPr>
          <p:cNvPr id="32798" name="TextBox 12"/>
          <p:cNvSpPr txBox="1">
            <a:spLocks noChangeArrowheads="1"/>
          </p:cNvSpPr>
          <p:nvPr/>
        </p:nvSpPr>
        <p:spPr bwMode="auto">
          <a:xfrm>
            <a:off x="7086600" y="1371600"/>
            <a:ext cx="2209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Fraction of rho decreases with Q</a:t>
            </a:r>
            <a:r>
              <a:rPr lang="en-US" sz="1800" baseline="30000"/>
              <a:t>2</a:t>
            </a:r>
          </a:p>
        </p:txBody>
      </p:sp>
    </p:spTree>
    <p:extLst>
      <p:ext uri="{BB962C8B-B14F-4D97-AF65-F5344CB8AC3E}">
        <p14:creationId xmlns:p14="http://schemas.microsoft.com/office/powerpoint/2010/main" val="273904006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endParaRPr lang="en-US">
              <a:latin typeface="Arial" charset="0"/>
              <a:ea typeface="MS PGothic" charset="0"/>
            </a:endParaRPr>
          </a:p>
        </p:txBody>
      </p:sp>
      <p:sp>
        <p:nvSpPr>
          <p:cNvPr id="4" name="Footer Placeholder 3"/>
          <p:cNvSpPr>
            <a:spLocks noGrp="1"/>
          </p:cNvSpPr>
          <p:nvPr>
            <p:ph type="ftr" sz="quarter" idx="10"/>
          </p:nvPr>
        </p:nvSpPr>
        <p:spPr/>
        <p:txBody>
          <a:bodyPr/>
          <a:lstStyle/>
          <a:p>
            <a:pPr>
              <a:defRPr/>
            </a:pPr>
            <a:r>
              <a:rPr lang="it-IT" smtClean="0"/>
              <a:t>H. Avakian, JLab, Nov 14</a:t>
            </a:r>
            <a:endParaRPr lang="en-US"/>
          </a:p>
        </p:txBody>
      </p:sp>
      <p:sp>
        <p:nvSpPr>
          <p:cNvPr id="3686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46A2E0D6-A813-7A49-84FB-58280FE18006}" type="slidenum">
              <a:rPr lang="en-US" sz="1400"/>
              <a:pPr/>
              <a:t>36</a:t>
            </a:fld>
            <a:endParaRPr lang="en-US" sz="1400"/>
          </a:p>
        </p:txBody>
      </p:sp>
      <p:pic>
        <p:nvPicPr>
          <p:cNvPr id="36868" name="Picture 5" descr="Screen Shot 2024-07-16 at 7.14.13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3" y="0"/>
            <a:ext cx="9144001"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Box 6"/>
          <p:cNvSpPr txBox="1">
            <a:spLocks noChangeArrowheads="1"/>
          </p:cNvSpPr>
          <p:nvPr/>
        </p:nvSpPr>
        <p:spPr bwMode="auto">
          <a:xfrm>
            <a:off x="152400" y="0"/>
            <a:ext cx="3182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Studies of rhos at COMPASS</a:t>
            </a:r>
          </a:p>
        </p:txBody>
      </p:sp>
      <p:sp>
        <p:nvSpPr>
          <p:cNvPr id="36870" name="TextBox 7"/>
          <p:cNvSpPr txBox="1">
            <a:spLocks noChangeArrowheads="1"/>
          </p:cNvSpPr>
          <p:nvPr/>
        </p:nvSpPr>
        <p:spPr bwMode="auto">
          <a:xfrm>
            <a:off x="4343400" y="6488113"/>
            <a:ext cx="4649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tails may be significant, also because of RC</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noChangeArrowheads="1"/>
          </p:cNvSpPr>
          <p:nvPr>
            <p:ph type="title"/>
          </p:nvPr>
        </p:nvSpPr>
        <p:spPr/>
        <p:txBody>
          <a:bodyPr/>
          <a:lstStyle/>
          <a:p>
            <a:r>
              <a:rPr lang="en-US">
                <a:latin typeface="Arial" charset="0"/>
                <a:ea typeface="MS PGothic" charset="0"/>
              </a:rPr>
              <a:t>SFs up to twist 3</a:t>
            </a:r>
          </a:p>
        </p:txBody>
      </p:sp>
      <p:sp>
        <p:nvSpPr>
          <p:cNvPr id="3" name="Footer Placeholder 2"/>
          <p:cNvSpPr>
            <a:spLocks noGrp="1"/>
          </p:cNvSpPr>
          <p:nvPr>
            <p:ph type="ftr" sz="quarter" idx="10"/>
          </p:nvPr>
        </p:nvSpPr>
        <p:spPr/>
        <p:txBody>
          <a:bodyPr/>
          <a:lstStyle/>
          <a:p>
            <a:pPr>
              <a:defRPr/>
            </a:pPr>
            <a:r>
              <a:rPr lang="it-IT" smtClean="0"/>
              <a:t>H. Avakian, JLab, Nov 14</a:t>
            </a:r>
            <a:endParaRPr lang="en-US"/>
          </a:p>
        </p:txBody>
      </p:sp>
      <p:sp>
        <p:nvSpPr>
          <p:cNvPr id="5939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27D433FF-A379-7E4D-812D-B62ABD9B8D53}" type="slidenum">
              <a:rPr lang="en-US" sz="1400"/>
              <a:pPr/>
              <a:t>37</a:t>
            </a:fld>
            <a:endParaRPr lang="en-US" sz="1400"/>
          </a:p>
        </p:txBody>
      </p:sp>
      <p:pic>
        <p:nvPicPr>
          <p:cNvPr id="59396" name="Picture 5" descr="Screen Shot 2024-01-18 at 9.09.25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91440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TextBox 6"/>
          <p:cNvSpPr txBox="1">
            <a:spLocks noChangeArrowheads="1"/>
          </p:cNvSpPr>
          <p:nvPr/>
        </p:nvSpPr>
        <p:spPr bwMode="auto">
          <a:xfrm>
            <a:off x="304800" y="914400"/>
            <a:ext cx="7304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For SIDIS we have the full set of contributions from twist-2 and twist-3</a:t>
            </a:r>
          </a:p>
          <a:p>
            <a:r>
              <a:rPr lang="en-US" sz="1800"/>
              <a:t>including (Twist-2TMD x Twist-3FF)  and (Twist-3TMD x Twist-2 FF)</a:t>
            </a:r>
          </a:p>
        </p:txBody>
      </p:sp>
      <p:sp>
        <p:nvSpPr>
          <p:cNvPr id="59398" name="TextBox 7"/>
          <p:cNvSpPr txBox="1">
            <a:spLocks noChangeArrowheads="1"/>
          </p:cNvSpPr>
          <p:nvPr/>
        </p:nvSpPr>
        <p:spPr bwMode="auto">
          <a:xfrm>
            <a:off x="76200" y="5105400"/>
            <a:ext cx="533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Request to theory to provide similar contributions for the exclusive hadron production. So far only Twist-3 contributions from Twist-2 GPDs (Kroll&amp;Goloskokov,</a:t>
            </a:r>
            <a:r>
              <a:rPr lang="is-IS" sz="1800"/>
              <a:t>…)</a:t>
            </a:r>
            <a:r>
              <a:rPr lang="en-US" sz="1800"/>
              <a:t>  </a:t>
            </a:r>
          </a:p>
        </p:txBody>
      </p:sp>
      <p:sp>
        <p:nvSpPr>
          <p:cNvPr id="59399" name="TextBox 8"/>
          <p:cNvSpPr txBox="1">
            <a:spLocks noChangeArrowheads="1"/>
          </p:cNvSpPr>
          <p:nvPr/>
        </p:nvSpPr>
        <p:spPr bwMode="auto">
          <a:xfrm>
            <a:off x="5867400" y="3505200"/>
            <a:ext cx="3044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       Twist-3 TMD</a:t>
            </a:r>
          </a:p>
          <a:p>
            <a:r>
              <a:rPr lang="en-US" sz="1800"/>
              <a:t>Most likely dominant in SSA</a:t>
            </a:r>
          </a:p>
        </p:txBody>
      </p:sp>
      <p:cxnSp>
        <p:nvCxnSpPr>
          <p:cNvPr id="11" name="Straight Arrow Connector 10"/>
          <p:cNvCxnSpPr>
            <a:cxnSpLocks noChangeShapeType="1"/>
          </p:cNvCxnSpPr>
          <p:nvPr/>
        </p:nvCxnSpPr>
        <p:spPr bwMode="auto">
          <a:xfrm flipH="1" flipV="1">
            <a:off x="6858000" y="3200400"/>
            <a:ext cx="76200" cy="228600"/>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59401" name="TextBox 11"/>
          <p:cNvSpPr txBox="1">
            <a:spLocks noChangeArrowheads="1"/>
          </p:cNvSpPr>
          <p:nvPr/>
        </p:nvSpPr>
        <p:spPr bwMode="auto">
          <a:xfrm>
            <a:off x="76200" y="1676400"/>
            <a:ext cx="49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ex.</a:t>
            </a:r>
          </a:p>
        </p:txBody>
      </p:sp>
      <p:grpSp>
        <p:nvGrpSpPr>
          <p:cNvPr id="59402" name="Group 40"/>
          <p:cNvGrpSpPr>
            <a:grpSpLocks/>
          </p:cNvGrpSpPr>
          <p:nvPr/>
        </p:nvGrpSpPr>
        <p:grpSpPr bwMode="auto">
          <a:xfrm>
            <a:off x="2590800" y="3352800"/>
            <a:ext cx="1828800" cy="1676400"/>
            <a:chOff x="5891298" y="3352800"/>
            <a:chExt cx="3133626" cy="1535083"/>
          </a:xfrm>
        </p:grpSpPr>
        <p:pic>
          <p:nvPicPr>
            <p:cNvPr id="59407" name="Picture 5" descr="txp_fig"/>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891298" y="3733800"/>
              <a:ext cx="3100302" cy="1154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8" name="TextBox 39"/>
            <p:cNvSpPr txBox="1">
              <a:spLocks noChangeArrowheads="1"/>
            </p:cNvSpPr>
            <p:nvPr/>
          </p:nvSpPr>
          <p:spPr bwMode="auto">
            <a:xfrm>
              <a:off x="5891298" y="3352800"/>
              <a:ext cx="3133626" cy="310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400"/>
                <a:t>Higher Twist TMDs</a:t>
              </a:r>
            </a:p>
          </p:txBody>
        </p:sp>
      </p:grpSp>
      <p:sp>
        <p:nvSpPr>
          <p:cNvPr id="16" name="Oval 15"/>
          <p:cNvSpPr>
            <a:spLocks noChangeArrowheads="1"/>
          </p:cNvSpPr>
          <p:nvPr/>
        </p:nvSpPr>
        <p:spPr bwMode="auto">
          <a:xfrm>
            <a:off x="3238500" y="3962400"/>
            <a:ext cx="419100" cy="395288"/>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pic>
        <p:nvPicPr>
          <p:cNvPr id="59404" name="Picture 3" descr="Screen Shot 2023-08-25 at 5.35.33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4914900"/>
            <a:ext cx="2362200"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5" name="TextBox 62"/>
          <p:cNvSpPr txBox="1">
            <a:spLocks noChangeArrowheads="1"/>
          </p:cNvSpPr>
          <p:nvPr/>
        </p:nvSpPr>
        <p:spPr bwMode="auto">
          <a:xfrm>
            <a:off x="5410200" y="4572000"/>
            <a:ext cx="3505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Twist3 GPDs (also calculated on lattice)</a:t>
            </a:r>
          </a:p>
        </p:txBody>
      </p:sp>
      <p:sp>
        <p:nvSpPr>
          <p:cNvPr id="20" name="Oval 19"/>
          <p:cNvSpPr>
            <a:spLocks noChangeArrowheads="1"/>
          </p:cNvSpPr>
          <p:nvPr/>
        </p:nvSpPr>
        <p:spPr bwMode="auto">
          <a:xfrm>
            <a:off x="6858000" y="5486400"/>
            <a:ext cx="428625" cy="355600"/>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2200275"/>
            <a:ext cx="418465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2"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4825" y="1143000"/>
            <a:ext cx="4686300"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itle 1"/>
          <p:cNvSpPr>
            <a:spLocks noGrp="1" noChangeArrowheads="1"/>
          </p:cNvSpPr>
          <p:nvPr>
            <p:ph type="title"/>
          </p:nvPr>
        </p:nvSpPr>
        <p:spPr>
          <a:xfrm>
            <a:off x="457200" y="84138"/>
            <a:ext cx="8229600" cy="563562"/>
          </a:xfrm>
        </p:spPr>
        <p:txBody>
          <a:bodyPr/>
          <a:lstStyle/>
          <a:p>
            <a:r>
              <a:rPr lang="en-US">
                <a:latin typeface="Arial" charset="0"/>
                <a:ea typeface="MS PGothic" charset="0"/>
              </a:rPr>
              <a:t>CLAS12 Studies: Data vs MC</a:t>
            </a:r>
          </a:p>
        </p:txBody>
      </p:sp>
      <p:sp>
        <p:nvSpPr>
          <p:cNvPr id="3" name="Footer Placeholder 2"/>
          <p:cNvSpPr>
            <a:spLocks noGrp="1"/>
          </p:cNvSpPr>
          <p:nvPr>
            <p:ph type="ftr" sz="quarter" idx="10"/>
          </p:nvPr>
        </p:nvSpPr>
        <p:spPr>
          <a:xfrm>
            <a:off x="3124200" y="6565900"/>
            <a:ext cx="3886200" cy="219075"/>
          </a:xfrm>
        </p:spPr>
        <p:txBody>
          <a:bodyPr/>
          <a:lstStyle/>
          <a:p>
            <a:pPr>
              <a:defRPr/>
            </a:pPr>
            <a:r>
              <a:rPr lang="it-IT" smtClean="0"/>
              <a:t>H. Avakian, JLab, Nov 14</a:t>
            </a:r>
            <a:endParaRPr lang="en-US" dirty="0"/>
          </a:p>
        </p:txBody>
      </p:sp>
      <p:sp>
        <p:nvSpPr>
          <p:cNvPr id="61445" name="Slide Number Placeholder 3"/>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FC8743E4-1F3E-B349-8CAF-A577C0F72836}" type="slidenum">
              <a:rPr lang="en-US" sz="1400"/>
              <a:pPr/>
              <a:t>38</a:t>
            </a:fld>
            <a:endParaRPr lang="en-US" sz="1400"/>
          </a:p>
        </p:txBody>
      </p:sp>
      <p:sp>
        <p:nvSpPr>
          <p:cNvPr id="61446" name="TextBox 4"/>
          <p:cNvSpPr txBox="1">
            <a:spLocks noChangeArrowheads="1"/>
          </p:cNvSpPr>
          <p:nvPr/>
        </p:nvSpPr>
        <p:spPr bwMode="auto">
          <a:xfrm>
            <a:off x="2743200" y="822325"/>
            <a:ext cx="3776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2000"/>
              <a:t>Using PEPSI (LUND) generator</a:t>
            </a:r>
          </a:p>
        </p:txBody>
      </p:sp>
      <p:sp>
        <p:nvSpPr>
          <p:cNvPr id="61447" name="TextBox 13"/>
          <p:cNvSpPr txBox="1">
            <a:spLocks noChangeArrowheads="1"/>
          </p:cNvSpPr>
          <p:nvPr/>
        </p:nvSpPr>
        <p:spPr bwMode="auto">
          <a:xfrm>
            <a:off x="1639888" y="5403850"/>
            <a:ext cx="6589712" cy="1077913"/>
          </a:xfrm>
          <a:prstGeom prst="rect">
            <a:avLst/>
          </a:prstGeom>
          <a:solidFill>
            <a:schemeClr val="bg1"/>
          </a:solidFill>
          <a:ln w="9525">
            <a:solidFill>
              <a:schemeClr val="tx1"/>
            </a:solidFill>
            <a:miter lim="800000"/>
            <a:headEnd/>
            <a:tailEnd/>
          </a:ln>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 typeface="Arial" charset="0"/>
              <a:buChar char="•"/>
            </a:pPr>
            <a:r>
              <a:rPr lang="en-US" sz="1600"/>
              <a:t>Kinematic distributions, z,x</a:t>
            </a:r>
            <a:r>
              <a:rPr lang="en-US" sz="1600" baseline="-25000"/>
              <a:t>F</a:t>
            </a:r>
            <a:r>
              <a:rPr lang="en-US" sz="1600"/>
              <a:t>,P</a:t>
            </a:r>
            <a:r>
              <a:rPr lang="en-US" sz="1600" baseline="-25000"/>
              <a:t>T</a:t>
            </a:r>
            <a:r>
              <a:rPr lang="en-US" sz="1600"/>
              <a:t>-distributions of protons, and widths are in good agreement with LEPTO</a:t>
            </a:r>
          </a:p>
          <a:p>
            <a:pPr>
              <a:buFont typeface="Arial" charset="0"/>
              <a:buChar char="•"/>
            </a:pPr>
            <a:r>
              <a:rPr lang="en-US" sz="1600"/>
              <a:t>TFR may be a valuable source for studies of widths in hadronization</a:t>
            </a:r>
          </a:p>
          <a:p>
            <a:pPr>
              <a:buFont typeface="Arial" charset="0"/>
              <a:buChar char="•"/>
            </a:pPr>
            <a:r>
              <a:rPr lang="en-US" sz="1600"/>
              <a:t>Expect significantly better separation of TFR and CFR at JLab24</a:t>
            </a:r>
          </a:p>
        </p:txBody>
      </p:sp>
      <p:sp>
        <p:nvSpPr>
          <p:cNvPr id="61448" name="TextBox 9"/>
          <p:cNvSpPr txBox="1">
            <a:spLocks noChangeArrowheads="1"/>
          </p:cNvSpPr>
          <p:nvPr/>
        </p:nvSpPr>
        <p:spPr bwMode="auto">
          <a:xfrm>
            <a:off x="2486025" y="2743200"/>
            <a:ext cx="1717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Filled symbols data</a:t>
            </a:r>
          </a:p>
          <a:p>
            <a:r>
              <a:rPr lang="en-US" sz="1400"/>
              <a:t>Open symbols MC</a:t>
            </a:r>
          </a:p>
        </p:txBody>
      </p:sp>
      <p:pic>
        <p:nvPicPr>
          <p:cNvPr id="61449"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938" y="885825"/>
            <a:ext cx="1719262"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0"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5188" y="3733800"/>
            <a:ext cx="1171575"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noChangeArrowheads="1"/>
          </p:cNvSpPr>
          <p:nvPr>
            <p:ph type="title"/>
          </p:nvPr>
        </p:nvSpPr>
        <p:spPr/>
        <p:txBody>
          <a:bodyPr/>
          <a:lstStyle/>
          <a:p>
            <a:r>
              <a:rPr lang="en-US" dirty="0" smtClean="0">
                <a:latin typeface="Arial" charset="0"/>
                <a:ea typeface="MS PGothic" charset="0"/>
              </a:rPr>
              <a:t>SIDIS of </a:t>
            </a:r>
            <a:r>
              <a:rPr lang="en-US" dirty="0" err="1" smtClean="0">
                <a:latin typeface="Arial" charset="0"/>
                <a:ea typeface="MS PGothic" charset="0"/>
              </a:rPr>
              <a:t>ehX</a:t>
            </a:r>
            <a:r>
              <a:rPr lang="en-US" dirty="0" smtClean="0">
                <a:latin typeface="Arial" charset="0"/>
                <a:ea typeface="MS PGothic" charset="0"/>
              </a:rPr>
              <a:t>: </a:t>
            </a:r>
            <a:r>
              <a:rPr lang="en-US" dirty="0" err="1" smtClean="0">
                <a:latin typeface="Arial" charset="0"/>
                <a:ea typeface="MS PGothic" charset="0"/>
              </a:rPr>
              <a:t>q</a:t>
            </a:r>
            <a:r>
              <a:rPr lang="en-US" baseline="-25000" dirty="0" err="1" smtClean="0">
                <a:latin typeface="Arial" charset="0"/>
                <a:ea typeface="MS PGothic" charset="0"/>
              </a:rPr>
              <a:t>T</a:t>
            </a:r>
            <a:r>
              <a:rPr lang="en-US" dirty="0" smtClean="0">
                <a:latin typeface="Arial" charset="0"/>
                <a:ea typeface="MS PGothic" charset="0"/>
              </a:rPr>
              <a:t>-crisis in TMD theory</a:t>
            </a:r>
            <a:endParaRPr lang="en-US" dirty="0">
              <a:latin typeface="Arial" charset="0"/>
              <a:ea typeface="MS PGothic" charset="0"/>
            </a:endParaRPr>
          </a:p>
        </p:txBody>
      </p:sp>
      <p:sp>
        <p:nvSpPr>
          <p:cNvPr id="3" name="Footer Placeholder 2"/>
          <p:cNvSpPr>
            <a:spLocks noGrp="1"/>
          </p:cNvSpPr>
          <p:nvPr>
            <p:ph type="ftr" sz="quarter" idx="10"/>
          </p:nvPr>
        </p:nvSpPr>
        <p:spPr/>
        <p:txBody>
          <a:bodyPr/>
          <a:lstStyle/>
          <a:p>
            <a:pPr>
              <a:defRPr/>
            </a:pPr>
            <a:r>
              <a:rPr lang="it-IT" smtClean="0"/>
              <a:t>H. Avakian, JLab, Nov 14</a:t>
            </a:r>
            <a:endParaRPr lang="en-US"/>
          </a:p>
        </p:txBody>
      </p:sp>
      <p:sp>
        <p:nvSpPr>
          <p:cNvPr id="63492" name="Slide Number Placeholder 3"/>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AC881E9-C4AD-2043-A31B-CAAFB8C8E30C}" type="slidenum">
              <a:rPr lang="en-US" sz="1400"/>
              <a:pPr/>
              <a:t>4</a:t>
            </a:fld>
            <a:endParaRPr lang="en-US" sz="1400"/>
          </a:p>
        </p:txBody>
      </p:sp>
      <p:pic>
        <p:nvPicPr>
          <p:cNvPr id="634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844800"/>
            <a:ext cx="43434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TextBox 7"/>
          <p:cNvSpPr txBox="1">
            <a:spLocks noChangeArrowheads="1"/>
          </p:cNvSpPr>
          <p:nvPr/>
        </p:nvSpPr>
        <p:spPr bwMode="auto">
          <a:xfrm>
            <a:off x="1784350" y="928688"/>
            <a:ext cx="7315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Perturbative approach: TMD region = where the log divergence of the fixed-order calculation dominates (resummation is required)</a:t>
            </a:r>
          </a:p>
        </p:txBody>
      </p:sp>
      <p:sp>
        <p:nvSpPr>
          <p:cNvPr id="63495" name="TextBox 9"/>
          <p:cNvSpPr txBox="1">
            <a:spLocks noChangeArrowheads="1"/>
          </p:cNvSpPr>
          <p:nvPr/>
        </p:nvSpPr>
        <p:spPr bwMode="auto">
          <a:xfrm>
            <a:off x="1219200" y="5867400"/>
            <a:ext cx="62484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dirty="0"/>
              <a:t>How far in P</a:t>
            </a:r>
            <a:r>
              <a:rPr lang="en-US" sz="1800" baseline="-25000" dirty="0"/>
              <a:t>T</a:t>
            </a:r>
            <a:r>
              <a:rPr lang="en-US" sz="1800" dirty="0"/>
              <a:t> or </a:t>
            </a:r>
            <a:r>
              <a:rPr lang="en-US" sz="1800" dirty="0" err="1"/>
              <a:t>q</a:t>
            </a:r>
            <a:r>
              <a:rPr lang="en-US" sz="1800" baseline="-25000" dirty="0" err="1"/>
              <a:t>T</a:t>
            </a:r>
            <a:r>
              <a:rPr lang="en-US" sz="1800" dirty="0"/>
              <a:t> =</a:t>
            </a:r>
            <a:r>
              <a:rPr lang="en-US" sz="1800" dirty="0" smtClean="0"/>
              <a:t>P</a:t>
            </a:r>
            <a:r>
              <a:rPr lang="en-US" sz="1800" baseline="-25000" dirty="0" smtClean="0"/>
              <a:t>T</a:t>
            </a:r>
            <a:r>
              <a:rPr lang="en-US" sz="1800" dirty="0" smtClean="0"/>
              <a:t>/z, extends </a:t>
            </a:r>
            <a:r>
              <a:rPr lang="en-US" sz="1800" dirty="0"/>
              <a:t>the TMD region</a:t>
            </a:r>
          </a:p>
        </p:txBody>
      </p:sp>
      <p:sp>
        <p:nvSpPr>
          <p:cNvPr id="13" name="Rectangle 12"/>
          <p:cNvSpPr/>
          <p:nvPr/>
        </p:nvSpPr>
        <p:spPr>
          <a:xfrm>
            <a:off x="4343400" y="3049588"/>
            <a:ext cx="612775"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err="1"/>
              <a:t>i</a:t>
            </a:r>
            <a:endParaRPr lang="en-US" dirty="0"/>
          </a:p>
        </p:txBody>
      </p:sp>
      <p:cxnSp>
        <p:nvCxnSpPr>
          <p:cNvPr id="15" name="Straight Arrow Connector 14"/>
          <p:cNvCxnSpPr>
            <a:cxnSpLocks noChangeShapeType="1"/>
          </p:cNvCxnSpPr>
          <p:nvPr/>
        </p:nvCxnSpPr>
        <p:spPr bwMode="auto">
          <a:xfrm>
            <a:off x="3657600" y="3733800"/>
            <a:ext cx="582613" cy="7937"/>
          </a:xfrm>
          <a:prstGeom prst="straightConnector1">
            <a:avLst/>
          </a:prstGeom>
          <a:noFill/>
          <a:ln w="73025">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3499" name="TextBox 3"/>
          <p:cNvSpPr txBox="1">
            <a:spLocks noChangeArrowheads="1"/>
          </p:cNvSpPr>
          <p:nvPr/>
        </p:nvSpPr>
        <p:spPr bwMode="auto">
          <a:xfrm>
            <a:off x="533400" y="1651000"/>
            <a:ext cx="71501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Significant fraction of polarized SIDIS data is currently considered by phenomenology to be outside of the TMD region</a:t>
            </a:r>
          </a:p>
          <a:p>
            <a:r>
              <a:rPr lang="en-US" sz="1800"/>
              <a:t>What data input exactly drives down the nonperturbative  part?</a:t>
            </a:r>
          </a:p>
        </p:txBody>
      </p:sp>
      <p:sp>
        <p:nvSpPr>
          <p:cNvPr id="63500" name="TextBox 1"/>
          <p:cNvSpPr txBox="1">
            <a:spLocks noChangeArrowheads="1"/>
          </p:cNvSpPr>
          <p:nvPr/>
        </p:nvSpPr>
        <p:spPr bwMode="auto">
          <a:xfrm>
            <a:off x="2022475" y="2751138"/>
            <a:ext cx="2227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100" b="1"/>
              <a:t>TMD region we currently have </a:t>
            </a:r>
          </a:p>
        </p:txBody>
      </p:sp>
      <p:cxnSp>
        <p:nvCxnSpPr>
          <p:cNvPr id="5" name="Straight Arrow Connector 4"/>
          <p:cNvCxnSpPr>
            <a:cxnSpLocks noChangeShapeType="1"/>
          </p:cNvCxnSpPr>
          <p:nvPr/>
        </p:nvCxnSpPr>
        <p:spPr bwMode="auto">
          <a:xfrm flipH="1">
            <a:off x="1717675" y="2962275"/>
            <a:ext cx="304800" cy="0"/>
          </a:xfrm>
          <a:prstGeom prst="straightConnector1">
            <a:avLst/>
          </a:prstGeom>
          <a:noFill/>
          <a:ln w="25400">
            <a:solidFill>
              <a:srgbClr val="FF66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2" name="Picture 1" descr="tmd-region-compas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4587" y="2667000"/>
            <a:ext cx="4558261" cy="3200400"/>
          </a:xfrm>
          <a:prstGeom prst="rect">
            <a:avLst/>
          </a:prstGeom>
        </p:spPr>
      </p:pic>
    </p:spTree>
    <p:extLst>
      <p:ext uri="{BB962C8B-B14F-4D97-AF65-F5344CB8AC3E}">
        <p14:creationId xmlns:p14="http://schemas.microsoft.com/office/powerpoint/2010/main" val="163554698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0" y="152400"/>
            <a:ext cx="9220200" cy="563563"/>
          </a:xfrm>
        </p:spPr>
        <p:txBody>
          <a:bodyPr/>
          <a:lstStyle/>
          <a:p>
            <a:r>
              <a:rPr lang="en-US" sz="3200" dirty="0" smtClean="0">
                <a:latin typeface="Arial" charset="0"/>
                <a:ea typeface="MS PGothic" charset="0"/>
              </a:rPr>
              <a:t>SIDIS in JLab: comments from theory</a:t>
            </a:r>
            <a:endParaRPr lang="en-US" sz="3200" dirty="0">
              <a:latin typeface="Arial" charset="0"/>
              <a:ea typeface="MS PGothic" charset="0"/>
            </a:endParaRPr>
          </a:p>
        </p:txBody>
      </p:sp>
      <p:sp>
        <p:nvSpPr>
          <p:cNvPr id="5" name="Footer Placeholder 4"/>
          <p:cNvSpPr>
            <a:spLocks noGrp="1"/>
          </p:cNvSpPr>
          <p:nvPr>
            <p:ph type="ftr" sz="quarter" idx="10"/>
          </p:nvPr>
        </p:nvSpPr>
        <p:spPr/>
        <p:txBody>
          <a:bodyPr/>
          <a:lstStyle/>
          <a:p>
            <a:pPr>
              <a:defRPr/>
            </a:pPr>
            <a:r>
              <a:rPr lang="it-IT" smtClean="0"/>
              <a:t>H. Avakian, JLab, Nov 14</a:t>
            </a:r>
            <a:endParaRPr lang="en-US"/>
          </a:p>
        </p:txBody>
      </p:sp>
      <p:sp>
        <p:nvSpPr>
          <p:cNvPr id="22531"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B6A51314-7407-F043-844B-D57B0C37A073}" type="slidenum">
              <a:rPr lang="en-US" sz="1400"/>
              <a:pPr/>
              <a:t>5</a:t>
            </a:fld>
            <a:endParaRPr lang="en-US" sz="1400"/>
          </a:p>
        </p:txBody>
      </p:sp>
      <p:cxnSp>
        <p:nvCxnSpPr>
          <p:cNvPr id="14" name="Straight Connector 13"/>
          <p:cNvCxnSpPr/>
          <p:nvPr/>
        </p:nvCxnSpPr>
        <p:spPr>
          <a:xfrm>
            <a:off x="5257800" y="2057400"/>
            <a:ext cx="23622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70757" y="847970"/>
            <a:ext cx="8534400" cy="1508105"/>
          </a:xfrm>
          <a:prstGeom prst="rect">
            <a:avLst/>
          </a:prstGeom>
        </p:spPr>
        <p:txBody>
          <a:bodyPr wrap="square">
            <a:spAutoFit/>
          </a:bodyPr>
          <a:lstStyle/>
          <a:p>
            <a:r>
              <a:rPr lang="en-US" sz="2000" dirty="0">
                <a:solidFill>
                  <a:srgbClr val="0000FF"/>
                </a:solidFill>
              </a:rPr>
              <a:t>Statement:</a:t>
            </a:r>
          </a:p>
          <a:p>
            <a:endParaRPr lang="en-US" dirty="0"/>
          </a:p>
          <a:p>
            <a:r>
              <a:rPr lang="en-US" dirty="0"/>
              <a:t>“</a:t>
            </a:r>
            <a:r>
              <a:rPr lang="is-IS" dirty="0"/>
              <a:t>… SIDIS data has shown that there are basic open questions concerning the semi-inclusive pion/kaon production mechanisms at few-GeV </a:t>
            </a:r>
            <a:r>
              <a:rPr lang="is-IS" dirty="0" smtClean="0"/>
              <a:t>energies, regarding e.g vector mesons and longitudinal photons.</a:t>
            </a:r>
            <a:r>
              <a:rPr lang="is-IS" dirty="0"/>
              <a:t>... </a:t>
            </a:r>
            <a:endParaRPr lang="en-US" dirty="0"/>
          </a:p>
        </p:txBody>
      </p:sp>
      <p:sp>
        <p:nvSpPr>
          <p:cNvPr id="6" name="Rectangle 5"/>
          <p:cNvSpPr/>
          <p:nvPr/>
        </p:nvSpPr>
        <p:spPr>
          <a:xfrm>
            <a:off x="42553" y="2596744"/>
            <a:ext cx="8610600" cy="1231106"/>
          </a:xfrm>
          <a:prstGeom prst="rect">
            <a:avLst/>
          </a:prstGeom>
        </p:spPr>
        <p:txBody>
          <a:bodyPr wrap="square">
            <a:spAutoFit/>
          </a:bodyPr>
          <a:lstStyle/>
          <a:p>
            <a:r>
              <a:rPr lang="en-US" sz="2000" dirty="0">
                <a:solidFill>
                  <a:srgbClr val="0000FF"/>
                </a:solidFill>
              </a:rPr>
              <a:t>Meaning:</a:t>
            </a:r>
          </a:p>
          <a:p>
            <a:endParaRPr lang="en-US" dirty="0"/>
          </a:p>
          <a:p>
            <a:r>
              <a:rPr lang="en-US" dirty="0"/>
              <a:t>JLab has problems specific for  </a:t>
            </a:r>
            <a:r>
              <a:rPr lang="en-US" u="sng" dirty="0"/>
              <a:t>low energies</a:t>
            </a:r>
            <a:r>
              <a:rPr lang="en-US" dirty="0"/>
              <a:t>, which should be solved, before  THE theory of TMDs could be applied </a:t>
            </a:r>
            <a:endParaRPr lang="en-US" dirty="0">
              <a:sym typeface="Wingdings"/>
            </a:endParaRPr>
          </a:p>
        </p:txBody>
      </p:sp>
      <p:sp>
        <p:nvSpPr>
          <p:cNvPr id="16" name="Rectangle 15"/>
          <p:cNvSpPr/>
          <p:nvPr/>
        </p:nvSpPr>
        <p:spPr>
          <a:xfrm>
            <a:off x="38100" y="4279088"/>
            <a:ext cx="8610600" cy="1785104"/>
          </a:xfrm>
          <a:prstGeom prst="rect">
            <a:avLst/>
          </a:prstGeom>
        </p:spPr>
        <p:txBody>
          <a:bodyPr wrap="square">
            <a:spAutoFit/>
          </a:bodyPr>
          <a:lstStyle/>
          <a:p>
            <a:r>
              <a:rPr lang="en-US" sz="2000" dirty="0">
                <a:solidFill>
                  <a:srgbClr val="0000FF"/>
                </a:solidFill>
              </a:rPr>
              <a:t>Possible conclusion:</a:t>
            </a:r>
          </a:p>
          <a:p>
            <a:endParaRPr lang="en-US" dirty="0"/>
          </a:p>
          <a:p>
            <a:r>
              <a:rPr lang="en-US" dirty="0"/>
              <a:t>All problems </a:t>
            </a:r>
            <a:r>
              <a:rPr lang="en-US" dirty="0" smtClean="0"/>
              <a:t>are due to “few-GeV”, will magically vanish </a:t>
            </a:r>
            <a:r>
              <a:rPr lang="en-US" dirty="0"/>
              <a:t>at higher energies, and TMDs can be studied in the valence region [in multidimensional space] at higher Q</a:t>
            </a:r>
            <a:r>
              <a:rPr lang="en-US" baseline="30000" dirty="0"/>
              <a:t>2 </a:t>
            </a:r>
            <a:r>
              <a:rPr lang="en-US" dirty="0"/>
              <a:t>using THE theory [no need to deal with higher </a:t>
            </a:r>
            <a:r>
              <a:rPr lang="en-US" dirty="0" smtClean="0"/>
              <a:t>twists/correlations of quarks/hadrons/</a:t>
            </a:r>
            <a:r>
              <a:rPr lang="is-IS" dirty="0" smtClean="0"/>
              <a:t>…....</a:t>
            </a:r>
            <a:r>
              <a:rPr lang="en-US" dirty="0" smtClean="0"/>
              <a:t>]</a:t>
            </a:r>
            <a:endParaRPr lang="en-US" baseline="30000" dirty="0"/>
          </a:p>
        </p:txBody>
      </p:sp>
      <p:cxnSp>
        <p:nvCxnSpPr>
          <p:cNvPr id="17" name="Straight Connector 16"/>
          <p:cNvCxnSpPr/>
          <p:nvPr/>
        </p:nvCxnSpPr>
        <p:spPr>
          <a:xfrm>
            <a:off x="990600" y="3827850"/>
            <a:ext cx="2590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 xmlns:a16="http://schemas.microsoft.com/office/drawing/2014/main" id="{39E4CB83-497D-B543-A01E-81B83E6F4B7D}"/>
              </a:ext>
            </a:extLst>
          </p:cNvPr>
          <p:cNvPicPr>
            <a:picLocks noChangeAspect="1"/>
          </p:cNvPicPr>
          <p:nvPr/>
        </p:nvPicPr>
        <p:blipFill>
          <a:blip r:embed="rId2"/>
          <a:stretch>
            <a:fillRect/>
          </a:stretch>
        </p:blipFill>
        <p:spPr>
          <a:xfrm>
            <a:off x="7855381" y="5444617"/>
            <a:ext cx="851358" cy="851358"/>
          </a:xfrm>
          <a:prstGeom prst="rect">
            <a:avLst/>
          </a:prstGeom>
        </p:spPr>
      </p:pic>
    </p:spTree>
    <p:extLst>
      <p:ext uri="{BB962C8B-B14F-4D97-AF65-F5344CB8AC3E}">
        <p14:creationId xmlns:p14="http://schemas.microsoft.com/office/powerpoint/2010/main" val="20033703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a:latin typeface="Arial" charset="0"/>
                <a:ea typeface="MS PGothic" charset="0"/>
              </a:rPr>
              <a:t>Addressing PAC/theory comments</a:t>
            </a:r>
          </a:p>
        </p:txBody>
      </p:sp>
      <p:sp>
        <p:nvSpPr>
          <p:cNvPr id="5" name="Footer Placeholder 4"/>
          <p:cNvSpPr>
            <a:spLocks noGrp="1"/>
          </p:cNvSpPr>
          <p:nvPr>
            <p:ph type="ftr" sz="quarter" idx="10"/>
          </p:nvPr>
        </p:nvSpPr>
        <p:spPr/>
        <p:txBody>
          <a:bodyPr/>
          <a:lstStyle/>
          <a:p>
            <a:pPr>
              <a:defRPr/>
            </a:pPr>
            <a:r>
              <a:rPr lang="it-IT" smtClean="0"/>
              <a:t>H. Avakian, JLab, Nov 14</a:t>
            </a:r>
            <a:endParaRPr lang="en-US"/>
          </a:p>
        </p:txBody>
      </p:sp>
      <p:sp>
        <p:nvSpPr>
          <p:cNvPr id="27651"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CDBD0948-3738-BE44-917B-DC7B441E2050}" type="slidenum">
              <a:rPr lang="en-US" sz="1400"/>
              <a:pPr/>
              <a:t>6</a:t>
            </a:fld>
            <a:endParaRPr lang="en-US" sz="1400"/>
          </a:p>
        </p:txBody>
      </p:sp>
      <p:sp>
        <p:nvSpPr>
          <p:cNvPr id="27652" name="TextBox 1"/>
          <p:cNvSpPr txBox="1">
            <a:spLocks noChangeArrowheads="1"/>
          </p:cNvSpPr>
          <p:nvPr/>
        </p:nvSpPr>
        <p:spPr bwMode="auto">
          <a:xfrm>
            <a:off x="152400" y="838200"/>
            <a:ext cx="4876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What exactly are identified so far sources of “factorization breakdown” in SIDIS </a:t>
            </a:r>
            <a:r>
              <a:rPr lang="en-US" sz="1800">
                <a:solidFill>
                  <a:srgbClr val="FF0000"/>
                </a:solidFill>
              </a:rPr>
              <a:t>and where is the evidence that  “few GeV” matters?</a:t>
            </a:r>
          </a:p>
        </p:txBody>
      </p:sp>
      <p:sp>
        <p:nvSpPr>
          <p:cNvPr id="27653" name="TextBox 2"/>
          <p:cNvSpPr txBox="1">
            <a:spLocks noChangeArrowheads="1"/>
          </p:cNvSpPr>
          <p:nvPr/>
        </p:nvSpPr>
        <p:spPr bwMode="auto">
          <a:xfrm>
            <a:off x="228600" y="2057400"/>
            <a:ext cx="4800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2800" dirty="0">
                <a:solidFill>
                  <a:srgbClr val="FF0000"/>
                </a:solidFill>
              </a:rPr>
              <a:t>1) Longitudinal photon</a:t>
            </a:r>
          </a:p>
        </p:txBody>
      </p:sp>
      <p:pic>
        <p:nvPicPr>
          <p:cNvPr id="27654"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838200"/>
            <a:ext cx="2447925"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Oval 25"/>
          <p:cNvSpPr>
            <a:spLocks noChangeArrowheads="1"/>
          </p:cNvSpPr>
          <p:nvPr/>
        </p:nvSpPr>
        <p:spPr bwMode="auto">
          <a:xfrm>
            <a:off x="6324600" y="1524000"/>
            <a:ext cx="304800" cy="457200"/>
          </a:xfrm>
          <a:prstGeom prst="ellipse">
            <a:avLst/>
          </a:prstGeom>
          <a:noFill/>
          <a:ln w="9525">
            <a:solidFill>
              <a:srgbClr val="C0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dirty="0">
              <a:solidFill>
                <a:schemeClr val="lt1"/>
              </a:solidFill>
              <a:latin typeface="+mn-lt"/>
              <a:ea typeface="+mn-ea"/>
              <a:cs typeface="+mn-cs"/>
            </a:endParaRPr>
          </a:p>
        </p:txBody>
      </p:sp>
      <p:grpSp>
        <p:nvGrpSpPr>
          <p:cNvPr id="27656" name="Group 4"/>
          <p:cNvGrpSpPr>
            <a:grpSpLocks/>
          </p:cNvGrpSpPr>
          <p:nvPr/>
        </p:nvGrpSpPr>
        <p:grpSpPr bwMode="auto">
          <a:xfrm>
            <a:off x="5334000" y="2514600"/>
            <a:ext cx="3603625" cy="3429000"/>
            <a:chOff x="325581" y="3048000"/>
            <a:chExt cx="3276601" cy="2514600"/>
          </a:xfrm>
        </p:grpSpPr>
        <p:grpSp>
          <p:nvGrpSpPr>
            <p:cNvPr id="27660" name="Group 32"/>
            <p:cNvGrpSpPr>
              <a:grpSpLocks/>
            </p:cNvGrpSpPr>
            <p:nvPr/>
          </p:nvGrpSpPr>
          <p:grpSpPr bwMode="auto">
            <a:xfrm>
              <a:off x="325581" y="3048000"/>
              <a:ext cx="3276601" cy="2514600"/>
              <a:chOff x="4008185" y="710833"/>
              <a:chExt cx="4572000" cy="3856036"/>
            </a:xfrm>
          </p:grpSpPr>
          <p:pic>
            <p:nvPicPr>
              <p:cNvPr id="276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8185" y="710833"/>
                <a:ext cx="4572000" cy="3856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3" name="TextBox 64"/>
              <p:cNvSpPr txBox="1">
                <a:spLocks noChangeArrowheads="1"/>
              </p:cNvSpPr>
              <p:nvPr/>
            </p:nvSpPr>
            <p:spPr bwMode="auto">
              <a:xfrm>
                <a:off x="7334693" y="3398374"/>
                <a:ext cx="69215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600" i="1"/>
                  <a:t>x=0.3</a:t>
                </a:r>
              </a:p>
            </p:txBody>
          </p:sp>
          <p:sp>
            <p:nvSpPr>
              <p:cNvPr id="27664" name="TextBox 29"/>
              <p:cNvSpPr txBox="1">
                <a:spLocks noChangeArrowheads="1"/>
              </p:cNvSpPr>
              <p:nvPr/>
            </p:nvSpPr>
            <p:spPr bwMode="auto">
              <a:xfrm>
                <a:off x="4491568" y="2681696"/>
                <a:ext cx="982746" cy="489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400"/>
                  <a:t> </a:t>
                </a:r>
                <a:r>
                  <a:rPr lang="en-US" sz="900"/>
                  <a:t>JLAB12</a:t>
                </a:r>
              </a:p>
            </p:txBody>
          </p:sp>
          <p:sp>
            <p:nvSpPr>
              <p:cNvPr id="33" name="TextBox 32"/>
              <p:cNvSpPr txBox="1">
                <a:spLocks noChangeArrowheads="1"/>
              </p:cNvSpPr>
              <p:nvPr/>
            </p:nvSpPr>
            <p:spPr bwMode="auto">
              <a:xfrm>
                <a:off x="4974952" y="3281524"/>
                <a:ext cx="1975830" cy="419523"/>
              </a:xfrm>
              <a:prstGeom prst="rect">
                <a:avLst/>
              </a:prstGeom>
              <a:noFill/>
              <a:ln>
                <a:noFill/>
              </a:ln>
            </p:spPr>
            <p:txBody>
              <a:bodyPr>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eaLnBrk="1" hangingPunct="1">
                  <a:defRPr/>
                </a:pPr>
                <a:r>
                  <a:rPr lang="en-US" sz="1050" dirty="0"/>
                  <a:t>JLab24/HERMES</a:t>
                </a:r>
              </a:p>
            </p:txBody>
          </p:sp>
          <p:sp>
            <p:nvSpPr>
              <p:cNvPr id="27666" name="TextBox 31"/>
              <p:cNvSpPr txBox="1">
                <a:spLocks noChangeArrowheads="1"/>
              </p:cNvSpPr>
              <p:nvPr/>
            </p:nvSpPr>
            <p:spPr bwMode="auto">
              <a:xfrm>
                <a:off x="6356622" y="710833"/>
                <a:ext cx="1455489" cy="440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200"/>
                  <a:t>EIC18x275</a:t>
                </a:r>
              </a:p>
            </p:txBody>
          </p:sp>
          <p:sp>
            <p:nvSpPr>
              <p:cNvPr id="27667" name="TextBox 32"/>
              <p:cNvSpPr txBox="1">
                <a:spLocks noChangeArrowheads="1"/>
              </p:cNvSpPr>
              <p:nvPr/>
            </p:nvSpPr>
            <p:spPr bwMode="auto">
              <a:xfrm>
                <a:off x="6803065" y="1438418"/>
                <a:ext cx="1192148" cy="440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200"/>
                  <a:t>EIC5x41</a:t>
                </a:r>
              </a:p>
            </p:txBody>
          </p:sp>
        </p:grpSp>
        <p:sp>
          <p:nvSpPr>
            <p:cNvPr id="29" name="Rectangle 28"/>
            <p:cNvSpPr/>
            <p:nvPr/>
          </p:nvSpPr>
          <p:spPr>
            <a:xfrm>
              <a:off x="1458679" y="3379788"/>
              <a:ext cx="549949" cy="4528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36" name="Straight Arrow Connector 35"/>
          <p:cNvCxnSpPr>
            <a:cxnSpLocks noChangeShapeType="1"/>
          </p:cNvCxnSpPr>
          <p:nvPr/>
        </p:nvCxnSpPr>
        <p:spPr bwMode="auto">
          <a:xfrm flipH="1" flipV="1">
            <a:off x="6224588" y="2819400"/>
            <a:ext cx="23812" cy="1905000"/>
          </a:xfrm>
          <a:prstGeom prst="straightConnector1">
            <a:avLst/>
          </a:prstGeom>
          <a:noFill/>
          <a:ln w="25400">
            <a:solidFill>
              <a:srgbClr val="FF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7658" name="TextBox 1"/>
          <p:cNvSpPr txBox="1">
            <a:spLocks noChangeArrowheads="1"/>
          </p:cNvSpPr>
          <p:nvPr/>
        </p:nvSpPr>
        <p:spPr bwMode="auto">
          <a:xfrm>
            <a:off x="-1588" y="3352800"/>
            <a:ext cx="5257801"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2000" dirty="0"/>
              <a:t>For a given </a:t>
            </a:r>
            <a:r>
              <a:rPr lang="en-US" dirty="0"/>
              <a:t>x&amp;Q</a:t>
            </a:r>
            <a:r>
              <a:rPr lang="en-US" baseline="30000" dirty="0"/>
              <a:t>2 </a:t>
            </a:r>
            <a:r>
              <a:rPr lang="en-US" sz="2000" dirty="0"/>
              <a:t>the contribution from longitudinal photon increases at  higher energies (ex. at EIC 5 times bigger at Q</a:t>
            </a:r>
            <a:r>
              <a:rPr lang="en-US" sz="2000" baseline="30000" dirty="0"/>
              <a:t>2</a:t>
            </a:r>
            <a:r>
              <a:rPr lang="en-US" sz="2000" dirty="0"/>
              <a:t>~10, x~0.3 than at JLab )</a:t>
            </a:r>
          </a:p>
          <a:p>
            <a:pPr>
              <a:buFontTx/>
              <a:buChar char="•"/>
            </a:pPr>
            <a:endParaRPr lang="en-US" sz="2000" dirty="0"/>
          </a:p>
          <a:p>
            <a:pPr>
              <a:buFontTx/>
              <a:buChar char="•"/>
            </a:pPr>
            <a:r>
              <a:rPr lang="en-US" sz="2000" dirty="0"/>
              <a:t>JLab studies of impact of longitudinal photons </a:t>
            </a:r>
            <a:r>
              <a:rPr lang="en-US" sz="2000" u="sng" dirty="0">
                <a:solidFill>
                  <a:srgbClr val="FF0000"/>
                </a:solidFill>
              </a:rPr>
              <a:t>critical</a:t>
            </a:r>
            <a:r>
              <a:rPr lang="en-US" sz="2000" dirty="0"/>
              <a:t> for interpretation of  polarized SIDIS, including EIC data</a:t>
            </a:r>
          </a:p>
        </p:txBody>
      </p:sp>
      <p:pic>
        <p:nvPicPr>
          <p:cNvPr id="27659" name="Picture 10"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600200"/>
            <a:ext cx="46482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descr="Screen Shot 2023-08-22 at 10.02.03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4191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3" descr="Screen Shot 2023-08-21 at 4.12.05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371600"/>
            <a:ext cx="396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itle 1"/>
          <p:cNvSpPr>
            <a:spLocks noGrp="1" noChangeArrowheads="1"/>
          </p:cNvSpPr>
          <p:nvPr>
            <p:ph type="title"/>
          </p:nvPr>
        </p:nvSpPr>
        <p:spPr>
          <a:xfrm>
            <a:off x="0" y="152400"/>
            <a:ext cx="9144000" cy="563563"/>
          </a:xfrm>
        </p:spPr>
        <p:txBody>
          <a:bodyPr/>
          <a:lstStyle/>
          <a:p>
            <a:r>
              <a:rPr lang="en-US" sz="2400">
                <a:latin typeface="Arial" charset="0"/>
                <a:ea typeface="MS PGothic" charset="0"/>
              </a:rPr>
              <a:t>Beam SSAs as a tool to separate regions and contributions</a:t>
            </a:r>
          </a:p>
        </p:txBody>
      </p:sp>
      <p:sp>
        <p:nvSpPr>
          <p:cNvPr id="25604" name="TextBox 33"/>
          <p:cNvSpPr txBox="1">
            <a:spLocks noChangeArrowheads="1"/>
          </p:cNvSpPr>
          <p:nvPr/>
        </p:nvSpPr>
        <p:spPr bwMode="auto">
          <a:xfrm>
            <a:off x="533400" y="5791200"/>
            <a:ext cx="4191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Negative sign of the SSA (plateau) defines the TFR dominance</a:t>
            </a:r>
          </a:p>
        </p:txBody>
      </p:sp>
      <p:sp>
        <p:nvSpPr>
          <p:cNvPr id="2" name="Footer Placeholder 1"/>
          <p:cNvSpPr>
            <a:spLocks noGrp="1"/>
          </p:cNvSpPr>
          <p:nvPr>
            <p:ph type="ftr" sz="quarter" idx="10"/>
          </p:nvPr>
        </p:nvSpPr>
        <p:spPr/>
        <p:txBody>
          <a:bodyPr/>
          <a:lstStyle/>
          <a:p>
            <a:pPr>
              <a:defRPr/>
            </a:pPr>
            <a:r>
              <a:rPr lang="it-IT" smtClean="0"/>
              <a:t>H. Avakian, JLab, Nov 14</a:t>
            </a:r>
            <a:endParaRPr lang="en-US"/>
          </a:p>
        </p:txBody>
      </p:sp>
      <p:sp>
        <p:nvSpPr>
          <p:cNvPr id="25606" name="Slide Number Placeholder 2"/>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0DE38388-5E09-9D4E-B91E-BD7FCB6309BE}" type="slidenum">
              <a:rPr lang="en-US" sz="1400"/>
              <a:pPr/>
              <a:t>7</a:t>
            </a:fld>
            <a:endParaRPr lang="en-US" sz="1400"/>
          </a:p>
        </p:txBody>
      </p:sp>
      <p:sp>
        <p:nvSpPr>
          <p:cNvPr id="25607" name="TextBox 3"/>
          <p:cNvSpPr txBox="1">
            <a:spLocks noChangeArrowheads="1"/>
          </p:cNvSpPr>
          <p:nvPr/>
        </p:nvSpPr>
        <p:spPr bwMode="auto">
          <a:xfrm>
            <a:off x="1231900" y="2743200"/>
            <a:ext cx="1130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ep</a:t>
            </a:r>
            <a:r>
              <a:rPr lang="en-US" sz="1800">
                <a:sym typeface="Wingdings" charset="0"/>
              </a:rPr>
              <a:t>e’pX</a:t>
            </a:r>
            <a:endParaRPr lang="en-US" sz="1800"/>
          </a:p>
        </p:txBody>
      </p:sp>
      <p:sp>
        <p:nvSpPr>
          <p:cNvPr id="3" name="TextBox 2"/>
          <p:cNvSpPr txBox="1"/>
          <p:nvPr/>
        </p:nvSpPr>
        <p:spPr>
          <a:xfrm>
            <a:off x="4724400" y="4572000"/>
            <a:ext cx="4276725" cy="1754327"/>
          </a:xfrm>
          <a:prstGeom prst="rect">
            <a:avLst/>
          </a:prstGeom>
          <a:solidFill>
            <a:srgbClr val="FFFF00"/>
          </a:solidFill>
          <a:ln>
            <a:solidFill>
              <a:srgbClr val="002060"/>
            </a:solidFill>
          </a:ln>
        </p:spPr>
        <p:txBody>
          <a:bodyPr>
            <a:spAutoFit/>
          </a:bodyPr>
          <a:lstStyle/>
          <a:p>
            <a:pPr>
              <a:defRPr/>
            </a:pPr>
            <a:r>
              <a:rPr lang="en-US" dirty="0">
                <a:latin typeface="Arial" panose="020B0604020202020204" pitchFamily="34" charset="0"/>
                <a:ea typeface="MS PGothic" panose="020B0600070205080204" pitchFamily="34" charset="-128"/>
                <a:cs typeface="+mn-cs"/>
              </a:rPr>
              <a:t>With beams in polarized SIDIS typically always polarized, beam SSA can serve as a tool to separate </a:t>
            </a:r>
          </a:p>
          <a:p>
            <a:pPr marL="342900" indent="-342900">
              <a:buFontTx/>
              <a:buAutoNum type="arabicParenR"/>
              <a:defRPr/>
            </a:pPr>
            <a:r>
              <a:rPr lang="en-US" dirty="0">
                <a:latin typeface="Arial" panose="020B0604020202020204" pitchFamily="34" charset="0"/>
                <a:ea typeface="MS PGothic" panose="020B0600070205080204" pitchFamily="34" charset="-128"/>
                <a:cs typeface="+mn-cs"/>
              </a:rPr>
              <a:t>kinematical regions (CFR/TFR)</a:t>
            </a:r>
          </a:p>
          <a:p>
            <a:pPr marL="342900" indent="-342900">
              <a:buFontTx/>
              <a:buAutoNum type="arabicParenR"/>
              <a:defRPr/>
            </a:pPr>
            <a:r>
              <a:rPr lang="en-US" dirty="0">
                <a:latin typeface="Arial" panose="020B0604020202020204" pitchFamily="34" charset="0"/>
                <a:ea typeface="MS PGothic" panose="020B0600070205080204" pitchFamily="34" charset="-128"/>
                <a:cs typeface="+mn-cs"/>
              </a:rPr>
              <a:t>dynamical contributions </a:t>
            </a:r>
          </a:p>
          <a:p>
            <a:pPr marL="342900" indent="-342900">
              <a:buFontTx/>
              <a:buAutoNum type="arabicParenR"/>
              <a:defRPr/>
            </a:pPr>
            <a:r>
              <a:rPr lang="en-US" dirty="0">
                <a:solidFill>
                  <a:srgbClr val="FF0000"/>
                </a:solidFill>
                <a:latin typeface="Arial" panose="020B0604020202020204" pitchFamily="34" charset="0"/>
                <a:ea typeface="MS PGothic" panose="020B0600070205080204" pitchFamily="34" charset="-128"/>
                <a:cs typeface="+mn-cs"/>
              </a:rPr>
              <a:t>cut on M</a:t>
            </a:r>
            <a:r>
              <a:rPr lang="en-US" baseline="-25000" dirty="0">
                <a:solidFill>
                  <a:srgbClr val="FF0000"/>
                </a:solidFill>
                <a:latin typeface="Arial" panose="020B0604020202020204" pitchFamily="34" charset="0"/>
                <a:ea typeface="MS PGothic" panose="020B0600070205080204" pitchFamily="34" charset="-128"/>
                <a:cs typeface="+mn-cs"/>
              </a:rPr>
              <a:t>X</a:t>
            </a:r>
            <a:r>
              <a:rPr lang="en-US" dirty="0">
                <a:solidFill>
                  <a:srgbClr val="FF0000"/>
                </a:solidFill>
                <a:latin typeface="Arial" panose="020B0604020202020204" pitchFamily="34" charset="0"/>
                <a:ea typeface="MS PGothic" panose="020B0600070205080204" pitchFamily="34" charset="-128"/>
                <a:cs typeface="+mn-cs"/>
              </a:rPr>
              <a:t> eliminate exclusive VMs</a:t>
            </a:r>
          </a:p>
        </p:txBody>
      </p:sp>
      <p:pic>
        <p:nvPicPr>
          <p:cNvPr id="25609" name="Picture 3" descr="Screen Shot 2024-07-10 at 11.05.22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51363" y="1219200"/>
            <a:ext cx="45116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0" name="TextBox 4"/>
          <p:cNvSpPr txBox="1">
            <a:spLocks noChangeArrowheads="1"/>
          </p:cNvSpPr>
          <p:nvPr/>
        </p:nvSpPr>
        <p:spPr bwMode="auto">
          <a:xfrm>
            <a:off x="5638800" y="914400"/>
            <a:ext cx="330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F. Benmokhtar &amp; Duquesne U.</a:t>
            </a:r>
          </a:p>
        </p:txBody>
      </p:sp>
      <p:sp>
        <p:nvSpPr>
          <p:cNvPr id="25611" name="TextBox 5"/>
          <p:cNvSpPr txBox="1">
            <a:spLocks noChangeArrowheads="1"/>
          </p:cNvSpPr>
          <p:nvPr/>
        </p:nvSpPr>
        <p:spPr bwMode="auto">
          <a:xfrm>
            <a:off x="5334000" y="4114800"/>
            <a:ext cx="35734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a:t>Major difference only for protons at small t!</a:t>
            </a:r>
          </a:p>
        </p:txBody>
      </p:sp>
      <p:sp>
        <p:nvSpPr>
          <p:cNvPr id="25612" name="TextBox 16"/>
          <p:cNvSpPr txBox="1">
            <a:spLocks noChangeArrowheads="1"/>
          </p:cNvSpPr>
          <p:nvPr/>
        </p:nvSpPr>
        <p:spPr bwMode="auto">
          <a:xfrm>
            <a:off x="25400" y="762000"/>
            <a:ext cx="5029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dirty="0"/>
              <a:t>2</a:t>
            </a:r>
            <a:r>
              <a:rPr lang="en-US" sz="1800" dirty="0" smtClean="0"/>
              <a:t>) </a:t>
            </a:r>
            <a:r>
              <a:rPr lang="en-US" sz="2000" dirty="0"/>
              <a:t>Separating Target Fragmentation Region TFR from Current fragmentation region (CFR)</a:t>
            </a:r>
          </a:p>
        </p:txBody>
      </p:sp>
      <p:cxnSp>
        <p:nvCxnSpPr>
          <p:cNvPr id="14" name="Straight Connector 13"/>
          <p:cNvCxnSpPr>
            <a:cxnSpLocks/>
          </p:cNvCxnSpPr>
          <p:nvPr/>
        </p:nvCxnSpPr>
        <p:spPr bwMode="auto">
          <a:xfrm flipH="1">
            <a:off x="6629400" y="3048000"/>
            <a:ext cx="1447800" cy="0"/>
          </a:xfrm>
          <a:prstGeom prst="line">
            <a:avLst/>
          </a:prstGeom>
          <a:noFill/>
          <a:ln w="25400">
            <a:solidFill>
              <a:srgbClr val="FF0000"/>
            </a:solidFill>
            <a:round/>
            <a:headEnd type="stealth" w="med" len="me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5" name="TextBox 4"/>
          <p:cNvSpPr txBox="1"/>
          <p:nvPr/>
        </p:nvSpPr>
        <p:spPr>
          <a:xfrm>
            <a:off x="6858000" y="3048000"/>
            <a:ext cx="787558" cy="369332"/>
          </a:xfrm>
          <a:prstGeom prst="rect">
            <a:avLst/>
          </a:prstGeom>
          <a:noFill/>
        </p:spPr>
        <p:txBody>
          <a:bodyPr wrap="none" rtlCol="0">
            <a:spAutoFit/>
          </a:bodyPr>
          <a:lstStyle/>
          <a:p>
            <a:r>
              <a:rPr lang="en-US" dirty="0" smtClean="0">
                <a:solidFill>
                  <a:srgbClr val="FF0000"/>
                </a:solidFill>
              </a:rPr>
              <a:t>SIDIS</a:t>
            </a:r>
            <a:endParaRPr lang="en-US" dirty="0">
              <a:solidFill>
                <a:srgbClr val="FF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6" name="Picture 13" descr="Screen Shot 2024-05-30 at 1.26.54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667000"/>
            <a:ext cx="3186977"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29" name="Title 1"/>
          <p:cNvSpPr>
            <a:spLocks noGrp="1"/>
          </p:cNvSpPr>
          <p:nvPr>
            <p:ph type="title"/>
          </p:nvPr>
        </p:nvSpPr>
        <p:spPr>
          <a:xfrm>
            <a:off x="0" y="152400"/>
            <a:ext cx="9067800" cy="563563"/>
          </a:xfrm>
        </p:spPr>
        <p:txBody>
          <a:bodyPr/>
          <a:lstStyle/>
          <a:p>
            <a:r>
              <a:rPr lang="en-US" sz="3200" dirty="0" smtClean="0">
                <a:latin typeface="Arial" charset="0"/>
              </a:rPr>
              <a:t>Longitudinal Beam  SSA in CFR/TFR</a:t>
            </a:r>
            <a:endParaRPr lang="en-US" sz="3200" dirty="0">
              <a:latin typeface="Arial" charset="0"/>
            </a:endParaRPr>
          </a:p>
        </p:txBody>
      </p:sp>
      <p:sp>
        <p:nvSpPr>
          <p:cNvPr id="5" name="Footer Placeholder 4"/>
          <p:cNvSpPr>
            <a:spLocks noGrp="1"/>
          </p:cNvSpPr>
          <p:nvPr>
            <p:ph type="ftr" sz="quarter" idx="10"/>
          </p:nvPr>
        </p:nvSpPr>
        <p:spPr/>
        <p:txBody>
          <a:bodyPr/>
          <a:lstStyle/>
          <a:p>
            <a:pPr>
              <a:defRPr/>
            </a:pPr>
            <a:r>
              <a:rPr lang="en-US" smtClean="0"/>
              <a:t>H. Avakian, JLab, Nov 14</a:t>
            </a:r>
            <a:endParaRPr lang="en-US"/>
          </a:p>
        </p:txBody>
      </p:sp>
      <p:sp>
        <p:nvSpPr>
          <p:cNvPr id="48131"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6C53BC-BD23-E14D-91B3-1CB85DD4F0D3}" type="slidenum">
              <a:rPr lang="en-US" sz="1400">
                <a:cs typeface="MS PGothic" charset="0"/>
              </a:rPr>
              <a:pPr/>
              <a:t>8</a:t>
            </a:fld>
            <a:endParaRPr lang="en-US" sz="1400">
              <a:cs typeface="MS PGothic" charset="0"/>
            </a:endParaRPr>
          </a:p>
        </p:txBody>
      </p:sp>
      <p:grpSp>
        <p:nvGrpSpPr>
          <p:cNvPr id="48133" name="Group 10"/>
          <p:cNvGrpSpPr>
            <a:grpSpLocks/>
          </p:cNvGrpSpPr>
          <p:nvPr/>
        </p:nvGrpSpPr>
        <p:grpSpPr bwMode="auto">
          <a:xfrm>
            <a:off x="7097359" y="1120778"/>
            <a:ext cx="1895475" cy="1546222"/>
            <a:chOff x="6270548" y="769540"/>
            <a:chExt cx="2835997" cy="1792628"/>
          </a:xfrm>
        </p:grpSpPr>
        <p:pic>
          <p:nvPicPr>
            <p:cNvPr id="48137"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0548" y="769540"/>
              <a:ext cx="2835997" cy="179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8" name="TextBox 30"/>
            <p:cNvSpPr txBox="1">
              <a:spLocks noChangeArrowheads="1"/>
            </p:cNvSpPr>
            <p:nvPr/>
          </p:nvSpPr>
          <p:spPr bwMode="auto">
            <a:xfrm>
              <a:off x="6284205" y="818856"/>
              <a:ext cx="473206" cy="255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600" b="1">
                  <a:cs typeface="MS PGothic" charset="0"/>
                </a:rPr>
                <a:t>N/q</a:t>
              </a:r>
            </a:p>
          </p:txBody>
        </p:sp>
      </p:grpSp>
      <p:sp>
        <p:nvSpPr>
          <p:cNvPr id="48134" name="TextBox 2"/>
          <p:cNvSpPr txBox="1">
            <a:spLocks noChangeArrowheads="1"/>
          </p:cNvSpPr>
          <p:nvPr/>
        </p:nvSpPr>
        <p:spPr bwMode="auto">
          <a:xfrm>
            <a:off x="3200400" y="5791200"/>
            <a:ext cx="5867400" cy="6463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smtClean="0"/>
              <a:t>Longitudinally polarized quarks most likely responsible for observed Single Beam Spin asymmetries</a:t>
            </a:r>
            <a:endParaRPr lang="en-US" sz="1800" baseline="30000" dirty="0">
              <a:latin typeface="Symbol" charset="0"/>
            </a:endParaRPr>
          </a:p>
        </p:txBody>
      </p:sp>
      <p:pic>
        <p:nvPicPr>
          <p:cNvPr id="4813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838200"/>
            <a:ext cx="234968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p:cNvSpPr>
            <a:spLocks noChangeArrowheads="1"/>
          </p:cNvSpPr>
          <p:nvPr/>
        </p:nvSpPr>
        <p:spPr bwMode="auto">
          <a:xfrm>
            <a:off x="7772400" y="1600200"/>
            <a:ext cx="310796" cy="330201"/>
          </a:xfrm>
          <a:prstGeom prst="ellipse">
            <a:avLst/>
          </a:prstGeom>
          <a:noFill/>
          <a:ln w="25400">
            <a:solidFill>
              <a:srgbClr val="C0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cs typeface="+mn-cs"/>
            </a:endParaRPr>
          </a:p>
        </p:txBody>
      </p:sp>
      <p:grpSp>
        <p:nvGrpSpPr>
          <p:cNvPr id="14" name="Group 40"/>
          <p:cNvGrpSpPr>
            <a:grpSpLocks/>
          </p:cNvGrpSpPr>
          <p:nvPr/>
        </p:nvGrpSpPr>
        <p:grpSpPr bwMode="auto">
          <a:xfrm>
            <a:off x="228600" y="838200"/>
            <a:ext cx="2438400" cy="1447800"/>
            <a:chOff x="5891298" y="3352800"/>
            <a:chExt cx="4445334" cy="1535083"/>
          </a:xfrm>
        </p:grpSpPr>
        <p:pic>
          <p:nvPicPr>
            <p:cNvPr id="15" name="Picture 5" descr="txp_fig"/>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5891298" y="3733800"/>
              <a:ext cx="3100302" cy="1154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39"/>
            <p:cNvSpPr txBox="1">
              <a:spLocks noChangeArrowheads="1"/>
            </p:cNvSpPr>
            <p:nvPr/>
          </p:nvSpPr>
          <p:spPr bwMode="auto">
            <a:xfrm>
              <a:off x="5891298" y="3352800"/>
              <a:ext cx="4445334" cy="39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err="1" smtClean="0"/>
                <a:t>CFR</a:t>
              </a:r>
              <a:r>
                <a:rPr lang="en-US" sz="1200" dirty="0" err="1" smtClean="0">
                  <a:sym typeface="Wingdings"/>
                </a:rPr>
                <a:t></a:t>
              </a:r>
              <a:r>
                <a:rPr lang="en-US" sz="1200" dirty="0" err="1" smtClean="0"/>
                <a:t>Higher</a:t>
              </a:r>
              <a:r>
                <a:rPr lang="en-US" sz="1200" dirty="0" smtClean="0"/>
                <a:t> </a:t>
              </a:r>
              <a:r>
                <a:rPr lang="en-US" sz="1200" dirty="0"/>
                <a:t>Twist TMDs</a:t>
              </a:r>
            </a:p>
          </p:txBody>
        </p:sp>
      </p:grpSp>
      <p:pic>
        <p:nvPicPr>
          <p:cNvPr id="1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9176" y="1066800"/>
            <a:ext cx="188942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39"/>
          <p:cNvSpPr txBox="1">
            <a:spLocks noChangeArrowheads="1"/>
          </p:cNvSpPr>
          <p:nvPr/>
        </p:nvSpPr>
        <p:spPr bwMode="auto">
          <a:xfrm>
            <a:off x="2438400" y="838200"/>
            <a:ext cx="28039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err="1"/>
              <a:t>T</a:t>
            </a:r>
            <a:r>
              <a:rPr lang="en-US" sz="1200" dirty="0" err="1" smtClean="0"/>
              <a:t>FR</a:t>
            </a:r>
            <a:r>
              <a:rPr lang="en-US" sz="1200" dirty="0" err="1" smtClean="0">
                <a:sym typeface="Wingdings"/>
              </a:rPr>
              <a:t></a:t>
            </a:r>
            <a:r>
              <a:rPr lang="en-US" sz="1200" dirty="0" err="1" smtClean="0"/>
              <a:t>Higher</a:t>
            </a:r>
            <a:r>
              <a:rPr lang="en-US" sz="1200" dirty="0" smtClean="0"/>
              <a:t> Twist Fracture Functions</a:t>
            </a:r>
            <a:endParaRPr lang="en-US" sz="1200" dirty="0"/>
          </a:p>
        </p:txBody>
      </p:sp>
      <p:sp>
        <p:nvSpPr>
          <p:cNvPr id="19" name="Oval 18"/>
          <p:cNvSpPr>
            <a:spLocks noChangeArrowheads="1"/>
          </p:cNvSpPr>
          <p:nvPr/>
        </p:nvSpPr>
        <p:spPr bwMode="auto">
          <a:xfrm>
            <a:off x="2819400" y="1371600"/>
            <a:ext cx="347663" cy="295275"/>
          </a:xfrm>
          <a:prstGeom prst="ellipse">
            <a:avLst/>
          </a:prstGeom>
          <a:noFill/>
          <a:ln w="25400">
            <a:solidFill>
              <a:srgbClr val="C000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cs typeface="+mn-cs"/>
            </a:endParaRPr>
          </a:p>
        </p:txBody>
      </p:sp>
      <p:cxnSp>
        <p:nvCxnSpPr>
          <p:cNvPr id="20" name="Straight Connector 19"/>
          <p:cNvCxnSpPr>
            <a:cxnSpLocks/>
          </p:cNvCxnSpPr>
          <p:nvPr/>
        </p:nvCxnSpPr>
        <p:spPr bwMode="auto">
          <a:xfrm flipH="1" flipV="1">
            <a:off x="3048000" y="1600200"/>
            <a:ext cx="609600" cy="1066800"/>
          </a:xfrm>
          <a:prstGeom prst="line">
            <a:avLst/>
          </a:prstGeom>
          <a:noFill/>
          <a:ln w="25400">
            <a:solidFill>
              <a:srgbClr val="FF0000"/>
            </a:solidFill>
            <a:round/>
            <a:headEnd type="stealth" w="med" len="me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2" name="Oval 21"/>
          <p:cNvSpPr>
            <a:spLocks noChangeArrowheads="1"/>
          </p:cNvSpPr>
          <p:nvPr/>
        </p:nvSpPr>
        <p:spPr bwMode="auto">
          <a:xfrm>
            <a:off x="871537" y="1457325"/>
            <a:ext cx="347663" cy="295275"/>
          </a:xfrm>
          <a:prstGeom prst="ellipse">
            <a:avLst/>
          </a:prstGeom>
          <a:noFill/>
          <a:ln w="25400">
            <a:solidFill>
              <a:srgbClr val="C000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cs typeface="+mn-cs"/>
            </a:endParaRPr>
          </a:p>
        </p:txBody>
      </p:sp>
      <p:cxnSp>
        <p:nvCxnSpPr>
          <p:cNvPr id="23" name="Straight Connector 22"/>
          <p:cNvCxnSpPr>
            <a:cxnSpLocks/>
          </p:cNvCxnSpPr>
          <p:nvPr/>
        </p:nvCxnSpPr>
        <p:spPr bwMode="auto">
          <a:xfrm flipV="1">
            <a:off x="914400" y="1600200"/>
            <a:ext cx="0" cy="990600"/>
          </a:xfrm>
          <a:prstGeom prst="line">
            <a:avLst/>
          </a:prstGeom>
          <a:noFill/>
          <a:ln w="25400">
            <a:solidFill>
              <a:srgbClr val="FF0000"/>
            </a:solidFill>
            <a:round/>
            <a:headEnd type="stealth" w="med" len="me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6" name="TextBox 39"/>
          <p:cNvSpPr txBox="1">
            <a:spLocks noChangeArrowheads="1"/>
          </p:cNvSpPr>
          <p:nvPr/>
        </p:nvSpPr>
        <p:spPr bwMode="auto">
          <a:xfrm>
            <a:off x="5791200" y="838200"/>
            <a:ext cx="32624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t>TFR/</a:t>
            </a:r>
            <a:r>
              <a:rPr lang="en-US" sz="1200" dirty="0" err="1" smtClean="0"/>
              <a:t>CFR</a:t>
            </a:r>
            <a:r>
              <a:rPr lang="en-US" sz="1200" dirty="0" err="1" smtClean="0">
                <a:sym typeface="Wingdings"/>
              </a:rPr>
              <a:t>Leading</a:t>
            </a:r>
            <a:r>
              <a:rPr lang="en-US" sz="1200" dirty="0" smtClean="0"/>
              <a:t> Twist Fracture Functions</a:t>
            </a:r>
            <a:endParaRPr lang="en-US" sz="1200" dirty="0"/>
          </a:p>
        </p:txBody>
      </p:sp>
      <p:pic>
        <p:nvPicPr>
          <p:cNvPr id="31" name="Picture 2" descr="Screen shot 2012-10-18 at 10.54.30 AM.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667000"/>
            <a:ext cx="2362200" cy="2406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 descr="Screen Shot 2023-08-24 at 5.44.34 P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438400" y="2667000"/>
            <a:ext cx="2895600"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1" y="5545604"/>
            <a:ext cx="2971800" cy="715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 name="Straight Connector 33"/>
          <p:cNvCxnSpPr>
            <a:cxnSpLocks/>
          </p:cNvCxnSpPr>
          <p:nvPr/>
        </p:nvCxnSpPr>
        <p:spPr bwMode="auto">
          <a:xfrm flipV="1">
            <a:off x="6629400" y="1905000"/>
            <a:ext cx="1219200" cy="533400"/>
          </a:xfrm>
          <a:prstGeom prst="line">
            <a:avLst/>
          </a:prstGeom>
          <a:noFill/>
          <a:ln w="25400">
            <a:solidFill>
              <a:srgbClr val="FF0000"/>
            </a:solidFill>
            <a:round/>
            <a:headEnd type="stealth" w="med" len="me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 name="TextBox 5"/>
          <p:cNvSpPr txBox="1"/>
          <p:nvPr/>
        </p:nvSpPr>
        <p:spPr>
          <a:xfrm>
            <a:off x="5410200" y="2362200"/>
            <a:ext cx="1905000" cy="523220"/>
          </a:xfrm>
          <a:prstGeom prst="rect">
            <a:avLst/>
          </a:prstGeom>
          <a:noFill/>
        </p:spPr>
        <p:txBody>
          <a:bodyPr wrap="square" rtlCol="0">
            <a:spAutoFit/>
          </a:bodyPr>
          <a:lstStyle/>
          <a:p>
            <a:r>
              <a:rPr lang="en-US" sz="1400" dirty="0" smtClean="0"/>
              <a:t>LT longitudinally pol. quarks in Unp. proton</a:t>
            </a:r>
            <a:endParaRPr lang="en-US" sz="1400" dirty="0"/>
          </a:p>
        </p:txBody>
      </p:sp>
      <p:pic>
        <p:nvPicPr>
          <p:cNvPr id="37" name="Picture 5" descr="Screen Shot 2023-08-24 at 5.42.35 PM.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505200" y="2819400"/>
            <a:ext cx="990600" cy="35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latex-image-1.pd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86600" y="3016466"/>
            <a:ext cx="1143000" cy="194553"/>
          </a:xfrm>
          <a:prstGeom prst="rect">
            <a:avLst/>
          </a:prstGeom>
        </p:spPr>
      </p:pic>
      <p:pic>
        <p:nvPicPr>
          <p:cNvPr id="27" name="Picture 26" descr="latex-image-1.pdf"/>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7200" y="2514600"/>
            <a:ext cx="1418494" cy="228600"/>
          </a:xfrm>
          <a:prstGeom prst="rect">
            <a:avLst/>
          </a:prstGeom>
        </p:spPr>
      </p:pic>
      <p:sp>
        <p:nvSpPr>
          <p:cNvPr id="2" name="TextBox 1"/>
          <p:cNvSpPr txBox="1"/>
          <p:nvPr/>
        </p:nvSpPr>
        <p:spPr>
          <a:xfrm>
            <a:off x="3581400" y="2362200"/>
            <a:ext cx="1146468" cy="307777"/>
          </a:xfrm>
          <a:prstGeom prst="rect">
            <a:avLst/>
          </a:prstGeom>
          <a:noFill/>
        </p:spPr>
        <p:txBody>
          <a:bodyPr wrap="none" rtlCol="0">
            <a:spAutoFit/>
          </a:bodyPr>
          <a:lstStyle/>
          <a:p>
            <a:r>
              <a:rPr lang="en-US" sz="1400" dirty="0" err="1" smtClean="0"/>
              <a:t>Fatiha’s</a:t>
            </a:r>
            <a:r>
              <a:rPr lang="en-US" sz="1400" dirty="0" smtClean="0"/>
              <a:t> talk</a:t>
            </a:r>
            <a:endParaRPr lang="en-US" sz="1400" dirty="0"/>
          </a:p>
        </p:txBody>
      </p:sp>
    </p:spTree>
    <p:extLst>
      <p:ext uri="{BB962C8B-B14F-4D97-AF65-F5344CB8AC3E}">
        <p14:creationId xmlns:p14="http://schemas.microsoft.com/office/powerpoint/2010/main" val="325289432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r>
              <a:rPr lang="en-US">
                <a:latin typeface="Arial" charset="0"/>
                <a:ea typeface="MS PGothic" charset="0"/>
              </a:rPr>
              <a:t>Addressing PAC/theory comments</a:t>
            </a:r>
          </a:p>
        </p:txBody>
      </p:sp>
      <p:sp>
        <p:nvSpPr>
          <p:cNvPr id="5" name="Footer Placeholder 4"/>
          <p:cNvSpPr>
            <a:spLocks noGrp="1"/>
          </p:cNvSpPr>
          <p:nvPr>
            <p:ph type="ftr" sz="quarter" idx="10"/>
          </p:nvPr>
        </p:nvSpPr>
        <p:spPr/>
        <p:txBody>
          <a:bodyPr/>
          <a:lstStyle/>
          <a:p>
            <a:pPr>
              <a:defRPr/>
            </a:pPr>
            <a:r>
              <a:rPr lang="it-IT" smtClean="0"/>
              <a:t>H. Avakian, JLab, Nov 14</a:t>
            </a:r>
            <a:endParaRPr lang="en-US"/>
          </a:p>
        </p:txBody>
      </p:sp>
      <p:sp>
        <p:nvSpPr>
          <p:cNvPr id="29699"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5F727F91-1D5A-5648-B155-BA59E0BA0155}" type="slidenum">
              <a:rPr lang="en-US" sz="1400"/>
              <a:pPr/>
              <a:t>9</a:t>
            </a:fld>
            <a:endParaRPr lang="en-US" sz="1400"/>
          </a:p>
        </p:txBody>
      </p:sp>
      <p:sp>
        <p:nvSpPr>
          <p:cNvPr id="29700" name="TextBox 2"/>
          <p:cNvSpPr txBox="1">
            <a:spLocks noChangeArrowheads="1"/>
          </p:cNvSpPr>
          <p:nvPr/>
        </p:nvSpPr>
        <p:spPr bwMode="auto">
          <a:xfrm>
            <a:off x="0" y="2057400"/>
            <a:ext cx="480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dirty="0">
                <a:solidFill>
                  <a:srgbClr val="FF0000"/>
                </a:solidFill>
              </a:rPr>
              <a:t>3</a:t>
            </a:r>
            <a:r>
              <a:rPr lang="en-US" dirty="0" smtClean="0">
                <a:solidFill>
                  <a:srgbClr val="FF0000"/>
                </a:solidFill>
              </a:rPr>
              <a:t>) </a:t>
            </a:r>
            <a:r>
              <a:rPr lang="en-US" dirty="0">
                <a:solidFill>
                  <a:srgbClr val="FF0000"/>
                </a:solidFill>
              </a:rPr>
              <a:t>Diffractive VMs (</a:t>
            </a:r>
            <a:r>
              <a:rPr lang="en-US" dirty="0" smtClean="0">
                <a:solidFill>
                  <a:srgbClr val="FF0000"/>
                </a:solidFill>
                <a:latin typeface="Symbol"/>
              </a:rPr>
              <a:t>r</a:t>
            </a:r>
            <a:r>
              <a:rPr lang="en-US" baseline="30000" dirty="0" smtClean="0">
                <a:solidFill>
                  <a:srgbClr val="FF0000"/>
                </a:solidFill>
              </a:rPr>
              <a:t>0</a:t>
            </a:r>
            <a:r>
              <a:rPr lang="en-US" dirty="0">
                <a:solidFill>
                  <a:srgbClr val="FF0000"/>
                </a:solidFill>
              </a:rPr>
              <a:t>)</a:t>
            </a:r>
          </a:p>
        </p:txBody>
      </p:sp>
      <p:sp>
        <p:nvSpPr>
          <p:cNvPr id="29701" name="TextBox 6"/>
          <p:cNvSpPr txBox="1">
            <a:spLocks noChangeArrowheads="1"/>
          </p:cNvSpPr>
          <p:nvPr/>
        </p:nvSpPr>
        <p:spPr bwMode="auto">
          <a:xfrm>
            <a:off x="1371600" y="5715000"/>
            <a:ext cx="7086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dirty="0" smtClean="0"/>
              <a:t>Studies of exclusive processes require high resolution and multidimensional measurements !!!</a:t>
            </a:r>
            <a:endParaRPr lang="en-US" sz="1800" dirty="0"/>
          </a:p>
        </p:txBody>
      </p:sp>
      <p:pic>
        <p:nvPicPr>
          <p:cNvPr id="29703" name="Picture 1" descr="Screen Shot 2019-06-18 at 3.13.29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981200"/>
            <a:ext cx="1323975"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Box 3"/>
          <p:cNvSpPr txBox="1">
            <a:spLocks noChangeArrowheads="1"/>
          </p:cNvSpPr>
          <p:nvPr/>
        </p:nvSpPr>
        <p:spPr bwMode="auto">
          <a:xfrm>
            <a:off x="0" y="3505200"/>
            <a:ext cx="388983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dirty="0" smtClean="0"/>
              <a:t>CLAS12 measurements indicate the 2hadron exclusive sample is dominated by “</a:t>
            </a:r>
            <a:r>
              <a:rPr lang="en-US" sz="1800" dirty="0"/>
              <a:t>diffractive rho0</a:t>
            </a:r>
            <a:r>
              <a:rPr lang="en-US" sz="1800" dirty="0" smtClean="0"/>
              <a:t>”produced at very small </a:t>
            </a:r>
            <a:r>
              <a:rPr lang="en-US" sz="1800" b="1" i="1" dirty="0" smtClean="0"/>
              <a:t>t</a:t>
            </a:r>
            <a:endParaRPr lang="en-US" sz="1800" b="1" i="1" dirty="0"/>
          </a:p>
          <a:p>
            <a:endParaRPr lang="en-US" sz="1800" dirty="0"/>
          </a:p>
        </p:txBody>
      </p:sp>
      <p:sp>
        <p:nvSpPr>
          <p:cNvPr id="29705" name="TextBox 11"/>
          <p:cNvSpPr txBox="1">
            <a:spLocks noChangeArrowheads="1"/>
          </p:cNvSpPr>
          <p:nvPr/>
        </p:nvSpPr>
        <p:spPr bwMode="auto">
          <a:xfrm>
            <a:off x="0" y="762000"/>
            <a:ext cx="4876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dirty="0"/>
              <a:t>What exactly are identified so far sources of “factorization breakdown” in SIDIS </a:t>
            </a:r>
            <a:r>
              <a:rPr lang="en-US" sz="1800" dirty="0">
                <a:solidFill>
                  <a:srgbClr val="FF0000"/>
                </a:solidFill>
              </a:rPr>
              <a:t>and where is the evidence that  “few GeV” matters?</a:t>
            </a:r>
          </a:p>
        </p:txBody>
      </p:sp>
      <p:pic>
        <p:nvPicPr>
          <p:cNvPr id="11" name="Picture 11" descr="Screen Shot 2024-07-09 at 8.43.25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66991" y="1295400"/>
            <a:ext cx="2286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2"/>
          <p:cNvSpPr>
            <a:spLocks noChangeArrowheads="1"/>
          </p:cNvSpPr>
          <p:nvPr/>
        </p:nvSpPr>
        <p:spPr bwMode="auto">
          <a:xfrm>
            <a:off x="7400391" y="1524000"/>
            <a:ext cx="5654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dirty="0"/>
              <a:t>x=0.2</a:t>
            </a:r>
          </a:p>
        </p:txBody>
      </p:sp>
      <p:sp>
        <p:nvSpPr>
          <p:cNvPr id="15" name="TextBox 33"/>
          <p:cNvSpPr txBox="1">
            <a:spLocks noChangeArrowheads="1"/>
          </p:cNvSpPr>
          <p:nvPr/>
        </p:nvSpPr>
        <p:spPr bwMode="auto">
          <a:xfrm>
            <a:off x="7400391" y="1371600"/>
            <a:ext cx="9446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dirty="0"/>
              <a:t>Q</a:t>
            </a:r>
            <a:r>
              <a:rPr lang="en-US" sz="1200" baseline="30000" dirty="0"/>
              <a:t>2</a:t>
            </a:r>
            <a:r>
              <a:rPr lang="en-US" sz="1200" dirty="0"/>
              <a:t>=2 GeV</a:t>
            </a:r>
            <a:r>
              <a:rPr lang="en-US" sz="1200" baseline="30000" dirty="0"/>
              <a:t>2</a:t>
            </a:r>
          </a:p>
        </p:txBody>
      </p:sp>
      <p:sp>
        <p:nvSpPr>
          <p:cNvPr id="2" name="TextBox 1"/>
          <p:cNvSpPr txBox="1"/>
          <p:nvPr/>
        </p:nvSpPr>
        <p:spPr>
          <a:xfrm>
            <a:off x="7705191" y="1066800"/>
            <a:ext cx="757840" cy="276999"/>
          </a:xfrm>
          <a:prstGeom prst="rect">
            <a:avLst/>
          </a:prstGeom>
          <a:noFill/>
        </p:spPr>
        <p:txBody>
          <a:bodyPr wrap="none" rtlCol="0">
            <a:spAutoFit/>
          </a:bodyPr>
          <a:lstStyle/>
          <a:p>
            <a:r>
              <a:rPr lang="en-US" sz="1200" dirty="0" smtClean="0"/>
              <a:t>CLAS12</a:t>
            </a:r>
            <a:endParaRPr lang="en-US" sz="1200" dirty="0"/>
          </a:p>
        </p:txBody>
      </p: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9591" y="1295400"/>
            <a:ext cx="2117725"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3"/>
          <p:cNvSpPr txBox="1">
            <a:spLocks noChangeArrowheads="1"/>
          </p:cNvSpPr>
          <p:nvPr/>
        </p:nvSpPr>
        <p:spPr bwMode="auto">
          <a:xfrm>
            <a:off x="5342991" y="1066800"/>
            <a:ext cx="11572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dirty="0"/>
              <a:t>COMPASS 2h</a:t>
            </a:r>
          </a:p>
        </p:txBody>
      </p:sp>
      <p:sp>
        <p:nvSpPr>
          <p:cNvPr id="19" name="Rectangle 18"/>
          <p:cNvSpPr/>
          <p:nvPr/>
        </p:nvSpPr>
        <p:spPr>
          <a:xfrm>
            <a:off x="228600" y="4800600"/>
            <a:ext cx="8763000" cy="923330"/>
          </a:xfrm>
          <a:prstGeom prst="rect">
            <a:avLst/>
          </a:prstGeom>
        </p:spPr>
        <p:txBody>
          <a:bodyPr wrap="square">
            <a:spAutoFit/>
          </a:bodyPr>
          <a:lstStyle/>
          <a:p>
            <a:r>
              <a:rPr lang="en-US" dirty="0" smtClean="0"/>
              <a:t>Consistent </a:t>
            </a:r>
            <a:r>
              <a:rPr lang="en-US" dirty="0"/>
              <a:t>with ~10% of diffractive DIS in inclusive </a:t>
            </a:r>
            <a:r>
              <a:rPr lang="en-US" dirty="0" smtClean="0"/>
              <a:t>DIS, exclusive rho contributes  </a:t>
            </a:r>
            <a:r>
              <a:rPr lang="en-US" dirty="0"/>
              <a:t>~20% </a:t>
            </a:r>
            <a:r>
              <a:rPr lang="en-US" dirty="0" smtClean="0"/>
              <a:t>to charged pion SIDIS  making studies </a:t>
            </a:r>
            <a:r>
              <a:rPr lang="en-US" dirty="0"/>
              <a:t>of those </a:t>
            </a:r>
            <a:r>
              <a:rPr lang="en-US" dirty="0" err="1"/>
              <a:t>rhos</a:t>
            </a:r>
            <a:r>
              <a:rPr lang="en-US" dirty="0"/>
              <a:t>, </a:t>
            </a:r>
            <a:r>
              <a:rPr lang="en-US" u="sng" dirty="0">
                <a:solidFill>
                  <a:srgbClr val="FF0000"/>
                </a:solidFill>
              </a:rPr>
              <a:t>crucial</a:t>
            </a:r>
            <a:r>
              <a:rPr lang="en-US" dirty="0"/>
              <a:t> </a:t>
            </a:r>
            <a:r>
              <a:rPr lang="en-US" u="sng" dirty="0">
                <a:solidFill>
                  <a:srgbClr val="FF0000"/>
                </a:solidFill>
              </a:rPr>
              <a:t>for interpretation in terms of TMDs of SIDIS </a:t>
            </a:r>
            <a:r>
              <a:rPr lang="en-US" u="sng" dirty="0" smtClean="0">
                <a:solidFill>
                  <a:srgbClr val="FF0000"/>
                </a:solidFill>
              </a:rPr>
              <a:t>data</a:t>
            </a:r>
            <a:r>
              <a:rPr lang="en-US" dirty="0" smtClean="0"/>
              <a:t> </a:t>
            </a:r>
          </a:p>
        </p:txBody>
      </p:sp>
      <p:sp>
        <p:nvSpPr>
          <p:cNvPr id="3" name="Rectangle 2"/>
          <p:cNvSpPr/>
          <p:nvPr/>
        </p:nvSpPr>
        <p:spPr>
          <a:xfrm>
            <a:off x="5410200" y="3581400"/>
            <a:ext cx="3594259" cy="1015663"/>
          </a:xfrm>
          <a:prstGeom prst="rect">
            <a:avLst/>
          </a:prstGeom>
        </p:spPr>
        <p:txBody>
          <a:bodyPr wrap="square">
            <a:spAutoFit/>
          </a:bodyPr>
          <a:lstStyle/>
          <a:p>
            <a:r>
              <a:rPr lang="en-US" dirty="0"/>
              <a:t>indication: </a:t>
            </a:r>
            <a:r>
              <a:rPr lang="en-US" dirty="0" smtClean="0"/>
              <a:t>most of the </a:t>
            </a:r>
            <a:r>
              <a:rPr lang="en-US" dirty="0" smtClean="0">
                <a:solidFill>
                  <a:srgbClr val="FF0000"/>
                </a:solidFill>
                <a:latin typeface="Symbol"/>
              </a:rPr>
              <a:t>r</a:t>
            </a:r>
            <a:r>
              <a:rPr lang="en-US" baseline="30000" dirty="0" smtClean="0">
                <a:solidFill>
                  <a:srgbClr val="FF0000"/>
                </a:solidFill>
              </a:rPr>
              <a:t>0</a:t>
            </a:r>
            <a:r>
              <a:rPr lang="en-US" dirty="0" smtClean="0"/>
              <a:t> are longitudinally </a:t>
            </a:r>
            <a:r>
              <a:rPr lang="en-US" dirty="0"/>
              <a:t>polarized </a:t>
            </a:r>
            <a:endParaRPr lang="en-US" dirty="0" smtClean="0"/>
          </a:p>
          <a:p>
            <a:r>
              <a:rPr lang="en-US" dirty="0" smtClean="0"/>
              <a:t>note</a:t>
            </a:r>
            <a:r>
              <a:rPr lang="en-US" dirty="0"/>
              <a:t>: higher the Q</a:t>
            </a:r>
            <a:r>
              <a:rPr lang="en-US" baseline="30000" dirty="0"/>
              <a:t>2</a:t>
            </a:r>
            <a:r>
              <a:rPr lang="en-US" dirty="0"/>
              <a:t> lower is </a:t>
            </a:r>
            <a:r>
              <a:rPr lang="en-US" sz="2400" dirty="0">
                <a:solidFill>
                  <a:srgbClr val="FF0000"/>
                </a:solidFill>
                <a:latin typeface="Symbol"/>
              </a:rPr>
              <a:t>e</a:t>
            </a:r>
            <a:endParaRPr lang="en-US" sz="2400" dirty="0"/>
          </a:p>
        </p:txBody>
      </p:sp>
    </p:spTree>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EXPOINTINIT" val=""/>
  <p:tag name="USEAMSFONTS" val="True"/>
  <p:tag name="EMBEDFONTS" val="False"/>
  <p:tag name="USEBOLDAMS" val="False"/>
  <p:tag name="DEFAULTDISPLAYSOURCE" val="\documentclass{slides}\pagestyle{empty}&#10;\begin{document}&#10;&#10;\end{document}&#10;"/>
  <p:tag name="TEX2PS" val="latex $(base).tex; dvips -D $(res) -E -o $(base).ps $(base).dvi"/>
  <p:tag name="EXTERNALEDITCOMMAND" val="notepad %"/>
  <p:tag name="GHOSTSCRIPTCOMMAND" val="c:\gs\gs8.14\bin\gswin32c"/>
  <p:tag name="DEFAULTBITMAP" val="pngmono"/>
  <p:tag name="DEFAULTBLEND" val="False"/>
  <p:tag name="DEFAULTTRANSPARENT" val="False"/>
  <p:tag name="DEFAULTWORKAROUNDTRANSPARENCYBUG" val="False"/>
  <p:tag name="DEFAULTRESOLUTION" val="1200"/>
  <p:tag name="DEFAULTMAGNIFICATION" val="2"/>
  <p:tag name="DEFAULTFONTSIZE" val="10"/>
  <p:tag name="DEFAULTWIDTH" val="722"/>
  <p:tag name="DEFAULTHEIGHT" val="302"/>
</p:tagLst>
</file>

<file path=ppt/tags/tag2.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begin{table}&#10;\begin{center}&#10;\begin{tabular}{|c|c|c|c|} \hline&#10;N/q &amp; {\color{blue}U} &amp; {\color{green}L} &amp; {\color{red}T} \\ \hline&#10; {U} &amp; ${ \color{blue}  f^\perp }$   &amp; ${ \color{green} g^\perp }$ &amp; ${ \color{red} h, \bf e }$ \\&#10;\hline&#10;{L} &amp; ${\color{blue} f_L^\perp }$ &amp; ${ \color{green} g_L^\perp }$ &amp;    ${\color{red} {\bf h_{L}},e_L}$ \\&#10;\hline&#10; {T} &amp; ${\color{blue} f_{T},f_T^\perp} $ &amp;  ${\color{green} {\bf g_{T}},g_T^\perp }$ &amp;  ${\color{red} h_T, e_T, h_{T}^\perp, e_T^\perp }$ \\&#10;\hline&#10;\end{tabular}&#10;\end{center}&#10;\end{table}&#10;\end{document}"/>
  <p:tag name="EXTERNALNAME" val="txp_fig"/>
  <p:tag name="BLEND" val="False"/>
  <p:tag name="TRANSPARENT" val="False"/>
  <p:tag name="KEEPFILES" val="False"/>
  <p:tag name="DEBUGPAUSE" val="False"/>
  <p:tag name="RESOLUTION" val="1200"/>
  <p:tag name="TIMEOUT" val="(none)"/>
  <p:tag name="BOXWIDTH" val="663"/>
  <p:tag name="BOXHEIGHT" val="313"/>
  <p:tag name="BOXFONT" val="10"/>
  <p:tag name="BOXWRAP" val="False"/>
  <p:tag name="WORKAROUNDTRANSPARENCYBUG" val="False"/>
  <p:tag name="ALLOWFONTSUBSTITUTION" val="False"/>
  <p:tag name="BITMAPFORMAT" val="png256"/>
  <p:tag name="ORIGWIDTH" val="202"/>
  <p:tag name="PICTUREFILESIZE" val="32768"/>
</p:tagLst>
</file>

<file path=ppt/tags/tag3.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begin{table}&#10;\begin{center}&#10;\begin{tabular}{|c|c|c|c|} \hline&#10;N/q &amp; {\color{blue}U} &amp; {\color{green}L} &amp; {\color{red}T} \\ \hline&#10; {U} &amp; ${ \color{blue}  f^\perp }$   &amp; ${ \color{green} g^\perp }$ &amp; ${ \color{red} h, \bf e }$ \\&#10;\hline&#10;{L} &amp; ${\color{blue} f_L^\perp }$ &amp; ${ \color{green} g_L^\perp }$ &amp;    ${\color{red} {\bf h_{L}},e_L}$ \\&#10;\hline&#10; {T} &amp; ${\color{blue} f_{T},f_T^\perp} $ &amp;  ${\color{green} {\bf g_{T}},g_T^\perp }$ &amp;  ${\color{red} h_T, e_T, h_{T}^\perp, e_T^\perp }$ \\&#10;\hline&#10;\end{tabular}&#10;\end{center}&#10;\end{table}&#10;\end{document}"/>
  <p:tag name="EXTERNALNAME" val="txp_fig"/>
  <p:tag name="BLEND" val="False"/>
  <p:tag name="TRANSPARENT" val="False"/>
  <p:tag name="KEEPFILES" val="False"/>
  <p:tag name="DEBUGPAUSE" val="False"/>
  <p:tag name="RESOLUTION" val="1200"/>
  <p:tag name="TIMEOUT" val="(none)"/>
  <p:tag name="BOXWIDTH" val="663"/>
  <p:tag name="BOXHEIGHT" val="313"/>
  <p:tag name="BOXFONT" val="10"/>
  <p:tag name="BOXWRAP" val="False"/>
  <p:tag name="WORKAROUNDTRANSPARENCYBUG" val="False"/>
  <p:tag name="ALLOWFONTSUBSTITUTION" val="False"/>
  <p:tag name="BITMAPFORMAT" val="png256"/>
  <p:tag name="ORIGWIDTH" val="202"/>
  <p:tag name="PICTUREFILESIZE" val="32768"/>
</p:tagLst>
</file>

<file path=ppt/theme/theme1.xml><?xml version="1.0" encoding="utf-8"?>
<a:theme xmlns:a="http://schemas.openxmlformats.org/drawingml/2006/main" name="harut">
  <a:themeElements>
    <a:clrScheme name="har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r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har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r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r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r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r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r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r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r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r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r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r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r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harut</Template>
  <TotalTime>252104</TotalTime>
  <Words>3818</Words>
  <Application>Microsoft Macintosh PowerPoint</Application>
  <PresentationFormat>On-screen Show (4:3)</PresentationFormat>
  <Paragraphs>419</Paragraphs>
  <Slides>38</Slides>
  <Notes>12</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harut</vt:lpstr>
      <vt:lpstr>PowerPoint Presentation</vt:lpstr>
      <vt:lpstr> Polarized Leptoproduction</vt:lpstr>
      <vt:lpstr>Multiplicities of hadrons in SIDIS </vt:lpstr>
      <vt:lpstr>SIDIS of ehX: qT-crisis in TMD theory</vt:lpstr>
      <vt:lpstr>SIDIS in JLab: comments from theory</vt:lpstr>
      <vt:lpstr>Addressing PAC/theory comments</vt:lpstr>
      <vt:lpstr>Beam SSAs as a tool to separate regions and contributions</vt:lpstr>
      <vt:lpstr>Longitudinal Beam  SSA in CFR/TFR</vt:lpstr>
      <vt:lpstr>Addressing PAC/theory comments</vt:lpstr>
      <vt:lpstr>PowerPoint Presentation</vt:lpstr>
      <vt:lpstr>Separating the “diffractive” kinematics</vt:lpstr>
      <vt:lpstr>Contributions of “diffractive rho0s” in SIDIS</vt:lpstr>
      <vt:lpstr>qT-crisis or misinterpretation</vt:lpstr>
      <vt:lpstr>Excluding the “diffractive” rho from SIDIS</vt:lpstr>
      <vt:lpstr>Exclusive r contributions to p: PT-dependence</vt:lpstr>
      <vt:lpstr>Longitudinally polarized quarks in B2B SIDIS</vt:lpstr>
      <vt:lpstr>Studies of  r0 impact with longitudinally polarized NH3 target</vt:lpstr>
      <vt:lpstr>ALL studies of exclusive  r0 : HERMES</vt:lpstr>
      <vt:lpstr>PowerPoint Presentation</vt:lpstr>
      <vt:lpstr>Understanding the QCD: from observables to QCD dynamics</vt:lpstr>
      <vt:lpstr>x-section</vt:lpstr>
      <vt:lpstr>TMD theory problems</vt:lpstr>
      <vt:lpstr>PowerPoint Presentation</vt:lpstr>
      <vt:lpstr>PowerPoint Presentation</vt:lpstr>
      <vt:lpstr>PowerPoint Presentation</vt:lpstr>
      <vt:lpstr>Exclusive r0 (p+p-) contributions</vt:lpstr>
      <vt:lpstr>Beam SSA in exclusive p+p-</vt:lpstr>
      <vt:lpstr>Radiative effects: impact on missing mass</vt:lpstr>
      <vt:lpstr>“r-free SIDIS” free: target proton bias</vt:lpstr>
      <vt:lpstr>Exclusive dihadrons from CLAS12</vt:lpstr>
      <vt:lpstr>PowerPoint Presentation</vt:lpstr>
      <vt:lpstr>PowerPoint Presentation</vt:lpstr>
      <vt:lpstr>PowerPoint Presentation</vt:lpstr>
      <vt:lpstr>PowerPoint Presentation</vt:lpstr>
      <vt:lpstr>Exclusive dihadrons from CLAS12</vt:lpstr>
      <vt:lpstr>PowerPoint Presentation</vt:lpstr>
      <vt:lpstr>SFs up to twist 3</vt:lpstr>
      <vt:lpstr>CLAS12 Studies: Data vs MC</vt:lpstr>
    </vt:vector>
  </TitlesOfParts>
  <Company>Jefferson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avakian</dc:creator>
  <cp:lastModifiedBy>Harut Avagyan</cp:lastModifiedBy>
  <cp:revision>1484</cp:revision>
  <cp:lastPrinted>2024-07-16T13:35:03Z</cp:lastPrinted>
  <dcterms:created xsi:type="dcterms:W3CDTF">2012-06-15T14:14:56Z</dcterms:created>
  <dcterms:modified xsi:type="dcterms:W3CDTF">2024-11-14T13:51:32Z</dcterms:modified>
</cp:coreProperties>
</file>