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6" r:id="rId3"/>
    <p:sldId id="266" r:id="rId4"/>
    <p:sldId id="270" r:id="rId5"/>
    <p:sldId id="289" r:id="rId6"/>
    <p:sldId id="269" r:id="rId7"/>
    <p:sldId id="261" r:id="rId8"/>
    <p:sldId id="260" r:id="rId9"/>
    <p:sldId id="262" r:id="rId10"/>
    <p:sldId id="263" r:id="rId11"/>
    <p:sldId id="264" r:id="rId12"/>
    <p:sldId id="290" r:id="rId13"/>
    <p:sldId id="280" r:id="rId14"/>
    <p:sldId id="284" r:id="rId15"/>
    <p:sldId id="281" r:id="rId16"/>
    <p:sldId id="268" r:id="rId17"/>
    <p:sldId id="291" r:id="rId18"/>
    <p:sldId id="282" r:id="rId19"/>
    <p:sldId id="272" r:id="rId20"/>
    <p:sldId id="275" r:id="rId21"/>
    <p:sldId id="274" r:id="rId22"/>
    <p:sldId id="288" r:id="rId23"/>
    <p:sldId id="258" r:id="rId24"/>
    <p:sldId id="278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D0A1"/>
    <a:srgbClr val="89D944"/>
    <a:srgbClr val="FF40FF"/>
    <a:srgbClr val="FFF6F2"/>
    <a:srgbClr val="000000"/>
    <a:srgbClr val="1E78DF"/>
    <a:srgbClr val="00FA00"/>
    <a:srgbClr val="FF85FF"/>
    <a:srgbClr val="89D64A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405"/>
  </p:normalViewPr>
  <p:slideViewPr>
    <p:cSldViewPr snapToGrid="0">
      <p:cViewPr varScale="1">
        <p:scale>
          <a:sx n="145" d="100"/>
          <a:sy n="145" d="100"/>
        </p:scale>
        <p:origin x="216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2B682-C9E0-E941-A086-144985D0A45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3003-28C2-314C-9484-8A6CF5D3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43003-28C2-314C-9484-8A6CF5D386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2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43003-28C2-314C-9484-8A6CF5D386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43003-28C2-314C-9484-8A6CF5D386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3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9C72-2AA2-E7A3-8273-E6CE48CB9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AAEF1-5F52-C11D-4297-75DBDF12E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B81A7-9395-AB1E-BEC3-08AD09D2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DBAD-3D17-0844-BB6F-A3066091888A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E7A0A-F667-5C81-3AF6-3C9C2ED4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62B9-45D4-5EE6-BF96-27857178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6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D88E-90CD-E59D-7B4D-C8593B88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E00EE-03D3-A61B-7583-DB65693CB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17FDA-C81D-9C52-F4C5-740CE9CA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2949-9818-6641-B3EA-881B78C8DC18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53AF3-4161-2A5B-179F-2C9D78FA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BCFC-1780-F95A-5974-D733F3D3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23F6E-6DF4-DA7A-3B80-191550851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DCB13-5359-B43D-0667-5F0EE090D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92D06-4449-C8B4-09A3-7C81FBF7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A95-9F49-1A4D-8C02-36C9B1F64A1E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2C220-6400-F73D-C826-7DC9F3B6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11843-7059-5BC6-89F8-54822665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3574-C860-305F-E636-07EAA8B7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D79F6-8E11-3EAF-B9C2-66F2EA24A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BC749-8199-94ED-AC33-7AD5ABF0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317-2CAE-3446-A634-A5B387904619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AD636-C6E1-9BCE-1273-B16CFF90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01171-678E-BD3E-062C-60288FE1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7FCD-80ED-D952-62E9-65CC3A16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46775-C494-5627-13D9-25B85F28A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56725-DA46-7496-A866-E22C11F5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04B3-5F0E-0D41-968F-CA131990D416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8A1E-C578-7E16-D422-2C07C4E6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C7C8B-B976-0C20-0CB2-0E91F0E0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1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4CBE-4066-F9BA-CC26-166C5018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40A48-2639-F990-AC15-25B198438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42BF6-B742-CDD1-C4BE-07BF1EB48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BBC58-BA53-147C-888E-F1E4975E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9503-81D2-2B4A-99F5-944859EC3610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71E5B-AC51-BF37-0820-D13CABE0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C62B9-4928-6AA2-5836-6FCA46AA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6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8842-E931-5D34-D3C0-8D6DFF56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21992-89A6-AE07-B539-634C8B329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9D236-2046-E327-6C44-A9D016326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2EAB4-2951-49DF-A7EB-E4573BEB5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0D22F-70A2-3C18-E4B5-BB5ADD9A5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59DC9-C133-9E31-79A0-FA8AB1E4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3EE6-7C4C-554B-A326-636C60B090E4}" type="datetime1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6D696-8AF6-35F0-510A-6E2B329B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9F9FD-46C6-064D-1CDE-8B5CB351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9A26-1FC1-9AC6-8212-769FF57C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6D8FB-050C-5F51-7EEA-F2FC6E04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D1BD-6F92-9542-9EA6-3C19255B92A0}" type="datetime1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82786-4AAD-C405-722D-D4F2A6C9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73574-3DF3-771A-E7C0-08480AA6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0E896-46AA-B381-3463-C453A3B4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163-1E0D-6B4A-A3A9-8493DA22FE3B}" type="datetime1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0C293-BB17-7D4A-B212-579FA8E3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395BC-56EB-EEF5-A657-38307687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AB79-B771-1102-BF46-FF690BDC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B85E-8994-4EB1-8939-52DCC094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06434-ACEB-6F8A-804A-460185B61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DD547-EB7B-987F-4521-F60ABB87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E043-532A-B84A-B6B4-8713308587CA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98F4D-74C7-27B4-001A-B1659722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0919E-620E-CC37-4F83-6BB37D78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7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0A3E-8939-CDF4-8FAF-070B44CD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C3349-F8D2-2D5D-D4B1-A99ED6426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B4968-86B8-264F-9B8D-C122CD3B3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45A41-CCBB-7528-0502-607FA4EA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D27-5C9B-404B-A3FA-91274A73F5E4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46476-FFBC-ED00-AE2A-522C671A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074AB-D488-B914-903F-0708D6D2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50875-F89D-9EFE-0BAD-8838EC54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DF440-87D1-9A84-7530-6232AF174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8E547-E68C-BCE8-79EA-23D8F089B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5983-634B-DD42-BEF9-A65CF3A05287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4667A-3104-C76D-0EA7-47D0FCE07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85880-CD02-3E13-C344-ABC75D87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50A3-79B0-BCA8-4B3E-1034B9D14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6017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Symbol" pitchFamily="2" charset="2"/>
              </a:rPr>
              <a:t>L</a:t>
            </a:r>
            <a:r>
              <a:rPr lang="en-US" sz="4400" b="1" dirty="0"/>
              <a:t> Beam Spin Asymmetry Studies </a:t>
            </a:r>
            <a:br>
              <a:rPr lang="en-US" sz="4400" b="1" dirty="0"/>
            </a:br>
            <a:r>
              <a:rPr lang="en-US" sz="4400" b="1" dirty="0"/>
              <a:t>using RGA Pass-2 Fall-18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4280C-78EE-47E3-26BC-C709C7ABA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CLAS12 Collaboration Meeting</a:t>
            </a:r>
          </a:p>
          <a:p>
            <a:r>
              <a:rPr lang="en-US" dirty="0"/>
              <a:t>November 14, 2024</a:t>
            </a:r>
          </a:p>
          <a:p>
            <a:endParaRPr lang="en-US" dirty="0"/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Veronique Ziegler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1C659E-9700-B5EE-80C3-30B09AF36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170" y="0"/>
            <a:ext cx="3339830" cy="17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7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A376653-2A82-6764-1DF7-AC0CF937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776" y="3500081"/>
            <a:ext cx="5321465" cy="3149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6B9C29-F5B8-09A2-2CCA-6D1015652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6" y="369332"/>
            <a:ext cx="7772400" cy="2944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6927A9-115A-ADB6-7882-905810C518FF}"/>
              </a:ext>
            </a:extLst>
          </p:cNvPr>
          <p:cNvSpPr txBox="1"/>
          <p:nvPr/>
        </p:nvSpPr>
        <p:spPr>
          <a:xfrm>
            <a:off x="5078656" y="4440267"/>
            <a:ext cx="1847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Obvious X=K</a:t>
            </a:r>
            <a:r>
              <a:rPr lang="en-US" sz="1600" baseline="30000" dirty="0"/>
              <a:t>+</a:t>
            </a:r>
            <a:r>
              <a:rPr lang="en-US" sz="1600" dirty="0"/>
              <a:t> contribution to the reaction     ep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e’</a:t>
            </a:r>
            <a:r>
              <a:rPr lang="en-US" sz="1600" dirty="0" err="1">
                <a:latin typeface="Symbol" pitchFamily="2" charset="2"/>
                <a:sym typeface="Wingdings" pitchFamily="2" charset="2"/>
              </a:rPr>
              <a:t>L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X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D38DE-1F21-1E18-5CC5-8D722850C2F3}"/>
              </a:ext>
            </a:extLst>
          </p:cNvPr>
          <p:cNvSpPr txBox="1"/>
          <p:nvPr/>
        </p:nvSpPr>
        <p:spPr>
          <a:xfrm>
            <a:off x="8717973" y="3199858"/>
            <a:ext cx="28678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ym typeface="Wingdings" pitchFamily="2" charset="2"/>
              </a:rPr>
              <a:t>MM(</a:t>
            </a:r>
            <a:r>
              <a:rPr lang="en-US" sz="1600" dirty="0" err="1">
                <a:sym typeface="Wingdings" pitchFamily="2" charset="2"/>
              </a:rPr>
              <a:t>e’</a:t>
            </a:r>
            <a:r>
              <a:rPr lang="en-US" sz="1600" dirty="0" err="1">
                <a:latin typeface="Symbol" pitchFamily="2" charset="2"/>
                <a:sym typeface="Wingdings" pitchFamily="2" charset="2"/>
              </a:rPr>
              <a:t>L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)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(GeV)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04AA3-2A97-348A-F404-06B8482A5245}"/>
              </a:ext>
            </a:extLst>
          </p:cNvPr>
          <p:cNvSpPr txBox="1"/>
          <p:nvPr/>
        </p:nvSpPr>
        <p:spPr>
          <a:xfrm>
            <a:off x="1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as a Function of </a:t>
            </a:r>
            <a:r>
              <a:rPr lang="en-US" sz="2400" b="1" dirty="0" err="1">
                <a:solidFill>
                  <a:srgbClr val="C00000"/>
                </a:solidFill>
              </a:rPr>
              <a:t>x</a:t>
            </a:r>
            <a:r>
              <a:rPr lang="en-US" sz="2400" b="1" baseline="-25000" dirty="0" err="1">
                <a:solidFill>
                  <a:srgbClr val="C00000"/>
                </a:solidFill>
              </a:rPr>
              <a:t>F</a:t>
            </a:r>
            <a:r>
              <a:rPr lang="en-US" sz="2400" b="1" baseline="-250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for </a:t>
            </a:r>
            <a:r>
              <a:rPr lang="en-US" sz="2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x</a:t>
            </a:r>
            <a:r>
              <a:rPr lang="en-US" sz="2400" b="1" baseline="-25000" dirty="0" err="1">
                <a:solidFill>
                  <a:srgbClr val="C00000"/>
                </a:solidFill>
                <a:highlight>
                  <a:srgbClr val="FFFF00"/>
                </a:highlight>
              </a:rPr>
              <a:t>B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 &gt; 0.15 </a:t>
            </a:r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E10218EC-B6ED-CE97-259D-E9E9773E0303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10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6C2A3-CDAE-1049-BFCB-5BAF5AB92C3B}"/>
              </a:ext>
            </a:extLst>
          </p:cNvPr>
          <p:cNvSpPr txBox="1"/>
          <p:nvPr/>
        </p:nvSpPr>
        <p:spPr>
          <a:xfrm>
            <a:off x="8319052" y="470870"/>
            <a:ext cx="353351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 1 &lt; Q</a:t>
            </a:r>
            <a:r>
              <a:rPr lang="en-US" sz="1800" baseline="30000" dirty="0"/>
              <a:t>2</a:t>
            </a:r>
            <a:r>
              <a:rPr lang="en-US" baseline="30000" dirty="0"/>
              <a:t> </a:t>
            </a:r>
            <a:r>
              <a:rPr lang="en-US" sz="1800" dirty="0"/>
              <a:t> &lt; 10 GeV</a:t>
            </a:r>
            <a:r>
              <a:rPr lang="en-US" sz="1800" baseline="30000" dirty="0"/>
              <a:t>2</a:t>
            </a:r>
            <a:r>
              <a:rPr lang="en-US" sz="1800" dirty="0"/>
              <a:t>;  2 &lt; W &lt;  </a:t>
            </a:r>
            <a:r>
              <a:rPr lang="en-US" dirty="0"/>
              <a:t>4.5</a:t>
            </a:r>
            <a:r>
              <a:rPr lang="en-US" sz="1800" dirty="0"/>
              <a:t> GeV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54FEE3-DAEA-CE4B-DC0B-358AD60B7407}"/>
              </a:ext>
            </a:extLst>
          </p:cNvPr>
          <p:cNvGrpSpPr/>
          <p:nvPr/>
        </p:nvGrpSpPr>
        <p:grpSpPr>
          <a:xfrm>
            <a:off x="0" y="3462317"/>
            <a:ext cx="4584808" cy="3281825"/>
            <a:chOff x="86075" y="3604217"/>
            <a:chExt cx="4584808" cy="328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2F031E-E1A7-C43E-36E9-EA166949F133}"/>
                </a:ext>
              </a:extLst>
            </p:cNvPr>
            <p:cNvSpPr txBox="1"/>
            <p:nvPr/>
          </p:nvSpPr>
          <p:spPr>
            <a:xfrm>
              <a:off x="86075" y="3604217"/>
              <a:ext cx="45848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ct val="98000"/>
              </a:pPr>
              <a:r>
                <a:rPr lang="en-US" sz="1400" dirty="0"/>
                <a:t>  K contributions contribute to larger negative average A</a:t>
              </a:r>
              <a:r>
                <a:rPr lang="en-US" sz="1400" baseline="-25000" dirty="0"/>
                <a:t>LT’</a:t>
              </a:r>
              <a:r>
                <a:rPr lang="en-US" sz="1400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Analysis of </a:t>
              </a:r>
              <a:r>
                <a:rPr lang="en-US" sz="1400" dirty="0" err="1"/>
                <a:t>eK</a:t>
              </a:r>
              <a:r>
                <a:rPr lang="en-US" sz="1400" baseline="30000" dirty="0" err="1"/>
                <a:t>+</a:t>
              </a:r>
              <a:r>
                <a:rPr lang="en-US" sz="1400" dirty="0" err="1">
                  <a:latin typeface="Symbol" pitchFamily="2" charset="2"/>
                </a:rPr>
                <a:t>L</a:t>
              </a:r>
              <a:r>
                <a:rPr lang="en-US" sz="1400" dirty="0"/>
                <a:t> events (</a:t>
              </a:r>
              <a:r>
                <a:rPr lang="en-US" sz="1400" dirty="0" err="1">
                  <a:latin typeface="Symbol" pitchFamily="2" charset="2"/>
                </a:rPr>
                <a:t>f</a:t>
              </a:r>
              <a:r>
                <a:rPr lang="en-US" sz="1400" baseline="-25000" dirty="0" err="1"/>
                <a:t>K</a:t>
              </a:r>
              <a:r>
                <a:rPr lang="en-US" sz="1400" dirty="0"/>
                <a:t>) shows that the value of A</a:t>
              </a:r>
              <a:r>
                <a:rPr lang="en-US" sz="1400" baseline="-25000" dirty="0"/>
                <a:t>LT</a:t>
              </a:r>
              <a:r>
                <a:rPr lang="en-US" sz="1400" dirty="0"/>
                <a:t>’ does not change sign as a function of </a:t>
              </a:r>
              <a:r>
                <a:rPr lang="en-US" sz="1400" dirty="0" err="1"/>
                <a:t>x</a:t>
              </a:r>
              <a:r>
                <a:rPr lang="en-US" sz="1400" baseline="-25000" dirty="0" err="1"/>
                <a:t>F</a:t>
              </a:r>
              <a:endParaRPr lang="en-US" sz="1400" baseline="-250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6797C4-46E2-0C92-C6B7-F25265065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9548"/>
            <a:stretch/>
          </p:blipFill>
          <p:spPr>
            <a:xfrm>
              <a:off x="145562" y="4461732"/>
              <a:ext cx="3393833" cy="242431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184C88-D51D-ADA9-AB53-740821A0AD72}"/>
                </a:ext>
              </a:extLst>
            </p:cNvPr>
            <p:cNvSpPr txBox="1"/>
            <p:nvPr/>
          </p:nvSpPr>
          <p:spPr>
            <a:xfrm>
              <a:off x="1121688" y="4536688"/>
              <a:ext cx="19893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  <a:r>
                <a:rPr lang="en-US" sz="1200" baseline="-25000" dirty="0"/>
                <a:t>LT’</a:t>
              </a:r>
              <a:r>
                <a:rPr lang="en-US" sz="1200" dirty="0"/>
                <a:t> vs </a:t>
              </a:r>
              <a:r>
                <a:rPr lang="en-US" sz="1200" dirty="0" err="1"/>
                <a:t>x</a:t>
              </a:r>
              <a:r>
                <a:rPr lang="en-US" sz="1200" baseline="-25000" dirty="0" err="1"/>
                <a:t>F</a:t>
              </a:r>
              <a:r>
                <a:rPr lang="en-US" sz="1200" dirty="0"/>
                <a:t> </a:t>
              </a:r>
              <a:r>
                <a:rPr lang="en-US" sz="1200" dirty="0" err="1"/>
                <a:t>wrt</a:t>
              </a:r>
              <a:r>
                <a:rPr lang="en-US" sz="1200" dirty="0"/>
                <a:t> K</a:t>
              </a:r>
              <a:r>
                <a:rPr lang="en-US" sz="1200" baseline="30000" dirty="0"/>
                <a:t>+ </a:t>
              </a:r>
              <a:r>
                <a:rPr lang="en-US" sz="1200" dirty="0">
                  <a:sym typeface="Wingdings" pitchFamily="2" charset="2"/>
                </a:rPr>
                <a:t>phase diff.</a:t>
              </a:r>
              <a:endParaRPr lang="en-US" sz="1200" baseline="30000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02C64D-AB0F-1480-B08E-F517E45E2A58}"/>
                </a:ext>
              </a:extLst>
            </p:cNvPr>
            <p:cNvCxnSpPr>
              <a:cxnSpLocks/>
            </p:cNvCxnSpPr>
            <p:nvPr/>
          </p:nvCxnSpPr>
          <p:spPr>
            <a:xfrm>
              <a:off x="425511" y="5400143"/>
              <a:ext cx="301043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923281-FEB7-F7E7-F421-E78223831ED8}"/>
              </a:ext>
            </a:extLst>
          </p:cNvPr>
          <p:cNvSpPr/>
          <p:nvPr/>
        </p:nvSpPr>
        <p:spPr>
          <a:xfrm>
            <a:off x="30302" y="3429000"/>
            <a:ext cx="4696151" cy="3291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5AA580-E35E-AEF4-21B5-5570F950E620}"/>
              </a:ext>
            </a:extLst>
          </p:cNvPr>
          <p:cNvSpPr txBox="1"/>
          <p:nvPr/>
        </p:nvSpPr>
        <p:spPr>
          <a:xfrm>
            <a:off x="3472776" y="4440267"/>
            <a:ext cx="1228681" cy="150810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171450" indent="-171450"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9D944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BSA for K</a:t>
            </a:r>
            <a:r>
              <a:rPr lang="en-US" sz="1200" baseline="30000" dirty="0">
                <a:solidFill>
                  <a:schemeClr val="tx1"/>
                </a:solidFill>
                <a:latin typeface="+mj-lt"/>
              </a:rPr>
              <a:t>+</a:t>
            </a:r>
            <a:r>
              <a:rPr lang="en-US" sz="1200" dirty="0">
                <a:solidFill>
                  <a:schemeClr val="tx1"/>
                </a:solidFill>
                <a:latin typeface="Symbol" pitchFamily="2" charset="2"/>
              </a:rPr>
              <a:t>L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buSzPct val="120000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events from RGK data at 6.535 GeV   </a:t>
            </a:r>
          </a:p>
          <a:p>
            <a:pPr>
              <a:buSzPct val="120000"/>
            </a:pPr>
            <a:r>
              <a:rPr lang="en-US" sz="1200" dirty="0">
                <a:latin typeface="+mj-lt"/>
              </a:rPr>
              <a:t>       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vs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x</a:t>
            </a:r>
            <a:r>
              <a:rPr lang="en-US" sz="1200" baseline="-25000" dirty="0" err="1">
                <a:solidFill>
                  <a:schemeClr val="tx1"/>
                </a:solidFill>
                <a:latin typeface="+mj-lt"/>
              </a:rPr>
              <a:t>F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for </a:t>
            </a:r>
            <a:r>
              <a:rPr lang="en-US" sz="1200" dirty="0">
                <a:latin typeface="+mj-lt"/>
              </a:rPr>
              <a:t>               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Q</a:t>
            </a:r>
            <a:r>
              <a:rPr lang="en-US" sz="1200" baseline="30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=1.0 - 4.5 GeV</a:t>
            </a:r>
            <a:r>
              <a:rPr lang="en-US" sz="1200" baseline="30000" dirty="0">
                <a:solidFill>
                  <a:schemeClr val="tx1"/>
                </a:solidFill>
                <a:latin typeface="+mj-lt"/>
              </a:rPr>
              <a:t>2</a:t>
            </a:r>
          </a:p>
          <a:p>
            <a:pPr>
              <a:buSzPct val="120000"/>
            </a:pPr>
            <a:endParaRPr lang="en-US" sz="1200" baseline="30000" dirty="0">
              <a:solidFill>
                <a:schemeClr val="tx1"/>
              </a:solidFill>
              <a:latin typeface="+mj-lt"/>
            </a:endParaRPr>
          </a:p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D.Carman’s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analysis)</a:t>
            </a:r>
          </a:p>
        </p:txBody>
      </p:sp>
    </p:spTree>
    <p:extLst>
      <p:ext uri="{BB962C8B-B14F-4D97-AF65-F5344CB8AC3E}">
        <p14:creationId xmlns:p14="http://schemas.microsoft.com/office/powerpoint/2010/main" val="17113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68761-D08D-E2D5-CE55-61C985F3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014" y="664860"/>
            <a:ext cx="7830935" cy="3250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D56C31-9E89-7B03-B567-BF4D3E43462D}"/>
              </a:ext>
            </a:extLst>
          </p:cNvPr>
          <p:cNvSpPr txBox="1"/>
          <p:nvPr/>
        </p:nvSpPr>
        <p:spPr>
          <a:xfrm>
            <a:off x="1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as a Function of </a:t>
            </a:r>
            <a:r>
              <a:rPr lang="en-US" sz="2400" b="1" dirty="0" err="1">
                <a:solidFill>
                  <a:srgbClr val="C00000"/>
                </a:solidFill>
              </a:rPr>
              <a:t>x</a:t>
            </a:r>
            <a:r>
              <a:rPr lang="en-US" sz="2400" b="1" baseline="-25000" dirty="0" err="1">
                <a:solidFill>
                  <a:srgbClr val="C00000"/>
                </a:solidFill>
              </a:rPr>
              <a:t>F</a:t>
            </a:r>
            <a:r>
              <a:rPr lang="en-US" sz="2400" b="1" baseline="-250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for MM&gt;1.2 GeV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BD627-0626-19F4-0971-B30976ED7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942" y="3937804"/>
            <a:ext cx="9540244" cy="2815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53005-27A0-09B2-44F8-3079E784DB33}"/>
              </a:ext>
            </a:extLst>
          </p:cNvPr>
          <p:cNvSpPr txBox="1"/>
          <p:nvPr/>
        </p:nvSpPr>
        <p:spPr>
          <a:xfrm>
            <a:off x="2903221" y="4051969"/>
            <a:ext cx="12027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highlight>
                  <a:srgbClr val="FFFF00"/>
                </a:highlight>
              </a:rPr>
              <a:t>x</a:t>
            </a:r>
            <a:r>
              <a:rPr lang="en-US" sz="1600" b="1" baseline="-25000" dirty="0" err="1">
                <a:highlight>
                  <a:srgbClr val="FFFF00"/>
                </a:highlight>
              </a:rPr>
              <a:t>B</a:t>
            </a:r>
            <a:r>
              <a:rPr lang="en-US" sz="1600" b="1" baseline="-25000" dirty="0">
                <a:highlight>
                  <a:srgbClr val="FFFF00"/>
                </a:highlight>
              </a:rPr>
              <a:t> </a:t>
            </a:r>
            <a:r>
              <a:rPr lang="en-US" sz="1600" dirty="0">
                <a:highlight>
                  <a:srgbClr val="FFFF00"/>
                </a:highlight>
              </a:rPr>
              <a:t>&lt; 0.15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07CB0-7C34-52B0-2EDF-9C6D68D45D3B}"/>
              </a:ext>
            </a:extLst>
          </p:cNvPr>
          <p:cNvSpPr txBox="1"/>
          <p:nvPr/>
        </p:nvSpPr>
        <p:spPr>
          <a:xfrm>
            <a:off x="7715511" y="4051969"/>
            <a:ext cx="12027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highlight>
                  <a:srgbClr val="FFFF00"/>
                </a:highlight>
              </a:rPr>
              <a:t>x</a:t>
            </a:r>
            <a:r>
              <a:rPr lang="en-US" sz="1600" b="1" baseline="-25000" dirty="0" err="1">
                <a:highlight>
                  <a:srgbClr val="FFFF00"/>
                </a:highlight>
              </a:rPr>
              <a:t>B</a:t>
            </a:r>
            <a:r>
              <a:rPr lang="en-US" sz="1600" dirty="0">
                <a:highlight>
                  <a:srgbClr val="FFFF00"/>
                </a:highlight>
              </a:rPr>
              <a:t>&gt; 0.15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B1106-8D64-0AA6-5F8C-D15448B5B2CB}"/>
              </a:ext>
            </a:extLst>
          </p:cNvPr>
          <p:cNvSpPr txBox="1"/>
          <p:nvPr/>
        </p:nvSpPr>
        <p:spPr>
          <a:xfrm>
            <a:off x="228600" y="695064"/>
            <a:ext cx="29704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 MM(</a:t>
            </a:r>
            <a:r>
              <a:rPr lang="en-US" dirty="0" err="1"/>
              <a:t>e</a:t>
            </a:r>
            <a:r>
              <a:rPr lang="en-US" dirty="0" err="1">
                <a:latin typeface="Symbol" pitchFamily="2" charset="2"/>
              </a:rPr>
              <a:t>L</a:t>
            </a:r>
            <a:r>
              <a:rPr lang="en-US" dirty="0"/>
              <a:t>) &gt;1.2 GeV to remove K (K*[892])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 flip seen in both regions of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but position of minimum seems to shift depending on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baseline="-25000" dirty="0"/>
          </a:p>
          <a:p>
            <a:r>
              <a:rPr lang="en-US" baseline="-25000" dirty="0"/>
              <a:t>                            </a:t>
            </a:r>
          </a:p>
          <a:p>
            <a:r>
              <a:rPr lang="en-US" baseline="-25000" dirty="0"/>
              <a:t>    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5E391F-80B2-558D-5DEE-B7A22B0F5444}"/>
              </a:ext>
            </a:extLst>
          </p:cNvPr>
          <p:cNvSpPr txBox="1"/>
          <p:nvPr/>
        </p:nvSpPr>
        <p:spPr>
          <a:xfrm>
            <a:off x="7528215" y="390717"/>
            <a:ext cx="3431770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 1 &lt; Q</a:t>
            </a:r>
            <a:r>
              <a:rPr lang="en-US" sz="1400" baseline="30000" dirty="0"/>
              <a:t>2 </a:t>
            </a:r>
            <a:r>
              <a:rPr lang="en-US" sz="1400" dirty="0"/>
              <a:t> &lt;10 GeV</a:t>
            </a:r>
            <a:r>
              <a:rPr lang="en-US" sz="1400" baseline="30000" dirty="0"/>
              <a:t>2</a:t>
            </a:r>
            <a:r>
              <a:rPr lang="en-US" sz="1400" dirty="0"/>
              <a:t>;  2 &lt; W &lt;  4.5 GeV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E189F-D2EB-F970-B309-0ACBBC9E0D0D}"/>
              </a:ext>
            </a:extLst>
          </p:cNvPr>
          <p:cNvSpPr txBox="1"/>
          <p:nvPr/>
        </p:nvSpPr>
        <p:spPr>
          <a:xfrm>
            <a:off x="951175" y="4819646"/>
            <a:ext cx="14658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LT’</a:t>
            </a:r>
            <a:r>
              <a:rPr lang="en-US" dirty="0"/>
              <a:t> vs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 for 2 regions of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sp>
        <p:nvSpPr>
          <p:cNvPr id="14" name="Slide Number Placeholder 28">
            <a:extLst>
              <a:ext uri="{FF2B5EF4-FFF2-40B4-BE49-F238E27FC236}">
                <a16:creationId xmlns:a16="http://schemas.microsoft.com/office/drawing/2014/main" id="{DEAF38A8-8489-B0C7-CAA2-30E6E6E1609B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11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066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4C6A16-4A16-68E6-413E-5B6CF333063A}"/>
              </a:ext>
            </a:extLst>
          </p:cNvPr>
          <p:cNvSpPr txBox="1"/>
          <p:nvPr/>
        </p:nvSpPr>
        <p:spPr>
          <a:xfrm>
            <a:off x="0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Contamination from e </a:t>
            </a:r>
            <a:r>
              <a:rPr lang="en-US" sz="2400" b="1" dirty="0" err="1">
                <a:solidFill>
                  <a:srgbClr val="C00000"/>
                </a:solidFill>
              </a:rPr>
              <a:t>p</a:t>
            </a:r>
            <a:r>
              <a:rPr lang="en-US" sz="2400" b="1" dirty="0" err="1">
                <a:solidFill>
                  <a:srgbClr val="C00000"/>
                </a:solidFill>
                <a:sym typeface="Wingdings" pitchFamily="2" charset="2"/>
              </a:rPr>
              <a:t>e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’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(S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g)</a:t>
            </a:r>
            <a:r>
              <a:rPr lang="en-US" sz="2400" b="1" dirty="0">
                <a:solidFill>
                  <a:srgbClr val="C00000"/>
                </a:solidFill>
              </a:rPr>
              <a:t> X Events 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3" name="Slide Number Placeholder 28">
            <a:extLst>
              <a:ext uri="{FF2B5EF4-FFF2-40B4-BE49-F238E27FC236}">
                <a16:creationId xmlns:a16="http://schemas.microsoft.com/office/drawing/2014/main" id="{18FF2D18-F82F-45E0-D816-2FBE63F56576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12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6E363-3CE4-CE62-70E0-6E969068120D}"/>
              </a:ext>
            </a:extLst>
          </p:cNvPr>
          <p:cNvSpPr txBox="1"/>
          <p:nvPr/>
        </p:nvSpPr>
        <p:spPr>
          <a:xfrm>
            <a:off x="269094" y="393974"/>
            <a:ext cx="10684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selected </a:t>
            </a:r>
            <a:r>
              <a:rPr lang="en-US" sz="1800" dirty="0">
                <a:latin typeface="Symbol" pitchFamily="2" charset="2"/>
              </a:rPr>
              <a:t>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p</a:t>
            </a:r>
            <a:r>
              <a:rPr lang="en-US" sz="1800" dirty="0">
                <a:latin typeface="Symbol" pitchFamily="2" charset="2"/>
              </a:rPr>
              <a:t>p</a:t>
            </a:r>
            <a:r>
              <a:rPr lang="en-US" dirty="0">
                <a:sym typeface="Wingdings" pitchFamily="2" charset="2"/>
              </a:rPr>
              <a:t>- can be produced in the reaction </a:t>
            </a:r>
            <a:r>
              <a:rPr lang="en-US" sz="1800" dirty="0"/>
              <a:t>e </a:t>
            </a:r>
            <a:r>
              <a:rPr lang="en-US" sz="1800" dirty="0" err="1"/>
              <a:t>p</a:t>
            </a:r>
            <a:r>
              <a:rPr lang="en-US" sz="1800" dirty="0" err="1">
                <a:sym typeface="Wingdings" pitchFamily="2" charset="2"/>
              </a:rPr>
              <a:t>e</a:t>
            </a:r>
            <a:r>
              <a:rPr lang="en-US" sz="1800" dirty="0">
                <a:sym typeface="Wingdings" pitchFamily="2" charset="2"/>
              </a:rPr>
              <a:t>’</a:t>
            </a:r>
            <a:r>
              <a:rPr lang="en-US" sz="1800" dirty="0"/>
              <a:t> </a:t>
            </a:r>
            <a:r>
              <a:rPr lang="en-US" sz="1800" dirty="0">
                <a:latin typeface="Symbol" pitchFamily="2" charset="2"/>
              </a:rPr>
              <a:t>(S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>
                <a:latin typeface="Symbol" pitchFamily="2" charset="2"/>
              </a:rPr>
              <a:t>L</a:t>
            </a:r>
            <a:r>
              <a:rPr lang="en-US" sz="1800" dirty="0"/>
              <a:t> </a:t>
            </a:r>
            <a:r>
              <a:rPr lang="en-US" sz="1800" dirty="0">
                <a:latin typeface="Symbol" pitchFamily="2" charset="2"/>
              </a:rPr>
              <a:t>g)</a:t>
            </a:r>
            <a:r>
              <a:rPr lang="en-US" sz="1800" dirty="0"/>
              <a:t> 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This is a background to the </a:t>
            </a:r>
            <a:r>
              <a:rPr lang="en-US" dirty="0">
                <a:sym typeface="Wingdings" pitchFamily="2" charset="2"/>
              </a:rPr>
              <a:t>reaction </a:t>
            </a:r>
            <a:r>
              <a:rPr lang="en-US" sz="1800" dirty="0"/>
              <a:t>e </a:t>
            </a:r>
            <a:r>
              <a:rPr lang="en-US" sz="1800" dirty="0" err="1"/>
              <a:t>p</a:t>
            </a:r>
            <a:r>
              <a:rPr lang="en-US" sz="1800" dirty="0" err="1">
                <a:sym typeface="Wingdings" pitchFamily="2" charset="2"/>
              </a:rPr>
              <a:t>e</a:t>
            </a:r>
            <a:r>
              <a:rPr lang="en-US" sz="1800" dirty="0">
                <a:sym typeface="Wingdings" pitchFamily="2" charset="2"/>
              </a:rPr>
              <a:t>’</a:t>
            </a:r>
            <a:r>
              <a:rPr lang="en-US" sz="1800" dirty="0"/>
              <a:t> </a:t>
            </a:r>
            <a:r>
              <a:rPr lang="en-US" sz="1800" dirty="0">
                <a:latin typeface="Symbol" pitchFamily="2" charset="2"/>
              </a:rPr>
              <a:t>L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sz="1800" dirty="0"/>
              <a:t> 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reduce the contribution from this background a veto on the </a:t>
            </a:r>
            <a:r>
              <a:rPr lang="en-US" sz="1800" dirty="0">
                <a:latin typeface="Symbol" pitchFamily="2" charset="2"/>
              </a:rPr>
              <a:t>g </a:t>
            </a:r>
            <a:r>
              <a:rPr lang="en-US" dirty="0"/>
              <a:t>is imposed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Symbol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ymbol" pitchFamily="2" charset="2"/>
              </a:rPr>
              <a:t>S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>
                <a:latin typeface="Symbol" pitchFamily="2" charset="2"/>
              </a:rPr>
              <a:t>L</a:t>
            </a:r>
            <a:r>
              <a:rPr lang="en-US" sz="1800" dirty="0"/>
              <a:t> </a:t>
            </a:r>
            <a:r>
              <a:rPr lang="en-US" sz="1800" dirty="0">
                <a:latin typeface="Symbol" pitchFamily="2" charset="2"/>
              </a:rPr>
              <a:t>g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dirty="0"/>
              <a:t>candidate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3ED4E-F7EF-F272-9C12-CC073655BD10}"/>
              </a:ext>
            </a:extLst>
          </p:cNvPr>
          <p:cNvSpPr txBox="1"/>
          <p:nvPr/>
        </p:nvSpPr>
        <p:spPr>
          <a:xfrm>
            <a:off x="7910207" y="1028981"/>
            <a:ext cx="4212577" cy="7755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" tIns="18288" rIns="45720" bIns="18288">
            <a:spAutoFit/>
          </a:bodyPr>
          <a:lstStyle/>
          <a:p>
            <a:r>
              <a:rPr lang="en-US" sz="1600" b="1" dirty="0">
                <a:sym typeface="Wingdings" pitchFamily="2" charset="2"/>
              </a:rPr>
              <a:t>rejecting events where there is a photon spanning  an angular cone   (cos </a:t>
            </a:r>
            <a:r>
              <a:rPr lang="en-US" sz="1600" b="1" dirty="0">
                <a:latin typeface="Symbol" pitchFamily="2" charset="2"/>
                <a:sym typeface="Wingdings" pitchFamily="2" charset="2"/>
              </a:rPr>
              <a:t>z</a:t>
            </a:r>
            <a:r>
              <a:rPr lang="en-US" sz="1600" b="1" dirty="0">
                <a:sym typeface="Wingdings" pitchFamily="2" charset="2"/>
              </a:rPr>
              <a:t> = 0.6) </a:t>
            </a:r>
            <a:r>
              <a:rPr lang="en-US" sz="1600" b="1" dirty="0" err="1">
                <a:sym typeface="Wingdings" pitchFamily="2" charset="2"/>
              </a:rPr>
              <a:t>wrt</a:t>
            </a:r>
            <a:r>
              <a:rPr lang="en-US" sz="1600" b="1" dirty="0">
                <a:sym typeface="Wingdings" pitchFamily="2" charset="2"/>
              </a:rPr>
              <a:t> </a:t>
            </a:r>
            <a:r>
              <a:rPr lang="en-US" sz="1600" b="1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sz="1600" b="1" dirty="0">
                <a:sym typeface="Wingdings" pitchFamily="2" charset="2"/>
              </a:rPr>
              <a:t> momentum vector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25986-1FD3-9AA9-FED4-8A16E3AFC751}"/>
              </a:ext>
            </a:extLst>
          </p:cNvPr>
          <p:cNvSpPr txBox="1"/>
          <p:nvPr/>
        </p:nvSpPr>
        <p:spPr>
          <a:xfrm>
            <a:off x="690663" y="1934135"/>
            <a:ext cx="2468045" cy="1031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itchFamily="2" charset="2"/>
              </a:rPr>
              <a:t>Missing mass against e</a:t>
            </a:r>
            <a:r>
              <a:rPr lang="en-US" sz="1400" baseline="30000" dirty="0">
                <a:sym typeface="Wingdings" pitchFamily="2" charset="2"/>
              </a:rPr>
              <a:t>-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p</a:t>
            </a:r>
            <a:r>
              <a:rPr lang="en-US" sz="14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 for selected </a:t>
            </a:r>
            <a:r>
              <a:rPr lang="en-US" sz="1400" dirty="0">
                <a:latin typeface="Symbol" pitchFamily="2" charset="2"/>
                <a:sym typeface="Wingdings" pitchFamily="2" charset="2"/>
              </a:rPr>
              <a:t>L 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</a:t>
            </a:r>
            <a:r>
              <a:rPr lang="en-US" sz="14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400" dirty="0">
                <a:latin typeface="Symbol" pitchFamily="2" charset="2"/>
                <a:sym typeface="Wingdings" pitchFamily="2" charset="2"/>
              </a:rPr>
              <a:t> </a:t>
            </a:r>
            <a:r>
              <a:rPr lang="en-US" sz="1400" dirty="0">
                <a:sym typeface="Wingdings" pitchFamily="2" charset="2"/>
              </a:rPr>
              <a:t>events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itchFamily="2" charset="2"/>
              </a:rPr>
              <a:t>m(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</a:t>
            </a:r>
            <a:r>
              <a:rPr lang="en-US" sz="14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)&lt;1.135 GeV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7B1E16-6267-7FAB-972B-7C4AE39EC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277" y="1874740"/>
            <a:ext cx="5707563" cy="4846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820DB8-3D2E-C473-D49E-AEA465500550}"/>
              </a:ext>
            </a:extLst>
          </p:cNvPr>
          <p:cNvSpPr txBox="1"/>
          <p:nvPr/>
        </p:nvSpPr>
        <p:spPr>
          <a:xfrm>
            <a:off x="688768" y="3136892"/>
            <a:ext cx="245048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Observed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Symbol" pitchFamily="2" charset="2"/>
              </a:rPr>
              <a:t>S</a:t>
            </a:r>
            <a:r>
              <a:rPr lang="en-US" sz="1600" baseline="30000" dirty="0">
                <a:solidFill>
                  <a:schemeClr val="accent1">
                    <a:lumMod val="75000"/>
                  </a:schemeClr>
                </a:solidFill>
                <a:latin typeface="Symbol" pitchFamily="2" charset="2"/>
              </a:rPr>
              <a:t>0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Symbol" pitchFamily="2" charset="2"/>
              </a:rPr>
              <a:t>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Symbol" pitchFamily="2" charset="2"/>
              </a:rPr>
              <a:t>g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signal from 4-momentum addition of a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with the selected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3F352D-7E9B-36C2-FCD0-D410C9E3FCC8}"/>
              </a:ext>
            </a:extLst>
          </p:cNvPr>
          <p:cNvSpPr txBox="1"/>
          <p:nvPr/>
        </p:nvSpPr>
        <p:spPr>
          <a:xfrm>
            <a:off x="9432177" y="2002561"/>
            <a:ext cx="2250742" cy="830997"/>
          </a:xfrm>
          <a:prstGeom prst="rect">
            <a:avLst/>
          </a:prstGeom>
          <a:solidFill>
            <a:srgbClr val="FFF6F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ymbol" pitchFamily="2" charset="2"/>
              </a:rPr>
              <a:t>S</a:t>
            </a:r>
            <a:r>
              <a:rPr lang="en-US" sz="1600" dirty="0"/>
              <a:t> veto on photon and m(</a:t>
            </a:r>
            <a:r>
              <a:rPr lang="en-US" sz="1600" b="1" dirty="0">
                <a:latin typeface="Symbol" pitchFamily="2" charset="2"/>
              </a:rPr>
              <a:t>Lg</a:t>
            </a:r>
            <a:r>
              <a:rPr lang="en-US" sz="1600" dirty="0"/>
              <a:t>) from the reaction  </a:t>
            </a:r>
            <a:r>
              <a:rPr lang="en-US" sz="1600" b="1" dirty="0">
                <a:solidFill>
                  <a:srgbClr val="1E78DF"/>
                </a:solidFill>
                <a:latin typeface="Symbol" pitchFamily="2" charset="2"/>
              </a:rPr>
              <a:t>S</a:t>
            </a:r>
            <a:r>
              <a:rPr lang="en-US" sz="1600" b="1" dirty="0">
                <a:solidFill>
                  <a:srgbClr val="1E78DF"/>
                </a:solidFill>
                <a:sym typeface="Wingdings" pitchFamily="2" charset="2"/>
              </a:rPr>
              <a:t></a:t>
            </a:r>
            <a:r>
              <a:rPr lang="en-US" sz="1600" b="1" dirty="0">
                <a:solidFill>
                  <a:srgbClr val="1E78DF"/>
                </a:solidFill>
                <a:latin typeface="Symbol" pitchFamily="2" charset="2"/>
              </a:rPr>
              <a:t>L</a:t>
            </a:r>
            <a:r>
              <a:rPr lang="en-US" sz="1600" b="1" dirty="0">
                <a:solidFill>
                  <a:srgbClr val="1E78DF"/>
                </a:solidFill>
              </a:rPr>
              <a:t> </a:t>
            </a:r>
            <a:r>
              <a:rPr lang="en-US" sz="1600" b="1" dirty="0">
                <a:solidFill>
                  <a:srgbClr val="1E78DF"/>
                </a:solidFill>
                <a:latin typeface="Symbol" pitchFamily="2" charset="2"/>
              </a:rPr>
              <a:t>g</a:t>
            </a:r>
            <a:endParaRPr lang="en-US" sz="1600" dirty="0">
              <a:solidFill>
                <a:srgbClr val="1E78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8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DDA06-C9E4-8E0B-20FC-A58846816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42"/>
          <a:stretch/>
        </p:blipFill>
        <p:spPr>
          <a:xfrm>
            <a:off x="1589997" y="1263701"/>
            <a:ext cx="4175943" cy="425741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3CACD9-1276-D35D-AF9E-8C8430D6BED5}"/>
              </a:ext>
            </a:extLst>
          </p:cNvPr>
          <p:cNvSpPr txBox="1"/>
          <p:nvPr/>
        </p:nvSpPr>
        <p:spPr>
          <a:xfrm>
            <a:off x="1687275" y="590797"/>
            <a:ext cx="4361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stem Font Regular"/>
              <a:buChar char="△"/>
            </a:pPr>
            <a:r>
              <a:rPr lang="en-US" sz="1600" dirty="0">
                <a:solidFill>
                  <a:srgbClr val="E1506E"/>
                </a:solidFill>
              </a:rPr>
              <a:t>Selected e </a:t>
            </a:r>
            <a:r>
              <a:rPr lang="en-US" sz="1600" dirty="0" err="1">
                <a:solidFill>
                  <a:srgbClr val="E1506E"/>
                </a:solidFill>
              </a:rPr>
              <a:t>p</a:t>
            </a:r>
            <a:r>
              <a:rPr lang="en-US" sz="1600" dirty="0" err="1">
                <a:solidFill>
                  <a:srgbClr val="E1506E"/>
                </a:solidFill>
                <a:sym typeface="Wingdings" pitchFamily="2" charset="2"/>
              </a:rPr>
              <a:t>e</a:t>
            </a:r>
            <a:r>
              <a:rPr lang="en-US" sz="1600" dirty="0">
                <a:solidFill>
                  <a:srgbClr val="E1506E"/>
                </a:solidFill>
                <a:sym typeface="Wingdings" pitchFamily="2" charset="2"/>
              </a:rPr>
              <a:t>’</a:t>
            </a:r>
            <a:r>
              <a:rPr lang="en-US" sz="1600" dirty="0">
                <a:solidFill>
                  <a:srgbClr val="E1506E"/>
                </a:solidFill>
              </a:rPr>
              <a:t> </a:t>
            </a:r>
            <a:r>
              <a:rPr lang="en-US" sz="1600" dirty="0">
                <a:solidFill>
                  <a:srgbClr val="E1506E"/>
                </a:solidFill>
                <a:latin typeface="Symbol" pitchFamily="2" charset="2"/>
              </a:rPr>
              <a:t>(S</a:t>
            </a:r>
            <a:r>
              <a:rPr lang="en-US" sz="1600" dirty="0">
                <a:solidFill>
                  <a:srgbClr val="E1506E"/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E1506E"/>
                </a:solidFill>
                <a:latin typeface="Symbol" pitchFamily="2" charset="2"/>
              </a:rPr>
              <a:t>L</a:t>
            </a:r>
            <a:r>
              <a:rPr lang="en-US" sz="1600" dirty="0">
                <a:solidFill>
                  <a:srgbClr val="E1506E"/>
                </a:solidFill>
              </a:rPr>
              <a:t> </a:t>
            </a:r>
            <a:r>
              <a:rPr lang="en-US" sz="1600" dirty="0">
                <a:solidFill>
                  <a:srgbClr val="E1506E"/>
                </a:solidFill>
                <a:latin typeface="Symbol" pitchFamily="2" charset="2"/>
              </a:rPr>
              <a:t>g)</a:t>
            </a:r>
            <a:r>
              <a:rPr lang="en-US" sz="1600" dirty="0">
                <a:solidFill>
                  <a:srgbClr val="E1506E"/>
                </a:solidFill>
              </a:rPr>
              <a:t> X Events</a:t>
            </a:r>
          </a:p>
          <a:p>
            <a:pPr marL="285750" indent="-285750">
              <a:buSzPct val="81000"/>
              <a:buFont typeface="System Font Regular"/>
              <a:buChar char="🔵"/>
            </a:pPr>
            <a:r>
              <a:rPr lang="en-US" sz="1600" dirty="0">
                <a:solidFill>
                  <a:srgbClr val="1E78DF"/>
                </a:solidFill>
              </a:rPr>
              <a:t>Selected e </a:t>
            </a:r>
            <a:r>
              <a:rPr lang="en-US" sz="1600" dirty="0" err="1">
                <a:solidFill>
                  <a:srgbClr val="1E78DF"/>
                </a:solidFill>
              </a:rPr>
              <a:t>p</a:t>
            </a:r>
            <a:r>
              <a:rPr lang="en-US" sz="1600" dirty="0" err="1">
                <a:solidFill>
                  <a:srgbClr val="1E78DF"/>
                </a:solidFill>
                <a:sym typeface="Wingdings" pitchFamily="2" charset="2"/>
              </a:rPr>
              <a:t>e</a:t>
            </a:r>
            <a:r>
              <a:rPr lang="en-US" sz="1600" dirty="0">
                <a:solidFill>
                  <a:srgbClr val="1E78DF"/>
                </a:solidFill>
                <a:sym typeface="Wingdings" pitchFamily="2" charset="2"/>
              </a:rPr>
              <a:t>’</a:t>
            </a:r>
            <a:r>
              <a:rPr lang="en-US" sz="1600" dirty="0">
                <a:solidFill>
                  <a:srgbClr val="1E78DF"/>
                </a:solidFill>
              </a:rPr>
              <a:t> </a:t>
            </a:r>
            <a:r>
              <a:rPr lang="en-US" sz="1600" dirty="0">
                <a:solidFill>
                  <a:srgbClr val="1E78DF"/>
                </a:solidFill>
                <a:latin typeface="Symbol" pitchFamily="2" charset="2"/>
              </a:rPr>
              <a:t>L</a:t>
            </a:r>
            <a:r>
              <a:rPr lang="en-US" sz="1600" dirty="0">
                <a:solidFill>
                  <a:srgbClr val="1E78DF"/>
                </a:solidFill>
              </a:rPr>
              <a:t>  X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F3B94-D2B3-05C9-FF1C-EC3C7BAD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163"/>
          <a:stretch/>
        </p:blipFill>
        <p:spPr>
          <a:xfrm>
            <a:off x="6650941" y="1261870"/>
            <a:ext cx="4175943" cy="425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775123-0DDA-DF6A-9542-7D558C42453D}"/>
              </a:ext>
            </a:extLst>
          </p:cNvPr>
          <p:cNvSpPr txBox="1"/>
          <p:nvPr/>
        </p:nvSpPr>
        <p:spPr>
          <a:xfrm>
            <a:off x="6650942" y="593129"/>
            <a:ext cx="4175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stem Font Regular"/>
              <a:buChar char="△"/>
            </a:pPr>
            <a:r>
              <a:rPr lang="en-US" sz="1600" dirty="0">
                <a:solidFill>
                  <a:srgbClr val="59CF9F"/>
                </a:solidFill>
              </a:rPr>
              <a:t>With Veto against e </a:t>
            </a:r>
            <a:r>
              <a:rPr lang="en-US" sz="1600" dirty="0" err="1">
                <a:solidFill>
                  <a:srgbClr val="59CF9F"/>
                </a:solidFill>
              </a:rPr>
              <a:t>p</a:t>
            </a:r>
            <a:r>
              <a:rPr lang="en-US" sz="1600" dirty="0" err="1">
                <a:solidFill>
                  <a:srgbClr val="59CF9F"/>
                </a:solidFill>
                <a:sym typeface="Wingdings" pitchFamily="2" charset="2"/>
              </a:rPr>
              <a:t>e</a:t>
            </a:r>
            <a:r>
              <a:rPr lang="en-US" sz="1600" dirty="0">
                <a:solidFill>
                  <a:srgbClr val="59CF9F"/>
                </a:solidFill>
                <a:sym typeface="Wingdings" pitchFamily="2" charset="2"/>
              </a:rPr>
              <a:t>’</a:t>
            </a:r>
            <a:r>
              <a:rPr lang="en-US" sz="1600" dirty="0">
                <a:solidFill>
                  <a:srgbClr val="59CF9F"/>
                </a:solidFill>
              </a:rPr>
              <a:t> </a:t>
            </a:r>
            <a:r>
              <a:rPr lang="en-US" sz="1600" dirty="0">
                <a:solidFill>
                  <a:srgbClr val="59CF9F"/>
                </a:solidFill>
                <a:latin typeface="Symbol" pitchFamily="2" charset="2"/>
              </a:rPr>
              <a:t>(S</a:t>
            </a:r>
            <a:r>
              <a:rPr lang="en-US" sz="1600" dirty="0">
                <a:solidFill>
                  <a:srgbClr val="59CF9F"/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59CF9F"/>
                </a:solidFill>
                <a:latin typeface="Symbol" pitchFamily="2" charset="2"/>
              </a:rPr>
              <a:t>L</a:t>
            </a:r>
            <a:r>
              <a:rPr lang="en-US" sz="1600" dirty="0">
                <a:solidFill>
                  <a:srgbClr val="59CF9F"/>
                </a:solidFill>
              </a:rPr>
              <a:t> </a:t>
            </a:r>
            <a:r>
              <a:rPr lang="en-US" sz="1600" dirty="0">
                <a:solidFill>
                  <a:srgbClr val="59CF9F"/>
                </a:solidFill>
                <a:latin typeface="Symbol" pitchFamily="2" charset="2"/>
              </a:rPr>
              <a:t>g)</a:t>
            </a:r>
            <a:r>
              <a:rPr lang="en-US" sz="1600" dirty="0">
                <a:solidFill>
                  <a:srgbClr val="59CF9F"/>
                </a:solidFill>
              </a:rPr>
              <a:t> X Events</a:t>
            </a:r>
          </a:p>
          <a:p>
            <a:pPr marL="285750" indent="-285750">
              <a:buSzPct val="81000"/>
              <a:buFont typeface="System Font Regular"/>
              <a:buChar char="🔵"/>
            </a:pPr>
            <a:r>
              <a:rPr lang="en-US" sz="1600" dirty="0">
                <a:solidFill>
                  <a:srgbClr val="1E78DF"/>
                </a:solidFill>
              </a:rPr>
              <a:t>Selected e </a:t>
            </a:r>
            <a:r>
              <a:rPr lang="en-US" sz="1600" dirty="0" err="1">
                <a:solidFill>
                  <a:srgbClr val="1E78DF"/>
                </a:solidFill>
              </a:rPr>
              <a:t>p</a:t>
            </a:r>
            <a:r>
              <a:rPr lang="en-US" sz="1600" dirty="0" err="1">
                <a:solidFill>
                  <a:srgbClr val="1E78DF"/>
                </a:solidFill>
                <a:sym typeface="Wingdings" pitchFamily="2" charset="2"/>
              </a:rPr>
              <a:t>e</a:t>
            </a:r>
            <a:r>
              <a:rPr lang="en-US" sz="1600" dirty="0">
                <a:solidFill>
                  <a:srgbClr val="1E78DF"/>
                </a:solidFill>
                <a:sym typeface="Wingdings" pitchFamily="2" charset="2"/>
              </a:rPr>
              <a:t>’</a:t>
            </a:r>
            <a:r>
              <a:rPr lang="en-US" sz="1600" dirty="0">
                <a:solidFill>
                  <a:srgbClr val="1E78DF"/>
                </a:solidFill>
              </a:rPr>
              <a:t> </a:t>
            </a:r>
            <a:r>
              <a:rPr lang="en-US" sz="1600" dirty="0">
                <a:solidFill>
                  <a:srgbClr val="1E78DF"/>
                </a:solidFill>
                <a:latin typeface="Symbol" pitchFamily="2" charset="2"/>
              </a:rPr>
              <a:t>L</a:t>
            </a:r>
            <a:r>
              <a:rPr lang="en-US" sz="1600" dirty="0">
                <a:solidFill>
                  <a:srgbClr val="1E78DF"/>
                </a:solidFill>
              </a:rPr>
              <a:t>  X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4AA9F-884A-FB34-C8B2-04493F62E5F6}"/>
              </a:ext>
            </a:extLst>
          </p:cNvPr>
          <p:cNvSpPr txBox="1"/>
          <p:nvPr/>
        </p:nvSpPr>
        <p:spPr>
          <a:xfrm>
            <a:off x="5992151" y="5691258"/>
            <a:ext cx="58362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Little effect of veto on BSA distribution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2A95A7-FA68-CCD8-194E-63C6CDCB7DB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Study of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S</a:t>
            </a:r>
            <a:r>
              <a:rPr lang="en-US" sz="2400" b="1" dirty="0">
                <a:solidFill>
                  <a:srgbClr val="C00000"/>
                </a:solidFill>
              </a:rPr>
              <a:t> Contamination from e </a:t>
            </a:r>
            <a:r>
              <a:rPr lang="en-US" sz="2400" b="1" dirty="0" err="1">
                <a:solidFill>
                  <a:srgbClr val="C00000"/>
                </a:solidFill>
              </a:rPr>
              <a:t>p</a:t>
            </a:r>
            <a:r>
              <a:rPr lang="en-US" sz="2400" b="1" dirty="0" err="1">
                <a:solidFill>
                  <a:srgbClr val="C00000"/>
                </a:solidFill>
                <a:sym typeface="Wingdings" pitchFamily="2" charset="2"/>
              </a:rPr>
              <a:t>e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’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(S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g)</a:t>
            </a:r>
            <a:r>
              <a:rPr lang="en-US" sz="2400" b="1" dirty="0">
                <a:solidFill>
                  <a:srgbClr val="C00000"/>
                </a:solidFill>
              </a:rPr>
              <a:t> X Events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B4C17B36-4CD1-F3EA-CF3B-CAA6AD7E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13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155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90A074-7361-32F2-6ACE-3CEC4E41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81" y="3722209"/>
            <a:ext cx="10464259" cy="2546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BF16D-A71D-EC1C-E30A-F3408AA6CC55}"/>
              </a:ext>
            </a:extLst>
          </p:cNvPr>
          <p:cNvSpPr txBox="1"/>
          <p:nvPr/>
        </p:nvSpPr>
        <p:spPr>
          <a:xfrm>
            <a:off x="1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as a Function of MM</a:t>
            </a:r>
            <a:r>
              <a:rPr lang="en-US" sz="2400" b="1" baseline="-250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with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g</a:t>
            </a:r>
            <a:r>
              <a:rPr lang="en-US" sz="2400" b="1" dirty="0">
                <a:solidFill>
                  <a:srgbClr val="C00000"/>
                </a:solidFill>
              </a:rPr>
              <a:t> Veto*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8DEEA-11E5-5504-C429-BA5E87E0D3BB}"/>
              </a:ext>
            </a:extLst>
          </p:cNvPr>
          <p:cNvSpPr txBox="1"/>
          <p:nvPr/>
        </p:nvSpPr>
        <p:spPr>
          <a:xfrm>
            <a:off x="9419422" y="115187"/>
            <a:ext cx="2742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sym typeface="Wingdings" pitchFamily="2" charset="2"/>
              </a:rPr>
              <a:t>* Veto against cos(</a:t>
            </a:r>
            <a:r>
              <a:rPr lang="en-US" sz="14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Lg</a:t>
            </a:r>
            <a:r>
              <a:rPr lang="en-US" sz="1400" dirty="0">
                <a:solidFill>
                  <a:srgbClr val="C00000"/>
                </a:solidFill>
                <a:sym typeface="Wingdings" pitchFamily="2" charset="2"/>
              </a:rPr>
              <a:t>)&gt;0.6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00493A93-D601-1ABE-8543-DD80FC47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14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713C3F-27CF-90B9-414F-A1E31460F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708" y="1153837"/>
            <a:ext cx="10287989" cy="24921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45BB13-6C29-BF1F-ADBB-A845CBE30E28}"/>
              </a:ext>
            </a:extLst>
          </p:cNvPr>
          <p:cNvSpPr txBox="1"/>
          <p:nvPr/>
        </p:nvSpPr>
        <p:spPr>
          <a:xfrm>
            <a:off x="264142" y="5439002"/>
            <a:ext cx="1212118" cy="369332"/>
          </a:xfrm>
          <a:prstGeom prst="rect">
            <a:avLst/>
          </a:prstGeom>
          <a:noFill/>
          <a:ln w="28575">
            <a:solidFill>
              <a:srgbClr val="89D64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>
                <a:latin typeface="Symbol" pitchFamily="2" charset="2"/>
              </a:rPr>
              <a:t>L </a:t>
            </a:r>
            <a:r>
              <a:rPr lang="en-US" dirty="0"/>
              <a:t>events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86DA20D3-7FA7-03C0-4A3D-3C9774C8A6C2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476260" y="5191255"/>
            <a:ext cx="682784" cy="432413"/>
          </a:xfrm>
          <a:prstGeom prst="bentConnector3">
            <a:avLst/>
          </a:prstGeom>
          <a:ln w="25400">
            <a:solidFill>
              <a:srgbClr val="89D64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6A5CEB-7616-FBF0-AB41-A33244E8838C}"/>
              </a:ext>
            </a:extLst>
          </p:cNvPr>
          <p:cNvSpPr/>
          <p:nvPr/>
        </p:nvSpPr>
        <p:spPr>
          <a:xfrm>
            <a:off x="2105496" y="514651"/>
            <a:ext cx="3213353" cy="639185"/>
          </a:xfrm>
          <a:prstGeom prst="rect">
            <a:avLst/>
          </a:prstGeom>
          <a:solidFill>
            <a:srgbClr val="FF0000">
              <a:alpha val="188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TFR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E01CDC-9277-DA18-458F-16F7DAFC8127}"/>
              </a:ext>
            </a:extLst>
          </p:cNvPr>
          <p:cNvSpPr/>
          <p:nvPr/>
        </p:nvSpPr>
        <p:spPr>
          <a:xfrm>
            <a:off x="5379761" y="514651"/>
            <a:ext cx="3337060" cy="639186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SR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D18738-93BC-B2D8-AF32-4480E9CC0559}"/>
              </a:ext>
            </a:extLst>
          </p:cNvPr>
          <p:cNvSpPr/>
          <p:nvPr/>
        </p:nvSpPr>
        <p:spPr>
          <a:xfrm>
            <a:off x="8774206" y="514651"/>
            <a:ext cx="3319088" cy="649956"/>
          </a:xfrm>
          <a:prstGeom prst="rect">
            <a:avLst/>
          </a:prstGeom>
          <a:solidFill>
            <a:schemeClr val="accent1">
              <a:alpha val="2228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CFR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D0E033-A435-CD51-A393-531EB48C02F4}"/>
              </a:ext>
            </a:extLst>
          </p:cNvPr>
          <p:cNvSpPr txBox="1"/>
          <p:nvPr/>
        </p:nvSpPr>
        <p:spPr>
          <a:xfrm>
            <a:off x="42160" y="3005278"/>
            <a:ext cx="1688602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bIns="18288" rtlCol="0">
            <a:spAutoFit/>
          </a:bodyPr>
          <a:lstStyle/>
          <a:p>
            <a:r>
              <a:rPr lang="en-US" sz="1600" dirty="0"/>
              <a:t>The difference between the blue and green data points gives an estimate of the contribution of the background under the K</a:t>
            </a:r>
            <a:r>
              <a:rPr lang="en-US" sz="1600" baseline="30000" dirty="0"/>
              <a:t>+ </a:t>
            </a:r>
            <a:r>
              <a:rPr lang="en-US" sz="1600" dirty="0"/>
              <a:t>peak</a:t>
            </a:r>
          </a:p>
        </p:txBody>
      </p:sp>
    </p:spTree>
    <p:extLst>
      <p:ext uri="{BB962C8B-B14F-4D97-AF65-F5344CB8AC3E}">
        <p14:creationId xmlns:p14="http://schemas.microsoft.com/office/powerpoint/2010/main" val="82109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F49AD5C-12DB-F187-E8B1-3127BB4A07B5}"/>
              </a:ext>
            </a:extLst>
          </p:cNvPr>
          <p:cNvSpPr txBox="1"/>
          <p:nvPr/>
        </p:nvSpPr>
        <p:spPr>
          <a:xfrm>
            <a:off x="0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Observations 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1" name="Slide Number Placeholder 28">
            <a:extLst>
              <a:ext uri="{FF2B5EF4-FFF2-40B4-BE49-F238E27FC236}">
                <a16:creationId xmlns:a16="http://schemas.microsoft.com/office/drawing/2014/main" id="{D9B1CC19-AAE8-8B3C-A1BB-83431DAABCF8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15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DD275-3DF2-81AE-332C-287C601D32A3}"/>
              </a:ext>
            </a:extLst>
          </p:cNvPr>
          <p:cNvSpPr txBox="1"/>
          <p:nvPr/>
        </p:nvSpPr>
        <p:spPr>
          <a:xfrm>
            <a:off x="1086548" y="678656"/>
            <a:ext cx="62465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BSA (with </a:t>
            </a:r>
            <a:r>
              <a:rPr lang="en-US" dirty="0">
                <a:latin typeface="Symbol" pitchFamily="2" charset="2"/>
              </a:rPr>
              <a:t>f</a:t>
            </a:r>
            <a:r>
              <a:rPr lang="en-US" dirty="0"/>
              <a:t> computed </a:t>
            </a:r>
            <a:r>
              <a:rPr lang="en-US" dirty="0" err="1"/>
              <a:t>wrt</a:t>
            </a:r>
            <a:r>
              <a:rPr lang="en-US" dirty="0"/>
              <a:t> the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) sign flip is observed in the CFR when the contribution to ep </a:t>
            </a:r>
            <a:r>
              <a:rPr lang="en-US" dirty="0">
                <a:sym typeface="Wingdings" pitchFamily="2" charset="2"/>
              </a:rPr>
              <a:t> e’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X</a:t>
            </a:r>
            <a:r>
              <a:rPr lang="en-US" dirty="0"/>
              <a:t> from the reaction ep </a:t>
            </a:r>
            <a:r>
              <a:rPr lang="en-US" dirty="0">
                <a:sym typeface="Wingdings" pitchFamily="2" charset="2"/>
              </a:rPr>
              <a:t> e’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K</a:t>
            </a:r>
            <a:r>
              <a:rPr lang="en-US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 is negligible: </a:t>
            </a:r>
          </a:p>
          <a:p>
            <a:pPr marL="742950" lvl="1" indent="-285750">
              <a:buFont typeface="System Font Regular"/>
              <a:buChar char="−"/>
            </a:pPr>
            <a:r>
              <a:rPr lang="en-US" dirty="0">
                <a:sym typeface="Wingdings" pitchFamily="2" charset="2"/>
              </a:rPr>
              <a:t>Region MM &gt; 1.2 GeV</a:t>
            </a:r>
          </a:p>
          <a:p>
            <a:pPr marL="742950" lvl="1" indent="-285750">
              <a:buFont typeface="System Font Regular"/>
              <a:buChar char="−"/>
            </a:pPr>
            <a:r>
              <a:rPr lang="en-US" dirty="0">
                <a:sym typeface="Wingdings" pitchFamily="2" charset="2"/>
              </a:rPr>
              <a:t>Region </a:t>
            </a:r>
            <a:r>
              <a:rPr lang="en-US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 &lt; 0.15</a:t>
            </a:r>
          </a:p>
          <a:p>
            <a:pPr marL="742950" lvl="1" indent="-285750">
              <a:buFont typeface="System Font Regular"/>
              <a:buChar char="−"/>
            </a:pPr>
            <a:r>
              <a:rPr lang="en-US" dirty="0">
                <a:sym typeface="Wingdings" pitchFamily="2" charset="2"/>
              </a:rPr>
              <a:t>Region W &gt; 3 GeV</a:t>
            </a:r>
          </a:p>
          <a:p>
            <a:pPr marL="742950" lvl="1" indent="-285750">
              <a:buFont typeface="System Font Regular"/>
              <a:buChar char="−"/>
            </a:pPr>
            <a:endParaRPr lang="en-US" dirty="0">
              <a:sym typeface="Wingdings" pitchFamily="2" charset="2"/>
            </a:endParaRPr>
          </a:p>
          <a:p>
            <a:pPr marL="742950" lvl="1" indent="-285750">
              <a:buFont typeface="System Font Regular"/>
              <a:buChar char="−"/>
            </a:pPr>
            <a:endParaRPr lang="en-US" dirty="0">
              <a:sym typeface="Wingdings" pitchFamily="2" charset="2"/>
            </a:endParaRPr>
          </a:p>
          <a:p>
            <a:pPr marL="742950" lvl="1" indent="-285750">
              <a:buFont typeface="System Font Regular"/>
              <a:buChar char="−"/>
            </a:pPr>
            <a:endParaRPr lang="en-US" dirty="0">
              <a:sym typeface="Wingdings" pitchFamily="2" charset="2"/>
            </a:endParaRPr>
          </a:p>
          <a:p>
            <a:pPr marL="742950" lvl="1" indent="-285750">
              <a:buFont typeface="System Font Regular"/>
              <a:buChar char="−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When the </a:t>
            </a:r>
            <a:r>
              <a:rPr lang="en-US" dirty="0"/>
              <a:t>reaction ep </a:t>
            </a:r>
            <a:r>
              <a:rPr lang="en-US" dirty="0">
                <a:sym typeface="Wingdings" pitchFamily="2" charset="2"/>
              </a:rPr>
              <a:t> e’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K</a:t>
            </a:r>
            <a:r>
              <a:rPr lang="en-US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 is not negligible the BSA as a function of </a:t>
            </a:r>
            <a:r>
              <a:rPr lang="en-US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F</a:t>
            </a:r>
            <a:r>
              <a:rPr lang="en-US" dirty="0">
                <a:sym typeface="Wingdings" pitchFamily="2" charset="2"/>
              </a:rPr>
              <a:t> is negative for all values of </a:t>
            </a:r>
            <a:r>
              <a:rPr lang="en-US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F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The contamination from the reaction </a:t>
            </a:r>
            <a:r>
              <a:rPr lang="en-US" dirty="0"/>
              <a:t>ep </a:t>
            </a:r>
            <a:r>
              <a:rPr lang="en-US" dirty="0">
                <a:sym typeface="Wingdings" pitchFamily="2" charset="2"/>
              </a:rPr>
              <a:t> e’ </a:t>
            </a:r>
            <a:r>
              <a:rPr lang="en-US" dirty="0">
                <a:latin typeface="Symbol" pitchFamily="2" charset="2"/>
                <a:sym typeface="Wingdings" pitchFamily="2" charset="2"/>
              </a:rPr>
              <a:t>S(Lg)</a:t>
            </a:r>
            <a:r>
              <a:rPr lang="en-US" dirty="0">
                <a:sym typeface="Wingdings" pitchFamily="2" charset="2"/>
              </a:rPr>
              <a:t> X</a:t>
            </a:r>
            <a:r>
              <a:rPr lang="en-US" dirty="0"/>
              <a:t> has minimal impact on the BSA behavior as a function </a:t>
            </a:r>
            <a:r>
              <a:rPr lang="en-US" dirty="0">
                <a:sym typeface="Wingdings" pitchFamily="2" charset="2"/>
              </a:rPr>
              <a:t>of </a:t>
            </a:r>
            <a:r>
              <a:rPr lang="en-US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F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12F9E-AB89-CC80-AE6C-527E64F25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7"/>
          <a:stretch/>
        </p:blipFill>
        <p:spPr>
          <a:xfrm>
            <a:off x="8800070" y="460610"/>
            <a:ext cx="2849357" cy="2190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BC3B29-DABE-A0AF-C2A4-DA7931A4CCFD}"/>
              </a:ext>
            </a:extLst>
          </p:cNvPr>
          <p:cNvSpPr txBox="1"/>
          <p:nvPr/>
        </p:nvSpPr>
        <p:spPr>
          <a:xfrm>
            <a:off x="8634470" y="593334"/>
            <a:ext cx="1831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baseline="-25000" dirty="0" err="1">
                <a:solidFill>
                  <a:srgbClr val="0070C0"/>
                </a:solidFill>
                <a:sym typeface="Wingdings" pitchFamily="2" charset="2"/>
              </a:rPr>
              <a:t>B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&lt; 0.15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7976AC-AF4D-47EF-BB65-C8C457C9854F}"/>
              </a:ext>
            </a:extLst>
          </p:cNvPr>
          <p:cNvGrpSpPr/>
          <p:nvPr/>
        </p:nvGrpSpPr>
        <p:grpSpPr>
          <a:xfrm>
            <a:off x="8163498" y="4945191"/>
            <a:ext cx="3565059" cy="1638377"/>
            <a:chOff x="8163498" y="4945191"/>
            <a:chExt cx="3565059" cy="16383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F429679-72DD-5AA7-42CB-B7A083C3D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3652"/>
            <a:stretch/>
          </p:blipFill>
          <p:spPr>
            <a:xfrm>
              <a:off x="9650776" y="4956208"/>
              <a:ext cx="2077781" cy="162736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266A47-8936-A46B-2602-78624030B998}"/>
                </a:ext>
              </a:extLst>
            </p:cNvPr>
            <p:cNvSpPr txBox="1"/>
            <p:nvPr/>
          </p:nvSpPr>
          <p:spPr>
            <a:xfrm>
              <a:off x="8163498" y="5045329"/>
              <a:ext cx="1701196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System Font Regular"/>
                <a:buChar char="△"/>
              </a:pPr>
              <a:r>
                <a:rPr lang="en-US" sz="1000" dirty="0">
                  <a:solidFill>
                    <a:srgbClr val="59CF9F"/>
                  </a:solidFill>
                </a:rPr>
                <a:t>With Veto against         e </a:t>
              </a:r>
              <a:r>
                <a:rPr lang="en-US" sz="1000" dirty="0" err="1">
                  <a:solidFill>
                    <a:srgbClr val="59CF9F"/>
                  </a:solidFill>
                </a:rPr>
                <a:t>p</a:t>
              </a:r>
              <a:r>
                <a:rPr lang="en-US" sz="1000" dirty="0" err="1">
                  <a:solidFill>
                    <a:srgbClr val="59CF9F"/>
                  </a:solidFill>
                  <a:sym typeface="Wingdings" pitchFamily="2" charset="2"/>
                </a:rPr>
                <a:t>e</a:t>
              </a:r>
              <a:r>
                <a:rPr lang="en-US" sz="1000" dirty="0">
                  <a:solidFill>
                    <a:srgbClr val="59CF9F"/>
                  </a:solidFill>
                  <a:sym typeface="Wingdings" pitchFamily="2" charset="2"/>
                </a:rPr>
                <a:t>’</a:t>
              </a:r>
              <a:r>
                <a:rPr lang="en-US" sz="1000" dirty="0">
                  <a:solidFill>
                    <a:srgbClr val="59CF9F"/>
                  </a:solidFill>
                </a:rPr>
                <a:t> </a:t>
              </a:r>
              <a:r>
                <a:rPr lang="en-US" sz="1000" dirty="0">
                  <a:solidFill>
                    <a:srgbClr val="59CF9F"/>
                  </a:solidFill>
                  <a:latin typeface="Symbol" pitchFamily="2" charset="2"/>
                </a:rPr>
                <a:t>(S</a:t>
              </a:r>
              <a:r>
                <a:rPr lang="en-US" sz="1000" dirty="0">
                  <a:solidFill>
                    <a:srgbClr val="59CF9F"/>
                  </a:solidFill>
                  <a:sym typeface="Wingdings" pitchFamily="2" charset="2"/>
                </a:rPr>
                <a:t></a:t>
              </a:r>
              <a:r>
                <a:rPr lang="en-US" sz="1000" dirty="0">
                  <a:solidFill>
                    <a:srgbClr val="59CF9F"/>
                  </a:solidFill>
                  <a:latin typeface="Symbol" pitchFamily="2" charset="2"/>
                </a:rPr>
                <a:t>L</a:t>
              </a:r>
              <a:r>
                <a:rPr lang="en-US" sz="1000" dirty="0">
                  <a:solidFill>
                    <a:srgbClr val="59CF9F"/>
                  </a:solidFill>
                </a:rPr>
                <a:t> </a:t>
              </a:r>
              <a:r>
                <a:rPr lang="en-US" sz="1000" dirty="0">
                  <a:solidFill>
                    <a:srgbClr val="59CF9F"/>
                  </a:solidFill>
                  <a:latin typeface="Symbol" pitchFamily="2" charset="2"/>
                </a:rPr>
                <a:t>g)</a:t>
              </a:r>
              <a:r>
                <a:rPr lang="en-US" sz="1000" dirty="0">
                  <a:solidFill>
                    <a:srgbClr val="59CF9F"/>
                  </a:solidFill>
                </a:rPr>
                <a:t> X Events</a:t>
              </a:r>
            </a:p>
            <a:p>
              <a:pPr marL="285750" indent="-285750">
                <a:buSzPct val="81000"/>
                <a:buFont typeface="System Font Regular"/>
                <a:buChar char="🔵"/>
              </a:pPr>
              <a:r>
                <a:rPr lang="en-US" sz="1000" dirty="0">
                  <a:solidFill>
                    <a:srgbClr val="1E78DF"/>
                  </a:solidFill>
                </a:rPr>
                <a:t>Selected e </a:t>
              </a:r>
              <a:r>
                <a:rPr lang="en-US" sz="1000" dirty="0" err="1">
                  <a:solidFill>
                    <a:srgbClr val="1E78DF"/>
                  </a:solidFill>
                </a:rPr>
                <a:t>p</a:t>
              </a:r>
              <a:r>
                <a:rPr lang="en-US" sz="1000" dirty="0" err="1">
                  <a:solidFill>
                    <a:srgbClr val="1E78DF"/>
                  </a:solidFill>
                  <a:sym typeface="Wingdings" pitchFamily="2" charset="2"/>
                </a:rPr>
                <a:t>e</a:t>
              </a:r>
              <a:r>
                <a:rPr lang="en-US" sz="1000" dirty="0">
                  <a:solidFill>
                    <a:srgbClr val="1E78DF"/>
                  </a:solidFill>
                  <a:sym typeface="Wingdings" pitchFamily="2" charset="2"/>
                </a:rPr>
                <a:t>’</a:t>
              </a:r>
              <a:r>
                <a:rPr lang="en-US" sz="1000" dirty="0">
                  <a:solidFill>
                    <a:srgbClr val="1E78DF"/>
                  </a:solidFill>
                </a:rPr>
                <a:t> </a:t>
              </a:r>
              <a:r>
                <a:rPr lang="en-US" sz="1000" dirty="0">
                  <a:solidFill>
                    <a:srgbClr val="1E78DF"/>
                  </a:solidFill>
                  <a:latin typeface="Symbol" pitchFamily="2" charset="2"/>
                </a:rPr>
                <a:t>L</a:t>
              </a:r>
              <a:r>
                <a:rPr lang="en-US" sz="1000" dirty="0">
                  <a:solidFill>
                    <a:srgbClr val="1E78DF"/>
                  </a:solidFill>
                </a:rPr>
                <a:t>  X Events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ECFA24-86D9-0CD7-3308-EA6BA2F3EE6E}"/>
                </a:ext>
              </a:extLst>
            </p:cNvPr>
            <p:cNvSpPr/>
            <p:nvPr/>
          </p:nvSpPr>
          <p:spPr>
            <a:xfrm>
              <a:off x="8185533" y="4945191"/>
              <a:ext cx="3543024" cy="1627359"/>
            </a:xfrm>
            <a:prstGeom prst="rect">
              <a:avLst/>
            </a:pr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CD3F464-AF01-26CF-6674-26CE778C32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29"/>
          <a:stretch/>
        </p:blipFill>
        <p:spPr>
          <a:xfrm>
            <a:off x="8800070" y="2652125"/>
            <a:ext cx="3029980" cy="2143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41AE2B-6D9E-D903-205E-59D2BB931617}"/>
              </a:ext>
            </a:extLst>
          </p:cNvPr>
          <p:cNvSpPr txBox="1"/>
          <p:nvPr/>
        </p:nvSpPr>
        <p:spPr>
          <a:xfrm>
            <a:off x="10224748" y="2696170"/>
            <a:ext cx="1424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LT’</a:t>
            </a:r>
            <a:r>
              <a:rPr lang="en-US" dirty="0"/>
              <a:t> vs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(K)</a:t>
            </a:r>
          </a:p>
        </p:txBody>
      </p:sp>
    </p:spTree>
    <p:extLst>
      <p:ext uri="{BB962C8B-B14F-4D97-AF65-F5344CB8AC3E}">
        <p14:creationId xmlns:p14="http://schemas.microsoft.com/office/powerpoint/2010/main" val="369669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F49AD5C-12DB-F187-E8B1-3127BB4A07B5}"/>
              </a:ext>
            </a:extLst>
          </p:cNvPr>
          <p:cNvSpPr txBox="1"/>
          <p:nvPr/>
        </p:nvSpPr>
        <p:spPr>
          <a:xfrm>
            <a:off x="0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Interpretation 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1" name="Slide Number Placeholder 28">
            <a:extLst>
              <a:ext uri="{FF2B5EF4-FFF2-40B4-BE49-F238E27FC236}">
                <a16:creationId xmlns:a16="http://schemas.microsoft.com/office/drawing/2014/main" id="{D9B1CC19-AAE8-8B3C-A1BB-83431DAABCF8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16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7EFE3-A318-EA82-D599-18B33EB71FB4}"/>
              </a:ext>
            </a:extLst>
          </p:cNvPr>
          <p:cNvSpPr txBox="1"/>
          <p:nvPr/>
        </p:nvSpPr>
        <p:spPr>
          <a:xfrm>
            <a:off x="77118" y="398717"/>
            <a:ext cx="164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F. </a:t>
            </a:r>
            <a:r>
              <a:rPr lang="en-US" dirty="0" err="1"/>
              <a:t>Benmokhtar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D11B3-577B-A97A-F8AE-16C1BECBF585}"/>
              </a:ext>
            </a:extLst>
          </p:cNvPr>
          <p:cNvSpPr txBox="1"/>
          <p:nvPr/>
        </p:nvSpPr>
        <p:spPr>
          <a:xfrm>
            <a:off x="6172200" y="506776"/>
            <a:ext cx="60198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Behavior (in region with minimal K</a:t>
            </a:r>
            <a:r>
              <a:rPr lang="en-US" sz="1600" baseline="30000" dirty="0"/>
              <a:t>+</a:t>
            </a:r>
            <a:r>
              <a:rPr lang="en-US" sz="1600" dirty="0"/>
              <a:t> contribution) similar to what is observed for the reaction ep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 err="1">
                <a:sym typeface="Wingdings" pitchFamily="2" charset="2"/>
              </a:rPr>
              <a:t>e’p</a:t>
            </a:r>
            <a:r>
              <a:rPr lang="en-US" sz="1600" dirty="0">
                <a:sym typeface="Wingdings" pitchFamily="2" charset="2"/>
              </a:rPr>
              <a:t>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Polarized u-quark kicked out likely responsible for sign of BSA in T- and C-FR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Quark dynamics govern s-quark spin orientation for 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sz="1600" dirty="0">
                <a:sym typeface="Wingdings" pitchFamily="2" charset="2"/>
              </a:rPr>
              <a:t> K</a:t>
            </a:r>
            <a:r>
              <a:rPr lang="en-US" sz="1600" baseline="30000" dirty="0">
                <a:sym typeface="Wingdings" pitchFamily="2" charset="2"/>
              </a:rPr>
              <a:t>+(*)</a:t>
            </a:r>
            <a:r>
              <a:rPr lang="en-US" sz="1600" dirty="0">
                <a:sym typeface="Wingdings" pitchFamily="2" charset="2"/>
              </a:rPr>
              <a:t> final states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Polarization of struck quark in the proton shown to be responsible for sign of asymmetry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sym typeface="Wingdings" pitchFamily="2" charset="2"/>
            </a:endParaRPr>
          </a:p>
          <a:p>
            <a:pPr lvl="1"/>
            <a:r>
              <a:rPr lang="en-US" sz="1400" dirty="0">
                <a:latin typeface="+mj-lt"/>
                <a:sym typeface="Wingdings" pitchFamily="2" charset="2"/>
              </a:rPr>
              <a:t>       </a:t>
            </a:r>
            <a:endParaRPr lang="en-US" sz="1600" dirty="0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442354-57C6-3385-7E88-040FD66C4281}"/>
              </a:ext>
            </a:extLst>
          </p:cNvPr>
          <p:cNvGrpSpPr/>
          <p:nvPr/>
        </p:nvGrpSpPr>
        <p:grpSpPr>
          <a:xfrm>
            <a:off x="3131156" y="768049"/>
            <a:ext cx="3080258" cy="2009493"/>
            <a:chOff x="173837" y="3109899"/>
            <a:chExt cx="3080258" cy="200949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A8C326-9B99-5A0E-9922-34613DCCEF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047"/>
            <a:stretch/>
          </p:blipFill>
          <p:spPr>
            <a:xfrm>
              <a:off x="383505" y="3109899"/>
              <a:ext cx="2870590" cy="200949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F9F920-928E-DFBC-D601-CA6BC31E0BC4}"/>
                </a:ext>
              </a:extLst>
            </p:cNvPr>
            <p:cNvSpPr txBox="1"/>
            <p:nvPr/>
          </p:nvSpPr>
          <p:spPr>
            <a:xfrm>
              <a:off x="173837" y="3133594"/>
              <a:ext cx="184520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dirty="0">
                  <a:solidFill>
                    <a:srgbClr val="0070C0"/>
                  </a:solidFill>
                </a:rPr>
                <a:t>ep </a:t>
              </a:r>
              <a:r>
                <a:rPr lang="en-US" dirty="0">
                  <a:solidFill>
                    <a:srgbClr val="0070C0"/>
                  </a:solidFill>
                  <a:sym typeface="Wingdings" pitchFamily="2" charset="2"/>
                </a:rPr>
                <a:t></a:t>
              </a:r>
              <a:r>
                <a:rPr lang="en-US" dirty="0" err="1">
                  <a:solidFill>
                    <a:srgbClr val="0070C0"/>
                  </a:solidFill>
                  <a:sym typeface="Wingdings" pitchFamily="2" charset="2"/>
                </a:rPr>
                <a:t>e’</a:t>
              </a:r>
              <a:r>
                <a:rPr lang="en-US" dirty="0" err="1">
                  <a:solidFill>
                    <a:srgbClr val="0070C0"/>
                  </a:solidFill>
                  <a:latin typeface="Symbol" pitchFamily="2" charset="2"/>
                  <a:sym typeface="Wingdings" pitchFamily="2" charset="2"/>
                </a:rPr>
                <a:t>L</a:t>
              </a:r>
              <a:r>
                <a:rPr lang="en-US" dirty="0">
                  <a:solidFill>
                    <a:srgbClr val="0070C0"/>
                  </a:solidFill>
                  <a:sym typeface="Wingdings" pitchFamily="2" charset="2"/>
                </a:rPr>
                <a:t> X</a:t>
              </a:r>
            </a:p>
            <a:p>
              <a:pPr lvl="1"/>
              <a:r>
                <a:rPr lang="en-US" dirty="0" err="1">
                  <a:solidFill>
                    <a:srgbClr val="0070C0"/>
                  </a:solidFill>
                  <a:sym typeface="Wingdings" pitchFamily="2" charset="2"/>
                </a:rPr>
                <a:t>x</a:t>
              </a:r>
              <a:r>
                <a:rPr lang="en-US" baseline="-25000" dirty="0" err="1">
                  <a:solidFill>
                    <a:srgbClr val="0070C0"/>
                  </a:solidFill>
                  <a:sym typeface="Wingdings" pitchFamily="2" charset="2"/>
                </a:rPr>
                <a:t>B</a:t>
              </a:r>
              <a:r>
                <a:rPr lang="en-US" dirty="0">
                  <a:solidFill>
                    <a:srgbClr val="0070C0"/>
                  </a:solidFill>
                  <a:sym typeface="Wingdings" pitchFamily="2" charset="2"/>
                </a:rPr>
                <a:t> &lt; 0.15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CC63ADA-5A84-9EAA-54BC-2990A49061A5}"/>
                </a:ext>
              </a:extLst>
            </p:cNvPr>
            <p:cNvCxnSpPr/>
            <p:nvPr/>
          </p:nvCxnSpPr>
          <p:spPr>
            <a:xfrm flipV="1">
              <a:off x="1807839" y="3133594"/>
              <a:ext cx="0" cy="180271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119CCE2-3C49-CB90-EF86-6B926ECAD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1" y="3284618"/>
            <a:ext cx="8216359" cy="2672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AA3B70-4171-7127-823F-B65CDF6063FD}"/>
              </a:ext>
            </a:extLst>
          </p:cNvPr>
          <p:cNvSpPr txBox="1"/>
          <p:nvPr/>
        </p:nvSpPr>
        <p:spPr>
          <a:xfrm>
            <a:off x="2209801" y="6114422"/>
            <a:ext cx="613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  <a:sym typeface="Wingdings" pitchFamily="2" charset="2"/>
              </a:rPr>
              <a:t>S. Diehl et al. </a:t>
            </a:r>
            <a:r>
              <a:rPr lang="en-US" sz="1800" dirty="0">
                <a:solidFill>
                  <a:srgbClr val="211E1E"/>
                </a:solidFill>
                <a:effectLst/>
                <a:latin typeface="+mj-lt"/>
              </a:rPr>
              <a:t>PRL 131, 021901 (2023)</a:t>
            </a:r>
            <a:r>
              <a:rPr lang="en-US" sz="1800" dirty="0">
                <a:solidFill>
                  <a:srgbClr val="211E1E"/>
                </a:solidFill>
                <a:effectLst/>
                <a:latin typeface="+mj-lt"/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6F794-9CF8-BCFC-8C7F-727DD5610877}"/>
              </a:ext>
            </a:extLst>
          </p:cNvPr>
          <p:cNvSpPr txBox="1"/>
          <p:nvPr/>
        </p:nvSpPr>
        <p:spPr>
          <a:xfrm>
            <a:off x="8708569" y="3667127"/>
            <a:ext cx="30674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ß"/>
            </a:pPr>
            <a:r>
              <a:rPr lang="el-GR" sz="1800" dirty="0">
                <a:solidFill>
                  <a:srgbClr val="211E1E"/>
                </a:solidFill>
                <a:effectLst/>
                <a:latin typeface="AdvOTdd3b7348.I+03"/>
              </a:rPr>
              <a:t>γ</a:t>
            </a:r>
            <a:r>
              <a:rPr lang="en-US" sz="1800" dirty="0">
                <a:solidFill>
                  <a:srgbClr val="211E1E"/>
                </a:solidFill>
                <a:effectLst/>
                <a:latin typeface="AdvOTdd3b7348.I+03"/>
              </a:rPr>
              <a:t>*</a:t>
            </a:r>
            <a:r>
              <a:rPr lang="el-GR" sz="1800" dirty="0">
                <a:solidFill>
                  <a:srgbClr val="211E1E"/>
                </a:solidFill>
                <a:effectLst/>
                <a:latin typeface="AdvP4C4E74"/>
              </a:rPr>
              <a:t> </a:t>
            </a:r>
            <a:r>
              <a:rPr lang="en-US" sz="1800" dirty="0">
                <a:solidFill>
                  <a:srgbClr val="211E1E"/>
                </a:solidFill>
                <a:effectLst/>
                <a:latin typeface="AdvOT483a8203"/>
              </a:rPr>
              <a:t>kicks out a longitudinally polarized </a:t>
            </a:r>
            <a:r>
              <a:rPr lang="en-US" sz="1800" dirty="0">
                <a:solidFill>
                  <a:srgbClr val="211E1E"/>
                </a:solidFill>
                <a:effectLst/>
                <a:latin typeface="AdvTTd0b5fdba.I"/>
              </a:rPr>
              <a:t>u </a:t>
            </a:r>
            <a:r>
              <a:rPr lang="en-US" sz="1800" dirty="0">
                <a:solidFill>
                  <a:srgbClr val="211E1E"/>
                </a:solidFill>
                <a:effectLst/>
                <a:latin typeface="AdvOT483a8203"/>
              </a:rPr>
              <a:t>quark</a:t>
            </a:r>
            <a:endParaRPr lang="en-US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ß"/>
            </a:pP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ß"/>
            </a:pPr>
            <a:r>
              <a:rPr lang="el-GR" sz="1800" dirty="0">
                <a:solidFill>
                  <a:srgbClr val="211E1E"/>
                </a:solidFill>
                <a:effectLst/>
                <a:latin typeface="AdvOTdd3b7348.I+03"/>
              </a:rPr>
              <a:t>γ</a:t>
            </a:r>
            <a:r>
              <a:rPr lang="en-US" sz="1800" dirty="0">
                <a:solidFill>
                  <a:srgbClr val="211E1E"/>
                </a:solidFill>
                <a:effectLst/>
                <a:latin typeface="AdvOTdd3b7348.I+03"/>
              </a:rPr>
              <a:t>*</a:t>
            </a:r>
            <a:r>
              <a:rPr lang="el-GR" sz="1800" dirty="0">
                <a:solidFill>
                  <a:srgbClr val="211E1E"/>
                </a:solidFill>
                <a:effectLst/>
                <a:latin typeface="AdvP4C4E74"/>
              </a:rPr>
              <a:t> </a:t>
            </a:r>
            <a:r>
              <a:rPr lang="en-US" sz="1800" dirty="0">
                <a:solidFill>
                  <a:srgbClr val="211E1E"/>
                </a:solidFill>
                <a:effectLst/>
                <a:latin typeface="AdvOT483a8203"/>
              </a:rPr>
              <a:t>kicks out a longitudinally polarized </a:t>
            </a:r>
            <a:r>
              <a:rPr lang="en-US" sz="1800" dirty="0">
                <a:solidFill>
                  <a:srgbClr val="211E1E"/>
                </a:solidFill>
                <a:effectLst/>
                <a:latin typeface="AdvTTd0b5fdba.I"/>
              </a:rPr>
              <a:t>d </a:t>
            </a:r>
            <a:r>
              <a:rPr lang="en-US" sz="1800" dirty="0">
                <a:solidFill>
                  <a:srgbClr val="211E1E"/>
                </a:solidFill>
                <a:effectLst/>
                <a:latin typeface="AdvOT483a8203"/>
              </a:rPr>
              <a:t>quark in reaction </a:t>
            </a:r>
            <a:r>
              <a:rPr lang="en-US" sz="1800" dirty="0">
                <a:solidFill>
                  <a:srgbClr val="211E1E"/>
                </a:solidFill>
                <a:effectLst/>
                <a:latin typeface="AdvTTd0b5fdba.I"/>
              </a:rPr>
              <a:t>ep </a:t>
            </a:r>
            <a:r>
              <a:rPr lang="en-US" sz="1800" dirty="0">
                <a:solidFill>
                  <a:srgbClr val="211E1E"/>
                </a:solidFill>
                <a:effectLst/>
                <a:latin typeface="AdvOTd877c31c+21"/>
              </a:rPr>
              <a:t>→ </a:t>
            </a:r>
            <a:r>
              <a:rPr lang="en-US" sz="1800" dirty="0">
                <a:solidFill>
                  <a:srgbClr val="211E1E"/>
                </a:solidFill>
                <a:effectLst/>
                <a:latin typeface="AdvTTd0b5fdba.I"/>
              </a:rPr>
              <a:t>e</a:t>
            </a:r>
            <a:r>
              <a:rPr lang="en-US" dirty="0">
                <a:solidFill>
                  <a:srgbClr val="211E1E"/>
                </a:solidFill>
                <a:latin typeface="AdvP4C4E74"/>
              </a:rPr>
              <a:t>’ </a:t>
            </a:r>
            <a:r>
              <a:rPr lang="en-US" dirty="0">
                <a:solidFill>
                  <a:srgbClr val="211E1E"/>
                </a:solidFill>
                <a:latin typeface="Symbol" pitchFamily="2" charset="2"/>
              </a:rPr>
              <a:t>p</a:t>
            </a:r>
            <a:r>
              <a:rPr lang="en-US" baseline="30000" dirty="0">
                <a:solidFill>
                  <a:srgbClr val="211E1E"/>
                </a:solidFill>
                <a:latin typeface="Symbol" pitchFamily="2" charset="2"/>
              </a:rPr>
              <a:t>-</a:t>
            </a:r>
            <a:r>
              <a:rPr lang="en-US" dirty="0">
                <a:solidFill>
                  <a:srgbClr val="211E1E"/>
                </a:solidFill>
                <a:latin typeface="Symbol" pitchFamily="2" charset="2"/>
              </a:rPr>
              <a:t>D</a:t>
            </a:r>
            <a:r>
              <a:rPr lang="en-US" baseline="30000" dirty="0">
                <a:solidFill>
                  <a:srgbClr val="211E1E"/>
                </a:solidFill>
                <a:latin typeface="AdvP4C4E74"/>
              </a:rPr>
              <a:t>++</a:t>
            </a:r>
            <a:r>
              <a:rPr lang="el-GR" sz="1800" dirty="0">
                <a:solidFill>
                  <a:srgbClr val="211E1E"/>
                </a:solidFill>
                <a:effectLst/>
                <a:latin typeface="AdvTTd877c31c+22"/>
              </a:rPr>
              <a:t> </a:t>
            </a:r>
            <a:endParaRPr lang="el-G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73DC7-8E45-8487-9A2A-695641D01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39" y="739418"/>
            <a:ext cx="3388719" cy="2270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B393E-8E27-66DC-354F-34A17D7321C0}"/>
              </a:ext>
            </a:extLst>
          </p:cNvPr>
          <p:cNvSpPr txBox="1"/>
          <p:nvPr/>
        </p:nvSpPr>
        <p:spPr>
          <a:xfrm>
            <a:off x="205511" y="803439"/>
            <a:ext cx="1855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0070C0"/>
                </a:solidFill>
              </a:rPr>
              <a:t>ep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dirty="0" err="1">
                <a:solidFill>
                  <a:srgbClr val="0070C0"/>
                </a:solidFill>
                <a:sym typeface="Wingdings" pitchFamily="2" charset="2"/>
              </a:rPr>
              <a:t>e’p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350371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F49AD5C-12DB-F187-E8B1-3127BB4A07B5}"/>
              </a:ext>
            </a:extLst>
          </p:cNvPr>
          <p:cNvSpPr txBox="1"/>
          <p:nvPr/>
        </p:nvSpPr>
        <p:spPr>
          <a:xfrm>
            <a:off x="0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Interpretation ~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MS PGothic" charset="0"/>
              </a:rPr>
              <a:t>“diffractive” kinematics separation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1" name="Slide Number Placeholder 28">
            <a:extLst>
              <a:ext uri="{FF2B5EF4-FFF2-40B4-BE49-F238E27FC236}">
                <a16:creationId xmlns:a16="http://schemas.microsoft.com/office/drawing/2014/main" id="{D9B1CC19-AAE8-8B3C-A1BB-83431DAABCF8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17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7EFE3-A318-EA82-D599-18B33EB71FB4}"/>
              </a:ext>
            </a:extLst>
          </p:cNvPr>
          <p:cNvSpPr txBox="1"/>
          <p:nvPr/>
        </p:nvSpPr>
        <p:spPr>
          <a:xfrm>
            <a:off x="77118" y="398717"/>
            <a:ext cx="138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H. Avakian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D11B3-577B-A97A-F8AE-16C1BECBF585}"/>
              </a:ext>
            </a:extLst>
          </p:cNvPr>
          <p:cNvSpPr txBox="1"/>
          <p:nvPr/>
        </p:nvSpPr>
        <p:spPr>
          <a:xfrm>
            <a:off x="6140821" y="633097"/>
            <a:ext cx="6019801" cy="428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Behavior for exclusive </a:t>
            </a:r>
            <a:r>
              <a:rPr lang="en-US" sz="1600" dirty="0">
                <a:latin typeface="Symbol" pitchFamily="2" charset="2"/>
              </a:rPr>
              <a:t>r</a:t>
            </a:r>
            <a:r>
              <a:rPr lang="en-US" sz="1600" baseline="30000" dirty="0">
                <a:latin typeface="Symbol" pitchFamily="2" charset="2"/>
              </a:rPr>
              <a:t>0</a:t>
            </a:r>
            <a:r>
              <a:rPr lang="en-US" sz="1600" dirty="0"/>
              <a:t>p final state different from </a:t>
            </a:r>
            <a:r>
              <a:rPr lang="en-US" sz="1600" dirty="0" err="1">
                <a:latin typeface="Symbol" pitchFamily="2" charset="2"/>
              </a:rPr>
              <a:t>r</a:t>
            </a:r>
            <a:r>
              <a:rPr lang="en-US" sz="1600" baseline="30000" dirty="0" err="1">
                <a:latin typeface="Symbol" pitchFamily="2" charset="2"/>
              </a:rPr>
              <a:t>+</a:t>
            </a:r>
            <a:r>
              <a:rPr lang="en-US" sz="1600" dirty="0" err="1"/>
              <a:t>p</a:t>
            </a:r>
            <a:r>
              <a:rPr lang="en-US" sz="1600" dirty="0"/>
              <a:t> final state</a:t>
            </a:r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At high </a:t>
            </a:r>
            <a:r>
              <a:rPr lang="en-US" sz="1600" dirty="0" err="1">
                <a:sym typeface="Wingdings" pitchFamily="2" charset="2"/>
              </a:rPr>
              <a:t>z</a:t>
            </a:r>
            <a:r>
              <a:rPr lang="en-US" sz="1600" baseline="-25000" dirty="0" err="1">
                <a:sym typeface="Wingdings" pitchFamily="2" charset="2"/>
              </a:rPr>
              <a:t>h</a:t>
            </a:r>
            <a:r>
              <a:rPr lang="en-US" sz="1600" dirty="0">
                <a:sym typeface="Wingdings" pitchFamily="2" charset="2"/>
              </a:rPr>
              <a:t> =E</a:t>
            </a:r>
            <a:r>
              <a:rPr lang="en-US" sz="1600" baseline="-25000" dirty="0">
                <a:sym typeface="Wingdings" pitchFamily="2" charset="2"/>
              </a:rPr>
              <a:t>h</a:t>
            </a:r>
            <a:r>
              <a:rPr lang="en-US" sz="1600" dirty="0">
                <a:sym typeface="Wingdings" pitchFamily="2" charset="2"/>
              </a:rPr>
              <a:t>/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n</a:t>
            </a:r>
            <a:r>
              <a:rPr lang="en-US" sz="1600" dirty="0">
                <a:sym typeface="Wingdings" pitchFamily="2" charset="2"/>
              </a:rPr>
              <a:t> , effect from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charset="0"/>
              </a:rPr>
              <a:t>“diffractive” </a:t>
            </a:r>
            <a:r>
              <a:rPr lang="en-US" sz="1600" dirty="0">
                <a:latin typeface="Symbol" pitchFamily="2" charset="2"/>
              </a:rPr>
              <a:t>r</a:t>
            </a:r>
            <a:r>
              <a:rPr lang="en-US" sz="1600" baseline="30000" dirty="0">
                <a:latin typeface="Symbol" pitchFamily="2" charset="2"/>
              </a:rPr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30000" dirty="0">
              <a:latin typeface="Symbol" pitchFamily="2" charset="2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30000" dirty="0">
              <a:latin typeface="Symbol" pitchFamily="2" charset="2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Difference between quark-exchange and gluon-exchange processes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BSA sign flip possibly resulting from gluon-exchange dynamics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6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epe’</a:t>
            </a:r>
            <a:r>
              <a:rPr lang="en-US" sz="1600" dirty="0" err="1">
                <a:latin typeface="Symbol" pitchFamily="2" charset="2"/>
                <a:cs typeface="Calibri" panose="020F0502020204030204" pitchFamily="34" charset="0"/>
                <a:sym typeface="Wingdings" pitchFamily="2" charset="2"/>
              </a:rPr>
              <a:t>L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+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channel: non-diffractive channel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6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For </a:t>
            </a:r>
            <a:r>
              <a:rPr lang="en-US" sz="1600" dirty="0">
                <a:latin typeface="Symbol" pitchFamily="2" charset="2"/>
                <a:cs typeface="Calibri" panose="020F0502020204030204" pitchFamily="34" charset="0"/>
                <a:sym typeface="Wingdings" pitchFamily="2" charset="2"/>
              </a:rPr>
              <a:t>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semi-exclusive channel, BSA sign flip in CFR could come from excited kaon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7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Production mechanism of the K-meson in the Target </a:t>
            </a:r>
            <a:endParaRPr lang="en-US" sz="1600" dirty="0">
              <a:latin typeface="+mj-lt"/>
              <a:sym typeface="Wingdings" pitchFamily="2" charset="2"/>
            </a:endParaRPr>
          </a:p>
          <a:p>
            <a:pPr lvl="1"/>
            <a:r>
              <a:rPr lang="en-US" sz="1400" dirty="0">
                <a:latin typeface="+mj-lt"/>
                <a:sym typeface="Wingdings" pitchFamily="2" charset="2"/>
              </a:rPr>
              <a:t>       </a:t>
            </a:r>
            <a:endParaRPr lang="en-US" sz="1600" dirty="0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6F794-9CF8-BCFC-8C7F-727DD5610877}"/>
              </a:ext>
            </a:extLst>
          </p:cNvPr>
          <p:cNvSpPr txBox="1"/>
          <p:nvPr/>
        </p:nvSpPr>
        <p:spPr>
          <a:xfrm>
            <a:off x="3684494" y="2055918"/>
            <a:ext cx="306741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ß"/>
            </a:pPr>
            <a:r>
              <a:rPr lang="en-US" sz="1600" dirty="0">
                <a:sym typeface="Wingdings" pitchFamily="2" charset="2"/>
              </a:rPr>
              <a:t>non-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charset="0"/>
              </a:rPr>
              <a:t>“diffractive” channels</a:t>
            </a:r>
            <a:endParaRPr lang="en-US" sz="1600" dirty="0">
              <a:sym typeface="Wingdings" pitchFamily="2" charset="2"/>
            </a:endParaRPr>
          </a:p>
          <a:p>
            <a:endParaRPr lang="en-US" sz="1600" dirty="0">
              <a:sym typeface="Wingdings" pitchFamily="2" charset="2"/>
            </a:endParaRPr>
          </a:p>
          <a:p>
            <a:endParaRPr lang="en-US" sz="1600" dirty="0">
              <a:sym typeface="Wingdings" pitchFamily="2" charset="2"/>
            </a:endParaRPr>
          </a:p>
          <a:p>
            <a:endParaRPr lang="en-US" sz="1400" dirty="0">
              <a:sym typeface="Wingdings" pitchFamily="2" charset="2"/>
            </a:endParaRPr>
          </a:p>
          <a:p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ß"/>
            </a:pPr>
            <a:r>
              <a:rPr lang="en-US" sz="1600" dirty="0">
                <a:sym typeface="Wingdings" pitchFamily="2" charset="2"/>
              </a:rPr>
              <a:t>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charset="0"/>
              </a:rPr>
              <a:t>“diffractive” </a:t>
            </a:r>
            <a:r>
              <a:rPr lang="en-US" sz="1600" dirty="0">
                <a:latin typeface="Symbol" pitchFamily="2" charset="2"/>
              </a:rPr>
              <a:t>r</a:t>
            </a:r>
            <a:r>
              <a:rPr lang="en-US" sz="1600" baseline="30000" dirty="0">
                <a:latin typeface="Symbol" pitchFamily="2" charset="2"/>
              </a:rPr>
              <a:t>0  </a:t>
            </a:r>
            <a:r>
              <a:rPr lang="en-US" sz="1600" dirty="0">
                <a:latin typeface="Symbol" pitchFamily="2" charset="2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(VM)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fl2fuu-all-part.png">
            <a:extLst>
              <a:ext uri="{FF2B5EF4-FFF2-40B4-BE49-F238E27FC236}">
                <a16:creationId xmlns:a16="http://schemas.microsoft.com/office/drawing/2014/main" id="{C2552F85-92FB-4189-BCE1-DD069B627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40884"/>
            <a:ext cx="3608294" cy="3159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C220D2-159E-C07A-41CC-F045C71C8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374" y="3940201"/>
            <a:ext cx="1952427" cy="1339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469550-8D77-A77D-46B4-AC41DE3B5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3" y="4200759"/>
            <a:ext cx="3622550" cy="26508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483043-7471-F493-7AAD-F7691402A9F5}"/>
              </a:ext>
            </a:extLst>
          </p:cNvPr>
          <p:cNvSpPr txBox="1"/>
          <p:nvPr/>
        </p:nvSpPr>
        <p:spPr>
          <a:xfrm>
            <a:off x="2753885" y="4288928"/>
            <a:ext cx="464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ymbol" pitchFamily="2" charset="2"/>
              </a:rPr>
              <a:t>r</a:t>
            </a:r>
            <a:r>
              <a:rPr lang="en-US" sz="1800" baseline="30000" dirty="0">
                <a:latin typeface="Symbol" pitchFamily="2" charset="2"/>
              </a:rPr>
              <a:t>0 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F96ED8-E397-FC83-A3E5-31AA00E8E8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845"/>
          <a:stretch/>
        </p:blipFill>
        <p:spPr>
          <a:xfrm>
            <a:off x="6172199" y="3982150"/>
            <a:ext cx="2214385" cy="23663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3A1CC-CD60-CFB3-EF62-E0FF67B8B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936" y="4090824"/>
            <a:ext cx="3795686" cy="22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F49AD5C-12DB-F187-E8B1-3127BB4A07B5}"/>
              </a:ext>
            </a:extLst>
          </p:cNvPr>
          <p:cNvSpPr txBox="1"/>
          <p:nvPr/>
        </p:nvSpPr>
        <p:spPr>
          <a:xfrm>
            <a:off x="0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Outlook 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1" name="Slide Number Placeholder 28">
            <a:extLst>
              <a:ext uri="{FF2B5EF4-FFF2-40B4-BE49-F238E27FC236}">
                <a16:creationId xmlns:a16="http://schemas.microsoft.com/office/drawing/2014/main" id="{D9B1CC19-AAE8-8B3C-A1BB-83431DAABCF8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18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2C9D2-767F-90C4-53F4-92A0A9DC5D7D}"/>
              </a:ext>
            </a:extLst>
          </p:cNvPr>
          <p:cNvSpPr txBox="1"/>
          <p:nvPr/>
        </p:nvSpPr>
        <p:spPr>
          <a:xfrm>
            <a:off x="540650" y="720977"/>
            <a:ext cx="1128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to identify which reaction is responsible for the BSA sign flip in the CFR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lot more statistics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nuclear target data (RGC), deuteron target data (RGB)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combining different datasets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Different data sets with different beam energies </a:t>
            </a:r>
            <a:r>
              <a:rPr lang="en-US" dirty="0">
                <a:sym typeface="Wingdings" pitchFamily="2" charset="2"/>
              </a:rPr>
              <a:t> combining distributions to be taken into consideration</a:t>
            </a:r>
          </a:p>
          <a:p>
            <a:pPr lvl="1"/>
            <a:r>
              <a:rPr lang="en-US" dirty="0">
                <a:sym typeface="Wingdings" pitchFamily="2" charset="2"/>
              </a:rPr>
              <a:t>					              different targets possibly requiring different  </a:t>
            </a:r>
          </a:p>
          <a:p>
            <a:pPr lvl="1"/>
            <a:r>
              <a:rPr lang="en-US" dirty="0">
                <a:sym typeface="Wingdings" pitchFamily="2" charset="2"/>
              </a:rPr>
              <a:t>                                                                                                 background rejection cuts, take Fermi motion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*</a:t>
            </a:r>
            <a:r>
              <a:rPr lang="en-US" dirty="0">
                <a:sym typeface="Wingdings" pitchFamily="2" charset="2"/>
              </a:rPr>
              <a:t> into account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FE66C-6C85-DE41-FD7A-82B7BCF69C49}"/>
              </a:ext>
            </a:extLst>
          </p:cNvPr>
          <p:cNvSpPr txBox="1"/>
          <p:nvPr/>
        </p:nvSpPr>
        <p:spPr>
          <a:xfrm>
            <a:off x="1028508" y="6249579"/>
            <a:ext cx="3660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RGK analysis consistent with RGA </a:t>
            </a:r>
            <a:r>
              <a:rPr lang="en-US" sz="1200" dirty="0" err="1">
                <a:solidFill>
                  <a:schemeClr val="accent1"/>
                </a:solidFill>
              </a:rPr>
              <a:t>ep</a:t>
            </a:r>
            <a:r>
              <a:rPr lang="en-US" sz="1200" dirty="0" err="1">
                <a:solidFill>
                  <a:schemeClr val="accent1"/>
                </a:solidFill>
                <a:sym typeface="Wingdings" pitchFamily="2" charset="2"/>
              </a:rPr>
              <a:t>e’</a:t>
            </a:r>
            <a:r>
              <a:rPr lang="en-US" sz="1200" dirty="0" err="1">
                <a:solidFill>
                  <a:schemeClr val="accent1"/>
                </a:solidFill>
                <a:latin typeface="Symbol" pitchFamily="2" charset="2"/>
                <a:sym typeface="Wingdings" pitchFamily="2" charset="2"/>
              </a:rPr>
              <a:t>L</a:t>
            </a:r>
            <a:r>
              <a:rPr lang="en-US" sz="1200" dirty="0" err="1">
                <a:solidFill>
                  <a:schemeClr val="accent1"/>
                </a:solidFill>
                <a:sym typeface="Wingdings" pitchFamily="2" charset="2"/>
              </a:rPr>
              <a:t>K</a:t>
            </a:r>
            <a:r>
              <a:rPr lang="en-US" sz="1200" baseline="30000" dirty="0">
                <a:solidFill>
                  <a:schemeClr val="accent1"/>
                </a:solidFill>
                <a:sym typeface="Wingdings" pitchFamily="2" charset="2"/>
              </a:rPr>
              <a:t>+</a:t>
            </a:r>
            <a:r>
              <a:rPr lang="en-US" sz="1200" dirty="0">
                <a:solidFill>
                  <a:schemeClr val="accent1"/>
                </a:solidFill>
              </a:rPr>
              <a:t> results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Dominant kaon contribution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10236-FBE2-E5D0-04E6-400F0628F416}"/>
              </a:ext>
            </a:extLst>
          </p:cNvPr>
          <p:cNvSpPr txBox="1"/>
          <p:nvPr/>
        </p:nvSpPr>
        <p:spPr>
          <a:xfrm>
            <a:off x="6975357" y="6244273"/>
            <a:ext cx="4757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RGC analysis indicative of possible sign flip evidenced in RGA analysis when kaon contribution is suppressed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9C11A7-6875-664F-9057-4B78219DC9A3}"/>
              </a:ext>
            </a:extLst>
          </p:cNvPr>
          <p:cNvSpPr txBox="1"/>
          <p:nvPr/>
        </p:nvSpPr>
        <p:spPr>
          <a:xfrm>
            <a:off x="9128848" y="5868817"/>
            <a:ext cx="306315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*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Fermi motion (not taken into account) affects MM  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7D05D0-92DC-AB1F-05F8-44673CC9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84" y="3588553"/>
            <a:ext cx="3245545" cy="2071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49A3E2-2205-7803-32AA-B12BDB8C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7" y="3591115"/>
            <a:ext cx="2764548" cy="2163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EE9A99-A0F4-912F-76B2-CA08FFA9F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455" y="3588553"/>
            <a:ext cx="3245545" cy="2071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1C643-06AA-39C9-0276-AAAAF90E4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588" y="3588553"/>
            <a:ext cx="2672090" cy="2071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9D6C6D-2746-9FB5-8C3E-11CBA79915EE}"/>
              </a:ext>
            </a:extLst>
          </p:cNvPr>
          <p:cNvSpPr/>
          <p:nvPr/>
        </p:nvSpPr>
        <p:spPr>
          <a:xfrm>
            <a:off x="6380026" y="3216913"/>
            <a:ext cx="1356449" cy="371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RGC Fall+Summer22 </a:t>
            </a:r>
          </a:p>
          <a:p>
            <a:pPr algn="ctr"/>
            <a:r>
              <a:rPr lang="en-US" sz="1100" dirty="0"/>
              <a:t>NH</a:t>
            </a:r>
            <a:r>
              <a:rPr lang="en-US" sz="1100" baseline="-25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A2D602-3F1D-DAAB-3467-534EC0EF17C7}"/>
              </a:ext>
            </a:extLst>
          </p:cNvPr>
          <p:cNvSpPr/>
          <p:nvPr/>
        </p:nvSpPr>
        <p:spPr>
          <a:xfrm>
            <a:off x="221745" y="3218194"/>
            <a:ext cx="1356449" cy="371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RGK 6.5+7.5 GeV</a:t>
            </a:r>
          </a:p>
          <a:p>
            <a:pPr algn="ctr"/>
            <a:r>
              <a:rPr lang="en-US" sz="1100" dirty="0"/>
              <a:t>LH</a:t>
            </a:r>
            <a:endParaRPr lang="en-US" sz="1100" baseline="-25000" dirty="0"/>
          </a:p>
        </p:txBody>
      </p:sp>
    </p:spTree>
    <p:extLst>
      <p:ext uri="{BB962C8B-B14F-4D97-AF65-F5344CB8AC3E}">
        <p14:creationId xmlns:p14="http://schemas.microsoft.com/office/powerpoint/2010/main" val="33303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E8237B-DA4A-1D5D-449D-3EEC5AE6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68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32995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4C6A16-4A16-68E6-413E-5B6CF333063A}"/>
              </a:ext>
            </a:extLst>
          </p:cNvPr>
          <p:cNvSpPr txBox="1"/>
          <p:nvPr/>
        </p:nvSpPr>
        <p:spPr>
          <a:xfrm>
            <a:off x="1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Motivation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32277CFE-D0FB-3BED-1A6E-6D12528939F2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2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7FBCA-9FDE-99F2-5556-EFAE3CFE41AE}"/>
              </a:ext>
            </a:extLst>
          </p:cNvPr>
          <p:cNvSpPr txBox="1"/>
          <p:nvPr/>
        </p:nvSpPr>
        <p:spPr>
          <a:xfrm>
            <a:off x="0" y="656302"/>
            <a:ext cx="1146429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Spin Asymmetry is a tool to understand hadronization.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Exclusive and semi-exclusive processes ep </a:t>
            </a:r>
            <a:r>
              <a:rPr lang="en-US" dirty="0">
                <a:sym typeface="Wingdings" pitchFamily="2" charset="2"/>
              </a:rPr>
              <a:t> e’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X (X=K</a:t>
            </a:r>
            <a:r>
              <a:rPr lang="en-US" baseline="30000" dirty="0">
                <a:sym typeface="Wingdings" pitchFamily="2" charset="2"/>
              </a:rPr>
              <a:t>(*)+</a:t>
            </a:r>
            <a:r>
              <a:rPr lang="en-US" dirty="0">
                <a:sym typeface="Wingdings" pitchFamily="2" charset="2"/>
              </a:rPr>
              <a:t>, K</a:t>
            </a:r>
            <a:r>
              <a:rPr lang="en-US" baseline="30000" dirty="0">
                <a:sym typeface="Wingdings" pitchFamily="2" charset="2"/>
              </a:rPr>
              <a:t>0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, …) </a:t>
            </a:r>
            <a:r>
              <a:rPr lang="en-US" dirty="0"/>
              <a:t>to separate: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kinematical regions (Target and Current Fragmentation Regions)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dynamical contributions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Results for various exclusive channels such as </a:t>
            </a:r>
            <a:r>
              <a:rPr lang="en-US" dirty="0" err="1"/>
              <a:t>ep</a:t>
            </a:r>
            <a:r>
              <a:rPr lang="en-US" dirty="0" err="1">
                <a:sym typeface="Wingdings" pitchFamily="2" charset="2"/>
              </a:rPr>
              <a:t>e’p</a:t>
            </a:r>
            <a:r>
              <a:rPr lang="en-US" dirty="0">
                <a:sym typeface="Wingdings" pitchFamily="2" charset="2"/>
              </a:rPr>
              <a:t>(n, </a:t>
            </a:r>
            <a:r>
              <a:rPr lang="en-US" dirty="0">
                <a:latin typeface="Symbol" pitchFamily="2" charset="2"/>
                <a:sym typeface="Wingdings" pitchFamily="2" charset="2"/>
              </a:rPr>
              <a:t>D</a:t>
            </a:r>
            <a:r>
              <a:rPr lang="en-US" dirty="0">
                <a:sym typeface="Wingdings" pitchFamily="2" charset="2"/>
              </a:rPr>
              <a:t>)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dirty="0"/>
              <a:t> (</a:t>
            </a:r>
            <a:r>
              <a:rPr lang="en-US" dirty="0" err="1"/>
              <a:t>S.Diehl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      and ep </a:t>
            </a:r>
            <a:r>
              <a:rPr lang="en-US" dirty="0">
                <a:sym typeface="Wingdings" pitchFamily="2" charset="2"/>
              </a:rPr>
              <a:t> e’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L(S)</a:t>
            </a:r>
            <a:r>
              <a:rPr lang="en-US" dirty="0">
                <a:sym typeface="Wingdings" pitchFamily="2" charset="2"/>
              </a:rPr>
              <a:t> K</a:t>
            </a:r>
            <a:r>
              <a:rPr lang="en-US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  (</a:t>
            </a:r>
            <a:r>
              <a:rPr lang="en-US" dirty="0" err="1">
                <a:sym typeface="Wingdings" pitchFamily="2" charset="2"/>
              </a:rPr>
              <a:t>D.Carman</a:t>
            </a:r>
            <a:r>
              <a:rPr lang="en-US" dirty="0">
                <a:sym typeface="Wingdings" pitchFamily="2" charset="2"/>
              </a:rPr>
              <a:t>)</a:t>
            </a:r>
            <a:r>
              <a:rPr lang="en-US" dirty="0"/>
              <a:t> and semi-inclusive </a:t>
            </a:r>
            <a:r>
              <a:rPr lang="en-US" dirty="0" err="1"/>
              <a:t>ep</a:t>
            </a:r>
            <a:r>
              <a:rPr lang="en-US" dirty="0" err="1">
                <a:sym typeface="Wingdings" pitchFamily="2" charset="2"/>
              </a:rPr>
              <a:t>e’p</a:t>
            </a:r>
            <a:r>
              <a:rPr lang="en-US" dirty="0">
                <a:sym typeface="Wingdings" pitchFamily="2" charset="2"/>
              </a:rPr>
              <a:t> X (</a:t>
            </a:r>
            <a:r>
              <a:rPr lang="en-US" dirty="0" err="1">
                <a:sym typeface="Wingdings" pitchFamily="2" charset="2"/>
              </a:rPr>
              <a:t>F.Benmokhtar</a:t>
            </a:r>
            <a:r>
              <a:rPr lang="en-US" baseline="30000" dirty="0">
                <a:sym typeface="Wingdings" pitchFamily="2" charset="2"/>
              </a:rPr>
              <a:t>*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r>
              <a:rPr lang="en-US" sz="1400" dirty="0">
                <a:sym typeface="Wingdings" pitchFamily="2" charset="2"/>
              </a:rPr>
              <a:t>           *</a:t>
            </a:r>
            <a:r>
              <a:rPr lang="en-US" sz="1200" dirty="0">
                <a:latin typeface="+mj-lt"/>
                <a:sym typeface="Wingdings" pitchFamily="2" charset="2"/>
              </a:rPr>
              <a:t>https://</a:t>
            </a:r>
            <a:r>
              <a:rPr lang="en-US" sz="1200" dirty="0" err="1">
                <a:latin typeface="+mj-lt"/>
                <a:sym typeface="Wingdings" pitchFamily="2" charset="2"/>
              </a:rPr>
              <a:t>indico.jlab.org</a:t>
            </a:r>
            <a:r>
              <a:rPr lang="en-US" sz="1200" dirty="0">
                <a:latin typeface="+mj-lt"/>
                <a:sym typeface="Wingdings" pitchFamily="2" charset="2"/>
              </a:rPr>
              <a:t>/event/910/contributions/15545/attachments/11958/18774/Benmokhtar-epX-Analysis-Collaboration-Nov-24.pdf</a:t>
            </a:r>
            <a:r>
              <a:rPr lang="en-US" dirty="0">
                <a:sym typeface="Wingdings" pitchFamily="2" charset="2"/>
              </a:rPr>
              <a:t>	</a:t>
            </a:r>
            <a:endParaRPr lang="en-US" dirty="0"/>
          </a:p>
          <a:p>
            <a:pPr lvl="1"/>
            <a:r>
              <a:rPr lang="en-US" sz="700" dirty="0"/>
              <a:t>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Comparison of these results with BSA for ep </a:t>
            </a:r>
            <a:r>
              <a:rPr lang="en-US" dirty="0">
                <a:sym typeface="Wingdings" pitchFamily="2" charset="2"/>
              </a:rPr>
              <a:t> e’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X can add another </a:t>
            </a:r>
          </a:p>
          <a:p>
            <a:pPr lvl="2"/>
            <a:r>
              <a:rPr lang="en-US" dirty="0">
                <a:sym typeface="Wingdings" pitchFamily="2" charset="2"/>
              </a:rPr>
              <a:t>      piece to the puzzle of production mechanism off a polarized quark </a:t>
            </a:r>
          </a:p>
          <a:p>
            <a:pPr lvl="2"/>
            <a:r>
              <a:rPr lang="en-US" dirty="0">
                <a:sym typeface="Wingdings" pitchFamily="2" charset="2"/>
              </a:rPr>
              <a:t>      inside an unpolarized proton</a:t>
            </a:r>
            <a:endParaRPr lang="en-US" dirty="0"/>
          </a:p>
          <a:p>
            <a:pPr lvl="3"/>
            <a:endParaRPr lang="en-US" sz="20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Exclusive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 p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 reconstruction advantages: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More accurate reconstruction of the azimuthal angle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Less background than using missing mass method, narrower </a:t>
            </a:r>
            <a:r>
              <a:rPr lang="en-US" dirty="0">
                <a:latin typeface="Symbol" pitchFamily="2" charset="2"/>
              </a:rPr>
              <a:t>L </a:t>
            </a:r>
            <a:r>
              <a:rPr lang="en-US" dirty="0">
                <a:sym typeface="Wingdings" pitchFamily="2" charset="2"/>
              </a:rPr>
              <a:t>signal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Allows to study contributions above ground-state K production</a:t>
            </a:r>
            <a:endParaRPr lang="en-US" dirty="0"/>
          </a:p>
          <a:p>
            <a:pPr lvl="1"/>
            <a:r>
              <a:rPr lang="en-US" sz="105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A17029-30FC-0830-C251-8539D9038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67" y="4092200"/>
            <a:ext cx="1387417" cy="323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3507A-6160-36F7-E3B0-6399C7C28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431" y="2135153"/>
            <a:ext cx="2805569" cy="1831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72EACF-BDFF-0220-39FB-AEC57D9F8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74" y="457049"/>
            <a:ext cx="2723795" cy="19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5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AFAE1-E80D-3687-FAFB-3F4AF1ECD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"/>
          <a:stretch/>
        </p:blipFill>
        <p:spPr>
          <a:xfrm>
            <a:off x="866723" y="561756"/>
            <a:ext cx="10458554" cy="6296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4C990-2DCF-B739-F3E8-03CABF62DD3A}"/>
              </a:ext>
            </a:extLst>
          </p:cNvPr>
          <p:cNvSpPr txBox="1"/>
          <p:nvPr/>
        </p:nvSpPr>
        <p:spPr>
          <a:xfrm>
            <a:off x="1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DIS Variables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8">
            <a:extLst>
              <a:ext uri="{FF2B5EF4-FFF2-40B4-BE49-F238E27FC236}">
                <a16:creationId xmlns:a16="http://schemas.microsoft.com/office/drawing/2014/main" id="{18CAE6BE-4B8A-65E0-A554-A454A159131C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20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8949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62CBCA-6FBD-3116-BCE7-145CBC2B5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4" y="1927459"/>
            <a:ext cx="11182378" cy="3308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B54476-D799-2287-1635-DF6EE133A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720" y="991026"/>
            <a:ext cx="3859730" cy="544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50D35B-6815-4165-7417-CB589232DE05}"/>
              </a:ext>
            </a:extLst>
          </p:cNvPr>
          <p:cNvSpPr txBox="1"/>
          <p:nvPr/>
        </p:nvSpPr>
        <p:spPr>
          <a:xfrm>
            <a:off x="1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Fragmentation Processes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28">
            <a:extLst>
              <a:ext uri="{FF2B5EF4-FFF2-40B4-BE49-F238E27FC236}">
                <a16:creationId xmlns:a16="http://schemas.microsoft.com/office/drawing/2014/main" id="{609D1089-C736-7024-61F2-66572D9948D9}"/>
              </a:ext>
            </a:extLst>
          </p:cNvPr>
          <p:cNvSpPr txBox="1">
            <a:spLocks/>
          </p:cNvSpPr>
          <p:nvPr/>
        </p:nvSpPr>
        <p:spPr>
          <a:xfrm>
            <a:off x="11585644" y="6583567"/>
            <a:ext cx="576054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21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10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FF62EA-7906-7C39-AF59-5F1A4B6B3F68}"/>
              </a:ext>
            </a:extLst>
          </p:cNvPr>
          <p:cNvSpPr txBox="1"/>
          <p:nvPr/>
        </p:nvSpPr>
        <p:spPr>
          <a:xfrm>
            <a:off x="0" y="-92333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as a Function of W and  Q</a:t>
            </a:r>
            <a:r>
              <a:rPr lang="en-US" sz="2400" b="1" baseline="30000" dirty="0">
                <a:solidFill>
                  <a:srgbClr val="C00000"/>
                </a:solidFill>
              </a:rPr>
              <a:t>2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C6BE5-E684-E16D-1FC8-9F0930A9A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20" y="143219"/>
            <a:ext cx="5795484" cy="4151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76E0841-D483-264A-A780-9DB27C88F463}"/>
              </a:ext>
            </a:extLst>
          </p:cNvPr>
          <p:cNvGrpSpPr/>
          <p:nvPr/>
        </p:nvGrpSpPr>
        <p:grpSpPr>
          <a:xfrm>
            <a:off x="6635750" y="4061347"/>
            <a:ext cx="5194300" cy="2755900"/>
            <a:chOff x="6731148" y="913366"/>
            <a:chExt cx="5194300" cy="27559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A89628-D67D-28CB-299B-42CF43DDE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1148" y="913366"/>
              <a:ext cx="5194300" cy="27559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6539AC-F32A-8901-75A4-41B8E06B2273}"/>
                </a:ext>
              </a:extLst>
            </p:cNvPr>
            <p:cNvSpPr/>
            <p:nvPr/>
          </p:nvSpPr>
          <p:spPr>
            <a:xfrm flipH="1">
              <a:off x="9186532" y="3429000"/>
              <a:ext cx="85061" cy="2402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16BD88C-A758-B193-4AE2-B2AF2B923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7" y="793783"/>
            <a:ext cx="4966855" cy="29344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3888A1-54FD-0F23-CBD5-8B56E1F35CE0}"/>
              </a:ext>
            </a:extLst>
          </p:cNvPr>
          <p:cNvSpPr txBox="1"/>
          <p:nvPr/>
        </p:nvSpPr>
        <p:spPr>
          <a:xfrm>
            <a:off x="51656" y="447262"/>
            <a:ext cx="485827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Selected range: 1 &lt; Q</a:t>
            </a:r>
            <a:r>
              <a:rPr lang="en-US" sz="1800" baseline="30000" dirty="0"/>
              <a:t>2</a:t>
            </a:r>
            <a:r>
              <a:rPr lang="en-US" baseline="30000" dirty="0"/>
              <a:t> </a:t>
            </a:r>
            <a:r>
              <a:rPr lang="en-US" sz="1800" dirty="0"/>
              <a:t> &lt;10 GeV</a:t>
            </a:r>
            <a:r>
              <a:rPr lang="en-US" sz="1800" baseline="30000" dirty="0"/>
              <a:t>2</a:t>
            </a:r>
            <a:r>
              <a:rPr lang="en-US" sz="1800" dirty="0"/>
              <a:t>;  2&lt; W &lt;  4.5 GeV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93538A-7D90-E601-1DCE-A842F7D83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08" y="3960488"/>
            <a:ext cx="4661922" cy="276029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Slide Number Placeholder 28">
            <a:extLst>
              <a:ext uri="{FF2B5EF4-FFF2-40B4-BE49-F238E27FC236}">
                <a16:creationId xmlns:a16="http://schemas.microsoft.com/office/drawing/2014/main" id="{AF9C495E-A1C3-5404-0C46-9F0ECAAEE018}"/>
              </a:ext>
            </a:extLst>
          </p:cNvPr>
          <p:cNvSpPr txBox="1">
            <a:spLocks/>
          </p:cNvSpPr>
          <p:nvPr/>
        </p:nvSpPr>
        <p:spPr>
          <a:xfrm>
            <a:off x="11585644" y="6583567"/>
            <a:ext cx="576054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22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7624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DCCF50-05AF-A300-63B1-4A0C094AF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843" y="2084202"/>
            <a:ext cx="12188449" cy="4217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5A68E6-3A34-2607-5273-644DB56E3FDD}"/>
              </a:ext>
            </a:extLst>
          </p:cNvPr>
          <p:cNvSpPr/>
          <p:nvPr/>
        </p:nvSpPr>
        <p:spPr>
          <a:xfrm>
            <a:off x="0" y="1245038"/>
            <a:ext cx="3929449" cy="839164"/>
          </a:xfrm>
          <a:prstGeom prst="rect">
            <a:avLst/>
          </a:prstGeom>
          <a:solidFill>
            <a:srgbClr val="FF0000">
              <a:alpha val="188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TFR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C0801-86C0-8D3B-BF5F-259EB9DC29FA}"/>
              </a:ext>
            </a:extLst>
          </p:cNvPr>
          <p:cNvSpPr/>
          <p:nvPr/>
        </p:nvSpPr>
        <p:spPr>
          <a:xfrm>
            <a:off x="3969292" y="1245038"/>
            <a:ext cx="4080724" cy="839164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CR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E19C1-4164-49C3-1E39-7F8A66466F87}"/>
              </a:ext>
            </a:extLst>
          </p:cNvPr>
          <p:cNvSpPr/>
          <p:nvPr/>
        </p:nvSpPr>
        <p:spPr>
          <a:xfrm>
            <a:off x="8089859" y="1245038"/>
            <a:ext cx="4058747" cy="839164"/>
          </a:xfrm>
          <a:prstGeom prst="rect">
            <a:avLst/>
          </a:prstGeom>
          <a:solidFill>
            <a:schemeClr val="accent1">
              <a:alpha val="2228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CFR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D3060-A62A-C336-53F0-BA2C022D8D60}"/>
              </a:ext>
            </a:extLst>
          </p:cNvPr>
          <p:cNvSpPr/>
          <p:nvPr/>
        </p:nvSpPr>
        <p:spPr>
          <a:xfrm>
            <a:off x="-39843" y="2113092"/>
            <a:ext cx="691978" cy="185351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CD523-21C8-6CC7-CA3D-74B7A118546A}"/>
              </a:ext>
            </a:extLst>
          </p:cNvPr>
          <p:cNvSpPr/>
          <p:nvPr/>
        </p:nvSpPr>
        <p:spPr>
          <a:xfrm>
            <a:off x="3923415" y="2096559"/>
            <a:ext cx="691978" cy="1853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CE1BE0-3077-B1DA-7369-BE87BAC3E4CD}"/>
              </a:ext>
            </a:extLst>
          </p:cNvPr>
          <p:cNvSpPr/>
          <p:nvPr/>
        </p:nvSpPr>
        <p:spPr>
          <a:xfrm>
            <a:off x="8052491" y="2084202"/>
            <a:ext cx="691978" cy="185351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7CE591-2FDD-917F-D30C-E087B47AFA46}"/>
              </a:ext>
            </a:extLst>
          </p:cNvPr>
          <p:cNvSpPr/>
          <p:nvPr/>
        </p:nvSpPr>
        <p:spPr>
          <a:xfrm>
            <a:off x="-39843" y="2234571"/>
            <a:ext cx="12188448" cy="185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FEA4B5-D7C4-12CB-9B57-3A3B04F57DB7}"/>
              </a:ext>
            </a:extLst>
          </p:cNvPr>
          <p:cNvCxnSpPr/>
          <p:nvPr/>
        </p:nvCxnSpPr>
        <p:spPr>
          <a:xfrm>
            <a:off x="0" y="2360228"/>
            <a:ext cx="12148605" cy="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1B82687-C9A2-AD17-AF0E-C42C83FD11B1}"/>
              </a:ext>
            </a:extLst>
          </p:cNvPr>
          <p:cNvSpPr txBox="1"/>
          <p:nvPr/>
        </p:nvSpPr>
        <p:spPr>
          <a:xfrm>
            <a:off x="1" y="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as a Function of </a:t>
            </a:r>
            <a:r>
              <a:rPr lang="en-US" sz="2400" b="1" dirty="0" err="1">
                <a:solidFill>
                  <a:srgbClr val="C00000"/>
                </a:solidFill>
              </a:rPr>
              <a:t>x</a:t>
            </a:r>
            <a:r>
              <a:rPr lang="en-US" sz="2400" b="1" baseline="-25000" dirty="0" err="1">
                <a:solidFill>
                  <a:srgbClr val="C00000"/>
                </a:solidFill>
              </a:rPr>
              <a:t>B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096DA-4530-7868-044C-484E91A476AF}"/>
              </a:ext>
            </a:extLst>
          </p:cNvPr>
          <p:cNvSpPr txBox="1"/>
          <p:nvPr/>
        </p:nvSpPr>
        <p:spPr>
          <a:xfrm>
            <a:off x="321276" y="65490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BSA as a function of 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 in Target and Current regions</a:t>
            </a:r>
            <a:endParaRPr lang="en-US" baseline="-25000" dirty="0"/>
          </a:p>
        </p:txBody>
      </p:sp>
      <p:sp>
        <p:nvSpPr>
          <p:cNvPr id="2" name="Slide Number Placeholder 28">
            <a:extLst>
              <a:ext uri="{FF2B5EF4-FFF2-40B4-BE49-F238E27FC236}">
                <a16:creationId xmlns:a16="http://schemas.microsoft.com/office/drawing/2014/main" id="{6A206BE0-7E96-9231-585C-B19061037517}"/>
              </a:ext>
            </a:extLst>
          </p:cNvPr>
          <p:cNvSpPr txBox="1">
            <a:spLocks/>
          </p:cNvSpPr>
          <p:nvPr/>
        </p:nvSpPr>
        <p:spPr>
          <a:xfrm>
            <a:off x="11585644" y="6583567"/>
            <a:ext cx="576054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23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2034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6807730-DADB-D600-21AE-7C29E3DA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131" y="1544882"/>
            <a:ext cx="6096000" cy="3965971"/>
          </a:xfrm>
          <a:prstGeom prst="rect">
            <a:avLst/>
          </a:prstGeom>
          <a:ln w="19050"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F51F53-3AAA-8A09-6366-B7449EFC7BA7}"/>
              </a:ext>
            </a:extLst>
          </p:cNvPr>
          <p:cNvSpPr/>
          <p:nvPr/>
        </p:nvSpPr>
        <p:spPr>
          <a:xfrm>
            <a:off x="5958131" y="1085935"/>
            <a:ext cx="6096000" cy="4424918"/>
          </a:xfrm>
          <a:prstGeom prst="rect">
            <a:avLst/>
          </a:prstGeom>
          <a:solidFill>
            <a:schemeClr val="accent1">
              <a:alpha val="945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CFR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42A05C-249A-1179-6CEF-5C71DFC1AFD6}"/>
              </a:ext>
            </a:extLst>
          </p:cNvPr>
          <p:cNvSpPr txBox="1"/>
          <p:nvPr/>
        </p:nvSpPr>
        <p:spPr>
          <a:xfrm>
            <a:off x="0" y="1149371"/>
            <a:ext cx="595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Fragmentation Regions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F232EF-C073-9308-ED38-5DACF142C7D8}"/>
              </a:ext>
            </a:extLst>
          </p:cNvPr>
          <p:cNvSpPr txBox="1"/>
          <p:nvPr/>
        </p:nvSpPr>
        <p:spPr>
          <a:xfrm>
            <a:off x="1" y="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K(*)</a:t>
            </a:r>
            <a:r>
              <a:rPr lang="en-US" sz="2400" b="1" baseline="30000" dirty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 Contributions in the CFR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0AEC52-122B-112A-1224-D600D5BF2865}"/>
              </a:ext>
            </a:extLst>
          </p:cNvPr>
          <p:cNvSpPr/>
          <p:nvPr/>
        </p:nvSpPr>
        <p:spPr>
          <a:xfrm>
            <a:off x="5958131" y="4553474"/>
            <a:ext cx="4561996" cy="9392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65CE795-C6AB-76E6-1BB9-7B3F54CC8654}"/>
              </a:ext>
            </a:extLst>
          </p:cNvPr>
          <p:cNvSpPr/>
          <p:nvPr/>
        </p:nvSpPr>
        <p:spPr>
          <a:xfrm>
            <a:off x="5958131" y="2597648"/>
            <a:ext cx="4561996" cy="9392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0177CB-D41F-D0DC-8867-8D784B42002C}"/>
              </a:ext>
            </a:extLst>
          </p:cNvPr>
          <p:cNvSpPr/>
          <p:nvPr/>
        </p:nvSpPr>
        <p:spPr>
          <a:xfrm>
            <a:off x="10520127" y="1550139"/>
            <a:ext cx="1534004" cy="9392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91B018-22A8-D008-3194-3A9990BDF1B9}"/>
              </a:ext>
            </a:extLst>
          </p:cNvPr>
          <p:cNvSpPr txBox="1"/>
          <p:nvPr/>
        </p:nvSpPr>
        <p:spPr>
          <a:xfrm>
            <a:off x="7967050" y="5716289"/>
            <a:ext cx="324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Enhanced K* contributions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C170388-9BF5-37C4-1D40-9D4B43405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8703"/>
            <a:ext cx="5959359" cy="396597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0B7E922-42C0-DA82-BA3B-7B87594606FE}"/>
              </a:ext>
            </a:extLst>
          </p:cNvPr>
          <p:cNvSpPr txBox="1"/>
          <p:nvPr/>
        </p:nvSpPr>
        <p:spPr>
          <a:xfrm>
            <a:off x="3605048" y="436152"/>
            <a:ext cx="514696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 1 &lt; Q</a:t>
            </a:r>
            <a:r>
              <a:rPr lang="en-US" sz="1800" baseline="30000" dirty="0"/>
              <a:t>2</a:t>
            </a:r>
            <a:r>
              <a:rPr lang="en-US" baseline="30000" dirty="0"/>
              <a:t> </a:t>
            </a:r>
            <a:r>
              <a:rPr lang="en-US" sz="1800" dirty="0"/>
              <a:t> &lt; 10 GeV</a:t>
            </a:r>
            <a:r>
              <a:rPr lang="en-US" sz="1800" baseline="30000" dirty="0"/>
              <a:t>2</a:t>
            </a:r>
            <a:r>
              <a:rPr lang="en-US" sz="1800" dirty="0"/>
              <a:t>;  2 &lt; W &lt;  </a:t>
            </a:r>
            <a:r>
              <a:rPr lang="en-US" dirty="0"/>
              <a:t>4.5</a:t>
            </a:r>
            <a:r>
              <a:rPr lang="en-US" sz="1800" dirty="0"/>
              <a:t> GeV; 0 &lt; </a:t>
            </a:r>
            <a:r>
              <a:rPr lang="en-US" sz="1800" dirty="0" err="1"/>
              <a:t>x</a:t>
            </a:r>
            <a:r>
              <a:rPr lang="en-US" sz="1800" baseline="-25000" dirty="0" err="1"/>
              <a:t>B</a:t>
            </a:r>
            <a:r>
              <a:rPr lang="en-US" sz="1800" dirty="0"/>
              <a:t> &lt; 1</a:t>
            </a:r>
            <a:endParaRPr lang="en-US" dirty="0"/>
          </a:p>
        </p:txBody>
      </p:sp>
      <p:sp>
        <p:nvSpPr>
          <p:cNvPr id="2" name="Slide Number Placeholder 28">
            <a:extLst>
              <a:ext uri="{FF2B5EF4-FFF2-40B4-BE49-F238E27FC236}">
                <a16:creationId xmlns:a16="http://schemas.microsoft.com/office/drawing/2014/main" id="{629D0C7F-A0D9-51B0-4D02-3516EC178EF7}"/>
              </a:ext>
            </a:extLst>
          </p:cNvPr>
          <p:cNvSpPr txBox="1">
            <a:spLocks/>
          </p:cNvSpPr>
          <p:nvPr/>
        </p:nvSpPr>
        <p:spPr>
          <a:xfrm>
            <a:off x="11585644" y="6583567"/>
            <a:ext cx="576054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24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880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24A82-16A2-9F0E-C237-24ED18776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736" y="447412"/>
            <a:ext cx="7667191" cy="6424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A76C41-7EC7-38A1-4788-E12780F0CB2D}"/>
              </a:ext>
            </a:extLst>
          </p:cNvPr>
          <p:cNvSpPr/>
          <p:nvPr/>
        </p:nvSpPr>
        <p:spPr>
          <a:xfrm>
            <a:off x="1441174" y="447412"/>
            <a:ext cx="8080511" cy="2072850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1"/>
          <a:lstStyle/>
          <a:p>
            <a:r>
              <a:rPr lang="en-US" sz="2400" b="1" dirty="0">
                <a:solidFill>
                  <a:srgbClr val="FF0000"/>
                </a:solidFill>
              </a:rPr>
              <a:t>TFR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EC596-DCED-4AA5-7411-F8DA96149C29}"/>
              </a:ext>
            </a:extLst>
          </p:cNvPr>
          <p:cNvSpPr/>
          <p:nvPr/>
        </p:nvSpPr>
        <p:spPr>
          <a:xfrm>
            <a:off x="1441174" y="2512396"/>
            <a:ext cx="8080514" cy="2191830"/>
          </a:xfrm>
          <a:prstGeom prst="rect">
            <a:avLst/>
          </a:prstGeom>
          <a:solidFill>
            <a:schemeClr val="accent6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1"/>
          <a:lstStyle/>
          <a:p>
            <a:r>
              <a:rPr lang="en-US" sz="2400" b="1" dirty="0">
                <a:solidFill>
                  <a:schemeClr val="accent6"/>
                </a:solidFill>
              </a:rPr>
              <a:t>CR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8AD4DD-8105-9D82-09CD-F6F90DDBB991}"/>
              </a:ext>
            </a:extLst>
          </p:cNvPr>
          <p:cNvSpPr/>
          <p:nvPr/>
        </p:nvSpPr>
        <p:spPr>
          <a:xfrm>
            <a:off x="1441172" y="4696358"/>
            <a:ext cx="8080513" cy="2191829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1"/>
          <a:lstStyle/>
          <a:p>
            <a:r>
              <a:rPr lang="en-US" sz="2400" b="1" dirty="0">
                <a:solidFill>
                  <a:schemeClr val="accent1"/>
                </a:solidFill>
              </a:rPr>
              <a:t>CFR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8D14F-3F75-B4D1-B085-DC45A8EB3FB8}"/>
              </a:ext>
            </a:extLst>
          </p:cNvPr>
          <p:cNvSpPr txBox="1"/>
          <p:nvPr/>
        </p:nvSpPr>
        <p:spPr>
          <a:xfrm>
            <a:off x="1" y="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as in 3 Fragmentation Regions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EC4F1-AD0A-22F7-D95E-D75C823735B2}"/>
              </a:ext>
            </a:extLst>
          </p:cNvPr>
          <p:cNvSpPr txBox="1"/>
          <p:nvPr/>
        </p:nvSpPr>
        <p:spPr>
          <a:xfrm>
            <a:off x="9714861" y="562136"/>
            <a:ext cx="1819254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1 &lt; Q</a:t>
            </a:r>
            <a:r>
              <a:rPr lang="en-US" sz="1800" baseline="30000" dirty="0"/>
              <a:t>2</a:t>
            </a:r>
            <a:r>
              <a:rPr lang="en-US" baseline="30000" dirty="0"/>
              <a:t> </a:t>
            </a:r>
            <a:r>
              <a:rPr lang="en-US" sz="1800" dirty="0"/>
              <a:t> &lt;10 GeV</a:t>
            </a:r>
            <a:r>
              <a:rPr lang="en-US" sz="1800" baseline="30000" dirty="0"/>
              <a:t>2</a:t>
            </a:r>
            <a:r>
              <a:rPr lang="en-US" sz="1800" dirty="0"/>
              <a:t> 2 &lt; W &lt;  4.5 GeV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C75769-492E-C447-F98C-2E2E6D8E9AE3}"/>
              </a:ext>
            </a:extLst>
          </p:cNvPr>
          <p:cNvSpPr txBox="1"/>
          <p:nvPr/>
        </p:nvSpPr>
        <p:spPr>
          <a:xfrm>
            <a:off x="9854534" y="5422940"/>
            <a:ext cx="179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 flat in CFR</a:t>
            </a:r>
          </a:p>
        </p:txBody>
      </p:sp>
      <p:sp>
        <p:nvSpPr>
          <p:cNvPr id="2" name="Slide Number Placeholder 28">
            <a:extLst>
              <a:ext uri="{FF2B5EF4-FFF2-40B4-BE49-F238E27FC236}">
                <a16:creationId xmlns:a16="http://schemas.microsoft.com/office/drawing/2014/main" id="{B0C8676B-60E0-695E-0D95-4A1C6085E90C}"/>
              </a:ext>
            </a:extLst>
          </p:cNvPr>
          <p:cNvSpPr txBox="1">
            <a:spLocks/>
          </p:cNvSpPr>
          <p:nvPr/>
        </p:nvSpPr>
        <p:spPr>
          <a:xfrm>
            <a:off x="11585644" y="6583567"/>
            <a:ext cx="576054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25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94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4D272C2-224B-41DC-307E-48B254364BA3}"/>
              </a:ext>
            </a:extLst>
          </p:cNvPr>
          <p:cNvSpPr txBox="1"/>
          <p:nvPr/>
        </p:nvSpPr>
        <p:spPr>
          <a:xfrm>
            <a:off x="39624" y="6474306"/>
            <a:ext cx="3208643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            Bins corresponding to f = A </a:t>
            </a:r>
            <a:r>
              <a:rPr lang="en-US" sz="1200" dirty="0" err="1"/>
              <a:t>sin</a:t>
            </a:r>
            <a:r>
              <a:rPr lang="en-US" sz="1200" dirty="0" err="1">
                <a:latin typeface="Symbol" pitchFamily="2" charset="2"/>
              </a:rPr>
              <a:t>f</a:t>
            </a:r>
            <a:r>
              <a:rPr lang="en-US" sz="1200" dirty="0"/>
              <a:t>   extrema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24A82-16A2-9F0E-C237-24ED18776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79" b="67008"/>
          <a:stretch/>
        </p:blipFill>
        <p:spPr>
          <a:xfrm>
            <a:off x="691473" y="460621"/>
            <a:ext cx="2570101" cy="21196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8D14F-3F75-B4D1-B085-DC45A8EB3FB8}"/>
              </a:ext>
            </a:extLst>
          </p:cNvPr>
          <p:cNvSpPr txBox="1"/>
          <p:nvPr/>
        </p:nvSpPr>
        <p:spPr>
          <a:xfrm>
            <a:off x="0" y="9054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as in 3 Fragmentation Regions [over all </a:t>
            </a:r>
            <a:r>
              <a:rPr lang="en-US" sz="2400" b="1" dirty="0" err="1">
                <a:solidFill>
                  <a:srgbClr val="C00000"/>
                </a:solidFill>
              </a:rPr>
              <a:t>x</a:t>
            </a:r>
            <a:r>
              <a:rPr lang="en-US" sz="2400" b="1" baseline="-25000" dirty="0" err="1">
                <a:solidFill>
                  <a:srgbClr val="C00000"/>
                </a:solidFill>
              </a:rPr>
              <a:t>B</a:t>
            </a:r>
            <a:r>
              <a:rPr lang="en-US" sz="2400" b="1" dirty="0">
                <a:solidFill>
                  <a:srgbClr val="C00000"/>
                </a:solidFill>
              </a:rPr>
              <a:t>]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C1787C-B363-A2C7-B3F4-C917F1331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79" t="33309" b="33856"/>
          <a:stretch/>
        </p:blipFill>
        <p:spPr>
          <a:xfrm>
            <a:off x="4770960" y="479833"/>
            <a:ext cx="2570101" cy="2109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7AD88C-C5FA-91F2-5C82-2E76B706F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79" t="66090"/>
          <a:stretch/>
        </p:blipFill>
        <p:spPr>
          <a:xfrm>
            <a:off x="8811451" y="479833"/>
            <a:ext cx="2570101" cy="21785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2C26421-4E43-C5D6-67D8-7B9D0101C8ED}"/>
              </a:ext>
            </a:extLst>
          </p:cNvPr>
          <p:cNvSpPr/>
          <p:nvPr/>
        </p:nvSpPr>
        <p:spPr>
          <a:xfrm>
            <a:off x="-1" y="461670"/>
            <a:ext cx="4100093" cy="5676577"/>
          </a:xfrm>
          <a:prstGeom prst="rect">
            <a:avLst/>
          </a:prstGeom>
          <a:solidFill>
            <a:srgbClr val="FF0000">
              <a:alpha val="39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rgbClr val="FF0000"/>
                </a:solidFill>
              </a:rPr>
              <a:t>TFR</a:t>
            </a:r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A25AE-EEEB-132A-9B62-DDC02619747B}"/>
              </a:ext>
            </a:extLst>
          </p:cNvPr>
          <p:cNvSpPr/>
          <p:nvPr/>
        </p:nvSpPr>
        <p:spPr>
          <a:xfrm>
            <a:off x="4089730" y="461670"/>
            <a:ext cx="4039624" cy="5676577"/>
          </a:xfrm>
          <a:prstGeom prst="rect">
            <a:avLst/>
          </a:prstGeom>
          <a:solidFill>
            <a:schemeClr val="accent6">
              <a:alpha val="945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accent6"/>
                </a:solidFill>
              </a:rPr>
              <a:t>CR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F177AF-2E96-3D79-F773-E8BEF28119FB}"/>
              </a:ext>
            </a:extLst>
          </p:cNvPr>
          <p:cNvSpPr/>
          <p:nvPr/>
        </p:nvSpPr>
        <p:spPr>
          <a:xfrm>
            <a:off x="8139716" y="470719"/>
            <a:ext cx="4052284" cy="5676577"/>
          </a:xfrm>
          <a:prstGeom prst="rect">
            <a:avLst/>
          </a:prstGeom>
          <a:solidFill>
            <a:schemeClr val="accent1">
              <a:alpha val="945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accent1"/>
                </a:solidFill>
              </a:rPr>
              <a:t>CFR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0AD191-29AF-A34D-B347-83190C527E12}"/>
              </a:ext>
            </a:extLst>
          </p:cNvPr>
          <p:cNvSpPr txBox="1"/>
          <p:nvPr/>
        </p:nvSpPr>
        <p:spPr>
          <a:xfrm>
            <a:off x="-11718" y="2649086"/>
            <a:ext cx="12192000" cy="292388"/>
          </a:xfrm>
          <a:prstGeom prst="rect">
            <a:avLst/>
          </a:prstGeom>
          <a:solidFill>
            <a:schemeClr val="bg2"/>
          </a:solidFill>
        </p:spPr>
        <p:txBody>
          <a:bodyPr wrap="square" tIns="0" bIns="45720" rtlCol="0" anchor="ctr" anchorCtr="0">
            <a:spAutoFit/>
          </a:bodyPr>
          <a:lstStyle/>
          <a:p>
            <a:pPr algn="ctr"/>
            <a:r>
              <a:rPr lang="en-US" sz="1600" dirty="0"/>
              <a:t>MM spectra in 3 fragmentation regions for each bin in </a:t>
            </a:r>
            <a:r>
              <a:rPr lang="en-US" sz="1600" dirty="0" err="1">
                <a:latin typeface="Symbol" pitchFamily="2" charset="2"/>
              </a:rPr>
              <a:t>f</a:t>
            </a:r>
            <a:r>
              <a:rPr lang="en-US" sz="1600" baseline="-25000" dirty="0" err="1">
                <a:latin typeface="Symbol" pitchFamily="2" charset="2"/>
              </a:rPr>
              <a:t>L</a:t>
            </a:r>
            <a:r>
              <a:rPr lang="en-US" sz="1600" dirty="0"/>
              <a:t> of the BSA distributions </a:t>
            </a:r>
            <a:endParaRPr lang="en-US" sz="1600" baseline="-25000" dirty="0">
              <a:latin typeface="Symbol" pitchFamily="2" charset="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9BE359-FD0D-BCF7-5B4D-7216AAAD548B}"/>
              </a:ext>
            </a:extLst>
          </p:cNvPr>
          <p:cNvSpPr/>
          <p:nvPr/>
        </p:nvSpPr>
        <p:spPr>
          <a:xfrm>
            <a:off x="57730" y="6543241"/>
            <a:ext cx="382509" cy="142047"/>
          </a:xfrm>
          <a:prstGeom prst="rect">
            <a:avLst/>
          </a:prstGeom>
          <a:noFill/>
          <a:ln w="66675" cmpd="thinThick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DF803A-6F1A-F80D-71C2-2CF736DABDD5}"/>
              </a:ext>
            </a:extLst>
          </p:cNvPr>
          <p:cNvGrpSpPr/>
          <p:nvPr/>
        </p:nvGrpSpPr>
        <p:grpSpPr>
          <a:xfrm>
            <a:off x="-1" y="2973339"/>
            <a:ext cx="12139777" cy="2965927"/>
            <a:chOff x="-1" y="3299261"/>
            <a:chExt cx="12139777" cy="296592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D9A75D-5B77-2CF7-104E-280FB9149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3333518"/>
              <a:ext cx="4034409" cy="290485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2276837-934B-92BF-0642-1A2B64A94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1423" y="3332931"/>
              <a:ext cx="4034411" cy="291395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0582CC3-167B-4576-5529-1DCB1B3D8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66637" y="3331675"/>
              <a:ext cx="4034410" cy="293351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EBC9CB-A0A1-3A51-34B2-CEABA1E8E286}"/>
                </a:ext>
              </a:extLst>
            </p:cNvPr>
            <p:cNvSpPr/>
            <p:nvPr/>
          </p:nvSpPr>
          <p:spPr>
            <a:xfrm>
              <a:off x="3064833" y="3308309"/>
              <a:ext cx="984391" cy="731077"/>
            </a:xfrm>
            <a:prstGeom prst="rect">
              <a:avLst/>
            </a:prstGeom>
            <a:noFill/>
            <a:ln w="66675" cmpd="thinThick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1261A88-CD9E-013F-1755-5303069BD411}"/>
                </a:ext>
              </a:extLst>
            </p:cNvPr>
            <p:cNvSpPr/>
            <p:nvPr/>
          </p:nvSpPr>
          <p:spPr>
            <a:xfrm>
              <a:off x="7137233" y="3299261"/>
              <a:ext cx="984391" cy="731077"/>
            </a:xfrm>
            <a:prstGeom prst="rect">
              <a:avLst/>
            </a:prstGeom>
            <a:noFill/>
            <a:ln w="66675" cmpd="thinThick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3D43571-977C-39B5-0ED1-09D73261F5BD}"/>
                </a:ext>
              </a:extLst>
            </p:cNvPr>
            <p:cNvSpPr/>
            <p:nvPr/>
          </p:nvSpPr>
          <p:spPr>
            <a:xfrm>
              <a:off x="11155385" y="3316267"/>
              <a:ext cx="984391" cy="731077"/>
            </a:xfrm>
            <a:prstGeom prst="rect">
              <a:avLst/>
            </a:prstGeom>
            <a:noFill/>
            <a:ln w="66675" cmpd="thinThick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CFE2C29-2147-9E82-5780-03222F8A1E51}"/>
                </a:ext>
              </a:extLst>
            </p:cNvPr>
            <p:cNvSpPr/>
            <p:nvPr/>
          </p:nvSpPr>
          <p:spPr>
            <a:xfrm>
              <a:off x="0" y="5482828"/>
              <a:ext cx="984391" cy="731077"/>
            </a:xfrm>
            <a:prstGeom prst="rect">
              <a:avLst/>
            </a:prstGeom>
            <a:noFill/>
            <a:ln w="66675" cmpd="thinThick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C690BCF-0D1D-CB49-F7E1-845708B3FD79}"/>
                </a:ext>
              </a:extLst>
            </p:cNvPr>
            <p:cNvSpPr/>
            <p:nvPr/>
          </p:nvSpPr>
          <p:spPr>
            <a:xfrm>
              <a:off x="4104756" y="5482828"/>
              <a:ext cx="984391" cy="731077"/>
            </a:xfrm>
            <a:prstGeom prst="rect">
              <a:avLst/>
            </a:prstGeom>
            <a:noFill/>
            <a:ln w="66675" cmpd="thinThick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BF4D50C-BFA2-2995-E478-30438732146E}"/>
                </a:ext>
              </a:extLst>
            </p:cNvPr>
            <p:cNvSpPr/>
            <p:nvPr/>
          </p:nvSpPr>
          <p:spPr>
            <a:xfrm>
              <a:off x="8124965" y="5509387"/>
              <a:ext cx="984391" cy="731077"/>
            </a:xfrm>
            <a:prstGeom prst="rect">
              <a:avLst/>
            </a:prstGeom>
            <a:noFill/>
            <a:ln w="66675" cmpd="thinThick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28">
            <a:extLst>
              <a:ext uri="{FF2B5EF4-FFF2-40B4-BE49-F238E27FC236}">
                <a16:creationId xmlns:a16="http://schemas.microsoft.com/office/drawing/2014/main" id="{8A45FA26-4D63-2A20-2E77-7791EEB7044B}"/>
              </a:ext>
            </a:extLst>
          </p:cNvPr>
          <p:cNvSpPr txBox="1">
            <a:spLocks/>
          </p:cNvSpPr>
          <p:nvPr/>
        </p:nvSpPr>
        <p:spPr>
          <a:xfrm>
            <a:off x="11585644" y="6583567"/>
            <a:ext cx="576054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26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708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D90BFB-A44B-8FF7-9FE0-B0A151F012A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2400" b="1" dirty="0">
                <a:solidFill>
                  <a:srgbClr val="C00000"/>
                </a:solidFill>
              </a:rPr>
              <a:t> Candidate Selection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2563F-15E9-095E-7BB7-3C5DBAAF7BD4}"/>
              </a:ext>
            </a:extLst>
          </p:cNvPr>
          <p:cNvSpPr txBox="1"/>
          <p:nvPr/>
        </p:nvSpPr>
        <p:spPr>
          <a:xfrm>
            <a:off x="1" y="396423"/>
            <a:ext cx="12138836" cy="2908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91440" r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Selection of ep</a:t>
            </a:r>
            <a:r>
              <a:rPr lang="en-US" dirty="0">
                <a:sym typeface="Wingdings" pitchFamily="2" charset="2"/>
              </a:rPr>
              <a:t> e (p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) X events using Fall18 (in- and out-bending) Pass-2 RGA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Skim these events using detached vertex reconstruction algorithm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Creates analysis bank with vertex and momenta of each track and track pair candidate at the reconstructed detached vertex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Topology: p &amp;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 in FD: improved resolution and signal-to-background ratio (study documented in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 </a:t>
            </a:r>
            <a:r>
              <a:rPr lang="en-US" dirty="0">
                <a:sym typeface="Wingdings" pitchFamily="2" charset="2"/>
              </a:rPr>
              <a:t>skim CLAS note)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PID (|</a:t>
            </a:r>
            <a:r>
              <a:rPr lang="en-US" dirty="0">
                <a:latin typeface="Symbol" pitchFamily="2" charset="2"/>
                <a:sym typeface="Wingdings" pitchFamily="2" charset="2"/>
              </a:rPr>
              <a:t>c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-25000" dirty="0">
                <a:sym typeface="Wingdings" pitchFamily="2" charset="2"/>
              </a:rPr>
              <a:t>PID</a:t>
            </a:r>
            <a:r>
              <a:rPr lang="en-US" dirty="0">
                <a:sym typeface="Wingdings" pitchFamily="2" charset="2"/>
              </a:rPr>
              <a:t>|&lt;15) selection criteria for p and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-</a:t>
            </a:r>
            <a:endParaRPr lang="en-US" dirty="0">
              <a:sym typeface="Wingdings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Require the vertex between p and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 to be reconstructed with </a:t>
            </a:r>
            <a:r>
              <a:rPr lang="en-US" dirty="0" err="1">
                <a:sym typeface="Wingdings" pitchFamily="2" charset="2"/>
              </a:rPr>
              <a:t>doca</a:t>
            </a:r>
            <a:r>
              <a:rPr lang="en-US" dirty="0">
                <a:sym typeface="Wingdings" pitchFamily="2" charset="2"/>
              </a:rPr>
              <a:t>&lt;5 cm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Require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vertex to be downstream of the e- vertex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Require the cosine of the angle between the proton and pion computed assuming the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PDG mass between +/- 1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Subsequent vertex displacement </a:t>
            </a:r>
            <a:r>
              <a:rPr lang="en-US" dirty="0"/>
              <a:t>(</a:t>
            </a:r>
            <a:r>
              <a:rPr lang="en-US" dirty="0" err="1"/>
              <a:t>wrt</a:t>
            </a:r>
            <a:r>
              <a:rPr lang="en-US" dirty="0"/>
              <a:t> e- </a:t>
            </a:r>
            <a:r>
              <a:rPr lang="en-US" dirty="0" err="1"/>
              <a:t>vtx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optimization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BF7E3-F2B4-B457-3270-AF5998FCC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542" y="3837132"/>
            <a:ext cx="3854682" cy="3020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6DBA0-45B8-DAF4-80CD-D85F405F8CE1}"/>
              </a:ext>
            </a:extLst>
          </p:cNvPr>
          <p:cNvSpPr txBox="1"/>
          <p:nvPr/>
        </p:nvSpPr>
        <p:spPr>
          <a:xfrm>
            <a:off x="8238459" y="3529355"/>
            <a:ext cx="39535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After  vertex displacement (</a:t>
            </a:r>
            <a:r>
              <a:rPr lang="en-US" sz="1400" dirty="0" err="1"/>
              <a:t>wrt</a:t>
            </a:r>
            <a:r>
              <a:rPr lang="en-US" sz="1400" dirty="0"/>
              <a:t> e- </a:t>
            </a:r>
            <a:r>
              <a:rPr lang="en-US" sz="1400" dirty="0" err="1"/>
              <a:t>vtx</a:t>
            </a:r>
            <a:r>
              <a:rPr lang="en-US" sz="1400" dirty="0"/>
              <a:t>) selection: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E372B-CAAF-CA71-E35C-C920938DFE2E}"/>
              </a:ext>
            </a:extLst>
          </p:cNvPr>
          <p:cNvSpPr txBox="1"/>
          <p:nvPr/>
        </p:nvSpPr>
        <p:spPr>
          <a:xfrm>
            <a:off x="10486360" y="3964474"/>
            <a:ext cx="1462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Symbol" pitchFamily="2" charset="2"/>
              </a:rPr>
              <a:t>D</a:t>
            </a:r>
            <a:r>
              <a:rPr lang="en-US" sz="1800" dirty="0" err="1"/>
              <a:t>vz</a:t>
            </a:r>
            <a:r>
              <a:rPr lang="en-US" sz="1800" dirty="0"/>
              <a:t> &gt; 8 cm</a:t>
            </a:r>
            <a:endParaRPr lang="en-US" dirty="0"/>
          </a:p>
          <a:p>
            <a:r>
              <a:rPr lang="en-US" dirty="0" err="1"/>
              <a:t>cos</a:t>
            </a:r>
            <a:r>
              <a:rPr lang="en-US" dirty="0" err="1">
                <a:latin typeface="Symbol" pitchFamily="2" charset="2"/>
              </a:rPr>
              <a:t>a</a:t>
            </a:r>
            <a:r>
              <a:rPr lang="en-US" dirty="0"/>
              <a:t>* &lt; -0.99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A1EEC1-43CF-FD11-8A7C-083A566F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517" y="3775346"/>
            <a:ext cx="3716885" cy="30826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2018F1-D64B-2D6E-EF43-470D047437E5}"/>
              </a:ext>
            </a:extLst>
          </p:cNvPr>
          <p:cNvSpPr txBox="1"/>
          <p:nvPr/>
        </p:nvSpPr>
        <p:spPr>
          <a:xfrm>
            <a:off x="6580649" y="3918308"/>
            <a:ext cx="1325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Symbol" pitchFamily="2" charset="2"/>
              </a:rPr>
              <a:t>D</a:t>
            </a:r>
            <a:r>
              <a:rPr lang="en-US" sz="1800" dirty="0" err="1"/>
              <a:t>vz</a:t>
            </a:r>
            <a:r>
              <a:rPr lang="en-US" sz="1800" dirty="0"/>
              <a:t> &gt; 0 cm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93B09A-E927-E697-9CF6-402D3ECF0BD4}"/>
              </a:ext>
            </a:extLst>
          </p:cNvPr>
          <p:cNvSpPr txBox="1"/>
          <p:nvPr/>
        </p:nvSpPr>
        <p:spPr>
          <a:xfrm>
            <a:off x="5975939" y="6245012"/>
            <a:ext cx="1690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FF00"/>
                </a:solidFill>
              </a:rPr>
              <a:t>cos</a:t>
            </a:r>
            <a:r>
              <a:rPr lang="en-US" sz="1600" dirty="0" err="1">
                <a:solidFill>
                  <a:srgbClr val="FFFF00"/>
                </a:solidFill>
                <a:latin typeface="Symbol" pitchFamily="2" charset="2"/>
              </a:rPr>
              <a:t>a</a:t>
            </a:r>
            <a:r>
              <a:rPr lang="en-US" sz="1600" dirty="0">
                <a:solidFill>
                  <a:srgbClr val="FFFF00"/>
                </a:solidFill>
              </a:rPr>
              <a:t>* &gt; -0.99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13A59F-5E34-2B51-0C1A-8AAA3CBD4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18308"/>
            <a:ext cx="4165600" cy="15523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3D1536-66B8-E75A-7019-7E8E94FBF6EC}"/>
              </a:ext>
            </a:extLst>
          </p:cNvPr>
          <p:cNvSpPr txBox="1"/>
          <p:nvPr/>
        </p:nvSpPr>
        <p:spPr>
          <a:xfrm>
            <a:off x="977900" y="5876345"/>
            <a:ext cx="2755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 </a:t>
            </a:r>
            <a:r>
              <a:rPr lang="en-US" dirty="0" err="1"/>
              <a:t>cos</a:t>
            </a:r>
            <a:r>
              <a:rPr lang="en-US" dirty="0" err="1">
                <a:latin typeface="Symbol" pitchFamily="2" charset="2"/>
              </a:rPr>
              <a:t>a</a:t>
            </a:r>
            <a:r>
              <a:rPr lang="en-US" dirty="0"/>
              <a:t>* &lt; -0.99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94513838-C2FC-31DC-F1CA-4F170CE2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3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370E4-AF3B-CC96-43FB-56805937FAAA}"/>
              </a:ext>
            </a:extLst>
          </p:cNvPr>
          <p:cNvSpPr txBox="1"/>
          <p:nvPr/>
        </p:nvSpPr>
        <p:spPr>
          <a:xfrm>
            <a:off x="-9822" y="6529440"/>
            <a:ext cx="43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*</a:t>
            </a:r>
            <a:r>
              <a:rPr lang="en-US" sz="1400" dirty="0" err="1">
                <a:solidFill>
                  <a:schemeClr val="accent6"/>
                </a:solidFill>
              </a:rPr>
              <a:t>c,f</a:t>
            </a:r>
            <a:r>
              <a:rPr lang="en-US" sz="1400" dirty="0">
                <a:solidFill>
                  <a:schemeClr val="accent6"/>
                </a:solidFill>
              </a:rPr>
              <a:t>. My </a:t>
            </a:r>
            <a:r>
              <a:rPr lang="en-US" sz="1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on </a:t>
            </a:r>
            <a:r>
              <a:rPr lang="en-US" sz="1200" dirty="0">
                <a:solidFill>
                  <a:schemeClr val="accent6"/>
                </a:solidFill>
                <a:latin typeface="Symbol" pitchFamily="2" charset="2"/>
                <a:cs typeface="Calibri" panose="020F0502020204030204" pitchFamily="34" charset="0"/>
              </a:rPr>
              <a:t>L</a:t>
            </a:r>
            <a:r>
              <a:rPr lang="en-US" sz="1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skim  in </a:t>
            </a:r>
            <a:r>
              <a:rPr lang="en-US" sz="120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Hadron Spectroscopy session</a:t>
            </a:r>
            <a:endParaRPr lang="en-US" sz="12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7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BBCBFD-F789-2CFB-CEC6-009620A8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05" b="24019"/>
          <a:stretch/>
        </p:blipFill>
        <p:spPr>
          <a:xfrm>
            <a:off x="4100392" y="439702"/>
            <a:ext cx="8036441" cy="297711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01555FC-304A-9E9F-816E-1D82348CFDEE}"/>
              </a:ext>
            </a:extLst>
          </p:cNvPr>
          <p:cNvSpPr txBox="1"/>
          <p:nvPr/>
        </p:nvSpPr>
        <p:spPr>
          <a:xfrm>
            <a:off x="0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for 1&lt;Q</a:t>
            </a:r>
            <a:r>
              <a:rPr lang="en-US" sz="2400" b="1" baseline="30000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&lt;10 GeV</a:t>
            </a:r>
            <a:r>
              <a:rPr lang="en-US" sz="2400" b="1" baseline="30000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,  2&lt;W&lt;4.5 GeV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68A948-ADF2-96F6-ED48-F6C7CE27B665}"/>
              </a:ext>
            </a:extLst>
          </p:cNvPr>
          <p:cNvSpPr txBox="1"/>
          <p:nvPr/>
        </p:nvSpPr>
        <p:spPr>
          <a:xfrm>
            <a:off x="9906705" y="2791047"/>
            <a:ext cx="103426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Chalkboard" panose="03050602040202020205" pitchFamily="66" charset="77"/>
              </a:rPr>
              <a:t>F = A sin (phi)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BC615B-5AFE-E93A-BB06-4B0EFDB1D37D}"/>
              </a:ext>
            </a:extLst>
          </p:cNvPr>
          <p:cNvSpPr txBox="1"/>
          <p:nvPr/>
        </p:nvSpPr>
        <p:spPr>
          <a:xfrm>
            <a:off x="4452015" y="657036"/>
            <a:ext cx="1034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Chalkboard" panose="03050602040202020205" pitchFamily="66" charset="77"/>
              </a:rPr>
              <a:t>+ helicity</a:t>
            </a:r>
          </a:p>
          <a:p>
            <a:r>
              <a:rPr lang="en-US" sz="900" b="1" dirty="0">
                <a:solidFill>
                  <a:srgbClr val="00B0F0"/>
                </a:solidFill>
                <a:latin typeface="Chalkboard" panose="03050602040202020205" pitchFamily="66" charset="77"/>
              </a:rPr>
              <a:t>- helicity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E5E4AD-9849-0717-7192-8D2AEFEAE528}"/>
              </a:ext>
            </a:extLst>
          </p:cNvPr>
          <p:cNvSpPr txBox="1"/>
          <p:nvPr/>
        </p:nvSpPr>
        <p:spPr>
          <a:xfrm>
            <a:off x="2804719" y="3338708"/>
            <a:ext cx="268433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Chalkboard" panose="03050602040202020205" pitchFamily="66" charset="77"/>
              </a:rPr>
              <a:t>+ helicity m(p</a:t>
            </a:r>
            <a:r>
              <a:rPr lang="en-US" sz="900" b="1" dirty="0">
                <a:solidFill>
                  <a:srgbClr val="FF0000"/>
                </a:solidFill>
                <a:latin typeface="Symbol" pitchFamily="2" charset="2"/>
              </a:rPr>
              <a:t>p</a:t>
            </a:r>
            <a:r>
              <a:rPr lang="en-US" sz="900" b="1" baseline="30000" dirty="0">
                <a:solidFill>
                  <a:srgbClr val="FF0000"/>
                </a:solidFill>
                <a:latin typeface="Symbol" pitchFamily="2" charset="2"/>
              </a:rPr>
              <a:t>-</a:t>
            </a:r>
            <a:r>
              <a:rPr lang="en-US" sz="900" b="1" dirty="0">
                <a:solidFill>
                  <a:srgbClr val="FF0000"/>
                </a:solidFill>
                <a:latin typeface="Chalkboard" panose="03050602040202020205" pitchFamily="66" charset="77"/>
              </a:rPr>
              <a:t>) spectra for each </a:t>
            </a:r>
            <a:r>
              <a:rPr lang="en-US" sz="900" b="1" dirty="0">
                <a:solidFill>
                  <a:srgbClr val="FF0000"/>
                </a:solidFill>
                <a:latin typeface="Symbol" pitchFamily="2" charset="2"/>
              </a:rPr>
              <a:t>f</a:t>
            </a:r>
            <a:r>
              <a:rPr lang="en-US" sz="900" b="1" dirty="0">
                <a:solidFill>
                  <a:srgbClr val="FF0000"/>
                </a:solidFill>
                <a:latin typeface="Chalkboard" panose="03050602040202020205" pitchFamily="66" charset="77"/>
              </a:rPr>
              <a:t> bin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76FCF42-8216-4BE7-5F15-BD4EF367C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1"/>
          <a:stretch/>
        </p:blipFill>
        <p:spPr>
          <a:xfrm>
            <a:off x="1597314" y="3559198"/>
            <a:ext cx="5181600" cy="31280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FB821DD-D625-DDAA-B4ED-6CA5E6ED98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31"/>
          <a:stretch/>
        </p:blipFill>
        <p:spPr>
          <a:xfrm>
            <a:off x="6883538" y="3559198"/>
            <a:ext cx="5181600" cy="312804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8B201E-D3BC-D68F-0214-0BFF0E87B353}"/>
              </a:ext>
            </a:extLst>
          </p:cNvPr>
          <p:cNvSpPr txBox="1"/>
          <p:nvPr/>
        </p:nvSpPr>
        <p:spPr>
          <a:xfrm>
            <a:off x="8018221" y="3338708"/>
            <a:ext cx="268433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B0F0"/>
                </a:solidFill>
                <a:latin typeface="Chalkboard" panose="03050602040202020205" pitchFamily="66" charset="77"/>
              </a:rPr>
              <a:t>- helicity m(p</a:t>
            </a:r>
            <a:r>
              <a:rPr lang="en-US" sz="900" b="1" dirty="0">
                <a:solidFill>
                  <a:srgbClr val="00B0F0"/>
                </a:solidFill>
                <a:latin typeface="Symbol" pitchFamily="2" charset="2"/>
              </a:rPr>
              <a:t>p</a:t>
            </a:r>
            <a:r>
              <a:rPr lang="en-US" sz="900" b="1" baseline="30000" dirty="0">
                <a:solidFill>
                  <a:srgbClr val="00B0F0"/>
                </a:solidFill>
                <a:latin typeface="Symbol" pitchFamily="2" charset="2"/>
              </a:rPr>
              <a:t>-</a:t>
            </a:r>
            <a:r>
              <a:rPr lang="en-US" sz="900" b="1" dirty="0">
                <a:solidFill>
                  <a:srgbClr val="00B0F0"/>
                </a:solidFill>
                <a:latin typeface="Chalkboard" panose="03050602040202020205" pitchFamily="66" charset="77"/>
              </a:rPr>
              <a:t>) spectra for each </a:t>
            </a:r>
            <a:r>
              <a:rPr lang="en-US" sz="900" b="1" dirty="0">
                <a:solidFill>
                  <a:srgbClr val="00B0F0"/>
                </a:solidFill>
                <a:latin typeface="Symbol" pitchFamily="2" charset="2"/>
              </a:rPr>
              <a:t>f</a:t>
            </a:r>
            <a:r>
              <a:rPr lang="en-US" sz="900" b="1" dirty="0">
                <a:solidFill>
                  <a:srgbClr val="00B0F0"/>
                </a:solidFill>
                <a:latin typeface="Chalkboard" panose="03050602040202020205" pitchFamily="66" charset="77"/>
              </a:rPr>
              <a:t> bin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5B38C9-A4E2-B297-D717-744AEA0662B6}"/>
              </a:ext>
            </a:extLst>
          </p:cNvPr>
          <p:cNvSpPr txBox="1"/>
          <p:nvPr/>
        </p:nvSpPr>
        <p:spPr>
          <a:xfrm>
            <a:off x="7177582" y="618675"/>
            <a:ext cx="1034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halkboard" panose="03050602040202020205" pitchFamily="66" charset="77"/>
              </a:rPr>
              <a:t>+ helicity</a:t>
            </a:r>
          </a:p>
          <a:p>
            <a:r>
              <a:rPr lang="en-US" sz="900" b="1" dirty="0">
                <a:latin typeface="Chalkboard" panose="03050602040202020205" pitchFamily="66" charset="77"/>
              </a:rPr>
              <a:t> &amp; - helicity</a:t>
            </a:r>
          </a:p>
        </p:txBody>
      </p:sp>
      <p:sp>
        <p:nvSpPr>
          <p:cNvPr id="39" name="Slide Number Placeholder 28">
            <a:extLst>
              <a:ext uri="{FF2B5EF4-FFF2-40B4-BE49-F238E27FC236}">
                <a16:creationId xmlns:a16="http://schemas.microsoft.com/office/drawing/2014/main" id="{A28799BC-DDF7-E7DD-BDF9-FC106654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618403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4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3B2238-F825-B188-2B5F-52FF822E19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2802" r="753"/>
          <a:stretch/>
        </p:blipFill>
        <p:spPr>
          <a:xfrm>
            <a:off x="45227" y="745227"/>
            <a:ext cx="4104860" cy="172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FA076-2E52-8457-6F4F-CC7C856FB369}"/>
              </a:ext>
            </a:extLst>
          </p:cNvPr>
          <p:cNvSpPr txBox="1"/>
          <p:nvPr/>
        </p:nvSpPr>
        <p:spPr>
          <a:xfrm>
            <a:off x="45227" y="4221049"/>
            <a:ext cx="1552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Clean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</a:rPr>
              <a:t>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distributions for all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</a:rPr>
              <a:t>f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bins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 no background subtraction needed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2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4C6A16-4A16-68E6-413E-5B6CF333063A}"/>
              </a:ext>
            </a:extLst>
          </p:cNvPr>
          <p:cNvSpPr txBox="1"/>
          <p:nvPr/>
        </p:nvSpPr>
        <p:spPr>
          <a:xfrm>
            <a:off x="0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as a Function of </a:t>
            </a:r>
            <a:r>
              <a:rPr lang="en-US" sz="2400" b="1" dirty="0" err="1">
                <a:solidFill>
                  <a:srgbClr val="C00000"/>
                </a:solidFill>
              </a:rPr>
              <a:t>x</a:t>
            </a:r>
            <a:r>
              <a:rPr lang="en-US" sz="2400" b="1" baseline="-25000" dirty="0" err="1">
                <a:solidFill>
                  <a:srgbClr val="C00000"/>
                </a:solidFill>
              </a:rPr>
              <a:t>F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512BC-79E5-AE3B-C0D9-C0CBA4581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043" y="523502"/>
            <a:ext cx="4490357" cy="3231970"/>
          </a:xfrm>
          <a:prstGeom prst="rect">
            <a:avLst/>
          </a:prstGeom>
        </p:spPr>
      </p:pic>
      <p:sp>
        <p:nvSpPr>
          <p:cNvPr id="23" name="Slide Number Placeholder 28">
            <a:extLst>
              <a:ext uri="{FF2B5EF4-FFF2-40B4-BE49-F238E27FC236}">
                <a16:creationId xmlns:a16="http://schemas.microsoft.com/office/drawing/2014/main" id="{18FF2D18-F82F-45E0-D816-2FBE63F56576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5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6E363-3CE4-CE62-70E0-6E969068120D}"/>
              </a:ext>
            </a:extLst>
          </p:cNvPr>
          <p:cNvSpPr txBox="1"/>
          <p:nvPr/>
        </p:nvSpPr>
        <p:spPr>
          <a:xfrm>
            <a:off x="278823" y="637801"/>
            <a:ext cx="348268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Obtain BSA as a function of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 to study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 polarization behavior in the Target, Center, and Current Fragmentation Regions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Selected range: 1 &lt; Q</a:t>
            </a:r>
            <a:r>
              <a:rPr lang="en-US" sz="1800" baseline="30000" dirty="0"/>
              <a:t>2 </a:t>
            </a:r>
            <a:r>
              <a:rPr lang="en-US" sz="1800" dirty="0"/>
              <a:t> &lt; 4 GeV</a:t>
            </a:r>
            <a:r>
              <a:rPr lang="en-US" sz="1800" baseline="30000" dirty="0"/>
              <a:t>2</a:t>
            </a:r>
            <a:r>
              <a:rPr lang="en-US" sz="1800" dirty="0"/>
              <a:t>;     </a:t>
            </a:r>
          </a:p>
          <a:p>
            <a:pPr algn="ctr"/>
            <a:r>
              <a:rPr lang="en-US" sz="1800" dirty="0"/>
              <a:t>                              2 &lt; W &lt; 4 GeV </a:t>
            </a:r>
          </a:p>
          <a:p>
            <a:pPr algn="ctr"/>
            <a:endParaRPr lang="en-US" sz="1800" dirty="0"/>
          </a:p>
          <a:p>
            <a:pPr algn="ctr"/>
            <a:r>
              <a:rPr lang="en-US" sz="1600" dirty="0"/>
              <a:t>                              ~uniform Q</a:t>
            </a:r>
            <a:r>
              <a:rPr lang="en-US" sz="1600" baseline="30000" dirty="0"/>
              <a:t>2</a:t>
            </a:r>
            <a:r>
              <a:rPr lang="en-US" sz="1600" dirty="0"/>
              <a:t>,W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ECA54-D994-0AAF-288B-C0D0E220B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864" y="3021388"/>
            <a:ext cx="2530186" cy="586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466FAA-BB50-D120-27E8-BEB30BAC3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043" y="4042968"/>
            <a:ext cx="4767587" cy="2815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4DA2B7-4F82-0AFC-2DAB-5EED3C03A588}"/>
              </a:ext>
            </a:extLst>
          </p:cNvPr>
          <p:cNvSpPr txBox="1"/>
          <p:nvPr/>
        </p:nvSpPr>
        <p:spPr>
          <a:xfrm>
            <a:off x="6978378" y="637801"/>
            <a:ext cx="574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 SR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(     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FE101-D424-F438-718F-CC572A427FD9}"/>
              </a:ext>
            </a:extLst>
          </p:cNvPr>
          <p:cNvSpPr txBox="1"/>
          <p:nvPr/>
        </p:nvSpPr>
        <p:spPr>
          <a:xfrm>
            <a:off x="9470415" y="737828"/>
            <a:ext cx="21890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SR = Soft Region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1737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8DEB2E-C641-76E7-455E-CA58318C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34" y="991317"/>
            <a:ext cx="2540954" cy="2563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6BAD36-E318-4EBB-14EE-97D76F14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8" y="4037158"/>
            <a:ext cx="2595705" cy="25506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72DCCB-A2D9-ED0D-546A-919D1AF58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390" y="4037157"/>
            <a:ext cx="2613345" cy="25982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85C267-9DA7-D322-D16B-723410FEF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987" y="998450"/>
            <a:ext cx="2632277" cy="2598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91F78-3709-EC7C-0BA2-2714182C0953}"/>
              </a:ext>
            </a:extLst>
          </p:cNvPr>
          <p:cNvSpPr txBox="1"/>
          <p:nvPr/>
        </p:nvSpPr>
        <p:spPr>
          <a:xfrm>
            <a:off x="7632124" y="415499"/>
            <a:ext cx="4438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MM(</a:t>
            </a:r>
            <a:r>
              <a:rPr lang="en-US" sz="1400" dirty="0" err="1"/>
              <a:t>e’</a:t>
            </a:r>
            <a:r>
              <a:rPr lang="en-US" sz="1400" dirty="0" err="1">
                <a:latin typeface="Symbol" pitchFamily="2" charset="2"/>
              </a:rPr>
              <a:t>L</a:t>
            </a:r>
            <a:r>
              <a:rPr lang="en-US" sz="1400" dirty="0"/>
              <a:t>)  (integrated over </a:t>
            </a:r>
            <a:r>
              <a:rPr lang="en-US" sz="1400" dirty="0" err="1"/>
              <a:t>x</a:t>
            </a:r>
            <a:r>
              <a:rPr lang="en-US" sz="1400" baseline="-25000" dirty="0" err="1"/>
              <a:t>F</a:t>
            </a:r>
            <a:r>
              <a:rPr lang="en-US" sz="1400" dirty="0"/>
              <a:t>)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050C1-AD11-1395-AC12-689B19B82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7935" y="722813"/>
            <a:ext cx="4717273" cy="2789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0973DC-7673-D768-E9F3-75F371D55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7935" y="3883165"/>
            <a:ext cx="4717274" cy="2822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4C6A16-4A16-68E6-413E-5B6CF333063A}"/>
              </a:ext>
            </a:extLst>
          </p:cNvPr>
          <p:cNvSpPr txBox="1"/>
          <p:nvPr/>
        </p:nvSpPr>
        <p:spPr>
          <a:xfrm>
            <a:off x="0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as a Function of </a:t>
            </a:r>
            <a:r>
              <a:rPr lang="en-US" sz="2400" b="1" dirty="0" err="1">
                <a:solidFill>
                  <a:srgbClr val="C00000"/>
                </a:solidFill>
              </a:rPr>
              <a:t>x</a:t>
            </a:r>
            <a:r>
              <a:rPr lang="en-US" sz="2400" b="1" baseline="-25000" dirty="0" err="1">
                <a:solidFill>
                  <a:srgbClr val="C00000"/>
                </a:solidFill>
              </a:rPr>
              <a:t>F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FD7D8-17AD-DBC3-6C8E-F5934F34D6CD}"/>
              </a:ext>
            </a:extLst>
          </p:cNvPr>
          <p:cNvSpPr txBox="1"/>
          <p:nvPr/>
        </p:nvSpPr>
        <p:spPr>
          <a:xfrm>
            <a:off x="0" y="4064385"/>
            <a:ext cx="191295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Different behavior in the CFR (</a:t>
            </a:r>
            <a:r>
              <a:rPr lang="en-US" sz="1600" dirty="0" err="1"/>
              <a:t>x</a:t>
            </a:r>
            <a:r>
              <a:rPr lang="en-US" sz="1600" baseline="-25000" dirty="0" err="1"/>
              <a:t>F</a:t>
            </a:r>
            <a:r>
              <a:rPr lang="en-US" sz="1600" dirty="0"/>
              <a:t>&gt;0) for W&gt;3 GeV where the K</a:t>
            </a:r>
            <a:r>
              <a:rPr lang="en-US" sz="1600" baseline="30000" dirty="0"/>
              <a:t>+</a:t>
            </a:r>
            <a:r>
              <a:rPr lang="en-US" sz="1600" dirty="0"/>
              <a:t> contribution is suppressed                        </a:t>
            </a:r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>
              <a:sym typeface="Wingdings" pitchFamily="2" charset="2"/>
            </a:endParaRPr>
          </a:p>
        </p:txBody>
      </p:sp>
      <p:sp>
        <p:nvSpPr>
          <p:cNvPr id="23" name="Slide Number Placeholder 28">
            <a:extLst>
              <a:ext uri="{FF2B5EF4-FFF2-40B4-BE49-F238E27FC236}">
                <a16:creationId xmlns:a16="http://schemas.microsoft.com/office/drawing/2014/main" id="{18FF2D18-F82F-45E0-D816-2FBE63F56576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6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7A729-8BD2-392A-F38E-55E958233CAF}"/>
              </a:ext>
            </a:extLst>
          </p:cNvPr>
          <p:cNvSpPr/>
          <p:nvPr/>
        </p:nvSpPr>
        <p:spPr>
          <a:xfrm>
            <a:off x="4197927" y="690392"/>
            <a:ext cx="1569028" cy="1200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B0B12-30F5-6FD0-D2B1-190E66B2AF77}"/>
              </a:ext>
            </a:extLst>
          </p:cNvPr>
          <p:cNvSpPr/>
          <p:nvPr/>
        </p:nvSpPr>
        <p:spPr>
          <a:xfrm>
            <a:off x="4197927" y="3914337"/>
            <a:ext cx="1569028" cy="1200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EC85A-EC39-41FD-6714-9F4C95107592}"/>
              </a:ext>
            </a:extLst>
          </p:cNvPr>
          <p:cNvSpPr txBox="1"/>
          <p:nvPr/>
        </p:nvSpPr>
        <p:spPr>
          <a:xfrm>
            <a:off x="50653" y="415499"/>
            <a:ext cx="166160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1 &lt; Q</a:t>
            </a:r>
            <a:r>
              <a:rPr lang="en-US" sz="1800" baseline="30000" dirty="0"/>
              <a:t>2 </a:t>
            </a:r>
            <a:r>
              <a:rPr lang="en-US" sz="1800" dirty="0"/>
              <a:t> &lt; 4 GeV</a:t>
            </a:r>
            <a:r>
              <a:rPr lang="en-US" sz="1800" baseline="30000" dirty="0"/>
              <a:t>2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7089CB-ABF5-E6EA-2BE7-6593DF212735}"/>
              </a:ext>
            </a:extLst>
          </p:cNvPr>
          <p:cNvCxnSpPr>
            <a:cxnSpLocks/>
          </p:cNvCxnSpPr>
          <p:nvPr/>
        </p:nvCxnSpPr>
        <p:spPr>
          <a:xfrm>
            <a:off x="3110836" y="1016380"/>
            <a:ext cx="0" cy="2327456"/>
          </a:xfrm>
          <a:prstGeom prst="line">
            <a:avLst/>
          </a:prstGeom>
          <a:ln w="15875">
            <a:solidFill>
              <a:srgbClr val="FF4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F738A0-FBBC-8C14-6EB6-93BE5EB15816}"/>
              </a:ext>
            </a:extLst>
          </p:cNvPr>
          <p:cNvSpPr txBox="1"/>
          <p:nvPr/>
        </p:nvSpPr>
        <p:spPr>
          <a:xfrm>
            <a:off x="3987231" y="631605"/>
            <a:ext cx="1230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2&lt;W&lt;3 GeV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19679-D1B4-C749-9A38-2EAE49B7BB3E}"/>
              </a:ext>
            </a:extLst>
          </p:cNvPr>
          <p:cNvSpPr txBox="1"/>
          <p:nvPr/>
        </p:nvSpPr>
        <p:spPr>
          <a:xfrm>
            <a:off x="4051439" y="3712901"/>
            <a:ext cx="1121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3&lt;W&lt;4 GeV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C7A6DF-EBF8-6191-6F4B-67CD6A95608F}"/>
              </a:ext>
            </a:extLst>
          </p:cNvPr>
          <p:cNvCxnSpPr>
            <a:cxnSpLocks/>
          </p:cNvCxnSpPr>
          <p:nvPr/>
        </p:nvCxnSpPr>
        <p:spPr>
          <a:xfrm>
            <a:off x="5704200" y="1047754"/>
            <a:ext cx="0" cy="2327456"/>
          </a:xfrm>
          <a:prstGeom prst="line">
            <a:avLst/>
          </a:prstGeom>
          <a:ln w="15875">
            <a:solidFill>
              <a:srgbClr val="FF4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0EC992-B28B-3C3E-ACDA-2A8A46A49DC1}"/>
              </a:ext>
            </a:extLst>
          </p:cNvPr>
          <p:cNvCxnSpPr>
            <a:cxnSpLocks/>
          </p:cNvCxnSpPr>
          <p:nvPr/>
        </p:nvCxnSpPr>
        <p:spPr>
          <a:xfrm>
            <a:off x="3110834" y="4064385"/>
            <a:ext cx="0" cy="2327456"/>
          </a:xfrm>
          <a:prstGeom prst="line">
            <a:avLst/>
          </a:prstGeom>
          <a:ln w="15875">
            <a:solidFill>
              <a:srgbClr val="FF4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52A681-A6E4-B390-BB3E-5FD21A77EA55}"/>
              </a:ext>
            </a:extLst>
          </p:cNvPr>
          <p:cNvCxnSpPr>
            <a:cxnSpLocks/>
          </p:cNvCxnSpPr>
          <p:nvPr/>
        </p:nvCxnSpPr>
        <p:spPr>
          <a:xfrm>
            <a:off x="5704198" y="4104724"/>
            <a:ext cx="0" cy="2327456"/>
          </a:xfrm>
          <a:prstGeom prst="line">
            <a:avLst/>
          </a:prstGeom>
          <a:ln w="15875">
            <a:solidFill>
              <a:srgbClr val="FF4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48E499-1120-B2A0-4F49-AAC2FBDE4D2E}"/>
              </a:ext>
            </a:extLst>
          </p:cNvPr>
          <p:cNvSpPr txBox="1"/>
          <p:nvPr/>
        </p:nvSpPr>
        <p:spPr>
          <a:xfrm>
            <a:off x="5428157" y="765971"/>
            <a:ext cx="18623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AD0A1"/>
                </a:solidFill>
                <a:latin typeface="Comic Sans MS" panose="030F0902030302020204" pitchFamily="66" charset="0"/>
              </a:rPr>
              <a:t>finer binning for </a:t>
            </a:r>
            <a:r>
              <a:rPr lang="en-US" sz="1200" dirty="0" err="1">
                <a:solidFill>
                  <a:srgbClr val="5AD0A1"/>
                </a:solidFill>
                <a:latin typeface="Comic Sans MS" panose="030F0902030302020204" pitchFamily="66" charset="0"/>
              </a:rPr>
              <a:t>x</a:t>
            </a:r>
            <a:r>
              <a:rPr lang="en-US" sz="1200" baseline="-25000" dirty="0" err="1">
                <a:solidFill>
                  <a:srgbClr val="5AD0A1"/>
                </a:solidFill>
                <a:latin typeface="Comic Sans MS" panose="030F0902030302020204" pitchFamily="66" charset="0"/>
              </a:rPr>
              <a:t>F</a:t>
            </a:r>
            <a:r>
              <a:rPr lang="en-US" sz="1200" dirty="0">
                <a:solidFill>
                  <a:srgbClr val="5AD0A1"/>
                </a:solidFill>
                <a:latin typeface="Comic Sans MS" panose="030F0902030302020204" pitchFamily="66" charset="0"/>
              </a:rPr>
              <a:t>&gt;0</a:t>
            </a:r>
          </a:p>
        </p:txBody>
      </p:sp>
    </p:spTree>
    <p:extLst>
      <p:ext uri="{BB962C8B-B14F-4D97-AF65-F5344CB8AC3E}">
        <p14:creationId xmlns:p14="http://schemas.microsoft.com/office/powerpoint/2010/main" val="186878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346BE2-5B0B-D451-8538-42F31099FA6A}"/>
              </a:ext>
            </a:extLst>
          </p:cNvPr>
          <p:cNvGrpSpPr/>
          <p:nvPr/>
        </p:nvGrpSpPr>
        <p:grpSpPr>
          <a:xfrm>
            <a:off x="33746" y="3589641"/>
            <a:ext cx="12188448" cy="3093274"/>
            <a:chOff x="-39843" y="2071845"/>
            <a:chExt cx="12188448" cy="30932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3E98DE0-160B-3CD7-628B-6239A6D4D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71845"/>
              <a:ext cx="12119034" cy="309327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6D3060-A62A-C336-53F0-BA2C022D8D60}"/>
                </a:ext>
              </a:extLst>
            </p:cNvPr>
            <p:cNvSpPr/>
            <p:nvPr/>
          </p:nvSpPr>
          <p:spPr>
            <a:xfrm>
              <a:off x="-39843" y="2088378"/>
              <a:ext cx="691978" cy="185351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4CD523-21C8-6CC7-CA3D-74B7A118546A}"/>
                </a:ext>
              </a:extLst>
            </p:cNvPr>
            <p:cNvSpPr/>
            <p:nvPr/>
          </p:nvSpPr>
          <p:spPr>
            <a:xfrm>
              <a:off x="3923415" y="2096559"/>
              <a:ext cx="691978" cy="185351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CE1BE0-3077-B1DA-7369-BE87BAC3E4CD}"/>
                </a:ext>
              </a:extLst>
            </p:cNvPr>
            <p:cNvSpPr/>
            <p:nvPr/>
          </p:nvSpPr>
          <p:spPr>
            <a:xfrm>
              <a:off x="8052491" y="2084202"/>
              <a:ext cx="691978" cy="185351"/>
            </a:xfrm>
            <a:prstGeom prst="rect">
              <a:avLst/>
            </a:prstGeom>
            <a:solidFill>
              <a:srgbClr val="EDEF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7CE591-2FDD-917F-D30C-E087B47AFA46}"/>
                </a:ext>
              </a:extLst>
            </p:cNvPr>
            <p:cNvSpPr/>
            <p:nvPr/>
          </p:nvSpPr>
          <p:spPr>
            <a:xfrm>
              <a:off x="-39843" y="2234571"/>
              <a:ext cx="12188448" cy="1853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FEA4B5-D7C4-12CB-9B57-3A3B04F57DB7}"/>
                </a:ext>
              </a:extLst>
            </p:cNvPr>
            <p:cNvCxnSpPr/>
            <p:nvPr/>
          </p:nvCxnSpPr>
          <p:spPr>
            <a:xfrm>
              <a:off x="0" y="2304341"/>
              <a:ext cx="12148605" cy="0"/>
            </a:xfrm>
            <a:prstGeom prst="line">
              <a:avLst/>
            </a:prstGeom>
            <a:ln w="984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B82687-C9A2-AD17-AF0E-C42C83FD11B1}"/>
              </a:ext>
            </a:extLst>
          </p:cNvPr>
          <p:cNvSpPr txBox="1"/>
          <p:nvPr/>
        </p:nvSpPr>
        <p:spPr>
          <a:xfrm>
            <a:off x="1" y="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as a Function of </a:t>
            </a:r>
            <a:r>
              <a:rPr lang="en-US" sz="2400" b="1" dirty="0" err="1">
                <a:solidFill>
                  <a:srgbClr val="C00000"/>
                </a:solidFill>
              </a:rPr>
              <a:t>x</a:t>
            </a:r>
            <a:r>
              <a:rPr lang="en-US" sz="2400" b="1" baseline="-25000" dirty="0" err="1">
                <a:solidFill>
                  <a:srgbClr val="C00000"/>
                </a:solidFill>
              </a:rPr>
              <a:t>F</a:t>
            </a:r>
            <a:r>
              <a:rPr lang="en-US" sz="2400" b="1" baseline="-250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and </a:t>
            </a:r>
            <a:r>
              <a:rPr lang="en-US" sz="2400" b="1" dirty="0" err="1">
                <a:solidFill>
                  <a:srgbClr val="C00000"/>
                </a:solidFill>
              </a:rPr>
              <a:t>x</a:t>
            </a:r>
            <a:r>
              <a:rPr lang="en-US" sz="2400" b="1" baseline="-25000" dirty="0" err="1">
                <a:solidFill>
                  <a:srgbClr val="C00000"/>
                </a:solidFill>
              </a:rPr>
              <a:t>B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A51E1-8156-E671-BDE0-5500AE8DA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2"/>
          <a:stretch/>
        </p:blipFill>
        <p:spPr>
          <a:xfrm>
            <a:off x="2799010" y="995399"/>
            <a:ext cx="3614703" cy="23145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B9EB60-701F-B3AF-6AE8-8745FD5BC333}"/>
              </a:ext>
            </a:extLst>
          </p:cNvPr>
          <p:cNvCxnSpPr/>
          <p:nvPr/>
        </p:nvCxnSpPr>
        <p:spPr>
          <a:xfrm>
            <a:off x="77141" y="3577284"/>
            <a:ext cx="1211485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7718EE-6640-BD24-C6BE-BB1E690B71CB}"/>
              </a:ext>
            </a:extLst>
          </p:cNvPr>
          <p:cNvSpPr txBox="1"/>
          <p:nvPr/>
        </p:nvSpPr>
        <p:spPr>
          <a:xfrm>
            <a:off x="1198605" y="3307520"/>
            <a:ext cx="1050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40FF"/>
                </a:solidFill>
              </a:rPr>
              <a:t>x</a:t>
            </a:r>
            <a:r>
              <a:rPr lang="en-US" baseline="-25000" dirty="0" err="1">
                <a:solidFill>
                  <a:srgbClr val="FF40FF"/>
                </a:solidFill>
              </a:rPr>
              <a:t>B</a:t>
            </a:r>
            <a:r>
              <a:rPr lang="en-US" dirty="0">
                <a:solidFill>
                  <a:srgbClr val="FF40FF"/>
                </a:solidFill>
              </a:rPr>
              <a:t> bin 1                                                                            2                                                                        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8320C3-0905-FCAB-8F24-89B06260869A}"/>
              </a:ext>
            </a:extLst>
          </p:cNvPr>
          <p:cNvSpPr txBox="1"/>
          <p:nvPr/>
        </p:nvSpPr>
        <p:spPr>
          <a:xfrm>
            <a:off x="0" y="1972006"/>
            <a:ext cx="273855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each bin in </a:t>
            </a:r>
            <a:r>
              <a:rPr lang="en-US" sz="1600" b="1" dirty="0" err="1">
                <a:solidFill>
                  <a:srgbClr val="FF40FF"/>
                </a:solidFill>
              </a:rPr>
              <a:t>x</a:t>
            </a:r>
            <a:r>
              <a:rPr lang="en-US" sz="1600" b="1" baseline="-25000" dirty="0" err="1">
                <a:solidFill>
                  <a:srgbClr val="FF40FF"/>
                </a:solidFill>
              </a:rPr>
              <a:t>B</a:t>
            </a:r>
            <a:r>
              <a:rPr lang="en-US" sz="1600" dirty="0"/>
              <a:t> obtain BSA as a function of  </a:t>
            </a:r>
            <a:r>
              <a:rPr lang="en-US" sz="1600" b="1" dirty="0" err="1"/>
              <a:t>x</a:t>
            </a:r>
            <a:r>
              <a:rPr lang="en-US" sz="1600" b="1" baseline="-25000" dirty="0" err="1"/>
              <a:t>F</a:t>
            </a:r>
            <a:endParaRPr lang="en-US" sz="1600" b="1" baseline="-25000" dirty="0"/>
          </a:p>
          <a:p>
            <a:r>
              <a:rPr lang="en-US" sz="1600" baseline="-25000" dirty="0"/>
              <a:t>                            </a:t>
            </a:r>
          </a:p>
          <a:p>
            <a:r>
              <a:rPr lang="en-US" sz="1600" baseline="-25000" dirty="0"/>
              <a:t>                           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4BCC3497-93D9-6DCB-921A-398AD564785E}"/>
              </a:ext>
            </a:extLst>
          </p:cNvPr>
          <p:cNvSpPr/>
          <p:nvPr/>
        </p:nvSpPr>
        <p:spPr>
          <a:xfrm>
            <a:off x="1266211" y="2499810"/>
            <a:ext cx="206133" cy="76892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3EC27A-0BF4-1F12-A18A-1F9E52B5FECF}"/>
              </a:ext>
            </a:extLst>
          </p:cNvPr>
          <p:cNvSpPr/>
          <p:nvPr/>
        </p:nvSpPr>
        <p:spPr>
          <a:xfrm>
            <a:off x="33746" y="3307520"/>
            <a:ext cx="12158253" cy="33753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8">
            <a:extLst>
              <a:ext uri="{FF2B5EF4-FFF2-40B4-BE49-F238E27FC236}">
                <a16:creationId xmlns:a16="http://schemas.microsoft.com/office/drawing/2014/main" id="{4023787D-0D25-E610-F238-E45697DEDBD7}"/>
              </a:ext>
            </a:extLst>
          </p:cNvPr>
          <p:cNvSpPr txBox="1">
            <a:spLocks/>
          </p:cNvSpPr>
          <p:nvPr/>
        </p:nvSpPr>
        <p:spPr>
          <a:xfrm>
            <a:off x="11830050" y="6605663"/>
            <a:ext cx="331647" cy="275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7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E1258-1393-8FC9-2603-05E2F4663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960" y="474021"/>
            <a:ext cx="2962550" cy="2784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7EF38-2B58-54A8-8C05-9023419DE692}"/>
              </a:ext>
            </a:extLst>
          </p:cNvPr>
          <p:cNvSpPr txBox="1"/>
          <p:nvPr/>
        </p:nvSpPr>
        <p:spPr>
          <a:xfrm>
            <a:off x="6256395" y="1259551"/>
            <a:ext cx="264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baseline="-25000" dirty="0"/>
          </a:p>
          <a:p>
            <a:r>
              <a:rPr lang="en-US" baseline="-25000" dirty="0"/>
              <a:t>                            </a:t>
            </a:r>
          </a:p>
          <a:p>
            <a:r>
              <a:rPr lang="en-US" baseline="-25000" dirty="0"/>
              <a:t>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E3F8E-03A4-0431-6E04-C491CA8004F4}"/>
              </a:ext>
            </a:extLst>
          </p:cNvPr>
          <p:cNvSpPr txBox="1"/>
          <p:nvPr/>
        </p:nvSpPr>
        <p:spPr>
          <a:xfrm>
            <a:off x="6394613" y="1406888"/>
            <a:ext cx="2509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x</a:t>
            </a:r>
            <a:r>
              <a:rPr lang="en-US" sz="1600" baseline="-25000" dirty="0" err="1"/>
              <a:t>B</a:t>
            </a:r>
            <a:r>
              <a:rPr lang="en-US" sz="1600" dirty="0"/>
              <a:t> bin 1 ~ W &gt; 2.7 GeV </a:t>
            </a:r>
            <a:r>
              <a:rPr lang="en-US" sz="1600" dirty="0">
                <a:sym typeface="Wingdings" pitchFamily="2" charset="2"/>
              </a:rPr>
              <a:t> K</a:t>
            </a:r>
            <a:r>
              <a:rPr lang="en-US" sz="1600" baseline="30000" dirty="0">
                <a:sym typeface="Wingdings" pitchFamily="2" charset="2"/>
              </a:rPr>
              <a:t>+</a:t>
            </a:r>
            <a:r>
              <a:rPr lang="en-US" sz="1600" dirty="0">
                <a:sym typeface="Wingdings" pitchFamily="2" charset="2"/>
              </a:rPr>
              <a:t> suppressed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x</a:t>
            </a:r>
            <a:r>
              <a:rPr lang="en-US" sz="1600" baseline="-25000" dirty="0" err="1"/>
              <a:t>B</a:t>
            </a:r>
            <a:r>
              <a:rPr lang="en-US" sz="1600" dirty="0"/>
              <a:t> bin 3 ~ W &lt; 3.5 GeV </a:t>
            </a:r>
            <a:r>
              <a:rPr lang="en-US" sz="1600" dirty="0">
                <a:sym typeface="Wingdings" pitchFamily="2" charset="2"/>
              </a:rPr>
              <a:t> K</a:t>
            </a:r>
            <a:r>
              <a:rPr lang="en-US" sz="1600" baseline="30000" dirty="0">
                <a:sym typeface="Wingdings" pitchFamily="2" charset="2"/>
              </a:rPr>
              <a:t>+</a:t>
            </a:r>
            <a:r>
              <a:rPr lang="en-US" sz="1600" dirty="0">
                <a:sym typeface="Wingdings" pitchFamily="2" charset="2"/>
              </a:rPr>
              <a:t> not suppressed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0DCCA-86B4-DA32-430C-83034365C7C2}"/>
              </a:ext>
            </a:extLst>
          </p:cNvPr>
          <p:cNvSpPr/>
          <p:nvPr/>
        </p:nvSpPr>
        <p:spPr>
          <a:xfrm>
            <a:off x="9021337" y="2595892"/>
            <a:ext cx="2497873" cy="431664"/>
          </a:xfrm>
          <a:prstGeom prst="rect">
            <a:avLst/>
          </a:prstGeom>
          <a:noFill/>
          <a:ln w="25400">
            <a:solidFill>
              <a:srgbClr val="00FA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5003FC-9A86-5844-EDA3-918933D91868}"/>
              </a:ext>
            </a:extLst>
          </p:cNvPr>
          <p:cNvSpPr/>
          <p:nvPr/>
        </p:nvSpPr>
        <p:spPr>
          <a:xfrm>
            <a:off x="9021337" y="2107580"/>
            <a:ext cx="2497873" cy="495163"/>
          </a:xfrm>
          <a:prstGeom prst="rect">
            <a:avLst/>
          </a:prstGeom>
          <a:noFill/>
          <a:ln w="25400">
            <a:solidFill>
              <a:srgbClr val="00FA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7A376-28E7-9441-A945-91CE67B08C48}"/>
              </a:ext>
            </a:extLst>
          </p:cNvPr>
          <p:cNvSpPr/>
          <p:nvPr/>
        </p:nvSpPr>
        <p:spPr>
          <a:xfrm>
            <a:off x="9014346" y="624391"/>
            <a:ext cx="2497873" cy="1484799"/>
          </a:xfrm>
          <a:prstGeom prst="rect">
            <a:avLst/>
          </a:prstGeom>
          <a:noFill/>
          <a:ln w="25400">
            <a:solidFill>
              <a:srgbClr val="00FA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3B2891-C0A1-95D3-BECB-F9F740938655}"/>
              </a:ext>
            </a:extLst>
          </p:cNvPr>
          <p:cNvCxnSpPr/>
          <p:nvPr/>
        </p:nvCxnSpPr>
        <p:spPr>
          <a:xfrm>
            <a:off x="10612073" y="2107580"/>
            <a:ext cx="0" cy="919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2BC1B3-B84C-D4F2-DA29-69A3B397062F}"/>
              </a:ext>
            </a:extLst>
          </p:cNvPr>
          <p:cNvCxnSpPr>
            <a:cxnSpLocks/>
          </p:cNvCxnSpPr>
          <p:nvPr/>
        </p:nvCxnSpPr>
        <p:spPr>
          <a:xfrm>
            <a:off x="9766183" y="2602743"/>
            <a:ext cx="0" cy="459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D439CF4-9419-F07E-D533-49C23AA6244D}"/>
              </a:ext>
            </a:extLst>
          </p:cNvPr>
          <p:cNvSpPr txBox="1"/>
          <p:nvPr/>
        </p:nvSpPr>
        <p:spPr>
          <a:xfrm>
            <a:off x="33746" y="433468"/>
            <a:ext cx="8584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x</a:t>
            </a:r>
            <a:r>
              <a:rPr lang="en-US" sz="1600" baseline="-25000" dirty="0" err="1">
                <a:effectLst/>
              </a:rPr>
              <a:t>B</a:t>
            </a:r>
            <a:r>
              <a:rPr lang="en-US" sz="1600" dirty="0">
                <a:effectLst/>
              </a:rPr>
              <a:t> = Q</a:t>
            </a:r>
            <a:r>
              <a:rPr lang="en-US" sz="1600" baseline="30000" dirty="0">
                <a:effectLst/>
              </a:rPr>
              <a:t>2</a:t>
            </a:r>
            <a:r>
              <a:rPr lang="en-US" sz="1600" dirty="0">
                <a:effectLst/>
              </a:rPr>
              <a:t>/ 2M</a:t>
            </a:r>
            <a:r>
              <a:rPr lang="en-US" sz="1600" baseline="-25000" dirty="0">
                <a:effectLst/>
              </a:rPr>
              <a:t>p</a:t>
            </a:r>
            <a:r>
              <a:rPr lang="en-US" sz="1600" dirty="0">
                <a:effectLst/>
              </a:rPr>
              <a:t> </a:t>
            </a:r>
            <a:r>
              <a:rPr lang="en-US" sz="1600" dirty="0">
                <a:effectLst/>
                <a:latin typeface="Symbol" pitchFamily="2" charset="2"/>
              </a:rPr>
              <a:t>n </a:t>
            </a:r>
            <a:r>
              <a:rPr lang="en-US" sz="1600" dirty="0">
                <a:latin typeface="CMR10"/>
              </a:rPr>
              <a:t>~ </a:t>
            </a:r>
            <a:r>
              <a:rPr lang="en-US" sz="1600" dirty="0">
                <a:effectLst/>
                <a:latin typeface="CMR10"/>
              </a:rPr>
              <a:t>fraction of the target proton’s momentum carried by the struck quark </a:t>
            </a:r>
            <a:endParaRPr lang="en-US" sz="1600" dirty="0"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BA4BD-87C4-81CF-384E-F2973B40437E}"/>
              </a:ext>
            </a:extLst>
          </p:cNvPr>
          <p:cNvSpPr txBox="1"/>
          <p:nvPr/>
        </p:nvSpPr>
        <p:spPr>
          <a:xfrm>
            <a:off x="404938" y="828181"/>
            <a:ext cx="2333618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0" bIns="0" rtlCol="0">
            <a:spAutoFit/>
          </a:bodyPr>
          <a:lstStyle/>
          <a:p>
            <a:r>
              <a:rPr lang="en-US" sz="1400" dirty="0"/>
              <a:t>At low </a:t>
            </a:r>
            <a:r>
              <a:rPr lang="en-US" sz="1400" dirty="0" err="1"/>
              <a:t>x</a:t>
            </a:r>
            <a:r>
              <a:rPr lang="en-US" sz="1400" baseline="-25000" dirty="0" err="1"/>
              <a:t>B</a:t>
            </a:r>
            <a:r>
              <a:rPr lang="en-US" sz="1400" dirty="0"/>
              <a:t>: </a:t>
            </a:r>
            <a:r>
              <a:rPr lang="en-US" sz="1400" dirty="0">
                <a:sym typeface="Wingdings" pitchFamily="2" charset="2"/>
              </a:rPr>
              <a:t>low momentum </a:t>
            </a:r>
            <a:r>
              <a:rPr lang="en-US" sz="1400" dirty="0" err="1">
                <a:sym typeface="Wingdings" pitchFamily="2" charset="2"/>
              </a:rPr>
              <a:t>parton</a:t>
            </a:r>
            <a:r>
              <a:rPr lang="en-US" sz="1400" dirty="0">
                <a:sym typeface="Wingdings" pitchFamily="2" charset="2"/>
              </a:rPr>
              <a:t> representation of nucleon &amp; </a:t>
            </a:r>
            <a:r>
              <a:rPr lang="en-US" sz="1400" dirty="0"/>
              <a:t>gluon dominance </a:t>
            </a:r>
            <a:r>
              <a:rPr lang="en-US" sz="1400" dirty="0">
                <a:sym typeface="Wingdings" pitchFamily="2" charset="2"/>
              </a:rPr>
              <a:t> insight into </a:t>
            </a:r>
            <a:r>
              <a:rPr lang="en-US" sz="1400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sz="1400" dirty="0">
                <a:sym typeface="Wingdings" pitchFamily="2" charset="2"/>
              </a:rPr>
              <a:t> production mechanics off the proton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538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934D7-1CE6-BD87-7786-08D2E1793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612" y="1261559"/>
            <a:ext cx="5381262" cy="34465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4C6A16-4A16-68E6-413E-5B6CF333063A}"/>
              </a:ext>
            </a:extLst>
          </p:cNvPr>
          <p:cNvSpPr txBox="1"/>
          <p:nvPr/>
        </p:nvSpPr>
        <p:spPr>
          <a:xfrm>
            <a:off x="1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as a Function of </a:t>
            </a:r>
            <a:r>
              <a:rPr lang="en-US" sz="2400" b="1" dirty="0" err="1">
                <a:solidFill>
                  <a:srgbClr val="C00000"/>
                </a:solidFill>
              </a:rPr>
              <a:t>x</a:t>
            </a:r>
            <a:r>
              <a:rPr lang="en-US" sz="2400" b="1" baseline="-25000" dirty="0" err="1">
                <a:solidFill>
                  <a:srgbClr val="C00000"/>
                </a:solidFill>
              </a:rPr>
              <a:t>B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3DBC6-BE23-CCDC-4183-A4B33626E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1559"/>
            <a:ext cx="6845612" cy="45559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BDB68F-958D-BA57-F9DB-2880EBF8DC76}"/>
              </a:ext>
            </a:extLst>
          </p:cNvPr>
          <p:cNvSpPr txBox="1"/>
          <p:nvPr/>
        </p:nvSpPr>
        <p:spPr>
          <a:xfrm>
            <a:off x="7678420" y="4894150"/>
            <a:ext cx="40259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Larger BSA at large 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baseline="-25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Integrated over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endParaRPr lang="en-US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46685-2C32-F689-7686-067D8F70D73C}"/>
              </a:ext>
            </a:extLst>
          </p:cNvPr>
          <p:cNvSpPr txBox="1"/>
          <p:nvPr/>
        </p:nvSpPr>
        <p:spPr>
          <a:xfrm>
            <a:off x="208722" y="670778"/>
            <a:ext cx="652007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Selected range :   1 &lt; Q</a:t>
            </a:r>
            <a:r>
              <a:rPr lang="en-US" sz="1800" baseline="30000" dirty="0"/>
              <a:t>2</a:t>
            </a:r>
            <a:r>
              <a:rPr lang="en-US" baseline="30000" dirty="0"/>
              <a:t> </a:t>
            </a:r>
            <a:r>
              <a:rPr lang="en-US" sz="1800" dirty="0"/>
              <a:t> &lt;10 GeV</a:t>
            </a:r>
            <a:r>
              <a:rPr lang="en-US" sz="1800" baseline="30000" dirty="0"/>
              <a:t>2</a:t>
            </a:r>
            <a:r>
              <a:rPr lang="en-US" sz="1800" dirty="0"/>
              <a:t>;  2&lt; W &lt;  4.5 GeV</a:t>
            </a:r>
            <a:endParaRPr lang="en-US" dirty="0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32277CFE-D0FB-3BED-1A6E-6D12528939F2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8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E2E92-CEC0-22C0-FCFB-AE8635CA2961}"/>
              </a:ext>
            </a:extLst>
          </p:cNvPr>
          <p:cNvSpPr txBox="1"/>
          <p:nvPr/>
        </p:nvSpPr>
        <p:spPr>
          <a:xfrm>
            <a:off x="634782" y="6060347"/>
            <a:ext cx="5576048" cy="523220"/>
          </a:xfrm>
          <a:prstGeom prst="rect">
            <a:avLst/>
          </a:prstGeom>
          <a:noFill/>
          <a:ln w="34925">
            <a:solidFill>
              <a:srgbClr val="5AD0A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Likely effect from </a:t>
            </a:r>
            <a:r>
              <a:rPr lang="en-US" sz="1400" dirty="0" err="1"/>
              <a:t>ep</a:t>
            </a:r>
            <a:r>
              <a:rPr lang="en-US" sz="1400" dirty="0" err="1">
                <a:sym typeface="Wingdings" pitchFamily="2" charset="2"/>
              </a:rPr>
              <a:t>e’</a:t>
            </a:r>
            <a:r>
              <a:rPr lang="en-US" sz="1400" dirty="0" err="1">
                <a:latin typeface="Symbol" pitchFamily="2" charset="2"/>
                <a:sym typeface="Wingdings" pitchFamily="2" charset="2"/>
              </a:rPr>
              <a:t>L</a:t>
            </a:r>
            <a:r>
              <a:rPr lang="en-US" sz="1400" dirty="0" err="1">
                <a:sym typeface="Wingdings" pitchFamily="2" charset="2"/>
              </a:rPr>
              <a:t>K</a:t>
            </a:r>
            <a:r>
              <a:rPr lang="en-US" sz="1400" baseline="30000" dirty="0">
                <a:sym typeface="Wingdings" pitchFamily="2" charset="2"/>
              </a:rPr>
              <a:t>+</a:t>
            </a:r>
            <a:r>
              <a:rPr lang="en-US" sz="1400" dirty="0">
                <a:sym typeface="Wingdings" pitchFamily="2" charset="2"/>
              </a:rPr>
              <a:t> where angular distribution has dips near +/- 180 deg. due to </a:t>
            </a:r>
            <a:r>
              <a:rPr lang="en-US" sz="1400" dirty="0" err="1"/>
              <a:t>cos</a:t>
            </a:r>
            <a:r>
              <a:rPr lang="en-US" sz="1400" dirty="0" err="1">
                <a:latin typeface="Symbol" pitchFamily="2" charset="2"/>
              </a:rPr>
              <a:t>f</a:t>
            </a:r>
            <a:r>
              <a:rPr lang="en-US" sz="1400" dirty="0"/>
              <a:t>, cos2</a:t>
            </a:r>
            <a:r>
              <a:rPr lang="en-US" sz="1400" dirty="0">
                <a:latin typeface="Symbol" pitchFamily="2" charset="2"/>
              </a:rPr>
              <a:t>f</a:t>
            </a:r>
            <a:r>
              <a:rPr lang="en-US" sz="1400" dirty="0"/>
              <a:t> interference convoluted with acceptance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4F3CC24A-3EBE-5837-E08C-D83014B6BF0B}"/>
              </a:ext>
            </a:extLst>
          </p:cNvPr>
          <p:cNvCxnSpPr>
            <a:stCxn id="5" idx="1"/>
          </p:cNvCxnSpPr>
          <p:nvPr/>
        </p:nvCxnSpPr>
        <p:spPr>
          <a:xfrm rot="10800000">
            <a:off x="537882" y="4894151"/>
            <a:ext cx="96900" cy="1427807"/>
          </a:xfrm>
          <a:prstGeom prst="bentConnector2">
            <a:avLst/>
          </a:prstGeom>
          <a:ln w="25400">
            <a:solidFill>
              <a:srgbClr val="5AD0A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8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7565FF-5951-1C80-8C38-62703EDA5B5A}"/>
              </a:ext>
            </a:extLst>
          </p:cNvPr>
          <p:cNvSpPr txBox="1"/>
          <p:nvPr/>
        </p:nvSpPr>
        <p:spPr>
          <a:xfrm>
            <a:off x="1" y="-46166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as a Function of </a:t>
            </a:r>
            <a:r>
              <a:rPr lang="en-US" sz="2400" b="1" dirty="0" err="1">
                <a:solidFill>
                  <a:srgbClr val="C00000"/>
                </a:solidFill>
              </a:rPr>
              <a:t>x</a:t>
            </a:r>
            <a:r>
              <a:rPr lang="en-US" sz="2400" b="1" baseline="-25000" dirty="0" err="1">
                <a:solidFill>
                  <a:srgbClr val="C00000"/>
                </a:solidFill>
              </a:rPr>
              <a:t>F</a:t>
            </a:r>
            <a:r>
              <a:rPr lang="en-US" sz="2400" b="1" baseline="-250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for </a:t>
            </a:r>
            <a:r>
              <a:rPr lang="en-US" sz="2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x</a:t>
            </a:r>
            <a:r>
              <a:rPr lang="en-US" sz="2400" b="1" baseline="-25000" dirty="0" err="1">
                <a:solidFill>
                  <a:srgbClr val="C00000"/>
                </a:solidFill>
                <a:highlight>
                  <a:srgbClr val="FFFF00"/>
                </a:highlight>
              </a:rPr>
              <a:t>B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 &lt; 0.15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1F4DD-BF38-FED6-ACA8-ADF31D22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6" y="449049"/>
            <a:ext cx="7772400" cy="2865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6927A9-115A-ADB6-7882-905810C518FF}"/>
              </a:ext>
            </a:extLst>
          </p:cNvPr>
          <p:cNvSpPr txBox="1"/>
          <p:nvPr/>
        </p:nvSpPr>
        <p:spPr>
          <a:xfrm>
            <a:off x="3707343" y="4236618"/>
            <a:ext cx="249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obvious K (K*) contribution to the reaction ep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e’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 err="1">
                <a:sym typeface="Wingdings" pitchFamily="2" charset="2"/>
              </a:rPr>
              <a:t>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D38DE-1F21-1E18-5CC5-8D722850C2F3}"/>
              </a:ext>
            </a:extLst>
          </p:cNvPr>
          <p:cNvSpPr txBox="1"/>
          <p:nvPr/>
        </p:nvSpPr>
        <p:spPr>
          <a:xfrm>
            <a:off x="8490039" y="3058856"/>
            <a:ext cx="28678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ym typeface="Wingdings" pitchFamily="2" charset="2"/>
              </a:rPr>
              <a:t>MM(</a:t>
            </a:r>
            <a:r>
              <a:rPr lang="en-US" sz="1600" dirty="0" err="1">
                <a:sym typeface="Wingdings" pitchFamily="2" charset="2"/>
              </a:rPr>
              <a:t>e’</a:t>
            </a:r>
            <a:r>
              <a:rPr lang="en-US" sz="1600" dirty="0" err="1">
                <a:latin typeface="Symbol" pitchFamily="2" charset="2"/>
                <a:sym typeface="Wingdings" pitchFamily="2" charset="2"/>
              </a:rPr>
              <a:t>L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)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(GeV)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41096-7B2B-AAE5-9775-87F34D2AB76A}"/>
              </a:ext>
            </a:extLst>
          </p:cNvPr>
          <p:cNvSpPr txBox="1"/>
          <p:nvPr/>
        </p:nvSpPr>
        <p:spPr>
          <a:xfrm>
            <a:off x="8319052" y="470870"/>
            <a:ext cx="353351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 1 &lt; Q</a:t>
            </a:r>
            <a:r>
              <a:rPr lang="en-US" sz="1800" baseline="30000" dirty="0"/>
              <a:t>2</a:t>
            </a:r>
            <a:r>
              <a:rPr lang="en-US" baseline="30000" dirty="0"/>
              <a:t> </a:t>
            </a:r>
            <a:r>
              <a:rPr lang="en-US" sz="1800" dirty="0"/>
              <a:t> &lt; 10 GeV</a:t>
            </a:r>
            <a:r>
              <a:rPr lang="en-US" sz="1800" baseline="30000" dirty="0"/>
              <a:t>2</a:t>
            </a:r>
            <a:r>
              <a:rPr lang="en-US" sz="1800" dirty="0"/>
              <a:t>;  2 &lt; W &lt;  </a:t>
            </a:r>
            <a:r>
              <a:rPr lang="en-US" dirty="0"/>
              <a:t>4.5</a:t>
            </a:r>
            <a:r>
              <a:rPr lang="en-US" sz="1800" dirty="0"/>
              <a:t> GeV</a:t>
            </a:r>
            <a:endParaRPr lang="en-US" dirty="0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9E732FA3-55FD-FD1E-1CBC-F414F1DEBE7F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9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EC05B3-D3D3-8B6D-87C3-17FCFC19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796" y="3419975"/>
            <a:ext cx="5558768" cy="33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4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18629</TotalTime>
  <Words>1894</Words>
  <Application>Microsoft Macintosh PowerPoint</Application>
  <PresentationFormat>Widescreen</PresentationFormat>
  <Paragraphs>291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AdvOT483a8203</vt:lpstr>
      <vt:lpstr>AdvOTd877c31c+21</vt:lpstr>
      <vt:lpstr>AdvOTdd3b7348.I+03</vt:lpstr>
      <vt:lpstr>AdvP4C4E74</vt:lpstr>
      <vt:lpstr>AdvTTd0b5fdba.I</vt:lpstr>
      <vt:lpstr>AdvTTd877c31c+22</vt:lpstr>
      <vt:lpstr>Arial</vt:lpstr>
      <vt:lpstr>Calibri</vt:lpstr>
      <vt:lpstr>Calibri Light</vt:lpstr>
      <vt:lpstr>Chalkboard</vt:lpstr>
      <vt:lpstr>CMR10</vt:lpstr>
      <vt:lpstr>Comic Sans MS</vt:lpstr>
      <vt:lpstr>Symbol</vt:lpstr>
      <vt:lpstr>System Font Regular</vt:lpstr>
      <vt:lpstr>Wingdings</vt:lpstr>
      <vt:lpstr>Office Theme</vt:lpstr>
      <vt:lpstr>L Beam Spin Asymmetry Studies  using RGA Pass-2 Fall-18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Veronique Ziegler</dc:creator>
  <cp:lastModifiedBy>Veronique Ziegler</cp:lastModifiedBy>
  <cp:revision>126</cp:revision>
  <cp:lastPrinted>2024-10-21T14:48:06Z</cp:lastPrinted>
  <dcterms:created xsi:type="dcterms:W3CDTF">2024-10-02T18:53:16Z</dcterms:created>
  <dcterms:modified xsi:type="dcterms:W3CDTF">2024-11-13T20:48:52Z</dcterms:modified>
</cp:coreProperties>
</file>