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2" r:id="rId6"/>
    <p:sldId id="263" r:id="rId7"/>
    <p:sldId id="264" r:id="rId8"/>
    <p:sldId id="268" r:id="rId9"/>
    <p:sldId id="272" r:id="rId10"/>
    <p:sldId id="275" r:id="rId11"/>
    <p:sldId id="269" r:id="rId12"/>
    <p:sldId id="270" r:id="rId13"/>
    <p:sldId id="271" r:id="rId14"/>
    <p:sldId id="273" r:id="rId15"/>
    <p:sldId id="274" r:id="rId16"/>
    <p:sldId id="276" r:id="rId17"/>
    <p:sldId id="277" r:id="rId18"/>
    <p:sldId id="278" r:id="rId19"/>
    <p:sldId id="27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F31D9E-8683-B192-C274-A6E641AEC912}" v="25" dt="2024-11-13T13:09:47.634"/>
    <p1510:client id="{2B0F0883-04A5-B80E-7BD6-2B7D679F50E0}" v="1413" dt="2024-11-13T23:48:42.359"/>
    <p1510:client id="{57E4CAD6-5B46-2C6D-C008-A2B20C29BE7E}" v="27" dt="2024-11-14T03:29:19.769"/>
    <p1510:client id="{7F3B5E55-892F-A4F0-67A9-47C7B0E92A38}" v="222" dt="2024-11-13T01:58:40.962"/>
    <p1510:client id="{8B6BEE70-4DDC-5653-8E87-014B96E551A6}" v="2442" dt="2024-11-14T02:54:38.321"/>
    <p1510:client id="{A6ABAAEF-020A-E47B-53DB-2436F3D23F0A}" v="24" dt="2024-11-12T22:40:17.047"/>
    <p1510:client id="{E05CE333-91EF-D55E-DA95-5AC92A2A7D4A}" v="317" dt="2024-11-14T13:43:01.7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13T23:27:30.6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26167 20184 16383 0 0,'0'-4'0'0'0,"7"-32"0"0"0,21-59 0 0 0,37-81 0 0 0,86-116 0 0 0,78-76 0 0 0,9 21 0 0 0,-32 64 0 0 0,-22 76 0 0 0,31 73 0 0 0,12 57 0 0 0,-21 41 0 0 0,-19 30 0 0 0,55 25 0 0 0,115 20 0 0 0,109 19 0 0 0,1 3 0 0 0,-47 0 0 0 0,-40 3 0 0 0,-49-2 0 0 0,-68-10 0 0 0,-53-6 0 0 0,-18 1 0 0 0,-28-4 0 0 0,-23-3 0 0 0,1 8 0 0 0,10 3 0 0 0,-17-9 0 0 0,-21-3 0 0 0,-8 3 0 0 0,-19-2 0 0 0,-24-4 0 0 0,-1 1 0 0 0,3 7 0 0 0,-4-1 0 0 0,11 9 0 0 0,-5-5 0 0 0,-3 0 0 0 0,4 1 0 0 0,-1-1 0 0 0,1 4 0 0 0,-1 0 0 0 0,8 4 0 0 0,0-4 0 0 0,3-4 0 0 0,-7-7 0 0 0,-14-10 0 0 0,-13-8 0 0 0,-4 0 0 0 0,11 9 0 0 0,-1 5 0 0 0,-3 0 0 0 0,-8-3 0 0 0,-11-4 0 0 0,-8-7 0 0 0,-3-1 0 0 0,-5 0 0 0 0,-2-4 0 0 0,2 1 0 0 0,-2 1 0 0 0,-3-2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13T23:27:30.63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27464 21775 16383 0 0,'3'0'0'0'0,"4"10"0"0"0,5 22 0 0 0,3 28 0 0 0,5 72 0 0 0,6 35 0 0 0,2 32 0 0 0,6 17 0 0 0,0-12 0 0 0,-3-32 0 0 0,-3-31 0 0 0,-3-21 0 0 0,1-11 0 0 0,5 20 0 0 0,1-1 0 0 0,1-11 0 0 0,-2-5 0 0 0,4 4 0 0 0,5 8 0 0 0,6 2 0 0 0,17 15 0 0 0,28 12 0 0 0,7-6 0 0 0,3-16 0 0 0,-9-27 0 0 0,28-2 0 0 0,26-3 0 0 0,3-11 0 0 0,7-11 0 0 0,5-16 0 0 0,42-11 0 0 0,48-12 0 0 0,11-8 0 0 0,5-10 0 0 0,-4-1 0 0 0,-2 2 0 0 0,-29-3 0 0 0,-35 0 0 0 0,46 2 0 0 0,29-2 0 0 0,-24-4 0 0 0,-53-4 0 0 0,-51-4 0 0 0,-42-3 0 0 0,-5-5 0 0 0,-1-6 0 0 0,-3-1 0 0 0,-11-3 0 0 0,-10-5 0 0 0,-14-3 0 0 0,-10-5 0 0 0,-8-7 0 0 0,13-22 0 0 0,7-13 0 0 0,-1 1 0 0 0,-3 1 0 0 0,-6 0 0 0 0,-4 1 0 0 0,-1 5 0 0 0,2-3 0 0 0,3-1 0 0 0,5-7 0 0 0,7-12 0 0 0,-8 0 0 0 0,-9 5 0 0 0,-7 2 0 0 0,-2 5 0 0 0,-5 8 0 0 0,-4 7 0 0 0,-1 8 0 0 0,-4 7 0 0 0,-3 12 0 0 0,-1 6 0 0 0,-1 8 0 0 0,-3 3 0 0 0,-4-1 0 0 0,-4 0 0 0 0,-2 1 0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CLAS Collaboration Meeting, Nov. 12-15,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CLAS Collaboration Meeting, Nov. 12-15,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CLAS Collaboration Meeting, Nov. 12-15,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CLAS Collaboration Meeting, Nov. 12-15,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CLAS Collaboration Meeting, Nov. 12-15,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CLAS Collaboration Meeting, Nov. 12-15, 2024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CLAS Collaboration Meeting, Nov. 12-15, 2024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CLAS Collaboration Meeting, Nov. 12-15, 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CLAS Collaboration Meeting, Nov. 12-15, 2024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CLAS Collaboration Meeting, Nov. 12-15, 2024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CLAS Collaboration Meeting, Nov. 12-15, 2024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CLAS Collaboration Meeting, Nov. 12-15,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2.pn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0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png"/><Relationship Id="rId7" Type="http://schemas.openxmlformats.org/officeDocument/2006/relationships/customXml" Target="../ink/ink2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customXml" Target="../ink/ink1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hyperlink" Target="https://arxiv.org/abs/2108.11746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ezgif.com" TargetMode="Externa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348168-4DD5-FA54-45C1-32190B31F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4233" y="3058"/>
            <a:ext cx="1781175" cy="9620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F336C6-E440-5E3D-4EA2-0DB61FCC2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26" y="103988"/>
            <a:ext cx="2743200" cy="6000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595BE1-2309-9584-C39C-47B78F252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5616" y="288808"/>
            <a:ext cx="4057650" cy="6000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F43833-AC8E-D6A4-8680-7E2F6A56779C}"/>
              </a:ext>
            </a:extLst>
          </p:cNvPr>
          <p:cNvSpPr txBox="1"/>
          <p:nvPr/>
        </p:nvSpPr>
        <p:spPr>
          <a:xfrm>
            <a:off x="2514824" y="2691780"/>
            <a:ext cx="715977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Calibri"/>
                <a:ea typeface="Roboto"/>
                <a:cs typeface="Calibri"/>
              </a:rPr>
              <a:t>High Luminosity Upgrade of CLAS12</a:t>
            </a:r>
            <a:r>
              <a:rPr lang="en-US" sz="3600" dirty="0">
                <a:latin typeface="Calibri"/>
                <a:cs typeface="Calibri"/>
              </a:rPr>
              <a:t> 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1B2811-FEC5-73E7-E3C1-96E8BB9C6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1</a:t>
            </a:fld>
            <a:endParaRPr lang="en-US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D7AA63A-3004-0180-93BE-811C924AB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CLAS Collaboration Meeting, Nov. 12-15,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9378A3-93AC-44D7-E4A8-AC4A7A2BA441}"/>
              </a:ext>
            </a:extLst>
          </p:cNvPr>
          <p:cNvSpPr txBox="1"/>
          <p:nvPr/>
        </p:nvSpPr>
        <p:spPr>
          <a:xfrm>
            <a:off x="1074964" y="3823607"/>
            <a:ext cx="10281557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dirty="0">
                <a:latin typeface="Calibri"/>
                <a:cs typeface="Calibri"/>
              </a:rPr>
              <a:t>Rafayel </a:t>
            </a:r>
            <a:r>
              <a:rPr lang="en-US" sz="2200" dirty="0" err="1">
                <a:latin typeface="Calibri"/>
                <a:cs typeface="Calibri"/>
              </a:rPr>
              <a:t>Paremuzyan</a:t>
            </a:r>
          </a:p>
          <a:p>
            <a:endParaRPr lang="en-US" sz="2200" dirty="0">
              <a:latin typeface="Calibri"/>
              <a:cs typeface="Calibri"/>
            </a:endParaRPr>
          </a:p>
          <a:p>
            <a:r>
              <a:rPr lang="en-US" sz="2200" dirty="0">
                <a:latin typeface="Calibri"/>
                <a:cs typeface="Calibri"/>
              </a:rPr>
              <a:t>CLAS collaboration meeting, Nov 12-15, 2024, Jefferson Lab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ADABA2-C373-F0AF-86B8-EC9191507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CLAS Collaboration Meeting, Nov. 12-15,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236D24-918E-C6FA-4C4E-0F96C3947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10</a:t>
            </a:fld>
            <a:endParaRPr lang="en-US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C2D7CC-B009-E0BC-E7BC-389F6F39D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06" y="352378"/>
            <a:ext cx="2994827" cy="2772744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10904217-2FAD-41E3-F95C-F49AA8096761}"/>
              </a:ext>
            </a:extLst>
          </p:cNvPr>
          <p:cNvSpPr txBox="1"/>
          <p:nvPr/>
        </p:nvSpPr>
        <p:spPr>
          <a:xfrm>
            <a:off x="3543691" y="608311"/>
            <a:ext cx="8511667" cy="203132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sz="1400" dirty="0"/>
              <a:t>An absorber with a thickness of 30 cm was used to bring DC occupancies to an acceptable level.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US" sz="140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cs typeface="Calibri"/>
              </a:rPr>
              <a:t>Rates were studied for protons, </a:t>
            </a:r>
            <a:r>
              <a:rPr lang="en-US" sz="1400" dirty="0" err="1">
                <a:cs typeface="Calibri"/>
              </a:rPr>
              <a:t>pions</a:t>
            </a:r>
            <a:r>
              <a:rPr lang="en-US" sz="1400" dirty="0">
                <a:cs typeface="Calibri"/>
              </a:rPr>
              <a:t>, electrons and photons by placing a scoring plane between 4.8° and 35° at 40 cm from the target. 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>
                <a:cs typeface="Calibri"/>
              </a:rPr>
              <a:t>The tot rate from all particles at 5° is less than 0.5 MHz/cm</a:t>
            </a:r>
            <a:r>
              <a:rPr lang="en-US" sz="1400" baseline="30000" dirty="0">
                <a:cs typeface="Calibri"/>
              </a:rPr>
              <a:t>2</a:t>
            </a:r>
            <a:r>
              <a:rPr lang="en-US" sz="1400" dirty="0">
                <a:cs typeface="Calibri"/>
              </a:rPr>
              <a:t>. </a:t>
            </a:r>
            <a:endParaRPr lang="en-US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cs typeface="Calibri"/>
              </a:rPr>
              <a:t>Trigger rate: </a:t>
            </a:r>
            <a:endParaRPr lang="en-US" dirty="0"/>
          </a:p>
          <a:p>
            <a:pPr marL="742950" lvl="1" indent="-285750">
              <a:buFont typeface="Arial"/>
              <a:buChar char="•"/>
            </a:pPr>
            <a:r>
              <a:rPr lang="en-US" sz="1400" dirty="0">
                <a:cs typeface="Calibri"/>
              </a:rPr>
              <a:t>Requiring 5 hits FDC AND MIP signature in calorimeter have 75/95 </a:t>
            </a:r>
            <a:r>
              <a:rPr lang="en-US" sz="1400" dirty="0" err="1">
                <a:cs typeface="Calibri"/>
              </a:rPr>
              <a:t>KHz</a:t>
            </a:r>
            <a:r>
              <a:rPr lang="en-US" sz="1400" dirty="0">
                <a:cs typeface="Calibri"/>
              </a:rPr>
              <a:t> for positive/negative single tracks: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>
                <a:cs typeface="Calibri"/>
              </a:rPr>
              <a:t>Using a 50 ns coincidence time this translates into about  360 Hz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9445D0-7105-21A0-8E4F-6913C23C1116}"/>
              </a:ext>
            </a:extLst>
          </p:cNvPr>
          <p:cNvSpPr txBox="1"/>
          <p:nvPr/>
        </p:nvSpPr>
        <p:spPr>
          <a:xfrm>
            <a:off x="4938321" y="-1792"/>
            <a:ext cx="231743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Particle Rates</a:t>
            </a:r>
            <a:endParaRPr lang="en-US" dirty="0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F07866B5-F53D-A856-0512-D7A002F1660C}"/>
              </a:ext>
            </a:extLst>
          </p:cNvPr>
          <p:cNvSpPr txBox="1"/>
          <p:nvPr/>
        </p:nvSpPr>
        <p:spPr>
          <a:xfrm>
            <a:off x="3550608" y="3447654"/>
            <a:ext cx="8714064" cy="160043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sz="1400" dirty="0">
                <a:cs typeface="Calibri"/>
              </a:rPr>
              <a:t>Serves as an additional shielding for EM background.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cs typeface="Calibri"/>
              </a:rPr>
              <a:t>7</a:t>
            </a:r>
            <a:r>
              <a:rPr lang="en-US" sz="1400" baseline="30000" dirty="0">
                <a:cs typeface="Calibri"/>
              </a:rPr>
              <a:t>◦</a:t>
            </a:r>
            <a:r>
              <a:rPr lang="en-US" sz="1400" dirty="0">
                <a:cs typeface="Calibri"/>
              </a:rPr>
              <a:t> – 12</a:t>
            </a:r>
            <a:r>
              <a:rPr lang="en-US" sz="1400" baseline="30000" dirty="0">
                <a:cs typeface="Calibri"/>
              </a:rPr>
              <a:t>◦</a:t>
            </a:r>
            <a:r>
              <a:rPr lang="en-US" sz="1400" dirty="0">
                <a:cs typeface="Calibri"/>
              </a:rPr>
              <a:t>, crystals are 13 mm x 13 mm to keep rates per crystal at an acceptable level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sz="1400" dirty="0">
                <a:cs typeface="Calibri"/>
              </a:rPr>
              <a:t>Above </a:t>
            </a:r>
            <a:r>
              <a:rPr lang="en-US" sz="1400" dirty="0">
                <a:ea typeface="+mn-lt"/>
                <a:cs typeface="+mn-lt"/>
              </a:rPr>
              <a:t>12</a:t>
            </a:r>
            <a:r>
              <a:rPr lang="en-US" sz="1400" baseline="30000" dirty="0">
                <a:ea typeface="+mn-lt"/>
                <a:cs typeface="+mn-lt"/>
              </a:rPr>
              <a:t>◦</a:t>
            </a:r>
            <a:r>
              <a:rPr lang="en-US" sz="1400" dirty="0">
                <a:cs typeface="Calibri"/>
              </a:rPr>
              <a:t>, crystals 20mm x 20 mm will be used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cs typeface="Calibri"/>
              </a:rPr>
              <a:t>Readout: APD from the downstream face of crystals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cs typeface="Calibri"/>
              </a:rPr>
              <a:t>Similar crystals and readout were used during the DVCS calorimeter, and HPS electromagnetic calorimeter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cs typeface="Calibri"/>
              </a:rPr>
              <a:t>Expected rates at </a:t>
            </a:r>
            <a:r>
              <a:rPr lang="en-US" sz="1400" dirty="0">
                <a:ea typeface="+mn-lt"/>
                <a:cs typeface="+mn-lt"/>
              </a:rPr>
              <a:t>7</a:t>
            </a:r>
            <a:r>
              <a:rPr lang="en-US" sz="1400" baseline="30000" dirty="0">
                <a:ea typeface="+mn-lt"/>
                <a:cs typeface="+mn-lt"/>
              </a:rPr>
              <a:t>◦</a:t>
            </a:r>
            <a:r>
              <a:rPr lang="en-US" sz="1400" dirty="0">
                <a:cs typeface="Calibri"/>
              </a:rPr>
              <a:t> is around 1.5 MHz</a:t>
            </a:r>
            <a:endParaRPr lang="en-US" dirty="0"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400" dirty="0">
                <a:cs typeface="Calibri"/>
              </a:rPr>
              <a:t>Similar rates were observed in HPS experiment on close to the beam crystals.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B3EB46-D8F8-DCB1-5419-15E9B5D8A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17" y="3052100"/>
            <a:ext cx="2743200" cy="18157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EA1A39-5329-20F3-0FEC-93DF33D550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31" y="4872694"/>
            <a:ext cx="2418317" cy="1874478"/>
          </a:xfrm>
          <a:prstGeom prst="rect">
            <a:avLst/>
          </a:prstGeom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1CAEFB19-5CF3-6080-8E5C-30D1F247B3DB}"/>
              </a:ext>
            </a:extLst>
          </p:cNvPr>
          <p:cNvSpPr txBox="1"/>
          <p:nvPr/>
        </p:nvSpPr>
        <p:spPr>
          <a:xfrm>
            <a:off x="609611" y="5336879"/>
            <a:ext cx="2055723" cy="31959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HPS energy resolution</a:t>
            </a:r>
            <a:endParaRPr lang="en-US" sz="1400">
              <a:cs typeface="Calibri"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D83CB966-A063-0C2B-31E1-43F348501285}"/>
              </a:ext>
            </a:extLst>
          </p:cNvPr>
          <p:cNvSpPr txBox="1"/>
          <p:nvPr/>
        </p:nvSpPr>
        <p:spPr>
          <a:xfrm>
            <a:off x="1049890" y="3642790"/>
            <a:ext cx="1830889" cy="31458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HPS time resolution</a:t>
            </a:r>
            <a:endParaRPr lang="en-US" sz="1400" dirty="0" err="1"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8C6FB0-A43E-F483-FFAE-049DE5D636C5}"/>
              </a:ext>
            </a:extLst>
          </p:cNvPr>
          <p:cNvSpPr txBox="1"/>
          <p:nvPr/>
        </p:nvSpPr>
        <p:spPr>
          <a:xfrm>
            <a:off x="5796285" y="3012907"/>
            <a:ext cx="3539218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dirty="0">
                <a:latin typeface="Calibri"/>
                <a:cs typeface="Calibri"/>
              </a:rPr>
              <a:t>Electromagnetic calorimeter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11612E-2EC9-CF90-1016-5554879655F6}"/>
              </a:ext>
            </a:extLst>
          </p:cNvPr>
          <p:cNvSpPr txBox="1"/>
          <p:nvPr/>
        </p:nvSpPr>
        <p:spPr>
          <a:xfrm>
            <a:off x="5664869" y="5334000"/>
            <a:ext cx="29437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Rates on MPGD trackers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E3136088-D736-DD5B-BBC0-67D04F929836}"/>
              </a:ext>
            </a:extLst>
          </p:cNvPr>
          <p:cNvSpPr txBox="1"/>
          <p:nvPr/>
        </p:nvSpPr>
        <p:spPr>
          <a:xfrm>
            <a:off x="3540581" y="5813864"/>
            <a:ext cx="3931512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sz="1400" dirty="0">
                <a:latin typeface="Calibri"/>
                <a:cs typeface="Calibri"/>
              </a:rPr>
              <a:t>Highest rates at 7° is less than </a:t>
            </a:r>
            <a:r>
              <a:rPr lang="en-US" sz="1400" dirty="0">
                <a:latin typeface="Calibri"/>
                <a:ea typeface="+mn-lt"/>
                <a:cs typeface="Calibri"/>
              </a:rPr>
              <a:t>&lt; 0.6 MHz/cm</a:t>
            </a:r>
            <a:r>
              <a:rPr lang="en-US" sz="1400" baseline="30000" dirty="0">
                <a:latin typeface="Calibri"/>
                <a:ea typeface="+mn-lt"/>
                <a:cs typeface="Calibri"/>
              </a:rPr>
              <a:t>2</a:t>
            </a:r>
            <a:endParaRPr lang="en-US" sz="1400" baseline="30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7540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B5E2CD-24A2-0721-C5A9-8E30EE5D8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CLAS Collaboration Meeting, Nov. 12-15,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5B8C9C-964C-E320-DCB8-759826283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11</a:t>
            </a:fld>
            <a:endParaRPr lang="en-US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BEF32D-EB22-D39A-F475-9847EDBAFD44}"/>
              </a:ext>
            </a:extLst>
          </p:cNvPr>
          <p:cNvSpPr txBox="1"/>
          <p:nvPr/>
        </p:nvSpPr>
        <p:spPr>
          <a:xfrm>
            <a:off x="4456339" y="0"/>
            <a:ext cx="328068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Geant4 simulations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C6E427E4-AACB-3E44-A372-7AA8D0BB3206}"/>
              </a:ext>
            </a:extLst>
          </p:cNvPr>
          <p:cNvSpPr txBox="1"/>
          <p:nvPr/>
        </p:nvSpPr>
        <p:spPr>
          <a:xfrm>
            <a:off x="109079" y="1391943"/>
            <a:ext cx="4860561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/>
                <a:ea typeface="Calibri"/>
                <a:cs typeface="Calibri"/>
              </a:rPr>
              <a:t>Events are generated by GRAPE then passed through GEMC using OSG "</a:t>
            </a:r>
            <a:r>
              <a:rPr lang="en-US" dirty="0" err="1">
                <a:latin typeface="Calibri"/>
                <a:ea typeface="Calibri"/>
                <a:cs typeface="Calibri"/>
              </a:rPr>
              <a:t>ddvcs</a:t>
            </a:r>
            <a:r>
              <a:rPr lang="en-US" dirty="0">
                <a:latin typeface="Calibri"/>
                <a:ea typeface="Calibri"/>
                <a:cs typeface="Calibri"/>
              </a:rPr>
              <a:t>" configuration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55432F1-D122-B81C-B9BF-61934957A065}"/>
              </a:ext>
            </a:extLst>
          </p:cNvPr>
          <p:cNvGrpSpPr/>
          <p:nvPr/>
        </p:nvGrpSpPr>
        <p:grpSpPr>
          <a:xfrm>
            <a:off x="6452052" y="3116705"/>
            <a:ext cx="5633734" cy="3329066"/>
            <a:chOff x="6452052" y="3116705"/>
            <a:chExt cx="5633734" cy="332906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7EC985F-4C4D-6685-16F0-52E53EC3F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52052" y="3116705"/>
              <a:ext cx="5044051" cy="3329066"/>
            </a:xfrm>
            <a:prstGeom prst="rect">
              <a:avLst/>
            </a:prstGeom>
          </p:spPr>
        </p:pic>
        <p:sp>
          <p:nvSpPr>
            <p:cNvPr id="13" name="TextBox 2">
              <a:extLst>
                <a:ext uri="{FF2B5EF4-FFF2-40B4-BE49-F238E27FC236}">
                  <a16:creationId xmlns:a16="http://schemas.microsoft.com/office/drawing/2014/main" id="{9FE7A98E-E92A-FE3B-0C25-E376CBB8371B}"/>
                </a:ext>
              </a:extLst>
            </p:cNvPr>
            <p:cNvSpPr txBox="1"/>
            <p:nvPr/>
          </p:nvSpPr>
          <p:spPr>
            <a:xfrm>
              <a:off x="9885979" y="5764967"/>
              <a:ext cx="1400332" cy="365760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>
                  <a:solidFill>
                    <a:srgbClr val="FF0000"/>
                  </a:solidFill>
                  <a:latin typeface="Calibri"/>
                  <a:ea typeface="Calibri"/>
                  <a:cs typeface="Calibri"/>
                </a:rPr>
                <a:t>Calorimeter</a:t>
              </a:r>
            </a:p>
          </p:txBody>
        </p:sp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58ABA820-3F91-8E5A-461D-1B68060F937F}"/>
                </a:ext>
              </a:extLst>
            </p:cNvPr>
            <p:cNvSpPr txBox="1"/>
            <p:nvPr/>
          </p:nvSpPr>
          <p:spPr>
            <a:xfrm>
              <a:off x="10423126" y="4990473"/>
              <a:ext cx="1662660" cy="369332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>
                  <a:solidFill>
                    <a:srgbClr val="3F32CF"/>
                  </a:solidFill>
                  <a:latin typeface="Calibri"/>
                  <a:ea typeface="Calibri"/>
                  <a:cs typeface="Calibri"/>
                </a:rPr>
                <a:t>Tungsten Shied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148910F-412E-D4D4-D845-B4B0700DD287}"/>
                </a:ext>
              </a:extLst>
            </p:cNvPr>
            <p:cNvCxnSpPr/>
            <p:nvPr/>
          </p:nvCxnSpPr>
          <p:spPr>
            <a:xfrm flipH="1" flipV="1">
              <a:off x="9717028" y="5021392"/>
              <a:ext cx="803223" cy="97437"/>
            </a:xfrm>
            <a:prstGeom prst="straightConnector1">
              <a:avLst/>
            </a:prstGeom>
            <a:ln>
              <a:solidFill>
                <a:srgbClr val="3F32C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7F13BBE-3A6C-3EAE-1C82-440CB493F6D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261076" y="5121326"/>
              <a:ext cx="965617" cy="69704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B00825C-BCD3-50A3-CE7B-48D807912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24" y="2042410"/>
            <a:ext cx="5052741" cy="44033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54670E-1C56-0726-E8F1-F3A292D87366}"/>
              </a:ext>
            </a:extLst>
          </p:cNvPr>
          <p:cNvSpPr txBox="1"/>
          <p:nvPr/>
        </p:nvSpPr>
        <p:spPr>
          <a:xfrm>
            <a:off x="4897703" y="794215"/>
            <a:ext cx="2844400" cy="12003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ea typeface="Calibri"/>
                <a:cs typeface="Calibri"/>
              </a:rPr>
              <a:t>b</a:t>
            </a:r>
            <a:r>
              <a:rPr lang="en-US" dirty="0">
                <a:latin typeface="Calibri"/>
                <a:ea typeface="Calibri"/>
                <a:cs typeface="Calibri"/>
              </a:rPr>
              <a:t> = 10.6 GeV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Q</a:t>
            </a:r>
            <a:r>
              <a:rPr lang="en-US" baseline="30000" dirty="0">
                <a:latin typeface="Calibri"/>
                <a:ea typeface="Calibri"/>
                <a:cs typeface="Calibri"/>
              </a:rPr>
              <a:t>2</a:t>
            </a:r>
            <a:r>
              <a:rPr lang="en-US" dirty="0">
                <a:latin typeface="Calibri"/>
                <a:ea typeface="Calibri"/>
                <a:cs typeface="Calibri"/>
              </a:rPr>
              <a:t> [GeV</a:t>
            </a:r>
            <a:r>
              <a:rPr lang="en-US" baseline="30000" dirty="0">
                <a:latin typeface="Calibri"/>
                <a:ea typeface="Calibri"/>
                <a:cs typeface="Calibri"/>
              </a:rPr>
              <a:t>2</a:t>
            </a:r>
            <a:r>
              <a:rPr lang="en-US" dirty="0">
                <a:latin typeface="Calibri"/>
                <a:ea typeface="Calibri"/>
                <a:cs typeface="Calibri"/>
              </a:rPr>
              <a:t>] (0.9 - 10)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M</a:t>
            </a:r>
            <a:r>
              <a:rPr lang="en-US" dirty="0">
                <a:latin typeface="Calibri"/>
                <a:ea typeface="Calibri"/>
                <a:cs typeface="Arial"/>
              </a:rPr>
              <a:t>(𝜇𝜇</a:t>
            </a:r>
            <a:r>
              <a:rPr lang="en-US" dirty="0">
                <a:latin typeface="Calibri"/>
                <a:ea typeface="Calibri"/>
                <a:cs typeface="Calibri"/>
              </a:rPr>
              <a:t>) &gt; 1.2 GeV</a:t>
            </a:r>
            <a:r>
              <a:rPr lang="en-US" baseline="30000" dirty="0">
                <a:latin typeface="Calibri"/>
                <a:ea typeface="Calibri"/>
                <a:cs typeface="Calibri"/>
              </a:rPr>
              <a:t>2</a:t>
            </a:r>
            <a:endParaRPr lang="en-US" dirty="0"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-t [GeV</a:t>
            </a:r>
            <a:r>
              <a:rPr lang="en-US" baseline="30000" dirty="0">
                <a:latin typeface="Calibri"/>
                <a:ea typeface="Calibri"/>
                <a:cs typeface="Calibri"/>
              </a:rPr>
              <a:t>2</a:t>
            </a:r>
            <a:r>
              <a:rPr lang="en-US" dirty="0">
                <a:latin typeface="Calibri"/>
                <a:ea typeface="Calibri"/>
                <a:cs typeface="Calibri"/>
              </a:rPr>
              <a:t>] (0.01 - 7)</a:t>
            </a:r>
            <a:endParaRPr lang="en-US" baseline="30000" dirty="0">
              <a:latin typeface="Calibri"/>
              <a:ea typeface="Calibri"/>
              <a:cs typeface="Calibri"/>
            </a:endParaRP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1046CF88-318C-D37F-D46F-A867AE1F08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3056341"/>
              </p:ext>
            </p:extLst>
          </p:nvPr>
        </p:nvGraphicFramePr>
        <p:xfrm>
          <a:off x="7723808" y="602551"/>
          <a:ext cx="4352925" cy="203339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71475">
                  <a:extLst>
                    <a:ext uri="{9D8B030D-6E8A-4147-A177-3AD203B41FA5}">
                      <a16:colId xmlns:a16="http://schemas.microsoft.com/office/drawing/2014/main" val="155585872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587534757"/>
                    </a:ext>
                  </a:extLst>
                </a:gridCol>
                <a:gridCol w="1019175">
                  <a:extLst>
                    <a:ext uri="{9D8B030D-6E8A-4147-A177-3AD203B41FA5}">
                      <a16:colId xmlns:a16="http://schemas.microsoft.com/office/drawing/2014/main" val="1042223657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3144539879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684202281"/>
                    </a:ext>
                  </a:extLst>
                </a:gridCol>
              </a:tblGrid>
              <a:tr h="352425">
                <a:tc>
                  <a:txBody>
                    <a:bodyPr/>
                    <a:lstStyle/>
                    <a:p>
                      <a:pPr fontAlgn="auto">
                        <a:lnSpc>
                          <a:spcPts val="1650"/>
                        </a:lnSpc>
                      </a:pPr>
                      <a:endParaRPr lang="en-US" sz="14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0" marR="95250" marT="95250" marB="95250">
                    <a:lnL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𝜃</a:t>
                      </a:r>
                      <a:r>
                        <a:rPr lang="en-US" sz="900" baseline="-25000">
                          <a:effectLst/>
                          <a:latin typeface="Calibri" panose="020F0502020204030204" pitchFamily="34" charset="0"/>
                        </a:rPr>
                        <a:t>min</a:t>
                      </a:r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 [deg]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𝜃</a:t>
                      </a:r>
                      <a:r>
                        <a:rPr lang="en-US" sz="900" baseline="-25000">
                          <a:effectLst/>
                          <a:latin typeface="Calibri" panose="020F0502020204030204" pitchFamily="34" charset="0"/>
                        </a:rPr>
                        <a:t>max</a:t>
                      </a:r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 [deg]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r>
                        <a:rPr lang="en-US" sz="900" baseline="-25000">
                          <a:effectLst/>
                          <a:latin typeface="Calibri" panose="020F0502020204030204" pitchFamily="34" charset="0"/>
                        </a:rPr>
                        <a:t>min</a:t>
                      </a:r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 [GeV]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r>
                        <a:rPr lang="en-US" sz="900" baseline="-25000">
                          <a:effectLst/>
                          <a:latin typeface="Calibri" panose="020F0502020204030204" pitchFamily="34" charset="0"/>
                        </a:rPr>
                        <a:t>max</a:t>
                      </a:r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 [GeV]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2307762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180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10.6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2469459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e</a:t>
                      </a:r>
                      <a:r>
                        <a:rPr lang="en-US" sz="900" baseline="300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0.4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10.6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1618072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𝜇</a:t>
                      </a:r>
                      <a:r>
                        <a:rPr lang="en-US" sz="900" baseline="300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0.5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10.6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624443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𝜇</a:t>
                      </a:r>
                      <a:r>
                        <a:rPr lang="en-US" sz="900" baseline="30000"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0.5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10.6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437222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5F560A48-C9F1-6A9E-7E2D-81920C5FA089}"/>
              </a:ext>
            </a:extLst>
          </p:cNvPr>
          <p:cNvSpPr txBox="1"/>
          <p:nvPr/>
        </p:nvSpPr>
        <p:spPr>
          <a:xfrm>
            <a:off x="156481" y="605517"/>
            <a:ext cx="492034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Thanks to Mauri and Raffaella, the DDVCS configuration is now in OSG.</a:t>
            </a:r>
          </a:p>
        </p:txBody>
      </p:sp>
    </p:spTree>
    <p:extLst>
      <p:ext uri="{BB962C8B-B14F-4D97-AF65-F5344CB8AC3E}">
        <p14:creationId xmlns:p14="http://schemas.microsoft.com/office/powerpoint/2010/main" val="588973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460497-48C7-77D5-07AF-DBECCC25E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CLAS Collaboration Meeting, Nov. 12-15,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D50D9D-0688-82B5-81C0-E6731C7B0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12</a:t>
            </a:fld>
            <a:endParaRPr lang="en-US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C07F7256-2F24-6039-64D0-DE8E8EF0CBEB}"/>
              </a:ext>
            </a:extLst>
          </p:cNvPr>
          <p:cNvSpPr txBox="1"/>
          <p:nvPr/>
        </p:nvSpPr>
        <p:spPr>
          <a:xfrm>
            <a:off x="448031" y="817320"/>
            <a:ext cx="9331969" cy="175432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No proton reconstruction is required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Electron: MC four momentum is used, and just rectangular cuts are applied on P and 𝜃.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1 &lt; P [GeV] &lt; 11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7.5 &lt; 𝜃 [deg] &lt; 29.5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𝜇</a:t>
            </a:r>
            <a:r>
              <a:rPr lang="en-US" baseline="30000" dirty="0">
                <a:latin typeface="Calibri"/>
                <a:ea typeface="Calibri"/>
                <a:cs typeface="Calibri"/>
              </a:rPr>
              <a:t>-</a:t>
            </a:r>
            <a:r>
              <a:rPr lang="en-US" dirty="0">
                <a:latin typeface="Calibri"/>
                <a:ea typeface="Calibri"/>
                <a:cs typeface="Calibri"/>
              </a:rPr>
              <a:t>: </a:t>
            </a:r>
            <a:r>
              <a:rPr lang="en-US" err="1">
                <a:latin typeface="Calibri"/>
                <a:ea typeface="Calibri"/>
                <a:cs typeface="Calibri"/>
              </a:rPr>
              <a:t>pid</a:t>
            </a:r>
            <a:r>
              <a:rPr lang="en-US" dirty="0">
                <a:latin typeface="Calibri"/>
                <a:ea typeface="Calibri"/>
                <a:cs typeface="Calibri"/>
              </a:rPr>
              <a:t> = -211 or 13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𝜇</a:t>
            </a:r>
            <a:r>
              <a:rPr lang="en-US" baseline="30000" dirty="0">
                <a:latin typeface="Calibri"/>
                <a:ea typeface="Calibri"/>
                <a:cs typeface="Calibri"/>
              </a:rPr>
              <a:t>+</a:t>
            </a:r>
            <a:r>
              <a:rPr lang="en-US" dirty="0">
                <a:latin typeface="Calibri"/>
                <a:ea typeface="Calibri"/>
                <a:cs typeface="Calibri"/>
              </a:rPr>
              <a:t>: </a:t>
            </a:r>
            <a:r>
              <a:rPr lang="en-US" err="1">
                <a:latin typeface="Calibri"/>
                <a:ea typeface="Calibri"/>
                <a:cs typeface="Calibri"/>
              </a:rPr>
              <a:t>pid</a:t>
            </a:r>
            <a:r>
              <a:rPr lang="en-US" dirty="0">
                <a:latin typeface="Calibri"/>
                <a:ea typeface="Calibri"/>
                <a:cs typeface="Calibri"/>
              </a:rPr>
              <a:t> = 211 or -13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19F3E14C-3580-9614-720D-FB57F05C573C}"/>
              </a:ext>
            </a:extLst>
          </p:cNvPr>
          <p:cNvSpPr txBox="1"/>
          <p:nvPr/>
        </p:nvSpPr>
        <p:spPr>
          <a:xfrm>
            <a:off x="4865557" y="-1"/>
            <a:ext cx="2462135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>
                <a:latin typeface="Calibri"/>
                <a:ea typeface="Calibri"/>
                <a:cs typeface="Calibri"/>
              </a:rPr>
              <a:t>Reconstruction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5C9EB12-F373-E3BC-965D-9F3407FB3842}"/>
              </a:ext>
            </a:extLst>
          </p:cNvPr>
          <p:cNvGrpSpPr/>
          <p:nvPr/>
        </p:nvGrpSpPr>
        <p:grpSpPr>
          <a:xfrm>
            <a:off x="4141507" y="3147863"/>
            <a:ext cx="2803002" cy="2648263"/>
            <a:chOff x="3857548" y="3822491"/>
            <a:chExt cx="2803002" cy="264826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48604DC-6E75-A0F7-7EB5-DAE92C630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57548" y="3822491"/>
              <a:ext cx="2803002" cy="2648263"/>
            </a:xfrm>
            <a:prstGeom prst="rect">
              <a:avLst/>
            </a:prstGeom>
          </p:spPr>
        </p:pic>
        <p:sp>
          <p:nvSpPr>
            <p:cNvPr id="20" name="TextBox 6">
              <a:extLst>
                <a:ext uri="{FF2B5EF4-FFF2-40B4-BE49-F238E27FC236}">
                  <a16:creationId xmlns:a16="http://schemas.microsoft.com/office/drawing/2014/main" id="{C7322CDC-9F2F-85BE-2F26-4C33F7A63F59}"/>
                </a:ext>
              </a:extLst>
            </p:cNvPr>
            <p:cNvSpPr txBox="1"/>
            <p:nvPr/>
          </p:nvSpPr>
          <p:spPr>
            <a:xfrm>
              <a:off x="5398957" y="4068580"/>
              <a:ext cx="557135" cy="369332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>
                  <a:latin typeface="Calibri"/>
                </a:rPr>
                <a:t>𝜇</a:t>
              </a:r>
              <a:r>
                <a:rPr lang="en-US" baseline="30000">
                  <a:latin typeface="Calibri"/>
                </a:rPr>
                <a:t>-</a:t>
              </a:r>
              <a:endParaRPr lang="en-US" baseline="30000">
                <a:latin typeface="Calibri"/>
                <a:ea typeface="Calibri"/>
                <a:cs typeface="Calibri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7A7CFC2-D04F-87ED-DA32-ACE5EE60B0EE}"/>
              </a:ext>
            </a:extLst>
          </p:cNvPr>
          <p:cNvGrpSpPr/>
          <p:nvPr/>
        </p:nvGrpSpPr>
        <p:grpSpPr>
          <a:xfrm>
            <a:off x="8666120" y="3147864"/>
            <a:ext cx="2797841" cy="2648264"/>
            <a:chOff x="8382161" y="3822492"/>
            <a:chExt cx="2797841" cy="264826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A790D05-28ED-54D7-B9B2-34AF9F339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161" y="3822492"/>
              <a:ext cx="2797841" cy="2648264"/>
            </a:xfrm>
            <a:prstGeom prst="rect">
              <a:avLst/>
            </a:prstGeom>
          </p:spPr>
        </p:pic>
        <p:sp>
          <p:nvSpPr>
            <p:cNvPr id="18" name="TextBox 7">
              <a:extLst>
                <a:ext uri="{FF2B5EF4-FFF2-40B4-BE49-F238E27FC236}">
                  <a16:creationId xmlns:a16="http://schemas.microsoft.com/office/drawing/2014/main" id="{F12E0D0C-2A2C-6F8A-1D27-46CC2844D3F7}"/>
                </a:ext>
              </a:extLst>
            </p:cNvPr>
            <p:cNvSpPr txBox="1"/>
            <p:nvPr/>
          </p:nvSpPr>
          <p:spPr>
            <a:xfrm>
              <a:off x="9920989" y="3993628"/>
              <a:ext cx="557135" cy="369332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>
                  <a:latin typeface="Calibri"/>
                </a:rPr>
                <a:t>𝜇</a:t>
              </a:r>
              <a:r>
                <a:rPr lang="en-US" baseline="30000">
                  <a:latin typeface="Calibri"/>
                </a:rPr>
                <a:t>+</a:t>
              </a:r>
              <a:endParaRPr lang="en-US" baseline="30000">
                <a:latin typeface="Calibri"/>
                <a:ea typeface="Calibri"/>
                <a:cs typeface="Calibri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0A3D870-E3A2-DE08-C7E6-39EAEB7D1988}"/>
              </a:ext>
            </a:extLst>
          </p:cNvPr>
          <p:cNvGrpSpPr/>
          <p:nvPr/>
        </p:nvGrpSpPr>
        <p:grpSpPr>
          <a:xfrm>
            <a:off x="480301" y="3147863"/>
            <a:ext cx="2797822" cy="2648263"/>
            <a:chOff x="196342" y="3822491"/>
            <a:chExt cx="2797822" cy="264826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034D8D2-3B30-5375-7BE3-7224C82DD06D}"/>
                </a:ext>
              </a:extLst>
            </p:cNvPr>
            <p:cNvGrpSpPr/>
            <p:nvPr/>
          </p:nvGrpSpPr>
          <p:grpSpPr>
            <a:xfrm>
              <a:off x="196342" y="3822491"/>
              <a:ext cx="2797822" cy="2648263"/>
              <a:chOff x="196342" y="3822491"/>
              <a:chExt cx="2797822" cy="2648263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413DADB8-2F0F-E621-ABED-8D3DA0D5C0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6342" y="3822491"/>
                <a:ext cx="2797822" cy="2648263"/>
              </a:xfrm>
              <a:prstGeom prst="rect">
                <a:avLst/>
              </a:prstGeom>
            </p:spPr>
          </p:pic>
          <p:sp>
            <p:nvSpPr>
              <p:cNvPr id="16" name="TextBox 13">
                <a:extLst>
                  <a:ext uri="{FF2B5EF4-FFF2-40B4-BE49-F238E27FC236}">
                    <a16:creationId xmlns:a16="http://schemas.microsoft.com/office/drawing/2014/main" id="{C8C83F15-70DF-A35C-DAB0-E0BCD17ADA38}"/>
                  </a:ext>
                </a:extLst>
              </p:cNvPr>
              <p:cNvSpPr txBox="1"/>
              <p:nvPr/>
            </p:nvSpPr>
            <p:spPr>
              <a:xfrm>
                <a:off x="1747654" y="4355892"/>
                <a:ext cx="357266" cy="369332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>
                    <a:latin typeface="Calibri"/>
                  </a:rPr>
                  <a:t>e</a:t>
                </a:r>
                <a:r>
                  <a:rPr lang="en-US" baseline="30000">
                    <a:latin typeface="Calibri"/>
                  </a:rPr>
                  <a:t>-</a:t>
                </a:r>
                <a:r>
                  <a:rPr lang="en-US">
                    <a:latin typeface="Calibri"/>
                    <a:ea typeface="Calibri"/>
                    <a:cs typeface="Calibri"/>
                  </a:rPr>
                  <a:t>​</a:t>
                </a:r>
              </a:p>
            </p:txBody>
          </p:sp>
        </p:grpSp>
        <p:sp>
          <p:nvSpPr>
            <p:cNvPr id="13" name="TextBox 15">
              <a:extLst>
                <a:ext uri="{FF2B5EF4-FFF2-40B4-BE49-F238E27FC236}">
                  <a16:creationId xmlns:a16="http://schemas.microsoft.com/office/drawing/2014/main" id="{282DC1AB-0873-D6AC-3F36-5C9042D522CA}"/>
                </a:ext>
              </a:extLst>
            </p:cNvPr>
            <p:cNvSpPr txBox="1"/>
            <p:nvPr/>
          </p:nvSpPr>
          <p:spPr>
            <a:xfrm>
              <a:off x="542994" y="5908622"/>
              <a:ext cx="2408270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>
                  <a:solidFill>
                    <a:srgbClr val="FF0000"/>
                  </a:solidFill>
                  <a:latin typeface="Calibri"/>
                  <a:ea typeface="Calibri"/>
                  <a:cs typeface="Calibri"/>
                </a:rPr>
                <a:t>Q</a:t>
              </a:r>
              <a:r>
                <a:rPr lang="en-US" sz="1400" baseline="30000">
                  <a:solidFill>
                    <a:srgbClr val="FF0000"/>
                  </a:solidFill>
                  <a:latin typeface="Calibri"/>
                  <a:ea typeface="Calibri"/>
                  <a:cs typeface="Calibri"/>
                </a:rPr>
                <a:t>2</a:t>
              </a:r>
              <a:r>
                <a:rPr lang="en-US" sz="1400">
                  <a:solidFill>
                    <a:srgbClr val="FF0000"/>
                  </a:solidFill>
                  <a:latin typeface="Calibri"/>
                  <a:ea typeface="Calibri"/>
                  <a:cs typeface="Calibri"/>
                </a:rPr>
                <a:t> &gt; 0.9 GeV</a:t>
              </a:r>
              <a:r>
                <a:rPr lang="en-US" sz="1400" baseline="30000">
                  <a:solidFill>
                    <a:srgbClr val="FF0000"/>
                  </a:solidFill>
                  <a:latin typeface="Calibri"/>
                  <a:ea typeface="Calibri"/>
                  <a:cs typeface="Calibri"/>
                </a:rPr>
                <a:t>2</a:t>
              </a:r>
              <a:r>
                <a:rPr lang="en-US" sz="1400">
                  <a:solidFill>
                    <a:srgbClr val="FF0000"/>
                  </a:solidFill>
                  <a:latin typeface="Calibri"/>
                  <a:ea typeface="Calibri"/>
                  <a:cs typeface="Calibri"/>
                </a:rPr>
                <a:t>, Generator cut).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4D3B243-BA99-5EA3-3912-0CF25EDD93B7}"/>
                </a:ext>
              </a:extLst>
            </p:cNvPr>
            <p:cNvCxnSpPr/>
            <p:nvPr/>
          </p:nvCxnSpPr>
          <p:spPr>
            <a:xfrm flipV="1">
              <a:off x="956142" y="5684239"/>
              <a:ext cx="227350" cy="30355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8124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F47A82-A8B7-F636-8929-AA4AAAC2F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CLAS Collaboration Meeting, Nov. 12-15,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060B71-9C3A-3ADD-5F1F-A009C91CF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13</a:t>
            </a:fld>
            <a:endParaRPr lang="en-US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1D926F6E-55E6-92B7-91CC-B79D25496B7D}"/>
              </a:ext>
            </a:extLst>
          </p:cNvPr>
          <p:cNvSpPr txBox="1"/>
          <p:nvPr/>
        </p:nvSpPr>
        <p:spPr>
          <a:xfrm>
            <a:off x="3728804" y="-1"/>
            <a:ext cx="4729396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>
                <a:latin typeface="Calibri"/>
                <a:ea typeface="Calibri"/>
                <a:cs typeface="Calibri"/>
              </a:rPr>
              <a:t>Momentum (</a:t>
            </a:r>
            <a:r>
              <a:rPr lang="en-US" sz="2800" err="1">
                <a:latin typeface="Calibri"/>
                <a:ea typeface="Calibri"/>
                <a:cs typeface="Calibri"/>
              </a:rPr>
              <a:t>Eloss</a:t>
            </a:r>
            <a:r>
              <a:rPr lang="en-US" sz="2800">
                <a:latin typeface="Calibri"/>
                <a:ea typeface="Calibri"/>
                <a:cs typeface="Calibri"/>
              </a:rPr>
              <a:t>) corrections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FED6DAD-D142-CEA1-4181-A5227E6C643D}"/>
              </a:ext>
            </a:extLst>
          </p:cNvPr>
          <p:cNvGrpSpPr/>
          <p:nvPr/>
        </p:nvGrpSpPr>
        <p:grpSpPr>
          <a:xfrm>
            <a:off x="6583878" y="1631333"/>
            <a:ext cx="3398288" cy="3435205"/>
            <a:chOff x="4474771" y="1712976"/>
            <a:chExt cx="3398288" cy="343520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6951CCC-CE72-94B8-F829-3A2BEE6A8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74771" y="1712976"/>
              <a:ext cx="3398288" cy="3435205"/>
            </a:xfrm>
            <a:prstGeom prst="rect">
              <a:avLst/>
            </a:prstGeom>
          </p:spPr>
        </p:pic>
        <p:sp>
          <p:nvSpPr>
            <p:cNvPr id="14" name="TextBox 2">
              <a:extLst>
                <a:ext uri="{FF2B5EF4-FFF2-40B4-BE49-F238E27FC236}">
                  <a16:creationId xmlns:a16="http://schemas.microsoft.com/office/drawing/2014/main" id="{D2A15AE2-8E60-B7A7-4EF0-AA1A177DD510}"/>
                </a:ext>
              </a:extLst>
            </p:cNvPr>
            <p:cNvSpPr txBox="1"/>
            <p:nvPr/>
          </p:nvSpPr>
          <p:spPr>
            <a:xfrm>
              <a:off x="6727059" y="2886002"/>
              <a:ext cx="60051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>
                  <a:latin typeface="Calibri"/>
                </a:rPr>
                <a:t>𝜇</a:t>
              </a:r>
              <a:r>
                <a:rPr lang="en-US" baseline="30000">
                  <a:latin typeface="Calibri"/>
                </a:rPr>
                <a:t>+</a:t>
              </a:r>
              <a:r>
                <a:rPr lang="en-US">
                  <a:latin typeface="Calibri"/>
                  <a:ea typeface="Calibri"/>
                  <a:cs typeface="Calibri"/>
                </a:rPr>
                <a:t>​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298B0DA-9471-C602-1692-6BFC9A9DEB1B}"/>
              </a:ext>
            </a:extLst>
          </p:cNvPr>
          <p:cNvGrpSpPr/>
          <p:nvPr/>
        </p:nvGrpSpPr>
        <p:grpSpPr>
          <a:xfrm>
            <a:off x="559990" y="1712976"/>
            <a:ext cx="3474063" cy="3435205"/>
            <a:chOff x="559990" y="1712976"/>
            <a:chExt cx="3474063" cy="343520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36C38CD-6D7B-BAFD-F765-3C08423D5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9990" y="1712976"/>
              <a:ext cx="3474063" cy="3435205"/>
            </a:xfrm>
            <a:prstGeom prst="rect">
              <a:avLst/>
            </a:prstGeom>
          </p:spPr>
        </p:pic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603292A2-41DA-39DF-D265-90274E618A97}"/>
                </a:ext>
              </a:extLst>
            </p:cNvPr>
            <p:cNvSpPr txBox="1"/>
            <p:nvPr/>
          </p:nvSpPr>
          <p:spPr>
            <a:xfrm>
              <a:off x="2949969" y="2824637"/>
              <a:ext cx="663841" cy="369332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latin typeface="Calibri"/>
                </a:rPr>
                <a:t>𝜇</a:t>
              </a:r>
              <a:r>
                <a:rPr lang="en-US" baseline="30000" dirty="0">
                  <a:latin typeface="Calibri"/>
                </a:rPr>
                <a:t>-</a:t>
              </a:r>
              <a:r>
                <a:rPr lang="en-US" dirty="0">
                  <a:latin typeface="Calibri"/>
                  <a:ea typeface="Calibri"/>
                  <a:cs typeface="Calibri"/>
                </a:rPr>
                <a:t>​</a:t>
              </a:r>
            </a:p>
          </p:txBody>
        </p:sp>
      </p:grpSp>
      <p:sp>
        <p:nvSpPr>
          <p:cNvPr id="9" name="TextBox 15">
            <a:extLst>
              <a:ext uri="{FF2B5EF4-FFF2-40B4-BE49-F238E27FC236}">
                <a16:creationId xmlns:a16="http://schemas.microsoft.com/office/drawing/2014/main" id="{6E00033B-A5A2-CAEA-B74F-DA1EC9526F76}"/>
              </a:ext>
            </a:extLst>
          </p:cNvPr>
          <p:cNvSpPr txBox="1"/>
          <p:nvPr/>
        </p:nvSpPr>
        <p:spPr>
          <a:xfrm>
            <a:off x="738486" y="889037"/>
            <a:ext cx="1560576" cy="43088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>
                <a:latin typeface="Calibri"/>
                <a:cs typeface="Calibri"/>
              </a:rPr>
              <a:t>Fit function:</a:t>
            </a:r>
          </a:p>
        </p:txBody>
      </p:sp>
      <p:pic>
        <p:nvPicPr>
          <p:cNvPr id="10" name="Graphic 18" descr="equation">
            <a:extLst>
              <a:ext uri="{FF2B5EF4-FFF2-40B4-BE49-F238E27FC236}">
                <a16:creationId xmlns:a16="http://schemas.microsoft.com/office/drawing/2014/main" id="{C709EBF8-BBDD-E519-88CC-A11C06FB20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69751" y="818306"/>
            <a:ext cx="3657599" cy="56818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E8F6DEF-189B-1EA2-C835-176BB940892E}"/>
              </a:ext>
            </a:extLst>
          </p:cNvPr>
          <p:cNvSpPr txBox="1"/>
          <p:nvPr/>
        </p:nvSpPr>
        <p:spPr>
          <a:xfrm>
            <a:off x="789214" y="5422446"/>
            <a:ext cx="474345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Not surprisingly we have a huge energy loss</a:t>
            </a:r>
          </a:p>
        </p:txBody>
      </p:sp>
    </p:spTree>
    <p:extLst>
      <p:ext uri="{BB962C8B-B14F-4D97-AF65-F5344CB8AC3E}">
        <p14:creationId xmlns:p14="http://schemas.microsoft.com/office/powerpoint/2010/main" val="2007176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6BE901-6163-1609-DE6F-3297CD406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CLAS Collaboration Meeting, Nov. 12-15,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B21BB-26B1-4A58-208A-7EA84C619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14</a:t>
            </a:fld>
            <a:endParaRPr lang="en-US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CE2A60-2FEA-21F5-C580-0B45A93F0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577" y="568833"/>
            <a:ext cx="2734535" cy="260299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91F845F-DF15-917E-D5CC-003FA69C80F0}"/>
              </a:ext>
            </a:extLst>
          </p:cNvPr>
          <p:cNvGrpSpPr/>
          <p:nvPr/>
        </p:nvGrpSpPr>
        <p:grpSpPr>
          <a:xfrm>
            <a:off x="701937" y="568833"/>
            <a:ext cx="2654645" cy="2602992"/>
            <a:chOff x="708741" y="902208"/>
            <a:chExt cx="2654645" cy="260299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5477850-2123-1664-C4D5-4A28A123B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8741" y="902208"/>
              <a:ext cx="2654645" cy="2602992"/>
            </a:xfrm>
            <a:prstGeom prst="rect">
              <a:avLst/>
            </a:prstGeom>
          </p:spPr>
        </p:pic>
        <p:sp>
          <p:nvSpPr>
            <p:cNvPr id="25" name="TextBox 8">
              <a:extLst>
                <a:ext uri="{FF2B5EF4-FFF2-40B4-BE49-F238E27FC236}">
                  <a16:creationId xmlns:a16="http://schemas.microsoft.com/office/drawing/2014/main" id="{21E51383-B31E-74EB-6A9D-7AAE24FE83A9}"/>
                </a:ext>
              </a:extLst>
            </p:cNvPr>
            <p:cNvSpPr txBox="1"/>
            <p:nvPr/>
          </p:nvSpPr>
          <p:spPr>
            <a:xfrm>
              <a:off x="1272283" y="1253917"/>
              <a:ext cx="447990" cy="369332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>
                  <a:latin typeface="Calibri"/>
                </a:rPr>
                <a:t>𝜇</a:t>
              </a:r>
              <a:r>
                <a:rPr lang="en-US" baseline="30000">
                  <a:latin typeface="Calibri"/>
                </a:rPr>
                <a:t>-</a:t>
              </a:r>
              <a:r>
                <a:rPr lang="en-US">
                  <a:latin typeface="Calibri"/>
                </a:rPr>
                <a:t>​</a:t>
              </a:r>
              <a:endParaRPr lang="en-US"/>
            </a:p>
          </p:txBody>
        </p:sp>
      </p:grpSp>
      <p:sp>
        <p:nvSpPr>
          <p:cNvPr id="8" name="TextBox 11">
            <a:extLst>
              <a:ext uri="{FF2B5EF4-FFF2-40B4-BE49-F238E27FC236}">
                <a16:creationId xmlns:a16="http://schemas.microsoft.com/office/drawing/2014/main" id="{F9F85402-E8C4-6F19-8AA6-C7098D054520}"/>
              </a:ext>
            </a:extLst>
          </p:cNvPr>
          <p:cNvSpPr txBox="1"/>
          <p:nvPr/>
        </p:nvSpPr>
        <p:spPr>
          <a:xfrm>
            <a:off x="4520360" y="-1"/>
            <a:ext cx="3405265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>
                <a:latin typeface="Calibri"/>
                <a:ea typeface="Calibri"/>
                <a:cs typeface="Calibri"/>
              </a:rPr>
              <a:t>Angular corrections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BF864EDE-A73A-4FB6-90D5-D3E5138E7E9E}"/>
              </a:ext>
            </a:extLst>
          </p:cNvPr>
          <p:cNvSpPr txBox="1"/>
          <p:nvPr/>
        </p:nvSpPr>
        <p:spPr>
          <a:xfrm>
            <a:off x="4451242" y="959094"/>
            <a:ext cx="433215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Calibri"/>
              </a:rPr>
              <a:t>𝜇</a:t>
            </a:r>
            <a:r>
              <a:rPr lang="en-US" baseline="30000">
                <a:latin typeface="Calibri"/>
              </a:rPr>
              <a:t>+</a:t>
            </a:r>
            <a:r>
              <a:rPr lang="en-US">
                <a:latin typeface="Calibri"/>
              </a:rPr>
              <a:t>​</a:t>
            </a:r>
            <a:r>
              <a:rPr lang="en-US">
                <a:latin typeface="Calibri"/>
                <a:ea typeface="Calibri"/>
                <a:cs typeface="Calibri"/>
              </a:rPr>
              <a:t>​</a:t>
            </a:r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4EB3983-028E-BEF7-3255-9A40680B40ED}"/>
              </a:ext>
            </a:extLst>
          </p:cNvPr>
          <p:cNvGrpSpPr/>
          <p:nvPr/>
        </p:nvGrpSpPr>
        <p:grpSpPr>
          <a:xfrm>
            <a:off x="3812073" y="3664002"/>
            <a:ext cx="2892835" cy="2604541"/>
            <a:chOff x="3818877" y="3997377"/>
            <a:chExt cx="2892835" cy="260454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441EDF2-9DB6-C9C8-1349-FAE3D1A46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18877" y="3997377"/>
              <a:ext cx="2892835" cy="2604541"/>
            </a:xfrm>
            <a:prstGeom prst="rect">
              <a:avLst/>
            </a:prstGeom>
          </p:spPr>
        </p:pic>
        <p:sp>
          <p:nvSpPr>
            <p:cNvPr id="23" name="TextBox 16">
              <a:extLst>
                <a:ext uri="{FF2B5EF4-FFF2-40B4-BE49-F238E27FC236}">
                  <a16:creationId xmlns:a16="http://schemas.microsoft.com/office/drawing/2014/main" id="{8DB0B388-B73C-64FF-4D2E-7861B97D3EC6}"/>
                </a:ext>
              </a:extLst>
            </p:cNvPr>
            <p:cNvSpPr txBox="1"/>
            <p:nvPr/>
          </p:nvSpPr>
          <p:spPr>
            <a:xfrm>
              <a:off x="5255301" y="4199744"/>
              <a:ext cx="444710" cy="369332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>
                  <a:latin typeface="Calibri"/>
                </a:rPr>
                <a:t>𝜇</a:t>
              </a:r>
              <a:r>
                <a:rPr lang="en-US" baseline="30000">
                  <a:latin typeface="Calibri"/>
                </a:rPr>
                <a:t>+</a:t>
              </a:r>
              <a:r>
                <a:rPr lang="en-US">
                  <a:latin typeface="Calibri"/>
                </a:rPr>
                <a:t>​​</a:t>
              </a:r>
              <a:r>
                <a:rPr lang="en-US">
                  <a:latin typeface="Calibri"/>
                  <a:ea typeface="Calibri"/>
                  <a:cs typeface="Calibri"/>
                </a:rPr>
                <a:t>​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1D6E53C-F060-9864-38A0-B8E362F7239E}"/>
              </a:ext>
            </a:extLst>
          </p:cNvPr>
          <p:cNvGrpSpPr/>
          <p:nvPr/>
        </p:nvGrpSpPr>
        <p:grpSpPr>
          <a:xfrm>
            <a:off x="619132" y="3664002"/>
            <a:ext cx="2795472" cy="2604542"/>
            <a:chOff x="625936" y="3997377"/>
            <a:chExt cx="2795472" cy="260454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48C279A-7377-E6AF-972A-69264D1F7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5936" y="3997377"/>
              <a:ext cx="2795472" cy="2604542"/>
            </a:xfrm>
            <a:prstGeom prst="rect">
              <a:avLst/>
            </a:prstGeom>
          </p:spPr>
        </p:pic>
        <p:sp>
          <p:nvSpPr>
            <p:cNvPr id="21" name="TextBox 18">
              <a:extLst>
                <a:ext uri="{FF2B5EF4-FFF2-40B4-BE49-F238E27FC236}">
                  <a16:creationId xmlns:a16="http://schemas.microsoft.com/office/drawing/2014/main" id="{EA8E5ADE-B244-1CEE-8EAB-1DB10DA853FB}"/>
                </a:ext>
              </a:extLst>
            </p:cNvPr>
            <p:cNvSpPr txBox="1"/>
            <p:nvPr/>
          </p:nvSpPr>
          <p:spPr>
            <a:xfrm>
              <a:off x="1676400" y="4255957"/>
              <a:ext cx="413479" cy="369332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>
                  <a:latin typeface="Calibri"/>
                </a:rPr>
                <a:t>𝜇</a:t>
              </a:r>
              <a:r>
                <a:rPr lang="en-US" baseline="30000">
                  <a:latin typeface="Calibri"/>
                </a:rPr>
                <a:t>-</a:t>
              </a:r>
              <a:r>
                <a:rPr lang="en-US">
                  <a:latin typeface="Calibri"/>
                </a:rPr>
                <a:t>​</a:t>
              </a:r>
              <a:r>
                <a:rPr lang="en-US">
                  <a:latin typeface="Calibri"/>
                  <a:ea typeface="Calibri"/>
                  <a:cs typeface="Calibri"/>
                </a:rPr>
                <a:t>​</a:t>
              </a:r>
            </a:p>
          </p:txBody>
        </p:sp>
      </p:grpSp>
      <p:sp>
        <p:nvSpPr>
          <p:cNvPr id="14" name="TextBox 21">
            <a:extLst>
              <a:ext uri="{FF2B5EF4-FFF2-40B4-BE49-F238E27FC236}">
                <a16:creationId xmlns:a16="http://schemas.microsoft.com/office/drawing/2014/main" id="{983CF443-4788-5993-5190-34BE7406894C}"/>
              </a:ext>
            </a:extLst>
          </p:cNvPr>
          <p:cNvSpPr txBox="1"/>
          <p:nvPr/>
        </p:nvSpPr>
        <p:spPr>
          <a:xfrm>
            <a:off x="7670458" y="4089872"/>
            <a:ext cx="374879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ptos"/>
                <a:cs typeface="Arial"/>
              </a:rPr>
              <a:t>ᵠ is corrected as a function of P</a:t>
            </a:r>
            <a:r>
              <a:rPr lang="en-US" baseline="-25000">
                <a:latin typeface="Aptos"/>
                <a:cs typeface="Arial"/>
              </a:rPr>
              <a:t>T</a:t>
            </a:r>
            <a:endParaRPr lang="en-US" baseline="-25000"/>
          </a:p>
        </p:txBody>
      </p:sp>
      <p:sp>
        <p:nvSpPr>
          <p:cNvPr id="15" name="TextBox 22">
            <a:extLst>
              <a:ext uri="{FF2B5EF4-FFF2-40B4-BE49-F238E27FC236}">
                <a16:creationId xmlns:a16="http://schemas.microsoft.com/office/drawing/2014/main" id="{14FFC3EA-10EA-D3BC-098E-F0FF83BBDDA4}"/>
              </a:ext>
            </a:extLst>
          </p:cNvPr>
          <p:cNvSpPr txBox="1"/>
          <p:nvPr/>
        </p:nvSpPr>
        <p:spPr>
          <a:xfrm>
            <a:off x="7523304" y="773797"/>
            <a:ext cx="374879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ptos"/>
                <a:ea typeface="Calibri"/>
                <a:cs typeface="Calibri"/>
              </a:rPr>
              <a:t>𝜃</a:t>
            </a:r>
            <a:r>
              <a:rPr lang="en-US">
                <a:latin typeface="Aptos"/>
                <a:cs typeface="Arial"/>
              </a:rPr>
              <a:t> is corrected as a function of</a:t>
            </a:r>
            <a:r>
              <a:rPr lang="en-US">
                <a:latin typeface="Aptos"/>
                <a:ea typeface="Calibri"/>
                <a:cs typeface="Arial"/>
              </a:rPr>
              <a:t> 𝜃.</a:t>
            </a:r>
            <a:endParaRPr lang="en-US" baseline="-25000">
              <a:latin typeface="Aptos"/>
              <a:cs typeface="Arial"/>
            </a:endParaRPr>
          </a:p>
        </p:txBody>
      </p:sp>
      <p:pic>
        <p:nvPicPr>
          <p:cNvPr id="16" name="Graphic 23" descr="equation">
            <a:extLst>
              <a:ext uri="{FF2B5EF4-FFF2-40B4-BE49-F238E27FC236}">
                <a16:creationId xmlns:a16="http://schemas.microsoft.com/office/drawing/2014/main" id="{4D475018-8334-255C-84F0-6F1925129B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88941" y="1691773"/>
            <a:ext cx="4462270" cy="521704"/>
          </a:xfrm>
          <a:prstGeom prst="rect">
            <a:avLst/>
          </a:prstGeom>
        </p:spPr>
      </p:pic>
      <p:sp>
        <p:nvSpPr>
          <p:cNvPr id="17" name="TextBox 24">
            <a:extLst>
              <a:ext uri="{FF2B5EF4-FFF2-40B4-BE49-F238E27FC236}">
                <a16:creationId xmlns:a16="http://schemas.microsoft.com/office/drawing/2014/main" id="{FCDD543D-3DD5-B65E-107E-072696BC150E}"/>
              </a:ext>
            </a:extLst>
          </p:cNvPr>
          <p:cNvSpPr txBox="1"/>
          <p:nvPr/>
        </p:nvSpPr>
        <p:spPr>
          <a:xfrm>
            <a:off x="8826300" y="1318641"/>
            <a:ext cx="1438656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Fit function</a:t>
            </a:r>
          </a:p>
        </p:txBody>
      </p:sp>
      <p:pic>
        <p:nvPicPr>
          <p:cNvPr id="18" name="Graphic 26" descr="equation">
            <a:extLst>
              <a:ext uri="{FF2B5EF4-FFF2-40B4-BE49-F238E27FC236}">
                <a16:creationId xmlns:a16="http://schemas.microsoft.com/office/drawing/2014/main" id="{6C3B7AA9-A0FB-13C7-1846-FF0C6887C3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70524" y="4966470"/>
            <a:ext cx="3657599" cy="568181"/>
          </a:xfrm>
          <a:prstGeom prst="rect">
            <a:avLst/>
          </a:prstGeom>
        </p:spPr>
      </p:pic>
      <p:sp>
        <p:nvSpPr>
          <p:cNvPr id="19" name="TextBox 27">
            <a:extLst>
              <a:ext uri="{FF2B5EF4-FFF2-40B4-BE49-F238E27FC236}">
                <a16:creationId xmlns:a16="http://schemas.microsoft.com/office/drawing/2014/main" id="{5A463B31-88CD-2C8E-7668-DEA54967207D}"/>
              </a:ext>
            </a:extLst>
          </p:cNvPr>
          <p:cNvSpPr txBox="1"/>
          <p:nvPr/>
        </p:nvSpPr>
        <p:spPr>
          <a:xfrm>
            <a:off x="8826300" y="4592192"/>
            <a:ext cx="1438656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Fit function</a:t>
            </a:r>
          </a:p>
        </p:txBody>
      </p:sp>
    </p:spTree>
    <p:extLst>
      <p:ext uri="{BB962C8B-B14F-4D97-AF65-F5344CB8AC3E}">
        <p14:creationId xmlns:p14="http://schemas.microsoft.com/office/powerpoint/2010/main" val="439792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3FC602-FD6E-3055-39D5-7067F9AF9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CLAS Collaboration Meeting, Nov. 12-15,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8CAC45-1D16-94F2-4ED2-A13EE6894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15</a:t>
            </a:fld>
            <a:endParaRPr lang="en-US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8031EA-0876-87AE-1609-52033F9AB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28" y="860258"/>
            <a:ext cx="4733253" cy="4626142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39D46FA8-A7E3-FFE1-2D41-765EA48037F1}"/>
              </a:ext>
            </a:extLst>
          </p:cNvPr>
          <p:cNvSpPr txBox="1"/>
          <p:nvPr/>
        </p:nvSpPr>
        <p:spPr>
          <a:xfrm>
            <a:off x="5181600" y="1755648"/>
            <a:ext cx="6778752" cy="230832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dirty="0"/>
              <a:t>The effect of the momentum correction is huge (as it is expected)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Assuming no vertex detectors, angular corrections also improve the missing mass resolution, but not too much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Installing vertex detectors will significantly improve the missing mass.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See Florian's talk about currently ongoing works on high rate </a:t>
            </a:r>
            <a:r>
              <a:rPr lang="en-US" dirty="0">
                <a:latin typeface="Aptos"/>
                <a:cs typeface="Calibri"/>
              </a:rPr>
              <a:t>𝜇</a:t>
            </a:r>
            <a:r>
              <a:rPr lang="en-US" dirty="0"/>
              <a:t>RWELL detectors at </a:t>
            </a:r>
            <a:r>
              <a:rPr lang="en-US" err="1"/>
              <a:t>JLab</a:t>
            </a:r>
            <a:r>
              <a:rPr lang="en-US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E26842-A20D-9CD7-E78E-0BEB1152EE32}"/>
              </a:ext>
            </a:extLst>
          </p:cNvPr>
          <p:cNvSpPr txBox="1"/>
          <p:nvPr/>
        </p:nvSpPr>
        <p:spPr>
          <a:xfrm>
            <a:off x="4966607" y="0"/>
            <a:ext cx="225334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Missing mass</a:t>
            </a:r>
          </a:p>
        </p:txBody>
      </p:sp>
    </p:spTree>
    <p:extLst>
      <p:ext uri="{BB962C8B-B14F-4D97-AF65-F5344CB8AC3E}">
        <p14:creationId xmlns:p14="http://schemas.microsoft.com/office/powerpoint/2010/main" val="1988653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2CEB28-6628-C53D-C94B-05E138EC1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CLAS Collaboration Meeting, Nov. 12-15,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26E26A-EF96-D238-2646-FD5184D17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16</a:t>
            </a:fld>
            <a:endParaRPr lang="en-US">
              <a:solidFill>
                <a:schemeClr val="tx1"/>
              </a:solidFill>
              <a:latin typeface="Calibri"/>
              <a:cs typeface="Calibri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4887CC2-F28F-57F9-081E-E94E0599DA12}"/>
              </a:ext>
            </a:extLst>
          </p:cNvPr>
          <p:cNvGrpSpPr/>
          <p:nvPr/>
        </p:nvGrpSpPr>
        <p:grpSpPr>
          <a:xfrm>
            <a:off x="687518" y="523874"/>
            <a:ext cx="2809159" cy="2721430"/>
            <a:chOff x="612679" y="1040945"/>
            <a:chExt cx="2809159" cy="272143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2F85105-5B7D-50EB-4111-7DC1BE23D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2679" y="1040945"/>
              <a:ext cx="2809159" cy="2721430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C086E503-5475-AF4E-E88C-00D37A6A25EB}"/>
                </a:ext>
              </a:extLst>
            </p:cNvPr>
            <p:cNvCxnSpPr/>
            <p:nvPr/>
          </p:nvCxnSpPr>
          <p:spPr>
            <a:xfrm>
              <a:off x="1740353" y="1114426"/>
              <a:ext cx="9526" cy="2315934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75F294D-304E-3E4E-18E5-48DA5E00A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541" y="3224893"/>
            <a:ext cx="3491827" cy="31092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F0B2908-7557-0A9E-A216-9BBC0D8B54F0}"/>
              </a:ext>
            </a:extLst>
          </p:cNvPr>
          <p:cNvSpPr txBox="1"/>
          <p:nvPr/>
        </p:nvSpPr>
        <p:spPr>
          <a:xfrm>
            <a:off x="4435928" y="0"/>
            <a:ext cx="332150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Kinematic coverage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2450BD-86B0-0014-A0DA-B438DCF20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3477" y="3245305"/>
            <a:ext cx="3496244" cy="31092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556101C-7250-4BE2-CB54-2D1C31F3AD1F}"/>
              </a:ext>
            </a:extLst>
          </p:cNvPr>
          <p:cNvSpPr txBox="1"/>
          <p:nvPr/>
        </p:nvSpPr>
        <p:spPr>
          <a:xfrm>
            <a:off x="4041321" y="918482"/>
            <a:ext cx="7927520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-t &lt; 0.5 GeV</a:t>
            </a:r>
            <a:r>
              <a:rPr lang="en-US" baseline="30000" dirty="0">
                <a:latin typeface="Calibri"/>
                <a:cs typeface="Calibri"/>
              </a:rPr>
              <a:t>2</a:t>
            </a:r>
            <a:r>
              <a:rPr lang="en-US" dirty="0">
                <a:latin typeface="Calibri"/>
                <a:cs typeface="Calibri"/>
              </a:rPr>
              <a:t> region is selected for further analysis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Two regions in the "𝜉 vs x" phase space are selected for further analysis.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-0.07 &lt; x &lt; -0.03   &amp;&amp; 0.14 &lt; </a:t>
            </a:r>
            <a:r>
              <a:rPr lang="en-US" dirty="0">
                <a:solidFill>
                  <a:srgbClr val="FF0000"/>
                </a:solidFill>
                <a:latin typeface="Calibri"/>
                <a:ea typeface="+mn-lt"/>
                <a:cs typeface="+mn-lt"/>
              </a:rPr>
              <a:t>𝜉 &lt; 0.165</a:t>
            </a:r>
            <a:endParaRPr lang="en-US">
              <a:solidFill>
                <a:srgbClr val="FF0000"/>
              </a:solidFill>
              <a:latin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00B050"/>
                </a:solidFill>
                <a:latin typeface="Calibri"/>
                <a:ea typeface="+mn-lt"/>
                <a:cs typeface="+mn-lt"/>
              </a:rPr>
              <a:t>0.03 &lt; x &lt; -0.07   &amp;&amp; 0.14 &lt; 𝜉 &lt; 0.165</a:t>
            </a:r>
            <a:endParaRPr lang="en-US">
              <a:solidFill>
                <a:srgbClr val="00B050"/>
              </a:solidFill>
              <a:latin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Note: Two regions only for this talk, in general we can map out in a larger region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For each of selected region two bins of "Q'</a:t>
            </a:r>
            <a:r>
              <a:rPr lang="en-US" baseline="30000" dirty="0">
                <a:latin typeface="Calibri"/>
                <a:cs typeface="Calibri"/>
              </a:rPr>
              <a:t>2</a:t>
            </a:r>
            <a:r>
              <a:rPr lang="en-US" dirty="0">
                <a:latin typeface="Calibri"/>
                <a:cs typeface="Calibri"/>
              </a:rPr>
              <a:t> vs Q</a:t>
            </a:r>
            <a:r>
              <a:rPr lang="en-US" baseline="30000" dirty="0">
                <a:latin typeface="Calibri"/>
                <a:cs typeface="Calibri"/>
              </a:rPr>
              <a:t>2</a:t>
            </a:r>
            <a:r>
              <a:rPr lang="en-US" dirty="0">
                <a:latin typeface="Calibri"/>
                <a:cs typeface="Calibri"/>
              </a:rPr>
              <a:t>" are selected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This should help to check if the scaling works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9F44594-9E13-8E26-BCBB-0505402F899E}"/>
              </a:ext>
            </a:extLst>
          </p:cNvPr>
          <p:cNvSpPr/>
          <p:nvPr/>
        </p:nvSpPr>
        <p:spPr>
          <a:xfrm rot="1860000">
            <a:off x="4573901" y="4674636"/>
            <a:ext cx="417740" cy="108448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5FCA1DD-BCDE-951F-CB19-E07E6BF1774B}"/>
              </a:ext>
            </a:extLst>
          </p:cNvPr>
          <p:cNvSpPr/>
          <p:nvPr/>
        </p:nvSpPr>
        <p:spPr>
          <a:xfrm rot="3840000">
            <a:off x="4918980" y="5095875"/>
            <a:ext cx="417740" cy="1091292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2AAA3AB-4CDD-C6D1-05C2-0921B1AE5A12}"/>
                  </a:ext>
                </a:extLst>
              </p14:cNvPr>
              <p14:cNvContentPartPr/>
              <p14:nvPr/>
            </p14:nvContentPartPr>
            <p14:xfrm>
              <a:off x="2007053" y="4122691"/>
              <a:ext cx="2800451" cy="741862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2AAA3AB-4CDD-C6D1-05C2-0921B1AE5A1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89055" y="4104702"/>
                <a:ext cx="2836087" cy="77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643F677-34C5-A0BB-6B3E-D25129BE9CA5}"/>
                  </a:ext>
                </a:extLst>
              </p14:cNvPr>
              <p14:cNvContentPartPr/>
              <p14:nvPr/>
            </p14:nvContentPartPr>
            <p14:xfrm>
              <a:off x="2340428" y="5061857"/>
              <a:ext cx="2300309" cy="13686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643F677-34C5-A0BB-6B3E-D25129BE9CA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322432" y="5043863"/>
                <a:ext cx="2335942" cy="1404228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ADB4E741-40E3-9354-2D02-A13FE3AECDEF}"/>
              </a:ext>
            </a:extLst>
          </p:cNvPr>
          <p:cNvSpPr txBox="1"/>
          <p:nvPr/>
        </p:nvSpPr>
        <p:spPr>
          <a:xfrm>
            <a:off x="7756072" y="3980089"/>
            <a:ext cx="417194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A fixed "𝜉 vs x" point corresponds to a fix </a:t>
            </a:r>
            <a:r>
              <a:rPr lang="en-US" dirty="0">
                <a:latin typeface="Calibri"/>
                <a:ea typeface="+mn-lt"/>
                <a:cs typeface="+mn-lt"/>
              </a:rPr>
              <a:t>Q'</a:t>
            </a:r>
            <a:r>
              <a:rPr lang="en-US" baseline="30000" dirty="0">
                <a:latin typeface="Calibri"/>
                <a:ea typeface="+mn-lt"/>
                <a:cs typeface="+mn-lt"/>
              </a:rPr>
              <a:t>2</a:t>
            </a:r>
            <a:r>
              <a:rPr lang="en-US" dirty="0">
                <a:latin typeface="Calibri"/>
                <a:cs typeface="Calibri"/>
              </a:rPr>
              <a:t>/Q</a:t>
            </a:r>
            <a:r>
              <a:rPr lang="en-US" baseline="30000" dirty="0">
                <a:latin typeface="Calibri"/>
                <a:cs typeface="Calibri"/>
              </a:rPr>
              <a:t>2</a:t>
            </a:r>
            <a:r>
              <a:rPr lang="en-US" dirty="0">
                <a:latin typeface="Calibri"/>
                <a:cs typeface="Calibri"/>
              </a:rPr>
              <a:t> ratio.</a:t>
            </a:r>
          </a:p>
        </p:txBody>
      </p:sp>
    </p:spTree>
    <p:extLst>
      <p:ext uri="{BB962C8B-B14F-4D97-AF65-F5344CB8AC3E}">
        <p14:creationId xmlns:p14="http://schemas.microsoft.com/office/powerpoint/2010/main" val="19210789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A0F33B-4822-0965-845D-8A6685F59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CLAS Collaboration Meeting, Nov. 12-15,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0DD862-54A0-C91F-6C5C-0D29922AA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17</a:t>
            </a:fld>
            <a:endParaRPr lang="en-US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632375-85FA-C031-0506-2DB7B581C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6813" y="732065"/>
            <a:ext cx="2813571" cy="27404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DF7E30-42A8-AE8F-DA6F-D918D72B5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8277" y="779690"/>
            <a:ext cx="2813571" cy="27404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DF5DF1-A617-7B7B-3E56-C02DAD1E7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4849" y="3678010"/>
            <a:ext cx="2745535" cy="26928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9F0588-0E3D-CB38-509E-02DB72D7DF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8277" y="3630386"/>
            <a:ext cx="2813572" cy="27404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F76A84-5824-C8B0-049B-A6F90ADFAD68}"/>
              </a:ext>
            </a:extLst>
          </p:cNvPr>
          <p:cNvSpPr txBox="1"/>
          <p:nvPr/>
        </p:nvSpPr>
        <p:spPr>
          <a:xfrm>
            <a:off x="4129768" y="-1"/>
            <a:ext cx="448491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Estimation on uncertainties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FE0D64-D96B-D72F-A75F-0E030B5F23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291" y="3415393"/>
            <a:ext cx="3491827" cy="31092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68C1918-D3E1-86C1-451D-8F7923F0DE88}"/>
              </a:ext>
            </a:extLst>
          </p:cNvPr>
          <p:cNvSpPr txBox="1"/>
          <p:nvPr/>
        </p:nvSpPr>
        <p:spPr>
          <a:xfrm>
            <a:off x="198020" y="782411"/>
            <a:ext cx="4715519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Eb = 10.6 GeV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200 days @10</a:t>
            </a:r>
            <a:r>
              <a:rPr lang="en-US" baseline="30000" dirty="0">
                <a:latin typeface="Calibri"/>
                <a:cs typeface="Calibri"/>
              </a:rPr>
              <a:t>37</a:t>
            </a:r>
            <a:r>
              <a:rPr lang="en-US" dirty="0">
                <a:latin typeface="Calibri"/>
                <a:cs typeface="Calibri"/>
              </a:rPr>
              <a:t>cm</a:t>
            </a:r>
            <a:r>
              <a:rPr lang="en-US" baseline="30000" dirty="0">
                <a:latin typeface="Calibri"/>
                <a:cs typeface="Calibri"/>
              </a:rPr>
              <a:t>-2</a:t>
            </a:r>
            <a:r>
              <a:rPr lang="en-US" dirty="0">
                <a:latin typeface="Calibri"/>
                <a:cs typeface="Calibri"/>
              </a:rPr>
              <a:t>s</a:t>
            </a:r>
            <a:r>
              <a:rPr lang="en-US" baseline="30000" dirty="0">
                <a:latin typeface="Calibri"/>
                <a:cs typeface="Calibri"/>
              </a:rPr>
              <a:t>-1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Beam polarization P = 80%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Asymmetries are obtained using M. </a:t>
            </a:r>
            <a:r>
              <a:rPr lang="en-US" dirty="0" err="1">
                <a:latin typeface="Calibri"/>
                <a:cs typeface="Calibri"/>
              </a:rPr>
              <a:t>Guidal's</a:t>
            </a:r>
            <a:r>
              <a:rPr lang="en-US" dirty="0">
                <a:latin typeface="Calibri"/>
                <a:cs typeface="Calibri"/>
              </a:rPr>
              <a:t> code</a:t>
            </a:r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6E19761-2CEB-097E-13E6-BCF0382E3443}"/>
              </a:ext>
            </a:extLst>
          </p:cNvPr>
          <p:cNvCxnSpPr/>
          <p:nvPr/>
        </p:nvCxnSpPr>
        <p:spPr>
          <a:xfrm flipV="1">
            <a:off x="2264228" y="2051029"/>
            <a:ext cx="2615294" cy="29929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727F33D-A16D-7C05-5509-0351C7693CA7}"/>
              </a:ext>
            </a:extLst>
          </p:cNvPr>
          <p:cNvSpPr/>
          <p:nvPr/>
        </p:nvSpPr>
        <p:spPr>
          <a:xfrm>
            <a:off x="4915400" y="612321"/>
            <a:ext cx="6730022" cy="28079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759A74D-ABC8-B168-E668-8625343D96B4}"/>
              </a:ext>
            </a:extLst>
          </p:cNvPr>
          <p:cNvSpPr/>
          <p:nvPr/>
        </p:nvSpPr>
        <p:spPr>
          <a:xfrm>
            <a:off x="4915400" y="3680732"/>
            <a:ext cx="6730022" cy="2687625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9C41B93-1BAD-480C-FE89-14CA9AA9B7BA}"/>
              </a:ext>
            </a:extLst>
          </p:cNvPr>
          <p:cNvCxnSpPr>
            <a:cxnSpLocks/>
          </p:cNvCxnSpPr>
          <p:nvPr/>
        </p:nvCxnSpPr>
        <p:spPr>
          <a:xfrm flipV="1">
            <a:off x="2720067" y="5009507"/>
            <a:ext cx="2196696" cy="37383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0626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D99163-2175-1B69-BB08-444C14682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CLAS Collaboration Meeting, Nov. 12-15,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638E03-4ABC-C564-BD7C-2AC2F00F0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18</a:t>
            </a:fld>
            <a:endParaRPr lang="en-US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425828-CAAF-6BBC-4C02-2135106A5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544" y="1357855"/>
            <a:ext cx="4221910" cy="4114800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A40D231D-6E76-1B96-54DF-554ED96BE14C}"/>
              </a:ext>
            </a:extLst>
          </p:cNvPr>
          <p:cNvSpPr txBox="1"/>
          <p:nvPr/>
        </p:nvSpPr>
        <p:spPr>
          <a:xfrm>
            <a:off x="1836750" y="1047761"/>
            <a:ext cx="1566672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/>
                <a:ea typeface="Calibri"/>
                <a:cs typeface="Calibri"/>
              </a:rPr>
              <a:t>Eb = 10.6 GeV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C65824-DCD5-0964-4CAA-BC5289F6C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138" y="1412284"/>
            <a:ext cx="4221910" cy="4114800"/>
          </a:xfrm>
          <a:prstGeom prst="rect">
            <a:avLst/>
          </a:prstGeom>
        </p:spPr>
      </p:pic>
      <p:sp>
        <p:nvSpPr>
          <p:cNvPr id="11" name="TextBox 8">
            <a:extLst>
              <a:ext uri="{FF2B5EF4-FFF2-40B4-BE49-F238E27FC236}">
                <a16:creationId xmlns:a16="http://schemas.microsoft.com/office/drawing/2014/main" id="{E1690634-B248-A528-68E5-0E8D5DA42F26}"/>
              </a:ext>
            </a:extLst>
          </p:cNvPr>
          <p:cNvSpPr txBox="1"/>
          <p:nvPr/>
        </p:nvSpPr>
        <p:spPr>
          <a:xfrm>
            <a:off x="8406224" y="1102190"/>
            <a:ext cx="1566672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/>
                <a:ea typeface="Calibri"/>
                <a:cs typeface="Calibri"/>
              </a:rPr>
              <a:t>Eb = 22 GeV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857CF5-737D-39DF-D3EB-3294077D78F0}"/>
              </a:ext>
            </a:extLst>
          </p:cNvPr>
          <p:cNvSpPr txBox="1"/>
          <p:nvPr/>
        </p:nvSpPr>
        <p:spPr>
          <a:xfrm>
            <a:off x="5390219" y="143232"/>
            <a:ext cx="122242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J/psi 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E5FAFC-83CF-6554-7F8D-8C88DF7C1BD1}"/>
              </a:ext>
            </a:extLst>
          </p:cNvPr>
          <p:cNvSpPr txBox="1"/>
          <p:nvPr/>
        </p:nvSpPr>
        <p:spPr>
          <a:xfrm>
            <a:off x="517071" y="5475084"/>
            <a:ext cx="11159217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With tracking detectors in front of the target, we should be able to significantly improve the mass resolution</a:t>
            </a:r>
          </a:p>
        </p:txBody>
      </p:sp>
    </p:spTree>
    <p:extLst>
      <p:ext uri="{BB962C8B-B14F-4D97-AF65-F5344CB8AC3E}">
        <p14:creationId xmlns:p14="http://schemas.microsoft.com/office/powerpoint/2010/main" val="175510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84E578-0B46-3B81-C3CA-53F5C5839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CLAS Collaboration Meeting, Nov. 12-15,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47BCAE-40D3-FD0F-95E8-3DDFECEDD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19</a:t>
            </a:fld>
            <a:endParaRPr lang="en-US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0E43BD-11F1-97B1-0963-38B165684151}"/>
              </a:ext>
            </a:extLst>
          </p:cNvPr>
          <p:cNvSpPr txBox="1"/>
          <p:nvPr/>
        </p:nvSpPr>
        <p:spPr>
          <a:xfrm>
            <a:off x="5163553" y="-1"/>
            <a:ext cx="186088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dirty="0">
                <a:latin typeface="Calibri"/>
                <a:cs typeface="Calibri"/>
              </a:rPr>
              <a:t>Summary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4C636E-96EE-5557-4880-862099087BBD}"/>
              </a:ext>
            </a:extLst>
          </p:cNvPr>
          <p:cNvSpPr txBox="1"/>
          <p:nvPr/>
        </p:nvSpPr>
        <p:spPr>
          <a:xfrm>
            <a:off x="731921" y="1243263"/>
            <a:ext cx="9681410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DDVCS is an important process for the extraction of GPDs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It has not been measured because of it very low cross-sections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Relatively modest upgrade of the CLAS12 detector will allow to measure the DDVCS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MPGD tracking detectors before the shielding are crucial for a precise reconstruction of the reaction  kinematics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See Florian's talk on the current development of high rate MPGDs</a:t>
            </a:r>
          </a:p>
          <a:p>
            <a:pPr marL="742950" lvl="1" indent="-285750">
              <a:buFont typeface="Arial"/>
              <a:buChar char="•"/>
            </a:pPr>
            <a:endParaRPr lang="en-US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We plan to go for a full proposal next PAC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Similar initiative exists for submitting DDVCS with SOLID</a:t>
            </a:r>
          </a:p>
        </p:txBody>
      </p:sp>
    </p:spTree>
    <p:extLst>
      <p:ext uri="{BB962C8B-B14F-4D97-AF65-F5344CB8AC3E}">
        <p14:creationId xmlns:p14="http://schemas.microsoft.com/office/powerpoint/2010/main" val="1526678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8A6F3B-1195-0160-46A2-52B23D4D7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2</a:t>
            </a:fld>
            <a:endParaRPr lang="en-US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EDDEBD-13FE-31CC-7022-CD5487E6C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CLAS Collaboration Meeting, Nov. 12-15,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C7CC70-58EE-B963-F3FF-77C23405E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69" y="1795318"/>
            <a:ext cx="3617431" cy="21597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25F354-5D74-5048-F99C-069985730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737" y="1793777"/>
            <a:ext cx="3765106" cy="2162782"/>
          </a:xfrm>
          <a:prstGeom prst="rect">
            <a:avLst/>
          </a:prstGeom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48447097-1E3F-124A-3832-74A265312D56}"/>
              </a:ext>
            </a:extLst>
          </p:cNvPr>
          <p:cNvSpPr txBox="1"/>
          <p:nvPr/>
        </p:nvSpPr>
        <p:spPr>
          <a:xfrm>
            <a:off x="241022" y="802717"/>
            <a:ext cx="11871268" cy="92333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/>
                <a:cs typeface="Calibri"/>
              </a:rPr>
              <a:t>A big part of </a:t>
            </a:r>
            <a:r>
              <a:rPr lang="en-US" err="1">
                <a:latin typeface="Calibri"/>
                <a:cs typeface="Calibri"/>
              </a:rPr>
              <a:t>JLab</a:t>
            </a:r>
            <a:r>
              <a:rPr lang="en-US" dirty="0">
                <a:latin typeface="Calibri"/>
                <a:cs typeface="Calibri"/>
              </a:rPr>
              <a:t> 6 GeV and 12 GeV experiments is devoted to the nucleon structure studies through </a:t>
            </a:r>
            <a:r>
              <a:rPr lang="en-US" dirty="0">
                <a:solidFill>
                  <a:srgbClr val="1F02FA"/>
                </a:solidFill>
                <a:latin typeface="Calibri"/>
                <a:cs typeface="Calibri"/>
              </a:rPr>
              <a:t>G</a:t>
            </a:r>
            <a:r>
              <a:rPr lang="en-US" dirty="0">
                <a:latin typeface="Calibri"/>
                <a:cs typeface="Calibri"/>
              </a:rPr>
              <a:t>eneralized </a:t>
            </a:r>
            <a:r>
              <a:rPr lang="en-US" dirty="0">
                <a:solidFill>
                  <a:srgbClr val="1F02FA"/>
                </a:solidFill>
                <a:latin typeface="Calibri"/>
                <a:cs typeface="Calibri"/>
              </a:rPr>
              <a:t>P</a:t>
            </a:r>
            <a:r>
              <a:rPr lang="en-US" dirty="0">
                <a:latin typeface="Calibri"/>
                <a:cs typeface="Calibri"/>
              </a:rPr>
              <a:t>arton </a:t>
            </a:r>
            <a:r>
              <a:rPr lang="en-US" dirty="0">
                <a:solidFill>
                  <a:srgbClr val="1F02FA"/>
                </a:solidFill>
                <a:latin typeface="Calibri"/>
                <a:cs typeface="Calibri"/>
              </a:rPr>
              <a:t>D</a:t>
            </a:r>
            <a:r>
              <a:rPr lang="en-US" dirty="0">
                <a:latin typeface="Calibri"/>
                <a:cs typeface="Calibri"/>
              </a:rPr>
              <a:t>istributions.</a:t>
            </a:r>
          </a:p>
          <a:p>
            <a:endParaRPr lang="en-US" dirty="0">
              <a:latin typeface="Calibri"/>
              <a:cs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3BE5E7D-6848-736F-1B01-A3E8175AC02E}"/>
              </a:ext>
            </a:extLst>
          </p:cNvPr>
          <p:cNvGrpSpPr/>
          <p:nvPr/>
        </p:nvGrpSpPr>
        <p:grpSpPr>
          <a:xfrm>
            <a:off x="8529390" y="1802054"/>
            <a:ext cx="3304362" cy="2156987"/>
            <a:chOff x="8522586" y="1414251"/>
            <a:chExt cx="3221665" cy="196796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E6EC7D-AA21-B9D2-E0D3-9BE6FEF9F8A6}"/>
                </a:ext>
              </a:extLst>
            </p:cNvPr>
            <p:cNvGrpSpPr/>
            <p:nvPr/>
          </p:nvGrpSpPr>
          <p:grpSpPr>
            <a:xfrm>
              <a:off x="8522586" y="1414251"/>
              <a:ext cx="3221665" cy="1967964"/>
              <a:chOff x="8522586" y="1414251"/>
              <a:chExt cx="3221665" cy="1967964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DA4A6286-9275-D5DB-9903-EDB5A84F74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22586" y="1414251"/>
                <a:ext cx="3221665" cy="1967964"/>
              </a:xfrm>
              <a:prstGeom prst="rect">
                <a:avLst/>
              </a:prstGeom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CEDA68F-B999-AA42-FFCD-96626E10A553}"/>
                  </a:ext>
                </a:extLst>
              </p:cNvPr>
              <p:cNvSpPr/>
              <p:nvPr/>
            </p:nvSpPr>
            <p:spPr>
              <a:xfrm>
                <a:off x="8919386" y="1503177"/>
                <a:ext cx="2374604" cy="18902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19" name="TextBox 8">
              <a:extLst>
                <a:ext uri="{FF2B5EF4-FFF2-40B4-BE49-F238E27FC236}">
                  <a16:creationId xmlns:a16="http://schemas.microsoft.com/office/drawing/2014/main" id="{8250BBEE-C7D6-75D4-A49D-F7D05D199F45}"/>
                </a:ext>
              </a:extLst>
            </p:cNvPr>
            <p:cNvSpPr txBox="1"/>
            <p:nvPr/>
          </p:nvSpPr>
          <p:spPr>
            <a:xfrm>
              <a:off x="9240653" y="1461164"/>
              <a:ext cx="1750828" cy="276999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/>
                <a:t>Hard Exclusive processes</a:t>
              </a:r>
              <a:endParaRPr lang="en-US" sz="1200">
                <a:cs typeface="Calibri"/>
              </a:endParaRPr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319C181B-1F7D-9BC5-0E77-E64E8C40925A}"/>
              </a:ext>
            </a:extLst>
          </p:cNvPr>
          <p:cNvSpPr txBox="1"/>
          <p:nvPr/>
        </p:nvSpPr>
        <p:spPr>
          <a:xfrm>
            <a:off x="375019" y="4233856"/>
            <a:ext cx="5732130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Calibri"/>
                <a:cs typeface="Calibri"/>
              </a:rPr>
              <a:t>GPDs combine aspects of elastic form factors and PDFs.</a:t>
            </a:r>
          </a:p>
          <a:p>
            <a:r>
              <a:rPr lang="en-US" dirty="0">
                <a:latin typeface="Calibri"/>
                <a:cs typeface="Calibri"/>
              </a:rPr>
              <a:t>Depend on three variables, x, 𝜉, and t.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0E5C4A-8251-6540-9B0D-D1071452C587}"/>
              </a:ext>
            </a:extLst>
          </p:cNvPr>
          <p:cNvSpPr txBox="1"/>
          <p:nvPr/>
        </p:nvSpPr>
        <p:spPr>
          <a:xfrm>
            <a:off x="5068348" y="0"/>
            <a:ext cx="20581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dirty="0">
                <a:latin typeface="Calibri"/>
                <a:cs typeface="Calibri"/>
              </a:rPr>
              <a:t>Introduction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E7E62C-3080-B8BB-BB96-5B1A8309530E}"/>
              </a:ext>
            </a:extLst>
          </p:cNvPr>
          <p:cNvSpPr txBox="1"/>
          <p:nvPr/>
        </p:nvSpPr>
        <p:spPr>
          <a:xfrm>
            <a:off x="374195" y="5272767"/>
            <a:ext cx="1003662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ptos"/>
                <a:cs typeface="Calibri"/>
              </a:rPr>
              <a:t>Accessible through deep exclusive reactions</a:t>
            </a:r>
          </a:p>
          <a:p>
            <a:endParaRPr lang="en-US" dirty="0"/>
          </a:p>
          <a:p>
            <a:r>
              <a:rPr lang="en-US"/>
              <a:t>More than a dozen of completed and planned experiments in Halls A, B and C</a:t>
            </a:r>
          </a:p>
        </p:txBody>
      </p:sp>
    </p:spTree>
    <p:extLst>
      <p:ext uri="{BB962C8B-B14F-4D97-AF65-F5344CB8AC3E}">
        <p14:creationId xmlns:p14="http://schemas.microsoft.com/office/powerpoint/2010/main" val="2781568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8473C9-993B-6B6B-71A1-73B359114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CLAS Collaboration Meeting, Nov. 12-15,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8F2391-D592-07EA-1904-97310BC5A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3</a:t>
            </a:fld>
            <a:endParaRPr lang="en-US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70B578-9E7C-4CE9-3A83-5DBBA5AA6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42" y="1557410"/>
            <a:ext cx="2235201" cy="1935011"/>
          </a:xfrm>
          <a:prstGeom prst="rect">
            <a:avLst/>
          </a:prstGeom>
        </p:spPr>
      </p:pic>
      <p:sp>
        <p:nvSpPr>
          <p:cNvPr id="9" name="TextBox 13">
            <a:extLst>
              <a:ext uri="{FF2B5EF4-FFF2-40B4-BE49-F238E27FC236}">
                <a16:creationId xmlns:a16="http://schemas.microsoft.com/office/drawing/2014/main" id="{826069CD-DE1C-5251-7C55-E44095D8EF84}"/>
              </a:ext>
            </a:extLst>
          </p:cNvPr>
          <p:cNvSpPr txBox="1"/>
          <p:nvPr/>
        </p:nvSpPr>
        <p:spPr>
          <a:xfrm>
            <a:off x="1366389" y="1106798"/>
            <a:ext cx="799805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latin typeface="Calibri"/>
                <a:cs typeface="Calibri"/>
              </a:rPr>
              <a:t>DVCS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8E891C9-E41A-D590-A240-1F605BD39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3761" y="1359754"/>
            <a:ext cx="2743200" cy="2207332"/>
          </a:xfrm>
          <a:prstGeom prst="rect">
            <a:avLst/>
          </a:prstGeom>
        </p:spPr>
      </p:pic>
      <p:sp>
        <p:nvSpPr>
          <p:cNvPr id="13" name="TextBox 15">
            <a:extLst>
              <a:ext uri="{FF2B5EF4-FFF2-40B4-BE49-F238E27FC236}">
                <a16:creationId xmlns:a16="http://schemas.microsoft.com/office/drawing/2014/main" id="{B5D8A19E-7C0A-C3E0-AF0F-DC858B9961D9}"/>
              </a:ext>
            </a:extLst>
          </p:cNvPr>
          <p:cNvSpPr txBox="1"/>
          <p:nvPr/>
        </p:nvSpPr>
        <p:spPr>
          <a:xfrm>
            <a:off x="9795010" y="1069194"/>
            <a:ext cx="1012035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latin typeface="Calibri"/>
                <a:cs typeface="Calibri"/>
              </a:rPr>
              <a:t>TCS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26C910D4-6FC8-12B4-FD0C-A6F755A4EFC7}"/>
              </a:ext>
            </a:extLst>
          </p:cNvPr>
          <p:cNvSpPr txBox="1"/>
          <p:nvPr/>
        </p:nvSpPr>
        <p:spPr>
          <a:xfrm>
            <a:off x="5547367" y="1171247"/>
            <a:ext cx="811619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latin typeface="Calibri"/>
                <a:cs typeface="Calibri"/>
              </a:rPr>
              <a:t>DVMP</a:t>
            </a:r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B3C79C12-7621-39DC-1431-D5CEE9FC77CB}"/>
              </a:ext>
            </a:extLst>
          </p:cNvPr>
          <p:cNvSpPr txBox="1"/>
          <p:nvPr/>
        </p:nvSpPr>
        <p:spPr>
          <a:xfrm>
            <a:off x="1759214" y="-179"/>
            <a:ext cx="8899236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Calibri"/>
                <a:cs typeface="Calibri"/>
              </a:rPr>
              <a:t>Hard exclusive reactions experimentally studied at </a:t>
            </a:r>
            <a:r>
              <a:rPr lang="en-US" sz="2800" err="1">
                <a:latin typeface="Calibri"/>
                <a:cs typeface="Calibri"/>
              </a:rPr>
              <a:t>JLab</a:t>
            </a:r>
            <a:endParaRPr lang="en-US" sz="2800" b="1" i="1" dirty="0">
              <a:latin typeface="Calibri"/>
              <a:cs typeface="Calibri"/>
            </a:endParaRPr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id="{13B74844-5DB5-767E-85EF-95630E50C7C3}"/>
              </a:ext>
            </a:extLst>
          </p:cNvPr>
          <p:cNvSpPr txBox="1"/>
          <p:nvPr/>
        </p:nvSpPr>
        <p:spPr>
          <a:xfrm>
            <a:off x="8772735" y="5006088"/>
            <a:ext cx="2827216" cy="24622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Phys. Rev. Lett. </a:t>
            </a:r>
            <a:r>
              <a:rPr lang="en-US" sz="1000" b="1" dirty="0"/>
              <a:t>127</a:t>
            </a:r>
            <a:r>
              <a:rPr lang="en-US" sz="1000" dirty="0"/>
              <a:t>, 262501, </a:t>
            </a:r>
            <a:r>
              <a:rPr lang="en-US" sz="1000" dirty="0">
                <a:ea typeface="+mn-lt"/>
                <a:cs typeface="+mn-lt"/>
                <a:hlinkClick r:id="rId4"/>
              </a:rPr>
              <a:t>arXiv:2108.11746</a:t>
            </a:r>
            <a:endParaRPr lang="en-US" sz="1000" dirty="0"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CF0A64-663E-6287-27E4-F453523612C0}"/>
              </a:ext>
            </a:extLst>
          </p:cNvPr>
          <p:cNvSpPr txBox="1"/>
          <p:nvPr/>
        </p:nvSpPr>
        <p:spPr>
          <a:xfrm>
            <a:off x="4391026" y="4908096"/>
            <a:ext cx="3416753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i="1" dirty="0">
                <a:highlight>
                  <a:srgbClr val="FFFFFF"/>
                </a:highlight>
                <a:latin typeface="Calibri"/>
                <a:cs typeface="Calibri"/>
              </a:rPr>
              <a:t>DVMP π</a:t>
            </a:r>
            <a:r>
              <a:rPr lang="en-US" sz="1100" i="1" baseline="30000" dirty="0">
                <a:highlight>
                  <a:srgbClr val="FFFFFF"/>
                </a:highlight>
                <a:latin typeface="Calibri"/>
                <a:cs typeface="Calibri"/>
              </a:rPr>
              <a:t>0</a:t>
            </a:r>
            <a:r>
              <a:rPr lang="en-US" sz="1100" i="1" dirty="0">
                <a:highlight>
                  <a:srgbClr val="FFFFFF"/>
                </a:highlight>
                <a:latin typeface="Calibri"/>
                <a:cs typeface="Calibri"/>
              </a:rPr>
              <a:t> with CLAS12: </a:t>
            </a:r>
            <a:r>
              <a:rPr lang="en-US" sz="1100" i="1" dirty="0" err="1">
                <a:highlight>
                  <a:srgbClr val="FFFFFF"/>
                </a:highlight>
                <a:latin typeface="Calibri"/>
                <a:cs typeface="Calibri"/>
              </a:rPr>
              <a:t>Phys.Lett.B</a:t>
            </a:r>
            <a:r>
              <a:rPr lang="en-US" sz="1100" dirty="0">
                <a:highlight>
                  <a:srgbClr val="FFFFFF"/>
                </a:highlight>
                <a:latin typeface="Calibri"/>
                <a:cs typeface="Calibri"/>
              </a:rPr>
              <a:t> 849 (2024) 138459 </a:t>
            </a:r>
            <a:endParaRPr lang="en-US" dirty="0"/>
          </a:p>
          <a:p>
            <a:r>
              <a:rPr lang="en-US" sz="1100" dirty="0">
                <a:highlight>
                  <a:srgbClr val="FFFFFF"/>
                </a:highlight>
                <a:latin typeface="Calibri"/>
                <a:cs typeface="Calibri"/>
              </a:rPr>
              <a:t>DVMP π</a:t>
            </a:r>
            <a:r>
              <a:rPr lang="en-US" sz="1100" baseline="30000" dirty="0">
                <a:highlight>
                  <a:srgbClr val="FFFFFF"/>
                </a:highlight>
                <a:latin typeface="Calibri"/>
                <a:cs typeface="Calibri"/>
              </a:rPr>
              <a:t>0</a:t>
            </a:r>
            <a:r>
              <a:rPr lang="en-US" sz="1100" dirty="0">
                <a:highlight>
                  <a:srgbClr val="FFFFFF"/>
                </a:highlight>
                <a:latin typeface="Calibri"/>
                <a:cs typeface="Calibri"/>
              </a:rPr>
              <a:t> in Hall-A: </a:t>
            </a:r>
            <a:r>
              <a:rPr lang="en-US" sz="1100" err="1">
                <a:highlight>
                  <a:srgbClr val="FFFFFF"/>
                </a:highlight>
                <a:latin typeface="Calibri"/>
                <a:ea typeface="+mn-lt"/>
                <a:cs typeface="Calibri"/>
              </a:rPr>
              <a:t>Phys.Rev.Lett</a:t>
            </a:r>
            <a:r>
              <a:rPr lang="en-US" sz="1100" dirty="0">
                <a:highlight>
                  <a:srgbClr val="FFFFFF"/>
                </a:highlight>
                <a:latin typeface="Calibri"/>
                <a:ea typeface="+mn-lt"/>
                <a:cs typeface="Calibri"/>
              </a:rPr>
              <a:t>. 127 (2021) 15, 152301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28D723-CD48-B30C-685E-085C50D214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6508" y="1666712"/>
            <a:ext cx="1776984" cy="17556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2DA41D-7B53-7860-ED58-01AA05EEA933}"/>
              </a:ext>
            </a:extLst>
          </p:cNvPr>
          <p:cNvSpPr txBox="1"/>
          <p:nvPr/>
        </p:nvSpPr>
        <p:spPr>
          <a:xfrm>
            <a:off x="299356" y="4864554"/>
            <a:ext cx="3995056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100" dirty="0">
                <a:latin typeface="Calibri"/>
                <a:cs typeface="Calibri"/>
              </a:rPr>
              <a:t>DVCS on Neutron </a:t>
            </a:r>
            <a:r>
              <a:rPr lang="en-US" sz="1100" dirty="0">
                <a:latin typeface="Calibri"/>
                <a:ea typeface="+mn-lt"/>
                <a:cs typeface="+mn-lt"/>
              </a:rPr>
              <a:t>e-Print: </a:t>
            </a:r>
            <a:r>
              <a:rPr lang="en-US" sz="1100" dirty="0">
                <a:solidFill>
                  <a:srgbClr val="0050B3"/>
                </a:solidFill>
                <a:latin typeface="Calibri"/>
                <a:ea typeface="+mn-lt"/>
                <a:cs typeface="+mn-lt"/>
              </a:rPr>
              <a:t>2406.15539</a:t>
            </a:r>
            <a:endParaRPr lang="en-US" sz="110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100" dirty="0">
                <a:latin typeface="Calibri"/>
                <a:cs typeface="Calibri"/>
              </a:rPr>
              <a:t>DVCS on proton: </a:t>
            </a:r>
            <a:r>
              <a:rPr lang="en-US" sz="1100" i="1" err="1">
                <a:latin typeface="Calibri"/>
                <a:ea typeface="+mn-lt"/>
                <a:cs typeface="+mn-lt"/>
              </a:rPr>
              <a:t>Phys.Rev.Lett</a:t>
            </a:r>
            <a:r>
              <a:rPr lang="en-US" sz="1100" i="1" dirty="0">
                <a:latin typeface="Calibri"/>
                <a:ea typeface="+mn-lt"/>
                <a:cs typeface="+mn-lt"/>
              </a:rPr>
              <a:t>.</a:t>
            </a:r>
            <a:r>
              <a:rPr lang="en-US" sz="1100" dirty="0">
                <a:latin typeface="Calibri"/>
                <a:ea typeface="+mn-lt"/>
                <a:cs typeface="+mn-lt"/>
              </a:rPr>
              <a:t> 130 (2023) 21</a:t>
            </a:r>
          </a:p>
          <a:p>
            <a:pPr marL="171450" indent="-171450">
              <a:buFont typeface="Arial"/>
              <a:buChar char="•"/>
            </a:pPr>
            <a:r>
              <a:rPr lang="en-US" sz="1100" dirty="0">
                <a:latin typeface="Calibri"/>
                <a:ea typeface="+mn-lt"/>
                <a:cs typeface="+mn-lt"/>
              </a:rPr>
              <a:t>    DVCS x-sec in Hall-A: in: </a:t>
            </a:r>
            <a:r>
              <a:rPr lang="en-US" sz="1100" i="1" dirty="0" err="1">
                <a:latin typeface="Calibri"/>
                <a:ea typeface="+mn-lt"/>
                <a:cs typeface="+mn-lt"/>
              </a:rPr>
              <a:t>Phys.Rev.Lett</a:t>
            </a:r>
            <a:r>
              <a:rPr lang="en-US" sz="1100" i="1" dirty="0">
                <a:latin typeface="Calibri"/>
                <a:ea typeface="+mn-lt"/>
                <a:cs typeface="+mn-lt"/>
              </a:rPr>
              <a:t>. </a:t>
            </a:r>
            <a:r>
              <a:rPr lang="en-US" sz="1100" dirty="0">
                <a:latin typeface="Calibri"/>
                <a:ea typeface="+mn-lt"/>
                <a:cs typeface="+mn-lt"/>
              </a:rPr>
              <a:t>128 (2022) 25, 252002</a:t>
            </a:r>
            <a:endParaRPr lang="en-US" sz="110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1100" dirty="0">
              <a:latin typeface="Calibri"/>
              <a:ea typeface="+mn-lt"/>
              <a:cs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46E43A-AD13-99CD-B40F-413CD6BA3AE6}"/>
              </a:ext>
            </a:extLst>
          </p:cNvPr>
          <p:cNvSpPr txBox="1"/>
          <p:nvPr/>
        </p:nvSpPr>
        <p:spPr>
          <a:xfrm>
            <a:off x="3626303" y="3898447"/>
            <a:ext cx="5056415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dirty="0">
                <a:latin typeface="Calibri"/>
                <a:cs typeface="Calibri"/>
              </a:rPr>
              <a:t>Few of recent representative publications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CECAFE-3A70-2294-6B89-801B11CE331C}"/>
              </a:ext>
            </a:extLst>
          </p:cNvPr>
          <p:cNvSpPr txBox="1"/>
          <p:nvPr/>
        </p:nvSpPr>
        <p:spPr>
          <a:xfrm>
            <a:off x="1367517" y="4463143"/>
            <a:ext cx="82459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>
                <a:latin typeface="Calibri"/>
                <a:cs typeface="Calibri"/>
              </a:rPr>
              <a:t>DVCS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CDE2A2-CE35-7977-1707-2C3B34608BF0}"/>
              </a:ext>
            </a:extLst>
          </p:cNvPr>
          <p:cNvSpPr txBox="1"/>
          <p:nvPr/>
        </p:nvSpPr>
        <p:spPr>
          <a:xfrm>
            <a:off x="5619748" y="4463142"/>
            <a:ext cx="95386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>
                <a:latin typeface="Calibri"/>
                <a:cs typeface="Calibri"/>
              </a:rPr>
              <a:t>DVMP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6A8739-71A9-2002-8BC0-639D9EF77CC1}"/>
              </a:ext>
            </a:extLst>
          </p:cNvPr>
          <p:cNvSpPr txBox="1"/>
          <p:nvPr/>
        </p:nvSpPr>
        <p:spPr>
          <a:xfrm>
            <a:off x="9865176" y="4463141"/>
            <a:ext cx="79737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>
                <a:latin typeface="Calibri"/>
                <a:cs typeface="Calibri"/>
              </a:rPr>
              <a:t>TCS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74F048-FBD6-0C58-E96D-1793E50C7915}"/>
              </a:ext>
            </a:extLst>
          </p:cNvPr>
          <p:cNvSpPr txBox="1"/>
          <p:nvPr/>
        </p:nvSpPr>
        <p:spPr>
          <a:xfrm>
            <a:off x="415018" y="5633357"/>
            <a:ext cx="1158103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Lots</a:t>
            </a:r>
            <a:r>
              <a:rPr lang="en-US" dirty="0"/>
              <a:t> of measurements are published: beam and target spin symmetries, x-sec, different targets etc.</a:t>
            </a:r>
          </a:p>
          <a:p>
            <a:r>
              <a:rPr lang="en-US" dirty="0"/>
              <a:t>Extraction of GPDs from those measurements is not a trivial task...</a:t>
            </a:r>
          </a:p>
        </p:txBody>
      </p:sp>
    </p:spTree>
    <p:extLst>
      <p:ext uri="{BB962C8B-B14F-4D97-AF65-F5344CB8AC3E}">
        <p14:creationId xmlns:p14="http://schemas.microsoft.com/office/powerpoint/2010/main" val="3723563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61D544-17A5-6054-CC0A-DA260FDC9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CLAS Collaboration Meeting, Nov. 12-15,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454E4E-1628-E84E-4720-AF88EB2FB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4</a:t>
            </a:fld>
            <a:endParaRPr lang="en-US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80B591-8220-C7B3-ACAA-81DDE3D220BF}"/>
              </a:ext>
            </a:extLst>
          </p:cNvPr>
          <p:cNvSpPr txBox="1"/>
          <p:nvPr/>
        </p:nvSpPr>
        <p:spPr>
          <a:xfrm>
            <a:off x="3302559" y="1877"/>
            <a:ext cx="5372754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Calibri"/>
                <a:cs typeface="Calibri"/>
              </a:rPr>
              <a:t>How to access GPDs experimentally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A402F0-7839-5DD2-F759-056DD710B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649" y="1176727"/>
            <a:ext cx="2235201" cy="19350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45DD9C-4850-B812-9F76-E208D93D5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8" y="3942158"/>
            <a:ext cx="2743200" cy="2207332"/>
          </a:xfrm>
          <a:prstGeom prst="rect">
            <a:avLst/>
          </a:prstGeom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CCB98851-9FB7-B34C-68AB-FAE3B4BD66BA}"/>
              </a:ext>
            </a:extLst>
          </p:cNvPr>
          <p:cNvSpPr txBox="1"/>
          <p:nvPr/>
        </p:nvSpPr>
        <p:spPr>
          <a:xfrm>
            <a:off x="1090660" y="807704"/>
            <a:ext cx="69348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latin typeface="Calibri"/>
                <a:cs typeface="Calibri"/>
              </a:rPr>
              <a:t>DVCS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9E7EBE1B-DCE3-4442-5347-E6465E8ADE11}"/>
              </a:ext>
            </a:extLst>
          </p:cNvPr>
          <p:cNvSpPr txBox="1"/>
          <p:nvPr/>
        </p:nvSpPr>
        <p:spPr>
          <a:xfrm>
            <a:off x="1175994" y="3761668"/>
            <a:ext cx="528085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latin typeface="Calibri"/>
                <a:cs typeface="Calibri"/>
              </a:rPr>
              <a:t>TCS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2D0472A7-2B1B-6E37-BA7E-F40A1729765B}"/>
              </a:ext>
            </a:extLst>
          </p:cNvPr>
          <p:cNvSpPr txBox="1"/>
          <p:nvPr/>
        </p:nvSpPr>
        <p:spPr>
          <a:xfrm>
            <a:off x="4957252" y="804802"/>
            <a:ext cx="4243044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/>
                <a:cs typeface="Calibri"/>
              </a:rPr>
              <a:t>DVCS/TCS amplitudes are proportional to 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6D0240E-BA95-D46F-AD17-483A65AC3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8335" y="1336674"/>
            <a:ext cx="2441945" cy="680758"/>
          </a:xfrm>
          <a:prstGeom prst="rect">
            <a:avLst/>
          </a:prstGeom>
        </p:spPr>
      </p:pic>
      <p:sp>
        <p:nvSpPr>
          <p:cNvPr id="16" name="TextBox 5">
            <a:extLst>
              <a:ext uri="{FF2B5EF4-FFF2-40B4-BE49-F238E27FC236}">
                <a16:creationId xmlns:a16="http://schemas.microsoft.com/office/drawing/2014/main" id="{C0AC52E3-F813-BDA1-3CAC-788C1AD9F0C7}"/>
              </a:ext>
            </a:extLst>
          </p:cNvPr>
          <p:cNvSpPr txBox="1"/>
          <p:nvPr/>
        </p:nvSpPr>
        <p:spPr>
          <a:xfrm>
            <a:off x="6745219" y="1513430"/>
            <a:ext cx="2075712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Calibri Light"/>
              </a:rPr>
              <a:t>Same for (H̃, E, Ẽ)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142927B-54F6-A7B5-6697-803E9B0CF4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6911" y="2269887"/>
            <a:ext cx="3895060" cy="594126"/>
          </a:xfrm>
          <a:prstGeom prst="rect">
            <a:avLst/>
          </a:prstGeom>
        </p:spPr>
      </p:pic>
      <p:sp>
        <p:nvSpPr>
          <p:cNvPr id="18" name="TextBox 9">
            <a:extLst>
              <a:ext uri="{FF2B5EF4-FFF2-40B4-BE49-F238E27FC236}">
                <a16:creationId xmlns:a16="http://schemas.microsoft.com/office/drawing/2014/main" id="{CCCF08E6-197F-3921-9D92-774E70E6729F}"/>
              </a:ext>
            </a:extLst>
          </p:cNvPr>
          <p:cNvSpPr txBox="1"/>
          <p:nvPr/>
        </p:nvSpPr>
        <p:spPr>
          <a:xfrm>
            <a:off x="3300641" y="5044016"/>
            <a:ext cx="8212362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way to avoid integration over x outside the </a:t>
            </a:r>
            <a:r>
              <a:rPr lang="en-US" dirty="0">
                <a:ea typeface="+mn-lt"/>
                <a:cs typeface="+mn-lt"/>
              </a:rPr>
              <a:t>x=𝜉 </a:t>
            </a:r>
            <a:r>
              <a:rPr lang="en-US" dirty="0"/>
              <a:t>phase space is DDVCS, which </a:t>
            </a:r>
            <a:r>
              <a:rPr lang="en-US" dirty="0">
                <a:ea typeface="Roboto"/>
                <a:cs typeface="Roboto"/>
              </a:rPr>
              <a:t>allows</a:t>
            </a:r>
            <a:r>
              <a:rPr lang="en-US" dirty="0">
                <a:latin typeface="Aptos"/>
                <a:ea typeface="Roboto"/>
                <a:cs typeface="Roboto"/>
              </a:rPr>
              <a:t> mapping GPDs along all three variables (x, 𝜉, and t) independently.</a:t>
            </a:r>
            <a:endParaRPr lang="en-US" dirty="0">
              <a:latin typeface="Apto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AD152F-E2BD-35DF-A924-DA3AD2BEB60A}"/>
              </a:ext>
            </a:extLst>
          </p:cNvPr>
          <p:cNvSpPr txBox="1"/>
          <p:nvPr/>
        </p:nvSpPr>
        <p:spPr>
          <a:xfrm>
            <a:off x="3299732" y="3204481"/>
            <a:ext cx="8220074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GPDs enter observables as an integral over </a:t>
            </a:r>
            <a:r>
              <a:rPr lang="en-US" b="1" dirty="0">
                <a:latin typeface="Calibri"/>
                <a:cs typeface="Calibri"/>
              </a:rPr>
              <a:t>x</a:t>
            </a:r>
            <a:r>
              <a:rPr lang="en-US" dirty="0">
                <a:latin typeface="Calibri"/>
                <a:cs typeface="Calibri"/>
              </a:rPr>
              <a:t>, with an exception when the observable is proportional to the </a:t>
            </a:r>
            <a:r>
              <a:rPr lang="en-US" b="1" i="1" dirty="0" err="1">
                <a:latin typeface="Simplified Arabic Fixed"/>
                <a:cs typeface="Calibri"/>
              </a:rPr>
              <a:t>Im</a:t>
            </a:r>
            <a:r>
              <a:rPr lang="en-US" b="1" dirty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part of the scattering amplitude. 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There one access GPDs at x=𝜉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ptos"/>
                <a:cs typeface="Calibri"/>
              </a:rPr>
              <a:t>Certainly, an important gain of information, however, not enough to independently map out GPDs.</a:t>
            </a:r>
          </a:p>
        </p:txBody>
      </p:sp>
    </p:spTree>
    <p:extLst>
      <p:ext uri="{BB962C8B-B14F-4D97-AF65-F5344CB8AC3E}">
        <p14:creationId xmlns:p14="http://schemas.microsoft.com/office/powerpoint/2010/main" val="130591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1BB384-A92E-F70B-24A7-1B5C67BF2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CLAS Collaboration Meeting, Nov. 12-15,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1D7A38-D40A-3D57-B1F6-3636A9E84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5</a:t>
            </a:fld>
            <a:endParaRPr lang="en-US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14C04A-10B3-ABD2-8071-611651944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774" y="674525"/>
            <a:ext cx="2743200" cy="21501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4EEC65-C6CE-5ADC-B36D-BC45D8132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3330" y="2877361"/>
            <a:ext cx="916820" cy="3375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47E7AE-E494-2DB5-4F6C-223673355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4799" y="3287233"/>
            <a:ext cx="1170820" cy="417286"/>
          </a:xfrm>
          <a:prstGeom prst="rect">
            <a:avLst/>
          </a:prstGeom>
        </p:spPr>
      </p:pic>
      <p:pic>
        <p:nvPicPr>
          <p:cNvPr id="9" name="Picture 8" descr="Diagram, box and whisker chart&#10;&#10;Description automatically generated">
            <a:extLst>
              <a:ext uri="{FF2B5EF4-FFF2-40B4-BE49-F238E27FC236}">
                <a16:creationId xmlns:a16="http://schemas.microsoft.com/office/drawing/2014/main" id="{A994E5F2-B950-DD05-8332-F5B2F0D87F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018" y="3996000"/>
            <a:ext cx="2743200" cy="438381"/>
          </a:xfrm>
          <a:prstGeom prst="rect">
            <a:avLst/>
          </a:prstGeom>
        </p:spPr>
      </p:pic>
      <p:sp>
        <p:nvSpPr>
          <p:cNvPr id="10" name="TextBox 57">
            <a:extLst>
              <a:ext uri="{FF2B5EF4-FFF2-40B4-BE49-F238E27FC236}">
                <a16:creationId xmlns:a16="http://schemas.microsoft.com/office/drawing/2014/main" id="{4E432BAB-5AA2-9A18-CEEC-5B7733A4BBE6}"/>
              </a:ext>
            </a:extLst>
          </p:cNvPr>
          <p:cNvSpPr txBox="1"/>
          <p:nvPr/>
        </p:nvSpPr>
        <p:spPr>
          <a:xfrm>
            <a:off x="3935187" y="674006"/>
            <a:ext cx="5625644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Kinematics of two photons are described by 𝜉 and 𝜉'.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1B81E2F-FFE4-E03D-2C5B-2B666BA5CFCC}"/>
              </a:ext>
            </a:extLst>
          </p:cNvPr>
          <p:cNvGrpSpPr/>
          <p:nvPr/>
        </p:nvGrpSpPr>
        <p:grpSpPr>
          <a:xfrm>
            <a:off x="4627636" y="1500112"/>
            <a:ext cx="5065866" cy="3067278"/>
            <a:chOff x="4627636" y="1193951"/>
            <a:chExt cx="3668866" cy="244815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402DAA9-ABEF-BE3C-6012-8F6C853E2135}"/>
                </a:ext>
              </a:extLst>
            </p:cNvPr>
            <p:cNvGrpSpPr/>
            <p:nvPr/>
          </p:nvGrpSpPr>
          <p:grpSpPr>
            <a:xfrm>
              <a:off x="4627636" y="1193951"/>
              <a:ext cx="3668866" cy="2448154"/>
              <a:chOff x="4627636" y="1193951"/>
              <a:chExt cx="3668866" cy="2448154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F5E87F70-073D-6AE6-DCA5-5156A685AC57}"/>
                  </a:ext>
                </a:extLst>
              </p:cNvPr>
              <p:cNvGrpSpPr/>
              <p:nvPr/>
            </p:nvGrpSpPr>
            <p:grpSpPr>
              <a:xfrm>
                <a:off x="4627636" y="1193951"/>
                <a:ext cx="3668866" cy="2448154"/>
                <a:chOff x="4627636" y="1193951"/>
                <a:chExt cx="3668866" cy="2448154"/>
              </a:xfrm>
            </p:grpSpPr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AF8ACD75-D27D-5124-1446-5DEC57963591}"/>
                    </a:ext>
                  </a:extLst>
                </p:cNvPr>
                <p:cNvGrpSpPr/>
                <p:nvPr/>
              </p:nvGrpSpPr>
              <p:grpSpPr>
                <a:xfrm>
                  <a:off x="4651979" y="1193951"/>
                  <a:ext cx="3644523" cy="2448154"/>
                  <a:chOff x="4651979" y="1193951"/>
                  <a:chExt cx="5319713" cy="3119438"/>
                </a:xfrm>
              </p:grpSpPr>
              <p:grpSp>
                <p:nvGrpSpPr>
                  <p:cNvPr id="26" name="Group 25">
                    <a:extLst>
                      <a:ext uri="{FF2B5EF4-FFF2-40B4-BE49-F238E27FC236}">
                        <a16:creationId xmlns:a16="http://schemas.microsoft.com/office/drawing/2014/main" id="{949591E1-5719-01F4-7187-8ACD464D57E5}"/>
                      </a:ext>
                    </a:extLst>
                  </p:cNvPr>
                  <p:cNvGrpSpPr/>
                  <p:nvPr/>
                </p:nvGrpSpPr>
                <p:grpSpPr>
                  <a:xfrm>
                    <a:off x="4651979" y="1193951"/>
                    <a:ext cx="5319713" cy="3119438"/>
                    <a:chOff x="4651979" y="1193951"/>
                    <a:chExt cx="5319713" cy="3119438"/>
                  </a:xfrm>
                </p:grpSpPr>
                <p:cxnSp>
                  <p:nvCxnSpPr>
                    <p:cNvPr id="30" name="Straight Arrow Connector 29">
                      <a:extLst>
                        <a:ext uri="{FF2B5EF4-FFF2-40B4-BE49-F238E27FC236}">
                          <a16:creationId xmlns:a16="http://schemas.microsoft.com/office/drawing/2014/main" id="{795CC110-1AD8-441C-C497-A55833B463D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651979" y="4051451"/>
                      <a:ext cx="5076825" cy="0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" name="Straight Arrow Connector 30">
                      <a:extLst>
                        <a:ext uri="{FF2B5EF4-FFF2-40B4-BE49-F238E27FC236}">
                          <a16:creationId xmlns:a16="http://schemas.microsoft.com/office/drawing/2014/main" id="{EF472E93-D89F-7666-9C9E-ABAA6575A81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7180866" y="1208239"/>
                      <a:ext cx="9525" cy="2843212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" name="Straight Arrow Connector 31">
                      <a:extLst>
                        <a:ext uri="{FF2B5EF4-FFF2-40B4-BE49-F238E27FC236}">
                          <a16:creationId xmlns:a16="http://schemas.microsoft.com/office/drawing/2014/main" id="{DC9417F6-3415-D84B-D1E0-8EAA15F4076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203601" y="2078248"/>
                      <a:ext cx="2146000" cy="1972034"/>
                    </a:xfrm>
                    <a:prstGeom prst="straightConnector1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3" name="Straight Arrow Connector 32">
                      <a:extLst>
                        <a:ext uri="{FF2B5EF4-FFF2-40B4-BE49-F238E27FC236}">
                          <a16:creationId xmlns:a16="http://schemas.microsoft.com/office/drawing/2014/main" id="{F4603E83-7A35-8106-D3C5-17947C773C9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5024444" y="2051560"/>
                      <a:ext cx="2168464" cy="2008246"/>
                    </a:xfrm>
                    <a:prstGeom prst="straightConnector1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" name="Straight Arrow Connector 33">
                      <a:extLst>
                        <a:ext uri="{FF2B5EF4-FFF2-40B4-BE49-F238E27FC236}">
                          <a16:creationId xmlns:a16="http://schemas.microsoft.com/office/drawing/2014/main" id="{4A93315F-2621-0C9A-8305-D784D76CE2D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133116" y="3065615"/>
                      <a:ext cx="2157413" cy="0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headEnd type="none"/>
                      <a:tailEnd type="non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5" name="Oval 34">
                      <a:extLst>
                        <a:ext uri="{FF2B5EF4-FFF2-40B4-BE49-F238E27FC236}">
                          <a16:creationId xmlns:a16="http://schemas.microsoft.com/office/drawing/2014/main" id="{8E1B56B8-0C38-6A98-9DE0-8D96A035C2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99954" y="3665687"/>
                      <a:ext cx="114301" cy="123826"/>
                    </a:xfrm>
                    <a:prstGeom prst="ellipse">
                      <a:avLst/>
                    </a:prstGeom>
                    <a:solidFill>
                      <a:srgbClr val="ED7D3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" name="Oval 35">
                      <a:extLst>
                        <a:ext uri="{FF2B5EF4-FFF2-40B4-BE49-F238E27FC236}">
                          <a16:creationId xmlns:a16="http://schemas.microsoft.com/office/drawing/2014/main" id="{E7BBF46D-222C-E9EE-565A-5F5FB7946D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28567" y="3360887"/>
                      <a:ext cx="114301" cy="123826"/>
                    </a:xfrm>
                    <a:prstGeom prst="ellipse">
                      <a:avLst/>
                    </a:prstGeom>
                    <a:solidFill>
                      <a:srgbClr val="ED7D3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7" name="Oval 36">
                      <a:extLst>
                        <a:ext uri="{FF2B5EF4-FFF2-40B4-BE49-F238E27FC236}">
                          <a16:creationId xmlns:a16="http://schemas.microsoft.com/office/drawing/2014/main" id="{7E29B851-BD1D-185B-8202-C7BD6E78CD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66742" y="2775100"/>
                      <a:ext cx="114301" cy="123826"/>
                    </a:xfrm>
                    <a:prstGeom prst="ellipse">
                      <a:avLst/>
                    </a:prstGeom>
                    <a:solidFill>
                      <a:srgbClr val="ED7D3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8" name="Oval 37">
                      <a:extLst>
                        <a:ext uri="{FF2B5EF4-FFF2-40B4-BE49-F238E27FC236}">
                          <a16:creationId xmlns:a16="http://schemas.microsoft.com/office/drawing/2014/main" id="{F49EF93D-0026-2582-2C13-B8E2D7C6D4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66692" y="3156100"/>
                      <a:ext cx="114301" cy="123826"/>
                    </a:xfrm>
                    <a:prstGeom prst="ellipse">
                      <a:avLst/>
                    </a:prstGeom>
                    <a:solidFill>
                      <a:srgbClr val="ED7D3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9" name="Oval 38">
                      <a:extLst>
                        <a:ext uri="{FF2B5EF4-FFF2-40B4-BE49-F238E27FC236}">
                          <a16:creationId xmlns:a16="http://schemas.microsoft.com/office/drawing/2014/main" id="{D5783370-1A72-F18D-AE18-7426732503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81067" y="2489350"/>
                      <a:ext cx="114301" cy="123826"/>
                    </a:xfrm>
                    <a:prstGeom prst="ellipse">
                      <a:avLst/>
                    </a:prstGeom>
                    <a:solidFill>
                      <a:srgbClr val="ED7D3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0" name="Oval 39">
                      <a:extLst>
                        <a:ext uri="{FF2B5EF4-FFF2-40B4-BE49-F238E27FC236}">
                          <a16:creationId xmlns:a16="http://schemas.microsoft.com/office/drawing/2014/main" id="{A36209F7-350A-6E69-A2A9-F6A866D360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52241" y="3651399"/>
                      <a:ext cx="119063" cy="123826"/>
                    </a:xfrm>
                    <a:prstGeom prst="ellipse">
                      <a:avLst/>
                    </a:prstGeom>
                    <a:solidFill>
                      <a:srgbClr val="1F02FA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" name="Oval 40">
                      <a:extLst>
                        <a:ext uri="{FF2B5EF4-FFF2-40B4-BE49-F238E27FC236}">
                          <a16:creationId xmlns:a16="http://schemas.microsoft.com/office/drawing/2014/main" id="{A6B13A3B-D5B8-44AE-270E-983CF86EAD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1254" y="3375173"/>
                      <a:ext cx="119063" cy="123826"/>
                    </a:xfrm>
                    <a:prstGeom prst="ellipse">
                      <a:avLst/>
                    </a:prstGeom>
                    <a:solidFill>
                      <a:srgbClr val="1F02FA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2" name="Oval 41">
                      <a:extLst>
                        <a:ext uri="{FF2B5EF4-FFF2-40B4-BE49-F238E27FC236}">
                          <a16:creationId xmlns:a16="http://schemas.microsoft.com/office/drawing/2014/main" id="{245C56C2-0052-A93B-C7CA-1EE25A4678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5504" y="3132285"/>
                      <a:ext cx="119063" cy="123826"/>
                    </a:xfrm>
                    <a:prstGeom prst="ellipse">
                      <a:avLst/>
                    </a:prstGeom>
                    <a:solidFill>
                      <a:srgbClr val="1F02FA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" name="Oval 42">
                      <a:extLst>
                        <a:ext uri="{FF2B5EF4-FFF2-40B4-BE49-F238E27FC236}">
                          <a16:creationId xmlns:a16="http://schemas.microsoft.com/office/drawing/2014/main" id="{8BDAA3CD-CFCC-06E7-DCD7-3C8FD49F5C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09279" y="2860823"/>
                      <a:ext cx="119063" cy="123826"/>
                    </a:xfrm>
                    <a:prstGeom prst="ellipse">
                      <a:avLst/>
                    </a:prstGeom>
                    <a:solidFill>
                      <a:srgbClr val="1F02FA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" name="Oval 43">
                      <a:extLst>
                        <a:ext uri="{FF2B5EF4-FFF2-40B4-BE49-F238E27FC236}">
                          <a16:creationId xmlns:a16="http://schemas.microsoft.com/office/drawing/2014/main" id="{E0D1AFD8-A381-4E75-DF3F-9DBDB0E51E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1629" y="2651273"/>
                      <a:ext cx="119063" cy="123826"/>
                    </a:xfrm>
                    <a:prstGeom prst="ellipse">
                      <a:avLst/>
                    </a:prstGeom>
                    <a:solidFill>
                      <a:srgbClr val="1F02FA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" name="Oval 44">
                      <a:extLst>
                        <a:ext uri="{FF2B5EF4-FFF2-40B4-BE49-F238E27FC236}">
                          <a16:creationId xmlns:a16="http://schemas.microsoft.com/office/drawing/2014/main" id="{31D96C2D-4C8F-1E07-474E-47798396A6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0154" y="2294085"/>
                      <a:ext cx="119063" cy="123826"/>
                    </a:xfrm>
                    <a:prstGeom prst="ellipse">
                      <a:avLst/>
                    </a:prstGeom>
                    <a:solidFill>
                      <a:srgbClr val="1F02FA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" name="Star: 5 Points 45">
                      <a:extLst>
                        <a:ext uri="{FF2B5EF4-FFF2-40B4-BE49-F238E27FC236}">
                          <a16:creationId xmlns:a16="http://schemas.microsoft.com/office/drawing/2014/main" id="{E498857A-B26C-62C3-229C-9283926E83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42804" y="2965601"/>
                      <a:ext cx="171450" cy="180975"/>
                    </a:xfrm>
                    <a:prstGeom prst="star5">
                      <a:avLst/>
                    </a:prstGeom>
                    <a:solidFill>
                      <a:srgbClr val="2C6904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7" name="Star: 5 Points 46">
                      <a:extLst>
                        <a:ext uri="{FF2B5EF4-FFF2-40B4-BE49-F238E27FC236}">
                          <a16:creationId xmlns:a16="http://schemas.microsoft.com/office/drawing/2014/main" id="{53FE3FB2-8F1D-94A0-07ED-A5AFB3FC18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99992" y="2965601"/>
                      <a:ext cx="171450" cy="180975"/>
                    </a:xfrm>
                    <a:prstGeom prst="star5">
                      <a:avLst/>
                    </a:prstGeom>
                    <a:solidFill>
                      <a:srgbClr val="2C6904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" name="Star: 5 Points 47">
                      <a:extLst>
                        <a:ext uri="{FF2B5EF4-FFF2-40B4-BE49-F238E27FC236}">
                          <a16:creationId xmlns:a16="http://schemas.microsoft.com/office/drawing/2014/main" id="{AA7DDFA9-D1F7-CC61-B7C7-03A471E71A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04642" y="2951314"/>
                      <a:ext cx="171450" cy="180975"/>
                    </a:xfrm>
                    <a:prstGeom prst="star5">
                      <a:avLst/>
                    </a:prstGeom>
                    <a:solidFill>
                      <a:srgbClr val="2C6904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" name="Star: 5 Points 48">
                      <a:extLst>
                        <a:ext uri="{FF2B5EF4-FFF2-40B4-BE49-F238E27FC236}">
                          <a16:creationId xmlns:a16="http://schemas.microsoft.com/office/drawing/2014/main" id="{55961E9B-AED2-AA41-64A9-D78BE5A341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1254" y="2951314"/>
                      <a:ext cx="171450" cy="180975"/>
                    </a:xfrm>
                    <a:prstGeom prst="star5">
                      <a:avLst/>
                    </a:prstGeom>
                    <a:solidFill>
                      <a:srgbClr val="2C6904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50" name="Straight Arrow Connector 49">
                      <a:extLst>
                        <a:ext uri="{FF2B5EF4-FFF2-40B4-BE49-F238E27FC236}">
                          <a16:creationId xmlns:a16="http://schemas.microsoft.com/office/drawing/2014/main" id="{FBA8A370-22DE-1E5D-6622-0B08102BFC4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480654" y="2465539"/>
                      <a:ext cx="3462338" cy="0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headEnd type="none"/>
                      <a:tailEnd type="non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1" name="Star: 5 Points 50">
                      <a:extLst>
                        <a:ext uri="{FF2B5EF4-FFF2-40B4-BE49-F238E27FC236}">
                          <a16:creationId xmlns:a16="http://schemas.microsoft.com/office/drawing/2014/main" id="{3DCD62AE-4E85-6D9F-869A-6888B2E7DC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75904" y="2356001"/>
                      <a:ext cx="171450" cy="180975"/>
                    </a:xfrm>
                    <a:prstGeom prst="star5">
                      <a:avLst/>
                    </a:prstGeom>
                    <a:solidFill>
                      <a:srgbClr val="2C6904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2" name="Star: 5 Points 51">
                      <a:extLst>
                        <a:ext uri="{FF2B5EF4-FFF2-40B4-BE49-F238E27FC236}">
                          <a16:creationId xmlns:a16="http://schemas.microsoft.com/office/drawing/2014/main" id="{C9DB4B09-A675-3759-8BCC-4F3579FBD2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37853" y="2351239"/>
                      <a:ext cx="171450" cy="180975"/>
                    </a:xfrm>
                    <a:prstGeom prst="star5">
                      <a:avLst/>
                    </a:prstGeom>
                    <a:solidFill>
                      <a:srgbClr val="2C6904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3" name="Star: 5 Points 52">
                      <a:extLst>
                        <a:ext uri="{FF2B5EF4-FFF2-40B4-BE49-F238E27FC236}">
                          <a16:creationId xmlns:a16="http://schemas.microsoft.com/office/drawing/2014/main" id="{3C4A61E5-9A92-9C02-86C1-28AD48A295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37903" y="2370289"/>
                      <a:ext cx="171450" cy="180975"/>
                    </a:xfrm>
                    <a:prstGeom prst="star5">
                      <a:avLst/>
                    </a:prstGeom>
                    <a:solidFill>
                      <a:srgbClr val="2C6904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4" name="Star: 5 Points 53">
                      <a:extLst>
                        <a:ext uri="{FF2B5EF4-FFF2-40B4-BE49-F238E27FC236}">
                          <a16:creationId xmlns:a16="http://schemas.microsoft.com/office/drawing/2014/main" id="{897B986A-FCDE-29C2-AA63-4AAE417714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4153" y="2351239"/>
                      <a:ext cx="171450" cy="180975"/>
                    </a:xfrm>
                    <a:prstGeom prst="star5">
                      <a:avLst/>
                    </a:prstGeom>
                    <a:solidFill>
                      <a:srgbClr val="2C6904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5" name="Star: 5 Points 54">
                      <a:extLst>
                        <a:ext uri="{FF2B5EF4-FFF2-40B4-BE49-F238E27FC236}">
                          <a16:creationId xmlns:a16="http://schemas.microsoft.com/office/drawing/2014/main" id="{F1A34E2C-78CC-79D2-2834-6D8BA2A3B6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85640" y="2356001"/>
                      <a:ext cx="171450" cy="180975"/>
                    </a:xfrm>
                    <a:prstGeom prst="star5">
                      <a:avLst/>
                    </a:prstGeom>
                    <a:solidFill>
                      <a:srgbClr val="2C6904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6" name="Star: 5 Points 55">
                      <a:extLst>
                        <a:ext uri="{FF2B5EF4-FFF2-40B4-BE49-F238E27FC236}">
                          <a16:creationId xmlns:a16="http://schemas.microsoft.com/office/drawing/2014/main" id="{3017270B-F2CE-707A-EB3E-D7917D33D7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14253" y="2351239"/>
                      <a:ext cx="171450" cy="180975"/>
                    </a:xfrm>
                    <a:prstGeom prst="star5">
                      <a:avLst/>
                    </a:prstGeom>
                    <a:solidFill>
                      <a:srgbClr val="2C6904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7" name="Star: 5 Points 56">
                      <a:extLst>
                        <a:ext uri="{FF2B5EF4-FFF2-40B4-BE49-F238E27FC236}">
                          <a16:creationId xmlns:a16="http://schemas.microsoft.com/office/drawing/2014/main" id="{D6FB2CDC-08F1-14AD-9B02-6BD3F2D7EC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09540" y="2356001"/>
                      <a:ext cx="171450" cy="180975"/>
                    </a:xfrm>
                    <a:prstGeom prst="star5">
                      <a:avLst/>
                    </a:prstGeom>
                    <a:solidFill>
                      <a:srgbClr val="2C6904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8" name="Star: 5 Points 57">
                      <a:extLst>
                        <a:ext uri="{FF2B5EF4-FFF2-40B4-BE49-F238E27FC236}">
                          <a16:creationId xmlns:a16="http://schemas.microsoft.com/office/drawing/2014/main" id="{7CAB47A1-FF5D-3AD4-DE0C-33DFC4D0BE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38165" y="2356001"/>
                      <a:ext cx="171450" cy="180975"/>
                    </a:xfrm>
                    <a:prstGeom prst="star5">
                      <a:avLst/>
                    </a:prstGeom>
                    <a:solidFill>
                      <a:srgbClr val="2C6904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59" name="Straight Arrow Connector 58">
                      <a:extLst>
                        <a:ext uri="{FF2B5EF4-FFF2-40B4-BE49-F238E27FC236}">
                          <a16:creationId xmlns:a16="http://schemas.microsoft.com/office/drawing/2014/main" id="{49A20680-56FF-6C86-A697-74F4B9E094E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656991" y="3565676"/>
                      <a:ext cx="1066801" cy="0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headEnd type="none"/>
                      <a:tailEnd type="non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0" name="Star: 5 Points 59">
                      <a:extLst>
                        <a:ext uri="{FF2B5EF4-FFF2-40B4-BE49-F238E27FC236}">
                          <a16:creationId xmlns:a16="http://schemas.microsoft.com/office/drawing/2014/main" id="{DB064F15-96F2-6B1B-961B-5B6ABFB6CA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33204" y="3451376"/>
                      <a:ext cx="171450" cy="180975"/>
                    </a:xfrm>
                    <a:prstGeom prst="star5">
                      <a:avLst/>
                    </a:prstGeom>
                    <a:solidFill>
                      <a:srgbClr val="2C6904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" name="Star: 5 Points 60">
                      <a:extLst>
                        <a:ext uri="{FF2B5EF4-FFF2-40B4-BE49-F238E27FC236}">
                          <a16:creationId xmlns:a16="http://schemas.microsoft.com/office/drawing/2014/main" id="{C37D291F-27A9-961E-E27A-CD7C069336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28504" y="3451376"/>
                      <a:ext cx="171450" cy="180975"/>
                    </a:xfrm>
                    <a:prstGeom prst="star5">
                      <a:avLst/>
                    </a:prstGeom>
                    <a:solidFill>
                      <a:srgbClr val="2C6904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/>
                    </a:p>
                  </p:txBody>
                </p:sp>
                <p:pic>
                  <p:nvPicPr>
                    <p:cNvPr id="62" name="Picture 61">
                      <a:extLst>
                        <a:ext uri="{FF2B5EF4-FFF2-40B4-BE49-F238E27FC236}">
                          <a16:creationId xmlns:a16="http://schemas.microsoft.com/office/drawing/2014/main" id="{D34D9320-AAB6-DABD-B28F-103E001AEC2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4875817" y="4118126"/>
                      <a:ext cx="238125" cy="17621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3" name="Picture 62">
                      <a:extLst>
                        <a:ext uri="{FF2B5EF4-FFF2-40B4-BE49-F238E27FC236}">
                          <a16:creationId xmlns:a16="http://schemas.microsoft.com/office/drawing/2014/main" id="{CEA04010-28D4-9972-90F5-16CA0BAF34C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9338279" y="4103839"/>
                      <a:ext cx="100013" cy="1905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4" name="Picture 63">
                      <a:extLst>
                        <a:ext uri="{FF2B5EF4-FFF2-40B4-BE49-F238E27FC236}">
                          <a16:creationId xmlns:a16="http://schemas.microsoft.com/office/drawing/2014/main" id="{2C51C400-C802-61EF-9FB9-74B476A40AC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7033229" y="1798789"/>
                      <a:ext cx="123825" cy="23336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5" name="Picture 64">
                      <a:extLst>
                        <a:ext uri="{FF2B5EF4-FFF2-40B4-BE49-F238E27FC236}">
                          <a16:creationId xmlns:a16="http://schemas.microsoft.com/office/drawing/2014/main" id="{5C46DBF3-AC8F-9AF0-2F90-00FE9EC372D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7166579" y="4089551"/>
                      <a:ext cx="119063" cy="22383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6" name="Picture 65">
                      <a:extLst>
                        <a:ext uri="{FF2B5EF4-FFF2-40B4-BE49-F238E27FC236}">
                          <a16:creationId xmlns:a16="http://schemas.microsoft.com/office/drawing/2014/main" id="{91D17DE2-E1E2-F00A-8284-5CA8F394813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9805004" y="3880001"/>
                      <a:ext cx="166688" cy="31908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7" name="Picture 66">
                      <a:extLst>
                        <a:ext uri="{FF2B5EF4-FFF2-40B4-BE49-F238E27FC236}">
                          <a16:creationId xmlns:a16="http://schemas.microsoft.com/office/drawing/2014/main" id="{1168BFA5-9AB4-8677-378F-6050932196E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6999892" y="1193951"/>
                      <a:ext cx="123825" cy="25717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27" name="Picture 26" descr="Logo&#10;&#10;Description automatically generated">
                    <a:extLst>
                      <a:ext uri="{FF2B5EF4-FFF2-40B4-BE49-F238E27FC236}">
                        <a16:creationId xmlns:a16="http://schemas.microsoft.com/office/drawing/2014/main" id="{25EC159E-BB03-97FA-A9D4-1340131C539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 rot="-2820000">
                    <a:off x="8125630" y="3358817"/>
                    <a:ext cx="795338" cy="285750"/>
                  </a:xfrm>
                  <a:prstGeom prst="rect">
                    <a:avLst/>
                  </a:prstGeom>
                </p:spPr>
              </p:pic>
              <p:pic>
                <p:nvPicPr>
                  <p:cNvPr id="28" name="Picture 27" descr="A picture containing text&#10;&#10;Description automatically generated">
                    <a:extLst>
                      <a:ext uri="{FF2B5EF4-FFF2-40B4-BE49-F238E27FC236}">
                        <a16:creationId xmlns:a16="http://schemas.microsoft.com/office/drawing/2014/main" id="{EEAB6990-5E2C-1C61-8ADF-592F6024870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 rot="2520000">
                    <a:off x="5135336" y="3066724"/>
                    <a:ext cx="857250" cy="428625"/>
                  </a:xfrm>
                  <a:prstGeom prst="rect">
                    <a:avLst/>
                  </a:prstGeom>
                </p:spPr>
              </p:pic>
              <p:pic>
                <p:nvPicPr>
                  <p:cNvPr id="29" name="Picture 28" descr="A picture containing text, clock, gauge&#10;&#10;Description automatically generated">
                    <a:extLst>
                      <a:ext uri="{FF2B5EF4-FFF2-40B4-BE49-F238E27FC236}">
                        <a16:creationId xmlns:a16="http://schemas.microsoft.com/office/drawing/2014/main" id="{438E24F5-89A9-1FAA-F53F-CC23BC51A93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6799866" y="2695377"/>
                    <a:ext cx="885825" cy="245172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4" name="TextBox 1">
                  <a:extLst>
                    <a:ext uri="{FF2B5EF4-FFF2-40B4-BE49-F238E27FC236}">
                      <a16:creationId xmlns:a16="http://schemas.microsoft.com/office/drawing/2014/main" id="{8204E800-D204-199F-5264-80EB75CEFB0B}"/>
                    </a:ext>
                  </a:extLst>
                </p:cNvPr>
                <p:cNvSpPr txBox="1"/>
                <p:nvPr/>
              </p:nvSpPr>
              <p:spPr>
                <a:xfrm>
                  <a:off x="7717971" y="1640115"/>
                  <a:ext cx="535820" cy="369332"/>
                </a:xfrm>
                <a:prstGeom prst="rect">
                  <a:avLst/>
                </a:prstGeom>
                <a:noFill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>
                      <a:solidFill>
                        <a:schemeClr val="accent2"/>
                      </a:solidFill>
                    </a:rPr>
                    <a:t>x=𝜉</a:t>
                  </a:r>
                  <a:endParaRPr lang="en-US">
                    <a:solidFill>
                      <a:schemeClr val="accent2"/>
                    </a:solidFill>
                    <a:cs typeface="Calibri"/>
                  </a:endParaRPr>
                </a:p>
              </p:txBody>
            </p:sp>
            <p:sp>
              <p:nvSpPr>
                <p:cNvPr id="25" name="TextBox 58">
                  <a:extLst>
                    <a:ext uri="{FF2B5EF4-FFF2-40B4-BE49-F238E27FC236}">
                      <a16:creationId xmlns:a16="http://schemas.microsoft.com/office/drawing/2014/main" id="{D1B22F1F-B85E-BC34-6E14-72353032AF56}"/>
                    </a:ext>
                  </a:extLst>
                </p:cNvPr>
                <p:cNvSpPr txBox="1"/>
                <p:nvPr/>
              </p:nvSpPr>
              <p:spPr>
                <a:xfrm>
                  <a:off x="4627636" y="1597780"/>
                  <a:ext cx="608391" cy="369332"/>
                </a:xfrm>
                <a:prstGeom prst="rect">
                  <a:avLst/>
                </a:prstGeom>
                <a:noFill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>
                      <a:solidFill>
                        <a:srgbClr val="0509F5"/>
                      </a:solidFill>
                    </a:rPr>
                    <a:t>x=-𝜉</a:t>
                  </a:r>
                  <a:endParaRPr lang="en-US">
                    <a:solidFill>
                      <a:srgbClr val="0509F5"/>
                    </a:solidFill>
                    <a:cs typeface="Calibri"/>
                  </a:endParaRPr>
                </a:p>
              </p:txBody>
            </p:sp>
          </p:grpSp>
          <p:sp>
            <p:nvSpPr>
              <p:cNvPr id="19" name="TextBox 6">
                <a:extLst>
                  <a:ext uri="{FF2B5EF4-FFF2-40B4-BE49-F238E27FC236}">
                    <a16:creationId xmlns:a16="http://schemas.microsoft.com/office/drawing/2014/main" id="{ECD0C7B0-E058-9A19-DAA5-864F556FD711}"/>
                  </a:ext>
                </a:extLst>
              </p:cNvPr>
              <p:cNvSpPr txBox="1"/>
              <p:nvPr/>
            </p:nvSpPr>
            <p:spPr>
              <a:xfrm>
                <a:off x="6720114" y="1404257"/>
                <a:ext cx="807962" cy="307777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>
                    <a:solidFill>
                      <a:schemeClr val="accent2"/>
                    </a:solidFill>
                    <a:latin typeface="Arial"/>
                    <a:cs typeface="Arial"/>
                  </a:rPr>
                  <a:t>Q</a:t>
                </a:r>
                <a:r>
                  <a:rPr lang="en-US" sz="1400" baseline="30000">
                    <a:solidFill>
                      <a:schemeClr val="accent2"/>
                    </a:solidFill>
                    <a:latin typeface="Arial"/>
                    <a:cs typeface="Arial"/>
                  </a:rPr>
                  <a:t>2</a:t>
                </a:r>
                <a:r>
                  <a:rPr lang="en-US" sz="1400">
                    <a:solidFill>
                      <a:schemeClr val="accent2"/>
                    </a:solidFill>
                    <a:latin typeface="Arial"/>
                    <a:cs typeface="Arial"/>
                  </a:rPr>
                  <a:t>&gt;Q</a:t>
                </a:r>
                <a:r>
                  <a:rPr lang="en-US" sz="1400" baseline="30000">
                    <a:solidFill>
                      <a:schemeClr val="accent2"/>
                    </a:solidFill>
                    <a:latin typeface="Arial"/>
                    <a:cs typeface="Arial"/>
                  </a:rPr>
                  <a:t>’2</a:t>
                </a:r>
                <a:endParaRPr lang="en-US" sz="1400">
                  <a:solidFill>
                    <a:schemeClr val="accent2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0" name="TextBox 59">
                <a:extLst>
                  <a:ext uri="{FF2B5EF4-FFF2-40B4-BE49-F238E27FC236}">
                    <a16:creationId xmlns:a16="http://schemas.microsoft.com/office/drawing/2014/main" id="{A6A688BF-4DF7-D668-D19B-E158D00ACDCB}"/>
                  </a:ext>
                </a:extLst>
              </p:cNvPr>
              <p:cNvSpPr txBox="1"/>
              <p:nvPr/>
            </p:nvSpPr>
            <p:spPr>
              <a:xfrm>
                <a:off x="5371495" y="1404256"/>
                <a:ext cx="807962" cy="307777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>
                    <a:solidFill>
                      <a:srgbClr val="0509F5"/>
                    </a:solidFill>
                    <a:latin typeface="Arial"/>
                    <a:cs typeface="Arial"/>
                  </a:rPr>
                  <a:t>Q</a:t>
                </a:r>
                <a:r>
                  <a:rPr lang="en-US" sz="1400" baseline="30000">
                    <a:solidFill>
                      <a:srgbClr val="0509F5"/>
                    </a:solidFill>
                    <a:latin typeface="Arial"/>
                    <a:cs typeface="Arial"/>
                  </a:rPr>
                  <a:t>2</a:t>
                </a:r>
                <a:r>
                  <a:rPr lang="en-US" sz="1400">
                    <a:solidFill>
                      <a:srgbClr val="0509F5"/>
                    </a:solidFill>
                    <a:latin typeface="Arial"/>
                    <a:cs typeface="Arial"/>
                  </a:rPr>
                  <a:t>&lt;Q</a:t>
                </a:r>
                <a:r>
                  <a:rPr lang="en-US" sz="1400" baseline="30000">
                    <a:solidFill>
                      <a:srgbClr val="0509F5"/>
                    </a:solidFill>
                    <a:latin typeface="Arial"/>
                    <a:cs typeface="Arial"/>
                  </a:rPr>
                  <a:t>’2</a:t>
                </a:r>
                <a:endParaRPr lang="en-US" sz="1400">
                  <a:solidFill>
                    <a:srgbClr val="0509F5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1" name="Arrow: Right 20">
                <a:extLst>
                  <a:ext uri="{FF2B5EF4-FFF2-40B4-BE49-F238E27FC236}">
                    <a16:creationId xmlns:a16="http://schemas.microsoft.com/office/drawing/2014/main" id="{1AAA7348-546C-CA7D-E307-19FD68339089}"/>
                  </a:ext>
                </a:extLst>
              </p:cNvPr>
              <p:cNvSpPr/>
              <p:nvPr/>
            </p:nvSpPr>
            <p:spPr>
              <a:xfrm>
                <a:off x="6519987" y="1759445"/>
                <a:ext cx="979714" cy="284238"/>
              </a:xfrm>
              <a:prstGeom prst="rightArrow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2" name="Arrow: Right 21">
                <a:extLst>
                  <a:ext uri="{FF2B5EF4-FFF2-40B4-BE49-F238E27FC236}">
                    <a16:creationId xmlns:a16="http://schemas.microsoft.com/office/drawing/2014/main" id="{4592AAF2-0E38-06A2-D809-EDD85BF1BF53}"/>
                  </a:ext>
                </a:extLst>
              </p:cNvPr>
              <p:cNvSpPr/>
              <p:nvPr/>
            </p:nvSpPr>
            <p:spPr>
              <a:xfrm flipH="1">
                <a:off x="5340699" y="1759444"/>
                <a:ext cx="931334" cy="284238"/>
              </a:xfrm>
              <a:prstGeom prst="rightArrow">
                <a:avLst/>
              </a:prstGeom>
              <a:solidFill>
                <a:srgbClr val="0509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1B699F8-C222-8D36-65CB-55E5EC567EB6}"/>
                </a:ext>
              </a:extLst>
            </p:cNvPr>
            <p:cNvCxnSpPr/>
            <p:nvPr/>
          </p:nvCxnSpPr>
          <p:spPr>
            <a:xfrm>
              <a:off x="6283627" y="1856771"/>
              <a:ext cx="235857" cy="0"/>
            </a:xfrm>
            <a:prstGeom prst="straightConnector1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7AC499E-9158-DBCF-E109-A40FF61D5C94}"/>
                </a:ext>
              </a:extLst>
            </p:cNvPr>
            <p:cNvCxnSpPr>
              <a:cxnSpLocks/>
            </p:cNvCxnSpPr>
            <p:nvPr/>
          </p:nvCxnSpPr>
          <p:spPr>
            <a:xfrm>
              <a:off x="5013625" y="3302152"/>
              <a:ext cx="0" cy="241904"/>
            </a:xfrm>
            <a:prstGeom prst="straightConnector1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71C28AB-4EC4-6B0D-5829-5B27FAF80BEA}"/>
                </a:ext>
              </a:extLst>
            </p:cNvPr>
            <p:cNvCxnSpPr>
              <a:cxnSpLocks/>
            </p:cNvCxnSpPr>
            <p:nvPr/>
          </p:nvCxnSpPr>
          <p:spPr>
            <a:xfrm>
              <a:off x="7807624" y="3320294"/>
              <a:ext cx="0" cy="241904"/>
            </a:xfrm>
            <a:prstGeom prst="straightConnector1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44">
            <a:extLst>
              <a:ext uri="{FF2B5EF4-FFF2-40B4-BE49-F238E27FC236}">
                <a16:creationId xmlns:a16="http://schemas.microsoft.com/office/drawing/2014/main" id="{6EFC6841-72A0-F8F4-5012-072BACAFFC0C}"/>
              </a:ext>
            </a:extLst>
          </p:cNvPr>
          <p:cNvSpPr txBox="1"/>
          <p:nvPr/>
        </p:nvSpPr>
        <p:spPr>
          <a:xfrm>
            <a:off x="751114" y="3418115"/>
            <a:ext cx="3184674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Quark propagators between two photons now reads as:</a:t>
            </a:r>
          </a:p>
        </p:txBody>
      </p:sp>
      <p:sp>
        <p:nvSpPr>
          <p:cNvPr id="13" name="TextBox 63">
            <a:extLst>
              <a:ext uri="{FF2B5EF4-FFF2-40B4-BE49-F238E27FC236}">
                <a16:creationId xmlns:a16="http://schemas.microsoft.com/office/drawing/2014/main" id="{57D4FD08-6B5A-6DED-8C2A-BDE80EBF0F75}"/>
              </a:ext>
            </a:extLst>
          </p:cNvPr>
          <p:cNvSpPr txBox="1"/>
          <p:nvPr/>
        </p:nvSpPr>
        <p:spPr>
          <a:xfrm>
            <a:off x="863750" y="5048703"/>
            <a:ext cx="9558864" cy="12003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cs typeface="Calibri"/>
              </a:rPr>
              <a:t>Observables (e.g. BSA) proportional to the </a:t>
            </a:r>
            <a:r>
              <a:rPr lang="en-US" dirty="0" err="1">
                <a:cs typeface="Calibri"/>
              </a:rPr>
              <a:t>Im</a:t>
            </a:r>
            <a:r>
              <a:rPr lang="en-US" dirty="0">
                <a:cs typeface="Calibri"/>
              </a:rPr>
              <a:t> part of the amplitude, allow direct measurement of GPDs at (x=2𝜉' -</a:t>
            </a:r>
            <a:r>
              <a:rPr lang="en-US" dirty="0">
                <a:ea typeface="+mn-lt"/>
                <a:cs typeface="+mn-lt"/>
              </a:rPr>
              <a:t> 𝜉</a:t>
            </a:r>
            <a:r>
              <a:rPr lang="en-US" dirty="0">
                <a:cs typeface="Calibri"/>
              </a:rPr>
              <a:t>, 𝜉, t) points.</a:t>
            </a:r>
          </a:p>
          <a:p>
            <a:endParaRPr lang="en-US">
              <a:cs typeface="Calibri"/>
            </a:endParaRPr>
          </a:p>
          <a:p>
            <a:r>
              <a:rPr lang="en-US" dirty="0">
                <a:ea typeface="+mn-lt"/>
                <a:cs typeface="+mn-lt"/>
              </a:rPr>
              <a:t>Here one can get away from the x=𝜉 line by varying </a:t>
            </a:r>
            <a:r>
              <a:rPr lang="en-US" dirty="0" err="1">
                <a:ea typeface="+mn-lt"/>
                <a:cs typeface="+mn-lt"/>
              </a:rPr>
              <a:t>virtualities</a:t>
            </a:r>
            <a:r>
              <a:rPr lang="en-US" dirty="0">
                <a:ea typeface="+mn-lt"/>
                <a:cs typeface="+mn-lt"/>
              </a:rPr>
              <a:t> of incoming and outgoing photons</a:t>
            </a:r>
          </a:p>
        </p:txBody>
      </p:sp>
      <p:sp>
        <p:nvSpPr>
          <p:cNvPr id="68" name="TextBox 55">
            <a:extLst>
              <a:ext uri="{FF2B5EF4-FFF2-40B4-BE49-F238E27FC236}">
                <a16:creationId xmlns:a16="http://schemas.microsoft.com/office/drawing/2014/main" id="{9E276CE5-F06F-B619-BF41-B0FE32C2086E}"/>
              </a:ext>
            </a:extLst>
          </p:cNvPr>
          <p:cNvSpPr txBox="1"/>
          <p:nvPr/>
        </p:nvSpPr>
        <p:spPr>
          <a:xfrm>
            <a:off x="5014686" y="2722"/>
            <a:ext cx="2578400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Calibri"/>
                <a:cs typeface="Calibri"/>
              </a:rPr>
              <a:t>D</a:t>
            </a:r>
            <a:r>
              <a:rPr lang="en-US" sz="2800" dirty="0">
                <a:latin typeface="Calibri"/>
                <a:cs typeface="Calibri"/>
              </a:rPr>
              <a:t>ouble </a:t>
            </a:r>
            <a:r>
              <a:rPr lang="en-US" sz="2800" b="1" dirty="0">
                <a:latin typeface="Calibri"/>
                <a:cs typeface="Calibri"/>
              </a:rPr>
              <a:t>DVCS</a:t>
            </a:r>
          </a:p>
        </p:txBody>
      </p:sp>
    </p:spTree>
    <p:extLst>
      <p:ext uri="{BB962C8B-B14F-4D97-AF65-F5344CB8AC3E}">
        <p14:creationId xmlns:p14="http://schemas.microsoft.com/office/powerpoint/2010/main" val="947294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0BA3CE-8B66-FF7D-9332-84F9C0745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CLAS Collaboration Meeting, Nov. 12-15,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43B39B-DDB1-6BDD-D8BD-280BA0FC2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6</a:t>
            </a:fld>
            <a:endParaRPr lang="en-US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60B9B5-EECF-BEF6-2166-D046A27DEFC1}"/>
              </a:ext>
            </a:extLst>
          </p:cNvPr>
          <p:cNvSpPr txBox="1"/>
          <p:nvPr/>
        </p:nvSpPr>
        <p:spPr>
          <a:xfrm>
            <a:off x="4690383" y="453"/>
            <a:ext cx="2322134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latin typeface="Calibri"/>
                <a:cs typeface="Calibri"/>
              </a:rPr>
              <a:t>Cross-sections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87C59C-125C-C16B-C687-B479141F5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305" y="2062846"/>
            <a:ext cx="3771295" cy="35547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C43E8D-EC74-7683-0E36-F418468A9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6406" y="2064920"/>
            <a:ext cx="3511249" cy="3311757"/>
          </a:xfrm>
          <a:prstGeom prst="rect">
            <a:avLst/>
          </a:prstGeom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39E0C5E2-FB0B-F050-FF3F-6614D5FBEC0E}"/>
              </a:ext>
            </a:extLst>
          </p:cNvPr>
          <p:cNvSpPr txBox="1"/>
          <p:nvPr/>
        </p:nvSpPr>
        <p:spPr>
          <a:xfrm>
            <a:off x="757918" y="485299"/>
            <a:ext cx="10593007" cy="147732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The downside of the DDVCS is it involves  an additional </a:t>
            </a:r>
            <a:r>
              <a:rPr lang="en-US">
                <a:ea typeface="+mn-lt"/>
                <a:cs typeface="+mn-lt"/>
              </a:rPr>
              <a:t>𝛼</a:t>
            </a:r>
            <a:r>
              <a:rPr lang="en-US" baseline="-25000">
                <a:ea typeface="+mn-lt"/>
                <a:cs typeface="+mn-lt"/>
              </a:rPr>
              <a:t>e</a:t>
            </a:r>
            <a:r>
              <a:rPr lang="en-US"/>
              <a:t> </a:t>
            </a:r>
            <a:r>
              <a:rPr lang="en-US">
                <a:ea typeface="+mn-lt"/>
                <a:cs typeface="+mn-lt"/>
              </a:rPr>
              <a:t>which </a:t>
            </a:r>
            <a:r>
              <a:rPr lang="en-US"/>
              <a:t>makes the DDVCS cross-section 2-3 orders of magnitude smaller than the DVCS cross-section.</a:t>
            </a:r>
            <a:endParaRPr lang="en-US">
              <a:cs typeface="Calibri" panose="020F0502020204030204"/>
            </a:endParaRPr>
          </a:p>
          <a:p>
            <a:endParaRPr lang="en-US">
              <a:cs typeface="Calibri" panose="020F0502020204030204"/>
            </a:endParaRPr>
          </a:p>
          <a:p>
            <a:r>
              <a:rPr lang="en-US">
                <a:cs typeface="Calibri" panose="020F0502020204030204"/>
              </a:rPr>
              <a:t>With standard CLAS12 detector package it is unrealistic to get sufficient statistics in a reasonable data taking time</a:t>
            </a: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A7C2DDBD-28E1-A89E-5D33-8421392D8D1F}"/>
              </a:ext>
            </a:extLst>
          </p:cNvPr>
          <p:cNvSpPr txBox="1"/>
          <p:nvPr/>
        </p:nvSpPr>
        <p:spPr>
          <a:xfrm>
            <a:off x="3345542" y="5890835"/>
            <a:ext cx="5990014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Luminosity upgrade is a must for a DDVCS measurement.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957E38-DC1A-1D1C-7C4A-4DDBF64EA6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56" r="-185" b="-37"/>
          <a:stretch/>
        </p:blipFill>
        <p:spPr>
          <a:xfrm>
            <a:off x="205398" y="1966232"/>
            <a:ext cx="3684962" cy="36548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340877D-F24E-B5FC-060F-37EF23B8361C}"/>
              </a:ext>
            </a:extLst>
          </p:cNvPr>
          <p:cNvSpPr txBox="1"/>
          <p:nvPr/>
        </p:nvSpPr>
        <p:spPr>
          <a:xfrm>
            <a:off x="825954" y="5622471"/>
            <a:ext cx="2090058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b="1" i="1" err="1">
                <a:highlight>
                  <a:srgbClr val="FFFFFF"/>
                </a:highlight>
                <a:latin typeface="Calibri"/>
                <a:cs typeface="Calibri"/>
              </a:rPr>
              <a:t>Phys.Rev.Lett</a:t>
            </a:r>
            <a:r>
              <a:rPr lang="en-US" sz="1100" b="1" i="1" dirty="0">
                <a:highlight>
                  <a:srgbClr val="FFFFFF"/>
                </a:highlight>
                <a:latin typeface="Calibri"/>
                <a:cs typeface="Calibri"/>
              </a:rPr>
              <a:t>.</a:t>
            </a:r>
            <a:r>
              <a:rPr lang="en-US" sz="1100" b="1" dirty="0">
                <a:highlight>
                  <a:srgbClr val="FFFFFF"/>
                </a:highlight>
                <a:latin typeface="Calibri"/>
                <a:cs typeface="Calibri"/>
              </a:rPr>
              <a:t> 90 (2003) 012001</a:t>
            </a:r>
            <a:endParaRPr lang="en-US" b="1">
              <a:latin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67829E-8191-7363-51F2-BB0327AD1360}"/>
              </a:ext>
            </a:extLst>
          </p:cNvPr>
          <p:cNvSpPr txBox="1"/>
          <p:nvPr/>
        </p:nvSpPr>
        <p:spPr>
          <a:xfrm>
            <a:off x="9191624" y="5374821"/>
            <a:ext cx="188595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latin typeface="Calibri"/>
                <a:cs typeface="Calibri"/>
              </a:rPr>
              <a:t>Using M. </a:t>
            </a:r>
            <a:r>
              <a:rPr lang="en-US" sz="1200" b="1" dirty="0" err="1">
                <a:latin typeface="Calibri"/>
                <a:cs typeface="Calibri"/>
              </a:rPr>
              <a:t>Guidal's</a:t>
            </a:r>
            <a:r>
              <a:rPr lang="en-US" sz="1200" b="1" dirty="0">
                <a:latin typeface="Calibri"/>
                <a:cs typeface="Calibri"/>
              </a:rPr>
              <a:t> code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1AAB84-5A13-BCAC-9214-BA0C89B2A94E}"/>
              </a:ext>
            </a:extLst>
          </p:cNvPr>
          <p:cNvSpPr txBox="1"/>
          <p:nvPr/>
        </p:nvSpPr>
        <p:spPr>
          <a:xfrm>
            <a:off x="7300232" y="1809749"/>
            <a:ext cx="1600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Calibri"/>
                <a:cs typeface="Calibri"/>
              </a:rPr>
              <a:t>12 GeV kinematics</a:t>
            </a:r>
          </a:p>
        </p:txBody>
      </p:sp>
    </p:spTree>
    <p:extLst>
      <p:ext uri="{BB962C8B-B14F-4D97-AF65-F5344CB8AC3E}">
        <p14:creationId xmlns:p14="http://schemas.microsoft.com/office/powerpoint/2010/main" val="2618811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08AC6E-6ABA-6721-0601-792C5A506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CLAS Collaboration Meeting, Nov. 12-15,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BD0C1C-33D3-2E78-EA15-4519983D5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7</a:t>
            </a:fld>
            <a:endParaRPr lang="en-US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DA6514-C644-2E67-1BB6-ADEF38F1B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180" y="1604474"/>
            <a:ext cx="4259763" cy="2506297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0215AFFD-49AC-85D0-6AE0-511B42D5687D}"/>
              </a:ext>
            </a:extLst>
          </p:cNvPr>
          <p:cNvSpPr txBox="1"/>
          <p:nvPr/>
        </p:nvSpPr>
        <p:spPr>
          <a:xfrm>
            <a:off x="3814234" y="1210"/>
            <a:ext cx="4561263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Calibri"/>
                <a:cs typeface="Calibri"/>
              </a:rPr>
              <a:t>The proposed measurement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E2D39FCA-FC0C-2032-5D89-6943E9795B96}"/>
              </a:ext>
            </a:extLst>
          </p:cNvPr>
          <p:cNvSpPr txBox="1"/>
          <p:nvPr/>
        </p:nvSpPr>
        <p:spPr>
          <a:xfrm>
            <a:off x="939247" y="773596"/>
            <a:ext cx="4118112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/>
                <a:cs typeface="Calibri"/>
              </a:rPr>
              <a:t>The reaction of interest is </a:t>
            </a:r>
            <a:r>
              <a:rPr lang="en-US" dirty="0">
                <a:latin typeface="Calibri"/>
                <a:ea typeface="+mn-lt"/>
                <a:cs typeface="+mn-lt"/>
              </a:rPr>
              <a:t>ep → e′𝝁</a:t>
            </a:r>
            <a:r>
              <a:rPr lang="en-US" baseline="30000" dirty="0">
                <a:latin typeface="Calibri"/>
                <a:ea typeface="+mn-lt"/>
                <a:cs typeface="+mn-lt"/>
              </a:rPr>
              <a:t>-</a:t>
            </a:r>
            <a:r>
              <a:rPr lang="en-US" dirty="0">
                <a:latin typeface="Calibri"/>
                <a:ea typeface="+mn-lt"/>
                <a:cs typeface="+mn-lt"/>
              </a:rPr>
              <a:t>𝝁</a:t>
            </a:r>
            <a:r>
              <a:rPr lang="en-US" baseline="30000" dirty="0">
                <a:latin typeface="Calibri"/>
                <a:ea typeface="+mn-lt"/>
                <a:cs typeface="+mn-lt"/>
              </a:rPr>
              <a:t>+</a:t>
            </a:r>
            <a:r>
              <a:rPr lang="en-US" dirty="0">
                <a:latin typeface="Calibri"/>
                <a:ea typeface="+mn-lt"/>
                <a:cs typeface="+mn-lt"/>
              </a:rPr>
              <a:t>p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6B167235-EDDB-A5FB-9B8B-64968BD27AF2}"/>
              </a:ext>
            </a:extLst>
          </p:cNvPr>
          <p:cNvSpPr txBox="1"/>
          <p:nvPr/>
        </p:nvSpPr>
        <p:spPr>
          <a:xfrm>
            <a:off x="499902" y="4300397"/>
            <a:ext cx="11287596" cy="175432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The </a:t>
            </a:r>
            <a:r>
              <a:rPr lang="en-US" dirty="0" err="1">
                <a:latin typeface="Calibri"/>
                <a:cs typeface="Calibri"/>
              </a:rPr>
              <a:t>timelike</a:t>
            </a:r>
            <a:r>
              <a:rPr lang="en-US" dirty="0">
                <a:latin typeface="Calibri"/>
                <a:cs typeface="Calibri"/>
              </a:rPr>
              <a:t> photon is identified through the detection of 𝝁</a:t>
            </a:r>
            <a:r>
              <a:rPr lang="en-US" baseline="30000" dirty="0">
                <a:latin typeface="Calibri"/>
                <a:cs typeface="Calibri"/>
              </a:rPr>
              <a:t>-</a:t>
            </a:r>
            <a:r>
              <a:rPr lang="en-US" dirty="0">
                <a:latin typeface="Calibri"/>
                <a:cs typeface="Calibri"/>
              </a:rPr>
              <a:t>𝝁</a:t>
            </a:r>
            <a:r>
              <a:rPr lang="en-US" baseline="30000" dirty="0">
                <a:latin typeface="Calibri"/>
                <a:cs typeface="Calibri"/>
              </a:rPr>
              <a:t>+</a:t>
            </a:r>
            <a:r>
              <a:rPr lang="en-US" dirty="0">
                <a:latin typeface="Calibri"/>
                <a:cs typeface="Calibri"/>
              </a:rPr>
              <a:t> pair (to avoid the Interference between the beam and the decay electron.)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Requires a muon detection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Proposed Luminosity: </a:t>
            </a:r>
            <a:r>
              <a:rPr lang="en-US" dirty="0">
                <a:latin typeface="Calibri"/>
                <a:ea typeface="+mn-lt"/>
                <a:cs typeface="+mn-lt"/>
              </a:rPr>
              <a:t>10</a:t>
            </a:r>
            <a:r>
              <a:rPr lang="en-US" baseline="30000" dirty="0">
                <a:latin typeface="Calibri"/>
                <a:ea typeface="+mn-lt"/>
                <a:cs typeface="+mn-lt"/>
              </a:rPr>
              <a:t>37</a:t>
            </a:r>
            <a:r>
              <a:rPr lang="en-US" dirty="0">
                <a:latin typeface="Calibri"/>
                <a:ea typeface="+mn-lt"/>
                <a:cs typeface="+mn-lt"/>
              </a:rPr>
              <a:t> cm</a:t>
            </a:r>
            <a:r>
              <a:rPr lang="en-US" baseline="30000" dirty="0">
                <a:latin typeface="Calibri"/>
                <a:ea typeface="+mn-lt"/>
                <a:cs typeface="+mn-lt"/>
              </a:rPr>
              <a:t>-2</a:t>
            </a:r>
            <a:r>
              <a:rPr lang="en-US" dirty="0">
                <a:latin typeface="Calibri"/>
                <a:ea typeface="+mn-lt"/>
                <a:cs typeface="+mn-lt"/>
              </a:rPr>
              <a:t>s</a:t>
            </a:r>
            <a:r>
              <a:rPr lang="en-US" baseline="30000" dirty="0">
                <a:latin typeface="Calibri"/>
                <a:ea typeface="+mn-lt"/>
                <a:cs typeface="+mn-lt"/>
              </a:rPr>
              <a:t>-1</a:t>
            </a:r>
            <a:r>
              <a:rPr lang="en-US" dirty="0">
                <a:latin typeface="Calibri"/>
                <a:ea typeface="+mn-lt"/>
                <a:cs typeface="+mn-lt"/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ea typeface="+mn-lt"/>
                <a:cs typeface="+mn-lt"/>
              </a:rPr>
              <a:t>We plan to detect at least e′𝝁</a:t>
            </a:r>
            <a:r>
              <a:rPr lang="en-US" baseline="30000" dirty="0">
                <a:latin typeface="Calibri"/>
                <a:ea typeface="+mn-lt"/>
                <a:cs typeface="+mn-lt"/>
              </a:rPr>
              <a:t>-</a:t>
            </a:r>
            <a:r>
              <a:rPr lang="en-US" dirty="0">
                <a:latin typeface="Calibri"/>
                <a:ea typeface="+mn-lt"/>
                <a:cs typeface="+mn-lt"/>
              </a:rPr>
              <a:t>𝝁</a:t>
            </a:r>
            <a:r>
              <a:rPr lang="en-US" baseline="30000" dirty="0">
                <a:latin typeface="Calibri"/>
                <a:ea typeface="+mn-lt"/>
                <a:cs typeface="+mn-lt"/>
              </a:rPr>
              <a:t>+</a:t>
            </a:r>
            <a:r>
              <a:rPr lang="en-US" dirty="0">
                <a:latin typeface="Calibri"/>
                <a:ea typeface="+mn-lt"/>
                <a:cs typeface="+mn-lt"/>
              </a:rPr>
              <a:t>, and the proton kinematic will be deduced from the missing momentum analysis, if proton is outside of the acceptance.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9BAC19-7714-66A6-5CE6-5027287F26F7}"/>
              </a:ext>
            </a:extLst>
          </p:cNvPr>
          <p:cNvSpPr txBox="1"/>
          <p:nvPr/>
        </p:nvSpPr>
        <p:spPr>
          <a:xfrm>
            <a:off x="8150678" y="775607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Calibri"/>
                <a:cs typeface="Calibri"/>
              </a:rPr>
              <a:t>Based on LOI12-16-004</a:t>
            </a:r>
          </a:p>
        </p:txBody>
      </p:sp>
    </p:spTree>
    <p:extLst>
      <p:ext uri="{BB962C8B-B14F-4D97-AF65-F5344CB8AC3E}">
        <p14:creationId xmlns:p14="http://schemas.microsoft.com/office/powerpoint/2010/main" val="2914138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FDF16A-80DB-3271-B2B9-2B83BA9D0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CLAS Collaboration Meeting, Nov. 12-15,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0FDA4D-B8FC-7EA6-64E8-6D5926D20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8</a:t>
            </a:fld>
            <a:endParaRPr lang="en-US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B39A7DA6-3FEC-8CC1-0741-521E98A2ED15}"/>
              </a:ext>
            </a:extLst>
          </p:cNvPr>
          <p:cNvSpPr txBox="1"/>
          <p:nvPr/>
        </p:nvSpPr>
        <p:spPr>
          <a:xfrm>
            <a:off x="4205072" y="-74"/>
            <a:ext cx="3774045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Calibri"/>
                <a:cs typeface="Calibri"/>
              </a:rPr>
              <a:t>Detector configuration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E37AB8A3-5442-2D6E-59CB-E6EA58235E76}"/>
              </a:ext>
            </a:extLst>
          </p:cNvPr>
          <p:cNvSpPr txBox="1"/>
          <p:nvPr/>
        </p:nvSpPr>
        <p:spPr>
          <a:xfrm>
            <a:off x="1717826" y="1000051"/>
            <a:ext cx="7882735" cy="110799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sz="2200" b="1" dirty="0">
                <a:latin typeface="Calibri"/>
                <a:cs typeface="Calibri"/>
              </a:rPr>
              <a:t>Detector should handle luminosities 10</a:t>
            </a:r>
            <a:r>
              <a:rPr lang="en-US" sz="2200" b="1" baseline="30000" dirty="0">
                <a:latin typeface="Calibri"/>
                <a:cs typeface="Calibri"/>
              </a:rPr>
              <a:t>37</a:t>
            </a:r>
            <a:r>
              <a:rPr lang="en-US" sz="2200" b="1" dirty="0">
                <a:latin typeface="Calibri"/>
                <a:cs typeface="Calibri"/>
              </a:rPr>
              <a:t> cm</a:t>
            </a:r>
            <a:r>
              <a:rPr lang="en-US" sz="2200" b="1" baseline="30000" dirty="0">
                <a:latin typeface="Calibri"/>
                <a:cs typeface="Calibri"/>
              </a:rPr>
              <a:t>-2</a:t>
            </a:r>
            <a:r>
              <a:rPr lang="en-US" sz="2200" b="1" dirty="0">
                <a:latin typeface="Calibri"/>
                <a:cs typeface="Calibri"/>
              </a:rPr>
              <a:t>s</a:t>
            </a:r>
            <a:r>
              <a:rPr lang="en-US" sz="2200" b="1" baseline="30000" dirty="0">
                <a:latin typeface="Calibri"/>
                <a:cs typeface="Calibri"/>
              </a:rPr>
              <a:t>-1</a:t>
            </a:r>
            <a:r>
              <a:rPr lang="en-US" sz="2200" b="1" dirty="0">
                <a:latin typeface="Calibri"/>
                <a:cs typeface="Calibri"/>
              </a:rPr>
              <a:t>. </a:t>
            </a:r>
          </a:p>
          <a:p>
            <a:pPr marL="742950" lvl="1" indent="-285750">
              <a:buFont typeface="Arial"/>
              <a:buChar char="•"/>
            </a:pPr>
            <a:r>
              <a:rPr lang="en-US" sz="2200" b="1" dirty="0">
                <a:latin typeface="Calibri"/>
                <a:cs typeface="Calibri"/>
              </a:rPr>
              <a:t>Main limiting factor is occupancies in the Drift chamber</a:t>
            </a:r>
          </a:p>
          <a:p>
            <a:pPr marL="285750" indent="-285750">
              <a:buFont typeface="Arial"/>
              <a:buChar char="•"/>
            </a:pPr>
            <a:r>
              <a:rPr lang="en-US" sz="2200" b="1" dirty="0">
                <a:latin typeface="Calibri"/>
                <a:cs typeface="Calibri"/>
              </a:rPr>
              <a:t>Should be able to detect muons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336ABA54-FFF8-5AF4-C930-05660EE4936E}"/>
              </a:ext>
            </a:extLst>
          </p:cNvPr>
          <p:cNvSpPr txBox="1"/>
          <p:nvPr/>
        </p:nvSpPr>
        <p:spPr>
          <a:xfrm>
            <a:off x="707889" y="2807275"/>
            <a:ext cx="9988184" cy="286232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Remove HTCC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Not needed for muon detection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Install a Moeller cone (tungsten material) extending up to 7.5 deg polar angel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To reduce huge rate of Moeller electrons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Add a </a:t>
            </a:r>
            <a:r>
              <a:rPr lang="en-US" dirty="0">
                <a:latin typeface="Calibri"/>
                <a:ea typeface="+mn-lt"/>
                <a:cs typeface="+mn-lt"/>
              </a:rPr>
              <a:t>new PbWO</a:t>
            </a:r>
            <a:r>
              <a:rPr lang="en-US" baseline="-25000" dirty="0">
                <a:latin typeface="Calibri"/>
                <a:ea typeface="+mn-lt"/>
                <a:cs typeface="+mn-lt"/>
              </a:rPr>
              <a:t>4</a:t>
            </a:r>
            <a:r>
              <a:rPr lang="en-US" dirty="0">
                <a:latin typeface="Calibri"/>
                <a:ea typeface="+mn-lt"/>
                <a:cs typeface="+mn-lt"/>
              </a:rPr>
              <a:t> calorimeter that covers 7</a:t>
            </a:r>
            <a:r>
              <a:rPr lang="en-US" baseline="30000" dirty="0">
                <a:latin typeface="Calibri"/>
                <a:ea typeface="+mn-lt"/>
                <a:cs typeface="+mn-lt"/>
              </a:rPr>
              <a:t>◦</a:t>
            </a:r>
            <a:r>
              <a:rPr lang="en-US" dirty="0">
                <a:latin typeface="Calibri"/>
                <a:ea typeface="+mn-lt"/>
                <a:cs typeface="+mn-lt"/>
              </a:rPr>
              <a:t> to 30</a:t>
            </a:r>
            <a:r>
              <a:rPr lang="en-US" baseline="30000" dirty="0">
                <a:latin typeface="Calibri"/>
                <a:ea typeface="+mn-lt"/>
                <a:cs typeface="+mn-lt"/>
              </a:rPr>
              <a:t>◦</a:t>
            </a:r>
            <a:r>
              <a:rPr lang="en-US" dirty="0">
                <a:latin typeface="Calibri"/>
                <a:ea typeface="+mn-lt"/>
                <a:cs typeface="+mn-lt"/>
              </a:rPr>
              <a:t> polar angular range with 2π azimuthal coverage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To recover electron detection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Next to the PbWO</a:t>
            </a:r>
            <a:r>
              <a:rPr lang="en-US" baseline="-25000" dirty="0">
                <a:latin typeface="Calibri"/>
                <a:cs typeface="Calibri"/>
              </a:rPr>
              <a:t>4</a:t>
            </a:r>
            <a:r>
              <a:rPr lang="en-US" dirty="0">
                <a:latin typeface="Calibri"/>
                <a:cs typeface="Calibri" panose="020F0502020204030204"/>
              </a:rPr>
              <a:t> calorimeter add thick tungsten shield/absorber covering the full FD region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/>
                <a:cs typeface="Calibri" panose="020F0502020204030204"/>
              </a:rPr>
              <a:t>To absorb all electromagnetic and hadronic background originating from the target.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cs typeface="Calibri" panose="020F0502020204030204"/>
              </a:rPr>
              <a:t>Install new MPGD detectors in front of and around the calorimeter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/>
                <a:cs typeface="Calibri" panose="020F0502020204030204"/>
              </a:rPr>
              <a:t>To be able to reconstruct vertex parameters (angles and positions)</a:t>
            </a:r>
          </a:p>
        </p:txBody>
      </p:sp>
    </p:spTree>
    <p:extLst>
      <p:ext uri="{BB962C8B-B14F-4D97-AF65-F5344CB8AC3E}">
        <p14:creationId xmlns:p14="http://schemas.microsoft.com/office/powerpoint/2010/main" val="3398000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80F557-E96C-C3AC-6D4E-EB615FFFD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CLAS Collaboration Meeting, Nov. 12-15,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1E00BC-30DB-A745-A65A-43249A095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9</a:t>
            </a:fld>
            <a:endParaRPr lang="en-US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6" name="uCLAS12_Insttalation_Animation_SlowPlayback">
            <a:hlinkClick r:id="" action="ppaction://media"/>
            <a:extLst>
              <a:ext uri="{FF2B5EF4-FFF2-40B4-BE49-F238E27FC236}">
                <a16:creationId xmlns:a16="http://schemas.microsoft.com/office/drawing/2014/main" id="{DF20AEE0-ADE4-6EC1-E32B-E34C05112A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787400"/>
            <a:ext cx="9753600" cy="5283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190F6C-781A-4BB5-6F7B-5D9413FD0181}"/>
              </a:ext>
            </a:extLst>
          </p:cNvPr>
          <p:cNvSpPr txBox="1"/>
          <p:nvPr/>
        </p:nvSpPr>
        <p:spPr>
          <a:xfrm>
            <a:off x="2616868" y="140368"/>
            <a:ext cx="637272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Transformation from CLAS12 to </a:t>
            </a:r>
            <a:r>
              <a:rPr lang="en-US" sz="2800" dirty="0">
                <a:latin typeface="Calibri"/>
                <a:ea typeface="+mn-lt"/>
                <a:cs typeface="Calibri"/>
              </a:rPr>
              <a:t>𝝁</a:t>
            </a:r>
            <a:r>
              <a:rPr lang="en-US" sz="2800" dirty="0">
                <a:ea typeface="+mn-lt"/>
                <a:cs typeface="+mn-lt"/>
              </a:rPr>
              <a:t>CLAS12 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48FD28-23E8-6F78-B42D-A132962B93BD}"/>
              </a:ext>
            </a:extLst>
          </p:cNvPr>
          <p:cNvSpPr txBox="1"/>
          <p:nvPr/>
        </p:nvSpPr>
        <p:spPr>
          <a:xfrm>
            <a:off x="8221578" y="619626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Drawings by Bob Miller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D791A1-5500-620D-6552-DADE87CFCA2E}"/>
              </a:ext>
            </a:extLst>
          </p:cNvPr>
          <p:cNvSpPr txBox="1"/>
          <p:nvPr/>
        </p:nvSpPr>
        <p:spPr>
          <a:xfrm>
            <a:off x="721178" y="6198053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Calibri"/>
                <a:ea typeface="+mn-lt"/>
                <a:cs typeface="+mn-lt"/>
              </a:rPr>
              <a:t>Animation created by </a:t>
            </a:r>
            <a:r>
              <a:rPr lang="en-US" sz="1200" dirty="0">
                <a:latin typeface="Calibri"/>
                <a:ea typeface="+mn-lt"/>
                <a:cs typeface="+mn-lt"/>
                <a:hlinkClick r:id="rId5"/>
              </a:rPr>
              <a:t>https://ezgif.com</a:t>
            </a:r>
            <a:endParaRPr lang="en-US" sz="12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163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953</cp:revision>
  <dcterms:created xsi:type="dcterms:W3CDTF">2024-11-04T18:14:33Z</dcterms:created>
  <dcterms:modified xsi:type="dcterms:W3CDTF">2024-11-14T13:43:07Z</dcterms:modified>
</cp:coreProperties>
</file>