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382" r:id="rId3"/>
    <p:sldId id="266" r:id="rId4"/>
    <p:sldId id="277" r:id="rId5"/>
    <p:sldId id="278" r:id="rId6"/>
    <p:sldId id="279" r:id="rId7"/>
    <p:sldId id="380" r:id="rId8"/>
    <p:sldId id="276" r:id="rId9"/>
    <p:sldId id="280" r:id="rId10"/>
    <p:sldId id="379" r:id="rId11"/>
    <p:sldId id="272" r:id="rId12"/>
    <p:sldId id="381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40FF"/>
    <a:srgbClr val="76D6FF"/>
    <a:srgbClr val="FF8AD8"/>
    <a:srgbClr val="36C0F4"/>
    <a:srgbClr val="EDEFEF"/>
    <a:srgbClr val="F7F8F8"/>
    <a:srgbClr val="ECECEC"/>
    <a:srgbClr val="ECED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60"/>
    <p:restoredTop sz="96405"/>
  </p:normalViewPr>
  <p:slideViewPr>
    <p:cSldViewPr snapToGrid="0">
      <p:cViewPr varScale="1">
        <p:scale>
          <a:sx n="139" d="100"/>
          <a:sy n="139" d="100"/>
        </p:scale>
        <p:origin x="176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E2B682-C9E0-E941-A086-144985D0A45F}" type="datetimeFigureOut">
              <a:rPr lang="en-US" smtClean="0"/>
              <a:t>11/13/24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343003-28C2-314C-9484-8A6CF5D386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5323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D9C72-2AA2-E7A3-8273-E6CE48CB92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BCAAEF1-5F52-C11D-4297-75DBDF12E9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9B81A7-9395-AB1E-BEC3-08AD09D20F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7DBAD-3D17-0844-BB6F-A3066091888A}" type="datetime1">
              <a:rPr lang="en-US" smtClean="0"/>
              <a:t>11/13/24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1E7A0A-F667-5C81-3AF6-3C9C2ED498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F762B9-45D4-5EE6-BF96-278571787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AF0FC-07D9-3C42-BB0E-E184CCBD13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4637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DED88E-90CD-E59D-7B4D-C8593B8820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3E00EE-03D3-A61B-7583-DB65693CB3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217FDA-C81D-9C52-F4C5-740CE9CAB4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82949-9818-6641-B3EA-881B78C8DC18}" type="datetime1">
              <a:rPr lang="en-US" smtClean="0"/>
              <a:t>11/13/24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253AF3-4161-2A5B-179F-2C9D78FAAE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A6BCFC-1780-F95A-5974-D733F3D350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AF0FC-07D9-3C42-BB0E-E184CCBD13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7722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B723F6E-6DF4-DA7A-3B80-19155085136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CCDCB13-5359-B43D-0667-5F0EE090D2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192D06-4449-C8B4-09A3-7C81FBF774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4EA95-9F49-1A4D-8C02-36C9B1F64A1E}" type="datetime1">
              <a:rPr lang="en-US" smtClean="0"/>
              <a:t>11/13/24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02C220-6400-F73D-C826-7DC9F3B64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511843-7059-5BC6-89F8-548226654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AF0FC-07D9-3C42-BB0E-E184CCBD13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18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873574-C860-305F-E636-07EAA8B7C9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CD79F6-8E11-3EAF-B9C2-66F2EA24AD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1BC749-8199-94ED-AC33-7AD5ABF0A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BF317-2CAE-3446-A634-A5B387904619}" type="datetime1">
              <a:rPr lang="en-US" smtClean="0"/>
              <a:t>11/13/24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3AD636-C6E1-9BCE-1273-B16CFF90A5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901171-678E-BD3E-062C-60288FE1E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AF0FC-07D9-3C42-BB0E-E184CCBD13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6783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FA7FCD-80ED-D952-62E9-65CC3A16C8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B46775-C494-5627-13D9-25B85F28A3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456725-DA46-7496-A866-E22C11F526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004B3-5F0E-0D41-968F-CA131990D416}" type="datetime1">
              <a:rPr lang="en-US" smtClean="0"/>
              <a:t>11/13/24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648A1E-C578-7E16-D422-2C07C4E61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5C7C8B-B976-0C20-0CB2-0E91F0E08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AF0FC-07D9-3C42-BB0E-E184CCBD13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714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BD4CBE-4066-F9BA-CC26-166C50181C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740A48-2639-F990-AC15-25B198438B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A42BF6-B742-CDD1-C4BE-07BF1EB485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CBBC58-BA53-147C-888E-F1E4975ED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39503-81D2-2B4A-99F5-944859EC3610}" type="datetime1">
              <a:rPr lang="en-US" smtClean="0"/>
              <a:t>11/13/24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071E5B-AC51-BF37-0820-D13CABE046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AC62B9-4928-6AA2-5836-6FCA46AA79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AF0FC-07D9-3C42-BB0E-E184CCBD13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962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FF8842-E931-5D34-D3C0-8D6DFF5601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121992-89A6-AE07-B539-634C8B3292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09D236-2046-E327-6C44-A9D0163261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AE2EAB4-2951-49DF-A7EB-E4573BEB5A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EA0D22F-70A2-3C18-E4B5-BB5ADD9A5A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6D59DC9-C133-9E31-79A0-FA8AB1E423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C3EE6-7C4C-554B-A326-636C60B090E4}" type="datetime1">
              <a:rPr lang="en-US" smtClean="0"/>
              <a:t>11/13/24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1D6D696-8AF6-35F0-510A-6E2B329BCE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E59F9FD-46C6-064D-1CDE-8B5CB3514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AF0FC-07D9-3C42-BB0E-E184CCBD13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0660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759A26-1FC1-9AC6-8212-769FF57C11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E06D8FB-050C-5F51-7EEA-F2FC6E04CE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7D1BD-6F92-9542-9EA6-3C19255B92A0}" type="datetime1">
              <a:rPr lang="en-US" smtClean="0"/>
              <a:t>11/13/24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782786-4AAD-C405-722D-D4F2A6C9DE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273574-3DF3-771A-E7C0-08480AA6A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AF0FC-07D9-3C42-BB0E-E184CCBD13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6628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480E896-46AA-B381-3463-C453A3B415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A8163-1E0D-6B4A-A3A9-8493DA22FE3B}" type="datetime1">
              <a:rPr lang="en-US" smtClean="0"/>
              <a:t>11/13/24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B00C293-BB17-7D4A-B212-579FA8E3E2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A395BC-56EB-EEF5-A657-38307687C4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AF0FC-07D9-3C42-BB0E-E184CCBD13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2320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1EAB79-B771-1102-BF46-FF690BDC8C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09B85E-8994-4EB1-8939-52DCC094CB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D06434-ACEB-6F8A-804A-460185B61B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3DD547-EB7B-987F-4521-F60ABB875B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8E043-532A-B84A-B6B4-8713308587CA}" type="datetime1">
              <a:rPr lang="en-US" smtClean="0"/>
              <a:t>11/13/24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A98F4D-74C7-27B4-001A-B16597223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70919E-620E-CC37-4F83-6BB37D78DA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AF0FC-07D9-3C42-BB0E-E184CCBD13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8731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0B0A3E-8939-CDF4-8FAF-070B44CDA6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62C3349-F8D2-2D5D-D4B1-A99ED642698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7B4968-86B8-264F-9B8D-C122CD3B3F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445A41-CCBB-7528-0502-607FA4EA79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FFD27-5C9B-404B-A3FA-91274A73F5E4}" type="datetime1">
              <a:rPr lang="en-US" smtClean="0"/>
              <a:t>11/13/24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746476-FFBC-ED00-AE2A-522C671A18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E074AB-D488-B914-903F-0708D6D2B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AF0FC-07D9-3C42-BB0E-E184CCBD13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6688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5D50875-F89D-9EFE-0BAD-8838EC54CB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CDF440-87D1-9A84-7530-6232AF1742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98E547-E68C-BCE8-79EA-23D8F089B4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245983-634B-DD42-BEF9-A65CF3A05287}" type="datetime1">
              <a:rPr lang="en-US" smtClean="0"/>
              <a:t>11/13/24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34667A-3104-C76D-0EA7-47D0FCE075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E85880-CD02-3E13-C344-ABC75D87C8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EAF0FC-07D9-3C42-BB0E-E184CCBD13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647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cds.cern.ch/record/1734121?ln=en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DB50A3-79B0-BCA8-4B3E-1034B9D146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868362"/>
            <a:ext cx="9144000" cy="2387600"/>
          </a:xfrm>
        </p:spPr>
        <p:txBody>
          <a:bodyPr>
            <a:normAutofit/>
          </a:bodyPr>
          <a:lstStyle/>
          <a:p>
            <a:r>
              <a:rPr lang="en-US" sz="4400" b="1" dirty="0"/>
              <a:t>Observation of </a:t>
            </a:r>
            <a:r>
              <a:rPr lang="en-US" sz="4400" b="1" dirty="0">
                <a:latin typeface="Symbol" pitchFamily="2" charset="2"/>
              </a:rPr>
              <a:t>LK*(892) </a:t>
            </a:r>
            <a:r>
              <a:rPr lang="en-US" sz="4400" b="1" dirty="0"/>
              <a:t>in electroproduction</a:t>
            </a:r>
            <a:br>
              <a:rPr lang="en-US" sz="4400" b="1" dirty="0"/>
            </a:br>
            <a:r>
              <a:rPr lang="en-US" sz="4400" b="1" dirty="0"/>
              <a:t>using RGK Pass-2 Fall-18 Data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E4280C-78EE-47E3-26BC-C709C7ABA91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CLAS12 Collaboration Meeting</a:t>
            </a:r>
          </a:p>
          <a:p>
            <a:r>
              <a:rPr lang="en-US" dirty="0"/>
              <a:t>Nov 14, 2024</a:t>
            </a:r>
          </a:p>
          <a:p>
            <a:endParaRPr lang="en-US" dirty="0"/>
          </a:p>
          <a:p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Veronique Ziegler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E852C9D2-9CCE-ACE0-6FDB-E553F36004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2328" y="0"/>
            <a:ext cx="2709672" cy="1450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53778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96E36FB-C9DE-9F22-C38A-7B889EA3EDCC}"/>
              </a:ext>
            </a:extLst>
          </p:cNvPr>
          <p:cNvSpPr/>
          <p:nvPr/>
        </p:nvSpPr>
        <p:spPr>
          <a:xfrm>
            <a:off x="6095992" y="829296"/>
            <a:ext cx="5801256" cy="5742328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>
            <a:bevelT w="2159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76DDA20-0E61-E73C-D2EA-BDC84B86D481}"/>
              </a:ext>
            </a:extLst>
          </p:cNvPr>
          <p:cNvSpPr txBox="1">
            <a:spLocks/>
          </p:cNvSpPr>
          <p:nvPr/>
        </p:nvSpPr>
        <p:spPr>
          <a:xfrm>
            <a:off x="-8" y="-583"/>
            <a:ext cx="12192000" cy="713675"/>
          </a:xfrm>
          <a:prstGeom prst="rect">
            <a:avLst/>
          </a:prstGeom>
          <a:solidFill>
            <a:srgbClr val="DBDBDB"/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Outlook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C344485-DB1C-9E9A-385B-2C36099D76DA}"/>
              </a:ext>
            </a:extLst>
          </p:cNvPr>
          <p:cNvCxnSpPr/>
          <p:nvPr/>
        </p:nvCxnSpPr>
        <p:spPr>
          <a:xfrm>
            <a:off x="0" y="713092"/>
            <a:ext cx="12191992" cy="0"/>
          </a:xfrm>
          <a:prstGeom prst="line">
            <a:avLst/>
          </a:prstGeom>
          <a:ln w="412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9E55B091-F3A9-DB7D-9781-5F90929501ED}"/>
              </a:ext>
            </a:extLst>
          </p:cNvPr>
          <p:cNvSpPr txBox="1"/>
          <p:nvPr/>
        </p:nvSpPr>
        <p:spPr>
          <a:xfrm>
            <a:off x="294752" y="889843"/>
            <a:ext cx="5357410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Evidence for reactions ep </a:t>
            </a:r>
            <a:r>
              <a:rPr lang="en-US" dirty="0">
                <a:sym typeface="Wingdings" pitchFamily="2" charset="2"/>
              </a:rPr>
              <a:t> e’ </a:t>
            </a:r>
            <a:r>
              <a:rPr lang="en-US" dirty="0">
                <a:latin typeface="Symbol" pitchFamily="2" charset="2"/>
                <a:sym typeface="Wingdings" pitchFamily="2" charset="2"/>
              </a:rPr>
              <a:t>L(S</a:t>
            </a:r>
            <a:r>
              <a:rPr lang="en-US" baseline="30000" dirty="0">
                <a:latin typeface="Symbol" pitchFamily="2" charset="2"/>
                <a:sym typeface="Wingdings" pitchFamily="2" charset="2"/>
              </a:rPr>
              <a:t>0</a:t>
            </a:r>
            <a:r>
              <a:rPr lang="en-US" dirty="0">
                <a:latin typeface="Symbol" pitchFamily="2" charset="2"/>
                <a:sym typeface="Wingdings" pitchFamily="2" charset="2"/>
              </a:rPr>
              <a:t>)</a:t>
            </a:r>
            <a:r>
              <a:rPr lang="en-US" dirty="0">
                <a:sym typeface="Wingdings" pitchFamily="2" charset="2"/>
              </a:rPr>
              <a:t> K*</a:t>
            </a:r>
            <a:r>
              <a:rPr lang="en-US" baseline="30000" dirty="0">
                <a:sym typeface="Wingdings" pitchFamily="2" charset="2"/>
              </a:rPr>
              <a:t>+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ym typeface="Wingdings" pitchFamily="2" charset="2"/>
              </a:rPr>
              <a:t>Study of </a:t>
            </a:r>
            <a:r>
              <a:rPr lang="en-US" dirty="0"/>
              <a:t>reaction ep </a:t>
            </a:r>
            <a:r>
              <a:rPr lang="en-US" dirty="0">
                <a:sym typeface="Wingdings" pitchFamily="2" charset="2"/>
              </a:rPr>
              <a:t> e’ </a:t>
            </a:r>
            <a:r>
              <a:rPr lang="en-US" dirty="0">
                <a:latin typeface="Symbol" pitchFamily="2" charset="2"/>
                <a:sym typeface="Wingdings" pitchFamily="2" charset="2"/>
              </a:rPr>
              <a:t>L</a:t>
            </a:r>
            <a:r>
              <a:rPr lang="en-US" dirty="0">
                <a:sym typeface="Wingdings" pitchFamily="2" charset="2"/>
              </a:rPr>
              <a:t> K*</a:t>
            </a:r>
            <a:r>
              <a:rPr lang="en-US" baseline="30000" dirty="0">
                <a:sym typeface="Wingdings" pitchFamily="2" charset="2"/>
              </a:rPr>
              <a:t>+</a:t>
            </a:r>
            <a:r>
              <a:rPr lang="en-US" dirty="0">
                <a:sym typeface="Wingdings" pitchFamily="2" charset="2"/>
              </a:rPr>
              <a:t> important to shed light into hadronization process involved in </a:t>
            </a:r>
            <a:r>
              <a:rPr lang="en-US" dirty="0">
                <a:latin typeface="Symbol" pitchFamily="2" charset="2"/>
                <a:sym typeface="Wingdings" pitchFamily="2" charset="2"/>
              </a:rPr>
              <a:t>L</a:t>
            </a:r>
            <a:r>
              <a:rPr lang="en-US" dirty="0">
                <a:sym typeface="Wingdings" pitchFamily="2" charset="2"/>
              </a:rPr>
              <a:t> production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500" dirty="0">
              <a:sym typeface="Wingdings" pitchFamily="2" charset="2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ym typeface="Wingdings" pitchFamily="2" charset="2"/>
              </a:rPr>
              <a:t>CLAS published results on photoproduction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500" dirty="0">
              <a:sym typeface="Wingdings" pitchFamily="2" charset="2"/>
            </a:endParaRPr>
          </a:p>
          <a:p>
            <a:pPr marL="1200150" lvl="2" indent="-285750">
              <a:buFont typeface="Wingdings" pitchFamily="2" charset="2"/>
              <a:buChar char="§"/>
            </a:pPr>
            <a:r>
              <a:rPr lang="en-US" sz="1200" b="0" i="0" u="none" strike="noStrike" dirty="0">
                <a:solidFill>
                  <a:srgbClr val="212121"/>
                </a:solidFill>
                <a:effectLst/>
                <a:latin typeface="Mangal" panose="02040503050203030202" pitchFamily="18" charset="0"/>
                <a:cs typeface="Mangal" panose="02040503050203030202" pitchFamily="18" charset="0"/>
              </a:rPr>
              <a:t>W. Tang et al. (CLAS Collaboration), "Cross Sections for the gamma p --&gt; K</a:t>
            </a:r>
            <a:r>
              <a:rPr lang="en-US" sz="1200" b="0" i="0" u="none" strike="noStrike" baseline="30000" dirty="0">
                <a:solidFill>
                  <a:srgbClr val="212121"/>
                </a:solidFill>
                <a:effectLst/>
                <a:latin typeface="Mangal" panose="02040503050203030202" pitchFamily="18" charset="0"/>
                <a:cs typeface="Mangal" panose="02040503050203030202" pitchFamily="18" charset="0"/>
              </a:rPr>
              <a:t>*+</a:t>
            </a:r>
            <a:r>
              <a:rPr lang="en-US" sz="1200" b="0" i="0" u="none" strike="noStrike" dirty="0">
                <a:solidFill>
                  <a:srgbClr val="212121"/>
                </a:solidFill>
                <a:effectLst/>
                <a:latin typeface="Mangal" panose="02040503050203030202" pitchFamily="18" charset="0"/>
                <a:cs typeface="Mangal" panose="02040503050203030202" pitchFamily="18" charset="0"/>
              </a:rPr>
              <a:t>Lambda and  gamma p --&gt; K</a:t>
            </a:r>
            <a:r>
              <a:rPr lang="en-US" sz="1200" b="0" i="0" u="none" strike="noStrike" baseline="30000" dirty="0">
                <a:solidFill>
                  <a:srgbClr val="212121"/>
                </a:solidFill>
                <a:effectLst/>
                <a:latin typeface="Mangal" panose="02040503050203030202" pitchFamily="18" charset="0"/>
                <a:cs typeface="Mangal" panose="02040503050203030202" pitchFamily="18" charset="0"/>
              </a:rPr>
              <a:t>*+</a:t>
            </a:r>
            <a:r>
              <a:rPr lang="en-US" sz="1200" b="0" i="0" u="none" strike="noStrike" dirty="0">
                <a:solidFill>
                  <a:srgbClr val="212121"/>
                </a:solidFill>
                <a:effectLst/>
                <a:latin typeface="Mangal" panose="02040503050203030202" pitchFamily="18" charset="0"/>
                <a:cs typeface="Mangal" panose="02040503050203030202" pitchFamily="18" charset="0"/>
              </a:rPr>
              <a:t>Sigma</a:t>
            </a:r>
            <a:r>
              <a:rPr lang="en-US" sz="1200" b="0" i="0" u="none" strike="noStrike" baseline="30000" dirty="0">
                <a:solidFill>
                  <a:srgbClr val="212121"/>
                </a:solidFill>
                <a:effectLst/>
                <a:latin typeface="Mangal" panose="02040503050203030202" pitchFamily="18" charset="0"/>
                <a:cs typeface="Mangal" panose="02040503050203030202" pitchFamily="18" charset="0"/>
              </a:rPr>
              <a:t>0</a:t>
            </a:r>
            <a:r>
              <a:rPr lang="en-US" sz="1200" b="0" i="0" u="none" strike="noStrike" dirty="0">
                <a:solidFill>
                  <a:srgbClr val="212121"/>
                </a:solidFill>
                <a:effectLst/>
                <a:latin typeface="Mangal" panose="02040503050203030202" pitchFamily="18" charset="0"/>
                <a:cs typeface="Mangal" panose="02040503050203030202" pitchFamily="18" charset="0"/>
              </a:rPr>
              <a:t> Reactions Measured at CLAS", Phys. Rev. C 87, 065204 (2013).</a:t>
            </a:r>
            <a:br>
              <a:rPr lang="en-US" sz="1200" b="0" i="0" u="none" strike="noStrike" dirty="0">
                <a:solidFill>
                  <a:srgbClr val="212121"/>
                </a:solidFill>
                <a:effectLst/>
                <a:latin typeface="Mangal" panose="02040503050203030202" pitchFamily="18" charset="0"/>
                <a:cs typeface="Mangal" panose="02040503050203030202" pitchFamily="18" charset="0"/>
              </a:rPr>
            </a:br>
            <a:endParaRPr lang="en-US" sz="1200" b="0" i="0" u="none" strike="noStrike" dirty="0">
              <a:solidFill>
                <a:srgbClr val="212121"/>
              </a:solidFill>
              <a:effectLst/>
              <a:latin typeface="Mangal" panose="02040503050203030202" pitchFamily="18" charset="0"/>
              <a:cs typeface="Mangal" panose="02040503050203030202" pitchFamily="18" charset="0"/>
            </a:endParaRPr>
          </a:p>
          <a:p>
            <a:pPr marL="1200150" lvl="2" indent="-285750">
              <a:buFont typeface="Wingdings" pitchFamily="2" charset="2"/>
              <a:buChar char="§"/>
            </a:pPr>
            <a:r>
              <a:rPr lang="en-US" sz="1200" b="0" i="0" u="none" strike="noStrike" dirty="0">
                <a:solidFill>
                  <a:srgbClr val="212121"/>
                </a:solidFill>
                <a:effectLst/>
                <a:latin typeface="Mangal" panose="02040503050203030202" pitchFamily="18" charset="0"/>
                <a:cs typeface="Mangal" panose="02040503050203030202" pitchFamily="18" charset="0"/>
              </a:rPr>
              <a:t>I. </a:t>
            </a:r>
            <a:r>
              <a:rPr lang="en-US" sz="1200" b="0" i="0" u="none" strike="noStrike" dirty="0" err="1">
                <a:solidFill>
                  <a:srgbClr val="212121"/>
                </a:solidFill>
                <a:effectLst/>
                <a:latin typeface="Mangal" panose="02040503050203030202" pitchFamily="18" charset="0"/>
                <a:cs typeface="Mangal" panose="02040503050203030202" pitchFamily="18" charset="0"/>
              </a:rPr>
              <a:t>Hleiqawi</a:t>
            </a:r>
            <a:r>
              <a:rPr lang="en-US" sz="1200" b="0" i="0" u="none" strike="noStrike" dirty="0">
                <a:solidFill>
                  <a:srgbClr val="212121"/>
                </a:solidFill>
                <a:effectLst/>
                <a:latin typeface="Mangal" panose="02040503050203030202" pitchFamily="18" charset="0"/>
                <a:cs typeface="Mangal" panose="02040503050203030202" pitchFamily="18" charset="0"/>
              </a:rPr>
              <a:t> et al. (CLAS Collaboration), "Cross Sections for the gamma p --&gt; K*</a:t>
            </a:r>
            <a:r>
              <a:rPr lang="en-US" sz="1200" b="0" i="0" u="none" strike="noStrike" baseline="30000" dirty="0">
                <a:solidFill>
                  <a:srgbClr val="212121"/>
                </a:solidFill>
                <a:effectLst/>
                <a:latin typeface="Mangal" panose="02040503050203030202" pitchFamily="18" charset="0"/>
                <a:cs typeface="Mangal" panose="02040503050203030202" pitchFamily="18" charset="0"/>
              </a:rPr>
              <a:t>0</a:t>
            </a:r>
            <a:r>
              <a:rPr lang="en-US" sz="1200" b="0" i="0" u="none" strike="noStrike" dirty="0">
                <a:solidFill>
                  <a:srgbClr val="212121"/>
                </a:solidFill>
                <a:effectLst/>
                <a:latin typeface="Mangal" panose="02040503050203030202" pitchFamily="18" charset="0"/>
                <a:cs typeface="Mangal" panose="02040503050203030202" pitchFamily="18" charset="0"/>
              </a:rPr>
              <a:t>Sigma+ Reaction at </a:t>
            </a:r>
            <a:r>
              <a:rPr lang="en-US" sz="1200" b="0" i="0" u="none" strike="noStrike" dirty="0" err="1">
                <a:solidFill>
                  <a:srgbClr val="212121"/>
                </a:solidFill>
                <a:effectLst/>
                <a:latin typeface="Mangal" panose="02040503050203030202" pitchFamily="18" charset="0"/>
                <a:cs typeface="Mangal" panose="02040503050203030202" pitchFamily="18" charset="0"/>
              </a:rPr>
              <a:t>Egamma</a:t>
            </a:r>
            <a:r>
              <a:rPr lang="en-US" sz="1200" b="0" i="0" u="none" strike="noStrike" dirty="0">
                <a:solidFill>
                  <a:srgbClr val="212121"/>
                </a:solidFill>
                <a:effectLst/>
                <a:latin typeface="Mangal" panose="02040503050203030202" pitchFamily="18" charset="0"/>
                <a:cs typeface="Mangal" panose="02040503050203030202" pitchFamily="18" charset="0"/>
              </a:rPr>
              <a:t> = 1.7 - 3.0 GeV", Phys. Rev. C 75, 042201 (R) (2007).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ym typeface="Wingdings" pitchFamily="2" charset="2"/>
              </a:rPr>
              <a:t>No current results on electroproduction </a:t>
            </a:r>
            <a:endParaRPr lang="en-US" b="0" i="0" u="none" strike="noStrike" dirty="0">
              <a:solidFill>
                <a:srgbClr val="212121"/>
              </a:solidFill>
              <a:effectLst/>
              <a:latin typeface="Mangal" panose="02040503050203030202" pitchFamily="18" charset="0"/>
              <a:cs typeface="Mangal" panose="02040503050203030202" pitchFamily="18" charset="0"/>
            </a:endParaRPr>
          </a:p>
          <a:p>
            <a:pPr lvl="1"/>
            <a:endParaRPr lang="en-US" dirty="0">
              <a:sym typeface="Wingdings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ym typeface="Wingdings" pitchFamily="2" charset="2"/>
              </a:rPr>
              <a:t>Possibility of cross section measurement </a:t>
            </a:r>
            <a:r>
              <a:rPr lang="en-US" dirty="0"/>
              <a:t>&amp; comparison of induced polarization of the </a:t>
            </a:r>
            <a:r>
              <a:rPr lang="en-US" dirty="0">
                <a:latin typeface="Symbol" pitchFamily="2" charset="2"/>
              </a:rPr>
              <a:t>L</a:t>
            </a:r>
            <a:r>
              <a:rPr lang="en-US" dirty="0"/>
              <a:t> in the reaction ep </a:t>
            </a:r>
            <a:r>
              <a:rPr lang="en-US" dirty="0">
                <a:sym typeface="Wingdings" pitchFamily="2" charset="2"/>
              </a:rPr>
              <a:t> e’ </a:t>
            </a:r>
            <a:r>
              <a:rPr lang="en-US" dirty="0">
                <a:latin typeface="Symbol" pitchFamily="2" charset="2"/>
                <a:sym typeface="Wingdings" pitchFamily="2" charset="2"/>
              </a:rPr>
              <a:t>L</a:t>
            </a:r>
            <a:r>
              <a:rPr lang="en-US" dirty="0">
                <a:sym typeface="Wingdings" pitchFamily="2" charset="2"/>
              </a:rPr>
              <a:t> K</a:t>
            </a:r>
            <a:r>
              <a:rPr lang="en-US" baseline="30000" dirty="0">
                <a:sym typeface="Wingdings" pitchFamily="2" charset="2"/>
              </a:rPr>
              <a:t>+</a:t>
            </a:r>
            <a:r>
              <a:rPr lang="en-US" dirty="0">
                <a:sym typeface="Wingdings" pitchFamily="2" charset="2"/>
              </a:rPr>
              <a:t> to the reaction </a:t>
            </a:r>
            <a:r>
              <a:rPr lang="en-US" dirty="0"/>
              <a:t>ep </a:t>
            </a:r>
            <a:r>
              <a:rPr lang="en-US" dirty="0">
                <a:sym typeface="Wingdings" pitchFamily="2" charset="2"/>
              </a:rPr>
              <a:t> e’ </a:t>
            </a:r>
            <a:r>
              <a:rPr lang="en-US" dirty="0">
                <a:latin typeface="Symbol" pitchFamily="2" charset="2"/>
                <a:sym typeface="Wingdings" pitchFamily="2" charset="2"/>
              </a:rPr>
              <a:t>L</a:t>
            </a:r>
            <a:r>
              <a:rPr lang="en-US" dirty="0">
                <a:sym typeface="Wingdings" pitchFamily="2" charset="2"/>
              </a:rPr>
              <a:t> K</a:t>
            </a:r>
            <a:r>
              <a:rPr lang="en-US" baseline="30000" dirty="0">
                <a:sym typeface="Wingdings" pitchFamily="2" charset="2"/>
              </a:rPr>
              <a:t>*+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00" baseline="30000" dirty="0">
              <a:sym typeface="Wingdings" pitchFamily="2" charset="2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sym typeface="Wingdings" pitchFamily="2" charset="2"/>
              </a:rPr>
              <a:t>Binning in different kinematics variables requires more statistics  wait for complete 2024 dataset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9A93D49-230C-E968-4AF1-E4879B66F6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1043" y="1519647"/>
            <a:ext cx="4595252" cy="498182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3678B20-3554-E4B0-E1F0-227A0306A2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3078" y="929776"/>
            <a:ext cx="1960146" cy="1776778"/>
          </a:xfrm>
          <a:prstGeom prst="rect">
            <a:avLst/>
          </a:prstGeom>
          <a:scene3d>
            <a:camera prst="orthographicFront"/>
            <a:lightRig rig="threePt" dir="t"/>
          </a:scene3d>
          <a:sp3d extrusionH="76200">
            <a:bevelT h="152400"/>
            <a:extrusionClr>
              <a:schemeClr val="bg2"/>
            </a:extrusionClr>
          </a:sp3d>
        </p:spPr>
      </p:pic>
      <p:sp>
        <p:nvSpPr>
          <p:cNvPr id="6" name="Slide Number Placeholder 28">
            <a:extLst>
              <a:ext uri="{FF2B5EF4-FFF2-40B4-BE49-F238E27FC236}">
                <a16:creationId xmlns:a16="http://schemas.microsoft.com/office/drawing/2014/main" id="{FBEA0044-02D6-64C6-8FA5-45099355FC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30050" y="6583567"/>
            <a:ext cx="331647" cy="274434"/>
          </a:xfrm>
        </p:spPr>
        <p:txBody>
          <a:bodyPr/>
          <a:lstStyle/>
          <a:p>
            <a:fld id="{CDEAF0FC-07D9-3C42-BB0E-E184CCBD13EE}" type="slidenum">
              <a:rPr lang="en-US" sz="1100" smtClean="0">
                <a:solidFill>
                  <a:srgbClr val="C00000"/>
                </a:solidFill>
                <a:latin typeface="Chalkboard" panose="03050602040202020205" pitchFamily="66" charset="77"/>
              </a:rPr>
              <a:pPr/>
              <a:t>10</a:t>
            </a:fld>
            <a:endParaRPr lang="en-US" sz="1100" dirty="0">
              <a:solidFill>
                <a:srgbClr val="C00000"/>
              </a:solidFill>
              <a:latin typeface="Chalkboard" panose="03050602040202020205" pitchFamily="66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6405915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2E8237B-DA4A-1D5D-449D-3EEC5AE67E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36825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BACKUP SLIDES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E4B5FC9-FDBB-3055-E2E3-CAAC957A1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AF0FC-07D9-3C42-BB0E-E184CCBD13E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9599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3F103A-5958-7C42-03D9-7048779EC0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392" y="81661"/>
            <a:ext cx="1850136" cy="448691"/>
          </a:xfrm>
        </p:spPr>
        <p:txBody>
          <a:bodyPr>
            <a:normAutofit fontScale="90000"/>
          </a:bodyPr>
          <a:lstStyle/>
          <a:p>
            <a:r>
              <a:rPr lang="en-US" sz="2800" dirty="0"/>
              <a:t>RGA Fall18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7D67510-9242-6F87-0606-F7B804E63F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AF0FC-07D9-3C42-BB0E-E184CCBD13EE}" type="slidenum">
              <a:rPr lang="en-US" smtClean="0"/>
              <a:t>12</a:t>
            </a:fld>
            <a:endParaRPr lang="en-US"/>
          </a:p>
        </p:txBody>
      </p:sp>
      <p:pic>
        <p:nvPicPr>
          <p:cNvPr id="4" name="Content Placeholder 5">
            <a:extLst>
              <a:ext uri="{FF2B5EF4-FFF2-40B4-BE49-F238E27FC236}">
                <a16:creationId xmlns:a16="http://schemas.microsoft.com/office/drawing/2014/main" id="{CE32534A-FB6C-4C12-59D8-BC348EE6F2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3488643" y="-988902"/>
            <a:ext cx="6747856" cy="8732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9355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2848650F-A5A0-14B2-3D25-9ACADF03563B}"/>
              </a:ext>
            </a:extLst>
          </p:cNvPr>
          <p:cNvSpPr txBox="1"/>
          <p:nvPr/>
        </p:nvSpPr>
        <p:spPr>
          <a:xfrm>
            <a:off x="0" y="-50800"/>
            <a:ext cx="12192000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</a:rPr>
              <a:t>Motivation</a:t>
            </a:r>
            <a:endParaRPr lang="en-US" sz="2400" b="1" baseline="-25000" dirty="0">
              <a:solidFill>
                <a:srgbClr val="C00000"/>
              </a:solidFill>
            </a:endParaRPr>
          </a:p>
        </p:txBody>
      </p:sp>
      <p:sp>
        <p:nvSpPr>
          <p:cNvPr id="9" name="Slide Number Placeholder 28">
            <a:extLst>
              <a:ext uri="{FF2B5EF4-FFF2-40B4-BE49-F238E27FC236}">
                <a16:creationId xmlns:a16="http://schemas.microsoft.com/office/drawing/2014/main" id="{BC237EA1-6BAF-F101-A35D-CE712FCBC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30050" y="6583567"/>
            <a:ext cx="331647" cy="274434"/>
          </a:xfrm>
        </p:spPr>
        <p:txBody>
          <a:bodyPr/>
          <a:lstStyle/>
          <a:p>
            <a:fld id="{CDEAF0FC-07D9-3C42-BB0E-E184CCBD13EE}" type="slidenum">
              <a:rPr lang="en-US" sz="1100" smtClean="0">
                <a:solidFill>
                  <a:srgbClr val="C00000"/>
                </a:solidFill>
                <a:latin typeface="Chalkboard" panose="03050602040202020205" pitchFamily="66" charset="77"/>
              </a:rPr>
              <a:pPr/>
              <a:t>2</a:t>
            </a:fld>
            <a:endParaRPr lang="en-US" sz="1100" dirty="0">
              <a:solidFill>
                <a:srgbClr val="C00000"/>
              </a:solidFill>
              <a:latin typeface="Chalkboard" panose="03050602040202020205" pitchFamily="66" charset="77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B352F4E-301D-C210-B647-E54882086D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03" y="966330"/>
            <a:ext cx="3757969" cy="589166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60AAF62-730A-C992-F0EF-0557EC49DC2A}"/>
              </a:ext>
            </a:extLst>
          </p:cNvPr>
          <p:cNvSpPr txBox="1"/>
          <p:nvPr/>
        </p:nvSpPr>
        <p:spPr>
          <a:xfrm>
            <a:off x="0" y="388823"/>
            <a:ext cx="382872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0" i="0" u="none" strike="noStrike" dirty="0">
                <a:solidFill>
                  <a:srgbClr val="212121"/>
                </a:solidFill>
                <a:effectLst/>
                <a:latin typeface="Calibri" panose="020F0502020204030204" pitchFamily="34" charset="0"/>
              </a:rPr>
              <a:t>D.S. Carman, T.-S.H. Lee, M.D. </a:t>
            </a:r>
            <a:r>
              <a:rPr lang="en-US" sz="1200" b="0" i="0" u="none" strike="noStrike" dirty="0" err="1">
                <a:solidFill>
                  <a:srgbClr val="212121"/>
                </a:solidFill>
                <a:effectLst/>
                <a:latin typeface="Calibri" panose="020F0502020204030204" pitchFamily="34" charset="0"/>
              </a:rPr>
              <a:t>Mestayer</a:t>
            </a:r>
            <a:r>
              <a:rPr lang="en-US" sz="1200" b="0" i="0" u="none" strike="noStrike" dirty="0">
                <a:solidFill>
                  <a:srgbClr val="212121"/>
                </a:solidFill>
                <a:effectLst/>
                <a:latin typeface="Calibri" panose="020F0502020204030204" pitchFamily="34" charset="0"/>
              </a:rPr>
              <a:t>, R.A. Schumacher, "Polarized Hyperons Probe Dynamic of Quark Spin", </a:t>
            </a:r>
          </a:p>
          <a:p>
            <a:r>
              <a:rPr lang="en-US" sz="1200" b="0" i="0" dirty="0">
                <a:effectLst/>
                <a:latin typeface="Calibri" panose="020F0502020204030204" pitchFamily="34" charset="0"/>
                <a:hlinkClick r:id="rId3" tooltip="https://cds.cern.ch/record/1734121?ln=en"/>
              </a:rPr>
              <a:t>CERN Courier September 2007</a:t>
            </a:r>
            <a:endParaRPr lang="en-US" sz="1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A24B257-35A0-5658-FEFA-2F34C534FD6B}"/>
                  </a:ext>
                </a:extLst>
              </p:cNvPr>
              <p:cNvSpPr txBox="1"/>
              <p:nvPr/>
            </p:nvSpPr>
            <p:spPr>
              <a:xfrm>
                <a:off x="3962400" y="381369"/>
                <a:ext cx="8072284" cy="65710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Studies of beam-recoil spin transfer in electro-produced K</a:t>
                </a:r>
                <a:r>
                  <a:rPr lang="en-US" baseline="30000" dirty="0"/>
                  <a:t>+</a:t>
                </a:r>
                <a:r>
                  <a:rPr lang="en-US" dirty="0">
                    <a:latin typeface="Symbol" pitchFamily="2" charset="2"/>
                  </a:rPr>
                  <a:t>L</a:t>
                </a:r>
                <a:r>
                  <a:rPr lang="en-US" dirty="0"/>
                  <a:t> final states from unpolarized proton target have shown that the </a:t>
                </a:r>
                <a:r>
                  <a:rPr lang="en-US" dirty="0">
                    <a:latin typeface="Symbol" pitchFamily="2" charset="2"/>
                  </a:rPr>
                  <a:t>L</a:t>
                </a:r>
                <a:r>
                  <a:rPr lang="en-US" dirty="0"/>
                  <a:t> polarization is predominantly in the direction of the spin of the virtual photon.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Two quark-based models explaining the dynamics with assumption of spectator J</a:t>
                </a:r>
                <a:r>
                  <a:rPr lang="en-US" baseline="30000" dirty="0"/>
                  <a:t>PC</a:t>
                </a:r>
                <a:r>
                  <a:rPr lang="en-US" dirty="0"/>
                  <a:t> = 0</a:t>
                </a:r>
                <a:r>
                  <a:rPr lang="en-US" baseline="30000" dirty="0"/>
                  <a:t>+</a:t>
                </a:r>
                <a:r>
                  <a:rPr lang="en-US" dirty="0"/>
                  <a:t> di-quark: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b="1" dirty="0"/>
                  <a:t>The flux tube model </a:t>
                </a:r>
                <a:r>
                  <a:rPr lang="en-US" dirty="0"/>
                  <a:t>(DS Carman </a:t>
                </a:r>
                <a:r>
                  <a:rPr lang="en-US" i="1" dirty="0"/>
                  <a:t>et al. </a:t>
                </a:r>
                <a:r>
                  <a:rPr lang="en-US" dirty="0"/>
                  <a:t>2003 </a:t>
                </a:r>
                <a:r>
                  <a:rPr lang="en-US" i="1" dirty="0"/>
                  <a:t>Phys. Rev. Lett. </a:t>
                </a:r>
                <a:r>
                  <a:rPr lang="en-US" b="1" dirty="0"/>
                  <a:t>90 </a:t>
                </a:r>
                <a:r>
                  <a:rPr lang="en-US" dirty="0"/>
                  <a:t>131804):    the virtual </a:t>
                </a:r>
                <a:r>
                  <a:rPr lang="en-US" dirty="0">
                    <a:latin typeface="Symbol" pitchFamily="2" charset="2"/>
                  </a:rPr>
                  <a:t>g</a:t>
                </a:r>
                <a:r>
                  <a:rPr lang="en-US" dirty="0"/>
                  <a:t> strikes an oppositely polarized  u-quark inside the proton.  The spin of the u-quark flips (helicity conservation) and recoils from the neighboring quarks causing the  gluonic flux tube to stretch.  When the flux tube has sufficient energy, an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</m:t>
                    </m:r>
                    <m:acc>
                      <m:accPr>
                        <m:chr m:val="̅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acc>
                  </m:oMath>
                </a14:m>
                <a:r>
                  <a:rPr lang="en-US" dirty="0"/>
                  <a:t> pair is produced (hadronization).  If the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𝑠</m:t>
                    </m:r>
                    <m:acc>
                      <m:accPr>
                        <m:chr m:val="̅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acc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spins are anti-aligned and the spin of the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acc>
                  </m:oMath>
                </a14:m>
                <a:r>
                  <a:rPr lang="en-US" dirty="0"/>
                  <a:t> is anti-aligned with the u-quark spin, then the spin of the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-quark is predominantly in the direction of the virtual photon.  The </a:t>
                </a:r>
                <a:r>
                  <a:rPr lang="en-US" dirty="0">
                    <a:latin typeface="Symbol" pitchFamily="2" charset="2"/>
                  </a:rPr>
                  <a:t>L</a:t>
                </a:r>
                <a:r>
                  <a:rPr lang="en-US" dirty="0"/>
                  <a:t> spin ~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-quark spin also in the direction of </a:t>
                </a:r>
                <a:r>
                  <a:rPr lang="en-US" dirty="0">
                    <a:latin typeface="Symbol" pitchFamily="2" charset="2"/>
                  </a:rPr>
                  <a:t>g*</a:t>
                </a:r>
                <a:r>
                  <a:rPr lang="en-US" dirty="0"/>
                  <a:t>.  </a:t>
                </a:r>
              </a:p>
              <a:p>
                <a:pPr marL="1200150" lvl="2" indent="-285750">
                  <a:buFont typeface="Wingdings" pitchFamily="2" charset="2"/>
                  <a:buChar char="§"/>
                </a:pPr>
                <a:r>
                  <a:rPr lang="en-US" dirty="0"/>
                  <a:t>…but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</m:t>
                    </m:r>
                    <m:acc>
                      <m:accPr>
                        <m:chr m:val="̅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acc>
                  </m:oMath>
                </a14:m>
                <a:r>
                  <a:rPr lang="en-US" dirty="0"/>
                  <a:t> pair should be produced with J</a:t>
                </a:r>
                <a:r>
                  <a:rPr lang="en-US" baseline="30000" dirty="0"/>
                  <a:t>PC</a:t>
                </a:r>
                <a:r>
                  <a:rPr lang="en-US" dirty="0"/>
                  <a:t> = 0</a:t>
                </a:r>
                <a:r>
                  <a:rPr lang="en-US" baseline="30000" dirty="0"/>
                  <a:t>+</a:t>
                </a:r>
                <a:r>
                  <a:rPr lang="en-US" dirty="0"/>
                  <a:t> (aligned 2/3 of the time) according to </a:t>
                </a:r>
                <a:r>
                  <a:rPr lang="en-US" baseline="30000" dirty="0"/>
                  <a:t>3</a:t>
                </a:r>
                <a:r>
                  <a:rPr lang="en-US" dirty="0"/>
                  <a:t>P</a:t>
                </a:r>
                <a:r>
                  <a:rPr lang="en-US" baseline="-25000" dirty="0"/>
                  <a:t>0</a:t>
                </a:r>
                <a:r>
                  <a:rPr lang="en-US" dirty="0"/>
                  <a:t> model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b="1" dirty="0"/>
                  <a:t>Vector Meson Dominance [photo-production]</a:t>
                </a:r>
                <a:r>
                  <a:rPr lang="en-US" dirty="0"/>
                  <a:t> (R Schumacher Proc. in EJA):  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</m:t>
                    </m:r>
                    <m:acc>
                      <m:accPr>
                        <m:chr m:val="̅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acc>
                  </m:oMath>
                </a14:m>
                <a:r>
                  <a:rPr lang="en-US" dirty="0"/>
                  <a:t> pair is produced in a </a:t>
                </a:r>
                <a:r>
                  <a:rPr lang="en-US" baseline="30000" dirty="0"/>
                  <a:t>3</a:t>
                </a:r>
                <a:r>
                  <a:rPr lang="en-US" dirty="0"/>
                  <a:t>S</a:t>
                </a:r>
                <a:r>
                  <a:rPr lang="en-US" baseline="-25000" dirty="0"/>
                  <a:t>1</a:t>
                </a:r>
                <a:r>
                  <a:rPr lang="en-US" dirty="0"/>
                  <a:t> configuration.  The photon fluctuates into a virtual </a:t>
                </a:r>
                <a:r>
                  <a:rPr lang="en-US" dirty="0">
                    <a:latin typeface="Symbol" pitchFamily="2" charset="2"/>
                  </a:rPr>
                  <a:t>f</a:t>
                </a:r>
                <a:r>
                  <a:rPr lang="en-US" dirty="0"/>
                  <a:t> meson (with same polarization as photon). The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𝑠</m:t>
                    </m:r>
                    <m:acc>
                      <m:accPr>
                        <m:chr m:val="̅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acc>
                  </m:oMath>
                </a14:m>
                <a:r>
                  <a:rPr lang="en-US" dirty="0"/>
                  <a:t> pair spins aligned with the photon before hadronization. Hence, </a:t>
                </a:r>
                <a:r>
                  <a:rPr lang="en-US" dirty="0">
                    <a:latin typeface="Symbol" pitchFamily="2" charset="2"/>
                  </a:rPr>
                  <a:t>L</a:t>
                </a:r>
                <a:r>
                  <a:rPr lang="en-US" dirty="0"/>
                  <a:t> spin predominantly in the direction of the photon.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endParaRPr lang="en-US" sz="2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For the </a:t>
                </a:r>
                <a:r>
                  <a:rPr lang="en-US" b="1" dirty="0"/>
                  <a:t>electro-produced K</a:t>
                </a:r>
                <a:r>
                  <a:rPr lang="en-US" b="1" baseline="30000" dirty="0"/>
                  <a:t>*+</a:t>
                </a:r>
                <a:r>
                  <a:rPr lang="en-US" b="1" dirty="0">
                    <a:latin typeface="Symbol" pitchFamily="2" charset="2"/>
                  </a:rPr>
                  <a:t>L</a:t>
                </a:r>
                <a:r>
                  <a:rPr lang="en-US" b="1" dirty="0"/>
                  <a:t> </a:t>
                </a:r>
                <a:r>
                  <a:rPr lang="en-US" dirty="0"/>
                  <a:t>final state, the spin of the u-quark is the same as for K</a:t>
                </a:r>
                <a:r>
                  <a:rPr lang="en-US" baseline="30000" dirty="0"/>
                  <a:t>+</a:t>
                </a:r>
                <a:r>
                  <a:rPr lang="en-US" dirty="0">
                    <a:latin typeface="Symbol" pitchFamily="2" charset="2"/>
                  </a:rPr>
                  <a:t>L,</a:t>
                </a:r>
                <a:r>
                  <a:rPr lang="en-US" dirty="0"/>
                  <a:t> and if the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</m:t>
                    </m:r>
                    <m:acc>
                      <m:accPr>
                        <m:chr m:val="̅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acc>
                  </m:oMath>
                </a14:m>
                <a:r>
                  <a:rPr lang="en-US" dirty="0"/>
                  <a:t> pair is produced with anti-aligned spins, the </a:t>
                </a:r>
                <a:r>
                  <a:rPr lang="en-US" b="1" dirty="0">
                    <a:latin typeface="Symbol" pitchFamily="2" charset="2"/>
                  </a:rPr>
                  <a:t>L</a:t>
                </a:r>
                <a:r>
                  <a:rPr lang="en-US" b="1" dirty="0"/>
                  <a:t> spin direction should flip</a:t>
                </a:r>
                <a:r>
                  <a:rPr lang="en-US" dirty="0"/>
                  <a:t>.  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A24B257-35A0-5658-FEFA-2F34C534FD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2400" y="381369"/>
                <a:ext cx="8072284" cy="6571030"/>
              </a:xfrm>
              <a:prstGeom prst="rect">
                <a:avLst/>
              </a:prstGeom>
              <a:blipFill>
                <a:blip r:embed="rId4"/>
                <a:stretch>
                  <a:fillRect l="-472" t="-772" r="-15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744538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extLst>
              <a:ext uri="{FF2B5EF4-FFF2-40B4-BE49-F238E27FC236}">
                <a16:creationId xmlns:a16="http://schemas.microsoft.com/office/drawing/2014/main" id="{48CA40B7-554C-96D5-28B7-F9FB5631B5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6448" y="3609342"/>
            <a:ext cx="3591607" cy="324446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2D90BFB-A44B-8FF7-9FE0-B0A151F012AB}"/>
              </a:ext>
            </a:extLst>
          </p:cNvPr>
          <p:cNvSpPr txBox="1"/>
          <p:nvPr/>
        </p:nvSpPr>
        <p:spPr>
          <a:xfrm>
            <a:off x="0" y="-50800"/>
            <a:ext cx="12192000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  <a:latin typeface="Symbol" pitchFamily="2" charset="2"/>
              </a:rPr>
              <a:t>L</a:t>
            </a:r>
            <a:r>
              <a:rPr lang="en-US" sz="2400" b="1" dirty="0">
                <a:solidFill>
                  <a:srgbClr val="C00000"/>
                </a:solidFill>
              </a:rPr>
              <a:t> Candidate Selection</a:t>
            </a:r>
            <a:endParaRPr lang="en-US" sz="2400" b="1" baseline="-25000" dirty="0">
              <a:solidFill>
                <a:srgbClr val="C0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742563F-15E9-095E-7BB7-3C5DBAAF7BD4}"/>
              </a:ext>
            </a:extLst>
          </p:cNvPr>
          <p:cNvSpPr txBox="1"/>
          <p:nvPr/>
        </p:nvSpPr>
        <p:spPr>
          <a:xfrm>
            <a:off x="1" y="396423"/>
            <a:ext cx="12138836" cy="31854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tIns="91440" rIns="0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Selection of ep</a:t>
            </a:r>
            <a:r>
              <a:rPr lang="en-US" dirty="0">
                <a:sym typeface="Wingdings" pitchFamily="2" charset="2"/>
              </a:rPr>
              <a:t> e (p</a:t>
            </a:r>
            <a:r>
              <a:rPr lang="en-US" dirty="0">
                <a:latin typeface="Symbol" pitchFamily="2" charset="2"/>
                <a:sym typeface="Wingdings" pitchFamily="2" charset="2"/>
              </a:rPr>
              <a:t>p</a:t>
            </a:r>
            <a:r>
              <a:rPr lang="en-US" baseline="30000" dirty="0">
                <a:latin typeface="Symbol" pitchFamily="2" charset="2"/>
                <a:sym typeface="Wingdings" pitchFamily="2" charset="2"/>
              </a:rPr>
              <a:t>-</a:t>
            </a:r>
            <a:r>
              <a:rPr lang="en-US" dirty="0">
                <a:sym typeface="Wingdings" pitchFamily="2" charset="2"/>
              </a:rPr>
              <a:t>) X events using Fall18 (6.5 and 7.5 GeV) Pass-2 RGK data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ym typeface="Wingdings" pitchFamily="2" charset="2"/>
              </a:rPr>
              <a:t>Skim these events using detached vertex reconstruction algorithm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>
                <a:sym typeface="Wingdings" pitchFamily="2" charset="2"/>
              </a:rPr>
              <a:t>Creates analysis bank with vertex and momenta of each track and track pair candidate at the reconstructed detached vertex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>
                <a:sym typeface="Wingdings" pitchFamily="2" charset="2"/>
              </a:rPr>
              <a:t>Topology: p &amp; </a:t>
            </a:r>
            <a:r>
              <a:rPr lang="en-US" dirty="0">
                <a:latin typeface="Symbol" pitchFamily="2" charset="2"/>
                <a:sym typeface="Wingdings" pitchFamily="2" charset="2"/>
              </a:rPr>
              <a:t>p</a:t>
            </a:r>
            <a:r>
              <a:rPr lang="en-US" baseline="30000" dirty="0">
                <a:latin typeface="Symbol" pitchFamily="2" charset="2"/>
                <a:sym typeface="Wingdings" pitchFamily="2" charset="2"/>
              </a:rPr>
              <a:t>-</a:t>
            </a:r>
            <a:r>
              <a:rPr lang="en-US" dirty="0">
                <a:sym typeface="Wingdings" pitchFamily="2" charset="2"/>
              </a:rPr>
              <a:t> in FD: improved resolution and signal-to-background ratio (study documented in </a:t>
            </a:r>
            <a:r>
              <a:rPr lang="en-US" dirty="0">
                <a:latin typeface="Symbol" pitchFamily="2" charset="2"/>
                <a:sym typeface="Wingdings" pitchFamily="2" charset="2"/>
              </a:rPr>
              <a:t>L </a:t>
            </a:r>
            <a:r>
              <a:rPr lang="en-US" dirty="0">
                <a:sym typeface="Wingdings" pitchFamily="2" charset="2"/>
              </a:rPr>
              <a:t>skim CLAS note)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>
                <a:sym typeface="Wingdings" pitchFamily="2" charset="2"/>
              </a:rPr>
              <a:t>PID (|</a:t>
            </a:r>
            <a:r>
              <a:rPr lang="en-US" dirty="0">
                <a:latin typeface="Symbol" pitchFamily="2" charset="2"/>
                <a:sym typeface="Wingdings" pitchFamily="2" charset="2"/>
              </a:rPr>
              <a:t>c</a:t>
            </a:r>
            <a:r>
              <a:rPr lang="en-US" baseline="30000" dirty="0">
                <a:sym typeface="Wingdings" pitchFamily="2" charset="2"/>
              </a:rPr>
              <a:t>2</a:t>
            </a:r>
            <a:r>
              <a:rPr lang="en-US" baseline="-25000" dirty="0">
                <a:sym typeface="Wingdings" pitchFamily="2" charset="2"/>
              </a:rPr>
              <a:t>PID</a:t>
            </a:r>
            <a:r>
              <a:rPr lang="en-US" dirty="0">
                <a:sym typeface="Wingdings" pitchFamily="2" charset="2"/>
              </a:rPr>
              <a:t>|&lt;15) selection criteria for p and </a:t>
            </a:r>
            <a:r>
              <a:rPr lang="en-US" dirty="0">
                <a:latin typeface="Symbol" pitchFamily="2" charset="2"/>
                <a:sym typeface="Wingdings" pitchFamily="2" charset="2"/>
              </a:rPr>
              <a:t>p</a:t>
            </a:r>
            <a:r>
              <a:rPr lang="en-US" baseline="30000" dirty="0">
                <a:latin typeface="Symbol" pitchFamily="2" charset="2"/>
                <a:sym typeface="Wingdings" pitchFamily="2" charset="2"/>
              </a:rPr>
              <a:t>-</a:t>
            </a:r>
            <a:endParaRPr lang="en-US" dirty="0">
              <a:sym typeface="Wingdings" pitchFamily="2" charset="2"/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>
                <a:sym typeface="Wingdings" pitchFamily="2" charset="2"/>
              </a:rPr>
              <a:t>Require the vertex between p and </a:t>
            </a:r>
            <a:r>
              <a:rPr lang="en-US" dirty="0">
                <a:latin typeface="Symbol" pitchFamily="2" charset="2"/>
                <a:sym typeface="Wingdings" pitchFamily="2" charset="2"/>
              </a:rPr>
              <a:t>p</a:t>
            </a:r>
            <a:r>
              <a:rPr lang="en-US" baseline="30000" dirty="0">
                <a:latin typeface="Symbol" pitchFamily="2" charset="2"/>
                <a:sym typeface="Wingdings" pitchFamily="2" charset="2"/>
              </a:rPr>
              <a:t>-</a:t>
            </a:r>
            <a:r>
              <a:rPr lang="en-US" dirty="0">
                <a:sym typeface="Wingdings" pitchFamily="2" charset="2"/>
              </a:rPr>
              <a:t> to be reconstructed with </a:t>
            </a:r>
            <a:r>
              <a:rPr lang="en-US" dirty="0" err="1">
                <a:sym typeface="Wingdings" pitchFamily="2" charset="2"/>
              </a:rPr>
              <a:t>doca</a:t>
            </a:r>
            <a:r>
              <a:rPr lang="en-US" dirty="0">
                <a:sym typeface="Wingdings" pitchFamily="2" charset="2"/>
              </a:rPr>
              <a:t>&lt;5 cm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>
                <a:sym typeface="Wingdings" pitchFamily="2" charset="2"/>
              </a:rPr>
              <a:t>Require </a:t>
            </a:r>
            <a:r>
              <a:rPr lang="en-US" dirty="0">
                <a:latin typeface="Symbol" pitchFamily="2" charset="2"/>
                <a:sym typeface="Wingdings" pitchFamily="2" charset="2"/>
              </a:rPr>
              <a:t>L</a:t>
            </a:r>
            <a:r>
              <a:rPr lang="en-US" dirty="0">
                <a:sym typeface="Wingdings" pitchFamily="2" charset="2"/>
              </a:rPr>
              <a:t> vertex to be downstream of the e- vertex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>
                <a:sym typeface="Wingdings" pitchFamily="2" charset="2"/>
              </a:rPr>
              <a:t>Require the cosine of the angle between the proton and pion computed assuming the </a:t>
            </a:r>
            <a:r>
              <a:rPr lang="en-US" dirty="0">
                <a:latin typeface="Symbol" pitchFamily="2" charset="2"/>
                <a:sym typeface="Wingdings" pitchFamily="2" charset="2"/>
              </a:rPr>
              <a:t>L</a:t>
            </a:r>
            <a:r>
              <a:rPr lang="en-US" dirty="0">
                <a:sym typeface="Wingdings" pitchFamily="2" charset="2"/>
              </a:rPr>
              <a:t> PDG mass between +/- 1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>
                <a:sym typeface="Wingdings" pitchFamily="2" charset="2"/>
              </a:rPr>
              <a:t>Subsequent vertex displacement </a:t>
            </a:r>
            <a:r>
              <a:rPr lang="en-US" dirty="0"/>
              <a:t>(</a:t>
            </a:r>
            <a:r>
              <a:rPr lang="en-US" dirty="0" err="1"/>
              <a:t>wrt</a:t>
            </a:r>
            <a:r>
              <a:rPr lang="en-US" dirty="0"/>
              <a:t> e- </a:t>
            </a:r>
            <a:r>
              <a:rPr lang="en-US" dirty="0" err="1"/>
              <a:t>vtx</a:t>
            </a:r>
            <a:r>
              <a:rPr lang="en-US" dirty="0"/>
              <a:t>) </a:t>
            </a:r>
            <a:r>
              <a:rPr lang="en-US" dirty="0">
                <a:sym typeface="Wingdings" pitchFamily="2" charset="2"/>
              </a:rPr>
              <a:t>optimization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>
                <a:sym typeface="Wingdings" pitchFamily="2" charset="2"/>
              </a:rPr>
              <a:t>Angle between proton momentum and MM in CM-frame: </a:t>
            </a:r>
            <a:r>
              <a:rPr lang="en-US" dirty="0" err="1"/>
              <a:t>cos</a:t>
            </a:r>
            <a:r>
              <a:rPr lang="en-US" dirty="0" err="1">
                <a:latin typeface="Symbol" pitchFamily="2" charset="2"/>
              </a:rPr>
              <a:t>a</a:t>
            </a:r>
            <a:r>
              <a:rPr lang="en-US" dirty="0"/>
              <a:t>* &lt; -0.99</a:t>
            </a:r>
            <a:endParaRPr lang="en-US" dirty="0">
              <a:sym typeface="Wingdings" pitchFamily="2" charset="2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D0E372B-CAAF-CA71-E35C-C920938DFE2E}"/>
              </a:ext>
            </a:extLst>
          </p:cNvPr>
          <p:cNvSpPr txBox="1"/>
          <p:nvPr/>
        </p:nvSpPr>
        <p:spPr>
          <a:xfrm>
            <a:off x="10285191" y="3815145"/>
            <a:ext cx="146286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 err="1">
                <a:latin typeface="Symbol" pitchFamily="2" charset="2"/>
              </a:rPr>
              <a:t>D</a:t>
            </a:r>
            <a:r>
              <a:rPr lang="en-US" sz="1800" dirty="0" err="1"/>
              <a:t>vz</a:t>
            </a:r>
            <a:r>
              <a:rPr lang="en-US" sz="1800" dirty="0"/>
              <a:t> &gt; 0 cm</a:t>
            </a:r>
            <a:endParaRPr lang="en-US" dirty="0"/>
          </a:p>
          <a:p>
            <a:r>
              <a:rPr lang="en-US" dirty="0" err="1"/>
              <a:t>cos</a:t>
            </a:r>
            <a:r>
              <a:rPr lang="en-US" dirty="0" err="1">
                <a:latin typeface="Symbol" pitchFamily="2" charset="2"/>
              </a:rPr>
              <a:t>a</a:t>
            </a:r>
            <a:r>
              <a:rPr lang="en-US" dirty="0"/>
              <a:t>* &lt; -0.99</a:t>
            </a:r>
          </a:p>
        </p:txBody>
      </p:sp>
      <p:sp>
        <p:nvSpPr>
          <p:cNvPr id="29" name="Slide Number Placeholder 28">
            <a:extLst>
              <a:ext uri="{FF2B5EF4-FFF2-40B4-BE49-F238E27FC236}">
                <a16:creationId xmlns:a16="http://schemas.microsoft.com/office/drawing/2014/main" id="{94513838-C2FC-31DC-F1CA-4F170CE2A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30050" y="6583567"/>
            <a:ext cx="331647" cy="274434"/>
          </a:xfrm>
        </p:spPr>
        <p:txBody>
          <a:bodyPr/>
          <a:lstStyle/>
          <a:p>
            <a:fld id="{CDEAF0FC-07D9-3C42-BB0E-E184CCBD13EE}" type="slidenum">
              <a:rPr lang="en-US" sz="1100" smtClean="0">
                <a:solidFill>
                  <a:srgbClr val="C00000"/>
                </a:solidFill>
                <a:latin typeface="Chalkboard" panose="03050602040202020205" pitchFamily="66" charset="77"/>
              </a:rPr>
              <a:pPr/>
              <a:t>3</a:t>
            </a:fld>
            <a:endParaRPr lang="en-US" sz="1100" dirty="0">
              <a:solidFill>
                <a:srgbClr val="C00000"/>
              </a:solidFill>
              <a:latin typeface="Chalkboard" panose="03050602040202020205" pitchFamily="66" charset="77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45D1AE9-7654-579E-A5C3-E00773D62E87}"/>
              </a:ext>
            </a:extLst>
          </p:cNvPr>
          <p:cNvGrpSpPr/>
          <p:nvPr/>
        </p:nvGrpSpPr>
        <p:grpSpPr>
          <a:xfrm>
            <a:off x="2367580" y="3688351"/>
            <a:ext cx="4051507" cy="3169649"/>
            <a:chOff x="2175556" y="3688351"/>
            <a:chExt cx="4051507" cy="3169649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994CC7A6-2C25-DB16-A356-9C2C8524B46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175556" y="3688351"/>
              <a:ext cx="4051507" cy="3169649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7F4067C-1284-59C6-3067-F2F3DAC6CC67}"/>
                </a:ext>
              </a:extLst>
            </p:cNvPr>
            <p:cNvSpPr txBox="1"/>
            <p:nvPr/>
          </p:nvSpPr>
          <p:spPr>
            <a:xfrm>
              <a:off x="3566159" y="5620448"/>
              <a:ext cx="1520190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200" dirty="0" err="1">
                  <a:solidFill>
                    <a:schemeClr val="bg1"/>
                  </a:solidFill>
                </a:rPr>
                <a:t>cos</a:t>
              </a:r>
              <a:r>
                <a:rPr lang="en-US" sz="1200" dirty="0" err="1">
                  <a:solidFill>
                    <a:schemeClr val="bg1"/>
                  </a:solidFill>
                  <a:latin typeface="Symbol" pitchFamily="2" charset="2"/>
                </a:rPr>
                <a:t>a</a:t>
              </a:r>
              <a:r>
                <a:rPr lang="en-US" sz="1200" dirty="0">
                  <a:solidFill>
                    <a:schemeClr val="bg1"/>
                  </a:solidFill>
                </a:rPr>
                <a:t>*&gt;-0.99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2C1F996-EE6F-0CC3-35AB-5035D6699572}"/>
                </a:ext>
              </a:extLst>
            </p:cNvPr>
            <p:cNvSpPr txBox="1"/>
            <p:nvPr/>
          </p:nvSpPr>
          <p:spPr>
            <a:xfrm>
              <a:off x="3566159" y="6100724"/>
              <a:ext cx="1520190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200" dirty="0" err="1">
                  <a:solidFill>
                    <a:schemeClr val="bg1"/>
                  </a:solidFill>
                </a:rPr>
                <a:t>cos</a:t>
              </a:r>
              <a:r>
                <a:rPr lang="en-US" sz="1200" dirty="0" err="1">
                  <a:solidFill>
                    <a:schemeClr val="bg1"/>
                  </a:solidFill>
                  <a:latin typeface="Symbol" pitchFamily="2" charset="2"/>
                </a:rPr>
                <a:t>a</a:t>
              </a:r>
              <a:r>
                <a:rPr lang="en-US" sz="1200" dirty="0">
                  <a:solidFill>
                    <a:schemeClr val="bg1"/>
                  </a:solidFill>
                </a:rPr>
                <a:t>*&gt;-0.98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618EFBEF-B9FF-B4E9-F937-B084327EA3DF}"/>
              </a:ext>
            </a:extLst>
          </p:cNvPr>
          <p:cNvSpPr txBox="1"/>
          <p:nvPr/>
        </p:nvSpPr>
        <p:spPr>
          <a:xfrm>
            <a:off x="303322" y="5538247"/>
            <a:ext cx="18470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Small peaking background but higher S/B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7CA3317-E0CB-C178-AA2B-5F14EEFC1A9B}"/>
              </a:ext>
            </a:extLst>
          </p:cNvPr>
          <p:cNvCxnSpPr/>
          <p:nvPr/>
        </p:nvCxnSpPr>
        <p:spPr>
          <a:xfrm>
            <a:off x="1993392" y="5758947"/>
            <a:ext cx="176479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28700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2692339-474E-B891-5125-FA9BD0C9D78D}"/>
              </a:ext>
            </a:extLst>
          </p:cNvPr>
          <p:cNvSpPr txBox="1"/>
          <p:nvPr/>
        </p:nvSpPr>
        <p:spPr>
          <a:xfrm>
            <a:off x="206115" y="891738"/>
            <a:ext cx="2048121" cy="269304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274320">
              <a:spcBef>
                <a:spcPts val="600"/>
              </a:spcBef>
              <a:buSzPct val="98000"/>
              <a:buFont typeface="Arial" panose="020B0604020202020204" pitchFamily="34" charset="0"/>
              <a:buChar char="•"/>
            </a:pPr>
            <a:r>
              <a:rPr lang="en-US" sz="1400" b="1" dirty="0">
                <a:sym typeface="Wingdings" pitchFamily="2" charset="2"/>
              </a:rPr>
              <a:t>Missing mass against e</a:t>
            </a:r>
            <a:r>
              <a:rPr lang="en-US" sz="1400" b="1" baseline="30000" dirty="0">
                <a:sym typeface="Wingdings" pitchFamily="2" charset="2"/>
              </a:rPr>
              <a:t>-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 p</a:t>
            </a:r>
            <a:r>
              <a:rPr lang="en-US" sz="1400" b="1" dirty="0">
                <a:latin typeface="Symbol" pitchFamily="2" charset="2"/>
                <a:sym typeface="Wingdings" pitchFamily="2" charset="2"/>
              </a:rPr>
              <a:t>p</a:t>
            </a:r>
            <a:r>
              <a:rPr lang="en-US" sz="1400" b="1" baseline="30000" dirty="0">
                <a:latin typeface="Symbol" pitchFamily="2" charset="2"/>
                <a:sym typeface="Wingdings" pitchFamily="2" charset="2"/>
              </a:rPr>
              <a:t>-</a:t>
            </a:r>
            <a:r>
              <a:rPr lang="en-US" sz="1400" b="1" dirty="0">
                <a:sym typeface="Wingdings" pitchFamily="2" charset="2"/>
              </a:rPr>
              <a:t> for selected </a:t>
            </a:r>
            <a:r>
              <a:rPr lang="en-US" sz="1400" b="1" dirty="0">
                <a:latin typeface="Symbol" pitchFamily="2" charset="2"/>
                <a:sym typeface="Wingdings" pitchFamily="2" charset="2"/>
              </a:rPr>
              <a:t>L 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p</a:t>
            </a:r>
            <a:r>
              <a:rPr lang="en-US" sz="1400" b="1" dirty="0">
                <a:latin typeface="Symbol" pitchFamily="2" charset="2"/>
                <a:sym typeface="Wingdings" pitchFamily="2" charset="2"/>
              </a:rPr>
              <a:t>p</a:t>
            </a:r>
            <a:r>
              <a:rPr lang="en-US" sz="1400" b="1" baseline="30000" dirty="0">
                <a:latin typeface="Symbol" pitchFamily="2" charset="2"/>
                <a:sym typeface="Wingdings" pitchFamily="2" charset="2"/>
              </a:rPr>
              <a:t>-</a:t>
            </a:r>
            <a:r>
              <a:rPr lang="en-US" sz="1400" b="1" dirty="0">
                <a:latin typeface="Symbol" pitchFamily="2" charset="2"/>
                <a:sym typeface="Wingdings" pitchFamily="2" charset="2"/>
              </a:rPr>
              <a:t> </a:t>
            </a:r>
            <a:r>
              <a:rPr lang="en-US" sz="1400" b="1" dirty="0">
                <a:sym typeface="Wingdings" pitchFamily="2" charset="2"/>
              </a:rPr>
              <a:t>events</a:t>
            </a:r>
          </a:p>
          <a:p>
            <a:pPr marL="342900" indent="-274320">
              <a:spcBef>
                <a:spcPts val="600"/>
              </a:spcBef>
              <a:buSzPct val="98000"/>
              <a:buFont typeface="Arial" panose="020B0604020202020204" pitchFamily="34" charset="0"/>
              <a:buChar char="•"/>
            </a:pPr>
            <a:r>
              <a:rPr lang="en-US" sz="1400" b="1" dirty="0">
                <a:sym typeface="Wingdings" pitchFamily="2" charset="2"/>
              </a:rPr>
              <a:t>m(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p</a:t>
            </a:r>
            <a:r>
              <a:rPr lang="en-US" sz="1400" b="1" dirty="0">
                <a:latin typeface="Symbol" pitchFamily="2" charset="2"/>
                <a:sym typeface="Wingdings" pitchFamily="2" charset="2"/>
              </a:rPr>
              <a:t>p</a:t>
            </a:r>
            <a:r>
              <a:rPr lang="en-US" sz="1400" b="1" baseline="30000" dirty="0">
                <a:latin typeface="Symbol" pitchFamily="2" charset="2"/>
                <a:sym typeface="Wingdings" pitchFamily="2" charset="2"/>
              </a:rPr>
              <a:t>-</a:t>
            </a:r>
            <a:r>
              <a:rPr lang="en-US" sz="1400" b="1" dirty="0">
                <a:sym typeface="Wingdings" pitchFamily="2" charset="2"/>
              </a:rPr>
              <a:t>)&lt;1.135 GeV</a:t>
            </a:r>
          </a:p>
          <a:p>
            <a:pPr marL="342900" indent="-274320">
              <a:spcBef>
                <a:spcPts val="600"/>
              </a:spcBef>
              <a:buSzPct val="98000"/>
              <a:buFont typeface="Arial" panose="020B0604020202020204" pitchFamily="34" charset="0"/>
              <a:buChar char="•"/>
            </a:pPr>
            <a:r>
              <a:rPr lang="en-US" sz="1400" b="1" dirty="0">
                <a:latin typeface="Symbol" pitchFamily="2" charset="2"/>
                <a:sym typeface="Wingdings" pitchFamily="2" charset="2"/>
              </a:rPr>
              <a:t>D</a:t>
            </a:r>
            <a:r>
              <a:rPr lang="en-US" sz="1400" b="1" dirty="0">
                <a:sym typeface="Wingdings" pitchFamily="2" charset="2"/>
              </a:rPr>
              <a:t>(</a:t>
            </a:r>
            <a:r>
              <a:rPr lang="en-US" sz="1400" b="1" dirty="0" err="1">
                <a:sym typeface="Wingdings" pitchFamily="2" charset="2"/>
              </a:rPr>
              <a:t>Vz</a:t>
            </a:r>
            <a:r>
              <a:rPr lang="en-US" sz="1400" b="1" baseline="-25000" dirty="0" err="1">
                <a:latin typeface="Symbol" pitchFamily="2" charset="2"/>
                <a:sym typeface="Wingdings" pitchFamily="2" charset="2"/>
              </a:rPr>
              <a:t>L</a:t>
            </a:r>
            <a:r>
              <a:rPr lang="en-US" sz="1400" b="1" dirty="0">
                <a:sym typeface="Wingdings" pitchFamily="2" charset="2"/>
              </a:rPr>
              <a:t> – </a:t>
            </a:r>
            <a:r>
              <a:rPr lang="en-US" sz="1400" b="1" dirty="0" err="1">
                <a:sym typeface="Wingdings" pitchFamily="2" charset="2"/>
              </a:rPr>
              <a:t>Vz</a:t>
            </a:r>
            <a:r>
              <a:rPr lang="en-US" sz="1400" b="1" baseline="-25000" dirty="0" err="1">
                <a:sym typeface="Wingdings" pitchFamily="2" charset="2"/>
              </a:rPr>
              <a:t>e</a:t>
            </a:r>
            <a:r>
              <a:rPr lang="en-US" sz="1400" b="1" dirty="0">
                <a:sym typeface="Wingdings" pitchFamily="2" charset="2"/>
              </a:rPr>
              <a:t>) &gt; 4 cm</a:t>
            </a:r>
          </a:p>
          <a:p>
            <a:pPr marL="800100" lvl="1" indent="-274320">
              <a:spcBef>
                <a:spcPts val="600"/>
              </a:spcBef>
              <a:buSzPct val="98000"/>
              <a:buFont typeface="Arial" panose="020B0604020202020204" pitchFamily="34" charset="0"/>
              <a:buChar char="•"/>
            </a:pPr>
            <a:r>
              <a:rPr lang="en-US" sz="1400" b="1" dirty="0">
                <a:sym typeface="Wingdings" pitchFamily="2" charset="2"/>
              </a:rPr>
              <a:t>Decrease background in mm region above kaon mass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22F6589-4052-70C4-6DCB-C5FAF7A9D4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8674" y="1293777"/>
            <a:ext cx="3259911" cy="295495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B7CC841-F01C-FEAF-0D5F-7C7090457D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0996" y="628935"/>
            <a:ext cx="4295793" cy="460263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EA9624E-EDC1-BEFC-2969-2547B1DCB173}"/>
              </a:ext>
            </a:extLst>
          </p:cNvPr>
          <p:cNvSpPr txBox="1"/>
          <p:nvPr/>
        </p:nvSpPr>
        <p:spPr>
          <a:xfrm>
            <a:off x="6909847" y="5442166"/>
            <a:ext cx="4136942" cy="92333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Clear K+ signal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Evidence for K*(892)+ on top of high background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848650F-A5A0-14B2-3D25-9ACADF03563B}"/>
              </a:ext>
            </a:extLst>
          </p:cNvPr>
          <p:cNvSpPr txBox="1"/>
          <p:nvPr/>
        </p:nvSpPr>
        <p:spPr>
          <a:xfrm>
            <a:off x="0" y="-50800"/>
            <a:ext cx="12192000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</a:rPr>
              <a:t>Study of </a:t>
            </a:r>
            <a:r>
              <a:rPr lang="en-US" sz="2400" b="1" dirty="0">
                <a:solidFill>
                  <a:srgbClr val="C00000"/>
                </a:solidFill>
                <a:latin typeface="Symbol" pitchFamily="2" charset="2"/>
              </a:rPr>
              <a:t>L</a:t>
            </a:r>
            <a:r>
              <a:rPr lang="en-US" sz="2400" b="1" dirty="0">
                <a:solidFill>
                  <a:srgbClr val="C00000"/>
                </a:solidFill>
              </a:rPr>
              <a:t> Recoil Candidates</a:t>
            </a:r>
            <a:endParaRPr lang="en-US" sz="2400" b="1" baseline="-25000" dirty="0">
              <a:solidFill>
                <a:srgbClr val="C0000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EE3FF25-1F2A-AAC7-65C9-43DE7EB6BF10}"/>
              </a:ext>
            </a:extLst>
          </p:cNvPr>
          <p:cNvSpPr/>
          <p:nvPr/>
        </p:nvSpPr>
        <p:spPr>
          <a:xfrm>
            <a:off x="3257549" y="1405468"/>
            <a:ext cx="828067" cy="258287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rtlCol="0" anchor="t" anchorCtr="0"/>
          <a:lstStyle/>
          <a:p>
            <a:pPr algn="ctr"/>
            <a:r>
              <a:rPr lang="en-US" sz="900" dirty="0">
                <a:solidFill>
                  <a:srgbClr val="FF0000"/>
                </a:solidFill>
                <a:latin typeface="Comic Sans MS" panose="030F0902030302020204" pitchFamily="66" charset="0"/>
              </a:rPr>
              <a:t>selected </a:t>
            </a:r>
            <a:r>
              <a:rPr lang="en-US" sz="900" dirty="0">
                <a:solidFill>
                  <a:srgbClr val="FF0000"/>
                </a:solidFill>
                <a:latin typeface="Symbol" pitchFamily="2" charset="2"/>
              </a:rPr>
              <a:t>L</a:t>
            </a:r>
            <a:r>
              <a:rPr lang="en-US" sz="900" dirty="0">
                <a:solidFill>
                  <a:srgbClr val="FF0000"/>
                </a:solidFill>
                <a:latin typeface="Comic Sans MS" panose="030F0902030302020204" pitchFamily="66" charset="0"/>
              </a:rPr>
              <a:t> signal region</a:t>
            </a:r>
          </a:p>
        </p:txBody>
      </p:sp>
      <p:sp>
        <p:nvSpPr>
          <p:cNvPr id="9" name="Slide Number Placeholder 28">
            <a:extLst>
              <a:ext uri="{FF2B5EF4-FFF2-40B4-BE49-F238E27FC236}">
                <a16:creationId xmlns:a16="http://schemas.microsoft.com/office/drawing/2014/main" id="{BC237EA1-6BAF-F101-A35D-CE712FCBC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30050" y="6583567"/>
            <a:ext cx="331647" cy="274434"/>
          </a:xfrm>
        </p:spPr>
        <p:txBody>
          <a:bodyPr/>
          <a:lstStyle/>
          <a:p>
            <a:fld id="{CDEAF0FC-07D9-3C42-BB0E-E184CCBD13EE}" type="slidenum">
              <a:rPr lang="en-US" sz="1100" smtClean="0">
                <a:solidFill>
                  <a:srgbClr val="C00000"/>
                </a:solidFill>
                <a:latin typeface="Chalkboard" panose="03050602040202020205" pitchFamily="66" charset="77"/>
              </a:rPr>
              <a:pPr/>
              <a:t>4</a:t>
            </a:fld>
            <a:endParaRPr lang="en-US" sz="1100" dirty="0">
              <a:solidFill>
                <a:srgbClr val="C00000"/>
              </a:solidFill>
              <a:latin typeface="Chalkboard" panose="03050602040202020205" pitchFamily="66" charset="77"/>
            </a:endParaRPr>
          </a:p>
        </p:txBody>
      </p:sp>
      <p:sp>
        <p:nvSpPr>
          <p:cNvPr id="10" name="Right Arrow 9">
            <a:extLst>
              <a:ext uri="{FF2B5EF4-FFF2-40B4-BE49-F238E27FC236}">
                <a16:creationId xmlns:a16="http://schemas.microsoft.com/office/drawing/2014/main" id="{227D5359-8218-D676-C72A-A376097F73CF}"/>
              </a:ext>
            </a:extLst>
          </p:cNvPr>
          <p:cNvSpPr/>
          <p:nvPr/>
        </p:nvSpPr>
        <p:spPr>
          <a:xfrm>
            <a:off x="5848585" y="2627447"/>
            <a:ext cx="902411" cy="565608"/>
          </a:xfrm>
          <a:prstGeom prst="rightArrow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recoil</a:t>
            </a:r>
          </a:p>
        </p:txBody>
      </p:sp>
    </p:spTree>
    <p:extLst>
      <p:ext uri="{BB962C8B-B14F-4D97-AF65-F5344CB8AC3E}">
        <p14:creationId xmlns:p14="http://schemas.microsoft.com/office/powerpoint/2010/main" val="41895317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81BF071-2179-0656-AC85-A7B879D4CE92}"/>
              </a:ext>
            </a:extLst>
          </p:cNvPr>
          <p:cNvSpPr txBox="1"/>
          <p:nvPr/>
        </p:nvSpPr>
        <p:spPr>
          <a:xfrm>
            <a:off x="30763" y="773963"/>
            <a:ext cx="1890315" cy="457048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274320">
              <a:spcBef>
                <a:spcPts val="600"/>
              </a:spcBef>
              <a:buSzPct val="98000"/>
              <a:buFont typeface="Arial" panose="020B0604020202020204" pitchFamily="34" charset="0"/>
              <a:buChar char="•"/>
            </a:pPr>
            <a:r>
              <a:rPr lang="en-US" sz="1400" dirty="0">
                <a:sym typeface="Wingdings" pitchFamily="2" charset="2"/>
              </a:rPr>
              <a:t>Missing mass against e</a:t>
            </a:r>
            <a:r>
              <a:rPr lang="en-US" sz="1400" baseline="30000" dirty="0">
                <a:sym typeface="Wingdings" pitchFamily="2" charset="2"/>
              </a:rPr>
              <a:t>-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 p</a:t>
            </a:r>
            <a:r>
              <a:rPr lang="en-US" sz="1400" dirty="0">
                <a:latin typeface="Symbol" pitchFamily="2" charset="2"/>
                <a:sym typeface="Wingdings" pitchFamily="2" charset="2"/>
              </a:rPr>
              <a:t>p</a:t>
            </a:r>
            <a:r>
              <a:rPr lang="en-US" sz="1400" baseline="30000" dirty="0">
                <a:latin typeface="Symbol" pitchFamily="2" charset="2"/>
                <a:sym typeface="Wingdings" pitchFamily="2" charset="2"/>
              </a:rPr>
              <a:t>-</a:t>
            </a:r>
            <a:r>
              <a:rPr lang="en-US" sz="1400" dirty="0">
                <a:sym typeface="Wingdings" pitchFamily="2" charset="2"/>
              </a:rPr>
              <a:t> for selected </a:t>
            </a:r>
            <a:r>
              <a:rPr lang="en-US" sz="1400" dirty="0">
                <a:latin typeface="Symbol" pitchFamily="2" charset="2"/>
                <a:sym typeface="Wingdings" pitchFamily="2" charset="2"/>
              </a:rPr>
              <a:t>L  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p</a:t>
            </a:r>
            <a:r>
              <a:rPr lang="en-US" sz="1400" dirty="0">
                <a:latin typeface="Symbol" pitchFamily="2" charset="2"/>
                <a:sym typeface="Wingdings" pitchFamily="2" charset="2"/>
              </a:rPr>
              <a:t>p</a:t>
            </a:r>
            <a:r>
              <a:rPr lang="en-US" sz="1400" baseline="30000" dirty="0">
                <a:latin typeface="Symbol" pitchFamily="2" charset="2"/>
                <a:sym typeface="Wingdings" pitchFamily="2" charset="2"/>
              </a:rPr>
              <a:t>-</a:t>
            </a:r>
            <a:r>
              <a:rPr lang="en-US" sz="1400" dirty="0">
                <a:latin typeface="Symbol" pitchFamily="2" charset="2"/>
                <a:sym typeface="Wingdings" pitchFamily="2" charset="2"/>
              </a:rPr>
              <a:t> </a:t>
            </a:r>
            <a:r>
              <a:rPr lang="en-US" sz="1400" dirty="0">
                <a:sym typeface="Wingdings" pitchFamily="2" charset="2"/>
              </a:rPr>
              <a:t>events</a:t>
            </a:r>
          </a:p>
          <a:p>
            <a:pPr marL="342900" indent="-274320">
              <a:spcBef>
                <a:spcPts val="600"/>
              </a:spcBef>
              <a:buSzPct val="98000"/>
              <a:buFont typeface="Arial" panose="020B0604020202020204" pitchFamily="34" charset="0"/>
              <a:buChar char="•"/>
            </a:pPr>
            <a:r>
              <a:rPr lang="en-US" sz="1400" dirty="0">
                <a:sym typeface="Wingdings" pitchFamily="2" charset="2"/>
              </a:rPr>
              <a:t>m(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p</a:t>
            </a:r>
            <a:r>
              <a:rPr lang="en-US" sz="1400" dirty="0">
                <a:latin typeface="Symbol" pitchFamily="2" charset="2"/>
                <a:sym typeface="Wingdings" pitchFamily="2" charset="2"/>
              </a:rPr>
              <a:t>p</a:t>
            </a:r>
            <a:r>
              <a:rPr lang="en-US" sz="1400" baseline="30000" dirty="0">
                <a:latin typeface="Symbol" pitchFamily="2" charset="2"/>
                <a:sym typeface="Wingdings" pitchFamily="2" charset="2"/>
              </a:rPr>
              <a:t>-</a:t>
            </a:r>
            <a:r>
              <a:rPr lang="en-US" sz="1400" dirty="0">
                <a:sym typeface="Wingdings" pitchFamily="2" charset="2"/>
              </a:rPr>
              <a:t>)&lt;1.135 GeV</a:t>
            </a:r>
          </a:p>
          <a:p>
            <a:pPr marL="342900" indent="-274320">
              <a:spcBef>
                <a:spcPts val="600"/>
              </a:spcBef>
              <a:buSzPct val="98000"/>
              <a:buFont typeface="Arial" panose="020B0604020202020204" pitchFamily="34" charset="0"/>
              <a:buChar char="•"/>
            </a:pPr>
            <a:endParaRPr lang="en-US" sz="1400" b="1" dirty="0">
              <a:sym typeface="Wingdings" pitchFamily="2" charset="2"/>
            </a:endParaRPr>
          </a:p>
          <a:p>
            <a:pPr marL="342900" indent="-274320">
              <a:spcBef>
                <a:spcPts val="600"/>
              </a:spcBef>
              <a:buSzPct val="98000"/>
              <a:buFont typeface="Arial" panose="020B0604020202020204" pitchFamily="34" charset="0"/>
              <a:buChar char="•"/>
            </a:pPr>
            <a:r>
              <a:rPr lang="en-US" sz="1400" b="1" dirty="0" err="1">
                <a:latin typeface="Symbol" pitchFamily="2" charset="2"/>
                <a:sym typeface="Wingdings" pitchFamily="2" charset="2"/>
              </a:rPr>
              <a:t>SLg</a:t>
            </a:r>
            <a:r>
              <a:rPr lang="en-US" sz="1400" b="1" dirty="0">
                <a:latin typeface="Symbol" pitchFamily="2" charset="2"/>
                <a:sym typeface="Wingdings" pitchFamily="2" charset="2"/>
              </a:rPr>
              <a:t> </a:t>
            </a:r>
            <a:r>
              <a:rPr lang="en-US" sz="1400" b="1" dirty="0">
                <a:sym typeface="Wingdings" pitchFamily="2" charset="2"/>
              </a:rPr>
              <a:t> veto--&gt; rejecting events where there is a photon spanning  an angular cone   (cos </a:t>
            </a:r>
            <a:r>
              <a:rPr lang="en-US" sz="1400" b="1" dirty="0">
                <a:latin typeface="Symbol" pitchFamily="2" charset="2"/>
                <a:sym typeface="Wingdings" pitchFamily="2" charset="2"/>
              </a:rPr>
              <a:t>z</a:t>
            </a:r>
            <a:r>
              <a:rPr lang="en-US" sz="1400" b="1" dirty="0">
                <a:sym typeface="Wingdings" pitchFamily="2" charset="2"/>
              </a:rPr>
              <a:t> = 0.6) </a:t>
            </a:r>
            <a:r>
              <a:rPr lang="en-US" sz="1400" b="1" dirty="0" err="1">
                <a:sym typeface="Wingdings" pitchFamily="2" charset="2"/>
              </a:rPr>
              <a:t>wrt</a:t>
            </a:r>
            <a:r>
              <a:rPr lang="en-US" sz="1400" b="1" dirty="0">
                <a:sym typeface="Wingdings" pitchFamily="2" charset="2"/>
              </a:rPr>
              <a:t> to the </a:t>
            </a:r>
            <a:r>
              <a:rPr lang="en-US" sz="1400" b="1" dirty="0">
                <a:latin typeface="Symbol" pitchFamily="2" charset="2"/>
                <a:sym typeface="Wingdings" pitchFamily="2" charset="2"/>
              </a:rPr>
              <a:t>L</a:t>
            </a:r>
            <a:r>
              <a:rPr lang="en-US" sz="1400" b="1" dirty="0">
                <a:sym typeface="Wingdings" pitchFamily="2" charset="2"/>
              </a:rPr>
              <a:t> momentum vector</a:t>
            </a:r>
          </a:p>
          <a:p>
            <a:pPr marL="342900" indent="-274320">
              <a:spcBef>
                <a:spcPts val="600"/>
              </a:spcBef>
              <a:buSzPct val="98000"/>
              <a:buFont typeface="Arial" panose="020B0604020202020204" pitchFamily="34" charset="0"/>
              <a:buChar char="•"/>
            </a:pPr>
            <a:endParaRPr lang="en-US" sz="1400" b="1" dirty="0">
              <a:sym typeface="Wingdings" pitchFamily="2" charset="2"/>
            </a:endParaRPr>
          </a:p>
          <a:p>
            <a:pPr marL="342900" indent="-274320">
              <a:spcBef>
                <a:spcPts val="600"/>
              </a:spcBef>
              <a:buSzPct val="98000"/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FF0000"/>
                </a:solidFill>
                <a:sym typeface="Wingdings" pitchFamily="2" charset="2"/>
              </a:rPr>
              <a:t>Evidence for K*(892)</a:t>
            </a:r>
            <a:r>
              <a:rPr lang="en-US" sz="1400" b="1" baseline="30000" dirty="0">
                <a:solidFill>
                  <a:srgbClr val="FF0000"/>
                </a:solidFill>
                <a:sym typeface="Wingdings" pitchFamily="2" charset="2"/>
              </a:rPr>
              <a:t>+</a:t>
            </a:r>
            <a:r>
              <a:rPr lang="en-US" sz="1400" b="1" dirty="0">
                <a:solidFill>
                  <a:srgbClr val="FF0000"/>
                </a:solidFill>
                <a:sym typeface="Wingdings" pitchFamily="2" charset="2"/>
              </a:rPr>
              <a:t> above high background</a:t>
            </a:r>
            <a:endParaRPr lang="en-US" sz="1400" b="1" baseline="30000" dirty="0">
              <a:solidFill>
                <a:srgbClr val="FF0000"/>
              </a:solidFill>
              <a:sym typeface="Wingdings" pitchFamily="2" charset="2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0427B8C-A413-E7DD-C9FD-15A77496F9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4321" y="2959066"/>
            <a:ext cx="4249225" cy="346530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E19B1ED-D881-8C78-3977-C525F4FB57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9140" y="1621410"/>
            <a:ext cx="3634780" cy="394055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6430A98-53CA-08C7-2620-64A8F1753C0C}"/>
              </a:ext>
            </a:extLst>
          </p:cNvPr>
          <p:cNvSpPr txBox="1"/>
          <p:nvPr/>
        </p:nvSpPr>
        <p:spPr>
          <a:xfrm>
            <a:off x="0" y="-50800"/>
            <a:ext cx="12192000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</a:rPr>
              <a:t>Rejection of </a:t>
            </a:r>
            <a:r>
              <a:rPr lang="en-US" sz="2400" b="1" dirty="0">
                <a:solidFill>
                  <a:srgbClr val="C00000"/>
                </a:solidFill>
                <a:latin typeface="Symbol" pitchFamily="2" charset="2"/>
              </a:rPr>
              <a:t>g</a:t>
            </a:r>
            <a:r>
              <a:rPr lang="en-US" sz="2400" b="1" dirty="0">
                <a:solidFill>
                  <a:srgbClr val="C00000"/>
                </a:solidFill>
              </a:rPr>
              <a:t> Contamination from e </a:t>
            </a:r>
            <a:r>
              <a:rPr lang="en-US" sz="2400" b="1" dirty="0" err="1">
                <a:solidFill>
                  <a:srgbClr val="C00000"/>
                </a:solidFill>
              </a:rPr>
              <a:t>p</a:t>
            </a:r>
            <a:r>
              <a:rPr lang="en-US" sz="2400" b="1" dirty="0" err="1">
                <a:solidFill>
                  <a:srgbClr val="C00000"/>
                </a:solidFill>
                <a:sym typeface="Wingdings" pitchFamily="2" charset="2"/>
              </a:rPr>
              <a:t>e</a:t>
            </a:r>
            <a:r>
              <a:rPr lang="en-US" sz="2400" b="1" dirty="0">
                <a:solidFill>
                  <a:srgbClr val="C00000"/>
                </a:solidFill>
                <a:sym typeface="Wingdings" pitchFamily="2" charset="2"/>
              </a:rPr>
              <a:t>’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>
                <a:solidFill>
                  <a:srgbClr val="C00000"/>
                </a:solidFill>
                <a:latin typeface="Symbol" pitchFamily="2" charset="2"/>
              </a:rPr>
              <a:t>(S</a:t>
            </a:r>
            <a:r>
              <a:rPr lang="en-US" sz="2400" b="1" dirty="0">
                <a:solidFill>
                  <a:srgbClr val="C00000"/>
                </a:solidFill>
                <a:sym typeface="Wingdings" pitchFamily="2" charset="2"/>
              </a:rPr>
              <a:t></a:t>
            </a:r>
            <a:r>
              <a:rPr lang="en-US" sz="2400" b="1" dirty="0">
                <a:solidFill>
                  <a:srgbClr val="C00000"/>
                </a:solidFill>
                <a:latin typeface="Symbol" pitchFamily="2" charset="2"/>
              </a:rPr>
              <a:t>L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>
                <a:solidFill>
                  <a:srgbClr val="C00000"/>
                </a:solidFill>
                <a:latin typeface="Symbol" pitchFamily="2" charset="2"/>
              </a:rPr>
              <a:t>g)</a:t>
            </a:r>
            <a:r>
              <a:rPr lang="en-US" sz="2400" b="1" dirty="0">
                <a:solidFill>
                  <a:srgbClr val="C00000"/>
                </a:solidFill>
              </a:rPr>
              <a:t> X Events</a:t>
            </a:r>
            <a:endParaRPr lang="en-US" sz="2400" b="1" baseline="-25000" dirty="0">
              <a:solidFill>
                <a:srgbClr val="C0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3607E09-2F35-46E1-E8E4-18E5159F106D}"/>
              </a:ext>
            </a:extLst>
          </p:cNvPr>
          <p:cNvSpPr txBox="1"/>
          <p:nvPr/>
        </p:nvSpPr>
        <p:spPr>
          <a:xfrm>
            <a:off x="2441542" y="669303"/>
            <a:ext cx="4760536" cy="2031325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Photons from the reaction </a:t>
            </a:r>
            <a:r>
              <a:rPr lang="en-US" sz="1800" b="1" dirty="0">
                <a:solidFill>
                  <a:srgbClr val="C00000"/>
                </a:solidFill>
              </a:rPr>
              <a:t>e </a:t>
            </a:r>
            <a:r>
              <a:rPr lang="en-US" sz="1800" b="1" dirty="0" err="1">
                <a:solidFill>
                  <a:srgbClr val="C00000"/>
                </a:solidFill>
              </a:rPr>
              <a:t>p</a:t>
            </a:r>
            <a:r>
              <a:rPr lang="en-US" sz="1800" b="1" dirty="0" err="1">
                <a:solidFill>
                  <a:srgbClr val="C00000"/>
                </a:solidFill>
                <a:sym typeface="Wingdings" pitchFamily="2" charset="2"/>
              </a:rPr>
              <a:t>e</a:t>
            </a:r>
            <a:r>
              <a:rPr lang="en-US" sz="1800" b="1" dirty="0">
                <a:solidFill>
                  <a:srgbClr val="C00000"/>
                </a:solidFill>
                <a:sym typeface="Wingdings" pitchFamily="2" charset="2"/>
              </a:rPr>
              <a:t>’</a:t>
            </a:r>
            <a:r>
              <a:rPr lang="en-US" sz="1800" b="1" dirty="0">
                <a:solidFill>
                  <a:srgbClr val="C00000"/>
                </a:solidFill>
              </a:rPr>
              <a:t> </a:t>
            </a:r>
            <a:r>
              <a:rPr lang="en-US" sz="1800" b="1" dirty="0">
                <a:solidFill>
                  <a:srgbClr val="C00000"/>
                </a:solidFill>
                <a:latin typeface="Symbol" pitchFamily="2" charset="2"/>
              </a:rPr>
              <a:t>(S</a:t>
            </a:r>
            <a:r>
              <a:rPr lang="en-US" sz="1800" b="1" dirty="0">
                <a:solidFill>
                  <a:srgbClr val="C00000"/>
                </a:solidFill>
                <a:sym typeface="Wingdings" pitchFamily="2" charset="2"/>
              </a:rPr>
              <a:t></a:t>
            </a:r>
            <a:r>
              <a:rPr lang="en-US" sz="1800" b="1" dirty="0">
                <a:solidFill>
                  <a:srgbClr val="C00000"/>
                </a:solidFill>
                <a:latin typeface="Symbol" pitchFamily="2" charset="2"/>
              </a:rPr>
              <a:t>L</a:t>
            </a:r>
            <a:r>
              <a:rPr lang="en-US" sz="1800" b="1" dirty="0">
                <a:solidFill>
                  <a:srgbClr val="C00000"/>
                </a:solidFill>
              </a:rPr>
              <a:t> </a:t>
            </a:r>
            <a:r>
              <a:rPr lang="en-US" sz="1800" b="1" dirty="0">
                <a:solidFill>
                  <a:srgbClr val="C00000"/>
                </a:solidFill>
                <a:latin typeface="Symbol" pitchFamily="2" charset="2"/>
              </a:rPr>
              <a:t>g)</a:t>
            </a:r>
            <a:r>
              <a:rPr lang="en-US" sz="1800" b="1" dirty="0">
                <a:solidFill>
                  <a:srgbClr val="C00000"/>
                </a:solidFill>
              </a:rPr>
              <a:t> X</a:t>
            </a:r>
            <a:r>
              <a:rPr lang="en-US" dirty="0"/>
              <a:t> contribute to background in the MM spectrum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Applying a cut to reject </a:t>
            </a:r>
            <a:r>
              <a:rPr lang="en-US" dirty="0">
                <a:latin typeface="Symbol" pitchFamily="2" charset="2"/>
              </a:rPr>
              <a:t>g</a:t>
            </a:r>
            <a:r>
              <a:rPr lang="en-US" dirty="0"/>
              <a:t>’s within an angular cone of the </a:t>
            </a:r>
            <a:r>
              <a:rPr lang="en-US" dirty="0">
                <a:latin typeface="Symbol" pitchFamily="2" charset="2"/>
              </a:rPr>
              <a:t>L</a:t>
            </a:r>
            <a:r>
              <a:rPr lang="en-US" dirty="0"/>
              <a:t> candidate reduces the background under the observed K*(892)</a:t>
            </a:r>
            <a:r>
              <a:rPr lang="en-US" baseline="30000" dirty="0"/>
              <a:t>+</a:t>
            </a:r>
            <a:r>
              <a:rPr lang="en-US" dirty="0"/>
              <a:t> spectrum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197AB5F-B8CE-4A6E-B5CB-76ED4372682A}"/>
              </a:ext>
            </a:extLst>
          </p:cNvPr>
          <p:cNvSpPr txBox="1"/>
          <p:nvPr/>
        </p:nvSpPr>
        <p:spPr>
          <a:xfrm>
            <a:off x="8448407" y="1378531"/>
            <a:ext cx="1600199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/>
              <a:t>MM spectrum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BB8C0B4-85DF-15D4-C624-1EB7082BA5A5}"/>
              </a:ext>
            </a:extLst>
          </p:cNvPr>
          <p:cNvSpPr txBox="1"/>
          <p:nvPr/>
        </p:nvSpPr>
        <p:spPr>
          <a:xfrm>
            <a:off x="3828976" y="3072151"/>
            <a:ext cx="2632041" cy="95410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accent1">
                    <a:lumMod val="75000"/>
                  </a:schemeClr>
                </a:solidFill>
                <a:sym typeface="Wingdings" pitchFamily="2" charset="2"/>
              </a:rPr>
              <a:t>Observed 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  <a:latin typeface="Symbol" pitchFamily="2" charset="2"/>
              </a:rPr>
              <a:t>S</a:t>
            </a:r>
            <a:r>
              <a:rPr lang="en-US" sz="1400" baseline="30000" dirty="0">
                <a:solidFill>
                  <a:schemeClr val="accent1">
                    <a:lumMod val="75000"/>
                  </a:schemeClr>
                </a:solidFill>
                <a:latin typeface="Symbol" pitchFamily="2" charset="2"/>
              </a:rPr>
              <a:t>0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  <a:sym typeface="Wingdings" pitchFamily="2" charset="2"/>
              </a:rPr>
              <a:t>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  <a:latin typeface="Symbol" pitchFamily="2" charset="2"/>
              </a:rPr>
              <a:t>L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  <a:latin typeface="Symbol" pitchFamily="2" charset="2"/>
              </a:rPr>
              <a:t>g 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  <a:sym typeface="Wingdings" pitchFamily="2" charset="2"/>
              </a:rPr>
              <a:t>signal from 4-momentum addition of a 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  <a:latin typeface="Symbol" pitchFamily="2" charset="2"/>
                <a:sym typeface="Wingdings" pitchFamily="2" charset="2"/>
              </a:rPr>
              <a:t>g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  <a:sym typeface="Wingdings" pitchFamily="2" charset="2"/>
              </a:rPr>
              <a:t> (rejected by the veto) with the selected 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  <a:latin typeface="Symbol" pitchFamily="2" charset="2"/>
                <a:sym typeface="Wingdings" pitchFamily="2" charset="2"/>
              </a:rPr>
              <a:t>L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  <a:sym typeface="Wingdings" pitchFamily="2" charset="2"/>
              </a:rPr>
              <a:t> 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14" name="Slide Number Placeholder 28">
            <a:extLst>
              <a:ext uri="{FF2B5EF4-FFF2-40B4-BE49-F238E27FC236}">
                <a16:creationId xmlns:a16="http://schemas.microsoft.com/office/drawing/2014/main" id="{4C6238C0-5968-45CF-79A8-9F630E7AA8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30050" y="6583567"/>
            <a:ext cx="331647" cy="274434"/>
          </a:xfrm>
        </p:spPr>
        <p:txBody>
          <a:bodyPr/>
          <a:lstStyle/>
          <a:p>
            <a:fld id="{CDEAF0FC-07D9-3C42-BB0E-E184CCBD13EE}" type="slidenum">
              <a:rPr lang="en-US" sz="1100" smtClean="0">
                <a:solidFill>
                  <a:srgbClr val="C00000"/>
                </a:solidFill>
                <a:latin typeface="Chalkboard" panose="03050602040202020205" pitchFamily="66" charset="77"/>
              </a:rPr>
              <a:pPr/>
              <a:t>5</a:t>
            </a:fld>
            <a:endParaRPr lang="en-US" sz="1100" dirty="0">
              <a:solidFill>
                <a:srgbClr val="C00000"/>
              </a:solidFill>
              <a:latin typeface="Chalkboard" panose="03050602040202020205" pitchFamily="66" charset="7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0125BE8-811C-10ED-6650-910B323F4C0A}"/>
              </a:ext>
            </a:extLst>
          </p:cNvPr>
          <p:cNvSpPr txBox="1"/>
          <p:nvPr/>
        </p:nvSpPr>
        <p:spPr>
          <a:xfrm>
            <a:off x="4072681" y="4071151"/>
            <a:ext cx="238833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08660" lvl="1" indent="-274320">
              <a:buSzPct val="98000"/>
              <a:buFont typeface="Arial" panose="020B0604020202020204" pitchFamily="34" charset="0"/>
              <a:buChar char="•"/>
            </a:pPr>
            <a:r>
              <a:rPr lang="en-US" sz="1100" dirty="0">
                <a:sym typeface="Wingdings" pitchFamily="2" charset="2"/>
              </a:rPr>
              <a:t>m(p</a:t>
            </a:r>
            <a:r>
              <a:rPr lang="en-US" sz="1100" dirty="0">
                <a:latin typeface="Symbol" pitchFamily="2" charset="2"/>
                <a:sym typeface="Wingdings" pitchFamily="2" charset="2"/>
              </a:rPr>
              <a:t>p</a:t>
            </a:r>
            <a:r>
              <a:rPr lang="en-US" sz="1100" baseline="30000" dirty="0">
                <a:latin typeface="Symbol" pitchFamily="2" charset="2"/>
                <a:sym typeface="Wingdings" pitchFamily="2" charset="2"/>
              </a:rPr>
              <a:t>-</a:t>
            </a:r>
            <a:r>
              <a:rPr lang="en-US" sz="1100" dirty="0">
                <a:sym typeface="Wingdings" pitchFamily="2" charset="2"/>
              </a:rPr>
              <a:t>)&lt;1.135 GeV</a:t>
            </a:r>
            <a:endParaRPr lang="en-US" sz="1100" baseline="30000" dirty="0">
              <a:solidFill>
                <a:srgbClr val="FF0000"/>
              </a:solidFill>
              <a:sym typeface="Wingdings" pitchFamily="2" charset="2"/>
            </a:endParaRPr>
          </a:p>
          <a:p>
            <a:pPr marL="708660" lvl="1" indent="-274320">
              <a:buSzPct val="98000"/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tx1"/>
                </a:solidFill>
                <a:sym typeface="Wingdings" pitchFamily="2" charset="2"/>
              </a:rPr>
              <a:t>cos(</a:t>
            </a:r>
            <a:r>
              <a:rPr lang="en-US" sz="1100" dirty="0">
                <a:solidFill>
                  <a:schemeClr val="tx1"/>
                </a:solidFill>
                <a:latin typeface="Symbol" pitchFamily="2" charset="2"/>
                <a:sym typeface="Wingdings" pitchFamily="2" charset="2"/>
              </a:rPr>
              <a:t>Lg</a:t>
            </a:r>
            <a:r>
              <a:rPr lang="en-US" sz="1100" dirty="0">
                <a:solidFill>
                  <a:schemeClr val="tx1"/>
                </a:solidFill>
                <a:sym typeface="Wingdings" pitchFamily="2" charset="2"/>
              </a:rPr>
              <a:t>)&gt;0.6; </a:t>
            </a:r>
          </a:p>
          <a:p>
            <a:pPr marL="708660" lvl="1" indent="-274320">
              <a:buSzPct val="98000"/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tx1"/>
                </a:solidFill>
                <a:latin typeface="Symbol" pitchFamily="2" charset="2"/>
                <a:sym typeface="Wingdings" pitchFamily="2" charset="2"/>
              </a:rPr>
              <a:t>g</a:t>
            </a:r>
            <a:r>
              <a:rPr lang="en-US" sz="1100" dirty="0">
                <a:solidFill>
                  <a:schemeClr val="tx1"/>
                </a:solidFill>
                <a:sym typeface="Wingdings" pitchFamily="2" charset="2"/>
              </a:rPr>
              <a:t> ray w/in 5 cm of </a:t>
            </a:r>
            <a:r>
              <a:rPr lang="en-US" sz="1100" dirty="0">
                <a:solidFill>
                  <a:schemeClr val="tx1"/>
                </a:solidFill>
                <a:latin typeface="Symbol" pitchFamily="2" charset="2"/>
                <a:sym typeface="Wingdings" pitchFamily="2" charset="2"/>
              </a:rPr>
              <a:t>L </a:t>
            </a:r>
            <a:r>
              <a:rPr lang="en-US" sz="1100" dirty="0" err="1">
                <a:sym typeface="Wingdings" pitchFamily="2" charset="2"/>
              </a:rPr>
              <a:t>vtx</a:t>
            </a:r>
            <a:r>
              <a:rPr lang="en-US" sz="1100" dirty="0">
                <a:sym typeface="Wingdings" pitchFamily="2" charset="2"/>
              </a:rPr>
              <a:t>;</a:t>
            </a:r>
          </a:p>
          <a:p>
            <a:pPr marL="708660" lvl="1" indent="-274320">
              <a:buSzPct val="98000"/>
              <a:buFont typeface="Arial" panose="020B0604020202020204" pitchFamily="34" charset="0"/>
              <a:buChar char="•"/>
            </a:pPr>
            <a:r>
              <a:rPr lang="en-US" sz="1100" dirty="0">
                <a:sym typeface="Wingdings" pitchFamily="2" charset="2"/>
              </a:rPr>
              <a:t>250 &lt;p(</a:t>
            </a:r>
            <a:r>
              <a:rPr lang="en-US" sz="1100" dirty="0">
                <a:latin typeface="Symbol" pitchFamily="2" charset="2"/>
                <a:sym typeface="Wingdings" pitchFamily="2" charset="2"/>
              </a:rPr>
              <a:t>g</a:t>
            </a:r>
            <a:r>
              <a:rPr lang="en-US" sz="1100" dirty="0">
                <a:sym typeface="Wingdings" pitchFamily="2" charset="2"/>
              </a:rPr>
              <a:t>) &lt; 550 MeV.</a:t>
            </a:r>
          </a:p>
        </p:txBody>
      </p:sp>
    </p:spTree>
    <p:extLst>
      <p:ext uri="{BB962C8B-B14F-4D97-AF65-F5344CB8AC3E}">
        <p14:creationId xmlns:p14="http://schemas.microsoft.com/office/powerpoint/2010/main" val="34722053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26D7684-7E10-5BA9-061F-1F6CBAB51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AF0FC-07D9-3C42-BB0E-E184CCBD13EE}" type="slidenum">
              <a:rPr lang="en-US" smtClean="0"/>
              <a:t>6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3D797E9-4B39-1F36-038D-89D96D6742E3}"/>
              </a:ext>
            </a:extLst>
          </p:cNvPr>
          <p:cNvSpPr txBox="1"/>
          <p:nvPr/>
        </p:nvSpPr>
        <p:spPr>
          <a:xfrm>
            <a:off x="25009" y="735955"/>
            <a:ext cx="2509469" cy="204671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68580">
              <a:spcBef>
                <a:spcPts val="600"/>
              </a:spcBef>
              <a:buSzPct val="98000"/>
            </a:pPr>
            <a:r>
              <a:rPr lang="en-US" sz="1400" b="1" u="sng" dirty="0">
                <a:sym typeface="Wingdings" pitchFamily="2" charset="2"/>
              </a:rPr>
              <a:t>Additional cuts</a:t>
            </a:r>
          </a:p>
          <a:p>
            <a:pPr marL="342900" indent="-274320">
              <a:spcBef>
                <a:spcPts val="600"/>
              </a:spcBef>
              <a:buSzPct val="98000"/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Requiring a </a:t>
            </a:r>
            <a:r>
              <a:rPr lang="en-US" sz="1400" b="1" dirty="0">
                <a:solidFill>
                  <a:schemeClr val="tx1"/>
                </a:solidFill>
                <a:latin typeface="Symbol" pitchFamily="2" charset="2"/>
                <a:sym typeface="Wingdings" pitchFamily="2" charset="2"/>
              </a:rPr>
              <a:t>p</a:t>
            </a:r>
            <a:r>
              <a:rPr lang="en-US" sz="1400" b="1" baseline="30000" dirty="0">
                <a:solidFill>
                  <a:schemeClr val="tx1"/>
                </a:solidFill>
                <a:latin typeface="Symbol" pitchFamily="2" charset="2"/>
                <a:sym typeface="Wingdings" pitchFamily="2" charset="2"/>
              </a:rPr>
              <a:t>+</a:t>
            </a:r>
            <a:r>
              <a:rPr lang="en-US" sz="1400" b="1" dirty="0">
                <a:solidFill>
                  <a:schemeClr val="tx1"/>
                </a:solidFill>
                <a:sym typeface="Wingdings" pitchFamily="2" charset="2"/>
              </a:rPr>
              <a:t> in the event satisfying the condition that [mm(</a:t>
            </a:r>
            <a:r>
              <a:rPr lang="en-US" sz="1400" dirty="0">
                <a:solidFill>
                  <a:schemeClr val="tx1"/>
                </a:solidFill>
                <a:sym typeface="Wingdings" pitchFamily="2" charset="2"/>
              </a:rPr>
              <a:t>( </a:t>
            </a:r>
            <a:r>
              <a:rPr lang="en-US" sz="1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p</a:t>
            </a:r>
            <a:r>
              <a:rPr lang="en-US" sz="1400" b="1" dirty="0">
                <a:solidFill>
                  <a:schemeClr val="tx1"/>
                </a:solidFill>
                <a:latin typeface="Symbol" pitchFamily="2" charset="2"/>
                <a:sym typeface="Wingdings" pitchFamily="2" charset="2"/>
              </a:rPr>
              <a:t>p</a:t>
            </a:r>
            <a:r>
              <a:rPr lang="en-US" sz="1400" b="1" baseline="30000" dirty="0">
                <a:solidFill>
                  <a:schemeClr val="tx1"/>
                </a:solidFill>
                <a:latin typeface="Symbol" pitchFamily="2" charset="2"/>
                <a:sym typeface="Wingdings" pitchFamily="2" charset="2"/>
              </a:rPr>
              <a:t>-</a:t>
            </a:r>
            <a:r>
              <a:rPr lang="en-US" sz="1400" dirty="0">
                <a:solidFill>
                  <a:schemeClr val="tx1"/>
                </a:solidFill>
                <a:sym typeface="Wingdings" pitchFamily="2" charset="2"/>
              </a:rPr>
              <a:t>) </a:t>
            </a:r>
            <a:r>
              <a:rPr lang="en-US" sz="1400" b="1" dirty="0">
                <a:solidFill>
                  <a:schemeClr val="tx1"/>
                </a:solidFill>
                <a:latin typeface="Symbol" pitchFamily="2" charset="2"/>
                <a:sym typeface="Wingdings" pitchFamily="2" charset="2"/>
              </a:rPr>
              <a:t>p</a:t>
            </a:r>
            <a:r>
              <a:rPr lang="en-US" sz="1400" b="1" baseline="30000" dirty="0">
                <a:solidFill>
                  <a:schemeClr val="tx1"/>
                </a:solidFill>
                <a:latin typeface="Symbol" pitchFamily="2" charset="2"/>
                <a:sym typeface="Wingdings" pitchFamily="2" charset="2"/>
              </a:rPr>
              <a:t>+</a:t>
            </a:r>
            <a:r>
              <a:rPr lang="en-US" sz="1400" b="1" dirty="0">
                <a:solidFill>
                  <a:schemeClr val="tx1"/>
                </a:solidFill>
                <a:sym typeface="Wingdings" pitchFamily="2" charset="2"/>
              </a:rPr>
              <a:t>)] </a:t>
            </a:r>
            <a:r>
              <a:rPr lang="en-US" sz="1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be within the K</a:t>
            </a:r>
            <a:r>
              <a:rPr lang="en-US" sz="1400" b="1" baseline="30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0</a:t>
            </a:r>
            <a:r>
              <a:rPr lang="en-US" sz="1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 signal region</a:t>
            </a:r>
          </a:p>
          <a:p>
            <a:pPr marL="342900" indent="-274320">
              <a:spcBef>
                <a:spcPts val="600"/>
              </a:spcBef>
              <a:buSzPct val="98000"/>
              <a:buFont typeface="Arial" panose="020B0604020202020204" pitchFamily="34" charset="0"/>
              <a:buChar char="•"/>
            </a:pPr>
            <a:endParaRPr lang="en-US" sz="1400" b="1" dirty="0">
              <a:sym typeface="Wingdings" pitchFamily="2" charset="2"/>
            </a:endParaRPr>
          </a:p>
          <a:p>
            <a:pPr marL="342900" indent="-274320">
              <a:spcBef>
                <a:spcPts val="600"/>
              </a:spcBef>
              <a:buSzPct val="98000"/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FF0000"/>
                </a:solidFill>
                <a:sym typeface="Wingdings" pitchFamily="2" charset="2"/>
              </a:rPr>
              <a:t>Clear evidence for K*(892)</a:t>
            </a:r>
            <a:r>
              <a:rPr lang="en-US" sz="1400" b="1" baseline="30000" dirty="0">
                <a:solidFill>
                  <a:srgbClr val="FF0000"/>
                </a:solidFill>
                <a:sym typeface="Wingdings" pitchFamily="2" charset="2"/>
              </a:rPr>
              <a:t>+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C6FF575-E584-40ED-F80B-B56375E69B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7288" y="2597681"/>
            <a:ext cx="3890297" cy="351999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A6D2615-2189-F786-FCF1-C005590A4A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6240" y="2113292"/>
            <a:ext cx="4296944" cy="448877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EF6C144-CCC5-13AB-7AAE-FA4C94DD3E7B}"/>
              </a:ext>
            </a:extLst>
          </p:cNvPr>
          <p:cNvSpPr txBox="1"/>
          <p:nvPr/>
        </p:nvSpPr>
        <p:spPr>
          <a:xfrm>
            <a:off x="0" y="0"/>
            <a:ext cx="12192000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</a:rPr>
              <a:t>K*(892)</a:t>
            </a:r>
            <a:r>
              <a:rPr lang="en-US" sz="2400" b="1" baseline="30000" dirty="0">
                <a:solidFill>
                  <a:srgbClr val="C00000"/>
                </a:solidFill>
              </a:rPr>
              <a:t>+</a:t>
            </a:r>
            <a:r>
              <a:rPr lang="en-US" sz="2400" b="1" dirty="0">
                <a:solidFill>
                  <a:srgbClr val="C00000"/>
                </a:solidFill>
              </a:rPr>
              <a:t> Signal Extraction</a:t>
            </a:r>
            <a:endParaRPr lang="en-US" sz="2400" b="1" baseline="-25000" dirty="0">
              <a:solidFill>
                <a:srgbClr val="C0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F9CC6DD-D23D-60A9-1BE5-D4EFF6AD9A41}"/>
              </a:ext>
            </a:extLst>
          </p:cNvPr>
          <p:cNvSpPr txBox="1"/>
          <p:nvPr/>
        </p:nvSpPr>
        <p:spPr>
          <a:xfrm>
            <a:off x="3063711" y="603315"/>
            <a:ext cx="36338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Requiring a </a:t>
            </a:r>
            <a:r>
              <a:rPr lang="en-US" dirty="0">
                <a:latin typeface="Symbol" pitchFamily="2" charset="2"/>
              </a:rPr>
              <a:t>p</a:t>
            </a:r>
            <a:r>
              <a:rPr lang="en-US" baseline="30000" dirty="0">
                <a:latin typeface="Symbol" pitchFamily="2" charset="2"/>
              </a:rPr>
              <a:t>+</a:t>
            </a:r>
            <a:r>
              <a:rPr lang="en-US" dirty="0"/>
              <a:t> in the event and obtaining the missing mass against e’ (</a:t>
            </a:r>
            <a:r>
              <a:rPr lang="en-US" dirty="0" err="1">
                <a:latin typeface="Symbol" pitchFamily="2" charset="2"/>
              </a:rPr>
              <a:t>L</a:t>
            </a:r>
            <a:r>
              <a:rPr lang="en-US" dirty="0" err="1">
                <a:sym typeface="Wingdings" pitchFamily="2" charset="2"/>
              </a:rPr>
              <a:t>p</a:t>
            </a:r>
            <a:r>
              <a:rPr lang="en-US" dirty="0" err="1">
                <a:latin typeface="Symbol" pitchFamily="2" charset="2"/>
                <a:sym typeface="Wingdings" pitchFamily="2" charset="2"/>
              </a:rPr>
              <a:t>p</a:t>
            </a:r>
            <a:r>
              <a:rPr lang="en-US" baseline="30000" dirty="0">
                <a:latin typeface="Symbol" pitchFamily="2" charset="2"/>
                <a:sym typeface="Wingdings" pitchFamily="2" charset="2"/>
              </a:rPr>
              <a:t>-</a:t>
            </a:r>
            <a:r>
              <a:rPr lang="en-US" dirty="0">
                <a:sym typeface="Wingdings" pitchFamily="2" charset="2"/>
              </a:rPr>
              <a:t>) </a:t>
            </a:r>
            <a:r>
              <a:rPr lang="en-US" dirty="0">
                <a:latin typeface="Symbol" pitchFamily="2" charset="2"/>
                <a:sym typeface="Wingdings" pitchFamily="2" charset="2"/>
              </a:rPr>
              <a:t>p</a:t>
            </a:r>
            <a:r>
              <a:rPr lang="en-US" baseline="30000" dirty="0">
                <a:latin typeface="Symbol" pitchFamily="2" charset="2"/>
                <a:sym typeface="Wingdings" pitchFamily="2" charset="2"/>
              </a:rPr>
              <a:t>+</a:t>
            </a:r>
            <a:r>
              <a:rPr lang="en-US" dirty="0">
                <a:sym typeface="Wingdings" pitchFamily="2" charset="2"/>
              </a:rPr>
              <a:t> yields a clear K</a:t>
            </a:r>
            <a:r>
              <a:rPr lang="en-US" baseline="30000" dirty="0">
                <a:sym typeface="Wingdings" pitchFamily="2" charset="2"/>
              </a:rPr>
              <a:t>0</a:t>
            </a:r>
            <a:r>
              <a:rPr lang="en-US" dirty="0">
                <a:sym typeface="Wingdings" pitchFamily="2" charset="2"/>
              </a:rPr>
              <a:t> peak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3CA96F7-371E-9EA9-225E-3F056811153A}"/>
              </a:ext>
            </a:extLst>
          </p:cNvPr>
          <p:cNvSpPr txBox="1"/>
          <p:nvPr/>
        </p:nvSpPr>
        <p:spPr>
          <a:xfrm>
            <a:off x="4319833" y="2912039"/>
            <a:ext cx="6952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ym typeface="Wingdings" pitchFamily="2" charset="2"/>
              </a:rPr>
              <a:t>K</a:t>
            </a:r>
            <a:r>
              <a:rPr lang="en-US" baseline="30000" dirty="0">
                <a:sym typeface="Wingdings" pitchFamily="2" charset="2"/>
              </a:rPr>
              <a:t>0</a:t>
            </a:r>
            <a:r>
              <a:rPr lang="en-US" dirty="0">
                <a:sym typeface="Wingdings" pitchFamily="2" charset="2"/>
              </a:rPr>
              <a:t> 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75C68EB-179A-28FD-18E6-366F30C36029}"/>
              </a:ext>
            </a:extLst>
          </p:cNvPr>
          <p:cNvSpPr txBox="1"/>
          <p:nvPr/>
        </p:nvSpPr>
        <p:spPr>
          <a:xfrm>
            <a:off x="7719926" y="603315"/>
            <a:ext cx="363387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missing mass against e’ (</a:t>
            </a:r>
            <a:r>
              <a:rPr lang="en-US" dirty="0" err="1">
                <a:latin typeface="Symbol" pitchFamily="2" charset="2"/>
              </a:rPr>
              <a:t>L</a:t>
            </a:r>
            <a:r>
              <a:rPr lang="en-US" dirty="0" err="1">
                <a:sym typeface="Wingdings" pitchFamily="2" charset="2"/>
              </a:rPr>
              <a:t>p</a:t>
            </a:r>
            <a:r>
              <a:rPr lang="en-US" dirty="0" err="1">
                <a:latin typeface="Symbol" pitchFamily="2" charset="2"/>
                <a:sym typeface="Wingdings" pitchFamily="2" charset="2"/>
              </a:rPr>
              <a:t>p</a:t>
            </a:r>
            <a:r>
              <a:rPr lang="en-US" baseline="30000" dirty="0">
                <a:latin typeface="Symbol" pitchFamily="2" charset="2"/>
                <a:sym typeface="Wingdings" pitchFamily="2" charset="2"/>
              </a:rPr>
              <a:t>-</a:t>
            </a:r>
            <a:r>
              <a:rPr lang="en-US" dirty="0">
                <a:sym typeface="Wingdings" pitchFamily="2" charset="2"/>
              </a:rPr>
              <a:t>) after selecting the K</a:t>
            </a:r>
            <a:r>
              <a:rPr lang="en-US" baseline="30000" dirty="0">
                <a:sym typeface="Wingdings" pitchFamily="2" charset="2"/>
              </a:rPr>
              <a:t>0</a:t>
            </a:r>
            <a:r>
              <a:rPr lang="en-US" dirty="0">
                <a:sym typeface="Wingdings" pitchFamily="2" charset="2"/>
              </a:rPr>
              <a:t> signal region isolates the K* peak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ym typeface="Wingdings" pitchFamily="2" charset="2"/>
              </a:rPr>
              <a:t>The K</a:t>
            </a:r>
            <a:r>
              <a:rPr lang="en-US" baseline="30000" dirty="0">
                <a:sym typeface="Wingdings" pitchFamily="2" charset="2"/>
              </a:rPr>
              <a:t>0</a:t>
            </a:r>
            <a:r>
              <a:rPr lang="en-US" dirty="0">
                <a:sym typeface="Wingdings" pitchFamily="2" charset="2"/>
              </a:rPr>
              <a:t> sideband region is shown in green</a:t>
            </a:r>
            <a:endParaRPr lang="en-US" dirty="0"/>
          </a:p>
        </p:txBody>
      </p:sp>
      <p:sp>
        <p:nvSpPr>
          <p:cNvPr id="12" name="Slide Number Placeholder 28">
            <a:extLst>
              <a:ext uri="{FF2B5EF4-FFF2-40B4-BE49-F238E27FC236}">
                <a16:creationId xmlns:a16="http://schemas.microsoft.com/office/drawing/2014/main" id="{0E82080C-1918-0E99-244B-A8D737C24CEB}"/>
              </a:ext>
            </a:extLst>
          </p:cNvPr>
          <p:cNvSpPr txBox="1">
            <a:spLocks/>
          </p:cNvSpPr>
          <p:nvPr/>
        </p:nvSpPr>
        <p:spPr>
          <a:xfrm>
            <a:off x="11830050" y="6583567"/>
            <a:ext cx="331647" cy="2744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DEAF0FC-07D9-3C42-BB0E-E184CCBD13EE}" type="slidenum">
              <a:rPr lang="en-US" sz="1100" smtClean="0">
                <a:solidFill>
                  <a:srgbClr val="C00000"/>
                </a:solidFill>
                <a:latin typeface="Chalkboard" panose="03050602040202020205" pitchFamily="66" charset="77"/>
              </a:rPr>
              <a:pPr/>
              <a:t>6</a:t>
            </a:fld>
            <a:endParaRPr lang="en-US" sz="1100" dirty="0">
              <a:solidFill>
                <a:srgbClr val="C00000"/>
              </a:solidFill>
              <a:latin typeface="Chalkboard" panose="03050602040202020205" pitchFamily="66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2203924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AC46F45-6068-918E-FEE6-8DB1434396F0}"/>
              </a:ext>
            </a:extLst>
          </p:cNvPr>
          <p:cNvSpPr txBox="1"/>
          <p:nvPr/>
        </p:nvSpPr>
        <p:spPr>
          <a:xfrm>
            <a:off x="6253968" y="702871"/>
            <a:ext cx="17289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</a:t>
            </a:r>
            <a:r>
              <a:rPr lang="en-US" baseline="30000" dirty="0"/>
              <a:t>0</a:t>
            </a:r>
            <a:r>
              <a:rPr lang="en-US" dirty="0"/>
              <a:t> background-subtracted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2F810B7-C887-DBEA-475F-CC2200F8B4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8138" y="1474063"/>
            <a:ext cx="3127402" cy="332055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8BEE1BF-5399-6098-62A1-612A42CA30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605" y="4026148"/>
            <a:ext cx="4160265" cy="259556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76A7107-5190-2B0C-F103-A60168124E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766" y="977793"/>
            <a:ext cx="4246644" cy="245120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34AA15D-41E6-62F8-65AA-FF3CAD02A134}"/>
              </a:ext>
            </a:extLst>
          </p:cNvPr>
          <p:cNvSpPr txBox="1"/>
          <p:nvPr/>
        </p:nvSpPr>
        <p:spPr>
          <a:xfrm>
            <a:off x="5292168" y="5031948"/>
            <a:ext cx="39601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For each bin of the mm(</a:t>
            </a:r>
            <a:r>
              <a:rPr lang="en-US" dirty="0" err="1"/>
              <a:t>e’p</a:t>
            </a:r>
            <a:r>
              <a:rPr lang="en-US" dirty="0" err="1">
                <a:latin typeface="Symbol" pitchFamily="2" charset="2"/>
              </a:rPr>
              <a:t>p</a:t>
            </a:r>
            <a:r>
              <a:rPr lang="en-US" baseline="30000" dirty="0">
                <a:latin typeface="Symbol" pitchFamily="2" charset="2"/>
              </a:rPr>
              <a:t>-</a:t>
            </a:r>
            <a:r>
              <a:rPr lang="en-US" dirty="0"/>
              <a:t>) spectrum obtain the mm(</a:t>
            </a:r>
            <a:r>
              <a:rPr lang="en-US" dirty="0" err="1"/>
              <a:t>e’p</a:t>
            </a:r>
            <a:r>
              <a:rPr lang="en-US" dirty="0"/>
              <a:t> </a:t>
            </a:r>
            <a:r>
              <a:rPr lang="en-US" dirty="0">
                <a:latin typeface="Symbol" pitchFamily="2" charset="2"/>
              </a:rPr>
              <a:t>p</a:t>
            </a:r>
            <a:r>
              <a:rPr lang="en-US" baseline="30000" dirty="0">
                <a:latin typeface="Symbol" pitchFamily="2" charset="2"/>
              </a:rPr>
              <a:t>-</a:t>
            </a:r>
            <a:r>
              <a:rPr lang="en-US" dirty="0">
                <a:latin typeface="Symbol" pitchFamily="2" charset="2"/>
              </a:rPr>
              <a:t>p</a:t>
            </a:r>
            <a:r>
              <a:rPr lang="en-US" baseline="30000" dirty="0">
                <a:latin typeface="Symbol" pitchFamily="2" charset="2"/>
              </a:rPr>
              <a:t>+</a:t>
            </a:r>
            <a:r>
              <a:rPr lang="en-US" dirty="0"/>
              <a:t>) distribution and extract the K</a:t>
            </a:r>
            <a:r>
              <a:rPr lang="en-US" baseline="30000" dirty="0"/>
              <a:t>0</a:t>
            </a:r>
            <a:r>
              <a:rPr lang="en-US" dirty="0"/>
              <a:t> yield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7E9C842-9BA4-7EAF-91E8-199521E03C30}"/>
              </a:ext>
            </a:extLst>
          </p:cNvPr>
          <p:cNvSpPr txBox="1"/>
          <p:nvPr/>
        </p:nvSpPr>
        <p:spPr>
          <a:xfrm>
            <a:off x="0" y="0"/>
            <a:ext cx="12192000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</a:rPr>
              <a:t>K*(892)</a:t>
            </a:r>
            <a:r>
              <a:rPr lang="en-US" sz="2400" b="1" baseline="30000" dirty="0">
                <a:solidFill>
                  <a:srgbClr val="C00000"/>
                </a:solidFill>
              </a:rPr>
              <a:t>+</a:t>
            </a:r>
            <a:r>
              <a:rPr lang="en-US" sz="2400" b="1" dirty="0">
                <a:solidFill>
                  <a:srgbClr val="C00000"/>
                </a:solidFill>
              </a:rPr>
              <a:t> Background Subtraction</a:t>
            </a:r>
            <a:endParaRPr lang="en-US" sz="2400" b="1" baseline="-25000" dirty="0">
              <a:solidFill>
                <a:srgbClr val="C0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F388DBD-DECE-B7D2-F4F3-29580260C904}"/>
              </a:ext>
            </a:extLst>
          </p:cNvPr>
          <p:cNvSpPr txBox="1"/>
          <p:nvPr/>
        </p:nvSpPr>
        <p:spPr>
          <a:xfrm>
            <a:off x="424856" y="565840"/>
            <a:ext cx="609442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MM(e’ (</a:t>
            </a:r>
            <a:r>
              <a:rPr lang="en-US" sz="1400" dirty="0" err="1">
                <a:latin typeface="Symbol" pitchFamily="2" charset="2"/>
              </a:rPr>
              <a:t>L</a:t>
            </a:r>
            <a:r>
              <a:rPr lang="en-US" sz="1400" dirty="0" err="1">
                <a:sym typeface="Wingdings" pitchFamily="2" charset="2"/>
              </a:rPr>
              <a:t>p</a:t>
            </a:r>
            <a:r>
              <a:rPr lang="en-US" sz="1400" dirty="0" err="1">
                <a:latin typeface="Symbol" pitchFamily="2" charset="2"/>
                <a:sym typeface="Wingdings" pitchFamily="2" charset="2"/>
              </a:rPr>
              <a:t>p</a:t>
            </a:r>
            <a:r>
              <a:rPr lang="en-US" sz="1400" baseline="30000" dirty="0">
                <a:latin typeface="Symbol" pitchFamily="2" charset="2"/>
                <a:sym typeface="Wingdings" pitchFamily="2" charset="2"/>
              </a:rPr>
              <a:t>-</a:t>
            </a:r>
            <a:r>
              <a:rPr lang="en-US" sz="1400" dirty="0">
                <a:sym typeface="Wingdings" pitchFamily="2" charset="2"/>
              </a:rPr>
              <a:t>) </a:t>
            </a:r>
            <a:r>
              <a:rPr lang="en-US" sz="1400" dirty="0">
                <a:latin typeface="Symbol" pitchFamily="2" charset="2"/>
                <a:sym typeface="Wingdings" pitchFamily="2" charset="2"/>
              </a:rPr>
              <a:t>p</a:t>
            </a:r>
            <a:r>
              <a:rPr lang="en-US" sz="1400" baseline="30000" dirty="0">
                <a:latin typeface="Symbol" pitchFamily="2" charset="2"/>
                <a:sym typeface="Wingdings" pitchFamily="2" charset="2"/>
              </a:rPr>
              <a:t>+</a:t>
            </a:r>
            <a:r>
              <a:rPr lang="en-US" sz="1400" dirty="0">
                <a:sym typeface="Wingdings" pitchFamily="2" charset="2"/>
              </a:rPr>
              <a:t> ) distributions for each </a:t>
            </a:r>
            <a:r>
              <a:rPr lang="en-US" sz="1400" dirty="0"/>
              <a:t>mm(</a:t>
            </a:r>
            <a:r>
              <a:rPr lang="en-US" sz="1400" dirty="0" err="1"/>
              <a:t>e’p</a:t>
            </a:r>
            <a:r>
              <a:rPr lang="en-US" sz="1400" dirty="0" err="1">
                <a:latin typeface="Symbol" pitchFamily="2" charset="2"/>
              </a:rPr>
              <a:t>p</a:t>
            </a:r>
            <a:r>
              <a:rPr lang="en-US" sz="1400" baseline="30000" dirty="0">
                <a:latin typeface="Symbol" pitchFamily="2" charset="2"/>
              </a:rPr>
              <a:t>-</a:t>
            </a:r>
            <a:r>
              <a:rPr lang="en-US" sz="1400" dirty="0"/>
              <a:t>) bin</a:t>
            </a:r>
            <a:r>
              <a:rPr lang="en-US" sz="1400" dirty="0">
                <a:sym typeface="Wingdings" pitchFamily="2" charset="2"/>
              </a:rPr>
              <a:t>  </a:t>
            </a:r>
            <a:endParaRPr lang="en-US" sz="1400" dirty="0"/>
          </a:p>
        </p:txBody>
      </p:sp>
      <p:sp>
        <p:nvSpPr>
          <p:cNvPr id="11" name="Down Arrow 10">
            <a:extLst>
              <a:ext uri="{FF2B5EF4-FFF2-40B4-BE49-F238E27FC236}">
                <a16:creationId xmlns:a16="http://schemas.microsoft.com/office/drawing/2014/main" id="{1259A7A1-5AF9-7BF1-D9B8-4250E9615E86}"/>
              </a:ext>
            </a:extLst>
          </p:cNvPr>
          <p:cNvSpPr/>
          <p:nvPr/>
        </p:nvSpPr>
        <p:spPr>
          <a:xfrm>
            <a:off x="1706251" y="3401171"/>
            <a:ext cx="1508289" cy="652806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Zoom with fit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F90BC7C-A166-86CF-18F3-AFE2A72EC45A}"/>
              </a:ext>
            </a:extLst>
          </p:cNvPr>
          <p:cNvSpPr/>
          <p:nvPr/>
        </p:nvSpPr>
        <p:spPr>
          <a:xfrm>
            <a:off x="9252270" y="2017336"/>
            <a:ext cx="2465963" cy="252638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Very little background (systematics due to fit procedure)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K*(892)</a:t>
            </a:r>
            <a:r>
              <a:rPr lang="en-US" baseline="30000" dirty="0"/>
              <a:t>+</a:t>
            </a:r>
            <a:r>
              <a:rPr lang="en-US" dirty="0"/>
              <a:t> signal extraction </a:t>
            </a:r>
            <a:r>
              <a:rPr lang="en-US" dirty="0">
                <a:sym typeface="Wingdings" pitchFamily="2" charset="2"/>
              </a:rPr>
              <a:t> measure yield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Observation of </a:t>
            </a:r>
            <a:r>
              <a:rPr lang="en-US" dirty="0">
                <a:latin typeface="Symbol" pitchFamily="2" charset="2"/>
              </a:rPr>
              <a:t>L</a:t>
            </a:r>
            <a:r>
              <a:rPr lang="en-US" dirty="0"/>
              <a:t>K(892)* channel </a:t>
            </a:r>
          </a:p>
        </p:txBody>
      </p:sp>
      <p:sp>
        <p:nvSpPr>
          <p:cNvPr id="13" name="Slide Number Placeholder 28">
            <a:extLst>
              <a:ext uri="{FF2B5EF4-FFF2-40B4-BE49-F238E27FC236}">
                <a16:creationId xmlns:a16="http://schemas.microsoft.com/office/drawing/2014/main" id="{8217EC53-91F9-94E3-E581-515D52950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30050" y="6583567"/>
            <a:ext cx="331647" cy="274434"/>
          </a:xfrm>
        </p:spPr>
        <p:txBody>
          <a:bodyPr/>
          <a:lstStyle/>
          <a:p>
            <a:fld id="{CDEAF0FC-07D9-3C42-BB0E-E184CCBD13EE}" type="slidenum">
              <a:rPr lang="en-US" sz="1100" smtClean="0">
                <a:solidFill>
                  <a:srgbClr val="C00000"/>
                </a:solidFill>
                <a:latin typeface="Chalkboard" panose="03050602040202020205" pitchFamily="66" charset="77"/>
              </a:rPr>
              <a:pPr/>
              <a:t>7</a:t>
            </a:fld>
            <a:endParaRPr lang="en-US" sz="1100" dirty="0">
              <a:solidFill>
                <a:srgbClr val="C00000"/>
              </a:solidFill>
              <a:latin typeface="Chalkboard" panose="03050602040202020205" pitchFamily="66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8609709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655C210-AE69-3F83-95DF-6888CCD534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AF0FC-07D9-3C42-BB0E-E184CCBD13EE}" type="slidenum">
              <a:rPr lang="en-US" smtClean="0"/>
              <a:t>8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CC6CEF2-ADBA-E0CB-80EB-018D328419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2573" y="828939"/>
            <a:ext cx="3244258" cy="264573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CC07D6B-6E9C-020E-4B16-A1909A5BAD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3549" y="4077444"/>
            <a:ext cx="3446321" cy="275326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7F5AA7C-AA27-A362-3A7F-4E53E46078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9671" y="4082762"/>
            <a:ext cx="3367160" cy="245311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CE236FD-0A3C-1D50-B1AD-0B06A6F9FE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95401" y="847456"/>
            <a:ext cx="3399263" cy="275326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D9F866A-F5A1-B7B8-AF93-EF5AB6BBB7FE}"/>
              </a:ext>
            </a:extLst>
          </p:cNvPr>
          <p:cNvSpPr txBox="1"/>
          <p:nvPr/>
        </p:nvSpPr>
        <p:spPr>
          <a:xfrm>
            <a:off x="25009" y="735955"/>
            <a:ext cx="3320551" cy="198515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68580">
              <a:spcBef>
                <a:spcPts val="600"/>
              </a:spcBef>
              <a:buSzPct val="98000"/>
            </a:pPr>
            <a:r>
              <a:rPr lang="en-US" sz="1400" b="1" u="sng" dirty="0">
                <a:sym typeface="Wingdings" pitchFamily="2" charset="2"/>
              </a:rPr>
              <a:t>Sigma reconstruction cuts</a:t>
            </a:r>
          </a:p>
          <a:p>
            <a:pPr marL="800100" lvl="1" indent="-274320">
              <a:spcBef>
                <a:spcPts val="600"/>
              </a:spcBef>
              <a:buSzPct val="98000"/>
              <a:buFont typeface="Arial" panose="020B0604020202020204" pitchFamily="34" charset="0"/>
              <a:buChar char="•"/>
            </a:pPr>
            <a:r>
              <a:rPr lang="en-US" sz="1400" dirty="0" err="1">
                <a:solidFill>
                  <a:schemeClr val="tx1"/>
                </a:solidFill>
                <a:sym typeface="Wingdings" pitchFamily="2" charset="2"/>
              </a:rPr>
              <a:t>doca</a:t>
            </a:r>
            <a:r>
              <a:rPr lang="en-US" sz="1400" dirty="0">
                <a:solidFill>
                  <a:schemeClr val="tx1"/>
                </a:solidFill>
                <a:sym typeface="Wingdings" pitchFamily="2" charset="2"/>
              </a:rPr>
              <a:t> between the </a:t>
            </a:r>
            <a:r>
              <a:rPr lang="en-US" sz="1400" dirty="0">
                <a:solidFill>
                  <a:schemeClr val="tx1"/>
                </a:solidFill>
                <a:latin typeface="Symbol" pitchFamily="2" charset="2"/>
                <a:sym typeface="Wingdings" pitchFamily="2" charset="2"/>
              </a:rPr>
              <a:t>L</a:t>
            </a:r>
            <a:r>
              <a:rPr lang="en-US" sz="1400" dirty="0">
                <a:solidFill>
                  <a:schemeClr val="tx1"/>
                </a:solidFill>
                <a:sym typeface="Wingdings" pitchFamily="2" charset="2"/>
              </a:rPr>
              <a:t> vertex and the </a:t>
            </a:r>
            <a:r>
              <a:rPr lang="en-US" sz="1400" dirty="0">
                <a:solidFill>
                  <a:schemeClr val="tx1"/>
                </a:solidFill>
                <a:latin typeface="Symbol" pitchFamily="2" charset="2"/>
                <a:cs typeface="Calibri" panose="020F0502020204030204" pitchFamily="34" charset="0"/>
                <a:sym typeface="Wingdings" pitchFamily="2" charset="2"/>
              </a:rPr>
              <a:t>g </a:t>
            </a:r>
            <a:r>
              <a:rPr lang="en-US" sz="1400" dirty="0">
                <a:solidFill>
                  <a:schemeClr val="tx1"/>
                </a:solidFill>
                <a:sym typeface="Wingdings" pitchFamily="2" charset="2"/>
              </a:rPr>
              <a:t>trajectory line w/in 5 cm; </a:t>
            </a:r>
          </a:p>
          <a:p>
            <a:pPr marL="800100" lvl="1" indent="-274320">
              <a:spcBef>
                <a:spcPts val="600"/>
              </a:spcBef>
              <a:buSzPct val="98000"/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sym typeface="Wingdings" pitchFamily="2" charset="2"/>
              </a:rPr>
              <a:t> cos(</a:t>
            </a:r>
            <a:r>
              <a:rPr lang="en-US" sz="1400" dirty="0">
                <a:solidFill>
                  <a:schemeClr val="tx1"/>
                </a:solidFill>
                <a:latin typeface="Symbol" pitchFamily="2" charset="2"/>
                <a:sym typeface="Wingdings" pitchFamily="2" charset="2"/>
              </a:rPr>
              <a:t>Lg</a:t>
            </a:r>
            <a:r>
              <a:rPr lang="en-US" sz="1400" dirty="0">
                <a:solidFill>
                  <a:schemeClr val="tx1"/>
                </a:solidFill>
                <a:sym typeface="Wingdings" pitchFamily="2" charset="2"/>
              </a:rPr>
              <a:t>)&gt;0.6; </a:t>
            </a:r>
          </a:p>
          <a:p>
            <a:pPr marL="800100" lvl="1" indent="-274320">
              <a:spcBef>
                <a:spcPts val="600"/>
              </a:spcBef>
              <a:buSzPct val="98000"/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sym typeface="Wingdings" pitchFamily="2" charset="2"/>
              </a:rPr>
              <a:t>m(p</a:t>
            </a:r>
            <a:r>
              <a:rPr lang="en-US" sz="1400" dirty="0">
                <a:solidFill>
                  <a:schemeClr val="tx1"/>
                </a:solidFill>
                <a:latin typeface="Symbol" pitchFamily="2" charset="2"/>
                <a:sym typeface="Wingdings" pitchFamily="2" charset="2"/>
              </a:rPr>
              <a:t>p-</a:t>
            </a:r>
            <a:r>
              <a:rPr lang="en-US" sz="1400" dirty="0">
                <a:solidFill>
                  <a:schemeClr val="tx1"/>
                </a:solidFill>
                <a:sym typeface="Wingdings" pitchFamily="2" charset="2"/>
              </a:rPr>
              <a:t>)&lt;</a:t>
            </a:r>
            <a:r>
              <a:rPr lang="en-US" sz="1400" dirty="0">
                <a:sym typeface="Wingdings" pitchFamily="2" charset="2"/>
              </a:rPr>
              <a:t>1.135 GeV</a:t>
            </a:r>
          </a:p>
          <a:p>
            <a:pPr marL="800100" lvl="1" indent="-274320">
              <a:spcBef>
                <a:spcPts val="600"/>
              </a:spcBef>
              <a:buSzPct val="98000"/>
              <a:buFont typeface="Arial" panose="020B0604020202020204" pitchFamily="34" charset="0"/>
              <a:buChar char="•"/>
            </a:pPr>
            <a:r>
              <a:rPr lang="en-US" sz="1400" b="1" dirty="0">
                <a:sym typeface="Wingdings" pitchFamily="2" charset="2"/>
              </a:rPr>
              <a:t>p(</a:t>
            </a:r>
            <a:r>
              <a:rPr lang="en-US" sz="1400" b="1" dirty="0">
                <a:latin typeface="Symbol" pitchFamily="2" charset="2"/>
                <a:sym typeface="Wingdings" pitchFamily="2" charset="2"/>
              </a:rPr>
              <a:t>g</a:t>
            </a:r>
            <a:r>
              <a:rPr lang="en-US" sz="1400" b="1" dirty="0">
                <a:sym typeface="Wingdings" pitchFamily="2" charset="2"/>
              </a:rPr>
              <a:t>) cuts</a:t>
            </a:r>
          </a:p>
          <a:p>
            <a:pPr marL="342900" indent="-274320">
              <a:spcBef>
                <a:spcPts val="600"/>
              </a:spcBef>
              <a:buSzPct val="98000"/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FF0000"/>
                </a:solidFill>
                <a:sym typeface="Wingdings" pitchFamily="2" charset="2"/>
              </a:rPr>
              <a:t>Clear evidence for K*(892)</a:t>
            </a:r>
            <a:r>
              <a:rPr lang="en-US" sz="1400" b="1" baseline="30000" dirty="0">
                <a:solidFill>
                  <a:srgbClr val="FF0000"/>
                </a:solidFill>
                <a:sym typeface="Wingdings" pitchFamily="2" charset="2"/>
              </a:rPr>
              <a:t>+ </a:t>
            </a:r>
            <a:r>
              <a:rPr lang="en-US" sz="1400" b="1" dirty="0">
                <a:solidFill>
                  <a:srgbClr val="FF0000"/>
                </a:solidFill>
                <a:sym typeface="Wingdings" pitchFamily="2" charset="2"/>
              </a:rPr>
              <a:t>in recoil</a:t>
            </a:r>
            <a:endParaRPr lang="en-US" sz="1400" b="1" baseline="30000" dirty="0">
              <a:solidFill>
                <a:srgbClr val="FF0000"/>
              </a:solidFill>
              <a:sym typeface="Wingdings" pitchFamily="2" charset="2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BF09A79-AA08-EA7A-D119-4DED56A8797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721" y="3043505"/>
            <a:ext cx="2991517" cy="245311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DC0F387-A789-7B8B-EA7F-453A2DD93B98}"/>
              </a:ext>
            </a:extLst>
          </p:cNvPr>
          <p:cNvSpPr txBox="1"/>
          <p:nvPr/>
        </p:nvSpPr>
        <p:spPr>
          <a:xfrm>
            <a:off x="591775" y="3243843"/>
            <a:ext cx="2187018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342900" indent="-274320">
              <a:spcBef>
                <a:spcPts val="600"/>
              </a:spcBef>
              <a:buSzPct val="98000"/>
              <a:buFont typeface="Arial" panose="020B0604020202020204" pitchFamily="34" charset="0"/>
              <a:buChar char="•"/>
            </a:pPr>
            <a:r>
              <a:rPr lang="en-US" sz="1200" b="1" dirty="0">
                <a:sym typeface="Wingdings" pitchFamily="2" charset="2"/>
              </a:rPr>
              <a:t>Events rejected by p(</a:t>
            </a:r>
            <a:r>
              <a:rPr lang="en-US" sz="1200" b="1" dirty="0">
                <a:latin typeface="Symbol" pitchFamily="2" charset="2"/>
                <a:sym typeface="Wingdings" pitchFamily="2" charset="2"/>
              </a:rPr>
              <a:t>g</a:t>
            </a:r>
            <a:r>
              <a:rPr lang="en-US" sz="1200" b="1" dirty="0">
                <a:sym typeface="Wingdings" pitchFamily="2" charset="2"/>
              </a:rPr>
              <a:t>)&gt;250 MeV cut </a:t>
            </a:r>
            <a:endParaRPr lang="en-US" sz="1200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365EB2E-73D4-FB13-42ED-53743E0A8A7A}"/>
              </a:ext>
            </a:extLst>
          </p:cNvPr>
          <p:cNvSpPr txBox="1"/>
          <p:nvPr/>
        </p:nvSpPr>
        <p:spPr>
          <a:xfrm>
            <a:off x="7383545" y="478124"/>
            <a:ext cx="60944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ym typeface="Wingdings" pitchFamily="2" charset="2"/>
              </a:rPr>
              <a:t>p(</a:t>
            </a:r>
            <a:r>
              <a:rPr lang="en-US" sz="1800" b="1" dirty="0">
                <a:latin typeface="Symbol" pitchFamily="2" charset="2"/>
                <a:sym typeface="Wingdings" pitchFamily="2" charset="2"/>
              </a:rPr>
              <a:t>g</a:t>
            </a:r>
            <a:r>
              <a:rPr lang="en-US" sz="1800" b="1" dirty="0">
                <a:sym typeface="Wingdings" pitchFamily="2" charset="2"/>
              </a:rPr>
              <a:t>)&gt;250 MeV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F410340-D852-2DDB-0131-D8286438A9C1}"/>
              </a:ext>
            </a:extLst>
          </p:cNvPr>
          <p:cNvSpPr txBox="1"/>
          <p:nvPr/>
        </p:nvSpPr>
        <p:spPr>
          <a:xfrm>
            <a:off x="5294905" y="966833"/>
            <a:ext cx="280621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274320">
              <a:spcBef>
                <a:spcPts val="600"/>
              </a:spcBef>
              <a:buSzPct val="98000"/>
              <a:buFont typeface="Arial" panose="020B0604020202020204" pitchFamily="34" charset="0"/>
              <a:buChar char="•"/>
            </a:pPr>
            <a:r>
              <a:rPr lang="en-US" sz="1800" b="1" dirty="0">
                <a:latin typeface="Symbol" pitchFamily="2" charset="2"/>
                <a:sym typeface="Wingdings" pitchFamily="2" charset="2"/>
              </a:rPr>
              <a:t>D</a:t>
            </a:r>
            <a:r>
              <a:rPr lang="en-US" sz="1800" b="1" dirty="0">
                <a:sym typeface="Wingdings" pitchFamily="2" charset="2"/>
              </a:rPr>
              <a:t>(</a:t>
            </a:r>
            <a:r>
              <a:rPr lang="en-US" sz="1800" b="1" dirty="0" err="1">
                <a:sym typeface="Wingdings" pitchFamily="2" charset="2"/>
              </a:rPr>
              <a:t>Vz</a:t>
            </a:r>
            <a:r>
              <a:rPr lang="en-US" sz="1800" b="1" baseline="-25000" dirty="0" err="1">
                <a:latin typeface="Symbol" pitchFamily="2" charset="2"/>
                <a:sym typeface="Wingdings" pitchFamily="2" charset="2"/>
              </a:rPr>
              <a:t>L</a:t>
            </a:r>
            <a:r>
              <a:rPr lang="en-US" sz="1800" b="1" dirty="0">
                <a:sym typeface="Wingdings" pitchFamily="2" charset="2"/>
              </a:rPr>
              <a:t> – </a:t>
            </a:r>
            <a:r>
              <a:rPr lang="en-US" sz="1800" b="1" dirty="0" err="1">
                <a:sym typeface="Wingdings" pitchFamily="2" charset="2"/>
              </a:rPr>
              <a:t>Vz</a:t>
            </a:r>
            <a:r>
              <a:rPr lang="en-US" sz="1800" b="1" baseline="-25000" dirty="0" err="1">
                <a:sym typeface="Wingdings" pitchFamily="2" charset="2"/>
              </a:rPr>
              <a:t>e</a:t>
            </a:r>
            <a:r>
              <a:rPr lang="en-US" sz="1800" b="1" dirty="0">
                <a:sym typeface="Wingdings" pitchFamily="2" charset="2"/>
              </a:rPr>
              <a:t>) &gt; 4 cm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046C1CB-8ACD-BD91-2D22-A0C57E05D9EE}"/>
              </a:ext>
            </a:extLst>
          </p:cNvPr>
          <p:cNvSpPr txBox="1"/>
          <p:nvPr/>
        </p:nvSpPr>
        <p:spPr>
          <a:xfrm>
            <a:off x="5294905" y="4194084"/>
            <a:ext cx="280621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274320">
              <a:spcBef>
                <a:spcPts val="600"/>
              </a:spcBef>
              <a:buSzPct val="98000"/>
              <a:buFont typeface="Arial" panose="020B0604020202020204" pitchFamily="34" charset="0"/>
              <a:buChar char="•"/>
            </a:pPr>
            <a:r>
              <a:rPr lang="en-US" sz="1800" b="1" dirty="0">
                <a:latin typeface="Symbol" pitchFamily="2" charset="2"/>
                <a:sym typeface="Wingdings" pitchFamily="2" charset="2"/>
              </a:rPr>
              <a:t>D</a:t>
            </a:r>
            <a:r>
              <a:rPr lang="en-US" sz="1800" b="1" dirty="0">
                <a:sym typeface="Wingdings" pitchFamily="2" charset="2"/>
              </a:rPr>
              <a:t>(</a:t>
            </a:r>
            <a:r>
              <a:rPr lang="en-US" sz="1800" b="1" dirty="0" err="1">
                <a:sym typeface="Wingdings" pitchFamily="2" charset="2"/>
              </a:rPr>
              <a:t>Vz</a:t>
            </a:r>
            <a:r>
              <a:rPr lang="en-US" sz="1800" b="1" baseline="-25000" dirty="0" err="1">
                <a:latin typeface="Symbol" pitchFamily="2" charset="2"/>
                <a:sym typeface="Wingdings" pitchFamily="2" charset="2"/>
              </a:rPr>
              <a:t>L</a:t>
            </a:r>
            <a:r>
              <a:rPr lang="en-US" sz="1800" b="1" dirty="0">
                <a:sym typeface="Wingdings" pitchFamily="2" charset="2"/>
              </a:rPr>
              <a:t> – </a:t>
            </a:r>
            <a:r>
              <a:rPr lang="en-US" sz="1800" b="1" dirty="0" err="1">
                <a:sym typeface="Wingdings" pitchFamily="2" charset="2"/>
              </a:rPr>
              <a:t>Vz</a:t>
            </a:r>
            <a:r>
              <a:rPr lang="en-US" sz="1800" b="1" baseline="-25000" dirty="0" err="1">
                <a:sym typeface="Wingdings" pitchFamily="2" charset="2"/>
              </a:rPr>
              <a:t>e</a:t>
            </a:r>
            <a:r>
              <a:rPr lang="en-US" sz="1800" b="1" dirty="0">
                <a:sym typeface="Wingdings" pitchFamily="2" charset="2"/>
              </a:rPr>
              <a:t>) &gt; 2 cm</a:t>
            </a:r>
          </a:p>
        </p:txBody>
      </p:sp>
      <p:sp>
        <p:nvSpPr>
          <p:cNvPr id="15" name="Right Arrow 14">
            <a:extLst>
              <a:ext uri="{FF2B5EF4-FFF2-40B4-BE49-F238E27FC236}">
                <a16:creationId xmlns:a16="http://schemas.microsoft.com/office/drawing/2014/main" id="{59830043-0E9E-A337-5921-7FBA2DB6EEE2}"/>
              </a:ext>
            </a:extLst>
          </p:cNvPr>
          <p:cNvSpPr/>
          <p:nvPr/>
        </p:nvSpPr>
        <p:spPr>
          <a:xfrm>
            <a:off x="7729979" y="1800520"/>
            <a:ext cx="763572" cy="565608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recoil</a:t>
            </a:r>
          </a:p>
        </p:txBody>
      </p:sp>
      <p:sp>
        <p:nvSpPr>
          <p:cNvPr id="16" name="Right Arrow 15">
            <a:extLst>
              <a:ext uri="{FF2B5EF4-FFF2-40B4-BE49-F238E27FC236}">
                <a16:creationId xmlns:a16="http://schemas.microsoft.com/office/drawing/2014/main" id="{41C74089-E339-2AA1-3105-4D96ECDFDE48}"/>
              </a:ext>
            </a:extLst>
          </p:cNvPr>
          <p:cNvSpPr/>
          <p:nvPr/>
        </p:nvSpPr>
        <p:spPr>
          <a:xfrm>
            <a:off x="7719330" y="5061860"/>
            <a:ext cx="763572" cy="565608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recoil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9BA57BC-525A-C017-B8DB-87BBDB49705E}"/>
              </a:ext>
            </a:extLst>
          </p:cNvPr>
          <p:cNvSpPr txBox="1"/>
          <p:nvPr/>
        </p:nvSpPr>
        <p:spPr>
          <a:xfrm>
            <a:off x="0" y="-50800"/>
            <a:ext cx="12192000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</a:rPr>
              <a:t>Reconstruction of e </a:t>
            </a:r>
            <a:r>
              <a:rPr lang="en-US" sz="2400" b="1" dirty="0" err="1">
                <a:solidFill>
                  <a:srgbClr val="C00000"/>
                </a:solidFill>
              </a:rPr>
              <a:t>p</a:t>
            </a:r>
            <a:r>
              <a:rPr lang="en-US" sz="2400" b="1" dirty="0" err="1">
                <a:solidFill>
                  <a:srgbClr val="C00000"/>
                </a:solidFill>
                <a:sym typeface="Wingdings" pitchFamily="2" charset="2"/>
              </a:rPr>
              <a:t>e</a:t>
            </a:r>
            <a:r>
              <a:rPr lang="en-US" sz="2400" b="1" dirty="0">
                <a:solidFill>
                  <a:srgbClr val="C00000"/>
                </a:solidFill>
                <a:sym typeface="Wingdings" pitchFamily="2" charset="2"/>
              </a:rPr>
              <a:t>’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>
                <a:solidFill>
                  <a:srgbClr val="C00000"/>
                </a:solidFill>
                <a:latin typeface="Symbol" pitchFamily="2" charset="2"/>
              </a:rPr>
              <a:t>(S</a:t>
            </a:r>
            <a:r>
              <a:rPr lang="en-US" sz="2400" b="1" dirty="0">
                <a:solidFill>
                  <a:srgbClr val="C00000"/>
                </a:solidFill>
                <a:sym typeface="Wingdings" pitchFamily="2" charset="2"/>
              </a:rPr>
              <a:t></a:t>
            </a:r>
            <a:r>
              <a:rPr lang="en-US" sz="2400" b="1" dirty="0">
                <a:solidFill>
                  <a:srgbClr val="C00000"/>
                </a:solidFill>
                <a:latin typeface="Symbol" pitchFamily="2" charset="2"/>
              </a:rPr>
              <a:t>L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>
                <a:solidFill>
                  <a:srgbClr val="C00000"/>
                </a:solidFill>
                <a:latin typeface="Symbol" pitchFamily="2" charset="2"/>
              </a:rPr>
              <a:t>g)</a:t>
            </a:r>
            <a:r>
              <a:rPr lang="en-US" sz="2400" b="1" dirty="0">
                <a:solidFill>
                  <a:srgbClr val="C00000"/>
                </a:solidFill>
              </a:rPr>
              <a:t> X Events</a:t>
            </a:r>
            <a:endParaRPr lang="en-US" sz="2400" b="1" baseline="-25000" dirty="0">
              <a:solidFill>
                <a:srgbClr val="C00000"/>
              </a:solidFill>
            </a:endParaRPr>
          </a:p>
        </p:txBody>
      </p:sp>
      <p:sp>
        <p:nvSpPr>
          <p:cNvPr id="18" name="Slide Number Placeholder 28">
            <a:extLst>
              <a:ext uri="{FF2B5EF4-FFF2-40B4-BE49-F238E27FC236}">
                <a16:creationId xmlns:a16="http://schemas.microsoft.com/office/drawing/2014/main" id="{9074BFBB-9FE5-12DB-7AD9-19CE7ECD2003}"/>
              </a:ext>
            </a:extLst>
          </p:cNvPr>
          <p:cNvSpPr txBox="1">
            <a:spLocks/>
          </p:cNvSpPr>
          <p:nvPr/>
        </p:nvSpPr>
        <p:spPr>
          <a:xfrm>
            <a:off x="11830050" y="6583567"/>
            <a:ext cx="331647" cy="2744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DEAF0FC-07D9-3C42-BB0E-E184CCBD13EE}" type="slidenum">
              <a:rPr lang="en-US" sz="1100" smtClean="0">
                <a:solidFill>
                  <a:srgbClr val="C00000"/>
                </a:solidFill>
                <a:latin typeface="Chalkboard" panose="03050602040202020205" pitchFamily="66" charset="77"/>
              </a:rPr>
              <a:pPr/>
              <a:t>8</a:t>
            </a:fld>
            <a:endParaRPr lang="en-US" sz="1100" dirty="0">
              <a:solidFill>
                <a:srgbClr val="C00000"/>
              </a:solidFill>
              <a:latin typeface="Chalkboard" panose="03050602040202020205" pitchFamily="66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6365878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FCDE77F-A21B-3B69-C73A-24765F5EE17C}"/>
              </a:ext>
            </a:extLst>
          </p:cNvPr>
          <p:cNvSpPr txBox="1"/>
          <p:nvPr/>
        </p:nvSpPr>
        <p:spPr>
          <a:xfrm>
            <a:off x="4255818" y="1270083"/>
            <a:ext cx="2089695" cy="338554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+mj-lt"/>
                <a:ea typeface="Baskerville" panose="02020502070401020303" pitchFamily="18" charset="0"/>
              </a:rPr>
              <a:t>          -Q</a:t>
            </a:r>
            <a:r>
              <a:rPr lang="en-US" sz="1600" b="1" baseline="30000" dirty="0">
                <a:solidFill>
                  <a:schemeClr val="accent6">
                    <a:lumMod val="75000"/>
                  </a:schemeClr>
                </a:solidFill>
                <a:latin typeface="+mj-lt"/>
                <a:ea typeface="Baskerville" panose="02020502070401020303" pitchFamily="18" charset="0"/>
              </a:rPr>
              <a:t>2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+mj-lt"/>
                <a:ea typeface="Baskerville" panose="02020502070401020303" pitchFamily="18" charset="0"/>
              </a:rPr>
              <a:t> &lt; 0.5 GeV</a:t>
            </a:r>
            <a:r>
              <a:rPr lang="en-US" sz="1600" b="1" baseline="30000" dirty="0">
                <a:solidFill>
                  <a:schemeClr val="accent6">
                    <a:lumMod val="75000"/>
                  </a:schemeClr>
                </a:solidFill>
                <a:latin typeface="+mj-lt"/>
                <a:ea typeface="Baskerville" panose="02020502070401020303" pitchFamily="18" charset="0"/>
              </a:rPr>
              <a:t>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6F3CBFC-A9F0-A7C5-7B42-42259001C94E}"/>
              </a:ext>
            </a:extLst>
          </p:cNvPr>
          <p:cNvSpPr txBox="1"/>
          <p:nvPr/>
        </p:nvSpPr>
        <p:spPr>
          <a:xfrm>
            <a:off x="4037076" y="385463"/>
            <a:ext cx="22034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40FF"/>
                </a:solidFill>
                <a:highlight>
                  <a:srgbClr val="FFFF00"/>
                </a:highlight>
              </a:rPr>
              <a:t>W&gt; 1.5 GeV Events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61FD044-A722-5115-C612-61C44F0AF277}"/>
              </a:ext>
            </a:extLst>
          </p:cNvPr>
          <p:cNvSpPr txBox="1"/>
          <p:nvPr/>
        </p:nvSpPr>
        <p:spPr>
          <a:xfrm>
            <a:off x="4274106" y="3361525"/>
            <a:ext cx="2089695" cy="338554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+mj-lt"/>
                <a:ea typeface="Baskerville" panose="02020502070401020303" pitchFamily="18" charset="0"/>
              </a:rPr>
              <a:t>0.5 &lt; -Q</a:t>
            </a:r>
            <a:r>
              <a:rPr lang="en-US" sz="1600" b="1" baseline="30000" dirty="0">
                <a:solidFill>
                  <a:schemeClr val="accent6">
                    <a:lumMod val="75000"/>
                  </a:schemeClr>
                </a:solidFill>
                <a:latin typeface="+mj-lt"/>
                <a:ea typeface="Baskerville" panose="02020502070401020303" pitchFamily="18" charset="0"/>
              </a:rPr>
              <a:t>2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+mj-lt"/>
                <a:ea typeface="Baskerville" panose="02020502070401020303" pitchFamily="18" charset="0"/>
              </a:rPr>
              <a:t> &lt; 1.0 GeV</a:t>
            </a:r>
            <a:r>
              <a:rPr lang="en-US" sz="1600" b="1" baseline="30000" dirty="0">
                <a:solidFill>
                  <a:schemeClr val="accent6">
                    <a:lumMod val="75000"/>
                  </a:schemeClr>
                </a:solidFill>
                <a:latin typeface="+mj-lt"/>
                <a:ea typeface="Baskerville" panose="02020502070401020303" pitchFamily="18" charset="0"/>
              </a:rPr>
              <a:t>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4FE4BB8-8DDA-0C8F-D3BD-1B735AC0023F}"/>
              </a:ext>
            </a:extLst>
          </p:cNvPr>
          <p:cNvSpPr txBox="1"/>
          <p:nvPr/>
        </p:nvSpPr>
        <p:spPr>
          <a:xfrm>
            <a:off x="4745736" y="5634825"/>
            <a:ext cx="2089695" cy="338554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+mj-lt"/>
                <a:ea typeface="Baskerville" panose="02020502070401020303" pitchFamily="18" charset="0"/>
              </a:rPr>
              <a:t>-Q</a:t>
            </a:r>
            <a:r>
              <a:rPr lang="en-US" sz="1600" b="1" baseline="30000" dirty="0">
                <a:solidFill>
                  <a:schemeClr val="accent6">
                    <a:lumMod val="75000"/>
                  </a:schemeClr>
                </a:solidFill>
                <a:latin typeface="+mj-lt"/>
                <a:ea typeface="Baskerville" panose="02020502070401020303" pitchFamily="18" charset="0"/>
              </a:rPr>
              <a:t>2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+mj-lt"/>
                <a:ea typeface="Baskerville" panose="02020502070401020303" pitchFamily="18" charset="0"/>
              </a:rPr>
              <a:t> &gt; 1.0 GeV</a:t>
            </a:r>
            <a:r>
              <a:rPr lang="en-US" sz="1600" b="1" baseline="30000" dirty="0">
                <a:solidFill>
                  <a:schemeClr val="accent6">
                    <a:lumMod val="75000"/>
                  </a:schemeClr>
                </a:solidFill>
                <a:latin typeface="+mj-lt"/>
                <a:ea typeface="Baskerville" panose="02020502070401020303" pitchFamily="18" charset="0"/>
              </a:rPr>
              <a:t>2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FF22619-B151-3C85-13BD-3D15039D8D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5512" y="428924"/>
            <a:ext cx="5563023" cy="210136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C8080DB-E095-6094-7639-3D091C2AE0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4656" y="2587242"/>
            <a:ext cx="5563023" cy="208935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C32D49D-1B56-6C09-BCF4-244175C827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4656" y="4745870"/>
            <a:ext cx="5563023" cy="211212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770E8A3-664D-EFD0-F252-75BC02FD45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933" y="541580"/>
            <a:ext cx="3946524" cy="2658620"/>
          </a:xfrm>
          <a:prstGeom prst="rect">
            <a:avLst/>
          </a:prstGeom>
          <a:effectLst>
            <a:outerShdw blurRad="82084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535D0058-18C2-1415-ED69-C0F5047AB35A}"/>
              </a:ext>
            </a:extLst>
          </p:cNvPr>
          <p:cNvSpPr/>
          <p:nvPr/>
        </p:nvSpPr>
        <p:spPr>
          <a:xfrm>
            <a:off x="7369308" y="2650220"/>
            <a:ext cx="302996" cy="1813568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CD9BE79-A017-391A-8B50-36618D35FA79}"/>
              </a:ext>
            </a:extLst>
          </p:cNvPr>
          <p:cNvSpPr/>
          <p:nvPr/>
        </p:nvSpPr>
        <p:spPr>
          <a:xfrm>
            <a:off x="9826644" y="2650219"/>
            <a:ext cx="545574" cy="1788025"/>
          </a:xfrm>
          <a:prstGeom prst="rect">
            <a:avLst/>
          </a:prstGeom>
          <a:solidFill>
            <a:schemeClr val="accent4">
              <a:lumMod val="20000"/>
              <a:lumOff val="80000"/>
              <a:alpha val="7045"/>
            </a:schemeClr>
          </a:solidFill>
          <a:ln>
            <a:solidFill>
              <a:srgbClr val="FFFF00">
                <a:alpha val="82000"/>
              </a:srgb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7347E1A-5011-F166-7B97-97DB6CC3E30F}"/>
              </a:ext>
            </a:extLst>
          </p:cNvPr>
          <p:cNvSpPr/>
          <p:nvPr/>
        </p:nvSpPr>
        <p:spPr>
          <a:xfrm>
            <a:off x="9766225" y="4745871"/>
            <a:ext cx="622226" cy="1900822"/>
          </a:xfrm>
          <a:prstGeom prst="rect">
            <a:avLst/>
          </a:prstGeom>
          <a:solidFill>
            <a:schemeClr val="accent4">
              <a:lumMod val="20000"/>
              <a:lumOff val="80000"/>
              <a:alpha val="7045"/>
            </a:schemeClr>
          </a:solidFill>
          <a:ln>
            <a:solidFill>
              <a:srgbClr val="FFFF00">
                <a:alpha val="82000"/>
              </a:srgb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1627B26-9AB7-64F5-7F96-C0D6A4408796}"/>
              </a:ext>
            </a:extLst>
          </p:cNvPr>
          <p:cNvSpPr/>
          <p:nvPr/>
        </p:nvSpPr>
        <p:spPr>
          <a:xfrm>
            <a:off x="7418002" y="4815479"/>
            <a:ext cx="254300" cy="1831213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581BA71-CC49-1CD6-847A-96A0BAB5D001}"/>
              </a:ext>
            </a:extLst>
          </p:cNvPr>
          <p:cNvSpPr/>
          <p:nvPr/>
        </p:nvSpPr>
        <p:spPr>
          <a:xfrm>
            <a:off x="7393654" y="505521"/>
            <a:ext cx="302996" cy="1813568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A6E819E-BCAD-DAAE-1B3F-6E4D451F7CE6}"/>
              </a:ext>
            </a:extLst>
          </p:cNvPr>
          <p:cNvSpPr/>
          <p:nvPr/>
        </p:nvSpPr>
        <p:spPr>
          <a:xfrm>
            <a:off x="9768932" y="476912"/>
            <a:ext cx="603285" cy="1813568"/>
          </a:xfrm>
          <a:prstGeom prst="rect">
            <a:avLst/>
          </a:prstGeom>
          <a:solidFill>
            <a:schemeClr val="accent4">
              <a:lumMod val="20000"/>
              <a:lumOff val="80000"/>
              <a:alpha val="7045"/>
            </a:schemeClr>
          </a:solidFill>
          <a:ln>
            <a:solidFill>
              <a:srgbClr val="FFFF00">
                <a:alpha val="82000"/>
              </a:srgb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8E8919E-A8C3-76CA-C054-933AB01E422E}"/>
              </a:ext>
            </a:extLst>
          </p:cNvPr>
          <p:cNvSpPr txBox="1"/>
          <p:nvPr/>
        </p:nvSpPr>
        <p:spPr>
          <a:xfrm>
            <a:off x="0" y="-50800"/>
            <a:ext cx="12192000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</a:rPr>
              <a:t>BSA Q</a:t>
            </a:r>
            <a:r>
              <a:rPr lang="en-US" sz="2400" b="1" baseline="30000" dirty="0">
                <a:solidFill>
                  <a:srgbClr val="C00000"/>
                </a:solidFill>
              </a:rPr>
              <a:t>2</a:t>
            </a:r>
            <a:r>
              <a:rPr lang="en-US" sz="2400" b="1" dirty="0">
                <a:solidFill>
                  <a:srgbClr val="C00000"/>
                </a:solidFill>
              </a:rPr>
              <a:t> Dependence</a:t>
            </a:r>
            <a:endParaRPr lang="en-US" sz="2400" b="1" baseline="-25000" dirty="0">
              <a:solidFill>
                <a:srgbClr val="C00000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CB34906-E4BE-8C3A-3B16-C483E26D7CF4}"/>
              </a:ext>
            </a:extLst>
          </p:cNvPr>
          <p:cNvSpPr txBox="1"/>
          <p:nvPr/>
        </p:nvSpPr>
        <p:spPr>
          <a:xfrm>
            <a:off x="507752" y="3631918"/>
            <a:ext cx="2509469" cy="233910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68580">
              <a:spcBef>
                <a:spcPts val="600"/>
              </a:spcBef>
              <a:buSzPct val="98000"/>
            </a:pPr>
            <a:r>
              <a:rPr lang="en-US" sz="1400" b="1" u="sng" dirty="0">
                <a:sym typeface="Wingdings" pitchFamily="2" charset="2"/>
              </a:rPr>
              <a:t>BSA as a function of MM</a:t>
            </a:r>
          </a:p>
          <a:p>
            <a:pPr marL="342900" indent="-274320">
              <a:spcBef>
                <a:spcPts val="600"/>
              </a:spcBef>
              <a:buSzPct val="98000"/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Q</a:t>
            </a:r>
            <a:r>
              <a:rPr lang="en-US" sz="1400" b="1" baseline="30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2</a:t>
            </a:r>
            <a:r>
              <a:rPr lang="en-US" sz="1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 dependence of BSA</a:t>
            </a:r>
          </a:p>
          <a:p>
            <a:pPr marL="342900" indent="-274320">
              <a:spcBef>
                <a:spcPts val="600"/>
              </a:spcBef>
              <a:buSzPct val="98000"/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Enhanced K*(892) signal-to-background ratio at higher Q</a:t>
            </a:r>
            <a:r>
              <a:rPr lang="en-US" sz="1400" b="1" baseline="30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2</a:t>
            </a:r>
          </a:p>
          <a:p>
            <a:pPr marL="342900" indent="-274320">
              <a:spcBef>
                <a:spcPts val="600"/>
              </a:spcBef>
              <a:buSzPct val="98000"/>
              <a:buFont typeface="Arial" panose="020B0604020202020204" pitchFamily="34" charset="0"/>
              <a:buChar char="•"/>
            </a:pPr>
            <a:r>
              <a:rPr lang="en-US" sz="1400" b="1" dirty="0">
                <a:sym typeface="Wingdings" pitchFamily="2" charset="2"/>
              </a:rPr>
              <a:t>Possible BSA sign flip between the K and the K* seen at higher Q</a:t>
            </a:r>
            <a:r>
              <a:rPr lang="en-US" sz="1400" b="1" baseline="30000" dirty="0">
                <a:sym typeface="Wingdings" pitchFamily="2" charset="2"/>
              </a:rPr>
              <a:t>2</a:t>
            </a:r>
          </a:p>
          <a:p>
            <a:pPr marL="342900" indent="-274320">
              <a:spcBef>
                <a:spcPts val="600"/>
              </a:spcBef>
              <a:buSzPct val="98000"/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FF0000"/>
                </a:solidFill>
                <a:sym typeface="Wingdings" pitchFamily="2" charset="2"/>
              </a:rPr>
              <a:t>More statistics needed</a:t>
            </a:r>
            <a:endParaRPr lang="en-US" sz="1400" b="1" baseline="30000" dirty="0">
              <a:solidFill>
                <a:srgbClr val="FF0000"/>
              </a:solidFill>
              <a:sym typeface="Wingdings" pitchFamily="2" charset="2"/>
            </a:endParaRPr>
          </a:p>
        </p:txBody>
      </p:sp>
      <p:sp>
        <p:nvSpPr>
          <p:cNvPr id="2" name="Slide Number Placeholder 28">
            <a:extLst>
              <a:ext uri="{FF2B5EF4-FFF2-40B4-BE49-F238E27FC236}">
                <a16:creationId xmlns:a16="http://schemas.microsoft.com/office/drawing/2014/main" id="{E948E674-B5B0-7B08-837F-22F9E84B39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30050" y="6583567"/>
            <a:ext cx="331647" cy="274434"/>
          </a:xfrm>
        </p:spPr>
        <p:txBody>
          <a:bodyPr/>
          <a:lstStyle/>
          <a:p>
            <a:fld id="{CDEAF0FC-07D9-3C42-BB0E-E184CCBD13EE}" type="slidenum">
              <a:rPr lang="en-US" sz="1100" smtClean="0">
                <a:solidFill>
                  <a:srgbClr val="C00000"/>
                </a:solidFill>
                <a:latin typeface="Chalkboard" panose="03050602040202020205" pitchFamily="66" charset="77"/>
              </a:rPr>
              <a:pPr/>
              <a:t>9</a:t>
            </a:fld>
            <a:endParaRPr lang="en-US" sz="1100" dirty="0">
              <a:solidFill>
                <a:srgbClr val="C00000"/>
              </a:solidFill>
              <a:latin typeface="Chalkboard" panose="03050602040202020205" pitchFamily="66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7378974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11652</TotalTime>
  <Words>1318</Words>
  <Application>Microsoft Macintosh PowerPoint</Application>
  <PresentationFormat>Widescreen</PresentationFormat>
  <Paragraphs>123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2" baseType="lpstr">
      <vt:lpstr>Arial</vt:lpstr>
      <vt:lpstr>Calibri</vt:lpstr>
      <vt:lpstr>Calibri Light</vt:lpstr>
      <vt:lpstr>Cambria Math</vt:lpstr>
      <vt:lpstr>Chalkboard</vt:lpstr>
      <vt:lpstr>Comic Sans MS</vt:lpstr>
      <vt:lpstr>Mangal</vt:lpstr>
      <vt:lpstr>Symbol</vt:lpstr>
      <vt:lpstr>Wingdings</vt:lpstr>
      <vt:lpstr>Office Theme</vt:lpstr>
      <vt:lpstr>Observation of LK*(892) in electroproduction using RGK Pass-2 Fall-18 Data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BACKUP SLIDES</vt:lpstr>
      <vt:lpstr>RGA Fall18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Veronique Ziegler</dc:creator>
  <cp:lastModifiedBy>Veronique Ziegler</cp:lastModifiedBy>
  <cp:revision>57</cp:revision>
  <dcterms:created xsi:type="dcterms:W3CDTF">2024-10-02T18:53:16Z</dcterms:created>
  <dcterms:modified xsi:type="dcterms:W3CDTF">2024-11-13T22:19:36Z</dcterms:modified>
</cp:coreProperties>
</file>