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382" r:id="rId3"/>
    <p:sldId id="383" r:id="rId4"/>
    <p:sldId id="384" r:id="rId5"/>
    <p:sldId id="385" r:id="rId6"/>
    <p:sldId id="387" r:id="rId7"/>
    <p:sldId id="389" r:id="rId8"/>
    <p:sldId id="388" r:id="rId9"/>
    <p:sldId id="392" r:id="rId10"/>
    <p:sldId id="391" r:id="rId11"/>
    <p:sldId id="393" r:id="rId12"/>
    <p:sldId id="390" r:id="rId13"/>
    <p:sldId id="394" r:id="rId14"/>
    <p:sldId id="272" r:id="rId15"/>
    <p:sldId id="38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99B2"/>
    <a:srgbClr val="91B2A9"/>
    <a:srgbClr val="FF40FF"/>
    <a:srgbClr val="EFADBB"/>
    <a:srgbClr val="F2A2CF"/>
    <a:srgbClr val="A7BDAE"/>
    <a:srgbClr val="82CDD6"/>
    <a:srgbClr val="76D6FF"/>
    <a:srgbClr val="FF8AD8"/>
    <a:srgbClr val="36C0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32"/>
    <p:restoredTop sz="96405"/>
  </p:normalViewPr>
  <p:slideViewPr>
    <p:cSldViewPr snapToGrid="0">
      <p:cViewPr varScale="1">
        <p:scale>
          <a:sx n="142" d="100"/>
          <a:sy n="142" d="100"/>
        </p:scale>
        <p:origin x="23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E2B682-C9E0-E941-A086-144985D0A45F}" type="datetimeFigureOut">
              <a:rPr lang="en-US" smtClean="0"/>
              <a:t>11/14/24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343003-28C2-314C-9484-8A6CF5D38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532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D9C72-2AA2-E7A3-8273-E6CE48CB92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CAAEF1-5F52-C11D-4297-75DBDF12E9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9B81A7-9395-AB1E-BEC3-08AD09D20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7DBAD-3D17-0844-BB6F-A3066091888A}" type="datetime1">
              <a:rPr lang="en-US" smtClean="0"/>
              <a:t>11/14/24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1E7A0A-F667-5C81-3AF6-3C9C2ED49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F762B9-45D4-5EE6-BF96-278571787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AF0FC-07D9-3C42-BB0E-E184CCBD1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463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ED88E-90CD-E59D-7B4D-C8593B882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3E00EE-03D3-A61B-7583-DB65693CB3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217FDA-C81D-9C52-F4C5-740CE9CAB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82949-9818-6641-B3EA-881B78C8DC18}" type="datetime1">
              <a:rPr lang="en-US" smtClean="0"/>
              <a:t>11/14/24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253AF3-4161-2A5B-179F-2C9D78FAA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A6BCFC-1780-F95A-5974-D733F3D35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AF0FC-07D9-3C42-BB0E-E184CCBD1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772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723F6E-6DF4-DA7A-3B80-1915508513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CDCB13-5359-B43D-0667-5F0EE090D2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192D06-4449-C8B4-09A3-7C81FBF77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4EA95-9F49-1A4D-8C02-36C9B1F64A1E}" type="datetime1">
              <a:rPr lang="en-US" smtClean="0"/>
              <a:t>11/14/24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02C220-6400-F73D-C826-7DC9F3B64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511843-7059-5BC6-89F8-548226654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AF0FC-07D9-3C42-BB0E-E184CCBD1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18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73574-C860-305F-E636-07EAA8B7C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D79F6-8E11-3EAF-B9C2-66F2EA24AD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1BC749-8199-94ED-AC33-7AD5ABF0A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BF317-2CAE-3446-A634-A5B387904619}" type="datetime1">
              <a:rPr lang="en-US" smtClean="0"/>
              <a:t>11/14/24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3AD636-C6E1-9BCE-1273-B16CFF90A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901171-678E-BD3E-062C-60288FE1E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AF0FC-07D9-3C42-BB0E-E184CCBD1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78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A7FCD-80ED-D952-62E9-65CC3A16C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B46775-C494-5627-13D9-25B85F28A3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456725-DA46-7496-A866-E22C11F52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004B3-5F0E-0D41-968F-CA131990D416}" type="datetime1">
              <a:rPr lang="en-US" smtClean="0"/>
              <a:t>11/14/24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648A1E-C578-7E16-D422-2C07C4E61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5C7C8B-B976-0C20-0CB2-0E91F0E08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AF0FC-07D9-3C42-BB0E-E184CCBD1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714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D4CBE-4066-F9BA-CC26-166C50181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40A48-2639-F990-AC15-25B198438B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A42BF6-B742-CDD1-C4BE-07BF1EB485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CBBC58-BA53-147C-888E-F1E4975ED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39503-81D2-2B4A-99F5-944859EC3610}" type="datetime1">
              <a:rPr lang="en-US" smtClean="0"/>
              <a:t>11/14/24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071E5B-AC51-BF37-0820-D13CABE04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AC62B9-4928-6AA2-5836-6FCA46AA7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AF0FC-07D9-3C42-BB0E-E184CCBD1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962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F8842-E931-5D34-D3C0-8D6DFF560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121992-89A6-AE07-B539-634C8B3292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09D236-2046-E327-6C44-A9D0163261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E2EAB4-2951-49DF-A7EB-E4573BEB5A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A0D22F-70A2-3C18-E4B5-BB5ADD9A5A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D59DC9-C133-9E31-79A0-FA8AB1E42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C3EE6-7C4C-554B-A326-636C60B090E4}" type="datetime1">
              <a:rPr lang="en-US" smtClean="0"/>
              <a:t>11/14/24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D6D696-8AF6-35F0-510A-6E2B329BC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59F9FD-46C6-064D-1CDE-8B5CB3514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AF0FC-07D9-3C42-BB0E-E184CCBD1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066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59A26-1FC1-9AC6-8212-769FF57C1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06D8FB-050C-5F51-7EEA-F2FC6E04C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7D1BD-6F92-9542-9EA6-3C19255B92A0}" type="datetime1">
              <a:rPr lang="en-US" smtClean="0"/>
              <a:t>11/14/24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782786-4AAD-C405-722D-D4F2A6C9D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273574-3DF3-771A-E7C0-08480AA6A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AF0FC-07D9-3C42-BB0E-E184CCBD1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662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80E896-46AA-B381-3463-C453A3B41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A8163-1E0D-6B4A-A3A9-8493DA22FE3B}" type="datetime1">
              <a:rPr lang="en-US" smtClean="0"/>
              <a:t>11/14/24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00C293-BB17-7D4A-B212-579FA8E3E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A395BC-56EB-EEF5-A657-38307687C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AF0FC-07D9-3C42-BB0E-E184CCBD1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232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EAB79-B771-1102-BF46-FF690BDC8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09B85E-8994-4EB1-8939-52DCC094C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D06434-ACEB-6F8A-804A-460185B61B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3DD547-EB7B-987F-4521-F60ABB875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8E043-532A-B84A-B6B4-8713308587CA}" type="datetime1">
              <a:rPr lang="en-US" smtClean="0"/>
              <a:t>11/14/24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A98F4D-74C7-27B4-001A-B16597223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70919E-620E-CC37-4F83-6BB37D78D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AF0FC-07D9-3C42-BB0E-E184CCBD1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873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B0A3E-8939-CDF4-8FAF-070B44CDA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2C3349-F8D2-2D5D-D4B1-A99ED64269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7B4968-86B8-264F-9B8D-C122CD3B3F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445A41-CCBB-7528-0502-607FA4EA7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FFD27-5C9B-404B-A3FA-91274A73F5E4}" type="datetime1">
              <a:rPr lang="en-US" smtClean="0"/>
              <a:t>11/14/24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746476-FFBC-ED00-AE2A-522C671A1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E074AB-D488-B914-903F-0708D6D2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AF0FC-07D9-3C42-BB0E-E184CCBD1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668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D50875-F89D-9EFE-0BAD-8838EC54C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CDF440-87D1-9A84-7530-6232AF1742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98E547-E68C-BCE8-79EA-23D8F089B4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245983-634B-DD42-BEF9-A65CF3A05287}" type="datetime1">
              <a:rPr lang="en-US" smtClean="0"/>
              <a:t>11/14/24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34667A-3104-C76D-0EA7-47D0FCE075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E85880-CD02-3E13-C344-ABC75D87C8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AF0FC-07D9-3C42-BB0E-E184CCBD1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647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misportal.jlab.org/mis/physics/clas12/viewFile.cfm/2024-008.pdf?documentId=174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B50A3-79B0-BCA8-4B3E-1034B9D146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68362"/>
            <a:ext cx="9144000" cy="2387600"/>
          </a:xfrm>
        </p:spPr>
        <p:txBody>
          <a:bodyPr>
            <a:normAutofit/>
          </a:bodyPr>
          <a:lstStyle/>
          <a:p>
            <a:r>
              <a:rPr lang="en-US" sz="4800" b="1" dirty="0"/>
              <a:t>A </a:t>
            </a:r>
            <a:r>
              <a:rPr lang="en-US" sz="4800" b="1" dirty="0">
                <a:latin typeface="Symbol" pitchFamily="2" charset="2"/>
              </a:rPr>
              <a:t>L </a:t>
            </a:r>
            <a:r>
              <a:rPr lang="en-US" sz="4800" b="1" dirty="0"/>
              <a:t>Skim for CLAS12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E4280C-78EE-47E3-26BC-C709C7ABA91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CLAS12 Collaboration Meeting</a:t>
            </a:r>
          </a:p>
          <a:p>
            <a:r>
              <a:rPr lang="en-US" dirty="0"/>
              <a:t>Nov 14, 2024</a:t>
            </a:r>
          </a:p>
          <a:p>
            <a:endParaRPr lang="en-US" dirty="0"/>
          </a:p>
          <a:p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Veronique Ziegler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852C9D2-9CCE-ACE0-6FDB-E553F3600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2328" y="0"/>
            <a:ext cx="2709672" cy="1450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53778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AB6C04-C03A-8004-22CD-9DDEAD85E2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982" y="2083241"/>
            <a:ext cx="3726641" cy="3378020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>
            <a:bevelT h="152400"/>
            <a:extrusionClr>
              <a:schemeClr val="bg2"/>
            </a:extrusion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98BF8F-1DB7-3233-CE12-7C82018EFD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0623" y="2083241"/>
            <a:ext cx="3365385" cy="3648497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6955A985-3100-EF56-0A14-F7D99A893486}"/>
              </a:ext>
            </a:extLst>
          </p:cNvPr>
          <p:cNvGrpSpPr/>
          <p:nvPr/>
        </p:nvGrpSpPr>
        <p:grpSpPr>
          <a:xfrm>
            <a:off x="7276011" y="1332138"/>
            <a:ext cx="4851096" cy="5150704"/>
            <a:chOff x="7276011" y="1188445"/>
            <a:chExt cx="4851096" cy="515070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4E74020-7000-26BA-A53E-A6E35C4DF8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76011" y="1188445"/>
              <a:ext cx="4851096" cy="5150704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6352776-27A0-180C-3C78-85E4F8FE7A6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722517" y="1205645"/>
              <a:ext cx="2354587" cy="2130463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01BBBC-C9A8-0896-F5DC-8BDD46F73350}"/>
                </a:ext>
              </a:extLst>
            </p:cNvPr>
            <p:cNvSpPr txBox="1"/>
            <p:nvPr/>
          </p:nvSpPr>
          <p:spPr>
            <a:xfrm>
              <a:off x="7768383" y="1280160"/>
              <a:ext cx="20847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K</a:t>
              </a:r>
              <a:r>
                <a:rPr lang="en-US" baseline="30000" dirty="0"/>
                <a:t>0</a:t>
              </a:r>
              <a:r>
                <a:rPr lang="en-US" dirty="0"/>
                <a:t> background-subtracted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9139A997-4EA9-A41E-F080-643E83E44024}"/>
              </a:ext>
            </a:extLst>
          </p:cNvPr>
          <p:cNvSpPr txBox="1"/>
          <p:nvPr/>
        </p:nvSpPr>
        <p:spPr>
          <a:xfrm>
            <a:off x="274207" y="479931"/>
            <a:ext cx="5113463" cy="64633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r>
              <a:rPr lang="en-US" b="1" dirty="0"/>
              <a:t>First o</a:t>
            </a:r>
            <a:r>
              <a:rPr lang="en-US" sz="1800" b="1" dirty="0"/>
              <a:t>bservation of </a:t>
            </a:r>
            <a:r>
              <a:rPr lang="en-US" sz="1800" b="1" dirty="0">
                <a:latin typeface="Symbol" pitchFamily="2" charset="2"/>
              </a:rPr>
              <a:t>LK*(892) </a:t>
            </a:r>
            <a:r>
              <a:rPr lang="en-US" sz="1800" b="1" dirty="0"/>
              <a:t>in electroproduction</a:t>
            </a:r>
            <a:br>
              <a:rPr lang="en-US" sz="1800" b="1" dirty="0"/>
            </a:br>
            <a:r>
              <a:rPr lang="en-US" sz="1800" b="1" dirty="0"/>
              <a:t>using RGK Pass-2 Fall-18 Data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572B86-FDA2-D276-C19F-C0363AB0FFC9}"/>
              </a:ext>
            </a:extLst>
          </p:cNvPr>
          <p:cNvSpPr txBox="1"/>
          <p:nvPr/>
        </p:nvSpPr>
        <p:spPr>
          <a:xfrm>
            <a:off x="0" y="-50800"/>
            <a:ext cx="1219200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Preliminary Analyses Highlights (1) </a:t>
            </a:r>
            <a:endParaRPr lang="en-US" sz="2400" b="1" baseline="-25000" dirty="0">
              <a:solidFill>
                <a:srgbClr val="C0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45EE2D-012B-6690-3CF2-582CFED73704}"/>
              </a:ext>
            </a:extLst>
          </p:cNvPr>
          <p:cNvSpPr txBox="1"/>
          <p:nvPr/>
        </p:nvSpPr>
        <p:spPr>
          <a:xfrm>
            <a:off x="1053779" y="6036897"/>
            <a:ext cx="4127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</a:rPr>
              <a:t>Details </a:t>
            </a:r>
            <a:r>
              <a:rPr lang="en-US" dirty="0">
                <a:solidFill>
                  <a:srgbClr val="00B050"/>
                </a:solidFill>
                <a:sym typeface="Wingdings" pitchFamily="2" charset="2"/>
              </a:rPr>
              <a:t> next talk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3" name="Slide Number Placeholder 28">
            <a:extLst>
              <a:ext uri="{FF2B5EF4-FFF2-40B4-BE49-F238E27FC236}">
                <a16:creationId xmlns:a16="http://schemas.microsoft.com/office/drawing/2014/main" id="{C05E1D45-69C7-DAD2-7A20-7332A0B64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30050" y="6583567"/>
            <a:ext cx="331647" cy="274434"/>
          </a:xfrm>
        </p:spPr>
        <p:txBody>
          <a:bodyPr/>
          <a:lstStyle/>
          <a:p>
            <a:fld id="{CDEAF0FC-07D9-3C42-BB0E-E184CCBD13EE}" type="slidenum">
              <a:rPr lang="en-US" sz="1100" smtClean="0">
                <a:solidFill>
                  <a:srgbClr val="C00000"/>
                </a:solidFill>
                <a:latin typeface="Chalkboard" panose="03050602040202020205" pitchFamily="66" charset="77"/>
              </a:rPr>
              <a:pPr/>
              <a:t>10</a:t>
            </a:fld>
            <a:endParaRPr lang="en-US" sz="1100" dirty="0">
              <a:solidFill>
                <a:srgbClr val="C00000"/>
              </a:solidFill>
              <a:latin typeface="Chalkboard" panose="03050602040202020205" pitchFamily="66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848591-D576-0A9D-4E9E-0F92B5645107}"/>
              </a:ext>
            </a:extLst>
          </p:cNvPr>
          <p:cNvSpPr txBox="1"/>
          <p:nvPr/>
        </p:nvSpPr>
        <p:spPr>
          <a:xfrm>
            <a:off x="274207" y="1159911"/>
            <a:ext cx="51134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Clean </a:t>
            </a:r>
            <a:r>
              <a:rPr lang="en-US" sz="1600" dirty="0">
                <a:latin typeface="Symbol" pitchFamily="2" charset="2"/>
              </a:rPr>
              <a:t>L </a:t>
            </a:r>
            <a:r>
              <a:rPr lang="en-US" sz="1600" dirty="0"/>
              <a:t>spectrum </a:t>
            </a:r>
            <a:r>
              <a:rPr lang="en-US" sz="1600" dirty="0">
                <a:sym typeface="Wingdings" pitchFamily="2" charset="2"/>
              </a:rPr>
              <a:t> reduces background in extraction of physics observables from </a:t>
            </a:r>
            <a:r>
              <a:rPr lang="en-US" sz="1600" dirty="0" err="1">
                <a:sym typeface="Wingdings" pitchFamily="2" charset="2"/>
              </a:rPr>
              <a:t>misreconstructed</a:t>
            </a:r>
            <a:r>
              <a:rPr lang="en-US" sz="1600" dirty="0">
                <a:sym typeface="Wingdings" pitchFamily="2" charset="2"/>
              </a:rPr>
              <a:t> </a:t>
            </a:r>
            <a:r>
              <a:rPr lang="en-US" sz="1600" dirty="0">
                <a:latin typeface="Symbol" pitchFamily="2" charset="2"/>
                <a:sym typeface="Wingdings" pitchFamily="2" charset="2"/>
              </a:rPr>
              <a:t>L</a:t>
            </a:r>
            <a:r>
              <a:rPr lang="en-US" sz="1600" dirty="0">
                <a:sym typeface="Wingdings" pitchFamily="2" charset="2"/>
              </a:rPr>
              <a:t> candidates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89732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139A997-4EA9-A41E-F080-643E83E44024}"/>
              </a:ext>
            </a:extLst>
          </p:cNvPr>
          <p:cNvSpPr txBox="1"/>
          <p:nvPr/>
        </p:nvSpPr>
        <p:spPr>
          <a:xfrm>
            <a:off x="330658" y="453644"/>
            <a:ext cx="4228279" cy="36933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en-US" sz="1800" b="1" dirty="0"/>
              <a:t>BSA Studies</a:t>
            </a:r>
            <a:r>
              <a:rPr lang="en-US" b="1" dirty="0"/>
              <a:t> </a:t>
            </a:r>
            <a:r>
              <a:rPr lang="en-US" sz="1800" b="1" dirty="0"/>
              <a:t>using RGA Pass-2 Fall-18 Data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572B86-FDA2-D276-C19F-C0363AB0FFC9}"/>
              </a:ext>
            </a:extLst>
          </p:cNvPr>
          <p:cNvSpPr txBox="1"/>
          <p:nvPr/>
        </p:nvSpPr>
        <p:spPr>
          <a:xfrm>
            <a:off x="0" y="-50800"/>
            <a:ext cx="1219200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Preliminary Analyses Highlights (2) </a:t>
            </a:r>
            <a:endParaRPr lang="en-US" sz="2400" b="1" baseline="-25000" dirty="0">
              <a:solidFill>
                <a:srgbClr val="C0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45EE2D-012B-6690-3CF2-582CFED73704}"/>
              </a:ext>
            </a:extLst>
          </p:cNvPr>
          <p:cNvSpPr txBox="1"/>
          <p:nvPr/>
        </p:nvSpPr>
        <p:spPr>
          <a:xfrm>
            <a:off x="3802671" y="6472658"/>
            <a:ext cx="5856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</a:rPr>
              <a:t>Details </a:t>
            </a:r>
            <a:r>
              <a:rPr lang="en-US" dirty="0">
                <a:solidFill>
                  <a:srgbClr val="00B050"/>
                </a:solidFill>
                <a:sym typeface="Wingdings" pitchFamily="2" charset="2"/>
              </a:rPr>
              <a:t> talk at Deep Processes session yesterday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9" name="Slide Number Placeholder 28">
            <a:extLst>
              <a:ext uri="{FF2B5EF4-FFF2-40B4-BE49-F238E27FC236}">
                <a16:creationId xmlns:a16="http://schemas.microsoft.com/office/drawing/2014/main" id="{27551FF2-F91A-FD0E-A964-5494C6007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30050" y="6583567"/>
            <a:ext cx="331647" cy="274434"/>
          </a:xfrm>
        </p:spPr>
        <p:txBody>
          <a:bodyPr/>
          <a:lstStyle/>
          <a:p>
            <a:fld id="{CDEAF0FC-07D9-3C42-BB0E-E184CCBD13EE}" type="slidenum">
              <a:rPr lang="en-US" sz="1100" smtClean="0">
                <a:solidFill>
                  <a:srgbClr val="C00000"/>
                </a:solidFill>
                <a:latin typeface="Chalkboard" panose="03050602040202020205" pitchFamily="66" charset="77"/>
              </a:rPr>
              <a:pPr/>
              <a:t>11</a:t>
            </a:fld>
            <a:endParaRPr lang="en-US" sz="1100" dirty="0">
              <a:solidFill>
                <a:srgbClr val="C00000"/>
              </a:solidFill>
              <a:latin typeface="Chalkboard" panose="03050602040202020205" pitchFamily="66" charset="77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3129860-2AF6-87A7-7362-95138EA287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0442" y="844828"/>
            <a:ext cx="9221617" cy="551094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DBE38E8-02D6-BA9E-2877-57913FD9BC8B}"/>
              </a:ext>
            </a:extLst>
          </p:cNvPr>
          <p:cNvSpPr txBox="1"/>
          <p:nvPr/>
        </p:nvSpPr>
        <p:spPr>
          <a:xfrm>
            <a:off x="330658" y="1507368"/>
            <a:ext cx="2908931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Very clean </a:t>
            </a:r>
            <a:r>
              <a:rPr lang="en-US" dirty="0">
                <a:latin typeface="Symbol" pitchFamily="2" charset="2"/>
              </a:rPr>
              <a:t>L</a:t>
            </a:r>
            <a:r>
              <a:rPr lang="en-US" dirty="0"/>
              <a:t> distributions for all </a:t>
            </a:r>
            <a:r>
              <a:rPr lang="en-US" dirty="0">
                <a:latin typeface="Symbol" pitchFamily="2" charset="2"/>
              </a:rPr>
              <a:t>f</a:t>
            </a:r>
            <a:r>
              <a:rPr lang="en-US" dirty="0"/>
              <a:t> bins </a:t>
            </a:r>
            <a:r>
              <a:rPr lang="en-US" dirty="0">
                <a:sym typeface="Wingdings" pitchFamily="2" charset="2"/>
              </a:rPr>
              <a:t> no need for background subtraction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0989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848650F-A5A0-14B2-3D25-9ACADF03563B}"/>
              </a:ext>
            </a:extLst>
          </p:cNvPr>
          <p:cNvSpPr txBox="1"/>
          <p:nvPr/>
        </p:nvSpPr>
        <p:spPr>
          <a:xfrm>
            <a:off x="0" y="-50800"/>
            <a:ext cx="1219200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Summary</a:t>
            </a:r>
            <a:endParaRPr lang="en-US" sz="2400" b="1" baseline="-25000" dirty="0">
              <a:solidFill>
                <a:srgbClr val="C00000"/>
              </a:solidFill>
            </a:endParaRPr>
          </a:p>
        </p:txBody>
      </p:sp>
      <p:sp>
        <p:nvSpPr>
          <p:cNvPr id="9" name="Slide Number Placeholder 28">
            <a:extLst>
              <a:ext uri="{FF2B5EF4-FFF2-40B4-BE49-F238E27FC236}">
                <a16:creationId xmlns:a16="http://schemas.microsoft.com/office/drawing/2014/main" id="{BC237EA1-6BAF-F101-A35D-CE712FCBC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30050" y="6583567"/>
            <a:ext cx="331647" cy="274434"/>
          </a:xfrm>
        </p:spPr>
        <p:txBody>
          <a:bodyPr/>
          <a:lstStyle/>
          <a:p>
            <a:fld id="{CDEAF0FC-07D9-3C42-BB0E-E184CCBD13EE}" type="slidenum">
              <a:rPr lang="en-US" sz="1100" smtClean="0">
                <a:solidFill>
                  <a:srgbClr val="C00000"/>
                </a:solidFill>
                <a:latin typeface="Chalkboard" panose="03050602040202020205" pitchFamily="66" charset="77"/>
              </a:rPr>
              <a:pPr/>
              <a:t>12</a:t>
            </a:fld>
            <a:endParaRPr lang="en-US" sz="1100" dirty="0">
              <a:solidFill>
                <a:srgbClr val="C00000"/>
              </a:solidFill>
              <a:latin typeface="Chalkboard" panose="03050602040202020205" pitchFamily="66" charset="7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DE261E8-6AAE-4D5A-3A9F-082BB165936A}"/>
              </a:ext>
            </a:extLst>
          </p:cNvPr>
          <p:cNvSpPr txBox="1"/>
          <p:nvPr/>
        </p:nvSpPr>
        <p:spPr>
          <a:xfrm>
            <a:off x="1227909" y="966651"/>
            <a:ext cx="10476412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Symbol" pitchFamily="2" charset="2"/>
              </a:rPr>
              <a:t>L</a:t>
            </a:r>
            <a:r>
              <a:rPr lang="en-US" sz="2400" dirty="0"/>
              <a:t> skim in production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Ongoing effort to include it in trains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Symbol" pitchFamily="2" charset="2"/>
              </a:rPr>
              <a:t>L</a:t>
            </a:r>
            <a:r>
              <a:rPr lang="en-US" sz="2400" dirty="0"/>
              <a:t> selection criteria yield very good signal purity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Symbol" pitchFamily="2" charset="2"/>
              </a:rPr>
              <a:t>L</a:t>
            </a:r>
            <a:r>
              <a:rPr lang="en-US" sz="2400" dirty="0"/>
              <a:t> skim used for several analysis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Can do analyses too challenging to perform using the missing mass technique (e.g. </a:t>
            </a:r>
            <a:r>
              <a:rPr lang="en-US" sz="2400" dirty="0">
                <a:latin typeface="Symbol" pitchFamily="2" charset="2"/>
              </a:rPr>
              <a:t>L</a:t>
            </a:r>
            <a:r>
              <a:rPr lang="en-US" sz="2400" dirty="0"/>
              <a:t>K* final state)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CLAS12 Note available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  <a:hlinkClick r:id="rId2"/>
              </a:rPr>
              <a:t>https://misportal.jlab.org/mis/physics/clas12/viewFile.cfm/2024-008.pdf?documentId=174</a:t>
            </a:r>
            <a:endParaRPr lang="en-US" sz="140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662292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848650F-A5A0-14B2-3D25-9ACADF03563B}"/>
              </a:ext>
            </a:extLst>
          </p:cNvPr>
          <p:cNvSpPr txBox="1"/>
          <p:nvPr/>
        </p:nvSpPr>
        <p:spPr>
          <a:xfrm>
            <a:off x="0" y="-50800"/>
            <a:ext cx="1219200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Outlook</a:t>
            </a:r>
            <a:endParaRPr lang="en-US" sz="2400" b="1" baseline="-25000" dirty="0">
              <a:solidFill>
                <a:srgbClr val="C00000"/>
              </a:solidFill>
            </a:endParaRPr>
          </a:p>
        </p:txBody>
      </p:sp>
      <p:sp>
        <p:nvSpPr>
          <p:cNvPr id="9" name="Slide Number Placeholder 28">
            <a:extLst>
              <a:ext uri="{FF2B5EF4-FFF2-40B4-BE49-F238E27FC236}">
                <a16:creationId xmlns:a16="http://schemas.microsoft.com/office/drawing/2014/main" id="{BC237EA1-6BAF-F101-A35D-CE712FCBC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30050" y="6583567"/>
            <a:ext cx="331647" cy="274434"/>
          </a:xfrm>
        </p:spPr>
        <p:txBody>
          <a:bodyPr/>
          <a:lstStyle/>
          <a:p>
            <a:fld id="{CDEAF0FC-07D9-3C42-BB0E-E184CCBD13EE}" type="slidenum">
              <a:rPr lang="en-US" sz="1100" smtClean="0">
                <a:solidFill>
                  <a:srgbClr val="C00000"/>
                </a:solidFill>
                <a:latin typeface="Chalkboard" panose="03050602040202020205" pitchFamily="66" charset="77"/>
              </a:rPr>
              <a:pPr/>
              <a:t>13</a:t>
            </a:fld>
            <a:endParaRPr lang="en-US" sz="1100" dirty="0">
              <a:solidFill>
                <a:srgbClr val="C00000"/>
              </a:solidFill>
              <a:latin typeface="Chalkboard" panose="03050602040202020205" pitchFamily="66" charset="7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DE261E8-6AAE-4D5A-3A9F-082BB165936A}"/>
              </a:ext>
            </a:extLst>
          </p:cNvPr>
          <p:cNvSpPr txBox="1"/>
          <p:nvPr/>
        </p:nvSpPr>
        <p:spPr>
          <a:xfrm>
            <a:off x="411480" y="581924"/>
            <a:ext cx="11649455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Semi-exclusive </a:t>
            </a:r>
            <a:r>
              <a:rPr lang="en-US" sz="2400" dirty="0">
                <a:latin typeface="Symbol" pitchFamily="2" charset="2"/>
              </a:rPr>
              <a:t>L</a:t>
            </a:r>
            <a:r>
              <a:rPr lang="en-US" sz="2400" dirty="0"/>
              <a:t> skim allows analyses of multibody decays (e.g. </a:t>
            </a:r>
            <a:r>
              <a:rPr lang="en-US" sz="2400" dirty="0" err="1"/>
              <a:t>ep</a:t>
            </a:r>
            <a:r>
              <a:rPr lang="en-US" sz="2400" dirty="0" err="1">
                <a:sym typeface="Wingdings" pitchFamily="2" charset="2"/>
              </a:rPr>
              <a:t>e</a:t>
            </a:r>
            <a:r>
              <a:rPr lang="en-US" sz="2400" dirty="0" err="1">
                <a:latin typeface="Symbol" pitchFamily="2" charset="2"/>
                <a:sym typeface="Wingdings" pitchFamily="2" charset="2"/>
              </a:rPr>
              <a:t>LK</a:t>
            </a:r>
            <a:r>
              <a:rPr lang="en-US" sz="2400" baseline="30000" dirty="0">
                <a:latin typeface="Symbol" pitchFamily="2" charset="2"/>
                <a:sym typeface="Wingdings" pitchFamily="2" charset="2"/>
              </a:rPr>
              <a:t>*+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(</a:t>
            </a:r>
            <a:r>
              <a:rPr lang="en-US" sz="2400" dirty="0" err="1">
                <a:sym typeface="Wingdings" pitchFamily="2" charset="2"/>
              </a:rPr>
              <a:t>K</a:t>
            </a:r>
            <a:r>
              <a:rPr lang="en-US" sz="2400" baseline="30000" dirty="0" err="1">
                <a:sym typeface="Wingdings" pitchFamily="2" charset="2"/>
              </a:rPr>
              <a:t>+</a:t>
            </a:r>
            <a:r>
              <a:rPr lang="en-US" sz="2400" dirty="0" err="1">
                <a:latin typeface="Symbol" pitchFamily="2" charset="2"/>
                <a:sym typeface="Wingdings" pitchFamily="2" charset="2"/>
              </a:rPr>
              <a:t>p</a:t>
            </a:r>
            <a:r>
              <a:rPr lang="en-US" sz="2400" baseline="30000" dirty="0">
                <a:latin typeface="Symbol" pitchFamily="2" charset="2"/>
                <a:sym typeface="Wingdings" pitchFamily="2" charset="2"/>
              </a:rPr>
              <a:t>-</a:t>
            </a:r>
            <a:r>
              <a:rPr lang="en-US" sz="2400" dirty="0">
                <a:sym typeface="Wingdings" pitchFamily="2" charset="2"/>
              </a:rPr>
              <a:t>)) and sequential decays to a </a:t>
            </a:r>
            <a:r>
              <a:rPr lang="en-US" sz="2400" dirty="0">
                <a:latin typeface="Symbol" pitchFamily="2" charset="2"/>
                <a:sym typeface="Wingdings" pitchFamily="2" charset="2"/>
              </a:rPr>
              <a:t>L</a:t>
            </a:r>
            <a:r>
              <a:rPr lang="en-US" sz="2400" dirty="0">
                <a:sym typeface="Wingdings" pitchFamily="2" charset="2"/>
              </a:rPr>
              <a:t> with more precision than by the missing mass technique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sym typeface="Wingdings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ym typeface="Wingdings" pitchFamily="2" charset="2"/>
              </a:rPr>
              <a:t>Several analyses with </a:t>
            </a:r>
            <a:r>
              <a:rPr lang="en-US" sz="2400" dirty="0">
                <a:latin typeface="Symbol" pitchFamily="2" charset="2"/>
              </a:rPr>
              <a:t>L</a:t>
            </a:r>
            <a:r>
              <a:rPr lang="en-US" sz="2400" dirty="0"/>
              <a:t> skim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BSA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Induced polarization studies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Searches for strange baryons decaying to a </a:t>
            </a:r>
            <a:r>
              <a:rPr lang="en-US" sz="2400" dirty="0">
                <a:latin typeface="Symbol" pitchFamily="2" charset="2"/>
              </a:rPr>
              <a:t>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Study of the recoil against </a:t>
            </a:r>
            <a:r>
              <a:rPr lang="en-US" sz="2400" dirty="0">
                <a:latin typeface="Symbol" pitchFamily="2" charset="2"/>
              </a:rPr>
              <a:t>X</a:t>
            </a:r>
            <a:r>
              <a:rPr lang="en-US" sz="2400" baseline="30000" dirty="0">
                <a:latin typeface="Symbol" pitchFamily="2" charset="2"/>
              </a:rPr>
              <a:t>0</a:t>
            </a:r>
            <a:r>
              <a:rPr lang="en-US" sz="2400" dirty="0">
                <a:latin typeface="Symbol" pitchFamily="2" charset="2"/>
                <a:sym typeface="Wingdings" pitchFamily="2" charset="2"/>
              </a:rPr>
              <a:t>Lp</a:t>
            </a:r>
            <a:r>
              <a:rPr lang="en-US" sz="2400" baseline="30000" dirty="0">
                <a:latin typeface="Symbol" pitchFamily="2" charset="2"/>
                <a:sym typeface="Wingdings" pitchFamily="2" charset="2"/>
              </a:rPr>
              <a:t>0</a:t>
            </a:r>
            <a:r>
              <a:rPr lang="en-US" sz="2400" dirty="0">
                <a:latin typeface="Symbol" pitchFamily="2" charset="2"/>
                <a:sym typeface="Wingdings" pitchFamily="2" charset="2"/>
              </a:rPr>
              <a:t> </a:t>
            </a:r>
            <a:r>
              <a:rPr lang="en-US" sz="2400" dirty="0">
                <a:sym typeface="Wingdings" pitchFamily="2" charset="2"/>
              </a:rPr>
              <a:t>search for </a:t>
            </a:r>
            <a:r>
              <a:rPr lang="en-US" sz="2400" dirty="0">
                <a:latin typeface="Symbol" pitchFamily="2" charset="2"/>
                <a:sym typeface="Wingdings" pitchFamily="2" charset="2"/>
              </a:rPr>
              <a:t>t</a:t>
            </a:r>
            <a:r>
              <a:rPr lang="en-US" sz="2400" baseline="30000" dirty="0">
                <a:latin typeface="Symbol" pitchFamily="2" charset="2"/>
                <a:sym typeface="Wingdings" pitchFamily="2" charset="2"/>
              </a:rPr>
              <a:t>+</a:t>
            </a:r>
            <a:r>
              <a:rPr lang="en-US" sz="2400" dirty="0">
                <a:sym typeface="Wingdings" pitchFamily="2" charset="2"/>
              </a:rPr>
              <a:t> tetraquark state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Symbol" pitchFamily="2" charset="2"/>
              </a:rPr>
              <a:t>L</a:t>
            </a:r>
            <a:r>
              <a:rPr lang="en-US" sz="2400" dirty="0"/>
              <a:t> </a:t>
            </a:r>
            <a:r>
              <a:rPr lang="en-US" sz="2400" dirty="0">
                <a:effectLst/>
                <a:cs typeface="Calibri" panose="020F0502020204030204" pitchFamily="34" charset="0"/>
              </a:rPr>
              <a:t>SIDIS production off nuclei with RGE data</a:t>
            </a:r>
            <a:r>
              <a:rPr lang="en-US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400" dirty="0">
                <a:effectLst/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</a:t>
            </a:r>
            <a:r>
              <a:rPr lang="en-US" sz="2400" b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Uditha</a:t>
            </a:r>
            <a:r>
              <a:rPr lang="en-US" sz="24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Weerasinghe </a:t>
            </a:r>
            <a:r>
              <a:rPr lang="en-US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U. MISS)</a:t>
            </a:r>
            <a:endParaRPr lang="en-US" sz="800" dirty="0"/>
          </a:p>
          <a:p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Some analyses do not belong to a single working group (e.g. very </a:t>
            </a:r>
            <a:r>
              <a:rPr lang="en-US" sz="2400" dirty="0" err="1"/>
              <a:t>strange+deep</a:t>
            </a:r>
            <a:r>
              <a:rPr lang="en-US" sz="2400" dirty="0"/>
              <a:t> processes)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ym typeface="Wingdings" pitchFamily="2" charset="2"/>
              </a:rPr>
              <a:t>Should we form a group dedicated to s</a:t>
            </a:r>
            <a:r>
              <a:rPr lang="en-US" sz="2400" dirty="0"/>
              <a:t>emi-exclusive </a:t>
            </a:r>
            <a:r>
              <a:rPr lang="en-US" sz="2400" dirty="0">
                <a:latin typeface="Symbol" pitchFamily="2" charset="2"/>
              </a:rPr>
              <a:t>L</a:t>
            </a:r>
            <a:r>
              <a:rPr lang="en-US" sz="2400" dirty="0"/>
              <a:t> analyses ?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200" dirty="0"/>
              <a:t>What other analyses could be carried out using </a:t>
            </a:r>
            <a:r>
              <a:rPr lang="en-US" sz="2200" dirty="0">
                <a:sym typeface="Wingdings" pitchFamily="2" charset="2"/>
              </a:rPr>
              <a:t>the </a:t>
            </a:r>
            <a:r>
              <a:rPr lang="en-US" sz="2200" dirty="0">
                <a:latin typeface="Symbol" pitchFamily="2" charset="2"/>
              </a:rPr>
              <a:t>L</a:t>
            </a:r>
            <a:r>
              <a:rPr lang="en-US" sz="2200" dirty="0"/>
              <a:t> skim?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200" dirty="0"/>
              <a:t>Analyses techniques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200" dirty="0"/>
              <a:t>Simulations, trains for various Run Groups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200" dirty="0"/>
              <a:t>Momentum corrections (effect on </a:t>
            </a:r>
            <a:r>
              <a:rPr lang="en-US" sz="2200" dirty="0">
                <a:latin typeface="Symbol" pitchFamily="2" charset="2"/>
              </a:rPr>
              <a:t>L</a:t>
            </a:r>
            <a:r>
              <a:rPr lang="en-US" sz="2200" dirty="0"/>
              <a:t> peak position)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200" dirty="0"/>
              <a:t>Data quality assessment for new runs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Interest from different Run Groups?</a:t>
            </a:r>
          </a:p>
        </p:txBody>
      </p:sp>
    </p:spTree>
    <p:extLst>
      <p:ext uri="{BB962C8B-B14F-4D97-AF65-F5344CB8AC3E}">
        <p14:creationId xmlns:p14="http://schemas.microsoft.com/office/powerpoint/2010/main" val="4286524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2E8237B-DA4A-1D5D-449D-3EEC5AE67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368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BACKUP SLIDES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4B5FC9-FDBB-3055-E2E3-CAAC957A1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AF0FC-07D9-3C42-BB0E-E184CCBD13E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9599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793AE2-D5AE-E244-96B0-9CC7CEE78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AF0FC-07D9-3C42-BB0E-E184CCBD13EE}" type="slidenum">
              <a:rPr lang="en-US" smtClean="0"/>
              <a:t>15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D6178D-333C-9429-A69A-7848A013AF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674" b="22437"/>
          <a:stretch/>
        </p:blipFill>
        <p:spPr>
          <a:xfrm>
            <a:off x="514190" y="0"/>
            <a:ext cx="108396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432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848650F-A5A0-14B2-3D25-9ACADF03563B}"/>
              </a:ext>
            </a:extLst>
          </p:cNvPr>
          <p:cNvSpPr txBox="1"/>
          <p:nvPr/>
        </p:nvSpPr>
        <p:spPr>
          <a:xfrm>
            <a:off x="0" y="-50800"/>
            <a:ext cx="1219200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Motivation</a:t>
            </a:r>
            <a:endParaRPr lang="en-US" sz="2400" b="1" baseline="-25000" dirty="0">
              <a:solidFill>
                <a:srgbClr val="C00000"/>
              </a:solidFill>
            </a:endParaRPr>
          </a:p>
        </p:txBody>
      </p:sp>
      <p:sp>
        <p:nvSpPr>
          <p:cNvPr id="9" name="Slide Number Placeholder 28">
            <a:extLst>
              <a:ext uri="{FF2B5EF4-FFF2-40B4-BE49-F238E27FC236}">
                <a16:creationId xmlns:a16="http://schemas.microsoft.com/office/drawing/2014/main" id="{BC237EA1-6BAF-F101-A35D-CE712FCBC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30050" y="6583567"/>
            <a:ext cx="331647" cy="274434"/>
          </a:xfrm>
        </p:spPr>
        <p:txBody>
          <a:bodyPr/>
          <a:lstStyle/>
          <a:p>
            <a:fld id="{CDEAF0FC-07D9-3C42-BB0E-E184CCBD13EE}" type="slidenum">
              <a:rPr lang="en-US" sz="1100" smtClean="0">
                <a:solidFill>
                  <a:srgbClr val="C00000"/>
                </a:solidFill>
                <a:latin typeface="Chalkboard" panose="03050602040202020205" pitchFamily="66" charset="77"/>
              </a:rPr>
              <a:pPr/>
              <a:t>2</a:t>
            </a:fld>
            <a:endParaRPr lang="en-US" sz="1100" dirty="0">
              <a:solidFill>
                <a:srgbClr val="C00000"/>
              </a:solidFill>
              <a:latin typeface="Chalkboard" panose="03050602040202020205" pitchFamily="66" charset="7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D73D4AC-BBCD-F104-5C34-EC0DA9231A6D}"/>
              </a:ext>
            </a:extLst>
          </p:cNvPr>
          <p:cNvSpPr txBox="1"/>
          <p:nvPr/>
        </p:nvSpPr>
        <p:spPr>
          <a:xfrm>
            <a:off x="786581" y="1022555"/>
            <a:ext cx="11043469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CMR10"/>
              </a:rPr>
              <a:t>Events containing a </a:t>
            </a:r>
            <a:r>
              <a:rPr lang="el-GR" sz="2000" dirty="0">
                <a:effectLst/>
                <a:latin typeface="CMR10"/>
              </a:rPr>
              <a:t>Λ </a:t>
            </a:r>
            <a:r>
              <a:rPr lang="en-US" sz="2000" dirty="0">
                <a:effectLst/>
                <a:latin typeface="CMR10"/>
              </a:rPr>
              <a:t>particle produced in CLAS12 with rates sufficient to yield interesting results for strangeness electro- and photo-production.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effectLst/>
              <a:latin typeface="CMR1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MR10"/>
              </a:rPr>
              <a:t>E</a:t>
            </a:r>
            <a:r>
              <a:rPr lang="en-US" sz="2000" dirty="0">
                <a:effectLst/>
                <a:latin typeface="CMR10"/>
              </a:rPr>
              <a:t>xclusive reconstruction of </a:t>
            </a:r>
            <a:r>
              <a:rPr lang="el-GR" sz="2000" dirty="0">
                <a:effectLst/>
                <a:latin typeface="CMR10"/>
              </a:rPr>
              <a:t>Λ </a:t>
            </a:r>
            <a:r>
              <a:rPr lang="en-US" sz="2000" dirty="0">
                <a:effectLst/>
                <a:latin typeface="CMR10"/>
              </a:rPr>
              <a:t>candidates allows to search for several reactions involving a baryon with strangeness </a:t>
            </a:r>
            <a:r>
              <a:rPr lang="en-US" sz="2000" dirty="0">
                <a:effectLst/>
                <a:latin typeface="CMMI10"/>
              </a:rPr>
              <a:t>S </a:t>
            </a:r>
            <a:r>
              <a:rPr lang="en-US" sz="2000" dirty="0">
                <a:effectLst/>
                <a:latin typeface="CMR10"/>
              </a:rPr>
              <a:t>= 1</a:t>
            </a:r>
            <a:r>
              <a:rPr lang="en-US" sz="2000" dirty="0">
                <a:effectLst/>
                <a:latin typeface="CMMI10"/>
              </a:rPr>
              <a:t>, </a:t>
            </a:r>
            <a:r>
              <a:rPr lang="en-US" sz="2000" dirty="0">
                <a:effectLst/>
                <a:latin typeface="CMR10"/>
              </a:rPr>
              <a:t>2</a:t>
            </a:r>
            <a:r>
              <a:rPr lang="en-US" sz="2000" dirty="0">
                <a:effectLst/>
                <a:latin typeface="CMMI10"/>
              </a:rPr>
              <a:t>, </a:t>
            </a:r>
            <a:r>
              <a:rPr lang="en-US" sz="2000" dirty="0">
                <a:effectLst/>
                <a:latin typeface="CMR10"/>
              </a:rPr>
              <a:t>3 with improved resolution over the missing against kaon(s).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effectLst/>
              <a:latin typeface="CMR1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MR10"/>
              </a:rPr>
              <a:t>E</a:t>
            </a:r>
            <a:r>
              <a:rPr lang="en-US" sz="2000" dirty="0">
                <a:effectLst/>
                <a:latin typeface="CMR10"/>
              </a:rPr>
              <a:t>xclusive reconstruction of the </a:t>
            </a:r>
            <a:r>
              <a:rPr lang="el-GR" sz="2000" dirty="0">
                <a:effectLst/>
                <a:latin typeface="CMR10"/>
              </a:rPr>
              <a:t>Λ </a:t>
            </a:r>
            <a:r>
              <a:rPr lang="en-US" sz="2000" dirty="0">
                <a:effectLst/>
                <a:latin typeface="CMR10"/>
              </a:rPr>
              <a:t>allows for precision beam spin asymmetry and polarization measurements that can be compared with previous inclusive measurements where only the proton was measured.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CMR1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MR10"/>
              </a:rPr>
              <a:t>Exclusive </a:t>
            </a:r>
            <a:r>
              <a:rPr lang="el-GR" sz="1800" dirty="0">
                <a:effectLst/>
                <a:latin typeface="CMR10"/>
              </a:rPr>
              <a:t>Λ </a:t>
            </a:r>
            <a:r>
              <a:rPr lang="el-GR" sz="1800" dirty="0">
                <a:effectLst/>
                <a:latin typeface="CMSY10"/>
              </a:rPr>
              <a:t>→ </a:t>
            </a:r>
            <a:r>
              <a:rPr lang="en-US" sz="1800" dirty="0">
                <a:effectLst/>
                <a:latin typeface="CMMI10"/>
              </a:rPr>
              <a:t>p</a:t>
            </a:r>
            <a:r>
              <a:rPr lang="el-GR" sz="1800" dirty="0">
                <a:effectLst/>
                <a:latin typeface="CMMI10"/>
              </a:rPr>
              <a:t>π</a:t>
            </a:r>
            <a:r>
              <a:rPr lang="el-GR" sz="1800" baseline="30000" dirty="0">
                <a:effectLst/>
                <a:latin typeface="CMSY7"/>
              </a:rPr>
              <a:t>−</a:t>
            </a:r>
            <a:r>
              <a:rPr lang="el-GR" sz="1800" dirty="0">
                <a:effectLst/>
                <a:latin typeface="CMSY7"/>
              </a:rPr>
              <a:t> </a:t>
            </a:r>
            <a:r>
              <a:rPr lang="en-US" sz="2000" dirty="0">
                <a:latin typeface="CMR10"/>
              </a:rPr>
              <a:t>reconstruction allows use of detached vertex of the </a:t>
            </a:r>
            <a:r>
              <a:rPr lang="el-GR" sz="2000" dirty="0">
                <a:effectLst/>
                <a:latin typeface="CMR10"/>
              </a:rPr>
              <a:t>Λ</a:t>
            </a:r>
            <a:r>
              <a:rPr lang="en-US" sz="2000" dirty="0">
                <a:effectLst/>
                <a:latin typeface="CMR10"/>
              </a:rPr>
              <a:t> </a:t>
            </a:r>
            <a:r>
              <a:rPr lang="en-US" sz="2000" dirty="0" err="1">
                <a:effectLst/>
                <a:latin typeface="CMR10"/>
              </a:rPr>
              <a:t>wrt</a:t>
            </a:r>
            <a:r>
              <a:rPr lang="en-US" sz="2000" dirty="0">
                <a:effectLst/>
                <a:latin typeface="CMR10"/>
              </a:rPr>
              <a:t> a reference vertex   (i.e. e</a:t>
            </a:r>
            <a:r>
              <a:rPr lang="en-US" sz="2000" baseline="30000" dirty="0">
                <a:effectLst/>
                <a:latin typeface="CMR10"/>
              </a:rPr>
              <a:t>-</a:t>
            </a:r>
            <a:r>
              <a:rPr lang="en-US" sz="2000" dirty="0">
                <a:effectLst/>
                <a:latin typeface="CMR10"/>
              </a:rPr>
              <a:t>) which is a powerful tool to reject the background under the </a:t>
            </a:r>
            <a:r>
              <a:rPr lang="el-GR" sz="2000" dirty="0">
                <a:effectLst/>
                <a:latin typeface="CMR10"/>
              </a:rPr>
              <a:t>Λ</a:t>
            </a:r>
            <a:r>
              <a:rPr lang="en-US" sz="2000" dirty="0">
                <a:effectLst/>
                <a:latin typeface="CMR10"/>
              </a:rPr>
              <a:t> candidate peak.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CMR1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800" dirty="0">
                <a:effectLst/>
                <a:latin typeface="CMR10"/>
              </a:rPr>
              <a:t>Λ </a:t>
            </a:r>
            <a:r>
              <a:rPr lang="el-GR" sz="1800" dirty="0">
                <a:effectLst/>
                <a:latin typeface="CMSY10"/>
              </a:rPr>
              <a:t>→ </a:t>
            </a:r>
            <a:r>
              <a:rPr lang="en-US" sz="1800" dirty="0">
                <a:effectLst/>
                <a:latin typeface="CMMI10"/>
              </a:rPr>
              <a:t>p</a:t>
            </a:r>
            <a:r>
              <a:rPr lang="el-GR" sz="1800" dirty="0">
                <a:effectLst/>
                <a:latin typeface="CMMI10"/>
              </a:rPr>
              <a:t>π</a:t>
            </a:r>
            <a:r>
              <a:rPr lang="el-GR" sz="1800" baseline="30000" dirty="0">
                <a:effectLst/>
                <a:latin typeface="CMSY7"/>
              </a:rPr>
              <a:t>−</a:t>
            </a:r>
            <a:r>
              <a:rPr lang="el-GR" sz="1800" dirty="0">
                <a:effectLst/>
                <a:latin typeface="CMSY7"/>
              </a:rPr>
              <a:t> </a:t>
            </a:r>
            <a:r>
              <a:rPr lang="en-US" sz="2000" dirty="0">
                <a:latin typeface="CMR10"/>
              </a:rPr>
              <a:t>selection criteria studied using RGK runs </a:t>
            </a:r>
            <a:r>
              <a:rPr lang="en-US" sz="1800" dirty="0">
                <a:effectLst/>
                <a:latin typeface="CMR10"/>
              </a:rPr>
              <a:t>19334, 19335, 19336, 19337, 19339, 19340, 19341, 19343, 19348, and 19349 collected during the Spring of 2024.  Validation done on RGK 6.5, 7.5 GeV data sets and        RGA Fall-18, Spring-19 datasets.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CMR1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74453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848650F-A5A0-14B2-3D25-9ACADF03563B}"/>
              </a:ext>
            </a:extLst>
          </p:cNvPr>
          <p:cNvSpPr txBox="1"/>
          <p:nvPr/>
        </p:nvSpPr>
        <p:spPr>
          <a:xfrm>
            <a:off x="0" y="-50800"/>
            <a:ext cx="1219200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Detached Vertex Finder Algorithm</a:t>
            </a:r>
          </a:p>
        </p:txBody>
      </p:sp>
      <p:sp>
        <p:nvSpPr>
          <p:cNvPr id="9" name="Slide Number Placeholder 28">
            <a:extLst>
              <a:ext uri="{FF2B5EF4-FFF2-40B4-BE49-F238E27FC236}">
                <a16:creationId xmlns:a16="http://schemas.microsoft.com/office/drawing/2014/main" id="{BC237EA1-6BAF-F101-A35D-CE712FCBC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30050" y="6583567"/>
            <a:ext cx="331647" cy="274434"/>
          </a:xfrm>
        </p:spPr>
        <p:txBody>
          <a:bodyPr/>
          <a:lstStyle/>
          <a:p>
            <a:fld id="{CDEAF0FC-07D9-3C42-BB0E-E184CCBD13EE}" type="slidenum">
              <a:rPr lang="en-US" sz="1100" smtClean="0">
                <a:solidFill>
                  <a:srgbClr val="C00000"/>
                </a:solidFill>
                <a:latin typeface="Chalkboard" panose="03050602040202020205" pitchFamily="66" charset="77"/>
              </a:rPr>
              <a:pPr/>
              <a:t>3</a:t>
            </a:fld>
            <a:endParaRPr lang="en-US" sz="1100" dirty="0">
              <a:solidFill>
                <a:srgbClr val="C00000"/>
              </a:solidFill>
              <a:latin typeface="Chalkboard" panose="03050602040202020205" pitchFamily="66" charset="77"/>
            </a:endParaRPr>
          </a:p>
        </p:txBody>
      </p:sp>
      <p:sp>
        <p:nvSpPr>
          <p:cNvPr id="2" name="Arc 1">
            <a:extLst>
              <a:ext uri="{FF2B5EF4-FFF2-40B4-BE49-F238E27FC236}">
                <a16:creationId xmlns:a16="http://schemas.microsoft.com/office/drawing/2014/main" id="{06D8BBF4-9066-545A-7C27-C90147FAF4FD}"/>
              </a:ext>
            </a:extLst>
          </p:cNvPr>
          <p:cNvSpPr/>
          <p:nvPr/>
        </p:nvSpPr>
        <p:spPr>
          <a:xfrm rot="5755441">
            <a:off x="3592460" y="-2117026"/>
            <a:ext cx="2584600" cy="5752810"/>
          </a:xfrm>
          <a:prstGeom prst="arc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c 2">
            <a:extLst>
              <a:ext uri="{FF2B5EF4-FFF2-40B4-BE49-F238E27FC236}">
                <a16:creationId xmlns:a16="http://schemas.microsoft.com/office/drawing/2014/main" id="{6A2508F2-DADD-0B1C-17BA-EDB0275FC244}"/>
              </a:ext>
            </a:extLst>
          </p:cNvPr>
          <p:cNvSpPr/>
          <p:nvPr/>
        </p:nvSpPr>
        <p:spPr>
          <a:xfrm rot="4180201" flipH="1">
            <a:off x="3832294" y="1171120"/>
            <a:ext cx="3293388" cy="5809230"/>
          </a:xfrm>
          <a:prstGeom prst="arc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457CFF-1112-A6C4-0AD6-8AA0F4CAEB9E}"/>
              </a:ext>
            </a:extLst>
          </p:cNvPr>
          <p:cNvSpPr txBox="1"/>
          <p:nvPr/>
        </p:nvSpPr>
        <p:spPr>
          <a:xfrm>
            <a:off x="10769063" y="2201762"/>
            <a:ext cx="1261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Beam axis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CB27AE-43AC-D483-ADB1-B0C86D55331C}"/>
              </a:ext>
            </a:extLst>
          </p:cNvPr>
          <p:cNvSpPr/>
          <p:nvPr/>
        </p:nvSpPr>
        <p:spPr>
          <a:xfrm>
            <a:off x="4851998" y="2239613"/>
            <a:ext cx="1543050" cy="4597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377C0F0-4030-9FEF-9DBD-DF11BD47ACCD}"/>
              </a:ext>
            </a:extLst>
          </p:cNvPr>
          <p:cNvCxnSpPr>
            <a:cxnSpLocks/>
          </p:cNvCxnSpPr>
          <p:nvPr/>
        </p:nvCxnSpPr>
        <p:spPr>
          <a:xfrm flipV="1">
            <a:off x="3833874" y="2106760"/>
            <a:ext cx="7483708" cy="19000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rc 7">
            <a:extLst>
              <a:ext uri="{FF2B5EF4-FFF2-40B4-BE49-F238E27FC236}">
                <a16:creationId xmlns:a16="http://schemas.microsoft.com/office/drawing/2014/main" id="{FA30D1CA-6C5E-F31C-0E17-98E152A384D5}"/>
              </a:ext>
            </a:extLst>
          </p:cNvPr>
          <p:cNvSpPr/>
          <p:nvPr/>
        </p:nvSpPr>
        <p:spPr>
          <a:xfrm rot="4180201" flipH="1">
            <a:off x="3641998" y="1008659"/>
            <a:ext cx="3293388" cy="6204949"/>
          </a:xfrm>
          <a:prstGeom prst="arc">
            <a:avLst/>
          </a:prstGeom>
          <a:ln w="44450">
            <a:solidFill>
              <a:schemeClr val="accent1">
                <a:lumMod val="40000"/>
                <a:lumOff val="6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170510-28ED-DD9F-60D8-8F049488F9BC}"/>
              </a:ext>
            </a:extLst>
          </p:cNvPr>
          <p:cNvSpPr/>
          <p:nvPr/>
        </p:nvSpPr>
        <p:spPr>
          <a:xfrm>
            <a:off x="4261443" y="1720495"/>
            <a:ext cx="1543050" cy="4597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C738A7F1-6FA3-6E52-A24C-543BD8D75153}"/>
              </a:ext>
            </a:extLst>
          </p:cNvPr>
          <p:cNvSpPr/>
          <p:nvPr/>
        </p:nvSpPr>
        <p:spPr>
          <a:xfrm rot="5696293">
            <a:off x="3360329" y="-2337074"/>
            <a:ext cx="2492029" cy="6298360"/>
          </a:xfrm>
          <a:prstGeom prst="arc">
            <a:avLst/>
          </a:prstGeom>
          <a:ln w="34925">
            <a:solidFill>
              <a:srgbClr val="EFC0E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ED1041-D739-FFDE-6BA1-02CEADD06E7A}"/>
              </a:ext>
            </a:extLst>
          </p:cNvPr>
          <p:cNvSpPr txBox="1"/>
          <p:nvPr/>
        </p:nvSpPr>
        <p:spPr>
          <a:xfrm>
            <a:off x="4002569" y="799119"/>
            <a:ext cx="389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Vtx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from REC bank=</a:t>
            </a:r>
          </a:p>
          <a:p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Doca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to beam axis obtained from tracking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167B67-9BE8-24ED-308B-0FB22CAB48FD}"/>
              </a:ext>
            </a:extLst>
          </p:cNvPr>
          <p:cNvSpPr txBox="1"/>
          <p:nvPr/>
        </p:nvSpPr>
        <p:spPr>
          <a:xfrm>
            <a:off x="5141139" y="1514150"/>
            <a:ext cx="217407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 err="1"/>
              <a:t>Vtx</a:t>
            </a:r>
            <a:r>
              <a:rPr lang="en-US" sz="1600" b="1" dirty="0"/>
              <a:t> from REC bank</a:t>
            </a:r>
          </a:p>
        </p:txBody>
      </p:sp>
      <p:cxnSp>
        <p:nvCxnSpPr>
          <p:cNvPr id="15" name="Curved Connector 14">
            <a:extLst>
              <a:ext uri="{FF2B5EF4-FFF2-40B4-BE49-F238E27FC236}">
                <a16:creationId xmlns:a16="http://schemas.microsoft.com/office/drawing/2014/main" id="{3836094B-F74A-2652-41A3-5133D64A3E1C}"/>
              </a:ext>
            </a:extLst>
          </p:cNvPr>
          <p:cNvCxnSpPr>
            <a:cxnSpLocks/>
          </p:cNvCxnSpPr>
          <p:nvPr/>
        </p:nvCxnSpPr>
        <p:spPr>
          <a:xfrm rot="5400000">
            <a:off x="5711336" y="1878082"/>
            <a:ext cx="291028" cy="104709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28E8863-88CF-080E-F898-F35284DE57B4}"/>
              </a:ext>
            </a:extLst>
          </p:cNvPr>
          <p:cNvSpPr txBox="1"/>
          <p:nvPr/>
        </p:nvSpPr>
        <p:spPr>
          <a:xfrm>
            <a:off x="6783393" y="2728661"/>
            <a:ext cx="15128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 err="1"/>
              <a:t>Vtx</a:t>
            </a:r>
            <a:r>
              <a:rPr lang="en-US" sz="1400" dirty="0"/>
              <a:t> from REC bank</a:t>
            </a:r>
          </a:p>
        </p:txBody>
      </p:sp>
      <p:cxnSp>
        <p:nvCxnSpPr>
          <p:cNvPr id="17" name="Curved Connector 16">
            <a:extLst>
              <a:ext uri="{FF2B5EF4-FFF2-40B4-BE49-F238E27FC236}">
                <a16:creationId xmlns:a16="http://schemas.microsoft.com/office/drawing/2014/main" id="{F512CAB6-908D-FAD1-9904-F092909B3558}"/>
              </a:ext>
            </a:extLst>
          </p:cNvPr>
          <p:cNvCxnSpPr>
            <a:cxnSpLocks/>
          </p:cNvCxnSpPr>
          <p:nvPr/>
        </p:nvCxnSpPr>
        <p:spPr>
          <a:xfrm rot="16200000" flipV="1">
            <a:off x="6377912" y="2278826"/>
            <a:ext cx="516353" cy="415403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CB76E11C-7CAC-14AF-42BC-ED41AE22054B}"/>
              </a:ext>
            </a:extLst>
          </p:cNvPr>
          <p:cNvSpPr txBox="1"/>
          <p:nvPr/>
        </p:nvSpPr>
        <p:spPr>
          <a:xfrm>
            <a:off x="7924857" y="878558"/>
            <a:ext cx="424809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Solid line = track (</a:t>
            </a:r>
            <a:r>
              <a:rPr lang="en-US" sz="1600" dirty="0" err="1"/>
              <a:t>Vtx_x</a:t>
            </a:r>
            <a:r>
              <a:rPr lang="en-US" sz="1600" dirty="0"/>
              <a:t>, </a:t>
            </a:r>
            <a:r>
              <a:rPr lang="en-US" sz="1600" dirty="0" err="1"/>
              <a:t>Vtx_y</a:t>
            </a:r>
            <a:r>
              <a:rPr lang="en-US" sz="1600" dirty="0"/>
              <a:t>, </a:t>
            </a:r>
            <a:r>
              <a:rPr lang="en-US" sz="1600" dirty="0" err="1"/>
              <a:t>Vtx_z</a:t>
            </a:r>
            <a:r>
              <a:rPr lang="en-US" sz="1600" dirty="0"/>
              <a:t>, </a:t>
            </a:r>
            <a:r>
              <a:rPr lang="en-US" sz="1600" dirty="0" err="1"/>
              <a:t>Px</a:t>
            </a:r>
            <a:r>
              <a:rPr lang="en-US" sz="1600" dirty="0"/>
              <a:t>, </a:t>
            </a:r>
            <a:r>
              <a:rPr lang="en-US" sz="1600" dirty="0" err="1"/>
              <a:t>Py</a:t>
            </a:r>
            <a:r>
              <a:rPr lang="en-US" sz="1600" dirty="0"/>
              <a:t>, </a:t>
            </a:r>
            <a:r>
              <a:rPr lang="en-US" sz="1600" dirty="0" err="1"/>
              <a:t>Pz</a:t>
            </a:r>
            <a:r>
              <a:rPr lang="en-US" sz="1600" dirty="0"/>
              <a:t>) from REC bank</a:t>
            </a:r>
          </a:p>
          <a:p>
            <a:r>
              <a:rPr lang="en-US" sz="1600" dirty="0"/>
              <a:t>Dashed line = representation of trajectory used in determination of </a:t>
            </a:r>
            <a:r>
              <a:rPr lang="en-US" sz="1600" dirty="0" err="1"/>
              <a:t>Doca</a:t>
            </a:r>
            <a:r>
              <a:rPr lang="en-US" sz="1600" dirty="0"/>
              <a:t> of </a:t>
            </a:r>
            <a:r>
              <a:rPr lang="en-US" sz="1600" dirty="0">
                <a:solidFill>
                  <a:srgbClr val="C00000"/>
                </a:solidFill>
              </a:rPr>
              <a:t>track1</a:t>
            </a:r>
            <a:r>
              <a:rPr lang="en-US" sz="1600" dirty="0"/>
              <a:t> to </a:t>
            </a:r>
            <a:r>
              <a:rPr lang="en-US" sz="1600" dirty="0">
                <a:solidFill>
                  <a:schemeClr val="accent1"/>
                </a:solidFill>
              </a:rPr>
              <a:t>track2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459FA18-6CE6-4DC3-C308-53D71386D34C}"/>
              </a:ext>
            </a:extLst>
          </p:cNvPr>
          <p:cNvSpPr txBox="1"/>
          <p:nvPr/>
        </p:nvSpPr>
        <p:spPr>
          <a:xfrm>
            <a:off x="3833874" y="3187415"/>
            <a:ext cx="2173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Swim backwards to fixed Z to get starting point of trajectory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2E5D04C-9059-D7FB-B381-B2FF53B6C2A8}"/>
              </a:ext>
            </a:extLst>
          </p:cNvPr>
          <p:cNvCxnSpPr>
            <a:cxnSpLocks/>
          </p:cNvCxnSpPr>
          <p:nvPr/>
        </p:nvCxnSpPr>
        <p:spPr>
          <a:xfrm flipV="1">
            <a:off x="4688897" y="2296765"/>
            <a:ext cx="0" cy="9663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A33C3C77-5DFD-7F18-438D-543B6CDEB92A}"/>
              </a:ext>
            </a:extLst>
          </p:cNvPr>
          <p:cNvSpPr txBox="1"/>
          <p:nvPr/>
        </p:nvSpPr>
        <p:spPr>
          <a:xfrm>
            <a:off x="7345014" y="3256851"/>
            <a:ext cx="2173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Swim forward to fixed Z to get starting point of trajectory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CD4CC53-A1F8-5FE6-4EF7-98A710C704B4}"/>
              </a:ext>
            </a:extLst>
          </p:cNvPr>
          <p:cNvCxnSpPr>
            <a:cxnSpLocks/>
          </p:cNvCxnSpPr>
          <p:nvPr/>
        </p:nvCxnSpPr>
        <p:spPr>
          <a:xfrm flipV="1">
            <a:off x="8200037" y="2199948"/>
            <a:ext cx="0" cy="105690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E1ECC203-D924-005C-FC42-7AFB36873376}"/>
              </a:ext>
            </a:extLst>
          </p:cNvPr>
          <p:cNvSpPr/>
          <p:nvPr/>
        </p:nvSpPr>
        <p:spPr>
          <a:xfrm>
            <a:off x="6122215" y="2211823"/>
            <a:ext cx="83532" cy="126067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765D819-C31B-EB7E-153F-E84885AB365A}"/>
              </a:ext>
            </a:extLst>
          </p:cNvPr>
          <p:cNvSpPr/>
          <p:nvPr/>
        </p:nvSpPr>
        <p:spPr>
          <a:xfrm>
            <a:off x="6037109" y="2019840"/>
            <a:ext cx="83532" cy="126067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cxnSp>
        <p:nvCxnSpPr>
          <p:cNvPr id="25" name="Curved Connector 24">
            <a:extLst>
              <a:ext uri="{FF2B5EF4-FFF2-40B4-BE49-F238E27FC236}">
                <a16:creationId xmlns:a16="http://schemas.microsoft.com/office/drawing/2014/main" id="{8422FD50-4B2C-A75F-07B9-120D96DE6589}"/>
              </a:ext>
            </a:extLst>
          </p:cNvPr>
          <p:cNvCxnSpPr>
            <a:cxnSpLocks/>
            <a:stCxn id="26" idx="1"/>
          </p:cNvCxnSpPr>
          <p:nvPr/>
        </p:nvCxnSpPr>
        <p:spPr>
          <a:xfrm rot="10800000">
            <a:off x="6539274" y="2297172"/>
            <a:ext cx="1829159" cy="2655140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F91F560C-58A1-B632-C40B-8A1A796658D6}"/>
              </a:ext>
            </a:extLst>
          </p:cNvPr>
          <p:cNvSpPr txBox="1"/>
          <p:nvPr/>
        </p:nvSpPr>
        <p:spPr>
          <a:xfrm>
            <a:off x="8368432" y="4475258"/>
            <a:ext cx="2961919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 err="1"/>
              <a:t>Doca</a:t>
            </a:r>
            <a:r>
              <a:rPr lang="en-US" sz="1400" dirty="0"/>
              <a:t> of </a:t>
            </a:r>
            <a:r>
              <a:rPr lang="en-US" sz="1400" dirty="0">
                <a:solidFill>
                  <a:srgbClr val="0070C0"/>
                </a:solidFill>
              </a:rPr>
              <a:t>track2</a:t>
            </a:r>
            <a:r>
              <a:rPr lang="en-US" sz="1400" dirty="0"/>
              <a:t> to </a:t>
            </a:r>
            <a:r>
              <a:rPr lang="en-US" sz="1400" dirty="0">
                <a:solidFill>
                  <a:srgbClr val="C00000"/>
                </a:solidFill>
              </a:rPr>
              <a:t>track1</a:t>
            </a:r>
            <a:r>
              <a:rPr lang="en-US" sz="1400" dirty="0"/>
              <a:t> obtained from swimming </a:t>
            </a:r>
            <a:r>
              <a:rPr lang="en-US" sz="1400" dirty="0">
                <a:solidFill>
                  <a:srgbClr val="0070C0"/>
                </a:solidFill>
              </a:rPr>
              <a:t>track2</a:t>
            </a:r>
            <a:r>
              <a:rPr lang="en-US" sz="1400" dirty="0"/>
              <a:t> where the swimming is stopped when the </a:t>
            </a:r>
            <a:r>
              <a:rPr lang="en-US" sz="1400" dirty="0" err="1"/>
              <a:t>Doca</a:t>
            </a:r>
            <a:r>
              <a:rPr lang="en-US" sz="1400" dirty="0"/>
              <a:t> to </a:t>
            </a:r>
            <a:r>
              <a:rPr lang="en-US" sz="1400" dirty="0">
                <a:solidFill>
                  <a:srgbClr val="C00000"/>
                </a:solidFill>
              </a:rPr>
              <a:t>trajectory2</a:t>
            </a:r>
            <a:r>
              <a:rPr lang="en-US" sz="1400" dirty="0"/>
              <a:t> is minimal</a:t>
            </a:r>
          </a:p>
        </p:txBody>
      </p:sp>
      <p:cxnSp>
        <p:nvCxnSpPr>
          <p:cNvPr id="27" name="Curved Connector 26">
            <a:extLst>
              <a:ext uri="{FF2B5EF4-FFF2-40B4-BE49-F238E27FC236}">
                <a16:creationId xmlns:a16="http://schemas.microsoft.com/office/drawing/2014/main" id="{504995BB-C204-0F03-5866-7A3B6CFA440F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184164" y="3818811"/>
            <a:ext cx="3609046" cy="158965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DB764012-00C4-5301-597B-3709469976E8}"/>
              </a:ext>
            </a:extLst>
          </p:cNvPr>
          <p:cNvSpPr txBox="1"/>
          <p:nvPr/>
        </p:nvSpPr>
        <p:spPr>
          <a:xfrm>
            <a:off x="4554591" y="5702816"/>
            <a:ext cx="3126888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 err="1"/>
              <a:t>Doca</a:t>
            </a:r>
            <a:r>
              <a:rPr lang="en-US" sz="1400" dirty="0"/>
              <a:t> of </a:t>
            </a:r>
            <a:r>
              <a:rPr lang="en-US" sz="1400" dirty="0">
                <a:solidFill>
                  <a:srgbClr val="C00000"/>
                </a:solidFill>
              </a:rPr>
              <a:t>track1</a:t>
            </a:r>
            <a:r>
              <a:rPr lang="en-US" sz="1400" dirty="0"/>
              <a:t> to </a:t>
            </a:r>
            <a:r>
              <a:rPr lang="en-US" sz="1400" dirty="0">
                <a:solidFill>
                  <a:srgbClr val="0070C0"/>
                </a:solidFill>
              </a:rPr>
              <a:t>track2</a:t>
            </a:r>
            <a:r>
              <a:rPr lang="en-US" sz="1400" dirty="0"/>
              <a:t> obtained from swimming </a:t>
            </a:r>
            <a:r>
              <a:rPr lang="en-US" sz="1400" dirty="0">
                <a:solidFill>
                  <a:srgbClr val="C00000"/>
                </a:solidFill>
              </a:rPr>
              <a:t>track1</a:t>
            </a:r>
            <a:r>
              <a:rPr lang="en-US" sz="1400" dirty="0"/>
              <a:t> where the swimming is stopped when the </a:t>
            </a:r>
            <a:r>
              <a:rPr lang="en-US" sz="1400" dirty="0" err="1"/>
              <a:t>Doca</a:t>
            </a:r>
            <a:r>
              <a:rPr lang="en-US" sz="1400" dirty="0"/>
              <a:t> to </a:t>
            </a:r>
            <a:r>
              <a:rPr lang="en-US" sz="1400" dirty="0">
                <a:solidFill>
                  <a:srgbClr val="0070C0"/>
                </a:solidFill>
              </a:rPr>
              <a:t>trajectory2</a:t>
            </a:r>
            <a:r>
              <a:rPr lang="en-US" sz="1400" dirty="0"/>
              <a:t> is minimal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3DCC2AB-8399-9E13-A1BA-201CCF50B032}"/>
              </a:ext>
            </a:extLst>
          </p:cNvPr>
          <p:cNvSpPr txBox="1"/>
          <p:nvPr/>
        </p:nvSpPr>
        <p:spPr>
          <a:xfrm>
            <a:off x="161925" y="996036"/>
            <a:ext cx="3572816" cy="56323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000" dirty="0"/>
              <a:t>For each track</a:t>
            </a:r>
          </a:p>
          <a:p>
            <a:pPr marL="800100" lvl="1" indent="-342900">
              <a:buAutoNum type="arabicPeriod"/>
            </a:pPr>
            <a:r>
              <a:rPr lang="en-US" sz="2000" dirty="0"/>
              <a:t>Swim backwards to fixed Z to get starting point of trajectory</a:t>
            </a:r>
          </a:p>
          <a:p>
            <a:pPr marL="800100" lvl="1" indent="-342900">
              <a:buFontTx/>
              <a:buAutoNum type="arabicPeriod"/>
            </a:pPr>
            <a:r>
              <a:rPr lang="en-US" sz="2000" dirty="0"/>
              <a:t>Swim forward to fixed Z to get starting point of trajectory</a:t>
            </a:r>
          </a:p>
          <a:p>
            <a:pPr lvl="1"/>
            <a:endParaRPr lang="en-US" sz="2000" dirty="0"/>
          </a:p>
          <a:p>
            <a:pPr marL="342900" indent="-342900">
              <a:buFontTx/>
              <a:buAutoNum type="arabicPeriod"/>
            </a:pPr>
            <a:r>
              <a:rPr lang="en-US" sz="2000" dirty="0"/>
              <a:t>Compute </a:t>
            </a:r>
            <a:r>
              <a:rPr lang="en-US" sz="2000" dirty="0" err="1"/>
              <a:t>Doca</a:t>
            </a:r>
            <a:r>
              <a:rPr lang="en-US" sz="2000" dirty="0"/>
              <a:t> of track2(1) to track1(2) obtained from swimming track2(1) where the swimming is stopped when the </a:t>
            </a:r>
            <a:r>
              <a:rPr lang="en-US" sz="2000" dirty="0" err="1"/>
              <a:t>Doca</a:t>
            </a:r>
            <a:r>
              <a:rPr lang="en-US" sz="2000" dirty="0"/>
              <a:t> to trajectory2(1) is minimal</a:t>
            </a:r>
          </a:p>
          <a:p>
            <a:endParaRPr lang="en-US" sz="2000" dirty="0"/>
          </a:p>
          <a:p>
            <a:pPr marL="457200" indent="-457200">
              <a:buFont typeface="+mj-lt"/>
              <a:buAutoNum type="arabicPeriod" startAt="3"/>
            </a:pPr>
            <a:r>
              <a:rPr lang="en-US" sz="2000" dirty="0"/>
              <a:t>Compute r as the distance between the so-obtained </a:t>
            </a:r>
            <a:r>
              <a:rPr lang="en-US" sz="2000" dirty="0" err="1"/>
              <a:t>doca</a:t>
            </a:r>
            <a:r>
              <a:rPr lang="en-US" sz="2000" dirty="0"/>
              <a:t> points of each track</a:t>
            </a:r>
          </a:p>
        </p:txBody>
      </p:sp>
    </p:spTree>
    <p:extLst>
      <p:ext uri="{BB962C8B-B14F-4D97-AF65-F5344CB8AC3E}">
        <p14:creationId xmlns:p14="http://schemas.microsoft.com/office/powerpoint/2010/main" val="3310640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848650F-A5A0-14B2-3D25-9ACADF03563B}"/>
              </a:ext>
            </a:extLst>
          </p:cNvPr>
          <p:cNvSpPr txBox="1"/>
          <p:nvPr/>
        </p:nvSpPr>
        <p:spPr>
          <a:xfrm>
            <a:off x="0" y="-50800"/>
            <a:ext cx="1219200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Symbol" pitchFamily="2" charset="2"/>
              </a:rPr>
              <a:t>L</a:t>
            </a:r>
            <a:r>
              <a:rPr lang="en-US" sz="2400" b="1" dirty="0">
                <a:solidFill>
                  <a:srgbClr val="C00000"/>
                </a:solidFill>
              </a:rPr>
              <a:t> Candidate Skim Selection Criteria (1)</a:t>
            </a:r>
            <a:endParaRPr lang="en-US" sz="2400" b="1" baseline="-25000" dirty="0">
              <a:solidFill>
                <a:srgbClr val="C00000"/>
              </a:solidFill>
            </a:endParaRPr>
          </a:p>
        </p:txBody>
      </p:sp>
      <p:sp>
        <p:nvSpPr>
          <p:cNvPr id="9" name="Slide Number Placeholder 28">
            <a:extLst>
              <a:ext uri="{FF2B5EF4-FFF2-40B4-BE49-F238E27FC236}">
                <a16:creationId xmlns:a16="http://schemas.microsoft.com/office/drawing/2014/main" id="{BC237EA1-6BAF-F101-A35D-CE712FCBC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30050" y="6583567"/>
            <a:ext cx="331647" cy="274434"/>
          </a:xfrm>
        </p:spPr>
        <p:txBody>
          <a:bodyPr/>
          <a:lstStyle/>
          <a:p>
            <a:fld id="{CDEAF0FC-07D9-3C42-BB0E-E184CCBD13EE}" type="slidenum">
              <a:rPr lang="en-US" sz="1100" smtClean="0">
                <a:solidFill>
                  <a:srgbClr val="C00000"/>
                </a:solidFill>
                <a:latin typeface="Chalkboard" panose="03050602040202020205" pitchFamily="66" charset="77"/>
              </a:rPr>
              <a:pPr/>
              <a:t>4</a:t>
            </a:fld>
            <a:endParaRPr lang="en-US" sz="1100" dirty="0">
              <a:solidFill>
                <a:srgbClr val="C00000"/>
              </a:solidFill>
              <a:latin typeface="Chalkboard" panose="03050602040202020205" pitchFamily="66" charset="77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D3B8461-AC79-7ABD-46C3-97EB33FF3E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94" b="12107"/>
          <a:stretch/>
        </p:blipFill>
        <p:spPr>
          <a:xfrm>
            <a:off x="421447" y="2465697"/>
            <a:ext cx="3973841" cy="32141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264319F-BBD3-0D2D-B4F7-D881868972EE}"/>
              </a:ext>
            </a:extLst>
          </p:cNvPr>
          <p:cNvSpPr txBox="1"/>
          <p:nvPr/>
        </p:nvSpPr>
        <p:spPr>
          <a:xfrm>
            <a:off x="550070" y="5691805"/>
            <a:ext cx="37165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m(p</a:t>
            </a:r>
            <a:r>
              <a:rPr lang="el-GR" sz="1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l-GR" sz="5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−</a:t>
            </a:r>
            <a:r>
              <a:rPr lang="el-GR" sz="1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sz="1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spectrum for (p</a:t>
            </a:r>
            <a:r>
              <a:rPr lang="el-GR" sz="1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l-GR" sz="500" baseline="30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−</a:t>
            </a:r>
            <a:r>
              <a:rPr lang="el-GR" sz="1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sz="1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track pairs combined using the common vertex finding algorithm 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656E8B-FD48-6BDA-8F17-01FE9C20571D}"/>
              </a:ext>
            </a:extLst>
          </p:cNvPr>
          <p:cNvSpPr txBox="1"/>
          <p:nvPr/>
        </p:nvSpPr>
        <p:spPr>
          <a:xfrm>
            <a:off x="137921" y="704530"/>
            <a:ext cx="438599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ym typeface="Wingdings" pitchFamily="2" charset="2"/>
              </a:rPr>
              <a:t>Topology: p &amp; </a:t>
            </a:r>
            <a:r>
              <a:rPr lang="en-US" sz="1600" dirty="0">
                <a:latin typeface="Symbol" pitchFamily="2" charset="2"/>
                <a:sym typeface="Wingdings" pitchFamily="2" charset="2"/>
              </a:rPr>
              <a:t>p</a:t>
            </a:r>
            <a:r>
              <a:rPr lang="en-US" sz="1600" baseline="30000" dirty="0">
                <a:latin typeface="Symbol" pitchFamily="2" charset="2"/>
                <a:sym typeface="Wingdings" pitchFamily="2" charset="2"/>
              </a:rPr>
              <a:t>-</a:t>
            </a:r>
            <a:r>
              <a:rPr lang="en-US" sz="1600" dirty="0">
                <a:sym typeface="Wingdings" pitchFamily="2" charset="2"/>
              </a:rPr>
              <a:t> in FD: improved resolution and signal-to-background ratio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ym typeface="Wingdings" pitchFamily="2" charset="2"/>
              </a:rPr>
              <a:t>PID (|</a:t>
            </a:r>
            <a:r>
              <a:rPr lang="en-US" sz="1600" dirty="0">
                <a:latin typeface="Symbol" pitchFamily="2" charset="2"/>
                <a:sym typeface="Wingdings" pitchFamily="2" charset="2"/>
              </a:rPr>
              <a:t>c</a:t>
            </a:r>
            <a:r>
              <a:rPr lang="en-US" sz="1600" baseline="30000" dirty="0">
                <a:sym typeface="Wingdings" pitchFamily="2" charset="2"/>
              </a:rPr>
              <a:t>2</a:t>
            </a:r>
            <a:r>
              <a:rPr lang="en-US" sz="1600" baseline="-25000" dirty="0">
                <a:sym typeface="Wingdings" pitchFamily="2" charset="2"/>
              </a:rPr>
              <a:t>PID</a:t>
            </a:r>
            <a:r>
              <a:rPr lang="en-US" sz="1600" dirty="0">
                <a:sym typeface="Wingdings" pitchFamily="2" charset="2"/>
              </a:rPr>
              <a:t>|&lt;15) selection criteria for p and </a:t>
            </a:r>
            <a:r>
              <a:rPr lang="en-US" sz="1600" dirty="0">
                <a:latin typeface="Symbol" pitchFamily="2" charset="2"/>
                <a:sym typeface="Wingdings" pitchFamily="2" charset="2"/>
              </a:rPr>
              <a:t>p</a:t>
            </a:r>
            <a:r>
              <a:rPr lang="en-US" sz="1600" baseline="30000" dirty="0">
                <a:latin typeface="Symbol" pitchFamily="2" charset="2"/>
                <a:sym typeface="Wingdings" pitchFamily="2" charset="2"/>
              </a:rPr>
              <a:t>-</a:t>
            </a:r>
            <a:endParaRPr lang="en-US" sz="1600" dirty="0">
              <a:sym typeface="Wingdings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ym typeface="Wingdings" pitchFamily="2" charset="2"/>
              </a:rPr>
              <a:t>Require the vertex between p and </a:t>
            </a:r>
            <a:r>
              <a:rPr lang="en-US" sz="1600" dirty="0">
                <a:latin typeface="Symbol" pitchFamily="2" charset="2"/>
                <a:sym typeface="Wingdings" pitchFamily="2" charset="2"/>
              </a:rPr>
              <a:t>p</a:t>
            </a:r>
            <a:r>
              <a:rPr lang="en-US" sz="1600" baseline="30000" dirty="0">
                <a:latin typeface="Symbol" pitchFamily="2" charset="2"/>
                <a:sym typeface="Wingdings" pitchFamily="2" charset="2"/>
              </a:rPr>
              <a:t>-</a:t>
            </a:r>
            <a:r>
              <a:rPr lang="en-US" sz="1600" dirty="0">
                <a:sym typeface="Wingdings" pitchFamily="2" charset="2"/>
              </a:rPr>
              <a:t> to be reconstructed with </a:t>
            </a:r>
            <a:r>
              <a:rPr lang="en-US" sz="1600" dirty="0" err="1">
                <a:sym typeface="Wingdings" pitchFamily="2" charset="2"/>
              </a:rPr>
              <a:t>doca</a:t>
            </a:r>
            <a:r>
              <a:rPr lang="en-US" sz="1600" dirty="0">
                <a:sym typeface="Wingdings" pitchFamily="2" charset="2"/>
              </a:rPr>
              <a:t>&lt;5 cm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ym typeface="Wingdings" pitchFamily="2" charset="2"/>
              </a:rPr>
              <a:t>Analysis requirement: </a:t>
            </a:r>
            <a:r>
              <a:rPr lang="en-US" sz="1600" dirty="0">
                <a:latin typeface="Symbol" pitchFamily="2" charset="2"/>
                <a:sym typeface="Wingdings" pitchFamily="2" charset="2"/>
              </a:rPr>
              <a:t>L</a:t>
            </a:r>
            <a:r>
              <a:rPr lang="en-US" sz="1600" dirty="0">
                <a:sym typeface="Wingdings" pitchFamily="2" charset="2"/>
              </a:rPr>
              <a:t> vertex to be downstream of the e- vertex (not @skim-level)</a:t>
            </a:r>
            <a:endParaRPr lang="en-US" sz="16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2460CC-5375-8566-E0B0-6A2A54F346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521" t="27527" r="9458" b="37634"/>
          <a:stretch/>
        </p:blipFill>
        <p:spPr>
          <a:xfrm>
            <a:off x="4771049" y="2028403"/>
            <a:ext cx="7390649" cy="427081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A9F26FB-BB85-8DA5-EBAB-318D80A0BAC0}"/>
              </a:ext>
            </a:extLst>
          </p:cNvPr>
          <p:cNvSpPr txBox="1"/>
          <p:nvPr/>
        </p:nvSpPr>
        <p:spPr>
          <a:xfrm>
            <a:off x="4801352" y="450623"/>
            <a:ext cx="739064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ym typeface="Wingdings" pitchFamily="2" charset="2"/>
              </a:rPr>
              <a:t>Effect of vertex displacement cuts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CMR10"/>
              </a:rPr>
              <a:t>longitudinal vertex displacement (</a:t>
            </a:r>
            <a:r>
              <a:rPr lang="en-US" sz="1600" dirty="0" err="1">
                <a:effectLst/>
                <a:latin typeface="CMR10"/>
              </a:rPr>
              <a:t>wrt</a:t>
            </a:r>
            <a:r>
              <a:rPr lang="en-US" sz="1600" dirty="0">
                <a:effectLst/>
                <a:latin typeface="CMR10"/>
              </a:rPr>
              <a:t> </a:t>
            </a:r>
            <a:r>
              <a:rPr lang="en-US" sz="1600" dirty="0">
                <a:effectLst/>
                <a:latin typeface="CMMI10"/>
              </a:rPr>
              <a:t>e</a:t>
            </a:r>
            <a:r>
              <a:rPr lang="en-US" sz="1600" dirty="0">
                <a:effectLst/>
                <a:latin typeface="CMSY7"/>
              </a:rPr>
              <a:t>− </a:t>
            </a:r>
            <a:r>
              <a:rPr lang="en-US" sz="1600" dirty="0">
                <a:effectLst/>
                <a:latin typeface="CMR10"/>
              </a:rPr>
              <a:t>vertex) cuts (</a:t>
            </a:r>
            <a:r>
              <a:rPr lang="en-US" sz="1600" dirty="0" err="1">
                <a:effectLst/>
                <a:latin typeface="CMMI10"/>
              </a:rPr>
              <a:t>dz</a:t>
            </a:r>
            <a:r>
              <a:rPr lang="en-US" sz="1600" dirty="0">
                <a:effectLst/>
                <a:latin typeface="CMR10"/>
              </a:rPr>
              <a:t>) in increments of 2.0 cm (from 0 to 12.0 cm) from left to right on the horizontal axis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CMR10"/>
              </a:rPr>
              <a:t>values of the transverse vertex displacement cuts (</a:t>
            </a:r>
            <a:r>
              <a:rPr lang="en-US" sz="1600" dirty="0" err="1">
                <a:effectLst/>
                <a:latin typeface="CMMI10"/>
              </a:rPr>
              <a:t>dxy</a:t>
            </a:r>
            <a:r>
              <a:rPr lang="en-US" sz="1600" dirty="0">
                <a:effectLst/>
                <a:latin typeface="CMR10"/>
              </a:rPr>
              <a:t>) in increments of 0.25 cm (from 0 to 1.5 cm) from top to bottom on the vertical axis </a:t>
            </a:r>
            <a:endParaRPr lang="en-US" sz="16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749620-F3FA-B55F-026E-2BEEE01A5A1F}"/>
              </a:ext>
            </a:extLst>
          </p:cNvPr>
          <p:cNvSpPr/>
          <p:nvPr/>
        </p:nvSpPr>
        <p:spPr>
          <a:xfrm>
            <a:off x="10904" y="391731"/>
            <a:ext cx="2654710" cy="24258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Electro-production data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363168-994E-ED8F-587A-081D714F9AD8}"/>
              </a:ext>
            </a:extLst>
          </p:cNvPr>
          <p:cNvSpPr txBox="1"/>
          <p:nvPr/>
        </p:nvSpPr>
        <p:spPr>
          <a:xfrm>
            <a:off x="4771049" y="1760498"/>
            <a:ext cx="256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6"/>
                </a:solidFill>
              </a:rPr>
              <a:t>+(</a:t>
            </a:r>
            <a:r>
              <a:rPr lang="en-US" sz="1600" b="1" dirty="0" err="1">
                <a:solidFill>
                  <a:schemeClr val="accent6"/>
                </a:solidFill>
              </a:rPr>
              <a:t>Vz</a:t>
            </a:r>
            <a:r>
              <a:rPr lang="en-US" sz="1600" b="1" dirty="0">
                <a:solidFill>
                  <a:schemeClr val="accent6"/>
                </a:solidFill>
              </a:rPr>
              <a:t>(</a:t>
            </a:r>
            <a:r>
              <a:rPr lang="en-US" sz="1600" b="1" dirty="0">
                <a:solidFill>
                  <a:schemeClr val="accent6"/>
                </a:solidFill>
                <a:latin typeface="Symbol" pitchFamily="2" charset="2"/>
              </a:rPr>
              <a:t>L</a:t>
            </a:r>
            <a:r>
              <a:rPr lang="en-US" sz="1600" b="1" dirty="0">
                <a:solidFill>
                  <a:schemeClr val="accent6"/>
                </a:solidFill>
              </a:rPr>
              <a:t>) – </a:t>
            </a:r>
            <a:r>
              <a:rPr lang="en-US" sz="1600" b="1" dirty="0" err="1">
                <a:solidFill>
                  <a:schemeClr val="accent6"/>
                </a:solidFill>
              </a:rPr>
              <a:t>Vz</a:t>
            </a:r>
            <a:r>
              <a:rPr lang="en-US" sz="1600" b="1" dirty="0">
                <a:solidFill>
                  <a:schemeClr val="accent6"/>
                </a:solidFill>
              </a:rPr>
              <a:t>(e-))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725CAA-9781-7A1F-A85D-882888B842C8}"/>
              </a:ext>
            </a:extLst>
          </p:cNvPr>
          <p:cNvSpPr txBox="1"/>
          <p:nvPr/>
        </p:nvSpPr>
        <p:spPr>
          <a:xfrm>
            <a:off x="4345216" y="2170575"/>
            <a:ext cx="430887" cy="42708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r"/>
            <a:r>
              <a:rPr lang="en-US" sz="1600" b="1" dirty="0">
                <a:solidFill>
                  <a:schemeClr val="accent6"/>
                </a:solidFill>
              </a:rPr>
              <a:t>+(</a:t>
            </a:r>
            <a:r>
              <a:rPr lang="en-US" sz="1600" b="1" dirty="0" err="1">
                <a:solidFill>
                  <a:schemeClr val="accent6"/>
                </a:solidFill>
              </a:rPr>
              <a:t>Vxy</a:t>
            </a:r>
            <a:r>
              <a:rPr lang="en-US" sz="1600" b="1" dirty="0">
                <a:solidFill>
                  <a:schemeClr val="accent6"/>
                </a:solidFill>
              </a:rPr>
              <a:t>(</a:t>
            </a:r>
            <a:r>
              <a:rPr lang="en-US" sz="1600" b="1" dirty="0">
                <a:solidFill>
                  <a:schemeClr val="accent6"/>
                </a:solidFill>
                <a:latin typeface="Symbol" pitchFamily="2" charset="2"/>
              </a:rPr>
              <a:t>L</a:t>
            </a:r>
            <a:r>
              <a:rPr lang="en-US" sz="1600" b="1" dirty="0">
                <a:solidFill>
                  <a:schemeClr val="accent6"/>
                </a:solidFill>
              </a:rPr>
              <a:t>) – </a:t>
            </a:r>
            <a:r>
              <a:rPr lang="en-US" sz="1600" b="1" dirty="0" err="1">
                <a:solidFill>
                  <a:schemeClr val="accent6"/>
                </a:solidFill>
              </a:rPr>
              <a:t>Vzy</a:t>
            </a:r>
            <a:r>
              <a:rPr lang="en-US" sz="1600" b="1" dirty="0">
                <a:solidFill>
                  <a:schemeClr val="accent6"/>
                </a:solidFill>
              </a:rPr>
              <a:t>(e-))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7D99A13-A18E-9959-FB73-B6B1B7AC8879}"/>
              </a:ext>
            </a:extLst>
          </p:cNvPr>
          <p:cNvCxnSpPr>
            <a:cxnSpLocks/>
          </p:cNvCxnSpPr>
          <p:nvPr/>
        </p:nvCxnSpPr>
        <p:spPr>
          <a:xfrm>
            <a:off x="4771049" y="2087329"/>
            <a:ext cx="7390648" cy="0"/>
          </a:xfrm>
          <a:prstGeom prst="straightConnector1">
            <a:avLst/>
          </a:prstGeom>
          <a:ln w="34925">
            <a:solidFill>
              <a:srgbClr val="92D050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C35F35E-36D8-E0D1-EEF4-8074D833BB9C}"/>
              </a:ext>
            </a:extLst>
          </p:cNvPr>
          <p:cNvCxnSpPr>
            <a:cxnSpLocks/>
          </p:cNvCxnSpPr>
          <p:nvPr/>
        </p:nvCxnSpPr>
        <p:spPr>
          <a:xfrm flipH="1">
            <a:off x="4700711" y="2099052"/>
            <a:ext cx="30303" cy="4054418"/>
          </a:xfrm>
          <a:prstGeom prst="straightConnector1">
            <a:avLst/>
          </a:prstGeom>
          <a:ln w="34925">
            <a:solidFill>
              <a:srgbClr val="92D050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13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848650F-A5A0-14B2-3D25-9ACADF03563B}"/>
              </a:ext>
            </a:extLst>
          </p:cNvPr>
          <p:cNvSpPr txBox="1"/>
          <p:nvPr/>
        </p:nvSpPr>
        <p:spPr>
          <a:xfrm>
            <a:off x="0" y="-50800"/>
            <a:ext cx="1219200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Symbol" pitchFamily="2" charset="2"/>
              </a:rPr>
              <a:t>L</a:t>
            </a:r>
            <a:r>
              <a:rPr lang="en-US" sz="2400" b="1" dirty="0">
                <a:solidFill>
                  <a:srgbClr val="C00000"/>
                </a:solidFill>
              </a:rPr>
              <a:t> Candidate Skim Selection Criteria (2)</a:t>
            </a:r>
            <a:endParaRPr lang="en-US" sz="2400" b="1" baseline="-25000" dirty="0">
              <a:solidFill>
                <a:srgbClr val="C00000"/>
              </a:solidFill>
            </a:endParaRPr>
          </a:p>
        </p:txBody>
      </p:sp>
      <p:sp>
        <p:nvSpPr>
          <p:cNvPr id="9" name="Slide Number Placeholder 28">
            <a:extLst>
              <a:ext uri="{FF2B5EF4-FFF2-40B4-BE49-F238E27FC236}">
                <a16:creationId xmlns:a16="http://schemas.microsoft.com/office/drawing/2014/main" id="{BC237EA1-6BAF-F101-A35D-CE712FCBC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30050" y="6583567"/>
            <a:ext cx="331647" cy="274434"/>
          </a:xfrm>
        </p:spPr>
        <p:txBody>
          <a:bodyPr/>
          <a:lstStyle/>
          <a:p>
            <a:fld id="{CDEAF0FC-07D9-3C42-BB0E-E184CCBD13EE}" type="slidenum">
              <a:rPr lang="en-US" sz="1100" smtClean="0">
                <a:solidFill>
                  <a:srgbClr val="C00000"/>
                </a:solidFill>
                <a:latin typeface="Chalkboard" panose="03050602040202020205" pitchFamily="66" charset="77"/>
              </a:rPr>
              <a:pPr/>
              <a:t>5</a:t>
            </a:fld>
            <a:endParaRPr lang="en-US" sz="1100" dirty="0">
              <a:solidFill>
                <a:srgbClr val="C00000"/>
              </a:solidFill>
              <a:latin typeface="Chalkboard" panose="03050602040202020205" pitchFamily="66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656E8B-FD48-6BDA-8F17-01FE9C20571D}"/>
              </a:ext>
            </a:extLst>
          </p:cNvPr>
          <p:cNvSpPr txBox="1"/>
          <p:nvPr/>
        </p:nvSpPr>
        <p:spPr>
          <a:xfrm>
            <a:off x="48052" y="410865"/>
            <a:ext cx="314632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ym typeface="Wingdings" pitchFamily="2" charset="2"/>
              </a:rPr>
              <a:t>Require the cosine of the angle between the proton and pion computed assuming the </a:t>
            </a:r>
            <a:r>
              <a:rPr lang="en-US" sz="1600" dirty="0">
                <a:latin typeface="Symbol" pitchFamily="2" charset="2"/>
                <a:sym typeface="Wingdings" pitchFamily="2" charset="2"/>
              </a:rPr>
              <a:t>L</a:t>
            </a:r>
            <a:r>
              <a:rPr lang="en-US" sz="1600" dirty="0">
                <a:sym typeface="Wingdings" pitchFamily="2" charset="2"/>
              </a:rPr>
              <a:t> PDG mass between +/- 1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9F26FB-BB85-8DA5-EBAB-318D80A0BAC0}"/>
              </a:ext>
            </a:extLst>
          </p:cNvPr>
          <p:cNvSpPr txBox="1"/>
          <p:nvPr/>
        </p:nvSpPr>
        <p:spPr>
          <a:xfrm>
            <a:off x="235973" y="3697200"/>
            <a:ext cx="343145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ym typeface="Wingdings" pitchFamily="2" charset="2"/>
              </a:rPr>
              <a:t>With of vertex displacement cuts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5C9361-80AA-AD47-A45E-5B6E82BEEC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36" t="31254" r="8996" b="35054"/>
          <a:stretch/>
        </p:blipFill>
        <p:spPr>
          <a:xfrm>
            <a:off x="3547404" y="2297783"/>
            <a:ext cx="8359778" cy="46333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A71445C-F64F-784C-FA70-9AF1391388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8939" y="460094"/>
            <a:ext cx="3146323" cy="173710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F4242F2-68AD-FF8C-50E6-A15D815991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2414" y="460095"/>
            <a:ext cx="2941317" cy="1737107"/>
          </a:xfrm>
          <a:prstGeom prst="rect">
            <a:avLst/>
          </a:prstGeom>
        </p:spPr>
      </p:pic>
      <p:sp>
        <p:nvSpPr>
          <p:cNvPr id="13" name="Right Arrow 12">
            <a:extLst>
              <a:ext uri="{FF2B5EF4-FFF2-40B4-BE49-F238E27FC236}">
                <a16:creationId xmlns:a16="http://schemas.microsoft.com/office/drawing/2014/main" id="{E5BFD8BA-3EC5-492C-6110-D9ABE98FF2AF}"/>
              </a:ext>
            </a:extLst>
          </p:cNvPr>
          <p:cNvSpPr/>
          <p:nvPr/>
        </p:nvSpPr>
        <p:spPr>
          <a:xfrm>
            <a:off x="6440130" y="927945"/>
            <a:ext cx="859481" cy="400701"/>
          </a:xfrm>
          <a:prstGeom prst="rightArrow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4B8D72-4C6C-F075-D7DC-A8925FC6F0C5}"/>
              </a:ext>
            </a:extLst>
          </p:cNvPr>
          <p:cNvSpPr txBox="1"/>
          <p:nvPr/>
        </p:nvSpPr>
        <p:spPr>
          <a:xfrm>
            <a:off x="3554897" y="2107970"/>
            <a:ext cx="2560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6"/>
                </a:solidFill>
              </a:rPr>
              <a:t>+(</a:t>
            </a:r>
            <a:r>
              <a:rPr lang="en-US" sz="1200" b="1" dirty="0" err="1">
                <a:solidFill>
                  <a:schemeClr val="accent6"/>
                </a:solidFill>
              </a:rPr>
              <a:t>Vz</a:t>
            </a:r>
            <a:r>
              <a:rPr lang="en-US" sz="1200" b="1" dirty="0">
                <a:solidFill>
                  <a:schemeClr val="accent6"/>
                </a:solidFill>
              </a:rPr>
              <a:t>(</a:t>
            </a:r>
            <a:r>
              <a:rPr lang="en-US" sz="1200" b="1" dirty="0">
                <a:solidFill>
                  <a:schemeClr val="accent6"/>
                </a:solidFill>
                <a:latin typeface="Symbol" pitchFamily="2" charset="2"/>
              </a:rPr>
              <a:t>L</a:t>
            </a:r>
            <a:r>
              <a:rPr lang="en-US" sz="1200" b="1" dirty="0">
                <a:solidFill>
                  <a:schemeClr val="accent6"/>
                </a:solidFill>
              </a:rPr>
              <a:t>) – </a:t>
            </a:r>
            <a:r>
              <a:rPr lang="en-US" sz="1200" b="1" dirty="0" err="1">
                <a:solidFill>
                  <a:schemeClr val="accent6"/>
                </a:solidFill>
              </a:rPr>
              <a:t>Vz</a:t>
            </a:r>
            <a:r>
              <a:rPr lang="en-US" sz="1200" b="1" dirty="0">
                <a:solidFill>
                  <a:schemeClr val="accent6"/>
                </a:solidFill>
              </a:rPr>
              <a:t>(e-))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5F307E-47A1-3CBA-3170-4A9DFA9A0155}"/>
              </a:ext>
            </a:extLst>
          </p:cNvPr>
          <p:cNvSpPr txBox="1"/>
          <p:nvPr/>
        </p:nvSpPr>
        <p:spPr>
          <a:xfrm>
            <a:off x="3238792" y="2417463"/>
            <a:ext cx="369332" cy="42708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r"/>
            <a:r>
              <a:rPr lang="en-US" sz="1200" b="1" dirty="0">
                <a:solidFill>
                  <a:schemeClr val="accent6"/>
                </a:solidFill>
              </a:rPr>
              <a:t>+(</a:t>
            </a:r>
            <a:r>
              <a:rPr lang="en-US" sz="1200" b="1" dirty="0" err="1">
                <a:solidFill>
                  <a:schemeClr val="accent6"/>
                </a:solidFill>
              </a:rPr>
              <a:t>Vxy</a:t>
            </a:r>
            <a:r>
              <a:rPr lang="en-US" sz="1200" b="1" dirty="0">
                <a:solidFill>
                  <a:schemeClr val="accent6"/>
                </a:solidFill>
              </a:rPr>
              <a:t>(</a:t>
            </a:r>
            <a:r>
              <a:rPr lang="en-US" sz="1200" b="1" dirty="0">
                <a:solidFill>
                  <a:schemeClr val="accent6"/>
                </a:solidFill>
                <a:latin typeface="Symbol" pitchFamily="2" charset="2"/>
              </a:rPr>
              <a:t>L</a:t>
            </a:r>
            <a:r>
              <a:rPr lang="en-US" sz="1200" b="1" dirty="0">
                <a:solidFill>
                  <a:schemeClr val="accent6"/>
                </a:solidFill>
              </a:rPr>
              <a:t>) – </a:t>
            </a:r>
            <a:r>
              <a:rPr lang="en-US" sz="1200" b="1" dirty="0" err="1">
                <a:solidFill>
                  <a:schemeClr val="accent6"/>
                </a:solidFill>
              </a:rPr>
              <a:t>Vzy</a:t>
            </a:r>
            <a:r>
              <a:rPr lang="en-US" sz="1200" b="1" dirty="0">
                <a:solidFill>
                  <a:schemeClr val="accent6"/>
                </a:solidFill>
              </a:rPr>
              <a:t>(e-))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A6BEE9A-C8D3-8F11-2A65-7D9C5DEBCF41}"/>
              </a:ext>
            </a:extLst>
          </p:cNvPr>
          <p:cNvCxnSpPr>
            <a:cxnSpLocks/>
          </p:cNvCxnSpPr>
          <p:nvPr/>
        </p:nvCxnSpPr>
        <p:spPr>
          <a:xfrm flipV="1">
            <a:off x="3609761" y="2297783"/>
            <a:ext cx="7966543" cy="45578"/>
          </a:xfrm>
          <a:prstGeom prst="straightConnector1">
            <a:avLst/>
          </a:prstGeom>
          <a:ln w="34925">
            <a:solidFill>
              <a:srgbClr val="92D050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2EBDD76-1C8C-A398-A961-8F58BDE572AE}"/>
              </a:ext>
            </a:extLst>
          </p:cNvPr>
          <p:cNvCxnSpPr>
            <a:cxnSpLocks/>
          </p:cNvCxnSpPr>
          <p:nvPr/>
        </p:nvCxnSpPr>
        <p:spPr>
          <a:xfrm flipH="1">
            <a:off x="3539423" y="2355084"/>
            <a:ext cx="30303" cy="4054418"/>
          </a:xfrm>
          <a:prstGeom prst="straightConnector1">
            <a:avLst/>
          </a:prstGeom>
          <a:ln w="34925">
            <a:solidFill>
              <a:srgbClr val="92D050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792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C3895BA-F89C-D2A2-42FB-ABFEFCE079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726" y="406157"/>
            <a:ext cx="3746173" cy="27726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EB2DD07-D683-426F-DD07-F07176DEE8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72"/>
          <a:stretch/>
        </p:blipFill>
        <p:spPr>
          <a:xfrm>
            <a:off x="8449951" y="370669"/>
            <a:ext cx="3465230" cy="29109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848650F-A5A0-14B2-3D25-9ACADF03563B}"/>
              </a:ext>
            </a:extLst>
          </p:cNvPr>
          <p:cNvSpPr txBox="1"/>
          <p:nvPr/>
        </p:nvSpPr>
        <p:spPr>
          <a:xfrm>
            <a:off x="0" y="-50800"/>
            <a:ext cx="1219200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Symbol" pitchFamily="2" charset="2"/>
              </a:rPr>
              <a:t>L</a:t>
            </a:r>
            <a:r>
              <a:rPr lang="en-US" sz="2400" b="1" dirty="0">
                <a:solidFill>
                  <a:srgbClr val="C00000"/>
                </a:solidFill>
              </a:rPr>
              <a:t> Candidate Analysis Selection Criteria</a:t>
            </a:r>
            <a:endParaRPr lang="en-US" sz="2400" b="1" baseline="-25000" dirty="0">
              <a:solidFill>
                <a:srgbClr val="C00000"/>
              </a:solidFill>
            </a:endParaRPr>
          </a:p>
        </p:txBody>
      </p:sp>
      <p:sp>
        <p:nvSpPr>
          <p:cNvPr id="9" name="Slide Number Placeholder 28">
            <a:extLst>
              <a:ext uri="{FF2B5EF4-FFF2-40B4-BE49-F238E27FC236}">
                <a16:creationId xmlns:a16="http://schemas.microsoft.com/office/drawing/2014/main" id="{BC237EA1-6BAF-F101-A35D-CE712FCBC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30050" y="6583567"/>
            <a:ext cx="331647" cy="274434"/>
          </a:xfrm>
        </p:spPr>
        <p:txBody>
          <a:bodyPr/>
          <a:lstStyle/>
          <a:p>
            <a:fld id="{CDEAF0FC-07D9-3C42-BB0E-E184CCBD13EE}" type="slidenum">
              <a:rPr lang="en-US" sz="1100" smtClean="0">
                <a:solidFill>
                  <a:srgbClr val="C00000"/>
                </a:solidFill>
                <a:latin typeface="Chalkboard" panose="03050602040202020205" pitchFamily="66" charset="77"/>
              </a:rPr>
              <a:pPr/>
              <a:t>6</a:t>
            </a:fld>
            <a:endParaRPr lang="en-US" sz="1100" dirty="0">
              <a:solidFill>
                <a:srgbClr val="C00000"/>
              </a:solidFill>
              <a:latin typeface="Chalkboard" panose="03050602040202020205" pitchFamily="66" charset="77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6A3E4F6-4B8B-AA8E-2D13-9C29C23128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55" y="808684"/>
            <a:ext cx="4165600" cy="15523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4B9FA4E-1950-BC0F-40D6-9BBBF4F35C20}"/>
              </a:ext>
            </a:extLst>
          </p:cNvPr>
          <p:cNvSpPr txBox="1"/>
          <p:nvPr/>
        </p:nvSpPr>
        <p:spPr>
          <a:xfrm>
            <a:off x="379781" y="2411732"/>
            <a:ext cx="386536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Require </a:t>
            </a:r>
            <a:r>
              <a:rPr lang="en-US" sz="1600" dirty="0" err="1"/>
              <a:t>cos</a:t>
            </a:r>
            <a:r>
              <a:rPr lang="en-US" sz="1600" dirty="0" err="1">
                <a:latin typeface="Symbol" pitchFamily="2" charset="2"/>
              </a:rPr>
              <a:t>a</a:t>
            </a:r>
            <a:r>
              <a:rPr lang="en-US" sz="1600" dirty="0"/>
              <a:t>* &lt; -0.98 for this dataset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Cut optimized based on data set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Physics reach (event kinematics), backgrounds, ... yielding different cut selections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9943B12-A38F-5568-0ED7-C539A4CD5925}"/>
              </a:ext>
            </a:extLst>
          </p:cNvPr>
          <p:cNvSpPr txBox="1"/>
          <p:nvPr/>
        </p:nvSpPr>
        <p:spPr>
          <a:xfrm>
            <a:off x="9842173" y="2692813"/>
            <a:ext cx="1418837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00" b="1" dirty="0" err="1">
                <a:solidFill>
                  <a:schemeClr val="bg1"/>
                </a:solidFill>
              </a:rPr>
              <a:t>cos</a:t>
            </a:r>
            <a:r>
              <a:rPr lang="en-US" sz="1300" b="1" dirty="0" err="1">
                <a:solidFill>
                  <a:schemeClr val="bg1"/>
                </a:solidFill>
                <a:latin typeface="Symbol" pitchFamily="2" charset="2"/>
              </a:rPr>
              <a:t>a</a:t>
            </a:r>
            <a:r>
              <a:rPr lang="en-US" sz="1300" b="1" dirty="0">
                <a:solidFill>
                  <a:schemeClr val="bg1"/>
                </a:solidFill>
              </a:rPr>
              <a:t>* &gt; -0.99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38E4B74-9C85-A03F-AE14-7B9DB6C9FB57}"/>
              </a:ext>
            </a:extLst>
          </p:cNvPr>
          <p:cNvSpPr txBox="1"/>
          <p:nvPr/>
        </p:nvSpPr>
        <p:spPr>
          <a:xfrm>
            <a:off x="5034116" y="454722"/>
            <a:ext cx="5899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RGK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3558419-FB53-3995-6C2A-FD178004AED9}"/>
              </a:ext>
            </a:extLst>
          </p:cNvPr>
          <p:cNvSpPr txBox="1"/>
          <p:nvPr/>
        </p:nvSpPr>
        <p:spPr>
          <a:xfrm>
            <a:off x="8905262" y="464554"/>
            <a:ext cx="5899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RGA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A2F82A3-06B1-C594-C46F-6BDBF2DF2B6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904" t="31958" r="9490" b="35341"/>
          <a:stretch/>
        </p:blipFill>
        <p:spPr>
          <a:xfrm>
            <a:off x="3806515" y="3294889"/>
            <a:ext cx="6618326" cy="3563111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2733FF49-F8E6-3598-60BF-65D9A602E8F0}"/>
              </a:ext>
            </a:extLst>
          </p:cNvPr>
          <p:cNvSpPr txBox="1"/>
          <p:nvPr/>
        </p:nvSpPr>
        <p:spPr>
          <a:xfrm>
            <a:off x="1369106" y="4618328"/>
            <a:ext cx="27038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ym typeface="Wingdings" pitchFamily="2" charset="2"/>
              </a:rPr>
              <a:t>With of vertex displacement cuts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513D527-06F5-9B8C-481F-5CDC8D79A941}"/>
              </a:ext>
            </a:extLst>
          </p:cNvPr>
          <p:cNvSpPr txBox="1"/>
          <p:nvPr/>
        </p:nvSpPr>
        <p:spPr>
          <a:xfrm>
            <a:off x="101024" y="419409"/>
            <a:ext cx="406638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ym typeface="Wingdings" pitchFamily="2" charset="2"/>
              </a:rPr>
              <a:t>Selection  applied on skimmed events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9B472D6-9802-88B0-D0D1-BEDCD243A331}"/>
              </a:ext>
            </a:extLst>
          </p:cNvPr>
          <p:cNvSpPr txBox="1"/>
          <p:nvPr/>
        </p:nvSpPr>
        <p:spPr>
          <a:xfrm>
            <a:off x="6576258" y="2207439"/>
            <a:ext cx="1418837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00" b="1" dirty="0" err="1">
                <a:solidFill>
                  <a:srgbClr val="C299B2"/>
                </a:solidFill>
              </a:rPr>
              <a:t>cos</a:t>
            </a:r>
            <a:r>
              <a:rPr lang="en-US" sz="1300" b="1" dirty="0" err="1">
                <a:solidFill>
                  <a:srgbClr val="C299B2"/>
                </a:solidFill>
                <a:latin typeface="Symbol" pitchFamily="2" charset="2"/>
              </a:rPr>
              <a:t>a</a:t>
            </a:r>
            <a:r>
              <a:rPr lang="en-US" sz="1300" b="1" dirty="0">
                <a:solidFill>
                  <a:srgbClr val="C299B2"/>
                </a:solidFill>
              </a:rPr>
              <a:t>* &gt; -0.99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DCF8820-957A-8549-3079-18927B6BC910}"/>
              </a:ext>
            </a:extLst>
          </p:cNvPr>
          <p:cNvSpPr txBox="1"/>
          <p:nvPr/>
        </p:nvSpPr>
        <p:spPr>
          <a:xfrm>
            <a:off x="6109252" y="2709918"/>
            <a:ext cx="1418837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00" b="1" dirty="0" err="1">
                <a:solidFill>
                  <a:schemeClr val="bg1"/>
                </a:solidFill>
              </a:rPr>
              <a:t>cos</a:t>
            </a:r>
            <a:r>
              <a:rPr lang="en-US" sz="1300" b="1" dirty="0" err="1">
                <a:solidFill>
                  <a:schemeClr val="bg1"/>
                </a:solidFill>
                <a:latin typeface="Symbol" pitchFamily="2" charset="2"/>
              </a:rPr>
              <a:t>a</a:t>
            </a:r>
            <a:r>
              <a:rPr lang="en-US" sz="1300" b="1" dirty="0">
                <a:solidFill>
                  <a:schemeClr val="bg1"/>
                </a:solidFill>
              </a:rPr>
              <a:t>* &gt; -0.98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755CEFF-5291-0452-B2C3-0EF36608A690}"/>
              </a:ext>
            </a:extLst>
          </p:cNvPr>
          <p:cNvCxnSpPr>
            <a:cxnSpLocks/>
          </p:cNvCxnSpPr>
          <p:nvPr/>
        </p:nvCxnSpPr>
        <p:spPr>
          <a:xfrm flipH="1">
            <a:off x="6228520" y="2393389"/>
            <a:ext cx="334486" cy="1461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5053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848650F-A5A0-14B2-3D25-9ACADF03563B}"/>
              </a:ext>
            </a:extLst>
          </p:cNvPr>
          <p:cNvSpPr txBox="1"/>
          <p:nvPr/>
        </p:nvSpPr>
        <p:spPr>
          <a:xfrm>
            <a:off x="0" y="-50800"/>
            <a:ext cx="1219200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Symbol" pitchFamily="2" charset="2"/>
              </a:rPr>
              <a:t>L</a:t>
            </a:r>
            <a:r>
              <a:rPr lang="en-US" sz="2400" b="1" dirty="0">
                <a:solidFill>
                  <a:srgbClr val="C00000"/>
                </a:solidFill>
              </a:rPr>
              <a:t> Candidate Skim and Analysis Selection Criteria</a:t>
            </a:r>
            <a:endParaRPr lang="en-US" sz="2400" b="1" baseline="-25000" dirty="0">
              <a:solidFill>
                <a:srgbClr val="C00000"/>
              </a:solidFill>
            </a:endParaRPr>
          </a:p>
        </p:txBody>
      </p:sp>
      <p:sp>
        <p:nvSpPr>
          <p:cNvPr id="9" name="Slide Number Placeholder 28">
            <a:extLst>
              <a:ext uri="{FF2B5EF4-FFF2-40B4-BE49-F238E27FC236}">
                <a16:creationId xmlns:a16="http://schemas.microsoft.com/office/drawing/2014/main" id="{BC237EA1-6BAF-F101-A35D-CE712FCBC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30050" y="6583567"/>
            <a:ext cx="331647" cy="274434"/>
          </a:xfrm>
        </p:spPr>
        <p:txBody>
          <a:bodyPr/>
          <a:lstStyle/>
          <a:p>
            <a:fld id="{CDEAF0FC-07D9-3C42-BB0E-E184CCBD13EE}" type="slidenum">
              <a:rPr lang="en-US" sz="1100" smtClean="0">
                <a:solidFill>
                  <a:srgbClr val="C00000"/>
                </a:solidFill>
                <a:latin typeface="Chalkboard" panose="03050602040202020205" pitchFamily="66" charset="77"/>
              </a:rPr>
              <a:pPr/>
              <a:t>7</a:t>
            </a:fld>
            <a:endParaRPr lang="en-US" sz="1100" dirty="0">
              <a:solidFill>
                <a:srgbClr val="C00000"/>
              </a:solidFill>
              <a:latin typeface="Chalkboard" panose="03050602040202020205" pitchFamily="66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097A8F-061A-A971-2F82-8E15B9E7B267}"/>
              </a:ext>
            </a:extLst>
          </p:cNvPr>
          <p:cNvSpPr txBox="1"/>
          <p:nvPr/>
        </p:nvSpPr>
        <p:spPr>
          <a:xfrm>
            <a:off x="361950" y="630321"/>
            <a:ext cx="438599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ym typeface="Wingdings" pitchFamily="2" charset="2"/>
              </a:rPr>
              <a:t>Topology: p &amp; </a:t>
            </a:r>
            <a:r>
              <a:rPr lang="en-US" sz="1600" dirty="0">
                <a:latin typeface="Symbol" pitchFamily="2" charset="2"/>
                <a:sym typeface="Wingdings" pitchFamily="2" charset="2"/>
              </a:rPr>
              <a:t>p</a:t>
            </a:r>
            <a:r>
              <a:rPr lang="en-US" sz="1600" baseline="30000" dirty="0">
                <a:latin typeface="Symbol" pitchFamily="2" charset="2"/>
                <a:sym typeface="Wingdings" pitchFamily="2" charset="2"/>
              </a:rPr>
              <a:t>-</a:t>
            </a:r>
            <a:r>
              <a:rPr lang="en-US" sz="1600" dirty="0">
                <a:sym typeface="Wingdings" pitchFamily="2" charset="2"/>
              </a:rPr>
              <a:t> in FD: improved resolution and signal-to-background ratio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ym typeface="Wingdings" pitchFamily="2" charset="2"/>
              </a:rPr>
              <a:t>PID (|</a:t>
            </a:r>
            <a:r>
              <a:rPr lang="en-US" sz="1600" dirty="0">
                <a:latin typeface="Symbol" pitchFamily="2" charset="2"/>
                <a:sym typeface="Wingdings" pitchFamily="2" charset="2"/>
              </a:rPr>
              <a:t>c</a:t>
            </a:r>
            <a:r>
              <a:rPr lang="en-US" sz="1600" baseline="30000" dirty="0">
                <a:sym typeface="Wingdings" pitchFamily="2" charset="2"/>
              </a:rPr>
              <a:t>2</a:t>
            </a:r>
            <a:r>
              <a:rPr lang="en-US" sz="1600" baseline="-25000" dirty="0">
                <a:sym typeface="Wingdings" pitchFamily="2" charset="2"/>
              </a:rPr>
              <a:t>PID</a:t>
            </a:r>
            <a:r>
              <a:rPr lang="en-US" sz="1600" dirty="0">
                <a:sym typeface="Wingdings" pitchFamily="2" charset="2"/>
              </a:rPr>
              <a:t>|&lt;15) selection criteria for p and </a:t>
            </a:r>
            <a:r>
              <a:rPr lang="en-US" sz="1600" dirty="0">
                <a:latin typeface="Symbol" pitchFamily="2" charset="2"/>
                <a:sym typeface="Wingdings" pitchFamily="2" charset="2"/>
              </a:rPr>
              <a:t>p</a:t>
            </a:r>
            <a:r>
              <a:rPr lang="en-US" sz="1600" baseline="30000" dirty="0">
                <a:latin typeface="Symbol" pitchFamily="2" charset="2"/>
                <a:sym typeface="Wingdings" pitchFamily="2" charset="2"/>
              </a:rPr>
              <a:t>-</a:t>
            </a:r>
            <a:endParaRPr lang="en-US" sz="1600" dirty="0">
              <a:sym typeface="Wingdings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ym typeface="Wingdings" pitchFamily="2" charset="2"/>
              </a:rPr>
              <a:t>Require the vertex between p and </a:t>
            </a:r>
            <a:r>
              <a:rPr lang="en-US" sz="1600" dirty="0">
                <a:latin typeface="Symbol" pitchFamily="2" charset="2"/>
                <a:sym typeface="Wingdings" pitchFamily="2" charset="2"/>
              </a:rPr>
              <a:t>p</a:t>
            </a:r>
            <a:r>
              <a:rPr lang="en-US" sz="1600" baseline="30000" dirty="0">
                <a:latin typeface="Symbol" pitchFamily="2" charset="2"/>
                <a:sym typeface="Wingdings" pitchFamily="2" charset="2"/>
              </a:rPr>
              <a:t>-</a:t>
            </a:r>
            <a:r>
              <a:rPr lang="en-US" sz="1600" dirty="0">
                <a:sym typeface="Wingdings" pitchFamily="2" charset="2"/>
              </a:rPr>
              <a:t> to be reconstructed with </a:t>
            </a:r>
            <a:r>
              <a:rPr lang="en-US" sz="1600" dirty="0" err="1">
                <a:sym typeface="Wingdings" pitchFamily="2" charset="2"/>
              </a:rPr>
              <a:t>doca</a:t>
            </a:r>
            <a:r>
              <a:rPr lang="en-US" sz="1600" dirty="0">
                <a:sym typeface="Wingdings" pitchFamily="2" charset="2"/>
              </a:rPr>
              <a:t>&lt;5 cm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Symbol" pitchFamily="2" charset="2"/>
                <a:sym typeface="Wingdings" pitchFamily="2" charset="2"/>
              </a:rPr>
              <a:t>L</a:t>
            </a:r>
            <a:r>
              <a:rPr lang="en-US" sz="1600" dirty="0">
                <a:sym typeface="Wingdings" pitchFamily="2" charset="2"/>
              </a:rPr>
              <a:t> vertex to be downstream of the e- vertex (not @skim-level)</a:t>
            </a:r>
            <a:endParaRPr lang="en-US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82194B-E996-0FCD-1425-E5F6D73B990B}"/>
              </a:ext>
            </a:extLst>
          </p:cNvPr>
          <p:cNvSpPr txBox="1"/>
          <p:nvPr/>
        </p:nvSpPr>
        <p:spPr>
          <a:xfrm>
            <a:off x="6393988" y="630321"/>
            <a:ext cx="543606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ym typeface="Wingdings" pitchFamily="2" charset="2"/>
              </a:rPr>
              <a:t>Require the cosine of the angle between the proton and pion computed assuming the </a:t>
            </a:r>
            <a:r>
              <a:rPr lang="en-US" sz="1600" dirty="0">
                <a:latin typeface="Symbol" pitchFamily="2" charset="2"/>
                <a:sym typeface="Wingdings" pitchFamily="2" charset="2"/>
              </a:rPr>
              <a:t>L</a:t>
            </a:r>
            <a:r>
              <a:rPr lang="en-US" sz="1600" dirty="0">
                <a:sym typeface="Wingdings" pitchFamily="2" charset="2"/>
              </a:rPr>
              <a:t> PDG mass between +/- 1 (@skim level)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cos</a:t>
            </a:r>
            <a:r>
              <a:rPr lang="en-US" sz="1600" dirty="0" err="1">
                <a:latin typeface="Symbol" pitchFamily="2" charset="2"/>
              </a:rPr>
              <a:t>a</a:t>
            </a:r>
            <a:r>
              <a:rPr lang="en-US" sz="1600" dirty="0"/>
              <a:t>* &lt; -0.98</a:t>
            </a:r>
            <a:r>
              <a:rPr lang="en-US" sz="1600" dirty="0">
                <a:sym typeface="Wingdings" pitchFamily="2" charset="2"/>
              </a:rPr>
              <a:t> (not @skim level)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ym typeface="Wingdings" pitchFamily="2" charset="2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30BEFD7-FBE5-77C7-200A-B6FE764177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968567"/>
            <a:ext cx="4695162" cy="27729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037DB04-8601-1BD0-104B-6901E6420D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2910137"/>
            <a:ext cx="5366473" cy="2831337"/>
          </a:xfrm>
          <a:prstGeom prst="rect">
            <a:avLst/>
          </a:prstGeom>
        </p:spPr>
      </p:pic>
      <p:sp>
        <p:nvSpPr>
          <p:cNvPr id="12" name="Right Arrow 11">
            <a:extLst>
              <a:ext uri="{FF2B5EF4-FFF2-40B4-BE49-F238E27FC236}">
                <a16:creationId xmlns:a16="http://schemas.microsoft.com/office/drawing/2014/main" id="{65E77A1C-1C2D-0689-028C-200E89169B39}"/>
              </a:ext>
            </a:extLst>
          </p:cNvPr>
          <p:cNvSpPr/>
          <p:nvPr/>
        </p:nvSpPr>
        <p:spPr>
          <a:xfrm>
            <a:off x="5199017" y="4022815"/>
            <a:ext cx="1430383" cy="605980"/>
          </a:xfrm>
          <a:prstGeom prst="rightArrow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73C7A4-F087-5A36-38D6-F8BAFD878FBB}"/>
              </a:ext>
            </a:extLst>
          </p:cNvPr>
          <p:cNvSpPr txBox="1"/>
          <p:nvPr/>
        </p:nvSpPr>
        <p:spPr>
          <a:xfrm>
            <a:off x="4747205" y="5418307"/>
            <a:ext cx="219210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~ no loss in number of signal events</a:t>
            </a:r>
          </a:p>
        </p:txBody>
      </p:sp>
    </p:spTree>
    <p:extLst>
      <p:ext uri="{BB962C8B-B14F-4D97-AF65-F5344CB8AC3E}">
        <p14:creationId xmlns:p14="http://schemas.microsoft.com/office/powerpoint/2010/main" val="1648882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848650F-A5A0-14B2-3D25-9ACADF03563B}"/>
              </a:ext>
            </a:extLst>
          </p:cNvPr>
          <p:cNvSpPr txBox="1"/>
          <p:nvPr/>
        </p:nvSpPr>
        <p:spPr>
          <a:xfrm>
            <a:off x="0" y="-50800"/>
            <a:ext cx="1219200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Skim Data Processing</a:t>
            </a:r>
            <a:endParaRPr lang="en-US" sz="2400" b="1" baseline="-25000" dirty="0">
              <a:solidFill>
                <a:srgbClr val="C00000"/>
              </a:solidFill>
            </a:endParaRPr>
          </a:p>
        </p:txBody>
      </p:sp>
      <p:sp>
        <p:nvSpPr>
          <p:cNvPr id="9" name="Slide Number Placeholder 28">
            <a:extLst>
              <a:ext uri="{FF2B5EF4-FFF2-40B4-BE49-F238E27FC236}">
                <a16:creationId xmlns:a16="http://schemas.microsoft.com/office/drawing/2014/main" id="{BC237EA1-6BAF-F101-A35D-CE712FCBC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30050" y="6583567"/>
            <a:ext cx="331647" cy="274434"/>
          </a:xfrm>
        </p:spPr>
        <p:txBody>
          <a:bodyPr/>
          <a:lstStyle/>
          <a:p>
            <a:fld id="{CDEAF0FC-07D9-3C42-BB0E-E184CCBD13EE}" type="slidenum">
              <a:rPr lang="en-US" sz="1100" smtClean="0">
                <a:solidFill>
                  <a:srgbClr val="C00000"/>
                </a:solidFill>
                <a:latin typeface="Chalkboard" panose="03050602040202020205" pitchFamily="66" charset="77"/>
              </a:rPr>
              <a:pPr/>
              <a:t>8</a:t>
            </a:fld>
            <a:endParaRPr lang="en-US" sz="1100" dirty="0">
              <a:solidFill>
                <a:srgbClr val="C00000"/>
              </a:solidFill>
              <a:latin typeface="Chalkboard" panose="03050602040202020205" pitchFamily="66" charset="77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E243B7E-6029-ABC4-F089-846A06BC55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792" y="944045"/>
            <a:ext cx="4775782" cy="589949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E047993-CC4F-8CDD-FB6B-FD14E813FDE7}"/>
              </a:ext>
            </a:extLst>
          </p:cNvPr>
          <p:cNvSpPr txBox="1"/>
          <p:nvPr/>
        </p:nvSpPr>
        <p:spPr>
          <a:xfrm>
            <a:off x="493776" y="493776"/>
            <a:ext cx="7927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Skim runs as a service on </a:t>
            </a:r>
            <a:r>
              <a:rPr lang="en-US" dirty="0" err="1"/>
              <a:t>dst’s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 output bank, YAML settings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2E6777-C4DB-44A3-3DD6-5CD483DFB7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512" t="19733" r="13707" b="29467"/>
          <a:stretch/>
        </p:blipFill>
        <p:spPr>
          <a:xfrm>
            <a:off x="5980176" y="944045"/>
            <a:ext cx="6157589" cy="563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232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139A997-4EA9-A41E-F080-643E83E44024}"/>
              </a:ext>
            </a:extLst>
          </p:cNvPr>
          <p:cNvSpPr txBox="1"/>
          <p:nvPr/>
        </p:nvSpPr>
        <p:spPr>
          <a:xfrm>
            <a:off x="130516" y="438795"/>
            <a:ext cx="1802787" cy="36933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r>
              <a:rPr lang="en-US" sz="1800" b="1" dirty="0"/>
              <a:t>RGA Pass-2 Data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572B86-FDA2-D276-C19F-C0363AB0FFC9}"/>
              </a:ext>
            </a:extLst>
          </p:cNvPr>
          <p:cNvSpPr txBox="1"/>
          <p:nvPr/>
        </p:nvSpPr>
        <p:spPr>
          <a:xfrm>
            <a:off x="0" y="-50800"/>
            <a:ext cx="1219200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Combining Selected </a:t>
            </a:r>
            <a:r>
              <a:rPr lang="en-US" sz="2400" b="1" dirty="0">
                <a:solidFill>
                  <a:srgbClr val="C00000"/>
                </a:solidFill>
                <a:latin typeface="Symbol" pitchFamily="2" charset="2"/>
              </a:rPr>
              <a:t>L</a:t>
            </a:r>
            <a:r>
              <a:rPr lang="en-US" sz="2400" b="1" dirty="0">
                <a:solidFill>
                  <a:srgbClr val="C00000"/>
                </a:solidFill>
              </a:rPr>
              <a:t> with another Particle </a:t>
            </a:r>
            <a:endParaRPr lang="en-US" sz="2400" b="1" baseline="-25000" dirty="0">
              <a:solidFill>
                <a:srgbClr val="C0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C945764-A554-9AE8-9720-2BB0240C7B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516" y="1884768"/>
            <a:ext cx="3518132" cy="270029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8B9CD8F-FE1A-A7E4-9422-93F5A12423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4857" y="2518440"/>
            <a:ext cx="5987143" cy="225713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DA70DB4-7C4F-CF83-78FC-31554610C9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3600" y="4745520"/>
            <a:ext cx="2999320" cy="211150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36490B3-346E-7291-1C6F-241D4CB4373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1813" r="50804"/>
          <a:stretch/>
        </p:blipFill>
        <p:spPr>
          <a:xfrm>
            <a:off x="6450090" y="501453"/>
            <a:ext cx="2676974" cy="201698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1C1D092-E089-B726-42D4-D6BF2B8624D9}"/>
              </a:ext>
            </a:extLst>
          </p:cNvPr>
          <p:cNvSpPr txBox="1"/>
          <p:nvPr/>
        </p:nvSpPr>
        <p:spPr>
          <a:xfrm>
            <a:off x="6945253" y="501453"/>
            <a:ext cx="238833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08660" lvl="1" indent="-274320">
              <a:buSzPct val="98000"/>
              <a:buFont typeface="Arial" panose="020B0604020202020204" pitchFamily="34" charset="0"/>
              <a:buChar char="•"/>
            </a:pPr>
            <a:r>
              <a:rPr lang="en-US" sz="1100" dirty="0">
                <a:sym typeface="Wingdings" pitchFamily="2" charset="2"/>
              </a:rPr>
              <a:t>m(p</a:t>
            </a:r>
            <a:r>
              <a:rPr lang="en-US" sz="1100" dirty="0">
                <a:latin typeface="Symbol" pitchFamily="2" charset="2"/>
                <a:sym typeface="Wingdings" pitchFamily="2" charset="2"/>
              </a:rPr>
              <a:t>p</a:t>
            </a:r>
            <a:r>
              <a:rPr lang="en-US" sz="1100" baseline="30000" dirty="0">
                <a:latin typeface="Symbol" pitchFamily="2" charset="2"/>
                <a:sym typeface="Wingdings" pitchFamily="2" charset="2"/>
              </a:rPr>
              <a:t>-</a:t>
            </a:r>
            <a:r>
              <a:rPr lang="en-US" sz="1100" dirty="0">
                <a:sym typeface="Wingdings" pitchFamily="2" charset="2"/>
              </a:rPr>
              <a:t>)&lt;1.135 GeV</a:t>
            </a:r>
            <a:endParaRPr lang="en-US" sz="1100" baseline="30000" dirty="0">
              <a:solidFill>
                <a:srgbClr val="FF0000"/>
              </a:solidFill>
              <a:sym typeface="Wingdings" pitchFamily="2" charset="2"/>
            </a:endParaRPr>
          </a:p>
          <a:p>
            <a:pPr marL="708660" lvl="1" indent="-274320">
              <a:buSzPct val="98000"/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  <a:sym typeface="Wingdings" pitchFamily="2" charset="2"/>
              </a:rPr>
              <a:t>cos(</a:t>
            </a:r>
            <a:r>
              <a:rPr lang="en-US" sz="1100" dirty="0">
                <a:solidFill>
                  <a:schemeClr val="tx1"/>
                </a:solidFill>
                <a:latin typeface="Symbol" pitchFamily="2" charset="2"/>
                <a:sym typeface="Wingdings" pitchFamily="2" charset="2"/>
              </a:rPr>
              <a:t>Lg</a:t>
            </a:r>
            <a:r>
              <a:rPr lang="en-US" sz="1100" dirty="0">
                <a:solidFill>
                  <a:schemeClr val="tx1"/>
                </a:solidFill>
                <a:sym typeface="Wingdings" pitchFamily="2" charset="2"/>
              </a:rPr>
              <a:t>)&gt;0.6; </a:t>
            </a:r>
          </a:p>
          <a:p>
            <a:pPr marL="708660" lvl="1" indent="-274320">
              <a:buSzPct val="98000"/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  <a:latin typeface="Symbol" pitchFamily="2" charset="2"/>
                <a:sym typeface="Wingdings" pitchFamily="2" charset="2"/>
              </a:rPr>
              <a:t>g</a:t>
            </a:r>
            <a:r>
              <a:rPr lang="en-US" sz="1100" dirty="0">
                <a:solidFill>
                  <a:schemeClr val="tx1"/>
                </a:solidFill>
                <a:sym typeface="Wingdings" pitchFamily="2" charset="2"/>
              </a:rPr>
              <a:t> ray w/in 5 cm of </a:t>
            </a:r>
            <a:r>
              <a:rPr lang="en-US" sz="1100" dirty="0">
                <a:solidFill>
                  <a:schemeClr val="tx1"/>
                </a:solidFill>
                <a:latin typeface="Symbol" pitchFamily="2" charset="2"/>
                <a:sym typeface="Wingdings" pitchFamily="2" charset="2"/>
              </a:rPr>
              <a:t>L </a:t>
            </a:r>
            <a:r>
              <a:rPr lang="en-US" sz="1100" dirty="0" err="1">
                <a:sym typeface="Wingdings" pitchFamily="2" charset="2"/>
              </a:rPr>
              <a:t>vtx</a:t>
            </a:r>
            <a:r>
              <a:rPr lang="en-US" sz="1100" dirty="0">
                <a:sym typeface="Wingdings" pitchFamily="2" charset="2"/>
              </a:rPr>
              <a:t>;</a:t>
            </a:r>
          </a:p>
          <a:p>
            <a:pPr marL="708660" lvl="1" indent="-274320">
              <a:buSzPct val="98000"/>
              <a:buFont typeface="Arial" panose="020B0604020202020204" pitchFamily="34" charset="0"/>
              <a:buChar char="•"/>
            </a:pPr>
            <a:r>
              <a:rPr lang="en-US" sz="1100" dirty="0">
                <a:sym typeface="Wingdings" pitchFamily="2" charset="2"/>
              </a:rPr>
              <a:t>250 &lt;p(</a:t>
            </a:r>
            <a:r>
              <a:rPr lang="en-US" sz="1100" dirty="0">
                <a:latin typeface="Symbol" pitchFamily="2" charset="2"/>
                <a:sym typeface="Wingdings" pitchFamily="2" charset="2"/>
              </a:rPr>
              <a:t>g</a:t>
            </a:r>
            <a:r>
              <a:rPr lang="en-US" sz="1100" dirty="0">
                <a:sym typeface="Wingdings" pitchFamily="2" charset="2"/>
              </a:rPr>
              <a:t>)  MeV.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E7C52A3-6BF9-E6C1-89DB-38D230E76599}"/>
              </a:ext>
            </a:extLst>
          </p:cNvPr>
          <p:cNvSpPr txBox="1"/>
          <p:nvPr/>
        </p:nvSpPr>
        <p:spPr>
          <a:xfrm>
            <a:off x="8221366" y="2540992"/>
            <a:ext cx="905697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400" b="1" dirty="0">
                <a:latin typeface="Symbol" pitchFamily="2" charset="2"/>
              </a:rPr>
              <a:t>p</a:t>
            </a:r>
            <a:r>
              <a:rPr lang="en-US" sz="1400" b="1" baseline="30000" dirty="0"/>
              <a:t>0</a:t>
            </a:r>
            <a:r>
              <a:rPr lang="en-US" sz="1400" b="1" dirty="0"/>
              <a:t> spectrum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30657A3-326B-7C90-C456-FCE2D9172433}"/>
              </a:ext>
            </a:extLst>
          </p:cNvPr>
          <p:cNvGrpSpPr/>
          <p:nvPr/>
        </p:nvGrpSpPr>
        <p:grpSpPr>
          <a:xfrm>
            <a:off x="6219180" y="2507181"/>
            <a:ext cx="5987143" cy="2257133"/>
            <a:chOff x="6219180" y="2572496"/>
            <a:chExt cx="5987143" cy="2257133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62C72C11-6B56-5EB9-269D-A02E861E9D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19180" y="2572496"/>
              <a:ext cx="5987143" cy="2257133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385A5CA-4C5F-3C23-3F3A-DCE6CB319DB5}"/>
                </a:ext>
              </a:extLst>
            </p:cNvPr>
            <p:cNvSpPr txBox="1"/>
            <p:nvPr/>
          </p:nvSpPr>
          <p:spPr>
            <a:xfrm>
              <a:off x="8339800" y="2621174"/>
              <a:ext cx="775853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200" b="1" dirty="0">
                  <a:latin typeface="Symbol" pitchFamily="2" charset="2"/>
                </a:rPr>
                <a:t>p</a:t>
              </a:r>
              <a:r>
                <a:rPr lang="en-US" sz="1200" b="1" baseline="30000" dirty="0"/>
                <a:t>0</a:t>
              </a:r>
              <a:r>
                <a:rPr lang="en-US" sz="1200" b="1" dirty="0"/>
                <a:t> spectrum</a:t>
              </a:r>
            </a:p>
          </p:txBody>
        </p:sp>
      </p:grp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3380523-4F54-DBF5-796F-98EB377E16D5}"/>
              </a:ext>
            </a:extLst>
          </p:cNvPr>
          <p:cNvCxnSpPr>
            <a:cxnSpLocks/>
            <a:stCxn id="2" idx="3"/>
          </p:cNvCxnSpPr>
          <p:nvPr/>
        </p:nvCxnSpPr>
        <p:spPr>
          <a:xfrm flipV="1">
            <a:off x="3648648" y="1509946"/>
            <a:ext cx="2673775" cy="1724970"/>
          </a:xfrm>
          <a:prstGeom prst="straightConnector1">
            <a:avLst/>
          </a:prstGeom>
          <a:ln w="12700">
            <a:solidFill>
              <a:srgbClr val="EFADB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7943305-3A57-92C9-8272-39B80FA8CA77}"/>
              </a:ext>
            </a:extLst>
          </p:cNvPr>
          <p:cNvCxnSpPr>
            <a:cxnSpLocks/>
            <a:stCxn id="2" idx="3"/>
            <a:endCxn id="20" idx="1"/>
          </p:cNvCxnSpPr>
          <p:nvPr/>
        </p:nvCxnSpPr>
        <p:spPr>
          <a:xfrm>
            <a:off x="3648648" y="3234916"/>
            <a:ext cx="2570532" cy="400832"/>
          </a:xfrm>
          <a:prstGeom prst="straightConnector1">
            <a:avLst/>
          </a:prstGeom>
          <a:ln w="12700">
            <a:solidFill>
              <a:srgbClr val="EFADB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4841D67A-0E4F-AEF1-FDFA-3E982DCC1719}"/>
              </a:ext>
            </a:extLst>
          </p:cNvPr>
          <p:cNvCxnSpPr>
            <a:cxnSpLocks/>
            <a:stCxn id="2" idx="3"/>
            <a:endCxn id="16" idx="1"/>
          </p:cNvCxnSpPr>
          <p:nvPr/>
        </p:nvCxnSpPr>
        <p:spPr>
          <a:xfrm>
            <a:off x="3648648" y="3234916"/>
            <a:ext cx="2824952" cy="2566355"/>
          </a:xfrm>
          <a:prstGeom prst="straightConnector1">
            <a:avLst/>
          </a:prstGeom>
          <a:ln w="12700">
            <a:solidFill>
              <a:srgbClr val="EFADB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024DC986-C526-C74C-4ACB-524C2933FDB0}"/>
              </a:ext>
            </a:extLst>
          </p:cNvPr>
          <p:cNvSpPr/>
          <p:nvPr/>
        </p:nvSpPr>
        <p:spPr>
          <a:xfrm>
            <a:off x="6139543" y="477074"/>
            <a:ext cx="431074" cy="461666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ymbol" pitchFamily="2" charset="2"/>
              </a:rPr>
              <a:t>S</a:t>
            </a:r>
            <a:r>
              <a:rPr lang="en-US" baseline="30000" dirty="0"/>
              <a:t>0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068CBB6-12E1-18B8-B315-BB6C9CE8348A}"/>
              </a:ext>
            </a:extLst>
          </p:cNvPr>
          <p:cNvSpPr/>
          <p:nvPr/>
        </p:nvSpPr>
        <p:spPr>
          <a:xfrm>
            <a:off x="6132767" y="2589036"/>
            <a:ext cx="431074" cy="461666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ymbol" pitchFamily="2" charset="2"/>
              </a:rPr>
              <a:t>X</a:t>
            </a:r>
            <a:r>
              <a:rPr lang="en-US" baseline="30000" dirty="0"/>
              <a:t>0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9A5CEC4-C8ED-DFBA-FA9F-036EA8A6B3EE}"/>
              </a:ext>
            </a:extLst>
          </p:cNvPr>
          <p:cNvSpPr/>
          <p:nvPr/>
        </p:nvSpPr>
        <p:spPr>
          <a:xfrm>
            <a:off x="6132767" y="4841782"/>
            <a:ext cx="431074" cy="461666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ymbol" pitchFamily="2" charset="2"/>
              </a:rPr>
              <a:t>S</a:t>
            </a:r>
            <a:r>
              <a:rPr lang="en-US" baseline="30000" dirty="0"/>
              <a:t>+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BA37F2A-14BC-F919-79B1-649C6AA0F972}"/>
              </a:ext>
            </a:extLst>
          </p:cNvPr>
          <p:cNvSpPr/>
          <p:nvPr/>
        </p:nvSpPr>
        <p:spPr>
          <a:xfrm>
            <a:off x="4859384" y="2002756"/>
            <a:ext cx="688207" cy="56974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40FF"/>
                </a:solidFill>
              </a:rPr>
              <a:t>+ </a:t>
            </a:r>
            <a:r>
              <a:rPr lang="en-US" sz="2000" b="1" dirty="0">
                <a:solidFill>
                  <a:srgbClr val="FF40FF"/>
                </a:solidFill>
                <a:latin typeface="Symbol" pitchFamily="2" charset="2"/>
              </a:rPr>
              <a:t>g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4E7748F-BA45-A4FC-318D-EBAC488B5D6E}"/>
              </a:ext>
            </a:extLst>
          </p:cNvPr>
          <p:cNvSpPr/>
          <p:nvPr/>
        </p:nvSpPr>
        <p:spPr>
          <a:xfrm>
            <a:off x="4800081" y="3150462"/>
            <a:ext cx="688207" cy="56974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solidFill>
                  <a:srgbClr val="FF40FF"/>
                </a:solidFill>
              </a:rPr>
              <a:t>+ </a:t>
            </a:r>
            <a:r>
              <a:rPr lang="en-US" sz="2000" b="1" dirty="0">
                <a:solidFill>
                  <a:srgbClr val="FF40FF"/>
                </a:solidFill>
                <a:latin typeface="Symbol" pitchFamily="2" charset="2"/>
              </a:rPr>
              <a:t>p</a:t>
            </a:r>
            <a:r>
              <a:rPr lang="en-US" sz="2000" b="1" baseline="30000" dirty="0">
                <a:solidFill>
                  <a:srgbClr val="FF40FF"/>
                </a:solidFill>
                <a:latin typeface="Symbol" pitchFamily="2" charset="2"/>
              </a:rPr>
              <a:t>0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F16C017E-77D7-8F80-B7D0-7DC3A265C7DA}"/>
              </a:ext>
            </a:extLst>
          </p:cNvPr>
          <p:cNvSpPr/>
          <p:nvPr/>
        </p:nvSpPr>
        <p:spPr>
          <a:xfrm>
            <a:off x="4846920" y="4310297"/>
            <a:ext cx="688207" cy="56974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solidFill>
                  <a:srgbClr val="FF40FF"/>
                </a:solidFill>
              </a:rPr>
              <a:t>+ </a:t>
            </a:r>
            <a:r>
              <a:rPr lang="en-US" sz="2000" b="1" dirty="0">
                <a:solidFill>
                  <a:srgbClr val="FF40FF"/>
                </a:solidFill>
                <a:latin typeface="Symbol" pitchFamily="2" charset="2"/>
              </a:rPr>
              <a:t>p</a:t>
            </a:r>
            <a:r>
              <a:rPr lang="en-US" sz="2000" b="1" baseline="30000" dirty="0">
                <a:solidFill>
                  <a:srgbClr val="FF40FF"/>
                </a:solidFill>
                <a:latin typeface="Symbol" pitchFamily="2" charset="2"/>
              </a:rPr>
              <a:t>+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4ACABDD-1B8D-D94F-E7D4-66A4E4CB30CF}"/>
              </a:ext>
            </a:extLst>
          </p:cNvPr>
          <p:cNvSpPr txBox="1"/>
          <p:nvPr/>
        </p:nvSpPr>
        <p:spPr>
          <a:xfrm>
            <a:off x="7603396" y="4798125"/>
            <a:ext cx="238833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08660" lvl="1" indent="-274320">
              <a:buSzPct val="98000"/>
              <a:buFont typeface="Arial" panose="020B0604020202020204" pitchFamily="34" charset="0"/>
              <a:buChar char="•"/>
            </a:pPr>
            <a:r>
              <a:rPr lang="en-US" sz="1100" dirty="0">
                <a:sym typeface="Wingdings" pitchFamily="2" charset="2"/>
              </a:rPr>
              <a:t>No  cuts on pion</a:t>
            </a:r>
          </a:p>
        </p:txBody>
      </p:sp>
      <p:sp>
        <p:nvSpPr>
          <p:cNvPr id="41" name="Slide Number Placeholder 28">
            <a:extLst>
              <a:ext uri="{FF2B5EF4-FFF2-40B4-BE49-F238E27FC236}">
                <a16:creationId xmlns:a16="http://schemas.microsoft.com/office/drawing/2014/main" id="{F8AC0A4F-4CF9-21A1-A045-754E440C4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30050" y="6583567"/>
            <a:ext cx="331647" cy="274434"/>
          </a:xfrm>
        </p:spPr>
        <p:txBody>
          <a:bodyPr/>
          <a:lstStyle/>
          <a:p>
            <a:fld id="{CDEAF0FC-07D9-3C42-BB0E-E184CCBD13EE}" type="slidenum">
              <a:rPr lang="en-US" sz="1100" smtClean="0">
                <a:solidFill>
                  <a:srgbClr val="C00000"/>
                </a:solidFill>
                <a:latin typeface="Chalkboard" panose="03050602040202020205" pitchFamily="66" charset="77"/>
              </a:rPr>
              <a:pPr/>
              <a:t>9</a:t>
            </a:fld>
            <a:endParaRPr lang="en-US" sz="1100" dirty="0">
              <a:solidFill>
                <a:srgbClr val="C00000"/>
              </a:solidFill>
              <a:latin typeface="Chalkboard" panose="03050602040202020205" pitchFamily="66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7565395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12309</TotalTime>
  <Words>1189</Words>
  <Application>Microsoft Macintosh PowerPoint</Application>
  <PresentationFormat>Widescreen</PresentationFormat>
  <Paragraphs>141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Arial</vt:lpstr>
      <vt:lpstr>Calibri</vt:lpstr>
      <vt:lpstr>Calibri Light</vt:lpstr>
      <vt:lpstr>Chalkboard</vt:lpstr>
      <vt:lpstr>CMMI10</vt:lpstr>
      <vt:lpstr>CMR10</vt:lpstr>
      <vt:lpstr>CMSY10</vt:lpstr>
      <vt:lpstr>CMSY7</vt:lpstr>
      <vt:lpstr>Menlo</vt:lpstr>
      <vt:lpstr>Symbol</vt:lpstr>
      <vt:lpstr>Office Theme</vt:lpstr>
      <vt:lpstr>A L Skim for CLAS12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BACKUP SLIDES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Veronique Ziegler</dc:creator>
  <cp:lastModifiedBy>Veronique Ziegler</cp:lastModifiedBy>
  <cp:revision>93</cp:revision>
  <dcterms:created xsi:type="dcterms:W3CDTF">2024-10-02T18:53:16Z</dcterms:created>
  <dcterms:modified xsi:type="dcterms:W3CDTF">2024-11-14T18:08:27Z</dcterms:modified>
</cp:coreProperties>
</file>