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3" r:id="rId4"/>
    <p:sldId id="266" r:id="rId5"/>
    <p:sldId id="260" r:id="rId6"/>
    <p:sldId id="261" r:id="rId7"/>
    <p:sldId id="259" r:id="rId8"/>
    <p:sldId id="262" r:id="rId9"/>
    <p:sldId id="263" r:id="rId10"/>
    <p:sldId id="270" r:id="rId11"/>
    <p:sldId id="265" r:id="rId12"/>
    <p:sldId id="264" r:id="rId13"/>
    <p:sldId id="267" r:id="rId14"/>
    <p:sldId id="284" r:id="rId15"/>
    <p:sldId id="272" r:id="rId16"/>
    <p:sldId id="273" r:id="rId17"/>
    <p:sldId id="274" r:id="rId18"/>
    <p:sldId id="285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694"/>
  </p:normalViewPr>
  <p:slideViewPr>
    <p:cSldViewPr snapToGrid="0">
      <p:cViewPr varScale="1">
        <p:scale>
          <a:sx n="121" d="100"/>
          <a:sy n="121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BC885-98C4-EC45-8210-DDDBA43F5A43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B04E-3982-2A42-AC80-06FAE47F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5B04E-3982-2A42-AC80-06FAE47F1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5B04E-3982-2A42-AC80-06FAE47F10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5B04E-3982-2A42-AC80-06FAE47F10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3F0A-B1B7-112C-B9EB-4A99896B2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FA774-4C6C-AA97-98D3-2E8E00119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71A5-0AA6-9051-91B0-FFF1AE53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B95F-FE2F-5F48-BEC2-A8D403D65469}" type="datetime1">
              <a:rPr lang="en-GB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5E5EE-092F-BA23-ADFF-49814653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E9F2-CD28-05CC-3870-D9C3C9C4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4619-B2CD-604D-9983-37A477E9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24D74-560F-A46D-0480-960A27D1F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9D09D-12C8-4C81-5B2C-CA740C94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9D-D9BE-5B47-B257-29C3E2789A3F}" type="datetime1">
              <a:rPr lang="en-GB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3B029-B3E7-FFE3-9D2A-B4938440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C6CB5-DA59-6764-E16E-974FA37C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4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ADFCD-52E3-A768-9883-7C3CCBAF1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522F2-E568-663C-0636-A946E2A95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0015-EAA2-D12C-2C06-A90F2F7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865-E056-BE41-8BFC-2EB916C51539}" type="datetime1">
              <a:rPr lang="en-GB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A154F-A7A8-2C9F-3F3F-100FBEE9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49814-DE00-9D0C-8001-686AA99B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8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8ACD-BD62-95F1-F8BD-47C862EC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C8F1-DDBF-FCCE-A810-FF42CE1B3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33337-77B3-2DC8-4260-D89C6829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06B6-A613-3344-9FE4-DF14724DD4CD}" type="datetime1">
              <a:rPr lang="en-GB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7DAD-BE02-42AD-A34E-A2762E5E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8993-1C62-687F-0A9B-24A902B0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A1F0-363D-0B4B-DB5F-CCB6DB15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DF8C7-3E3D-1553-CB42-982280109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8A498-DEDB-101B-CD01-0EB7F078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178C-BE63-AC4C-A288-74EBF0274301}" type="datetime1">
              <a:rPr lang="en-GB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FBD5-FB25-E832-0D4C-B32ECDCA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F4B2F-38C3-5690-D5C8-86C0FFC5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3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58F5-4EC7-8AA3-48CC-2B3EC822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FBC0-8DD2-9A0D-54AF-B02FEC6A2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E3F1C-487E-CF2C-66DE-2848E4D7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FCE85-E60B-E066-597B-89EC00EC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2540-9A79-D84B-9288-3CF3C164DE9E}" type="datetime1">
              <a:rPr lang="en-GB" smtClean="0"/>
              <a:t>28/10/2024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D8D13-E72C-6934-5709-C09C3A7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F3A44-DF4C-CE1D-426B-13D98ECD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BEED-3C4C-6B5A-A934-4331AF8F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65C1-1FCB-EBE3-9655-A24A24D2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B9E8E-833B-5F11-9225-970722229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C4AA3-2B21-9478-102E-1F803E592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51D6B-FEA3-9C65-01AF-CD80536D5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B728D-2C12-6E4E-2206-3E5A27ED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86D-D4B1-C041-ADD3-DCC6DFBE276F}" type="datetime1">
              <a:rPr lang="en-GB" smtClean="0"/>
              <a:t>28/10/2024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136E7-1F80-F32F-93CE-9BCCDD01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17A40-5386-C017-C31F-BCF989AC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AD4E-5A8D-44B7-A01F-1EC76A48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7E49C-B545-15F1-763C-5EB61E45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CAF-5A5F-5F42-A66F-B40B0E9ACD70}" type="datetime1">
              <a:rPr lang="en-GB" smtClean="0"/>
              <a:t>28/10/2024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3E4C3-0A5C-AA01-8F8F-DFAF9DFA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912E5-FE5D-61E3-EAAF-0AF52048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6D920-FA35-74C5-42AB-D0425AF3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3874-E163-B746-95C9-BAFFFB29C0C1}" type="datetime1">
              <a:rPr lang="en-GB" smtClean="0"/>
              <a:t>28/10/2024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4FC97-5429-2F64-B227-90EA3B3E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2D56E-0CA6-E615-C613-85D920B0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6229-E7C8-793B-DFE5-305F7C7A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F0053-D07A-65C8-3AA1-20567F78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15454-770A-1DD1-0A27-B76091AC8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BDF71-D571-E8AA-1376-0ECE536A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15A-F487-C94E-B549-35613BF6D2C5}" type="datetime1">
              <a:rPr lang="en-GB" smtClean="0"/>
              <a:t>28/10/2024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02E5B-24A0-6D5E-91C2-7E2D2FDB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8AE91-205F-65C1-9BC1-D94FEC58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3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E9F1-B2BA-9B29-96CB-BCC1875D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FCFCA-BB88-3DB1-DC60-21054FAEE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5884F-53A9-DA99-8726-5FAC4D410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F5C2F-4458-A5E4-8211-E71CA3BE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BFE7-D1DA-0748-AA56-56EC801011B6}" type="datetime1">
              <a:rPr lang="en-GB" smtClean="0"/>
              <a:t>28/10/2024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80DD6-CF28-7060-E0AC-C6FC0466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DC373-2AD6-E85F-D4EA-E6C54E0C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9EAB7-22E2-53BF-BF19-66133D18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3A5CF-FD44-72E2-15BE-96CD4BD23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DD3D-6C28-3D7E-BFD2-6C7F9C80D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BAE805-AB7E-2541-8701-10E8D64EDE8B}" type="datetime1">
              <a:rPr lang="en-GB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73D6F-E554-A43D-7D6D-31A205197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9A0A-8C1E-D04F-151C-5042B0060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5E019F-BA41-C64F-B371-6E39044E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las.sinp.msu.ru/cgi-bin/jlab/db.cg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479E79-EC86-033C-DED3-F7CB6115F16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2235200"/>
                <a:ext cx="9144000" cy="2387600"/>
              </a:xfrm>
            </p:spPr>
            <p:txBody>
              <a:bodyPr>
                <a:noAutofit/>
              </a:bodyPr>
              <a:lstStyle/>
              <a:p>
                <a:r>
                  <a:rPr lang="en-GB" sz="40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AI-driven evaluation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4000" b="0" i="1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40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electroproduction cross sections and structure functions from the CLAS data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479E79-EC86-033C-DED3-F7CB6115F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2235200"/>
                <a:ext cx="9144000" cy="2387600"/>
              </a:xfrm>
              <a:blipFill>
                <a:blip r:embed="rId3"/>
                <a:stretch>
                  <a:fillRect l="-1387" r="-124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CABAC0B9-C59B-36F1-5534-19AFDEA97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76692"/>
            <a:ext cx="9144000" cy="6868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Andrey Golda</a:t>
            </a:r>
          </a:p>
          <a:p>
            <a:r>
              <a:rPr lang="en-US" dirty="0"/>
              <a:t>2024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14997B-8F9A-6E74-2AEE-A53AA76F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93675"/>
            <a:ext cx="4164742" cy="144700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FB299BDA-4C4E-25C0-C2B0-460C354F6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403" y="-131412"/>
            <a:ext cx="2683306" cy="189718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010864-0DA2-490F-996C-D140AACD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3457DA8D-A39C-DCCF-C5EA-341177DE4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665" y="-8387"/>
            <a:ext cx="2849335" cy="17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1CCFD2A-9571-E609-CEF8-DA7DD7D56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9421" y="3429000"/>
                <a:ext cx="6413158" cy="8104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3600" dirty="0"/>
                  <a:t>E = 5.754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GB" sz="36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GB" sz="3600" dirty="0"/>
                  <a:t>= 2.915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/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/>
                  <a:t>1</a:t>
                </a:r>
                <a:r>
                  <a:rPr lang="en-US" sz="3600" baseline="30000" dirty="0"/>
                  <a:t>st</a:t>
                </a:r>
                <a:r>
                  <a:rPr lang="en-US" sz="3600" dirty="0"/>
                  <a:t>, 2</a:t>
                </a:r>
                <a:r>
                  <a:rPr lang="en-US" sz="3600" baseline="30000" dirty="0"/>
                  <a:t>nd</a:t>
                </a:r>
                <a:r>
                  <a:rPr lang="en-US" sz="3600" dirty="0"/>
                  <a:t>, 3</a:t>
                </a:r>
                <a:r>
                  <a:rPr lang="en-US" sz="3600" baseline="30000" dirty="0"/>
                  <a:t>rd</a:t>
                </a:r>
                <a:r>
                  <a:rPr lang="en-US" sz="3600" dirty="0"/>
                  <a:t> resonance regions</a:t>
                </a:r>
              </a:p>
              <a:p>
                <a:pPr algn="ctr"/>
                <a:r>
                  <a:rPr lang="en-US" sz="3600" dirty="0"/>
                  <a:t>&amp;</a:t>
                </a:r>
              </a:p>
              <a:p>
                <a:pPr algn="ctr"/>
                <a:r>
                  <a:rPr lang="en-US" sz="3600" dirty="0"/>
                  <a:t>Structure functions</a:t>
                </a:r>
              </a:p>
              <a:p>
                <a:pPr algn="ctr"/>
                <a:endParaRPr lang="en-US" sz="3600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1CCFD2A-9571-E609-CEF8-DA7DD7D56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421" y="3429000"/>
                <a:ext cx="6413158" cy="810420"/>
              </a:xfrm>
              <a:prstGeom prst="rect">
                <a:avLst/>
              </a:prstGeom>
              <a:blipFill>
                <a:blip r:embed="rId2"/>
                <a:stretch>
                  <a:fillRect l="-988" t="-157813" b="-10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C48FA68-D5CC-ED4F-3B10-7C396B99F75E}"/>
              </a:ext>
            </a:extLst>
          </p:cNvPr>
          <p:cNvSpPr txBox="1">
            <a:spLocks/>
          </p:cNvSpPr>
          <p:nvPr/>
        </p:nvSpPr>
        <p:spPr>
          <a:xfrm>
            <a:off x="0" y="171451"/>
            <a:ext cx="11244263" cy="62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Validation –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C77D5-9B68-2FCB-97EE-A1513BF6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0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41D423-FA29-F034-17D4-1414FE38E4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</p:spPr>
            <p:txBody>
              <a:bodyPr>
                <a:normAutofit/>
              </a:bodyPr>
              <a:lstStyle/>
              <a:p>
                <a:r>
                  <a:rPr lang="en-GB" sz="3600" dirty="0"/>
                  <a:t>E = 5.754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GB" sz="36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GB" sz="3600" dirty="0"/>
                  <a:t>= 2.915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/>
                  <a:t> - </a:t>
                </a:r>
                <a:r>
                  <a:rPr lang="en-GB" sz="3600" dirty="0"/>
                  <a:t>1</a:t>
                </a:r>
                <a:r>
                  <a:rPr lang="en-GB" sz="3600" baseline="30000" dirty="0"/>
                  <a:t>st</a:t>
                </a:r>
                <a:r>
                  <a:rPr lang="en-GB" sz="3600" dirty="0"/>
                  <a:t> resonance maximum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41D423-FA29-F034-17D4-1414FE38E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  <a:blipFill>
                <a:blip r:embed="rId3"/>
                <a:stretch>
                  <a:fillRect l="-1561" t="-3077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20C69-AA84-C596-4CDF-49A1EE08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0990" y="6492875"/>
            <a:ext cx="2743200" cy="365125"/>
          </a:xfrm>
        </p:spPr>
        <p:txBody>
          <a:bodyPr/>
          <a:lstStyle/>
          <a:p>
            <a:fld id="{995E019F-BA41-C64F-B371-6E39044EDCEB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F2981-867F-2FF5-FBFD-99A4F2591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84692"/>
            <a:ext cx="7772400" cy="2116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9E7B6-4AAD-11CA-318F-E0B8800CB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662753"/>
            <a:ext cx="7772400" cy="2116174"/>
          </a:xfrm>
          <a:prstGeom prst="rect">
            <a:avLst/>
          </a:prstGeom>
        </p:spPr>
      </p:pic>
      <p:pic>
        <p:nvPicPr>
          <p:cNvPr id="13" name="Picture 1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8E1FF4B-FB23-C228-335B-1CF4B20FD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4800866"/>
            <a:ext cx="7772400" cy="2116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2E7947-B031-CCBD-3461-28E772E1A446}"/>
              </a:ext>
            </a:extLst>
          </p:cNvPr>
          <p:cNvSpPr txBox="1"/>
          <p:nvPr/>
        </p:nvSpPr>
        <p:spPr>
          <a:xfrm>
            <a:off x="419100" y="732923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dots with error bars </a:t>
            </a:r>
            <a:r>
              <a:rPr lang="en-US" dirty="0"/>
              <a:t>– experimental data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 line </a:t>
            </a:r>
            <a:r>
              <a:rPr lang="en-US" dirty="0"/>
              <a:t>– fit of the experimental data by Eq. in slide #4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line </a:t>
            </a:r>
            <a:r>
              <a:rPr lang="en-US" dirty="0"/>
              <a:t>- Neural network predictions with uncertainties shown by green areas obtained from bootstrap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CD054-0E45-6B8F-3128-5CA984691DCC}"/>
              </a:ext>
            </a:extLst>
          </p:cNvPr>
          <p:cNvSpPr txBox="1"/>
          <p:nvPr/>
        </p:nvSpPr>
        <p:spPr>
          <a:xfrm>
            <a:off x="6377049" y="2009362"/>
            <a:ext cx="58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good description of the </a:t>
            </a:r>
            <a:r>
              <a:rPr lang="en-GB" dirty="0">
                <a:solidFill>
                  <a:srgbClr val="FF0000"/>
                </a:solidFill>
                <a:effectLst/>
                <a:latin typeface="Symbol" pitchFamily="2" charset="2"/>
              </a:rPr>
              <a:t>f</a:t>
            </a:r>
            <a:r>
              <a:rPr lang="en-GB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-dependence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DFEBB-55D1-AA7E-E5F1-0734E52F29D2}"/>
              </a:ext>
            </a:extLst>
          </p:cNvPr>
          <p:cNvSpPr txBox="1"/>
          <p:nvPr/>
        </p:nvSpPr>
        <p:spPr>
          <a:xfrm>
            <a:off x="419100" y="5531702"/>
            <a:ext cx="319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/>
              </a:rPr>
              <a:t>AI/ML </a:t>
            </a:r>
            <a:r>
              <a:rPr lang="en-GB" dirty="0">
                <a:solidFill>
                  <a:srgbClr val="FF0000"/>
                </a:solidFill>
              </a:rPr>
              <a:t>provides predictions for </a:t>
            </a:r>
            <a:r>
              <a:rPr lang="en-US" dirty="0" err="1">
                <a:solidFill>
                  <a:srgbClr val="FF0000"/>
                </a:solidFill>
                <a:latin typeface="Symbol" pitchFamily="2" charset="2"/>
              </a:rPr>
              <a:t>p</a:t>
            </a:r>
            <a:r>
              <a:rPr lang="en-US" baseline="30000" dirty="0" err="1">
                <a:solidFill>
                  <a:srgbClr val="FF0000"/>
                </a:solidFill>
              </a:rPr>
              <a:t>+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differential cross sections  within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 f</a:t>
            </a:r>
            <a:r>
              <a:rPr lang="en-US" dirty="0">
                <a:solidFill>
                  <a:srgbClr val="FF0000"/>
                </a:solidFill>
              </a:rPr>
              <a:t>-ranges where the data are not available</a:t>
            </a:r>
            <a:endParaRPr lang="en-GB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75DA04-463A-DDAF-C488-89216CE92CFC}"/>
              </a:ext>
            </a:extLst>
          </p:cNvPr>
          <p:cNvCxnSpPr>
            <a:cxnSpLocks/>
          </p:cNvCxnSpPr>
          <p:nvPr/>
        </p:nvCxnSpPr>
        <p:spPr>
          <a:xfrm flipV="1">
            <a:off x="3476296" y="5833941"/>
            <a:ext cx="4017808" cy="214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C255B4-061F-67B8-1B0D-254992985279}"/>
              </a:ext>
            </a:extLst>
          </p:cNvPr>
          <p:cNvCxnSpPr>
            <a:cxnSpLocks/>
          </p:cNvCxnSpPr>
          <p:nvPr/>
        </p:nvCxnSpPr>
        <p:spPr>
          <a:xfrm flipV="1">
            <a:off x="3476296" y="4070030"/>
            <a:ext cx="4017808" cy="1978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024E8E-20D2-B8E1-35B8-79705101E8DB}"/>
              </a:ext>
            </a:extLst>
          </p:cNvPr>
          <p:cNvSpPr txBox="1"/>
          <p:nvPr/>
        </p:nvSpPr>
        <p:spPr>
          <a:xfrm>
            <a:off x="382461" y="4151770"/>
            <a:ext cx="358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AI/ML is capable of determining</a:t>
            </a:r>
          </a:p>
          <a:p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dependenc</a:t>
            </a:r>
            <a:r>
              <a:rPr lang="en-US" dirty="0">
                <a:solidFill>
                  <a:srgbClr val="FF0000"/>
                </a:solidFill>
              </a:rPr>
              <a:t>e of </a:t>
            </a:r>
            <a:r>
              <a:rPr lang="en-US" dirty="0" err="1">
                <a:solidFill>
                  <a:srgbClr val="FF0000"/>
                </a:solidFill>
                <a:latin typeface="Symbol" pitchFamily="2" charset="2"/>
              </a:rPr>
              <a:t>p</a:t>
            </a:r>
            <a:r>
              <a:rPr lang="en-US" baseline="30000" dirty="0" err="1">
                <a:solidFill>
                  <a:srgbClr val="FF0000"/>
                </a:solidFill>
              </a:rPr>
              <a:t>+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differential cross sections from the multi-dimensional data analysis  </a:t>
            </a:r>
          </a:p>
        </p:txBody>
      </p:sp>
    </p:spTree>
    <p:extLst>
      <p:ext uri="{BB962C8B-B14F-4D97-AF65-F5344CB8AC3E}">
        <p14:creationId xmlns:p14="http://schemas.microsoft.com/office/powerpoint/2010/main" val="334674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0A20E012-4B41-F271-05E5-DCF73C27A1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313"/>
                <a:ext cx="12192001" cy="8104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600" dirty="0"/>
                  <a:t>E = 5.754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GB" sz="36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GB" sz="3600" dirty="0"/>
                  <a:t>= 2.915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/>
                  <a:t> - </a:t>
                </a:r>
                <a:r>
                  <a:rPr lang="en-GB" sz="3600" dirty="0"/>
                  <a:t>2</a:t>
                </a:r>
                <a:r>
                  <a:rPr lang="en-GB" sz="3600" baseline="30000" dirty="0"/>
                  <a:t>nd</a:t>
                </a:r>
                <a:r>
                  <a:rPr lang="en-GB" sz="3600" dirty="0"/>
                  <a:t> resonance maximum</a:t>
                </a:r>
                <a:endParaRPr lang="en-US" sz="36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0A20E012-4B41-F271-05E5-DCF73C27A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313"/>
                <a:ext cx="12192001" cy="810420"/>
              </a:xfrm>
              <a:prstGeom prst="rect">
                <a:avLst/>
              </a:prstGeom>
              <a:blipFill>
                <a:blip r:embed="rId2"/>
                <a:stretch>
                  <a:fillRect l="-1561" t="-468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1B381-AAC0-49CB-32A3-0FCAD3AD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23925"/>
            <a:ext cx="2743200" cy="365125"/>
          </a:xfrm>
        </p:spPr>
        <p:txBody>
          <a:bodyPr/>
          <a:lstStyle/>
          <a:p>
            <a:fld id="{995E019F-BA41-C64F-B371-6E39044EDCE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F38A10E-0F1F-26C9-ED80-E59BB7D7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24151"/>
            <a:ext cx="7772400" cy="2116174"/>
          </a:xfrm>
          <a:prstGeom prst="rect">
            <a:avLst/>
          </a:prstGeom>
        </p:spPr>
      </p:pic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E442D299-4D28-F588-882F-0632C949D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31181"/>
            <a:ext cx="7772400" cy="2116174"/>
          </a:xfrm>
          <a:prstGeom prst="rect">
            <a:avLst/>
          </a:prstGeom>
        </p:spPr>
      </p:pic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065346B-3DED-9B92-D925-078616B97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737544"/>
            <a:ext cx="7772400" cy="21161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06EA7D-7A0A-5CE4-3C63-7357E779359E}"/>
              </a:ext>
            </a:extLst>
          </p:cNvPr>
          <p:cNvSpPr txBox="1"/>
          <p:nvPr/>
        </p:nvSpPr>
        <p:spPr>
          <a:xfrm>
            <a:off x="884500" y="1720840"/>
            <a:ext cx="2187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dots with error bars </a:t>
            </a:r>
            <a:r>
              <a:rPr lang="en-US" dirty="0"/>
              <a:t>– experimental data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 line </a:t>
            </a:r>
            <a:r>
              <a:rPr lang="en-US" dirty="0"/>
              <a:t>– fit of the experimental data by Eq. in slide #4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line </a:t>
            </a:r>
            <a:r>
              <a:rPr lang="en-US" dirty="0"/>
              <a:t>- Neural network predictions with uncertainties shown by green areas obtained from bootstrap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8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5A2EAC59-BCE9-1F93-8C06-8CA056059B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/>
                  <a:t>E = 5.754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GB" sz="32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GB" sz="3200" dirty="0"/>
                  <a:t>= 2.915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/>
                  <a:t> - </a:t>
                </a:r>
                <a:r>
                  <a:rPr lang="en-GB" sz="3200" dirty="0"/>
                  <a:t>3</a:t>
                </a:r>
                <a:r>
                  <a:rPr lang="en-GB" sz="3200" baseline="30000" dirty="0"/>
                  <a:t>rd</a:t>
                </a:r>
                <a:r>
                  <a:rPr lang="en-GB" sz="3200" dirty="0"/>
                  <a:t> resonance maximum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5A2EAC59-BCE9-1F93-8C06-8CA056059B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  <a:blipFill>
                <a:blip r:embed="rId2"/>
                <a:stretch>
                  <a:fillRect l="-124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E9DB9-EA73-C3ED-74F3-1929FB1E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95E019F-BA41-C64F-B371-6E39044EDCE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graph of a curve&#10;&#10;Description automatically generated">
            <a:extLst>
              <a:ext uri="{FF2B5EF4-FFF2-40B4-BE49-F238E27FC236}">
                <a16:creationId xmlns:a16="http://schemas.microsoft.com/office/drawing/2014/main" id="{035C4764-8776-2BB8-8974-684C1CFF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40" y="2635224"/>
            <a:ext cx="7677394" cy="2090307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5DA29E67-6A63-5828-7D64-F648CB80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29819"/>
            <a:ext cx="7719834" cy="2101862"/>
          </a:xfrm>
          <a:prstGeom prst="rect">
            <a:avLst/>
          </a:prstGeom>
        </p:spPr>
      </p:pic>
      <p:pic>
        <p:nvPicPr>
          <p:cNvPr id="14" name="Picture 13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9870B136-4BD5-5917-BB8E-DC1B25CB9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850" y="4761369"/>
            <a:ext cx="7677394" cy="20903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3D29A0-24B3-FE9A-92A9-D203354DFFD1}"/>
              </a:ext>
            </a:extLst>
          </p:cNvPr>
          <p:cNvSpPr txBox="1"/>
          <p:nvPr/>
        </p:nvSpPr>
        <p:spPr>
          <a:xfrm>
            <a:off x="890766" y="1720840"/>
            <a:ext cx="2187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dots with error bars </a:t>
            </a:r>
            <a:r>
              <a:rPr lang="en-US" dirty="0"/>
              <a:t>– experimental data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 line </a:t>
            </a:r>
            <a:r>
              <a:rPr lang="en-US" dirty="0"/>
              <a:t>– fit of the experimental data by Eq. in slide #4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line </a:t>
            </a:r>
            <a:r>
              <a:rPr lang="en-US" dirty="0"/>
              <a:t>- Neural network predictions with uncertainties shown by green areas obtained from bootstrap</a:t>
            </a:r>
          </a:p>
        </p:txBody>
      </p:sp>
    </p:spTree>
    <p:extLst>
      <p:ext uri="{BB962C8B-B14F-4D97-AF65-F5344CB8AC3E}">
        <p14:creationId xmlns:p14="http://schemas.microsoft.com/office/powerpoint/2010/main" val="174566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A836-459B-2718-2EB0-F7130D4E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717"/>
            <a:ext cx="11542816" cy="233866"/>
          </a:xfrm>
        </p:spPr>
        <p:txBody>
          <a:bodyPr>
            <a:noAutofit/>
          </a:bodyPr>
          <a:lstStyle/>
          <a:p>
            <a:r>
              <a:rPr lang="en-US" sz="3200" dirty="0"/>
              <a:t>Structure functions from the moments over </a:t>
            </a:r>
            <a:r>
              <a:rPr lang="en-US" sz="3200" dirty="0">
                <a:latin typeface="Symbol" pitchFamily="2" charset="2"/>
              </a:rPr>
              <a:t>f</a:t>
            </a:r>
            <a:r>
              <a:rPr lang="en-US" sz="3200" dirty="0"/>
              <a:t> for the predicted  cross-sections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9302B-A0EE-DF85-D1D6-D9668C6E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CE8D78DE-9468-7828-684F-9FB1A4BB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67" y="1502420"/>
            <a:ext cx="9184858" cy="38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149285F-3A4E-8C19-5302-B8BFA441D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/>
                  <a:t>E = 5.754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GB" sz="32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GB" sz="3200" dirty="0"/>
                  <a:t>= 2.915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/>
                  <a:t> -</a:t>
                </a:r>
                <a:r>
                  <a:rPr lang="en-GB" sz="3200" dirty="0"/>
                  <a:t> A function </a:t>
                </a:r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defined in slide # 4</a:t>
                </a:r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149285F-3A4E-8C19-5302-B8BFA441D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  <a:blipFill>
                <a:blip r:embed="rId2"/>
                <a:stretch>
                  <a:fillRect l="-124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8012F-6D74-23F7-FF36-BFBA984A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774"/>
            <a:ext cx="2743200" cy="365125"/>
          </a:xfrm>
        </p:spPr>
        <p:txBody>
          <a:bodyPr/>
          <a:lstStyle/>
          <a:p>
            <a:fld id="{995E019F-BA41-C64F-B371-6E39044EDCEB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AA399-5CFE-B718-5AF1-F785AAA62A97}"/>
              </a:ext>
            </a:extLst>
          </p:cNvPr>
          <p:cNvSpPr txBox="1"/>
          <p:nvPr/>
        </p:nvSpPr>
        <p:spPr>
          <a:xfrm>
            <a:off x="853149" y="964743"/>
            <a:ext cx="218761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Red dots with error bars </a:t>
            </a:r>
            <a:r>
              <a:rPr lang="en-US" sz="1500" dirty="0"/>
              <a:t>– structure functions from the experimental data fit by Eq in slide #4</a:t>
            </a:r>
            <a:endParaRPr lang="ru-RU" sz="1500" dirty="0"/>
          </a:p>
          <a:p>
            <a:endParaRPr lang="ru-RU" sz="1500" dirty="0"/>
          </a:p>
          <a:p>
            <a:r>
              <a:rPr lang="en-GB" sz="1500" b="1" dirty="0"/>
              <a:t>Black line </a:t>
            </a:r>
            <a:r>
              <a:rPr lang="en-GB" sz="1500" dirty="0"/>
              <a:t>– predicted structure function</a:t>
            </a:r>
            <a:r>
              <a:rPr lang="ru-RU" sz="1500" dirty="0"/>
              <a:t> </a:t>
            </a:r>
            <a:r>
              <a:rPr lang="en-GB" sz="1500" dirty="0"/>
              <a:t>obtained from the moments of the predicted within AI/ML cross sections with uncertainties from bootstrap</a:t>
            </a:r>
            <a:endParaRPr lang="ru-RU" sz="1500" dirty="0"/>
          </a:p>
          <a:p>
            <a:endParaRPr lang="ru-RU" sz="1500" dirty="0"/>
          </a:p>
          <a:p>
            <a:r>
              <a:rPr lang="en-GB" sz="1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 line </a:t>
            </a:r>
            <a:r>
              <a:rPr lang="en-GB" sz="1500" dirty="0"/>
              <a:t>– the </a:t>
            </a:r>
            <a:r>
              <a:rPr lang="en-GB" sz="1500" dirty="0" err="1"/>
              <a:t>center</a:t>
            </a:r>
            <a:r>
              <a:rPr lang="en-GB" sz="1500" dirty="0"/>
              <a:t> of the 1</a:t>
            </a:r>
            <a:r>
              <a:rPr lang="en-GB" sz="1500" baseline="30000" dirty="0"/>
              <a:t>st</a:t>
            </a:r>
            <a:r>
              <a:rPr lang="en-GB" sz="1500" dirty="0"/>
              <a:t> resonance region  (W=1.23 GeV) </a:t>
            </a:r>
          </a:p>
          <a:p>
            <a:endParaRPr lang="en-GB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500" dirty="0">
                <a:solidFill>
                  <a:schemeClr val="accent6">
                    <a:lumMod val="75000"/>
                  </a:schemeClr>
                </a:solidFill>
              </a:rPr>
              <a:t>Green line </a:t>
            </a:r>
            <a:r>
              <a:rPr lang="en-GB" sz="1500" dirty="0"/>
              <a:t>– the </a:t>
            </a:r>
            <a:r>
              <a:rPr lang="en-GB" sz="1500" dirty="0" err="1"/>
              <a:t>center</a:t>
            </a:r>
            <a:r>
              <a:rPr lang="en-GB" sz="1500" dirty="0"/>
              <a:t> of the 2</a:t>
            </a:r>
            <a:r>
              <a:rPr lang="en-GB" sz="1500" baseline="30000" dirty="0"/>
              <a:t>nd</a:t>
            </a:r>
            <a:r>
              <a:rPr lang="en-GB" sz="1500" dirty="0"/>
              <a:t> resonance region (W=1.52 GeV) </a:t>
            </a:r>
          </a:p>
          <a:p>
            <a:endParaRPr lang="en-GB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500" dirty="0">
                <a:solidFill>
                  <a:schemeClr val="accent5">
                    <a:lumMod val="75000"/>
                  </a:schemeClr>
                </a:solidFill>
              </a:rPr>
              <a:t>Purple line </a:t>
            </a:r>
            <a:r>
              <a:rPr lang="en-GB" sz="1500" dirty="0"/>
              <a:t>–  the </a:t>
            </a:r>
            <a:r>
              <a:rPr lang="en-GB" sz="1500" dirty="0" err="1"/>
              <a:t>center</a:t>
            </a:r>
            <a:r>
              <a:rPr lang="en-GB" sz="1500" dirty="0"/>
              <a:t> of 3</a:t>
            </a:r>
            <a:r>
              <a:rPr lang="en-GB" sz="1500" baseline="30000" dirty="0"/>
              <a:t>rd</a:t>
            </a:r>
            <a:r>
              <a:rPr lang="en-GB" sz="1500" dirty="0"/>
              <a:t> resonance region for </a:t>
            </a:r>
            <a:r>
              <a:rPr lang="en-GB" sz="1500" dirty="0" err="1">
                <a:latin typeface="Symbol" pitchFamily="2" charset="2"/>
              </a:rPr>
              <a:t>p</a:t>
            </a:r>
            <a:r>
              <a:rPr lang="en-GB" sz="1500" baseline="30000" dirty="0" err="1"/>
              <a:t>+</a:t>
            </a:r>
            <a:r>
              <a:rPr lang="en-GB" sz="1500" dirty="0" err="1"/>
              <a:t>n</a:t>
            </a:r>
            <a:r>
              <a:rPr lang="en-GB" sz="1500" dirty="0"/>
              <a:t> (W=1.68 GeV) 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5972454A-85E2-95BC-64CB-15224DD6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06" y="2695700"/>
            <a:ext cx="6558798" cy="2022705"/>
          </a:xfrm>
          <a:prstGeom prst="rect">
            <a:avLst/>
          </a:prstGeom>
        </p:spPr>
      </p:pic>
      <p:pic>
        <p:nvPicPr>
          <p:cNvPr id="9" name="Picture 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8197F43-886D-257A-B2D6-A2E34F054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877" y="672996"/>
            <a:ext cx="6558798" cy="2022704"/>
          </a:xfrm>
          <a:prstGeom prst="rect">
            <a:avLst/>
          </a:prstGeom>
        </p:spPr>
      </p:pic>
      <p:pic>
        <p:nvPicPr>
          <p:cNvPr id="14" name="Picture 13" descr="A graph with red dots&#10;&#10;Description automatically generated">
            <a:extLst>
              <a:ext uri="{FF2B5EF4-FFF2-40B4-BE49-F238E27FC236}">
                <a16:creationId xmlns:a16="http://schemas.microsoft.com/office/drawing/2014/main" id="{321E6C56-6624-5D58-65A4-FBD48DB8F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77" y="4740412"/>
            <a:ext cx="6558798" cy="20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18BACD2-74E7-0801-D571-4767483694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/>
                  <a:t>E = 5.754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GB" sz="32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GB" sz="3200" dirty="0"/>
                  <a:t>= 2.915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/>
                  <a:t> -</a:t>
                </a:r>
                <a:r>
                  <a:rPr lang="en-GB" sz="3200" dirty="0"/>
                  <a:t> B function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18BACD2-74E7-0801-D571-476748369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  <a:blipFill>
                <a:blip r:embed="rId2"/>
                <a:stretch>
                  <a:fillRect l="-124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BD7AD-24AD-E32E-B410-8F29F213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95E019F-BA41-C64F-B371-6E39044EDCEB}" type="slidenum">
              <a:rPr lang="en-US" smtClean="0"/>
              <a:t>16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15428-E5A5-D76C-D294-AC0C0769F5F3}"/>
              </a:ext>
            </a:extLst>
          </p:cNvPr>
          <p:cNvSpPr txBox="1"/>
          <p:nvPr/>
        </p:nvSpPr>
        <p:spPr>
          <a:xfrm>
            <a:off x="853149" y="964743"/>
            <a:ext cx="21876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Red dots with error bars </a:t>
            </a:r>
            <a:r>
              <a:rPr lang="en-US" sz="1500" dirty="0"/>
              <a:t>– structure functions from the experimental data fit by Eq in slide #4</a:t>
            </a:r>
            <a:endParaRPr lang="ru-RU" sz="1500" dirty="0"/>
          </a:p>
          <a:p>
            <a:endParaRPr lang="ru-RU" sz="1500" dirty="0"/>
          </a:p>
          <a:p>
            <a:r>
              <a:rPr lang="en-GB" sz="1500" b="1" dirty="0"/>
              <a:t>Black line </a:t>
            </a:r>
            <a:r>
              <a:rPr lang="en-GB" sz="1500" dirty="0"/>
              <a:t>– predicted structure function</a:t>
            </a:r>
            <a:r>
              <a:rPr lang="ru-RU" sz="1500" dirty="0"/>
              <a:t> </a:t>
            </a:r>
            <a:r>
              <a:rPr lang="en-GB" sz="1500" dirty="0"/>
              <a:t>obtained from the moments of the predicted within AI/ML cross sections with uncertainties from bootstrap</a:t>
            </a:r>
            <a:endParaRPr lang="ru-RU" sz="1500" dirty="0"/>
          </a:p>
          <a:p>
            <a:endParaRPr lang="ru-RU" sz="1500" dirty="0"/>
          </a:p>
          <a:p>
            <a:r>
              <a:rPr lang="en-GB" sz="1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 line </a:t>
            </a:r>
            <a:r>
              <a:rPr lang="en-GB" sz="1500" dirty="0"/>
              <a:t>– the </a:t>
            </a:r>
            <a:r>
              <a:rPr lang="en-GB" sz="1500" dirty="0" err="1"/>
              <a:t>center</a:t>
            </a:r>
            <a:r>
              <a:rPr lang="en-GB" sz="1500" dirty="0"/>
              <a:t> of the 1</a:t>
            </a:r>
            <a:r>
              <a:rPr lang="en-GB" sz="1500" baseline="30000" dirty="0"/>
              <a:t>st</a:t>
            </a:r>
            <a:r>
              <a:rPr lang="en-GB" sz="1500" dirty="0"/>
              <a:t> resonance region  (W=1.23 GeV) </a:t>
            </a:r>
          </a:p>
          <a:p>
            <a:endParaRPr lang="en-GB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500" dirty="0">
                <a:solidFill>
                  <a:schemeClr val="accent6">
                    <a:lumMod val="75000"/>
                  </a:schemeClr>
                </a:solidFill>
              </a:rPr>
              <a:t>Green line </a:t>
            </a:r>
            <a:r>
              <a:rPr lang="en-GB" sz="1500" dirty="0"/>
              <a:t>– the </a:t>
            </a:r>
            <a:r>
              <a:rPr lang="en-GB" sz="1500" dirty="0" err="1"/>
              <a:t>center</a:t>
            </a:r>
            <a:r>
              <a:rPr lang="en-GB" sz="1500" dirty="0"/>
              <a:t> of the 2</a:t>
            </a:r>
            <a:r>
              <a:rPr lang="en-GB" sz="1500" baseline="30000" dirty="0"/>
              <a:t>nd</a:t>
            </a:r>
            <a:r>
              <a:rPr lang="en-GB" sz="1500" dirty="0"/>
              <a:t> resonance region (W=1.52 GeV) </a:t>
            </a:r>
          </a:p>
          <a:p>
            <a:endParaRPr lang="en-GB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500" dirty="0">
                <a:solidFill>
                  <a:schemeClr val="accent5">
                    <a:lumMod val="75000"/>
                  </a:schemeClr>
                </a:solidFill>
              </a:rPr>
              <a:t>Purple line </a:t>
            </a:r>
            <a:r>
              <a:rPr lang="en-GB" sz="1500" dirty="0"/>
              <a:t>–  the </a:t>
            </a:r>
            <a:r>
              <a:rPr lang="en-GB" sz="1500" dirty="0" err="1"/>
              <a:t>center</a:t>
            </a:r>
            <a:r>
              <a:rPr lang="en-GB" sz="1500" dirty="0"/>
              <a:t> of 3</a:t>
            </a:r>
            <a:r>
              <a:rPr lang="en-GB" sz="1500" baseline="30000" dirty="0"/>
              <a:t>rd</a:t>
            </a:r>
            <a:r>
              <a:rPr lang="en-GB" sz="1500" dirty="0"/>
              <a:t> resonance region for </a:t>
            </a:r>
            <a:r>
              <a:rPr lang="en-GB" sz="1500" dirty="0" err="1">
                <a:latin typeface="Symbol" pitchFamily="2" charset="2"/>
              </a:rPr>
              <a:t>p</a:t>
            </a:r>
            <a:r>
              <a:rPr lang="en-GB" sz="1500" baseline="30000" dirty="0" err="1"/>
              <a:t>+</a:t>
            </a:r>
            <a:r>
              <a:rPr lang="en-GB" sz="1500" dirty="0" err="1"/>
              <a:t>n</a:t>
            </a:r>
            <a:r>
              <a:rPr lang="en-GB" sz="1500" dirty="0"/>
              <a:t> (W=1.68 GeV) </a:t>
            </a:r>
          </a:p>
          <a:p>
            <a:endParaRPr lang="en-GB" sz="1500" dirty="0"/>
          </a:p>
        </p:txBody>
      </p:sp>
      <p:pic>
        <p:nvPicPr>
          <p:cNvPr id="5" name="Picture 4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B2FDD51E-BC05-052B-4235-FF945230F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65" y="4828309"/>
            <a:ext cx="6764838" cy="2045319"/>
          </a:xfrm>
          <a:prstGeom prst="rect">
            <a:avLst/>
          </a:prstGeom>
        </p:spPr>
      </p:pic>
      <p:pic>
        <p:nvPicPr>
          <p:cNvPr id="8" name="Picture 7" descr="A graph with red arrows&#10;&#10;Description automatically generated">
            <a:extLst>
              <a:ext uri="{FF2B5EF4-FFF2-40B4-BE49-F238E27FC236}">
                <a16:creationId xmlns:a16="http://schemas.microsoft.com/office/drawing/2014/main" id="{043858A8-1F48-EE2C-2222-84F35540D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65" y="596575"/>
            <a:ext cx="6764839" cy="2089384"/>
          </a:xfrm>
          <a:prstGeom prst="rect">
            <a:avLst/>
          </a:prstGeom>
        </p:spPr>
      </p:pic>
      <p:pic>
        <p:nvPicPr>
          <p:cNvPr id="10" name="Picture 9" descr="A graph of a wave&#10;&#10;Description automatically generated with medium confidence">
            <a:extLst>
              <a:ext uri="{FF2B5EF4-FFF2-40B4-BE49-F238E27FC236}">
                <a16:creationId xmlns:a16="http://schemas.microsoft.com/office/drawing/2014/main" id="{993271F6-FC77-F8F7-4B74-E2F277906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65" y="2732664"/>
            <a:ext cx="6764839" cy="20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2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F49137C-B88F-234B-FB41-DDE317DE80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/>
                  <a:t>E = 5.754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GB" sz="32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GB" sz="3200" dirty="0"/>
                  <a:t>= 2.915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/>
                  <a:t> -</a:t>
                </a:r>
                <a:r>
                  <a:rPr lang="en-GB" sz="3200" dirty="0"/>
                  <a:t> C function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F49137C-B88F-234B-FB41-DDE317DE80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8256"/>
                <a:ext cx="12192001" cy="810420"/>
              </a:xfrm>
              <a:blipFill>
                <a:blip r:embed="rId2"/>
                <a:stretch>
                  <a:fillRect l="-124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8F3B1C-EC6F-46DE-03A1-21EF73A9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581"/>
            <a:ext cx="2743200" cy="365125"/>
          </a:xfrm>
        </p:spPr>
        <p:txBody>
          <a:bodyPr/>
          <a:lstStyle/>
          <a:p>
            <a:fld id="{995E019F-BA41-C64F-B371-6E39044EDCEB}" type="slidenum">
              <a:rPr lang="en-US" smtClean="0"/>
              <a:t>17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B1366B-8F79-87D9-86B4-58F7B0EC7F4A}"/>
              </a:ext>
            </a:extLst>
          </p:cNvPr>
          <p:cNvSpPr txBox="1"/>
          <p:nvPr/>
        </p:nvSpPr>
        <p:spPr>
          <a:xfrm>
            <a:off x="853149" y="964743"/>
            <a:ext cx="21876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Red dots with error bars </a:t>
            </a:r>
            <a:r>
              <a:rPr lang="en-US" sz="1500" dirty="0"/>
              <a:t>– structure functions from the experimental data fit by Eq in slide #4</a:t>
            </a:r>
            <a:endParaRPr lang="ru-RU" sz="1500" dirty="0"/>
          </a:p>
          <a:p>
            <a:endParaRPr lang="ru-RU" sz="1500" dirty="0"/>
          </a:p>
          <a:p>
            <a:r>
              <a:rPr lang="en-GB" sz="1500" b="1" dirty="0"/>
              <a:t>Black line </a:t>
            </a:r>
            <a:r>
              <a:rPr lang="en-GB" sz="1500" dirty="0"/>
              <a:t>– predicted structure function</a:t>
            </a:r>
            <a:r>
              <a:rPr lang="ru-RU" sz="1500" dirty="0"/>
              <a:t> </a:t>
            </a:r>
            <a:r>
              <a:rPr lang="en-GB" sz="1500" dirty="0"/>
              <a:t>obtained from the moments of the predicted within AI/ML cross sections with uncertainties from bootstrap</a:t>
            </a:r>
            <a:endParaRPr lang="ru-RU" sz="1500" dirty="0"/>
          </a:p>
          <a:p>
            <a:endParaRPr lang="ru-RU" sz="1500" dirty="0"/>
          </a:p>
          <a:p>
            <a:r>
              <a:rPr lang="en-GB" sz="1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 line </a:t>
            </a:r>
            <a:r>
              <a:rPr lang="en-GB" sz="1500" dirty="0"/>
              <a:t>– the </a:t>
            </a:r>
            <a:r>
              <a:rPr lang="en-GB" sz="1500" dirty="0" err="1"/>
              <a:t>center</a:t>
            </a:r>
            <a:r>
              <a:rPr lang="en-GB" sz="1500" dirty="0"/>
              <a:t> of the 1</a:t>
            </a:r>
            <a:r>
              <a:rPr lang="en-GB" sz="1500" baseline="30000" dirty="0"/>
              <a:t>st</a:t>
            </a:r>
            <a:r>
              <a:rPr lang="en-GB" sz="1500" dirty="0"/>
              <a:t> resonance region  (W=1.23 GeV) </a:t>
            </a:r>
          </a:p>
          <a:p>
            <a:endParaRPr lang="en-GB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500" dirty="0">
                <a:solidFill>
                  <a:schemeClr val="accent6">
                    <a:lumMod val="75000"/>
                  </a:schemeClr>
                </a:solidFill>
              </a:rPr>
              <a:t>Green line </a:t>
            </a:r>
            <a:r>
              <a:rPr lang="en-GB" sz="1500" dirty="0"/>
              <a:t>– the </a:t>
            </a:r>
            <a:r>
              <a:rPr lang="en-GB" sz="1500" dirty="0" err="1"/>
              <a:t>center</a:t>
            </a:r>
            <a:r>
              <a:rPr lang="en-GB" sz="1500" dirty="0"/>
              <a:t> of the 2</a:t>
            </a:r>
            <a:r>
              <a:rPr lang="en-GB" sz="1500" baseline="30000" dirty="0"/>
              <a:t>nd</a:t>
            </a:r>
            <a:r>
              <a:rPr lang="en-GB" sz="1500" dirty="0"/>
              <a:t> resonance region (W=1.52 GeV) </a:t>
            </a:r>
          </a:p>
          <a:p>
            <a:endParaRPr lang="en-GB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1500" dirty="0">
                <a:solidFill>
                  <a:schemeClr val="accent5">
                    <a:lumMod val="75000"/>
                  </a:schemeClr>
                </a:solidFill>
              </a:rPr>
              <a:t>Purple line </a:t>
            </a:r>
            <a:r>
              <a:rPr lang="en-GB" sz="1500" dirty="0"/>
              <a:t>–  the </a:t>
            </a:r>
            <a:r>
              <a:rPr lang="en-GB" sz="1500" dirty="0" err="1"/>
              <a:t>center</a:t>
            </a:r>
            <a:r>
              <a:rPr lang="en-GB" sz="1500" dirty="0"/>
              <a:t> of 3</a:t>
            </a:r>
            <a:r>
              <a:rPr lang="en-GB" sz="1500" baseline="30000" dirty="0"/>
              <a:t>rd</a:t>
            </a:r>
            <a:r>
              <a:rPr lang="en-GB" sz="1500" dirty="0"/>
              <a:t> resonance region for </a:t>
            </a:r>
            <a:r>
              <a:rPr lang="en-GB" sz="1500" dirty="0" err="1">
                <a:latin typeface="Symbol" pitchFamily="2" charset="2"/>
              </a:rPr>
              <a:t>p</a:t>
            </a:r>
            <a:r>
              <a:rPr lang="en-GB" sz="1500" baseline="30000" dirty="0" err="1"/>
              <a:t>+</a:t>
            </a:r>
            <a:r>
              <a:rPr lang="en-GB" sz="1500" dirty="0" err="1"/>
              <a:t>n</a:t>
            </a:r>
            <a:r>
              <a:rPr lang="en-GB" sz="1500" dirty="0"/>
              <a:t> (W=1.68 GeV) </a:t>
            </a:r>
          </a:p>
          <a:p>
            <a:endParaRPr lang="en-GB" sz="1500" dirty="0"/>
          </a:p>
        </p:txBody>
      </p:sp>
      <p:pic>
        <p:nvPicPr>
          <p:cNvPr id="5" name="Picture 4" descr="A graph on a screen&#10;&#10;Description automatically generated">
            <a:extLst>
              <a:ext uri="{FF2B5EF4-FFF2-40B4-BE49-F238E27FC236}">
                <a16:creationId xmlns:a16="http://schemas.microsoft.com/office/drawing/2014/main" id="{0644727E-A2F1-BB86-5C3F-C46BD327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67" y="2716225"/>
            <a:ext cx="6674659" cy="2061050"/>
          </a:xfrm>
          <a:prstGeom prst="rect">
            <a:avLst/>
          </a:prstGeom>
        </p:spPr>
      </p:pic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262F7FE-8D99-757F-74A8-37C63331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19" y="4784134"/>
            <a:ext cx="6674659" cy="2061050"/>
          </a:xfrm>
          <a:prstGeom prst="rect">
            <a:avLst/>
          </a:prstGeom>
        </p:spPr>
      </p:pic>
      <p:pic>
        <p:nvPicPr>
          <p:cNvPr id="10" name="Picture 9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6A9D6A51-12CE-FA71-108F-7315E0031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367" y="647179"/>
            <a:ext cx="6674659" cy="20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2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B8C7-9A02-7DE0-62CE-20F42BB7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916936" cy="583096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5B62B-28D3-96AB-96F8-D1C6F09F8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847" y="1236041"/>
                <a:ext cx="11380305" cy="512030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 AI/ML-driven approach for evaluations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i="1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differential cross sections and structure functions from the data measured with CLAS has been developed. The approach reproduces the available experimental results with good accuracy and offers predictions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i="1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000" b="0" i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electroproduction observables within the area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1.1 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𝐺𝑒𝑉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 2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𝐺𝑒𝑉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0.5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𝐺𝑒𝑉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𝐺𝑒𝑉</m:t>
                        </m:r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 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AI/ML algorithms establish the </a:t>
                </a:r>
                <a:r>
                  <a:rPr lang="en-US" sz="2000" dirty="0">
                    <a:latin typeface="Symbol" pitchFamily="2" charset="2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-dependence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cross sections from multi-dimensional data analysis without prior knowledge.</a:t>
                </a:r>
              </a:p>
              <a:p>
                <a:pPr marL="0" indent="0"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AI/ML algorithms allow us to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differential cross section within the angular areas where the experimental data are not available from multi-dimensional data analysis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structure functions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000" i="1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000" b="0" i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electroproduction have been deduced from the CLAS data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1.1 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𝐺𝑒𝑉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 2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𝐺𝑒𝑉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0.5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𝐺𝑒𝑉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𝐺𝑒𝑉</m:t>
                        </m:r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5B62B-28D3-96AB-96F8-D1C6F09F8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847" y="1236041"/>
                <a:ext cx="11380305" cy="5120309"/>
              </a:xfrm>
              <a:blipFill>
                <a:blip r:embed="rId2"/>
                <a:stretch>
                  <a:fillRect l="-558" t="-1238"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4ABCA-D2FF-AA64-6E5B-FE0D9669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5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90E7-0F58-5D53-0386-CC5EC6CE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521" y="2952417"/>
            <a:ext cx="5574957" cy="9531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Thank you </a:t>
            </a:r>
            <a:br>
              <a:rPr lang="en-US" sz="5400" dirty="0"/>
            </a:br>
            <a:r>
              <a:rPr lang="en-US" sz="5400" dirty="0"/>
              <a:t>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50A88-45A2-4458-0B96-7C95478A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DEAF-5A6F-91EE-DCE6-4DC151E5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043"/>
            <a:ext cx="10710041" cy="433528"/>
          </a:xfrm>
        </p:spPr>
        <p:txBody>
          <a:bodyPr>
            <a:noAutofit/>
          </a:bodyPr>
          <a:lstStyle/>
          <a:p>
            <a:r>
              <a:rPr lang="en-US" sz="4000" dirty="0"/>
              <a:t>Kinematics of a single pion electroproduction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36EF7-291B-951A-04DD-416E8DC84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6009" y="1289974"/>
                <a:ext cx="6492433" cy="506345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tx1"/>
                    </a:solidFill>
                  </a:rPr>
                  <a:t>E</a:t>
                </a:r>
                <a:r>
                  <a:rPr lang="en-US" sz="2400" dirty="0">
                    <a:solidFill>
                      <a:schemeClr val="tx1"/>
                    </a:solidFill>
                  </a:rPr>
                  <a:t> – energy of the incoming electron beam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dirty="0">
                    <a:solidFill>
                      <a:schemeClr val="tx1"/>
                    </a:solidFill>
                  </a:rPr>
                  <a:t>  -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invariant mass of the </a:t>
                </a:r>
                <a:r>
                  <a:rPr lang="en-GB" sz="2400" dirty="0">
                    <a:solidFill>
                      <a:schemeClr val="tx1"/>
                    </a:solidFill>
                  </a:rPr>
                  <a:t>final </a:t>
                </a:r>
                <a:r>
                  <a:rPr lang="en-US" sz="2400" dirty="0">
                    <a:solidFill>
                      <a:schemeClr val="tx1"/>
                    </a:solidFill>
                  </a:rPr>
                  <a:t>hadrons system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- photon virtuality. (-1)*four momentum squared of virtual photon.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– </a:t>
                </a:r>
                <a:r>
                  <a:rPr lang="en-GB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pion emission polar angle in the virtual-photon-target-proton CM frame</a:t>
                </a:r>
              </a:p>
              <a:p>
                <a:pPr marL="0" indent="0">
                  <a:buNone/>
                </a:pPr>
                <a:endParaRPr lang="en-GB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- angle between the scattering plane and the reaction plane or azimuthal pion emission angle</a:t>
                </a:r>
              </a:p>
              <a:p>
                <a:pPr marL="0" indent="0">
                  <a:buNone/>
                </a:pPr>
                <a:endParaRPr lang="en-GB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(W,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ru-RU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,E)- differential cross-section</a:t>
                </a:r>
                <a:endParaRPr lang="ru-RU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36EF7-291B-951A-04DD-416E8DC84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6009" y="1289974"/>
                <a:ext cx="6492433" cy="5063455"/>
              </a:xfrm>
              <a:blipFill>
                <a:blip r:embed="rId2"/>
                <a:stretch>
                  <a:fillRect l="-117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BBF3C68-2154-FDC1-9EA5-D4F5D28B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4942390" cy="39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44F98-8D8D-95B4-5839-45E8C785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A3C2-E9A8-6800-E992-D41CFA35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80028" cy="68103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Objectives for AI/ML-driven Studies of  the </a:t>
            </a:r>
            <a:r>
              <a:rPr lang="en-US" sz="2400" dirty="0" err="1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en-US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Electroproduction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8979-C224-B1BC-F76C-83A1B0C2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AI/ML capabilities to evaluate two-fold differential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electroproduction cross section and to provide interpolation/extrapolation on the kinematics grid defined by the user. Validate the developed approach based on the accuracy of the experimental data description.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AI/ML capabilities to establish the dynamics </a:t>
            </a:r>
            <a:r>
              <a:rPr lang="en-US" sz="2000" dirty="0"/>
              <a:t>of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electroproduction reaction from the studies of multi-dimensional correlations in the measured observables, in particular, the ability to reproduce the dependence of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differential cross sections from angle </a:t>
            </a:r>
            <a:r>
              <a:rPr lang="en-US" sz="2000" dirty="0">
                <a:latin typeface="Symbol" pitchFamily="2" charset="2"/>
                <a:cs typeface="Arial" panose="020B0604020202020204" pitchFamily="34" charset="0"/>
              </a:rPr>
              <a:t>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(see Eq in slide #4) imposed by single photon exchange dynamics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capabilities of AI/ML for extraction of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/>
              <a:t>  exclusive structure functions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EF8EA-F953-620E-0AFC-22D259ED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6820-3D0F-4369-AF38-7276CEEE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44263" cy="628649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final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/>
              <a:t>+</a:t>
            </a:r>
            <a:r>
              <a:rPr lang="en-US" dirty="0"/>
              <a:t> distribution over azimuthal angle </a:t>
            </a:r>
            <a:r>
              <a:rPr lang="en-US" dirty="0">
                <a:latin typeface="Symbol" pitchFamily="2" charset="2"/>
              </a:rPr>
              <a:t>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11A5A-679D-40A6-47BE-EDEB8D39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4" y="2869699"/>
            <a:ext cx="10959551" cy="962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5A85CD-438A-1072-9898-35DDD5038D1D}"/>
                  </a:ext>
                </a:extLst>
              </p:cNvPr>
              <p:cNvSpPr txBox="1"/>
              <p:nvPr/>
            </p:nvSpPr>
            <p:spPr>
              <a:xfrm>
                <a:off x="414604" y="1113866"/>
                <a:ext cx="72415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Rotational properties of the production amplitudes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Single photon exchange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reaction  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5A85CD-438A-1072-9898-35DDD5038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04" y="1113866"/>
                <a:ext cx="7241534" cy="1200329"/>
              </a:xfrm>
              <a:prstGeom prst="rect">
                <a:avLst/>
              </a:prstGeom>
              <a:blipFill>
                <a:blip r:embed="rId3"/>
                <a:stretch>
                  <a:fillRect l="-1226" t="-3125" r="-35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2EAE26-B34B-21E5-C211-26BD5AAC290C}"/>
              </a:ext>
            </a:extLst>
          </p:cNvPr>
          <p:cNvSpPr txBox="1"/>
          <p:nvPr/>
        </p:nvSpPr>
        <p:spPr>
          <a:xfrm>
            <a:off x="414604" y="4531457"/>
            <a:ext cx="1148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AI/ML capable of reconstructing the </a:t>
            </a:r>
            <a:r>
              <a:rPr lang="en-US" sz="2000" dirty="0">
                <a:latin typeface="Symbol" pitchFamily="2" charset="2"/>
                <a:cs typeface="Arial" panose="020B0604020202020204" pitchFamily="34" charset="0"/>
              </a:rPr>
              <a:t>j-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dependence from the studies of the measured two-fold differential cross sections?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the use of AI/ML improve knowledge of exclusive structure functions beyond the limitations imposed by restricted data coverage over azimuthal/polar angles?</a:t>
            </a:r>
            <a:endParaRPr lang="en-US" sz="2000" dirty="0">
              <a:latin typeface="Symbol" pitchFamily="2" charset="2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044D-7360-9BD9-94AA-E0F60502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8264-0027-768F-A6F9-07F19D3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89673" cy="714375"/>
          </a:xfrm>
        </p:spPr>
        <p:txBody>
          <a:bodyPr>
            <a:normAutofit/>
          </a:bodyPr>
          <a:lstStyle/>
          <a:p>
            <a:r>
              <a:rPr lang="en-US" sz="3600" dirty="0"/>
              <a:t>Input – Dataset from the Measurements with CLAS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49A7-A43B-2B41-3A59-EF0DE4EE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26" y="656854"/>
            <a:ext cx="10977596" cy="838173"/>
          </a:xfrm>
        </p:spPr>
        <p:txBody>
          <a:bodyPr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measured cross sections are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storedCLAS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Physics Database</a:t>
            </a:r>
            <a:endParaRPr lang="en-GB" b="0" dirty="0">
              <a:effectLst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created in collaboration between Hall B at Jefferson Lab and SINP MSU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https://clas.sinp.msu.ru/cgi-bin/jlab/db.cgi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2FFD32-6196-1CC5-6D59-CF6786D9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033948"/>
            <a:ext cx="7281862" cy="48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6240E-B2BA-ACE3-473C-525C9BE4F5BE}"/>
                  </a:ext>
                </a:extLst>
              </p:cNvPr>
              <p:cNvSpPr txBox="1"/>
              <p:nvPr/>
            </p:nvSpPr>
            <p:spPr>
              <a:xfrm>
                <a:off x="0" y="4446072"/>
                <a:ext cx="3470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∈{5.754, 5.499, 1.515}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6240E-B2BA-ACE3-473C-525C9BE4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6072"/>
                <a:ext cx="3470601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A77F-1406-305E-59E9-D025C0EA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2E0C8-0058-7151-00F3-977B9AAF8DC6}"/>
              </a:ext>
            </a:extLst>
          </p:cNvPr>
          <p:cNvSpPr txBox="1"/>
          <p:nvPr/>
        </p:nvSpPr>
        <p:spPr>
          <a:xfrm>
            <a:off x="158813" y="3429000"/>
            <a:ext cx="250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energies for the data included in AI/ML studies:</a:t>
            </a:r>
          </a:p>
        </p:txBody>
      </p:sp>
    </p:spTree>
    <p:extLst>
      <p:ext uri="{BB962C8B-B14F-4D97-AF65-F5344CB8AC3E}">
        <p14:creationId xmlns:p14="http://schemas.microsoft.com/office/powerpoint/2010/main" val="40198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9A94-A235-81A1-7985-BEEBCEAB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1" y="285007"/>
            <a:ext cx="11863449" cy="57785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 – Kinematic coverage of the measured with CLAS </a:t>
            </a:r>
            <a:r>
              <a:rPr lang="en-US" dirty="0" err="1">
                <a:latin typeface="Symbol" pitchFamily="2" charset="2"/>
              </a:rPr>
              <a:t>p</a:t>
            </a:r>
            <a:r>
              <a:rPr lang="en-US" baseline="30000" dirty="0" err="1"/>
              <a:t>+</a:t>
            </a:r>
            <a:r>
              <a:rPr lang="en-US" dirty="0" err="1"/>
              <a:t>n</a:t>
            </a:r>
            <a:r>
              <a:rPr lang="en-US" dirty="0"/>
              <a:t> cross sections  </a:t>
            </a:r>
          </a:p>
        </p:txBody>
      </p:sp>
      <p:pic>
        <p:nvPicPr>
          <p:cNvPr id="4" name="Picture 3" descr="A graph of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6E638781-A248-AF3A-BD88-2AB17343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74" y="1242277"/>
            <a:ext cx="7367251" cy="56157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7FFD52-7CF5-AE5E-AE22-05576902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16E1-B629-7688-209C-0F78231C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"/>
            <a:ext cx="5076825" cy="463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neural Network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2EE659-2DF6-EC72-E3FF-12046131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3" y="2200949"/>
            <a:ext cx="3212548" cy="21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A71BC1E6-84CD-93C0-704C-D145A56D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83" y="2075816"/>
            <a:ext cx="3411193" cy="23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3133A04-F4FF-6043-4E59-A452C9A1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28" y="2602214"/>
            <a:ext cx="455762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0AC4B6-429F-73DF-FE23-E6247A6354BF}"/>
              </a:ext>
            </a:extLst>
          </p:cNvPr>
          <p:cNvCxnSpPr/>
          <p:nvPr/>
        </p:nvCxnSpPr>
        <p:spPr>
          <a:xfrm>
            <a:off x="3591484" y="3264996"/>
            <a:ext cx="4945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0427C0-D91A-6EB0-2AB4-2ECA1320045D}"/>
              </a:ext>
            </a:extLst>
          </p:cNvPr>
          <p:cNvCxnSpPr/>
          <p:nvPr/>
        </p:nvCxnSpPr>
        <p:spPr>
          <a:xfrm>
            <a:off x="7002677" y="3264996"/>
            <a:ext cx="4945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834E4E-C5C9-D6DF-17FE-E7BCC4F97E8A}"/>
              </a:ext>
            </a:extLst>
          </p:cNvPr>
          <p:cNvSpPr txBox="1"/>
          <p:nvPr/>
        </p:nvSpPr>
        <p:spPr>
          <a:xfrm>
            <a:off x="477850" y="1693895"/>
            <a:ext cx="291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Input – experimental data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BDA7C-F813-9A94-6CF8-B75690187D8A}"/>
              </a:ext>
            </a:extLst>
          </p:cNvPr>
          <p:cNvSpPr txBox="1"/>
          <p:nvPr/>
        </p:nvSpPr>
        <p:spPr>
          <a:xfrm>
            <a:off x="4646934" y="1693895"/>
            <a:ext cx="175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Neural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94B653-A4AF-87B6-8630-4373440DBCCD}"/>
                  </a:ext>
                </a:extLst>
              </p:cNvPr>
              <p:cNvSpPr txBox="1"/>
              <p:nvPr/>
            </p:nvSpPr>
            <p:spPr>
              <a:xfrm>
                <a:off x="8501646" y="1632917"/>
                <a:ext cx="2806131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– prediction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GB" sz="1800" dirty="0"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94B653-A4AF-87B6-8630-4373440DB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46" y="1632917"/>
                <a:ext cx="2806131" cy="491288"/>
              </a:xfrm>
              <a:prstGeom prst="rect">
                <a:avLst/>
              </a:prstGeom>
              <a:blipFill>
                <a:blip r:embed="rId5"/>
                <a:stretch>
                  <a:fillRect l="-1802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F09C2-D25C-F563-58B7-555635F7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88E60-B35D-F65F-CEF7-78A50B0A1D6E}"/>
              </a:ext>
            </a:extLst>
          </p:cNvPr>
          <p:cNvSpPr txBox="1"/>
          <p:nvPr/>
        </p:nvSpPr>
        <p:spPr>
          <a:xfrm>
            <a:off x="201396" y="4897076"/>
            <a:ext cx="120856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This work consists of training a neural network based on the presented dataset to be able to predict differential cross sections on the user-defined grid of kinematic variables</a:t>
            </a:r>
          </a:p>
        </p:txBody>
      </p:sp>
    </p:spTree>
    <p:extLst>
      <p:ext uri="{BB962C8B-B14F-4D97-AF65-F5344CB8AC3E}">
        <p14:creationId xmlns:p14="http://schemas.microsoft.com/office/powerpoint/2010/main" val="218083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0284-F0BB-3BBB-E1EA-0AE14355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672013" cy="563563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architecture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B5E266-1089-B98A-3A7F-2657EAF3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3" y="1191384"/>
            <a:ext cx="8558213" cy="44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85161-CD22-596B-8104-0E8785F3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7E6D2-5804-CF58-1256-12AB1CD31BDD}"/>
              </a:ext>
            </a:extLst>
          </p:cNvPr>
          <p:cNvSpPr txBox="1"/>
          <p:nvPr/>
        </p:nvSpPr>
        <p:spPr>
          <a:xfrm>
            <a:off x="9108374" y="0"/>
            <a:ext cx="3083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Rumelhart</a:t>
            </a: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D., Hinton, G. &amp; Williams, R. </a:t>
            </a:r>
          </a:p>
          <a:p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Learning representations by back-propagating errors. </a:t>
            </a:r>
            <a:r>
              <a:rPr lang="en-GB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Nature</a:t>
            </a: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</a:t>
            </a:r>
            <a:r>
              <a:rPr lang="en-GB" sz="12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323</a:t>
            </a: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533–536 (1986). https://</a:t>
            </a:r>
            <a:r>
              <a:rPr lang="en-GB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doi.org</a:t>
            </a: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/10.1038/323533a0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227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B4F5-9727-EB81-C1E6-C51EE999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34"/>
            <a:ext cx="7529514" cy="806450"/>
          </a:xfrm>
        </p:spPr>
        <p:txBody>
          <a:bodyPr>
            <a:noAutofit/>
          </a:bodyPr>
          <a:lstStyle/>
          <a:p>
            <a:r>
              <a:rPr lang="en-US" sz="3600" dirty="0"/>
              <a:t>Validation – baseline: Quality of the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340C1-9C2B-3197-04A9-D25EA88A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19F-BA41-C64F-B371-6E39044EDCEB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D3CA38-B3D5-14BD-69DF-A44D972A85AF}"/>
              </a:ext>
            </a:extLst>
          </p:cNvPr>
          <p:cNvGrpSpPr/>
          <p:nvPr/>
        </p:nvGrpSpPr>
        <p:grpSpPr>
          <a:xfrm>
            <a:off x="-15529" y="3602832"/>
            <a:ext cx="8797959" cy="1033846"/>
            <a:chOff x="1389138" y="1211492"/>
            <a:chExt cx="8797959" cy="1033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1B4CC5-B2C8-15AA-4311-587665B8448C}"/>
                </a:ext>
              </a:extLst>
            </p:cNvPr>
            <p:cNvSpPr txBox="1"/>
            <p:nvPr/>
          </p:nvSpPr>
          <p:spPr>
            <a:xfrm>
              <a:off x="1389138" y="1211492"/>
              <a:ext cx="8797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Mean absolute error of cross-section prediction on a test sample: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286E54-CA72-A965-99C5-D187C540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9139" y="1689555"/>
              <a:ext cx="6487030" cy="55578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BDF713-7C31-3D3C-7DE3-9F2265D1AC41}"/>
              </a:ext>
            </a:extLst>
          </p:cNvPr>
          <p:cNvGrpSpPr/>
          <p:nvPr/>
        </p:nvGrpSpPr>
        <p:grpSpPr>
          <a:xfrm>
            <a:off x="-15529" y="1759658"/>
            <a:ext cx="9133490" cy="1181176"/>
            <a:chOff x="1523486" y="4650220"/>
            <a:chExt cx="9133490" cy="11811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B9CD5-33D8-768D-F9FF-DD39382E7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3486" y="5111885"/>
              <a:ext cx="7772400" cy="7195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D9A3A5-40CE-5FFA-ED83-2A0029DAEC35}"/>
                </a:ext>
              </a:extLst>
            </p:cNvPr>
            <p:cNvSpPr txBox="1"/>
            <p:nvPr/>
          </p:nvSpPr>
          <p:spPr>
            <a:xfrm>
              <a:off x="1663939" y="4650220"/>
              <a:ext cx="899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Average </a:t>
              </a:r>
              <a:r>
                <a:rPr lang="en-US" sz="2400" dirty="0"/>
                <a:t>value and statistical error of cross sections (experimental):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46B092-6D84-0CED-926D-46A9ECB2DA6A}"/>
                  </a:ext>
                </a:extLst>
              </p:cNvPr>
              <p:cNvSpPr txBox="1"/>
              <p:nvPr/>
            </p:nvSpPr>
            <p:spPr>
              <a:xfrm>
                <a:off x="7529514" y="99873"/>
                <a:ext cx="4612330" cy="8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𝑒𝑥𝑝𝑒𝑟𝑖𝑚𝑒𝑛𝑡𝑎𝑙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𝑝𝑟𝑒𝑑𝑖𝑐𝑡𝑒𝑑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46B092-6D84-0CED-926D-46A9ECB2D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514" y="99873"/>
                <a:ext cx="4612330" cy="880882"/>
              </a:xfrm>
              <a:prstGeom prst="rect">
                <a:avLst/>
              </a:prstGeom>
              <a:blipFill>
                <a:blip r:embed="rId5"/>
                <a:stretch>
                  <a:fillRect t="-91549" b="-1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381DC14-3664-04D4-0AB6-D7F460E92C9F}"/>
              </a:ext>
            </a:extLst>
          </p:cNvPr>
          <p:cNvSpPr txBox="1"/>
          <p:nvPr/>
        </p:nvSpPr>
        <p:spPr>
          <a:xfrm>
            <a:off x="0" y="5306814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/>
                <a:latin typeface="Helvetica Neue" panose="02000503000000020004" pitchFamily="2" charset="0"/>
              </a:rPr>
              <a:t>MAE error is smaller than </a:t>
            </a:r>
            <a:r>
              <a:rPr lang="en-GB" sz="2800" dirty="0">
                <a:latin typeface="Helvetica Neue" panose="02000503000000020004" pitchFamily="2" charset="0"/>
              </a:rPr>
              <a:t>average </a:t>
            </a:r>
            <a:r>
              <a:rPr lang="en-GB" sz="2800" dirty="0">
                <a:effectLst/>
                <a:latin typeface="Helvetica Neue" panose="02000503000000020004" pitchFamily="2" charset="0"/>
              </a:rPr>
              <a:t>error of differential cross-section</a:t>
            </a:r>
            <a:r>
              <a:rPr lang="ru-RU" sz="2800" dirty="0">
                <a:latin typeface="Helvetica Neue" panose="02000503000000020004" pitchFamily="2" charset="0"/>
              </a:rPr>
              <a:t>.</a:t>
            </a:r>
            <a:endParaRPr lang="en-GB" sz="2800" dirty="0">
              <a:effectLst/>
              <a:latin typeface="Helvetica Neue" panose="02000503000000020004" pitchFamily="2" charset="0"/>
            </a:endParaRPr>
          </a:p>
          <a:p>
            <a:r>
              <a:rPr lang="en-GB" sz="2800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Good quality of training!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3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10883</TotalTime>
  <Words>1235</Words>
  <Application>Microsoft Macintosh PowerPoint</Application>
  <PresentationFormat>Widescreen</PresentationFormat>
  <Paragraphs>140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-apple-system</vt:lpstr>
      <vt:lpstr>Aptos</vt:lpstr>
      <vt:lpstr>Aptos Display</vt:lpstr>
      <vt:lpstr>Arial</vt:lpstr>
      <vt:lpstr>Cambria Math</vt:lpstr>
      <vt:lpstr>Helvetica Neue</vt:lpstr>
      <vt:lpstr>Symbol</vt:lpstr>
      <vt:lpstr>Times New Roman</vt:lpstr>
      <vt:lpstr>Wingdings</vt:lpstr>
      <vt:lpstr>Office Theme</vt:lpstr>
      <vt:lpstr>AI-driven evaluation of π^+ n electroproduction cross sections and structure functions from the CLAS data</vt:lpstr>
      <vt:lpstr>Kinematics of a single pion electroproduction</vt:lpstr>
      <vt:lpstr>Objectives for AI/ML-driven Studies of  the p+n Electroproduction Data</vt:lpstr>
      <vt:lpstr>The final p+ distribution over azimuthal angle j</vt:lpstr>
      <vt:lpstr>Input – Dataset from the Measurements with CLAS</vt:lpstr>
      <vt:lpstr>Input – Kinematic coverage of the measured with CLAS p+n cross sections  </vt:lpstr>
      <vt:lpstr>The neural Network</vt:lpstr>
      <vt:lpstr>Network architecture</vt:lpstr>
      <vt:lpstr>Validation – baseline: Quality of the training</vt:lpstr>
      <vt:lpstr>PowerPoint Presentation</vt:lpstr>
      <vt:lpstr>E = 5.754 GeV; Q^2 = 2.915 〖GeV〗^2 - 1st resonance maximum</vt:lpstr>
      <vt:lpstr>PowerPoint Presentation</vt:lpstr>
      <vt:lpstr>E = 5.754 GeV; Q^2 = 2.915 〖GeV〗^2 - 3rd resonance maximum</vt:lpstr>
      <vt:lpstr>Structure functions from the moments over f for the predicted  cross-sections</vt:lpstr>
      <vt:lpstr>E = 5.754 GeV; Q^2 = 2.915 〖GeV〗^2 - A function defined in slide # 4</vt:lpstr>
      <vt:lpstr>E = 5.754 GeV; Q^2 = 2.915 〖GeV〗^2 - B function</vt:lpstr>
      <vt:lpstr>E = 5.754 GeV; Q^2 = 2.915 〖GeV〗^2 - C function</vt:lpstr>
      <vt:lpstr>Conclusions</vt:lpstr>
      <vt:lpstr>Thank you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Andrey Golda</dc:creator>
  <cp:lastModifiedBy>Andrey Golda</cp:lastModifiedBy>
  <cp:revision>11</cp:revision>
  <dcterms:created xsi:type="dcterms:W3CDTF">2024-10-13T13:10:10Z</dcterms:created>
  <dcterms:modified xsi:type="dcterms:W3CDTF">2024-10-29T09:47:49Z</dcterms:modified>
</cp:coreProperties>
</file>