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3" r:id="rId2"/>
    <p:sldMasterId id="2147483701" r:id="rId3"/>
    <p:sldMasterId id="2147483715" r:id="rId4"/>
    <p:sldMasterId id="2147483728" r:id="rId5"/>
  </p:sldMasterIdLst>
  <p:notesMasterIdLst>
    <p:notesMasterId r:id="rId46"/>
  </p:notesMasterIdLst>
  <p:sldIdLst>
    <p:sldId id="3900" r:id="rId6"/>
    <p:sldId id="5874" r:id="rId7"/>
    <p:sldId id="5425" r:id="rId8"/>
    <p:sldId id="1579" r:id="rId9"/>
    <p:sldId id="352" r:id="rId10"/>
    <p:sldId id="5875" r:id="rId11"/>
    <p:sldId id="606" r:id="rId12"/>
    <p:sldId id="619" r:id="rId13"/>
    <p:sldId id="620" r:id="rId14"/>
    <p:sldId id="621" r:id="rId15"/>
    <p:sldId id="328" r:id="rId16"/>
    <p:sldId id="5876" r:id="rId17"/>
    <p:sldId id="257" r:id="rId18"/>
    <p:sldId id="258" r:id="rId19"/>
    <p:sldId id="259" r:id="rId20"/>
    <p:sldId id="5507" r:id="rId21"/>
    <p:sldId id="297" r:id="rId22"/>
    <p:sldId id="298" r:id="rId23"/>
    <p:sldId id="5878" r:id="rId24"/>
    <p:sldId id="5879" r:id="rId25"/>
    <p:sldId id="5880" r:id="rId26"/>
    <p:sldId id="4001" r:id="rId27"/>
    <p:sldId id="5510" r:id="rId28"/>
    <p:sldId id="5498" r:id="rId29"/>
    <p:sldId id="5487" r:id="rId30"/>
    <p:sldId id="5873" r:id="rId31"/>
    <p:sldId id="5514" r:id="rId32"/>
    <p:sldId id="5501" r:id="rId33"/>
    <p:sldId id="5517" r:id="rId34"/>
    <p:sldId id="3992" r:id="rId35"/>
    <p:sldId id="5475" r:id="rId36"/>
    <p:sldId id="5511" r:id="rId37"/>
    <p:sldId id="5469" r:id="rId38"/>
    <p:sldId id="5477" r:id="rId39"/>
    <p:sldId id="5877" r:id="rId40"/>
    <p:sldId id="5454" r:id="rId41"/>
    <p:sldId id="5518" r:id="rId42"/>
    <p:sldId id="5515" r:id="rId43"/>
    <p:sldId id="5512" r:id="rId44"/>
    <p:sldId id="5486"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BF4"/>
    <a:srgbClr val="C468F3"/>
    <a:srgbClr val="1C6EFF"/>
    <a:srgbClr val="0D36B6"/>
    <a:srgbClr val="FF2AF7"/>
    <a:srgbClr val="2D6FFF"/>
    <a:srgbClr val="016BDA"/>
    <a:srgbClr val="01FFFF"/>
    <a:srgbClr val="FBD44F"/>
    <a:srgbClr val="316F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463" autoAdjust="0"/>
    <p:restoredTop sz="91805" autoAdjust="0"/>
  </p:normalViewPr>
  <p:slideViewPr>
    <p:cSldViewPr snapToGrid="0" snapToObjects="1">
      <p:cViewPr varScale="1">
        <p:scale>
          <a:sx n="105" d="100"/>
          <a:sy n="105" d="100"/>
        </p:scale>
        <p:origin x="1048" y="1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48" d="100"/>
          <a:sy n="48" d="100"/>
        </p:scale>
        <p:origin x="2664"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11/15/24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1</a:t>
            </a:fld>
            <a:endParaRPr lang="en-US"/>
          </a:p>
        </p:txBody>
      </p:sp>
    </p:spTree>
    <p:extLst>
      <p:ext uri="{BB962C8B-B14F-4D97-AF65-F5344CB8AC3E}">
        <p14:creationId xmlns:p14="http://schemas.microsoft.com/office/powerpoint/2010/main" val="129777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6B486-E18D-8C49-8AB8-D9329548D07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006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55359">
              <a:defRPr/>
            </a:pPr>
            <a:fld id="{AA4E3B59-01CF-4943-BD82-DBFDC4E6B89B}" type="slidenum">
              <a:rPr lang="en-US">
                <a:solidFill>
                  <a:prstClr val="black"/>
                </a:solidFill>
                <a:latin typeface="Calibri" panose="020F0502020204030204"/>
              </a:rPr>
              <a:pPr defTabSz="955359">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990910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26</a:t>
            </a:fld>
            <a:endParaRPr lang="en-US"/>
          </a:p>
        </p:txBody>
      </p:sp>
    </p:spTree>
    <p:extLst>
      <p:ext uri="{BB962C8B-B14F-4D97-AF65-F5344CB8AC3E}">
        <p14:creationId xmlns:p14="http://schemas.microsoft.com/office/powerpoint/2010/main" val="1507760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30</a:t>
            </a:fld>
            <a:endParaRPr lang="en-US"/>
          </a:p>
        </p:txBody>
      </p:sp>
    </p:spTree>
    <p:extLst>
      <p:ext uri="{BB962C8B-B14F-4D97-AF65-F5344CB8AC3E}">
        <p14:creationId xmlns:p14="http://schemas.microsoft.com/office/powerpoint/2010/main" val="1448101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35</a:t>
            </a:fld>
            <a:endParaRPr lang="en-US"/>
          </a:p>
        </p:txBody>
      </p:sp>
    </p:spTree>
    <p:extLst>
      <p:ext uri="{BB962C8B-B14F-4D97-AF65-F5344CB8AC3E}">
        <p14:creationId xmlns:p14="http://schemas.microsoft.com/office/powerpoint/2010/main" val="1982175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36</a:t>
            </a:fld>
            <a:endParaRPr lang="en-US"/>
          </a:p>
        </p:txBody>
      </p:sp>
    </p:spTree>
    <p:extLst>
      <p:ext uri="{BB962C8B-B14F-4D97-AF65-F5344CB8AC3E}">
        <p14:creationId xmlns:p14="http://schemas.microsoft.com/office/powerpoint/2010/main" val="2873518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37</a:t>
            </a:fld>
            <a:endParaRPr lang="en-US"/>
          </a:p>
        </p:txBody>
      </p:sp>
    </p:spTree>
    <p:extLst>
      <p:ext uri="{BB962C8B-B14F-4D97-AF65-F5344CB8AC3E}">
        <p14:creationId xmlns:p14="http://schemas.microsoft.com/office/powerpoint/2010/main" val="962684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38</a:t>
            </a:fld>
            <a:endParaRPr lang="en-US"/>
          </a:p>
        </p:txBody>
      </p:sp>
    </p:spTree>
    <p:extLst>
      <p:ext uri="{BB962C8B-B14F-4D97-AF65-F5344CB8AC3E}">
        <p14:creationId xmlns:p14="http://schemas.microsoft.com/office/powerpoint/2010/main" val="34105653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fld id="{BDC57488-3539-8349-95E7-E0E3D7B2EDB0}" type="datetime2">
              <a:rPr lang="en-US" smtClean="0"/>
              <a:pPr/>
              <a:t>Friday, November 15, 2024</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fld id="{BDC57488-3539-8349-95E7-E0E3D7B2EDB0}" type="datetime2">
              <a:rPr lang="en-US" smtClean="0"/>
              <a:pPr/>
              <a:t>Friday, November 15, 2024</a:t>
            </a:fld>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Jlab -blank">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pPr defTabSz="685800">
              <a:defRPr/>
            </a:pPr>
            <a:fld id="{07E1C93C-5050-FC42-8F10-D22D4F119D13}" type="slidenum">
              <a:rPr lang="en-US" smtClean="0">
                <a:solidFill>
                  <a:srgbClr val="000000"/>
                </a:solidFill>
              </a:rPr>
              <a:pPr defTabSz="685800">
                <a:defRPr/>
              </a:pPr>
              <a:t>‹#›</a:t>
            </a:fld>
            <a:endParaRPr lang="en-US" dirty="0">
              <a:solidFill>
                <a:srgbClr val="000000"/>
              </a:solidFill>
            </a:endParaRPr>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
        <p:nvSpPr>
          <p:cNvPr id="10" name="Footer Placeholder 3"/>
          <p:cNvSpPr>
            <a:spLocks noGrp="1"/>
          </p:cNvSpPr>
          <p:nvPr>
            <p:ph type="ftr" sz="quarter" idx="11"/>
          </p:nvPr>
        </p:nvSpPr>
        <p:spPr>
          <a:xfrm>
            <a:off x="308920" y="6467336"/>
            <a:ext cx="3917888" cy="311322"/>
          </a:xfrm>
        </p:spPr>
        <p:txBody>
          <a:bodyPr/>
          <a:lstStyle>
            <a:lvl1pPr algn="l">
              <a:defRPr>
                <a:solidFill>
                  <a:schemeClr val="tx1"/>
                </a:solidFill>
              </a:defRPr>
            </a:lvl1pPr>
          </a:lstStyle>
          <a:p>
            <a:pPr defTabSz="685800">
              <a:defRPr/>
            </a:pPr>
            <a:r>
              <a:rPr lang="en-US" sz="825">
                <a:solidFill>
                  <a:srgbClr val="000000"/>
                </a:solidFill>
                <a:latin typeface="Arial" charset="0"/>
                <a:cs typeface="+mn-cs"/>
              </a:rPr>
              <a:t>Physics Colloquium ODU 4 October 2022</a:t>
            </a:r>
            <a:endParaRPr lang="en-US" sz="825" dirty="0">
              <a:solidFill>
                <a:srgbClr val="000000"/>
              </a:solidFill>
              <a:latin typeface="Arial" charset="0"/>
              <a:cs typeface="+mn-cs"/>
            </a:endParaRPr>
          </a:p>
        </p:txBody>
      </p:sp>
    </p:spTree>
    <p:extLst>
      <p:ext uri="{BB962C8B-B14F-4D97-AF65-F5344CB8AC3E}">
        <p14:creationId xmlns:p14="http://schemas.microsoft.com/office/powerpoint/2010/main" val="2853398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print">
            <a:alphaModFix amt="43000"/>
            <a:extLst>
              <a:ext uri="{28A0092B-C50C-407E-A947-70E740481C1C}">
                <a14:useLocalDpi xmlns:a14="http://schemas.microsoft.com/office/drawing/2010/main" val="0"/>
              </a:ext>
            </a:extLst>
          </a:blip>
          <a:srcRect l="12397" t="29473" r="6129" b="9474"/>
          <a:stretch/>
        </p:blipFill>
        <p:spPr>
          <a:xfrm>
            <a:off x="0" y="1"/>
            <a:ext cx="9144000" cy="6076045"/>
          </a:xfrm>
          <a:prstGeom prst="rect">
            <a:avLst/>
          </a:prstGeom>
        </p:spPr>
      </p:pic>
      <p:sp>
        <p:nvSpPr>
          <p:cNvPr id="10" name="TextBox 9"/>
          <p:cNvSpPr txBox="1"/>
          <p:nvPr userDrawn="1"/>
        </p:nvSpPr>
        <p:spPr>
          <a:xfrm>
            <a:off x="254321" y="6343230"/>
            <a:ext cx="2020221" cy="438582"/>
          </a:xfrm>
          <a:prstGeom prst="rect">
            <a:avLst/>
          </a:prstGeom>
          <a:noFill/>
        </p:spPr>
        <p:txBody>
          <a:bodyPr wrap="square" rtlCol="0">
            <a:spAutoFit/>
          </a:bodyPr>
          <a:lstStyle/>
          <a:p>
            <a:pPr marL="0" marR="0" lvl="0" indent="0" algn="l" defTabSz="685983" rtl="0" eaLnBrk="1" fontAlgn="base" latinLnBrk="0" hangingPunct="1">
              <a:lnSpc>
                <a:spcPct val="100000"/>
              </a:lnSpc>
              <a:spcBef>
                <a:spcPct val="0"/>
              </a:spcBef>
              <a:spcAft>
                <a:spcPct val="0"/>
              </a:spcAft>
              <a:buClrTx/>
              <a:buSzTx/>
              <a:buFontTx/>
              <a:buNone/>
              <a:tabLst/>
              <a:defRPr/>
            </a:pPr>
            <a:r>
              <a:rPr kumimoji="0" lang="en-US" sz="750" b="0" i="0" u="none" strike="noStrike" kern="1200" cap="none" spc="0" normalizeH="0" baseline="0" noProof="0" dirty="0">
                <a:ln>
                  <a:noFill/>
                </a:ln>
                <a:solidFill>
                  <a:srgbClr val="C00000"/>
                </a:solidFill>
                <a:effectLst/>
                <a:uLnTx/>
                <a:uFillTx/>
                <a:latin typeface="Arial" charset="0"/>
                <a:ea typeface="+mn-ea"/>
                <a:cs typeface="Arial" charset="0"/>
              </a:rPr>
              <a:t>TJNAF is managed by Jefferson Science Associates for the US Department of Energy</a:t>
            </a:r>
          </a:p>
        </p:txBody>
      </p:sp>
      <p:sp>
        <p:nvSpPr>
          <p:cNvPr id="2" name="Title 1"/>
          <p:cNvSpPr>
            <a:spLocks noGrp="1"/>
          </p:cNvSpPr>
          <p:nvPr userDrawn="1">
            <p:ph type="ctrTitle"/>
          </p:nvPr>
        </p:nvSpPr>
        <p:spPr>
          <a:xfrm>
            <a:off x="254320" y="610558"/>
            <a:ext cx="8670778" cy="386773"/>
          </a:xfrm>
        </p:spPr>
        <p:txBody>
          <a:bodyPr/>
          <a:lstStyle>
            <a:lvl1pPr algn="l">
              <a:defRPr sz="2251" b="1" baseline="0">
                <a:solidFill>
                  <a:srgbClr val="BE1D1D"/>
                </a:solidFill>
                <a:latin typeface="+mn-lt"/>
              </a:defRPr>
            </a:lvl1pPr>
          </a:lstStyle>
          <a:p>
            <a:r>
              <a:rPr lang="en-US" dirty="0"/>
              <a:t>Click to edit Master title style</a:t>
            </a:r>
          </a:p>
        </p:txBody>
      </p:sp>
      <p:sp>
        <p:nvSpPr>
          <p:cNvPr id="3" name="Subtitle 2"/>
          <p:cNvSpPr>
            <a:spLocks noGrp="1"/>
          </p:cNvSpPr>
          <p:nvPr userDrawn="1">
            <p:ph type="subTitle" idx="1" hasCustomPrompt="1"/>
          </p:nvPr>
        </p:nvSpPr>
        <p:spPr>
          <a:xfrm>
            <a:off x="254320" y="4070981"/>
            <a:ext cx="8365543" cy="1246977"/>
          </a:xfrm>
        </p:spPr>
        <p:txBody>
          <a:bodyPr/>
          <a:lstStyle>
            <a:lvl1pPr marL="0" marR="0" indent="0" algn="l" defTabSz="685983" rtl="0" eaLnBrk="1" fontAlgn="auto" latinLnBrk="0" hangingPunct="1">
              <a:lnSpc>
                <a:spcPct val="100000"/>
              </a:lnSpc>
              <a:spcBef>
                <a:spcPts val="0"/>
              </a:spcBef>
              <a:spcAft>
                <a:spcPts val="0"/>
              </a:spcAft>
              <a:buClrTx/>
              <a:buSzTx/>
              <a:buFontTx/>
              <a:buNone/>
              <a:tabLst/>
              <a:defRPr sz="1800">
                <a:solidFill>
                  <a:schemeClr val="tx1"/>
                </a:solidFill>
                <a:latin typeface="Arial" panose="020B0604020202020204" pitchFamily="34" charset="0"/>
                <a:cs typeface="Arial" panose="020B0604020202020204" pitchFamily="34" charset="0"/>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767049" y="6341580"/>
            <a:ext cx="1319496"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9124265"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0" y="6063449"/>
            <a:ext cx="9144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610518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7661" y="310208"/>
            <a:ext cx="8628678" cy="386773"/>
          </a:xfrm>
        </p:spPr>
        <p:txBody>
          <a:bodyPr/>
          <a:lstStyle>
            <a:lvl1pPr>
              <a:defRPr>
                <a:solidFill>
                  <a:srgbClr val="BE1D1D"/>
                </a:solidFill>
              </a:defRPr>
            </a:lvl1pPr>
          </a:lstStyle>
          <a:p>
            <a:r>
              <a:rPr lang="en-US" dirty="0"/>
              <a:t>Click to edit Master title style</a:t>
            </a:r>
          </a:p>
        </p:txBody>
      </p:sp>
    </p:spTree>
    <p:extLst>
      <p:ext uri="{BB962C8B-B14F-4D97-AF65-F5344CB8AC3E}">
        <p14:creationId xmlns:p14="http://schemas.microsoft.com/office/powerpoint/2010/main" val="4026245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8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9621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672" y="161927"/>
            <a:ext cx="8568927" cy="484748"/>
          </a:xfrm>
        </p:spPr>
        <p:txBody>
          <a:bodyPr/>
          <a:lstStyle>
            <a:lvl1pPr>
              <a:defRPr>
                <a:solidFill>
                  <a:srgbClr val="A91B1B"/>
                </a:solidFill>
              </a:defRPr>
            </a:lvl1pPr>
          </a:lstStyle>
          <a:p>
            <a:r>
              <a:rPr lang="en-US" dirty="0"/>
              <a:t>Click to edit Master title style</a:t>
            </a:r>
          </a:p>
        </p:txBody>
      </p:sp>
      <p:sp>
        <p:nvSpPr>
          <p:cNvPr id="3" name="Content Placeholder 2"/>
          <p:cNvSpPr>
            <a:spLocks noGrp="1"/>
          </p:cNvSpPr>
          <p:nvPr>
            <p:ph idx="1"/>
          </p:nvPr>
        </p:nvSpPr>
        <p:spPr>
          <a:xfrm>
            <a:off x="260673" y="1508760"/>
            <a:ext cx="8529578"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112044" indent="-166688">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D9CE46E7-6323-DC6D-B5A9-2715ED47195A}"/>
              </a:ext>
            </a:extLst>
          </p:cNvPr>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6812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fld id="{BDC57488-3539-8349-95E7-E0E3D7B2EDB0}" type="datetime2">
              <a:rPr lang="en-US" smtClean="0"/>
              <a:pPr/>
              <a:t>Friday, November 15, 2024</a:t>
            </a:fld>
            <a:endParaRPr lang="en-US" dirty="0"/>
          </a:p>
        </p:txBody>
      </p:sp>
    </p:spTree>
    <p:extLst>
      <p:ext uri="{BB962C8B-B14F-4D97-AF65-F5344CB8AC3E}">
        <p14:creationId xmlns:p14="http://schemas.microsoft.com/office/powerpoint/2010/main" val="2970636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8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910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4329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871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8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776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461713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3494505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3532269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28709584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fld id="{BDC57488-3539-8349-95E7-E0E3D7B2EDB0}" type="datetime2">
              <a:rPr lang="en-US" smtClean="0"/>
              <a:pPr/>
              <a:t>Friday, November 15, 2024</a:t>
            </a:fld>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82134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Jlab -blank">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pPr defTabSz="685800">
              <a:defRPr/>
            </a:pPr>
            <a:fld id="{07E1C93C-5050-FC42-8F10-D22D4F119D13}" type="slidenum">
              <a:rPr lang="en-US" smtClean="0">
                <a:solidFill>
                  <a:srgbClr val="000000"/>
                </a:solidFill>
              </a:rPr>
              <a:pPr defTabSz="685800">
                <a:defRPr/>
              </a:pPr>
              <a:t>‹#›</a:t>
            </a:fld>
            <a:endParaRPr lang="en-US" dirty="0">
              <a:solidFill>
                <a:srgbClr val="000000"/>
              </a:solidFill>
            </a:endParaRPr>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
        <p:nvSpPr>
          <p:cNvPr id="10" name="Footer Placeholder 3"/>
          <p:cNvSpPr>
            <a:spLocks noGrp="1"/>
          </p:cNvSpPr>
          <p:nvPr>
            <p:ph type="ftr" sz="quarter" idx="11"/>
          </p:nvPr>
        </p:nvSpPr>
        <p:spPr>
          <a:xfrm>
            <a:off x="308920" y="6467336"/>
            <a:ext cx="3917888" cy="311322"/>
          </a:xfrm>
        </p:spPr>
        <p:txBody>
          <a:bodyPr/>
          <a:lstStyle>
            <a:lvl1pPr algn="l">
              <a:defRPr>
                <a:solidFill>
                  <a:schemeClr val="tx1"/>
                </a:solidFill>
              </a:defRPr>
            </a:lvl1pPr>
          </a:lstStyle>
          <a:p>
            <a:pPr defTabSz="685800">
              <a:defRPr/>
            </a:pPr>
            <a:r>
              <a:rPr lang="en-US" sz="825">
                <a:solidFill>
                  <a:srgbClr val="000000"/>
                </a:solidFill>
                <a:latin typeface="Arial" charset="0"/>
                <a:cs typeface="+mn-cs"/>
              </a:rPr>
              <a:t>Physics Colloquium ODU 4 October 2022</a:t>
            </a:r>
            <a:endParaRPr lang="en-US" sz="825" dirty="0">
              <a:solidFill>
                <a:srgbClr val="000000"/>
              </a:solidFill>
              <a:latin typeface="Arial" charset="0"/>
              <a:cs typeface="+mn-cs"/>
            </a:endParaRPr>
          </a:p>
        </p:txBody>
      </p:sp>
    </p:spTree>
    <p:extLst>
      <p:ext uri="{BB962C8B-B14F-4D97-AF65-F5344CB8AC3E}">
        <p14:creationId xmlns:p14="http://schemas.microsoft.com/office/powerpoint/2010/main" val="25548485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672" y="161927"/>
            <a:ext cx="8568927" cy="484748"/>
          </a:xfrm>
        </p:spPr>
        <p:txBody>
          <a:bodyPr/>
          <a:lstStyle>
            <a:lvl1pPr>
              <a:defRPr>
                <a:solidFill>
                  <a:srgbClr val="A91B1B"/>
                </a:solidFill>
              </a:defRPr>
            </a:lvl1pPr>
          </a:lstStyle>
          <a:p>
            <a:r>
              <a:rPr lang="en-US" dirty="0"/>
              <a:t>Click to edit Master title style</a:t>
            </a:r>
          </a:p>
        </p:txBody>
      </p:sp>
      <p:sp>
        <p:nvSpPr>
          <p:cNvPr id="3" name="Content Placeholder 2"/>
          <p:cNvSpPr>
            <a:spLocks noGrp="1"/>
          </p:cNvSpPr>
          <p:nvPr>
            <p:ph idx="1"/>
          </p:nvPr>
        </p:nvSpPr>
        <p:spPr>
          <a:xfrm>
            <a:off x="260673" y="1508760"/>
            <a:ext cx="8529578"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112044" indent="-166688">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D9CE46E7-6323-DC6D-B5A9-2715ED47195A}"/>
              </a:ext>
            </a:extLst>
          </p:cNvPr>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5820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7660" y="310209"/>
            <a:ext cx="8628678" cy="510909"/>
          </a:xfrm>
        </p:spPr>
        <p:txBody>
          <a:bodyPr/>
          <a:lstStyle>
            <a:lvl1pPr>
              <a:defRPr>
                <a:solidFill>
                  <a:srgbClr val="BE1D1D"/>
                </a:solidFill>
              </a:defRPr>
            </a:lvl1pPr>
          </a:lstStyle>
          <a:p>
            <a:r>
              <a:rPr lang="en-US" dirty="0"/>
              <a:t>Click to edit Master title style</a:t>
            </a:r>
          </a:p>
        </p:txBody>
      </p:sp>
    </p:spTree>
    <p:extLst>
      <p:ext uri="{BB962C8B-B14F-4D97-AF65-F5344CB8AC3E}">
        <p14:creationId xmlns:p14="http://schemas.microsoft.com/office/powerpoint/2010/main" val="4032039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95D86C-072C-8E80-091D-ACCF2883318D}"/>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F88C3698-88D3-27DC-A1CE-8D7875E31E3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0CF2BDD-87B4-3C52-CB0C-7C11AA42A720}"/>
              </a:ext>
            </a:extLst>
          </p:cNvPr>
          <p:cNvSpPr>
            <a:spLocks noGrp="1"/>
          </p:cNvSpPr>
          <p:nvPr>
            <p:ph type="dt" sz="half" idx="10"/>
          </p:nvPr>
        </p:nvSpPr>
        <p:spPr/>
        <p:txBody>
          <a:bodyPr/>
          <a:lstStyle/>
          <a:p>
            <a:fld id="{2220F2D7-950C-544B-BECA-39887573B735}" type="datetimeFigureOut">
              <a:rPr lang="fr-FR" smtClean="0"/>
              <a:t>15/11/2024</a:t>
            </a:fld>
            <a:endParaRPr lang="fr-FR"/>
          </a:p>
        </p:txBody>
      </p:sp>
      <p:sp>
        <p:nvSpPr>
          <p:cNvPr id="5" name="Espace réservé du pied de page 4">
            <a:extLst>
              <a:ext uri="{FF2B5EF4-FFF2-40B4-BE49-F238E27FC236}">
                <a16:creationId xmlns:a16="http://schemas.microsoft.com/office/drawing/2014/main" id="{F14E2BCB-ECC3-B1E8-52D5-905D74C54B2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CDAA341-2A7B-C19B-3C74-84C5A345C775}"/>
              </a:ext>
            </a:extLst>
          </p:cNvPr>
          <p:cNvSpPr>
            <a:spLocks noGrp="1"/>
          </p:cNvSpPr>
          <p:nvPr>
            <p:ph type="sldNum" sz="quarter" idx="12"/>
          </p:nvPr>
        </p:nvSpPr>
        <p:spPr/>
        <p:txBody>
          <a:bodyPr/>
          <a:lstStyle/>
          <a:p>
            <a:fld id="{636A4707-1EA2-6742-A4F6-39029399E954}" type="slidenum">
              <a:rPr lang="fr-FR" smtClean="0"/>
              <a:t>‹#›</a:t>
            </a:fld>
            <a:endParaRPr lang="fr-FR"/>
          </a:p>
        </p:txBody>
      </p:sp>
    </p:spTree>
    <p:extLst>
      <p:ext uri="{BB962C8B-B14F-4D97-AF65-F5344CB8AC3E}">
        <p14:creationId xmlns:p14="http://schemas.microsoft.com/office/powerpoint/2010/main" val="3246415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0FE0ED-02DE-874E-509B-5618B8211CB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8887BD4-38C8-D3BD-6958-1FC1ACC0947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18802DF-08B7-8048-5099-611E3BB4B308}"/>
              </a:ext>
            </a:extLst>
          </p:cNvPr>
          <p:cNvSpPr>
            <a:spLocks noGrp="1"/>
          </p:cNvSpPr>
          <p:nvPr>
            <p:ph type="dt" sz="half" idx="10"/>
          </p:nvPr>
        </p:nvSpPr>
        <p:spPr/>
        <p:txBody>
          <a:bodyPr/>
          <a:lstStyle/>
          <a:p>
            <a:fld id="{2220F2D7-950C-544B-BECA-39887573B735}" type="datetimeFigureOut">
              <a:rPr lang="fr-FR" smtClean="0"/>
              <a:t>15/11/2024</a:t>
            </a:fld>
            <a:endParaRPr lang="fr-FR"/>
          </a:p>
        </p:txBody>
      </p:sp>
      <p:sp>
        <p:nvSpPr>
          <p:cNvPr id="5" name="Espace réservé du pied de page 4">
            <a:extLst>
              <a:ext uri="{FF2B5EF4-FFF2-40B4-BE49-F238E27FC236}">
                <a16:creationId xmlns:a16="http://schemas.microsoft.com/office/drawing/2014/main" id="{7D41C37A-0DF6-33F2-1C7D-1BF0114FE92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2F95FC1-3376-0E44-4D79-D26D4347BB6D}"/>
              </a:ext>
            </a:extLst>
          </p:cNvPr>
          <p:cNvSpPr>
            <a:spLocks noGrp="1"/>
          </p:cNvSpPr>
          <p:nvPr>
            <p:ph type="sldNum" sz="quarter" idx="12"/>
          </p:nvPr>
        </p:nvSpPr>
        <p:spPr/>
        <p:txBody>
          <a:bodyPr/>
          <a:lstStyle/>
          <a:p>
            <a:fld id="{636A4707-1EA2-6742-A4F6-39029399E954}" type="slidenum">
              <a:rPr lang="fr-FR" smtClean="0"/>
              <a:t>‹#›</a:t>
            </a:fld>
            <a:endParaRPr lang="fr-FR"/>
          </a:p>
        </p:txBody>
      </p:sp>
    </p:spTree>
    <p:extLst>
      <p:ext uri="{BB962C8B-B14F-4D97-AF65-F5344CB8AC3E}">
        <p14:creationId xmlns:p14="http://schemas.microsoft.com/office/powerpoint/2010/main" val="2562023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D2D9B2-6217-70D6-F88D-3D99E199FB12}"/>
              </a:ext>
            </a:extLst>
          </p:cNvPr>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DFB456DA-DB80-142B-D149-9445362CBE0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3DE0B3E-EC75-8A7D-C47F-8C474BB9827C}"/>
              </a:ext>
            </a:extLst>
          </p:cNvPr>
          <p:cNvSpPr>
            <a:spLocks noGrp="1"/>
          </p:cNvSpPr>
          <p:nvPr>
            <p:ph type="dt" sz="half" idx="10"/>
          </p:nvPr>
        </p:nvSpPr>
        <p:spPr/>
        <p:txBody>
          <a:bodyPr/>
          <a:lstStyle/>
          <a:p>
            <a:fld id="{2220F2D7-950C-544B-BECA-39887573B735}" type="datetimeFigureOut">
              <a:rPr lang="fr-FR" smtClean="0"/>
              <a:t>15/11/2024</a:t>
            </a:fld>
            <a:endParaRPr lang="fr-FR"/>
          </a:p>
        </p:txBody>
      </p:sp>
      <p:sp>
        <p:nvSpPr>
          <p:cNvPr id="5" name="Espace réservé du pied de page 4">
            <a:extLst>
              <a:ext uri="{FF2B5EF4-FFF2-40B4-BE49-F238E27FC236}">
                <a16:creationId xmlns:a16="http://schemas.microsoft.com/office/drawing/2014/main" id="{9E675C2D-44A4-7F10-FB6E-B1E8A1AC442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6F9659E-9451-C627-C6A9-1C828E3FA756}"/>
              </a:ext>
            </a:extLst>
          </p:cNvPr>
          <p:cNvSpPr>
            <a:spLocks noGrp="1"/>
          </p:cNvSpPr>
          <p:nvPr>
            <p:ph type="sldNum" sz="quarter" idx="12"/>
          </p:nvPr>
        </p:nvSpPr>
        <p:spPr/>
        <p:txBody>
          <a:bodyPr/>
          <a:lstStyle/>
          <a:p>
            <a:fld id="{636A4707-1EA2-6742-A4F6-39029399E954}" type="slidenum">
              <a:rPr lang="fr-FR" smtClean="0"/>
              <a:t>‹#›</a:t>
            </a:fld>
            <a:endParaRPr lang="fr-FR"/>
          </a:p>
        </p:txBody>
      </p:sp>
    </p:spTree>
    <p:extLst>
      <p:ext uri="{BB962C8B-B14F-4D97-AF65-F5344CB8AC3E}">
        <p14:creationId xmlns:p14="http://schemas.microsoft.com/office/powerpoint/2010/main" val="3186563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34CB08-EEF8-DFD1-0E37-CBB85ABF9D0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47B1910-C1E3-6DC5-80FB-F069F82E026C}"/>
              </a:ext>
            </a:extLst>
          </p:cNvPr>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E46F5D8-184A-838F-5000-15A899F5E122}"/>
              </a:ext>
            </a:extLst>
          </p:cNvPr>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1E0EB2B-F003-7E6B-9DFA-A45F4951D23C}"/>
              </a:ext>
            </a:extLst>
          </p:cNvPr>
          <p:cNvSpPr>
            <a:spLocks noGrp="1"/>
          </p:cNvSpPr>
          <p:nvPr>
            <p:ph type="dt" sz="half" idx="10"/>
          </p:nvPr>
        </p:nvSpPr>
        <p:spPr/>
        <p:txBody>
          <a:bodyPr/>
          <a:lstStyle/>
          <a:p>
            <a:fld id="{2220F2D7-950C-544B-BECA-39887573B735}" type="datetimeFigureOut">
              <a:rPr lang="fr-FR" smtClean="0"/>
              <a:t>15/11/2024</a:t>
            </a:fld>
            <a:endParaRPr lang="fr-FR"/>
          </a:p>
        </p:txBody>
      </p:sp>
      <p:sp>
        <p:nvSpPr>
          <p:cNvPr id="6" name="Espace réservé du pied de page 5">
            <a:extLst>
              <a:ext uri="{FF2B5EF4-FFF2-40B4-BE49-F238E27FC236}">
                <a16:creationId xmlns:a16="http://schemas.microsoft.com/office/drawing/2014/main" id="{62E8BE2B-9157-1766-BACA-C7CBBD95F80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8E2EFB7-CEA2-716F-5F10-55B5DAE1D692}"/>
              </a:ext>
            </a:extLst>
          </p:cNvPr>
          <p:cNvSpPr>
            <a:spLocks noGrp="1"/>
          </p:cNvSpPr>
          <p:nvPr>
            <p:ph type="sldNum" sz="quarter" idx="12"/>
          </p:nvPr>
        </p:nvSpPr>
        <p:spPr/>
        <p:txBody>
          <a:bodyPr/>
          <a:lstStyle/>
          <a:p>
            <a:fld id="{636A4707-1EA2-6742-A4F6-39029399E954}" type="slidenum">
              <a:rPr lang="fr-FR" smtClean="0"/>
              <a:t>‹#›</a:t>
            </a:fld>
            <a:endParaRPr lang="fr-FR"/>
          </a:p>
        </p:txBody>
      </p:sp>
    </p:spTree>
    <p:extLst>
      <p:ext uri="{BB962C8B-B14F-4D97-AF65-F5344CB8AC3E}">
        <p14:creationId xmlns:p14="http://schemas.microsoft.com/office/powerpoint/2010/main" val="3604324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850F56-9013-D369-59F8-DEE0C76FAA3A}"/>
              </a:ext>
            </a:extLst>
          </p:cNvPr>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07C5F7F-492C-092A-4B31-890D02D81E8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0898C65-12A0-3FA2-F930-B0ABEFCF54B2}"/>
              </a:ext>
            </a:extLst>
          </p:cNvPr>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FB83BDE-07A6-A325-098F-3E8F8573223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67F5C22-FF75-CF20-D9EA-615818762DF5}"/>
              </a:ext>
            </a:extLst>
          </p:cNvPr>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E5A7BDE-2414-4C3A-B906-F34984706BE5}"/>
              </a:ext>
            </a:extLst>
          </p:cNvPr>
          <p:cNvSpPr>
            <a:spLocks noGrp="1"/>
          </p:cNvSpPr>
          <p:nvPr>
            <p:ph type="dt" sz="half" idx="10"/>
          </p:nvPr>
        </p:nvSpPr>
        <p:spPr/>
        <p:txBody>
          <a:bodyPr/>
          <a:lstStyle/>
          <a:p>
            <a:fld id="{2220F2D7-950C-544B-BECA-39887573B735}" type="datetimeFigureOut">
              <a:rPr lang="fr-FR" smtClean="0"/>
              <a:t>15/11/2024</a:t>
            </a:fld>
            <a:endParaRPr lang="fr-FR"/>
          </a:p>
        </p:txBody>
      </p:sp>
      <p:sp>
        <p:nvSpPr>
          <p:cNvPr id="8" name="Espace réservé du pied de page 7">
            <a:extLst>
              <a:ext uri="{FF2B5EF4-FFF2-40B4-BE49-F238E27FC236}">
                <a16:creationId xmlns:a16="http://schemas.microsoft.com/office/drawing/2014/main" id="{6D7356D5-376F-E632-7FCE-4C35809E828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C2BEF08-C569-DBD3-833B-A70CB0E8F200}"/>
              </a:ext>
            </a:extLst>
          </p:cNvPr>
          <p:cNvSpPr>
            <a:spLocks noGrp="1"/>
          </p:cNvSpPr>
          <p:nvPr>
            <p:ph type="sldNum" sz="quarter" idx="12"/>
          </p:nvPr>
        </p:nvSpPr>
        <p:spPr/>
        <p:txBody>
          <a:bodyPr/>
          <a:lstStyle/>
          <a:p>
            <a:fld id="{636A4707-1EA2-6742-A4F6-39029399E954}" type="slidenum">
              <a:rPr lang="fr-FR" smtClean="0"/>
              <a:t>‹#›</a:t>
            </a:fld>
            <a:endParaRPr lang="fr-FR"/>
          </a:p>
        </p:txBody>
      </p:sp>
    </p:spTree>
    <p:extLst>
      <p:ext uri="{BB962C8B-B14F-4D97-AF65-F5344CB8AC3E}">
        <p14:creationId xmlns:p14="http://schemas.microsoft.com/office/powerpoint/2010/main" val="646301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2EC7B3-305B-6221-1761-6DA42419171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C9B571D-19D3-EC17-389B-CAB17C2F4313}"/>
              </a:ext>
            </a:extLst>
          </p:cNvPr>
          <p:cNvSpPr>
            <a:spLocks noGrp="1"/>
          </p:cNvSpPr>
          <p:nvPr>
            <p:ph type="dt" sz="half" idx="10"/>
          </p:nvPr>
        </p:nvSpPr>
        <p:spPr/>
        <p:txBody>
          <a:bodyPr/>
          <a:lstStyle/>
          <a:p>
            <a:fld id="{2220F2D7-950C-544B-BECA-39887573B735}" type="datetimeFigureOut">
              <a:rPr lang="fr-FR" smtClean="0"/>
              <a:t>15/11/2024</a:t>
            </a:fld>
            <a:endParaRPr lang="fr-FR"/>
          </a:p>
        </p:txBody>
      </p:sp>
      <p:sp>
        <p:nvSpPr>
          <p:cNvPr id="4" name="Espace réservé du pied de page 3">
            <a:extLst>
              <a:ext uri="{FF2B5EF4-FFF2-40B4-BE49-F238E27FC236}">
                <a16:creationId xmlns:a16="http://schemas.microsoft.com/office/drawing/2014/main" id="{32ADB8E2-E935-5224-6DB5-ADD99EC7B11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60C2B6B-4BE7-5040-88D6-247552D14DBA}"/>
              </a:ext>
            </a:extLst>
          </p:cNvPr>
          <p:cNvSpPr>
            <a:spLocks noGrp="1"/>
          </p:cNvSpPr>
          <p:nvPr>
            <p:ph type="sldNum" sz="quarter" idx="12"/>
          </p:nvPr>
        </p:nvSpPr>
        <p:spPr/>
        <p:txBody>
          <a:bodyPr/>
          <a:lstStyle/>
          <a:p>
            <a:fld id="{636A4707-1EA2-6742-A4F6-39029399E954}" type="slidenum">
              <a:rPr lang="fr-FR" smtClean="0"/>
              <a:t>‹#›</a:t>
            </a:fld>
            <a:endParaRPr lang="fr-FR"/>
          </a:p>
        </p:txBody>
      </p:sp>
    </p:spTree>
    <p:extLst>
      <p:ext uri="{BB962C8B-B14F-4D97-AF65-F5344CB8AC3E}">
        <p14:creationId xmlns:p14="http://schemas.microsoft.com/office/powerpoint/2010/main" val="3134645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8DBF7F1-501F-15CE-B5BA-149E4B654D41}"/>
              </a:ext>
            </a:extLst>
          </p:cNvPr>
          <p:cNvSpPr>
            <a:spLocks noGrp="1"/>
          </p:cNvSpPr>
          <p:nvPr>
            <p:ph type="dt" sz="half" idx="10"/>
          </p:nvPr>
        </p:nvSpPr>
        <p:spPr/>
        <p:txBody>
          <a:bodyPr/>
          <a:lstStyle/>
          <a:p>
            <a:fld id="{2220F2D7-950C-544B-BECA-39887573B735}" type="datetimeFigureOut">
              <a:rPr lang="fr-FR" smtClean="0"/>
              <a:t>15/11/2024</a:t>
            </a:fld>
            <a:endParaRPr lang="fr-FR"/>
          </a:p>
        </p:txBody>
      </p:sp>
      <p:sp>
        <p:nvSpPr>
          <p:cNvPr id="3" name="Espace réservé du pied de page 2">
            <a:extLst>
              <a:ext uri="{FF2B5EF4-FFF2-40B4-BE49-F238E27FC236}">
                <a16:creationId xmlns:a16="http://schemas.microsoft.com/office/drawing/2014/main" id="{D7DB7325-5154-BE81-7302-48C6D6E31AB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EDA64CD-6D75-4439-9DA9-E5879B081511}"/>
              </a:ext>
            </a:extLst>
          </p:cNvPr>
          <p:cNvSpPr>
            <a:spLocks noGrp="1"/>
          </p:cNvSpPr>
          <p:nvPr>
            <p:ph type="sldNum" sz="quarter" idx="12"/>
          </p:nvPr>
        </p:nvSpPr>
        <p:spPr/>
        <p:txBody>
          <a:bodyPr/>
          <a:lstStyle/>
          <a:p>
            <a:fld id="{636A4707-1EA2-6742-A4F6-39029399E954}" type="slidenum">
              <a:rPr lang="fr-FR" smtClean="0"/>
              <a:t>‹#›</a:t>
            </a:fld>
            <a:endParaRPr lang="fr-FR"/>
          </a:p>
        </p:txBody>
      </p:sp>
    </p:spTree>
    <p:extLst>
      <p:ext uri="{BB962C8B-B14F-4D97-AF65-F5344CB8AC3E}">
        <p14:creationId xmlns:p14="http://schemas.microsoft.com/office/powerpoint/2010/main" val="17524156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7CAAFC-FBF9-8CE5-F6A7-436CBA4BDC39}"/>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DA32AF9A-AA53-0346-D39C-CE58B0A5597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453D39F-DA80-5CC4-4409-89F97F0F8B9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6014B3D-BFA9-8311-CFF1-D8F27EB9ACAD}"/>
              </a:ext>
            </a:extLst>
          </p:cNvPr>
          <p:cNvSpPr>
            <a:spLocks noGrp="1"/>
          </p:cNvSpPr>
          <p:nvPr>
            <p:ph type="dt" sz="half" idx="10"/>
          </p:nvPr>
        </p:nvSpPr>
        <p:spPr/>
        <p:txBody>
          <a:bodyPr/>
          <a:lstStyle/>
          <a:p>
            <a:fld id="{2220F2D7-950C-544B-BECA-39887573B735}" type="datetimeFigureOut">
              <a:rPr lang="fr-FR" smtClean="0"/>
              <a:t>15/11/2024</a:t>
            </a:fld>
            <a:endParaRPr lang="fr-FR"/>
          </a:p>
        </p:txBody>
      </p:sp>
      <p:sp>
        <p:nvSpPr>
          <p:cNvPr id="6" name="Espace réservé du pied de page 5">
            <a:extLst>
              <a:ext uri="{FF2B5EF4-FFF2-40B4-BE49-F238E27FC236}">
                <a16:creationId xmlns:a16="http://schemas.microsoft.com/office/drawing/2014/main" id="{FCF92DD8-44D2-B171-C5FB-32EB213356F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31B143F-9202-0342-C137-CC2490AB7DAD}"/>
              </a:ext>
            </a:extLst>
          </p:cNvPr>
          <p:cNvSpPr>
            <a:spLocks noGrp="1"/>
          </p:cNvSpPr>
          <p:nvPr>
            <p:ph type="sldNum" sz="quarter" idx="12"/>
          </p:nvPr>
        </p:nvSpPr>
        <p:spPr/>
        <p:txBody>
          <a:bodyPr/>
          <a:lstStyle/>
          <a:p>
            <a:fld id="{636A4707-1EA2-6742-A4F6-39029399E954}" type="slidenum">
              <a:rPr lang="fr-FR" smtClean="0"/>
              <a:t>‹#›</a:t>
            </a:fld>
            <a:endParaRPr lang="fr-FR"/>
          </a:p>
        </p:txBody>
      </p:sp>
    </p:spTree>
    <p:extLst>
      <p:ext uri="{BB962C8B-B14F-4D97-AF65-F5344CB8AC3E}">
        <p14:creationId xmlns:p14="http://schemas.microsoft.com/office/powerpoint/2010/main" val="38414894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2F2D8C-2FAB-82C1-AAF7-35CEE7E4CEE0}"/>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D6F87D05-5846-3F19-04E8-E95613C578D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601E32E8-2BDD-EBF3-D733-34CB332384C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4DC4CED-A6A2-4FB8-3447-AA05103F940F}"/>
              </a:ext>
            </a:extLst>
          </p:cNvPr>
          <p:cNvSpPr>
            <a:spLocks noGrp="1"/>
          </p:cNvSpPr>
          <p:nvPr>
            <p:ph type="dt" sz="half" idx="10"/>
          </p:nvPr>
        </p:nvSpPr>
        <p:spPr/>
        <p:txBody>
          <a:bodyPr/>
          <a:lstStyle/>
          <a:p>
            <a:fld id="{2220F2D7-950C-544B-BECA-39887573B735}" type="datetimeFigureOut">
              <a:rPr lang="fr-FR" smtClean="0"/>
              <a:t>15/11/2024</a:t>
            </a:fld>
            <a:endParaRPr lang="fr-FR"/>
          </a:p>
        </p:txBody>
      </p:sp>
      <p:sp>
        <p:nvSpPr>
          <p:cNvPr id="6" name="Espace réservé du pied de page 5">
            <a:extLst>
              <a:ext uri="{FF2B5EF4-FFF2-40B4-BE49-F238E27FC236}">
                <a16:creationId xmlns:a16="http://schemas.microsoft.com/office/drawing/2014/main" id="{98C6E5D0-313A-5FC6-6CAE-C2FFA1C3180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FC55B68-C7D8-08C3-63D7-CF06747E5D04}"/>
              </a:ext>
            </a:extLst>
          </p:cNvPr>
          <p:cNvSpPr>
            <a:spLocks noGrp="1"/>
          </p:cNvSpPr>
          <p:nvPr>
            <p:ph type="sldNum" sz="quarter" idx="12"/>
          </p:nvPr>
        </p:nvSpPr>
        <p:spPr/>
        <p:txBody>
          <a:bodyPr/>
          <a:lstStyle/>
          <a:p>
            <a:fld id="{636A4707-1EA2-6742-A4F6-39029399E954}" type="slidenum">
              <a:rPr lang="fr-FR" smtClean="0"/>
              <a:t>‹#›</a:t>
            </a:fld>
            <a:endParaRPr lang="fr-FR"/>
          </a:p>
        </p:txBody>
      </p:sp>
    </p:spTree>
    <p:extLst>
      <p:ext uri="{BB962C8B-B14F-4D97-AF65-F5344CB8AC3E}">
        <p14:creationId xmlns:p14="http://schemas.microsoft.com/office/powerpoint/2010/main" val="11817056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BCB2BD-B7BE-859B-2A6A-7CF1C994859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67087E5-CAF7-ED35-9BF9-E3D5A68342B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E41FC8-5C17-480D-39DC-22615BC931E3}"/>
              </a:ext>
            </a:extLst>
          </p:cNvPr>
          <p:cNvSpPr>
            <a:spLocks noGrp="1"/>
          </p:cNvSpPr>
          <p:nvPr>
            <p:ph type="dt" sz="half" idx="10"/>
          </p:nvPr>
        </p:nvSpPr>
        <p:spPr/>
        <p:txBody>
          <a:bodyPr/>
          <a:lstStyle/>
          <a:p>
            <a:fld id="{2220F2D7-950C-544B-BECA-39887573B735}" type="datetimeFigureOut">
              <a:rPr lang="fr-FR" smtClean="0"/>
              <a:t>15/11/2024</a:t>
            </a:fld>
            <a:endParaRPr lang="fr-FR"/>
          </a:p>
        </p:txBody>
      </p:sp>
      <p:sp>
        <p:nvSpPr>
          <p:cNvPr id="5" name="Espace réservé du pied de page 4">
            <a:extLst>
              <a:ext uri="{FF2B5EF4-FFF2-40B4-BE49-F238E27FC236}">
                <a16:creationId xmlns:a16="http://schemas.microsoft.com/office/drawing/2014/main" id="{DF62DD8D-B0EB-B3E5-0D8F-B69C2374F96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397945B-60B5-B3BE-59B9-99B0F8E8D997}"/>
              </a:ext>
            </a:extLst>
          </p:cNvPr>
          <p:cNvSpPr>
            <a:spLocks noGrp="1"/>
          </p:cNvSpPr>
          <p:nvPr>
            <p:ph type="sldNum" sz="quarter" idx="12"/>
          </p:nvPr>
        </p:nvSpPr>
        <p:spPr/>
        <p:txBody>
          <a:bodyPr/>
          <a:lstStyle/>
          <a:p>
            <a:fld id="{636A4707-1EA2-6742-A4F6-39029399E954}" type="slidenum">
              <a:rPr lang="fr-FR" smtClean="0"/>
              <a:t>‹#›</a:t>
            </a:fld>
            <a:endParaRPr lang="fr-FR"/>
          </a:p>
        </p:txBody>
      </p:sp>
    </p:spTree>
    <p:extLst>
      <p:ext uri="{BB962C8B-B14F-4D97-AF65-F5344CB8AC3E}">
        <p14:creationId xmlns:p14="http://schemas.microsoft.com/office/powerpoint/2010/main" val="17038408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EE3A369-23CB-E38E-1BDE-0A6E5084E9EE}"/>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5B5BE82-3DB7-7005-86F0-F8C103CD00D6}"/>
              </a:ext>
            </a:extLst>
          </p:cNvPr>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76DF275-354F-2D76-DD6D-73986AFB9DC9}"/>
              </a:ext>
            </a:extLst>
          </p:cNvPr>
          <p:cNvSpPr>
            <a:spLocks noGrp="1"/>
          </p:cNvSpPr>
          <p:nvPr>
            <p:ph type="dt" sz="half" idx="10"/>
          </p:nvPr>
        </p:nvSpPr>
        <p:spPr/>
        <p:txBody>
          <a:bodyPr/>
          <a:lstStyle/>
          <a:p>
            <a:fld id="{2220F2D7-950C-544B-BECA-39887573B735}" type="datetimeFigureOut">
              <a:rPr lang="fr-FR" smtClean="0"/>
              <a:t>15/11/2024</a:t>
            </a:fld>
            <a:endParaRPr lang="fr-FR"/>
          </a:p>
        </p:txBody>
      </p:sp>
      <p:sp>
        <p:nvSpPr>
          <p:cNvPr id="5" name="Espace réservé du pied de page 4">
            <a:extLst>
              <a:ext uri="{FF2B5EF4-FFF2-40B4-BE49-F238E27FC236}">
                <a16:creationId xmlns:a16="http://schemas.microsoft.com/office/drawing/2014/main" id="{895F4683-6115-A38B-3088-6F9638311CC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9BCE76E-572D-06BE-967D-AD3BDC15C727}"/>
              </a:ext>
            </a:extLst>
          </p:cNvPr>
          <p:cNvSpPr>
            <a:spLocks noGrp="1"/>
          </p:cNvSpPr>
          <p:nvPr>
            <p:ph type="sldNum" sz="quarter" idx="12"/>
          </p:nvPr>
        </p:nvSpPr>
        <p:spPr/>
        <p:txBody>
          <a:bodyPr/>
          <a:lstStyle/>
          <a:p>
            <a:fld id="{636A4707-1EA2-6742-A4F6-39029399E954}" type="slidenum">
              <a:rPr lang="fr-FR" smtClean="0"/>
              <a:t>‹#›</a:t>
            </a:fld>
            <a:endParaRPr lang="fr-FR"/>
          </a:p>
        </p:txBody>
      </p:sp>
    </p:spTree>
    <p:extLst>
      <p:ext uri="{BB962C8B-B14F-4D97-AF65-F5344CB8AC3E}">
        <p14:creationId xmlns:p14="http://schemas.microsoft.com/office/powerpoint/2010/main" val="2577379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Jlab -blank">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pPr defTabSz="685800">
              <a:defRPr/>
            </a:pPr>
            <a:fld id="{07E1C93C-5050-FC42-8F10-D22D4F119D13}" type="slidenum">
              <a:rPr lang="en-US" smtClean="0">
                <a:solidFill>
                  <a:srgbClr val="000000"/>
                </a:solidFill>
              </a:rPr>
              <a:pPr defTabSz="685800">
                <a:defRPr/>
              </a:pPr>
              <a:t>‹#›</a:t>
            </a:fld>
            <a:endParaRPr lang="en-US" dirty="0">
              <a:solidFill>
                <a:srgbClr val="000000"/>
              </a:solidFill>
            </a:endParaRPr>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
        <p:nvSpPr>
          <p:cNvPr id="10" name="Footer Placeholder 3"/>
          <p:cNvSpPr>
            <a:spLocks noGrp="1"/>
          </p:cNvSpPr>
          <p:nvPr>
            <p:ph type="ftr" sz="quarter" idx="11"/>
          </p:nvPr>
        </p:nvSpPr>
        <p:spPr>
          <a:xfrm>
            <a:off x="308920" y="6467336"/>
            <a:ext cx="3917888" cy="311322"/>
          </a:xfrm>
        </p:spPr>
        <p:txBody>
          <a:bodyPr/>
          <a:lstStyle>
            <a:lvl1pPr algn="l">
              <a:defRPr>
                <a:solidFill>
                  <a:schemeClr val="tx1"/>
                </a:solidFill>
              </a:defRPr>
            </a:lvl1pPr>
          </a:lstStyle>
          <a:p>
            <a:pPr defTabSz="685800">
              <a:defRPr/>
            </a:pPr>
            <a:r>
              <a:rPr lang="en-US" sz="825">
                <a:solidFill>
                  <a:srgbClr val="000000"/>
                </a:solidFill>
                <a:latin typeface="Arial" charset="0"/>
                <a:cs typeface="+mn-cs"/>
              </a:rPr>
              <a:t>Physics Colloquium ODU 4 October 2022</a:t>
            </a:r>
            <a:endParaRPr lang="en-US" sz="825" dirty="0">
              <a:solidFill>
                <a:srgbClr val="000000"/>
              </a:solidFill>
              <a:latin typeface="Arial" charset="0"/>
              <a:cs typeface="+mn-cs"/>
            </a:endParaRPr>
          </a:p>
        </p:txBody>
      </p:sp>
    </p:spTree>
    <p:extLst>
      <p:ext uri="{BB962C8B-B14F-4D97-AF65-F5344CB8AC3E}">
        <p14:creationId xmlns:p14="http://schemas.microsoft.com/office/powerpoint/2010/main" val="24451013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204" y="2866618"/>
            <a:ext cx="3238172" cy="4317562"/>
          </a:xfrm>
          <a:prstGeom prst="rect">
            <a:avLst/>
          </a:prstGeom>
        </p:spPr>
      </p:pic>
      <p:pic>
        <p:nvPicPr>
          <p:cNvPr id="4" name="Picture 3"/>
          <p:cNvPicPr>
            <a:picLocks noChangeAspect="1"/>
          </p:cNvPicPr>
          <p:nvPr userDrawn="1"/>
        </p:nvPicPr>
        <p:blipFill>
          <a:blip r:embed="rId3"/>
          <a:stretch>
            <a:fillRect/>
          </a:stretch>
        </p:blipFill>
        <p:spPr>
          <a:xfrm>
            <a:off x="0" y="0"/>
            <a:ext cx="9144000" cy="128270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none" baseline="0">
                <a:latin typeface="Arial" charset="0"/>
              </a:defRPr>
            </a:lvl1pPr>
          </a:lstStyle>
          <a:p>
            <a:r>
              <a:rPr lang="en-US"/>
              <a:t>Title Here</a:t>
            </a:r>
          </a:p>
        </p:txBody>
      </p:sp>
      <p:sp>
        <p:nvSpPr>
          <p:cNvPr id="3" name="Subtitle 2"/>
          <p:cNvSpPr>
            <a:spLocks noGrp="1"/>
          </p:cNvSpPr>
          <p:nvPr>
            <p:ph type="subTitle" idx="1" hasCustomPrompt="1"/>
          </p:nvPr>
        </p:nvSpPr>
        <p:spPr>
          <a:xfrm>
            <a:off x="332387" y="1720793"/>
            <a:ext cx="4406981" cy="3246670"/>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Here</a:t>
            </a:r>
          </a:p>
        </p:txBody>
      </p:sp>
      <p:sp>
        <p:nvSpPr>
          <p:cNvPr id="32" name="Date Placeholder 31"/>
          <p:cNvSpPr>
            <a:spLocks noGrp="1"/>
          </p:cNvSpPr>
          <p:nvPr>
            <p:ph type="dt" sz="half" idx="12"/>
          </p:nvPr>
        </p:nvSpPr>
        <p:spPr>
          <a:xfrm>
            <a:off x="332387" y="5560504"/>
            <a:ext cx="2406093" cy="365125"/>
          </a:xfrm>
        </p:spPr>
        <p:txBody>
          <a:bodyPr/>
          <a:lstStyle>
            <a:lvl1pPr algn="l">
              <a:defRPr baseline="0">
                <a:solidFill>
                  <a:schemeClr val="tx1"/>
                </a:solidFill>
                <a:latin typeface="Arial" charset="0"/>
              </a:defRPr>
            </a:lvl1pPr>
          </a:lstStyle>
          <a:p>
            <a:fld id="{C1B74398-39EA-0749-9F74-6FE982C11DA9}" type="datetime2">
              <a:rPr lang="en-US" smtClean="0"/>
              <a:pPr/>
              <a:t>Friday, November 15, 2024</a:t>
            </a:fld>
            <a:endParaRPr lang="en-US"/>
          </a:p>
        </p:txBody>
      </p:sp>
      <p:sp>
        <p:nvSpPr>
          <p:cNvPr id="15" name="Text Placeholder 14"/>
          <p:cNvSpPr>
            <a:spLocks noGrp="1"/>
          </p:cNvSpPr>
          <p:nvPr>
            <p:ph type="body" sz="quarter" idx="14" hasCustomPrompt="1"/>
          </p:nvPr>
        </p:nvSpPr>
        <p:spPr>
          <a:xfrm>
            <a:off x="332387" y="5126730"/>
            <a:ext cx="4406981" cy="420862"/>
          </a:xfrm>
        </p:spPr>
        <p:txBody>
          <a:bodyPr>
            <a:normAutofit/>
          </a:bodyPr>
          <a:lstStyle>
            <a:lvl1pPr marL="0" indent="0">
              <a:buFontTx/>
              <a:buNone/>
              <a:defRPr sz="1650" baseline="0">
                <a:solidFill>
                  <a:schemeClr val="accent6"/>
                </a:solidFill>
              </a:defRPr>
            </a:lvl1pPr>
          </a:lstStyle>
          <a:p>
            <a:pPr lvl="0"/>
            <a:r>
              <a:rPr lang="en-US"/>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178122"/>
            <a:ext cx="1461154"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33545" y="6434372"/>
            <a:ext cx="1217201"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23514" y="6425551"/>
            <a:ext cx="379640" cy="339956"/>
          </a:xfrm>
          <a:prstGeom prst="rect">
            <a:avLst/>
          </a:prstGeom>
        </p:spPr>
      </p:pic>
      <p:sp>
        <p:nvSpPr>
          <p:cNvPr id="14" name="Picture Placeholder 13"/>
          <p:cNvSpPr>
            <a:spLocks noGrp="1"/>
          </p:cNvSpPr>
          <p:nvPr>
            <p:ph type="pic" sz="quarter" idx="15"/>
          </p:nvPr>
        </p:nvSpPr>
        <p:spPr>
          <a:xfrm>
            <a:off x="4929187" y="1720851"/>
            <a:ext cx="4214813" cy="3840163"/>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30280595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146747"/>
            <a:ext cx="8464378" cy="487490"/>
          </a:xfrm>
        </p:spPr>
        <p:txBody>
          <a:bodyPr>
            <a:normAutofit/>
          </a:bodyPr>
          <a:lstStyle>
            <a:lvl1pPr>
              <a:defRPr sz="18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91409" y="6387402"/>
            <a:ext cx="1071001" cy="462435"/>
          </a:xfrm>
          <a:prstGeom prst="rect">
            <a:avLst/>
          </a:prstGeom>
        </p:spPr>
      </p:pic>
    </p:spTree>
    <p:extLst>
      <p:ext uri="{BB962C8B-B14F-4D97-AF65-F5344CB8AC3E}">
        <p14:creationId xmlns:p14="http://schemas.microsoft.com/office/powerpoint/2010/main" val="5621611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133464"/>
            <a:ext cx="8464378" cy="487490"/>
          </a:xfrm>
        </p:spPr>
        <p:txBody>
          <a:bodyPr>
            <a:normAutofit/>
          </a:bodyPr>
          <a:lstStyle>
            <a:lvl1pPr>
              <a:defRPr sz="18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19" y="966055"/>
            <a:ext cx="4173274"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64233" y="6387402"/>
            <a:ext cx="1071001" cy="462435"/>
          </a:xfrm>
          <a:prstGeom prst="rect">
            <a:avLst/>
          </a:prstGeom>
        </p:spPr>
      </p:pic>
      <p:sp>
        <p:nvSpPr>
          <p:cNvPr id="10" name="Content Placeholder 2"/>
          <p:cNvSpPr>
            <a:spLocks noGrp="1"/>
          </p:cNvSpPr>
          <p:nvPr>
            <p:ph idx="13"/>
          </p:nvPr>
        </p:nvSpPr>
        <p:spPr>
          <a:xfrm>
            <a:off x="4653642" y="966055"/>
            <a:ext cx="4119655"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10652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19" y="966055"/>
            <a:ext cx="4859074"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64233" y="6387402"/>
            <a:ext cx="1071001" cy="462435"/>
          </a:xfrm>
          <a:prstGeom prst="rect">
            <a:avLst/>
          </a:prstGeom>
        </p:spPr>
      </p:pic>
      <p:sp>
        <p:nvSpPr>
          <p:cNvPr id="10" name="Content Placeholder 2"/>
          <p:cNvSpPr>
            <a:spLocks noGrp="1"/>
          </p:cNvSpPr>
          <p:nvPr>
            <p:ph idx="13"/>
          </p:nvPr>
        </p:nvSpPr>
        <p:spPr>
          <a:xfrm>
            <a:off x="5290457" y="4062939"/>
            <a:ext cx="3482840" cy="2284810"/>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5290457" y="966789"/>
            <a:ext cx="3483259" cy="2976562"/>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13714642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19" y="966055"/>
            <a:ext cx="4859074"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64233" y="6387402"/>
            <a:ext cx="1071001" cy="462435"/>
          </a:xfrm>
          <a:prstGeom prst="rect">
            <a:avLst/>
          </a:prstGeom>
        </p:spPr>
      </p:pic>
      <p:sp>
        <p:nvSpPr>
          <p:cNvPr id="10" name="Content Placeholder 2"/>
          <p:cNvSpPr>
            <a:spLocks noGrp="1"/>
          </p:cNvSpPr>
          <p:nvPr>
            <p:ph idx="13"/>
          </p:nvPr>
        </p:nvSpPr>
        <p:spPr>
          <a:xfrm>
            <a:off x="5290457" y="966055"/>
            <a:ext cx="3482840" cy="2284810"/>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5290457" y="3371187"/>
            <a:ext cx="3483259" cy="2976562"/>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737940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20" y="966055"/>
            <a:ext cx="5232590"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64233" y="6387402"/>
            <a:ext cx="1071001" cy="462435"/>
          </a:xfrm>
          <a:prstGeom prst="rect">
            <a:avLst/>
          </a:prstGeom>
        </p:spPr>
      </p:pic>
      <p:sp>
        <p:nvSpPr>
          <p:cNvPr id="7" name="Picture Placeholder 6"/>
          <p:cNvSpPr>
            <a:spLocks noGrp="1"/>
          </p:cNvSpPr>
          <p:nvPr>
            <p:ph type="pic" sz="quarter" idx="14"/>
          </p:nvPr>
        </p:nvSpPr>
        <p:spPr>
          <a:xfrm>
            <a:off x="5749699" y="966056"/>
            <a:ext cx="3024017"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5749699" y="3763625"/>
            <a:ext cx="3024017" cy="258412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36334447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492991" y="966055"/>
            <a:ext cx="5232590"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64233" y="6387402"/>
            <a:ext cx="1071001" cy="462435"/>
          </a:xfrm>
          <a:prstGeom prst="rect">
            <a:avLst/>
          </a:prstGeom>
        </p:spPr>
      </p:pic>
      <p:sp>
        <p:nvSpPr>
          <p:cNvPr id="7" name="Picture Placeholder 6"/>
          <p:cNvSpPr>
            <a:spLocks noGrp="1"/>
          </p:cNvSpPr>
          <p:nvPr>
            <p:ph type="pic" sz="quarter" idx="14"/>
          </p:nvPr>
        </p:nvSpPr>
        <p:spPr>
          <a:xfrm>
            <a:off x="308919" y="966056"/>
            <a:ext cx="3024017"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308919" y="3763625"/>
            <a:ext cx="3024017" cy="258412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35951398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593900" y="3445216"/>
            <a:ext cx="4179397" cy="2792298"/>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64233" y="6387402"/>
            <a:ext cx="1071001" cy="462435"/>
          </a:xfrm>
          <a:prstGeom prst="rect">
            <a:avLst/>
          </a:prstGeom>
        </p:spPr>
      </p:pic>
      <p:sp>
        <p:nvSpPr>
          <p:cNvPr id="7" name="Picture Placeholder 6"/>
          <p:cNvSpPr>
            <a:spLocks noGrp="1"/>
          </p:cNvSpPr>
          <p:nvPr>
            <p:ph type="pic" sz="quarter" idx="14"/>
          </p:nvPr>
        </p:nvSpPr>
        <p:spPr>
          <a:xfrm>
            <a:off x="308920" y="966056"/>
            <a:ext cx="2729342"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3176437" y="966056"/>
            <a:ext cx="2729342"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308919" y="3445216"/>
            <a:ext cx="4179397" cy="2792298"/>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6"/>
          <p:cNvSpPr>
            <a:spLocks noGrp="1"/>
          </p:cNvSpPr>
          <p:nvPr>
            <p:ph type="pic" sz="quarter" idx="17"/>
          </p:nvPr>
        </p:nvSpPr>
        <p:spPr>
          <a:xfrm>
            <a:off x="6043955" y="966056"/>
            <a:ext cx="2729342" cy="233231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17698689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593900" y="966055"/>
            <a:ext cx="4179397" cy="2792298"/>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6"/>
          </p:nvPr>
        </p:nvSpPr>
        <p:spPr>
          <a:xfrm>
            <a:off x="308919" y="966055"/>
            <a:ext cx="4179397" cy="2792298"/>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Talk Title Here</a:t>
            </a: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64233" y="6387402"/>
            <a:ext cx="1071001" cy="462435"/>
          </a:xfrm>
          <a:prstGeom prst="rect">
            <a:avLst/>
          </a:prstGeom>
        </p:spPr>
      </p:pic>
      <p:sp>
        <p:nvSpPr>
          <p:cNvPr id="7" name="Picture Placeholder 6"/>
          <p:cNvSpPr>
            <a:spLocks noGrp="1"/>
          </p:cNvSpPr>
          <p:nvPr>
            <p:ph type="pic" sz="quarter" idx="14"/>
          </p:nvPr>
        </p:nvSpPr>
        <p:spPr>
          <a:xfrm>
            <a:off x="308920" y="3914032"/>
            <a:ext cx="2729342"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3176437" y="3914032"/>
            <a:ext cx="2729342"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6043955" y="3914032"/>
            <a:ext cx="2729342" cy="233231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2292531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204" y="2866618"/>
            <a:ext cx="3238172" cy="4317562"/>
          </a:xfrm>
          <a:prstGeom prst="rect">
            <a:avLst/>
          </a:prstGeom>
        </p:spPr>
      </p:pic>
      <p:pic>
        <p:nvPicPr>
          <p:cNvPr id="4" name="Picture 3"/>
          <p:cNvPicPr>
            <a:picLocks noChangeAspect="1"/>
          </p:cNvPicPr>
          <p:nvPr userDrawn="1"/>
        </p:nvPicPr>
        <p:blipFill>
          <a:blip r:embed="rId3"/>
          <a:stretch>
            <a:fillRect/>
          </a:stretch>
        </p:blipFill>
        <p:spPr>
          <a:xfrm>
            <a:off x="0" y="0"/>
            <a:ext cx="9144000" cy="1282700"/>
          </a:xfrm>
          <a:prstGeom prst="rect">
            <a:avLst/>
          </a:prstGeom>
        </p:spPr>
      </p:pic>
      <p:sp>
        <p:nvSpPr>
          <p:cNvPr id="2" name="Title 1"/>
          <p:cNvSpPr>
            <a:spLocks noGrp="1"/>
          </p:cNvSpPr>
          <p:nvPr>
            <p:ph type="ctrTitle" hasCustomPrompt="1"/>
          </p:nvPr>
        </p:nvSpPr>
        <p:spPr>
          <a:xfrm>
            <a:off x="332386" y="505595"/>
            <a:ext cx="5239739" cy="617838"/>
          </a:xfrm>
        </p:spPr>
        <p:txBody>
          <a:bodyPr anchor="b">
            <a:noAutofit/>
          </a:bodyPr>
          <a:lstStyle>
            <a:lvl1pPr algn="l">
              <a:defRPr sz="2250" b="1" cap="none" baseline="0">
                <a:latin typeface="Arial" charset="0"/>
              </a:defRPr>
            </a:lvl1pPr>
          </a:lstStyle>
          <a:p>
            <a:r>
              <a:rPr lang="en-US"/>
              <a:t>Questions?</a:t>
            </a:r>
          </a:p>
        </p:txBody>
      </p:sp>
      <p:sp>
        <p:nvSpPr>
          <p:cNvPr id="32" name="Date Placeholder 31"/>
          <p:cNvSpPr>
            <a:spLocks noGrp="1"/>
          </p:cNvSpPr>
          <p:nvPr>
            <p:ph type="dt" sz="half" idx="12"/>
          </p:nvPr>
        </p:nvSpPr>
        <p:spPr>
          <a:xfrm>
            <a:off x="3570557" y="6341668"/>
            <a:ext cx="2406093" cy="365125"/>
          </a:xfrm>
        </p:spPr>
        <p:txBody>
          <a:bodyPr/>
          <a:lstStyle>
            <a:lvl1pPr algn="ctr">
              <a:defRPr baseline="0">
                <a:solidFill>
                  <a:schemeClr val="tx1"/>
                </a:solidFill>
                <a:latin typeface="Arial" charset="0"/>
              </a:defRPr>
            </a:lvl1pPr>
          </a:lstStyle>
          <a:p>
            <a:fld id="{C1B74398-39EA-0749-9F74-6FE982C11DA9}" type="datetime2">
              <a:rPr lang="en-US" smtClean="0"/>
              <a:pPr/>
              <a:t>Friday, November 15, 2024</a:t>
            </a:fld>
            <a:endParaRPr lang="en-US"/>
          </a:p>
        </p:txBody>
      </p:sp>
      <p:sp>
        <p:nvSpPr>
          <p:cNvPr id="15" name="Text Placeholder 14"/>
          <p:cNvSpPr>
            <a:spLocks noGrp="1"/>
          </p:cNvSpPr>
          <p:nvPr>
            <p:ph type="body" sz="quarter" idx="14" hasCustomPrompt="1"/>
          </p:nvPr>
        </p:nvSpPr>
        <p:spPr>
          <a:xfrm>
            <a:off x="5632904" y="145564"/>
            <a:ext cx="3270250" cy="661107"/>
          </a:xfrm>
        </p:spPr>
        <p:txBody>
          <a:bodyPr>
            <a:normAutofit/>
          </a:bodyPr>
          <a:lstStyle>
            <a:lvl1pPr marL="0" indent="0">
              <a:buFontTx/>
              <a:buNone/>
              <a:defRPr sz="1050" b="1" baseline="0">
                <a:solidFill>
                  <a:schemeClr val="accent6"/>
                </a:solidFill>
              </a:defRPr>
            </a:lvl1pPr>
          </a:lstStyle>
          <a:p>
            <a:pPr lvl="0"/>
            <a:r>
              <a:rPr lang="en-US"/>
              <a:t>Author</a:t>
            </a:r>
          </a:p>
          <a:p>
            <a:pPr lvl="0"/>
            <a:r>
              <a:rPr lang="en-US"/>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178122"/>
            <a:ext cx="1461154"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33545" y="6434372"/>
            <a:ext cx="1217201"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23514" y="6425551"/>
            <a:ext cx="379640" cy="339956"/>
          </a:xfrm>
          <a:prstGeom prst="rect">
            <a:avLst/>
          </a:prstGeom>
        </p:spPr>
      </p:pic>
      <p:sp>
        <p:nvSpPr>
          <p:cNvPr id="14" name="Picture Placeholder 13"/>
          <p:cNvSpPr>
            <a:spLocks noGrp="1"/>
          </p:cNvSpPr>
          <p:nvPr>
            <p:ph type="pic" sz="quarter" idx="15"/>
          </p:nvPr>
        </p:nvSpPr>
        <p:spPr>
          <a:xfrm>
            <a:off x="4929187" y="1720851"/>
            <a:ext cx="4214813"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5632905" y="847493"/>
            <a:ext cx="3270250" cy="275941"/>
          </a:xfrm>
        </p:spPr>
        <p:txBody>
          <a:bodyPr>
            <a:normAutofit/>
          </a:bodyPr>
          <a:lstStyle>
            <a:lvl1pPr marL="0" indent="0">
              <a:buFontTx/>
              <a:buNone/>
              <a:defRPr sz="900" baseline="0">
                <a:solidFill>
                  <a:srgbClr val="C00000"/>
                </a:solidFill>
              </a:defRPr>
            </a:lvl1pPr>
          </a:lstStyle>
          <a:p>
            <a:pPr lvl="0"/>
            <a:r>
              <a:rPr lang="en-US"/>
              <a:t>Contact</a:t>
            </a:r>
          </a:p>
        </p:txBody>
      </p:sp>
      <p:sp>
        <p:nvSpPr>
          <p:cNvPr id="13" name="Text Placeholder 6"/>
          <p:cNvSpPr>
            <a:spLocks noGrp="1"/>
          </p:cNvSpPr>
          <p:nvPr>
            <p:ph type="body" sz="quarter" idx="17" hasCustomPrompt="1"/>
          </p:nvPr>
        </p:nvSpPr>
        <p:spPr>
          <a:xfrm>
            <a:off x="318637" y="1726357"/>
            <a:ext cx="4420731" cy="3834656"/>
          </a:xfrm>
        </p:spPr>
        <p:txBody>
          <a:bodyPr>
            <a:normAutofit/>
          </a:bodyPr>
          <a:lstStyle>
            <a:lvl1pPr marL="257175" indent="-257175">
              <a:buFont typeface="Arial" charset="0"/>
              <a:buChar char="•"/>
              <a:defRPr sz="1650" baseline="0">
                <a:solidFill>
                  <a:schemeClr val="accent1"/>
                </a:solidFill>
              </a:defRPr>
            </a:lvl1pPr>
            <a:lvl2pPr marL="514350" indent="-171450">
              <a:buFont typeface=".PingFangSC-Regular" charset="-122"/>
              <a:buChar char="－"/>
              <a:defRPr sz="1650" baseline="0">
                <a:solidFill>
                  <a:schemeClr val="accent1"/>
                </a:solidFill>
              </a:defRPr>
            </a:lvl2pPr>
            <a:lvl3pPr marL="857250" indent="-171450">
              <a:buFont typeface="Arial" charset="0"/>
              <a:buChar char="•"/>
              <a:defRPr sz="1650" baseline="0">
                <a:solidFill>
                  <a:schemeClr val="accent1"/>
                </a:solidFill>
              </a:defRPr>
            </a:lvl3pPr>
            <a:lvl4pPr marL="1200150" indent="-171450">
              <a:buFont typeface=".PingFangSC-Regular" charset="-122"/>
              <a:buChar char="－"/>
              <a:defRPr sz="1650" baseline="0">
                <a:solidFill>
                  <a:schemeClr val="accent1"/>
                </a:solidFill>
              </a:defRPr>
            </a:lvl4pPr>
            <a:lvl5pPr marL="1543050" indent="-171450">
              <a:buFont typeface="Arial" charset="0"/>
              <a:buChar char="•"/>
              <a:defRPr sz="1650" baseline="0">
                <a:solidFill>
                  <a:schemeClr val="accent1"/>
                </a:solidFill>
              </a:defRPr>
            </a:lvl5pPr>
          </a:lstStyle>
          <a:p>
            <a:pPr lvl="0"/>
            <a:r>
              <a:rPr lang="en-US"/>
              <a:t>Agenda Topics Covered:</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7741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5.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Friday, November 15, 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Jefferson Lab: Present and Future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8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 id="2147483679" r:id="rId11"/>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74994" y="289937"/>
            <a:ext cx="8533574" cy="3867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260672" y="1508761"/>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57455" y="6513051"/>
            <a:ext cx="210301" cy="152400"/>
          </a:xfrm>
          <a:prstGeom prst="rect">
            <a:avLst/>
          </a:prstGeom>
          <a:noFill/>
          <a:ln w="9525">
            <a:noFill/>
            <a:miter lim="800000"/>
            <a:headEnd/>
            <a:tailEnd/>
          </a:ln>
          <a:effectLst/>
        </p:spPr>
        <p:txBody>
          <a:bodyPr lIns="0" tIns="0" rIns="0" bIns="0"/>
          <a:lstStyle/>
          <a:p>
            <a:pPr algn="r" defTabSz="129813">
              <a:lnSpc>
                <a:spcPct val="90000"/>
              </a:lnSpc>
              <a:tabLst>
                <a:tab pos="172687" algn="l"/>
              </a:tabLst>
              <a:defRPr/>
            </a:pPr>
            <a:fld id="{040BB257-551A-4736-B50F-DCF1BA034C06}" type="slidenum">
              <a:rPr lang="en-US" sz="750" smtClean="0">
                <a:solidFill>
                  <a:schemeClr val="bg1">
                    <a:lumMod val="75000"/>
                  </a:schemeClr>
                </a:solidFill>
                <a:latin typeface="Arial" pitchFamily="34" charset="0"/>
                <a:cs typeface="Arial" pitchFamily="34" charset="0"/>
              </a:rPr>
              <a:pPr algn="r" defTabSz="129813">
                <a:lnSpc>
                  <a:spcPct val="90000"/>
                </a:lnSpc>
                <a:tabLst>
                  <a:tab pos="172687" algn="l"/>
                </a:tabLst>
                <a:defRPr/>
              </a:pPr>
              <a:t>‹#›</a:t>
            </a:fld>
            <a:endParaRPr lang="en-US" sz="75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274994" y="6477000"/>
            <a:ext cx="2895600" cy="182562"/>
          </a:xfrm>
          <a:prstGeom prst="rect">
            <a:avLst/>
          </a:prstGeom>
          <a:ln/>
        </p:spPr>
        <p:txBody>
          <a:bodyPr anchor="ctr"/>
          <a:lstStyle/>
          <a:p>
            <a:pPr algn="l"/>
            <a:endParaRPr lang="en-US" sz="750" dirty="0">
              <a:solidFill>
                <a:srgbClr val="BFBFBF"/>
              </a:solidFill>
              <a:latin typeface="Arial" pitchFamily="34" charset="0"/>
              <a:cs typeface="Arial" pitchFamily="34" charset="0"/>
            </a:endParaRPr>
          </a:p>
        </p:txBody>
      </p:sp>
      <p:sp>
        <p:nvSpPr>
          <p:cNvPr id="12" name="Rectangle 256"/>
          <p:cNvSpPr txBox="1">
            <a:spLocks noChangeArrowheads="1"/>
          </p:cNvSpPr>
          <p:nvPr userDrawn="1"/>
        </p:nvSpPr>
        <p:spPr>
          <a:xfrm>
            <a:off x="282232" y="6510173"/>
            <a:ext cx="2895600" cy="182562"/>
          </a:xfrm>
          <a:prstGeom prst="rect">
            <a:avLst/>
          </a:prstGeom>
          <a:ln/>
        </p:spPr>
        <p:txBody>
          <a:bodyPr anchor="ctr"/>
          <a:lstStyle/>
          <a:p>
            <a:pPr algn="l"/>
            <a:r>
              <a:rPr lang="en-US" sz="800" dirty="0">
                <a:solidFill>
                  <a:srgbClr val="BFBFBF"/>
                </a:solidFill>
                <a:latin typeface="Arial" pitchFamily="34" charset="0"/>
                <a:cs typeface="Arial" pitchFamily="34" charset="0"/>
              </a:rPr>
              <a:t>2022 QCD Town Meeting</a:t>
            </a:r>
          </a:p>
        </p:txBody>
      </p:sp>
      <p:pic>
        <p:nvPicPr>
          <p:cNvPr id="10242" name="Picture 2">
            <a:extLst>
              <a:ext uri="{FF2B5EF4-FFF2-40B4-BE49-F238E27FC236}">
                <a16:creationId xmlns:a16="http://schemas.microsoft.com/office/drawing/2014/main" id="{EEEE5F2E-7E8F-2854-69EA-9AF07A7E3613}"/>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767049" y="6341580"/>
            <a:ext cx="1319496" cy="38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77087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9" r:id="rId3"/>
    <p:sldLayoutId id="2147483700" r:id="rId4"/>
  </p:sldLayoutIdLst>
  <p:hf hdr="0" ftr="0" dt="0"/>
  <p:txStyles>
    <p:titleStyle>
      <a:lvl1pPr algn="l" rtl="0" eaLnBrk="1" fontAlgn="base" hangingPunct="1">
        <a:lnSpc>
          <a:spcPct val="85000"/>
        </a:lnSpc>
        <a:spcBef>
          <a:spcPct val="0"/>
        </a:spcBef>
        <a:spcAft>
          <a:spcPct val="0"/>
        </a:spcAft>
        <a:defRPr sz="2251" b="1" kern="1200">
          <a:solidFill>
            <a:srgbClr val="BE1D1D"/>
          </a:solidFill>
          <a:latin typeface="+mn-lt"/>
          <a:ea typeface="+mj-ea"/>
          <a:cs typeface="+mj-cs"/>
        </a:defRPr>
      </a:lvl1pPr>
      <a:lvl2pPr algn="l" rtl="0" eaLnBrk="1" fontAlgn="base" hangingPunct="1">
        <a:lnSpc>
          <a:spcPct val="85000"/>
        </a:lnSpc>
        <a:spcBef>
          <a:spcPct val="0"/>
        </a:spcBef>
        <a:spcAft>
          <a:spcPct val="0"/>
        </a:spcAft>
        <a:defRPr sz="2251">
          <a:solidFill>
            <a:srgbClr val="006C3A"/>
          </a:solidFill>
          <a:latin typeface="Arial Black" pitchFamily="34" charset="0"/>
        </a:defRPr>
      </a:lvl2pPr>
      <a:lvl3pPr algn="l" rtl="0" eaLnBrk="1" fontAlgn="base" hangingPunct="1">
        <a:lnSpc>
          <a:spcPct val="85000"/>
        </a:lnSpc>
        <a:spcBef>
          <a:spcPct val="0"/>
        </a:spcBef>
        <a:spcAft>
          <a:spcPct val="0"/>
        </a:spcAft>
        <a:defRPr sz="2251">
          <a:solidFill>
            <a:srgbClr val="006C3A"/>
          </a:solidFill>
          <a:latin typeface="Arial Black" pitchFamily="34" charset="0"/>
        </a:defRPr>
      </a:lvl3pPr>
      <a:lvl4pPr algn="l" rtl="0" eaLnBrk="1" fontAlgn="base" hangingPunct="1">
        <a:lnSpc>
          <a:spcPct val="85000"/>
        </a:lnSpc>
        <a:spcBef>
          <a:spcPct val="0"/>
        </a:spcBef>
        <a:spcAft>
          <a:spcPct val="0"/>
        </a:spcAft>
        <a:defRPr sz="2251">
          <a:solidFill>
            <a:srgbClr val="006C3A"/>
          </a:solidFill>
          <a:latin typeface="Arial Black" pitchFamily="34" charset="0"/>
        </a:defRPr>
      </a:lvl4pPr>
      <a:lvl5pPr algn="l" rtl="0" eaLnBrk="1" fontAlgn="base" hangingPunct="1">
        <a:lnSpc>
          <a:spcPct val="85000"/>
        </a:lnSpc>
        <a:spcBef>
          <a:spcPct val="0"/>
        </a:spcBef>
        <a:spcAft>
          <a:spcPct val="0"/>
        </a:spcAft>
        <a:defRPr sz="2251">
          <a:solidFill>
            <a:srgbClr val="006C3A"/>
          </a:solidFill>
          <a:latin typeface="Arial Black" pitchFamily="34" charset="0"/>
        </a:defRPr>
      </a:lvl5pPr>
      <a:lvl6pPr marL="342991" algn="l" rtl="0" eaLnBrk="1" fontAlgn="base" hangingPunct="1">
        <a:lnSpc>
          <a:spcPct val="85000"/>
        </a:lnSpc>
        <a:spcBef>
          <a:spcPct val="0"/>
        </a:spcBef>
        <a:spcAft>
          <a:spcPct val="0"/>
        </a:spcAft>
        <a:defRPr sz="2251">
          <a:solidFill>
            <a:srgbClr val="006C3A"/>
          </a:solidFill>
          <a:latin typeface="Arial Black" pitchFamily="34" charset="0"/>
        </a:defRPr>
      </a:lvl6pPr>
      <a:lvl7pPr marL="685983" algn="l" rtl="0" eaLnBrk="1" fontAlgn="base" hangingPunct="1">
        <a:lnSpc>
          <a:spcPct val="85000"/>
        </a:lnSpc>
        <a:spcBef>
          <a:spcPct val="0"/>
        </a:spcBef>
        <a:spcAft>
          <a:spcPct val="0"/>
        </a:spcAft>
        <a:defRPr sz="2251">
          <a:solidFill>
            <a:srgbClr val="006C3A"/>
          </a:solidFill>
          <a:latin typeface="Arial Black" pitchFamily="34" charset="0"/>
        </a:defRPr>
      </a:lvl7pPr>
      <a:lvl8pPr marL="1028974" algn="l" rtl="0" eaLnBrk="1" fontAlgn="base" hangingPunct="1">
        <a:lnSpc>
          <a:spcPct val="85000"/>
        </a:lnSpc>
        <a:spcBef>
          <a:spcPct val="0"/>
        </a:spcBef>
        <a:spcAft>
          <a:spcPct val="0"/>
        </a:spcAft>
        <a:defRPr sz="2251">
          <a:solidFill>
            <a:srgbClr val="006C3A"/>
          </a:solidFill>
          <a:latin typeface="Arial Black" pitchFamily="34" charset="0"/>
        </a:defRPr>
      </a:lvl8pPr>
      <a:lvl9pPr marL="1371966" algn="l" rtl="0" eaLnBrk="1" fontAlgn="base" hangingPunct="1">
        <a:lnSpc>
          <a:spcPct val="85000"/>
        </a:lnSpc>
        <a:spcBef>
          <a:spcPct val="0"/>
        </a:spcBef>
        <a:spcAft>
          <a:spcPct val="0"/>
        </a:spcAft>
        <a:defRPr sz="2251">
          <a:solidFill>
            <a:srgbClr val="006C3A"/>
          </a:solidFill>
          <a:latin typeface="Arial Black" pitchFamily="34" charset="0"/>
        </a:defRPr>
      </a:lvl9pPr>
    </p:titleStyle>
    <p:bodyStyle>
      <a:lvl1pPr marL="172687" indent="-172687" algn="l" rtl="0" eaLnBrk="1" fontAlgn="base" hangingPunct="1">
        <a:lnSpc>
          <a:spcPct val="90000"/>
        </a:lnSpc>
        <a:spcBef>
          <a:spcPts val="1050"/>
        </a:spcBef>
        <a:spcAft>
          <a:spcPct val="0"/>
        </a:spcAft>
        <a:buClr>
          <a:schemeClr val="tx2"/>
        </a:buClr>
        <a:buFont typeface="Arial" charset="0"/>
        <a:buChar char="•"/>
        <a:defRPr sz="2101" kern="1200">
          <a:solidFill>
            <a:schemeClr val="tx1"/>
          </a:solidFill>
          <a:latin typeface="+mn-lt"/>
          <a:ea typeface="+mn-ea"/>
          <a:cs typeface="+mn-cs"/>
        </a:defRPr>
      </a:lvl1pPr>
      <a:lvl2pPr marL="469231" indent="-209606"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2pPr>
      <a:lvl3pPr marL="685983" indent="-172687" algn="l" rtl="0" eaLnBrk="1" fontAlgn="base" hangingPunct="1">
        <a:lnSpc>
          <a:spcPct val="90000"/>
        </a:lnSpc>
        <a:spcBef>
          <a:spcPts val="600"/>
        </a:spcBef>
        <a:spcAft>
          <a:spcPct val="0"/>
        </a:spcAft>
        <a:buClr>
          <a:schemeClr val="tx2"/>
        </a:buClr>
        <a:buFont typeface="Arial" charset="0"/>
        <a:buChar char="•"/>
        <a:defRPr sz="1500" kern="1200">
          <a:solidFill>
            <a:schemeClr val="tx1"/>
          </a:solidFill>
          <a:latin typeface="+mn-lt"/>
          <a:ea typeface="+mn-ea"/>
          <a:cs typeface="+mn-cs"/>
        </a:defRPr>
      </a:lvl3pPr>
      <a:lvl4pPr marL="858670" indent="-129813" algn="l" rtl="0" eaLnBrk="1" fontAlgn="base" hangingPunct="1">
        <a:lnSpc>
          <a:spcPct val="90000"/>
        </a:lnSpc>
        <a:spcBef>
          <a:spcPts val="600"/>
        </a:spcBef>
        <a:spcAft>
          <a:spcPct val="0"/>
        </a:spcAft>
        <a:buClr>
          <a:schemeClr val="tx2"/>
        </a:buClr>
        <a:buFont typeface="Arial" charset="0"/>
        <a:buChar char="–"/>
        <a:defRPr sz="1350" kern="1200">
          <a:solidFill>
            <a:schemeClr val="tx1"/>
          </a:solidFill>
          <a:latin typeface="+mn-lt"/>
          <a:ea typeface="+mn-ea"/>
          <a:cs typeface="+mn-cs"/>
        </a:defRPr>
      </a:lvl4pPr>
      <a:lvl5pPr marL="1112340" indent="-166732" algn="l" rtl="0" eaLnBrk="1" fontAlgn="base" hangingPunct="1">
        <a:lnSpc>
          <a:spcPct val="90000"/>
        </a:lnSpc>
        <a:spcBef>
          <a:spcPts val="450"/>
        </a:spcBef>
        <a:spcAft>
          <a:spcPct val="0"/>
        </a:spcAft>
        <a:buClr>
          <a:schemeClr val="tx2"/>
        </a:buClr>
        <a:buFont typeface="Arial" charset="0"/>
        <a:buChar char="»"/>
        <a:defRPr sz="1350" kern="1200">
          <a:solidFill>
            <a:schemeClr val="tx1"/>
          </a:solidFill>
          <a:latin typeface="+mn-lt"/>
          <a:ea typeface="+mn-ea"/>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Friday, November 15, 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Jefferson Lab: Present and Future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8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22977810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5C24E1A-9CFA-074B-4930-5FF5D92B54F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6CF1956-4C18-EE26-D404-D0DFEDCD437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552FAFA-DF10-5DF9-1D6B-795434A8E5F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220F2D7-950C-544B-BECA-39887573B735}" type="datetimeFigureOut">
              <a:rPr lang="fr-FR" smtClean="0"/>
              <a:t>15/11/2024</a:t>
            </a:fld>
            <a:endParaRPr lang="fr-FR"/>
          </a:p>
        </p:txBody>
      </p:sp>
      <p:sp>
        <p:nvSpPr>
          <p:cNvPr id="5" name="Espace réservé du pied de page 4">
            <a:extLst>
              <a:ext uri="{FF2B5EF4-FFF2-40B4-BE49-F238E27FC236}">
                <a16:creationId xmlns:a16="http://schemas.microsoft.com/office/drawing/2014/main" id="{CD6A552F-71B0-99BF-22A3-1D3B4F02140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F5A471A-C4C7-16F0-0614-FAA3575D612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6A4707-1EA2-6742-A4F6-39029399E954}" type="slidenum">
              <a:rPr lang="fr-FR" smtClean="0"/>
              <a:t>‹#›</a:t>
            </a:fld>
            <a:endParaRPr lang="fr-FR"/>
          </a:p>
        </p:txBody>
      </p:sp>
    </p:spTree>
    <p:extLst>
      <p:ext uri="{BB962C8B-B14F-4D97-AF65-F5344CB8AC3E}">
        <p14:creationId xmlns:p14="http://schemas.microsoft.com/office/powerpoint/2010/main" val="160823102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75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Friday, November 15, 2024</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n-US"/>
              <a:t>Talk Title Here</a:t>
            </a: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316195167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Lst>
  <p:hf hdr="0"/>
  <p:txStyles>
    <p:titleStyle>
      <a:lvl1pPr algn="l" defTabSz="685800" rtl="0" eaLnBrk="1" latinLnBrk="0" hangingPunct="1">
        <a:lnSpc>
          <a:spcPct val="90000"/>
        </a:lnSpc>
        <a:spcBef>
          <a:spcPct val="0"/>
        </a:spcBef>
        <a:buNone/>
        <a:defRPr sz="33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2.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indico.ijclab.in2p3.fr/event/10641/" TargetMode="Externa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emf"/></Relationships>
</file>

<file path=ppt/slides/_rels/slide14.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29.png"/><Relationship Id="rId2" Type="http://schemas.openxmlformats.org/officeDocument/2006/relationships/image" Target="../media/image48.emf"/><Relationship Id="rId1" Type="http://schemas.openxmlformats.org/officeDocument/2006/relationships/slideLayout" Target="../slideLayouts/slideLayout15.xml"/><Relationship Id="rId6" Type="http://schemas.openxmlformats.org/officeDocument/2006/relationships/image" Target="../media/image281.png"/><Relationship Id="rId5" Type="http://schemas.openxmlformats.org/officeDocument/2006/relationships/image" Target="../media/image51.emf"/><Relationship Id="rId4" Type="http://schemas.openxmlformats.org/officeDocument/2006/relationships/image" Target="../media/image50.emf"/></Relationships>
</file>

<file path=ppt/slides/_rels/slide15.xml.rels><?xml version="1.0" encoding="UTF-8" standalone="yes"?>
<Relationships xmlns="http://schemas.openxmlformats.org/package/2006/relationships"><Relationship Id="rId3" Type="http://schemas.openxmlformats.org/officeDocument/2006/relationships/image" Target="../media/image53.emf"/><Relationship Id="rId7" Type="http://schemas.openxmlformats.org/officeDocument/2006/relationships/image" Target="../media/image57.png"/><Relationship Id="rId2" Type="http://schemas.openxmlformats.org/officeDocument/2006/relationships/image" Target="../media/image52.emf"/><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png"/><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hyperlink" Target="https://www.google.com/imgres?imgurl=https%3A%2F%2Findico.jlab.org%2Fevent%2F520%2Fattachments%2F7519%2F10719%2Fjfuture.png&amp;imgrefurl=https%3A%2F%2Findico.jlab.org%2Fevent%2F520%2F&amp;tbnid=F_PuxEdvdU7KFM&amp;vet=12ahUKEwiq0r2utvv4AhXnrXIEHWG1ADQQMygAegQIARAh..i&amp;docid=NUDlEaI5IEZTLM&amp;w=1056&amp;h=1632&amp;q=j-future%20messina%20workshop&amp;client=firefox-b-1-d&amp;ved=2ahUKEwiq0r2utvv4AhXnrXIEHWG1ADQQMygAegQIARAh" TargetMode="External"/><Relationship Id="rId3" Type="http://schemas.openxmlformats.org/officeDocument/2006/relationships/image" Target="../media/image11.jpg"/><Relationship Id="rId7" Type="http://schemas.openxmlformats.org/officeDocument/2006/relationships/image" Target="../media/image14.jpe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6.jpeg"/><Relationship Id="rId4" Type="http://schemas.openxmlformats.org/officeDocument/2006/relationships/hyperlink" Target="https://www.jlab.org/conferences/JPOS09/positronPoster.pdf" TargetMode="External"/><Relationship Id="rId9" Type="http://schemas.openxmlformats.org/officeDocument/2006/relationships/image" Target="../media/image15.jpeg"/></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hyperlink" Target="https://inspirehep.net/literature/1981751"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hyperlink" Target="https://en.wikipedia.org/wiki/File:Quark_structure_charmonium.svg" TargetMode="External"/><Relationship Id="rId3" Type="http://schemas.openxmlformats.org/officeDocument/2006/relationships/image" Target="../media/image71.png"/><Relationship Id="rId7" Type="http://schemas.openxmlformats.org/officeDocument/2006/relationships/image" Target="../media/image280.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3.emf"/><Relationship Id="rId5" Type="http://schemas.openxmlformats.org/officeDocument/2006/relationships/image" Target="../media/image140.png"/><Relationship Id="rId4" Type="http://schemas.openxmlformats.org/officeDocument/2006/relationships/image" Target="../media/image72.png"/><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310.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emf"/><Relationship Id="rId4" Type="http://schemas.openxmlformats.org/officeDocument/2006/relationships/image" Target="../media/image80.emf"/></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34.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emf"/></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jp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jp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hyperlink" Target="mailto:grames@jlab.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2.xml"/><Relationship Id="rId5" Type="http://schemas.openxmlformats.org/officeDocument/2006/relationships/hyperlink" Target="https://www.jacow.org/ipac2024/pdf/MOPC52.pdf" TargetMode="Externa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www.jacow.org/ipac2024/pdf/TUPC83.pdf" TargetMode="External"/><Relationship Id="rId1" Type="http://schemas.openxmlformats.org/officeDocument/2006/relationships/slideLayout" Target="../slideLayouts/slideLayout4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F873D2-A0D9-374A-BC26-4051383CB78E}"/>
              </a:ext>
            </a:extLst>
          </p:cNvPr>
          <p:cNvPicPr>
            <a:picLocks noChangeAspect="1"/>
          </p:cNvPicPr>
          <p:nvPr/>
        </p:nvPicPr>
        <p:blipFill rotWithShape="1">
          <a:blip r:embed="rId3">
            <a:alphaModFix amt="35000"/>
          </a:blip>
          <a:srcRect t="15026" b="3450"/>
          <a:stretch/>
        </p:blipFill>
        <p:spPr>
          <a:xfrm>
            <a:off x="-50773" y="1267969"/>
            <a:ext cx="9194773" cy="4913376"/>
          </a:xfrm>
          <a:prstGeom prst="rect">
            <a:avLst/>
          </a:prstGeom>
          <a:gradFill>
            <a:gsLst>
              <a:gs pos="0">
                <a:schemeClr val="bg1">
                  <a:lumMod val="85000"/>
                </a:schemeClr>
              </a:gs>
              <a:gs pos="74000">
                <a:schemeClr val="bg1">
                  <a:lumMod val="95000"/>
                </a:schemeClr>
              </a:gs>
              <a:gs pos="90000">
                <a:schemeClr val="bg1">
                  <a:lumMod val="85000"/>
                  <a:alpha val="40582"/>
                </a:schemeClr>
              </a:gs>
              <a:gs pos="100000">
                <a:schemeClr val="bg1">
                  <a:lumMod val="85000"/>
                </a:schemeClr>
              </a:gs>
            </a:gsLst>
            <a:lin ang="5400000" scaled="1"/>
          </a:gradFill>
          <a:effectLst>
            <a:outerShdw blurRad="50800" dist="50800" dir="5400000" algn="ctr" rotWithShape="0">
              <a:srgbClr val="000000">
                <a:alpha val="35395"/>
              </a:srgbClr>
            </a:outerShdw>
          </a:effectLst>
        </p:spPr>
      </p:pic>
      <p:sp>
        <p:nvSpPr>
          <p:cNvPr id="8" name="Text Placeholder 4">
            <a:extLst>
              <a:ext uri="{FF2B5EF4-FFF2-40B4-BE49-F238E27FC236}">
                <a16:creationId xmlns:a16="http://schemas.microsoft.com/office/drawing/2014/main" id="{67F29690-236C-4E73-2952-2B1FD86DA6A5}"/>
              </a:ext>
            </a:extLst>
          </p:cNvPr>
          <p:cNvSpPr txBox="1">
            <a:spLocks/>
          </p:cNvSpPr>
          <p:nvPr/>
        </p:nvSpPr>
        <p:spPr>
          <a:xfrm>
            <a:off x="109726" y="4061594"/>
            <a:ext cx="3694176" cy="4219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tx1"/>
                </a:solidFill>
                <a:latin typeface="Century Gothic" panose="020B0502020202020204" pitchFamily="34" charset="0"/>
                <a:ea typeface="+mj-ea"/>
                <a:cs typeface="+mn-cs"/>
              </a:rPr>
              <a:t>Cynthia Keppel</a:t>
            </a:r>
          </a:p>
        </p:txBody>
      </p:sp>
      <p:sp>
        <p:nvSpPr>
          <p:cNvPr id="12" name="Text Placeholder 4">
            <a:extLst>
              <a:ext uri="{FF2B5EF4-FFF2-40B4-BE49-F238E27FC236}">
                <a16:creationId xmlns:a16="http://schemas.microsoft.com/office/drawing/2014/main" id="{3B6C329F-9EA5-FE40-B5B6-B7F84F7DD955}"/>
              </a:ext>
            </a:extLst>
          </p:cNvPr>
          <p:cNvSpPr>
            <a:spLocks noGrp="1"/>
          </p:cNvSpPr>
          <p:nvPr>
            <p:ph type="body" sz="quarter" idx="14"/>
          </p:nvPr>
        </p:nvSpPr>
        <p:spPr>
          <a:xfrm>
            <a:off x="207262" y="4692548"/>
            <a:ext cx="7644386" cy="835135"/>
          </a:xfrm>
        </p:spPr>
        <p:txBody>
          <a:bodyPr>
            <a:noAutofit/>
          </a:bodyPr>
          <a:lstStyle/>
          <a:p>
            <a:r>
              <a:rPr lang="en-US" sz="1800" dirty="0">
                <a:solidFill>
                  <a:schemeClr val="tx1"/>
                </a:solidFill>
                <a:latin typeface="Century Gothic" panose="020B0502020202020204" pitchFamily="34" charset="0"/>
                <a:ea typeface="+mj-ea"/>
                <a:cs typeface="+mn-cs"/>
              </a:rPr>
              <a:t>CLAS12 Collaboration Meeting</a:t>
            </a:r>
          </a:p>
          <a:p>
            <a:r>
              <a:rPr lang="en-US" sz="1800" dirty="0">
                <a:solidFill>
                  <a:schemeClr val="tx1"/>
                </a:solidFill>
                <a:latin typeface="Century Gothic" panose="020B0502020202020204" pitchFamily="34" charset="0"/>
                <a:ea typeface="+mj-ea"/>
                <a:cs typeface="+mn-cs"/>
              </a:rPr>
              <a:t>November 15, 2024</a:t>
            </a:r>
          </a:p>
        </p:txBody>
      </p:sp>
      <p:sp>
        <p:nvSpPr>
          <p:cNvPr id="7" name="TextBox 6">
            <a:extLst>
              <a:ext uri="{FF2B5EF4-FFF2-40B4-BE49-F238E27FC236}">
                <a16:creationId xmlns:a16="http://schemas.microsoft.com/office/drawing/2014/main" id="{B65E729C-E64C-9CF9-D82B-9A9F4A00B30B}"/>
              </a:ext>
            </a:extLst>
          </p:cNvPr>
          <p:cNvSpPr txBox="1"/>
          <p:nvPr/>
        </p:nvSpPr>
        <p:spPr>
          <a:xfrm>
            <a:off x="-25387" y="116728"/>
            <a:ext cx="9144000" cy="954107"/>
          </a:xfrm>
          <a:prstGeom prst="rect">
            <a:avLst/>
          </a:prstGeom>
          <a:noFill/>
        </p:spPr>
        <p:txBody>
          <a:bodyPr wrap="square">
            <a:spAutoFit/>
          </a:bodyPr>
          <a:lstStyle/>
          <a:p>
            <a:pPr algn="ctr"/>
            <a:r>
              <a:rPr lang="en-US" sz="2800" dirty="0">
                <a:latin typeface="Century Gothic" panose="020B0502020202020204" pitchFamily="34" charset="0"/>
              </a:rPr>
              <a:t>Future Opportunities at </a:t>
            </a:r>
            <a:r>
              <a:rPr lang="en-US" sz="2800" dirty="0" err="1">
                <a:latin typeface="Century Gothic" panose="020B0502020202020204" pitchFamily="34" charset="0"/>
              </a:rPr>
              <a:t>JLab</a:t>
            </a:r>
            <a:r>
              <a:rPr lang="en-US" sz="2800" dirty="0">
                <a:latin typeface="Century Gothic" panose="020B0502020202020204" pitchFamily="34" charset="0"/>
              </a:rPr>
              <a:t> with 12 GeV Positrons and 22 GeV Electrons</a:t>
            </a:r>
            <a:endParaRPr lang="en-US" sz="2800" b="1" dirty="0">
              <a:solidFill>
                <a:schemeClr val="accent1"/>
              </a:solidFill>
              <a:latin typeface="Century Gothic" panose="020B0502020202020204" pitchFamily="34" charset="0"/>
              <a:ea typeface="+mj-ea"/>
              <a:cs typeface="Arial" panose="020B0604020202020204" pitchFamily="34" charset="0"/>
            </a:endParaRPr>
          </a:p>
        </p:txBody>
      </p:sp>
    </p:spTree>
    <p:extLst>
      <p:ext uri="{BB962C8B-B14F-4D97-AF65-F5344CB8AC3E}">
        <p14:creationId xmlns:p14="http://schemas.microsoft.com/office/powerpoint/2010/main" val="577433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20" y="967310"/>
            <a:ext cx="8692976" cy="365618"/>
          </a:xfrm>
        </p:spPr>
        <p:txBody>
          <a:bodyPr>
            <a:normAutofit/>
          </a:bodyPr>
          <a:lstStyle/>
          <a:p>
            <a:r>
              <a:rPr lang="en-US" dirty="0"/>
              <a:t>Concept of Tungsten Target, CFD Simulations, Prototype Testing (S. Covrig)</a:t>
            </a:r>
          </a:p>
        </p:txBody>
      </p:sp>
      <p:sp>
        <p:nvSpPr>
          <p:cNvPr id="5" name="Slide Number Placeholder 4"/>
          <p:cNvSpPr>
            <a:spLocks noGrp="1"/>
          </p:cNvSpPr>
          <p:nvPr>
            <p:ph type="sldNum" sz="quarter" idx="12"/>
          </p:nvPr>
        </p:nvSpPr>
        <p:spPr>
          <a:xfrm>
            <a:off x="4303922" y="5707752"/>
            <a:ext cx="536158" cy="227523"/>
          </a:xfrm>
        </p:spPr>
        <p:txBody>
          <a:bodyPr/>
          <a:lstStyle/>
          <a:p>
            <a:fld id="{07E1C93C-5050-FC42-8F10-D22D4F119D13}" type="slidenum">
              <a:rPr lang="en-US" smtClean="0"/>
              <a:pPr/>
              <a:t>10</a:t>
            </a:fld>
            <a:endParaRPr lang="en-US" dirty="0"/>
          </a:p>
        </p:txBody>
      </p:sp>
      <p:pic>
        <p:nvPicPr>
          <p:cNvPr id="3" name="Picture 2">
            <a:extLst>
              <a:ext uri="{FF2B5EF4-FFF2-40B4-BE49-F238E27FC236}">
                <a16:creationId xmlns:a16="http://schemas.microsoft.com/office/drawing/2014/main" id="{3D5C8003-0509-4175-BC5B-687E732FCFEC}"/>
              </a:ext>
            </a:extLst>
          </p:cNvPr>
          <p:cNvPicPr>
            <a:picLocks noChangeAspect="1"/>
          </p:cNvPicPr>
          <p:nvPr/>
        </p:nvPicPr>
        <p:blipFill>
          <a:blip r:embed="rId2"/>
          <a:stretch>
            <a:fillRect/>
          </a:stretch>
        </p:blipFill>
        <p:spPr>
          <a:xfrm>
            <a:off x="5074984" y="1533164"/>
            <a:ext cx="3926912" cy="1712889"/>
          </a:xfrm>
          <a:prstGeom prst="rect">
            <a:avLst/>
          </a:prstGeom>
        </p:spPr>
      </p:pic>
      <p:sp>
        <p:nvSpPr>
          <p:cNvPr id="4" name="Rectangle 3">
            <a:extLst>
              <a:ext uri="{FF2B5EF4-FFF2-40B4-BE49-F238E27FC236}">
                <a16:creationId xmlns:a16="http://schemas.microsoft.com/office/drawing/2014/main" id="{8C2B4EF5-476B-4A89-9655-30319A2929E8}"/>
              </a:ext>
            </a:extLst>
          </p:cNvPr>
          <p:cNvSpPr/>
          <p:nvPr/>
        </p:nvSpPr>
        <p:spPr>
          <a:xfrm>
            <a:off x="214536" y="1487941"/>
            <a:ext cx="4448905" cy="2380139"/>
          </a:xfrm>
          <a:prstGeom prst="rect">
            <a:avLst/>
          </a:prstGeom>
        </p:spPr>
        <p:txBody>
          <a:bodyPr wrap="square">
            <a:spAutoFit/>
          </a:bodyPr>
          <a:lstStyle/>
          <a:p>
            <a:pPr>
              <a:spcAft>
                <a:spcPts val="450"/>
              </a:spcAft>
            </a:pPr>
            <a:r>
              <a:rPr lang="en-US" sz="1200" u="sng" dirty="0">
                <a:latin typeface="+mj-lt"/>
              </a:rPr>
              <a:t>Design goal</a:t>
            </a:r>
            <a:r>
              <a:rPr lang="en-US" sz="1200" dirty="0">
                <a:latin typeface="+mj-lt"/>
              </a:rPr>
              <a:t>: </a:t>
            </a:r>
            <a:r>
              <a:rPr lang="en-US" sz="1200" dirty="0">
                <a:solidFill>
                  <a:srgbClr val="0000CC"/>
                </a:solidFill>
                <a:latin typeface="+mj-lt"/>
              </a:rPr>
              <a:t>target should be able to take 1 mA, 120 MeV CW e</a:t>
            </a:r>
            <a:r>
              <a:rPr lang="en-US" sz="1200" baseline="30000" dirty="0">
                <a:solidFill>
                  <a:srgbClr val="0000CC"/>
                </a:solidFill>
                <a:latin typeface="Arial" panose="020B0604020202020204" pitchFamily="34" charset="0"/>
              </a:rPr>
              <a:t>‒  </a:t>
            </a:r>
            <a:r>
              <a:rPr lang="en-US" sz="1200" dirty="0">
                <a:solidFill>
                  <a:srgbClr val="0000CC"/>
                </a:solidFill>
                <a:latin typeface="+mj-lt"/>
              </a:rPr>
              <a:t>beam current and have a lifetime of 6 months (or longer)</a:t>
            </a:r>
          </a:p>
          <a:p>
            <a:pPr marL="214313" indent="-214313">
              <a:spcAft>
                <a:spcPts val="450"/>
              </a:spcAft>
              <a:buFont typeface="Arial" panose="020B0604020202020204" pitchFamily="34" charset="0"/>
              <a:buChar char="•"/>
            </a:pPr>
            <a:r>
              <a:rPr lang="en-US" sz="1200" dirty="0">
                <a:latin typeface="+mj-lt"/>
              </a:rPr>
              <a:t>Focus on assessing with CFD solid high-Z targets (tungsten, W-alloys, etc.)</a:t>
            </a:r>
          </a:p>
          <a:p>
            <a:pPr marL="214313" indent="-214313">
              <a:spcAft>
                <a:spcPts val="450"/>
              </a:spcAft>
              <a:buFont typeface="Arial" panose="020B0604020202020204" pitchFamily="34" charset="0"/>
              <a:buChar char="•"/>
            </a:pPr>
            <a:r>
              <a:rPr lang="en-US" sz="1200" dirty="0">
                <a:solidFill>
                  <a:srgbClr val="000000"/>
                </a:solidFill>
                <a:latin typeface="Arial" panose="020B0604020202020204"/>
              </a:rPr>
              <a:t>Implemented </a:t>
            </a:r>
            <a:r>
              <a:rPr lang="en-US" sz="1200" dirty="0">
                <a:solidFill>
                  <a:srgbClr val="000000"/>
                </a:solidFill>
                <a:latin typeface="+mj-lt"/>
              </a:rPr>
              <a:t>f</a:t>
            </a:r>
            <a:r>
              <a:rPr lang="en-US" sz="1200" dirty="0">
                <a:latin typeface="+mj-lt"/>
              </a:rPr>
              <a:t>ull time-dependent CFD simulations</a:t>
            </a:r>
          </a:p>
          <a:p>
            <a:pPr marL="214313" indent="-214313">
              <a:spcAft>
                <a:spcPts val="450"/>
              </a:spcAft>
              <a:buFont typeface="Arial" panose="020B0604020202020204" pitchFamily="34" charset="0"/>
              <a:buChar char="•"/>
            </a:pPr>
            <a:r>
              <a:rPr lang="en-US" sz="1200" dirty="0">
                <a:latin typeface="+mj-lt"/>
              </a:rPr>
              <a:t>Initial calculations have shown that the rotating W target </a:t>
            </a:r>
            <a:br>
              <a:rPr lang="en-US" sz="1200" dirty="0">
                <a:latin typeface="+mj-lt"/>
              </a:rPr>
            </a:br>
            <a:r>
              <a:rPr lang="en-US" sz="1200" dirty="0">
                <a:latin typeface="+mj-lt"/>
              </a:rPr>
              <a:t>(4mm thickness, 10 Hz rot. frequency, &gt;30 cm diameter) </a:t>
            </a:r>
            <a:br>
              <a:rPr lang="en-US" sz="1200" dirty="0">
                <a:latin typeface="+mj-lt"/>
              </a:rPr>
            </a:br>
            <a:r>
              <a:rPr lang="en-US" sz="1200" dirty="0">
                <a:latin typeface="+mj-lt"/>
              </a:rPr>
              <a:t>can take 20 kW beam power and peak target temperature </a:t>
            </a:r>
            <a:r>
              <a:rPr lang="en-US" sz="1200" dirty="0" err="1">
                <a:latin typeface="+mj-lt"/>
              </a:rPr>
              <a:t>T</a:t>
            </a:r>
            <a:r>
              <a:rPr lang="en-US" sz="1200" baseline="-25000" dirty="0" err="1">
                <a:latin typeface="+mj-lt"/>
              </a:rPr>
              <a:t>max</a:t>
            </a:r>
            <a:r>
              <a:rPr lang="en-US" sz="1200" dirty="0">
                <a:latin typeface="+mj-lt"/>
              </a:rPr>
              <a:t> &lt; 1000 K</a:t>
            </a:r>
          </a:p>
          <a:p>
            <a:pPr marL="214313" indent="-214313">
              <a:spcAft>
                <a:spcPts val="450"/>
              </a:spcAft>
              <a:buFont typeface="Arial" panose="020B0604020202020204" pitchFamily="34" charset="0"/>
              <a:buChar char="•"/>
            </a:pPr>
            <a:r>
              <a:rPr lang="en-US" sz="1200" dirty="0">
                <a:latin typeface="+mj-lt"/>
              </a:rPr>
              <a:t>Started looking at target engineering, radiological issues, shielding</a:t>
            </a:r>
          </a:p>
        </p:txBody>
      </p:sp>
      <p:grpSp>
        <p:nvGrpSpPr>
          <p:cNvPr id="8" name="Group 7">
            <a:extLst>
              <a:ext uri="{FF2B5EF4-FFF2-40B4-BE49-F238E27FC236}">
                <a16:creationId xmlns:a16="http://schemas.microsoft.com/office/drawing/2014/main" id="{6275BC1B-B3EE-47A4-97DD-D27E82D0947E}"/>
              </a:ext>
            </a:extLst>
          </p:cNvPr>
          <p:cNvGrpSpPr/>
          <p:nvPr/>
        </p:nvGrpSpPr>
        <p:grpSpPr>
          <a:xfrm>
            <a:off x="5146040" y="3305809"/>
            <a:ext cx="3769497" cy="1223492"/>
            <a:chOff x="6976533" y="1022780"/>
            <a:chExt cx="5025996" cy="1631323"/>
          </a:xfrm>
        </p:grpSpPr>
        <p:pic>
          <p:nvPicPr>
            <p:cNvPr id="6" name="Picture 5">
              <a:extLst>
                <a:ext uri="{FF2B5EF4-FFF2-40B4-BE49-F238E27FC236}">
                  <a16:creationId xmlns:a16="http://schemas.microsoft.com/office/drawing/2014/main" id="{2DEC5373-8732-4845-84E3-B0B915EC9A21}"/>
                </a:ext>
              </a:extLst>
            </p:cNvPr>
            <p:cNvPicPr>
              <a:picLocks noChangeAspect="1"/>
            </p:cNvPicPr>
            <p:nvPr/>
          </p:nvPicPr>
          <p:blipFill>
            <a:blip r:embed="rId3"/>
            <a:stretch>
              <a:fillRect/>
            </a:stretch>
          </p:blipFill>
          <p:spPr>
            <a:xfrm>
              <a:off x="6976533" y="1022780"/>
              <a:ext cx="5025996" cy="1631323"/>
            </a:xfrm>
            <a:prstGeom prst="rect">
              <a:avLst/>
            </a:prstGeom>
          </p:spPr>
        </p:pic>
        <p:sp>
          <p:nvSpPr>
            <p:cNvPr id="14" name="Rectangle 13">
              <a:extLst>
                <a:ext uri="{FF2B5EF4-FFF2-40B4-BE49-F238E27FC236}">
                  <a16:creationId xmlns:a16="http://schemas.microsoft.com/office/drawing/2014/main" id="{FB189C3C-48BE-414D-9A98-0282B9E85D4E}"/>
                </a:ext>
              </a:extLst>
            </p:cNvPr>
            <p:cNvSpPr/>
            <p:nvPr/>
          </p:nvSpPr>
          <p:spPr>
            <a:xfrm>
              <a:off x="8360444" y="1956064"/>
              <a:ext cx="2702023" cy="369332"/>
            </a:xfrm>
            <a:prstGeom prst="rect">
              <a:avLst/>
            </a:prstGeom>
          </p:spPr>
          <p:txBody>
            <a:bodyPr wrap="none">
              <a:spAutoFit/>
            </a:bodyPr>
            <a:lstStyle/>
            <a:p>
              <a:pPr algn="ctr"/>
              <a:r>
                <a:rPr lang="en-US" sz="1200" dirty="0">
                  <a:latin typeface="+mj-lt"/>
                </a:rPr>
                <a:t>Max T of Tungsten vs Time</a:t>
              </a:r>
            </a:p>
          </p:txBody>
        </p:sp>
      </p:grpSp>
      <p:grpSp>
        <p:nvGrpSpPr>
          <p:cNvPr id="11" name="Group 10">
            <a:extLst>
              <a:ext uri="{FF2B5EF4-FFF2-40B4-BE49-F238E27FC236}">
                <a16:creationId xmlns:a16="http://schemas.microsoft.com/office/drawing/2014/main" id="{D37D27E5-DA67-474D-A568-436F8522F1A0}"/>
              </a:ext>
            </a:extLst>
          </p:cNvPr>
          <p:cNvGrpSpPr/>
          <p:nvPr/>
        </p:nvGrpSpPr>
        <p:grpSpPr>
          <a:xfrm>
            <a:off x="5146038" y="4461058"/>
            <a:ext cx="3769497" cy="1223492"/>
            <a:chOff x="6538800" y="4784753"/>
            <a:chExt cx="5463727" cy="1631323"/>
          </a:xfrm>
        </p:grpSpPr>
        <p:pic>
          <p:nvPicPr>
            <p:cNvPr id="9" name="Picture 8">
              <a:extLst>
                <a:ext uri="{FF2B5EF4-FFF2-40B4-BE49-F238E27FC236}">
                  <a16:creationId xmlns:a16="http://schemas.microsoft.com/office/drawing/2014/main" id="{BCF4D3B4-9FE2-4C9E-8B64-B5865A72EA57}"/>
                </a:ext>
              </a:extLst>
            </p:cNvPr>
            <p:cNvPicPr>
              <a:picLocks noChangeAspect="1"/>
            </p:cNvPicPr>
            <p:nvPr/>
          </p:nvPicPr>
          <p:blipFill>
            <a:blip r:embed="rId4"/>
            <a:stretch>
              <a:fillRect/>
            </a:stretch>
          </p:blipFill>
          <p:spPr>
            <a:xfrm>
              <a:off x="6538800" y="4784753"/>
              <a:ext cx="5463727" cy="1631323"/>
            </a:xfrm>
            <a:prstGeom prst="rect">
              <a:avLst/>
            </a:prstGeom>
          </p:spPr>
        </p:pic>
        <p:sp>
          <p:nvSpPr>
            <p:cNvPr id="30" name="Rectangle 29">
              <a:extLst>
                <a:ext uri="{FF2B5EF4-FFF2-40B4-BE49-F238E27FC236}">
                  <a16:creationId xmlns:a16="http://schemas.microsoft.com/office/drawing/2014/main" id="{A55DB79E-2981-48F6-8405-478986D2E231}"/>
                </a:ext>
              </a:extLst>
            </p:cNvPr>
            <p:cNvSpPr/>
            <p:nvPr/>
          </p:nvSpPr>
          <p:spPr>
            <a:xfrm>
              <a:off x="7800763" y="5751287"/>
              <a:ext cx="3422309" cy="369332"/>
            </a:xfrm>
            <a:prstGeom prst="rect">
              <a:avLst/>
            </a:prstGeom>
          </p:spPr>
          <p:txBody>
            <a:bodyPr wrap="none">
              <a:spAutoFit/>
            </a:bodyPr>
            <a:lstStyle/>
            <a:p>
              <a:pPr algn="ctr"/>
              <a:r>
                <a:rPr lang="en-US" sz="1200" dirty="0">
                  <a:latin typeface="+mj-lt"/>
                </a:rPr>
                <a:t>Max T of Cooling Water vs Time</a:t>
              </a:r>
            </a:p>
          </p:txBody>
        </p:sp>
      </p:grpSp>
      <p:grpSp>
        <p:nvGrpSpPr>
          <p:cNvPr id="10" name="Group 9">
            <a:extLst>
              <a:ext uri="{FF2B5EF4-FFF2-40B4-BE49-F238E27FC236}">
                <a16:creationId xmlns:a16="http://schemas.microsoft.com/office/drawing/2014/main" id="{C6762BCC-26C2-4BB2-AD11-38DDE2D7D64C}"/>
              </a:ext>
            </a:extLst>
          </p:cNvPr>
          <p:cNvGrpSpPr/>
          <p:nvPr/>
        </p:nvGrpSpPr>
        <p:grpSpPr>
          <a:xfrm>
            <a:off x="2279222" y="3721308"/>
            <a:ext cx="2671096" cy="1883874"/>
            <a:chOff x="3038962" y="3883930"/>
            <a:chExt cx="3561461" cy="2511832"/>
          </a:xfrm>
        </p:grpSpPr>
        <p:pic>
          <p:nvPicPr>
            <p:cNvPr id="21" name="Picture 20">
              <a:extLst>
                <a:ext uri="{FF2B5EF4-FFF2-40B4-BE49-F238E27FC236}">
                  <a16:creationId xmlns:a16="http://schemas.microsoft.com/office/drawing/2014/main" id="{BFECB387-E220-45CB-87FA-97BDD85475C7}"/>
                </a:ext>
              </a:extLst>
            </p:cNvPr>
            <p:cNvPicPr>
              <a:picLocks noChangeAspect="1"/>
            </p:cNvPicPr>
            <p:nvPr/>
          </p:nvPicPr>
          <p:blipFill>
            <a:blip r:embed="rId5"/>
            <a:stretch>
              <a:fillRect/>
            </a:stretch>
          </p:blipFill>
          <p:spPr>
            <a:xfrm>
              <a:off x="3038962" y="4183850"/>
              <a:ext cx="3561461" cy="2211912"/>
            </a:xfrm>
            <a:prstGeom prst="rect">
              <a:avLst/>
            </a:prstGeom>
          </p:spPr>
        </p:pic>
        <p:sp>
          <p:nvSpPr>
            <p:cNvPr id="22" name="TextBox 21">
              <a:extLst>
                <a:ext uri="{FF2B5EF4-FFF2-40B4-BE49-F238E27FC236}">
                  <a16:creationId xmlns:a16="http://schemas.microsoft.com/office/drawing/2014/main" id="{6CBE94AA-748D-4871-83B7-CC70AC8B99D2}"/>
                </a:ext>
              </a:extLst>
            </p:cNvPr>
            <p:cNvSpPr txBox="1"/>
            <p:nvPr/>
          </p:nvSpPr>
          <p:spPr>
            <a:xfrm>
              <a:off x="3786362" y="3883930"/>
              <a:ext cx="2145716" cy="369332"/>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Tungsten Target Test</a:t>
              </a:r>
            </a:p>
          </p:txBody>
        </p:sp>
      </p:grpSp>
      <p:sp>
        <p:nvSpPr>
          <p:cNvPr id="7" name="TextBox 6">
            <a:extLst>
              <a:ext uri="{FF2B5EF4-FFF2-40B4-BE49-F238E27FC236}">
                <a16:creationId xmlns:a16="http://schemas.microsoft.com/office/drawing/2014/main" id="{A8B72E95-8CC1-4BA9-873D-FE1093A80CD8}"/>
              </a:ext>
            </a:extLst>
          </p:cNvPr>
          <p:cNvSpPr txBox="1"/>
          <p:nvPr/>
        </p:nvSpPr>
        <p:spPr>
          <a:xfrm>
            <a:off x="228464" y="3946248"/>
            <a:ext cx="2095168" cy="957955"/>
          </a:xfrm>
          <a:prstGeom prst="rect">
            <a:avLst/>
          </a:prstGeom>
          <a:noFill/>
        </p:spPr>
        <p:txBody>
          <a:bodyPr wrap="square" rtlCol="0">
            <a:spAutoFit/>
          </a:bodyPr>
          <a:lstStyle/>
          <a:p>
            <a:pPr marL="214313" indent="-214313">
              <a:buFont typeface="Arial" panose="020B0604020202020204" pitchFamily="34" charset="0"/>
              <a:buChar char="•"/>
            </a:pPr>
            <a:r>
              <a:rPr lang="en-US" sz="1125" dirty="0">
                <a:latin typeface="+mj-lt"/>
              </a:rPr>
              <a:t>DOE FY2024 R&amp;D for Next Generation Nuclear Physics Accelerator Facilities (funded, FY25-FY26)</a:t>
            </a:r>
          </a:p>
        </p:txBody>
      </p:sp>
      <p:sp>
        <p:nvSpPr>
          <p:cNvPr id="16" name="Footer Placeholder 3">
            <a:extLst>
              <a:ext uri="{FF2B5EF4-FFF2-40B4-BE49-F238E27FC236}">
                <a16:creationId xmlns:a16="http://schemas.microsoft.com/office/drawing/2014/main" id="{0CEACA91-A3AE-4464-9C91-4AF258125D57}"/>
              </a:ext>
            </a:extLst>
          </p:cNvPr>
          <p:cNvSpPr>
            <a:spLocks noGrp="1"/>
          </p:cNvSpPr>
          <p:nvPr>
            <p:ph type="ftr" sz="quarter" idx="11"/>
          </p:nvPr>
        </p:nvSpPr>
        <p:spPr>
          <a:xfrm>
            <a:off x="173701" y="5707752"/>
            <a:ext cx="3917888" cy="233492"/>
          </a:xfrm>
        </p:spPr>
        <p:txBody>
          <a:bodyPr/>
          <a:lstStyle/>
          <a:p>
            <a:r>
              <a:rPr lang="en-US" dirty="0"/>
              <a:t>A. Ushakov “Positron Beams for 12 GeV CEBAF”, Hadron Physics 2030</a:t>
            </a:r>
          </a:p>
        </p:txBody>
      </p:sp>
    </p:spTree>
    <p:extLst>
      <p:ext uri="{BB962C8B-B14F-4D97-AF65-F5344CB8AC3E}">
        <p14:creationId xmlns:p14="http://schemas.microsoft.com/office/powerpoint/2010/main" val="477788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F9C13-686B-7A43-B192-308D957423D3}"/>
              </a:ext>
            </a:extLst>
          </p:cNvPr>
          <p:cNvSpPr>
            <a:spLocks noGrp="1"/>
          </p:cNvSpPr>
          <p:nvPr>
            <p:ph type="title"/>
          </p:nvPr>
        </p:nvSpPr>
        <p:spPr/>
        <p:txBody>
          <a:bodyPr>
            <a:normAutofit/>
          </a:bodyPr>
          <a:lstStyle/>
          <a:p>
            <a:r>
              <a:rPr lang="en-US" sz="2800" b="0" dirty="0">
                <a:solidFill>
                  <a:schemeClr val="accent1"/>
                </a:solidFill>
              </a:rPr>
              <a:t>Development Status</a:t>
            </a:r>
          </a:p>
        </p:txBody>
      </p:sp>
      <p:sp>
        <p:nvSpPr>
          <p:cNvPr id="5" name="Slide Number Placeholder 4">
            <a:extLst>
              <a:ext uri="{FF2B5EF4-FFF2-40B4-BE49-F238E27FC236}">
                <a16:creationId xmlns:a16="http://schemas.microsoft.com/office/drawing/2014/main" id="{581DD0A4-D666-1B45-BF9E-BFCE84DB8B54}"/>
              </a:ext>
            </a:extLst>
          </p:cNvPr>
          <p:cNvSpPr>
            <a:spLocks noGrp="1"/>
          </p:cNvSpPr>
          <p:nvPr>
            <p:ph type="sldNum" sz="quarter" idx="12"/>
          </p:nvPr>
        </p:nvSpPr>
        <p:spPr>
          <a:xfrm>
            <a:off x="4303922" y="5707752"/>
            <a:ext cx="536158" cy="227523"/>
          </a:xfrm>
        </p:spPr>
        <p:txBody>
          <a:bodyPr/>
          <a:lstStyle/>
          <a:p>
            <a:fld id="{07E1C93C-5050-FC42-8F10-D22D4F119D13}" type="slidenum">
              <a:rPr lang="en-US" smtClean="0"/>
              <a:pPr/>
              <a:t>11</a:t>
            </a:fld>
            <a:endParaRPr lang="en-US" dirty="0"/>
          </a:p>
        </p:txBody>
      </p:sp>
      <p:sp>
        <p:nvSpPr>
          <p:cNvPr id="6" name="Rectangle 5">
            <a:extLst>
              <a:ext uri="{FF2B5EF4-FFF2-40B4-BE49-F238E27FC236}">
                <a16:creationId xmlns:a16="http://schemas.microsoft.com/office/drawing/2014/main" id="{4684E5FB-A4D8-6947-94B3-4A16EA65DDA9}"/>
              </a:ext>
            </a:extLst>
          </p:cNvPr>
          <p:cNvSpPr/>
          <p:nvPr/>
        </p:nvSpPr>
        <p:spPr>
          <a:xfrm>
            <a:off x="243428" y="1086855"/>
            <a:ext cx="8595360" cy="5058436"/>
          </a:xfrm>
          <a:prstGeom prst="rect">
            <a:avLst/>
          </a:prstGeom>
        </p:spPr>
        <p:txBody>
          <a:bodyPr wrap="square" lIns="68580" tIns="34290" rIns="68580" bIns="34290" anchor="t">
            <a:spAutoFit/>
          </a:bodyPr>
          <a:lstStyle/>
          <a:p>
            <a:pPr>
              <a:lnSpc>
                <a:spcPts val="1800"/>
              </a:lnSpc>
              <a:spcAft>
                <a:spcPts val="300"/>
              </a:spcAft>
            </a:pPr>
            <a:r>
              <a:rPr lang="en-US" sz="2000" dirty="0" err="1">
                <a:latin typeface="+mj-lt"/>
                <a:cs typeface="Arial" panose="020B0604020202020204" pitchFamily="34" charset="0"/>
              </a:rPr>
              <a:t>JLab</a:t>
            </a:r>
            <a:r>
              <a:rPr lang="en-US" sz="2000" dirty="0">
                <a:latin typeface="+mj-lt"/>
                <a:cs typeface="Arial" panose="020B0604020202020204" pitchFamily="34" charset="0"/>
              </a:rPr>
              <a:t> is working on design of Ce</a:t>
            </a:r>
            <a:r>
              <a:rPr lang="en-US" sz="2000" baseline="30000" dirty="0">
                <a:latin typeface="+mj-lt"/>
                <a:cs typeface="Arial" panose="020B0604020202020204" pitchFamily="34" charset="0"/>
              </a:rPr>
              <a:t>+</a:t>
            </a:r>
            <a:r>
              <a:rPr lang="en-US" sz="2000" dirty="0">
                <a:latin typeface="+mj-lt"/>
                <a:cs typeface="Arial" panose="020B0604020202020204" pitchFamily="34" charset="0"/>
              </a:rPr>
              <a:t>BAF injector</a:t>
            </a:r>
            <a:endParaRPr lang="en-US" sz="2000" dirty="0">
              <a:latin typeface="+mj-lt"/>
            </a:endParaRPr>
          </a:p>
          <a:p>
            <a:pPr marL="557213" lvl="1" indent="-214313">
              <a:lnSpc>
                <a:spcPts val="1800"/>
              </a:lnSpc>
              <a:spcAft>
                <a:spcPts val="300"/>
              </a:spcAft>
              <a:buFont typeface="Wingdings" panose="05000000000000000000" pitchFamily="2" charset="2"/>
              <a:buChar char="§"/>
            </a:pPr>
            <a:r>
              <a:rPr lang="en-US" dirty="0">
                <a:latin typeface="+mj-lt"/>
                <a:cs typeface="Arial" panose="020B0604020202020204" pitchFamily="34" charset="0"/>
              </a:rPr>
              <a:t>Optimization of positron capture system </a:t>
            </a:r>
          </a:p>
          <a:p>
            <a:pPr marL="557213" lvl="1" indent="-214313">
              <a:lnSpc>
                <a:spcPts val="1800"/>
              </a:lnSpc>
              <a:spcAft>
                <a:spcPts val="300"/>
              </a:spcAft>
              <a:buFont typeface="Wingdings" panose="05000000000000000000" pitchFamily="2" charset="2"/>
              <a:buChar char="§"/>
            </a:pPr>
            <a:r>
              <a:rPr lang="en-US" dirty="0">
                <a:latin typeface="+mj-lt"/>
                <a:cs typeface="Arial" panose="020B0604020202020204" pitchFamily="34" charset="0"/>
              </a:rPr>
              <a:t>Beam/spin tracking simulations for Ce</a:t>
            </a:r>
            <a:r>
              <a:rPr lang="en-US" baseline="30000" dirty="0">
                <a:latin typeface="+mj-lt"/>
                <a:cs typeface="Arial" panose="020B0604020202020204" pitchFamily="34" charset="0"/>
              </a:rPr>
              <a:t>+</a:t>
            </a:r>
            <a:r>
              <a:rPr lang="en-US" dirty="0">
                <a:latin typeface="+mj-lt"/>
                <a:cs typeface="Arial" panose="020B0604020202020204" pitchFamily="34" charset="0"/>
              </a:rPr>
              <a:t>BAF injector at LERF and beam tracking from LERF to North Linac (and later to the experimental halls)</a:t>
            </a:r>
          </a:p>
          <a:p>
            <a:pPr>
              <a:lnSpc>
                <a:spcPts val="1800"/>
              </a:lnSpc>
              <a:spcAft>
                <a:spcPts val="300"/>
              </a:spcAft>
            </a:pPr>
            <a:endParaRPr lang="en-US" sz="2000" dirty="0">
              <a:solidFill>
                <a:srgbClr val="000000"/>
              </a:solidFill>
              <a:latin typeface="+mj-lt"/>
              <a:cs typeface="Arial" panose="020B0604020202020204" pitchFamily="34" charset="0"/>
            </a:endParaRPr>
          </a:p>
          <a:p>
            <a:pPr>
              <a:lnSpc>
                <a:spcPts val="1800"/>
              </a:lnSpc>
              <a:spcAft>
                <a:spcPts val="300"/>
              </a:spcAft>
            </a:pPr>
            <a:r>
              <a:rPr lang="en-US" sz="2000" dirty="0">
                <a:solidFill>
                  <a:srgbClr val="000000"/>
                </a:solidFill>
                <a:latin typeface="+mj-lt"/>
                <a:cs typeface="Arial" panose="020B0604020202020204" pitchFamily="34" charset="0"/>
              </a:rPr>
              <a:t>Critical risk areas:</a:t>
            </a:r>
            <a:endParaRPr lang="en-US" sz="2000" dirty="0">
              <a:latin typeface="+mj-lt"/>
              <a:cs typeface="Arial" panose="020B0604020202020204" pitchFamily="34" charset="0"/>
            </a:endParaRPr>
          </a:p>
          <a:p>
            <a:pPr marL="557213" lvl="1" indent="-214313">
              <a:lnSpc>
                <a:spcPts val="1800"/>
              </a:lnSpc>
              <a:spcAft>
                <a:spcPts val="300"/>
              </a:spcAft>
              <a:buFont typeface="Wingdings" panose="05000000000000000000" pitchFamily="2" charset="2"/>
              <a:buChar char="§"/>
            </a:pPr>
            <a:r>
              <a:rPr lang="en-US" dirty="0">
                <a:latin typeface="+mj-lt"/>
                <a:cs typeface="Arial" panose="020B0604020202020204" pitchFamily="34" charset="0"/>
              </a:rPr>
              <a:t>mA polarized electron source</a:t>
            </a:r>
          </a:p>
          <a:p>
            <a:pPr marL="942975" lvl="2" indent="-257175">
              <a:lnSpc>
                <a:spcPts val="1800"/>
              </a:lnSpc>
              <a:spcAft>
                <a:spcPts val="300"/>
              </a:spcAft>
              <a:buFont typeface="Arial" panose="020B0604020202020204" pitchFamily="34" charset="0"/>
              <a:buChar char="•"/>
            </a:pPr>
            <a:r>
              <a:rPr lang="en-US" dirty="0" err="1">
                <a:latin typeface="+mj-lt"/>
                <a:cs typeface="Arial" panose="020B0604020202020204" pitchFamily="34" charset="0"/>
              </a:rPr>
              <a:t>JLab</a:t>
            </a:r>
            <a:r>
              <a:rPr lang="en-US" dirty="0">
                <a:latin typeface="+mj-lt"/>
                <a:cs typeface="Arial" panose="020B0604020202020204" pitchFamily="34" charset="0"/>
              </a:rPr>
              <a:t> LDRD “A high-intensity, polarized-beam prototype </a:t>
            </a:r>
            <a:r>
              <a:rPr lang="en-US" dirty="0" err="1">
                <a:latin typeface="+mj-lt"/>
                <a:cs typeface="Arial" panose="020B0604020202020204" pitchFamily="34" charset="0"/>
              </a:rPr>
              <a:t>photogun</a:t>
            </a:r>
            <a:r>
              <a:rPr lang="en-US" dirty="0">
                <a:latin typeface="+mj-lt"/>
                <a:cs typeface="Arial" panose="020B0604020202020204" pitchFamily="34" charset="0"/>
              </a:rPr>
              <a:t> for the Ce+BAF positron source”, FY25-FY26</a:t>
            </a:r>
          </a:p>
          <a:p>
            <a:pPr marL="557213" lvl="1" indent="-214313">
              <a:lnSpc>
                <a:spcPts val="1800"/>
              </a:lnSpc>
              <a:spcAft>
                <a:spcPts val="300"/>
              </a:spcAft>
              <a:buFont typeface="Wingdings" panose="05000000000000000000" pitchFamily="2" charset="2"/>
              <a:buChar char="§"/>
            </a:pPr>
            <a:r>
              <a:rPr lang="en-US" dirty="0">
                <a:latin typeface="+mj-lt"/>
                <a:cs typeface="Arial" panose="020B0604020202020204" pitchFamily="34" charset="0"/>
              </a:rPr>
              <a:t>High power solid target</a:t>
            </a:r>
          </a:p>
          <a:p>
            <a:pPr marL="942975" lvl="2" indent="-257175">
              <a:lnSpc>
                <a:spcPts val="1800"/>
              </a:lnSpc>
              <a:spcAft>
                <a:spcPts val="300"/>
              </a:spcAft>
              <a:buFont typeface="Arial" panose="020B0604020202020204" pitchFamily="34" charset="0"/>
              <a:buChar char="•"/>
            </a:pPr>
            <a:r>
              <a:rPr lang="en-US" dirty="0">
                <a:latin typeface="+mj-lt"/>
                <a:cs typeface="Arial" panose="020B0604020202020204" pitchFamily="34" charset="0"/>
              </a:rPr>
              <a:t>DOE FY24 R&amp;D for Next Generation Nuclear Physics Accelerator Facilities, </a:t>
            </a:r>
            <a:r>
              <a:rPr lang="en-US" dirty="0">
                <a:solidFill>
                  <a:srgbClr val="000000"/>
                </a:solidFill>
                <a:latin typeface="Arial" panose="020B0604020202020204"/>
                <a:cs typeface="Arial" panose="020B0604020202020204" pitchFamily="34" charset="0"/>
              </a:rPr>
              <a:t>FY25-FY26</a:t>
            </a:r>
            <a:endParaRPr lang="en-US" dirty="0">
              <a:latin typeface="+mj-lt"/>
              <a:cs typeface="Arial" panose="020B0604020202020204" pitchFamily="34" charset="0"/>
            </a:endParaRPr>
          </a:p>
          <a:p>
            <a:pPr marL="557213" lvl="1" indent="-214313">
              <a:lnSpc>
                <a:spcPts val="1800"/>
              </a:lnSpc>
              <a:spcAft>
                <a:spcPts val="300"/>
              </a:spcAft>
              <a:buFont typeface="Wingdings" panose="05000000000000000000" pitchFamily="2" charset="2"/>
              <a:buChar char="§"/>
            </a:pPr>
            <a:r>
              <a:rPr lang="en-US" dirty="0">
                <a:solidFill>
                  <a:srgbClr val="000000"/>
                </a:solidFill>
                <a:latin typeface="Arial" panose="020B0604020202020204"/>
                <a:cs typeface="Arial" panose="020B0604020202020204" pitchFamily="34" charset="0"/>
              </a:rPr>
              <a:t>Liquid metal targets</a:t>
            </a:r>
          </a:p>
          <a:p>
            <a:pPr marL="942975" lvl="2" indent="-257175">
              <a:lnSpc>
                <a:spcPts val="1800"/>
              </a:lnSpc>
              <a:spcAft>
                <a:spcPts val="300"/>
              </a:spcAft>
              <a:buFont typeface="Arial" panose="020B0604020202020204" pitchFamily="34" charset="0"/>
              <a:buChar char="•"/>
            </a:pPr>
            <a:r>
              <a:rPr lang="en-US" dirty="0">
                <a:latin typeface="Arial" panose="020B0604020202020204" pitchFamily="34" charset="0"/>
                <a:cs typeface="Arial" panose="020B0604020202020204" pitchFamily="34" charset="0"/>
              </a:rPr>
              <a:t>DOE  Small Business Innovation Research (SBIR) Phase 2, </a:t>
            </a:r>
            <a:r>
              <a:rPr lang="en-US" dirty="0">
                <a:solidFill>
                  <a:srgbClr val="000000"/>
                </a:solidFill>
                <a:latin typeface="Arial" panose="020B0604020202020204"/>
                <a:cs typeface="Arial" panose="020B0604020202020204" pitchFamily="34" charset="0"/>
              </a:rPr>
              <a:t>FY25-FY26</a:t>
            </a:r>
          </a:p>
          <a:p>
            <a:pPr marL="557213" lvl="1" indent="-214313">
              <a:lnSpc>
                <a:spcPts val="1800"/>
              </a:lnSpc>
              <a:spcAft>
                <a:spcPts val="300"/>
              </a:spcAft>
              <a:buFont typeface="Wingdings" panose="05000000000000000000" pitchFamily="2" charset="2"/>
              <a:buChar char="§"/>
            </a:pPr>
            <a:r>
              <a:rPr lang="en-US" dirty="0">
                <a:latin typeface="+mj-lt"/>
                <a:cs typeface="Arial" panose="020B0604020202020204" pitchFamily="34" charset="0"/>
              </a:rPr>
              <a:t>Normal conducting CW capture cavities</a:t>
            </a:r>
          </a:p>
          <a:p>
            <a:pPr marL="900113" lvl="2" indent="-214313">
              <a:lnSpc>
                <a:spcPts val="1800"/>
              </a:lnSpc>
              <a:spcAft>
                <a:spcPts val="300"/>
              </a:spcAft>
              <a:buFont typeface="Arial" panose="020B0604020202020204" pitchFamily="34" charset="0"/>
              <a:buChar char="•"/>
            </a:pPr>
            <a:r>
              <a:rPr lang="en-US" dirty="0">
                <a:latin typeface="Arial" panose="020B0604020202020204" pitchFamily="34" charset="0"/>
                <a:cs typeface="Arial" panose="020B0604020202020204" pitchFamily="34" charset="0"/>
              </a:rPr>
              <a:t>DOE HEP Advanced Positron Concepts, U.S.-Japan Collaboration (SLAC/JLab/KEK, 07/2024 – 06/2026)</a:t>
            </a:r>
          </a:p>
          <a:p>
            <a:pPr marL="900113" lvl="2" indent="-214313">
              <a:lnSpc>
                <a:spcPts val="1800"/>
              </a:lnSpc>
              <a:spcAft>
                <a:spcPts val="300"/>
              </a:spcAft>
              <a:buFont typeface="Arial" panose="020B0604020202020204" pitchFamily="34" charset="0"/>
              <a:buChar char="•"/>
            </a:pPr>
            <a:endParaRPr lang="en-US" dirty="0">
              <a:latin typeface="+mj-lt"/>
              <a:cs typeface="Arial" panose="020B0604020202020204" pitchFamily="34" charset="0"/>
            </a:endParaRPr>
          </a:p>
          <a:p>
            <a:pPr>
              <a:lnSpc>
                <a:spcPts val="1800"/>
              </a:lnSpc>
              <a:spcBef>
                <a:spcPts val="450"/>
              </a:spcBef>
              <a:spcAft>
                <a:spcPts val="300"/>
              </a:spcAft>
            </a:pPr>
            <a:r>
              <a:rPr lang="en-US" sz="2000" dirty="0">
                <a:latin typeface="+mj-lt"/>
                <a:cs typeface="Arial" panose="020B0604020202020204" pitchFamily="34" charset="0"/>
              </a:rPr>
              <a:t>White paper on Ce</a:t>
            </a:r>
            <a:r>
              <a:rPr lang="en-US" sz="2000" baseline="30000" dirty="0">
                <a:latin typeface="+mj-lt"/>
                <a:cs typeface="Arial" panose="020B0604020202020204" pitchFamily="34" charset="0"/>
              </a:rPr>
              <a:t>+</a:t>
            </a:r>
            <a:r>
              <a:rPr lang="en-US" sz="2000" dirty="0">
                <a:latin typeface="+mj-lt"/>
                <a:cs typeface="Arial" panose="020B0604020202020204" pitchFamily="34" charset="0"/>
              </a:rPr>
              <a:t>BAF injector in ~18 months</a:t>
            </a:r>
          </a:p>
        </p:txBody>
      </p:sp>
    </p:spTree>
    <p:extLst>
      <p:ext uri="{BB962C8B-B14F-4D97-AF65-F5344CB8AC3E}">
        <p14:creationId xmlns:p14="http://schemas.microsoft.com/office/powerpoint/2010/main" val="2376614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CBCC-9F4C-5A4C-831F-65E41095AFC5}"/>
              </a:ext>
            </a:extLst>
          </p:cNvPr>
          <p:cNvSpPr>
            <a:spLocks noGrp="1"/>
          </p:cNvSpPr>
          <p:nvPr>
            <p:ph type="title"/>
          </p:nvPr>
        </p:nvSpPr>
        <p:spPr>
          <a:xfrm>
            <a:off x="-166569" y="137255"/>
            <a:ext cx="8464378" cy="487490"/>
          </a:xfrm>
        </p:spPr>
        <p:txBody>
          <a:bodyPr/>
          <a:lstStyle/>
          <a:p>
            <a:pPr marL="742950" lvl="1" indent="-285750">
              <a:buClr>
                <a:srgbClr val="00B050"/>
              </a:buClr>
              <a:buSzPct val="150000"/>
              <a:buFont typeface="Courier New" panose="02070309020205020404" pitchFamily="49" charset="0"/>
              <a:buChar char="o"/>
            </a:pPr>
            <a:r>
              <a:rPr lang="en-US" sz="1700" dirty="0">
                <a:latin typeface="Century Gothic" panose="020B0502020202020204" pitchFamily="34" charset="0"/>
                <a:hlinkClick r:id="rId2">
                  <a:extLst>
                    <a:ext uri="{A12FA001-AC4F-418D-AE19-62706E023703}">
                      <ahyp:hlinkClr xmlns:ahyp="http://schemas.microsoft.com/office/drawing/2018/hyperlinkcolor" val="tx"/>
                    </a:ext>
                  </a:extLst>
                </a:hlinkClick>
              </a:rPr>
              <a:t>https://indico.ijclab.in2p3.fr/event/10641/</a:t>
            </a:r>
            <a:endParaRPr lang="en-US" sz="1700"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04A752CF-5CEA-F640-BAFF-09FE08766423}"/>
              </a:ext>
            </a:extLst>
          </p:cNvPr>
          <p:cNvSpPr>
            <a:spLocks noGrp="1"/>
          </p:cNvSpPr>
          <p:nvPr>
            <p:ph type="sldNum" sz="quarter" idx="12"/>
          </p:nvPr>
        </p:nvSpPr>
        <p:spPr/>
        <p:txBody>
          <a:bodyPr/>
          <a:lstStyle/>
          <a:p>
            <a:pPr defTabSz="685800">
              <a:defRPr/>
            </a:pPr>
            <a:fld id="{07E1C93C-5050-FC42-8F10-D22D4F119D13}" type="slidenum">
              <a:rPr lang="en-US" smtClean="0">
                <a:solidFill>
                  <a:srgbClr val="000000"/>
                </a:solidFill>
              </a:rPr>
              <a:pPr defTabSz="685800">
                <a:defRPr/>
              </a:pPr>
              <a:t>12</a:t>
            </a:fld>
            <a:endParaRPr lang="en-US" dirty="0">
              <a:solidFill>
                <a:srgbClr val="000000"/>
              </a:solidFill>
            </a:endParaRPr>
          </a:p>
        </p:txBody>
      </p:sp>
      <p:sp>
        <p:nvSpPr>
          <p:cNvPr id="4" name="Footer Placeholder 3">
            <a:extLst>
              <a:ext uri="{FF2B5EF4-FFF2-40B4-BE49-F238E27FC236}">
                <a16:creationId xmlns:a16="http://schemas.microsoft.com/office/drawing/2014/main" id="{F2EF0C83-5B68-7645-846F-A91DD3AF7A92}"/>
              </a:ext>
            </a:extLst>
          </p:cNvPr>
          <p:cNvSpPr>
            <a:spLocks noGrp="1"/>
          </p:cNvSpPr>
          <p:nvPr>
            <p:ph type="ftr" sz="quarter" idx="11"/>
          </p:nvPr>
        </p:nvSpPr>
        <p:spPr/>
        <p:txBody>
          <a:bodyPr/>
          <a:lstStyle/>
          <a:p>
            <a:pPr defTabSz="685800">
              <a:defRPr/>
            </a:pPr>
            <a:r>
              <a:rPr lang="en-US" sz="825">
                <a:solidFill>
                  <a:srgbClr val="000000"/>
                </a:solidFill>
                <a:latin typeface="Arial" charset="0"/>
                <a:cs typeface="+mn-cs"/>
              </a:rPr>
              <a:t>Physics Colloquium ODU 4 October 2022</a:t>
            </a:r>
            <a:endParaRPr lang="en-US" sz="825" dirty="0">
              <a:solidFill>
                <a:srgbClr val="000000"/>
              </a:solidFill>
              <a:latin typeface="Arial" charset="0"/>
              <a:cs typeface="+mn-cs"/>
            </a:endParaRPr>
          </a:p>
        </p:txBody>
      </p:sp>
      <p:sp>
        <p:nvSpPr>
          <p:cNvPr id="5" name="AutoShape 1" descr="Workshop ">
            <a:extLst>
              <a:ext uri="{FF2B5EF4-FFF2-40B4-BE49-F238E27FC236}">
                <a16:creationId xmlns:a16="http://schemas.microsoft.com/office/drawing/2014/main" id="{8290C206-2550-6E46-8F5D-BFD8C896A602}"/>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2" descr="Workshop ">
            <a:extLst>
              <a:ext uri="{FF2B5EF4-FFF2-40B4-BE49-F238E27FC236}">
                <a16:creationId xmlns:a16="http://schemas.microsoft.com/office/drawing/2014/main" id="{CA0DB154-30A0-A746-B5EE-9C917172B251}"/>
              </a:ext>
            </a:extLst>
          </p:cNvPr>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3">
            <a:extLst>
              <a:ext uri="{FF2B5EF4-FFF2-40B4-BE49-F238E27FC236}">
                <a16:creationId xmlns:a16="http://schemas.microsoft.com/office/drawing/2014/main" id="{60EB9101-E643-D04E-BC73-4F39CAF9D8F4}"/>
              </a:ext>
            </a:extLst>
          </p:cNvPr>
          <p:cNvSpPr>
            <a:spLocks noChangeArrowheads="1"/>
          </p:cNvSpPr>
          <p:nvPr/>
        </p:nvSpPr>
        <p:spPr bwMode="auto">
          <a:xfrm>
            <a:off x="1060704" y="3326779"/>
            <a:ext cx="3000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hlinkClick r:id="rId2"/>
              </a:rPr>
              <a:t>  </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pic>
        <p:nvPicPr>
          <p:cNvPr id="1028" name="Picture 4" descr="HADRON PHYSICS 2030">
            <a:hlinkClick r:id="rId2"/>
            <a:extLst>
              <a:ext uri="{FF2B5EF4-FFF2-40B4-BE49-F238E27FC236}">
                <a16:creationId xmlns:a16="http://schemas.microsoft.com/office/drawing/2014/main" id="{0AD41519-0150-104B-BF5F-FC9DF39E7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779" y="1087818"/>
            <a:ext cx="6832600" cy="450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020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40DD6-EA3E-6298-12FE-80A001796965}"/>
              </a:ext>
            </a:extLst>
          </p:cNvPr>
          <p:cNvSpPr>
            <a:spLocks noGrp="1"/>
          </p:cNvSpPr>
          <p:nvPr>
            <p:ph type="title"/>
          </p:nvPr>
        </p:nvSpPr>
        <p:spPr>
          <a:xfrm>
            <a:off x="157384" y="38564"/>
            <a:ext cx="8468054" cy="1030472"/>
          </a:xfrm>
        </p:spPr>
        <p:txBody>
          <a:bodyPr>
            <a:normAutofit/>
          </a:bodyPr>
          <a:lstStyle/>
          <a:p>
            <a:pPr algn="ctr"/>
            <a:r>
              <a:rPr lang="en-US" b="0" dirty="0">
                <a:solidFill>
                  <a:srgbClr val="152BF4"/>
                </a:solidFill>
              </a:rPr>
              <a:t>Positrons open the door to understanding a range of physics that can’t be accessed with electrons alone.</a:t>
            </a:r>
          </a:p>
        </p:txBody>
      </p:sp>
      <p:sp>
        <p:nvSpPr>
          <p:cNvPr id="3" name="Content Placeholder 2">
            <a:extLst>
              <a:ext uri="{FF2B5EF4-FFF2-40B4-BE49-F238E27FC236}">
                <a16:creationId xmlns:a16="http://schemas.microsoft.com/office/drawing/2014/main" id="{782CB36F-A0F6-27E8-32DC-0B129901693E}"/>
              </a:ext>
            </a:extLst>
          </p:cNvPr>
          <p:cNvSpPr>
            <a:spLocks noGrp="1"/>
          </p:cNvSpPr>
          <p:nvPr>
            <p:ph idx="1"/>
          </p:nvPr>
        </p:nvSpPr>
        <p:spPr>
          <a:xfrm>
            <a:off x="200225" y="1169235"/>
            <a:ext cx="3464844" cy="5175037"/>
          </a:xfrm>
        </p:spPr>
        <p:txBody>
          <a:bodyPr>
            <a:normAutofit lnSpcReduction="10000"/>
          </a:bodyPr>
          <a:lstStyle/>
          <a:p>
            <a:r>
              <a:rPr lang="en-US" b="1" dirty="0">
                <a:solidFill>
                  <a:schemeClr val="tx2"/>
                </a:solidFill>
              </a:rPr>
              <a:t>Beam charge asymmetries</a:t>
            </a:r>
          </a:p>
          <a:p>
            <a:pPr lvl="1"/>
            <a:r>
              <a:rPr lang="en-US" dirty="0">
                <a:solidFill>
                  <a:schemeClr val="tx2"/>
                </a:solidFill>
              </a:rPr>
              <a:t>Two-photon exchange</a:t>
            </a:r>
          </a:p>
          <a:p>
            <a:pPr lvl="1"/>
            <a:r>
              <a:rPr lang="en-US" dirty="0">
                <a:solidFill>
                  <a:schemeClr val="tx2"/>
                </a:solidFill>
              </a:rPr>
              <a:t>Deeply Virtual Compton Scattering</a:t>
            </a:r>
          </a:p>
          <a:p>
            <a:pPr lvl="1"/>
            <a:endParaRPr lang="en-US" dirty="0">
              <a:solidFill>
                <a:srgbClr val="00B050"/>
              </a:solidFill>
            </a:endParaRPr>
          </a:p>
          <a:p>
            <a:r>
              <a:rPr lang="en-US" b="1" dirty="0">
                <a:solidFill>
                  <a:srgbClr val="0070C0"/>
                </a:solidFill>
              </a:rPr>
              <a:t>Annihilation processes</a:t>
            </a:r>
          </a:p>
          <a:p>
            <a:pPr lvl="1"/>
            <a:r>
              <a:rPr lang="en-US" dirty="0">
                <a:solidFill>
                  <a:srgbClr val="0070C0"/>
                </a:solidFill>
              </a:rPr>
              <a:t>Light dark matter searches</a:t>
            </a:r>
          </a:p>
          <a:p>
            <a:pPr marL="342900" lvl="1" indent="0">
              <a:buNone/>
            </a:pPr>
            <a:endParaRPr lang="en-US" dirty="0">
              <a:solidFill>
                <a:srgbClr val="0070C0"/>
              </a:solidFill>
            </a:endParaRPr>
          </a:p>
          <a:p>
            <a:r>
              <a:rPr lang="en-US" b="1" dirty="0">
                <a:solidFill>
                  <a:srgbClr val="7030A0"/>
                </a:solidFill>
              </a:rPr>
              <a:t>Charged-current processes</a:t>
            </a:r>
          </a:p>
          <a:p>
            <a:pPr lvl="1"/>
            <a:r>
              <a:rPr lang="en-US" dirty="0">
                <a:solidFill>
                  <a:srgbClr val="7030A0"/>
                </a:solidFill>
              </a:rPr>
              <a:t>Inverse beta-decay</a:t>
            </a:r>
          </a:p>
          <a:p>
            <a:pPr lvl="1"/>
            <a:r>
              <a:rPr lang="en-US" dirty="0">
                <a:solidFill>
                  <a:srgbClr val="7030A0"/>
                </a:solidFill>
              </a:rPr>
              <a:t>Access strangeness with charm-tagging</a:t>
            </a:r>
          </a:p>
          <a:p>
            <a:pPr lvl="1"/>
            <a:r>
              <a:rPr lang="en-US" dirty="0">
                <a:solidFill>
                  <a:srgbClr val="7030A0"/>
                </a:solidFill>
              </a:rPr>
              <a:t>Charged lepton flavor violation</a:t>
            </a:r>
          </a:p>
          <a:p>
            <a:pPr lvl="1"/>
            <a:r>
              <a:rPr lang="en-US" dirty="0">
                <a:solidFill>
                  <a:srgbClr val="7030A0"/>
                </a:solidFill>
              </a:rPr>
              <a:t>Axial Form Factor</a:t>
            </a:r>
          </a:p>
          <a:p>
            <a:pPr marL="342900" lvl="1" indent="0">
              <a:buNone/>
            </a:pPr>
            <a:endParaRPr lang="en-US" dirty="0">
              <a:solidFill>
                <a:srgbClr val="7030A0"/>
              </a:solidFill>
            </a:endParaRPr>
          </a:p>
          <a:p>
            <a:pPr marL="342900" lvl="1" indent="0">
              <a:buNone/>
            </a:pPr>
            <a:endParaRPr lang="en-US" dirty="0">
              <a:solidFill>
                <a:srgbClr val="7030A0"/>
              </a:solidFill>
            </a:endParaRPr>
          </a:p>
        </p:txBody>
      </p:sp>
      <p:grpSp>
        <p:nvGrpSpPr>
          <p:cNvPr id="16" name="Group 15">
            <a:extLst>
              <a:ext uri="{FF2B5EF4-FFF2-40B4-BE49-F238E27FC236}">
                <a16:creationId xmlns:a16="http://schemas.microsoft.com/office/drawing/2014/main" id="{0E0AE36E-419C-EF44-B9AE-56FD256B18B0}"/>
              </a:ext>
            </a:extLst>
          </p:cNvPr>
          <p:cNvGrpSpPr/>
          <p:nvPr/>
        </p:nvGrpSpPr>
        <p:grpSpPr>
          <a:xfrm>
            <a:off x="3665069" y="1328244"/>
            <a:ext cx="4868812" cy="1047674"/>
            <a:chOff x="4122108" y="2063892"/>
            <a:chExt cx="4868812" cy="1047674"/>
          </a:xfrm>
        </p:grpSpPr>
        <p:pic>
          <p:nvPicPr>
            <p:cNvPr id="4" name="Picture 3">
              <a:extLst>
                <a:ext uri="{FF2B5EF4-FFF2-40B4-BE49-F238E27FC236}">
                  <a16:creationId xmlns:a16="http://schemas.microsoft.com/office/drawing/2014/main" id="{8924B176-2C26-EE79-E0D6-5B6CA9A3577D}"/>
                </a:ext>
              </a:extLst>
            </p:cNvPr>
            <p:cNvPicPr>
              <a:picLocks noChangeAspect="1"/>
            </p:cNvPicPr>
            <p:nvPr/>
          </p:nvPicPr>
          <p:blipFill>
            <a:blip r:embed="rId2"/>
            <a:stretch>
              <a:fillRect/>
            </a:stretch>
          </p:blipFill>
          <p:spPr>
            <a:xfrm>
              <a:off x="4192227" y="2166216"/>
              <a:ext cx="4798693" cy="844345"/>
            </a:xfrm>
            <a:prstGeom prst="rect">
              <a:avLst/>
            </a:prstGeom>
          </p:spPr>
        </p:pic>
        <p:sp>
          <p:nvSpPr>
            <p:cNvPr id="12" name="Rounded Rectangle 11">
              <a:extLst>
                <a:ext uri="{FF2B5EF4-FFF2-40B4-BE49-F238E27FC236}">
                  <a16:creationId xmlns:a16="http://schemas.microsoft.com/office/drawing/2014/main" id="{0BAE3B11-6D70-C85F-3201-B5DD3E97BFC2}"/>
                </a:ext>
              </a:extLst>
            </p:cNvPr>
            <p:cNvSpPr/>
            <p:nvPr/>
          </p:nvSpPr>
          <p:spPr>
            <a:xfrm>
              <a:off x="4122108" y="2063892"/>
              <a:ext cx="4868811" cy="1047674"/>
            </a:xfrm>
            <a:prstGeom prst="round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grpSp>
        <p:nvGrpSpPr>
          <p:cNvPr id="17" name="Group 16">
            <a:extLst>
              <a:ext uri="{FF2B5EF4-FFF2-40B4-BE49-F238E27FC236}">
                <a16:creationId xmlns:a16="http://schemas.microsoft.com/office/drawing/2014/main" id="{8B78616F-2D59-7144-925B-71472AC44C4C}"/>
              </a:ext>
            </a:extLst>
          </p:cNvPr>
          <p:cNvGrpSpPr/>
          <p:nvPr/>
        </p:nvGrpSpPr>
        <p:grpSpPr>
          <a:xfrm>
            <a:off x="3686507" y="2722046"/>
            <a:ext cx="4938931" cy="1057995"/>
            <a:chOff x="4122108" y="3222598"/>
            <a:chExt cx="4938931" cy="1057995"/>
          </a:xfrm>
        </p:grpSpPr>
        <p:grpSp>
          <p:nvGrpSpPr>
            <p:cNvPr id="9" name="Group 8">
              <a:extLst>
                <a:ext uri="{FF2B5EF4-FFF2-40B4-BE49-F238E27FC236}">
                  <a16:creationId xmlns:a16="http://schemas.microsoft.com/office/drawing/2014/main" id="{B69FE5FB-0260-C0AE-E91E-083AA44989A7}"/>
                </a:ext>
              </a:extLst>
            </p:cNvPr>
            <p:cNvGrpSpPr/>
            <p:nvPr/>
          </p:nvGrpSpPr>
          <p:grpSpPr>
            <a:xfrm>
              <a:off x="4572000" y="3323604"/>
              <a:ext cx="4017709" cy="956989"/>
              <a:chOff x="5991532" y="3807283"/>
              <a:chExt cx="5571203" cy="1408207"/>
            </a:xfrm>
          </p:grpSpPr>
          <p:pic>
            <p:nvPicPr>
              <p:cNvPr id="5" name="Picture 4">
                <a:extLst>
                  <a:ext uri="{FF2B5EF4-FFF2-40B4-BE49-F238E27FC236}">
                    <a16:creationId xmlns:a16="http://schemas.microsoft.com/office/drawing/2014/main" id="{658AABAE-D0CA-E5DC-0954-4A789E726107}"/>
                  </a:ext>
                </a:extLst>
              </p:cNvPr>
              <p:cNvPicPr>
                <a:picLocks noChangeAspect="1"/>
              </p:cNvPicPr>
              <p:nvPr/>
            </p:nvPicPr>
            <p:blipFill>
              <a:blip r:embed="rId3"/>
              <a:stretch>
                <a:fillRect/>
              </a:stretch>
            </p:blipFill>
            <p:spPr>
              <a:xfrm>
                <a:off x="6096000" y="3807284"/>
                <a:ext cx="2330245" cy="1408206"/>
              </a:xfrm>
              <a:prstGeom prst="rect">
                <a:avLst/>
              </a:prstGeom>
            </p:spPr>
          </p:pic>
          <p:pic>
            <p:nvPicPr>
              <p:cNvPr id="6" name="Picture 5">
                <a:extLst>
                  <a:ext uri="{FF2B5EF4-FFF2-40B4-BE49-F238E27FC236}">
                    <a16:creationId xmlns:a16="http://schemas.microsoft.com/office/drawing/2014/main" id="{5CD6CA61-91F1-B299-F7B1-53E315B74184}"/>
                  </a:ext>
                </a:extLst>
              </p:cNvPr>
              <p:cNvPicPr>
                <a:picLocks noChangeAspect="1"/>
              </p:cNvPicPr>
              <p:nvPr/>
            </p:nvPicPr>
            <p:blipFill>
              <a:blip r:embed="rId4"/>
              <a:stretch>
                <a:fillRect/>
              </a:stretch>
            </p:blipFill>
            <p:spPr>
              <a:xfrm>
                <a:off x="9023554" y="3807283"/>
                <a:ext cx="2539181" cy="1373940"/>
              </a:xfrm>
              <a:prstGeom prst="rect">
                <a:avLst/>
              </a:prstGeom>
            </p:spPr>
          </p:pic>
          <p:sp>
            <p:nvSpPr>
              <p:cNvPr id="7" name="Rectangle 6">
                <a:extLst>
                  <a:ext uri="{FF2B5EF4-FFF2-40B4-BE49-F238E27FC236}">
                    <a16:creationId xmlns:a16="http://schemas.microsoft.com/office/drawing/2014/main" id="{429BE251-A7C5-1775-52EB-E7E3267CE489}"/>
                  </a:ext>
                </a:extLst>
              </p:cNvPr>
              <p:cNvSpPr/>
              <p:nvPr/>
            </p:nvSpPr>
            <p:spPr>
              <a:xfrm>
                <a:off x="9023554" y="4207771"/>
                <a:ext cx="208936" cy="3036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8" name="Rectangle 7">
                <a:extLst>
                  <a:ext uri="{FF2B5EF4-FFF2-40B4-BE49-F238E27FC236}">
                    <a16:creationId xmlns:a16="http://schemas.microsoft.com/office/drawing/2014/main" id="{32E6D1BE-31E0-0560-158C-255A09BCCB26}"/>
                  </a:ext>
                </a:extLst>
              </p:cNvPr>
              <p:cNvSpPr/>
              <p:nvPr/>
            </p:nvSpPr>
            <p:spPr>
              <a:xfrm>
                <a:off x="5991532" y="4342445"/>
                <a:ext cx="208936" cy="3036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
          <p:nvSpPr>
            <p:cNvPr id="13" name="Rounded Rectangle 12">
              <a:extLst>
                <a:ext uri="{FF2B5EF4-FFF2-40B4-BE49-F238E27FC236}">
                  <a16:creationId xmlns:a16="http://schemas.microsoft.com/office/drawing/2014/main" id="{94743EA3-6742-8B28-B556-AB7AA8242431}"/>
                </a:ext>
              </a:extLst>
            </p:cNvPr>
            <p:cNvSpPr/>
            <p:nvPr/>
          </p:nvSpPr>
          <p:spPr>
            <a:xfrm>
              <a:off x="4122108" y="3222598"/>
              <a:ext cx="4938931" cy="1057994"/>
            </a:xfrm>
            <a:prstGeom prst="round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grpSp>
        <p:nvGrpSpPr>
          <p:cNvPr id="18" name="Group 17">
            <a:extLst>
              <a:ext uri="{FF2B5EF4-FFF2-40B4-BE49-F238E27FC236}">
                <a16:creationId xmlns:a16="http://schemas.microsoft.com/office/drawing/2014/main" id="{1A90155A-A05C-E147-B67B-C651BB79C676}"/>
              </a:ext>
            </a:extLst>
          </p:cNvPr>
          <p:cNvGrpSpPr/>
          <p:nvPr/>
        </p:nvGrpSpPr>
        <p:grpSpPr>
          <a:xfrm>
            <a:off x="3686507" y="4244731"/>
            <a:ext cx="4932440" cy="1287283"/>
            <a:chOff x="4157166" y="4391624"/>
            <a:chExt cx="4868813" cy="1372202"/>
          </a:xfrm>
        </p:grpSpPr>
        <p:pic>
          <p:nvPicPr>
            <p:cNvPr id="10" name="Picture 9">
              <a:extLst>
                <a:ext uri="{FF2B5EF4-FFF2-40B4-BE49-F238E27FC236}">
                  <a16:creationId xmlns:a16="http://schemas.microsoft.com/office/drawing/2014/main" id="{4D842562-B551-39AD-2D47-984065AD9414}"/>
                </a:ext>
              </a:extLst>
            </p:cNvPr>
            <p:cNvPicPr>
              <a:picLocks noChangeAspect="1"/>
            </p:cNvPicPr>
            <p:nvPr/>
          </p:nvPicPr>
          <p:blipFill>
            <a:blip r:embed="rId5"/>
            <a:stretch>
              <a:fillRect/>
            </a:stretch>
          </p:blipFill>
          <p:spPr>
            <a:xfrm>
              <a:off x="7071675" y="4452241"/>
              <a:ext cx="1396379" cy="1231638"/>
            </a:xfrm>
            <a:prstGeom prst="rect">
              <a:avLst/>
            </a:prstGeom>
          </p:spPr>
        </p:pic>
        <p:pic>
          <p:nvPicPr>
            <p:cNvPr id="11" name="Picture 10">
              <a:extLst>
                <a:ext uri="{FF2B5EF4-FFF2-40B4-BE49-F238E27FC236}">
                  <a16:creationId xmlns:a16="http://schemas.microsoft.com/office/drawing/2014/main" id="{FD96667C-637B-9563-AEEC-C68D77F65C9D}"/>
                </a:ext>
              </a:extLst>
            </p:cNvPr>
            <p:cNvPicPr>
              <a:picLocks noChangeAspect="1"/>
            </p:cNvPicPr>
            <p:nvPr/>
          </p:nvPicPr>
          <p:blipFill rotWithShape="1">
            <a:blip r:embed="rId6"/>
            <a:srcRect l="9515"/>
            <a:stretch/>
          </p:blipFill>
          <p:spPr>
            <a:xfrm>
              <a:off x="4729024" y="4452241"/>
              <a:ext cx="1517099" cy="1264621"/>
            </a:xfrm>
            <a:prstGeom prst="rect">
              <a:avLst/>
            </a:prstGeom>
          </p:spPr>
        </p:pic>
        <p:sp>
          <p:nvSpPr>
            <p:cNvPr id="14" name="Rounded Rectangle 13">
              <a:extLst>
                <a:ext uri="{FF2B5EF4-FFF2-40B4-BE49-F238E27FC236}">
                  <a16:creationId xmlns:a16="http://schemas.microsoft.com/office/drawing/2014/main" id="{42EA08AB-124B-5F7D-F980-F0C7E63A373C}"/>
                </a:ext>
              </a:extLst>
            </p:cNvPr>
            <p:cNvSpPr/>
            <p:nvPr/>
          </p:nvSpPr>
          <p:spPr>
            <a:xfrm>
              <a:off x="4157166" y="4391624"/>
              <a:ext cx="4868813" cy="1372202"/>
            </a:xfrm>
            <a:prstGeom prst="round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
        <p:nvSpPr>
          <p:cNvPr id="20" name="Rectangle 19">
            <a:extLst>
              <a:ext uri="{FF2B5EF4-FFF2-40B4-BE49-F238E27FC236}">
                <a16:creationId xmlns:a16="http://schemas.microsoft.com/office/drawing/2014/main" id="{76C7FCE6-F349-4B44-A59C-A88E6228514E}"/>
              </a:ext>
            </a:extLst>
          </p:cNvPr>
          <p:cNvSpPr/>
          <p:nvPr/>
        </p:nvSpPr>
        <p:spPr>
          <a:xfrm>
            <a:off x="3582108" y="5772483"/>
            <a:ext cx="4572000" cy="830997"/>
          </a:xfrm>
          <a:prstGeom prst="rect">
            <a:avLst/>
          </a:prstGeom>
        </p:spPr>
        <p:txBody>
          <a:bodyPr>
            <a:spAutoFit/>
          </a:bodyPr>
          <a:lstStyle/>
          <a:p>
            <a:r>
              <a:rPr lang="en-US" sz="2400" i="1" dirty="0">
                <a:solidFill>
                  <a:srgbClr val="FF0000"/>
                </a:solidFill>
              </a:rPr>
              <a:t>Along with many </a:t>
            </a:r>
          </a:p>
          <a:p>
            <a:r>
              <a:rPr lang="en-US" sz="2400" i="1" dirty="0">
                <a:solidFill>
                  <a:srgbClr val="FF0000"/>
                </a:solidFill>
              </a:rPr>
              <a:t>other new ideas!</a:t>
            </a:r>
            <a:endParaRPr lang="en-US" sz="1600" i="1" dirty="0">
              <a:solidFill>
                <a:srgbClr val="FF0000"/>
              </a:solidFill>
            </a:endParaRPr>
          </a:p>
        </p:txBody>
      </p:sp>
      <p:sp>
        <p:nvSpPr>
          <p:cNvPr id="21" name="Slide Number Placeholder 20">
            <a:extLst>
              <a:ext uri="{FF2B5EF4-FFF2-40B4-BE49-F238E27FC236}">
                <a16:creationId xmlns:a16="http://schemas.microsoft.com/office/drawing/2014/main" id="{72E8322B-DEC7-5443-A252-7446615D4578}"/>
              </a:ext>
            </a:extLst>
          </p:cNvPr>
          <p:cNvSpPr>
            <a:spLocks noGrp="1"/>
          </p:cNvSpPr>
          <p:nvPr>
            <p:ph type="sldNum" sz="quarter" idx="12"/>
          </p:nvPr>
        </p:nvSpPr>
        <p:spPr/>
        <p:txBody>
          <a:bodyPr/>
          <a:lstStyle/>
          <a:p>
            <a:endParaRPr lang="en-US" sz="1050" dirty="0"/>
          </a:p>
        </p:txBody>
      </p:sp>
      <p:sp>
        <p:nvSpPr>
          <p:cNvPr id="19" name="Rectangle 18">
            <a:extLst>
              <a:ext uri="{FF2B5EF4-FFF2-40B4-BE49-F238E27FC236}">
                <a16:creationId xmlns:a16="http://schemas.microsoft.com/office/drawing/2014/main" id="{2037E430-E6D0-0841-B667-C05324174A77}"/>
              </a:ext>
            </a:extLst>
          </p:cNvPr>
          <p:cNvSpPr/>
          <p:nvPr/>
        </p:nvSpPr>
        <p:spPr>
          <a:xfrm>
            <a:off x="390144" y="6389991"/>
            <a:ext cx="1475232" cy="468009"/>
          </a:xfrm>
          <a:prstGeom prst="rect">
            <a:avLst/>
          </a:prstGeom>
          <a:solidFill>
            <a:schemeClr val="bg1"/>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Tree>
    <p:extLst>
      <p:ext uri="{BB962C8B-B14F-4D97-AF65-F5344CB8AC3E}">
        <p14:creationId xmlns:p14="http://schemas.microsoft.com/office/powerpoint/2010/main" val="1520162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600CF8B-D6B5-AF43-B851-2D64D0FC154C}"/>
              </a:ext>
            </a:extLst>
          </p:cNvPr>
          <p:cNvGrpSpPr/>
          <p:nvPr/>
        </p:nvGrpSpPr>
        <p:grpSpPr>
          <a:xfrm>
            <a:off x="9942" y="2526915"/>
            <a:ext cx="5138295" cy="3390261"/>
            <a:chOff x="572863" y="4129775"/>
            <a:chExt cx="4399605" cy="2834363"/>
          </a:xfrm>
        </p:grpSpPr>
        <p:pic>
          <p:nvPicPr>
            <p:cNvPr id="4" name="Content Placeholder 4">
              <a:extLst>
                <a:ext uri="{FF2B5EF4-FFF2-40B4-BE49-F238E27FC236}">
                  <a16:creationId xmlns:a16="http://schemas.microsoft.com/office/drawing/2014/main" id="{78CBD405-318E-635A-52FB-4D80B5540F2F}"/>
                </a:ext>
              </a:extLst>
            </p:cNvPr>
            <p:cNvPicPr>
              <a:picLocks noChangeAspect="1"/>
            </p:cNvPicPr>
            <p:nvPr/>
          </p:nvPicPr>
          <p:blipFill>
            <a:blip r:embed="rId2"/>
            <a:stretch>
              <a:fillRect/>
            </a:stretch>
          </p:blipFill>
          <p:spPr>
            <a:xfrm>
              <a:off x="572863" y="4129775"/>
              <a:ext cx="4399605" cy="2834363"/>
            </a:xfrm>
            <a:prstGeom prst="rect">
              <a:avLst/>
            </a:prstGeom>
          </p:spPr>
        </p:pic>
        <p:cxnSp>
          <p:nvCxnSpPr>
            <p:cNvPr id="17" name="Straight Arrow Connector 16">
              <a:extLst>
                <a:ext uri="{FF2B5EF4-FFF2-40B4-BE49-F238E27FC236}">
                  <a16:creationId xmlns:a16="http://schemas.microsoft.com/office/drawing/2014/main" id="{60CA5DB3-9F51-8F63-88C4-7CF1C4378EF9}"/>
                </a:ext>
              </a:extLst>
            </p:cNvPr>
            <p:cNvCxnSpPr>
              <a:cxnSpLocks/>
            </p:cNvCxnSpPr>
            <p:nvPr/>
          </p:nvCxnSpPr>
          <p:spPr>
            <a:xfrm flipH="1">
              <a:off x="1721356" y="5245880"/>
              <a:ext cx="2951937"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C1593ED-8D88-8616-640B-A4B2D07CEF11}"/>
                </a:ext>
              </a:extLst>
            </p:cNvPr>
            <p:cNvSpPr txBox="1"/>
            <p:nvPr/>
          </p:nvSpPr>
          <p:spPr>
            <a:xfrm>
              <a:off x="1721356" y="4973864"/>
              <a:ext cx="1527926" cy="218714"/>
            </a:xfrm>
            <a:prstGeom prst="rect">
              <a:avLst/>
            </a:prstGeom>
            <a:noFill/>
          </p:spPr>
          <p:txBody>
            <a:bodyPr wrap="none" rtlCol="0">
              <a:spAutoFit/>
            </a:bodyPr>
            <a:lstStyle/>
            <a:p>
              <a:pPr defTabSz="685800"/>
              <a:r>
                <a:rPr lang="en-US" sz="1100" dirty="0">
                  <a:solidFill>
                    <a:prstClr val="black"/>
                  </a:solidFill>
                  <a:latin typeface="Calibri" panose="020F0502020204030204"/>
                </a:rPr>
                <a:t>Accessible with </a:t>
              </a:r>
              <a:r>
                <a:rPr lang="en-US" sz="1100" dirty="0" err="1">
                  <a:solidFill>
                    <a:prstClr val="black"/>
                  </a:solidFill>
                  <a:latin typeface="Calibri" panose="020F0502020204030204"/>
                </a:rPr>
                <a:t>JLab</a:t>
              </a:r>
              <a:r>
                <a:rPr lang="en-US" sz="1100" dirty="0">
                  <a:solidFill>
                    <a:prstClr val="black"/>
                  </a:solidFill>
                  <a:latin typeface="Calibri" panose="020F0502020204030204"/>
                </a:rPr>
                <a:t> 12 GeV</a:t>
              </a:r>
            </a:p>
          </p:txBody>
        </p:sp>
      </p:grpSp>
      <p:sp>
        <p:nvSpPr>
          <p:cNvPr id="2" name="Title 1">
            <a:extLst>
              <a:ext uri="{FF2B5EF4-FFF2-40B4-BE49-F238E27FC236}">
                <a16:creationId xmlns:a16="http://schemas.microsoft.com/office/drawing/2014/main" id="{504803CC-1146-DEE4-5DAD-B21638E512A9}"/>
              </a:ext>
            </a:extLst>
          </p:cNvPr>
          <p:cNvSpPr>
            <a:spLocks noGrp="1"/>
          </p:cNvSpPr>
          <p:nvPr>
            <p:ph type="title"/>
          </p:nvPr>
        </p:nvSpPr>
        <p:spPr>
          <a:xfrm>
            <a:off x="110981" y="60868"/>
            <a:ext cx="6157275" cy="1281167"/>
          </a:xfrm>
        </p:spPr>
        <p:txBody>
          <a:bodyPr>
            <a:normAutofit/>
          </a:bodyPr>
          <a:lstStyle/>
          <a:p>
            <a:pPr algn="ctr"/>
            <a:r>
              <a:rPr lang="en-US" b="0" dirty="0">
                <a:solidFill>
                  <a:srgbClr val="152BF4"/>
                </a:solidFill>
              </a:rPr>
              <a:t>Two-photon exchange may be the cause of the proton form factor discrepancy.</a:t>
            </a:r>
          </a:p>
        </p:txBody>
      </p:sp>
      <p:pic>
        <p:nvPicPr>
          <p:cNvPr id="5" name="Picture 4">
            <a:extLst>
              <a:ext uri="{FF2B5EF4-FFF2-40B4-BE49-F238E27FC236}">
                <a16:creationId xmlns:a16="http://schemas.microsoft.com/office/drawing/2014/main" id="{FF201A11-E6F3-C89D-7462-6838A92C4ADC}"/>
              </a:ext>
            </a:extLst>
          </p:cNvPr>
          <p:cNvPicPr>
            <a:picLocks noChangeAspect="1"/>
          </p:cNvPicPr>
          <p:nvPr/>
        </p:nvPicPr>
        <p:blipFill rotWithShape="1">
          <a:blip r:embed="rId3"/>
          <a:srcRect b="20691"/>
          <a:stretch/>
        </p:blipFill>
        <p:spPr>
          <a:xfrm>
            <a:off x="6737395" y="0"/>
            <a:ext cx="2057316" cy="784439"/>
          </a:xfrm>
          <a:prstGeom prst="rect">
            <a:avLst/>
          </a:prstGeom>
        </p:spPr>
      </p:pic>
      <p:pic>
        <p:nvPicPr>
          <p:cNvPr id="7" name="Picture 6">
            <a:extLst>
              <a:ext uri="{FF2B5EF4-FFF2-40B4-BE49-F238E27FC236}">
                <a16:creationId xmlns:a16="http://schemas.microsoft.com/office/drawing/2014/main" id="{CAF99A18-8AA7-8489-0C43-DF246D6E4133}"/>
              </a:ext>
            </a:extLst>
          </p:cNvPr>
          <p:cNvPicPr>
            <a:picLocks noChangeAspect="1"/>
          </p:cNvPicPr>
          <p:nvPr/>
        </p:nvPicPr>
        <p:blipFill rotWithShape="1">
          <a:blip r:embed="rId4"/>
          <a:srcRect l="4108"/>
          <a:stretch/>
        </p:blipFill>
        <p:spPr>
          <a:xfrm>
            <a:off x="5305853" y="3659805"/>
            <a:ext cx="3872711" cy="2756831"/>
          </a:xfrm>
          <a:prstGeom prst="rect">
            <a:avLst/>
          </a:prstGeom>
        </p:spPr>
      </p:pic>
      <p:pic>
        <p:nvPicPr>
          <p:cNvPr id="8" name="Picture 7">
            <a:extLst>
              <a:ext uri="{FF2B5EF4-FFF2-40B4-BE49-F238E27FC236}">
                <a16:creationId xmlns:a16="http://schemas.microsoft.com/office/drawing/2014/main" id="{C1428041-CB6A-AB01-8936-792DB3650F1E}"/>
              </a:ext>
            </a:extLst>
          </p:cNvPr>
          <p:cNvPicPr>
            <a:picLocks noChangeAspect="1"/>
          </p:cNvPicPr>
          <p:nvPr/>
        </p:nvPicPr>
        <p:blipFill>
          <a:blip r:embed="rId5"/>
          <a:stretch>
            <a:fillRect/>
          </a:stretch>
        </p:blipFill>
        <p:spPr>
          <a:xfrm>
            <a:off x="5047198" y="931610"/>
            <a:ext cx="3985922" cy="2788479"/>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5BAEE81-68C7-9A6B-EE41-DAABB7949BB0}"/>
                  </a:ext>
                </a:extLst>
              </p:cNvPr>
              <p:cNvSpPr txBox="1"/>
              <p:nvPr/>
            </p:nvSpPr>
            <p:spPr>
              <a:xfrm>
                <a:off x="4897619" y="4510716"/>
                <a:ext cx="574388" cy="517770"/>
              </a:xfrm>
              <a:prstGeom prst="rect">
                <a:avLst/>
              </a:prstGeom>
              <a:noFill/>
            </p:spPr>
            <p:txBody>
              <a:bodyPr wrap="none" rtlCol="0">
                <a:spAutoFit/>
              </a:bodyPr>
              <a:lstStyle/>
              <a:p>
                <a:pPr defTabSz="685800"/>
                <a14:m>
                  <m:oMathPara xmlns:m="http://schemas.openxmlformats.org/officeDocument/2006/math">
                    <m:oMathParaPr>
                      <m:jc m:val="centerGroup"/>
                    </m:oMathParaPr>
                    <m:oMath xmlns:m="http://schemas.openxmlformats.org/officeDocument/2006/math">
                      <m:f>
                        <m:fPr>
                          <m:ctrlPr>
                            <a:rPr lang="en-US" sz="1350" i="1">
                              <a:solidFill>
                                <a:prstClr val="black"/>
                              </a:solidFill>
                              <a:latin typeface="Cambria Math" panose="02040503050406030204" pitchFamily="18" charset="0"/>
                            </a:rPr>
                          </m:ctrlPr>
                        </m:fPr>
                        <m:num>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𝜎</m:t>
                              </m:r>
                            </m:e>
                            <m:sub>
                              <m:sSup>
                                <m:sSupPr>
                                  <m:ctrlPr>
                                    <a:rPr lang="en-US" sz="1350" i="1">
                                      <a:solidFill>
                                        <a:prstClr val="black"/>
                                      </a:solidFill>
                                      <a:latin typeface="Cambria Math" panose="02040503050406030204" pitchFamily="18" charset="0"/>
                                    </a:rPr>
                                  </m:ctrlPr>
                                </m:sSupPr>
                                <m:e>
                                  <m:r>
                                    <a:rPr lang="en-US" sz="1350" i="1">
                                      <a:solidFill>
                                        <a:prstClr val="black"/>
                                      </a:solidFill>
                                      <a:latin typeface="Cambria Math" panose="02040503050406030204" pitchFamily="18" charset="0"/>
                                    </a:rPr>
                                    <m:t>𝑒</m:t>
                                  </m:r>
                                </m:e>
                                <m:sup>
                                  <m:r>
                                    <a:rPr lang="en-US" sz="1350" i="1">
                                      <a:solidFill>
                                        <a:prstClr val="black"/>
                                      </a:solidFill>
                                      <a:latin typeface="Cambria Math" panose="02040503050406030204" pitchFamily="18" charset="0"/>
                                    </a:rPr>
                                    <m:t>+</m:t>
                                  </m:r>
                                </m:sup>
                              </m:sSup>
                              <m:r>
                                <a:rPr lang="en-US" sz="1350" i="1">
                                  <a:solidFill>
                                    <a:prstClr val="black"/>
                                  </a:solidFill>
                                  <a:latin typeface="Cambria Math" panose="02040503050406030204" pitchFamily="18" charset="0"/>
                                </a:rPr>
                                <m:t>𝑝</m:t>
                              </m:r>
                            </m:sub>
                          </m:sSub>
                        </m:num>
                        <m:den>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𝜎</m:t>
                              </m:r>
                            </m:e>
                            <m:sub>
                              <m:sSup>
                                <m:sSupPr>
                                  <m:ctrlPr>
                                    <a:rPr lang="en-US" sz="1350" i="1">
                                      <a:solidFill>
                                        <a:prstClr val="black"/>
                                      </a:solidFill>
                                      <a:latin typeface="Cambria Math" panose="02040503050406030204" pitchFamily="18" charset="0"/>
                                    </a:rPr>
                                  </m:ctrlPr>
                                </m:sSupPr>
                                <m:e>
                                  <m:r>
                                    <a:rPr lang="en-US" sz="1350" i="1">
                                      <a:solidFill>
                                        <a:prstClr val="black"/>
                                      </a:solidFill>
                                      <a:latin typeface="Cambria Math" panose="02040503050406030204" pitchFamily="18" charset="0"/>
                                    </a:rPr>
                                    <m:t>𝑒</m:t>
                                  </m:r>
                                </m:e>
                                <m:sup>
                                  <m:r>
                                    <a:rPr lang="en-US" sz="1350" i="1">
                                      <a:solidFill>
                                        <a:prstClr val="black"/>
                                      </a:solidFill>
                                      <a:latin typeface="Cambria Math" panose="02040503050406030204" pitchFamily="18" charset="0"/>
                                    </a:rPr>
                                    <m:t>−</m:t>
                                  </m:r>
                                </m:sup>
                              </m:sSup>
                              <m:r>
                                <a:rPr lang="en-US" sz="1350" i="1">
                                  <a:solidFill>
                                    <a:prstClr val="black"/>
                                  </a:solidFill>
                                  <a:latin typeface="Cambria Math" panose="02040503050406030204" pitchFamily="18" charset="0"/>
                                </a:rPr>
                                <m:t>𝑝</m:t>
                              </m:r>
                            </m:sub>
                          </m:sSub>
                        </m:den>
                      </m:f>
                    </m:oMath>
                  </m:oMathPara>
                </a14:m>
                <a:endParaRPr lang="en-US" sz="1350" dirty="0">
                  <a:solidFill>
                    <a:prstClr val="black"/>
                  </a:solidFill>
                  <a:latin typeface="Calibri" panose="020F0502020204030204"/>
                </a:endParaRPr>
              </a:p>
            </p:txBody>
          </p:sp>
        </mc:Choice>
        <mc:Fallback xmlns="">
          <p:sp>
            <p:nvSpPr>
              <p:cNvPr id="13" name="TextBox 12">
                <a:extLst>
                  <a:ext uri="{FF2B5EF4-FFF2-40B4-BE49-F238E27FC236}">
                    <a16:creationId xmlns:a16="http://schemas.microsoft.com/office/drawing/2014/main" id="{15BAEE81-68C7-9A6B-EE41-DAABB7949BB0}"/>
                  </a:ext>
                </a:extLst>
              </p:cNvPr>
              <p:cNvSpPr txBox="1">
                <a:spLocks noRot="1" noChangeAspect="1" noMove="1" noResize="1" noEditPoints="1" noAdjustHandles="1" noChangeArrowheads="1" noChangeShapeType="1" noTextEdit="1"/>
              </p:cNvSpPr>
              <p:nvPr/>
            </p:nvSpPr>
            <p:spPr>
              <a:xfrm>
                <a:off x="4897619" y="4510716"/>
                <a:ext cx="574388" cy="51777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C3E6832-5762-A878-4856-76E7370BDBFE}"/>
                  </a:ext>
                </a:extLst>
              </p:cNvPr>
              <p:cNvSpPr txBox="1"/>
              <p:nvPr/>
            </p:nvSpPr>
            <p:spPr>
              <a:xfrm>
                <a:off x="180797" y="1022699"/>
                <a:ext cx="4994959" cy="1478675"/>
              </a:xfrm>
              <a:prstGeom prst="rect">
                <a:avLst/>
              </a:prstGeom>
              <a:noFill/>
            </p:spPr>
            <p:txBody>
              <a:bodyPr wrap="square" rtlCol="0">
                <a:spAutoFit/>
              </a:bodyPr>
              <a:lstStyle/>
              <a:p>
                <a:pPr defTabSz="685800"/>
                <a:r>
                  <a:rPr lang="en-US" b="1" dirty="0">
                    <a:solidFill>
                      <a:srgbClr val="0070C0"/>
                    </a:solidFill>
                    <a:latin typeface="Calibri" panose="020F0502020204030204"/>
                  </a:rPr>
                  <a:t>Two-photon exchange </a:t>
                </a:r>
                <a:r>
                  <a:rPr lang="en-US" dirty="0">
                    <a:solidFill>
                      <a:prstClr val="black"/>
                    </a:solidFill>
                    <a:latin typeface="Calibri" panose="020F0502020204030204"/>
                  </a:rPr>
                  <a:t>— </a:t>
                </a:r>
              </a:p>
              <a:p>
                <a:pPr marL="285750" indent="-285750" defTabSz="685800">
                  <a:buFont typeface="Arial" panose="020B0604020202020204" pitchFamily="34" charset="0"/>
                  <a:buChar char="•"/>
                </a:pPr>
                <a:r>
                  <a:rPr lang="en-US" dirty="0">
                    <a:solidFill>
                      <a:prstClr val="black"/>
                    </a:solidFill>
                    <a:latin typeface="Calibri" panose="020F0502020204030204"/>
                  </a:rPr>
                  <a:t>A challenge to calculate</a:t>
                </a:r>
              </a:p>
              <a:p>
                <a:pPr marL="285750" indent="-285750" defTabSz="685800">
                  <a:buFont typeface="Arial" panose="020B0604020202020204" pitchFamily="34" charset="0"/>
                  <a:buChar char="•"/>
                </a:pPr>
                <a:r>
                  <a:rPr lang="en-US" dirty="0">
                    <a:solidFill>
                      <a:prstClr val="black"/>
                    </a:solidFill>
                    <a:latin typeface="Calibri" panose="020F0502020204030204"/>
                  </a:rPr>
                  <a:t>Leading contribution has opposite effect for </a:t>
                </a:r>
                <a14:m>
                  <m:oMath xmlns:m="http://schemas.openxmlformats.org/officeDocument/2006/math">
                    <m:sSup>
                      <m:sSupPr>
                        <m:ctrlPr>
                          <a:rPr lang="en-US"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𝑒</m:t>
                        </m:r>
                      </m:e>
                      <m:sup>
                        <m:r>
                          <a:rPr lang="en-US" i="1">
                            <a:solidFill>
                              <a:prstClr val="black"/>
                            </a:solidFill>
                            <a:latin typeface="Cambria Math" panose="02040503050406030204" pitchFamily="18" charset="0"/>
                          </a:rPr>
                          <m:t>+</m:t>
                        </m:r>
                      </m:sup>
                    </m:sSup>
                  </m:oMath>
                </a14:m>
                <a:endParaRPr lang="en-US" dirty="0">
                  <a:solidFill>
                    <a:prstClr val="black"/>
                  </a:solidFill>
                  <a:latin typeface="Calibri" panose="020F0502020204030204"/>
                </a:endParaRPr>
              </a:p>
              <a:p>
                <a:pPr marL="285750" indent="-285750" defTabSz="685800">
                  <a:buFont typeface="Arial" panose="020B0604020202020204" pitchFamily="34" charset="0"/>
                  <a:buChar char="•"/>
                </a:pPr>
                <a:r>
                  <a:rPr lang="en-US" dirty="0">
                    <a:solidFill>
                      <a:prstClr val="black"/>
                    </a:solidFill>
                    <a:latin typeface="Calibri" panose="020F0502020204030204"/>
                  </a:rPr>
                  <a:t>Measurements of </a:t>
                </a:r>
                <a14:m>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𝜎</m:t>
                        </m:r>
                      </m:e>
                      <m:sub>
                        <m:sSup>
                          <m:sSupPr>
                            <m:ctrlPr>
                              <a:rPr lang="en-US"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𝑒</m:t>
                            </m:r>
                          </m:e>
                          <m:sup>
                            <m:r>
                              <a:rPr lang="en-US" i="1">
                                <a:solidFill>
                                  <a:prstClr val="black"/>
                                </a:solidFill>
                                <a:latin typeface="Cambria Math" panose="02040503050406030204" pitchFamily="18" charset="0"/>
                              </a:rPr>
                              <m:t>+</m:t>
                            </m:r>
                          </m:sup>
                        </m:sSup>
                      </m:sub>
                    </m:sSub>
                    <m:r>
                      <a:rPr lang="en-US" i="1">
                        <a:solidFill>
                          <a:prstClr val="black"/>
                        </a:solidFill>
                        <a:latin typeface="Cambria Math" panose="02040503050406030204" pitchFamily="18" charset="0"/>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𝜎</m:t>
                        </m:r>
                      </m:e>
                      <m:sub>
                        <m:sSup>
                          <m:sSupPr>
                            <m:ctrlPr>
                              <a:rPr lang="en-US"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𝑒</m:t>
                            </m:r>
                          </m:e>
                          <m:sup>
                            <m:r>
                              <a:rPr lang="en-US" i="1">
                                <a:solidFill>
                                  <a:prstClr val="black"/>
                                </a:solidFill>
                                <a:latin typeface="Cambria Math" panose="02040503050406030204" pitchFamily="18" charset="0"/>
                              </a:rPr>
                              <m:t>−</m:t>
                            </m:r>
                          </m:sup>
                        </m:sSup>
                      </m:sub>
                    </m:sSub>
                  </m:oMath>
                </a14:m>
                <a:r>
                  <a:rPr lang="en-US" dirty="0">
                    <a:solidFill>
                      <a:prstClr val="black"/>
                    </a:solidFill>
                    <a:latin typeface="Calibri" panose="020F0502020204030204"/>
                  </a:rPr>
                  <a:t> isolate TPE</a:t>
                </a:r>
              </a:p>
              <a:p>
                <a:pPr marL="285750" indent="-285750" defTabSz="685800">
                  <a:buFont typeface="Arial" panose="020B0604020202020204" pitchFamily="34" charset="0"/>
                  <a:buChar char="•"/>
                </a:pPr>
                <a:r>
                  <a:rPr lang="en-US" dirty="0">
                    <a:solidFill>
                      <a:prstClr val="black"/>
                    </a:solidFill>
                    <a:latin typeface="Calibri" panose="020F0502020204030204"/>
                  </a:rPr>
                  <a:t>Results to date inconclusive</a:t>
                </a:r>
              </a:p>
            </p:txBody>
          </p:sp>
        </mc:Choice>
        <mc:Fallback xmlns="">
          <p:sp>
            <p:nvSpPr>
              <p:cNvPr id="14" name="TextBox 13">
                <a:extLst>
                  <a:ext uri="{FF2B5EF4-FFF2-40B4-BE49-F238E27FC236}">
                    <a16:creationId xmlns:a16="http://schemas.microsoft.com/office/drawing/2014/main" id="{1C3E6832-5762-A878-4856-76E7370BDBFE}"/>
                  </a:ext>
                </a:extLst>
              </p:cNvPr>
              <p:cNvSpPr txBox="1">
                <a:spLocks noRot="1" noChangeAspect="1" noMove="1" noResize="1" noEditPoints="1" noAdjustHandles="1" noChangeArrowheads="1" noChangeShapeType="1" noTextEdit="1"/>
              </p:cNvSpPr>
              <p:nvPr/>
            </p:nvSpPr>
            <p:spPr>
              <a:xfrm>
                <a:off x="180797" y="1022699"/>
                <a:ext cx="4994959" cy="1478675"/>
              </a:xfrm>
              <a:prstGeom prst="rect">
                <a:avLst/>
              </a:prstGeom>
              <a:blipFill>
                <a:blip r:embed="rId7"/>
                <a:stretch>
                  <a:fillRect l="-759" t="-1709" b="-5128"/>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8D05B0E9-83EF-8D47-A311-E1E8DF987F57}"/>
              </a:ext>
            </a:extLst>
          </p:cNvPr>
          <p:cNvSpPr txBox="1"/>
          <p:nvPr/>
        </p:nvSpPr>
        <p:spPr>
          <a:xfrm>
            <a:off x="1019503" y="6020659"/>
            <a:ext cx="4340230" cy="369332"/>
          </a:xfrm>
          <a:prstGeom prst="rect">
            <a:avLst/>
          </a:prstGeom>
          <a:noFill/>
        </p:spPr>
        <p:txBody>
          <a:bodyPr wrap="square" rtlCol="0">
            <a:spAutoFit/>
          </a:bodyPr>
          <a:lstStyle/>
          <a:p>
            <a:r>
              <a:rPr lang="en-US" b="1" dirty="0">
                <a:solidFill>
                  <a:srgbClr val="00B050"/>
                </a:solidFill>
              </a:rPr>
              <a:t>Requires precision measurements</a:t>
            </a:r>
          </a:p>
        </p:txBody>
      </p:sp>
      <p:sp>
        <p:nvSpPr>
          <p:cNvPr id="21" name="Slide Number Placeholder 20">
            <a:extLst>
              <a:ext uri="{FF2B5EF4-FFF2-40B4-BE49-F238E27FC236}">
                <a16:creationId xmlns:a16="http://schemas.microsoft.com/office/drawing/2014/main" id="{2F2F585C-27FE-A843-A7D3-09EDBF092A3F}"/>
              </a:ext>
            </a:extLst>
          </p:cNvPr>
          <p:cNvSpPr>
            <a:spLocks noGrp="1"/>
          </p:cNvSpPr>
          <p:nvPr>
            <p:ph type="sldNum" sz="quarter" idx="12"/>
          </p:nvPr>
        </p:nvSpPr>
        <p:spPr>
          <a:xfrm>
            <a:off x="6457949" y="6356351"/>
            <a:ext cx="2251417" cy="501649"/>
          </a:xfrm>
        </p:spPr>
        <p:txBody>
          <a:bodyPr/>
          <a:lstStyle/>
          <a:p>
            <a:fld id="{9BA8BA23-A1B4-C949-A4D1-89665F9D7B40}" type="slidenum">
              <a:rPr lang="en-US" sz="1050" smtClean="0"/>
              <a:t>14</a:t>
            </a:fld>
            <a:endParaRPr lang="en-US" dirty="0"/>
          </a:p>
        </p:txBody>
      </p:sp>
      <p:sp>
        <p:nvSpPr>
          <p:cNvPr id="6" name="Rectangle 5">
            <a:extLst>
              <a:ext uri="{FF2B5EF4-FFF2-40B4-BE49-F238E27FC236}">
                <a16:creationId xmlns:a16="http://schemas.microsoft.com/office/drawing/2014/main" id="{DAD58952-24AA-B141-BDFF-F57BBC063C10}"/>
              </a:ext>
            </a:extLst>
          </p:cNvPr>
          <p:cNvSpPr/>
          <p:nvPr/>
        </p:nvSpPr>
        <p:spPr>
          <a:xfrm>
            <a:off x="5644896" y="1389888"/>
            <a:ext cx="146304" cy="222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96573A8-5327-3449-9440-5427BD94C529}"/>
              </a:ext>
            </a:extLst>
          </p:cNvPr>
          <p:cNvSpPr/>
          <p:nvPr/>
        </p:nvSpPr>
        <p:spPr>
          <a:xfrm>
            <a:off x="390144" y="6389991"/>
            <a:ext cx="1475232" cy="468009"/>
          </a:xfrm>
          <a:prstGeom prst="rect">
            <a:avLst/>
          </a:prstGeom>
          <a:solidFill>
            <a:schemeClr val="bg1"/>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Tree>
    <p:extLst>
      <p:ext uri="{BB962C8B-B14F-4D97-AF65-F5344CB8AC3E}">
        <p14:creationId xmlns:p14="http://schemas.microsoft.com/office/powerpoint/2010/main" val="437236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F59CE37-E0C3-1141-840D-6E5693E49014}"/>
              </a:ext>
            </a:extLst>
          </p:cNvPr>
          <p:cNvGrpSpPr/>
          <p:nvPr/>
        </p:nvGrpSpPr>
        <p:grpSpPr>
          <a:xfrm>
            <a:off x="40213" y="2921317"/>
            <a:ext cx="5166460" cy="3326141"/>
            <a:chOff x="-139236" y="3370559"/>
            <a:chExt cx="5166460" cy="3326141"/>
          </a:xfrm>
        </p:grpSpPr>
        <p:pic>
          <p:nvPicPr>
            <p:cNvPr id="6" name="Picture 5">
              <a:extLst>
                <a:ext uri="{FF2B5EF4-FFF2-40B4-BE49-F238E27FC236}">
                  <a16:creationId xmlns:a16="http://schemas.microsoft.com/office/drawing/2014/main" id="{20CEF4F7-88E2-F40A-2E56-E3041FF7A941}"/>
                </a:ext>
              </a:extLst>
            </p:cNvPr>
            <p:cNvPicPr>
              <a:picLocks noChangeAspect="1"/>
            </p:cNvPicPr>
            <p:nvPr/>
          </p:nvPicPr>
          <p:blipFill>
            <a:blip r:embed="rId2"/>
            <a:stretch>
              <a:fillRect/>
            </a:stretch>
          </p:blipFill>
          <p:spPr>
            <a:xfrm>
              <a:off x="137146" y="3558730"/>
              <a:ext cx="4890078" cy="2888501"/>
            </a:xfrm>
            <a:prstGeom prst="rect">
              <a:avLst/>
            </a:prstGeom>
          </p:spPr>
        </p:pic>
        <p:sp>
          <p:nvSpPr>
            <p:cNvPr id="18" name="TextBox 17">
              <a:extLst>
                <a:ext uri="{FF2B5EF4-FFF2-40B4-BE49-F238E27FC236}">
                  <a16:creationId xmlns:a16="http://schemas.microsoft.com/office/drawing/2014/main" id="{385A9839-8B19-5D46-AF3A-84A870EFC98E}"/>
                </a:ext>
              </a:extLst>
            </p:cNvPr>
            <p:cNvSpPr txBox="1"/>
            <p:nvPr/>
          </p:nvSpPr>
          <p:spPr>
            <a:xfrm>
              <a:off x="2483585" y="6329113"/>
              <a:ext cx="630285" cy="367587"/>
            </a:xfrm>
            <a:prstGeom prst="rect">
              <a:avLst/>
            </a:prstGeom>
            <a:noFill/>
          </p:spPr>
          <p:txBody>
            <a:bodyPr wrap="square" rtlCol="0">
              <a:spAutoFit/>
            </a:bodyPr>
            <a:lstStyle/>
            <a:p>
              <a:r>
                <a:rPr lang="en-US" dirty="0" err="1"/>
                <a:t>x</a:t>
              </a:r>
              <a:r>
                <a:rPr lang="en-US" baseline="-25000" dirty="0" err="1"/>
                <a:t>B</a:t>
              </a:r>
              <a:endParaRPr lang="en-US" baseline="-25000" dirty="0"/>
            </a:p>
          </p:txBody>
        </p:sp>
        <p:sp>
          <p:nvSpPr>
            <p:cNvPr id="8" name="TextBox 7">
              <a:extLst>
                <a:ext uri="{FF2B5EF4-FFF2-40B4-BE49-F238E27FC236}">
                  <a16:creationId xmlns:a16="http://schemas.microsoft.com/office/drawing/2014/main" id="{21A059E6-3517-8143-B3FC-925C51242A27}"/>
                </a:ext>
              </a:extLst>
            </p:cNvPr>
            <p:cNvSpPr txBox="1"/>
            <p:nvPr/>
          </p:nvSpPr>
          <p:spPr>
            <a:xfrm rot="16200000">
              <a:off x="-986064" y="4217387"/>
              <a:ext cx="2062987" cy="369332"/>
            </a:xfrm>
            <a:prstGeom prst="rect">
              <a:avLst/>
            </a:prstGeom>
            <a:noFill/>
          </p:spPr>
          <p:txBody>
            <a:bodyPr wrap="square" rtlCol="0">
              <a:spAutoFit/>
            </a:bodyPr>
            <a:lstStyle/>
            <a:p>
              <a:r>
                <a:rPr lang="en-US" dirty="0"/>
                <a:t>Q</a:t>
              </a:r>
              <a:r>
                <a:rPr lang="en-US" baseline="30000" dirty="0"/>
                <a:t>2 </a:t>
              </a:r>
              <a:r>
                <a:rPr lang="en-US" dirty="0"/>
                <a:t>(GeV</a:t>
              </a:r>
              <a:r>
                <a:rPr lang="en-US" baseline="30000" dirty="0"/>
                <a:t>2</a:t>
              </a:r>
              <a:r>
                <a:rPr lang="en-US" dirty="0"/>
                <a:t>)</a:t>
              </a:r>
            </a:p>
          </p:txBody>
        </p:sp>
      </p:grpSp>
      <p:sp>
        <p:nvSpPr>
          <p:cNvPr id="27" name="Rectangle 26">
            <a:extLst>
              <a:ext uri="{FF2B5EF4-FFF2-40B4-BE49-F238E27FC236}">
                <a16:creationId xmlns:a16="http://schemas.microsoft.com/office/drawing/2014/main" id="{84040213-8BBE-8448-B9FE-9E1CD08A7DD0}"/>
              </a:ext>
            </a:extLst>
          </p:cNvPr>
          <p:cNvSpPr/>
          <p:nvPr/>
        </p:nvSpPr>
        <p:spPr>
          <a:xfrm>
            <a:off x="390144" y="6389991"/>
            <a:ext cx="1475232" cy="468009"/>
          </a:xfrm>
          <a:prstGeom prst="rect">
            <a:avLst/>
          </a:prstGeom>
          <a:solidFill>
            <a:schemeClr val="bg1"/>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E59E201-B141-5649-054B-9D3F9432F26B}"/>
              </a:ext>
            </a:extLst>
          </p:cNvPr>
          <p:cNvSpPr>
            <a:spLocks noGrp="1"/>
          </p:cNvSpPr>
          <p:nvPr>
            <p:ph type="title"/>
          </p:nvPr>
        </p:nvSpPr>
        <p:spPr>
          <a:xfrm>
            <a:off x="-101742" y="38974"/>
            <a:ext cx="9144000" cy="994172"/>
          </a:xfrm>
        </p:spPr>
        <p:txBody>
          <a:bodyPr>
            <a:normAutofit/>
          </a:bodyPr>
          <a:lstStyle/>
          <a:p>
            <a:pPr algn="ctr"/>
            <a:r>
              <a:rPr lang="en-US" b="0" dirty="0">
                <a:solidFill>
                  <a:srgbClr val="152BF4"/>
                </a:solidFill>
              </a:rPr>
              <a:t>Polarized positrons are an excellent tool for separating DVCS </a:t>
            </a:r>
            <a:br>
              <a:rPr lang="en-US" b="0" dirty="0">
                <a:solidFill>
                  <a:srgbClr val="152BF4"/>
                </a:solidFill>
              </a:rPr>
            </a:br>
            <a:r>
              <a:rPr lang="en-US" b="0" dirty="0">
                <a:solidFill>
                  <a:srgbClr val="152BF4"/>
                </a:solidFill>
              </a:rPr>
              <a:t>from background</a:t>
            </a:r>
          </a:p>
        </p:txBody>
      </p:sp>
      <p:pic>
        <p:nvPicPr>
          <p:cNvPr id="4" name="Content Placeholder 3">
            <a:extLst>
              <a:ext uri="{FF2B5EF4-FFF2-40B4-BE49-F238E27FC236}">
                <a16:creationId xmlns:a16="http://schemas.microsoft.com/office/drawing/2014/main" id="{F5794E55-A18B-4033-322A-379482C973D4}"/>
              </a:ext>
            </a:extLst>
          </p:cNvPr>
          <p:cNvPicPr>
            <a:picLocks noGrp="1" noChangeAspect="1"/>
          </p:cNvPicPr>
          <p:nvPr>
            <p:ph idx="1"/>
          </p:nvPr>
        </p:nvPicPr>
        <p:blipFill>
          <a:blip r:embed="rId3"/>
          <a:stretch>
            <a:fillRect/>
          </a:stretch>
        </p:blipFill>
        <p:spPr>
          <a:xfrm>
            <a:off x="137146" y="849266"/>
            <a:ext cx="4767248" cy="1282418"/>
          </a:xfrm>
          <a:prstGeom prst="rect">
            <a:avLst/>
          </a:prstGeom>
        </p:spPr>
      </p:pic>
      <p:sp>
        <p:nvSpPr>
          <p:cNvPr id="5" name="TextBox 4">
            <a:extLst>
              <a:ext uri="{FF2B5EF4-FFF2-40B4-BE49-F238E27FC236}">
                <a16:creationId xmlns:a16="http://schemas.microsoft.com/office/drawing/2014/main" id="{888C955A-8B03-2023-E084-E7122AE96731}"/>
              </a:ext>
            </a:extLst>
          </p:cNvPr>
          <p:cNvSpPr txBox="1"/>
          <p:nvPr/>
        </p:nvSpPr>
        <p:spPr>
          <a:xfrm>
            <a:off x="4971036" y="888166"/>
            <a:ext cx="4172964"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t>Lepton beams of opposite charge separate Interference from DVCS</a:t>
            </a:r>
          </a:p>
          <a:p>
            <a:pPr marL="285750" indent="-285750">
              <a:buFont typeface="Arial" panose="020B0604020202020204" pitchFamily="34" charset="0"/>
              <a:buChar char="•"/>
            </a:pPr>
            <a:r>
              <a:rPr lang="en-US" sz="1600" dirty="0"/>
              <a:t>Lepton beams of opposite helicity separate spin (in)dependent contributions</a:t>
            </a:r>
          </a:p>
          <a:p>
            <a:pPr marL="285750" indent="-285750">
              <a:buFont typeface="Arial" panose="020B0604020202020204" pitchFamily="34" charset="0"/>
              <a:buChar char="•"/>
            </a:pPr>
            <a:r>
              <a:rPr lang="en-US" sz="1600" b="1" dirty="0">
                <a:solidFill>
                  <a:srgbClr val="00B050"/>
                </a:solidFill>
              </a:rPr>
              <a:t>Clean isolation of DVCS, constraints on GPDs</a:t>
            </a:r>
          </a:p>
        </p:txBody>
      </p:sp>
      <p:sp>
        <p:nvSpPr>
          <p:cNvPr id="7" name="TextBox 6">
            <a:extLst>
              <a:ext uri="{FF2B5EF4-FFF2-40B4-BE49-F238E27FC236}">
                <a16:creationId xmlns:a16="http://schemas.microsoft.com/office/drawing/2014/main" id="{8485FA9D-F335-2B72-F646-506C5F82A76A}"/>
              </a:ext>
            </a:extLst>
          </p:cNvPr>
          <p:cNvSpPr txBox="1"/>
          <p:nvPr/>
        </p:nvSpPr>
        <p:spPr>
          <a:xfrm>
            <a:off x="186267" y="2380882"/>
            <a:ext cx="4462002" cy="646331"/>
          </a:xfrm>
          <a:prstGeom prst="rect">
            <a:avLst/>
          </a:prstGeom>
          <a:noFill/>
        </p:spPr>
        <p:txBody>
          <a:bodyPr wrap="square" rtlCol="0">
            <a:spAutoFit/>
          </a:bodyPr>
          <a:lstStyle/>
          <a:p>
            <a:r>
              <a:rPr lang="en-US" dirty="0">
                <a:solidFill>
                  <a:srgbClr val="7030A0"/>
                </a:solidFill>
              </a:rPr>
              <a:t>Positron data would dramatically improve GPD global fits.</a:t>
            </a:r>
          </a:p>
        </p:txBody>
      </p:sp>
      <p:pic>
        <p:nvPicPr>
          <p:cNvPr id="10" name="Picture 9">
            <a:extLst>
              <a:ext uri="{FF2B5EF4-FFF2-40B4-BE49-F238E27FC236}">
                <a16:creationId xmlns:a16="http://schemas.microsoft.com/office/drawing/2014/main" id="{7A16766F-66E9-6672-06AE-248B91CC1AD9}"/>
              </a:ext>
            </a:extLst>
          </p:cNvPr>
          <p:cNvPicPr>
            <a:picLocks noChangeAspect="1"/>
          </p:cNvPicPr>
          <p:nvPr/>
        </p:nvPicPr>
        <p:blipFill rotWithShape="1">
          <a:blip r:embed="rId4"/>
          <a:srcRect b="1002"/>
          <a:stretch/>
        </p:blipFill>
        <p:spPr>
          <a:xfrm>
            <a:off x="5199926" y="2875178"/>
            <a:ext cx="2183364" cy="2044146"/>
          </a:xfrm>
          <a:prstGeom prst="rect">
            <a:avLst/>
          </a:prstGeom>
        </p:spPr>
      </p:pic>
      <p:sp>
        <p:nvSpPr>
          <p:cNvPr id="17" name="TextBox 16">
            <a:extLst>
              <a:ext uri="{FF2B5EF4-FFF2-40B4-BE49-F238E27FC236}">
                <a16:creationId xmlns:a16="http://schemas.microsoft.com/office/drawing/2014/main" id="{ED6EFAC5-8F76-B69C-0FCF-A363D2EC1E10}"/>
              </a:ext>
            </a:extLst>
          </p:cNvPr>
          <p:cNvSpPr txBox="1"/>
          <p:nvPr/>
        </p:nvSpPr>
        <p:spPr>
          <a:xfrm>
            <a:off x="7383290" y="3012640"/>
            <a:ext cx="1558219" cy="307777"/>
          </a:xfrm>
          <a:prstGeom prst="rect">
            <a:avLst/>
          </a:prstGeom>
          <a:noFill/>
        </p:spPr>
        <p:txBody>
          <a:bodyPr wrap="square" rtlCol="0">
            <a:spAutoFit/>
          </a:bodyPr>
          <a:lstStyle/>
          <a:p>
            <a:r>
              <a:rPr lang="en-US" sz="1400" dirty="0">
                <a:latin typeface="CMR12"/>
              </a:rPr>
              <a:t>Anticipated Reach</a:t>
            </a:r>
            <a:endParaRPr lang="en-US" sz="1400" dirty="0"/>
          </a:p>
        </p:txBody>
      </p:sp>
      <p:sp>
        <p:nvSpPr>
          <p:cNvPr id="19" name="TextBox 18">
            <a:extLst>
              <a:ext uri="{FF2B5EF4-FFF2-40B4-BE49-F238E27FC236}">
                <a16:creationId xmlns:a16="http://schemas.microsoft.com/office/drawing/2014/main" id="{FE9A588D-8C96-8D49-9126-05CF4125095C}"/>
              </a:ext>
            </a:extLst>
          </p:cNvPr>
          <p:cNvSpPr txBox="1"/>
          <p:nvPr/>
        </p:nvSpPr>
        <p:spPr>
          <a:xfrm>
            <a:off x="5027224" y="5113884"/>
            <a:ext cx="1059797" cy="1015663"/>
          </a:xfrm>
          <a:prstGeom prst="rect">
            <a:avLst/>
          </a:prstGeom>
          <a:noFill/>
        </p:spPr>
        <p:txBody>
          <a:bodyPr wrap="square" rtlCol="0">
            <a:spAutoFit/>
          </a:bodyPr>
          <a:lstStyle/>
          <a:p>
            <a:pPr algn="r"/>
            <a:r>
              <a:rPr lang="en-US" sz="1200" dirty="0">
                <a:latin typeface="CMR12"/>
              </a:rPr>
              <a:t>Anticipated precision</a:t>
            </a:r>
          </a:p>
          <a:p>
            <a:pPr algn="r"/>
            <a:r>
              <a:rPr lang="en-US" sz="1200" dirty="0">
                <a:latin typeface="CMR12"/>
              </a:rPr>
              <a:t>for beam charge/spin   asymmetries</a:t>
            </a:r>
          </a:p>
        </p:txBody>
      </p:sp>
      <p:grpSp>
        <p:nvGrpSpPr>
          <p:cNvPr id="3" name="Group 2">
            <a:extLst>
              <a:ext uri="{FF2B5EF4-FFF2-40B4-BE49-F238E27FC236}">
                <a16:creationId xmlns:a16="http://schemas.microsoft.com/office/drawing/2014/main" id="{070C7612-8849-704E-8B45-F4098FB7316D}"/>
              </a:ext>
            </a:extLst>
          </p:cNvPr>
          <p:cNvGrpSpPr/>
          <p:nvPr/>
        </p:nvGrpSpPr>
        <p:grpSpPr>
          <a:xfrm>
            <a:off x="6087021" y="3960268"/>
            <a:ext cx="2955237" cy="2353945"/>
            <a:chOff x="97360" y="3438788"/>
            <a:chExt cx="2271210" cy="1971748"/>
          </a:xfrm>
        </p:grpSpPr>
        <p:pic>
          <p:nvPicPr>
            <p:cNvPr id="14" name="Picture 13">
              <a:extLst>
                <a:ext uri="{FF2B5EF4-FFF2-40B4-BE49-F238E27FC236}">
                  <a16:creationId xmlns:a16="http://schemas.microsoft.com/office/drawing/2014/main" id="{C885539B-3A58-6335-D418-4DB4ABF631E0}"/>
                </a:ext>
              </a:extLst>
            </p:cNvPr>
            <p:cNvPicPr>
              <a:picLocks noChangeAspect="1"/>
            </p:cNvPicPr>
            <p:nvPr/>
          </p:nvPicPr>
          <p:blipFill>
            <a:blip r:embed="rId5"/>
            <a:stretch>
              <a:fillRect/>
            </a:stretch>
          </p:blipFill>
          <p:spPr>
            <a:xfrm>
              <a:off x="1263072" y="4423196"/>
              <a:ext cx="1105498" cy="977200"/>
            </a:xfrm>
            <a:prstGeom prst="rect">
              <a:avLst/>
            </a:prstGeom>
          </p:spPr>
        </p:pic>
        <p:pic>
          <p:nvPicPr>
            <p:cNvPr id="16" name="Picture 15">
              <a:extLst>
                <a:ext uri="{FF2B5EF4-FFF2-40B4-BE49-F238E27FC236}">
                  <a16:creationId xmlns:a16="http://schemas.microsoft.com/office/drawing/2014/main" id="{5FF24E9E-87E3-3957-1ACF-C4EBD071D2C6}"/>
                </a:ext>
              </a:extLst>
            </p:cNvPr>
            <p:cNvPicPr>
              <a:picLocks noChangeAspect="1"/>
            </p:cNvPicPr>
            <p:nvPr/>
          </p:nvPicPr>
          <p:blipFill>
            <a:blip r:embed="rId6"/>
            <a:stretch>
              <a:fillRect/>
            </a:stretch>
          </p:blipFill>
          <p:spPr>
            <a:xfrm>
              <a:off x="97360" y="4418683"/>
              <a:ext cx="1114775" cy="991853"/>
            </a:xfrm>
            <a:prstGeom prst="rect">
              <a:avLst/>
            </a:prstGeom>
          </p:spPr>
        </p:pic>
        <p:pic>
          <p:nvPicPr>
            <p:cNvPr id="24" name="Picture 23">
              <a:extLst>
                <a:ext uri="{FF2B5EF4-FFF2-40B4-BE49-F238E27FC236}">
                  <a16:creationId xmlns:a16="http://schemas.microsoft.com/office/drawing/2014/main" id="{396E0F27-0B4B-ECE9-A65B-07D5FE67CAE2}"/>
                </a:ext>
              </a:extLst>
            </p:cNvPr>
            <p:cNvPicPr>
              <a:picLocks noChangeAspect="1"/>
            </p:cNvPicPr>
            <p:nvPr/>
          </p:nvPicPr>
          <p:blipFill>
            <a:blip r:embed="rId7"/>
            <a:stretch>
              <a:fillRect/>
            </a:stretch>
          </p:blipFill>
          <p:spPr>
            <a:xfrm>
              <a:off x="1247824" y="3438788"/>
              <a:ext cx="1120746" cy="973728"/>
            </a:xfrm>
            <a:prstGeom prst="rect">
              <a:avLst/>
            </a:prstGeom>
          </p:spPr>
        </p:pic>
      </p:grpSp>
      <p:sp>
        <p:nvSpPr>
          <p:cNvPr id="15" name="TextBox 14">
            <a:extLst>
              <a:ext uri="{FF2B5EF4-FFF2-40B4-BE49-F238E27FC236}">
                <a16:creationId xmlns:a16="http://schemas.microsoft.com/office/drawing/2014/main" id="{8067A6AD-462B-634F-9456-FD3008E5510E}"/>
              </a:ext>
            </a:extLst>
          </p:cNvPr>
          <p:cNvSpPr txBox="1"/>
          <p:nvPr/>
        </p:nvSpPr>
        <p:spPr>
          <a:xfrm>
            <a:off x="3198947" y="5182033"/>
            <a:ext cx="630285" cy="367587"/>
          </a:xfrm>
          <a:prstGeom prst="rect">
            <a:avLst/>
          </a:prstGeom>
          <a:noFill/>
        </p:spPr>
        <p:txBody>
          <a:bodyPr wrap="square" rtlCol="0">
            <a:spAutoFit/>
          </a:bodyPr>
          <a:lstStyle/>
          <a:p>
            <a:r>
              <a:rPr lang="en-US" dirty="0"/>
              <a:t>t</a:t>
            </a:r>
            <a:endParaRPr lang="en-US" baseline="30000" dirty="0"/>
          </a:p>
        </p:txBody>
      </p:sp>
      <p:sp>
        <p:nvSpPr>
          <p:cNvPr id="9" name="Slide Number Placeholder 8">
            <a:extLst>
              <a:ext uri="{FF2B5EF4-FFF2-40B4-BE49-F238E27FC236}">
                <a16:creationId xmlns:a16="http://schemas.microsoft.com/office/drawing/2014/main" id="{B0FD9D5E-E887-2E49-A7E1-572672AAA73B}"/>
              </a:ext>
            </a:extLst>
          </p:cNvPr>
          <p:cNvSpPr>
            <a:spLocks noGrp="1"/>
          </p:cNvSpPr>
          <p:nvPr>
            <p:ph type="sldNum" sz="quarter" idx="12"/>
          </p:nvPr>
        </p:nvSpPr>
        <p:spPr>
          <a:xfrm>
            <a:off x="6457950" y="6356351"/>
            <a:ext cx="2318188" cy="501649"/>
          </a:xfrm>
        </p:spPr>
        <p:txBody>
          <a:bodyPr/>
          <a:lstStyle/>
          <a:p>
            <a:fld id="{9BA8BA23-A1B4-C949-A4D1-89665F9D7B40}" type="slidenum">
              <a:rPr lang="en-US" sz="1000" smtClean="0"/>
              <a:t>15</a:t>
            </a:fld>
            <a:endParaRPr lang="en-US" sz="1000" dirty="0"/>
          </a:p>
        </p:txBody>
      </p:sp>
      <p:cxnSp>
        <p:nvCxnSpPr>
          <p:cNvPr id="12" name="Straight Arrow Connector 11">
            <a:extLst>
              <a:ext uri="{FF2B5EF4-FFF2-40B4-BE49-F238E27FC236}">
                <a16:creationId xmlns:a16="http://schemas.microsoft.com/office/drawing/2014/main" id="{BAC6D39D-37F2-4147-AC1B-88A4379294F3}"/>
              </a:ext>
            </a:extLst>
          </p:cNvPr>
          <p:cNvCxnSpPr>
            <a:cxnSpLocks/>
          </p:cNvCxnSpPr>
          <p:nvPr/>
        </p:nvCxnSpPr>
        <p:spPr>
          <a:xfrm>
            <a:off x="1782860" y="2991174"/>
            <a:ext cx="388620" cy="1463085"/>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F214156-E6EB-A84D-A089-AF27FE5A704C}"/>
              </a:ext>
            </a:extLst>
          </p:cNvPr>
          <p:cNvSpPr txBox="1"/>
          <p:nvPr/>
        </p:nvSpPr>
        <p:spPr>
          <a:xfrm>
            <a:off x="2883805" y="3897251"/>
            <a:ext cx="630285" cy="367587"/>
          </a:xfrm>
          <a:prstGeom prst="rect">
            <a:avLst/>
          </a:prstGeom>
          <a:noFill/>
        </p:spPr>
        <p:txBody>
          <a:bodyPr wrap="square" rtlCol="0">
            <a:spAutoFit/>
          </a:bodyPr>
          <a:lstStyle/>
          <a:p>
            <a:r>
              <a:rPr lang="en-US" dirty="0"/>
              <a:t>t</a:t>
            </a:r>
            <a:endParaRPr lang="en-US" baseline="30000" dirty="0"/>
          </a:p>
        </p:txBody>
      </p:sp>
      <p:sp>
        <p:nvSpPr>
          <p:cNvPr id="21" name="TextBox 20">
            <a:extLst>
              <a:ext uri="{FF2B5EF4-FFF2-40B4-BE49-F238E27FC236}">
                <a16:creationId xmlns:a16="http://schemas.microsoft.com/office/drawing/2014/main" id="{1C72F2DA-4A8C-0845-9A88-BADEAC1C2CB3}"/>
              </a:ext>
            </a:extLst>
          </p:cNvPr>
          <p:cNvSpPr txBox="1"/>
          <p:nvPr/>
        </p:nvSpPr>
        <p:spPr>
          <a:xfrm>
            <a:off x="129576" y="5180305"/>
            <a:ext cx="958539" cy="369332"/>
          </a:xfrm>
          <a:prstGeom prst="rect">
            <a:avLst/>
          </a:prstGeom>
          <a:noFill/>
        </p:spPr>
        <p:txBody>
          <a:bodyPr wrap="square" rtlCol="0">
            <a:spAutoFit/>
          </a:bodyPr>
          <a:lstStyle/>
          <a:p>
            <a:r>
              <a:rPr lang="en-US" dirty="0"/>
              <a:t>2</a:t>
            </a:r>
            <a:endParaRPr lang="en-US" baseline="30000" dirty="0"/>
          </a:p>
        </p:txBody>
      </p:sp>
      <p:sp>
        <p:nvSpPr>
          <p:cNvPr id="22" name="TextBox 21">
            <a:extLst>
              <a:ext uri="{FF2B5EF4-FFF2-40B4-BE49-F238E27FC236}">
                <a16:creationId xmlns:a16="http://schemas.microsoft.com/office/drawing/2014/main" id="{8081FB82-8A6D-5240-B7D2-9A5F4C72C839}"/>
              </a:ext>
            </a:extLst>
          </p:cNvPr>
          <p:cNvSpPr txBox="1"/>
          <p:nvPr/>
        </p:nvSpPr>
        <p:spPr>
          <a:xfrm>
            <a:off x="6826" y="3048294"/>
            <a:ext cx="958539" cy="369332"/>
          </a:xfrm>
          <a:prstGeom prst="rect">
            <a:avLst/>
          </a:prstGeom>
          <a:noFill/>
        </p:spPr>
        <p:txBody>
          <a:bodyPr wrap="square" rtlCol="0">
            <a:spAutoFit/>
          </a:bodyPr>
          <a:lstStyle/>
          <a:p>
            <a:r>
              <a:rPr lang="en-US" dirty="0"/>
              <a:t>10 </a:t>
            </a:r>
            <a:endParaRPr lang="en-US" baseline="30000" dirty="0"/>
          </a:p>
        </p:txBody>
      </p:sp>
      <p:sp>
        <p:nvSpPr>
          <p:cNvPr id="23" name="TextBox 22">
            <a:extLst>
              <a:ext uri="{FF2B5EF4-FFF2-40B4-BE49-F238E27FC236}">
                <a16:creationId xmlns:a16="http://schemas.microsoft.com/office/drawing/2014/main" id="{85E7762D-2507-D047-95C2-D4E3A06935CB}"/>
              </a:ext>
            </a:extLst>
          </p:cNvPr>
          <p:cNvSpPr txBox="1"/>
          <p:nvPr/>
        </p:nvSpPr>
        <p:spPr>
          <a:xfrm>
            <a:off x="609243" y="5940050"/>
            <a:ext cx="958539" cy="369332"/>
          </a:xfrm>
          <a:prstGeom prst="rect">
            <a:avLst/>
          </a:prstGeom>
          <a:noFill/>
        </p:spPr>
        <p:txBody>
          <a:bodyPr wrap="square" rtlCol="0">
            <a:spAutoFit/>
          </a:bodyPr>
          <a:lstStyle/>
          <a:p>
            <a:r>
              <a:rPr lang="en-US" dirty="0"/>
              <a:t>0.1</a:t>
            </a:r>
            <a:endParaRPr lang="en-US" baseline="30000" dirty="0"/>
          </a:p>
        </p:txBody>
      </p:sp>
      <p:sp>
        <p:nvSpPr>
          <p:cNvPr id="25" name="TextBox 24">
            <a:extLst>
              <a:ext uri="{FF2B5EF4-FFF2-40B4-BE49-F238E27FC236}">
                <a16:creationId xmlns:a16="http://schemas.microsoft.com/office/drawing/2014/main" id="{690B9C94-1B84-EE44-953A-257DA8994E96}"/>
              </a:ext>
            </a:extLst>
          </p:cNvPr>
          <p:cNvSpPr txBox="1"/>
          <p:nvPr/>
        </p:nvSpPr>
        <p:spPr>
          <a:xfrm>
            <a:off x="4761975" y="6047633"/>
            <a:ext cx="958539" cy="369332"/>
          </a:xfrm>
          <a:prstGeom prst="rect">
            <a:avLst/>
          </a:prstGeom>
          <a:noFill/>
        </p:spPr>
        <p:txBody>
          <a:bodyPr wrap="square" rtlCol="0">
            <a:spAutoFit/>
          </a:bodyPr>
          <a:lstStyle/>
          <a:p>
            <a:r>
              <a:rPr lang="en-US" dirty="0"/>
              <a:t>0.8</a:t>
            </a:r>
            <a:endParaRPr lang="en-US" baseline="30000" dirty="0"/>
          </a:p>
        </p:txBody>
      </p:sp>
      <p:sp>
        <p:nvSpPr>
          <p:cNvPr id="11" name="Rectangle 10">
            <a:extLst>
              <a:ext uri="{FF2B5EF4-FFF2-40B4-BE49-F238E27FC236}">
                <a16:creationId xmlns:a16="http://schemas.microsoft.com/office/drawing/2014/main" id="{912A341A-ED6D-1B47-88D4-A40DD221B9EE}"/>
              </a:ext>
            </a:extLst>
          </p:cNvPr>
          <p:cNvSpPr/>
          <p:nvPr/>
        </p:nvSpPr>
        <p:spPr>
          <a:xfrm>
            <a:off x="2599267" y="6328240"/>
            <a:ext cx="186266" cy="118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5975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AA5AA-1026-994B-A347-2130C9127B8C}"/>
              </a:ext>
            </a:extLst>
          </p:cNvPr>
          <p:cNvSpPr>
            <a:spLocks noGrp="1"/>
          </p:cNvSpPr>
          <p:nvPr>
            <p:ph type="title"/>
          </p:nvPr>
        </p:nvSpPr>
        <p:spPr>
          <a:xfrm>
            <a:off x="0" y="159111"/>
            <a:ext cx="9547902" cy="487490"/>
          </a:xfrm>
        </p:spPr>
        <p:txBody>
          <a:bodyPr>
            <a:noAutofit/>
          </a:bodyPr>
          <a:lstStyle/>
          <a:p>
            <a:r>
              <a:rPr lang="en-US" sz="1800" b="0" dirty="0">
                <a:latin typeface="Century Gothic" panose="020B0502020202020204" pitchFamily="34" charset="0"/>
              </a:rPr>
              <a:t>Strong Interaction Physics at the Luminosity Frontier with 22 GeV Electrons at </a:t>
            </a:r>
            <a:r>
              <a:rPr lang="en-US" sz="1800" b="0" dirty="0" err="1">
                <a:latin typeface="Century Gothic" panose="020B0502020202020204" pitchFamily="34" charset="0"/>
              </a:rPr>
              <a:t>JLab</a:t>
            </a:r>
            <a:endParaRPr lang="en-US" sz="1800" b="0" dirty="0">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AA95EA71-3244-CC43-AFDF-44F5F9948D9B}"/>
              </a:ext>
            </a:extLst>
          </p:cNvPr>
          <p:cNvSpPr>
            <a:spLocks noGrp="1"/>
          </p:cNvSpPr>
          <p:nvPr>
            <p:ph type="sldNum" sz="quarter" idx="12"/>
          </p:nvPr>
        </p:nvSpPr>
        <p:spPr/>
        <p:txBody>
          <a:bodyPr/>
          <a:lstStyle/>
          <a:p>
            <a:fld id="{07E1C93C-5050-FC42-8F10-D22D4F119D13}" type="slidenum">
              <a:rPr lang="en-US" smtClean="0"/>
              <a:pPr/>
              <a:t>16</a:t>
            </a:fld>
            <a:endParaRPr lang="en-US" dirty="0"/>
          </a:p>
        </p:txBody>
      </p:sp>
      <p:sp>
        <p:nvSpPr>
          <p:cNvPr id="3" name="TextBox 2">
            <a:extLst>
              <a:ext uri="{FF2B5EF4-FFF2-40B4-BE49-F238E27FC236}">
                <a16:creationId xmlns:a16="http://schemas.microsoft.com/office/drawing/2014/main" id="{8B29B921-42BF-1D49-8CCC-3A108C436833}"/>
              </a:ext>
            </a:extLst>
          </p:cNvPr>
          <p:cNvSpPr txBox="1"/>
          <p:nvPr/>
        </p:nvSpPr>
        <p:spPr>
          <a:xfrm>
            <a:off x="195072" y="1926226"/>
            <a:ext cx="3319029" cy="2308324"/>
          </a:xfrm>
          <a:prstGeom prst="rect">
            <a:avLst/>
          </a:prstGeom>
          <a:noFill/>
        </p:spPr>
        <p:txBody>
          <a:bodyPr wrap="square" rtlCol="0">
            <a:spAutoFit/>
          </a:bodyPr>
          <a:lstStyle/>
          <a:p>
            <a:r>
              <a:rPr lang="en-US" sz="2400" dirty="0">
                <a:solidFill>
                  <a:srgbClr val="7030A0"/>
                </a:solidFill>
              </a:rPr>
              <a:t>140+ pages, ~450 authors with many powerful experiments </a:t>
            </a:r>
            <a:r>
              <a:rPr lang="en-US" sz="2400" i="1" u="sng" dirty="0">
                <a:solidFill>
                  <a:srgbClr val="7030A0"/>
                </a:solidFill>
              </a:rPr>
              <a:t>using existing or planned equipment </a:t>
            </a:r>
            <a:r>
              <a:rPr lang="en-US" sz="2400" dirty="0">
                <a:solidFill>
                  <a:srgbClr val="7030A0"/>
                </a:solidFill>
              </a:rPr>
              <a:t>- just a few examples….</a:t>
            </a:r>
          </a:p>
        </p:txBody>
      </p:sp>
      <p:pic>
        <p:nvPicPr>
          <p:cNvPr id="7" name="Picture 6">
            <a:extLst>
              <a:ext uri="{FF2B5EF4-FFF2-40B4-BE49-F238E27FC236}">
                <a16:creationId xmlns:a16="http://schemas.microsoft.com/office/drawing/2014/main" id="{6F5292AC-2A91-D341-8356-51B4F06F1331}"/>
              </a:ext>
            </a:extLst>
          </p:cNvPr>
          <p:cNvPicPr>
            <a:picLocks noChangeAspect="1"/>
          </p:cNvPicPr>
          <p:nvPr/>
        </p:nvPicPr>
        <p:blipFill>
          <a:blip r:embed="rId2"/>
          <a:stretch>
            <a:fillRect/>
          </a:stretch>
        </p:blipFill>
        <p:spPr>
          <a:xfrm>
            <a:off x="3844636" y="805550"/>
            <a:ext cx="5299364" cy="6858000"/>
          </a:xfrm>
          <a:prstGeom prst="rect">
            <a:avLst/>
          </a:prstGeom>
        </p:spPr>
      </p:pic>
      <p:sp>
        <p:nvSpPr>
          <p:cNvPr id="4" name="TextBox 3">
            <a:extLst>
              <a:ext uri="{FF2B5EF4-FFF2-40B4-BE49-F238E27FC236}">
                <a16:creationId xmlns:a16="http://schemas.microsoft.com/office/drawing/2014/main" id="{00F1136B-A948-1944-B872-B7298B0EB2D9}"/>
              </a:ext>
            </a:extLst>
          </p:cNvPr>
          <p:cNvSpPr txBox="1"/>
          <p:nvPr/>
        </p:nvSpPr>
        <p:spPr>
          <a:xfrm>
            <a:off x="1789609" y="1069638"/>
            <a:ext cx="3779520" cy="369332"/>
          </a:xfrm>
          <a:prstGeom prst="rect">
            <a:avLst/>
          </a:prstGeom>
          <a:noFill/>
        </p:spPr>
        <p:txBody>
          <a:bodyPr wrap="square" rtlCol="0">
            <a:spAutoFit/>
          </a:bodyPr>
          <a:lstStyle/>
          <a:p>
            <a:r>
              <a:rPr lang="en-US" i="1" dirty="0" err="1">
                <a:solidFill>
                  <a:srgbClr val="152BF4"/>
                </a:solidFill>
              </a:rPr>
              <a:t>Eur.Phys.J.A</a:t>
            </a:r>
            <a:r>
              <a:rPr lang="en-US" dirty="0">
                <a:solidFill>
                  <a:srgbClr val="152BF4"/>
                </a:solidFill>
              </a:rPr>
              <a:t> 60 (2024) 9, 173</a:t>
            </a:r>
          </a:p>
        </p:txBody>
      </p:sp>
    </p:spTree>
    <p:extLst>
      <p:ext uri="{BB962C8B-B14F-4D97-AF65-F5344CB8AC3E}">
        <p14:creationId xmlns:p14="http://schemas.microsoft.com/office/powerpoint/2010/main" val="492377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50BEE-3F24-4A74-A15A-3DB4BDF4C96D}"/>
              </a:ext>
            </a:extLst>
          </p:cNvPr>
          <p:cNvSpPr>
            <a:spLocks noGrp="1"/>
          </p:cNvSpPr>
          <p:nvPr>
            <p:ph type="title"/>
          </p:nvPr>
        </p:nvSpPr>
        <p:spPr>
          <a:xfrm>
            <a:off x="304577" y="253882"/>
            <a:ext cx="8628678" cy="472694"/>
          </a:xfrm>
        </p:spPr>
        <p:txBody>
          <a:bodyPr/>
          <a:lstStyle/>
          <a:p>
            <a:r>
              <a:rPr lang="en-US" sz="2800" b="0" dirty="0">
                <a:latin typeface="Avenir Roman" panose="02000503020000020003" pitchFamily="2" charset="0"/>
              </a:rPr>
              <a:t>Compact FFA Cell – How Does it Work?</a:t>
            </a:r>
          </a:p>
        </p:txBody>
      </p:sp>
      <p:sp>
        <p:nvSpPr>
          <p:cNvPr id="4" name="Content Placeholder 2">
            <a:extLst>
              <a:ext uri="{FF2B5EF4-FFF2-40B4-BE49-F238E27FC236}">
                <a16:creationId xmlns:a16="http://schemas.microsoft.com/office/drawing/2014/main" id="{304746C0-FD0B-4F2C-B6EE-634F0F94B5F0}"/>
              </a:ext>
            </a:extLst>
          </p:cNvPr>
          <p:cNvSpPr txBox="1">
            <a:spLocks/>
          </p:cNvSpPr>
          <p:nvPr/>
        </p:nvSpPr>
        <p:spPr>
          <a:xfrm>
            <a:off x="398288" y="735741"/>
            <a:ext cx="7883629" cy="1346752"/>
          </a:xfrm>
          <a:prstGeom prst="rect">
            <a:avLst/>
          </a:prstGeom>
        </p:spPr>
        <p:txBody>
          <a:bodyPr>
            <a:normAutofit fontScale="47500" lnSpcReduction="20000"/>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2687" marR="0" lvl="0" indent="-172687" algn="l" defTabSz="685983" rtl="0" eaLnBrk="1" fontAlgn="base" latinLnBrk="0" hangingPunct="1">
              <a:lnSpc>
                <a:spcPts val="2250"/>
              </a:lnSpc>
              <a:spcBef>
                <a:spcPts val="450"/>
              </a:spcBef>
              <a:spcAft>
                <a:spcPts val="450"/>
              </a:spcAft>
              <a:buClr>
                <a:srgbClr val="1E7640"/>
              </a:buClr>
              <a:buSzTx/>
              <a:buFont typeface="Arial" charset="0"/>
              <a:buChar char="•"/>
              <a:tabLst/>
              <a:defRPr/>
            </a:pPr>
            <a:r>
              <a:rPr kumimoji="0" lang="en-US" sz="3800" b="0" i="0" u="none" strike="noStrike" kern="1200" cap="none" spc="0" normalizeH="0" baseline="0" noProof="0" dirty="0">
                <a:ln>
                  <a:noFill/>
                </a:ln>
                <a:solidFill>
                  <a:srgbClr val="002060"/>
                </a:solidFill>
                <a:effectLst/>
                <a:uLnTx/>
                <a:uFillTx/>
                <a:latin typeface="Arial"/>
                <a:ea typeface="+mn-ea"/>
                <a:cs typeface="+mn-cs"/>
              </a:rPr>
              <a:t>Large momentum acceptance FFA (Fixed Field, Alternating Gradient) cell is configured with combined function permanent magnets capable of transporting multiple energy beams through the same string of magnets </a:t>
            </a:r>
            <a:r>
              <a:rPr kumimoji="0" lang="en-US" sz="3800" b="1" i="0" u="none" strike="noStrike" kern="1200" cap="none" spc="0" normalizeH="0" baseline="0" noProof="0" dirty="0">
                <a:ln>
                  <a:noFill/>
                </a:ln>
                <a:solidFill>
                  <a:srgbClr val="002060"/>
                </a:solidFill>
                <a:effectLst/>
                <a:uLnTx/>
                <a:uFillTx/>
                <a:latin typeface="Arial"/>
                <a:ea typeface="+mn-ea"/>
                <a:cs typeface="+mn-cs"/>
              </a:rPr>
              <a:t>(six beams with energies spanning a factor of two)</a:t>
            </a:r>
          </a:p>
          <a:p>
            <a:pPr marL="172687" marR="0" lvl="0" indent="-172687" algn="l" defTabSz="685983" rtl="0" eaLnBrk="1" fontAlgn="base" latinLnBrk="0" hangingPunct="1">
              <a:lnSpc>
                <a:spcPts val="2250"/>
              </a:lnSpc>
              <a:spcBef>
                <a:spcPts val="450"/>
              </a:spcBef>
              <a:spcAft>
                <a:spcPts val="450"/>
              </a:spcAft>
              <a:buClr>
                <a:srgbClr val="1E7640"/>
              </a:buClr>
              <a:buSzTx/>
              <a:buFont typeface="Arial" charset="0"/>
              <a:buChar char="•"/>
              <a:tabLst/>
              <a:defRPr/>
            </a:pPr>
            <a:endParaRPr kumimoji="0" lang="en-US" sz="1800" b="0" i="0" u="none" strike="noStrike" kern="1200" cap="none" spc="0" normalizeH="0" baseline="0" noProof="0" dirty="0">
              <a:ln>
                <a:noFill/>
              </a:ln>
              <a:solidFill>
                <a:srgbClr val="002060"/>
              </a:solidFill>
              <a:effectLst/>
              <a:uLnTx/>
              <a:uFillTx/>
              <a:latin typeface="Arial"/>
              <a:ea typeface="+mn-ea"/>
              <a:cs typeface="+mn-cs"/>
            </a:endParaRPr>
          </a:p>
          <a:p>
            <a:pPr marL="172687" marR="0" lvl="0" indent="-172687" algn="l" defTabSz="685983" rtl="0" eaLnBrk="1" fontAlgn="base" latinLnBrk="0" hangingPunct="1">
              <a:lnSpc>
                <a:spcPts val="2250"/>
              </a:lnSpc>
              <a:spcBef>
                <a:spcPts val="450"/>
              </a:spcBef>
              <a:spcAft>
                <a:spcPts val="450"/>
              </a:spcAft>
              <a:buClr>
                <a:srgbClr val="1E7640"/>
              </a:buClr>
              <a:buSzTx/>
              <a:buFont typeface="Arial" charset="0"/>
              <a:buChar char="•"/>
              <a:tabLst/>
              <a:defRPr/>
            </a:pPr>
            <a:endParaRPr kumimoji="0" lang="en-US" sz="1800" b="0" i="0" u="none" strike="noStrike" kern="1200" cap="none" spc="0" normalizeH="0" baseline="0" noProof="0" dirty="0">
              <a:ln>
                <a:noFill/>
              </a:ln>
              <a:solidFill>
                <a:srgbClr val="002060"/>
              </a:solidFill>
              <a:effectLst/>
              <a:uLnTx/>
              <a:uFillTx/>
              <a:latin typeface="Arial"/>
              <a:ea typeface="+mn-ea"/>
              <a:cs typeface="+mn-cs"/>
            </a:endParaRPr>
          </a:p>
        </p:txBody>
      </p:sp>
      <p:sp>
        <p:nvSpPr>
          <p:cNvPr id="5" name="TextBox 4">
            <a:extLst>
              <a:ext uri="{FF2B5EF4-FFF2-40B4-BE49-F238E27FC236}">
                <a16:creationId xmlns:a16="http://schemas.microsoft.com/office/drawing/2014/main" id="{27E49810-180A-4181-845C-62E05673DD94}"/>
              </a:ext>
            </a:extLst>
          </p:cNvPr>
          <p:cNvSpPr txBox="1"/>
          <p:nvPr/>
        </p:nvSpPr>
        <p:spPr>
          <a:xfrm>
            <a:off x="6632347" y="3500276"/>
            <a:ext cx="662798" cy="415498"/>
          </a:xfrm>
          <a:prstGeom prst="rect">
            <a:avLst/>
          </a:prstGeom>
          <a:noFill/>
        </p:spPr>
        <p:txBody>
          <a:bodyPr wrap="square" rtlCol="0">
            <a:spAutoFit/>
          </a:bodyPr>
          <a:lstStyle/>
          <a:p>
            <a:pPr marL="0" marR="0" lvl="0" indent="0" algn="r" defTabSz="685983"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charset="0"/>
                <a:ea typeface="+mn-ea"/>
                <a:cs typeface="Arial" charset="0"/>
              </a:rPr>
              <a:t>1 T</a:t>
            </a:r>
          </a:p>
          <a:p>
            <a:pPr marL="0" marR="0" lvl="0" indent="0" algn="r" defTabSz="685983"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charset="0"/>
                <a:ea typeface="+mn-ea"/>
                <a:cs typeface="Arial" charset="0"/>
              </a:rPr>
              <a:t>50 T/m</a:t>
            </a:r>
          </a:p>
        </p:txBody>
      </p:sp>
      <p:grpSp>
        <p:nvGrpSpPr>
          <p:cNvPr id="13" name="Group 12">
            <a:extLst>
              <a:ext uri="{FF2B5EF4-FFF2-40B4-BE49-F238E27FC236}">
                <a16:creationId xmlns:a16="http://schemas.microsoft.com/office/drawing/2014/main" id="{61093A2D-DA8B-40C8-A1F1-F66C363F5F8B}"/>
              </a:ext>
            </a:extLst>
          </p:cNvPr>
          <p:cNvGrpSpPr/>
          <p:nvPr/>
        </p:nvGrpSpPr>
        <p:grpSpPr>
          <a:xfrm>
            <a:off x="21052" y="2226051"/>
            <a:ext cx="4210043" cy="4226886"/>
            <a:chOff x="323617" y="2130201"/>
            <a:chExt cx="4521272" cy="4665757"/>
          </a:xfrm>
        </p:grpSpPr>
        <p:grpSp>
          <p:nvGrpSpPr>
            <p:cNvPr id="14" name="Group 13">
              <a:extLst>
                <a:ext uri="{FF2B5EF4-FFF2-40B4-BE49-F238E27FC236}">
                  <a16:creationId xmlns:a16="http://schemas.microsoft.com/office/drawing/2014/main" id="{8B1B8FCD-F919-4A5F-8E12-1E32304BBE96}"/>
                </a:ext>
              </a:extLst>
            </p:cNvPr>
            <p:cNvGrpSpPr/>
            <p:nvPr/>
          </p:nvGrpSpPr>
          <p:grpSpPr>
            <a:xfrm>
              <a:off x="323617" y="2130201"/>
              <a:ext cx="4521272" cy="4665757"/>
              <a:chOff x="4683355" y="2156098"/>
              <a:chExt cx="4039081" cy="4200327"/>
            </a:xfrm>
          </p:grpSpPr>
          <p:pic>
            <p:nvPicPr>
              <p:cNvPr id="16" name="Picture 15">
                <a:extLst>
                  <a:ext uri="{FF2B5EF4-FFF2-40B4-BE49-F238E27FC236}">
                    <a16:creationId xmlns:a16="http://schemas.microsoft.com/office/drawing/2014/main" id="{90DBBC9A-58B6-4EE2-87E3-D4AF032E62E8}"/>
                  </a:ext>
                </a:extLst>
              </p:cNvPr>
              <p:cNvPicPr>
                <a:picLocks noChangeAspect="1"/>
              </p:cNvPicPr>
              <p:nvPr/>
            </p:nvPicPr>
            <p:blipFill>
              <a:blip r:embed="rId2"/>
              <a:stretch>
                <a:fillRect/>
              </a:stretch>
            </p:blipFill>
            <p:spPr>
              <a:xfrm>
                <a:off x="4683355" y="2156098"/>
                <a:ext cx="4039081" cy="4177589"/>
              </a:xfrm>
              <a:prstGeom prst="rect">
                <a:avLst/>
              </a:prstGeom>
            </p:spPr>
          </p:pic>
          <p:sp>
            <p:nvSpPr>
              <p:cNvPr id="17" name="TextBox 16">
                <a:extLst>
                  <a:ext uri="{FF2B5EF4-FFF2-40B4-BE49-F238E27FC236}">
                    <a16:creationId xmlns:a16="http://schemas.microsoft.com/office/drawing/2014/main" id="{0553E652-A626-4974-A300-BDBDE5262474}"/>
                  </a:ext>
                </a:extLst>
              </p:cNvPr>
              <p:cNvSpPr txBox="1"/>
              <p:nvPr/>
            </p:nvSpPr>
            <p:spPr>
              <a:xfrm>
                <a:off x="5325239" y="2864939"/>
                <a:ext cx="410901" cy="277074"/>
              </a:xfrm>
              <a:prstGeom prst="rect">
                <a:avLst/>
              </a:prstGeom>
              <a:noFill/>
            </p:spPr>
            <p:txBody>
              <a:bodyPr wrap="none" rtlCol="0">
                <a:spAutoFit/>
              </a:bodyPr>
              <a:lstStyle/>
              <a:p>
                <a:pPr marL="0" marR="0" lvl="0" indent="0" algn="l" defTabSz="685983"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BD</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42230647-97AE-42F5-95B0-72D27711296B}"/>
                  </a:ext>
                </a:extLst>
              </p:cNvPr>
              <p:cNvSpPr/>
              <p:nvPr/>
            </p:nvSpPr>
            <p:spPr>
              <a:xfrm>
                <a:off x="7585353" y="2391287"/>
                <a:ext cx="663759" cy="1249960"/>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9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FC0FE549-BB6C-4E49-96BA-3ED3ED328CCC}"/>
                  </a:ext>
                </a:extLst>
              </p:cNvPr>
              <p:cNvSpPr/>
              <p:nvPr/>
            </p:nvSpPr>
            <p:spPr>
              <a:xfrm>
                <a:off x="5206873" y="2378459"/>
                <a:ext cx="663759" cy="1249960"/>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9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E8347B0B-858E-440C-9271-C70F2029A333}"/>
                  </a:ext>
                </a:extLst>
              </p:cNvPr>
              <p:cNvSpPr/>
              <p:nvPr/>
            </p:nvSpPr>
            <p:spPr>
              <a:xfrm>
                <a:off x="5964496" y="2269208"/>
                <a:ext cx="1518045" cy="1639404"/>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9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6A4E208D-C883-4622-BE8D-4FD654593F66}"/>
                  </a:ext>
                </a:extLst>
              </p:cNvPr>
              <p:cNvSpPr txBox="1"/>
              <p:nvPr/>
            </p:nvSpPr>
            <p:spPr>
              <a:xfrm>
                <a:off x="6606380" y="2878839"/>
                <a:ext cx="395626" cy="277074"/>
              </a:xfrm>
              <a:prstGeom prst="rect">
                <a:avLst/>
              </a:prstGeom>
              <a:noFill/>
            </p:spPr>
            <p:txBody>
              <a:bodyPr wrap="none" rtlCol="0">
                <a:spAutoFit/>
              </a:bodyPr>
              <a:lstStyle/>
              <a:p>
                <a:pPr marL="0" marR="0" lvl="0" indent="0" algn="l" defTabSz="685983"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BF</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88548B2A-9FE7-41E9-8A4B-D9943E9D4205}"/>
                  </a:ext>
                </a:extLst>
              </p:cNvPr>
              <p:cNvSpPr txBox="1"/>
              <p:nvPr/>
            </p:nvSpPr>
            <p:spPr>
              <a:xfrm>
                <a:off x="7781569" y="2875072"/>
                <a:ext cx="410901" cy="277074"/>
              </a:xfrm>
              <a:prstGeom prst="rect">
                <a:avLst/>
              </a:prstGeom>
              <a:noFill/>
            </p:spPr>
            <p:txBody>
              <a:bodyPr wrap="none" rtlCol="0">
                <a:spAutoFit/>
              </a:bodyPr>
              <a:lstStyle/>
              <a:p>
                <a:pPr marL="0" marR="0" lvl="0" indent="0" algn="l" defTabSz="685983"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BD</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A29E0080-EB52-41D2-94D7-C788DE12C9A6}"/>
                  </a:ext>
                </a:extLst>
              </p:cNvPr>
              <p:cNvSpPr txBox="1"/>
              <p:nvPr/>
            </p:nvSpPr>
            <p:spPr>
              <a:xfrm>
                <a:off x="6532600" y="6079351"/>
                <a:ext cx="395626" cy="277074"/>
              </a:xfrm>
              <a:prstGeom prst="rect">
                <a:avLst/>
              </a:prstGeom>
              <a:noFill/>
            </p:spPr>
            <p:txBody>
              <a:bodyPr wrap="none" rtlCol="0">
                <a:spAutoFit/>
              </a:bodyPr>
              <a:lstStyle/>
              <a:p>
                <a:pPr marL="0" marR="0" lvl="0" indent="0" algn="l" defTabSz="685983"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BF</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7F36D19B-A490-486E-8CC6-C47E9E4003F2}"/>
                  </a:ext>
                </a:extLst>
              </p:cNvPr>
              <p:cNvSpPr txBox="1"/>
              <p:nvPr/>
            </p:nvSpPr>
            <p:spPr>
              <a:xfrm>
                <a:off x="7754372" y="6068019"/>
                <a:ext cx="410901" cy="277074"/>
              </a:xfrm>
              <a:prstGeom prst="rect">
                <a:avLst/>
              </a:prstGeom>
              <a:noFill/>
            </p:spPr>
            <p:txBody>
              <a:bodyPr wrap="none" rtlCol="0">
                <a:spAutoFit/>
              </a:bodyPr>
              <a:lstStyle/>
              <a:p>
                <a:pPr marL="0" marR="0" lvl="0" indent="0" algn="l" defTabSz="685983"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BD</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452DB0A3-262D-44B1-A2A3-76B43AC31222}"/>
                  </a:ext>
                </a:extLst>
              </p:cNvPr>
              <p:cNvSpPr txBox="1"/>
              <p:nvPr/>
            </p:nvSpPr>
            <p:spPr>
              <a:xfrm>
                <a:off x="5339819" y="6079350"/>
                <a:ext cx="410901" cy="277074"/>
              </a:xfrm>
              <a:prstGeom prst="rect">
                <a:avLst/>
              </a:prstGeom>
              <a:noFill/>
            </p:spPr>
            <p:txBody>
              <a:bodyPr wrap="none" rtlCol="0">
                <a:spAutoFit/>
              </a:bodyPr>
              <a:lstStyle/>
              <a:p>
                <a:pPr marL="0" marR="0" lvl="0" indent="0" algn="l" defTabSz="685983"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BD</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91297377-DD60-441B-8734-449834A14716}"/>
                  </a:ext>
                </a:extLst>
              </p:cNvPr>
              <p:cNvSpPr/>
              <p:nvPr/>
            </p:nvSpPr>
            <p:spPr>
              <a:xfrm>
                <a:off x="5192292" y="6018791"/>
                <a:ext cx="663759" cy="74934"/>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9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A9FB7C21-3D5E-4D9B-8571-B9A7FAD02816}"/>
                  </a:ext>
                </a:extLst>
              </p:cNvPr>
              <p:cNvSpPr/>
              <p:nvPr/>
            </p:nvSpPr>
            <p:spPr>
              <a:xfrm>
                <a:off x="5967235" y="6018791"/>
                <a:ext cx="1515306" cy="76060"/>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9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0438FBC3-3AB8-4626-836E-90542645EA6E}"/>
                  </a:ext>
                </a:extLst>
              </p:cNvPr>
              <p:cNvSpPr/>
              <p:nvPr/>
            </p:nvSpPr>
            <p:spPr>
              <a:xfrm>
                <a:off x="7585353" y="6019917"/>
                <a:ext cx="663759" cy="74934"/>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9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pSp>
        <p:sp>
          <p:nvSpPr>
            <p:cNvPr id="15" name="Rectangle 14">
              <a:extLst>
                <a:ext uri="{FF2B5EF4-FFF2-40B4-BE49-F238E27FC236}">
                  <a16:creationId xmlns:a16="http://schemas.microsoft.com/office/drawing/2014/main" id="{36E8F0FE-CB67-4703-84EE-297EA4521C67}"/>
                </a:ext>
              </a:extLst>
            </p:cNvPr>
            <p:cNvSpPr/>
            <p:nvPr/>
          </p:nvSpPr>
          <p:spPr>
            <a:xfrm>
              <a:off x="4315058" y="2130201"/>
              <a:ext cx="512320" cy="4480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9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pSp>
      <p:sp>
        <p:nvSpPr>
          <p:cNvPr id="29" name="Content Placeholder 2">
            <a:extLst>
              <a:ext uri="{FF2B5EF4-FFF2-40B4-BE49-F238E27FC236}">
                <a16:creationId xmlns:a16="http://schemas.microsoft.com/office/drawing/2014/main" id="{E3800BD6-F5B9-485F-9C02-C85D3A8D7B6A}"/>
              </a:ext>
            </a:extLst>
          </p:cNvPr>
          <p:cNvSpPr txBox="1">
            <a:spLocks/>
          </p:cNvSpPr>
          <p:nvPr/>
        </p:nvSpPr>
        <p:spPr>
          <a:xfrm>
            <a:off x="3873140" y="4871954"/>
            <a:ext cx="5260448" cy="1702866"/>
          </a:xfrm>
          <a:prstGeom prst="rect">
            <a:avLst/>
          </a:prstGeom>
        </p:spPr>
        <p:txBody>
          <a:bodyPr>
            <a:norm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2687" marR="0" lvl="0" indent="-172687" algn="l" defTabSz="685983" rtl="0" eaLnBrk="1" fontAlgn="base" latinLnBrk="0" hangingPunct="1">
              <a:lnSpc>
                <a:spcPts val="1876"/>
              </a:lnSpc>
              <a:spcBef>
                <a:spcPts val="450"/>
              </a:spcBef>
              <a:spcAft>
                <a:spcPts val="0"/>
              </a:spcAft>
              <a:buClr>
                <a:srgbClr val="1E7640"/>
              </a:buClr>
              <a:buSzTx/>
              <a:buFont typeface="Arial" charset="0"/>
              <a:buChar char="•"/>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Closely spaced orbits for all six beams (~ 1 cm)</a:t>
            </a:r>
          </a:p>
          <a:p>
            <a:pPr marL="172687" marR="0" lvl="0" indent="-172687" algn="l" defTabSz="685983" rtl="0" eaLnBrk="1" fontAlgn="base" latinLnBrk="0" hangingPunct="1">
              <a:lnSpc>
                <a:spcPts val="1876"/>
              </a:lnSpc>
              <a:spcBef>
                <a:spcPts val="450"/>
              </a:spcBef>
              <a:spcAft>
                <a:spcPts val="0"/>
              </a:spcAft>
              <a:buClr>
                <a:srgbClr val="1E7640"/>
              </a:buClr>
              <a:buSzTx/>
              <a:buFont typeface="Arial" charset="0"/>
              <a:buChar char="•"/>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Extremally low dispersion (a few mm) in a combined function lattice – virtue of FFA technology</a:t>
            </a:r>
          </a:p>
          <a:p>
            <a:pPr marL="172687" marR="0" lvl="0" indent="-172687" algn="l" defTabSz="685983" rtl="0" eaLnBrk="1" fontAlgn="base" latinLnBrk="0" hangingPunct="1">
              <a:lnSpc>
                <a:spcPts val="1876"/>
              </a:lnSpc>
              <a:spcBef>
                <a:spcPts val="450"/>
              </a:spcBef>
              <a:spcAft>
                <a:spcPts val="0"/>
              </a:spcAft>
              <a:buClr>
                <a:srgbClr val="1E7640"/>
              </a:buClr>
              <a:buSzTx/>
              <a:buFont typeface="Arial" charset="0"/>
              <a:buChar char="•"/>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Self similar beta functions for different energy beams</a:t>
            </a:r>
          </a:p>
          <a:p>
            <a:pPr marL="172687" indent="-172687" defTabSz="685983">
              <a:lnSpc>
                <a:spcPts val="1876"/>
              </a:lnSpc>
              <a:spcBef>
                <a:spcPts val="450"/>
              </a:spcBef>
              <a:spcAft>
                <a:spcPts val="0"/>
              </a:spcAft>
              <a:buClr>
                <a:srgbClr val="1E7640"/>
              </a:buClr>
              <a:defRPr/>
            </a:pPr>
            <a:r>
              <a:rPr lang="en-US" sz="1600" dirty="0">
                <a:latin typeface="Arial" panose="020B0604020202020204" pitchFamily="34" charset="0"/>
                <a:cs typeface="Arial" panose="020B0604020202020204" pitchFamily="34" charset="0"/>
              </a:rPr>
              <a:t>Arc composed of 75 cells, </a:t>
            </a:r>
            <a:r>
              <a:rPr lang="en-US" sz="1600" dirty="0" err="1">
                <a:latin typeface="Arial" panose="020B0604020202020204" pitchFamily="34" charset="0"/>
                <a:cs typeface="Arial" panose="020B0604020202020204" pitchFamily="34" charset="0"/>
              </a:rPr>
              <a:t>L</a:t>
            </a:r>
            <a:r>
              <a:rPr lang="en-US" sz="1600" baseline="-25000" dirty="0" err="1">
                <a:latin typeface="Arial" panose="020B0604020202020204" pitchFamily="34" charset="0"/>
                <a:cs typeface="Arial" panose="020B0604020202020204" pitchFamily="34" charset="0"/>
              </a:rPr>
              <a:t>cell</a:t>
            </a:r>
            <a:r>
              <a:rPr lang="en-US" sz="1600" baseline="-250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3.15 m</a:t>
            </a: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p>
          <a:p>
            <a:pPr marL="172687" marR="0" lvl="0" indent="-172687" algn="l" defTabSz="685983" rtl="0" eaLnBrk="1" fontAlgn="base" latinLnBrk="0" hangingPunct="1">
              <a:lnSpc>
                <a:spcPts val="1876"/>
              </a:lnSpc>
              <a:spcBef>
                <a:spcPts val="450"/>
              </a:spcBef>
              <a:spcAft>
                <a:spcPts val="0"/>
              </a:spcAft>
              <a:buClr>
                <a:srgbClr val="1E7640"/>
              </a:buClr>
              <a:buSzTx/>
              <a:buFont typeface="Arial" charset="0"/>
              <a:buChar char="•"/>
              <a:tabLst/>
              <a:defRPr/>
            </a:pPr>
            <a:endParaRPr kumimoji="0" lang="en-US" sz="1800" b="0" i="0" u="none" strike="noStrike" kern="1200" cap="none" spc="0" normalizeH="0" baseline="0" noProof="0" dirty="0">
              <a:ln>
                <a:noFill/>
              </a:ln>
              <a:solidFill>
                <a:srgbClr val="002060"/>
              </a:solidFill>
              <a:effectLst/>
              <a:uLnTx/>
              <a:uFillTx/>
              <a:latin typeface="Arial"/>
              <a:ea typeface="+mn-ea"/>
              <a:cs typeface="+mn-cs"/>
            </a:endParaRPr>
          </a:p>
          <a:p>
            <a:pPr marL="172687" marR="0" lvl="0" indent="-172687" algn="l" defTabSz="685983" rtl="0" eaLnBrk="1" fontAlgn="base" latinLnBrk="0" hangingPunct="1">
              <a:lnSpc>
                <a:spcPts val="1876"/>
              </a:lnSpc>
              <a:spcBef>
                <a:spcPts val="450"/>
              </a:spcBef>
              <a:spcAft>
                <a:spcPts val="0"/>
              </a:spcAft>
              <a:buClr>
                <a:srgbClr val="1E7640"/>
              </a:buClr>
              <a:buSzTx/>
              <a:buFont typeface="Arial" charset="0"/>
              <a:buChar char="•"/>
              <a:tabLst/>
              <a:defRPr/>
            </a:pPr>
            <a:endParaRPr kumimoji="0" lang="en-US" sz="1800" b="0" i="0" u="none" strike="noStrike" kern="1200" cap="none" spc="0" normalizeH="0" baseline="0" noProof="0" dirty="0">
              <a:ln>
                <a:noFill/>
              </a:ln>
              <a:solidFill>
                <a:srgbClr val="002060"/>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953FAF3E-FA0C-6446-89BC-0E0DD23E18CB}"/>
              </a:ext>
            </a:extLst>
          </p:cNvPr>
          <p:cNvGrpSpPr/>
          <p:nvPr/>
        </p:nvGrpSpPr>
        <p:grpSpPr>
          <a:xfrm>
            <a:off x="3976132" y="2226051"/>
            <a:ext cx="2641024" cy="2635360"/>
            <a:chOff x="2757951" y="3344511"/>
            <a:chExt cx="3108387" cy="2900801"/>
          </a:xfrm>
        </p:grpSpPr>
        <p:cxnSp>
          <p:nvCxnSpPr>
            <p:cNvPr id="36" name="Straight Connector 35">
              <a:extLst>
                <a:ext uri="{FF2B5EF4-FFF2-40B4-BE49-F238E27FC236}">
                  <a16:creationId xmlns:a16="http://schemas.microsoft.com/office/drawing/2014/main" id="{6A592A23-31EC-B64C-9C13-0C826CCBC009}"/>
                </a:ext>
              </a:extLst>
            </p:cNvPr>
            <p:cNvCxnSpPr>
              <a:cxnSpLocks/>
            </p:cNvCxnSpPr>
            <p:nvPr/>
          </p:nvCxnSpPr>
          <p:spPr>
            <a:xfrm flipV="1">
              <a:off x="3029102" y="3365990"/>
              <a:ext cx="0" cy="2539690"/>
            </a:xfrm>
            <a:prstGeom prst="line">
              <a:avLst/>
            </a:prstGeom>
            <a:ln>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A1C468A-77FF-D243-9B9F-D0E5BFF8EB4D}"/>
                </a:ext>
              </a:extLst>
            </p:cNvPr>
            <p:cNvCxnSpPr>
              <a:cxnSpLocks/>
            </p:cNvCxnSpPr>
            <p:nvPr/>
          </p:nvCxnSpPr>
          <p:spPr>
            <a:xfrm>
              <a:off x="3177521" y="6174539"/>
              <a:ext cx="2635722" cy="0"/>
            </a:xfrm>
            <a:prstGeom prst="line">
              <a:avLst/>
            </a:prstGeom>
            <a:ln>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4BDD1BF-E3E4-5147-BBE7-3AFD858058DF}"/>
                </a:ext>
              </a:extLst>
            </p:cNvPr>
            <p:cNvSpPr txBox="1"/>
            <p:nvPr/>
          </p:nvSpPr>
          <p:spPr>
            <a:xfrm>
              <a:off x="4206222" y="5945230"/>
              <a:ext cx="611065" cy="300082"/>
            </a:xfrm>
            <a:prstGeom prst="rect">
              <a:avLst/>
            </a:prstGeom>
            <a:noFill/>
          </p:spPr>
          <p:txBody>
            <a:bodyPr wrap="none" rtlCol="0">
              <a:spAutoFit/>
            </a:bodyPr>
            <a:lstStyle/>
            <a:p>
              <a:r>
                <a:rPr lang="en-US" sz="1350" dirty="0"/>
                <a:t>13 cm</a:t>
              </a:r>
            </a:p>
          </p:txBody>
        </p:sp>
        <p:sp>
          <p:nvSpPr>
            <p:cNvPr id="39" name="TextBox 38">
              <a:extLst>
                <a:ext uri="{FF2B5EF4-FFF2-40B4-BE49-F238E27FC236}">
                  <a16:creationId xmlns:a16="http://schemas.microsoft.com/office/drawing/2014/main" id="{30A36917-8C51-F344-8470-620E86EBFD29}"/>
                </a:ext>
              </a:extLst>
            </p:cNvPr>
            <p:cNvSpPr txBox="1"/>
            <p:nvPr/>
          </p:nvSpPr>
          <p:spPr>
            <a:xfrm rot="16200000">
              <a:off x="2602459" y="4571413"/>
              <a:ext cx="611065" cy="300082"/>
            </a:xfrm>
            <a:prstGeom prst="rect">
              <a:avLst/>
            </a:prstGeom>
            <a:noFill/>
          </p:spPr>
          <p:txBody>
            <a:bodyPr wrap="none" rtlCol="0">
              <a:spAutoFit/>
            </a:bodyPr>
            <a:lstStyle/>
            <a:p>
              <a:r>
                <a:rPr lang="en-US" sz="1350" dirty="0"/>
                <a:t>12 cm</a:t>
              </a:r>
            </a:p>
          </p:txBody>
        </p:sp>
        <p:pic>
          <p:nvPicPr>
            <p:cNvPr id="40" name="Picture 39">
              <a:extLst>
                <a:ext uri="{FF2B5EF4-FFF2-40B4-BE49-F238E27FC236}">
                  <a16:creationId xmlns:a16="http://schemas.microsoft.com/office/drawing/2014/main" id="{268BE0B1-5E5F-254D-966B-FC84A325F43A}"/>
                </a:ext>
              </a:extLst>
            </p:cNvPr>
            <p:cNvPicPr>
              <a:picLocks noChangeAspect="1"/>
            </p:cNvPicPr>
            <p:nvPr/>
          </p:nvPicPr>
          <p:blipFill>
            <a:blip r:embed="rId3"/>
            <a:stretch>
              <a:fillRect/>
            </a:stretch>
          </p:blipFill>
          <p:spPr>
            <a:xfrm>
              <a:off x="3079627" y="3344511"/>
              <a:ext cx="2786711" cy="2600720"/>
            </a:xfrm>
            <a:prstGeom prst="rect">
              <a:avLst/>
            </a:prstGeom>
          </p:spPr>
        </p:pic>
      </p:grpSp>
      <p:sp>
        <p:nvSpPr>
          <p:cNvPr id="41" name="TextBox 40">
            <a:extLst>
              <a:ext uri="{FF2B5EF4-FFF2-40B4-BE49-F238E27FC236}">
                <a16:creationId xmlns:a16="http://schemas.microsoft.com/office/drawing/2014/main" id="{C29E42C8-1ABC-614B-BF17-78F87D41D27D}"/>
              </a:ext>
            </a:extLst>
          </p:cNvPr>
          <p:cNvSpPr txBox="1"/>
          <p:nvPr/>
        </p:nvSpPr>
        <p:spPr>
          <a:xfrm>
            <a:off x="6863819" y="2812476"/>
            <a:ext cx="1775935" cy="946413"/>
          </a:xfrm>
          <a:prstGeom prst="rect">
            <a:avLst/>
          </a:prstGeom>
          <a:noFill/>
        </p:spPr>
        <p:txBody>
          <a:bodyPr wrap="none" rtlCol="0">
            <a:spAutoFit/>
          </a:bodyPr>
          <a:lstStyle/>
          <a:p>
            <a:r>
              <a:rPr lang="en-US" sz="1500" b="1" dirty="0">
                <a:solidFill>
                  <a:srgbClr val="002060"/>
                </a:solidFill>
              </a:rPr>
              <a:t>Focusing Magnet BF</a:t>
            </a:r>
          </a:p>
          <a:p>
            <a:r>
              <a:rPr lang="en-US" sz="1350" dirty="0">
                <a:solidFill>
                  <a:srgbClr val="002060"/>
                </a:solidFill>
              </a:rPr>
              <a:t>G</a:t>
            </a:r>
            <a:r>
              <a:rPr lang="en-US" sz="1350" baseline="-25000" dirty="0">
                <a:solidFill>
                  <a:srgbClr val="002060"/>
                </a:solidFill>
              </a:rPr>
              <a:t>F</a:t>
            </a:r>
            <a:r>
              <a:rPr lang="en-US" sz="1350" dirty="0">
                <a:solidFill>
                  <a:srgbClr val="002060"/>
                </a:solidFill>
              </a:rPr>
              <a:t>= -41.13 T/m</a:t>
            </a:r>
          </a:p>
          <a:p>
            <a:r>
              <a:rPr lang="en-US" sz="1350" dirty="0">
                <a:solidFill>
                  <a:srgbClr val="002060"/>
                </a:solidFill>
              </a:rPr>
              <a:t>L</a:t>
            </a:r>
            <a:r>
              <a:rPr lang="en-US" sz="1350" baseline="-25000" dirty="0">
                <a:solidFill>
                  <a:srgbClr val="002060"/>
                </a:solidFill>
              </a:rPr>
              <a:t>QF</a:t>
            </a:r>
            <a:r>
              <a:rPr lang="en-US" sz="1350" dirty="0">
                <a:solidFill>
                  <a:srgbClr val="002060"/>
                </a:solidFill>
              </a:rPr>
              <a:t>= 1.67 m</a:t>
            </a:r>
          </a:p>
          <a:p>
            <a:r>
              <a:rPr lang="en-US" sz="1350" dirty="0">
                <a:solidFill>
                  <a:srgbClr val="002060"/>
                </a:solidFill>
              </a:rPr>
              <a:t>B</a:t>
            </a:r>
            <a:r>
              <a:rPr lang="en-US" sz="1350" baseline="-25000" dirty="0">
                <a:solidFill>
                  <a:srgbClr val="002060"/>
                </a:solidFill>
              </a:rPr>
              <a:t>F</a:t>
            </a:r>
            <a:r>
              <a:rPr lang="en-US" sz="1350" dirty="0">
                <a:solidFill>
                  <a:srgbClr val="002060"/>
                </a:solidFill>
              </a:rPr>
              <a:t>= -0.812 T</a:t>
            </a:r>
          </a:p>
        </p:txBody>
      </p:sp>
    </p:spTree>
    <p:extLst>
      <p:ext uri="{BB962C8B-B14F-4D97-AF65-F5344CB8AC3E}">
        <p14:creationId xmlns:p14="http://schemas.microsoft.com/office/powerpoint/2010/main" val="1800310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C3E7E-958E-4136-89AB-D6F6BF2A808E}"/>
              </a:ext>
            </a:extLst>
          </p:cNvPr>
          <p:cNvSpPr>
            <a:spLocks noGrp="1"/>
          </p:cNvSpPr>
          <p:nvPr>
            <p:ph type="title"/>
          </p:nvPr>
        </p:nvSpPr>
        <p:spPr>
          <a:xfrm>
            <a:off x="158081" y="284164"/>
            <a:ext cx="8628678" cy="472694"/>
          </a:xfrm>
        </p:spPr>
        <p:txBody>
          <a:bodyPr/>
          <a:lstStyle/>
          <a:p>
            <a:r>
              <a:rPr lang="en-US" sz="2800" b="0" dirty="0">
                <a:latin typeface="Avenir Roman" panose="02000503020000020003" pitchFamily="2" charset="0"/>
                <a:cs typeface="Arial" panose="020B0604020202020204" pitchFamily="34" charset="0"/>
              </a:rPr>
              <a:t>Multi-Energy Beam Dynamics in FFA Arc</a:t>
            </a:r>
            <a:endParaRPr lang="en-US" sz="2800" b="0" dirty="0">
              <a:latin typeface="Avenir Roman" panose="02000503020000020003" pitchFamily="2" charset="0"/>
            </a:endParaRPr>
          </a:p>
        </p:txBody>
      </p:sp>
      <p:pic>
        <p:nvPicPr>
          <p:cNvPr id="3" name="Picture 2" descr="Logo_RR6.jpeg">
            <a:extLst>
              <a:ext uri="{FF2B5EF4-FFF2-40B4-BE49-F238E27FC236}">
                <a16:creationId xmlns:a16="http://schemas.microsoft.com/office/drawing/2014/main" id="{56DDD966-F3E8-4B18-9074-19F81965BC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6285" y="855044"/>
            <a:ext cx="948613" cy="255154"/>
          </a:xfrm>
          <a:prstGeom prst="rect">
            <a:avLst/>
          </a:prstGeom>
        </p:spPr>
      </p:pic>
      <p:pic>
        <p:nvPicPr>
          <p:cNvPr id="4" name="Picture 3" descr="cbeta_arc_fieldmap_5e-3norm.gif">
            <a:extLst>
              <a:ext uri="{FF2B5EF4-FFF2-40B4-BE49-F238E27FC236}">
                <a16:creationId xmlns:a16="http://schemas.microsoft.com/office/drawing/2014/main" id="{3706CAFA-2CBA-45DE-B0AC-5CF78EC398E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081" y="1248635"/>
            <a:ext cx="4418031" cy="2662779"/>
          </a:xfrm>
          <a:prstGeom prst="rect">
            <a:avLst/>
          </a:prstGeom>
        </p:spPr>
      </p:pic>
      <p:sp>
        <p:nvSpPr>
          <p:cNvPr id="5" name="Rectangle 3">
            <a:extLst>
              <a:ext uri="{FF2B5EF4-FFF2-40B4-BE49-F238E27FC236}">
                <a16:creationId xmlns:a16="http://schemas.microsoft.com/office/drawing/2014/main" id="{44E9ABB6-F438-4414-9D05-A0D7BB8816C5}"/>
              </a:ext>
            </a:extLst>
          </p:cNvPr>
          <p:cNvSpPr txBox="1">
            <a:spLocks noChangeArrowheads="1"/>
          </p:cNvSpPr>
          <p:nvPr/>
        </p:nvSpPr>
        <p:spPr>
          <a:xfrm>
            <a:off x="-409192" y="3925495"/>
            <a:ext cx="2619566" cy="505610"/>
          </a:xfrm>
          <a:prstGeom prst="rect">
            <a:avLst/>
          </a:prstGeom>
          <a:no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342991" rtl="0" eaLnBrk="1" fontAlgn="base" latinLnBrk="0" hangingPunct="1">
              <a:lnSpc>
                <a:spcPct val="110000"/>
              </a:lnSpc>
              <a:spcBef>
                <a:spcPct val="20000"/>
              </a:spcBef>
              <a:spcAft>
                <a:spcPct val="0"/>
              </a:spcAft>
              <a:buClrTx/>
              <a:buSzTx/>
              <a:buFont typeface="Arial"/>
              <a:buNone/>
              <a:tabLst/>
              <a:defRPr/>
            </a:pPr>
            <a:r>
              <a:rPr kumimoji="0" lang="en-US" sz="1200" b="0" i="0" u="none" strike="noStrike" kern="1200" cap="none" spc="0" normalizeH="0" baseline="0" noProof="0" dirty="0">
                <a:ln>
                  <a:noFill/>
                </a:ln>
                <a:solidFill>
                  <a:srgbClr val="7030A0"/>
                </a:solidFill>
                <a:effectLst/>
                <a:uLnTx/>
                <a:uFillTx/>
                <a:latin typeface="Arial"/>
                <a:ea typeface="+mn-ea"/>
                <a:cs typeface="Arial"/>
              </a:rPr>
              <a:t>Stephen Brooks, BNL</a:t>
            </a:r>
          </a:p>
        </p:txBody>
      </p:sp>
      <p:sp>
        <p:nvSpPr>
          <p:cNvPr id="7" name="TextBox 6">
            <a:extLst>
              <a:ext uri="{FF2B5EF4-FFF2-40B4-BE49-F238E27FC236}">
                <a16:creationId xmlns:a16="http://schemas.microsoft.com/office/drawing/2014/main" id="{5C0F69DB-D5E1-C54B-8204-26682B339CDC}"/>
              </a:ext>
            </a:extLst>
          </p:cNvPr>
          <p:cNvSpPr txBox="1"/>
          <p:nvPr/>
        </p:nvSpPr>
        <p:spPr>
          <a:xfrm>
            <a:off x="1067657" y="840440"/>
            <a:ext cx="6771799" cy="646331"/>
          </a:xfrm>
          <a:prstGeom prst="rect">
            <a:avLst/>
          </a:prstGeom>
          <a:noFill/>
        </p:spPr>
        <p:txBody>
          <a:bodyPr wrap="square" rtlCol="0">
            <a:spAutoFit/>
          </a:bodyPr>
          <a:lstStyle/>
          <a:p>
            <a:pPr algn="ctr">
              <a:lnSpc>
                <a:spcPct val="90000"/>
              </a:lnSpc>
              <a:defRPr/>
            </a:pPr>
            <a:r>
              <a:rPr kumimoji="0" lang="en-US" sz="2000" b="0" i="0" u="none" strike="noStrike" kern="1200" cap="none" spc="0" normalizeH="0" baseline="0" noProof="0" dirty="0">
                <a:ln>
                  <a:noFill/>
                </a:ln>
                <a:solidFill>
                  <a:srgbClr val="0D36B6"/>
                </a:solidFill>
                <a:effectLst/>
                <a:uLnTx/>
                <a:uFillTx/>
                <a:latin typeface="Arial"/>
                <a:ea typeface="+mn-ea"/>
                <a:cs typeface="+mn-cs"/>
              </a:rPr>
              <a:t>2019-2022 </a:t>
            </a:r>
            <a:r>
              <a:rPr lang="en-US" sz="2000" dirty="0"/>
              <a:t>the first multi-turn SRF ERL (150 MeV) </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D36B6"/>
              </a:solidFill>
              <a:effectLst/>
              <a:uLnTx/>
              <a:uFillTx/>
              <a:latin typeface="Arial"/>
              <a:ea typeface="+mn-ea"/>
              <a:cs typeface="+mn-cs"/>
            </a:endParaRPr>
          </a:p>
        </p:txBody>
      </p:sp>
      <p:pic>
        <p:nvPicPr>
          <p:cNvPr id="9" name="Content Placeholder 7" descr="A picture containing text, indoor&#10;&#10;Description automatically generated">
            <a:extLst>
              <a:ext uri="{FF2B5EF4-FFF2-40B4-BE49-F238E27FC236}">
                <a16:creationId xmlns:a16="http://schemas.microsoft.com/office/drawing/2014/main" id="{29D4FE51-994C-7943-A53B-93B7397189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4465" y="1783703"/>
            <a:ext cx="4255423" cy="2127711"/>
          </a:xfrm>
          <a:prstGeom prst="rect">
            <a:avLst/>
          </a:prstGeom>
          <a:solidFill>
            <a:srgbClr val="FFFF99"/>
          </a:solidFill>
        </p:spPr>
      </p:pic>
      <p:sp>
        <p:nvSpPr>
          <p:cNvPr id="6" name="Rectangle 5">
            <a:extLst>
              <a:ext uri="{FF2B5EF4-FFF2-40B4-BE49-F238E27FC236}">
                <a16:creationId xmlns:a16="http://schemas.microsoft.com/office/drawing/2014/main" id="{AD4C4112-998B-D748-8D87-18B01A90DDD3}"/>
              </a:ext>
            </a:extLst>
          </p:cNvPr>
          <p:cNvSpPr/>
          <p:nvPr/>
        </p:nvSpPr>
        <p:spPr>
          <a:xfrm>
            <a:off x="365325" y="6510528"/>
            <a:ext cx="1317171" cy="219456"/>
          </a:xfrm>
          <a:prstGeom prst="rect">
            <a:avLst/>
          </a:prstGeom>
          <a:solidFill>
            <a:schemeClr val="bg1"/>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2" name="Picture 11">
            <a:extLst>
              <a:ext uri="{FF2B5EF4-FFF2-40B4-BE49-F238E27FC236}">
                <a16:creationId xmlns:a16="http://schemas.microsoft.com/office/drawing/2014/main" id="{5AD89DA2-61FD-454B-B441-5764600195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39" y="4376153"/>
            <a:ext cx="4309821" cy="2516114"/>
          </a:xfrm>
          <a:prstGeom prst="rect">
            <a:avLst/>
          </a:prstGeom>
        </p:spPr>
      </p:pic>
      <p:sp>
        <p:nvSpPr>
          <p:cNvPr id="10" name="TextBox 9">
            <a:extLst>
              <a:ext uri="{FF2B5EF4-FFF2-40B4-BE49-F238E27FC236}">
                <a16:creationId xmlns:a16="http://schemas.microsoft.com/office/drawing/2014/main" id="{20937F15-2D0B-9145-9178-59ED25A5B326}"/>
              </a:ext>
            </a:extLst>
          </p:cNvPr>
          <p:cNvSpPr txBox="1"/>
          <p:nvPr/>
        </p:nvSpPr>
        <p:spPr>
          <a:xfrm>
            <a:off x="4453556" y="1341457"/>
            <a:ext cx="4032294" cy="341632"/>
          </a:xfrm>
          <a:prstGeom prst="rect">
            <a:avLst/>
          </a:prstGeom>
          <a:noFill/>
        </p:spPr>
        <p:txBody>
          <a:bodyPr wrap="square" rtlCol="0">
            <a:spAutoFit/>
          </a:bodyPr>
          <a:lstStyle/>
          <a:p>
            <a:pPr algn="ctr">
              <a:lnSpc>
                <a:spcPct val="90000"/>
              </a:lnSpc>
            </a:pPr>
            <a:r>
              <a:rPr lang="en-US" dirty="0"/>
              <a:t>Scaling to higher energy at </a:t>
            </a:r>
            <a:r>
              <a:rPr lang="en-US" dirty="0" err="1"/>
              <a:t>Jlab</a:t>
            </a:r>
            <a:r>
              <a:rPr lang="en-US" dirty="0"/>
              <a:t>…</a:t>
            </a:r>
          </a:p>
        </p:txBody>
      </p:sp>
      <p:sp>
        <p:nvSpPr>
          <p:cNvPr id="11" name="Rectangle 10">
            <a:extLst>
              <a:ext uri="{FF2B5EF4-FFF2-40B4-BE49-F238E27FC236}">
                <a16:creationId xmlns:a16="http://schemas.microsoft.com/office/drawing/2014/main" id="{73777DAC-02EE-7045-B63E-2F772C760552}"/>
              </a:ext>
            </a:extLst>
          </p:cNvPr>
          <p:cNvSpPr/>
          <p:nvPr/>
        </p:nvSpPr>
        <p:spPr>
          <a:xfrm rot="10800000" flipV="1">
            <a:off x="4209913" y="4049851"/>
            <a:ext cx="4799975" cy="2268570"/>
          </a:xfrm>
          <a:prstGeom prst="rect">
            <a:avLst/>
          </a:prstGeom>
          <a:solidFill>
            <a:srgbClr val="FFFF99"/>
          </a:solidFill>
        </p:spPr>
        <p:txBody>
          <a:bodyPr wrap="square">
            <a:spAutoFit/>
          </a:bodyPr>
          <a:lstStyle/>
          <a:p>
            <a:pPr defTabSz="685800">
              <a:lnSpc>
                <a:spcPct val="150000"/>
              </a:lnSpc>
            </a:pPr>
            <a:r>
              <a:rPr lang="en-US" sz="1600" dirty="0">
                <a:solidFill>
                  <a:srgbClr val="000000"/>
                </a:solidFill>
                <a:latin typeface="Arial" panose="020B0604020202020204" pitchFamily="34" charset="0"/>
              </a:rPr>
              <a:t>A prototype open midplane BF magnet was built and evaluated for mechanical integrity. Magnetic measurement confirmed a robust design with &gt;1.5 Tesla in good field region, 10</a:t>
            </a:r>
            <a:r>
              <a:rPr lang="en-US" sz="1600" baseline="30000" dirty="0">
                <a:solidFill>
                  <a:srgbClr val="000000"/>
                </a:solidFill>
                <a:latin typeface="Arial" panose="020B0604020202020204" pitchFamily="34" charset="0"/>
              </a:rPr>
              <a:t>-3</a:t>
            </a:r>
            <a:r>
              <a:rPr lang="en-US" sz="1600" dirty="0">
                <a:solidFill>
                  <a:srgbClr val="000000"/>
                </a:solidFill>
                <a:latin typeface="Arial" panose="020B0604020202020204" pitchFamily="34" charset="0"/>
              </a:rPr>
              <a:t> field accuracy. </a:t>
            </a:r>
            <a:r>
              <a:rPr lang="en-US" sz="1600" dirty="0" err="1">
                <a:solidFill>
                  <a:srgbClr val="000000"/>
                </a:solidFill>
                <a:latin typeface="Arial" panose="020B0604020202020204" pitchFamily="34" charset="0"/>
              </a:rPr>
              <a:t>JLab</a:t>
            </a:r>
            <a:r>
              <a:rPr lang="en-US" sz="1600" dirty="0">
                <a:solidFill>
                  <a:srgbClr val="000000"/>
                </a:solidFill>
                <a:latin typeface="Arial" panose="020B0604020202020204" pitchFamily="34" charset="0"/>
              </a:rPr>
              <a:t> radiation resilience tests in CEBAF began October 2023.</a:t>
            </a:r>
            <a:r>
              <a:rPr lang="en-US" sz="1600" dirty="0">
                <a:solidFill>
                  <a:srgbClr val="000000"/>
                </a:solidFill>
                <a:latin typeface="Calibri" panose="020F0502020204030204"/>
              </a:rPr>
              <a:t> </a:t>
            </a:r>
          </a:p>
        </p:txBody>
      </p:sp>
    </p:spTree>
    <p:extLst>
      <p:ext uri="{BB962C8B-B14F-4D97-AF65-F5344CB8AC3E}">
        <p14:creationId xmlns:p14="http://schemas.microsoft.com/office/powerpoint/2010/main" val="802417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2BCE1A-FC55-1003-C918-56CCA541E3CA}"/>
              </a:ext>
            </a:extLst>
          </p:cNvPr>
          <p:cNvSpPr>
            <a:spLocks noGrp="1"/>
          </p:cNvSpPr>
          <p:nvPr>
            <p:ph type="sldNum" sz="quarter" idx="12"/>
          </p:nvPr>
        </p:nvSpPr>
        <p:spPr/>
        <p:txBody>
          <a:bodyPr/>
          <a:lstStyle/>
          <a:p>
            <a:fld id="{07E1C93C-5050-FC42-8F10-D22D4F119D13}" type="slidenum">
              <a:rPr lang="en-US" smtClean="0"/>
              <a:pPr/>
              <a:t>19</a:t>
            </a:fld>
            <a:endParaRPr lang="en-US" dirty="0"/>
          </a:p>
        </p:txBody>
      </p:sp>
      <p:sp>
        <p:nvSpPr>
          <p:cNvPr id="4" name="Title 12">
            <a:extLst>
              <a:ext uri="{FF2B5EF4-FFF2-40B4-BE49-F238E27FC236}">
                <a16:creationId xmlns:a16="http://schemas.microsoft.com/office/drawing/2014/main" id="{3D9559C6-1E59-FEEB-E8D9-C8736444C0F0}"/>
              </a:ext>
            </a:extLst>
          </p:cNvPr>
          <p:cNvSpPr>
            <a:spLocks noGrp="1"/>
          </p:cNvSpPr>
          <p:nvPr>
            <p:ph type="title"/>
          </p:nvPr>
        </p:nvSpPr>
        <p:spPr>
          <a:xfrm>
            <a:off x="247817" y="139928"/>
            <a:ext cx="8464378" cy="487490"/>
          </a:xfrm>
        </p:spPr>
        <p:txBody>
          <a:bodyPr>
            <a:noAutofit/>
          </a:bodyPr>
          <a:lstStyle/>
          <a:p>
            <a:r>
              <a:rPr lang="en-US" sz="3600" b="0" dirty="0">
                <a:solidFill>
                  <a:schemeClr val="accent1"/>
                </a:solidFill>
                <a:latin typeface="Century Gothic" panose="020B0502020202020204" pitchFamily="34" charset="0"/>
              </a:rPr>
              <a:t>Why CEBAF @ 22 GeV?</a:t>
            </a:r>
          </a:p>
        </p:txBody>
      </p:sp>
      <p:sp>
        <p:nvSpPr>
          <p:cNvPr id="12" name="TextBox 11">
            <a:extLst>
              <a:ext uri="{FF2B5EF4-FFF2-40B4-BE49-F238E27FC236}">
                <a16:creationId xmlns:a16="http://schemas.microsoft.com/office/drawing/2014/main" id="{98BEDC00-8D08-7157-F34C-39A5539666F5}"/>
              </a:ext>
            </a:extLst>
          </p:cNvPr>
          <p:cNvSpPr txBox="1"/>
          <p:nvPr/>
        </p:nvSpPr>
        <p:spPr>
          <a:xfrm>
            <a:off x="162473" y="922945"/>
            <a:ext cx="8896183" cy="1538883"/>
          </a:xfrm>
          <a:prstGeom prst="rect">
            <a:avLst/>
          </a:prstGeom>
          <a:noFill/>
        </p:spPr>
        <p:txBody>
          <a:bodyPr wrap="square">
            <a:spAutoFit/>
          </a:bodyPr>
          <a:lstStyle/>
          <a:p>
            <a:r>
              <a:rPr lang="en-US" sz="2000" dirty="0">
                <a:solidFill>
                  <a:srgbClr val="7030A0"/>
                </a:solidFill>
                <a:latin typeface="Century Gothic" panose="020B0502020202020204" pitchFamily="34" charset="0"/>
              </a:rPr>
              <a:t>“The ability to reduce everything to simple fundamental laws does not imply the ability to start from those laws and reconstruct the universe.”  -- </a:t>
            </a:r>
            <a:r>
              <a:rPr lang="en-US" sz="2000" i="1" dirty="0">
                <a:solidFill>
                  <a:srgbClr val="7030A0"/>
                </a:solidFill>
                <a:latin typeface="Century Gothic" panose="020B0502020202020204" pitchFamily="34" charset="0"/>
              </a:rPr>
              <a:t>More is Different</a:t>
            </a:r>
            <a:r>
              <a:rPr lang="en-US" sz="2000" dirty="0">
                <a:solidFill>
                  <a:srgbClr val="7030A0"/>
                </a:solidFill>
                <a:latin typeface="Century Gothic" panose="020B0502020202020204" pitchFamily="34" charset="0"/>
              </a:rPr>
              <a:t>, P. W. Anderson [Science 177, 393 (1972)]</a:t>
            </a:r>
          </a:p>
          <a:p>
            <a:pPr marL="285750" indent="-285750">
              <a:buFont typeface="Arial" panose="020B0604020202020204" pitchFamily="34" charset="0"/>
              <a:buChar char="•"/>
            </a:pPr>
            <a:endParaRPr lang="en-US" sz="1600" dirty="0">
              <a:latin typeface="Century Gothic" panose="020B0502020202020204" pitchFamily="34" charset="0"/>
            </a:endParaRPr>
          </a:p>
          <a:p>
            <a:endParaRPr lang="en-US" dirty="0">
              <a:latin typeface="Century Gothic" panose="020B0502020202020204" pitchFamily="34" charset="0"/>
            </a:endParaRPr>
          </a:p>
        </p:txBody>
      </p:sp>
      <p:pic>
        <p:nvPicPr>
          <p:cNvPr id="3" name="Picture 2">
            <a:extLst>
              <a:ext uri="{FF2B5EF4-FFF2-40B4-BE49-F238E27FC236}">
                <a16:creationId xmlns:a16="http://schemas.microsoft.com/office/drawing/2014/main" id="{0142398B-44A3-00F8-A5FC-57E91AED3574}"/>
              </a:ext>
            </a:extLst>
          </p:cNvPr>
          <p:cNvPicPr>
            <a:picLocks noChangeAspect="1"/>
          </p:cNvPicPr>
          <p:nvPr/>
        </p:nvPicPr>
        <p:blipFill>
          <a:blip r:embed="rId2"/>
          <a:stretch>
            <a:fillRect/>
          </a:stretch>
        </p:blipFill>
        <p:spPr>
          <a:xfrm>
            <a:off x="393092" y="2217457"/>
            <a:ext cx="3258672" cy="3896309"/>
          </a:xfrm>
          <a:prstGeom prst="rect">
            <a:avLst/>
          </a:prstGeom>
        </p:spPr>
      </p:pic>
      <p:sp>
        <p:nvSpPr>
          <p:cNvPr id="8" name="TextBox 7">
            <a:extLst>
              <a:ext uri="{FF2B5EF4-FFF2-40B4-BE49-F238E27FC236}">
                <a16:creationId xmlns:a16="http://schemas.microsoft.com/office/drawing/2014/main" id="{1787310D-5D64-CD44-AAA2-5274C3BE8753}"/>
              </a:ext>
            </a:extLst>
          </p:cNvPr>
          <p:cNvSpPr txBox="1"/>
          <p:nvPr/>
        </p:nvSpPr>
        <p:spPr>
          <a:xfrm>
            <a:off x="3882383" y="2041954"/>
            <a:ext cx="5176273" cy="4247317"/>
          </a:xfrm>
          <a:prstGeom prst="rect">
            <a:avLst/>
          </a:prstGeom>
          <a:noFill/>
        </p:spPr>
        <p:txBody>
          <a:bodyPr wrap="square" rtlCol="0">
            <a:spAutoFit/>
          </a:bodyPr>
          <a:lstStyle/>
          <a:p>
            <a:r>
              <a:rPr lang="en-US" dirty="0"/>
              <a:t>In this landmark paper P.W. Anderson established complexity as a fundamentally important subject of inquiry. He highlighted profound limitations of reductionist approaches in understanding nature’s complexity, and he set in motion new lines of investigation that have led to, for instance, condensed matter physics and systems biology.</a:t>
            </a:r>
          </a:p>
          <a:p>
            <a:endParaRPr lang="en-US" dirty="0"/>
          </a:p>
          <a:p>
            <a:r>
              <a:rPr lang="en-US" dirty="0"/>
              <a:t>Levels at which different processes occur require our close and careful attention: </a:t>
            </a:r>
            <a:r>
              <a:rPr lang="en-US" b="1" dirty="0">
                <a:solidFill>
                  <a:srgbClr val="00B050"/>
                </a:solidFill>
              </a:rPr>
              <a:t>understanding the dynamics at a given level often requires more than simply being able to characterize the dynamics at lower levels. Complexity is fundamentally important in its own right.</a:t>
            </a:r>
          </a:p>
        </p:txBody>
      </p:sp>
    </p:spTree>
    <p:extLst>
      <p:ext uri="{BB962C8B-B14F-4D97-AF65-F5344CB8AC3E}">
        <p14:creationId xmlns:p14="http://schemas.microsoft.com/office/powerpoint/2010/main" val="1455847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AA5AA-1026-994B-A347-2130C9127B8C}"/>
              </a:ext>
            </a:extLst>
          </p:cNvPr>
          <p:cNvSpPr>
            <a:spLocks noGrp="1"/>
          </p:cNvSpPr>
          <p:nvPr>
            <p:ph type="title"/>
          </p:nvPr>
        </p:nvSpPr>
        <p:spPr>
          <a:xfrm>
            <a:off x="153896" y="150228"/>
            <a:ext cx="10241280" cy="487490"/>
          </a:xfrm>
        </p:spPr>
        <p:txBody>
          <a:bodyPr>
            <a:normAutofit/>
          </a:bodyPr>
          <a:lstStyle/>
          <a:p>
            <a:r>
              <a:rPr lang="en-US" sz="2000" b="0" dirty="0">
                <a:solidFill>
                  <a:schemeClr val="accent1"/>
                </a:solidFill>
                <a:latin typeface="Century Gothic" panose="020B0502020202020204" pitchFamily="34" charset="0"/>
              </a:rPr>
              <a:t>Science at the Luminosity Frontier: Jefferson Lab Upgrade Development</a:t>
            </a:r>
          </a:p>
        </p:txBody>
      </p:sp>
      <p:sp>
        <p:nvSpPr>
          <p:cNvPr id="5" name="Slide Number Placeholder 4">
            <a:extLst>
              <a:ext uri="{FF2B5EF4-FFF2-40B4-BE49-F238E27FC236}">
                <a16:creationId xmlns:a16="http://schemas.microsoft.com/office/drawing/2014/main" id="{AA95EA71-3244-CC43-AFDF-44F5F9948D9B}"/>
              </a:ext>
            </a:extLst>
          </p:cNvPr>
          <p:cNvSpPr>
            <a:spLocks noGrp="1"/>
          </p:cNvSpPr>
          <p:nvPr>
            <p:ph type="sldNum" sz="quarter" idx="12"/>
          </p:nvPr>
        </p:nvSpPr>
        <p:spPr>
          <a:xfrm>
            <a:off x="8440138" y="6402817"/>
            <a:ext cx="536158" cy="303364"/>
          </a:xfrm>
        </p:spPr>
        <p:txBody>
          <a:bodyPr/>
          <a:lstStyle/>
          <a:p>
            <a:fld id="{07E1C93C-5050-FC42-8F10-D22D4F119D13}" type="slidenum">
              <a:rPr lang="en-US" sz="1200" smtClean="0"/>
              <a:pPr/>
              <a:t>2</a:t>
            </a:fld>
            <a:endParaRPr lang="en-US" sz="1200" dirty="0"/>
          </a:p>
        </p:txBody>
      </p:sp>
      <p:sp>
        <p:nvSpPr>
          <p:cNvPr id="3" name="TextBox 2">
            <a:extLst>
              <a:ext uri="{FF2B5EF4-FFF2-40B4-BE49-F238E27FC236}">
                <a16:creationId xmlns:a16="http://schemas.microsoft.com/office/drawing/2014/main" id="{8B29B921-42BF-1D49-8CCC-3A108C436833}"/>
              </a:ext>
            </a:extLst>
          </p:cNvPr>
          <p:cNvSpPr txBox="1"/>
          <p:nvPr/>
        </p:nvSpPr>
        <p:spPr>
          <a:xfrm>
            <a:off x="4082722" y="2475611"/>
            <a:ext cx="5168653" cy="923330"/>
          </a:xfrm>
          <a:prstGeom prst="rect">
            <a:avLst/>
          </a:prstGeom>
          <a:noFill/>
        </p:spPr>
        <p:txBody>
          <a:bodyPr wrap="square" rtlCol="0">
            <a:spAutoFit/>
          </a:bodyPr>
          <a:lstStyle/>
          <a:p>
            <a:r>
              <a:rPr lang="en-US" b="1" dirty="0"/>
              <a:t>Strong Interaction Physics at the Luminosity </a:t>
            </a:r>
          </a:p>
          <a:p>
            <a:r>
              <a:rPr lang="en-US" b="1" dirty="0"/>
              <a:t>Frontier with 22 GeV Electrons at </a:t>
            </a:r>
            <a:r>
              <a:rPr lang="en-US" b="1" dirty="0" err="1"/>
              <a:t>JLab</a:t>
            </a:r>
            <a:endParaRPr lang="en-US" b="1" dirty="0"/>
          </a:p>
          <a:p>
            <a:r>
              <a:rPr lang="en-US" i="1" dirty="0" err="1"/>
              <a:t>Eur.Phys.J.A</a:t>
            </a:r>
            <a:r>
              <a:rPr lang="en-US" dirty="0"/>
              <a:t> 60 (2024) 9, 173</a:t>
            </a:r>
          </a:p>
        </p:txBody>
      </p:sp>
      <p:pic>
        <p:nvPicPr>
          <p:cNvPr id="8" name="Picture 7">
            <a:extLst>
              <a:ext uri="{FF2B5EF4-FFF2-40B4-BE49-F238E27FC236}">
                <a16:creationId xmlns:a16="http://schemas.microsoft.com/office/drawing/2014/main" id="{29CB0993-8A7E-B846-B554-93184499239E}"/>
              </a:ext>
            </a:extLst>
          </p:cNvPr>
          <p:cNvPicPr>
            <a:picLocks noChangeAspect="1"/>
          </p:cNvPicPr>
          <p:nvPr/>
        </p:nvPicPr>
        <p:blipFill rotWithShape="1">
          <a:blip r:embed="rId2"/>
          <a:srcRect l="4791" t="1922" r="7285" b="2005"/>
          <a:stretch/>
        </p:blipFill>
        <p:spPr>
          <a:xfrm rot="21328595">
            <a:off x="243215" y="1003859"/>
            <a:ext cx="1780857" cy="2335403"/>
          </a:xfrm>
          <a:prstGeom prst="rect">
            <a:avLst/>
          </a:prstGeom>
        </p:spPr>
      </p:pic>
      <p:sp>
        <p:nvSpPr>
          <p:cNvPr id="9" name="TextBox 8">
            <a:extLst>
              <a:ext uri="{FF2B5EF4-FFF2-40B4-BE49-F238E27FC236}">
                <a16:creationId xmlns:a16="http://schemas.microsoft.com/office/drawing/2014/main" id="{50F6FB0F-511C-D84D-B5F9-05C9D3D872F1}"/>
              </a:ext>
            </a:extLst>
          </p:cNvPr>
          <p:cNvSpPr txBox="1"/>
          <p:nvPr/>
        </p:nvSpPr>
        <p:spPr>
          <a:xfrm>
            <a:off x="2189325" y="984072"/>
            <a:ext cx="1621154" cy="2862322"/>
          </a:xfrm>
          <a:prstGeom prst="rect">
            <a:avLst/>
          </a:prstGeom>
          <a:noFill/>
        </p:spPr>
        <p:txBody>
          <a:bodyPr wrap="square" rtlCol="0">
            <a:spAutoFit/>
          </a:bodyPr>
          <a:lstStyle/>
          <a:p>
            <a:r>
              <a:rPr lang="en-US" b="1" dirty="0"/>
              <a:t>Topical issue on An Experimental Program with Positron Beams at Jefferson Lab</a:t>
            </a:r>
            <a:endParaRPr lang="en-US" i="1" dirty="0"/>
          </a:p>
          <a:p>
            <a:r>
              <a:rPr lang="en-US" i="1" dirty="0"/>
              <a:t>Eur. Phys. J. A</a:t>
            </a:r>
            <a:r>
              <a:rPr lang="en-US" dirty="0"/>
              <a:t> 58 (2022) 3, 45</a:t>
            </a:r>
          </a:p>
          <a:p>
            <a:endParaRPr lang="en-US" dirty="0"/>
          </a:p>
        </p:txBody>
      </p:sp>
      <p:pic>
        <p:nvPicPr>
          <p:cNvPr id="6" name="Picture 5">
            <a:extLst>
              <a:ext uri="{FF2B5EF4-FFF2-40B4-BE49-F238E27FC236}">
                <a16:creationId xmlns:a16="http://schemas.microsoft.com/office/drawing/2014/main" id="{37380BC2-B0BB-AD43-9AE2-F1AF21197147}"/>
              </a:ext>
            </a:extLst>
          </p:cNvPr>
          <p:cNvPicPr>
            <a:picLocks noChangeAspect="1"/>
          </p:cNvPicPr>
          <p:nvPr/>
        </p:nvPicPr>
        <p:blipFill>
          <a:blip r:embed="rId3"/>
          <a:stretch>
            <a:fillRect/>
          </a:stretch>
        </p:blipFill>
        <p:spPr>
          <a:xfrm>
            <a:off x="5313926" y="5236376"/>
            <a:ext cx="2246496" cy="1534228"/>
          </a:xfrm>
          <a:prstGeom prst="rect">
            <a:avLst/>
          </a:prstGeom>
        </p:spPr>
      </p:pic>
      <p:pic>
        <p:nvPicPr>
          <p:cNvPr id="5124" name="Picture 4" descr="Poster">
            <a:hlinkClick r:id="rId4"/>
            <a:extLst>
              <a:ext uri="{FF2B5EF4-FFF2-40B4-BE49-F238E27FC236}">
                <a16:creationId xmlns:a16="http://schemas.microsoft.com/office/drawing/2014/main" id="{AFC8F241-0696-044A-A903-26E99F7E3E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599" y="3777957"/>
            <a:ext cx="1600029" cy="245337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259251D-42DD-7249-966E-2A6EC14E2E3C}"/>
              </a:ext>
            </a:extLst>
          </p:cNvPr>
          <p:cNvPicPr>
            <a:picLocks noChangeAspect="1"/>
          </p:cNvPicPr>
          <p:nvPr/>
        </p:nvPicPr>
        <p:blipFill>
          <a:blip r:embed="rId6"/>
          <a:stretch>
            <a:fillRect/>
          </a:stretch>
        </p:blipFill>
        <p:spPr>
          <a:xfrm>
            <a:off x="5313921" y="3607853"/>
            <a:ext cx="2246496" cy="1573799"/>
          </a:xfrm>
          <a:prstGeom prst="rect">
            <a:avLst/>
          </a:prstGeom>
        </p:spPr>
      </p:pic>
      <p:sp>
        <p:nvSpPr>
          <p:cNvPr id="21" name="TextBox 20">
            <a:extLst>
              <a:ext uri="{FF2B5EF4-FFF2-40B4-BE49-F238E27FC236}">
                <a16:creationId xmlns:a16="http://schemas.microsoft.com/office/drawing/2014/main" id="{68517CDB-FA1D-DA4C-BF17-9489018AD8EF}"/>
              </a:ext>
            </a:extLst>
          </p:cNvPr>
          <p:cNvSpPr txBox="1"/>
          <p:nvPr/>
        </p:nvSpPr>
        <p:spPr>
          <a:xfrm>
            <a:off x="169599" y="6231334"/>
            <a:ext cx="2081048" cy="646331"/>
          </a:xfrm>
          <a:prstGeom prst="rect">
            <a:avLst/>
          </a:prstGeom>
          <a:noFill/>
        </p:spPr>
        <p:txBody>
          <a:bodyPr wrap="square" rtlCol="0">
            <a:spAutoFit/>
          </a:bodyPr>
          <a:lstStyle/>
          <a:p>
            <a:r>
              <a:rPr lang="en-US" dirty="0"/>
              <a:t>2009 1</a:t>
            </a:r>
            <a:r>
              <a:rPr lang="en-US" baseline="30000" dirty="0"/>
              <a:t>st </a:t>
            </a:r>
            <a:r>
              <a:rPr lang="en-US" dirty="0"/>
              <a:t>dedicated workshop</a:t>
            </a:r>
          </a:p>
        </p:txBody>
      </p:sp>
      <p:pic>
        <p:nvPicPr>
          <p:cNvPr id="25" name="Picture Placeholder 7" descr="C:\Documents and Settings\grames\Desktop\images\install_111222\photo.JPG">
            <a:extLst>
              <a:ext uri="{FF2B5EF4-FFF2-40B4-BE49-F238E27FC236}">
                <a16:creationId xmlns:a16="http://schemas.microsoft.com/office/drawing/2014/main" id="{A3F255CA-E9A5-FE42-8658-C4599FFADE65}"/>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t="4482" b="4482"/>
          <a:stretch>
            <a:fillRect/>
          </a:stretch>
        </p:blipFill>
        <p:spPr bwMode="auto">
          <a:xfrm>
            <a:off x="1917082" y="3588684"/>
            <a:ext cx="2531049" cy="1729550"/>
          </a:xfrm>
          <a:prstGeom prst="rect">
            <a:avLst/>
          </a:prstGeom>
          <a:noFill/>
          <a:ln w="25400">
            <a:solidFill>
              <a:schemeClr val="accent4">
                <a:lumMod val="50000"/>
                <a:lumOff val="50000"/>
              </a:schemeClr>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A2E7ADD5-93A6-194E-ACB4-4B80AD162BE0}"/>
              </a:ext>
            </a:extLst>
          </p:cNvPr>
          <p:cNvSpPr txBox="1"/>
          <p:nvPr/>
        </p:nvSpPr>
        <p:spPr>
          <a:xfrm>
            <a:off x="1917082" y="5354475"/>
            <a:ext cx="2081048" cy="923330"/>
          </a:xfrm>
          <a:prstGeom prst="rect">
            <a:avLst/>
          </a:prstGeom>
          <a:noFill/>
        </p:spPr>
        <p:txBody>
          <a:bodyPr wrap="square" rtlCol="0">
            <a:spAutoFit/>
          </a:bodyPr>
          <a:lstStyle/>
          <a:p>
            <a:r>
              <a:rPr lang="en-US" dirty="0"/>
              <a:t>2012-16 </a:t>
            </a:r>
            <a:r>
              <a:rPr lang="en-US" dirty="0" err="1"/>
              <a:t>PEPPo</a:t>
            </a:r>
            <a:r>
              <a:rPr lang="en-US" dirty="0"/>
              <a:t> demonstrates 82% e+ polarization</a:t>
            </a:r>
          </a:p>
        </p:txBody>
      </p:sp>
      <p:sp>
        <p:nvSpPr>
          <p:cNvPr id="28" name="TextBox 27">
            <a:extLst>
              <a:ext uri="{FF2B5EF4-FFF2-40B4-BE49-F238E27FC236}">
                <a16:creationId xmlns:a16="http://schemas.microsoft.com/office/drawing/2014/main" id="{DE25D0D3-E17C-6E41-A72E-ECA92E24AF17}"/>
              </a:ext>
            </a:extLst>
          </p:cNvPr>
          <p:cNvSpPr txBox="1"/>
          <p:nvPr/>
        </p:nvSpPr>
        <p:spPr>
          <a:xfrm>
            <a:off x="4154243" y="5061157"/>
            <a:ext cx="1230227" cy="1200329"/>
          </a:xfrm>
          <a:prstGeom prst="rect">
            <a:avLst/>
          </a:prstGeom>
          <a:noFill/>
        </p:spPr>
        <p:txBody>
          <a:bodyPr wrap="square" rtlCol="0">
            <a:spAutoFit/>
          </a:bodyPr>
          <a:lstStyle/>
          <a:p>
            <a:pPr algn="ctr"/>
            <a:r>
              <a:rPr lang="en-US" b="1" i="1" dirty="0">
                <a:solidFill>
                  <a:srgbClr val="7030A0"/>
                </a:solidFill>
              </a:rPr>
              <a:t>Many</a:t>
            </a:r>
            <a:r>
              <a:rPr lang="en-US" i="1" dirty="0">
                <a:solidFill>
                  <a:srgbClr val="7030A0"/>
                </a:solidFill>
              </a:rPr>
              <a:t> workshops along the way</a:t>
            </a:r>
          </a:p>
        </p:txBody>
      </p:sp>
      <p:pic>
        <p:nvPicPr>
          <p:cNvPr id="29" name="Picture 4" descr="J-FUTURE (28-30 March 2022): Overview · Jefferson Lab Indico (Indico)">
            <a:hlinkClick r:id="rId8"/>
            <a:extLst>
              <a:ext uri="{FF2B5EF4-FFF2-40B4-BE49-F238E27FC236}">
                <a16:creationId xmlns:a16="http://schemas.microsoft.com/office/drawing/2014/main" id="{06BC3995-142A-7146-9975-43FC2DD2EC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40189" y="3580869"/>
            <a:ext cx="1388657" cy="2136395"/>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EFEA91C4-2C15-664D-864C-71912E7B0E17}"/>
              </a:ext>
            </a:extLst>
          </p:cNvPr>
          <p:cNvCxnSpPr/>
          <p:nvPr/>
        </p:nvCxnSpPr>
        <p:spPr>
          <a:xfrm>
            <a:off x="4531737" y="5003684"/>
            <a:ext cx="706251"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898FEEB-6B5B-A440-B8D9-54440EE57273}"/>
              </a:ext>
            </a:extLst>
          </p:cNvPr>
          <p:cNvSpPr txBox="1"/>
          <p:nvPr/>
        </p:nvSpPr>
        <p:spPr>
          <a:xfrm>
            <a:off x="2623545" y="6231333"/>
            <a:ext cx="2690376" cy="646331"/>
          </a:xfrm>
          <a:prstGeom prst="rect">
            <a:avLst/>
          </a:prstGeom>
          <a:noFill/>
        </p:spPr>
        <p:txBody>
          <a:bodyPr wrap="square" rtlCol="0">
            <a:spAutoFit/>
          </a:bodyPr>
          <a:lstStyle/>
          <a:p>
            <a:r>
              <a:rPr lang="en-US" b="1" i="1" dirty="0">
                <a:solidFill>
                  <a:srgbClr val="00B050"/>
                </a:solidFill>
              </a:rPr>
              <a:t>Broad community interest in this science</a:t>
            </a:r>
          </a:p>
        </p:txBody>
      </p:sp>
      <p:pic>
        <p:nvPicPr>
          <p:cNvPr id="3073" name="Picture 1" descr="https://www.jlab.org/sites/default/files/conference/2024/luminosity22gev/MicrosoftTeams-image%20%283%29.png">
            <a:extLst>
              <a:ext uri="{FF2B5EF4-FFF2-40B4-BE49-F238E27FC236}">
                <a16:creationId xmlns:a16="http://schemas.microsoft.com/office/drawing/2014/main" id="{13383915-8F09-B64A-A6C6-26C8FF9B32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66357" y="858881"/>
            <a:ext cx="5341624" cy="150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703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2BCE1A-FC55-1003-C918-56CCA541E3CA}"/>
              </a:ext>
            </a:extLst>
          </p:cNvPr>
          <p:cNvSpPr>
            <a:spLocks noGrp="1"/>
          </p:cNvSpPr>
          <p:nvPr>
            <p:ph type="sldNum" sz="quarter" idx="12"/>
          </p:nvPr>
        </p:nvSpPr>
        <p:spPr/>
        <p:txBody>
          <a:bodyPr/>
          <a:lstStyle/>
          <a:p>
            <a:fld id="{07E1C93C-5050-FC42-8F10-D22D4F119D13}" type="slidenum">
              <a:rPr lang="en-US" smtClean="0"/>
              <a:pPr/>
              <a:t>20</a:t>
            </a:fld>
            <a:endParaRPr lang="en-US" dirty="0"/>
          </a:p>
        </p:txBody>
      </p:sp>
      <p:sp>
        <p:nvSpPr>
          <p:cNvPr id="4" name="Title 12">
            <a:extLst>
              <a:ext uri="{FF2B5EF4-FFF2-40B4-BE49-F238E27FC236}">
                <a16:creationId xmlns:a16="http://schemas.microsoft.com/office/drawing/2014/main" id="{3D9559C6-1E59-FEEB-E8D9-C8736444C0F0}"/>
              </a:ext>
            </a:extLst>
          </p:cNvPr>
          <p:cNvSpPr>
            <a:spLocks noGrp="1"/>
          </p:cNvSpPr>
          <p:nvPr>
            <p:ph type="title"/>
          </p:nvPr>
        </p:nvSpPr>
        <p:spPr>
          <a:xfrm>
            <a:off x="247817" y="139928"/>
            <a:ext cx="8464378" cy="487490"/>
          </a:xfrm>
        </p:spPr>
        <p:txBody>
          <a:bodyPr>
            <a:noAutofit/>
          </a:bodyPr>
          <a:lstStyle/>
          <a:p>
            <a:r>
              <a:rPr lang="en-US" sz="3600" b="0" dirty="0">
                <a:solidFill>
                  <a:schemeClr val="accent1"/>
                </a:solidFill>
                <a:latin typeface="Century Gothic" panose="020B0502020202020204" pitchFamily="34" charset="0"/>
              </a:rPr>
              <a:t>Why CEBAF @ 22 GeV?</a:t>
            </a:r>
          </a:p>
        </p:txBody>
      </p:sp>
      <p:sp>
        <p:nvSpPr>
          <p:cNvPr id="12" name="TextBox 11">
            <a:extLst>
              <a:ext uri="{FF2B5EF4-FFF2-40B4-BE49-F238E27FC236}">
                <a16:creationId xmlns:a16="http://schemas.microsoft.com/office/drawing/2014/main" id="{98BEDC00-8D08-7157-F34C-39A5539666F5}"/>
              </a:ext>
            </a:extLst>
          </p:cNvPr>
          <p:cNvSpPr txBox="1"/>
          <p:nvPr/>
        </p:nvSpPr>
        <p:spPr>
          <a:xfrm>
            <a:off x="4255014" y="1086526"/>
            <a:ext cx="4622197" cy="1231106"/>
          </a:xfrm>
          <a:prstGeom prst="rect">
            <a:avLst/>
          </a:prstGeom>
          <a:noFill/>
        </p:spPr>
        <p:txBody>
          <a:bodyPr wrap="square">
            <a:spAutoFit/>
          </a:bodyPr>
          <a:lstStyle/>
          <a:p>
            <a:r>
              <a:rPr lang="en-US" sz="2000" dirty="0">
                <a:solidFill>
                  <a:srgbClr val="7030A0"/>
                </a:solidFill>
                <a:latin typeface="Century Gothic" panose="020B0502020202020204" pitchFamily="34" charset="0"/>
              </a:rPr>
              <a:t>Studying the Complexity in Quantum Chromodynamics</a:t>
            </a:r>
          </a:p>
          <a:p>
            <a:pPr marL="285750" indent="-285750">
              <a:buFont typeface="Arial" panose="020B0604020202020204" pitchFamily="34" charset="0"/>
              <a:buChar char="•"/>
            </a:pPr>
            <a:endParaRPr lang="en-US" sz="1600" dirty="0">
              <a:latin typeface="Century Gothic" panose="020B0502020202020204" pitchFamily="34" charset="0"/>
            </a:endParaRPr>
          </a:p>
          <a:p>
            <a:endParaRPr lang="en-US" dirty="0">
              <a:latin typeface="Century Gothic" panose="020B0502020202020204" pitchFamily="34" charset="0"/>
            </a:endParaRPr>
          </a:p>
        </p:txBody>
      </p:sp>
      <p:pic>
        <p:nvPicPr>
          <p:cNvPr id="3" name="Picture 2">
            <a:extLst>
              <a:ext uri="{FF2B5EF4-FFF2-40B4-BE49-F238E27FC236}">
                <a16:creationId xmlns:a16="http://schemas.microsoft.com/office/drawing/2014/main" id="{0142398B-44A3-00F8-A5FC-57E91AED3574}"/>
              </a:ext>
            </a:extLst>
          </p:cNvPr>
          <p:cNvPicPr>
            <a:picLocks noChangeAspect="1"/>
          </p:cNvPicPr>
          <p:nvPr/>
        </p:nvPicPr>
        <p:blipFill>
          <a:blip r:embed="rId2"/>
          <a:stretch>
            <a:fillRect/>
          </a:stretch>
        </p:blipFill>
        <p:spPr>
          <a:xfrm>
            <a:off x="344323" y="1425746"/>
            <a:ext cx="3691599" cy="4413949"/>
          </a:xfrm>
          <a:prstGeom prst="rect">
            <a:avLst/>
          </a:prstGeom>
        </p:spPr>
      </p:pic>
      <p:sp>
        <p:nvSpPr>
          <p:cNvPr id="8" name="TextBox 7">
            <a:extLst>
              <a:ext uri="{FF2B5EF4-FFF2-40B4-BE49-F238E27FC236}">
                <a16:creationId xmlns:a16="http://schemas.microsoft.com/office/drawing/2014/main" id="{1787310D-5D64-CD44-AAA2-5274C3BE8753}"/>
              </a:ext>
            </a:extLst>
          </p:cNvPr>
          <p:cNvSpPr txBox="1"/>
          <p:nvPr/>
        </p:nvSpPr>
        <p:spPr>
          <a:xfrm>
            <a:off x="4255014" y="2046685"/>
            <a:ext cx="4669530" cy="3970318"/>
          </a:xfrm>
          <a:prstGeom prst="rect">
            <a:avLst/>
          </a:prstGeom>
          <a:noFill/>
        </p:spPr>
        <p:txBody>
          <a:bodyPr wrap="square" rtlCol="0">
            <a:spAutoFit/>
          </a:bodyPr>
          <a:lstStyle/>
          <a:p>
            <a:r>
              <a:rPr lang="en-US" dirty="0">
                <a:latin typeface="Century Gothic" panose="020B0502020202020204" pitchFamily="34" charset="0"/>
              </a:rPr>
              <a:t>Need to understand strong interaction dynamics </a:t>
            </a:r>
            <a:r>
              <a:rPr lang="en-US" i="1" u="sng" dirty="0">
                <a:latin typeface="Century Gothic" panose="020B0502020202020204" pitchFamily="34" charset="0"/>
              </a:rPr>
              <a:t>at multiple levels</a:t>
            </a:r>
            <a:r>
              <a:rPr lang="en-US" dirty="0">
                <a:latin typeface="Century Gothic" panose="020B0502020202020204" pitchFamily="34" charset="0"/>
              </a:rPr>
              <a:t>, from asymptotically free fundamental quark and gluon constituents to</a:t>
            </a:r>
          </a:p>
          <a:p>
            <a:pPr marL="285750" indent="-285750">
              <a:buFontTx/>
              <a:buChar char="-"/>
            </a:pPr>
            <a:r>
              <a:rPr lang="en-US" dirty="0">
                <a:latin typeface="Century Gothic" panose="020B0502020202020204" pitchFamily="34" charset="0"/>
              </a:rPr>
              <a:t>the structure of (bound) nucleons, to</a:t>
            </a:r>
          </a:p>
          <a:p>
            <a:pPr marL="285750" indent="-285750">
              <a:buFontTx/>
              <a:buChar char="-"/>
            </a:pPr>
            <a:r>
              <a:rPr lang="en-US" dirty="0">
                <a:latin typeface="Century Gothic" panose="020B0502020202020204" pitchFamily="34" charset="0"/>
              </a:rPr>
              <a:t>nucleon-nucleon interactions, and to</a:t>
            </a:r>
          </a:p>
          <a:p>
            <a:pPr marL="285750" indent="-285750">
              <a:buFontTx/>
              <a:buChar char="-"/>
            </a:pPr>
            <a:r>
              <a:rPr lang="en-US" dirty="0">
                <a:latin typeface="Century Gothic" panose="020B0502020202020204" pitchFamily="34" charset="0"/>
              </a:rPr>
              <a:t>the nuclear medium </a:t>
            </a:r>
          </a:p>
          <a:p>
            <a:endParaRPr lang="en-US" dirty="0">
              <a:latin typeface="Century Gothic" panose="020B0502020202020204" pitchFamily="34" charset="0"/>
            </a:endParaRPr>
          </a:p>
          <a:p>
            <a:r>
              <a:rPr lang="en-US" dirty="0">
                <a:latin typeface="Century Gothic" panose="020B0502020202020204" pitchFamily="34" charset="0"/>
              </a:rPr>
              <a:t>Understanding the dynamics at each level is a complex, non-</a:t>
            </a:r>
            <a:r>
              <a:rPr lang="en-US" dirty="0" err="1">
                <a:latin typeface="Century Gothic" panose="020B0502020202020204" pitchFamily="34" charset="0"/>
              </a:rPr>
              <a:t>pQCD</a:t>
            </a:r>
            <a:r>
              <a:rPr lang="en-US" dirty="0">
                <a:latin typeface="Century Gothic" panose="020B0502020202020204" pitchFamily="34" charset="0"/>
              </a:rPr>
              <a:t> problem which demands different approaches and measurements to access multiple observables across multiple scales</a:t>
            </a:r>
          </a:p>
          <a:p>
            <a:endParaRPr lang="en-US" dirty="0"/>
          </a:p>
        </p:txBody>
      </p:sp>
    </p:spTree>
    <p:extLst>
      <p:ext uri="{BB962C8B-B14F-4D97-AF65-F5344CB8AC3E}">
        <p14:creationId xmlns:p14="http://schemas.microsoft.com/office/powerpoint/2010/main" val="3551154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2BCE1A-FC55-1003-C918-56CCA541E3CA}"/>
              </a:ext>
            </a:extLst>
          </p:cNvPr>
          <p:cNvSpPr>
            <a:spLocks noGrp="1"/>
          </p:cNvSpPr>
          <p:nvPr>
            <p:ph type="sldNum" sz="quarter" idx="12"/>
          </p:nvPr>
        </p:nvSpPr>
        <p:spPr/>
        <p:txBody>
          <a:bodyPr/>
          <a:lstStyle/>
          <a:p>
            <a:fld id="{07E1C93C-5050-FC42-8F10-D22D4F119D13}" type="slidenum">
              <a:rPr lang="en-US" smtClean="0"/>
              <a:pPr/>
              <a:t>21</a:t>
            </a:fld>
            <a:endParaRPr lang="en-US" dirty="0"/>
          </a:p>
        </p:txBody>
      </p:sp>
      <p:sp>
        <p:nvSpPr>
          <p:cNvPr id="4" name="Title 12">
            <a:extLst>
              <a:ext uri="{FF2B5EF4-FFF2-40B4-BE49-F238E27FC236}">
                <a16:creationId xmlns:a16="http://schemas.microsoft.com/office/drawing/2014/main" id="{3D9559C6-1E59-FEEB-E8D9-C8736444C0F0}"/>
              </a:ext>
            </a:extLst>
          </p:cNvPr>
          <p:cNvSpPr>
            <a:spLocks noGrp="1"/>
          </p:cNvSpPr>
          <p:nvPr>
            <p:ph type="title"/>
          </p:nvPr>
        </p:nvSpPr>
        <p:spPr>
          <a:xfrm>
            <a:off x="262697" y="169422"/>
            <a:ext cx="8464378" cy="487490"/>
          </a:xfrm>
        </p:spPr>
        <p:txBody>
          <a:bodyPr>
            <a:noAutofit/>
          </a:bodyPr>
          <a:lstStyle/>
          <a:p>
            <a:r>
              <a:rPr lang="en-US" sz="3600" b="0" dirty="0">
                <a:solidFill>
                  <a:schemeClr val="accent1"/>
                </a:solidFill>
                <a:latin typeface="Century Gothic" panose="020B0502020202020204" pitchFamily="34" charset="0"/>
              </a:rPr>
              <a:t>What a 22 GeV Upgrade Brings</a:t>
            </a:r>
          </a:p>
        </p:txBody>
      </p:sp>
      <p:sp>
        <p:nvSpPr>
          <p:cNvPr id="10" name="TextBox 9">
            <a:extLst>
              <a:ext uri="{FF2B5EF4-FFF2-40B4-BE49-F238E27FC236}">
                <a16:creationId xmlns:a16="http://schemas.microsoft.com/office/drawing/2014/main" id="{53DEC0CD-E84E-0C9F-5B58-F9757738DBB0}"/>
              </a:ext>
            </a:extLst>
          </p:cNvPr>
          <p:cNvSpPr txBox="1"/>
          <p:nvPr/>
        </p:nvSpPr>
        <p:spPr>
          <a:xfrm>
            <a:off x="4226807" y="1120932"/>
            <a:ext cx="4746490" cy="5201424"/>
          </a:xfrm>
          <a:prstGeom prst="rect">
            <a:avLst/>
          </a:prstGeom>
          <a:noFill/>
        </p:spPr>
        <p:txBody>
          <a:bodyPr wrap="square">
            <a:spAutoFit/>
          </a:bodyPr>
          <a:lstStyle/>
          <a:p>
            <a:r>
              <a:rPr lang="en-US" sz="2000" b="1" dirty="0">
                <a:solidFill>
                  <a:srgbClr val="7030A0"/>
                </a:solidFill>
                <a:latin typeface="Century Gothic" panose="020B0502020202020204" pitchFamily="34" charset="0"/>
              </a:rPr>
              <a:t>A NEW territory to explore ➜ </a:t>
            </a:r>
            <a:r>
              <a:rPr lang="en-US" sz="2000" dirty="0">
                <a:solidFill>
                  <a:srgbClr val="0D36B6"/>
                </a:solidFill>
                <a:latin typeface="Century Gothic" panose="020B0502020202020204" pitchFamily="34" charset="0"/>
              </a:rPr>
              <a:t>cross the critical threshold into the region where cc states can be produced in large quantities, and with additional light quark degrees of freedom</a:t>
            </a:r>
          </a:p>
          <a:p>
            <a:endParaRPr lang="en-US" sz="2000" dirty="0">
              <a:solidFill>
                <a:srgbClr val="0D36B6"/>
              </a:solidFill>
              <a:latin typeface="Century Gothic" panose="020B0502020202020204" pitchFamily="34" charset="0"/>
            </a:endParaRPr>
          </a:p>
          <a:p>
            <a:r>
              <a:rPr lang="en-US" sz="2000" b="1" dirty="0">
                <a:solidFill>
                  <a:srgbClr val="7030A0"/>
                </a:solidFill>
                <a:latin typeface="Century Gothic" panose="020B0502020202020204" pitchFamily="34" charset="0"/>
              </a:rPr>
              <a:t>A BRIDGE between </a:t>
            </a:r>
            <a:r>
              <a:rPr lang="en-US" sz="2000" b="1" dirty="0" err="1">
                <a:solidFill>
                  <a:srgbClr val="7030A0"/>
                </a:solidFill>
                <a:latin typeface="Century Gothic" panose="020B0502020202020204" pitchFamily="34" charset="0"/>
              </a:rPr>
              <a:t>JLab</a:t>
            </a:r>
            <a:r>
              <a:rPr lang="en-US" sz="2000" b="1" dirty="0">
                <a:solidFill>
                  <a:srgbClr val="7030A0"/>
                </a:solidFill>
                <a:latin typeface="Century Gothic" panose="020B0502020202020204" pitchFamily="34" charset="0"/>
              </a:rPr>
              <a:t> @ 12 GeV and EIC ➜ </a:t>
            </a:r>
            <a:r>
              <a:rPr lang="en-US" sz="2000" dirty="0">
                <a:solidFill>
                  <a:srgbClr val="0D36B6"/>
                </a:solidFill>
                <a:latin typeface="Century Gothic" panose="020B0502020202020204" pitchFamily="34" charset="0"/>
              </a:rPr>
              <a:t>testing and validation of QCD from lower to higher energy, through multiple phenomena, and with high precision</a:t>
            </a:r>
          </a:p>
          <a:p>
            <a:endParaRPr lang="en-US" sz="2000" dirty="0">
              <a:solidFill>
                <a:srgbClr val="0D36B6"/>
              </a:solidFill>
              <a:latin typeface="Century Gothic" panose="020B0502020202020204" pitchFamily="34" charset="0"/>
            </a:endParaRPr>
          </a:p>
          <a:p>
            <a:r>
              <a:rPr lang="en-US" sz="2400" b="1" dirty="0">
                <a:solidFill>
                  <a:srgbClr val="7030A0"/>
                </a:solidFill>
                <a:latin typeface="Century Gothic" panose="020B0502020202020204" pitchFamily="34" charset="0"/>
              </a:rPr>
              <a:t>A BETTER insight into our current program </a:t>
            </a:r>
            <a:r>
              <a:rPr lang="en-US" sz="2000" b="1" dirty="0">
                <a:solidFill>
                  <a:srgbClr val="7030A0"/>
                </a:solidFill>
                <a:latin typeface="Century Gothic" panose="020B0502020202020204" pitchFamily="34" charset="0"/>
              </a:rPr>
              <a:t>➜ </a:t>
            </a:r>
            <a:r>
              <a:rPr lang="en-US" sz="2000" dirty="0">
                <a:solidFill>
                  <a:srgbClr val="0D36B6"/>
                </a:solidFill>
                <a:latin typeface="Century Gothic" panose="020B0502020202020204" pitchFamily="34" charset="0"/>
              </a:rPr>
              <a:t>enhancement of the phase space</a:t>
            </a:r>
          </a:p>
          <a:p>
            <a:endParaRPr lang="en-US" sz="2400" dirty="0"/>
          </a:p>
        </p:txBody>
      </p:sp>
      <p:pic>
        <p:nvPicPr>
          <p:cNvPr id="3" name="Picture 2">
            <a:extLst>
              <a:ext uri="{FF2B5EF4-FFF2-40B4-BE49-F238E27FC236}">
                <a16:creationId xmlns:a16="http://schemas.microsoft.com/office/drawing/2014/main" id="{0142398B-44A3-00F8-A5FC-57E91AED3574}"/>
              </a:ext>
            </a:extLst>
          </p:cNvPr>
          <p:cNvPicPr>
            <a:picLocks noChangeAspect="1"/>
          </p:cNvPicPr>
          <p:nvPr/>
        </p:nvPicPr>
        <p:blipFill>
          <a:blip r:embed="rId2"/>
          <a:stretch>
            <a:fillRect/>
          </a:stretch>
        </p:blipFill>
        <p:spPr>
          <a:xfrm>
            <a:off x="357545" y="1355149"/>
            <a:ext cx="3691599" cy="4413949"/>
          </a:xfrm>
          <a:prstGeom prst="rect">
            <a:avLst/>
          </a:prstGeom>
        </p:spPr>
      </p:pic>
      <p:cxnSp>
        <p:nvCxnSpPr>
          <p:cNvPr id="8" name="Straight Connector 7">
            <a:extLst>
              <a:ext uri="{FF2B5EF4-FFF2-40B4-BE49-F238E27FC236}">
                <a16:creationId xmlns:a16="http://schemas.microsoft.com/office/drawing/2014/main" id="{D20B00C9-A508-5644-A851-D1B2E6AEB5D1}"/>
              </a:ext>
            </a:extLst>
          </p:cNvPr>
          <p:cNvCxnSpPr>
            <a:cxnSpLocks/>
          </p:cNvCxnSpPr>
          <p:nvPr/>
        </p:nvCxnSpPr>
        <p:spPr>
          <a:xfrm>
            <a:off x="5327904" y="1828800"/>
            <a:ext cx="134112" cy="0"/>
          </a:xfrm>
          <a:prstGeom prst="line">
            <a:avLst/>
          </a:prstGeom>
          <a:ln w="19050">
            <a:solidFill>
              <a:srgbClr val="1C6E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277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860-ABE0-75E3-D323-BD44FA6BB866}"/>
              </a:ext>
            </a:extLst>
          </p:cNvPr>
          <p:cNvSpPr>
            <a:spLocks noGrp="1"/>
          </p:cNvSpPr>
          <p:nvPr>
            <p:ph type="title"/>
          </p:nvPr>
        </p:nvSpPr>
        <p:spPr>
          <a:xfrm>
            <a:off x="162440" y="177702"/>
            <a:ext cx="8626431" cy="363561"/>
          </a:xfrm>
        </p:spPr>
        <p:txBody>
          <a:bodyPr>
            <a:noAutofit/>
          </a:bodyPr>
          <a:lstStyle/>
          <a:p>
            <a:r>
              <a:rPr lang="en-US" sz="2400" b="0" dirty="0" err="1">
                <a:solidFill>
                  <a:srgbClr val="C00000"/>
                </a:solidFill>
                <a:latin typeface="Avenir Roman" panose="02000503020000020003" pitchFamily="2" charset="0"/>
              </a:rPr>
              <a:t>JLab</a:t>
            </a:r>
            <a:r>
              <a:rPr lang="en-US" sz="2400" b="0" dirty="0">
                <a:solidFill>
                  <a:srgbClr val="C00000"/>
                </a:solidFill>
                <a:latin typeface="Avenir Roman" panose="02000503020000020003" pitchFamily="2" charset="0"/>
              </a:rPr>
              <a:t> 12 to 22 GeV: </a:t>
            </a:r>
            <a:br>
              <a:rPr lang="en-US" sz="2400" b="0" dirty="0">
                <a:solidFill>
                  <a:srgbClr val="C00000"/>
                </a:solidFill>
                <a:latin typeface="Avenir Roman" panose="02000503020000020003" pitchFamily="2" charset="0"/>
              </a:rPr>
            </a:br>
            <a:r>
              <a:rPr lang="en-US" sz="2400" dirty="0">
                <a:solidFill>
                  <a:srgbClr val="C00000"/>
                </a:solidFill>
                <a:latin typeface="Avenir Roman" panose="02000503020000020003" pitchFamily="2" charset="0"/>
              </a:rPr>
              <a:t>Probing Nucleon Valence Structure at High Luminosity</a:t>
            </a:r>
            <a:endParaRPr lang="en-US" sz="2400" u="sng" dirty="0">
              <a:solidFill>
                <a:srgbClr val="C00000"/>
              </a:solidFill>
              <a:latin typeface="Avenir Roman" panose="02000503020000020003" pitchFamily="2" charset="0"/>
            </a:endParaRPr>
          </a:p>
        </p:txBody>
      </p:sp>
      <p:sp>
        <p:nvSpPr>
          <p:cNvPr id="12" name="TextBox 11">
            <a:extLst>
              <a:ext uri="{FF2B5EF4-FFF2-40B4-BE49-F238E27FC236}">
                <a16:creationId xmlns:a16="http://schemas.microsoft.com/office/drawing/2014/main" id="{FB6450B2-9938-DD33-915B-1E1FFA2C9317}"/>
              </a:ext>
            </a:extLst>
          </p:cNvPr>
          <p:cNvSpPr txBox="1"/>
          <p:nvPr/>
        </p:nvSpPr>
        <p:spPr>
          <a:xfrm>
            <a:off x="4573192" y="4304441"/>
            <a:ext cx="94769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venir"/>
                <a:ea typeface="+mn-ea"/>
                <a:cs typeface="+mn-cs"/>
              </a:rPr>
              <a:t>2030s-2040s</a:t>
            </a:r>
          </a:p>
        </p:txBody>
      </p:sp>
      <p:sp>
        <p:nvSpPr>
          <p:cNvPr id="13" name="Rectangle 12">
            <a:extLst>
              <a:ext uri="{FF2B5EF4-FFF2-40B4-BE49-F238E27FC236}">
                <a16:creationId xmlns:a16="http://schemas.microsoft.com/office/drawing/2014/main" id="{CE33F76B-C105-F933-10EC-C82E230795CD}"/>
              </a:ext>
            </a:extLst>
          </p:cNvPr>
          <p:cNvSpPr/>
          <p:nvPr/>
        </p:nvSpPr>
        <p:spPr>
          <a:xfrm>
            <a:off x="6023012" y="4987163"/>
            <a:ext cx="184731" cy="230832"/>
          </a:xfrm>
          <a:prstGeom prst="rect">
            <a:avLst/>
          </a:prstGeom>
          <a:solidFill>
            <a:schemeClr val="bg1"/>
          </a:solidFill>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A5A5A5">
                  <a:lumMod val="75000"/>
                </a:srgbClr>
              </a:solidFill>
              <a:effectLst/>
              <a:uLnTx/>
              <a:uFillTx/>
              <a:latin typeface="Avenir" panose="020B0503020203020204" pitchFamily="34" charset="0"/>
              <a:ea typeface="+mn-ea"/>
              <a:cs typeface="+mn-cs"/>
            </a:endParaRPr>
          </a:p>
        </p:txBody>
      </p:sp>
      <p:sp>
        <p:nvSpPr>
          <p:cNvPr id="14" name="Rectangle 13">
            <a:extLst>
              <a:ext uri="{FF2B5EF4-FFF2-40B4-BE49-F238E27FC236}">
                <a16:creationId xmlns:a16="http://schemas.microsoft.com/office/drawing/2014/main" id="{AB66D873-1A05-BD81-C7BA-2860360F68A1}"/>
              </a:ext>
            </a:extLst>
          </p:cNvPr>
          <p:cNvSpPr/>
          <p:nvPr/>
        </p:nvSpPr>
        <p:spPr>
          <a:xfrm>
            <a:off x="3890401" y="1837681"/>
            <a:ext cx="369326" cy="1576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venir"/>
                <a:ea typeface="+mn-ea"/>
                <a:cs typeface="+mn-cs"/>
              </a:rPr>
              <a:t> Probability Distribution</a:t>
            </a:r>
          </a:p>
        </p:txBody>
      </p:sp>
      <p:sp>
        <p:nvSpPr>
          <p:cNvPr id="15" name="Rectangle 14">
            <a:extLst>
              <a:ext uri="{FF2B5EF4-FFF2-40B4-BE49-F238E27FC236}">
                <a16:creationId xmlns:a16="http://schemas.microsoft.com/office/drawing/2014/main" id="{B1E5219E-8C68-1073-07CC-5E3390E74B64}"/>
              </a:ext>
            </a:extLst>
          </p:cNvPr>
          <p:cNvSpPr/>
          <p:nvPr/>
        </p:nvSpPr>
        <p:spPr>
          <a:xfrm rot="16200000">
            <a:off x="3306592" y="2611076"/>
            <a:ext cx="1571264" cy="253916"/>
          </a:xfrm>
          <a:prstGeom prst="rect">
            <a:avLst/>
          </a:prstGeom>
          <a:solidFill>
            <a:schemeClr val="bg1"/>
          </a:solidFill>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A5A5A5">
                    <a:lumMod val="75000"/>
                  </a:srgbClr>
                </a:solidFill>
                <a:effectLst/>
                <a:uLnTx/>
                <a:uFillTx/>
                <a:latin typeface="Times New Roman" panose="02020603050405020304" pitchFamily="18" charset="0"/>
                <a:ea typeface="+mn-ea"/>
                <a:cs typeface="Times New Roman" panose="02020603050405020304" pitchFamily="18" charset="0"/>
              </a:rPr>
              <a:t>Probability Distribution</a:t>
            </a:r>
          </a:p>
        </p:txBody>
      </p:sp>
      <p:sp>
        <p:nvSpPr>
          <p:cNvPr id="16" name="Rectangle 15">
            <a:extLst>
              <a:ext uri="{FF2B5EF4-FFF2-40B4-BE49-F238E27FC236}">
                <a16:creationId xmlns:a16="http://schemas.microsoft.com/office/drawing/2014/main" id="{1FF5C3CD-049E-65F8-65D0-6F12DCDFCD87}"/>
              </a:ext>
            </a:extLst>
          </p:cNvPr>
          <p:cNvSpPr/>
          <p:nvPr/>
        </p:nvSpPr>
        <p:spPr>
          <a:xfrm>
            <a:off x="4058490" y="3674852"/>
            <a:ext cx="131789" cy="990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venir"/>
              <a:ea typeface="+mn-ea"/>
              <a:cs typeface="+mn-cs"/>
            </a:endParaRPr>
          </a:p>
        </p:txBody>
      </p:sp>
      <p:sp>
        <p:nvSpPr>
          <p:cNvPr id="17" name="Rectangle 16">
            <a:extLst>
              <a:ext uri="{FF2B5EF4-FFF2-40B4-BE49-F238E27FC236}">
                <a16:creationId xmlns:a16="http://schemas.microsoft.com/office/drawing/2014/main" id="{4F3CCAF7-9739-61B0-F28E-DAFAA8F9EBAC}"/>
              </a:ext>
            </a:extLst>
          </p:cNvPr>
          <p:cNvSpPr/>
          <p:nvPr/>
        </p:nvSpPr>
        <p:spPr>
          <a:xfrm rot="16200000">
            <a:off x="3371534" y="4006018"/>
            <a:ext cx="1441380" cy="253916"/>
          </a:xfrm>
          <a:prstGeom prst="rect">
            <a:avLst/>
          </a:prstGeom>
          <a:solidFill>
            <a:schemeClr val="bg1"/>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A5A5A5">
                    <a:lumMod val="75000"/>
                  </a:srgbClr>
                </a:solidFill>
                <a:effectLst/>
                <a:uLnTx/>
                <a:uFillTx/>
                <a:latin typeface="Times New Roman" panose="02020603050405020304" pitchFamily="18" charset="0"/>
                <a:ea typeface="+mn-ea"/>
                <a:cs typeface="Times New Roman" panose="02020603050405020304" pitchFamily="18" charset="0"/>
              </a:rPr>
              <a:t> Luminosity (cm</a:t>
            </a:r>
            <a:r>
              <a:rPr kumimoji="0" lang="en-US" sz="1050" b="1" i="0" u="none" strike="noStrike" kern="1200" cap="none" spc="0" normalizeH="0" baseline="30000" noProof="0" dirty="0">
                <a:ln>
                  <a:noFill/>
                </a:ln>
                <a:solidFill>
                  <a:srgbClr val="A5A5A5">
                    <a:lumMod val="75000"/>
                  </a:srgbClr>
                </a:solidFill>
                <a:effectLst/>
                <a:uLnTx/>
                <a:uFillTx/>
                <a:latin typeface="Times New Roman" panose="02020603050405020304" pitchFamily="18" charset="0"/>
                <a:ea typeface="+mn-ea"/>
                <a:cs typeface="Times New Roman" panose="02020603050405020304" pitchFamily="18" charset="0"/>
              </a:rPr>
              <a:t>-2</a:t>
            </a:r>
            <a:r>
              <a:rPr kumimoji="0" lang="en-US" sz="1050" b="1" i="0" u="none" strike="noStrike" kern="1200" cap="none" spc="0" normalizeH="0" baseline="0" noProof="0" dirty="0">
                <a:ln>
                  <a:noFill/>
                </a:ln>
                <a:solidFill>
                  <a:srgbClr val="A5A5A5">
                    <a:lumMod val="75000"/>
                  </a:srgbClr>
                </a:solidFill>
                <a:effectLst/>
                <a:uLnTx/>
                <a:uFillTx/>
                <a:latin typeface="Times New Roman" panose="02020603050405020304" pitchFamily="18" charset="0"/>
                <a:ea typeface="+mn-ea"/>
                <a:cs typeface="Times New Roman" panose="02020603050405020304" pitchFamily="18" charset="0"/>
              </a:rPr>
              <a:t>s</a:t>
            </a:r>
            <a:r>
              <a:rPr kumimoji="0" lang="en-US" sz="1050" b="1" i="0" u="none" strike="noStrike" kern="1200" cap="none" spc="0" normalizeH="0" baseline="30000" noProof="0" dirty="0">
                <a:ln>
                  <a:noFill/>
                </a:ln>
                <a:solidFill>
                  <a:srgbClr val="A5A5A5">
                    <a:lumMod val="75000"/>
                  </a:srgbClr>
                </a:solidFill>
                <a:effectLst/>
                <a:uLnTx/>
                <a:uFillTx/>
                <a:latin typeface="Times New Roman" panose="02020603050405020304" pitchFamily="18" charset="0"/>
                <a:ea typeface="+mn-ea"/>
                <a:cs typeface="Times New Roman" panose="02020603050405020304" pitchFamily="18" charset="0"/>
              </a:rPr>
              <a:t>-1</a:t>
            </a:r>
            <a:r>
              <a:rPr kumimoji="0" lang="en-US" sz="1050" b="1" i="0" u="none" strike="noStrike" kern="1200" cap="none" spc="0" normalizeH="0" baseline="0" noProof="0" dirty="0">
                <a:ln>
                  <a:noFill/>
                </a:ln>
                <a:solidFill>
                  <a:srgbClr val="A5A5A5">
                    <a:lumMod val="75000"/>
                  </a:srgbClr>
                </a:solidFill>
                <a:effectLst/>
                <a:uLnTx/>
                <a:uFillTx/>
                <a:latin typeface="Times New Roman" panose="02020603050405020304" pitchFamily="18" charset="0"/>
                <a:ea typeface="+mn-ea"/>
                <a:cs typeface="Times New Roman" panose="02020603050405020304" pitchFamily="18" charset="0"/>
              </a:rPr>
              <a:t>)</a:t>
            </a:r>
          </a:p>
        </p:txBody>
      </p:sp>
      <p:grpSp>
        <p:nvGrpSpPr>
          <p:cNvPr id="19" name="Group 18">
            <a:extLst>
              <a:ext uri="{FF2B5EF4-FFF2-40B4-BE49-F238E27FC236}">
                <a16:creationId xmlns:a16="http://schemas.microsoft.com/office/drawing/2014/main" id="{2D11FE86-3BB3-E945-9200-BC910B01D270}"/>
              </a:ext>
            </a:extLst>
          </p:cNvPr>
          <p:cNvGrpSpPr/>
          <p:nvPr/>
        </p:nvGrpSpPr>
        <p:grpSpPr>
          <a:xfrm>
            <a:off x="44660" y="1037959"/>
            <a:ext cx="5519129" cy="4353248"/>
            <a:chOff x="5316804" y="1307241"/>
            <a:chExt cx="6248315" cy="4655528"/>
          </a:xfrm>
        </p:grpSpPr>
        <p:pic>
          <p:nvPicPr>
            <p:cNvPr id="4" name="Picture 3">
              <a:extLst>
                <a:ext uri="{FF2B5EF4-FFF2-40B4-BE49-F238E27FC236}">
                  <a16:creationId xmlns:a16="http://schemas.microsoft.com/office/drawing/2014/main" id="{295941A9-B0C2-DB11-9121-8F3E5CFFA343}"/>
                </a:ext>
              </a:extLst>
            </p:cNvPr>
            <p:cNvPicPr>
              <a:picLocks noChangeAspect="1"/>
            </p:cNvPicPr>
            <p:nvPr/>
          </p:nvPicPr>
          <p:blipFill>
            <a:blip r:embed="rId2"/>
            <a:stretch>
              <a:fillRect/>
            </a:stretch>
          </p:blipFill>
          <p:spPr>
            <a:xfrm>
              <a:off x="5316804" y="1307241"/>
              <a:ext cx="6248315" cy="4652591"/>
            </a:xfrm>
            <a:prstGeom prst="rect">
              <a:avLst/>
            </a:prstGeom>
          </p:spPr>
        </p:pic>
        <p:pic>
          <p:nvPicPr>
            <p:cNvPr id="5" name="Picture 4">
              <a:extLst>
                <a:ext uri="{FF2B5EF4-FFF2-40B4-BE49-F238E27FC236}">
                  <a16:creationId xmlns:a16="http://schemas.microsoft.com/office/drawing/2014/main" id="{BA16D10F-CAE8-0228-4693-2FDAC08FE8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4487" y="2599088"/>
              <a:ext cx="726271" cy="695529"/>
            </a:xfrm>
            <a:prstGeom prst="ellipse">
              <a:avLst/>
            </a:prstGeom>
            <a:ln w="190500" cap="rnd">
              <a:noFill/>
              <a:prstDash val="solid"/>
            </a:ln>
            <a:effectLst/>
            <a:scene3d>
              <a:camera prst="perspectiveFront" fov="5400000"/>
              <a:lightRig rig="threePt" dir="t">
                <a:rot lat="0" lon="0" rev="19200000"/>
              </a:lightRig>
            </a:scene3d>
            <a:sp3d extrusionH="25400">
              <a:extrusionClr>
                <a:srgbClr val="000000"/>
              </a:extrusionClr>
            </a:sp3d>
          </p:spPr>
        </p:pic>
        <p:pic>
          <p:nvPicPr>
            <p:cNvPr id="6" name="Picture 5">
              <a:extLst>
                <a:ext uri="{FF2B5EF4-FFF2-40B4-BE49-F238E27FC236}">
                  <a16:creationId xmlns:a16="http://schemas.microsoft.com/office/drawing/2014/main" id="{F4817EF7-F2F8-071F-CA9F-ABC127778A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9717" y="2971176"/>
              <a:ext cx="778804" cy="686896"/>
            </a:xfrm>
            <a:prstGeom prst="ellipse">
              <a:avLst/>
            </a:prstGeom>
            <a:ln w="190500" cap="rnd">
              <a:noFill/>
              <a:prstDash val="solid"/>
            </a:ln>
            <a:effectLst/>
            <a:scene3d>
              <a:camera prst="perspectiveFront" fov="5400000"/>
              <a:lightRig rig="threePt" dir="t">
                <a:rot lat="0" lon="0" rev="19200000"/>
              </a:lightRig>
            </a:scene3d>
            <a:sp3d extrusionH="25400">
              <a:extrusionClr>
                <a:srgbClr val="000000"/>
              </a:extrusionClr>
            </a:sp3d>
          </p:spPr>
        </p:pic>
        <p:pic>
          <p:nvPicPr>
            <p:cNvPr id="7" name="Picture 6">
              <a:extLst>
                <a:ext uri="{FF2B5EF4-FFF2-40B4-BE49-F238E27FC236}">
                  <a16:creationId xmlns:a16="http://schemas.microsoft.com/office/drawing/2014/main" id="{EE78D65E-41AE-7844-EBAF-96FA66CBA7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70" y="1770778"/>
              <a:ext cx="778804" cy="686895"/>
            </a:xfrm>
            <a:prstGeom prst="ellipse">
              <a:avLst/>
            </a:prstGeom>
            <a:ln w="190500" cap="rnd">
              <a:noFill/>
              <a:prstDash val="solid"/>
            </a:ln>
            <a:effectLst/>
            <a:scene3d>
              <a:camera prst="perspectiveFront" fov="5400000"/>
              <a:lightRig rig="threePt" dir="t">
                <a:rot lat="0" lon="0" rev="19200000"/>
              </a:lightRig>
            </a:scene3d>
            <a:sp3d extrusionH="25400">
              <a:extrusionClr>
                <a:srgbClr val="000000"/>
              </a:extrusionClr>
            </a:sp3d>
          </p:spPr>
        </p:pic>
        <p:sp>
          <p:nvSpPr>
            <p:cNvPr id="18" name="TextBox 17">
              <a:extLst>
                <a:ext uri="{FF2B5EF4-FFF2-40B4-BE49-F238E27FC236}">
                  <a16:creationId xmlns:a16="http://schemas.microsoft.com/office/drawing/2014/main" id="{4FF2D1DB-142B-0F92-0870-D8FFE08F5EDA}"/>
                </a:ext>
              </a:extLst>
            </p:cNvPr>
            <p:cNvSpPr txBox="1"/>
            <p:nvPr/>
          </p:nvSpPr>
          <p:spPr>
            <a:xfrm>
              <a:off x="7080084" y="5671712"/>
              <a:ext cx="2287860" cy="29105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A5A5A5">
                      <a:lumMod val="75000"/>
                    </a:srgbClr>
                  </a:solidFill>
                  <a:effectLst/>
                  <a:uLnTx/>
                  <a:uFillTx/>
                  <a:latin typeface="Times New Roman" panose="02020603050405020304" pitchFamily="18" charset="0"/>
                  <a:ea typeface="+mn-ea"/>
                  <a:cs typeface="Times New Roman" panose="02020603050405020304" pitchFamily="18" charset="0"/>
                </a:rPr>
                <a:t>Fraction of nucleon momentum</a:t>
              </a:r>
            </a:p>
          </p:txBody>
        </p:sp>
      </p:grpSp>
      <p:sp>
        <p:nvSpPr>
          <p:cNvPr id="20" name="TextBox 19">
            <a:extLst>
              <a:ext uri="{FF2B5EF4-FFF2-40B4-BE49-F238E27FC236}">
                <a16:creationId xmlns:a16="http://schemas.microsoft.com/office/drawing/2014/main" id="{A71610A0-3739-0E4E-AF2A-B1BDACA24F0F}"/>
              </a:ext>
            </a:extLst>
          </p:cNvPr>
          <p:cNvSpPr txBox="1"/>
          <p:nvPr/>
        </p:nvSpPr>
        <p:spPr>
          <a:xfrm>
            <a:off x="259976" y="5548404"/>
            <a:ext cx="6562843"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hlinkClick r:id="rId6"/>
              </a:rPr>
              <a:t>Physics with CEBAF at 12 GeV and Future Opportunities</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r>
              <a:rPr lang="en-US" sz="1600" i="1" dirty="0"/>
              <a:t>Prog. Part. </a:t>
            </a:r>
            <a:r>
              <a:rPr lang="en-US" sz="1600" i="1" dirty="0" err="1"/>
              <a:t>Nucl</a:t>
            </a:r>
            <a:r>
              <a:rPr lang="en-US" sz="1600" i="1" dirty="0"/>
              <a:t>. Phys.</a:t>
            </a:r>
            <a:r>
              <a:rPr lang="en-US" sz="1600" dirty="0"/>
              <a:t> 127 (2022) 103985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TextBox 20">
            <a:extLst>
              <a:ext uri="{FF2B5EF4-FFF2-40B4-BE49-F238E27FC236}">
                <a16:creationId xmlns:a16="http://schemas.microsoft.com/office/drawing/2014/main" id="{8966315B-2880-E64B-BE56-560A5754D603}"/>
              </a:ext>
            </a:extLst>
          </p:cNvPr>
          <p:cNvSpPr txBox="1"/>
          <p:nvPr/>
        </p:nvSpPr>
        <p:spPr>
          <a:xfrm>
            <a:off x="5094362" y="950976"/>
            <a:ext cx="3863868" cy="5324535"/>
          </a:xfrm>
          <a:prstGeom prst="rect">
            <a:avLst/>
          </a:prstGeom>
          <a:noFill/>
        </p:spPr>
        <p:txBody>
          <a:bodyPr wrap="square" rtlCol="0">
            <a:spAutoFit/>
          </a:bodyPr>
          <a:lstStyle/>
          <a:p>
            <a:r>
              <a:rPr lang="en-US" sz="2000" b="1" dirty="0">
                <a:solidFill>
                  <a:srgbClr val="0D36B6"/>
                </a:solidFill>
                <a:latin typeface="+mj-lt"/>
              </a:rPr>
              <a:t>Partonic structure in the valence region </a:t>
            </a:r>
            <a:r>
              <a:rPr lang="en-US" sz="2000" b="1" i="1" u="sng" dirty="0">
                <a:solidFill>
                  <a:srgbClr val="0D36B6"/>
                </a:solidFill>
                <a:latin typeface="+mj-lt"/>
              </a:rPr>
              <a:t>defines</a:t>
            </a:r>
            <a:r>
              <a:rPr lang="en-US" sz="2000" b="1" dirty="0">
                <a:solidFill>
                  <a:srgbClr val="0D36B6"/>
                </a:solidFill>
                <a:latin typeface="+mj-lt"/>
              </a:rPr>
              <a:t> the hadron  </a:t>
            </a:r>
          </a:p>
          <a:p>
            <a:endParaRPr lang="en-US" sz="2000" b="1" dirty="0">
              <a:solidFill>
                <a:srgbClr val="0D36B6"/>
              </a:solidFill>
              <a:latin typeface="+mj-lt"/>
            </a:endParaRPr>
          </a:p>
          <a:p>
            <a:pPr>
              <a:buFont typeface=".AppleSystemUIFont" charset="-120"/>
              <a:buChar char="-"/>
            </a:pPr>
            <a:r>
              <a:rPr lang="en-US" sz="2000" dirty="0">
                <a:latin typeface="+mj-lt"/>
              </a:rPr>
              <a:t> Baryon number, charge, flavor   content, total spin, …</a:t>
            </a:r>
          </a:p>
          <a:p>
            <a:pPr>
              <a:buFont typeface=".AppleSystemUIFont" charset="-120"/>
              <a:buChar char="-"/>
            </a:pPr>
            <a:endParaRPr lang="en-US" sz="2000" dirty="0">
              <a:latin typeface="+mj-lt"/>
            </a:endParaRPr>
          </a:p>
          <a:p>
            <a:pPr>
              <a:buFont typeface=".AppleSystemUIFont" charset="-120"/>
              <a:buChar char="-"/>
            </a:pPr>
            <a:r>
              <a:rPr lang="en-US" sz="2000" dirty="0">
                <a:latin typeface="+mj-lt"/>
              </a:rPr>
              <a:t> Large x, low Q</a:t>
            </a:r>
            <a:r>
              <a:rPr lang="en-US" sz="2000" baseline="30000" dirty="0">
                <a:latin typeface="+mj-lt"/>
              </a:rPr>
              <a:t>2</a:t>
            </a:r>
            <a:r>
              <a:rPr lang="en-US" sz="2000" dirty="0">
                <a:latin typeface="+mj-lt"/>
              </a:rPr>
              <a:t> evolves to low x, high Q</a:t>
            </a:r>
            <a:r>
              <a:rPr lang="en-US" sz="2000" baseline="30000" dirty="0">
                <a:latin typeface="+mj-lt"/>
              </a:rPr>
              <a:t>2</a:t>
            </a:r>
            <a:r>
              <a:rPr lang="en-US" sz="2000" dirty="0">
                <a:latin typeface="+mj-lt"/>
              </a:rPr>
              <a:t> via </a:t>
            </a:r>
            <a:r>
              <a:rPr lang="en-US" sz="2000" dirty="0" err="1">
                <a:latin typeface="+mj-lt"/>
              </a:rPr>
              <a:t>pQCD</a:t>
            </a:r>
            <a:r>
              <a:rPr lang="en-US" sz="2000" dirty="0">
                <a:latin typeface="+mj-lt"/>
              </a:rPr>
              <a:t>, extract shape and strength </a:t>
            </a:r>
            <a:r>
              <a:rPr lang="en-US" sz="2000" b="1" i="1" u="sng" dirty="0">
                <a:latin typeface="+mj-lt"/>
              </a:rPr>
              <a:t>from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mj-lt"/>
            </a:endParaRPr>
          </a:p>
          <a:p>
            <a:pPr lvl="0"/>
            <a:r>
              <a:rPr kumimoji="0" lang="en-US" sz="2000" b="0" i="0" u="none" strike="noStrike" kern="1200" cap="none" spc="0" normalizeH="0" baseline="0" noProof="0" dirty="0">
                <a:ln>
                  <a:noFill/>
                </a:ln>
                <a:solidFill>
                  <a:srgbClr val="152BF4"/>
                </a:solidFill>
                <a:effectLst/>
                <a:uLnTx/>
                <a:uFillTx/>
                <a:latin typeface="+mj-lt"/>
                <a:ea typeface="+mn-ea"/>
                <a:cs typeface="+mn-cs"/>
              </a:rPr>
              <a:t>Precision measurements (2D,3D) in the valence regime requiring high luminosity are the purview of </a:t>
            </a:r>
            <a:r>
              <a:rPr kumimoji="0" lang="en-US" sz="2000" b="0" i="0" u="none" strike="noStrike" kern="1200" cap="none" spc="0" normalizeH="0" baseline="0" noProof="0" dirty="0" err="1">
                <a:ln>
                  <a:noFill/>
                </a:ln>
                <a:solidFill>
                  <a:srgbClr val="152BF4"/>
                </a:solidFill>
                <a:effectLst/>
                <a:uLnTx/>
                <a:uFillTx/>
                <a:latin typeface="+mj-lt"/>
                <a:ea typeface="+mn-ea"/>
                <a:cs typeface="+mn-cs"/>
              </a:rPr>
              <a:t>JLab</a:t>
            </a:r>
            <a:r>
              <a:rPr kumimoji="0" lang="en-US" sz="2000" b="0" i="0" u="none" strike="noStrike" kern="1200" cap="none" spc="0" normalizeH="0" baseline="0" noProof="0" dirty="0">
                <a:ln>
                  <a:noFill/>
                </a:ln>
                <a:solidFill>
                  <a:srgbClr val="152BF4"/>
                </a:solidFill>
                <a:effectLst/>
                <a:uLnTx/>
                <a:uFillTx/>
                <a:latin typeface="+mj-lt"/>
                <a:ea typeface="+mn-ea"/>
                <a:cs typeface="+mn-cs"/>
              </a:rPr>
              <a:t>, providing </a:t>
            </a:r>
            <a:r>
              <a:rPr kumimoji="0" lang="en-US" sz="2000" b="0" u="none" strike="noStrike" kern="1200" cap="none" spc="0" normalizeH="0" baseline="0" noProof="0" dirty="0">
                <a:ln>
                  <a:noFill/>
                </a:ln>
                <a:solidFill>
                  <a:srgbClr val="152BF4"/>
                </a:solidFill>
                <a:effectLst/>
                <a:uLnTx/>
                <a:uFillTx/>
                <a:latin typeface="+mj-lt"/>
                <a:ea typeface="+mn-ea"/>
                <a:cs typeface="+mn-cs"/>
              </a:rPr>
              <a:t>overlap with EIC</a:t>
            </a:r>
            <a:br>
              <a:rPr kumimoji="0" lang="en-US" sz="2000" b="0" u="none" strike="noStrike" kern="1200" cap="none" spc="0" normalizeH="0" baseline="0" noProof="0" dirty="0">
                <a:ln>
                  <a:noFill/>
                </a:ln>
                <a:solidFill>
                  <a:srgbClr val="152BF4"/>
                </a:solidFill>
                <a:effectLst/>
                <a:uLnTx/>
                <a:uFillTx/>
                <a:latin typeface="+mj-lt"/>
                <a:ea typeface="+mn-ea"/>
                <a:cs typeface="+mn-cs"/>
              </a:rPr>
            </a:br>
            <a:r>
              <a:rPr kumimoji="0" lang="en-US" sz="2000" b="0" u="none" strike="noStrike" kern="1200" cap="none" spc="0" normalizeH="0" baseline="0" noProof="0" dirty="0">
                <a:ln>
                  <a:noFill/>
                </a:ln>
                <a:solidFill>
                  <a:srgbClr val="152BF4"/>
                </a:solidFill>
                <a:effectLst/>
                <a:uLnTx/>
                <a:uFillTx/>
                <a:latin typeface="+mj-lt"/>
                <a:ea typeface="+mn-ea"/>
                <a:cs typeface="+mn-cs"/>
              </a:rPr>
              <a:t>into the low x region</a:t>
            </a:r>
          </a:p>
        </p:txBody>
      </p:sp>
      <p:sp>
        <p:nvSpPr>
          <p:cNvPr id="24" name="Rounded Rectangle 23">
            <a:extLst>
              <a:ext uri="{FF2B5EF4-FFF2-40B4-BE49-F238E27FC236}">
                <a16:creationId xmlns:a16="http://schemas.microsoft.com/office/drawing/2014/main" id="{70521B19-B52B-BA43-AECB-684D6023537B}"/>
              </a:ext>
            </a:extLst>
          </p:cNvPr>
          <p:cNvSpPr/>
          <p:nvPr/>
        </p:nvSpPr>
        <p:spPr>
          <a:xfrm>
            <a:off x="2315217" y="3107084"/>
            <a:ext cx="469492" cy="1018573"/>
          </a:xfrm>
          <a:prstGeom prst="roundRect">
            <a:avLst/>
          </a:prstGeom>
          <a:solidFill>
            <a:srgbClr val="E2C5F4"/>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E819E76D-62CC-D440-9409-E44798A0E419}"/>
              </a:ext>
            </a:extLst>
          </p:cNvPr>
          <p:cNvSpPr txBox="1"/>
          <p:nvPr/>
        </p:nvSpPr>
        <p:spPr>
          <a:xfrm rot="20626127">
            <a:off x="1718187" y="3344747"/>
            <a:ext cx="1268216" cy="3139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a:ea typeface="+mn-ea"/>
                <a:cs typeface="+mn-cs"/>
              </a:rPr>
              <a:t>JLab</a:t>
            </a:r>
            <a:r>
              <a:rPr kumimoji="0" lang="en-US" sz="1600" b="0" i="0" u="none" strike="noStrike" kern="1200" cap="none" spc="0" normalizeH="0" baseline="0" noProof="0" dirty="0">
                <a:ln>
                  <a:noFill/>
                </a:ln>
                <a:solidFill>
                  <a:prstClr val="black"/>
                </a:solidFill>
                <a:effectLst/>
                <a:uLnTx/>
                <a:uFillTx/>
                <a:latin typeface="Arial"/>
                <a:ea typeface="+mn-ea"/>
                <a:cs typeface="+mn-cs"/>
              </a:rPr>
              <a:t> 22</a:t>
            </a:r>
          </a:p>
        </p:txBody>
      </p:sp>
      <p:sp>
        <p:nvSpPr>
          <p:cNvPr id="25" name="Rectangle 24">
            <a:extLst>
              <a:ext uri="{FF2B5EF4-FFF2-40B4-BE49-F238E27FC236}">
                <a16:creationId xmlns:a16="http://schemas.microsoft.com/office/drawing/2014/main" id="{D03CC260-E363-A54B-9F7F-9043717C8656}"/>
              </a:ext>
            </a:extLst>
          </p:cNvPr>
          <p:cNvSpPr/>
          <p:nvPr/>
        </p:nvSpPr>
        <p:spPr>
          <a:xfrm>
            <a:off x="365325" y="6510528"/>
            <a:ext cx="1317171" cy="219456"/>
          </a:xfrm>
          <a:prstGeom prst="rect">
            <a:avLst/>
          </a:prstGeom>
          <a:solidFill>
            <a:schemeClr val="bg1"/>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 name="Oval 2">
            <a:extLst>
              <a:ext uri="{FF2B5EF4-FFF2-40B4-BE49-F238E27FC236}">
                <a16:creationId xmlns:a16="http://schemas.microsoft.com/office/drawing/2014/main" id="{C5DB0AE0-1F25-2646-ABA1-DA88D07982CA}"/>
              </a:ext>
            </a:extLst>
          </p:cNvPr>
          <p:cNvSpPr/>
          <p:nvPr/>
        </p:nvSpPr>
        <p:spPr>
          <a:xfrm>
            <a:off x="1853184" y="4682978"/>
            <a:ext cx="1314706" cy="534795"/>
          </a:xfrm>
          <a:prstGeom prst="ellipse">
            <a:avLst/>
          </a:prstGeom>
          <a:noFill/>
          <a:ln w="19050">
            <a:solidFill>
              <a:srgbClr val="7030A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cxnSp>
        <p:nvCxnSpPr>
          <p:cNvPr id="9" name="Straight Arrow Connector 8">
            <a:extLst>
              <a:ext uri="{FF2B5EF4-FFF2-40B4-BE49-F238E27FC236}">
                <a16:creationId xmlns:a16="http://schemas.microsoft.com/office/drawing/2014/main" id="{BCDB9C05-2C6D-1442-B86D-7879CFEFCDFC}"/>
              </a:ext>
            </a:extLst>
          </p:cNvPr>
          <p:cNvCxnSpPr/>
          <p:nvPr/>
        </p:nvCxnSpPr>
        <p:spPr>
          <a:xfrm>
            <a:off x="2682240" y="3674852"/>
            <a:ext cx="1890952" cy="0"/>
          </a:xfrm>
          <a:prstGeom prst="straightConnector1">
            <a:avLst/>
          </a:prstGeom>
          <a:ln w="38100">
            <a:solidFill>
              <a:srgbClr val="C468F3"/>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446E4A48-503C-6F46-BB22-37835E465521}"/>
              </a:ext>
            </a:extLst>
          </p:cNvPr>
          <p:cNvSpPr/>
          <p:nvPr/>
        </p:nvSpPr>
        <p:spPr>
          <a:xfrm>
            <a:off x="162440" y="3019097"/>
            <a:ext cx="651749" cy="1106560"/>
          </a:xfrm>
          <a:prstGeom prst="ellipse">
            <a:avLst/>
          </a:prstGeom>
          <a:noFill/>
          <a:ln w="19050">
            <a:solidFill>
              <a:srgbClr val="7030A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Tree>
    <p:extLst>
      <p:ext uri="{BB962C8B-B14F-4D97-AF65-F5344CB8AC3E}">
        <p14:creationId xmlns:p14="http://schemas.microsoft.com/office/powerpoint/2010/main" val="2081583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B9A8CD-B6EE-0246-B9D1-0B6697E82C21}"/>
              </a:ext>
            </a:extLst>
          </p:cNvPr>
          <p:cNvPicPr>
            <a:picLocks noChangeAspect="1"/>
          </p:cNvPicPr>
          <p:nvPr/>
        </p:nvPicPr>
        <p:blipFill>
          <a:blip r:embed="rId2"/>
          <a:stretch>
            <a:fillRect/>
          </a:stretch>
        </p:blipFill>
        <p:spPr>
          <a:xfrm>
            <a:off x="50424" y="2440015"/>
            <a:ext cx="5491117" cy="4110552"/>
          </a:xfrm>
          <a:prstGeom prst="rect">
            <a:avLst/>
          </a:prstGeom>
        </p:spPr>
      </p:pic>
      <p:sp>
        <p:nvSpPr>
          <p:cNvPr id="5" name="Slide Number Placeholder 4">
            <a:extLst>
              <a:ext uri="{FF2B5EF4-FFF2-40B4-BE49-F238E27FC236}">
                <a16:creationId xmlns:a16="http://schemas.microsoft.com/office/drawing/2014/main" id="{BC2BCE1A-FC55-1003-C918-56CCA541E3CA}"/>
              </a:ext>
            </a:extLst>
          </p:cNvPr>
          <p:cNvSpPr>
            <a:spLocks noGrp="1"/>
          </p:cNvSpPr>
          <p:nvPr>
            <p:ph type="sldNum" sz="quarter" idx="12"/>
          </p:nvPr>
        </p:nvSpPr>
        <p:spPr>
          <a:xfrm>
            <a:off x="8534785" y="6467919"/>
            <a:ext cx="536158" cy="303364"/>
          </a:xfrm>
        </p:spPr>
        <p:txBody>
          <a:bodyPr/>
          <a:lstStyle/>
          <a:p>
            <a:fld id="{07E1C93C-5050-FC42-8F10-D22D4F119D13}" type="slidenum">
              <a:rPr lang="en-US" sz="1200" smtClean="0"/>
              <a:pPr/>
              <a:t>23</a:t>
            </a:fld>
            <a:endParaRPr lang="en-US" sz="1200" dirty="0"/>
          </a:p>
        </p:txBody>
      </p:sp>
      <p:sp>
        <p:nvSpPr>
          <p:cNvPr id="4" name="Title 12">
            <a:extLst>
              <a:ext uri="{FF2B5EF4-FFF2-40B4-BE49-F238E27FC236}">
                <a16:creationId xmlns:a16="http://schemas.microsoft.com/office/drawing/2014/main" id="{3D9559C6-1E59-FEEB-E8D9-C8736444C0F0}"/>
              </a:ext>
            </a:extLst>
          </p:cNvPr>
          <p:cNvSpPr>
            <a:spLocks noGrp="1"/>
          </p:cNvSpPr>
          <p:nvPr>
            <p:ph type="title"/>
          </p:nvPr>
        </p:nvSpPr>
        <p:spPr>
          <a:xfrm>
            <a:off x="126039" y="87300"/>
            <a:ext cx="8464378" cy="487490"/>
          </a:xfrm>
        </p:spPr>
        <p:txBody>
          <a:bodyPr>
            <a:noAutofit/>
          </a:bodyPr>
          <a:lstStyle/>
          <a:p>
            <a:r>
              <a:rPr lang="en-US" sz="3200" b="0" dirty="0">
                <a:solidFill>
                  <a:schemeClr val="accent1"/>
                </a:solidFill>
                <a:latin typeface="Century Gothic" panose="020B0502020202020204" pitchFamily="34" charset="0"/>
              </a:rPr>
              <a:t>Spectroscopy of Exotic States with charm</a:t>
            </a:r>
            <a:endParaRPr lang="en-US" sz="4000" b="0" dirty="0">
              <a:solidFill>
                <a:schemeClr val="accent1"/>
              </a:solidFill>
              <a:latin typeface="Century Gothic" panose="020B0502020202020204" pitchFamily="34" charset="0"/>
            </a:endParaRPr>
          </a:p>
        </p:txBody>
      </p:sp>
      <p:sp>
        <p:nvSpPr>
          <p:cNvPr id="14" name="TextBox 13">
            <a:extLst>
              <a:ext uri="{FF2B5EF4-FFF2-40B4-BE49-F238E27FC236}">
                <a16:creationId xmlns:a16="http://schemas.microsoft.com/office/drawing/2014/main" id="{8B2E93AE-9184-F8EF-98B5-D8A1AD0AAB04}"/>
              </a:ext>
            </a:extLst>
          </p:cNvPr>
          <p:cNvSpPr txBox="1"/>
          <p:nvPr/>
        </p:nvSpPr>
        <p:spPr>
          <a:xfrm>
            <a:off x="0" y="829740"/>
            <a:ext cx="9144000" cy="369332"/>
          </a:xfrm>
          <a:prstGeom prst="rect">
            <a:avLst/>
          </a:prstGeom>
          <a:solidFill>
            <a:schemeClr val="bg1"/>
          </a:solidFill>
        </p:spPr>
        <p:txBody>
          <a:bodyPr wrap="square">
            <a:spAutoFit/>
          </a:bodyPr>
          <a:lstStyle/>
          <a:p>
            <a:pPr algn="ctr"/>
            <a:r>
              <a:rPr lang="en-US" b="1" dirty="0">
                <a:latin typeface="Century Gothic" panose="020B0502020202020204" pitchFamily="34" charset="0"/>
              </a:rPr>
              <a:t>Photoproduction of hadrons with </a:t>
            </a:r>
            <a:r>
              <a:rPr lang="en-US" b="1" dirty="0">
                <a:solidFill>
                  <a:schemeClr val="accent1"/>
                </a:solidFill>
                <a:latin typeface="Century Gothic" panose="020B0502020202020204" pitchFamily="34" charset="0"/>
              </a:rPr>
              <a:t>charm quarks:  </a:t>
            </a:r>
            <a:r>
              <a:rPr lang="en-US" b="1" dirty="0">
                <a:latin typeface="Century Gothic" panose="020B0502020202020204" pitchFamily="34" charset="0"/>
              </a:rPr>
              <a:t>a </a:t>
            </a:r>
            <a:r>
              <a:rPr lang="en-US" b="1" u="sng" dirty="0">
                <a:latin typeface="Century Gothic" panose="020B0502020202020204" pitchFamily="34" charset="0"/>
              </a:rPr>
              <a:t>new tool for discovery in QCD </a:t>
            </a:r>
          </a:p>
        </p:txBody>
      </p:sp>
      <p:grpSp>
        <p:nvGrpSpPr>
          <p:cNvPr id="22" name="Group 21">
            <a:extLst>
              <a:ext uri="{FF2B5EF4-FFF2-40B4-BE49-F238E27FC236}">
                <a16:creationId xmlns:a16="http://schemas.microsoft.com/office/drawing/2014/main" id="{CE683685-2E76-C8C1-C506-7210A17CCB53}"/>
              </a:ext>
            </a:extLst>
          </p:cNvPr>
          <p:cNvGrpSpPr/>
          <p:nvPr/>
        </p:nvGrpSpPr>
        <p:grpSpPr>
          <a:xfrm>
            <a:off x="5602501" y="5087688"/>
            <a:ext cx="1846665" cy="1616520"/>
            <a:chOff x="6828312" y="3857105"/>
            <a:chExt cx="1962989" cy="1570132"/>
          </a:xfrm>
        </p:grpSpPr>
        <p:grpSp>
          <p:nvGrpSpPr>
            <p:cNvPr id="11" name="Group 10">
              <a:extLst>
                <a:ext uri="{FF2B5EF4-FFF2-40B4-BE49-F238E27FC236}">
                  <a16:creationId xmlns:a16="http://schemas.microsoft.com/office/drawing/2014/main" id="{822BD72E-654C-DE73-6331-57D705F640A8}"/>
                </a:ext>
              </a:extLst>
            </p:cNvPr>
            <p:cNvGrpSpPr/>
            <p:nvPr/>
          </p:nvGrpSpPr>
          <p:grpSpPr>
            <a:xfrm>
              <a:off x="6828312" y="3857105"/>
              <a:ext cx="1962989" cy="1570132"/>
              <a:chOff x="3365368" y="3675170"/>
              <a:chExt cx="4519192" cy="2810593"/>
            </a:xfrm>
          </p:grpSpPr>
          <p:pic>
            <p:nvPicPr>
              <p:cNvPr id="12" name="Picture 11">
                <a:extLst>
                  <a:ext uri="{FF2B5EF4-FFF2-40B4-BE49-F238E27FC236}">
                    <a16:creationId xmlns:a16="http://schemas.microsoft.com/office/drawing/2014/main" id="{11060EF8-23D1-EE01-9E3A-CC1D802A036C}"/>
                  </a:ext>
                </a:extLst>
              </p:cNvPr>
              <p:cNvPicPr>
                <a:picLocks noChangeAspect="1"/>
              </p:cNvPicPr>
              <p:nvPr/>
            </p:nvPicPr>
            <p:blipFill rotWithShape="1">
              <a:blip r:embed="rId3"/>
              <a:srcRect l="51522" t="6406" r="7531" b="84744"/>
              <a:stretch/>
            </p:blipFill>
            <p:spPr>
              <a:xfrm>
                <a:off x="5976619" y="3927783"/>
                <a:ext cx="1514475" cy="241882"/>
              </a:xfrm>
              <a:prstGeom prst="rect">
                <a:avLst/>
              </a:prstGeom>
              <a:solidFill>
                <a:srgbClr val="FFFFFF">
                  <a:shade val="85000"/>
                </a:srgbClr>
              </a:solidFill>
              <a:ln w="19050" cap="sq">
                <a:solidFill>
                  <a:srgbClr val="FFFFFF"/>
                </a:solidFill>
                <a:prstDash val="sysDash"/>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673BEBDA-2742-6426-B7D3-4FBBBD7C076A}"/>
                  </a:ext>
                </a:extLst>
              </p:cNvPr>
              <p:cNvPicPr>
                <a:picLocks noChangeAspect="1"/>
              </p:cNvPicPr>
              <p:nvPr/>
            </p:nvPicPr>
            <p:blipFill>
              <a:blip r:embed="rId4"/>
              <a:stretch>
                <a:fillRect/>
              </a:stretch>
            </p:blipFill>
            <p:spPr>
              <a:xfrm>
                <a:off x="3365368" y="3675170"/>
                <a:ext cx="4519192" cy="2810593"/>
              </a:xfrm>
              <a:prstGeom prst="rect">
                <a:avLst/>
              </a:prstGeom>
              <a:solidFill>
                <a:srgbClr val="FFFFFF">
                  <a:shade val="85000"/>
                </a:srgbClr>
              </a:solidFill>
              <a:ln w="19050" cap="sq">
                <a:solidFill>
                  <a:schemeClr val="accent1"/>
                </a:solidFill>
                <a:prstDash val="sysDash"/>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DD8D2AC-B26D-99B6-9DB6-C926D1CB6D02}"/>
                    </a:ext>
                  </a:extLst>
                </p:cNvPr>
                <p:cNvSpPr txBox="1"/>
                <p:nvPr/>
              </p:nvSpPr>
              <p:spPr>
                <a:xfrm>
                  <a:off x="7809806" y="3948688"/>
                  <a:ext cx="939946" cy="184666"/>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sz="1200" b="1" i="1" smtClean="0">
                            <a:solidFill>
                              <a:schemeClr val="accent1"/>
                            </a:solidFill>
                            <a:latin typeface="Cambria Math" panose="02040503050406030204" pitchFamily="18" charset="0"/>
                          </a:rPr>
                          <m:t>𝜸</m:t>
                        </m:r>
                        <m:r>
                          <a:rPr lang="en-US" sz="1200" b="1" i="1" smtClean="0">
                            <a:solidFill>
                              <a:schemeClr val="accent1"/>
                            </a:solidFill>
                            <a:latin typeface="Cambria Math" panose="02040503050406030204" pitchFamily="18" charset="0"/>
                          </a:rPr>
                          <m:t>𝒑</m:t>
                        </m:r>
                        <m:r>
                          <a:rPr lang="en-US" sz="1200" b="1" i="1" smtClean="0">
                            <a:solidFill>
                              <a:schemeClr val="accent1"/>
                            </a:solidFill>
                            <a:latin typeface="Cambria Math" panose="02040503050406030204" pitchFamily="18" charset="0"/>
                          </a:rPr>
                          <m:t>→</m:t>
                        </m:r>
                        <m:r>
                          <a:rPr lang="en-US" sz="1200" b="1" i="1" smtClean="0">
                            <a:solidFill>
                              <a:schemeClr val="accent1"/>
                            </a:solidFill>
                            <a:latin typeface="Cambria Math" panose="02040503050406030204" pitchFamily="18" charset="0"/>
                          </a:rPr>
                          <m:t>𝑱</m:t>
                        </m:r>
                        <m:r>
                          <a:rPr lang="en-US" sz="1200" b="1" i="1" smtClean="0">
                            <a:solidFill>
                              <a:schemeClr val="accent1"/>
                            </a:solidFill>
                            <a:latin typeface="Cambria Math" panose="02040503050406030204" pitchFamily="18" charset="0"/>
                          </a:rPr>
                          <m:t>𝝍</m:t>
                        </m:r>
                        <m:sSup>
                          <m:sSupPr>
                            <m:ctrlPr>
                              <a:rPr lang="en-US" sz="1200" b="1" i="1" smtClean="0">
                                <a:solidFill>
                                  <a:schemeClr val="accent1"/>
                                </a:solidFill>
                                <a:latin typeface="Cambria Math" panose="02040503050406030204" pitchFamily="18" charset="0"/>
                              </a:rPr>
                            </m:ctrlPr>
                          </m:sSupPr>
                          <m:e>
                            <m:r>
                              <a:rPr lang="en-US" sz="1200" b="1" i="1" smtClean="0">
                                <a:solidFill>
                                  <a:schemeClr val="accent1"/>
                                </a:solidFill>
                                <a:latin typeface="Cambria Math" panose="02040503050406030204" pitchFamily="18" charset="0"/>
                              </a:rPr>
                              <m:t>𝝅</m:t>
                            </m:r>
                          </m:e>
                          <m:sup>
                            <m:r>
                              <a:rPr lang="en-US" sz="1200" b="1" i="1" smtClean="0">
                                <a:solidFill>
                                  <a:schemeClr val="accent1"/>
                                </a:solidFill>
                                <a:latin typeface="Cambria Math" panose="02040503050406030204" pitchFamily="18" charset="0"/>
                              </a:rPr>
                              <m:t>+</m:t>
                            </m:r>
                          </m:sup>
                        </m:sSup>
                        <m:r>
                          <a:rPr lang="en-US" sz="1200" b="1" i="1" smtClean="0">
                            <a:solidFill>
                              <a:schemeClr val="accent1"/>
                            </a:solidFill>
                            <a:latin typeface="Cambria Math" panose="02040503050406030204" pitchFamily="18" charset="0"/>
                          </a:rPr>
                          <m:t>𝒏</m:t>
                        </m:r>
                      </m:oMath>
                    </m:oMathPara>
                  </a14:m>
                  <a:endParaRPr lang="en-US" sz="1200" b="1" dirty="0">
                    <a:solidFill>
                      <a:schemeClr val="accent1"/>
                    </a:solidFill>
                  </a:endParaRPr>
                </a:p>
              </p:txBody>
            </p:sp>
          </mc:Choice>
          <mc:Fallback xmlns="">
            <p:sp>
              <p:nvSpPr>
                <p:cNvPr id="18" name="TextBox 17">
                  <a:extLst>
                    <a:ext uri="{FF2B5EF4-FFF2-40B4-BE49-F238E27FC236}">
                      <a16:creationId xmlns:a16="http://schemas.microsoft.com/office/drawing/2014/main" id="{ADD8D2AC-B26D-99B6-9DB6-C926D1CB6D02}"/>
                    </a:ext>
                  </a:extLst>
                </p:cNvPr>
                <p:cNvSpPr txBox="1">
                  <a:spLocks noRot="1" noChangeAspect="1" noMove="1" noResize="1" noEditPoints="1" noAdjustHandles="1" noChangeArrowheads="1" noChangeShapeType="1" noTextEdit="1"/>
                </p:cNvSpPr>
                <p:nvPr/>
              </p:nvSpPr>
              <p:spPr>
                <a:xfrm>
                  <a:off x="7809806" y="3948688"/>
                  <a:ext cx="939946" cy="184666"/>
                </a:xfrm>
                <a:prstGeom prst="rect">
                  <a:avLst/>
                </a:prstGeom>
                <a:blipFill>
                  <a:blip r:embed="rId5"/>
                  <a:stretch>
                    <a:fillRect l="-6667" b="-40000"/>
                  </a:stretch>
                </a:blipFill>
              </p:spPr>
              <p:txBody>
                <a:bodyPr/>
                <a:lstStyle/>
                <a:p>
                  <a:r>
                    <a:rPr lang="en-US">
                      <a:noFill/>
                    </a:rPr>
                    <a:t> </a:t>
                  </a:r>
                </a:p>
              </p:txBody>
            </p:sp>
          </mc:Fallback>
        </mc:AlternateContent>
      </p:grpSp>
      <p:sp>
        <p:nvSpPr>
          <p:cNvPr id="24" name="TextBox 23">
            <a:extLst>
              <a:ext uri="{FF2B5EF4-FFF2-40B4-BE49-F238E27FC236}">
                <a16:creationId xmlns:a16="http://schemas.microsoft.com/office/drawing/2014/main" id="{8853F9B9-9BD3-3B51-7026-4172A4D8330B}"/>
              </a:ext>
            </a:extLst>
          </p:cNvPr>
          <p:cNvSpPr txBox="1"/>
          <p:nvPr/>
        </p:nvSpPr>
        <p:spPr>
          <a:xfrm>
            <a:off x="7493041" y="4950128"/>
            <a:ext cx="1638862" cy="1600438"/>
          </a:xfrm>
          <a:prstGeom prst="rect">
            <a:avLst/>
          </a:prstGeom>
          <a:noFill/>
        </p:spPr>
        <p:txBody>
          <a:bodyPr wrap="square">
            <a:spAutoFit/>
          </a:bodyPr>
          <a:lstStyle/>
          <a:p>
            <a:r>
              <a:rPr lang="en-US" sz="1400" dirty="0">
                <a:solidFill>
                  <a:srgbClr val="0D36B6"/>
                </a:solidFill>
                <a:latin typeface="Century Gothic" panose="020B0502020202020204" pitchFamily="34" charset="0"/>
              </a:rPr>
              <a:t>Initial simulations demonstrate the </a:t>
            </a:r>
            <a:r>
              <a:rPr lang="en-US" sz="1400" b="1" dirty="0">
                <a:solidFill>
                  <a:srgbClr val="C00000"/>
                </a:solidFill>
                <a:latin typeface="Century Gothic" panose="020B0502020202020204" pitchFamily="34" charset="0"/>
              </a:rPr>
              <a:t>capabilities of the existing detectors to measure these reactions </a:t>
            </a:r>
          </a:p>
        </p:txBody>
      </p:sp>
      <p:sp>
        <p:nvSpPr>
          <p:cNvPr id="26" name="TextBox 25">
            <a:extLst>
              <a:ext uri="{FF2B5EF4-FFF2-40B4-BE49-F238E27FC236}">
                <a16:creationId xmlns:a16="http://schemas.microsoft.com/office/drawing/2014/main" id="{DBC559C7-043F-07C1-D6DF-C693B320B640}"/>
              </a:ext>
            </a:extLst>
          </p:cNvPr>
          <p:cNvSpPr txBox="1"/>
          <p:nvPr/>
        </p:nvSpPr>
        <p:spPr>
          <a:xfrm>
            <a:off x="224433" y="1291847"/>
            <a:ext cx="6039208" cy="1200329"/>
          </a:xfrm>
          <a:prstGeom prst="rect">
            <a:avLst/>
          </a:prstGeom>
          <a:solidFill>
            <a:schemeClr val="bg1"/>
          </a:solidFill>
        </p:spPr>
        <p:txBody>
          <a:bodyPr wrap="square">
            <a:spAutoFit/>
          </a:bodyPr>
          <a:lstStyle/>
          <a:p>
            <a:pPr indent="-166688"/>
            <a:r>
              <a:rPr lang="en-US" dirty="0">
                <a:solidFill>
                  <a:srgbClr val="316FD0"/>
                </a:solidFill>
                <a:latin typeface="Century Gothic" panose="020B0502020202020204" pitchFamily="34" charset="0"/>
              </a:rPr>
              <a:t>➜ a unique method to probe the </a:t>
            </a:r>
            <a:r>
              <a:rPr lang="en-US" b="1" dirty="0">
                <a:solidFill>
                  <a:srgbClr val="316FD0"/>
                </a:solidFill>
                <a:latin typeface="Century Gothic" panose="020B0502020202020204" pitchFamily="34" charset="0"/>
              </a:rPr>
              <a:t>gluonic structure of the proton</a:t>
            </a:r>
          </a:p>
          <a:p>
            <a:pPr>
              <a:defRPr/>
            </a:pPr>
            <a:r>
              <a:rPr lang="en-US" b="1" dirty="0">
                <a:solidFill>
                  <a:srgbClr val="316FD0"/>
                </a:solidFill>
                <a:latin typeface="Century Gothic" panose="020B0502020202020204" pitchFamily="34" charset="0"/>
              </a:rPr>
              <a:t>➜ </a:t>
            </a:r>
            <a:r>
              <a:rPr lang="en-US" dirty="0">
                <a:solidFill>
                  <a:srgbClr val="316FD0"/>
                </a:solidFill>
                <a:latin typeface="Century Gothic" panose="020B0502020202020204" pitchFamily="34" charset="0"/>
              </a:rPr>
              <a:t>potentially decisive information about the </a:t>
            </a:r>
            <a:r>
              <a:rPr lang="en-US" b="1" dirty="0">
                <a:solidFill>
                  <a:srgbClr val="316FD0"/>
                </a:solidFill>
                <a:latin typeface="Century Gothic" panose="020B0502020202020204" pitchFamily="34" charset="0"/>
              </a:rPr>
              <a:t>nature of some 5-quark and 4-quark </a:t>
            </a:r>
            <a:r>
              <a:rPr lang="en-US" dirty="0">
                <a:solidFill>
                  <a:srgbClr val="316FD0"/>
                </a:solidFill>
                <a:latin typeface="Century Gothic" panose="020B0502020202020204" pitchFamily="34" charset="0"/>
              </a:rPr>
              <a:t>candidates</a:t>
            </a:r>
            <a:endParaRPr lang="en-US" dirty="0">
              <a:latin typeface="Century Gothic" panose="020B0502020202020204" pitchFamily="34" charset="0"/>
            </a:endParaRPr>
          </a:p>
        </p:txBody>
      </p:sp>
      <p:pic>
        <p:nvPicPr>
          <p:cNvPr id="6" name="Picture 5">
            <a:extLst>
              <a:ext uri="{FF2B5EF4-FFF2-40B4-BE49-F238E27FC236}">
                <a16:creationId xmlns:a16="http://schemas.microsoft.com/office/drawing/2014/main" id="{4B75BE04-5C09-E7C9-93BD-F00925E55D35}"/>
              </a:ext>
            </a:extLst>
          </p:cNvPr>
          <p:cNvPicPr>
            <a:picLocks noChangeAspect="1"/>
          </p:cNvPicPr>
          <p:nvPr/>
        </p:nvPicPr>
        <p:blipFill>
          <a:blip r:embed="rId6"/>
          <a:stretch>
            <a:fillRect/>
          </a:stretch>
        </p:blipFill>
        <p:spPr>
          <a:xfrm>
            <a:off x="7451596" y="3380824"/>
            <a:ext cx="1692404" cy="1384995"/>
          </a:xfrm>
          <a:prstGeom prst="rect">
            <a:avLst/>
          </a:prstGeom>
        </p:spPr>
      </p:pic>
      <mc:AlternateContent xmlns:mc="http://schemas.openxmlformats.org/markup-compatibility/2006" xmlns:a14="http://schemas.microsoft.com/office/drawing/2010/main">
        <mc:Choice Requires="a14">
          <p:sp>
            <p:nvSpPr>
              <p:cNvPr id="7" name="Direct probe of the   coupling without rescattering effects provides unique complementary data to constrain interpretation of   data.">
                <a:extLst>
                  <a:ext uri="{FF2B5EF4-FFF2-40B4-BE49-F238E27FC236}">
                    <a16:creationId xmlns:a16="http://schemas.microsoft.com/office/drawing/2014/main" id="{88D52E12-3898-80AB-214F-9896AD087B88}"/>
                  </a:ext>
                </a:extLst>
              </p:cNvPr>
              <p:cNvSpPr txBox="1">
                <a:spLocks noGrp="1"/>
              </p:cNvSpPr>
              <p:nvPr>
                <p:ph idx="1"/>
              </p:nvPr>
            </p:nvSpPr>
            <p:spPr>
              <a:xfrm>
                <a:off x="5443123" y="3229518"/>
                <a:ext cx="2165419" cy="1777650"/>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26789" tIns="26789" rIns="26789" bIns="26789"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3300"/>
                </a:pPr>
                <a:r>
                  <a:rPr sz="1400" dirty="0">
                    <a:solidFill>
                      <a:srgbClr val="0D36B6"/>
                    </a:solidFill>
                    <a:latin typeface="Century Gothic" panose="020B0502020202020204" pitchFamily="34" charset="0"/>
                    <a:cs typeface="+mn-cs"/>
                  </a:rPr>
                  <a:t>Direct </a:t>
                </a:r>
                <a:r>
                  <a:rPr lang="en-US" sz="1400" dirty="0">
                    <a:solidFill>
                      <a:srgbClr val="0D36B6"/>
                    </a:solidFill>
                    <a:latin typeface="Century Gothic" panose="020B0502020202020204" pitchFamily="34" charset="0"/>
                    <a:cs typeface="+mn-cs"/>
                  </a:rPr>
                  <a:t>(photon) </a:t>
                </a:r>
                <a:r>
                  <a:rPr sz="1400" dirty="0">
                    <a:solidFill>
                      <a:srgbClr val="0D36B6"/>
                    </a:solidFill>
                    <a:latin typeface="Century Gothic" panose="020B0502020202020204" pitchFamily="34" charset="0"/>
                    <a:cs typeface="+mn-cs"/>
                  </a:rPr>
                  <a:t>probe of the </a:t>
                </a:r>
                <a14:m>
                  <m:oMath xmlns:m="http://schemas.openxmlformats.org/officeDocument/2006/math">
                    <m:sSub>
                      <m:sSubPr>
                        <m:ctrlPr>
                          <a:rPr kumimoji="0" lang="ar-AE" sz="1400" b="0" i="1" u="none" strike="noStrike" kern="0" cap="none" spc="0" normalizeH="0" baseline="0" noProof="0" smtClean="0">
                            <a:ln>
                              <a:noFill/>
                            </a:ln>
                            <a:solidFill>
                              <a:srgbClr val="C82505"/>
                            </a:solidFill>
                            <a:effectLst/>
                            <a:uLnTx/>
                            <a:uFillTx/>
                            <a:latin typeface="Cambria Math" panose="02040503050406030204" pitchFamily="18" charset="0"/>
                            <a:cs typeface="+mn-cs"/>
                          </a:rPr>
                        </m:ctrlPr>
                      </m:sSubPr>
                      <m:e>
                        <m:r>
                          <a:rPr kumimoji="0" lang="ar-AE" sz="1400" b="0" i="1" u="none" strike="noStrike" kern="0" cap="none" spc="0" normalizeH="0" baseline="0" noProof="0" smtClean="0">
                            <a:ln>
                              <a:noFill/>
                            </a:ln>
                            <a:solidFill>
                              <a:srgbClr val="C82505"/>
                            </a:solidFill>
                            <a:effectLst/>
                            <a:uLnTx/>
                            <a:uFillTx/>
                            <a:latin typeface="Cambria Math" panose="02040503050406030204" pitchFamily="18" charset="0"/>
                            <a:cs typeface="+mn-cs"/>
                          </a:rPr>
                          <m:t>𝑍</m:t>
                        </m:r>
                      </m:e>
                      <m:sub>
                        <m:r>
                          <a:rPr kumimoji="0" lang="ar-AE" sz="1400" b="0" i="1" u="none" strike="noStrike" kern="0" cap="none" spc="0" normalizeH="0" baseline="0" noProof="0" smtClean="0">
                            <a:ln>
                              <a:noFill/>
                            </a:ln>
                            <a:solidFill>
                              <a:srgbClr val="C82505"/>
                            </a:solidFill>
                            <a:effectLst/>
                            <a:uLnTx/>
                            <a:uFillTx/>
                            <a:latin typeface="Cambria Math" panose="02040503050406030204" pitchFamily="18" charset="0"/>
                            <a:cs typeface="+mn-cs"/>
                          </a:rPr>
                          <m:t>𝑐</m:t>
                        </m:r>
                      </m:sub>
                    </m:sSub>
                    <m:r>
                      <a:rPr kumimoji="0" lang="ar-AE" sz="1400" b="0" i="1" u="none" strike="noStrike" kern="0" cap="none" spc="0" normalizeH="0" baseline="0" noProof="0" smtClean="0">
                        <a:ln>
                          <a:noFill/>
                        </a:ln>
                        <a:solidFill>
                          <a:srgbClr val="C82505"/>
                        </a:solidFill>
                        <a:effectLst/>
                        <a:uLnTx/>
                        <a:uFillTx/>
                        <a:latin typeface="Cambria Math" panose="02040503050406030204" pitchFamily="18" charset="0"/>
                        <a:cs typeface="+mn-cs"/>
                      </a:rPr>
                      <m:t>→</m:t>
                    </m:r>
                    <m:r>
                      <a:rPr kumimoji="0" lang="ar-AE" sz="1400" b="0" i="1" u="none" strike="noStrike" kern="0" cap="none" spc="0" normalizeH="0" baseline="0" noProof="0" smtClean="0">
                        <a:ln>
                          <a:noFill/>
                        </a:ln>
                        <a:solidFill>
                          <a:srgbClr val="C82505"/>
                        </a:solidFill>
                        <a:effectLst/>
                        <a:uLnTx/>
                        <a:uFillTx/>
                        <a:latin typeface="Cambria Math" panose="02040503050406030204" pitchFamily="18" charset="0"/>
                        <a:cs typeface="+mn-cs"/>
                      </a:rPr>
                      <m:t>𝐽</m:t>
                    </m:r>
                    <m:r>
                      <a:rPr kumimoji="0" lang="ar-AE" sz="1400" b="0" i="1" u="none" strike="noStrike" kern="0" cap="none" spc="0" normalizeH="0" baseline="0" noProof="0" smtClean="0">
                        <a:ln>
                          <a:noFill/>
                        </a:ln>
                        <a:solidFill>
                          <a:srgbClr val="C82505"/>
                        </a:solidFill>
                        <a:effectLst/>
                        <a:uLnTx/>
                        <a:uFillTx/>
                        <a:latin typeface="Cambria Math" panose="02040503050406030204" pitchFamily="18" charset="0"/>
                        <a:cs typeface="+mn-cs"/>
                      </a:rPr>
                      <m:t>/</m:t>
                    </m:r>
                    <m:r>
                      <a:rPr kumimoji="0" lang="ar-AE" sz="1400" b="0" i="1" u="none" strike="noStrike" kern="0" cap="none" spc="0" normalizeH="0" baseline="0" noProof="0" smtClean="0">
                        <a:ln>
                          <a:noFill/>
                        </a:ln>
                        <a:solidFill>
                          <a:srgbClr val="C82505"/>
                        </a:solidFill>
                        <a:effectLst/>
                        <a:uLnTx/>
                        <a:uFillTx/>
                        <a:latin typeface="Cambria Math" panose="02040503050406030204" pitchFamily="18" charset="0"/>
                        <a:cs typeface="+mn-cs"/>
                      </a:rPr>
                      <m:t>𝜓𝜋</m:t>
                    </m:r>
                  </m:oMath>
                </a14:m>
                <a:r>
                  <a:rPr kumimoji="0" lang="ar-AE" sz="1400" b="0" i="0" u="none" strike="noStrike" kern="0" cap="none" spc="0" normalizeH="0" baseline="0" noProof="0" dirty="0">
                    <a:ln>
                      <a:noFill/>
                    </a:ln>
                    <a:solidFill>
                      <a:srgbClr val="929292"/>
                    </a:solidFill>
                    <a:effectLst/>
                    <a:uLnTx/>
                    <a:uFillTx/>
                    <a:latin typeface="+mn-lt"/>
                    <a:cs typeface="+mn-cs"/>
                  </a:rPr>
                  <a:t> </a:t>
                </a:r>
                <a:r>
                  <a:rPr lang="en-US" sz="1400" noProof="0" dirty="0">
                    <a:solidFill>
                      <a:srgbClr val="0D36B6"/>
                    </a:solidFill>
                    <a:latin typeface="Century Gothic" panose="020B0502020202020204" pitchFamily="34" charset="0"/>
                    <a:cs typeface="+mn-cs"/>
                  </a:rPr>
                  <a:t> </a:t>
                </a:r>
                <a:r>
                  <a:rPr lang="en-US" sz="1400" dirty="0">
                    <a:solidFill>
                      <a:srgbClr val="0D36B6"/>
                    </a:solidFill>
                    <a:latin typeface="Century Gothic" panose="020B0502020202020204" pitchFamily="34" charset="0"/>
                    <a:cs typeface="+mn-cs"/>
                  </a:rPr>
                  <a:t>coupling without </a:t>
                </a:r>
                <a:r>
                  <a:rPr lang="en-US" sz="1400" dirty="0" err="1">
                    <a:solidFill>
                      <a:srgbClr val="0D36B6"/>
                    </a:solidFill>
                    <a:latin typeface="Century Gothic" panose="020B0502020202020204" pitchFamily="34" charset="0"/>
                    <a:cs typeface="+mn-cs"/>
                  </a:rPr>
                  <a:t>rescattering</a:t>
                </a:r>
                <a:r>
                  <a:rPr lang="en-US" sz="1400" dirty="0">
                    <a:solidFill>
                      <a:srgbClr val="0D36B6"/>
                    </a:solidFill>
                    <a:latin typeface="Century Gothic" panose="020B0502020202020204" pitchFamily="34" charset="0"/>
                    <a:cs typeface="+mn-cs"/>
                  </a:rPr>
                  <a:t> effects provides </a:t>
                </a:r>
                <a:r>
                  <a:rPr lang="en-US" sz="1400" u="sng" dirty="0">
                    <a:solidFill>
                      <a:srgbClr val="0D36B6"/>
                    </a:solidFill>
                    <a:latin typeface="Century Gothic" panose="020B0502020202020204" pitchFamily="34" charset="0"/>
                    <a:cs typeface="+mn-cs"/>
                  </a:rPr>
                  <a:t>unique complementary data </a:t>
                </a:r>
                <a:r>
                  <a:rPr lang="en-US" sz="1400" dirty="0">
                    <a:solidFill>
                      <a:srgbClr val="0D36B6"/>
                    </a:solidFill>
                    <a:latin typeface="Century Gothic" panose="020B0502020202020204" pitchFamily="34" charset="0"/>
                    <a:cs typeface="+mn-cs"/>
                  </a:rPr>
                  <a:t>to constrain interpretation of </a:t>
                </a:r>
                <a14:m>
                  <m:oMath xmlns:m="http://schemas.openxmlformats.org/officeDocument/2006/math">
                    <m:sSup>
                      <m:sSupPr>
                        <m:ctrlPr>
                          <a:rPr lang="ar-AE" sz="1400" i="1">
                            <a:solidFill>
                              <a:srgbClr val="0D36B6"/>
                            </a:solidFill>
                            <a:latin typeface="Cambria Math" panose="02040503050406030204" pitchFamily="18" charset="0"/>
                            <a:cs typeface="+mn-cs"/>
                          </a:rPr>
                        </m:ctrlPr>
                      </m:sSupPr>
                      <m:e>
                        <m:r>
                          <a:rPr lang="ar-AE" sz="1400">
                            <a:solidFill>
                              <a:srgbClr val="0D36B6"/>
                            </a:solidFill>
                            <a:latin typeface="Cambria Math" panose="02040503050406030204" pitchFamily="18" charset="0"/>
                            <a:cs typeface="+mn-cs"/>
                          </a:rPr>
                          <m:t>𝑒</m:t>
                        </m:r>
                      </m:e>
                      <m:sup>
                        <m:r>
                          <a:rPr lang="ar-AE" sz="1400">
                            <a:solidFill>
                              <a:srgbClr val="0D36B6"/>
                            </a:solidFill>
                            <a:latin typeface="Cambria Math" panose="02040503050406030204" pitchFamily="18" charset="0"/>
                            <a:cs typeface="+mn-cs"/>
                          </a:rPr>
                          <m:t>+</m:t>
                        </m:r>
                      </m:sup>
                    </m:sSup>
                    <m:sSup>
                      <m:sSupPr>
                        <m:ctrlPr>
                          <a:rPr lang="ar-AE" sz="1400" i="1">
                            <a:solidFill>
                              <a:srgbClr val="0D36B6"/>
                            </a:solidFill>
                            <a:latin typeface="Cambria Math" panose="02040503050406030204" pitchFamily="18" charset="0"/>
                            <a:cs typeface="+mn-cs"/>
                          </a:rPr>
                        </m:ctrlPr>
                      </m:sSupPr>
                      <m:e>
                        <m:r>
                          <a:rPr lang="ar-AE" sz="1400">
                            <a:solidFill>
                              <a:srgbClr val="0D36B6"/>
                            </a:solidFill>
                            <a:latin typeface="Cambria Math" panose="02040503050406030204" pitchFamily="18" charset="0"/>
                            <a:cs typeface="+mn-cs"/>
                          </a:rPr>
                          <m:t>𝑒</m:t>
                        </m:r>
                      </m:e>
                      <m:sup>
                        <m:r>
                          <a:rPr lang="ar-AE" sz="1400">
                            <a:solidFill>
                              <a:srgbClr val="0D36B6"/>
                            </a:solidFill>
                            <a:latin typeface="Cambria Math" panose="02040503050406030204" pitchFamily="18" charset="0"/>
                            <a:cs typeface="+mn-cs"/>
                          </a:rPr>
                          <m:t>−</m:t>
                        </m:r>
                      </m:sup>
                    </m:sSup>
                  </m:oMath>
                </a14:m>
                <a:r>
                  <a:rPr lang="ar-AE" sz="1400" dirty="0">
                    <a:solidFill>
                      <a:srgbClr val="0D36B6"/>
                    </a:solidFill>
                    <a:latin typeface="Century Gothic" panose="020B0502020202020204" pitchFamily="34" charset="0"/>
                    <a:cs typeface="+mn-cs"/>
                  </a:rPr>
                  <a:t> </a:t>
                </a:r>
                <a:r>
                  <a:rPr lang="en-US" sz="1400" dirty="0">
                    <a:solidFill>
                      <a:srgbClr val="0D36B6"/>
                    </a:solidFill>
                    <a:latin typeface="Century Gothic" panose="020B0502020202020204" pitchFamily="34" charset="0"/>
                    <a:cs typeface="+mn-cs"/>
                  </a:rPr>
                  <a:t>data.</a:t>
                </a:r>
                <a:endParaRPr sz="1400" dirty="0">
                  <a:solidFill>
                    <a:srgbClr val="0D36B6"/>
                  </a:solidFill>
                  <a:latin typeface="Century Gothic" panose="020B0502020202020204" pitchFamily="34" charset="0"/>
                  <a:cs typeface="+mn-cs"/>
                </a:endParaRPr>
              </a:p>
            </p:txBody>
          </p:sp>
        </mc:Choice>
        <mc:Fallback xmlns="">
          <p:sp>
            <p:nvSpPr>
              <p:cNvPr id="7" name="Direct probe of the   coupling without rescattering effects provides unique complementary data to constrain interpretation of   data.">
                <a:extLst>
                  <a:ext uri="{FF2B5EF4-FFF2-40B4-BE49-F238E27FC236}">
                    <a16:creationId xmlns:a16="http://schemas.microsoft.com/office/drawing/2014/main" id="{88D52E12-3898-80AB-214F-9896AD087B88}"/>
                  </a:ext>
                </a:extLst>
              </p:cNvPr>
              <p:cNvSpPr txBox="1">
                <a:spLocks noGrp="1" noRot="1" noChangeAspect="1" noMove="1" noResize="1" noEditPoints="1" noAdjustHandles="1" noChangeArrowheads="1" noChangeShapeType="1" noTextEdit="1"/>
              </p:cNvSpPr>
              <p:nvPr>
                <p:ph idx="1"/>
              </p:nvPr>
            </p:nvSpPr>
            <p:spPr>
              <a:xfrm>
                <a:off x="5443123" y="3229518"/>
                <a:ext cx="2165419" cy="1777650"/>
              </a:xfrm>
              <a:prstGeom prst="rect">
                <a:avLst/>
              </a:prstGeom>
              <a:blipFill>
                <a:blip r:embed="rId7"/>
                <a:stretch>
                  <a:fillRect l="-4094" t="-709" r="-5263" b="-3546"/>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US">
                    <a:noFill/>
                  </a:rPr>
                  <a:t> </a:t>
                </a:r>
              </a:p>
            </p:txBody>
          </p:sp>
        </mc:Fallback>
      </mc:AlternateContent>
      <p:pic>
        <p:nvPicPr>
          <p:cNvPr id="17" name="Picture 2" descr="Quark structure charmonium.svg">
            <a:hlinkClick r:id="rId8"/>
            <a:extLst>
              <a:ext uri="{FF2B5EF4-FFF2-40B4-BE49-F238E27FC236}">
                <a16:creationId xmlns:a16="http://schemas.microsoft.com/office/drawing/2014/main" id="{0A37F970-52A9-9448-85D9-28B933E6ED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14799" y="-51774"/>
            <a:ext cx="817104" cy="8171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7957867-A8BB-264D-873B-285CA2BC0594}"/>
              </a:ext>
            </a:extLst>
          </p:cNvPr>
          <p:cNvSpPr txBox="1"/>
          <p:nvPr/>
        </p:nvSpPr>
        <p:spPr>
          <a:xfrm>
            <a:off x="5981700" y="1275153"/>
            <a:ext cx="3150203" cy="2015936"/>
          </a:xfrm>
          <a:prstGeom prst="rect">
            <a:avLst/>
          </a:prstGeom>
          <a:noFill/>
        </p:spPr>
        <p:txBody>
          <a:bodyPr wrap="square">
            <a:spAutoFit/>
          </a:bodyPr>
          <a:lstStyle/>
          <a:p>
            <a:pPr marL="173038" indent="-173038">
              <a:buFont typeface="System Font Regular"/>
              <a:buChar char="-"/>
            </a:pPr>
            <a:r>
              <a:rPr lang="en-US" sz="1400" dirty="0">
                <a:latin typeface="Century Gothic" panose="020B0502020202020204" pitchFamily="34" charset="0"/>
              </a:rPr>
              <a:t>Tetraquark candidates, </a:t>
            </a:r>
            <a:r>
              <a:rPr lang="en-US" sz="1600" b="1" dirty="0">
                <a:solidFill>
                  <a:srgbClr val="316FD0"/>
                </a:solidFill>
                <a:latin typeface="Century Gothic" panose="020B0502020202020204" pitchFamily="34" charset="0"/>
              </a:rPr>
              <a:t>XYZ states</a:t>
            </a:r>
            <a:r>
              <a:rPr lang="en-US" sz="1400" dirty="0">
                <a:latin typeface="Century Gothic" panose="020B0502020202020204" pitchFamily="34" charset="0"/>
              </a:rPr>
              <a:t>, observed in B decays, </a:t>
            </a:r>
            <a:r>
              <a:rPr lang="en-US" sz="1400" dirty="0" err="1">
                <a:latin typeface="Century Gothic" panose="020B0502020202020204" pitchFamily="34" charset="0"/>
              </a:rPr>
              <a:t>e</a:t>
            </a:r>
            <a:r>
              <a:rPr lang="en-US" sz="1400" baseline="30000" dirty="0" err="1">
                <a:latin typeface="Century Gothic" panose="020B0502020202020204" pitchFamily="34" charset="0"/>
              </a:rPr>
              <a:t>+</a:t>
            </a:r>
            <a:r>
              <a:rPr lang="en-US" sz="1400" dirty="0" err="1">
                <a:latin typeface="Century Gothic" panose="020B0502020202020204" pitchFamily="34" charset="0"/>
              </a:rPr>
              <a:t>e</a:t>
            </a:r>
            <a:r>
              <a:rPr lang="en-US" sz="1400" baseline="30000" dirty="0">
                <a:latin typeface="Century Gothic" panose="020B0502020202020204" pitchFamily="34" charset="0"/>
              </a:rPr>
              <a:t>-</a:t>
            </a:r>
            <a:r>
              <a:rPr lang="en-US" sz="1400" dirty="0">
                <a:latin typeface="Century Gothic" panose="020B0502020202020204" pitchFamily="34" charset="0"/>
              </a:rPr>
              <a:t> colliders but their internal structure is </a:t>
            </a:r>
            <a:r>
              <a:rPr lang="en-US" sz="1400" b="1" i="1" u="sng" dirty="0">
                <a:latin typeface="Century Gothic" panose="020B0502020202020204" pitchFamily="34" charset="0"/>
              </a:rPr>
              <a:t>not yet understood</a:t>
            </a:r>
          </a:p>
          <a:p>
            <a:pPr marL="173038" indent="-173038">
              <a:buFont typeface="System Font Regular"/>
              <a:buChar char="-"/>
            </a:pPr>
            <a:endParaRPr lang="en-US" sz="900" dirty="0">
              <a:solidFill>
                <a:srgbClr val="0D36B6"/>
              </a:solidFill>
              <a:latin typeface="Century Gothic" panose="020B0502020202020204" pitchFamily="34" charset="0"/>
            </a:endParaRPr>
          </a:p>
          <a:p>
            <a:pPr marL="173038" indent="-173038">
              <a:buFont typeface="System Font Regular"/>
              <a:buChar char="-"/>
            </a:pPr>
            <a:r>
              <a:rPr lang="en-US" sz="1400" b="1" dirty="0">
                <a:solidFill>
                  <a:srgbClr val="C00000"/>
                </a:solidFill>
                <a:latin typeface="Century Gothic" panose="020B0502020202020204" pitchFamily="34" charset="0"/>
              </a:rPr>
              <a:t>Never </a:t>
            </a:r>
            <a:r>
              <a:rPr lang="en-US" sz="1400" b="1" dirty="0" err="1">
                <a:solidFill>
                  <a:srgbClr val="C00000"/>
                </a:solidFill>
                <a:latin typeface="Century Gothic" panose="020B0502020202020204" pitchFamily="34" charset="0"/>
              </a:rPr>
              <a:t>direcly</a:t>
            </a:r>
            <a:r>
              <a:rPr lang="en-US" sz="1400" b="1" dirty="0">
                <a:solidFill>
                  <a:srgbClr val="C00000"/>
                </a:solidFill>
                <a:latin typeface="Century Gothic" panose="020B0502020202020204" pitchFamily="34" charset="0"/>
              </a:rPr>
              <a:t> produced </a:t>
            </a:r>
            <a:r>
              <a:rPr lang="en-US" sz="1400" dirty="0">
                <a:latin typeface="Century Gothic" panose="020B0502020202020204" pitchFamily="34" charset="0"/>
              </a:rPr>
              <a:t>using </a:t>
            </a:r>
            <a:r>
              <a:rPr lang="en-US" sz="1400" dirty="0">
                <a:latin typeface="Symbol" pitchFamily="2" charset="2"/>
              </a:rPr>
              <a:t>g</a:t>
            </a:r>
            <a:r>
              <a:rPr lang="en-US" sz="1400" dirty="0">
                <a:latin typeface="Century Gothic" panose="020B0502020202020204" pitchFamily="34" charset="0"/>
              </a:rPr>
              <a:t>/lepton beams ➞ </a:t>
            </a:r>
            <a:r>
              <a:rPr lang="en-US" sz="1400" b="1" dirty="0">
                <a:solidFill>
                  <a:schemeClr val="accent1"/>
                </a:solidFill>
                <a:latin typeface="Century Gothic" panose="020B0502020202020204" pitchFamily="34" charset="0"/>
              </a:rPr>
              <a:t>Polarized photoproduction</a:t>
            </a:r>
            <a:r>
              <a:rPr lang="en-US" sz="1400" b="1" dirty="0">
                <a:solidFill>
                  <a:srgbClr val="0D36B6"/>
                </a:solidFill>
                <a:latin typeface="Century Gothic" panose="020B0502020202020204" pitchFamily="34" charset="0"/>
              </a:rPr>
              <a:t> </a:t>
            </a:r>
            <a:r>
              <a:rPr lang="en-US" sz="1400" b="1" dirty="0">
                <a:latin typeface="Century Gothic" panose="020B0502020202020204" pitchFamily="34" charset="0"/>
              </a:rPr>
              <a:t>alternative mechanism to study such states</a:t>
            </a:r>
          </a:p>
        </p:txBody>
      </p:sp>
      <p:sp>
        <p:nvSpPr>
          <p:cNvPr id="9" name="TextBox 8">
            <a:extLst>
              <a:ext uri="{FF2B5EF4-FFF2-40B4-BE49-F238E27FC236}">
                <a16:creationId xmlns:a16="http://schemas.microsoft.com/office/drawing/2014/main" id="{EDD0D552-A3A6-5443-A31E-7CFCE77D2304}"/>
              </a:ext>
            </a:extLst>
          </p:cNvPr>
          <p:cNvSpPr txBox="1"/>
          <p:nvPr/>
        </p:nvSpPr>
        <p:spPr>
          <a:xfrm>
            <a:off x="-11893" y="6365900"/>
            <a:ext cx="5603393" cy="369332"/>
          </a:xfrm>
          <a:prstGeom prst="rect">
            <a:avLst/>
          </a:prstGeom>
          <a:noFill/>
        </p:spPr>
        <p:txBody>
          <a:bodyPr wrap="none" rtlCol="0">
            <a:spAutoFit/>
          </a:bodyPr>
          <a:lstStyle/>
          <a:p>
            <a:r>
              <a:rPr lang="en-US" dirty="0">
                <a:solidFill>
                  <a:srgbClr val="7030A0"/>
                </a:solidFill>
              </a:rPr>
              <a:t>Thresholds crossed and t range opens up at higher energy</a:t>
            </a:r>
          </a:p>
        </p:txBody>
      </p:sp>
      <p:cxnSp>
        <p:nvCxnSpPr>
          <p:cNvPr id="16" name="Straight Arrow Connector 15">
            <a:extLst>
              <a:ext uri="{FF2B5EF4-FFF2-40B4-BE49-F238E27FC236}">
                <a16:creationId xmlns:a16="http://schemas.microsoft.com/office/drawing/2014/main" id="{6DE7E8C6-DEB1-3F43-8C7F-D2CE5561C8F6}"/>
              </a:ext>
            </a:extLst>
          </p:cNvPr>
          <p:cNvCxnSpPr/>
          <p:nvPr/>
        </p:nvCxnSpPr>
        <p:spPr>
          <a:xfrm>
            <a:off x="1830558" y="6365900"/>
            <a:ext cx="2527670"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686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C77936D-D18A-ED8E-848D-CC5AABBCC86B}"/>
              </a:ext>
            </a:extLst>
          </p:cNvPr>
          <p:cNvSpPr txBox="1">
            <a:spLocks/>
          </p:cNvSpPr>
          <p:nvPr/>
        </p:nvSpPr>
        <p:spPr>
          <a:xfrm>
            <a:off x="109728" y="2189"/>
            <a:ext cx="9338445" cy="7407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BE1D1D"/>
                </a:solidFill>
                <a:effectLst/>
                <a:uLnTx/>
                <a:uFillTx/>
                <a:latin typeface="Century Gothic" panose="020B0502020202020204" pitchFamily="34" charset="0"/>
                <a:ea typeface="+mj-ea"/>
                <a:cs typeface="Arial" panose="020B0604020202020204" pitchFamily="34" charset="0"/>
              </a:rPr>
              <a:t>J/</a:t>
            </a:r>
            <a:r>
              <a:rPr kumimoji="0" lang="en-US" sz="3200" b="0" i="0" u="none" strike="noStrike" kern="1200" cap="none" spc="0" normalizeH="0" baseline="0" noProof="0" dirty="0">
                <a:ln>
                  <a:noFill/>
                </a:ln>
                <a:solidFill>
                  <a:srgbClr val="BE1D1D"/>
                </a:solidFill>
                <a:effectLst/>
                <a:uLnTx/>
                <a:uFillTx/>
                <a:latin typeface="Symbol" pitchFamily="2" charset="2"/>
                <a:ea typeface="+mj-ea"/>
                <a:cs typeface="Arial" panose="020B0604020202020204" pitchFamily="34" charset="0"/>
              </a:rPr>
              <a:t>y</a:t>
            </a:r>
            <a:r>
              <a:rPr kumimoji="0" lang="en-US" sz="3200" b="0" i="0" u="none" strike="noStrike" kern="1200" cap="none" spc="0" normalizeH="0" baseline="0" noProof="0" dirty="0">
                <a:ln>
                  <a:noFill/>
                </a:ln>
                <a:solidFill>
                  <a:srgbClr val="BE1D1D"/>
                </a:solidFill>
                <a:effectLst/>
                <a:uLnTx/>
                <a:uFillTx/>
                <a:latin typeface="Century Gothic" panose="020B0502020202020204" pitchFamily="34" charset="0"/>
                <a:ea typeface="+mj-ea"/>
                <a:cs typeface="Arial" panose="020B0604020202020204" pitchFamily="34" charset="0"/>
              </a:rPr>
              <a:t> photoproduction near threshold  </a:t>
            </a:r>
          </a:p>
        </p:txBody>
      </p:sp>
      <p:sp>
        <p:nvSpPr>
          <p:cNvPr id="8" name="Slide Number Placeholder 1">
            <a:extLst>
              <a:ext uri="{FF2B5EF4-FFF2-40B4-BE49-F238E27FC236}">
                <a16:creationId xmlns:a16="http://schemas.microsoft.com/office/drawing/2014/main" id="{2AE9BCF5-440B-4386-73E9-019EDC787960}"/>
              </a:ext>
            </a:extLst>
          </p:cNvPr>
          <p:cNvSpPr txBox="1">
            <a:spLocks/>
          </p:cNvSpPr>
          <p:nvPr/>
        </p:nvSpPr>
        <p:spPr>
          <a:xfrm>
            <a:off x="4088524" y="6346598"/>
            <a:ext cx="483476" cy="41992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7C78154F-EB0A-D23D-F7D8-AA48357F8D1D}"/>
              </a:ext>
            </a:extLst>
          </p:cNvPr>
          <p:cNvSpPr txBox="1"/>
          <p:nvPr/>
        </p:nvSpPr>
        <p:spPr>
          <a:xfrm>
            <a:off x="108987" y="794032"/>
            <a:ext cx="900078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Used to study important aspects of the gluon structure of the proton </a:t>
            </a:r>
          </a:p>
          <a:p>
            <a:pPr marL="285750" indent="-285750">
              <a:buFont typeface="System Font Regular"/>
              <a:buChar char="-"/>
            </a:pPr>
            <a:r>
              <a:rPr kumimoji="0" lang="en-US" b="1" i="0" u="none" strike="noStrike" kern="1200" cap="none" spc="0" normalizeH="0" baseline="0" noProof="0" dirty="0">
                <a:ln>
                  <a:noFill/>
                </a:ln>
                <a:solidFill>
                  <a:srgbClr val="316FD0"/>
                </a:solidFill>
                <a:effectLst/>
                <a:uLnTx/>
                <a:uFillTx/>
                <a:latin typeface="Century Gothic" panose="020B0502020202020204" pitchFamily="34" charset="0"/>
                <a:ea typeface="+mn-ea"/>
                <a:cs typeface="+mn-cs"/>
              </a:rPr>
              <a:t>gluon GPD, gravitational FF </a:t>
            </a:r>
          </a:p>
          <a:p>
            <a:pPr marL="285750" indent="-285750">
              <a:buFont typeface="System Font Regular"/>
              <a:buChar char="-"/>
            </a:pPr>
            <a:r>
              <a:rPr kumimoji="0" lang="en-US" b="1" i="0" u="none" strike="noStrike" kern="1200" cap="none" spc="0" normalizeH="0" baseline="0" noProof="0" dirty="0">
                <a:ln>
                  <a:noFill/>
                </a:ln>
                <a:solidFill>
                  <a:srgbClr val="316FD0"/>
                </a:solidFill>
                <a:effectLst/>
                <a:uLnTx/>
                <a:uFillTx/>
                <a:latin typeface="Century Gothic" panose="020B0502020202020204" pitchFamily="34" charset="0"/>
                <a:ea typeface="+mn-ea"/>
                <a:cs typeface="+mn-cs"/>
              </a:rPr>
              <a:t>mass radius of the proton, </a:t>
            </a:r>
          </a:p>
          <a:p>
            <a:pPr marL="285750" indent="-285750">
              <a:buFont typeface="System Font Regular"/>
              <a:buChar char="-"/>
            </a:pPr>
            <a:r>
              <a:rPr kumimoji="0" lang="en-US" b="1" i="0" u="none" strike="noStrike" kern="1200" cap="none" spc="0" normalizeH="0" baseline="0" noProof="0" dirty="0">
                <a:ln>
                  <a:noFill/>
                </a:ln>
                <a:solidFill>
                  <a:srgbClr val="316FD0"/>
                </a:solidFill>
                <a:effectLst/>
                <a:uLnTx/>
                <a:uFillTx/>
                <a:latin typeface="Century Gothic" panose="020B0502020202020204" pitchFamily="34" charset="0"/>
                <a:ea typeface="+mn-ea"/>
                <a:cs typeface="+mn-cs"/>
              </a:rPr>
              <a:t>anomalous contribution to the proton mass</a:t>
            </a: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p>
        </p:txBody>
      </p:sp>
      <p:grpSp>
        <p:nvGrpSpPr>
          <p:cNvPr id="13" name="Group 12">
            <a:extLst>
              <a:ext uri="{FF2B5EF4-FFF2-40B4-BE49-F238E27FC236}">
                <a16:creationId xmlns:a16="http://schemas.microsoft.com/office/drawing/2014/main" id="{C170DC05-DE27-DCC3-33FC-925A8E706DB3}"/>
              </a:ext>
            </a:extLst>
          </p:cNvPr>
          <p:cNvGrpSpPr/>
          <p:nvPr/>
        </p:nvGrpSpPr>
        <p:grpSpPr>
          <a:xfrm>
            <a:off x="521270" y="2131606"/>
            <a:ext cx="3674199" cy="3165797"/>
            <a:chOff x="3097889" y="2482202"/>
            <a:chExt cx="2778774" cy="2367846"/>
          </a:xfrm>
        </p:grpSpPr>
        <p:pic>
          <p:nvPicPr>
            <p:cNvPr id="7" name="Picture 6" descr="Chart&#10;&#10;Description automatically generated">
              <a:extLst>
                <a:ext uri="{FF2B5EF4-FFF2-40B4-BE49-F238E27FC236}">
                  <a16:creationId xmlns:a16="http://schemas.microsoft.com/office/drawing/2014/main" id="{A30A1243-77AF-1480-6AAE-EF35FD2AD397}"/>
                </a:ext>
              </a:extLst>
            </p:cNvPr>
            <p:cNvPicPr>
              <a:picLocks noChangeAspect="1"/>
            </p:cNvPicPr>
            <p:nvPr/>
          </p:nvPicPr>
          <p:blipFill rotWithShape="1">
            <a:blip r:embed="rId2"/>
            <a:srcRect l="988" t="4367" r="52630" b="40619"/>
            <a:stretch/>
          </p:blipFill>
          <p:spPr>
            <a:xfrm>
              <a:off x="3097889" y="2482202"/>
              <a:ext cx="2778774" cy="2002284"/>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5451D16-F1E2-4487-9F20-D8E999D33E0D}"/>
                    </a:ext>
                  </a:extLst>
                </p:cNvPr>
                <p:cNvSpPr txBox="1"/>
                <p:nvPr/>
              </p:nvSpPr>
              <p:spPr>
                <a:xfrm>
                  <a:off x="3227967" y="4395565"/>
                  <a:ext cx="2518617" cy="4544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D6FFF"/>
                      </a:solidFill>
                      <a:effectLst/>
                      <a:uLnTx/>
                      <a:uFillTx/>
                      <a:latin typeface="Calibri"/>
                      <a:ea typeface="+mn-ea"/>
                      <a:cs typeface="+mn-cs"/>
                    </a:rPr>
                    <a:t>Possible structure at </a:t>
                  </a:r>
                  <a14:m>
                    <m:oMath xmlns:m="http://schemas.openxmlformats.org/officeDocument/2006/math">
                      <m:sSub>
                        <m:sSubPr>
                          <m:ctrlPr>
                            <a:rPr kumimoji="0" lang="ar-AE" sz="1000" b="1" i="1" u="none" strike="noStrike" kern="1200" cap="none" spc="0" normalizeH="0" baseline="0" noProof="0">
                              <a:ln>
                                <a:noFill/>
                              </a:ln>
                              <a:solidFill>
                                <a:srgbClr val="2D6FFF"/>
                              </a:solidFill>
                              <a:effectLst/>
                              <a:uLnTx/>
                              <a:uFillTx/>
                              <a:latin typeface="Cambria Math" panose="02040503050406030204" pitchFamily="18" charset="0"/>
                              <a:ea typeface="+mn-ea"/>
                            </a:rPr>
                          </m:ctrlPr>
                        </m:sSubPr>
                        <m:e>
                          <m:r>
                            <a:rPr kumimoji="0" lang="el-GR" sz="1000" b="1" i="1" u="none" strike="noStrike" kern="1200" cap="none" spc="0" normalizeH="0" baseline="0" noProof="0">
                              <a:ln>
                                <a:noFill/>
                              </a:ln>
                              <a:solidFill>
                                <a:srgbClr val="2D6FFF"/>
                              </a:solidFill>
                              <a:effectLst/>
                              <a:uLnTx/>
                              <a:uFillTx/>
                              <a:latin typeface="Cambria Math" panose="02040503050406030204" pitchFamily="18" charset="0"/>
                              <a:ea typeface="+mn-ea"/>
                              <a:cs typeface="+mn-cs"/>
                            </a:rPr>
                            <m:t>𝜦</m:t>
                          </m:r>
                        </m:e>
                        <m:sub>
                          <m:r>
                            <a:rPr kumimoji="0" lang="ar-AE" sz="1000" b="1" i="1" u="none" strike="noStrike" kern="1200" cap="none" spc="0" normalizeH="0" baseline="0" noProof="0">
                              <a:ln>
                                <a:noFill/>
                              </a:ln>
                              <a:solidFill>
                                <a:srgbClr val="2D6FFF"/>
                              </a:solidFill>
                              <a:effectLst/>
                              <a:uLnTx/>
                              <a:uFillTx/>
                              <a:latin typeface="Cambria Math" panose="02040503050406030204" pitchFamily="18" charset="0"/>
                              <a:ea typeface="+mn-ea"/>
                            </a:rPr>
                            <m:t>𝒄</m:t>
                          </m:r>
                        </m:sub>
                      </m:sSub>
                      <m:sSup>
                        <m:sSupPr>
                          <m:ctrlPr>
                            <a:rPr kumimoji="0" lang="ar-AE" sz="1000" b="1" i="1" u="none" strike="noStrike" kern="1200" cap="none" spc="0" normalizeH="0" baseline="0" noProof="0">
                              <a:ln>
                                <a:noFill/>
                              </a:ln>
                              <a:solidFill>
                                <a:srgbClr val="2D6FFF"/>
                              </a:solidFill>
                              <a:effectLst/>
                              <a:uLnTx/>
                              <a:uFillTx/>
                              <a:latin typeface="Cambria Math" panose="02040503050406030204" pitchFamily="18" charset="0"/>
                              <a:ea typeface="+mn-ea"/>
                            </a:rPr>
                          </m:ctrlPr>
                        </m:sSupPr>
                        <m:e>
                          <m:bar>
                            <m:barPr>
                              <m:pos m:val="top"/>
                              <m:ctrlPr>
                                <a:rPr kumimoji="0" lang="ar-AE" sz="1000" b="1" i="1" u="none" strike="noStrike" kern="1200" cap="none" spc="0" normalizeH="0" baseline="0" noProof="0">
                                  <a:ln>
                                    <a:noFill/>
                                  </a:ln>
                                  <a:solidFill>
                                    <a:srgbClr val="2D6FFF"/>
                                  </a:solidFill>
                                  <a:effectLst/>
                                  <a:uLnTx/>
                                  <a:uFillTx/>
                                  <a:latin typeface="Cambria Math" panose="02040503050406030204" pitchFamily="18" charset="0"/>
                                  <a:ea typeface="+mn-ea"/>
                                </a:rPr>
                              </m:ctrlPr>
                            </m:barPr>
                            <m:e>
                              <m:r>
                                <a:rPr kumimoji="0" lang="ar-AE" sz="1000" b="1" i="1" u="none" strike="noStrike" kern="1200" cap="none" spc="0" normalizeH="0" baseline="0" noProof="0">
                                  <a:ln>
                                    <a:noFill/>
                                  </a:ln>
                                  <a:solidFill>
                                    <a:srgbClr val="2D6FFF"/>
                                  </a:solidFill>
                                  <a:effectLst/>
                                  <a:uLnTx/>
                                  <a:uFillTx/>
                                  <a:latin typeface="Cambria Math" panose="02040503050406030204" pitchFamily="18" charset="0"/>
                                  <a:ea typeface="+mn-ea"/>
                                </a:rPr>
                                <m:t>𝑫</m:t>
                              </m:r>
                            </m:e>
                          </m:bar>
                        </m:e>
                        <m:sup>
                          <m:r>
                            <a:rPr kumimoji="0" lang="ar-AE" sz="1000" b="1" i="1" u="none" strike="noStrike" kern="1200" cap="none" spc="0" normalizeH="0" baseline="0" noProof="0">
                              <a:ln>
                                <a:noFill/>
                              </a:ln>
                              <a:solidFill>
                                <a:srgbClr val="2D6FFF"/>
                              </a:solidFill>
                              <a:effectLst/>
                              <a:uLnTx/>
                              <a:uFillTx/>
                              <a:latin typeface="Cambria Math" panose="02040503050406030204" pitchFamily="18" charset="0"/>
                              <a:ea typeface="+mn-ea"/>
                            </a:rPr>
                            <m:t>(∗)</m:t>
                          </m:r>
                        </m:sup>
                      </m:sSup>
                    </m:oMath>
                  </a14:m>
                  <a:r>
                    <a:rPr kumimoji="0" lang="en-US" sz="1000" b="1" i="0" u="none" strike="noStrike" kern="1200" cap="none" spc="0" normalizeH="0" baseline="0" noProof="0" dirty="0">
                      <a:ln>
                        <a:noFill/>
                      </a:ln>
                      <a:solidFill>
                        <a:srgbClr val="2D6FFF"/>
                      </a:solidFill>
                      <a:effectLst/>
                      <a:uLnTx/>
                      <a:uFillTx/>
                      <a:latin typeface="Century Gothic" panose="020B0502020202020204" pitchFamily="34" charset="0"/>
                      <a:ea typeface="+mn-ea"/>
                      <a:cs typeface="+mn-cs"/>
                    </a:rPr>
                    <a:t>threshold </a:t>
                  </a:r>
                  <a:r>
                    <a:rPr kumimoji="0" lang="en-US" sz="1000" b="1" i="0" u="none" strike="noStrike" kern="1200" cap="none" spc="0" normalizeH="0" baseline="0" noProof="0" dirty="0">
                      <a:ln>
                        <a:noFill/>
                      </a:ln>
                      <a:solidFill>
                        <a:srgbClr val="2D6FFF"/>
                      </a:solidFill>
                      <a:effectLst/>
                      <a:uLnTx/>
                      <a:uFillTx/>
                      <a:latin typeface="Symbol" pitchFamily="2" charset="2"/>
                      <a:ea typeface="+mn-ea"/>
                      <a:cs typeface="+mn-cs"/>
                    </a:rPr>
                    <a:t>s</a:t>
                  </a:r>
                  <a:r>
                    <a:rPr kumimoji="0" lang="en-US" sz="1000" b="1" i="0" u="none" strike="noStrike" kern="1200" cap="none" spc="0" normalizeH="0" baseline="0" noProof="0" dirty="0">
                      <a:ln>
                        <a:noFill/>
                      </a:ln>
                      <a:solidFill>
                        <a:srgbClr val="2D6FFF"/>
                      </a:solidFill>
                      <a:effectLst/>
                      <a:uLnTx/>
                      <a:uFillTx/>
                      <a:latin typeface="Century Gothic" panose="020B0502020202020204" pitchFamily="34" charset="0"/>
                      <a:ea typeface="+mn-ea"/>
                      <a:cs typeface="+mn-cs"/>
                    </a:rPr>
                    <a:t>(8.6-9.6) GeV</a:t>
                  </a:r>
                </a:p>
              </p:txBody>
            </p:sp>
          </mc:Choice>
          <mc:Fallback xmlns="">
            <p:sp>
              <p:nvSpPr>
                <p:cNvPr id="16" name="TextBox 15">
                  <a:extLst>
                    <a:ext uri="{FF2B5EF4-FFF2-40B4-BE49-F238E27FC236}">
                      <a16:creationId xmlns:a16="http://schemas.microsoft.com/office/drawing/2014/main" id="{95451D16-F1E2-4487-9F20-D8E999D33E0D}"/>
                    </a:ext>
                  </a:extLst>
                </p:cNvPr>
                <p:cNvSpPr txBox="1">
                  <a:spLocks noRot="1" noChangeAspect="1" noMove="1" noResize="1" noEditPoints="1" noAdjustHandles="1" noChangeArrowheads="1" noChangeShapeType="1" noTextEdit="1"/>
                </p:cNvSpPr>
                <p:nvPr/>
              </p:nvSpPr>
              <p:spPr>
                <a:xfrm>
                  <a:off x="3227967" y="4395565"/>
                  <a:ext cx="2518617" cy="454483"/>
                </a:xfrm>
                <a:prstGeom prst="rect">
                  <a:avLst/>
                </a:prstGeom>
                <a:blipFill>
                  <a:blip r:embed="rId3"/>
                  <a:stretch>
                    <a:fillRect/>
                  </a:stretch>
                </a:blipFill>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71A7B51E-1316-C629-FF8D-801807067B75}"/>
              </a:ext>
            </a:extLst>
          </p:cNvPr>
          <p:cNvGrpSpPr/>
          <p:nvPr/>
        </p:nvGrpSpPr>
        <p:grpSpPr>
          <a:xfrm>
            <a:off x="4419343" y="2469228"/>
            <a:ext cx="4104826" cy="3230007"/>
            <a:chOff x="5927880" y="2713494"/>
            <a:chExt cx="3142060" cy="2600200"/>
          </a:xfrm>
        </p:grpSpPr>
        <p:pic>
          <p:nvPicPr>
            <p:cNvPr id="2" name="Picture 1" descr="Chart&#10;&#10;Description automatically generated">
              <a:extLst>
                <a:ext uri="{FF2B5EF4-FFF2-40B4-BE49-F238E27FC236}">
                  <a16:creationId xmlns:a16="http://schemas.microsoft.com/office/drawing/2014/main" id="{AA7051F1-11F2-A558-A90E-5D6E47A523F7}"/>
                </a:ext>
              </a:extLst>
            </p:cNvPr>
            <p:cNvPicPr>
              <a:picLocks noChangeAspect="1"/>
            </p:cNvPicPr>
            <p:nvPr/>
          </p:nvPicPr>
          <p:blipFill rotWithShape="1">
            <a:blip r:embed="rId2"/>
            <a:srcRect l="46816" r="739" b="40788"/>
            <a:stretch/>
          </p:blipFill>
          <p:spPr>
            <a:xfrm>
              <a:off x="5927880" y="2713494"/>
              <a:ext cx="3142060" cy="2155055"/>
            </a:xfrm>
            <a:prstGeom prst="rect">
              <a:avLst/>
            </a:prstGeom>
          </p:spPr>
        </p:pic>
        <p:sp>
          <p:nvSpPr>
            <p:cNvPr id="10" name="TextBox 9">
              <a:extLst>
                <a:ext uri="{FF2B5EF4-FFF2-40B4-BE49-F238E27FC236}">
                  <a16:creationId xmlns:a16="http://schemas.microsoft.com/office/drawing/2014/main" id="{00F94999-7ACA-902E-B132-03A0891E1209}"/>
                </a:ext>
              </a:extLst>
            </p:cNvPr>
            <p:cNvSpPr txBox="1"/>
            <p:nvPr/>
          </p:nvSpPr>
          <p:spPr>
            <a:xfrm>
              <a:off x="6212464" y="4842942"/>
              <a:ext cx="2518617" cy="470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a:ea typeface="+mn-ea"/>
                  <a:cs typeface="+mn-cs"/>
                </a:rPr>
                <a:t>Enhancement of d</a:t>
              </a:r>
              <a:r>
                <a:rPr kumimoji="0" lang="en-US" sz="1600" b="0" i="0" u="none" strike="noStrike" kern="1200" cap="none" spc="0" normalizeH="0" baseline="0" noProof="0" dirty="0">
                  <a:ln>
                    <a:noFill/>
                  </a:ln>
                  <a:solidFill>
                    <a:srgbClr val="FF0000"/>
                  </a:solidFill>
                  <a:effectLst/>
                  <a:uLnTx/>
                  <a:uFillTx/>
                  <a:latin typeface="Symbol" pitchFamily="2" charset="2"/>
                  <a:ea typeface="+mn-ea"/>
                  <a:cs typeface="+mn-cs"/>
                </a:rPr>
                <a:t>s</a:t>
              </a:r>
              <a:r>
                <a:rPr kumimoji="0" lang="en-US" sz="1600" b="0" i="0" u="none" strike="noStrike" kern="1200" cap="none" spc="0" normalizeH="0" baseline="0" noProof="0" dirty="0">
                  <a:ln>
                    <a:noFill/>
                  </a:ln>
                  <a:solidFill>
                    <a:srgbClr val="FF0000"/>
                  </a:solidFill>
                  <a:effectLst/>
                  <a:uLnTx/>
                  <a:uFillTx/>
                  <a:latin typeface="Calibri"/>
                  <a:ea typeface="+mn-ea"/>
                  <a:cs typeface="+mn-cs"/>
                </a:rPr>
                <a:t>/dt at high t for the lowest energy slice</a:t>
              </a:r>
            </a:p>
          </p:txBody>
        </p:sp>
      </p:grpSp>
      <p:sp>
        <p:nvSpPr>
          <p:cNvPr id="3" name="TextBox 2">
            <a:extLst>
              <a:ext uri="{FF2B5EF4-FFF2-40B4-BE49-F238E27FC236}">
                <a16:creationId xmlns:a16="http://schemas.microsoft.com/office/drawing/2014/main" id="{F333F916-622A-9EA2-732A-ACD85247E390}"/>
              </a:ext>
            </a:extLst>
          </p:cNvPr>
          <p:cNvSpPr txBox="1"/>
          <p:nvPr/>
        </p:nvSpPr>
        <p:spPr>
          <a:xfrm>
            <a:off x="4121200" y="1102970"/>
            <a:ext cx="30932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..based on some assumptions (mainly 2-g exchange)</a:t>
            </a:r>
          </a:p>
        </p:txBody>
      </p:sp>
      <p:sp>
        <p:nvSpPr>
          <p:cNvPr id="4" name="TextBox 3">
            <a:extLst>
              <a:ext uri="{FF2B5EF4-FFF2-40B4-BE49-F238E27FC236}">
                <a16:creationId xmlns:a16="http://schemas.microsoft.com/office/drawing/2014/main" id="{F8D7BC4C-A25D-87A6-275F-D299AB48BD08}"/>
              </a:ext>
            </a:extLst>
          </p:cNvPr>
          <p:cNvSpPr txBox="1"/>
          <p:nvPr/>
        </p:nvSpPr>
        <p:spPr>
          <a:xfrm>
            <a:off x="4918114" y="5792627"/>
            <a:ext cx="4028423" cy="830997"/>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Can we interpret this as a possible evidence for a s-channel resonance (?) </a:t>
            </a:r>
            <a:r>
              <a:rPr kumimoji="0" lang="en-US" sz="16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Pc</a:t>
            </a:r>
            <a:endParaRPr kumimoji="0" lang="en-US" sz="16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mc:AlternateContent xmlns:mc="http://schemas.openxmlformats.org/markup-compatibility/2006" xmlns:a14="http://schemas.microsoft.com/office/drawing/2010/main">
        <mc:Choice Requires="a14">
          <p:sp>
            <p:nvSpPr>
              <p:cNvPr id="5" name="Two features in the data - possible structures in   at   thresholds and   enhancement at high t - cannot be explained by t-channel (gluon exchange) alone…">
                <a:extLst>
                  <a:ext uri="{FF2B5EF4-FFF2-40B4-BE49-F238E27FC236}">
                    <a16:creationId xmlns:a16="http://schemas.microsoft.com/office/drawing/2014/main" id="{058D4130-7DCC-13D7-E3C6-D0F04446B3B6}"/>
                  </a:ext>
                </a:extLst>
              </p:cNvPr>
              <p:cNvSpPr txBox="1"/>
              <p:nvPr/>
            </p:nvSpPr>
            <p:spPr>
              <a:xfrm>
                <a:off x="406883" y="5123624"/>
                <a:ext cx="2600349" cy="1200329"/>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45719" rIns="45719">
                <a:spAutoFit/>
              </a:bodyPr>
              <a:lstStyle/>
              <a:p>
                <a:pPr marL="285750" marR="0" lvl="0" indent="-285750" algn="l" defTabSz="914400" rtl="0" eaLnBrk="1" fontAlgn="auto" latinLnBrk="0" hangingPunct="1">
                  <a:lnSpc>
                    <a:spcPct val="100000"/>
                  </a:lnSpc>
                  <a:spcBef>
                    <a:spcPts val="0"/>
                  </a:spcBef>
                  <a:spcAft>
                    <a:spcPts val="0"/>
                  </a:spcAft>
                  <a:buClrTx/>
                  <a:buSzPct val="100000"/>
                  <a:buFont typeface="Wingdings" pitchFamily="2" charset="2"/>
                  <a:buChar char="§"/>
                  <a:tabLst/>
                  <a:defRPr sz="1400"/>
                </a:pPr>
                <a:r>
                  <a:rPr kumimoji="0" lang="en-US" sz="12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CANNOT  be explained by t-channel (GLUON EXCHANGE) alone</a:t>
                </a:r>
              </a:p>
              <a:p>
                <a:pPr marL="285750" marR="0" lvl="0" indent="-285750" algn="l" defTabSz="914400" rtl="0" eaLnBrk="1" fontAlgn="auto" latinLnBrk="0" hangingPunct="1">
                  <a:lnSpc>
                    <a:spcPct val="100000"/>
                  </a:lnSpc>
                  <a:spcBef>
                    <a:spcPts val="0"/>
                  </a:spcBef>
                  <a:spcAft>
                    <a:spcPts val="0"/>
                  </a:spcAft>
                  <a:buClrTx/>
                  <a:buSzPct val="100000"/>
                  <a:buFont typeface="Wingdings" pitchFamily="2" charset="2"/>
                  <a:buChar char="§"/>
                  <a:tabLst/>
                  <a:defRPr sz="1400"/>
                </a:pPr>
                <a:r>
                  <a:rPr kumimoji="0" lang="en-US" sz="12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Can have contribution from open-charm exchange to both </a:t>
                </a:r>
                <a14:m>
                  <m:oMath xmlns:m="http://schemas.openxmlformats.org/officeDocument/2006/math">
                    <m:r>
                      <a:rPr kumimoji="0" lang="en-US" sz="12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𝜎</m:t>
                    </m:r>
                  </m:oMath>
                </a14:m>
                <a:r>
                  <a:rPr kumimoji="0" lang="en-US" sz="12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and </a:t>
                </a:r>
                <a14:m>
                  <m:oMath xmlns:m="http://schemas.openxmlformats.org/officeDocument/2006/math">
                    <m:r>
                      <a:rPr kumimoji="0" lang="en-US" sz="12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𝑑</m:t>
                    </m:r>
                    <m:r>
                      <a:rPr kumimoji="0" lang="en-US" sz="12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𝜎</m:t>
                    </m:r>
                    <m:r>
                      <a:rPr kumimoji="0" lang="en-US" sz="12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m:t>
                    </m:r>
                    <m:r>
                      <a:rPr kumimoji="0" lang="en-US" sz="12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𝑑𝑡</m:t>
                    </m:r>
                  </m:oMath>
                </a14:m>
                <a:r>
                  <a:rPr kumimoji="0" lang="en-US" sz="12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at high t</a:t>
                </a:r>
              </a:p>
            </p:txBody>
          </p:sp>
        </mc:Choice>
        <mc:Fallback xmlns="">
          <p:sp>
            <p:nvSpPr>
              <p:cNvPr id="5" name="Two features in the data - possible structures in   at   thresholds and   enhancement at high t - cannot be explained by t-channel (gluon exchange) alone…">
                <a:extLst>
                  <a:ext uri="{FF2B5EF4-FFF2-40B4-BE49-F238E27FC236}">
                    <a16:creationId xmlns:a16="http://schemas.microsoft.com/office/drawing/2014/main" id="{058D4130-7DCC-13D7-E3C6-D0F04446B3B6}"/>
                  </a:ext>
                </a:extLst>
              </p:cNvPr>
              <p:cNvSpPr txBox="1">
                <a:spLocks noRot="1" noChangeAspect="1" noMove="1" noResize="1" noEditPoints="1" noAdjustHandles="1" noChangeArrowheads="1" noChangeShapeType="1" noTextEdit="1"/>
              </p:cNvSpPr>
              <p:nvPr/>
            </p:nvSpPr>
            <p:spPr>
              <a:xfrm>
                <a:off x="406883" y="5123624"/>
                <a:ext cx="2600349" cy="1200329"/>
              </a:xfrm>
              <a:prstGeom prst="rect">
                <a:avLst/>
              </a:prstGeom>
              <a:blipFill>
                <a:blip r:embed="rId4"/>
                <a:stretch>
                  <a:fillRect l="-1456" r="-1456" b="-3125"/>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US">
                    <a:noFill/>
                  </a:rPr>
                  <a:t> </a:t>
                </a:r>
              </a:p>
            </p:txBody>
          </p:sp>
        </mc:Fallback>
      </mc:AlternateContent>
      <p:pic>
        <p:nvPicPr>
          <p:cNvPr id="9" name="Picture 8">
            <a:extLst>
              <a:ext uri="{FF2B5EF4-FFF2-40B4-BE49-F238E27FC236}">
                <a16:creationId xmlns:a16="http://schemas.microsoft.com/office/drawing/2014/main" id="{DB4F8399-CA1A-9FD1-77B3-6AB92D1FD41A}"/>
              </a:ext>
            </a:extLst>
          </p:cNvPr>
          <p:cNvPicPr>
            <a:picLocks noChangeAspect="1"/>
          </p:cNvPicPr>
          <p:nvPr/>
        </p:nvPicPr>
        <p:blipFill>
          <a:blip r:embed="rId5"/>
          <a:stretch>
            <a:fillRect/>
          </a:stretch>
        </p:blipFill>
        <p:spPr>
          <a:xfrm>
            <a:off x="7143797" y="1088202"/>
            <a:ext cx="1664194" cy="1255995"/>
          </a:xfrm>
          <a:prstGeom prst="rect">
            <a:avLst/>
          </a:prstGeom>
        </p:spPr>
      </p:pic>
      <p:pic>
        <p:nvPicPr>
          <p:cNvPr id="12" name="openc_diagram.jpg" descr="openc_diagram.jpg">
            <a:extLst>
              <a:ext uri="{FF2B5EF4-FFF2-40B4-BE49-F238E27FC236}">
                <a16:creationId xmlns:a16="http://schemas.microsoft.com/office/drawing/2014/main" id="{96BF8B04-0AAA-BD1B-F38F-77035C8678B9}"/>
              </a:ext>
            </a:extLst>
          </p:cNvPr>
          <p:cNvPicPr>
            <a:picLocks noChangeAspect="1"/>
          </p:cNvPicPr>
          <p:nvPr/>
        </p:nvPicPr>
        <p:blipFill rotWithShape="1">
          <a:blip r:embed="rId6"/>
          <a:srcRect l="14897" t="2473" r="10252" b="24062"/>
          <a:stretch/>
        </p:blipFill>
        <p:spPr>
          <a:xfrm>
            <a:off x="3140869" y="5196968"/>
            <a:ext cx="1528353" cy="1053640"/>
          </a:xfrm>
          <a:prstGeom prst="rect">
            <a:avLst/>
          </a:prstGeom>
          <a:ln w="12700">
            <a:miter lim="400000"/>
          </a:ln>
        </p:spPr>
      </p:pic>
      <p:sp>
        <p:nvSpPr>
          <p:cNvPr id="14" name="TextBox 13">
            <a:extLst>
              <a:ext uri="{FF2B5EF4-FFF2-40B4-BE49-F238E27FC236}">
                <a16:creationId xmlns:a16="http://schemas.microsoft.com/office/drawing/2014/main" id="{4062C308-4765-94E0-3149-01C4326620CE}"/>
              </a:ext>
            </a:extLst>
          </p:cNvPr>
          <p:cNvSpPr txBox="1"/>
          <p:nvPr/>
        </p:nvSpPr>
        <p:spPr>
          <a:xfrm>
            <a:off x="233569" y="6485125"/>
            <a:ext cx="3211143" cy="276999"/>
          </a:xfrm>
          <a:prstGeom prst="rect">
            <a:avLst/>
          </a:prstGeom>
          <a:noFill/>
        </p:spPr>
        <p:txBody>
          <a:bodyPr wrap="square" rtlCol="0">
            <a:spAutoFit/>
          </a:bodyPr>
          <a:lstStyle/>
          <a:p>
            <a:r>
              <a:rPr lang="en-US" sz="1200" i="1" dirty="0"/>
              <a:t>Phys. Rev. C</a:t>
            </a:r>
            <a:r>
              <a:rPr lang="en-US" sz="1200" dirty="0"/>
              <a:t> 108 (2023) 2, 025201</a:t>
            </a:r>
          </a:p>
        </p:txBody>
      </p:sp>
    </p:spTree>
    <p:extLst>
      <p:ext uri="{BB962C8B-B14F-4D97-AF65-F5344CB8AC3E}">
        <p14:creationId xmlns:p14="http://schemas.microsoft.com/office/powerpoint/2010/main" val="3628899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2BCE1A-FC55-1003-C918-56CCA541E3CA}"/>
              </a:ext>
            </a:extLst>
          </p:cNvPr>
          <p:cNvSpPr>
            <a:spLocks noGrp="1"/>
          </p:cNvSpPr>
          <p:nvPr>
            <p:ph type="sldNum" sz="quarter" idx="12"/>
          </p:nvPr>
        </p:nvSpPr>
        <p:spPr/>
        <p:txBody>
          <a:bodyPr/>
          <a:lstStyle/>
          <a:p>
            <a:fld id="{07E1C93C-5050-FC42-8F10-D22D4F119D13}" type="slidenum">
              <a:rPr lang="en-US" smtClean="0"/>
              <a:pPr/>
              <a:t>25</a:t>
            </a:fld>
            <a:endParaRPr lang="en-US" dirty="0"/>
          </a:p>
        </p:txBody>
      </p:sp>
      <p:sp>
        <p:nvSpPr>
          <p:cNvPr id="6" name="Slide Number Placeholder 4">
            <a:extLst>
              <a:ext uri="{FF2B5EF4-FFF2-40B4-BE49-F238E27FC236}">
                <a16:creationId xmlns:a16="http://schemas.microsoft.com/office/drawing/2014/main" id="{3E5050E1-18F6-AB96-0DB2-AD0B71ADABC2}"/>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25</a:t>
            </a:fld>
            <a:endParaRPr lang="en-US" dirty="0"/>
          </a:p>
        </p:txBody>
      </p:sp>
      <p:sp>
        <p:nvSpPr>
          <p:cNvPr id="7" name="Slide Number Placeholder 4">
            <a:extLst>
              <a:ext uri="{FF2B5EF4-FFF2-40B4-BE49-F238E27FC236}">
                <a16:creationId xmlns:a16="http://schemas.microsoft.com/office/drawing/2014/main" id="{F41B4D9E-AC46-CE07-0AB4-16D8F5011DDB}"/>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25</a:t>
            </a:fld>
            <a:endParaRPr lang="en-US" dirty="0">
              <a:solidFill>
                <a:srgbClr val="000000"/>
              </a:solidFill>
            </a:endParaRPr>
          </a:p>
        </p:txBody>
      </p:sp>
      <p:pic>
        <p:nvPicPr>
          <p:cNvPr id="8" name="Picture 7" descr="A picture containing text&#10;&#10;Description automatically generated">
            <a:extLst>
              <a:ext uri="{FF2B5EF4-FFF2-40B4-BE49-F238E27FC236}">
                <a16:creationId xmlns:a16="http://schemas.microsoft.com/office/drawing/2014/main" id="{D8F02D16-3FDE-C1A5-4A61-6E32E52FEEA0}"/>
              </a:ext>
            </a:extLst>
          </p:cNvPr>
          <p:cNvPicPr>
            <a:picLocks noChangeAspect="1"/>
          </p:cNvPicPr>
          <p:nvPr/>
        </p:nvPicPr>
        <p:blipFill rotWithShape="1">
          <a:blip r:embed="rId2"/>
          <a:srcRect l="16629" t="16721"/>
          <a:stretch/>
        </p:blipFill>
        <p:spPr>
          <a:xfrm>
            <a:off x="110908" y="1453494"/>
            <a:ext cx="6815428" cy="3782168"/>
          </a:xfrm>
          <a:prstGeom prst="rect">
            <a:avLst/>
          </a:prstGeom>
        </p:spPr>
      </p:pic>
      <p:sp>
        <p:nvSpPr>
          <p:cNvPr id="12" name="TextBox 11">
            <a:extLst>
              <a:ext uri="{FF2B5EF4-FFF2-40B4-BE49-F238E27FC236}">
                <a16:creationId xmlns:a16="http://schemas.microsoft.com/office/drawing/2014/main" id="{3B7B9298-5529-04E6-2100-33ADDAA71E18}"/>
              </a:ext>
            </a:extLst>
          </p:cNvPr>
          <p:cNvSpPr txBox="1"/>
          <p:nvPr/>
        </p:nvSpPr>
        <p:spPr>
          <a:xfrm>
            <a:off x="5291166" y="940313"/>
            <a:ext cx="3764502" cy="646331"/>
          </a:xfrm>
          <a:prstGeom prst="rect">
            <a:avLst/>
          </a:prstGeom>
          <a:noFill/>
        </p:spPr>
        <p:txBody>
          <a:bodyPr wrap="square">
            <a:spAutoFit/>
          </a:bodyPr>
          <a:lstStyle/>
          <a:p>
            <a:pPr marL="171450" indent="-171450">
              <a:buFont typeface="System Font Regular"/>
              <a:buChar char="-"/>
            </a:pPr>
            <a:r>
              <a:rPr lang="en-US" dirty="0">
                <a:effectLst/>
                <a:latin typeface="Century Gothic" panose="020B0502020202020204" pitchFamily="34" charset="0"/>
              </a:rPr>
              <a:t>Separation of SFs highly non-trivial</a:t>
            </a:r>
            <a:r>
              <a:rPr lang="en-US" sz="1600" dirty="0">
                <a:latin typeface="Century Gothic" panose="020B0502020202020204" pitchFamily="34" charset="0"/>
              </a:rPr>
              <a:t>!</a:t>
            </a:r>
            <a:endParaRPr lang="en-US" sz="1600" dirty="0">
              <a:effectLst/>
              <a:latin typeface="Century Gothic" panose="020B0502020202020204" pitchFamily="34" charset="0"/>
            </a:endParaRPr>
          </a:p>
        </p:txBody>
      </p:sp>
      <p:grpSp>
        <p:nvGrpSpPr>
          <p:cNvPr id="15" name="Group 14">
            <a:extLst>
              <a:ext uri="{FF2B5EF4-FFF2-40B4-BE49-F238E27FC236}">
                <a16:creationId xmlns:a16="http://schemas.microsoft.com/office/drawing/2014/main" id="{8FFE1054-75F3-75ED-D7EC-F3FF4A3C2DCD}"/>
              </a:ext>
            </a:extLst>
          </p:cNvPr>
          <p:cNvGrpSpPr/>
          <p:nvPr/>
        </p:nvGrpSpPr>
        <p:grpSpPr>
          <a:xfrm>
            <a:off x="5196050" y="1650166"/>
            <a:ext cx="3859618" cy="2617808"/>
            <a:chOff x="5131764" y="825609"/>
            <a:chExt cx="3120233" cy="2111966"/>
          </a:xfrm>
        </p:grpSpPr>
        <p:pic>
          <p:nvPicPr>
            <p:cNvPr id="16" name="Picture 15">
              <a:extLst>
                <a:ext uri="{FF2B5EF4-FFF2-40B4-BE49-F238E27FC236}">
                  <a16:creationId xmlns:a16="http://schemas.microsoft.com/office/drawing/2014/main" id="{92C7FDE6-AAAD-7445-C7C3-4A04C4747270}"/>
                </a:ext>
              </a:extLst>
            </p:cNvPr>
            <p:cNvPicPr>
              <a:picLocks noChangeAspect="1"/>
            </p:cNvPicPr>
            <p:nvPr/>
          </p:nvPicPr>
          <p:blipFill>
            <a:blip r:embed="rId3"/>
            <a:stretch>
              <a:fillRect/>
            </a:stretch>
          </p:blipFill>
          <p:spPr>
            <a:xfrm>
              <a:off x="5131764" y="825609"/>
              <a:ext cx="3084022" cy="2111966"/>
            </a:xfrm>
            <a:prstGeom prst="rect">
              <a:avLst/>
            </a:prstGeom>
          </p:spPr>
        </p:pic>
        <p:sp>
          <p:nvSpPr>
            <p:cNvPr id="17" name="TextBox 16">
              <a:extLst>
                <a:ext uri="{FF2B5EF4-FFF2-40B4-BE49-F238E27FC236}">
                  <a16:creationId xmlns:a16="http://schemas.microsoft.com/office/drawing/2014/main" id="{F18FB604-6DAE-365A-8B6A-1EA5753E2053}"/>
                </a:ext>
              </a:extLst>
            </p:cNvPr>
            <p:cNvSpPr txBox="1"/>
            <p:nvPr/>
          </p:nvSpPr>
          <p:spPr>
            <a:xfrm>
              <a:off x="7391782" y="944710"/>
              <a:ext cx="651140" cy="307777"/>
            </a:xfrm>
            <a:prstGeom prst="rect">
              <a:avLst/>
            </a:prstGeom>
            <a:noFill/>
          </p:spPr>
          <p:txBody>
            <a:bodyPr wrap="none" rtlCol="0">
              <a:spAutoFit/>
            </a:bodyPr>
            <a:lstStyle/>
            <a:p>
              <a:r>
                <a:rPr lang="en-US" sz="1400" dirty="0">
                  <a:latin typeface="Century Gothic" panose="020B0502020202020204" pitchFamily="34" charset="0"/>
                </a:rPr>
                <a:t>X=0.3</a:t>
              </a:r>
            </a:p>
          </p:txBody>
        </p:sp>
        <p:sp>
          <p:nvSpPr>
            <p:cNvPr id="18" name="TextBox 17">
              <a:extLst>
                <a:ext uri="{FF2B5EF4-FFF2-40B4-BE49-F238E27FC236}">
                  <a16:creationId xmlns:a16="http://schemas.microsoft.com/office/drawing/2014/main" id="{A02C97F9-D06C-807B-C589-9A6F25DD0DEC}"/>
                </a:ext>
              </a:extLst>
            </p:cNvPr>
            <p:cNvSpPr txBox="1"/>
            <p:nvPr/>
          </p:nvSpPr>
          <p:spPr>
            <a:xfrm>
              <a:off x="7285748" y="1731160"/>
              <a:ext cx="818433" cy="246221"/>
            </a:xfrm>
            <a:prstGeom prst="rect">
              <a:avLst/>
            </a:prstGeom>
            <a:noFill/>
          </p:spPr>
          <p:txBody>
            <a:bodyPr wrap="square">
              <a:spAutoFit/>
            </a:bodyPr>
            <a:lstStyle/>
            <a:p>
              <a:r>
                <a:rPr lang="en-US" sz="1000" b="1" dirty="0">
                  <a:effectLst/>
                  <a:latin typeface="Century Gothic" panose="020B0502020202020204" pitchFamily="34" charset="0"/>
                </a:rPr>
                <a:t>EIC 5x41</a:t>
              </a:r>
            </a:p>
          </p:txBody>
        </p:sp>
        <p:pic>
          <p:nvPicPr>
            <p:cNvPr id="19" name="Picture 18">
              <a:extLst>
                <a:ext uri="{FF2B5EF4-FFF2-40B4-BE49-F238E27FC236}">
                  <a16:creationId xmlns:a16="http://schemas.microsoft.com/office/drawing/2014/main" id="{7D6B204B-BEED-AC07-E84D-57728E43424D}"/>
                </a:ext>
              </a:extLst>
            </p:cNvPr>
            <p:cNvPicPr>
              <a:picLocks noChangeAspect="1"/>
            </p:cNvPicPr>
            <p:nvPr/>
          </p:nvPicPr>
          <p:blipFill>
            <a:blip r:embed="rId4"/>
            <a:stretch>
              <a:fillRect/>
            </a:stretch>
          </p:blipFill>
          <p:spPr>
            <a:xfrm>
              <a:off x="6608190" y="1369434"/>
              <a:ext cx="1434732" cy="257121"/>
            </a:xfrm>
            <a:prstGeom prst="rect">
              <a:avLst/>
            </a:prstGeom>
          </p:spPr>
        </p:pic>
        <p:pic>
          <p:nvPicPr>
            <p:cNvPr id="20" name="Picture 19">
              <a:extLst>
                <a:ext uri="{FF2B5EF4-FFF2-40B4-BE49-F238E27FC236}">
                  <a16:creationId xmlns:a16="http://schemas.microsoft.com/office/drawing/2014/main" id="{386CB820-F715-1751-E848-1A40A2CA34CE}"/>
                </a:ext>
              </a:extLst>
            </p:cNvPr>
            <p:cNvPicPr>
              <a:picLocks noChangeAspect="1"/>
            </p:cNvPicPr>
            <p:nvPr/>
          </p:nvPicPr>
          <p:blipFill>
            <a:blip r:embed="rId5"/>
            <a:stretch>
              <a:fillRect/>
            </a:stretch>
          </p:blipFill>
          <p:spPr>
            <a:xfrm>
              <a:off x="6608190" y="1109715"/>
              <a:ext cx="421660" cy="217858"/>
            </a:xfrm>
            <a:prstGeom prst="rect">
              <a:avLst/>
            </a:prstGeom>
          </p:spPr>
        </p:pic>
        <p:sp>
          <p:nvSpPr>
            <p:cNvPr id="21" name="TextBox 20">
              <a:extLst>
                <a:ext uri="{FF2B5EF4-FFF2-40B4-BE49-F238E27FC236}">
                  <a16:creationId xmlns:a16="http://schemas.microsoft.com/office/drawing/2014/main" id="{BCD875DE-3854-8B9D-2778-DC5EE7C874D6}"/>
                </a:ext>
              </a:extLst>
            </p:cNvPr>
            <p:cNvSpPr txBox="1"/>
            <p:nvPr/>
          </p:nvSpPr>
          <p:spPr>
            <a:xfrm>
              <a:off x="7255001" y="2375234"/>
              <a:ext cx="996996" cy="246221"/>
            </a:xfrm>
            <a:prstGeom prst="rect">
              <a:avLst/>
            </a:prstGeom>
            <a:noFill/>
          </p:spPr>
          <p:txBody>
            <a:bodyPr wrap="square">
              <a:spAutoFit/>
            </a:bodyPr>
            <a:lstStyle/>
            <a:p>
              <a:r>
                <a:rPr lang="en-US" sz="1000" b="1" dirty="0">
                  <a:effectLst/>
                  <a:latin typeface="Century Gothic" panose="020B0502020202020204" pitchFamily="34" charset="0"/>
                </a:rPr>
                <a:t>EIC 18x275</a:t>
              </a:r>
            </a:p>
          </p:txBody>
        </p:sp>
        <p:sp>
          <p:nvSpPr>
            <p:cNvPr id="22" name="TextBox 21">
              <a:extLst>
                <a:ext uri="{FF2B5EF4-FFF2-40B4-BE49-F238E27FC236}">
                  <a16:creationId xmlns:a16="http://schemas.microsoft.com/office/drawing/2014/main" id="{23FB605F-26BE-61A5-16AC-7C54E49A4FD8}"/>
                </a:ext>
              </a:extLst>
            </p:cNvPr>
            <p:cNvSpPr txBox="1"/>
            <p:nvPr/>
          </p:nvSpPr>
          <p:spPr>
            <a:xfrm>
              <a:off x="5479212" y="873503"/>
              <a:ext cx="818433" cy="246221"/>
            </a:xfrm>
            <a:prstGeom prst="rect">
              <a:avLst/>
            </a:prstGeom>
            <a:noFill/>
          </p:spPr>
          <p:txBody>
            <a:bodyPr wrap="square">
              <a:spAutoFit/>
            </a:bodyPr>
            <a:lstStyle/>
            <a:p>
              <a:r>
                <a:rPr lang="en-US" sz="1000" b="1" dirty="0">
                  <a:effectLst/>
                  <a:latin typeface="Century Gothic" panose="020B0502020202020204" pitchFamily="34" charset="0"/>
                </a:rPr>
                <a:t>CLAS12</a:t>
              </a:r>
            </a:p>
          </p:txBody>
        </p:sp>
        <p:sp>
          <p:nvSpPr>
            <p:cNvPr id="23" name="TextBox 22">
              <a:extLst>
                <a:ext uri="{FF2B5EF4-FFF2-40B4-BE49-F238E27FC236}">
                  <a16:creationId xmlns:a16="http://schemas.microsoft.com/office/drawing/2014/main" id="{61F4F6AA-7E3B-56E0-89FE-2F7402555995}"/>
                </a:ext>
              </a:extLst>
            </p:cNvPr>
            <p:cNvSpPr txBox="1"/>
            <p:nvPr/>
          </p:nvSpPr>
          <p:spPr>
            <a:xfrm>
              <a:off x="5888428" y="1024810"/>
              <a:ext cx="818433" cy="246221"/>
            </a:xfrm>
            <a:prstGeom prst="rect">
              <a:avLst/>
            </a:prstGeom>
            <a:noFill/>
          </p:spPr>
          <p:txBody>
            <a:bodyPr wrap="square">
              <a:spAutoFit/>
            </a:bodyPr>
            <a:lstStyle/>
            <a:p>
              <a:r>
                <a:rPr lang="en-US" sz="1000" b="1" dirty="0">
                  <a:effectLst/>
                  <a:latin typeface="Century Gothic" panose="020B0502020202020204" pitchFamily="34" charset="0"/>
                </a:rPr>
                <a:t>CLAS24</a:t>
              </a:r>
            </a:p>
          </p:txBody>
        </p:sp>
      </p:grpSp>
      <p:sp>
        <p:nvSpPr>
          <p:cNvPr id="28" name="Title 12">
            <a:extLst>
              <a:ext uri="{FF2B5EF4-FFF2-40B4-BE49-F238E27FC236}">
                <a16:creationId xmlns:a16="http://schemas.microsoft.com/office/drawing/2014/main" id="{7CC6207A-36AD-A02F-4B1A-6C9964EC1844}"/>
              </a:ext>
            </a:extLst>
          </p:cNvPr>
          <p:cNvSpPr>
            <a:spLocks noGrp="1"/>
          </p:cNvSpPr>
          <p:nvPr>
            <p:ph type="title"/>
          </p:nvPr>
        </p:nvSpPr>
        <p:spPr>
          <a:xfrm>
            <a:off x="386037" y="145199"/>
            <a:ext cx="9144000" cy="487490"/>
          </a:xfrm>
        </p:spPr>
        <p:txBody>
          <a:bodyPr>
            <a:noAutofit/>
          </a:bodyPr>
          <a:lstStyle/>
          <a:p>
            <a:r>
              <a:rPr lang="en-US" sz="2800" b="0" dirty="0">
                <a:solidFill>
                  <a:schemeClr val="accent1"/>
                </a:solidFill>
                <a:latin typeface="Avenir Roman" panose="02000503020000020003" pitchFamily="2" charset="0"/>
              </a:rPr>
              <a:t>Nucleon Structure in 3D</a:t>
            </a:r>
            <a:endParaRPr lang="en-US" sz="4400" b="0" dirty="0">
              <a:solidFill>
                <a:schemeClr val="accent1"/>
              </a:solidFill>
              <a:latin typeface="Avenir Roman" panose="02000503020000020003" pitchFamily="2" charset="0"/>
            </a:endParaRPr>
          </a:p>
        </p:txBody>
      </p:sp>
      <p:sp>
        <p:nvSpPr>
          <p:cNvPr id="9" name="TextBox 8">
            <a:extLst>
              <a:ext uri="{FF2B5EF4-FFF2-40B4-BE49-F238E27FC236}">
                <a16:creationId xmlns:a16="http://schemas.microsoft.com/office/drawing/2014/main" id="{ADEE5808-8174-50C5-FCC2-9DCB21D7EC0C}"/>
              </a:ext>
            </a:extLst>
          </p:cNvPr>
          <p:cNvSpPr txBox="1"/>
          <p:nvPr/>
        </p:nvSpPr>
        <p:spPr>
          <a:xfrm>
            <a:off x="172991" y="5453292"/>
            <a:ext cx="8837886" cy="969496"/>
          </a:xfrm>
          <a:prstGeom prst="rect">
            <a:avLst/>
          </a:prstGeom>
          <a:noFill/>
        </p:spPr>
        <p:txBody>
          <a:bodyPr wrap="square">
            <a:spAutoFit/>
          </a:bodyPr>
          <a:lstStyle/>
          <a:p>
            <a:endParaRPr lang="en-US" sz="900" b="1" dirty="0">
              <a:solidFill>
                <a:srgbClr val="00B050"/>
              </a:solidFill>
              <a:latin typeface="Century Gothic" panose="020B0502020202020204" pitchFamily="34" charset="0"/>
            </a:endParaRPr>
          </a:p>
          <a:p>
            <a:r>
              <a:rPr lang="en-US" sz="1600" b="1" dirty="0">
                <a:solidFill>
                  <a:srgbClr val="00B050"/>
                </a:solidFill>
                <a:latin typeface="Century Gothic" panose="020B0502020202020204" pitchFamily="34" charset="0"/>
              </a:rPr>
              <a:t>will increase our ability to measure a variety of SIDIS SFs across an enhanced </a:t>
            </a:r>
            <a:r>
              <a:rPr lang="en-US" sz="1600" b="1" dirty="0">
                <a:solidFill>
                  <a:schemeClr val="accent1"/>
                </a:solidFill>
                <a:latin typeface="Century Gothic" panose="020B0502020202020204" pitchFamily="34" charset="0"/>
              </a:rPr>
              <a:t>multidimensional phase space </a:t>
            </a:r>
            <a:r>
              <a:rPr lang="en-US" sz="1600" b="1" dirty="0">
                <a:solidFill>
                  <a:srgbClr val="00B050"/>
                </a:solidFill>
                <a:latin typeface="Century Gothic" panose="020B0502020202020204" pitchFamily="34" charset="0"/>
              </a:rPr>
              <a:t>– the only way to test and validate our understanding and interpretation of SIDIS reactions.</a:t>
            </a:r>
          </a:p>
        </p:txBody>
      </p:sp>
      <p:sp>
        <p:nvSpPr>
          <p:cNvPr id="11" name="TextBox 10">
            <a:extLst>
              <a:ext uri="{FF2B5EF4-FFF2-40B4-BE49-F238E27FC236}">
                <a16:creationId xmlns:a16="http://schemas.microsoft.com/office/drawing/2014/main" id="{DCBD44EA-E888-EB4B-3057-EAB2A3895C5A}"/>
              </a:ext>
            </a:extLst>
          </p:cNvPr>
          <p:cNvSpPr txBox="1"/>
          <p:nvPr/>
        </p:nvSpPr>
        <p:spPr>
          <a:xfrm>
            <a:off x="2358654" y="5235662"/>
            <a:ext cx="8556553" cy="338554"/>
          </a:xfrm>
          <a:prstGeom prst="rect">
            <a:avLst/>
          </a:prstGeom>
          <a:noFill/>
        </p:spPr>
        <p:txBody>
          <a:bodyPr wrap="square">
            <a:spAutoFit/>
          </a:bodyPr>
          <a:lstStyle/>
          <a:p>
            <a:r>
              <a:rPr lang="en-US" sz="1600" b="1" u="sng" dirty="0">
                <a:latin typeface="Century Gothic" panose="020B0502020202020204" pitchFamily="34" charset="0"/>
              </a:rPr>
              <a:t>A combined 11, 22 GeV and EIC SIDIS program</a:t>
            </a:r>
          </a:p>
        </p:txBody>
      </p:sp>
      <p:sp>
        <p:nvSpPr>
          <p:cNvPr id="2" name="TextBox 1">
            <a:extLst>
              <a:ext uri="{FF2B5EF4-FFF2-40B4-BE49-F238E27FC236}">
                <a16:creationId xmlns:a16="http://schemas.microsoft.com/office/drawing/2014/main" id="{DAC8E15F-EDCD-03DD-BD32-6D0F92A41677}"/>
              </a:ext>
            </a:extLst>
          </p:cNvPr>
          <p:cNvSpPr txBox="1"/>
          <p:nvPr/>
        </p:nvSpPr>
        <p:spPr>
          <a:xfrm>
            <a:off x="386037" y="926289"/>
            <a:ext cx="3074539" cy="461665"/>
          </a:xfrm>
          <a:prstGeom prst="rect">
            <a:avLst/>
          </a:prstGeom>
          <a:noFill/>
        </p:spPr>
        <p:txBody>
          <a:bodyPr wrap="square">
            <a:spAutoFit/>
          </a:bodyPr>
          <a:lstStyle/>
          <a:p>
            <a:r>
              <a:rPr lang="en-US" sz="2400" dirty="0">
                <a:solidFill>
                  <a:srgbClr val="7030A0"/>
                </a:solidFill>
                <a:latin typeface="Century Gothic" panose="020B0502020202020204" pitchFamily="34" charset="0"/>
              </a:rPr>
              <a:t>SIDIS cross section</a:t>
            </a:r>
          </a:p>
        </p:txBody>
      </p:sp>
      <p:sp>
        <p:nvSpPr>
          <p:cNvPr id="3" name="TextBox 2">
            <a:extLst>
              <a:ext uri="{FF2B5EF4-FFF2-40B4-BE49-F238E27FC236}">
                <a16:creationId xmlns:a16="http://schemas.microsoft.com/office/drawing/2014/main" id="{5380ED74-8885-5449-839F-65A3BF3FDC40}"/>
              </a:ext>
            </a:extLst>
          </p:cNvPr>
          <p:cNvSpPr txBox="1"/>
          <p:nvPr/>
        </p:nvSpPr>
        <p:spPr>
          <a:xfrm>
            <a:off x="2635730" y="1379266"/>
            <a:ext cx="2560320" cy="400110"/>
          </a:xfrm>
          <a:prstGeom prst="rect">
            <a:avLst/>
          </a:prstGeom>
          <a:noFill/>
        </p:spPr>
        <p:txBody>
          <a:bodyPr wrap="square" rtlCol="0">
            <a:spAutoFit/>
          </a:bodyPr>
          <a:lstStyle/>
          <a:p>
            <a:r>
              <a:rPr lang="en-US" sz="2000" b="1" dirty="0">
                <a:solidFill>
                  <a:srgbClr val="00B050"/>
                </a:solidFill>
                <a:latin typeface="Symbol" pitchFamily="2" charset="2"/>
              </a:rPr>
              <a:t>s</a:t>
            </a:r>
            <a:r>
              <a:rPr lang="en-US" sz="2000" b="1" dirty="0">
                <a:solidFill>
                  <a:srgbClr val="00B050"/>
                </a:solidFill>
              </a:rPr>
              <a:t> = f ( x , Q</a:t>
            </a:r>
            <a:r>
              <a:rPr lang="en-US" sz="2000" b="1" baseline="30000" dirty="0">
                <a:solidFill>
                  <a:srgbClr val="00B050"/>
                </a:solidFill>
              </a:rPr>
              <a:t>2</a:t>
            </a:r>
            <a:r>
              <a:rPr lang="en-US" sz="2000" b="1" dirty="0">
                <a:solidFill>
                  <a:srgbClr val="00B050"/>
                </a:solidFill>
              </a:rPr>
              <a:t> , z , P</a:t>
            </a:r>
            <a:r>
              <a:rPr lang="en-US" sz="2000" b="1" baseline="-25000" dirty="0">
                <a:solidFill>
                  <a:srgbClr val="00B050"/>
                </a:solidFill>
              </a:rPr>
              <a:t>T</a:t>
            </a:r>
            <a:r>
              <a:rPr lang="en-US" sz="2000" b="1" dirty="0">
                <a:solidFill>
                  <a:srgbClr val="00B050"/>
                </a:solidFill>
              </a:rPr>
              <a:t>)</a:t>
            </a:r>
          </a:p>
        </p:txBody>
      </p:sp>
    </p:spTree>
    <p:extLst>
      <p:ext uri="{BB962C8B-B14F-4D97-AF65-F5344CB8AC3E}">
        <p14:creationId xmlns:p14="http://schemas.microsoft.com/office/powerpoint/2010/main" val="2331069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2BCE1A-FC55-1003-C918-56CCA541E3CA}"/>
              </a:ext>
            </a:extLst>
          </p:cNvPr>
          <p:cNvSpPr>
            <a:spLocks noGrp="1"/>
          </p:cNvSpPr>
          <p:nvPr>
            <p:ph type="sldNum" sz="quarter" idx="12"/>
          </p:nvPr>
        </p:nvSpPr>
        <p:spPr/>
        <p:txBody>
          <a:bodyPr/>
          <a:lstStyle/>
          <a:p>
            <a:fld id="{07E1C93C-5050-FC42-8F10-D22D4F119D13}" type="slidenum">
              <a:rPr lang="en-US" smtClean="0"/>
              <a:pPr/>
              <a:t>26</a:t>
            </a:fld>
            <a:endParaRPr lang="en-US" dirty="0"/>
          </a:p>
        </p:txBody>
      </p:sp>
      <p:sp>
        <p:nvSpPr>
          <p:cNvPr id="4" name="Title 12">
            <a:extLst>
              <a:ext uri="{FF2B5EF4-FFF2-40B4-BE49-F238E27FC236}">
                <a16:creationId xmlns:a16="http://schemas.microsoft.com/office/drawing/2014/main" id="{3D9559C6-1E59-FEEB-E8D9-C8736444C0F0}"/>
              </a:ext>
            </a:extLst>
          </p:cNvPr>
          <p:cNvSpPr>
            <a:spLocks noGrp="1"/>
          </p:cNvSpPr>
          <p:nvPr>
            <p:ph type="title"/>
          </p:nvPr>
        </p:nvSpPr>
        <p:spPr>
          <a:xfrm>
            <a:off x="-21096" y="198674"/>
            <a:ext cx="9144000" cy="365618"/>
          </a:xfrm>
        </p:spPr>
        <p:txBody>
          <a:bodyPr>
            <a:noAutofit/>
          </a:bodyPr>
          <a:lstStyle/>
          <a:p>
            <a:pPr algn="ctr"/>
            <a:r>
              <a:rPr lang="en-US" sz="3000" dirty="0">
                <a:latin typeface="+mn-lt"/>
              </a:rPr>
              <a:t>TMDs</a:t>
            </a:r>
            <a:r>
              <a:rPr lang="en-US" sz="3000" b="0" dirty="0">
                <a:latin typeface="+mn-lt"/>
              </a:rPr>
              <a:t>: </a:t>
            </a:r>
            <a:r>
              <a:rPr lang="en-US" sz="3000" dirty="0">
                <a:latin typeface="+mn-lt"/>
              </a:rPr>
              <a:t>High Statistics Crucial! </a:t>
            </a:r>
          </a:p>
        </p:txBody>
      </p:sp>
      <p:pic>
        <p:nvPicPr>
          <p:cNvPr id="14" name="Picture 13">
            <a:extLst>
              <a:ext uri="{FF2B5EF4-FFF2-40B4-BE49-F238E27FC236}">
                <a16:creationId xmlns:a16="http://schemas.microsoft.com/office/drawing/2014/main" id="{1E0028DB-012C-115E-981D-2165688730AB}"/>
              </a:ext>
            </a:extLst>
          </p:cNvPr>
          <p:cNvPicPr>
            <a:picLocks noChangeAspect="1"/>
          </p:cNvPicPr>
          <p:nvPr/>
        </p:nvPicPr>
        <p:blipFill rotWithShape="1">
          <a:blip r:embed="rId3"/>
          <a:srcRect l="60703"/>
          <a:stretch/>
        </p:blipFill>
        <p:spPr>
          <a:xfrm>
            <a:off x="4759720" y="2863976"/>
            <a:ext cx="2826167" cy="3212348"/>
          </a:xfrm>
          <a:prstGeom prst="rect">
            <a:avLst/>
          </a:prstGeom>
        </p:spPr>
      </p:pic>
      <p:sp>
        <p:nvSpPr>
          <p:cNvPr id="15" name="TextBox 14">
            <a:extLst>
              <a:ext uri="{FF2B5EF4-FFF2-40B4-BE49-F238E27FC236}">
                <a16:creationId xmlns:a16="http://schemas.microsoft.com/office/drawing/2014/main" id="{6F35AFF1-DC4C-C344-E767-3FAB55833B90}"/>
              </a:ext>
            </a:extLst>
          </p:cNvPr>
          <p:cNvSpPr txBox="1"/>
          <p:nvPr/>
        </p:nvSpPr>
        <p:spPr>
          <a:xfrm>
            <a:off x="6283401" y="4844382"/>
            <a:ext cx="2506617" cy="1569660"/>
          </a:xfrm>
          <a:prstGeom prst="rect">
            <a:avLst/>
          </a:prstGeom>
          <a:solidFill>
            <a:schemeClr val="bg1"/>
          </a:solidFill>
        </p:spPr>
        <p:txBody>
          <a:bodyPr wrap="square">
            <a:spAutoFit/>
          </a:bodyPr>
          <a:lstStyle/>
          <a:p>
            <a:pPr marL="175022" indent="-164306">
              <a:buFont typeface="Arial" panose="020B0604020202020204" pitchFamily="34" charset="0"/>
              <a:buChar char="•"/>
            </a:pPr>
            <a:r>
              <a:rPr lang="en-US" sz="1500" dirty="0">
                <a:solidFill>
                  <a:srgbClr val="00B050"/>
                </a:solidFill>
                <a:latin typeface="American Typewriter" panose="02090604020004020304" pitchFamily="18" charset="77"/>
              </a:rPr>
              <a:t>QCD predicts </a:t>
            </a:r>
            <a:r>
              <a:rPr lang="en-US" sz="1500" u="sng" dirty="0">
                <a:solidFill>
                  <a:srgbClr val="00B050"/>
                </a:solidFill>
                <a:latin typeface="American Typewriter" panose="02090604020004020304" pitchFamily="18" charset="77"/>
              </a:rPr>
              <a:t>only</a:t>
            </a:r>
            <a:r>
              <a:rPr lang="en-US" sz="1500" dirty="0">
                <a:solidFill>
                  <a:srgbClr val="00B050"/>
                </a:solidFill>
                <a:latin typeface="American Typewriter" panose="02090604020004020304" pitchFamily="18" charset="77"/>
              </a:rPr>
              <a:t> the Q</a:t>
            </a:r>
            <a:r>
              <a:rPr lang="en-US" sz="1500" baseline="30000" dirty="0">
                <a:solidFill>
                  <a:srgbClr val="00B050"/>
                </a:solidFill>
                <a:latin typeface="American Typewriter" panose="02090604020004020304" pitchFamily="18" charset="77"/>
              </a:rPr>
              <a:t>2 </a:t>
            </a:r>
            <a:r>
              <a:rPr lang="en-US" sz="1500" dirty="0">
                <a:solidFill>
                  <a:srgbClr val="00B050"/>
                </a:solidFill>
                <a:latin typeface="American Typewriter" panose="02090604020004020304" pitchFamily="18" charset="77"/>
              </a:rPr>
              <a:t>dependence </a:t>
            </a:r>
          </a:p>
          <a:p>
            <a:pPr marL="175022" indent="-164306">
              <a:buFont typeface="Arial" panose="020B0604020202020204" pitchFamily="34" charset="0"/>
              <a:buChar char="•"/>
            </a:pPr>
            <a:endParaRPr lang="en-US" sz="600" dirty="0">
              <a:solidFill>
                <a:srgbClr val="00B050"/>
              </a:solidFill>
              <a:latin typeface="American Typewriter" panose="02090604020004020304" pitchFamily="18" charset="77"/>
            </a:endParaRPr>
          </a:p>
          <a:p>
            <a:pPr marL="175022" indent="-164306">
              <a:buFont typeface="Arial" panose="020B0604020202020204" pitchFamily="34" charset="0"/>
              <a:buChar char="•"/>
            </a:pPr>
            <a:r>
              <a:rPr lang="en-US" sz="1500" dirty="0">
                <a:solidFill>
                  <a:srgbClr val="00B050"/>
                </a:solidFill>
                <a:latin typeface="American Typewriter" panose="02090604020004020304" pitchFamily="18" charset="77"/>
              </a:rPr>
              <a:t>Studies of  the Q</a:t>
            </a:r>
            <a:r>
              <a:rPr lang="en-US" sz="1500" baseline="30000" dirty="0">
                <a:solidFill>
                  <a:srgbClr val="00B050"/>
                </a:solidFill>
                <a:latin typeface="American Typewriter" panose="02090604020004020304" pitchFamily="18" charset="77"/>
              </a:rPr>
              <a:t>2</a:t>
            </a:r>
            <a:r>
              <a:rPr lang="en-US" sz="1500" dirty="0">
                <a:solidFill>
                  <a:srgbClr val="00B050"/>
                </a:solidFill>
                <a:latin typeface="American Typewriter" panose="02090604020004020304" pitchFamily="18" charset="77"/>
              </a:rPr>
              <a:t> behavior requires high precision and multi-dimensional analysis</a:t>
            </a:r>
          </a:p>
        </p:txBody>
      </p:sp>
      <p:pic>
        <p:nvPicPr>
          <p:cNvPr id="13" name="Picture 12">
            <a:extLst>
              <a:ext uri="{FF2B5EF4-FFF2-40B4-BE49-F238E27FC236}">
                <a16:creationId xmlns:a16="http://schemas.microsoft.com/office/drawing/2014/main" id="{F3C3D9EC-976E-83BA-9A34-A4DA5A35DC0C}"/>
              </a:ext>
            </a:extLst>
          </p:cNvPr>
          <p:cNvPicPr>
            <a:picLocks noChangeAspect="1"/>
          </p:cNvPicPr>
          <p:nvPr/>
        </p:nvPicPr>
        <p:blipFill rotWithShape="1">
          <a:blip r:embed="rId3"/>
          <a:srcRect l="-1" t="19303" r="39661" b="4790"/>
          <a:stretch/>
        </p:blipFill>
        <p:spPr>
          <a:xfrm>
            <a:off x="237547" y="3499177"/>
            <a:ext cx="4522173" cy="2541053"/>
          </a:xfrm>
          <a:prstGeom prst="rect">
            <a:avLst/>
          </a:prstGeom>
        </p:spPr>
      </p:pic>
      <p:grpSp>
        <p:nvGrpSpPr>
          <p:cNvPr id="8" name="Group 7">
            <a:extLst>
              <a:ext uri="{FF2B5EF4-FFF2-40B4-BE49-F238E27FC236}">
                <a16:creationId xmlns:a16="http://schemas.microsoft.com/office/drawing/2014/main" id="{68E906AD-DA6A-1040-8126-784DDC9D6146}"/>
              </a:ext>
            </a:extLst>
          </p:cNvPr>
          <p:cNvGrpSpPr/>
          <p:nvPr/>
        </p:nvGrpSpPr>
        <p:grpSpPr>
          <a:xfrm>
            <a:off x="164504" y="916924"/>
            <a:ext cx="4386400" cy="2534614"/>
            <a:chOff x="40112" y="1428652"/>
            <a:chExt cx="4133007" cy="1881531"/>
          </a:xfrm>
        </p:grpSpPr>
        <p:pic>
          <p:nvPicPr>
            <p:cNvPr id="2" name="Picture 4">
              <a:extLst>
                <a:ext uri="{FF2B5EF4-FFF2-40B4-BE49-F238E27FC236}">
                  <a16:creationId xmlns:a16="http://schemas.microsoft.com/office/drawing/2014/main" id="{8809B259-364D-DE41-BDD9-2D7C8D4B2C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184" y="1829188"/>
              <a:ext cx="1858469" cy="121553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3" name="Group 2">
              <a:extLst>
                <a:ext uri="{FF2B5EF4-FFF2-40B4-BE49-F238E27FC236}">
                  <a16:creationId xmlns:a16="http://schemas.microsoft.com/office/drawing/2014/main" id="{4186BB25-5CF0-C344-B22A-44A0F436168F}"/>
                </a:ext>
              </a:extLst>
            </p:cNvPr>
            <p:cNvGrpSpPr/>
            <p:nvPr/>
          </p:nvGrpSpPr>
          <p:grpSpPr>
            <a:xfrm>
              <a:off x="40112" y="1428652"/>
              <a:ext cx="4133007" cy="1685074"/>
              <a:chOff x="40112" y="1428652"/>
              <a:chExt cx="4133007" cy="1685074"/>
            </a:xfrm>
          </p:grpSpPr>
          <p:sp>
            <p:nvSpPr>
              <p:cNvPr id="9" name="TextBox 8">
                <a:extLst>
                  <a:ext uri="{FF2B5EF4-FFF2-40B4-BE49-F238E27FC236}">
                    <a16:creationId xmlns:a16="http://schemas.microsoft.com/office/drawing/2014/main" id="{24C3FD91-8A12-6F36-B83F-858B0DEF8E2C}"/>
                  </a:ext>
                </a:extLst>
              </p:cNvPr>
              <p:cNvSpPr txBox="1"/>
              <p:nvPr/>
            </p:nvSpPr>
            <p:spPr>
              <a:xfrm>
                <a:off x="304217" y="1573552"/>
                <a:ext cx="1888731" cy="300082"/>
              </a:xfrm>
              <a:prstGeom prst="rect">
                <a:avLst/>
              </a:prstGeom>
              <a:noFill/>
            </p:spPr>
            <p:txBody>
              <a:bodyPr wrap="square">
                <a:spAutoFit/>
              </a:bodyPr>
              <a:lstStyle/>
              <a:p>
                <a:r>
                  <a:rPr lang="en-US" sz="1350" b="1" dirty="0"/>
                  <a:t>HERMES </a:t>
                </a:r>
                <a:r>
                  <a:rPr lang="en-US" sz="1350" dirty="0"/>
                  <a:t>- </a:t>
                </a:r>
                <a:r>
                  <a:rPr lang="en-US" sz="1350" b="1" dirty="0">
                    <a:solidFill>
                      <a:srgbClr val="FF0000"/>
                    </a:solidFill>
                  </a:rPr>
                  <a:t>1996-2000 </a:t>
                </a:r>
              </a:p>
            </p:txBody>
          </p:sp>
          <p:pic>
            <p:nvPicPr>
              <p:cNvPr id="11" name="Picture 10" descr="A graph of mathematical equations&#10;&#10;Description automatically generated">
                <a:extLst>
                  <a:ext uri="{FF2B5EF4-FFF2-40B4-BE49-F238E27FC236}">
                    <a16:creationId xmlns:a16="http://schemas.microsoft.com/office/drawing/2014/main" id="{F3E0A416-CBF1-DDAB-E88D-20100628A8C5}"/>
                  </a:ext>
                </a:extLst>
              </p:cNvPr>
              <p:cNvPicPr>
                <a:picLocks noChangeAspect="1"/>
              </p:cNvPicPr>
              <p:nvPr/>
            </p:nvPicPr>
            <p:blipFill rotWithShape="1">
              <a:blip r:embed="rId5"/>
              <a:srcRect t="3460"/>
              <a:stretch/>
            </p:blipFill>
            <p:spPr>
              <a:xfrm>
                <a:off x="148074" y="1837629"/>
                <a:ext cx="1812073" cy="1276097"/>
              </a:xfrm>
              <a:prstGeom prst="rect">
                <a:avLst/>
              </a:prstGeom>
            </p:spPr>
          </p:pic>
          <p:sp>
            <p:nvSpPr>
              <p:cNvPr id="12" name="TextBox 11">
                <a:extLst>
                  <a:ext uri="{FF2B5EF4-FFF2-40B4-BE49-F238E27FC236}">
                    <a16:creationId xmlns:a16="http://schemas.microsoft.com/office/drawing/2014/main" id="{B6470126-C056-D5F2-E0C7-7F1E74C085AD}"/>
                  </a:ext>
                </a:extLst>
              </p:cNvPr>
              <p:cNvSpPr txBox="1"/>
              <p:nvPr/>
            </p:nvSpPr>
            <p:spPr>
              <a:xfrm>
                <a:off x="2284388" y="1552576"/>
                <a:ext cx="1888731" cy="300082"/>
              </a:xfrm>
              <a:prstGeom prst="rect">
                <a:avLst/>
              </a:prstGeom>
              <a:noFill/>
            </p:spPr>
            <p:txBody>
              <a:bodyPr wrap="square">
                <a:spAutoFit/>
              </a:bodyPr>
              <a:lstStyle/>
              <a:p>
                <a:r>
                  <a:rPr lang="en-US" sz="1350" b="1" dirty="0" err="1"/>
                  <a:t>JLab</a:t>
                </a:r>
                <a:r>
                  <a:rPr lang="en-US" sz="1350" b="1" dirty="0"/>
                  <a:t> – CLAS12 </a:t>
                </a:r>
                <a:r>
                  <a:rPr lang="en-US" sz="1350" b="1" dirty="0">
                    <a:solidFill>
                      <a:srgbClr val="FF0000"/>
                    </a:solidFill>
                  </a:rPr>
                  <a:t>1 day  </a:t>
                </a:r>
              </a:p>
            </p:txBody>
          </p:sp>
          <p:sp>
            <p:nvSpPr>
              <p:cNvPr id="16" name="Rectangle 15">
                <a:extLst>
                  <a:ext uri="{FF2B5EF4-FFF2-40B4-BE49-F238E27FC236}">
                    <a16:creationId xmlns:a16="http://schemas.microsoft.com/office/drawing/2014/main" id="{AEA93AEB-0FEA-50A5-D04B-9E4076CA37F9}"/>
                  </a:ext>
                </a:extLst>
              </p:cNvPr>
              <p:cNvSpPr/>
              <p:nvPr/>
            </p:nvSpPr>
            <p:spPr>
              <a:xfrm>
                <a:off x="40112" y="1428652"/>
                <a:ext cx="4008321" cy="1682016"/>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0" name="TextBox 9">
              <a:extLst>
                <a:ext uri="{FF2B5EF4-FFF2-40B4-BE49-F238E27FC236}">
                  <a16:creationId xmlns:a16="http://schemas.microsoft.com/office/drawing/2014/main" id="{B471BD80-7E4E-30FB-2C9D-EACE01708E89}"/>
                </a:ext>
              </a:extLst>
            </p:cNvPr>
            <p:cNvSpPr txBox="1"/>
            <p:nvPr/>
          </p:nvSpPr>
          <p:spPr>
            <a:xfrm>
              <a:off x="401943" y="2940851"/>
              <a:ext cx="1516516" cy="369332"/>
            </a:xfrm>
            <a:prstGeom prst="rect">
              <a:avLst/>
            </a:prstGeom>
            <a:noFill/>
          </p:spPr>
          <p:txBody>
            <a:bodyPr wrap="square">
              <a:spAutoFit/>
            </a:bodyPr>
            <a:lstStyle/>
            <a:p>
              <a:r>
                <a:rPr lang="en-US" sz="900" dirty="0">
                  <a:solidFill>
                    <a:schemeClr val="bg1">
                      <a:lumMod val="65000"/>
                    </a:schemeClr>
                  </a:solidFill>
                </a:rPr>
                <a:t>Phys.Lett.B648:164-170,2007</a:t>
              </a:r>
            </a:p>
          </p:txBody>
        </p:sp>
      </p:grpSp>
      <p:grpSp>
        <p:nvGrpSpPr>
          <p:cNvPr id="18" name="Group 17">
            <a:extLst>
              <a:ext uri="{FF2B5EF4-FFF2-40B4-BE49-F238E27FC236}">
                <a16:creationId xmlns:a16="http://schemas.microsoft.com/office/drawing/2014/main" id="{4861DDF7-C30A-8E44-BB3F-D7379B5B6309}"/>
              </a:ext>
            </a:extLst>
          </p:cNvPr>
          <p:cNvGrpSpPr/>
          <p:nvPr/>
        </p:nvGrpSpPr>
        <p:grpSpPr>
          <a:xfrm>
            <a:off x="4478047" y="991399"/>
            <a:ext cx="3442460" cy="1689012"/>
            <a:chOff x="4478047" y="1448701"/>
            <a:chExt cx="2646569" cy="1231709"/>
          </a:xfrm>
        </p:grpSpPr>
        <p:sp>
          <p:nvSpPr>
            <p:cNvPr id="17" name="TextBox 16">
              <a:extLst>
                <a:ext uri="{FF2B5EF4-FFF2-40B4-BE49-F238E27FC236}">
                  <a16:creationId xmlns:a16="http://schemas.microsoft.com/office/drawing/2014/main" id="{30566A3A-1DD9-A202-0BBE-4BF8D143EF8D}"/>
                </a:ext>
              </a:extLst>
            </p:cNvPr>
            <p:cNvSpPr txBox="1"/>
            <p:nvPr/>
          </p:nvSpPr>
          <p:spPr>
            <a:xfrm>
              <a:off x="4550903" y="1448701"/>
              <a:ext cx="2332747" cy="230832"/>
            </a:xfrm>
            <a:prstGeom prst="rect">
              <a:avLst/>
            </a:prstGeom>
            <a:noFill/>
          </p:spPr>
          <p:txBody>
            <a:bodyPr wrap="square">
              <a:spAutoFit/>
            </a:bodyPr>
            <a:lstStyle/>
            <a:p>
              <a:r>
                <a:rPr lang="en-US" sz="900" dirty="0">
                  <a:solidFill>
                    <a:schemeClr val="bg1">
                      <a:lumMod val="65000"/>
                    </a:schemeClr>
                  </a:solidFill>
                </a:rPr>
                <a:t>Phys. Rev. Lett. 128, 062005 (2022). (2022)</a:t>
              </a:r>
            </a:p>
          </p:txBody>
        </p:sp>
        <p:pic>
          <p:nvPicPr>
            <p:cNvPr id="19" name="Picture 18" descr="A graph of a graph with numbers&#10;&#10;Description automatically generated with medium confidence">
              <a:extLst>
                <a:ext uri="{FF2B5EF4-FFF2-40B4-BE49-F238E27FC236}">
                  <a16:creationId xmlns:a16="http://schemas.microsoft.com/office/drawing/2014/main" id="{97407E6F-5B69-B968-9AD2-8931110D9CA2}"/>
                </a:ext>
              </a:extLst>
            </p:cNvPr>
            <p:cNvPicPr>
              <a:picLocks noChangeAspect="1"/>
            </p:cNvPicPr>
            <p:nvPr/>
          </p:nvPicPr>
          <p:blipFill>
            <a:blip r:embed="rId6"/>
            <a:stretch>
              <a:fillRect/>
            </a:stretch>
          </p:blipFill>
          <p:spPr>
            <a:xfrm>
              <a:off x="4478047" y="1644796"/>
              <a:ext cx="2646569" cy="1035614"/>
            </a:xfrm>
            <a:prstGeom prst="rect">
              <a:avLst/>
            </a:prstGeom>
          </p:spPr>
        </p:pic>
      </p:grpSp>
      <p:sp>
        <p:nvSpPr>
          <p:cNvPr id="20" name="TextBox 19">
            <a:extLst>
              <a:ext uri="{FF2B5EF4-FFF2-40B4-BE49-F238E27FC236}">
                <a16:creationId xmlns:a16="http://schemas.microsoft.com/office/drawing/2014/main" id="{D1C17010-C326-9C20-9B2F-973EBDB54A7E}"/>
              </a:ext>
            </a:extLst>
          </p:cNvPr>
          <p:cNvSpPr txBox="1"/>
          <p:nvPr/>
        </p:nvSpPr>
        <p:spPr>
          <a:xfrm>
            <a:off x="6823257" y="833192"/>
            <a:ext cx="1426906" cy="369332"/>
          </a:xfrm>
          <a:prstGeom prst="rect">
            <a:avLst/>
          </a:prstGeom>
          <a:noFill/>
          <a:effectLst>
            <a:outerShdw blurRad="50800" dist="50800" dir="5400000" sx="69893" sy="69893" algn="ctr" rotWithShape="0">
              <a:srgbClr val="000000">
                <a:alpha val="62750"/>
              </a:srgbClr>
            </a:outerShdw>
          </a:effectLst>
        </p:spPr>
        <p:txBody>
          <a:bodyPr wrap="square" rtlCol="0">
            <a:spAutoFit/>
          </a:bodyPr>
          <a:lstStyle/>
          <a:p>
            <a:r>
              <a:rPr lang="en-US" b="1" dirty="0" err="1"/>
              <a:t>ep→e’</a:t>
            </a:r>
            <a:r>
              <a:rPr lang="en-US" b="1" dirty="0" err="1">
                <a:latin typeface="Symbol" pitchFamily="2" charset="2"/>
              </a:rPr>
              <a:t>p</a:t>
            </a:r>
            <a:r>
              <a:rPr lang="en-US" b="1" dirty="0"/>
              <a:t>+ X</a:t>
            </a:r>
          </a:p>
        </p:txBody>
      </p:sp>
      <p:sp>
        <p:nvSpPr>
          <p:cNvPr id="23" name="TextBox 22">
            <a:extLst>
              <a:ext uri="{FF2B5EF4-FFF2-40B4-BE49-F238E27FC236}">
                <a16:creationId xmlns:a16="http://schemas.microsoft.com/office/drawing/2014/main" id="{787F1006-5AC2-7292-06EA-9162433C100C}"/>
              </a:ext>
            </a:extLst>
          </p:cNvPr>
          <p:cNvSpPr txBox="1"/>
          <p:nvPr/>
        </p:nvSpPr>
        <p:spPr>
          <a:xfrm>
            <a:off x="7818367" y="1260299"/>
            <a:ext cx="1337415" cy="1323439"/>
          </a:xfrm>
          <a:prstGeom prst="rect">
            <a:avLst/>
          </a:prstGeom>
          <a:noFill/>
        </p:spPr>
        <p:txBody>
          <a:bodyPr wrap="square" rtlCol="0">
            <a:spAutoFit/>
          </a:bodyPr>
          <a:lstStyle/>
          <a:p>
            <a:r>
              <a:rPr lang="en-US" sz="1600" dirty="0">
                <a:latin typeface="AdvOT483a8203"/>
              </a:rPr>
              <a:t>F</a:t>
            </a:r>
            <a:r>
              <a:rPr lang="en-US" sz="1600" baseline="-25000" dirty="0">
                <a:latin typeface="AdvOT483a8203"/>
              </a:rPr>
              <a:t>LU  </a:t>
            </a:r>
            <a:r>
              <a:rPr lang="en-US" sz="1600" dirty="0">
                <a:latin typeface="AdvOT483a8203"/>
              </a:rPr>
              <a:t>contains information on quark- gluon correlations </a:t>
            </a:r>
            <a:endParaRPr lang="en-US" sz="1600" dirty="0"/>
          </a:p>
        </p:txBody>
      </p:sp>
    </p:spTree>
    <p:extLst>
      <p:ext uri="{BB962C8B-B14F-4D97-AF65-F5344CB8AC3E}">
        <p14:creationId xmlns:p14="http://schemas.microsoft.com/office/powerpoint/2010/main" val="1245787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8FA056A-A803-2042-8B66-8191B9B98BA3}"/>
              </a:ext>
            </a:extLst>
          </p:cNvPr>
          <p:cNvSpPr>
            <a:spLocks noGrp="1"/>
          </p:cNvSpPr>
          <p:nvPr>
            <p:ph type="sldNum" sz="quarter" idx="12"/>
          </p:nvPr>
        </p:nvSpPr>
        <p:spPr/>
        <p:txBody>
          <a:bodyPr/>
          <a:lstStyle/>
          <a:p>
            <a:fld id="{07E1C93C-5050-FC42-8F10-D22D4F119D13}" type="slidenum">
              <a:rPr lang="en-US" smtClean="0"/>
              <a:pPr/>
              <a:t>27</a:t>
            </a:fld>
            <a:endParaRPr lang="en-US" dirty="0"/>
          </a:p>
        </p:txBody>
      </p:sp>
      <p:pic>
        <p:nvPicPr>
          <p:cNvPr id="1025" name="Picture 1" descr="page36image61045584">
            <a:extLst>
              <a:ext uri="{FF2B5EF4-FFF2-40B4-BE49-F238E27FC236}">
                <a16:creationId xmlns:a16="http://schemas.microsoft.com/office/drawing/2014/main" id="{79766C0E-9223-9D45-98D3-FAE499865B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7268" y="906870"/>
            <a:ext cx="5751072" cy="5381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E9B895-C90A-A245-ACD8-11E30CD900B5}"/>
              </a:ext>
            </a:extLst>
          </p:cNvPr>
          <p:cNvSpPr txBox="1"/>
          <p:nvPr/>
        </p:nvSpPr>
        <p:spPr>
          <a:xfrm>
            <a:off x="6346960" y="1944154"/>
            <a:ext cx="2629628" cy="5078313"/>
          </a:xfrm>
          <a:prstGeom prst="rect">
            <a:avLst/>
          </a:prstGeom>
          <a:noFill/>
        </p:spPr>
        <p:txBody>
          <a:bodyPr wrap="square" rtlCol="0">
            <a:spAutoFit/>
          </a:bodyPr>
          <a:lstStyle/>
          <a:p>
            <a:r>
              <a:rPr lang="en-US" b="1" dirty="0">
                <a:solidFill>
                  <a:srgbClr val="7030A0"/>
                </a:solidFill>
              </a:rPr>
              <a:t>Significantly increase the kinematic range to validate/test the theory/phenomenology </a:t>
            </a:r>
          </a:p>
          <a:p>
            <a:endParaRPr lang="en-US" dirty="0"/>
          </a:p>
          <a:p>
            <a:r>
              <a:rPr lang="en-US" dirty="0"/>
              <a:t>Multi-dimensional coverage of P</a:t>
            </a:r>
            <a:r>
              <a:rPr lang="en-US" baseline="-25000" dirty="0"/>
              <a:t>T</a:t>
            </a:r>
            <a:r>
              <a:rPr lang="en-US" dirty="0"/>
              <a:t> gives access to fine binning of all observables </a:t>
            </a:r>
          </a:p>
          <a:p>
            <a:endParaRPr lang="en-US" dirty="0"/>
          </a:p>
          <a:p>
            <a:r>
              <a:rPr lang="en-US" dirty="0"/>
              <a:t>Projections using the existing CLAS12 simulation/reconstruction chain for 100 days of running with </a:t>
            </a:r>
            <a:r>
              <a:rPr lang="en-US" dirty="0">
                <a:latin typeface="Lucida Blackletter" pitchFamily="2" charset="77"/>
              </a:rPr>
              <a:t>L</a:t>
            </a:r>
            <a:r>
              <a:rPr lang="en-US" dirty="0"/>
              <a:t>= 10</a:t>
            </a:r>
            <a:r>
              <a:rPr lang="en-US" baseline="30000" dirty="0"/>
              <a:t>35 </a:t>
            </a:r>
            <a:r>
              <a:rPr lang="en-US" dirty="0"/>
              <a:t>cm</a:t>
            </a:r>
            <a:r>
              <a:rPr lang="en-US" baseline="30000" dirty="0"/>
              <a:t>2</a:t>
            </a:r>
            <a:r>
              <a:rPr lang="en-US" dirty="0"/>
              <a:t>s</a:t>
            </a:r>
            <a:r>
              <a:rPr lang="en-US" baseline="30000" dirty="0"/>
              <a:t>−1 </a:t>
            </a:r>
          </a:p>
          <a:p>
            <a:endParaRPr lang="en-US" dirty="0"/>
          </a:p>
          <a:p>
            <a:endParaRPr lang="en-US" dirty="0"/>
          </a:p>
        </p:txBody>
      </p:sp>
      <p:sp>
        <p:nvSpPr>
          <p:cNvPr id="8" name="Title 1">
            <a:extLst>
              <a:ext uri="{FF2B5EF4-FFF2-40B4-BE49-F238E27FC236}">
                <a16:creationId xmlns:a16="http://schemas.microsoft.com/office/drawing/2014/main" id="{B0F657B7-188C-7D42-8CF7-76B21A3E447D}"/>
              </a:ext>
            </a:extLst>
          </p:cNvPr>
          <p:cNvSpPr>
            <a:spLocks noGrp="1"/>
          </p:cNvSpPr>
          <p:nvPr>
            <p:ph type="title"/>
          </p:nvPr>
        </p:nvSpPr>
        <p:spPr>
          <a:xfrm>
            <a:off x="262697" y="227464"/>
            <a:ext cx="8464378" cy="487490"/>
          </a:xfrm>
        </p:spPr>
        <p:txBody>
          <a:bodyPr>
            <a:normAutofit fontScale="90000"/>
          </a:bodyPr>
          <a:lstStyle/>
          <a:p>
            <a:r>
              <a:rPr lang="en-US" sz="3200" dirty="0">
                <a:solidFill>
                  <a:schemeClr val="accent1"/>
                </a:solidFill>
                <a:latin typeface="Avenir Roman" panose="02000503020000020003" pitchFamily="2" charset="0"/>
              </a:rPr>
              <a:t>SIDIS Phase Space at 22 GeV</a:t>
            </a:r>
          </a:p>
        </p:txBody>
      </p:sp>
      <p:sp>
        <p:nvSpPr>
          <p:cNvPr id="7" name="TextBox 6">
            <a:extLst>
              <a:ext uri="{FF2B5EF4-FFF2-40B4-BE49-F238E27FC236}">
                <a16:creationId xmlns:a16="http://schemas.microsoft.com/office/drawing/2014/main" id="{4227FCB3-39AD-8A44-864F-57E4E7D87861}"/>
              </a:ext>
            </a:extLst>
          </p:cNvPr>
          <p:cNvSpPr txBox="1"/>
          <p:nvPr/>
        </p:nvSpPr>
        <p:spPr>
          <a:xfrm>
            <a:off x="418648" y="5712440"/>
            <a:ext cx="459176" cy="369332"/>
          </a:xfrm>
          <a:prstGeom prst="rect">
            <a:avLst/>
          </a:prstGeom>
          <a:noFill/>
        </p:spPr>
        <p:txBody>
          <a:bodyPr wrap="square" rtlCol="0">
            <a:spAutoFit/>
          </a:bodyPr>
          <a:lstStyle/>
          <a:p>
            <a:r>
              <a:rPr lang="en-US" dirty="0"/>
              <a:t>1</a:t>
            </a:r>
          </a:p>
        </p:txBody>
      </p:sp>
      <p:sp>
        <p:nvSpPr>
          <p:cNvPr id="10" name="TextBox 9">
            <a:extLst>
              <a:ext uri="{FF2B5EF4-FFF2-40B4-BE49-F238E27FC236}">
                <a16:creationId xmlns:a16="http://schemas.microsoft.com/office/drawing/2014/main" id="{FBC1FEEF-501C-B44E-A971-12045E3037D8}"/>
              </a:ext>
            </a:extLst>
          </p:cNvPr>
          <p:cNvSpPr txBox="1"/>
          <p:nvPr/>
        </p:nvSpPr>
        <p:spPr>
          <a:xfrm>
            <a:off x="331053" y="862359"/>
            <a:ext cx="459176" cy="369332"/>
          </a:xfrm>
          <a:prstGeom prst="rect">
            <a:avLst/>
          </a:prstGeom>
          <a:noFill/>
        </p:spPr>
        <p:txBody>
          <a:bodyPr wrap="square" rtlCol="0">
            <a:spAutoFit/>
          </a:bodyPr>
          <a:lstStyle/>
          <a:p>
            <a:r>
              <a:rPr lang="en-US" dirty="0"/>
              <a:t>20</a:t>
            </a:r>
          </a:p>
        </p:txBody>
      </p:sp>
      <p:sp>
        <p:nvSpPr>
          <p:cNvPr id="11" name="TextBox 10">
            <a:extLst>
              <a:ext uri="{FF2B5EF4-FFF2-40B4-BE49-F238E27FC236}">
                <a16:creationId xmlns:a16="http://schemas.microsoft.com/office/drawing/2014/main" id="{1EB5050E-A0AE-9241-9D6A-6A10ED0882EA}"/>
              </a:ext>
            </a:extLst>
          </p:cNvPr>
          <p:cNvSpPr txBox="1"/>
          <p:nvPr/>
        </p:nvSpPr>
        <p:spPr>
          <a:xfrm rot="16200000">
            <a:off x="-324199" y="2734969"/>
            <a:ext cx="1400348" cy="369332"/>
          </a:xfrm>
          <a:prstGeom prst="rect">
            <a:avLst/>
          </a:prstGeom>
          <a:noFill/>
        </p:spPr>
        <p:txBody>
          <a:bodyPr wrap="square" rtlCol="0">
            <a:spAutoFit/>
          </a:bodyPr>
          <a:lstStyle/>
          <a:p>
            <a:r>
              <a:rPr lang="en-US" dirty="0"/>
              <a:t>Q</a:t>
            </a:r>
            <a:r>
              <a:rPr lang="en-US" baseline="30000" dirty="0"/>
              <a:t>2</a:t>
            </a:r>
            <a:r>
              <a:rPr lang="en-US" dirty="0"/>
              <a:t> (GeV</a:t>
            </a:r>
            <a:r>
              <a:rPr lang="en-US" baseline="30000" dirty="0"/>
              <a:t>2</a:t>
            </a:r>
            <a:r>
              <a:rPr lang="en-US" dirty="0"/>
              <a:t>)</a:t>
            </a:r>
          </a:p>
        </p:txBody>
      </p:sp>
      <p:sp>
        <p:nvSpPr>
          <p:cNvPr id="12" name="TextBox 11">
            <a:extLst>
              <a:ext uri="{FF2B5EF4-FFF2-40B4-BE49-F238E27FC236}">
                <a16:creationId xmlns:a16="http://schemas.microsoft.com/office/drawing/2014/main" id="{36993FA4-7791-944B-AA81-6B6B6A615F1B}"/>
              </a:ext>
            </a:extLst>
          </p:cNvPr>
          <p:cNvSpPr txBox="1"/>
          <p:nvPr/>
        </p:nvSpPr>
        <p:spPr>
          <a:xfrm>
            <a:off x="3609652" y="6165081"/>
            <a:ext cx="459176" cy="369332"/>
          </a:xfrm>
          <a:prstGeom prst="rect">
            <a:avLst/>
          </a:prstGeom>
          <a:noFill/>
        </p:spPr>
        <p:txBody>
          <a:bodyPr wrap="square" rtlCol="0">
            <a:spAutoFit/>
          </a:bodyPr>
          <a:lstStyle/>
          <a:p>
            <a:r>
              <a:rPr lang="en-US" dirty="0"/>
              <a:t>x</a:t>
            </a:r>
          </a:p>
        </p:txBody>
      </p:sp>
      <p:sp>
        <p:nvSpPr>
          <p:cNvPr id="9" name="TextBox 8">
            <a:extLst>
              <a:ext uri="{FF2B5EF4-FFF2-40B4-BE49-F238E27FC236}">
                <a16:creationId xmlns:a16="http://schemas.microsoft.com/office/drawing/2014/main" id="{83F031C8-4CB7-8144-A22F-B93FFE76B2E5}"/>
              </a:ext>
            </a:extLst>
          </p:cNvPr>
          <p:cNvSpPr txBox="1"/>
          <p:nvPr/>
        </p:nvSpPr>
        <p:spPr>
          <a:xfrm>
            <a:off x="6057163" y="965094"/>
            <a:ext cx="2885660" cy="800219"/>
          </a:xfrm>
          <a:prstGeom prst="rect">
            <a:avLst/>
          </a:prstGeom>
          <a:noFill/>
        </p:spPr>
        <p:txBody>
          <a:bodyPr wrap="square" rtlCol="0">
            <a:spAutoFit/>
          </a:bodyPr>
          <a:lstStyle/>
          <a:p>
            <a:r>
              <a:rPr lang="en-US" sz="1400" i="1" dirty="0">
                <a:latin typeface="Century Gothic" panose="020B0502020202020204" pitchFamily="34" charset="0"/>
              </a:rPr>
              <a:t>Expected uncertainties for SIDIS cross sections in 4D bins </a:t>
            </a:r>
          </a:p>
          <a:p>
            <a:endParaRPr lang="en-US" dirty="0"/>
          </a:p>
        </p:txBody>
      </p:sp>
      <p:cxnSp>
        <p:nvCxnSpPr>
          <p:cNvPr id="14" name="Straight Arrow Connector 13">
            <a:extLst>
              <a:ext uri="{FF2B5EF4-FFF2-40B4-BE49-F238E27FC236}">
                <a16:creationId xmlns:a16="http://schemas.microsoft.com/office/drawing/2014/main" id="{D4BF99E4-47CA-664F-B593-32F7F0235908}"/>
              </a:ext>
            </a:extLst>
          </p:cNvPr>
          <p:cNvCxnSpPr>
            <a:cxnSpLocks/>
          </p:cNvCxnSpPr>
          <p:nvPr/>
        </p:nvCxnSpPr>
        <p:spPr>
          <a:xfrm flipH="1">
            <a:off x="5986273" y="1451292"/>
            <a:ext cx="588026" cy="8773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5AF3E78-218D-6A43-8CE1-5DFC96C13353}"/>
              </a:ext>
            </a:extLst>
          </p:cNvPr>
          <p:cNvSpPr txBox="1"/>
          <p:nvPr/>
        </p:nvSpPr>
        <p:spPr>
          <a:xfrm rot="16200000">
            <a:off x="750019" y="1871804"/>
            <a:ext cx="582313" cy="369332"/>
          </a:xfrm>
          <a:prstGeom prst="rect">
            <a:avLst/>
          </a:prstGeom>
          <a:noFill/>
        </p:spPr>
        <p:txBody>
          <a:bodyPr wrap="square" rtlCol="0">
            <a:spAutoFit/>
          </a:bodyPr>
          <a:lstStyle/>
          <a:p>
            <a:r>
              <a:rPr lang="en-US" dirty="0" err="1"/>
              <a:t>P</a:t>
            </a:r>
            <a:r>
              <a:rPr lang="en-US" sz="2000" baseline="-25000" dirty="0" err="1"/>
              <a:t>hT</a:t>
            </a:r>
            <a:endParaRPr lang="en-US" baseline="-25000" dirty="0"/>
          </a:p>
        </p:txBody>
      </p:sp>
      <p:sp>
        <p:nvSpPr>
          <p:cNvPr id="18" name="TextBox 17">
            <a:extLst>
              <a:ext uri="{FF2B5EF4-FFF2-40B4-BE49-F238E27FC236}">
                <a16:creationId xmlns:a16="http://schemas.microsoft.com/office/drawing/2014/main" id="{D3D3442A-0493-4244-B982-2D88AB283DB6}"/>
              </a:ext>
            </a:extLst>
          </p:cNvPr>
          <p:cNvSpPr txBox="1"/>
          <p:nvPr/>
        </p:nvSpPr>
        <p:spPr>
          <a:xfrm>
            <a:off x="1819494" y="2647689"/>
            <a:ext cx="459176" cy="369332"/>
          </a:xfrm>
          <a:prstGeom prst="rect">
            <a:avLst/>
          </a:prstGeom>
          <a:noFill/>
        </p:spPr>
        <p:txBody>
          <a:bodyPr wrap="square" rtlCol="0">
            <a:spAutoFit/>
          </a:bodyPr>
          <a:lstStyle/>
          <a:p>
            <a:r>
              <a:rPr lang="en-US" dirty="0" err="1"/>
              <a:t>z</a:t>
            </a:r>
            <a:r>
              <a:rPr lang="en-US" sz="2000" baseline="-25000" dirty="0" err="1"/>
              <a:t>h</a:t>
            </a:r>
            <a:endParaRPr lang="en-US" baseline="-25000" dirty="0"/>
          </a:p>
        </p:txBody>
      </p:sp>
      <p:sp>
        <p:nvSpPr>
          <p:cNvPr id="19" name="TextBox 18">
            <a:extLst>
              <a:ext uri="{FF2B5EF4-FFF2-40B4-BE49-F238E27FC236}">
                <a16:creationId xmlns:a16="http://schemas.microsoft.com/office/drawing/2014/main" id="{A62AF84A-20E6-0647-8B34-C50F6BD999C9}"/>
              </a:ext>
            </a:extLst>
          </p:cNvPr>
          <p:cNvSpPr txBox="1"/>
          <p:nvPr/>
        </p:nvSpPr>
        <p:spPr>
          <a:xfrm>
            <a:off x="5843474" y="5980415"/>
            <a:ext cx="459176" cy="369332"/>
          </a:xfrm>
          <a:prstGeom prst="rect">
            <a:avLst/>
          </a:prstGeom>
          <a:noFill/>
        </p:spPr>
        <p:txBody>
          <a:bodyPr wrap="square" rtlCol="0">
            <a:spAutoFit/>
          </a:bodyPr>
          <a:lstStyle/>
          <a:p>
            <a:r>
              <a:rPr lang="en-US" dirty="0"/>
              <a:t>1</a:t>
            </a:r>
          </a:p>
        </p:txBody>
      </p:sp>
      <p:sp>
        <p:nvSpPr>
          <p:cNvPr id="20" name="TextBox 19">
            <a:extLst>
              <a:ext uri="{FF2B5EF4-FFF2-40B4-BE49-F238E27FC236}">
                <a16:creationId xmlns:a16="http://schemas.microsoft.com/office/drawing/2014/main" id="{E8BF117D-F715-0847-A172-27DCD13FA82F}"/>
              </a:ext>
            </a:extLst>
          </p:cNvPr>
          <p:cNvSpPr txBox="1"/>
          <p:nvPr/>
        </p:nvSpPr>
        <p:spPr>
          <a:xfrm>
            <a:off x="761697" y="6022525"/>
            <a:ext cx="459176" cy="369332"/>
          </a:xfrm>
          <a:prstGeom prst="rect">
            <a:avLst/>
          </a:prstGeom>
          <a:noFill/>
        </p:spPr>
        <p:txBody>
          <a:bodyPr wrap="square" rtlCol="0">
            <a:spAutoFit/>
          </a:bodyPr>
          <a:lstStyle/>
          <a:p>
            <a:r>
              <a:rPr lang="en-US" dirty="0"/>
              <a:t>0</a:t>
            </a:r>
          </a:p>
        </p:txBody>
      </p:sp>
      <p:sp>
        <p:nvSpPr>
          <p:cNvPr id="21" name="TextBox 20">
            <a:extLst>
              <a:ext uri="{FF2B5EF4-FFF2-40B4-BE49-F238E27FC236}">
                <a16:creationId xmlns:a16="http://schemas.microsoft.com/office/drawing/2014/main" id="{C9BC21EE-9420-5A43-A2C5-B22B70C4FAFB}"/>
              </a:ext>
            </a:extLst>
          </p:cNvPr>
          <p:cNvSpPr txBox="1"/>
          <p:nvPr/>
        </p:nvSpPr>
        <p:spPr>
          <a:xfrm>
            <a:off x="5871702" y="2258274"/>
            <a:ext cx="635391" cy="369332"/>
          </a:xfrm>
          <a:prstGeom prst="rect">
            <a:avLst/>
          </a:prstGeom>
          <a:noFill/>
        </p:spPr>
        <p:txBody>
          <a:bodyPr wrap="square" rtlCol="0">
            <a:spAutoFit/>
          </a:bodyPr>
          <a:lstStyle/>
          <a:p>
            <a:r>
              <a:rPr lang="en-US" dirty="0"/>
              <a:t>10</a:t>
            </a:r>
            <a:r>
              <a:rPr lang="en-US" baseline="30000" dirty="0"/>
              <a:t>-2</a:t>
            </a:r>
            <a:endParaRPr lang="en-US" dirty="0"/>
          </a:p>
        </p:txBody>
      </p:sp>
    </p:spTree>
    <p:extLst>
      <p:ext uri="{BB962C8B-B14F-4D97-AF65-F5344CB8AC3E}">
        <p14:creationId xmlns:p14="http://schemas.microsoft.com/office/powerpoint/2010/main" val="1437654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2BCE1A-FC55-1003-C918-56CCA541E3CA}"/>
              </a:ext>
            </a:extLst>
          </p:cNvPr>
          <p:cNvSpPr>
            <a:spLocks noGrp="1"/>
          </p:cNvSpPr>
          <p:nvPr>
            <p:ph type="sldNum" sz="quarter" idx="12"/>
          </p:nvPr>
        </p:nvSpPr>
        <p:spPr/>
        <p:txBody>
          <a:bodyPr/>
          <a:lstStyle/>
          <a:p>
            <a:fld id="{07E1C93C-5050-FC42-8F10-D22D4F119D13}" type="slidenum">
              <a:rPr lang="en-US" smtClean="0"/>
              <a:pPr/>
              <a:t>28</a:t>
            </a:fld>
            <a:endParaRPr lang="en-US" dirty="0"/>
          </a:p>
        </p:txBody>
      </p:sp>
      <p:sp>
        <p:nvSpPr>
          <p:cNvPr id="6" name="Slide Number Placeholder 4">
            <a:extLst>
              <a:ext uri="{FF2B5EF4-FFF2-40B4-BE49-F238E27FC236}">
                <a16:creationId xmlns:a16="http://schemas.microsoft.com/office/drawing/2014/main" id="{3E5050E1-18F6-AB96-0DB2-AD0B71ADABC2}"/>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28</a:t>
            </a:fld>
            <a:endParaRPr lang="en-US" dirty="0"/>
          </a:p>
        </p:txBody>
      </p:sp>
      <p:sp>
        <p:nvSpPr>
          <p:cNvPr id="7" name="Slide Number Placeholder 4">
            <a:extLst>
              <a:ext uri="{FF2B5EF4-FFF2-40B4-BE49-F238E27FC236}">
                <a16:creationId xmlns:a16="http://schemas.microsoft.com/office/drawing/2014/main" id="{F41B4D9E-AC46-CE07-0AB4-16D8F5011DDB}"/>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28</a:t>
            </a:fld>
            <a:endParaRPr lang="en-US" dirty="0">
              <a:solidFill>
                <a:srgbClr val="000000"/>
              </a:solidFill>
            </a:endParaRPr>
          </a:p>
        </p:txBody>
      </p:sp>
      <p:sp>
        <p:nvSpPr>
          <p:cNvPr id="4" name="Title 12">
            <a:extLst>
              <a:ext uri="{FF2B5EF4-FFF2-40B4-BE49-F238E27FC236}">
                <a16:creationId xmlns:a16="http://schemas.microsoft.com/office/drawing/2014/main" id="{3D9559C6-1E59-FEEB-E8D9-C8736444C0F0}"/>
              </a:ext>
            </a:extLst>
          </p:cNvPr>
          <p:cNvSpPr>
            <a:spLocks noGrp="1"/>
          </p:cNvSpPr>
          <p:nvPr>
            <p:ph type="title"/>
          </p:nvPr>
        </p:nvSpPr>
        <p:spPr>
          <a:xfrm>
            <a:off x="253984" y="134601"/>
            <a:ext cx="9017961" cy="487490"/>
          </a:xfrm>
        </p:spPr>
        <p:txBody>
          <a:bodyPr>
            <a:noAutofit/>
          </a:bodyPr>
          <a:lstStyle/>
          <a:p>
            <a:r>
              <a:rPr lang="en-US" b="0" dirty="0" err="1">
                <a:solidFill>
                  <a:schemeClr val="accent1"/>
                </a:solidFill>
                <a:latin typeface="Century Gothic" panose="020B0502020202020204" pitchFamily="34" charset="0"/>
              </a:rPr>
              <a:t>Spacial</a:t>
            </a:r>
            <a:r>
              <a:rPr lang="en-US" b="0" dirty="0">
                <a:solidFill>
                  <a:schemeClr val="accent1"/>
                </a:solidFill>
                <a:latin typeface="Century Gothic" panose="020B0502020202020204" pitchFamily="34" charset="0"/>
              </a:rPr>
              <a:t> Structure &amp; Mechanical Properties of the Proton</a:t>
            </a:r>
          </a:p>
        </p:txBody>
      </p:sp>
      <p:sp>
        <p:nvSpPr>
          <p:cNvPr id="10" name="TextBox 9">
            <a:extLst>
              <a:ext uri="{FF2B5EF4-FFF2-40B4-BE49-F238E27FC236}">
                <a16:creationId xmlns:a16="http://schemas.microsoft.com/office/drawing/2014/main" id="{5227904B-35B0-DCAC-755D-6D4057DC00EC}"/>
              </a:ext>
            </a:extLst>
          </p:cNvPr>
          <p:cNvSpPr txBox="1"/>
          <p:nvPr/>
        </p:nvSpPr>
        <p:spPr>
          <a:xfrm>
            <a:off x="76717" y="804282"/>
            <a:ext cx="5796958" cy="1846659"/>
          </a:xfrm>
          <a:prstGeom prst="rect">
            <a:avLst/>
          </a:prstGeom>
          <a:noFill/>
        </p:spPr>
        <p:txBody>
          <a:bodyPr wrap="square">
            <a:spAutoFit/>
          </a:bodyPr>
          <a:lstStyle/>
          <a:p>
            <a:pPr marL="285750" indent="-285750">
              <a:buFont typeface="System Font Regular"/>
              <a:buChar char="-"/>
            </a:pPr>
            <a:r>
              <a:rPr lang="en-US" sz="1400" dirty="0">
                <a:latin typeface="Century Gothic" panose="020B0502020202020204" pitchFamily="34" charset="0"/>
              </a:rPr>
              <a:t>Form Factors: source of information on hadron structure</a:t>
            </a:r>
          </a:p>
          <a:p>
            <a:pPr marL="285750" indent="-285750">
              <a:buFont typeface="System Font Regular"/>
              <a:buChar char="-"/>
            </a:pPr>
            <a:endParaRPr lang="en-US" sz="800" dirty="0">
              <a:latin typeface="Century Gothic" panose="020B0502020202020204" pitchFamily="34" charset="0"/>
            </a:endParaRPr>
          </a:p>
          <a:p>
            <a:pPr marL="285750" indent="-285750">
              <a:buFont typeface="System Font Regular"/>
              <a:buChar char="-"/>
            </a:pPr>
            <a:r>
              <a:rPr lang="en-US" sz="1400" dirty="0">
                <a:latin typeface="Century Gothic" panose="020B0502020202020204" pitchFamily="34" charset="0"/>
              </a:rPr>
              <a:t>Gravitational FFs (GFFs) : describe how energy, spin, and various mechanical properties of hadrons are carried by q/g constituents.</a:t>
            </a:r>
          </a:p>
          <a:p>
            <a:pPr marL="285750" indent="-285750">
              <a:buFont typeface="System Font Regular"/>
              <a:buChar char="-"/>
            </a:pPr>
            <a:endParaRPr lang="en-US" sz="800" dirty="0">
              <a:latin typeface="Century Gothic" panose="020B0502020202020204" pitchFamily="34" charset="0"/>
            </a:endParaRPr>
          </a:p>
          <a:p>
            <a:pPr marL="285750" indent="-285750">
              <a:buFont typeface="System Font Regular"/>
              <a:buChar char="-"/>
            </a:pPr>
            <a:r>
              <a:rPr lang="en-US" sz="1400" dirty="0">
                <a:latin typeface="Century Gothic" panose="020B0502020202020204" pitchFamily="34" charset="0"/>
              </a:rPr>
              <a:t>GFF D(t):  describes the pressure distribution in the nucleon. It is accessible through measurements of the Compton FFs measured in </a:t>
            </a:r>
            <a:r>
              <a:rPr lang="en-US" sz="1400" b="1" dirty="0">
                <a:solidFill>
                  <a:srgbClr val="152BF4"/>
                </a:solidFill>
                <a:latin typeface="Century Gothic" panose="020B0502020202020204" pitchFamily="34" charset="0"/>
              </a:rPr>
              <a:t>Deeply Virtual Compton Scattering</a:t>
            </a:r>
          </a:p>
        </p:txBody>
      </p:sp>
      <p:pic>
        <p:nvPicPr>
          <p:cNvPr id="12" name="Picture 11">
            <a:extLst>
              <a:ext uri="{FF2B5EF4-FFF2-40B4-BE49-F238E27FC236}">
                <a16:creationId xmlns:a16="http://schemas.microsoft.com/office/drawing/2014/main" id="{DF256D8D-D09D-12E3-C426-8CBBAD23BEA3}"/>
              </a:ext>
            </a:extLst>
          </p:cNvPr>
          <p:cNvPicPr>
            <a:picLocks noChangeAspect="1"/>
          </p:cNvPicPr>
          <p:nvPr/>
        </p:nvPicPr>
        <p:blipFill rotWithShape="1">
          <a:blip r:embed="rId2"/>
          <a:srcRect l="50992"/>
          <a:stretch/>
        </p:blipFill>
        <p:spPr>
          <a:xfrm>
            <a:off x="6094856" y="4797498"/>
            <a:ext cx="2935111" cy="1669838"/>
          </a:xfrm>
          <a:prstGeom prst="rect">
            <a:avLst/>
          </a:prstGeom>
        </p:spPr>
      </p:pic>
      <p:pic>
        <p:nvPicPr>
          <p:cNvPr id="2" name="Picture 1">
            <a:extLst>
              <a:ext uri="{FF2B5EF4-FFF2-40B4-BE49-F238E27FC236}">
                <a16:creationId xmlns:a16="http://schemas.microsoft.com/office/drawing/2014/main" id="{C0755326-5466-DD17-C9F7-5214CCD459E3}"/>
              </a:ext>
            </a:extLst>
          </p:cNvPr>
          <p:cNvPicPr>
            <a:picLocks noChangeAspect="1"/>
          </p:cNvPicPr>
          <p:nvPr/>
        </p:nvPicPr>
        <p:blipFill rotWithShape="1">
          <a:blip r:embed="rId2"/>
          <a:srcRect r="52276"/>
          <a:stretch/>
        </p:blipFill>
        <p:spPr>
          <a:xfrm>
            <a:off x="5873675" y="888715"/>
            <a:ext cx="3054692" cy="1784614"/>
          </a:xfrm>
          <a:prstGeom prst="rect">
            <a:avLst/>
          </a:prstGeom>
        </p:spPr>
      </p:pic>
      <p:sp>
        <p:nvSpPr>
          <p:cNvPr id="3" name="Oval 2">
            <a:extLst>
              <a:ext uri="{FF2B5EF4-FFF2-40B4-BE49-F238E27FC236}">
                <a16:creationId xmlns:a16="http://schemas.microsoft.com/office/drawing/2014/main" id="{4A888127-8F80-2ED4-0D60-7142F28838B6}"/>
              </a:ext>
            </a:extLst>
          </p:cNvPr>
          <p:cNvSpPr/>
          <p:nvPr/>
        </p:nvSpPr>
        <p:spPr>
          <a:xfrm>
            <a:off x="5779911" y="1571613"/>
            <a:ext cx="1008164" cy="100225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8FC4EB7-3415-C654-4173-F13D5C4F3C6C}"/>
              </a:ext>
            </a:extLst>
          </p:cNvPr>
          <p:cNvSpPr txBox="1"/>
          <p:nvPr/>
        </p:nvSpPr>
        <p:spPr>
          <a:xfrm>
            <a:off x="182863" y="2696789"/>
            <a:ext cx="5327415" cy="523220"/>
          </a:xfrm>
          <a:prstGeom prst="rect">
            <a:avLst/>
          </a:prstGeom>
          <a:noFill/>
        </p:spPr>
        <p:txBody>
          <a:bodyPr wrap="square">
            <a:spAutoFit/>
          </a:bodyPr>
          <a:lstStyle/>
          <a:p>
            <a:pPr marL="285750" indent="-285750">
              <a:buFont typeface="Arial" panose="020B0604020202020204" pitchFamily="34" charset="0"/>
              <a:buChar char="•"/>
            </a:pPr>
            <a:r>
              <a:rPr lang="en-US" sz="1400" b="1" dirty="0">
                <a:latin typeface="Century Gothic" panose="020B0502020202020204" pitchFamily="34" charset="0"/>
              </a:rPr>
              <a:t>A large -t range is required to perform the Fourier transform with controlled uncertainties ➜ high luminosity </a:t>
            </a:r>
          </a:p>
        </p:txBody>
      </p:sp>
      <p:sp>
        <p:nvSpPr>
          <p:cNvPr id="18" name="TextBox 17">
            <a:extLst>
              <a:ext uri="{FF2B5EF4-FFF2-40B4-BE49-F238E27FC236}">
                <a16:creationId xmlns:a16="http://schemas.microsoft.com/office/drawing/2014/main" id="{80C1B353-A466-E785-5BD7-829F7EFCBF25}"/>
              </a:ext>
            </a:extLst>
          </p:cNvPr>
          <p:cNvSpPr txBox="1"/>
          <p:nvPr/>
        </p:nvSpPr>
        <p:spPr>
          <a:xfrm>
            <a:off x="-55203" y="3129648"/>
            <a:ext cx="697627" cy="707886"/>
          </a:xfrm>
          <a:prstGeom prst="rect">
            <a:avLst/>
          </a:prstGeom>
          <a:noFill/>
        </p:spPr>
        <p:txBody>
          <a:bodyPr wrap="none" rtlCol="0">
            <a:spAutoFit/>
          </a:bodyPr>
          <a:lstStyle/>
          <a:p>
            <a:r>
              <a:rPr lang="en-US" sz="4000" dirty="0">
                <a:solidFill>
                  <a:schemeClr val="accent1"/>
                </a:solidFill>
              </a:rPr>
              <a:t>➜</a:t>
            </a:r>
          </a:p>
        </p:txBody>
      </p:sp>
      <p:cxnSp>
        <p:nvCxnSpPr>
          <p:cNvPr id="21" name="Straight Arrow Connector 20">
            <a:extLst>
              <a:ext uri="{FF2B5EF4-FFF2-40B4-BE49-F238E27FC236}">
                <a16:creationId xmlns:a16="http://schemas.microsoft.com/office/drawing/2014/main" id="{E273DCF8-A05A-593A-01F0-CB646797660B}"/>
              </a:ext>
            </a:extLst>
          </p:cNvPr>
          <p:cNvCxnSpPr>
            <a:cxnSpLocks/>
          </p:cNvCxnSpPr>
          <p:nvPr/>
        </p:nvCxnSpPr>
        <p:spPr>
          <a:xfrm flipV="1">
            <a:off x="5543048" y="2295111"/>
            <a:ext cx="206247" cy="163627"/>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C757D4E-08D9-7305-B7CB-8EEE197CA8AF}"/>
              </a:ext>
            </a:extLst>
          </p:cNvPr>
          <p:cNvCxnSpPr>
            <a:cxnSpLocks/>
          </p:cNvCxnSpPr>
          <p:nvPr/>
        </p:nvCxnSpPr>
        <p:spPr>
          <a:xfrm flipH="1" flipV="1">
            <a:off x="7401021" y="1408541"/>
            <a:ext cx="467335" cy="66256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CA1CCA3-A200-39D6-3951-B6D8453322E5}"/>
              </a:ext>
            </a:extLst>
          </p:cNvPr>
          <p:cNvSpPr txBox="1"/>
          <p:nvPr/>
        </p:nvSpPr>
        <p:spPr>
          <a:xfrm>
            <a:off x="7401021" y="2071107"/>
            <a:ext cx="2018879" cy="276999"/>
          </a:xfrm>
          <a:prstGeom prst="rect">
            <a:avLst/>
          </a:prstGeom>
          <a:noFill/>
        </p:spPr>
        <p:txBody>
          <a:bodyPr wrap="square">
            <a:spAutoFit/>
          </a:bodyPr>
          <a:lstStyle/>
          <a:p>
            <a:r>
              <a:rPr lang="en-US" sz="1200" b="1" dirty="0">
                <a:solidFill>
                  <a:srgbClr val="00B050"/>
                </a:solidFill>
                <a:latin typeface="Century Gothic" panose="020B0502020202020204" pitchFamily="34" charset="0"/>
              </a:rPr>
              <a:t>Simulation @ 22 GeV</a:t>
            </a:r>
          </a:p>
        </p:txBody>
      </p:sp>
      <p:pic>
        <p:nvPicPr>
          <p:cNvPr id="9" name="Picture 8">
            <a:extLst>
              <a:ext uri="{FF2B5EF4-FFF2-40B4-BE49-F238E27FC236}">
                <a16:creationId xmlns:a16="http://schemas.microsoft.com/office/drawing/2014/main" id="{573D57FA-54A2-DC4C-AD8A-10DB76E8F492}"/>
              </a:ext>
            </a:extLst>
          </p:cNvPr>
          <p:cNvPicPr>
            <a:picLocks noChangeAspect="1"/>
          </p:cNvPicPr>
          <p:nvPr/>
        </p:nvPicPr>
        <p:blipFill>
          <a:blip r:embed="rId3"/>
          <a:stretch>
            <a:fillRect/>
          </a:stretch>
        </p:blipFill>
        <p:spPr>
          <a:xfrm>
            <a:off x="5881129" y="2673329"/>
            <a:ext cx="3148838" cy="2116677"/>
          </a:xfrm>
          <a:prstGeom prst="rect">
            <a:avLst/>
          </a:prstGeom>
        </p:spPr>
      </p:pic>
      <p:cxnSp>
        <p:nvCxnSpPr>
          <p:cNvPr id="19" name="Straight Arrow Connector 18">
            <a:extLst>
              <a:ext uri="{FF2B5EF4-FFF2-40B4-BE49-F238E27FC236}">
                <a16:creationId xmlns:a16="http://schemas.microsoft.com/office/drawing/2014/main" id="{1C2275D2-4A36-2D41-8E04-A5058DBC570D}"/>
              </a:ext>
            </a:extLst>
          </p:cNvPr>
          <p:cNvCxnSpPr>
            <a:cxnSpLocks/>
          </p:cNvCxnSpPr>
          <p:nvPr/>
        </p:nvCxnSpPr>
        <p:spPr>
          <a:xfrm>
            <a:off x="5500512" y="2757762"/>
            <a:ext cx="875514" cy="487023"/>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2D47BA7-3428-D04A-B13C-61F8CA59554E}"/>
              </a:ext>
            </a:extLst>
          </p:cNvPr>
          <p:cNvSpPr txBox="1"/>
          <p:nvPr/>
        </p:nvSpPr>
        <p:spPr>
          <a:xfrm>
            <a:off x="7634688" y="5009204"/>
            <a:ext cx="985056" cy="369332"/>
          </a:xfrm>
          <a:prstGeom prst="rect">
            <a:avLst/>
          </a:prstGeom>
          <a:noFill/>
        </p:spPr>
        <p:txBody>
          <a:bodyPr wrap="square" rtlCol="0">
            <a:spAutoFit/>
          </a:bodyPr>
          <a:lstStyle/>
          <a:p>
            <a:r>
              <a:rPr lang="en-US" dirty="0">
                <a:solidFill>
                  <a:srgbClr val="152BF4"/>
                </a:solidFill>
              </a:rPr>
              <a:t>22 GeV</a:t>
            </a:r>
          </a:p>
        </p:txBody>
      </p:sp>
      <p:sp>
        <p:nvSpPr>
          <p:cNvPr id="31" name="TextBox 30">
            <a:extLst>
              <a:ext uri="{FF2B5EF4-FFF2-40B4-BE49-F238E27FC236}">
                <a16:creationId xmlns:a16="http://schemas.microsoft.com/office/drawing/2014/main" id="{B5725D54-E60E-5A59-9A69-B750B4488642}"/>
              </a:ext>
            </a:extLst>
          </p:cNvPr>
          <p:cNvSpPr txBox="1"/>
          <p:nvPr/>
        </p:nvSpPr>
        <p:spPr>
          <a:xfrm>
            <a:off x="4595245" y="2399380"/>
            <a:ext cx="1609057" cy="400110"/>
          </a:xfrm>
          <a:prstGeom prst="rect">
            <a:avLst/>
          </a:prstGeom>
          <a:noFill/>
        </p:spPr>
        <p:txBody>
          <a:bodyPr wrap="square">
            <a:spAutoFit/>
          </a:bodyPr>
          <a:lstStyle/>
          <a:p>
            <a:pPr algn="ctr"/>
            <a:r>
              <a:rPr lang="en-US" sz="2000" b="1" dirty="0">
                <a:solidFill>
                  <a:srgbClr val="00B050"/>
                </a:solidFill>
                <a:effectLst/>
                <a:latin typeface="Century Gothic" panose="020B0502020202020204" pitchFamily="34" charset="0"/>
              </a:rPr>
              <a:t> </a:t>
            </a:r>
            <a:r>
              <a:rPr lang="en-US" sz="1400" b="1" dirty="0">
                <a:solidFill>
                  <a:srgbClr val="00B050"/>
                </a:solidFill>
                <a:latin typeface="Century Gothic" panose="020B0502020202020204" pitchFamily="34" charset="0"/>
              </a:rPr>
              <a:t>data @ 6 GeV </a:t>
            </a:r>
          </a:p>
        </p:txBody>
      </p:sp>
      <p:sp>
        <p:nvSpPr>
          <p:cNvPr id="16" name="TextBox 15">
            <a:extLst>
              <a:ext uri="{FF2B5EF4-FFF2-40B4-BE49-F238E27FC236}">
                <a16:creationId xmlns:a16="http://schemas.microsoft.com/office/drawing/2014/main" id="{39755182-0776-6306-D792-B8F22D442A47}"/>
              </a:ext>
            </a:extLst>
          </p:cNvPr>
          <p:cNvSpPr txBox="1"/>
          <p:nvPr/>
        </p:nvSpPr>
        <p:spPr>
          <a:xfrm>
            <a:off x="510823" y="3267173"/>
            <a:ext cx="6277252" cy="369332"/>
          </a:xfrm>
          <a:prstGeom prst="rect">
            <a:avLst/>
          </a:prstGeom>
          <a:noFill/>
        </p:spPr>
        <p:txBody>
          <a:bodyPr wrap="square">
            <a:spAutoFit/>
          </a:bodyPr>
          <a:lstStyle/>
          <a:p>
            <a:r>
              <a:rPr lang="en-US" sz="1800" b="1" dirty="0">
                <a:solidFill>
                  <a:schemeClr val="accent1"/>
                </a:solidFill>
                <a:latin typeface="Century Gothic" panose="020B0502020202020204" pitchFamily="34" charset="0"/>
              </a:rPr>
              <a:t>The 22 GeV beam energy is crucial to this program</a:t>
            </a:r>
          </a:p>
        </p:txBody>
      </p:sp>
    </p:spTree>
    <p:extLst>
      <p:ext uri="{BB962C8B-B14F-4D97-AF65-F5344CB8AC3E}">
        <p14:creationId xmlns:p14="http://schemas.microsoft.com/office/powerpoint/2010/main" val="2081677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2BCE1A-FC55-1003-C918-56CCA541E3CA}"/>
              </a:ext>
            </a:extLst>
          </p:cNvPr>
          <p:cNvSpPr>
            <a:spLocks noGrp="1"/>
          </p:cNvSpPr>
          <p:nvPr>
            <p:ph type="sldNum" sz="quarter" idx="12"/>
          </p:nvPr>
        </p:nvSpPr>
        <p:spPr/>
        <p:txBody>
          <a:bodyPr/>
          <a:lstStyle/>
          <a:p>
            <a:fld id="{07E1C93C-5050-FC42-8F10-D22D4F119D13}" type="slidenum">
              <a:rPr lang="en-US" smtClean="0"/>
              <a:pPr/>
              <a:t>29</a:t>
            </a:fld>
            <a:endParaRPr lang="en-US" dirty="0"/>
          </a:p>
        </p:txBody>
      </p:sp>
      <p:sp>
        <p:nvSpPr>
          <p:cNvPr id="6" name="Slide Number Placeholder 4">
            <a:extLst>
              <a:ext uri="{FF2B5EF4-FFF2-40B4-BE49-F238E27FC236}">
                <a16:creationId xmlns:a16="http://schemas.microsoft.com/office/drawing/2014/main" id="{3E5050E1-18F6-AB96-0DB2-AD0B71ADABC2}"/>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29</a:t>
            </a:fld>
            <a:endParaRPr lang="en-US" dirty="0"/>
          </a:p>
        </p:txBody>
      </p:sp>
      <p:sp>
        <p:nvSpPr>
          <p:cNvPr id="7" name="Slide Number Placeholder 4">
            <a:extLst>
              <a:ext uri="{FF2B5EF4-FFF2-40B4-BE49-F238E27FC236}">
                <a16:creationId xmlns:a16="http://schemas.microsoft.com/office/drawing/2014/main" id="{F41B4D9E-AC46-CE07-0AB4-16D8F5011DDB}"/>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29</a:t>
            </a:fld>
            <a:endParaRPr lang="en-US" dirty="0">
              <a:solidFill>
                <a:srgbClr val="000000"/>
              </a:solidFill>
            </a:endParaRPr>
          </a:p>
        </p:txBody>
      </p:sp>
      <p:sp>
        <p:nvSpPr>
          <p:cNvPr id="4" name="Title 12">
            <a:extLst>
              <a:ext uri="{FF2B5EF4-FFF2-40B4-BE49-F238E27FC236}">
                <a16:creationId xmlns:a16="http://schemas.microsoft.com/office/drawing/2014/main" id="{3D9559C6-1E59-FEEB-E8D9-C8736444C0F0}"/>
              </a:ext>
            </a:extLst>
          </p:cNvPr>
          <p:cNvSpPr>
            <a:spLocks noGrp="1"/>
          </p:cNvSpPr>
          <p:nvPr>
            <p:ph type="title"/>
          </p:nvPr>
        </p:nvSpPr>
        <p:spPr>
          <a:xfrm>
            <a:off x="253984" y="134601"/>
            <a:ext cx="9017961" cy="487490"/>
          </a:xfrm>
        </p:spPr>
        <p:txBody>
          <a:bodyPr>
            <a:noAutofit/>
          </a:bodyPr>
          <a:lstStyle/>
          <a:p>
            <a:r>
              <a:rPr lang="en-US" b="0" dirty="0" err="1">
                <a:solidFill>
                  <a:schemeClr val="accent1"/>
                </a:solidFill>
                <a:latin typeface="Century Gothic" panose="020B0502020202020204" pitchFamily="34" charset="0"/>
              </a:rPr>
              <a:t>Spacial</a:t>
            </a:r>
            <a:r>
              <a:rPr lang="en-US" b="0" dirty="0">
                <a:solidFill>
                  <a:schemeClr val="accent1"/>
                </a:solidFill>
                <a:latin typeface="Century Gothic" panose="020B0502020202020204" pitchFamily="34" charset="0"/>
              </a:rPr>
              <a:t> Structure &amp; Mechanical Properties of the Proton</a:t>
            </a:r>
          </a:p>
        </p:txBody>
      </p:sp>
      <p:sp>
        <p:nvSpPr>
          <p:cNvPr id="10" name="TextBox 9">
            <a:extLst>
              <a:ext uri="{FF2B5EF4-FFF2-40B4-BE49-F238E27FC236}">
                <a16:creationId xmlns:a16="http://schemas.microsoft.com/office/drawing/2014/main" id="{5227904B-35B0-DCAC-755D-6D4057DC00EC}"/>
              </a:ext>
            </a:extLst>
          </p:cNvPr>
          <p:cNvSpPr txBox="1"/>
          <p:nvPr/>
        </p:nvSpPr>
        <p:spPr>
          <a:xfrm>
            <a:off x="76717" y="804282"/>
            <a:ext cx="5796958" cy="1846659"/>
          </a:xfrm>
          <a:prstGeom prst="rect">
            <a:avLst/>
          </a:prstGeom>
          <a:noFill/>
        </p:spPr>
        <p:txBody>
          <a:bodyPr wrap="square">
            <a:spAutoFit/>
          </a:bodyPr>
          <a:lstStyle/>
          <a:p>
            <a:pPr marL="285750" indent="-285750">
              <a:buFont typeface="System Font Regular"/>
              <a:buChar char="-"/>
            </a:pPr>
            <a:r>
              <a:rPr lang="en-US" sz="1400" dirty="0">
                <a:latin typeface="Century Gothic" panose="020B0502020202020204" pitchFamily="34" charset="0"/>
              </a:rPr>
              <a:t>Form Factors: source of information on hadron structure</a:t>
            </a:r>
          </a:p>
          <a:p>
            <a:pPr marL="285750" indent="-285750">
              <a:buFont typeface="System Font Regular"/>
              <a:buChar char="-"/>
            </a:pPr>
            <a:endParaRPr lang="en-US" sz="800" dirty="0">
              <a:latin typeface="Century Gothic" panose="020B0502020202020204" pitchFamily="34" charset="0"/>
            </a:endParaRPr>
          </a:p>
          <a:p>
            <a:pPr marL="285750" indent="-285750">
              <a:buFont typeface="System Font Regular"/>
              <a:buChar char="-"/>
            </a:pPr>
            <a:r>
              <a:rPr lang="en-US" sz="1400" dirty="0">
                <a:latin typeface="Century Gothic" panose="020B0502020202020204" pitchFamily="34" charset="0"/>
              </a:rPr>
              <a:t>Gravitational FFs (GFFs) : describe how energy, spin, and various mechanical properties of hadrons are carried by q/g constituents.</a:t>
            </a:r>
          </a:p>
          <a:p>
            <a:pPr marL="285750" indent="-285750">
              <a:buFont typeface="System Font Regular"/>
              <a:buChar char="-"/>
            </a:pPr>
            <a:endParaRPr lang="en-US" sz="800" dirty="0">
              <a:latin typeface="Century Gothic" panose="020B0502020202020204" pitchFamily="34" charset="0"/>
            </a:endParaRPr>
          </a:p>
          <a:p>
            <a:pPr marL="285750" indent="-285750">
              <a:buFont typeface="System Font Regular"/>
              <a:buChar char="-"/>
            </a:pPr>
            <a:r>
              <a:rPr lang="en-US" sz="1400" dirty="0">
                <a:latin typeface="Century Gothic" panose="020B0502020202020204" pitchFamily="34" charset="0"/>
              </a:rPr>
              <a:t>GFF D(t):  describes the pressure distribution in the nucleon. It is accessible through measurements of the Compton FFs measured in </a:t>
            </a:r>
            <a:r>
              <a:rPr lang="en-US" sz="1400" b="1" dirty="0">
                <a:solidFill>
                  <a:srgbClr val="152BF4"/>
                </a:solidFill>
                <a:latin typeface="Century Gothic" panose="020B0502020202020204" pitchFamily="34" charset="0"/>
              </a:rPr>
              <a:t>Deeply Virtual Compton Scattering</a:t>
            </a:r>
          </a:p>
        </p:txBody>
      </p:sp>
      <p:pic>
        <p:nvPicPr>
          <p:cNvPr id="12" name="Picture 11">
            <a:extLst>
              <a:ext uri="{FF2B5EF4-FFF2-40B4-BE49-F238E27FC236}">
                <a16:creationId xmlns:a16="http://schemas.microsoft.com/office/drawing/2014/main" id="{DF256D8D-D09D-12E3-C426-8CBBAD23BEA3}"/>
              </a:ext>
            </a:extLst>
          </p:cNvPr>
          <p:cNvPicPr>
            <a:picLocks noChangeAspect="1"/>
          </p:cNvPicPr>
          <p:nvPr/>
        </p:nvPicPr>
        <p:blipFill rotWithShape="1">
          <a:blip r:embed="rId2"/>
          <a:srcRect l="50992"/>
          <a:stretch/>
        </p:blipFill>
        <p:spPr>
          <a:xfrm>
            <a:off x="6094856" y="4797498"/>
            <a:ext cx="2935111" cy="1669838"/>
          </a:xfrm>
          <a:prstGeom prst="rect">
            <a:avLst/>
          </a:prstGeom>
        </p:spPr>
      </p:pic>
      <p:pic>
        <p:nvPicPr>
          <p:cNvPr id="2" name="Picture 1">
            <a:extLst>
              <a:ext uri="{FF2B5EF4-FFF2-40B4-BE49-F238E27FC236}">
                <a16:creationId xmlns:a16="http://schemas.microsoft.com/office/drawing/2014/main" id="{C0755326-5466-DD17-C9F7-5214CCD459E3}"/>
              </a:ext>
            </a:extLst>
          </p:cNvPr>
          <p:cNvPicPr>
            <a:picLocks noChangeAspect="1"/>
          </p:cNvPicPr>
          <p:nvPr/>
        </p:nvPicPr>
        <p:blipFill rotWithShape="1">
          <a:blip r:embed="rId2"/>
          <a:srcRect r="52276"/>
          <a:stretch/>
        </p:blipFill>
        <p:spPr>
          <a:xfrm>
            <a:off x="5873675" y="888715"/>
            <a:ext cx="3054692" cy="1784614"/>
          </a:xfrm>
          <a:prstGeom prst="rect">
            <a:avLst/>
          </a:prstGeom>
        </p:spPr>
      </p:pic>
      <p:sp>
        <p:nvSpPr>
          <p:cNvPr id="3" name="Oval 2">
            <a:extLst>
              <a:ext uri="{FF2B5EF4-FFF2-40B4-BE49-F238E27FC236}">
                <a16:creationId xmlns:a16="http://schemas.microsoft.com/office/drawing/2014/main" id="{4A888127-8F80-2ED4-0D60-7142F28838B6}"/>
              </a:ext>
            </a:extLst>
          </p:cNvPr>
          <p:cNvSpPr/>
          <p:nvPr/>
        </p:nvSpPr>
        <p:spPr>
          <a:xfrm>
            <a:off x="5779911" y="1571613"/>
            <a:ext cx="1008164" cy="100225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8FC4EB7-3415-C654-4173-F13D5C4F3C6C}"/>
              </a:ext>
            </a:extLst>
          </p:cNvPr>
          <p:cNvSpPr txBox="1"/>
          <p:nvPr/>
        </p:nvSpPr>
        <p:spPr>
          <a:xfrm>
            <a:off x="182863" y="2696789"/>
            <a:ext cx="5327415" cy="523220"/>
          </a:xfrm>
          <a:prstGeom prst="rect">
            <a:avLst/>
          </a:prstGeom>
          <a:noFill/>
        </p:spPr>
        <p:txBody>
          <a:bodyPr wrap="square">
            <a:spAutoFit/>
          </a:bodyPr>
          <a:lstStyle/>
          <a:p>
            <a:pPr marL="285750" indent="-285750">
              <a:buFont typeface="Arial" panose="020B0604020202020204" pitchFamily="34" charset="0"/>
              <a:buChar char="•"/>
            </a:pPr>
            <a:r>
              <a:rPr lang="en-US" sz="1400" b="1" dirty="0">
                <a:latin typeface="Century Gothic" panose="020B0502020202020204" pitchFamily="34" charset="0"/>
              </a:rPr>
              <a:t>A large -t range is required to perform the Fourier transform with controlled uncertainties ➜ high luminosity </a:t>
            </a:r>
          </a:p>
        </p:txBody>
      </p:sp>
      <p:sp>
        <p:nvSpPr>
          <p:cNvPr id="18" name="TextBox 17">
            <a:extLst>
              <a:ext uri="{FF2B5EF4-FFF2-40B4-BE49-F238E27FC236}">
                <a16:creationId xmlns:a16="http://schemas.microsoft.com/office/drawing/2014/main" id="{80C1B353-A466-E785-5BD7-829F7EFCBF25}"/>
              </a:ext>
            </a:extLst>
          </p:cNvPr>
          <p:cNvSpPr txBox="1"/>
          <p:nvPr/>
        </p:nvSpPr>
        <p:spPr>
          <a:xfrm>
            <a:off x="-55203" y="3129648"/>
            <a:ext cx="697627" cy="707886"/>
          </a:xfrm>
          <a:prstGeom prst="rect">
            <a:avLst/>
          </a:prstGeom>
          <a:noFill/>
        </p:spPr>
        <p:txBody>
          <a:bodyPr wrap="none" rtlCol="0">
            <a:spAutoFit/>
          </a:bodyPr>
          <a:lstStyle/>
          <a:p>
            <a:r>
              <a:rPr lang="en-US" sz="4000" dirty="0">
                <a:solidFill>
                  <a:schemeClr val="accent1"/>
                </a:solidFill>
              </a:rPr>
              <a:t>➜</a:t>
            </a:r>
          </a:p>
        </p:txBody>
      </p:sp>
      <p:cxnSp>
        <p:nvCxnSpPr>
          <p:cNvPr id="21" name="Straight Arrow Connector 20">
            <a:extLst>
              <a:ext uri="{FF2B5EF4-FFF2-40B4-BE49-F238E27FC236}">
                <a16:creationId xmlns:a16="http://schemas.microsoft.com/office/drawing/2014/main" id="{E273DCF8-A05A-593A-01F0-CB646797660B}"/>
              </a:ext>
            </a:extLst>
          </p:cNvPr>
          <p:cNvCxnSpPr>
            <a:cxnSpLocks/>
          </p:cNvCxnSpPr>
          <p:nvPr/>
        </p:nvCxnSpPr>
        <p:spPr>
          <a:xfrm flipV="1">
            <a:off x="5543048" y="2295111"/>
            <a:ext cx="206247" cy="163627"/>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C757D4E-08D9-7305-B7CB-8EEE197CA8AF}"/>
              </a:ext>
            </a:extLst>
          </p:cNvPr>
          <p:cNvCxnSpPr>
            <a:cxnSpLocks/>
          </p:cNvCxnSpPr>
          <p:nvPr/>
        </p:nvCxnSpPr>
        <p:spPr>
          <a:xfrm flipH="1" flipV="1">
            <a:off x="7401021" y="1408541"/>
            <a:ext cx="467335" cy="66256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CA1CCA3-A200-39D6-3951-B6D8453322E5}"/>
              </a:ext>
            </a:extLst>
          </p:cNvPr>
          <p:cNvSpPr txBox="1"/>
          <p:nvPr/>
        </p:nvSpPr>
        <p:spPr>
          <a:xfrm>
            <a:off x="7401021" y="2071107"/>
            <a:ext cx="2018879" cy="276999"/>
          </a:xfrm>
          <a:prstGeom prst="rect">
            <a:avLst/>
          </a:prstGeom>
          <a:noFill/>
        </p:spPr>
        <p:txBody>
          <a:bodyPr wrap="square">
            <a:spAutoFit/>
          </a:bodyPr>
          <a:lstStyle/>
          <a:p>
            <a:r>
              <a:rPr lang="en-US" sz="1200" b="1" dirty="0">
                <a:solidFill>
                  <a:srgbClr val="00B050"/>
                </a:solidFill>
                <a:latin typeface="Century Gothic" panose="020B0502020202020204" pitchFamily="34" charset="0"/>
              </a:rPr>
              <a:t>Simulation @ 22 GeV</a:t>
            </a:r>
          </a:p>
        </p:txBody>
      </p:sp>
      <p:pic>
        <p:nvPicPr>
          <p:cNvPr id="9" name="Picture 8">
            <a:extLst>
              <a:ext uri="{FF2B5EF4-FFF2-40B4-BE49-F238E27FC236}">
                <a16:creationId xmlns:a16="http://schemas.microsoft.com/office/drawing/2014/main" id="{573D57FA-54A2-DC4C-AD8A-10DB76E8F492}"/>
              </a:ext>
            </a:extLst>
          </p:cNvPr>
          <p:cNvPicPr>
            <a:picLocks noChangeAspect="1"/>
          </p:cNvPicPr>
          <p:nvPr/>
        </p:nvPicPr>
        <p:blipFill>
          <a:blip r:embed="rId3"/>
          <a:stretch>
            <a:fillRect/>
          </a:stretch>
        </p:blipFill>
        <p:spPr>
          <a:xfrm>
            <a:off x="5881129" y="2673329"/>
            <a:ext cx="3148838" cy="2116677"/>
          </a:xfrm>
          <a:prstGeom prst="rect">
            <a:avLst/>
          </a:prstGeom>
        </p:spPr>
      </p:pic>
      <p:cxnSp>
        <p:nvCxnSpPr>
          <p:cNvPr id="19" name="Straight Arrow Connector 18">
            <a:extLst>
              <a:ext uri="{FF2B5EF4-FFF2-40B4-BE49-F238E27FC236}">
                <a16:creationId xmlns:a16="http://schemas.microsoft.com/office/drawing/2014/main" id="{1C2275D2-4A36-2D41-8E04-A5058DBC570D}"/>
              </a:ext>
            </a:extLst>
          </p:cNvPr>
          <p:cNvCxnSpPr>
            <a:cxnSpLocks/>
          </p:cNvCxnSpPr>
          <p:nvPr/>
        </p:nvCxnSpPr>
        <p:spPr>
          <a:xfrm>
            <a:off x="5500512" y="2757762"/>
            <a:ext cx="875514" cy="487023"/>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2D47BA7-3428-D04A-B13C-61F8CA59554E}"/>
              </a:ext>
            </a:extLst>
          </p:cNvPr>
          <p:cNvSpPr txBox="1"/>
          <p:nvPr/>
        </p:nvSpPr>
        <p:spPr>
          <a:xfrm>
            <a:off x="7634688" y="5009204"/>
            <a:ext cx="985056" cy="369332"/>
          </a:xfrm>
          <a:prstGeom prst="rect">
            <a:avLst/>
          </a:prstGeom>
          <a:noFill/>
        </p:spPr>
        <p:txBody>
          <a:bodyPr wrap="square" rtlCol="0">
            <a:spAutoFit/>
          </a:bodyPr>
          <a:lstStyle/>
          <a:p>
            <a:r>
              <a:rPr lang="en-US" dirty="0">
                <a:solidFill>
                  <a:srgbClr val="152BF4"/>
                </a:solidFill>
              </a:rPr>
              <a:t>22 GeV</a:t>
            </a:r>
          </a:p>
        </p:txBody>
      </p:sp>
      <p:sp>
        <p:nvSpPr>
          <p:cNvPr id="31" name="TextBox 30">
            <a:extLst>
              <a:ext uri="{FF2B5EF4-FFF2-40B4-BE49-F238E27FC236}">
                <a16:creationId xmlns:a16="http://schemas.microsoft.com/office/drawing/2014/main" id="{B5725D54-E60E-5A59-9A69-B750B4488642}"/>
              </a:ext>
            </a:extLst>
          </p:cNvPr>
          <p:cNvSpPr txBox="1"/>
          <p:nvPr/>
        </p:nvSpPr>
        <p:spPr>
          <a:xfrm>
            <a:off x="4595245" y="2399380"/>
            <a:ext cx="1609057" cy="400110"/>
          </a:xfrm>
          <a:prstGeom prst="rect">
            <a:avLst/>
          </a:prstGeom>
          <a:noFill/>
        </p:spPr>
        <p:txBody>
          <a:bodyPr wrap="square">
            <a:spAutoFit/>
          </a:bodyPr>
          <a:lstStyle/>
          <a:p>
            <a:pPr algn="ctr"/>
            <a:r>
              <a:rPr lang="en-US" sz="2000" b="1" dirty="0">
                <a:solidFill>
                  <a:srgbClr val="00B050"/>
                </a:solidFill>
                <a:effectLst/>
                <a:latin typeface="Century Gothic" panose="020B0502020202020204" pitchFamily="34" charset="0"/>
              </a:rPr>
              <a:t> </a:t>
            </a:r>
            <a:r>
              <a:rPr lang="en-US" sz="1400" b="1" dirty="0">
                <a:solidFill>
                  <a:srgbClr val="00B050"/>
                </a:solidFill>
                <a:latin typeface="Century Gothic" panose="020B0502020202020204" pitchFamily="34" charset="0"/>
              </a:rPr>
              <a:t>data @ 6 GeV </a:t>
            </a:r>
          </a:p>
        </p:txBody>
      </p:sp>
      <p:sp>
        <p:nvSpPr>
          <p:cNvPr id="16" name="TextBox 15">
            <a:extLst>
              <a:ext uri="{FF2B5EF4-FFF2-40B4-BE49-F238E27FC236}">
                <a16:creationId xmlns:a16="http://schemas.microsoft.com/office/drawing/2014/main" id="{39755182-0776-6306-D792-B8F22D442A47}"/>
              </a:ext>
            </a:extLst>
          </p:cNvPr>
          <p:cNvSpPr txBox="1"/>
          <p:nvPr/>
        </p:nvSpPr>
        <p:spPr>
          <a:xfrm>
            <a:off x="510823" y="3267173"/>
            <a:ext cx="6277252" cy="369332"/>
          </a:xfrm>
          <a:prstGeom prst="rect">
            <a:avLst/>
          </a:prstGeom>
          <a:noFill/>
        </p:spPr>
        <p:txBody>
          <a:bodyPr wrap="square">
            <a:spAutoFit/>
          </a:bodyPr>
          <a:lstStyle/>
          <a:p>
            <a:r>
              <a:rPr lang="en-US" sz="1800" b="1" dirty="0">
                <a:solidFill>
                  <a:schemeClr val="accent1"/>
                </a:solidFill>
                <a:latin typeface="Century Gothic" panose="020B0502020202020204" pitchFamily="34" charset="0"/>
              </a:rPr>
              <a:t>The 22 GeV beam energy is crucial to this program</a:t>
            </a:r>
          </a:p>
        </p:txBody>
      </p:sp>
      <p:sp>
        <p:nvSpPr>
          <p:cNvPr id="20" name="TextBox 19">
            <a:extLst>
              <a:ext uri="{FF2B5EF4-FFF2-40B4-BE49-F238E27FC236}">
                <a16:creationId xmlns:a16="http://schemas.microsoft.com/office/drawing/2014/main" id="{68A4FCEE-752E-044E-B110-32BCF9D9D27E}"/>
              </a:ext>
            </a:extLst>
          </p:cNvPr>
          <p:cNvSpPr txBox="1"/>
          <p:nvPr/>
        </p:nvSpPr>
        <p:spPr>
          <a:xfrm>
            <a:off x="395255" y="3813853"/>
            <a:ext cx="5543014" cy="646331"/>
          </a:xfrm>
          <a:prstGeom prst="rect">
            <a:avLst/>
          </a:prstGeom>
          <a:noFill/>
        </p:spPr>
        <p:txBody>
          <a:bodyPr wrap="square">
            <a:spAutoFit/>
          </a:bodyPr>
          <a:lstStyle/>
          <a:p>
            <a:r>
              <a:rPr lang="en-US" sz="1800" b="1" u="sng" dirty="0">
                <a:solidFill>
                  <a:srgbClr val="021FFB"/>
                </a:solidFill>
                <a:effectLst/>
                <a:latin typeface="Century Gothic" panose="020B0502020202020204" pitchFamily="34" charset="0"/>
              </a:rPr>
              <a:t>D</a:t>
            </a:r>
            <a:r>
              <a:rPr lang="en-US" sz="1800" b="1" u="sng" dirty="0">
                <a:solidFill>
                  <a:srgbClr val="000000"/>
                </a:solidFill>
                <a:effectLst/>
                <a:latin typeface="Century Gothic" panose="020B0502020202020204" pitchFamily="34" charset="0"/>
              </a:rPr>
              <a:t>ouble </a:t>
            </a:r>
            <a:r>
              <a:rPr lang="en-US" sz="1800" b="1" u="sng" dirty="0">
                <a:solidFill>
                  <a:srgbClr val="021FFB"/>
                </a:solidFill>
                <a:effectLst/>
                <a:latin typeface="Century Gothic" panose="020B0502020202020204" pitchFamily="34" charset="0"/>
              </a:rPr>
              <a:t>DVCS </a:t>
            </a:r>
            <a:r>
              <a:rPr lang="en-US" sz="1800" b="1" u="sng" dirty="0">
                <a:solidFill>
                  <a:srgbClr val="000000"/>
                </a:solidFill>
                <a:effectLst/>
                <a:latin typeface="Century Gothic" panose="020B0502020202020204" pitchFamily="34" charset="0"/>
              </a:rPr>
              <a:t>(</a:t>
            </a:r>
            <a:r>
              <a:rPr lang="en-US" sz="1800" b="1" u="sng" dirty="0">
                <a:solidFill>
                  <a:srgbClr val="021FFB"/>
                </a:solidFill>
                <a:effectLst/>
                <a:latin typeface="Century Gothic" panose="020B0502020202020204" pitchFamily="34" charset="0"/>
              </a:rPr>
              <a:t>DDVCS</a:t>
            </a:r>
            <a:r>
              <a:rPr lang="en-US" sz="1800" u="sng" dirty="0">
                <a:solidFill>
                  <a:srgbClr val="021FFB"/>
                </a:solidFill>
                <a:effectLst/>
                <a:latin typeface="Century Gothic" panose="020B0502020202020204" pitchFamily="34" charset="0"/>
              </a:rPr>
              <a:t>): </a:t>
            </a:r>
            <a:r>
              <a:rPr lang="en-US" dirty="0" err="1"/>
              <a:t>e+p→e</a:t>
            </a:r>
            <a:r>
              <a:rPr lang="en-US" dirty="0"/>
              <a:t>′ +(</a:t>
            </a:r>
            <a:r>
              <a:rPr lang="en-US" dirty="0" err="1">
                <a:solidFill>
                  <a:srgbClr val="7030A0"/>
                </a:solidFill>
                <a:latin typeface="Apple Chancery" panose="03020702040506060504" pitchFamily="66" charset="-79"/>
                <a:cs typeface="Apple Chancery" panose="03020702040506060504" pitchFamily="66" charset="-79"/>
              </a:rPr>
              <a:t>l+l</a:t>
            </a:r>
            <a:r>
              <a:rPr lang="en-US" dirty="0">
                <a:solidFill>
                  <a:srgbClr val="7030A0"/>
                </a:solidFill>
                <a:latin typeface="Apple Chancery" panose="03020702040506060504" pitchFamily="66" charset="-79"/>
                <a:cs typeface="Apple Chancery" panose="03020702040506060504" pitchFamily="66" charset="-79"/>
              </a:rPr>
              <a:t>−</a:t>
            </a:r>
            <a:r>
              <a:rPr lang="en-US" dirty="0"/>
              <a:t>)+p, </a:t>
            </a:r>
            <a:r>
              <a:rPr lang="en-US" dirty="0">
                <a:solidFill>
                  <a:srgbClr val="7030A0"/>
                </a:solidFill>
                <a:latin typeface="Apple Chancery" panose="03020702040506060504" pitchFamily="66" charset="-79"/>
                <a:cs typeface="Apple Chancery" panose="03020702040506060504" pitchFamily="66" charset="-79"/>
              </a:rPr>
              <a:t>l</a:t>
            </a:r>
            <a:r>
              <a:rPr lang="en-US" dirty="0"/>
              <a:t>=e or </a:t>
            </a:r>
            <a:r>
              <a:rPr lang="el-GR" dirty="0"/>
              <a:t>μ </a:t>
            </a:r>
          </a:p>
          <a:p>
            <a:endParaRPr lang="en-US" sz="1800" u="sng" dirty="0">
              <a:solidFill>
                <a:srgbClr val="021FFB"/>
              </a:solidFill>
              <a:effectLst/>
              <a:latin typeface="Century Gothic" panose="020B0502020202020204" pitchFamily="34" charset="0"/>
            </a:endParaRPr>
          </a:p>
        </p:txBody>
      </p:sp>
      <p:pic>
        <p:nvPicPr>
          <p:cNvPr id="23" name="Picture 22">
            <a:extLst>
              <a:ext uri="{FF2B5EF4-FFF2-40B4-BE49-F238E27FC236}">
                <a16:creationId xmlns:a16="http://schemas.microsoft.com/office/drawing/2014/main" id="{60C2E16D-36B8-7F4F-A490-3D9DCD84AA49}"/>
              </a:ext>
            </a:extLst>
          </p:cNvPr>
          <p:cNvPicPr>
            <a:picLocks noChangeAspect="1"/>
          </p:cNvPicPr>
          <p:nvPr/>
        </p:nvPicPr>
        <p:blipFill>
          <a:blip r:embed="rId4"/>
          <a:stretch>
            <a:fillRect/>
          </a:stretch>
        </p:blipFill>
        <p:spPr>
          <a:xfrm>
            <a:off x="293610" y="4390208"/>
            <a:ext cx="2769601" cy="1865635"/>
          </a:xfrm>
          <a:prstGeom prst="rect">
            <a:avLst/>
          </a:prstGeom>
        </p:spPr>
      </p:pic>
      <p:sp>
        <p:nvSpPr>
          <p:cNvPr id="24" name="TextBox 23">
            <a:extLst>
              <a:ext uri="{FF2B5EF4-FFF2-40B4-BE49-F238E27FC236}">
                <a16:creationId xmlns:a16="http://schemas.microsoft.com/office/drawing/2014/main" id="{9FB10C53-BD2A-FF47-83F6-9E14F90C6DDC}"/>
              </a:ext>
            </a:extLst>
          </p:cNvPr>
          <p:cNvSpPr txBox="1"/>
          <p:nvPr/>
        </p:nvSpPr>
        <p:spPr>
          <a:xfrm>
            <a:off x="3207261" y="4183185"/>
            <a:ext cx="2731008" cy="2031325"/>
          </a:xfrm>
          <a:prstGeom prst="rect">
            <a:avLst/>
          </a:prstGeom>
          <a:noFill/>
        </p:spPr>
        <p:txBody>
          <a:bodyPr wrap="square">
            <a:spAutoFit/>
          </a:bodyPr>
          <a:lstStyle/>
          <a:p>
            <a:r>
              <a:rPr lang="en-US" dirty="0">
                <a:latin typeface="Century Gothic" panose="020B0502020202020204" pitchFamily="34" charset="0"/>
              </a:rPr>
              <a:t>NEVER been measured (very small cross section).</a:t>
            </a:r>
            <a:r>
              <a:rPr lang="en-US" b="1" dirty="0">
                <a:solidFill>
                  <a:schemeClr val="accent1"/>
                </a:solidFill>
                <a:latin typeface="Century Gothic" panose="020B0502020202020204" pitchFamily="34" charset="0"/>
              </a:rPr>
              <a:t>➜ JLAB with high luminosity </a:t>
            </a:r>
            <a:r>
              <a:rPr lang="en-US" b="1" dirty="0">
                <a:latin typeface="Century Gothic" panose="020B0502020202020204" pitchFamily="34" charset="0"/>
              </a:rPr>
              <a:t>will be the only place to measure this reaction.</a:t>
            </a:r>
            <a:r>
              <a:rPr lang="en-US" sz="1400" b="1" dirty="0">
                <a:latin typeface="Century Gothic" panose="020B0502020202020204" pitchFamily="34" charset="0"/>
              </a:rPr>
              <a:t> </a:t>
            </a:r>
          </a:p>
        </p:txBody>
      </p:sp>
    </p:spTree>
    <p:extLst>
      <p:ext uri="{BB962C8B-B14F-4D97-AF65-F5344CB8AC3E}">
        <p14:creationId xmlns:p14="http://schemas.microsoft.com/office/powerpoint/2010/main" val="228196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189C2-720D-F615-3C6F-200C8D1A8AAC}"/>
              </a:ext>
            </a:extLst>
          </p:cNvPr>
          <p:cNvSpPr>
            <a:spLocks noGrp="1"/>
          </p:cNvSpPr>
          <p:nvPr>
            <p:ph type="title"/>
          </p:nvPr>
        </p:nvSpPr>
        <p:spPr>
          <a:xfrm>
            <a:off x="262232" y="962739"/>
            <a:ext cx="8628678" cy="383182"/>
          </a:xfrm>
        </p:spPr>
        <p:txBody>
          <a:bodyPr>
            <a:noAutofit/>
          </a:bodyPr>
          <a:lstStyle/>
          <a:p>
            <a:br>
              <a:rPr lang="en-US" sz="2100" b="0" dirty="0">
                <a:solidFill>
                  <a:srgbClr val="152BF4"/>
                </a:solidFill>
              </a:rPr>
            </a:br>
            <a:r>
              <a:rPr lang="en-US" sz="2100" b="0" dirty="0">
                <a:solidFill>
                  <a:srgbClr val="152BF4"/>
                </a:solidFill>
              </a:rPr>
              <a:t>The combined positron to 22 GeV GeV upgrade is a rather new opportunity at Jefferson Lab….</a:t>
            </a:r>
            <a:br>
              <a:rPr lang="en-US" sz="2100" b="0" dirty="0">
                <a:solidFill>
                  <a:srgbClr val="152BF4"/>
                </a:solidFill>
              </a:rPr>
            </a:br>
            <a:br>
              <a:rPr lang="en-US" sz="2100" b="0" dirty="0">
                <a:solidFill>
                  <a:srgbClr val="152BF4"/>
                </a:solidFill>
              </a:rPr>
            </a:br>
            <a:r>
              <a:rPr lang="en-US" sz="2100" b="0" dirty="0">
                <a:solidFill>
                  <a:srgbClr val="002060"/>
                </a:solidFill>
              </a:rPr>
              <a:t>The community did a lot of work (science workshops, accelerator studies, cost estimating, profile development,…) to quickly prepare for the NSAC Long Range Plan</a:t>
            </a:r>
            <a:br>
              <a:rPr lang="en-US" sz="2100" b="0" dirty="0">
                <a:solidFill>
                  <a:srgbClr val="002060"/>
                </a:solidFill>
              </a:rPr>
            </a:br>
            <a:r>
              <a:rPr lang="en-US" sz="2100" b="0" i="1" u="sng" dirty="0">
                <a:solidFill>
                  <a:schemeClr val="tx1"/>
                </a:solidFill>
              </a:rPr>
              <a:t>- </a:t>
            </a:r>
            <a:r>
              <a:rPr lang="en-US" sz="2100" b="0" i="1" u="sng" dirty="0">
                <a:solidFill>
                  <a:srgbClr val="7030A0"/>
                </a:solidFill>
              </a:rPr>
              <a:t>Critical just to be mentioned favorably!</a:t>
            </a:r>
            <a:br>
              <a:rPr lang="en-US" sz="2400" b="0" i="1" u="sng" dirty="0">
                <a:solidFill>
                  <a:srgbClr val="002060"/>
                </a:solidFill>
              </a:rPr>
            </a:br>
            <a:endParaRPr lang="en-US" sz="2400" b="0" i="1" u="sng" dirty="0">
              <a:solidFill>
                <a:srgbClr val="002060"/>
              </a:solidFill>
            </a:endParaRPr>
          </a:p>
        </p:txBody>
      </p:sp>
      <p:pic>
        <p:nvPicPr>
          <p:cNvPr id="23" name="Picture 2" descr="https://nuclearsciencefuture.org/wp-content/uploads/2023/10/nsac-webpage-top-banner-center-1.jpg">
            <a:extLst>
              <a:ext uri="{FF2B5EF4-FFF2-40B4-BE49-F238E27FC236}">
                <a16:creationId xmlns:a16="http://schemas.microsoft.com/office/drawing/2014/main" id="{E7C932F6-F5FF-B24D-864B-2E06F9142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976" y="2358775"/>
            <a:ext cx="5408338" cy="19379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D16E65D-57E6-4C4E-BDF2-E1561912F76F}"/>
              </a:ext>
            </a:extLst>
          </p:cNvPr>
          <p:cNvSpPr txBox="1"/>
          <p:nvPr/>
        </p:nvSpPr>
        <p:spPr>
          <a:xfrm>
            <a:off x="5930944" y="1663969"/>
            <a:ext cx="3213056"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“To investigate the other XYZP states, higher beam energy is required; the tetraquark candidate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Z</a:t>
            </a:r>
            <a:r>
              <a:rPr kumimoji="0" lang="en-US" sz="1800" b="0" i="0" u="none" strike="noStrike" kern="1200" cap="none" spc="0" normalizeH="0" baseline="-25000" noProof="0" dirty="0" err="1">
                <a:ln>
                  <a:noFill/>
                </a:ln>
                <a:solidFill>
                  <a:srgbClr val="000000"/>
                </a:solidFill>
                <a:effectLst/>
                <a:uLnTx/>
                <a:uFillTx/>
                <a:latin typeface="Calibri"/>
                <a:ea typeface="+mn-ea"/>
                <a:cs typeface="+mn-cs"/>
              </a:rPr>
              <a:t>c</a:t>
            </a:r>
            <a:r>
              <a:rPr kumimoji="0" lang="en-US" sz="1800" b="0" i="0" u="none" strike="noStrike" kern="1200" cap="none" spc="0" normalizeH="0" baseline="0" noProof="0" dirty="0">
                <a:ln>
                  <a:noFill/>
                </a:ln>
                <a:solidFill>
                  <a:srgbClr val="000000"/>
                </a:solidFill>
                <a:effectLst/>
                <a:uLnTx/>
                <a:uFillTx/>
                <a:latin typeface="Calibri"/>
                <a:ea typeface="+mn-ea"/>
                <a:cs typeface="+mn-cs"/>
              </a:rPr>
              <a:t> states would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Z</a:t>
            </a:r>
            <a:r>
              <a:rPr kumimoji="0" lang="en-US" sz="1800" b="0" i="0" u="none" strike="noStrike" kern="1200" cap="none" spc="0" normalizeH="0" baseline="-25000" noProof="0" dirty="0" err="1">
                <a:ln>
                  <a:noFill/>
                </a:ln>
                <a:solidFill>
                  <a:srgbClr val="000000"/>
                </a:solidFill>
                <a:effectLst/>
                <a:uLnTx/>
                <a:uFillTx/>
                <a:latin typeface="Calibri"/>
                <a:ea typeface="+mn-ea"/>
                <a:cs typeface="+mn-cs"/>
              </a:rPr>
              <a:t>c</a:t>
            </a:r>
            <a:r>
              <a:rPr kumimoji="0" lang="en-US" sz="1800" b="0" i="0" u="none" strike="noStrike" kern="1200" cap="none" spc="0" normalizeH="0" baseline="0" noProof="0" dirty="0">
                <a:ln>
                  <a:noFill/>
                </a:ln>
                <a:solidFill>
                  <a:srgbClr val="000000"/>
                </a:solidFill>
                <a:effectLst/>
                <a:uLnTx/>
                <a:uFillTx/>
                <a:latin typeface="Calibri"/>
                <a:ea typeface="+mn-ea"/>
                <a:cs typeface="+mn-cs"/>
              </a:rPr>
              <a:t> be copiously produced at a high-luminosity, fixed-target electron machine operating above 20 GeV.”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“The role of two-photon exchange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be determined by measurements using a positron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beam, which could be realized at Jefferson Lab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 modest accelerator upgrade.”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TextBox 3">
            <a:extLst>
              <a:ext uri="{FF2B5EF4-FFF2-40B4-BE49-F238E27FC236}">
                <a16:creationId xmlns:a16="http://schemas.microsoft.com/office/drawing/2014/main" id="{7DCA6695-4A76-9B48-B459-B0CEA2D75E80}"/>
              </a:ext>
            </a:extLst>
          </p:cNvPr>
          <p:cNvSpPr txBox="1"/>
          <p:nvPr/>
        </p:nvSpPr>
        <p:spPr>
          <a:xfrm>
            <a:off x="401976" y="4549676"/>
            <a:ext cx="5419240" cy="2031325"/>
          </a:xfrm>
          <a:prstGeom prst="rect">
            <a:avLst/>
          </a:prstGeom>
          <a:solidFill>
            <a:srgbClr val="FFFF00"/>
          </a:soli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“The staged upgrade plan for CEBAF foresees...[]…an energy upgrade of CEBAF to more than 20 GeV….. exciting new technology could enable a cost-effective method to double the energy of CEBAF, allowing wider kinematic reach for nucleon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femtography</a:t>
            </a:r>
            <a:r>
              <a:rPr kumimoji="0" lang="en-US" sz="1800" b="0" i="0" u="none" strike="noStrike" kern="1200" cap="none" spc="0" normalizeH="0" baseline="0" noProof="0" dirty="0">
                <a:ln>
                  <a:noFill/>
                </a:ln>
                <a:solidFill>
                  <a:srgbClr val="000000"/>
                </a:solidFill>
                <a:effectLst/>
                <a:uLnTx/>
                <a:uFillTx/>
                <a:latin typeface="Calibri"/>
                <a:ea typeface="+mn-ea"/>
                <a:cs typeface="+mn-cs"/>
              </a:rPr>
              <a:t> studies in the existing tunnels and with no new cryomodules required.”</a:t>
            </a:r>
          </a:p>
        </p:txBody>
      </p:sp>
    </p:spTree>
    <p:extLst>
      <p:ext uri="{BB962C8B-B14F-4D97-AF65-F5344CB8AC3E}">
        <p14:creationId xmlns:p14="http://schemas.microsoft.com/office/powerpoint/2010/main" val="2497842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Chart, line chart&#10;&#10;Description automatically generated">
            <a:extLst>
              <a:ext uri="{FF2B5EF4-FFF2-40B4-BE49-F238E27FC236}">
                <a16:creationId xmlns:a16="http://schemas.microsoft.com/office/drawing/2014/main" id="{DE2F6353-B515-9E46-91D4-4797954FDB6C}"/>
              </a:ext>
            </a:extLst>
          </p:cNvPr>
          <p:cNvPicPr>
            <a:picLocks noChangeAspect="1"/>
          </p:cNvPicPr>
          <p:nvPr/>
        </p:nvPicPr>
        <p:blipFill>
          <a:blip r:embed="rId3"/>
          <a:stretch>
            <a:fillRect/>
          </a:stretch>
        </p:blipFill>
        <p:spPr>
          <a:xfrm>
            <a:off x="4575366" y="3898412"/>
            <a:ext cx="3475393" cy="2956964"/>
          </a:xfrm>
          <a:prstGeom prst="rect">
            <a:avLst/>
          </a:prstGeom>
        </p:spPr>
      </p:pic>
      <p:sp>
        <p:nvSpPr>
          <p:cNvPr id="18" name="Title 1"/>
          <p:cNvSpPr>
            <a:spLocks noGrp="1"/>
          </p:cNvSpPr>
          <p:nvPr>
            <p:ph type="title"/>
          </p:nvPr>
        </p:nvSpPr>
        <p:spPr>
          <a:xfrm>
            <a:off x="1" y="36576"/>
            <a:ext cx="9144000" cy="740705"/>
          </a:xfrm>
        </p:spPr>
        <p:txBody>
          <a:bodyPr>
            <a:noAutofit/>
          </a:bodyPr>
          <a:lstStyle/>
          <a:p>
            <a:pPr algn="ctr"/>
            <a:r>
              <a:rPr lang="en-US" sz="3600" b="0" dirty="0">
                <a:solidFill>
                  <a:schemeClr val="accent1"/>
                </a:solidFill>
                <a:latin typeface="Avenir" panose="02000503020000020003" pitchFamily="2" charset="0"/>
                <a:cs typeface="Avenir Black"/>
              </a:rPr>
              <a:t>Unambiguous Access to Strange Quarks</a:t>
            </a:r>
            <a:endParaRPr lang="en-US" sz="3600" b="0" dirty="0">
              <a:solidFill>
                <a:srgbClr val="FFFFFF"/>
              </a:solidFill>
              <a:latin typeface="Avenir" panose="02000503020000020003" pitchFamily="2" charset="0"/>
              <a:cs typeface="Avenir Black"/>
            </a:endParaRP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5790431" y="6552012"/>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30</a:t>
            </a:fld>
            <a:endParaRPr lang="en-US" dirty="0">
              <a:solidFill>
                <a:srgbClr val="000000"/>
              </a:solidFill>
            </a:endParaRPr>
          </a:p>
        </p:txBody>
      </p:sp>
      <p:cxnSp>
        <p:nvCxnSpPr>
          <p:cNvPr id="8" name="Straight Connector 7">
            <a:extLst>
              <a:ext uri="{FF2B5EF4-FFF2-40B4-BE49-F238E27FC236}">
                <a16:creationId xmlns:a16="http://schemas.microsoft.com/office/drawing/2014/main" id="{21B31358-2046-2A05-B0F9-06D650291495}"/>
              </a:ext>
            </a:extLst>
          </p:cNvPr>
          <p:cNvCxnSpPr/>
          <p:nvPr/>
        </p:nvCxnSpPr>
        <p:spPr>
          <a:xfrm>
            <a:off x="4609657" y="1253201"/>
            <a:ext cx="0" cy="5604799"/>
          </a:xfrm>
          <a:prstGeom prst="line">
            <a:avLst/>
          </a:prstGeom>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92A632FA-520F-9A57-FD6F-DF26DB323E33}"/>
              </a:ext>
            </a:extLst>
          </p:cNvPr>
          <p:cNvGrpSpPr/>
          <p:nvPr/>
        </p:nvGrpSpPr>
        <p:grpSpPr>
          <a:xfrm>
            <a:off x="4575366" y="893095"/>
            <a:ext cx="4617720" cy="5153775"/>
            <a:chOff x="4575366" y="893095"/>
            <a:chExt cx="4617720" cy="5153775"/>
          </a:xfrm>
        </p:grpSpPr>
        <p:sp>
          <p:nvSpPr>
            <p:cNvPr id="38" name="TextBox 37">
              <a:extLst>
                <a:ext uri="{FF2B5EF4-FFF2-40B4-BE49-F238E27FC236}">
                  <a16:creationId xmlns:a16="http://schemas.microsoft.com/office/drawing/2014/main" id="{01932360-8318-1028-E6E1-98A42F6124A0}"/>
                </a:ext>
              </a:extLst>
            </p:cNvPr>
            <p:cNvSpPr txBox="1"/>
            <p:nvPr/>
          </p:nvSpPr>
          <p:spPr>
            <a:xfrm>
              <a:off x="7772950" y="4230988"/>
              <a:ext cx="1319948" cy="1815882"/>
            </a:xfrm>
            <a:prstGeom prst="rect">
              <a:avLst/>
            </a:prstGeom>
            <a:noFill/>
          </p:spPr>
          <p:txBody>
            <a:bodyPr wrap="square" rtlCol="0">
              <a:spAutoFit/>
            </a:bodyPr>
            <a:lstStyle/>
            <a:p>
              <a:pPr marL="285750"/>
              <a:r>
                <a:rPr lang="en-US" sz="1400" dirty="0">
                  <a:latin typeface="Century Gothic" panose="020B0502020202020204" pitchFamily="34" charset="0"/>
                </a:rPr>
                <a:t>~100 days, 40 </a:t>
              </a:r>
              <a:r>
                <a:rPr lang="el-GR" sz="1400" dirty="0">
                  <a:latin typeface="Century Gothic" panose="020B0502020202020204" pitchFamily="34" charset="0"/>
                </a:rPr>
                <a:t>μ</a:t>
              </a:r>
              <a:r>
                <a:rPr lang="en-US" sz="1400" dirty="0">
                  <a:latin typeface="Century Gothic" panose="020B0502020202020204" pitchFamily="34" charset="0"/>
                </a:rPr>
                <a:t>A beam split between 40 cm D and H targets</a:t>
              </a:r>
              <a:endParaRPr lang="en-US" sz="2000" dirty="0">
                <a:latin typeface="Century Gothic" panose="020B0502020202020204" pitchFamily="34" charset="0"/>
              </a:endParaRPr>
            </a:p>
          </p:txBody>
        </p:sp>
        <p:sp>
          <p:nvSpPr>
            <p:cNvPr id="39" name="TextBox 38">
              <a:extLst>
                <a:ext uri="{FF2B5EF4-FFF2-40B4-BE49-F238E27FC236}">
                  <a16:creationId xmlns:a16="http://schemas.microsoft.com/office/drawing/2014/main" id="{6777F564-1733-4EEA-8E76-40D376C56AEB}"/>
                </a:ext>
              </a:extLst>
            </p:cNvPr>
            <p:cNvSpPr txBox="1"/>
            <p:nvPr/>
          </p:nvSpPr>
          <p:spPr>
            <a:xfrm>
              <a:off x="4607862" y="1407680"/>
              <a:ext cx="4569775" cy="2870016"/>
            </a:xfrm>
            <a:prstGeom prst="rect">
              <a:avLst/>
            </a:prstGeom>
            <a:noFill/>
          </p:spPr>
          <p:txBody>
            <a:bodyPr wrap="square">
              <a:spAutoFit/>
            </a:bodyPr>
            <a:lstStyle/>
            <a:p>
              <a:pPr marL="285750" indent="-285750">
                <a:buFont typeface="Arial" panose="020B0604020202020204" pitchFamily="34" charset="0"/>
                <a:buChar char="•"/>
              </a:pPr>
              <a:r>
                <a:rPr lang="en-US" sz="1600" b="1" dirty="0">
                  <a:solidFill>
                    <a:srgbClr val="0D36B6"/>
                  </a:solidFill>
                  <a:latin typeface="Century Gothic" panose="020B0502020202020204" pitchFamily="34" charset="0"/>
                </a:rPr>
                <a:t>Parity-violating DIS allows strange contribution to be isolated from combined with </a:t>
              </a:r>
              <a:r>
                <a:rPr lang="en-US" sz="1600" b="1" dirty="0" err="1">
                  <a:solidFill>
                    <a:srgbClr val="0D36B6"/>
                  </a:solidFill>
                  <a:latin typeface="Century Gothic" panose="020B0502020202020204" pitchFamily="34" charset="0"/>
                </a:rPr>
                <a:t>p,n</a:t>
              </a:r>
              <a:r>
                <a:rPr lang="en-US" sz="1600" b="1" dirty="0">
                  <a:solidFill>
                    <a:srgbClr val="0D36B6"/>
                  </a:solidFill>
                  <a:latin typeface="Century Gothic" panose="020B0502020202020204" pitchFamily="34" charset="0"/>
                </a:rPr>
                <a:t> data</a:t>
              </a:r>
            </a:p>
            <a:p>
              <a:pPr marL="285750" indent="-285750">
                <a:buFont typeface="Arial" panose="020B0604020202020204" pitchFamily="34" charset="0"/>
                <a:buChar char="•"/>
              </a:pPr>
              <a:endParaRPr lang="en-US" sz="1600" b="1" dirty="0">
                <a:solidFill>
                  <a:srgbClr val="0D36B6"/>
                </a:solidFill>
                <a:latin typeface="Century Gothic" panose="020B0502020202020204" pitchFamily="34" charset="0"/>
              </a:endParaRPr>
            </a:p>
            <a:p>
              <a:pPr marL="285750" indent="-285750">
                <a:buFont typeface="Arial" panose="020B0604020202020204" pitchFamily="34" charset="0"/>
                <a:buChar char="•"/>
              </a:pPr>
              <a:endParaRPr lang="en-US" sz="1600" b="1" dirty="0">
                <a:solidFill>
                  <a:srgbClr val="0D36B6"/>
                </a:solidFill>
                <a:latin typeface="Century Gothic" panose="020B0502020202020204" pitchFamily="34" charset="0"/>
              </a:endParaRPr>
            </a:p>
            <a:p>
              <a:pPr marL="285750" indent="-285750">
                <a:buFont typeface="Arial" panose="020B0604020202020204" pitchFamily="34" charset="0"/>
                <a:buChar char="•"/>
              </a:pPr>
              <a:r>
                <a:rPr lang="en-US" sz="1600" b="1" dirty="0">
                  <a:solidFill>
                    <a:srgbClr val="0D36B6"/>
                  </a:solidFill>
                  <a:latin typeface="Century Gothic" panose="020B0502020202020204" pitchFamily="34" charset="0"/>
                </a:rPr>
                <a:t>Valence regime provides </a:t>
              </a:r>
              <a:r>
                <a:rPr lang="en-US" sz="1600" b="1" u="sng" dirty="0">
                  <a:solidFill>
                    <a:srgbClr val="0D36B6"/>
                  </a:solidFill>
                  <a:latin typeface="Century Gothic" panose="020B0502020202020204" pitchFamily="34" charset="0"/>
                </a:rPr>
                <a:t>strength and shape</a:t>
              </a:r>
            </a:p>
            <a:p>
              <a:pPr marL="285750" indent="-285750">
                <a:buFont typeface="Arial" panose="020B0604020202020204" pitchFamily="34" charset="0"/>
                <a:buChar char="•"/>
              </a:pPr>
              <a:endParaRPr lang="en-US" sz="1050" b="1" u="sng" dirty="0">
                <a:solidFill>
                  <a:srgbClr val="0D36B6"/>
                </a:solidFill>
                <a:latin typeface="Century Gothic" panose="020B0502020202020204" pitchFamily="34" charset="0"/>
              </a:endParaRPr>
            </a:p>
            <a:p>
              <a:pPr marL="285750" indent="-285750">
                <a:buFont typeface="Arial" panose="020B0604020202020204" pitchFamily="34" charset="0"/>
                <a:buChar char="•"/>
              </a:pPr>
              <a:r>
                <a:rPr lang="en-US" sz="1400" b="1" dirty="0">
                  <a:solidFill>
                    <a:schemeClr val="accent1"/>
                  </a:solidFill>
                  <a:latin typeface="Century Gothic" panose="020B0502020202020204" pitchFamily="34" charset="0"/>
                </a:rPr>
                <a:t>Substantial improvement </a:t>
              </a:r>
              <a:r>
                <a:rPr lang="en-US" sz="1400" b="1" dirty="0">
                  <a:solidFill>
                    <a:srgbClr val="00B050"/>
                  </a:solidFill>
                  <a:latin typeface="Century Gothic" panose="020B0502020202020204" pitchFamily="34" charset="0"/>
                </a:rPr>
                <a:t>with a reduction in the uncertainty that can reach </a:t>
              </a:r>
              <a:r>
                <a:rPr lang="en-US" sz="1400" b="1" i="1" u="sng" dirty="0">
                  <a:solidFill>
                    <a:srgbClr val="00B050"/>
                  </a:solidFill>
                  <a:latin typeface="Century Gothic" panose="020B0502020202020204" pitchFamily="34" charset="0"/>
                </a:rPr>
                <a:t>more than a factor two at large-x</a:t>
              </a:r>
            </a:p>
            <a:p>
              <a:pPr marL="285750" indent="-285750">
                <a:buFont typeface="Arial" panose="020B0604020202020204" pitchFamily="34" charset="0"/>
                <a:buChar char="•"/>
              </a:pPr>
              <a:endParaRPr lang="en-US" sz="1600" b="1" u="sng" dirty="0">
                <a:solidFill>
                  <a:srgbClr val="0D36B6"/>
                </a:solidFill>
                <a:latin typeface="Century Gothic" panose="020B0502020202020204" pitchFamily="34" charset="0"/>
              </a:endParaRPr>
            </a:p>
          </p:txBody>
        </p:sp>
        <p:sp>
          <p:nvSpPr>
            <p:cNvPr id="40" name="TextBox 39">
              <a:extLst>
                <a:ext uri="{FF2B5EF4-FFF2-40B4-BE49-F238E27FC236}">
                  <a16:creationId xmlns:a16="http://schemas.microsoft.com/office/drawing/2014/main" id="{57B040C5-E1AA-8EA9-451A-CC10D81EA51A}"/>
                </a:ext>
              </a:extLst>
            </p:cNvPr>
            <p:cNvSpPr txBox="1"/>
            <p:nvPr/>
          </p:nvSpPr>
          <p:spPr>
            <a:xfrm>
              <a:off x="4628498" y="893095"/>
              <a:ext cx="4549139" cy="400110"/>
            </a:xfrm>
            <a:prstGeom prst="rect">
              <a:avLst/>
            </a:prstGeom>
            <a:solidFill>
              <a:schemeClr val="accent6"/>
            </a:solidFill>
          </p:spPr>
          <p:txBody>
            <a:bodyPr wrap="square" rtlCol="0">
              <a:spAutoFit/>
            </a:bodyPr>
            <a:lstStyle/>
            <a:p>
              <a:r>
                <a:rPr lang="en-US" sz="2000" b="1" dirty="0">
                  <a:solidFill>
                    <a:srgbClr val="FFFF00"/>
                  </a:solidFill>
                  <a:latin typeface="Century Gothic" panose="020B0502020202020204" pitchFamily="34" charset="0"/>
                </a:rPr>
                <a:t>Parity-violating DIS</a:t>
              </a:r>
            </a:p>
          </p:txBody>
        </p:sp>
        <p:sp>
          <p:nvSpPr>
            <p:cNvPr id="41" name="TextBox 40">
              <a:extLst>
                <a:ext uri="{FF2B5EF4-FFF2-40B4-BE49-F238E27FC236}">
                  <a16:creationId xmlns:a16="http://schemas.microsoft.com/office/drawing/2014/main" id="{AD8B3D93-B0DB-22D2-468E-0005BA769AAC}"/>
                </a:ext>
              </a:extLst>
            </p:cNvPr>
            <p:cNvSpPr txBox="1"/>
            <p:nvPr/>
          </p:nvSpPr>
          <p:spPr>
            <a:xfrm>
              <a:off x="4575366" y="2241989"/>
              <a:ext cx="4617720" cy="307777"/>
            </a:xfrm>
            <a:prstGeom prst="rect">
              <a:avLst/>
            </a:prstGeom>
            <a:noFill/>
          </p:spPr>
          <p:txBody>
            <a:bodyPr wrap="square">
              <a:spAutoFit/>
            </a:bodyPr>
            <a:lstStyle/>
            <a:p>
              <a:endParaRPr lang="en-US" sz="1400" b="1" dirty="0">
                <a:solidFill>
                  <a:srgbClr val="0D36B6"/>
                </a:solidFill>
                <a:latin typeface="Century Gothic" panose="020B0502020202020204" pitchFamily="34" charset="0"/>
              </a:endParaRPr>
            </a:p>
          </p:txBody>
        </p:sp>
      </p:grpSp>
      <p:sp>
        <p:nvSpPr>
          <p:cNvPr id="29" name="TextBox 28">
            <a:extLst>
              <a:ext uri="{FF2B5EF4-FFF2-40B4-BE49-F238E27FC236}">
                <a16:creationId xmlns:a16="http://schemas.microsoft.com/office/drawing/2014/main" id="{5AFCC9D0-F828-5E4C-9A9E-0658E463AB7B}"/>
              </a:ext>
            </a:extLst>
          </p:cNvPr>
          <p:cNvSpPr txBox="1"/>
          <p:nvPr/>
        </p:nvSpPr>
        <p:spPr>
          <a:xfrm>
            <a:off x="0" y="898878"/>
            <a:ext cx="4607863" cy="400110"/>
          </a:xfrm>
          <a:prstGeom prst="rect">
            <a:avLst/>
          </a:prstGeom>
          <a:solidFill>
            <a:schemeClr val="accent6"/>
          </a:solidFill>
        </p:spPr>
        <p:txBody>
          <a:bodyPr wrap="square" rtlCol="0">
            <a:spAutoFit/>
          </a:bodyPr>
          <a:lstStyle/>
          <a:p>
            <a:r>
              <a:rPr lang="en-US" sz="2000" b="1" dirty="0">
                <a:solidFill>
                  <a:srgbClr val="FFFF00"/>
                </a:solidFill>
                <a:latin typeface="Century Gothic" panose="020B0502020202020204" pitchFamily="34" charset="0"/>
              </a:rPr>
              <a:t>Current Situation</a:t>
            </a:r>
          </a:p>
        </p:txBody>
      </p:sp>
      <p:pic>
        <p:nvPicPr>
          <p:cNvPr id="33" name="s.pdf" descr="s.pdf">
            <a:extLst>
              <a:ext uri="{FF2B5EF4-FFF2-40B4-BE49-F238E27FC236}">
                <a16:creationId xmlns:a16="http://schemas.microsoft.com/office/drawing/2014/main" id="{DC20D5B1-7B8D-554B-A04C-DBBEDEC4B61A}"/>
              </a:ext>
            </a:extLst>
          </p:cNvPr>
          <p:cNvPicPr>
            <a:picLocks noChangeAspect="1"/>
          </p:cNvPicPr>
          <p:nvPr/>
        </p:nvPicPr>
        <p:blipFill>
          <a:blip r:embed="rId4"/>
          <a:stretch>
            <a:fillRect/>
          </a:stretch>
        </p:blipFill>
        <p:spPr>
          <a:xfrm>
            <a:off x="251018" y="3630707"/>
            <a:ext cx="4096082" cy="3072063"/>
          </a:xfrm>
          <a:prstGeom prst="rect">
            <a:avLst/>
          </a:prstGeom>
          <a:ln w="12700">
            <a:miter lim="400000"/>
          </a:ln>
        </p:spPr>
      </p:pic>
      <p:sp>
        <p:nvSpPr>
          <p:cNvPr id="11" name="TextBox 10">
            <a:extLst>
              <a:ext uri="{FF2B5EF4-FFF2-40B4-BE49-F238E27FC236}">
                <a16:creationId xmlns:a16="http://schemas.microsoft.com/office/drawing/2014/main" id="{9B2F09A7-8063-5243-B73D-8CF10E55A66E}"/>
              </a:ext>
            </a:extLst>
          </p:cNvPr>
          <p:cNvSpPr txBox="1"/>
          <p:nvPr/>
        </p:nvSpPr>
        <p:spPr>
          <a:xfrm rot="20942341">
            <a:off x="2613504" y="5277485"/>
            <a:ext cx="2117654" cy="646331"/>
          </a:xfrm>
          <a:prstGeom prst="rect">
            <a:avLst/>
          </a:prstGeom>
          <a:noFill/>
        </p:spPr>
        <p:txBody>
          <a:bodyPr wrap="square" rtlCol="0">
            <a:spAutoFit/>
          </a:bodyPr>
          <a:lstStyle/>
          <a:p>
            <a:r>
              <a:rPr lang="en-US" b="1" dirty="0">
                <a:solidFill>
                  <a:schemeClr val="accent1"/>
                </a:solidFill>
              </a:rPr>
              <a:t>Order of magnitude differences!</a:t>
            </a:r>
          </a:p>
        </p:txBody>
      </p:sp>
      <p:sp>
        <p:nvSpPr>
          <p:cNvPr id="32" name="Content Placeholder 2">
            <a:extLst>
              <a:ext uri="{FF2B5EF4-FFF2-40B4-BE49-F238E27FC236}">
                <a16:creationId xmlns:a16="http://schemas.microsoft.com/office/drawing/2014/main" id="{78D7FD5A-EBDC-134E-9647-CC304E2E53C8}"/>
              </a:ext>
            </a:extLst>
          </p:cNvPr>
          <p:cNvSpPr>
            <a:spLocks noGrp="1"/>
          </p:cNvSpPr>
          <p:nvPr>
            <p:ph idx="1"/>
          </p:nvPr>
        </p:nvSpPr>
        <p:spPr>
          <a:xfrm>
            <a:off x="-203349" y="1438998"/>
            <a:ext cx="4449826" cy="4351338"/>
          </a:xfrm>
        </p:spPr>
        <p:txBody>
          <a:bodyPr>
            <a:normAutofit/>
          </a:bodyPr>
          <a:lstStyle/>
          <a:p>
            <a:pPr marL="660400" indent="-342900" algn="l">
              <a:buSzPct val="171000"/>
              <a:buFont typeface="Arial" panose="020B0604020202020204" pitchFamily="34" charset="0"/>
              <a:buChar char="•"/>
            </a:pPr>
            <a:r>
              <a:rPr lang="en-US" sz="1400" b="1" dirty="0">
                <a:solidFill>
                  <a:srgbClr val="002060"/>
                </a:solidFill>
                <a:latin typeface="Century Gothic" panose="020B0502020202020204" pitchFamily="34" charset="0"/>
              </a:rPr>
              <a:t>di-muon production in neutrino-nucleus scattering </a:t>
            </a:r>
            <a:r>
              <a:rPr lang="en-US" sz="1400" b="1" i="1" dirty="0">
                <a:solidFill>
                  <a:srgbClr val="7030A0"/>
                </a:solidFill>
                <a:latin typeface="Century Gothic" panose="020B0502020202020204" pitchFamily="34" charset="0"/>
              </a:rPr>
              <a:t>– nuclear corrections introduce significant uncertainty</a:t>
            </a:r>
          </a:p>
          <a:p>
            <a:pPr marL="660400" indent="-342900" algn="l">
              <a:buSzPct val="171000"/>
              <a:buFont typeface="Arial" panose="020B0604020202020204" pitchFamily="34" charset="0"/>
              <a:buChar char="•"/>
            </a:pPr>
            <a:r>
              <a:rPr lang="en-US" sz="1400" b="1" dirty="0">
                <a:solidFill>
                  <a:srgbClr val="002060"/>
                </a:solidFill>
                <a:latin typeface="Century Gothic" panose="020B0502020202020204" pitchFamily="34" charset="0"/>
              </a:rPr>
              <a:t>W and Z rapidity distributions</a:t>
            </a:r>
          </a:p>
          <a:p>
            <a:pPr marL="660400" indent="-342900" algn="l">
              <a:buSzPct val="171000"/>
              <a:buFont typeface="Arial" panose="020B0604020202020204" pitchFamily="34" charset="0"/>
              <a:buChar char="•"/>
            </a:pPr>
            <a:r>
              <a:rPr lang="en-US" sz="1400" b="1" dirty="0" err="1">
                <a:solidFill>
                  <a:srgbClr val="002060"/>
                </a:solidFill>
                <a:latin typeface="Century Gothic" panose="020B0502020202020204" pitchFamily="34" charset="0"/>
              </a:rPr>
              <a:t>W+c</a:t>
            </a:r>
            <a:r>
              <a:rPr lang="en-US" sz="1400" b="1" dirty="0">
                <a:solidFill>
                  <a:srgbClr val="002060"/>
                </a:solidFill>
                <a:latin typeface="Century Gothic" panose="020B0502020202020204" pitchFamily="34" charset="0"/>
              </a:rPr>
              <a:t> production                                  </a:t>
            </a:r>
          </a:p>
          <a:p>
            <a:pPr marL="660400" indent="-342900" algn="l">
              <a:buSzPct val="171000"/>
              <a:buFont typeface="Arial" panose="020B0604020202020204" pitchFamily="34" charset="0"/>
              <a:buChar char="•"/>
            </a:pPr>
            <a:r>
              <a:rPr lang="en-US" sz="1400" b="1" dirty="0">
                <a:solidFill>
                  <a:srgbClr val="002060"/>
                </a:solidFill>
                <a:latin typeface="Century Gothic" panose="020B0502020202020204" pitchFamily="34" charset="0"/>
              </a:rPr>
              <a:t>Semi-inclusive K production: </a:t>
            </a:r>
            <a:r>
              <a:rPr lang="en-US" sz="1400" b="1" i="1" dirty="0">
                <a:solidFill>
                  <a:srgbClr val="7030A0"/>
                </a:solidFill>
                <a:latin typeface="Century Gothic" panose="020B0502020202020204" pitchFamily="34" charset="0"/>
              </a:rPr>
              <a:t>choice of fragmentation function negates inclusion                                       in global fits</a:t>
            </a:r>
          </a:p>
          <a:p>
            <a:pPr marL="660400" indent="-342900" algn="l">
              <a:buSzPct val="171000"/>
              <a:buFont typeface="Arial" panose="020B0604020202020204" pitchFamily="34" charset="0"/>
              <a:buChar char="•"/>
            </a:pPr>
            <a:r>
              <a:rPr lang="en-US" sz="1400" b="1" i="1" dirty="0">
                <a:solidFill>
                  <a:srgbClr val="0D36B6"/>
                </a:solidFill>
                <a:latin typeface="Century Gothic" panose="020B0502020202020204" pitchFamily="34" charset="0"/>
              </a:rPr>
              <a:t>JLab12 Q</a:t>
            </a:r>
            <a:r>
              <a:rPr lang="en-US" sz="1400" b="1" i="1" baseline="30000" dirty="0">
                <a:solidFill>
                  <a:srgbClr val="0D36B6"/>
                </a:solidFill>
                <a:latin typeface="Century Gothic" panose="020B0502020202020204" pitchFamily="34" charset="0"/>
              </a:rPr>
              <a:t>2</a:t>
            </a:r>
            <a:r>
              <a:rPr lang="en-US" sz="1400" b="1" i="1" dirty="0">
                <a:solidFill>
                  <a:srgbClr val="0D36B6"/>
                </a:solidFill>
                <a:latin typeface="Century Gothic" panose="020B0502020202020204" pitchFamily="34" charset="0"/>
              </a:rPr>
              <a:t> too low for PDF analysis</a:t>
            </a:r>
          </a:p>
        </p:txBody>
      </p:sp>
      <p:pic>
        <p:nvPicPr>
          <p:cNvPr id="21" name="Image" descr="Image">
            <a:extLst>
              <a:ext uri="{FF2B5EF4-FFF2-40B4-BE49-F238E27FC236}">
                <a16:creationId xmlns:a16="http://schemas.microsoft.com/office/drawing/2014/main" id="{AE800555-825F-1F49-98D4-DC2619614D3C}"/>
              </a:ext>
            </a:extLst>
          </p:cNvPr>
          <p:cNvPicPr>
            <a:picLocks noChangeAspect="1"/>
          </p:cNvPicPr>
          <p:nvPr/>
        </p:nvPicPr>
        <p:blipFill>
          <a:blip r:embed="rId5"/>
          <a:stretch>
            <a:fillRect/>
          </a:stretch>
        </p:blipFill>
        <p:spPr>
          <a:xfrm>
            <a:off x="5221308" y="2267568"/>
            <a:ext cx="2742960" cy="256618"/>
          </a:xfrm>
          <a:prstGeom prst="rect">
            <a:avLst/>
          </a:prstGeom>
          <a:ln w="12700">
            <a:miter lim="400000"/>
          </a:ln>
        </p:spPr>
      </p:pic>
      <p:sp>
        <p:nvSpPr>
          <p:cNvPr id="3" name="TextBox 2">
            <a:extLst>
              <a:ext uri="{FF2B5EF4-FFF2-40B4-BE49-F238E27FC236}">
                <a16:creationId xmlns:a16="http://schemas.microsoft.com/office/drawing/2014/main" id="{2F28EA79-3926-1247-82E9-58C0548DAB5D}"/>
              </a:ext>
            </a:extLst>
          </p:cNvPr>
          <p:cNvSpPr txBox="1"/>
          <p:nvPr/>
        </p:nvSpPr>
        <p:spPr>
          <a:xfrm>
            <a:off x="8225030" y="2116902"/>
            <a:ext cx="431442" cy="369332"/>
          </a:xfrm>
          <a:prstGeom prst="rect">
            <a:avLst/>
          </a:prstGeom>
          <a:noFill/>
        </p:spPr>
        <p:txBody>
          <a:bodyPr wrap="square" rtlCol="0">
            <a:spAutoFit/>
          </a:bodyPr>
          <a:lstStyle/>
          <a:p>
            <a:r>
              <a:rPr lang="en-US" dirty="0"/>
              <a:t>LO</a:t>
            </a:r>
          </a:p>
        </p:txBody>
      </p:sp>
      <p:sp>
        <p:nvSpPr>
          <p:cNvPr id="24" name="TextBox 23">
            <a:extLst>
              <a:ext uri="{FF2B5EF4-FFF2-40B4-BE49-F238E27FC236}">
                <a16:creationId xmlns:a16="http://schemas.microsoft.com/office/drawing/2014/main" id="{99145E5F-8547-B143-816D-143B91BC5A46}"/>
              </a:ext>
            </a:extLst>
          </p:cNvPr>
          <p:cNvSpPr txBox="1"/>
          <p:nvPr/>
        </p:nvSpPr>
        <p:spPr>
          <a:xfrm>
            <a:off x="2421180" y="6448157"/>
            <a:ext cx="419555" cy="480131"/>
          </a:xfrm>
          <a:prstGeom prst="rect">
            <a:avLst/>
          </a:prstGeom>
          <a:noFill/>
        </p:spPr>
        <p:txBody>
          <a:bodyPr wrap="square" rtlCol="0">
            <a:spAutoFit/>
          </a:bodyPr>
          <a:lstStyle/>
          <a:p>
            <a:pPr algn="ctr">
              <a:lnSpc>
                <a:spcPct val="90000"/>
              </a:lnSpc>
            </a:pPr>
            <a:r>
              <a:rPr lang="en-US" sz="2800" dirty="0"/>
              <a:t>x</a:t>
            </a:r>
          </a:p>
        </p:txBody>
      </p:sp>
    </p:spTree>
    <p:extLst>
      <p:ext uri="{BB962C8B-B14F-4D97-AF65-F5344CB8AC3E}">
        <p14:creationId xmlns:p14="http://schemas.microsoft.com/office/powerpoint/2010/main" val="344881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2BCE1A-FC55-1003-C918-56CCA541E3C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4">
            <a:extLst>
              <a:ext uri="{FF2B5EF4-FFF2-40B4-BE49-F238E27FC236}">
                <a16:creationId xmlns:a16="http://schemas.microsoft.com/office/drawing/2014/main" id="{3E5050E1-18F6-AB96-0DB2-AD0B71ADABC2}"/>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4">
            <a:extLst>
              <a:ext uri="{FF2B5EF4-FFF2-40B4-BE49-F238E27FC236}">
                <a16:creationId xmlns:a16="http://schemas.microsoft.com/office/drawing/2014/main" id="{F41B4D9E-AC46-CE07-0AB4-16D8F5011DDB}"/>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itle 12">
            <a:extLst>
              <a:ext uri="{FF2B5EF4-FFF2-40B4-BE49-F238E27FC236}">
                <a16:creationId xmlns:a16="http://schemas.microsoft.com/office/drawing/2014/main" id="{3D9559C6-1E59-FEEB-E8D9-C8736444C0F0}"/>
              </a:ext>
            </a:extLst>
          </p:cNvPr>
          <p:cNvSpPr>
            <a:spLocks noGrp="1"/>
          </p:cNvSpPr>
          <p:nvPr>
            <p:ph type="title"/>
          </p:nvPr>
        </p:nvSpPr>
        <p:spPr>
          <a:xfrm>
            <a:off x="150423" y="170925"/>
            <a:ext cx="8464378" cy="487490"/>
          </a:xfrm>
        </p:spPr>
        <p:txBody>
          <a:bodyPr>
            <a:noAutofit/>
          </a:bodyPr>
          <a:lstStyle/>
          <a:p>
            <a:r>
              <a:rPr lang="en-US" sz="4000" b="0" dirty="0">
                <a:solidFill>
                  <a:schemeClr val="accent1"/>
                </a:solidFill>
                <a:latin typeface="Century Gothic" panose="020B0502020202020204" pitchFamily="34" charset="0"/>
              </a:rPr>
              <a:t>Partonic Structure of Mesons</a:t>
            </a:r>
          </a:p>
        </p:txBody>
      </p:sp>
      <p:pic>
        <p:nvPicPr>
          <p:cNvPr id="3" name="Picture 2" descr="Chart&#10;&#10;Description automatically generated">
            <a:extLst>
              <a:ext uri="{FF2B5EF4-FFF2-40B4-BE49-F238E27FC236}">
                <a16:creationId xmlns:a16="http://schemas.microsoft.com/office/drawing/2014/main" id="{CC62477F-73BD-150F-2441-5C2489A68B3F}"/>
              </a:ext>
            </a:extLst>
          </p:cNvPr>
          <p:cNvPicPr>
            <a:picLocks noChangeAspect="1"/>
          </p:cNvPicPr>
          <p:nvPr/>
        </p:nvPicPr>
        <p:blipFill>
          <a:blip r:embed="rId2"/>
          <a:stretch>
            <a:fillRect/>
          </a:stretch>
        </p:blipFill>
        <p:spPr>
          <a:xfrm>
            <a:off x="4494886" y="2996540"/>
            <a:ext cx="4529667" cy="3447580"/>
          </a:xfrm>
          <a:prstGeom prst="rect">
            <a:avLst/>
          </a:prstGeom>
        </p:spPr>
      </p:pic>
      <p:sp>
        <p:nvSpPr>
          <p:cNvPr id="8" name="TextBox 7">
            <a:extLst>
              <a:ext uri="{FF2B5EF4-FFF2-40B4-BE49-F238E27FC236}">
                <a16:creationId xmlns:a16="http://schemas.microsoft.com/office/drawing/2014/main" id="{BEBDF74C-D8FE-8B55-495F-30194FCFEAF2}"/>
              </a:ext>
            </a:extLst>
          </p:cNvPr>
          <p:cNvSpPr txBox="1"/>
          <p:nvPr/>
        </p:nvSpPr>
        <p:spPr>
          <a:xfrm>
            <a:off x="5892" y="1183086"/>
            <a:ext cx="5127375" cy="160043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Tagged deep inelastic scattering  (TDIS) provides a mechanism to access the meson structure via the Sullivan process . </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endParaRPr kumimoji="0" lang="en-US" sz="1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 cut of W</a:t>
            </a:r>
            <a:r>
              <a:rPr kumimoji="0" lang="en-US" sz="1400" b="0" i="0" u="none" strike="noStrike" kern="1200" cap="none" spc="0" normalizeH="0" baseline="30000" noProof="0" dirty="0">
                <a:ln>
                  <a:noFill/>
                </a:ln>
                <a:solidFill>
                  <a:srgbClr val="000000"/>
                </a:solidFill>
                <a:effectLst/>
                <a:uLnTx/>
                <a:uFillTx/>
                <a:latin typeface="Century Gothic" panose="020B0502020202020204" pitchFamily="34" charset="0"/>
                <a:ea typeface="+mn-ea"/>
                <a:cs typeface="+mn-cs"/>
              </a:rPr>
              <a:t>2</a:t>
            </a:r>
            <a:r>
              <a:rPr kumimoji="0" lang="en-US" sz="1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l-GR" sz="1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π &gt; 1.04 </a:t>
            </a:r>
            <a:r>
              <a:rPr kumimoji="0" lang="en-US" sz="1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GeV</a:t>
            </a:r>
            <a:r>
              <a:rPr kumimoji="0" lang="en-US" sz="1400" b="0" i="0" u="none" strike="noStrike" kern="1200" cap="none" spc="0" normalizeH="0" baseline="30000" noProof="0" dirty="0">
                <a:ln>
                  <a:noFill/>
                </a:ln>
                <a:solidFill>
                  <a:srgbClr val="000000"/>
                </a:solidFill>
                <a:effectLst/>
                <a:uLnTx/>
                <a:uFillTx/>
                <a:latin typeface="Century Gothic" panose="020B0502020202020204" pitchFamily="34" charset="0"/>
                <a:ea typeface="+mn-ea"/>
                <a:cs typeface="+mn-cs"/>
              </a:rPr>
              <a:t>2</a:t>
            </a:r>
            <a:r>
              <a:rPr kumimoji="0" lang="en-US" sz="1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(to avoid contributions from resonances in a pion analysis,) eliminates most of the data at 11 GeV. </a:t>
            </a:r>
          </a:p>
        </p:txBody>
      </p:sp>
      <p:sp>
        <p:nvSpPr>
          <p:cNvPr id="9" name="TextBox 8">
            <a:extLst>
              <a:ext uri="{FF2B5EF4-FFF2-40B4-BE49-F238E27FC236}">
                <a16:creationId xmlns:a16="http://schemas.microsoft.com/office/drawing/2014/main" id="{8E3DD5D3-0EEC-1D73-ECE6-A0BC6952DA9E}"/>
              </a:ext>
            </a:extLst>
          </p:cNvPr>
          <p:cNvSpPr txBox="1"/>
          <p:nvPr/>
        </p:nvSpPr>
        <p:spPr>
          <a:xfrm>
            <a:off x="248856" y="835991"/>
            <a:ext cx="46414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pitchFamily="2" charset="0"/>
                <a:ea typeface="+mn-ea"/>
                <a:cs typeface="+mn-cs"/>
              </a:rPr>
              <a:t>Meson structure</a:t>
            </a:r>
          </a:p>
        </p:txBody>
      </p:sp>
      <p:sp>
        <p:nvSpPr>
          <p:cNvPr id="10" name="TextBox 9">
            <a:extLst>
              <a:ext uri="{FF2B5EF4-FFF2-40B4-BE49-F238E27FC236}">
                <a16:creationId xmlns:a16="http://schemas.microsoft.com/office/drawing/2014/main" id="{27857E34-B9EF-AAD1-9374-626B3652224C}"/>
              </a:ext>
            </a:extLst>
          </p:cNvPr>
          <p:cNvSpPr txBox="1"/>
          <p:nvPr/>
        </p:nvSpPr>
        <p:spPr>
          <a:xfrm>
            <a:off x="248856" y="3196450"/>
            <a:ext cx="4435033" cy="32624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Available phase space significantly increased </a:t>
            </a:r>
          </a:p>
          <a:p>
            <a:pPr marL="29210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BE1D1D"/>
                </a:solidFill>
                <a:effectLst/>
                <a:uLnTx/>
                <a:uFillTx/>
                <a:latin typeface="Century Gothic" panose="020B0502020202020204" pitchFamily="34" charset="0"/>
                <a:ea typeface="+mn-ea"/>
                <a:cs typeface="+mn-cs"/>
              </a:rPr>
              <a:t>➔</a:t>
            </a:r>
            <a:r>
              <a:rPr kumimoji="0" lang="en-US" sz="16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t>
            </a:r>
            <a:r>
              <a:rPr kumimoji="0" lang="en-US" sz="1600" b="0" i="0" u="none" strike="noStrike" kern="1200" cap="none" spc="0" normalizeH="0" baseline="0" noProof="0" dirty="0">
                <a:ln>
                  <a:noFill/>
                </a:ln>
                <a:solidFill>
                  <a:srgbClr val="BE1D1D"/>
                </a:solidFill>
                <a:effectLst/>
                <a:uLnTx/>
                <a:uFillTx/>
                <a:latin typeface="Century Gothic" panose="020B0502020202020204" pitchFamily="34" charset="0"/>
                <a:ea typeface="+mn-ea"/>
                <a:cs typeface="+mn-cs"/>
              </a:rPr>
              <a:t>large improvement in the determination of the valence structure of the pion </a:t>
            </a:r>
          </a:p>
          <a:p>
            <a:pPr marL="29210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BE1D1D"/>
                </a:solidFill>
                <a:effectLst/>
                <a:uLnTx/>
                <a:uFillTx/>
                <a:latin typeface="Century Gothic" panose="020B0502020202020204" pitchFamily="34" charset="0"/>
                <a:ea typeface="+mn-ea"/>
                <a:cs typeface="+mn-cs"/>
              </a:rPr>
              <a:t>➔ kin. coverage to smaller x</a:t>
            </a:r>
            <a:r>
              <a:rPr kumimoji="0" lang="el-GR" sz="1600" b="0" i="0" u="none" strike="noStrike" kern="1200" cap="none" spc="0" normalizeH="0" baseline="-25000" noProof="0" dirty="0">
                <a:ln>
                  <a:noFill/>
                </a:ln>
                <a:solidFill>
                  <a:srgbClr val="BE1D1D"/>
                </a:solidFill>
                <a:effectLst/>
                <a:uLnTx/>
                <a:uFillTx/>
                <a:latin typeface="Century Gothic" panose="020B0502020202020204" pitchFamily="34" charset="0"/>
                <a:ea typeface="+mn-ea"/>
                <a:cs typeface="+mn-cs"/>
              </a:rPr>
              <a:t>π</a:t>
            </a:r>
            <a:r>
              <a:rPr kumimoji="0" lang="el-GR" sz="1600" b="0" i="0" u="none" strike="noStrike" kern="1200" cap="none" spc="0" normalizeH="0" baseline="0" noProof="0" dirty="0">
                <a:ln>
                  <a:noFill/>
                </a:ln>
                <a:solidFill>
                  <a:srgbClr val="BE1D1D"/>
                </a:solidFill>
                <a:effectLst/>
                <a:uLnTx/>
                <a:uFillTx/>
                <a:latin typeface="Century Gothic" panose="020B0502020202020204" pitchFamily="34" charset="0"/>
                <a:ea typeface="+mn-ea"/>
                <a:cs typeface="+mn-cs"/>
              </a:rPr>
              <a:t> </a:t>
            </a:r>
            <a:r>
              <a:rPr kumimoji="0" lang="en-US" sz="1600" b="0" i="0" u="none" strike="noStrike" kern="1200" cap="none" spc="0" normalizeH="0" baseline="0" noProof="0" dirty="0">
                <a:ln>
                  <a:noFill/>
                </a:ln>
                <a:solidFill>
                  <a:srgbClr val="BE1D1D"/>
                </a:solidFill>
                <a:effectLst/>
                <a:uLnTx/>
                <a:uFillTx/>
                <a:latin typeface="Century Gothic" panose="020B0502020202020204" pitchFamily="34" charset="0"/>
                <a:ea typeface="+mn-ea"/>
                <a:cs typeface="+mn-cs"/>
              </a:rPr>
              <a:t>region to probe the sea content of mesons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Overlap the existing </a:t>
            </a:r>
            <a:r>
              <a:rPr kumimoji="0" lang="en-US" sz="1600" b="0" i="0" u="none" strike="noStrike" kern="1200" cap="none" spc="0" normalizeH="0" baseline="0" noProof="0" dirty="0">
                <a:ln>
                  <a:noFill/>
                </a:ln>
                <a:solidFill>
                  <a:srgbClr val="00B050"/>
                </a:solidFill>
                <a:effectLst/>
                <a:uLnTx/>
                <a:uFillTx/>
                <a:latin typeface="Symbol" pitchFamily="2" charset="2"/>
                <a:ea typeface="+mn-ea"/>
                <a:cs typeface="+mn-cs"/>
              </a:rPr>
              <a:t>p</a:t>
            </a:r>
            <a:r>
              <a:rPr kumimoji="0" lang="en-US" sz="16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induced DY data </a:t>
            </a:r>
          </a:p>
          <a:p>
            <a:pPr marL="29210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BE1D1D"/>
                </a:solidFill>
                <a:effectLst/>
                <a:uLnTx/>
                <a:uFillTx/>
                <a:latin typeface="Century Gothic" panose="020B0502020202020204" pitchFamily="34" charset="0"/>
                <a:ea typeface="+mn-ea"/>
                <a:cs typeface="+mn-cs"/>
              </a:rPr>
              <a:t>➔</a:t>
            </a:r>
            <a:r>
              <a:rPr kumimoji="0" lang="en-US" sz="16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t>
            </a:r>
            <a:r>
              <a:rPr kumimoji="0" lang="en-US" sz="1600" b="0" i="0" u="none" strike="noStrike" kern="1200" cap="none" spc="0" normalizeH="0" baseline="0" noProof="0" dirty="0">
                <a:ln>
                  <a:noFill/>
                </a:ln>
                <a:solidFill>
                  <a:srgbClr val="BE1D1D"/>
                </a:solidFill>
                <a:effectLst/>
                <a:uLnTx/>
                <a:uFillTx/>
                <a:latin typeface="Century Gothic" panose="020B0502020202020204" pitchFamily="34" charset="0"/>
                <a:ea typeface="+mn-ea"/>
                <a:cs typeface="+mn-cs"/>
              </a:rPr>
              <a:t>test the universality of PDFs in the mid to large x</a:t>
            </a:r>
            <a:r>
              <a:rPr kumimoji="0" lang="el-GR" sz="1600" b="0" i="0" u="none" strike="noStrike" kern="1200" cap="none" spc="0" normalizeH="0" baseline="-25000" noProof="0" dirty="0">
                <a:ln>
                  <a:noFill/>
                </a:ln>
                <a:solidFill>
                  <a:srgbClr val="BE1D1D"/>
                </a:solidFill>
                <a:effectLst/>
                <a:uLnTx/>
                <a:uFillTx/>
                <a:latin typeface="Century Gothic" panose="020B0502020202020204" pitchFamily="34" charset="0"/>
                <a:ea typeface="+mn-ea"/>
                <a:cs typeface="+mn-cs"/>
              </a:rPr>
              <a:t>π</a:t>
            </a:r>
            <a:r>
              <a:rPr kumimoji="0" lang="el-GR" sz="1600" b="0" i="0" u="none" strike="noStrike" kern="1200" cap="none" spc="0" normalizeH="0" baseline="0" noProof="0" dirty="0">
                <a:ln>
                  <a:noFill/>
                </a:ln>
                <a:solidFill>
                  <a:srgbClr val="BE1D1D"/>
                </a:solidFill>
                <a:effectLst/>
                <a:uLnTx/>
                <a:uFillTx/>
                <a:latin typeface="Century Gothic" panose="020B0502020202020204" pitchFamily="34" charset="0"/>
                <a:ea typeface="+mn-ea"/>
                <a:cs typeface="+mn-cs"/>
              </a:rPr>
              <a:t> </a:t>
            </a:r>
            <a:r>
              <a:rPr kumimoji="0" lang="en-US" sz="1600" b="0" i="0" u="none" strike="noStrike" kern="1200" cap="none" spc="0" normalizeH="0" baseline="0" noProof="0" dirty="0">
                <a:ln>
                  <a:noFill/>
                </a:ln>
                <a:solidFill>
                  <a:srgbClr val="BE1D1D"/>
                </a:solidFill>
                <a:effectLst/>
                <a:uLnTx/>
                <a:uFillTx/>
                <a:latin typeface="Century Gothic" panose="020B0502020202020204" pitchFamily="34" charset="0"/>
                <a:ea typeface="+mn-ea"/>
                <a:cs typeface="+mn-cs"/>
              </a:rPr>
              <a:t>region</a:t>
            </a:r>
          </a:p>
          <a:p>
            <a:pPr marL="29210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BE1D1D"/>
                </a:solidFill>
                <a:effectLst/>
                <a:uLnTx/>
                <a:uFillTx/>
                <a:latin typeface="Century Gothic" panose="020B0502020202020204" pitchFamily="34" charset="0"/>
                <a:ea typeface="+mn-ea"/>
                <a:cs typeface="+mn-cs"/>
              </a:rPr>
              <a:t>➔</a:t>
            </a:r>
            <a:r>
              <a:rPr kumimoji="0" lang="en-US" sz="16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t>
            </a:r>
            <a:r>
              <a:rPr kumimoji="0" lang="en-US" sz="1600" b="0" i="0" u="none" strike="noStrike" kern="1200" cap="none" spc="0" normalizeH="0" baseline="0" noProof="0" dirty="0">
                <a:ln>
                  <a:noFill/>
                </a:ln>
                <a:solidFill>
                  <a:srgbClr val="BE1D1D"/>
                </a:solidFill>
                <a:effectLst/>
                <a:uLnTx/>
                <a:uFillTx/>
                <a:latin typeface="Century Gothic" panose="020B0502020202020204" pitchFamily="34" charset="0"/>
                <a:ea typeface="+mn-ea"/>
                <a:cs typeface="+mn-cs"/>
              </a:rPr>
              <a:t>pion PDF predicted to be broader than the proton PDF</a:t>
            </a:r>
            <a:endPar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8E2F3DE-E450-3E70-219D-D0E328797982}"/>
              </a:ext>
            </a:extLst>
          </p:cNvPr>
          <p:cNvSpPr txBox="1"/>
          <p:nvPr/>
        </p:nvSpPr>
        <p:spPr>
          <a:xfrm>
            <a:off x="511619" y="2828836"/>
            <a:ext cx="261298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22 GeV:</a:t>
            </a:r>
          </a:p>
        </p:txBody>
      </p:sp>
      <p:pic>
        <p:nvPicPr>
          <p:cNvPr id="12" name="Picture 11">
            <a:extLst>
              <a:ext uri="{FF2B5EF4-FFF2-40B4-BE49-F238E27FC236}">
                <a16:creationId xmlns:a16="http://schemas.microsoft.com/office/drawing/2014/main" id="{E51BCF83-4920-86E4-946D-DBD0B07EBF3E}"/>
              </a:ext>
            </a:extLst>
          </p:cNvPr>
          <p:cNvPicPr>
            <a:picLocks noChangeAspect="1"/>
          </p:cNvPicPr>
          <p:nvPr/>
        </p:nvPicPr>
        <p:blipFill rotWithShape="1">
          <a:blip r:embed="rId3"/>
          <a:srcRect l="16788" t="54779" r="4290"/>
          <a:stretch/>
        </p:blipFill>
        <p:spPr>
          <a:xfrm>
            <a:off x="5398268" y="924816"/>
            <a:ext cx="2722901" cy="1904020"/>
          </a:xfrm>
          <a:prstGeom prst="rect">
            <a:avLst/>
          </a:prstGeom>
        </p:spPr>
      </p:pic>
    </p:spTree>
    <p:extLst>
      <p:ext uri="{BB962C8B-B14F-4D97-AF65-F5344CB8AC3E}">
        <p14:creationId xmlns:p14="http://schemas.microsoft.com/office/powerpoint/2010/main" val="1532687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F41B4D9E-AC46-CE07-0AB4-16D8F5011DDB}"/>
              </a:ext>
            </a:extLst>
          </p:cNvPr>
          <p:cNvSpPr txBox="1">
            <a:spLocks/>
          </p:cNvSpPr>
          <p:nvPr/>
        </p:nvSpPr>
        <p:spPr>
          <a:xfrm>
            <a:off x="8399423" y="6460300"/>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z="1200" smtClean="0">
                <a:solidFill>
                  <a:srgbClr val="000000"/>
                </a:solidFill>
              </a:rPr>
              <a:pPr/>
              <a:t>32</a:t>
            </a:fld>
            <a:endParaRPr lang="en-US" dirty="0">
              <a:solidFill>
                <a:srgbClr val="000000"/>
              </a:solidFill>
            </a:endParaRPr>
          </a:p>
        </p:txBody>
      </p:sp>
      <p:sp>
        <p:nvSpPr>
          <p:cNvPr id="4" name="Title 12">
            <a:extLst>
              <a:ext uri="{FF2B5EF4-FFF2-40B4-BE49-F238E27FC236}">
                <a16:creationId xmlns:a16="http://schemas.microsoft.com/office/drawing/2014/main" id="{3D9559C6-1E59-FEEB-E8D9-C8736444C0F0}"/>
              </a:ext>
            </a:extLst>
          </p:cNvPr>
          <p:cNvSpPr>
            <a:spLocks noGrp="1"/>
          </p:cNvSpPr>
          <p:nvPr>
            <p:ph type="title"/>
          </p:nvPr>
        </p:nvSpPr>
        <p:spPr>
          <a:xfrm>
            <a:off x="325459" y="123386"/>
            <a:ext cx="9063116" cy="487490"/>
          </a:xfrm>
        </p:spPr>
        <p:txBody>
          <a:bodyPr>
            <a:noAutofit/>
          </a:bodyPr>
          <a:lstStyle/>
          <a:p>
            <a:r>
              <a:rPr lang="en-US" sz="2800" b="0" dirty="0">
                <a:solidFill>
                  <a:schemeClr val="accent1"/>
                </a:solidFill>
                <a:latin typeface="Century Gothic" panose="020B0502020202020204" pitchFamily="34" charset="0"/>
              </a:rPr>
              <a:t>Anti-shadowing: solving a multi-decade puzzle</a:t>
            </a:r>
          </a:p>
        </p:txBody>
      </p:sp>
      <p:sp>
        <p:nvSpPr>
          <p:cNvPr id="13" name="TextBox 12">
            <a:extLst>
              <a:ext uri="{FF2B5EF4-FFF2-40B4-BE49-F238E27FC236}">
                <a16:creationId xmlns:a16="http://schemas.microsoft.com/office/drawing/2014/main" id="{79A34DCE-73CD-4CA8-9413-1CB969BC77A9}"/>
              </a:ext>
            </a:extLst>
          </p:cNvPr>
          <p:cNvSpPr txBox="1"/>
          <p:nvPr/>
        </p:nvSpPr>
        <p:spPr>
          <a:xfrm>
            <a:off x="4042510" y="900492"/>
            <a:ext cx="5010050" cy="923330"/>
          </a:xfrm>
          <a:prstGeom prst="rect">
            <a:avLst/>
          </a:prstGeom>
          <a:noFill/>
        </p:spPr>
        <p:txBody>
          <a:bodyPr wrap="square">
            <a:spAutoFit/>
          </a:bodyPr>
          <a:lstStyle/>
          <a:p>
            <a:r>
              <a:rPr lang="en-US" b="1" dirty="0">
                <a:solidFill>
                  <a:srgbClr val="00B050"/>
                </a:solidFill>
                <a:latin typeface="Century Gothic" panose="020B0502020202020204" pitchFamily="34" charset="0"/>
              </a:rPr>
              <a:t>With a 22 GeV e- beam </a:t>
            </a:r>
            <a:r>
              <a:rPr lang="en-US" b="1" dirty="0" err="1">
                <a:solidFill>
                  <a:srgbClr val="00B050"/>
                </a:solidFill>
                <a:latin typeface="Century Gothic" panose="020B0502020202020204" pitchFamily="34" charset="0"/>
              </a:rPr>
              <a:t>JLab</a:t>
            </a:r>
            <a:r>
              <a:rPr lang="en-US" b="1" dirty="0">
                <a:solidFill>
                  <a:srgbClr val="00B050"/>
                </a:solidFill>
                <a:latin typeface="Century Gothic" panose="020B0502020202020204" pitchFamily="34" charset="0"/>
              </a:rPr>
              <a:t> can access the anti-shadowing region (x~0.1-0.3) at moderate Q</a:t>
            </a:r>
            <a:r>
              <a:rPr lang="en-US" b="1" baseline="30000" dirty="0">
                <a:solidFill>
                  <a:srgbClr val="00B050"/>
                </a:solidFill>
                <a:latin typeface="Century Gothic" panose="020B0502020202020204" pitchFamily="34" charset="0"/>
              </a:rPr>
              <a:t>2</a:t>
            </a:r>
            <a:r>
              <a:rPr lang="en-US" b="1" dirty="0">
                <a:solidFill>
                  <a:srgbClr val="00B050"/>
                </a:solidFill>
                <a:latin typeface="Century Gothic" panose="020B0502020202020204" pitchFamily="34" charset="0"/>
              </a:rPr>
              <a:t> </a:t>
            </a:r>
          </a:p>
        </p:txBody>
      </p:sp>
      <p:sp>
        <p:nvSpPr>
          <p:cNvPr id="9" name="TextBox 8">
            <a:extLst>
              <a:ext uri="{FF2B5EF4-FFF2-40B4-BE49-F238E27FC236}">
                <a16:creationId xmlns:a16="http://schemas.microsoft.com/office/drawing/2014/main" id="{363CCE55-4895-E604-E7EF-1A9678247DCA}"/>
              </a:ext>
            </a:extLst>
          </p:cNvPr>
          <p:cNvSpPr txBox="1"/>
          <p:nvPr/>
        </p:nvSpPr>
        <p:spPr>
          <a:xfrm>
            <a:off x="4105751" y="1996834"/>
            <a:ext cx="4803118" cy="830997"/>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Century Gothic" panose="020B0502020202020204" pitchFamily="34" charset="0"/>
              </a:rPr>
              <a:t>Region extremely interesting, near-equally dominated by valence quarks, sea-quarks, and gluons → many many models!!</a:t>
            </a:r>
          </a:p>
        </p:txBody>
      </p:sp>
      <p:sp>
        <p:nvSpPr>
          <p:cNvPr id="10" name="TextBox 9">
            <a:extLst>
              <a:ext uri="{FF2B5EF4-FFF2-40B4-BE49-F238E27FC236}">
                <a16:creationId xmlns:a16="http://schemas.microsoft.com/office/drawing/2014/main" id="{52228063-3E82-EE54-4BBD-AF5ED083A33E}"/>
              </a:ext>
            </a:extLst>
          </p:cNvPr>
          <p:cNvSpPr txBox="1"/>
          <p:nvPr/>
        </p:nvSpPr>
        <p:spPr>
          <a:xfrm>
            <a:off x="4116131" y="3172870"/>
            <a:ext cx="4936430" cy="2769989"/>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Century Gothic" panose="020B0502020202020204" pitchFamily="34" charset="0"/>
              </a:rPr>
              <a:t>Anti-Shadowing is the </a:t>
            </a:r>
            <a:r>
              <a:rPr lang="en-US" sz="1600" i="1" u="sng" dirty="0">
                <a:latin typeface="Century Gothic" panose="020B0502020202020204" pitchFamily="34" charset="0"/>
              </a:rPr>
              <a:t>least studied </a:t>
            </a:r>
            <a:r>
              <a:rPr lang="en-US" sz="1600" dirty="0">
                <a:latin typeface="Century Gothic" panose="020B0502020202020204" pitchFamily="34" charset="0"/>
              </a:rPr>
              <a:t>nuclear structure function effect experimentally – </a:t>
            </a:r>
            <a:r>
              <a:rPr lang="en-US" sz="1600" b="1" i="1" dirty="0">
                <a:solidFill>
                  <a:srgbClr val="7030A0"/>
                </a:solidFill>
                <a:latin typeface="Century Gothic" panose="020B0502020202020204" pitchFamily="34" charset="0"/>
              </a:rPr>
              <a:t>small effect requiring precision and high luminosity   </a:t>
            </a:r>
          </a:p>
          <a:p>
            <a:pPr marL="465138" lvl="1" indent="-173038">
              <a:buFont typeface="Arial" panose="020B0604020202020204" pitchFamily="34" charset="0"/>
              <a:buChar char="•"/>
            </a:pPr>
            <a:r>
              <a:rPr lang="en-US" sz="1600" b="1" dirty="0">
                <a:solidFill>
                  <a:srgbClr val="0D36B6"/>
                </a:solidFill>
                <a:latin typeface="+mj-lt"/>
              </a:rPr>
              <a:t>flavor dependence essentially uncharted  </a:t>
            </a:r>
          </a:p>
          <a:p>
            <a:pPr marL="465138" lvl="1" indent="-173038">
              <a:buFont typeface="Arial" panose="020B0604020202020204" pitchFamily="34" charset="0"/>
              <a:buChar char="•"/>
            </a:pPr>
            <a:r>
              <a:rPr lang="en-US" sz="1600" b="1" dirty="0">
                <a:solidFill>
                  <a:srgbClr val="0D36B6"/>
                </a:solidFill>
                <a:latin typeface="+mj-lt"/>
              </a:rPr>
              <a:t>spin dependence essentially uncharted (~50% differences in predictions)</a:t>
            </a:r>
          </a:p>
          <a:p>
            <a:pPr marL="465138" lvl="1" indent="-173038">
              <a:buFont typeface="Arial" panose="020B0604020202020204" pitchFamily="34" charset="0"/>
              <a:buChar char="•"/>
            </a:pPr>
            <a:r>
              <a:rPr lang="en-US" sz="1600" b="1" dirty="0">
                <a:solidFill>
                  <a:srgbClr val="0D36B6"/>
                </a:solidFill>
                <a:latin typeface="+mj-lt"/>
              </a:rPr>
              <a:t>no tagged measurements</a:t>
            </a:r>
          </a:p>
          <a:p>
            <a:pPr marL="465138" lvl="1" indent="-173038">
              <a:buFont typeface="Arial" panose="020B0604020202020204" pitchFamily="34" charset="0"/>
              <a:buChar char="•"/>
            </a:pPr>
            <a:r>
              <a:rPr lang="en-US" sz="1600" b="1" dirty="0">
                <a:solidFill>
                  <a:srgbClr val="0D36B6"/>
                </a:solidFill>
                <a:latin typeface="+mj-lt"/>
              </a:rPr>
              <a:t>no L/T separations</a:t>
            </a:r>
            <a:endParaRPr lang="en-US" sz="1600" dirty="0">
              <a:solidFill>
                <a:srgbClr val="0D36B6"/>
              </a:solidFill>
              <a:latin typeface="+mj-lt"/>
            </a:endParaRPr>
          </a:p>
          <a:p>
            <a:pPr marL="465138" lvl="1" indent="-173038">
              <a:buFont typeface="Arial" panose="020B0604020202020204" pitchFamily="34" charset="0"/>
              <a:buChar char="•"/>
            </a:pPr>
            <a:endParaRPr lang="en-US" sz="1600" dirty="0">
              <a:solidFill>
                <a:srgbClr val="0D36B6"/>
              </a:solidFill>
              <a:latin typeface="+mj-lt"/>
            </a:endParaRPr>
          </a:p>
          <a:p>
            <a:pPr marL="465138" lvl="1" indent="-173038">
              <a:buFont typeface="Arial" panose="020B0604020202020204" pitchFamily="34" charset="0"/>
              <a:buChar char="•"/>
            </a:pPr>
            <a:endParaRPr lang="en-US" sz="1400" dirty="0">
              <a:solidFill>
                <a:srgbClr val="0D36B6"/>
              </a:solidFill>
              <a:latin typeface="+mj-lt"/>
            </a:endParaRPr>
          </a:p>
        </p:txBody>
      </p:sp>
      <p:sp>
        <p:nvSpPr>
          <p:cNvPr id="12" name="TextBox 11">
            <a:extLst>
              <a:ext uri="{FF2B5EF4-FFF2-40B4-BE49-F238E27FC236}">
                <a16:creationId xmlns:a16="http://schemas.microsoft.com/office/drawing/2014/main" id="{58F78F01-6B8F-D5A6-2154-510516175D54}"/>
              </a:ext>
            </a:extLst>
          </p:cNvPr>
          <p:cNvSpPr txBox="1"/>
          <p:nvPr/>
        </p:nvSpPr>
        <p:spPr>
          <a:xfrm>
            <a:off x="4556145" y="5629303"/>
            <a:ext cx="3628010" cy="830997"/>
          </a:xfrm>
          <a:prstGeom prst="rect">
            <a:avLst/>
          </a:prstGeom>
          <a:solidFill>
            <a:srgbClr val="FFFF00"/>
          </a:solidFill>
        </p:spPr>
        <p:txBody>
          <a:bodyPr wrap="square">
            <a:spAutoFit/>
          </a:bodyPr>
          <a:lstStyle/>
          <a:p>
            <a:pPr defTabSz="685800"/>
            <a:r>
              <a:rPr lang="en-US" sz="1600" dirty="0">
                <a:latin typeface="Century Gothic" panose="020B0502020202020204" pitchFamily="34" charset="0"/>
              </a:rPr>
              <a:t>A rigorous testing ground between shadowing, EMC regimes – models and theory must describe </a:t>
            </a:r>
            <a:r>
              <a:rPr lang="en-US" sz="1600" b="1" dirty="0">
                <a:latin typeface="Century Gothic" panose="020B0502020202020204" pitchFamily="34" charset="0"/>
              </a:rPr>
              <a:t>ALL</a:t>
            </a:r>
          </a:p>
        </p:txBody>
      </p:sp>
      <p:pic>
        <p:nvPicPr>
          <p:cNvPr id="14" name="Picture 13">
            <a:extLst>
              <a:ext uri="{FF2B5EF4-FFF2-40B4-BE49-F238E27FC236}">
                <a16:creationId xmlns:a16="http://schemas.microsoft.com/office/drawing/2014/main" id="{7F8DE787-1FD5-804F-8784-9E05A569CA24}"/>
              </a:ext>
            </a:extLst>
          </p:cNvPr>
          <p:cNvPicPr>
            <a:picLocks noChangeAspect="1"/>
          </p:cNvPicPr>
          <p:nvPr/>
        </p:nvPicPr>
        <p:blipFill>
          <a:blip r:embed="rId2"/>
          <a:stretch>
            <a:fillRect/>
          </a:stretch>
        </p:blipFill>
        <p:spPr>
          <a:xfrm>
            <a:off x="245858" y="2383286"/>
            <a:ext cx="3725251" cy="2471730"/>
          </a:xfrm>
          <a:prstGeom prst="rect">
            <a:avLst/>
          </a:prstGeom>
        </p:spPr>
      </p:pic>
      <p:pic>
        <p:nvPicPr>
          <p:cNvPr id="15" name="Picture 14">
            <a:extLst>
              <a:ext uri="{FF2B5EF4-FFF2-40B4-BE49-F238E27FC236}">
                <a16:creationId xmlns:a16="http://schemas.microsoft.com/office/drawing/2014/main" id="{A1B23DE2-9787-9A43-9D31-AD0F49B72B9C}"/>
              </a:ext>
            </a:extLst>
          </p:cNvPr>
          <p:cNvPicPr>
            <a:picLocks noChangeAspect="1"/>
          </p:cNvPicPr>
          <p:nvPr/>
        </p:nvPicPr>
        <p:blipFill rotWithShape="1">
          <a:blip r:embed="rId3"/>
          <a:srcRect t="7251"/>
          <a:stretch/>
        </p:blipFill>
        <p:spPr>
          <a:xfrm>
            <a:off x="54507" y="4469605"/>
            <a:ext cx="3988003" cy="2359091"/>
          </a:xfrm>
          <a:prstGeom prst="rect">
            <a:avLst/>
          </a:prstGeom>
        </p:spPr>
      </p:pic>
      <p:sp>
        <p:nvSpPr>
          <p:cNvPr id="3" name="TextBox 2">
            <a:extLst>
              <a:ext uri="{FF2B5EF4-FFF2-40B4-BE49-F238E27FC236}">
                <a16:creationId xmlns:a16="http://schemas.microsoft.com/office/drawing/2014/main" id="{8EAADCDE-9F4D-9049-9648-E7550E05FA59}"/>
              </a:ext>
            </a:extLst>
          </p:cNvPr>
          <p:cNvSpPr txBox="1"/>
          <p:nvPr/>
        </p:nvSpPr>
        <p:spPr>
          <a:xfrm rot="21217788">
            <a:off x="60926" y="4114166"/>
            <a:ext cx="3952075" cy="523220"/>
          </a:xfrm>
          <a:prstGeom prst="rect">
            <a:avLst/>
          </a:prstGeom>
          <a:noFill/>
        </p:spPr>
        <p:txBody>
          <a:bodyPr wrap="square" rtlCol="0">
            <a:spAutoFit/>
          </a:bodyPr>
          <a:lstStyle/>
          <a:p>
            <a:r>
              <a:rPr lang="en-US" sz="1400" b="1" dirty="0">
                <a:solidFill>
                  <a:srgbClr val="7030A0"/>
                </a:solidFill>
                <a:latin typeface="Century Gothic" panose="020B0502020202020204" pitchFamily="34" charset="0"/>
              </a:rPr>
              <a:t>Theory predictions for polarized structure function A/D ratios</a:t>
            </a:r>
          </a:p>
        </p:txBody>
      </p:sp>
      <p:grpSp>
        <p:nvGrpSpPr>
          <p:cNvPr id="16" name="Group 15">
            <a:extLst>
              <a:ext uri="{FF2B5EF4-FFF2-40B4-BE49-F238E27FC236}">
                <a16:creationId xmlns:a16="http://schemas.microsoft.com/office/drawing/2014/main" id="{81F4ABB7-569C-2449-B1F9-1A4C48329C94}"/>
              </a:ext>
            </a:extLst>
          </p:cNvPr>
          <p:cNvGrpSpPr/>
          <p:nvPr/>
        </p:nvGrpSpPr>
        <p:grpSpPr>
          <a:xfrm>
            <a:off x="5620" y="836023"/>
            <a:ext cx="3764770" cy="1547263"/>
            <a:chOff x="5050429" y="711015"/>
            <a:chExt cx="4030481" cy="1581081"/>
          </a:xfrm>
        </p:grpSpPr>
        <p:pic>
          <p:nvPicPr>
            <p:cNvPr id="17" name="Picture 16">
              <a:extLst>
                <a:ext uri="{FF2B5EF4-FFF2-40B4-BE49-F238E27FC236}">
                  <a16:creationId xmlns:a16="http://schemas.microsoft.com/office/drawing/2014/main" id="{F01EC60A-5050-044C-AF08-19976D50BAF7}"/>
                </a:ext>
              </a:extLst>
            </p:cNvPr>
            <p:cNvPicPr>
              <a:picLocks noChangeAspect="1"/>
            </p:cNvPicPr>
            <p:nvPr/>
          </p:nvPicPr>
          <p:blipFill>
            <a:blip r:embed="rId4"/>
            <a:stretch>
              <a:fillRect/>
            </a:stretch>
          </p:blipFill>
          <p:spPr>
            <a:xfrm>
              <a:off x="5369374" y="738581"/>
              <a:ext cx="3711536" cy="1553515"/>
            </a:xfrm>
            <a:prstGeom prst="rect">
              <a:avLst/>
            </a:prstGeom>
          </p:spPr>
        </p:pic>
        <p:sp>
          <p:nvSpPr>
            <p:cNvPr id="18" name="Oval 17">
              <a:extLst>
                <a:ext uri="{FF2B5EF4-FFF2-40B4-BE49-F238E27FC236}">
                  <a16:creationId xmlns:a16="http://schemas.microsoft.com/office/drawing/2014/main" id="{93D5F819-95AB-1541-9449-F1DA99540B93}"/>
                </a:ext>
              </a:extLst>
            </p:cNvPr>
            <p:cNvSpPr/>
            <p:nvPr/>
          </p:nvSpPr>
          <p:spPr>
            <a:xfrm>
              <a:off x="5340096" y="1174714"/>
              <a:ext cx="487680" cy="213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D63A8EB-A51B-0043-B5C1-8192AE6CDADF}"/>
                </a:ext>
              </a:extLst>
            </p:cNvPr>
            <p:cNvSpPr txBox="1"/>
            <p:nvPr/>
          </p:nvSpPr>
          <p:spPr>
            <a:xfrm rot="20876654">
              <a:off x="5050429" y="803804"/>
              <a:ext cx="890016" cy="377404"/>
            </a:xfrm>
            <a:prstGeom prst="rect">
              <a:avLst/>
            </a:prstGeom>
            <a:noFill/>
          </p:spPr>
          <p:txBody>
            <a:bodyPr wrap="square" rtlCol="0">
              <a:spAutoFit/>
            </a:bodyPr>
            <a:lstStyle/>
            <a:p>
              <a:r>
                <a:rPr lang="en-US" b="1" i="1" dirty="0">
                  <a:solidFill>
                    <a:srgbClr val="FF0000"/>
                  </a:solidFill>
                </a:rPr>
                <a:t>Small!</a:t>
              </a:r>
            </a:p>
          </p:txBody>
        </p:sp>
        <p:sp>
          <p:nvSpPr>
            <p:cNvPr id="20" name="Rectangle 19">
              <a:extLst>
                <a:ext uri="{FF2B5EF4-FFF2-40B4-BE49-F238E27FC236}">
                  <a16:creationId xmlns:a16="http://schemas.microsoft.com/office/drawing/2014/main" id="{ABF587D1-69FB-1942-908D-2D059B964F1A}"/>
                </a:ext>
              </a:extLst>
            </p:cNvPr>
            <p:cNvSpPr/>
            <p:nvPr/>
          </p:nvSpPr>
          <p:spPr>
            <a:xfrm>
              <a:off x="5971922" y="711015"/>
              <a:ext cx="1077709" cy="1532313"/>
            </a:xfrm>
            <a:prstGeom prst="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cxnSp>
        <p:nvCxnSpPr>
          <p:cNvPr id="5" name="Straight Arrow Connector 4">
            <a:extLst>
              <a:ext uri="{FF2B5EF4-FFF2-40B4-BE49-F238E27FC236}">
                <a16:creationId xmlns:a16="http://schemas.microsoft.com/office/drawing/2014/main" id="{1CFD9485-CCF2-7E4D-A21B-DD088C12819A}"/>
              </a:ext>
            </a:extLst>
          </p:cNvPr>
          <p:cNvCxnSpPr>
            <a:cxnSpLocks/>
          </p:cNvCxnSpPr>
          <p:nvPr/>
        </p:nvCxnSpPr>
        <p:spPr>
          <a:xfrm flipH="1" flipV="1">
            <a:off x="3770390" y="3783330"/>
            <a:ext cx="687310" cy="686275"/>
          </a:xfrm>
          <a:prstGeom prst="straightConnector1">
            <a:avLst/>
          </a:prstGeom>
          <a:ln w="38100">
            <a:solidFill>
              <a:srgbClr val="016BDA"/>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D096F1D-45EF-6E44-8293-CC34D41D8CB8}"/>
              </a:ext>
            </a:extLst>
          </p:cNvPr>
          <p:cNvSpPr/>
          <p:nvPr/>
        </p:nvSpPr>
        <p:spPr>
          <a:xfrm>
            <a:off x="449047" y="5629303"/>
            <a:ext cx="1116863" cy="998123"/>
          </a:xfrm>
          <a:prstGeom prst="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809894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2BCE1A-FC55-1003-C918-56CCA541E3CA}"/>
              </a:ext>
            </a:extLst>
          </p:cNvPr>
          <p:cNvSpPr>
            <a:spLocks noGrp="1"/>
          </p:cNvSpPr>
          <p:nvPr>
            <p:ph type="sldNum" sz="quarter" idx="12"/>
          </p:nvPr>
        </p:nvSpPr>
        <p:spPr/>
        <p:txBody>
          <a:bodyPr/>
          <a:lstStyle/>
          <a:p>
            <a:fld id="{07E1C93C-5050-FC42-8F10-D22D4F119D13}" type="slidenum">
              <a:rPr lang="en-US" smtClean="0"/>
              <a:pPr/>
              <a:t>33</a:t>
            </a:fld>
            <a:endParaRPr lang="en-US" dirty="0"/>
          </a:p>
        </p:txBody>
      </p:sp>
      <p:sp>
        <p:nvSpPr>
          <p:cNvPr id="6" name="Slide Number Placeholder 4">
            <a:extLst>
              <a:ext uri="{FF2B5EF4-FFF2-40B4-BE49-F238E27FC236}">
                <a16:creationId xmlns:a16="http://schemas.microsoft.com/office/drawing/2014/main" id="{3E5050E1-18F6-AB96-0DB2-AD0B71ADABC2}"/>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33</a:t>
            </a:fld>
            <a:endParaRPr lang="en-US" dirty="0"/>
          </a:p>
        </p:txBody>
      </p:sp>
      <p:sp>
        <p:nvSpPr>
          <p:cNvPr id="7" name="Slide Number Placeholder 4">
            <a:extLst>
              <a:ext uri="{FF2B5EF4-FFF2-40B4-BE49-F238E27FC236}">
                <a16:creationId xmlns:a16="http://schemas.microsoft.com/office/drawing/2014/main" id="{F41B4D9E-AC46-CE07-0AB4-16D8F5011DDB}"/>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33</a:t>
            </a:fld>
            <a:endParaRPr lang="en-US" dirty="0">
              <a:solidFill>
                <a:srgbClr val="000000"/>
              </a:solidFill>
            </a:endParaRPr>
          </a:p>
        </p:txBody>
      </p:sp>
      <p:sp>
        <p:nvSpPr>
          <p:cNvPr id="4" name="Title 12">
            <a:extLst>
              <a:ext uri="{FF2B5EF4-FFF2-40B4-BE49-F238E27FC236}">
                <a16:creationId xmlns:a16="http://schemas.microsoft.com/office/drawing/2014/main" id="{3D9559C6-1E59-FEEB-E8D9-C8736444C0F0}"/>
              </a:ext>
            </a:extLst>
          </p:cNvPr>
          <p:cNvSpPr>
            <a:spLocks noGrp="1"/>
          </p:cNvSpPr>
          <p:nvPr>
            <p:ph type="title"/>
          </p:nvPr>
        </p:nvSpPr>
        <p:spPr>
          <a:xfrm>
            <a:off x="126039" y="87300"/>
            <a:ext cx="8905072" cy="487490"/>
          </a:xfrm>
        </p:spPr>
        <p:txBody>
          <a:bodyPr>
            <a:noAutofit/>
          </a:bodyPr>
          <a:lstStyle/>
          <a:p>
            <a:r>
              <a:rPr lang="en-US" sz="2800" b="0" dirty="0">
                <a:solidFill>
                  <a:schemeClr val="accent1"/>
                </a:solidFill>
                <a:latin typeface="Century Gothic" panose="020B0502020202020204" pitchFamily="34" charset="0"/>
              </a:rPr>
              <a:t>QCD Confinement and Fundamental Symmetries</a:t>
            </a:r>
            <a:endParaRPr lang="en-US" sz="4000" b="0" dirty="0">
              <a:solidFill>
                <a:schemeClr val="accent1"/>
              </a:solidFill>
              <a:latin typeface="Century Gothic" panose="020B0502020202020204" pitchFamily="34" charset="0"/>
            </a:endParaRPr>
          </a:p>
        </p:txBody>
      </p:sp>
      <p:pic>
        <p:nvPicPr>
          <p:cNvPr id="2" name="Picture 1">
            <a:extLst>
              <a:ext uri="{FF2B5EF4-FFF2-40B4-BE49-F238E27FC236}">
                <a16:creationId xmlns:a16="http://schemas.microsoft.com/office/drawing/2014/main" id="{84CBBA09-4220-6B1F-10B2-3C1D39ACC8E6}"/>
              </a:ext>
            </a:extLst>
          </p:cNvPr>
          <p:cNvPicPr>
            <a:picLocks noChangeAspect="1"/>
          </p:cNvPicPr>
          <p:nvPr/>
        </p:nvPicPr>
        <p:blipFill>
          <a:blip r:embed="rId2"/>
          <a:stretch>
            <a:fillRect/>
          </a:stretch>
        </p:blipFill>
        <p:spPr>
          <a:xfrm>
            <a:off x="5958065" y="1647412"/>
            <a:ext cx="2928063" cy="2609301"/>
          </a:xfrm>
          <a:prstGeom prst="rect">
            <a:avLst/>
          </a:prstGeom>
        </p:spPr>
      </p:pic>
      <p:sp>
        <p:nvSpPr>
          <p:cNvPr id="11" name="TextBox 10">
            <a:extLst>
              <a:ext uri="{FF2B5EF4-FFF2-40B4-BE49-F238E27FC236}">
                <a16:creationId xmlns:a16="http://schemas.microsoft.com/office/drawing/2014/main" id="{7D324BB6-F0DC-7106-DEEF-959E1D558C7E}"/>
              </a:ext>
            </a:extLst>
          </p:cNvPr>
          <p:cNvSpPr txBox="1"/>
          <p:nvPr/>
        </p:nvSpPr>
        <p:spPr>
          <a:xfrm>
            <a:off x="2551577" y="846140"/>
            <a:ext cx="6107987" cy="400110"/>
          </a:xfrm>
          <a:prstGeom prst="rect">
            <a:avLst/>
          </a:prstGeom>
          <a:noFill/>
        </p:spPr>
        <p:txBody>
          <a:bodyPr wrap="square">
            <a:spAutoFit/>
          </a:bodyPr>
          <a:lstStyle/>
          <a:p>
            <a:pPr marL="285750" indent="-285750">
              <a:buFont typeface="Arial" panose="020B0604020202020204" pitchFamily="34" charset="0"/>
              <a:buChar char="•"/>
            </a:pPr>
            <a:r>
              <a:rPr lang="en-US" sz="2000" b="1" dirty="0">
                <a:latin typeface="Symbol" pitchFamily="2" charset="2"/>
                <a:cs typeface="Avenir Black"/>
              </a:rPr>
              <a:t>p</a:t>
            </a:r>
            <a:r>
              <a:rPr lang="en-US" sz="2000" b="1" baseline="30000" dirty="0">
                <a:latin typeface="Century Gothic" panose="020B0502020202020204" pitchFamily="34" charset="0"/>
                <a:cs typeface="Avenir Black"/>
              </a:rPr>
              <a:t>0</a:t>
            </a:r>
            <a:r>
              <a:rPr lang="en-US" sz="2000" b="1" dirty="0">
                <a:latin typeface="Century Gothic" panose="020B0502020202020204" pitchFamily="34" charset="0"/>
                <a:cs typeface="Avenir Black"/>
              </a:rPr>
              <a:t> </a:t>
            </a:r>
            <a:r>
              <a:rPr lang="en-US" sz="2000" b="1" dirty="0" err="1">
                <a:latin typeface="Century Gothic" panose="020B0502020202020204" pitchFamily="34" charset="0"/>
                <a:cs typeface="Avenir Black"/>
              </a:rPr>
              <a:t>Primakoff</a:t>
            </a:r>
            <a:r>
              <a:rPr lang="en-US" sz="2000" b="1" dirty="0">
                <a:latin typeface="Century Gothic" panose="020B0502020202020204" pitchFamily="34" charset="0"/>
                <a:cs typeface="Avenir Black"/>
              </a:rPr>
              <a:t> production off an electron target </a:t>
            </a:r>
          </a:p>
        </p:txBody>
      </p:sp>
      <p:pic>
        <p:nvPicPr>
          <p:cNvPr id="12" name="Picture 11">
            <a:extLst>
              <a:ext uri="{FF2B5EF4-FFF2-40B4-BE49-F238E27FC236}">
                <a16:creationId xmlns:a16="http://schemas.microsoft.com/office/drawing/2014/main" id="{38D130A0-016E-7483-AC0A-863DD4923CAF}"/>
              </a:ext>
            </a:extLst>
          </p:cNvPr>
          <p:cNvPicPr>
            <a:picLocks noChangeAspect="1"/>
          </p:cNvPicPr>
          <p:nvPr/>
        </p:nvPicPr>
        <p:blipFill rotWithShape="1">
          <a:blip r:embed="rId3"/>
          <a:srcRect l="5061" t="4910" r="6302"/>
          <a:stretch/>
        </p:blipFill>
        <p:spPr>
          <a:xfrm>
            <a:off x="450554" y="778950"/>
            <a:ext cx="1659766" cy="1430451"/>
          </a:xfrm>
          <a:prstGeom prst="rect">
            <a:avLst/>
          </a:prstGeom>
        </p:spPr>
      </p:pic>
      <p:sp>
        <p:nvSpPr>
          <p:cNvPr id="14" name="TextBox 13">
            <a:extLst>
              <a:ext uri="{FF2B5EF4-FFF2-40B4-BE49-F238E27FC236}">
                <a16:creationId xmlns:a16="http://schemas.microsoft.com/office/drawing/2014/main" id="{40F73322-FF25-2AA4-B8F9-9DF70443C63F}"/>
              </a:ext>
            </a:extLst>
          </p:cNvPr>
          <p:cNvSpPr txBox="1"/>
          <p:nvPr/>
        </p:nvSpPr>
        <p:spPr>
          <a:xfrm>
            <a:off x="6206255" y="1263344"/>
            <a:ext cx="2713755" cy="461665"/>
          </a:xfrm>
          <a:prstGeom prst="rect">
            <a:avLst/>
          </a:prstGeom>
          <a:noFill/>
        </p:spPr>
        <p:txBody>
          <a:bodyPr wrap="square">
            <a:spAutoFit/>
          </a:bodyPr>
          <a:lstStyle/>
          <a:p>
            <a:r>
              <a:rPr lang="el-GR" sz="1200" dirty="0">
                <a:solidFill>
                  <a:srgbClr val="00B050"/>
                </a:solidFill>
                <a:effectLst/>
                <a:latin typeface="Helvetica" pitchFamily="2" charset="0"/>
              </a:rPr>
              <a:t>Γ(π</a:t>
            </a:r>
            <a:r>
              <a:rPr lang="el-GR" sz="1200" baseline="30000" dirty="0">
                <a:solidFill>
                  <a:srgbClr val="00B050"/>
                </a:solidFill>
                <a:effectLst/>
                <a:latin typeface="Helvetica" pitchFamily="2" charset="0"/>
              </a:rPr>
              <a:t>0</a:t>
            </a:r>
            <a:r>
              <a:rPr lang="el-GR" sz="1200" dirty="0">
                <a:solidFill>
                  <a:srgbClr val="00B050"/>
                </a:solidFill>
                <a:effectLst/>
                <a:latin typeface="Helvetica" pitchFamily="2" charset="0"/>
              </a:rPr>
              <a:t> → </a:t>
            </a:r>
            <a:r>
              <a:rPr lang="el-GR" sz="1200" dirty="0" err="1">
                <a:solidFill>
                  <a:srgbClr val="00B050"/>
                </a:solidFill>
                <a:effectLst/>
                <a:latin typeface="Helvetica" pitchFamily="2" charset="0"/>
              </a:rPr>
              <a:t>γγ</a:t>
            </a:r>
            <a:r>
              <a:rPr lang="el-GR" sz="1200" dirty="0">
                <a:solidFill>
                  <a:srgbClr val="00B050"/>
                </a:solidFill>
                <a:effectLst/>
                <a:latin typeface="Helvetica" pitchFamily="2" charset="0"/>
              </a:rPr>
              <a:t>)</a:t>
            </a:r>
            <a:r>
              <a:rPr lang="en-US" sz="1200" dirty="0">
                <a:solidFill>
                  <a:srgbClr val="00B050"/>
                </a:solidFill>
                <a:effectLst/>
                <a:latin typeface="Helvetica" pitchFamily="2" charset="0"/>
              </a:rPr>
              <a:t> </a:t>
            </a:r>
            <a:r>
              <a:rPr lang="en-US" sz="1200" dirty="0">
                <a:solidFill>
                  <a:srgbClr val="00B050"/>
                </a:solidFill>
                <a:effectLst/>
                <a:latin typeface="Century Gothic" panose="020B0502020202020204" pitchFamily="34" charset="0"/>
              </a:rPr>
              <a:t>can be predicted at ≈ 1% precision </a:t>
            </a:r>
          </a:p>
        </p:txBody>
      </p:sp>
      <p:pic>
        <p:nvPicPr>
          <p:cNvPr id="15" name="Picture 14">
            <a:extLst>
              <a:ext uri="{FF2B5EF4-FFF2-40B4-BE49-F238E27FC236}">
                <a16:creationId xmlns:a16="http://schemas.microsoft.com/office/drawing/2014/main" id="{C30515B0-0032-AC30-BADD-4E2BA6F9B39E}"/>
              </a:ext>
            </a:extLst>
          </p:cNvPr>
          <p:cNvPicPr>
            <a:picLocks noChangeAspect="1"/>
          </p:cNvPicPr>
          <p:nvPr/>
        </p:nvPicPr>
        <p:blipFill rotWithShape="1">
          <a:blip r:embed="rId4"/>
          <a:srcRect l="20776" t="13904" r="17506" b="30239"/>
          <a:stretch/>
        </p:blipFill>
        <p:spPr>
          <a:xfrm>
            <a:off x="3545177" y="1394236"/>
            <a:ext cx="2345067" cy="2151528"/>
          </a:xfrm>
          <a:prstGeom prst="rect">
            <a:avLst/>
          </a:prstGeom>
        </p:spPr>
      </p:pic>
      <p:pic>
        <p:nvPicPr>
          <p:cNvPr id="16" name="Picture 15">
            <a:extLst>
              <a:ext uri="{FF2B5EF4-FFF2-40B4-BE49-F238E27FC236}">
                <a16:creationId xmlns:a16="http://schemas.microsoft.com/office/drawing/2014/main" id="{D5A27332-304B-9314-9405-07744DCA8AFC}"/>
              </a:ext>
            </a:extLst>
          </p:cNvPr>
          <p:cNvPicPr>
            <a:picLocks noChangeAspect="1"/>
          </p:cNvPicPr>
          <p:nvPr/>
        </p:nvPicPr>
        <p:blipFill>
          <a:blip r:embed="rId5"/>
          <a:stretch>
            <a:fillRect/>
          </a:stretch>
        </p:blipFill>
        <p:spPr>
          <a:xfrm>
            <a:off x="31915" y="2267841"/>
            <a:ext cx="2527119" cy="2334436"/>
          </a:xfrm>
          <a:prstGeom prst="rect">
            <a:avLst/>
          </a:prstGeom>
        </p:spPr>
      </p:pic>
      <p:sp>
        <p:nvSpPr>
          <p:cNvPr id="18" name="TextBox 17">
            <a:extLst>
              <a:ext uri="{FF2B5EF4-FFF2-40B4-BE49-F238E27FC236}">
                <a16:creationId xmlns:a16="http://schemas.microsoft.com/office/drawing/2014/main" id="{B7E976FB-F226-4D49-6D55-60C2D1D4E677}"/>
              </a:ext>
            </a:extLst>
          </p:cNvPr>
          <p:cNvSpPr txBox="1"/>
          <p:nvPr/>
        </p:nvSpPr>
        <p:spPr>
          <a:xfrm>
            <a:off x="126039" y="4602277"/>
            <a:ext cx="5659871" cy="400110"/>
          </a:xfrm>
          <a:prstGeom prst="rect">
            <a:avLst/>
          </a:prstGeom>
          <a:noFill/>
        </p:spPr>
        <p:txBody>
          <a:bodyPr wrap="square">
            <a:spAutoFit/>
          </a:bodyPr>
          <a:lstStyle/>
          <a:p>
            <a:pPr marL="342900" indent="-342900">
              <a:buFont typeface="Arial" panose="020B0604020202020204" pitchFamily="34" charset="0"/>
              <a:buChar char="•"/>
            </a:pPr>
            <a:r>
              <a:rPr lang="en-US" sz="2000" b="1" dirty="0" err="1">
                <a:latin typeface="Century Gothic" panose="020B0502020202020204" pitchFamily="34" charset="0"/>
              </a:rPr>
              <a:t>Primakoff</a:t>
            </a:r>
            <a:r>
              <a:rPr lang="en-US" sz="2000" b="1" dirty="0">
                <a:latin typeface="Century Gothic" panose="020B0502020202020204" pitchFamily="34" charset="0"/>
              </a:rPr>
              <a:t> production off nuclear target</a:t>
            </a:r>
          </a:p>
        </p:txBody>
      </p:sp>
      <p:sp>
        <p:nvSpPr>
          <p:cNvPr id="20" name="TextBox 19">
            <a:extLst>
              <a:ext uri="{FF2B5EF4-FFF2-40B4-BE49-F238E27FC236}">
                <a16:creationId xmlns:a16="http://schemas.microsoft.com/office/drawing/2014/main" id="{07B19ED9-2290-400C-4A8F-D1C391DB60CE}"/>
              </a:ext>
            </a:extLst>
          </p:cNvPr>
          <p:cNvSpPr txBox="1"/>
          <p:nvPr/>
        </p:nvSpPr>
        <p:spPr>
          <a:xfrm>
            <a:off x="986712" y="5036670"/>
            <a:ext cx="8209010" cy="1569660"/>
          </a:xfrm>
          <a:prstGeom prst="rect">
            <a:avLst/>
          </a:prstGeom>
          <a:noFill/>
        </p:spPr>
        <p:txBody>
          <a:bodyPr wrap="square">
            <a:spAutoFit/>
          </a:bodyPr>
          <a:lstStyle/>
          <a:p>
            <a:r>
              <a:rPr lang="en-US" sz="1600" dirty="0">
                <a:effectLst/>
                <a:latin typeface="Century Gothic" panose="020B0502020202020204" pitchFamily="34" charset="0"/>
              </a:rPr>
              <a:t>A 22 GeV upgrade will greatly enhance the </a:t>
            </a:r>
            <a:r>
              <a:rPr lang="en-US" sz="1600" dirty="0" err="1">
                <a:effectLst/>
                <a:latin typeface="Century Gothic" panose="020B0502020202020204" pitchFamily="34" charset="0"/>
              </a:rPr>
              <a:t>Primakoff</a:t>
            </a:r>
            <a:r>
              <a:rPr lang="en-US" sz="1600" dirty="0">
                <a:effectLst/>
                <a:latin typeface="Century Gothic" panose="020B0502020202020204" pitchFamily="34" charset="0"/>
              </a:rPr>
              <a:t> experiments for more massive mesons off nuclear target </a:t>
            </a:r>
          </a:p>
          <a:p>
            <a:r>
              <a:rPr lang="en-US" sz="1600" b="1" dirty="0">
                <a:solidFill>
                  <a:schemeClr val="accent1"/>
                </a:solidFill>
                <a:effectLst/>
                <a:latin typeface="Century Gothic" panose="020B0502020202020204" pitchFamily="34" charset="0"/>
              </a:rPr>
              <a:t>first </a:t>
            </a:r>
            <a:r>
              <a:rPr lang="en-US" sz="1600" b="1" dirty="0" err="1">
                <a:solidFill>
                  <a:schemeClr val="accent1"/>
                </a:solidFill>
                <a:effectLst/>
                <a:latin typeface="Century Gothic" panose="020B0502020202020204" pitchFamily="34" charset="0"/>
              </a:rPr>
              <a:t>Primakoff</a:t>
            </a:r>
            <a:r>
              <a:rPr lang="en-US" sz="1600" b="1" dirty="0">
                <a:solidFill>
                  <a:schemeClr val="accent1"/>
                </a:solidFill>
                <a:effectLst/>
                <a:latin typeface="Century Gothic" panose="020B0502020202020204" pitchFamily="34" charset="0"/>
              </a:rPr>
              <a:t> measurement of </a:t>
            </a:r>
            <a:r>
              <a:rPr lang="el-GR" sz="1600" b="1" dirty="0">
                <a:solidFill>
                  <a:schemeClr val="accent1"/>
                </a:solidFill>
                <a:effectLst/>
                <a:latin typeface="Century Gothic" panose="020B0502020202020204" pitchFamily="34" charset="0"/>
              </a:rPr>
              <a:t>Γ(η′ → </a:t>
            </a:r>
            <a:r>
              <a:rPr lang="el-GR" sz="1600" b="1" dirty="0" err="1">
                <a:solidFill>
                  <a:schemeClr val="accent1"/>
                </a:solidFill>
                <a:effectLst/>
                <a:latin typeface="Century Gothic" panose="020B0502020202020204" pitchFamily="34" charset="0"/>
              </a:rPr>
              <a:t>γγ</a:t>
            </a:r>
            <a:r>
              <a:rPr lang="el-GR" sz="1600" b="1" dirty="0">
                <a:solidFill>
                  <a:schemeClr val="accent1"/>
                </a:solidFill>
                <a:effectLst/>
                <a:latin typeface="Century Gothic" panose="020B0502020202020204" pitchFamily="34" charset="0"/>
              </a:rPr>
              <a:t>) </a:t>
            </a:r>
            <a:r>
              <a:rPr lang="en-US" sz="1600" dirty="0">
                <a:effectLst/>
                <a:latin typeface="Century Gothic" panose="020B0502020202020204" pitchFamily="34" charset="0"/>
              </a:rPr>
              <a:t>with ∼3.5% precision to study the U(1)A anomaly coupling to the gluon field, </a:t>
            </a:r>
          </a:p>
          <a:p>
            <a:r>
              <a:rPr lang="en-US" sz="1600" b="1" dirty="0">
                <a:solidFill>
                  <a:schemeClr val="accent1"/>
                </a:solidFill>
                <a:effectLst/>
                <a:latin typeface="Century Gothic" panose="020B0502020202020204" pitchFamily="34" charset="0"/>
              </a:rPr>
              <a:t>improve the measurement of </a:t>
            </a:r>
            <a:r>
              <a:rPr lang="el-GR" sz="1600" b="1" dirty="0">
                <a:solidFill>
                  <a:schemeClr val="accent1"/>
                </a:solidFill>
                <a:effectLst/>
                <a:latin typeface="Century Gothic" panose="020B0502020202020204" pitchFamily="34" charset="0"/>
              </a:rPr>
              <a:t>Γ(η → </a:t>
            </a:r>
            <a:r>
              <a:rPr lang="el-GR" sz="1600" b="1" dirty="0" err="1">
                <a:solidFill>
                  <a:schemeClr val="accent1"/>
                </a:solidFill>
                <a:effectLst/>
                <a:latin typeface="Century Gothic" panose="020B0502020202020204" pitchFamily="34" charset="0"/>
              </a:rPr>
              <a:t>γγ</a:t>
            </a:r>
            <a:r>
              <a:rPr lang="el-GR" sz="1600" b="1" dirty="0">
                <a:solidFill>
                  <a:schemeClr val="accent1"/>
                </a:solidFill>
                <a:effectLst/>
                <a:latin typeface="Century Gothic" panose="020B0502020202020204" pitchFamily="34" charset="0"/>
              </a:rPr>
              <a:t>) </a:t>
            </a:r>
            <a:r>
              <a:rPr lang="en-US" sz="1600" dirty="0">
                <a:effectLst/>
                <a:latin typeface="Century Gothic" panose="020B0502020202020204" pitchFamily="34" charset="0"/>
              </a:rPr>
              <a:t>to a 2% accuracy to determine the light-quark mass ratio</a:t>
            </a:r>
          </a:p>
        </p:txBody>
      </p:sp>
      <p:sp>
        <p:nvSpPr>
          <p:cNvPr id="21" name="Right Arrow 20">
            <a:extLst>
              <a:ext uri="{FF2B5EF4-FFF2-40B4-BE49-F238E27FC236}">
                <a16:creationId xmlns:a16="http://schemas.microsoft.com/office/drawing/2014/main" id="{220ECF62-686A-0F15-A162-CCCCEE7C43F2}"/>
              </a:ext>
            </a:extLst>
          </p:cNvPr>
          <p:cNvSpPr/>
          <p:nvPr/>
        </p:nvSpPr>
        <p:spPr>
          <a:xfrm>
            <a:off x="500311" y="5534369"/>
            <a:ext cx="324515" cy="3092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A56B6F8A-F506-F3EA-353A-9E8AEEAE226D}"/>
              </a:ext>
            </a:extLst>
          </p:cNvPr>
          <p:cNvSpPr/>
          <p:nvPr/>
        </p:nvSpPr>
        <p:spPr>
          <a:xfrm>
            <a:off x="516774" y="6066351"/>
            <a:ext cx="324515" cy="3092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F3DE3B7-C0AB-0B4A-A372-BEC7045DF403}"/>
              </a:ext>
            </a:extLst>
          </p:cNvPr>
          <p:cNvSpPr txBox="1"/>
          <p:nvPr/>
        </p:nvSpPr>
        <p:spPr>
          <a:xfrm>
            <a:off x="2226137" y="2628895"/>
            <a:ext cx="1463876" cy="923330"/>
          </a:xfrm>
          <a:prstGeom prst="rect">
            <a:avLst/>
          </a:prstGeom>
          <a:noFill/>
        </p:spPr>
        <p:txBody>
          <a:bodyPr wrap="square" rtlCol="0">
            <a:spAutoFit/>
          </a:bodyPr>
          <a:lstStyle/>
          <a:p>
            <a:r>
              <a:rPr lang="en-US" dirty="0">
                <a:solidFill>
                  <a:srgbClr val="0D36B6"/>
                </a:solidFill>
                <a:latin typeface="Century Gothic" panose="020B0502020202020204" pitchFamily="34" charset="0"/>
              </a:rPr>
              <a:t>Higher energy will allow for </a:t>
            </a:r>
            <a:r>
              <a:rPr lang="en-US" dirty="0">
                <a:solidFill>
                  <a:srgbClr val="0D36B6"/>
                </a:solidFill>
                <a:latin typeface="Symbol" pitchFamily="2" charset="2"/>
              </a:rPr>
              <a:t>h</a:t>
            </a:r>
            <a:r>
              <a:rPr lang="en-US" dirty="0">
                <a:solidFill>
                  <a:srgbClr val="0D36B6"/>
                </a:solidFill>
                <a:latin typeface="Century Gothic" panose="020B0502020202020204" pitchFamily="34" charset="0"/>
              </a:rPr>
              <a:t>’ </a:t>
            </a:r>
          </a:p>
        </p:txBody>
      </p:sp>
      <p:sp>
        <p:nvSpPr>
          <p:cNvPr id="19" name="TextBox 18">
            <a:extLst>
              <a:ext uri="{FF2B5EF4-FFF2-40B4-BE49-F238E27FC236}">
                <a16:creationId xmlns:a16="http://schemas.microsoft.com/office/drawing/2014/main" id="{77447989-D579-CE4D-8821-0475A68772CF}"/>
              </a:ext>
            </a:extLst>
          </p:cNvPr>
          <p:cNvSpPr txBox="1"/>
          <p:nvPr/>
        </p:nvSpPr>
        <p:spPr>
          <a:xfrm>
            <a:off x="3220066" y="3668708"/>
            <a:ext cx="2986189" cy="830997"/>
          </a:xfrm>
          <a:prstGeom prst="rect">
            <a:avLst/>
          </a:prstGeom>
          <a:noFill/>
        </p:spPr>
        <p:txBody>
          <a:bodyPr wrap="square" rtlCol="0">
            <a:spAutoFit/>
          </a:bodyPr>
          <a:lstStyle/>
          <a:p>
            <a:r>
              <a:rPr lang="en-US" sz="1600" dirty="0">
                <a:solidFill>
                  <a:srgbClr val="152BF4"/>
                </a:solidFill>
                <a:latin typeface="Century Gothic" panose="020B0502020202020204" pitchFamily="34" charset="0"/>
              </a:rPr>
              <a:t>The threshold for photo- or electroproduction of </a:t>
            </a:r>
            <a:r>
              <a:rPr lang="el-GR" sz="1600" dirty="0">
                <a:solidFill>
                  <a:srgbClr val="152BF4"/>
                </a:solidFill>
                <a:latin typeface="Century Gothic" panose="020B0502020202020204" pitchFamily="34" charset="0"/>
              </a:rPr>
              <a:t>π</a:t>
            </a:r>
            <a:r>
              <a:rPr lang="el-GR" sz="1600" baseline="30000" dirty="0">
                <a:solidFill>
                  <a:srgbClr val="152BF4"/>
                </a:solidFill>
                <a:latin typeface="Century Gothic" panose="020B0502020202020204" pitchFamily="34" charset="0"/>
              </a:rPr>
              <a:t>0</a:t>
            </a:r>
            <a:r>
              <a:rPr lang="el-GR" sz="1600" dirty="0">
                <a:solidFill>
                  <a:srgbClr val="152BF4"/>
                </a:solidFill>
                <a:latin typeface="Century Gothic" panose="020B0502020202020204" pitchFamily="34" charset="0"/>
              </a:rPr>
              <a:t> </a:t>
            </a:r>
            <a:r>
              <a:rPr lang="en-US" sz="1600" dirty="0">
                <a:solidFill>
                  <a:srgbClr val="152BF4"/>
                </a:solidFill>
                <a:latin typeface="Century Gothic" panose="020B0502020202020204" pitchFamily="34" charset="0"/>
              </a:rPr>
              <a:t>off an electron target is 18 GeV </a:t>
            </a:r>
          </a:p>
        </p:txBody>
      </p:sp>
      <p:sp>
        <p:nvSpPr>
          <p:cNvPr id="3" name="TextBox 2">
            <a:extLst>
              <a:ext uri="{FF2B5EF4-FFF2-40B4-BE49-F238E27FC236}">
                <a16:creationId xmlns:a16="http://schemas.microsoft.com/office/drawing/2014/main" id="{4C7D10ED-14B4-DD4F-97B7-68ED68DDA97B}"/>
              </a:ext>
            </a:extLst>
          </p:cNvPr>
          <p:cNvSpPr txBox="1"/>
          <p:nvPr/>
        </p:nvSpPr>
        <p:spPr>
          <a:xfrm>
            <a:off x="6446942" y="4304585"/>
            <a:ext cx="2212622" cy="861774"/>
          </a:xfrm>
          <a:prstGeom prst="rect">
            <a:avLst/>
          </a:prstGeom>
          <a:noFill/>
        </p:spPr>
        <p:txBody>
          <a:bodyPr wrap="square" rtlCol="0">
            <a:spAutoFit/>
          </a:bodyPr>
          <a:lstStyle/>
          <a:p>
            <a:r>
              <a:rPr lang="en-US" sz="1600" dirty="0">
                <a:solidFill>
                  <a:srgbClr val="0D36B6"/>
                </a:solidFill>
                <a:latin typeface="Century Gothic" panose="020B0502020202020204" pitchFamily="34" charset="0"/>
              </a:rPr>
              <a:t>Stringent test of low-energy QCD</a:t>
            </a:r>
          </a:p>
          <a:p>
            <a:endParaRPr lang="en-US" dirty="0"/>
          </a:p>
        </p:txBody>
      </p:sp>
    </p:spTree>
    <p:extLst>
      <p:ext uri="{BB962C8B-B14F-4D97-AF65-F5344CB8AC3E}">
        <p14:creationId xmlns:p14="http://schemas.microsoft.com/office/powerpoint/2010/main" val="34241517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2BCE1A-FC55-1003-C918-56CCA541E3CA}"/>
              </a:ext>
            </a:extLst>
          </p:cNvPr>
          <p:cNvSpPr>
            <a:spLocks noGrp="1"/>
          </p:cNvSpPr>
          <p:nvPr>
            <p:ph type="sldNum" sz="quarter" idx="12"/>
          </p:nvPr>
        </p:nvSpPr>
        <p:spPr/>
        <p:txBody>
          <a:bodyPr/>
          <a:lstStyle/>
          <a:p>
            <a:fld id="{07E1C93C-5050-FC42-8F10-D22D4F119D13}" type="slidenum">
              <a:rPr lang="en-US" smtClean="0"/>
              <a:pPr/>
              <a:t>34</a:t>
            </a:fld>
            <a:endParaRPr lang="en-US" dirty="0"/>
          </a:p>
        </p:txBody>
      </p:sp>
      <p:sp>
        <p:nvSpPr>
          <p:cNvPr id="6" name="Slide Number Placeholder 4">
            <a:extLst>
              <a:ext uri="{FF2B5EF4-FFF2-40B4-BE49-F238E27FC236}">
                <a16:creationId xmlns:a16="http://schemas.microsoft.com/office/drawing/2014/main" id="{3E5050E1-18F6-AB96-0DB2-AD0B71ADABC2}"/>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34</a:t>
            </a:fld>
            <a:endParaRPr lang="en-US" dirty="0"/>
          </a:p>
        </p:txBody>
      </p:sp>
      <p:sp>
        <p:nvSpPr>
          <p:cNvPr id="7" name="Slide Number Placeholder 4">
            <a:extLst>
              <a:ext uri="{FF2B5EF4-FFF2-40B4-BE49-F238E27FC236}">
                <a16:creationId xmlns:a16="http://schemas.microsoft.com/office/drawing/2014/main" id="{F41B4D9E-AC46-CE07-0AB4-16D8F5011DDB}"/>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34</a:t>
            </a:fld>
            <a:endParaRPr lang="en-US" dirty="0">
              <a:solidFill>
                <a:srgbClr val="000000"/>
              </a:solidFill>
            </a:endParaRPr>
          </a:p>
        </p:txBody>
      </p:sp>
      <p:sp>
        <p:nvSpPr>
          <p:cNvPr id="4" name="Title 12">
            <a:extLst>
              <a:ext uri="{FF2B5EF4-FFF2-40B4-BE49-F238E27FC236}">
                <a16:creationId xmlns:a16="http://schemas.microsoft.com/office/drawing/2014/main" id="{3D9559C6-1E59-FEEB-E8D9-C8736444C0F0}"/>
              </a:ext>
            </a:extLst>
          </p:cNvPr>
          <p:cNvSpPr>
            <a:spLocks noGrp="1"/>
          </p:cNvSpPr>
          <p:nvPr>
            <p:ph type="title"/>
          </p:nvPr>
        </p:nvSpPr>
        <p:spPr>
          <a:xfrm>
            <a:off x="224774" y="193902"/>
            <a:ext cx="8464378" cy="487490"/>
          </a:xfrm>
        </p:spPr>
        <p:txBody>
          <a:bodyPr>
            <a:noAutofit/>
          </a:bodyPr>
          <a:lstStyle/>
          <a:p>
            <a:r>
              <a:rPr lang="en-US" sz="3600" b="0" dirty="0">
                <a:solidFill>
                  <a:schemeClr val="accent1"/>
                </a:solidFill>
                <a:latin typeface="Century Gothic" panose="020B0502020202020204" pitchFamily="34" charset="0"/>
              </a:rPr>
              <a:t>Upgrade Outlook</a:t>
            </a:r>
          </a:p>
        </p:txBody>
      </p:sp>
      <p:sp>
        <p:nvSpPr>
          <p:cNvPr id="3" name="TextBox 2">
            <a:extLst>
              <a:ext uri="{FF2B5EF4-FFF2-40B4-BE49-F238E27FC236}">
                <a16:creationId xmlns:a16="http://schemas.microsoft.com/office/drawing/2014/main" id="{D071AC8A-E429-D929-06FD-C512F211B531}"/>
              </a:ext>
            </a:extLst>
          </p:cNvPr>
          <p:cNvSpPr txBox="1"/>
          <p:nvPr/>
        </p:nvSpPr>
        <p:spPr>
          <a:xfrm>
            <a:off x="224774" y="939065"/>
            <a:ext cx="8683699" cy="4832092"/>
          </a:xfrm>
          <a:prstGeom prst="rect">
            <a:avLst/>
          </a:prstGeom>
          <a:noFill/>
        </p:spPr>
        <p:txBody>
          <a:bodyPr wrap="square">
            <a:spAutoFit/>
          </a:bodyPr>
          <a:lstStyle/>
          <a:p>
            <a:pPr marL="285750" indent="-285750">
              <a:buClr>
                <a:srgbClr val="00B050"/>
              </a:buClr>
              <a:buSzPct val="150000"/>
              <a:buFont typeface="Arial" panose="020B0604020202020204" pitchFamily="34" charset="0"/>
              <a:buChar char="•"/>
            </a:pPr>
            <a:r>
              <a:rPr lang="en-US" sz="1700" dirty="0">
                <a:latin typeface="Century Gothic" panose="020B0502020202020204" pitchFamily="34" charset="0"/>
              </a:rPr>
              <a:t>Understanding structure and dynamics in non-</a:t>
            </a:r>
            <a:r>
              <a:rPr lang="en-US" sz="1700" dirty="0" err="1">
                <a:latin typeface="Century Gothic" panose="020B0502020202020204" pitchFamily="34" charset="0"/>
              </a:rPr>
              <a:t>pQCD</a:t>
            </a:r>
            <a:r>
              <a:rPr lang="en-US" sz="1700" dirty="0">
                <a:latin typeface="Century Gothic" panose="020B0502020202020204" pitchFamily="34" charset="0"/>
              </a:rPr>
              <a:t> and the strong interaction </a:t>
            </a:r>
            <a:r>
              <a:rPr lang="en-US" sz="1700" dirty="0">
                <a:effectLst/>
                <a:latin typeface="Century Gothic" panose="020B0502020202020204" pitchFamily="34" charset="0"/>
              </a:rPr>
              <a:t>is a complex problem </a:t>
            </a:r>
            <a:r>
              <a:rPr lang="en-US" sz="1700" b="1" dirty="0">
                <a:latin typeface="Century Gothic" panose="020B0502020202020204" pitchFamily="34" charset="0"/>
              </a:rPr>
              <a:t>requiring multiple observables using different approaches and measurements </a:t>
            </a:r>
          </a:p>
          <a:p>
            <a:pPr marL="285750" indent="-285750">
              <a:buClr>
                <a:srgbClr val="00B050"/>
              </a:buClr>
              <a:buSzPct val="150000"/>
              <a:buFont typeface="Arial" panose="020B0604020202020204" pitchFamily="34" charset="0"/>
              <a:buChar char="•"/>
            </a:pPr>
            <a:endParaRPr lang="en-US" b="1" dirty="0">
              <a:solidFill>
                <a:schemeClr val="accent1"/>
              </a:solidFill>
              <a:latin typeface="American Typewriter" panose="02090604020004020304" pitchFamily="18" charset="77"/>
            </a:endParaRPr>
          </a:p>
          <a:p>
            <a:pPr marL="285750" indent="-285750" rtl="0">
              <a:buClr>
                <a:srgbClr val="00B050"/>
              </a:buClr>
              <a:buSzPct val="150000"/>
              <a:buFont typeface="Arial" panose="020B0604020202020204" pitchFamily="34" charset="0"/>
              <a:buChar char="•"/>
            </a:pPr>
            <a:r>
              <a:rPr lang="en-US" sz="1700" dirty="0">
                <a:latin typeface="Century Gothic" panose="020B0502020202020204" pitchFamily="34" charset="0"/>
              </a:rPr>
              <a:t>The CEBAF uniqueness to run electron and positron scattering experiments at the luminosity frontier provides a powerful tool</a:t>
            </a:r>
          </a:p>
          <a:p>
            <a:pPr marL="285750" indent="-285750" rtl="0">
              <a:buClr>
                <a:srgbClr val="00B050"/>
              </a:buClr>
              <a:buSzPct val="150000"/>
              <a:buFont typeface="Arial" panose="020B0604020202020204" pitchFamily="34" charset="0"/>
              <a:buChar char="•"/>
            </a:pPr>
            <a:endParaRPr lang="en-US" sz="1700" dirty="0">
              <a:latin typeface="Century Gothic" panose="020B0502020202020204" pitchFamily="34" charset="0"/>
            </a:endParaRPr>
          </a:p>
          <a:p>
            <a:pPr marL="285750" indent="-285750" rtl="0">
              <a:buClr>
                <a:srgbClr val="00B050"/>
              </a:buClr>
              <a:buSzPct val="150000"/>
              <a:buFont typeface="Arial" panose="020B0604020202020204" pitchFamily="34" charset="0"/>
              <a:buChar char="•"/>
            </a:pPr>
            <a:r>
              <a:rPr lang="en-US" sz="1700" dirty="0">
                <a:latin typeface="Century Gothic" panose="020B0502020202020204" pitchFamily="34" charset="0"/>
              </a:rPr>
              <a:t>Proposals are being accepted by the Program Advisory Committee for positron science (6 approved and more to come!)</a:t>
            </a:r>
          </a:p>
          <a:p>
            <a:pPr marL="285750" indent="-285750" rtl="0">
              <a:buClr>
                <a:srgbClr val="00B050"/>
              </a:buClr>
              <a:buSzPct val="150000"/>
              <a:buFont typeface="Arial" panose="020B0604020202020204" pitchFamily="34" charset="0"/>
              <a:buChar char="•"/>
            </a:pPr>
            <a:endParaRPr lang="en-US" sz="1700" dirty="0">
              <a:latin typeface="Century Gothic" panose="020B0502020202020204" pitchFamily="34" charset="0"/>
            </a:endParaRPr>
          </a:p>
          <a:p>
            <a:pPr marL="285750" indent="-285750">
              <a:buClr>
                <a:srgbClr val="00B050"/>
              </a:buClr>
              <a:buSzPct val="150000"/>
              <a:buFont typeface="Arial" panose="020B0604020202020204" pitchFamily="34" charset="0"/>
              <a:buChar char="•"/>
            </a:pPr>
            <a:r>
              <a:rPr lang="en-US" sz="1700" dirty="0">
                <a:latin typeface="Century Gothic" panose="020B0502020202020204" pitchFamily="34" charset="0"/>
              </a:rPr>
              <a:t>A very strong science case for an upgrade is emerging – come join the fun!</a:t>
            </a:r>
          </a:p>
          <a:p>
            <a:pPr marL="742950" lvl="1" indent="-285750">
              <a:buClr>
                <a:srgbClr val="00B050"/>
              </a:buClr>
              <a:buSzPct val="150000"/>
              <a:buFont typeface="Courier New" panose="02070309020205020404" pitchFamily="49" charset="0"/>
              <a:buChar char="o"/>
            </a:pPr>
            <a:r>
              <a:rPr lang="en-US" sz="1700" dirty="0">
                <a:latin typeface="Century Gothic" panose="020B0502020202020204" pitchFamily="34" charset="0"/>
              </a:rPr>
              <a:t>22 GeV workshop at LNF-INFN in Frascati December 9-13, 2024 </a:t>
            </a:r>
            <a:r>
              <a:rPr lang="en-US" sz="1700" u="sng" dirty="0">
                <a:latin typeface="Century Gothic" panose="020B0502020202020204" pitchFamily="34" charset="0"/>
              </a:rPr>
              <a:t>https://</a:t>
            </a:r>
            <a:r>
              <a:rPr lang="en-US" sz="1700" u="sng" dirty="0" err="1">
                <a:latin typeface="Century Gothic" panose="020B0502020202020204" pitchFamily="34" charset="0"/>
              </a:rPr>
              <a:t>www.jlab.org</a:t>
            </a:r>
            <a:r>
              <a:rPr lang="en-US" sz="1700" u="sng" dirty="0">
                <a:latin typeface="Century Gothic" panose="020B0502020202020204" pitchFamily="34" charset="0"/>
              </a:rPr>
              <a:t>/conference/dec24luminosity22gev</a:t>
            </a:r>
          </a:p>
          <a:p>
            <a:pPr marL="285750" indent="-285750">
              <a:buClr>
                <a:srgbClr val="00B050"/>
              </a:buClr>
              <a:buSzPct val="150000"/>
              <a:buFont typeface="Arial" panose="020B0604020202020204" pitchFamily="34" charset="0"/>
              <a:buChar char="•"/>
            </a:pPr>
            <a:endParaRPr lang="en-US" sz="1700" dirty="0">
              <a:latin typeface="Century Gothic" panose="020B0502020202020204" pitchFamily="34" charset="0"/>
            </a:endParaRPr>
          </a:p>
          <a:p>
            <a:pPr marL="285750" indent="-285750">
              <a:buClr>
                <a:srgbClr val="00B050"/>
              </a:buClr>
              <a:buSzPct val="150000"/>
              <a:buFont typeface="Arial" panose="020B0604020202020204" pitchFamily="34" charset="0"/>
              <a:buChar char="•"/>
            </a:pPr>
            <a:endParaRPr lang="en-US" sz="1700" dirty="0">
              <a:latin typeface="Century Gothic" panose="020B0502020202020204" pitchFamily="34" charset="0"/>
            </a:endParaRPr>
          </a:p>
          <a:p>
            <a:pPr marL="285750" indent="-285750">
              <a:buClr>
                <a:srgbClr val="00B050"/>
              </a:buClr>
              <a:buSzPct val="150000"/>
              <a:buFont typeface="Arial" panose="020B0604020202020204" pitchFamily="34" charset="0"/>
              <a:buChar char="•"/>
            </a:pPr>
            <a:endParaRPr lang="en-US" sz="1700" dirty="0">
              <a:latin typeface="Century Gothic" panose="020B0502020202020204" pitchFamily="34" charset="0"/>
            </a:endParaRPr>
          </a:p>
          <a:p>
            <a:pPr marL="285750" indent="-285750">
              <a:buClr>
                <a:srgbClr val="00B050"/>
              </a:buClr>
              <a:buSzPct val="150000"/>
              <a:buFont typeface="Arial" panose="020B0604020202020204" pitchFamily="34" charset="0"/>
              <a:buChar char="•"/>
            </a:pPr>
            <a:endParaRPr lang="en-US" sz="1700" dirty="0">
              <a:latin typeface="Century Gothic" panose="020B0502020202020204" pitchFamily="34" charset="0"/>
            </a:endParaRPr>
          </a:p>
          <a:p>
            <a:endParaRPr lang="en-US" dirty="0">
              <a:latin typeface="Helvetica" pitchFamily="2" charset="0"/>
            </a:endParaRPr>
          </a:p>
        </p:txBody>
      </p:sp>
      <p:pic>
        <p:nvPicPr>
          <p:cNvPr id="14" name="Picture 13">
            <a:extLst>
              <a:ext uri="{FF2B5EF4-FFF2-40B4-BE49-F238E27FC236}">
                <a16:creationId xmlns:a16="http://schemas.microsoft.com/office/drawing/2014/main" id="{F7E47881-44BB-F745-B762-1FC0FC26149F}"/>
              </a:ext>
            </a:extLst>
          </p:cNvPr>
          <p:cNvPicPr>
            <a:picLocks noChangeAspect="1"/>
          </p:cNvPicPr>
          <p:nvPr/>
        </p:nvPicPr>
        <p:blipFill>
          <a:blip r:embed="rId2"/>
          <a:stretch>
            <a:fillRect/>
          </a:stretch>
        </p:blipFill>
        <p:spPr>
          <a:xfrm>
            <a:off x="536448" y="4552412"/>
            <a:ext cx="3354849" cy="2149013"/>
          </a:xfrm>
          <a:prstGeom prst="rect">
            <a:avLst/>
          </a:prstGeom>
        </p:spPr>
      </p:pic>
      <p:sp>
        <p:nvSpPr>
          <p:cNvPr id="2" name="TextBox 1">
            <a:extLst>
              <a:ext uri="{FF2B5EF4-FFF2-40B4-BE49-F238E27FC236}">
                <a16:creationId xmlns:a16="http://schemas.microsoft.com/office/drawing/2014/main" id="{28C12B93-20E0-4F42-9238-0ABBF4C4B6E2}"/>
              </a:ext>
            </a:extLst>
          </p:cNvPr>
          <p:cNvSpPr txBox="1"/>
          <p:nvPr/>
        </p:nvSpPr>
        <p:spPr>
          <a:xfrm>
            <a:off x="3998977" y="4834562"/>
            <a:ext cx="4909496" cy="1077218"/>
          </a:xfrm>
          <a:prstGeom prst="rect">
            <a:avLst/>
          </a:prstGeom>
          <a:noFill/>
        </p:spPr>
        <p:txBody>
          <a:bodyPr wrap="square" rtlCol="0">
            <a:spAutoFit/>
          </a:bodyPr>
          <a:lstStyle/>
          <a:p>
            <a:r>
              <a:rPr lang="en-US" sz="1600" dirty="0">
                <a:solidFill>
                  <a:srgbClr val="0D36B6"/>
                </a:solidFill>
                <a:latin typeface="Century Gothic" panose="020B0502020202020204" pitchFamily="34" charset="0"/>
              </a:rPr>
              <a:t>Polarized gluon distribution, standard model tests, longitudinal/transverse separations, hadron formation in nuclei, meson form factors, probing the light quark sea,……. and more!</a:t>
            </a:r>
          </a:p>
        </p:txBody>
      </p:sp>
    </p:spTree>
    <p:extLst>
      <p:ext uri="{BB962C8B-B14F-4D97-AF65-F5344CB8AC3E}">
        <p14:creationId xmlns:p14="http://schemas.microsoft.com/office/powerpoint/2010/main" val="2182503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1" y="0"/>
            <a:ext cx="9144000" cy="740705"/>
          </a:xfrm>
        </p:spPr>
        <p:txBody>
          <a:bodyPr>
            <a:noAutofit/>
          </a:bodyPr>
          <a:lstStyle/>
          <a:p>
            <a:pPr algn="ctr"/>
            <a:r>
              <a:rPr lang="en-US" sz="2800" b="0" dirty="0">
                <a:solidFill>
                  <a:schemeClr val="accent1"/>
                </a:solidFill>
                <a:latin typeface="Century Gothic" panose="020B0502020202020204" pitchFamily="34" charset="0"/>
              </a:rPr>
              <a:t>Notional CEBAF &amp; upgrade schedule (FY24 – FY42)</a:t>
            </a:r>
          </a:p>
        </p:txBody>
      </p:sp>
      <p:sp>
        <p:nvSpPr>
          <p:cNvPr id="41" name="TextBox 40">
            <a:extLst>
              <a:ext uri="{FF2B5EF4-FFF2-40B4-BE49-F238E27FC236}">
                <a16:creationId xmlns:a16="http://schemas.microsoft.com/office/drawing/2014/main" id="{AD8B3D93-B0DB-22D2-468E-0005BA769AAC}"/>
              </a:ext>
            </a:extLst>
          </p:cNvPr>
          <p:cNvSpPr txBox="1"/>
          <p:nvPr/>
        </p:nvSpPr>
        <p:spPr>
          <a:xfrm>
            <a:off x="2242290" y="1853708"/>
            <a:ext cx="4617720" cy="307777"/>
          </a:xfrm>
          <a:prstGeom prst="rect">
            <a:avLst/>
          </a:prstGeom>
          <a:noFill/>
        </p:spPr>
        <p:txBody>
          <a:bodyPr wrap="square">
            <a:spAutoFit/>
          </a:bodyPr>
          <a:lstStyle/>
          <a:p>
            <a:endParaRPr lang="en-US" sz="1400" b="1" dirty="0">
              <a:solidFill>
                <a:srgbClr val="0D36B6"/>
              </a:solidFill>
              <a:latin typeface="Century Gothic" panose="020B0502020202020204" pitchFamily="34" charset="0"/>
            </a:endParaRPr>
          </a:p>
        </p:txBody>
      </p:sp>
      <p:sp>
        <p:nvSpPr>
          <p:cNvPr id="4" name="Content Placeholder 2">
            <a:extLst>
              <a:ext uri="{FF2B5EF4-FFF2-40B4-BE49-F238E27FC236}">
                <a16:creationId xmlns:a16="http://schemas.microsoft.com/office/drawing/2014/main" id="{A39CF61B-0BE1-1B44-286B-8FD143ED83D2}"/>
              </a:ext>
            </a:extLst>
          </p:cNvPr>
          <p:cNvSpPr>
            <a:spLocks noGrp="1"/>
          </p:cNvSpPr>
          <p:nvPr>
            <p:ph idx="1"/>
          </p:nvPr>
        </p:nvSpPr>
        <p:spPr>
          <a:xfrm>
            <a:off x="286360" y="942324"/>
            <a:ext cx="8529578" cy="1605078"/>
          </a:xfrm>
        </p:spPr>
        <p:txBody>
          <a:bodyPr>
            <a:noAutofit/>
          </a:bodyPr>
          <a:lstStyle/>
          <a:p>
            <a:r>
              <a:rPr lang="en-US" sz="1600" dirty="0">
                <a:latin typeface="Century Gothic" panose="020B0502020202020204" pitchFamily="34" charset="0"/>
              </a:rPr>
              <a:t>Accelerator and engineering team have worked up an early schedule and cost estimate – in revision</a:t>
            </a:r>
          </a:p>
          <a:p>
            <a:pPr lvl="1">
              <a:lnSpc>
                <a:spcPct val="120000"/>
              </a:lnSpc>
            </a:pPr>
            <a:r>
              <a:rPr lang="en-US" sz="1600" dirty="0">
                <a:latin typeface="Century Gothic" panose="020B0502020202020204" pitchFamily="34" charset="0"/>
              </a:rPr>
              <a:t>Schedule assumptions based on a notional timing of when funds might be available (near EIC ramp down based on EIC V3 profile)</a:t>
            </a:r>
          </a:p>
          <a:p>
            <a:pPr lvl="1">
              <a:lnSpc>
                <a:spcPct val="120000"/>
              </a:lnSpc>
            </a:pPr>
            <a:r>
              <a:rPr lang="en-US" sz="1600" dirty="0">
                <a:latin typeface="Century Gothic" panose="020B0502020202020204" pitchFamily="34" charset="0"/>
              </a:rPr>
              <a:t>For completeness, Moller and </a:t>
            </a:r>
            <a:r>
              <a:rPr lang="en-US" sz="1600" dirty="0" err="1">
                <a:latin typeface="Century Gothic" panose="020B0502020202020204" pitchFamily="34" charset="0"/>
              </a:rPr>
              <a:t>SoLID</a:t>
            </a:r>
            <a:r>
              <a:rPr lang="en-US" sz="1600" dirty="0">
                <a:latin typeface="Century Gothic" panose="020B0502020202020204" pitchFamily="34" charset="0"/>
              </a:rPr>
              <a:t> (part of 12 GeV program) are shown; positron source development also  shown</a:t>
            </a:r>
          </a:p>
        </p:txBody>
      </p:sp>
      <p:pic>
        <p:nvPicPr>
          <p:cNvPr id="8" name="Picture 7" descr="Timeline&#10;&#10;Description automatically generated">
            <a:extLst>
              <a:ext uri="{FF2B5EF4-FFF2-40B4-BE49-F238E27FC236}">
                <a16:creationId xmlns:a16="http://schemas.microsoft.com/office/drawing/2014/main" id="{FA62EB41-7F90-2C2B-890F-7D2261F5B679}"/>
              </a:ext>
            </a:extLst>
          </p:cNvPr>
          <p:cNvPicPr>
            <a:picLocks noChangeAspect="1"/>
          </p:cNvPicPr>
          <p:nvPr/>
        </p:nvPicPr>
        <p:blipFill>
          <a:blip r:embed="rId3"/>
          <a:stretch>
            <a:fillRect/>
          </a:stretch>
        </p:blipFill>
        <p:spPr>
          <a:xfrm>
            <a:off x="81777" y="2933318"/>
            <a:ext cx="8938745" cy="2766324"/>
          </a:xfrm>
          <a:prstGeom prst="rect">
            <a:avLst/>
          </a:prstGeom>
        </p:spPr>
      </p:pic>
    </p:spTree>
    <p:extLst>
      <p:ext uri="{BB962C8B-B14F-4D97-AF65-F5344CB8AC3E}">
        <p14:creationId xmlns:p14="http://schemas.microsoft.com/office/powerpoint/2010/main" val="3399003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1" y="0"/>
            <a:ext cx="9144000" cy="740705"/>
          </a:xfrm>
        </p:spPr>
        <p:txBody>
          <a:bodyPr>
            <a:noAutofit/>
          </a:bodyPr>
          <a:lstStyle/>
          <a:p>
            <a:pPr algn="ctr"/>
            <a:r>
              <a:rPr lang="en-US" sz="3600" b="0" dirty="0">
                <a:solidFill>
                  <a:schemeClr val="accent1"/>
                </a:solidFill>
                <a:latin typeface="Avenir" panose="02000503020000020003" pitchFamily="2" charset="0"/>
                <a:cs typeface="Avenir Black"/>
              </a:rPr>
              <a:t>Thank you!</a:t>
            </a:r>
            <a:endParaRPr lang="en-US" sz="3600" b="0" dirty="0">
              <a:solidFill>
                <a:srgbClr val="FFFFFF"/>
              </a:solidFill>
              <a:latin typeface="Avenir" panose="02000503020000020003" pitchFamily="2" charset="0"/>
              <a:cs typeface="Avenir Black"/>
            </a:endParaRP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5790431" y="6552012"/>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36</a:t>
            </a:fld>
            <a:endParaRPr lang="en-US" dirty="0">
              <a:solidFill>
                <a:srgbClr val="000000"/>
              </a:solidFill>
            </a:endParaRPr>
          </a:p>
        </p:txBody>
      </p:sp>
      <p:sp>
        <p:nvSpPr>
          <p:cNvPr id="41" name="TextBox 40">
            <a:extLst>
              <a:ext uri="{FF2B5EF4-FFF2-40B4-BE49-F238E27FC236}">
                <a16:creationId xmlns:a16="http://schemas.microsoft.com/office/drawing/2014/main" id="{AD8B3D93-B0DB-22D2-468E-0005BA769AAC}"/>
              </a:ext>
            </a:extLst>
          </p:cNvPr>
          <p:cNvSpPr txBox="1"/>
          <p:nvPr/>
        </p:nvSpPr>
        <p:spPr>
          <a:xfrm>
            <a:off x="2242290" y="1853708"/>
            <a:ext cx="4617720" cy="307777"/>
          </a:xfrm>
          <a:prstGeom prst="rect">
            <a:avLst/>
          </a:prstGeom>
          <a:noFill/>
        </p:spPr>
        <p:txBody>
          <a:bodyPr wrap="square">
            <a:spAutoFit/>
          </a:bodyPr>
          <a:lstStyle/>
          <a:p>
            <a:endParaRPr lang="en-US" sz="1400" b="1" dirty="0">
              <a:solidFill>
                <a:srgbClr val="0D36B6"/>
              </a:solidFill>
              <a:latin typeface="Century Gothic" panose="020B0502020202020204" pitchFamily="34" charset="0"/>
            </a:endParaRPr>
          </a:p>
        </p:txBody>
      </p:sp>
      <p:sp>
        <p:nvSpPr>
          <p:cNvPr id="3" name="TextBox 2">
            <a:extLst>
              <a:ext uri="{FF2B5EF4-FFF2-40B4-BE49-F238E27FC236}">
                <a16:creationId xmlns:a16="http://schemas.microsoft.com/office/drawing/2014/main" id="{3543C8E0-87BA-FC4A-BAC4-EDA3C602D5F5}"/>
              </a:ext>
            </a:extLst>
          </p:cNvPr>
          <p:cNvSpPr txBox="1"/>
          <p:nvPr/>
        </p:nvSpPr>
        <p:spPr>
          <a:xfrm>
            <a:off x="402336" y="1023235"/>
            <a:ext cx="8741664" cy="830997"/>
          </a:xfrm>
          <a:prstGeom prst="rect">
            <a:avLst/>
          </a:prstGeom>
          <a:noFill/>
        </p:spPr>
        <p:txBody>
          <a:bodyPr wrap="square" rtlCol="0">
            <a:spAutoFit/>
          </a:bodyPr>
          <a:lstStyle/>
          <a:p>
            <a:r>
              <a:rPr lang="en-US" sz="2400" dirty="0"/>
              <a:t>Thank you for listening, and thanks also to the scientific community working on developing this exciting science!</a:t>
            </a:r>
          </a:p>
        </p:txBody>
      </p:sp>
    </p:spTree>
    <p:extLst>
      <p:ext uri="{BB962C8B-B14F-4D97-AF65-F5344CB8AC3E}">
        <p14:creationId xmlns:p14="http://schemas.microsoft.com/office/powerpoint/2010/main" val="3069219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1" y="0"/>
            <a:ext cx="9144000" cy="740705"/>
          </a:xfrm>
        </p:spPr>
        <p:txBody>
          <a:bodyPr>
            <a:noAutofit/>
          </a:bodyPr>
          <a:lstStyle/>
          <a:p>
            <a:pPr algn="ctr"/>
            <a:r>
              <a:rPr lang="en-US" sz="3600" b="0" dirty="0">
                <a:solidFill>
                  <a:schemeClr val="accent1"/>
                </a:solidFill>
                <a:latin typeface="Avenir" panose="02000503020000020003" pitchFamily="2" charset="0"/>
                <a:cs typeface="Avenir Black"/>
              </a:rPr>
              <a:t>More info!</a:t>
            </a:r>
            <a:endParaRPr lang="en-US" sz="3600" b="0" dirty="0">
              <a:solidFill>
                <a:srgbClr val="FFFFFF"/>
              </a:solidFill>
              <a:latin typeface="Avenir" panose="02000503020000020003" pitchFamily="2" charset="0"/>
              <a:cs typeface="Avenir Black"/>
            </a:endParaRP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5790431" y="6552012"/>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37</a:t>
            </a:fld>
            <a:endParaRPr lang="en-US" dirty="0">
              <a:solidFill>
                <a:srgbClr val="000000"/>
              </a:solidFill>
            </a:endParaRPr>
          </a:p>
        </p:txBody>
      </p:sp>
      <p:sp>
        <p:nvSpPr>
          <p:cNvPr id="41" name="TextBox 40">
            <a:extLst>
              <a:ext uri="{FF2B5EF4-FFF2-40B4-BE49-F238E27FC236}">
                <a16:creationId xmlns:a16="http://schemas.microsoft.com/office/drawing/2014/main" id="{AD8B3D93-B0DB-22D2-468E-0005BA769AAC}"/>
              </a:ext>
            </a:extLst>
          </p:cNvPr>
          <p:cNvSpPr txBox="1"/>
          <p:nvPr/>
        </p:nvSpPr>
        <p:spPr>
          <a:xfrm>
            <a:off x="2242290" y="1853708"/>
            <a:ext cx="4617720" cy="307777"/>
          </a:xfrm>
          <a:prstGeom prst="rect">
            <a:avLst/>
          </a:prstGeom>
          <a:noFill/>
        </p:spPr>
        <p:txBody>
          <a:bodyPr wrap="square">
            <a:spAutoFit/>
          </a:bodyPr>
          <a:lstStyle/>
          <a:p>
            <a:endParaRPr lang="en-US" sz="1400" b="1" dirty="0">
              <a:solidFill>
                <a:srgbClr val="0D36B6"/>
              </a:solidFill>
              <a:latin typeface="Century Gothic" panose="020B0502020202020204" pitchFamily="34" charset="0"/>
            </a:endParaRPr>
          </a:p>
        </p:txBody>
      </p:sp>
    </p:spTree>
    <p:extLst>
      <p:ext uri="{BB962C8B-B14F-4D97-AF65-F5344CB8AC3E}">
        <p14:creationId xmlns:p14="http://schemas.microsoft.com/office/powerpoint/2010/main" val="529121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18BF5-4168-CA42-87B4-6995D4B7F519}"/>
              </a:ext>
            </a:extLst>
          </p:cNvPr>
          <p:cNvSpPr>
            <a:spLocks noGrp="1"/>
          </p:cNvSpPr>
          <p:nvPr>
            <p:ph type="title"/>
          </p:nvPr>
        </p:nvSpPr>
        <p:spPr>
          <a:xfrm>
            <a:off x="262697" y="140762"/>
            <a:ext cx="8464378" cy="487490"/>
          </a:xfrm>
        </p:spPr>
        <p:txBody>
          <a:bodyPr>
            <a:normAutofit/>
          </a:bodyPr>
          <a:lstStyle/>
          <a:p>
            <a:r>
              <a:rPr lang="en-US" sz="2800" b="0" dirty="0">
                <a:solidFill>
                  <a:schemeClr val="accent1"/>
                </a:solidFill>
                <a:latin typeface="Century Gothic" panose="020B0502020202020204" pitchFamily="34" charset="0"/>
              </a:rPr>
              <a:t>Polarized Structure Functions and </a:t>
            </a:r>
            <a:r>
              <a:rPr lang="en-US" sz="2800" b="0" dirty="0">
                <a:solidFill>
                  <a:schemeClr val="accent1"/>
                </a:solidFill>
                <a:latin typeface="Symbol" pitchFamily="2" charset="2"/>
              </a:rPr>
              <a:t>a</a:t>
            </a:r>
            <a:r>
              <a:rPr lang="en-US" sz="2800" b="0" baseline="-25000" dirty="0">
                <a:solidFill>
                  <a:schemeClr val="accent1"/>
                </a:solidFill>
                <a:latin typeface="Century Gothic" panose="020B0502020202020204" pitchFamily="34" charset="0"/>
              </a:rPr>
              <a:t>s</a:t>
            </a:r>
          </a:p>
        </p:txBody>
      </p:sp>
      <p:pic>
        <p:nvPicPr>
          <p:cNvPr id="7" name="Content Placeholder 6">
            <a:extLst>
              <a:ext uri="{FF2B5EF4-FFF2-40B4-BE49-F238E27FC236}">
                <a16:creationId xmlns:a16="http://schemas.microsoft.com/office/drawing/2014/main" id="{E0F48D38-A1EB-B240-8A75-206929C1CA3B}"/>
              </a:ext>
            </a:extLst>
          </p:cNvPr>
          <p:cNvPicPr>
            <a:picLocks noGrp="1" noChangeAspect="1"/>
          </p:cNvPicPr>
          <p:nvPr>
            <p:ph idx="1"/>
          </p:nvPr>
        </p:nvPicPr>
        <p:blipFill>
          <a:blip r:embed="rId3"/>
          <a:stretch>
            <a:fillRect/>
          </a:stretch>
        </p:blipFill>
        <p:spPr>
          <a:xfrm>
            <a:off x="175451" y="3618724"/>
            <a:ext cx="8749093" cy="3000294"/>
          </a:xfrm>
        </p:spPr>
      </p:pic>
      <p:sp>
        <p:nvSpPr>
          <p:cNvPr id="4" name="Footer Placeholder 3">
            <a:extLst>
              <a:ext uri="{FF2B5EF4-FFF2-40B4-BE49-F238E27FC236}">
                <a16:creationId xmlns:a16="http://schemas.microsoft.com/office/drawing/2014/main" id="{73D2BEB1-1C68-1E4E-80B3-DE9A8DF65A05}"/>
              </a:ext>
            </a:extLst>
          </p:cNvPr>
          <p:cNvSpPr>
            <a:spLocks noGrp="1"/>
          </p:cNvSpPr>
          <p:nvPr>
            <p:ph type="ftr" sz="quarter" idx="11"/>
          </p:nvPr>
        </p:nvSpPr>
        <p:spPr/>
        <p:txBody>
          <a:bodyPr/>
          <a:lstStyle/>
          <a:p>
            <a:r>
              <a:rPr lang="en-US" dirty="0"/>
              <a:t>SPIN2023</a:t>
            </a:r>
          </a:p>
        </p:txBody>
      </p:sp>
      <p:sp>
        <p:nvSpPr>
          <p:cNvPr id="5" name="Slide Number Placeholder 4">
            <a:extLst>
              <a:ext uri="{FF2B5EF4-FFF2-40B4-BE49-F238E27FC236}">
                <a16:creationId xmlns:a16="http://schemas.microsoft.com/office/drawing/2014/main" id="{7C6D72CE-F12B-3549-9202-85F9A265F46A}"/>
              </a:ext>
            </a:extLst>
          </p:cNvPr>
          <p:cNvSpPr>
            <a:spLocks noGrp="1"/>
          </p:cNvSpPr>
          <p:nvPr>
            <p:ph type="sldNum" sz="quarter" idx="12"/>
          </p:nvPr>
        </p:nvSpPr>
        <p:spPr/>
        <p:txBody>
          <a:bodyPr/>
          <a:lstStyle/>
          <a:p>
            <a:fld id="{07E1C93C-5050-FC42-8F10-D22D4F119D13}" type="slidenum">
              <a:rPr lang="en-US" smtClean="0"/>
              <a:pPr/>
              <a:t>38</a:t>
            </a:fld>
            <a:endParaRPr lang="en-US" dirty="0"/>
          </a:p>
        </p:txBody>
      </p:sp>
      <p:pic>
        <p:nvPicPr>
          <p:cNvPr id="9" name="Picture 8">
            <a:extLst>
              <a:ext uri="{FF2B5EF4-FFF2-40B4-BE49-F238E27FC236}">
                <a16:creationId xmlns:a16="http://schemas.microsoft.com/office/drawing/2014/main" id="{DA3B5866-AAB5-6A49-A5AA-45DD255FB7DE}"/>
              </a:ext>
            </a:extLst>
          </p:cNvPr>
          <p:cNvPicPr>
            <a:picLocks noChangeAspect="1"/>
          </p:cNvPicPr>
          <p:nvPr/>
        </p:nvPicPr>
        <p:blipFill>
          <a:blip r:embed="rId4"/>
          <a:stretch>
            <a:fillRect/>
          </a:stretch>
        </p:blipFill>
        <p:spPr>
          <a:xfrm>
            <a:off x="262697" y="718974"/>
            <a:ext cx="3963463" cy="2999586"/>
          </a:xfrm>
          <a:prstGeom prst="rect">
            <a:avLst/>
          </a:prstGeom>
        </p:spPr>
      </p:pic>
      <p:sp>
        <p:nvSpPr>
          <p:cNvPr id="10" name="TextBox 9">
            <a:extLst>
              <a:ext uri="{FF2B5EF4-FFF2-40B4-BE49-F238E27FC236}">
                <a16:creationId xmlns:a16="http://schemas.microsoft.com/office/drawing/2014/main" id="{68539206-91BA-364D-BE51-B6832A1FFFD1}"/>
              </a:ext>
            </a:extLst>
          </p:cNvPr>
          <p:cNvSpPr txBox="1"/>
          <p:nvPr/>
        </p:nvSpPr>
        <p:spPr>
          <a:xfrm>
            <a:off x="106419" y="1402475"/>
            <a:ext cx="510076" cy="400110"/>
          </a:xfrm>
          <a:prstGeom prst="rect">
            <a:avLst/>
          </a:prstGeom>
          <a:noFill/>
        </p:spPr>
        <p:txBody>
          <a:bodyPr wrap="none" rtlCol="0">
            <a:spAutoFit/>
          </a:bodyPr>
          <a:lstStyle/>
          <a:p>
            <a:r>
              <a:rPr lang="en-US" sz="2000" dirty="0"/>
              <a:t>A</a:t>
            </a:r>
            <a:r>
              <a:rPr lang="en-US" sz="2000" baseline="-25000" dirty="0"/>
              <a:t>1</a:t>
            </a:r>
            <a:r>
              <a:rPr lang="en-US" sz="2000" baseline="30000" dirty="0"/>
              <a:t>n</a:t>
            </a:r>
          </a:p>
        </p:txBody>
      </p:sp>
      <p:sp>
        <p:nvSpPr>
          <p:cNvPr id="11" name="TextBox 10">
            <a:extLst>
              <a:ext uri="{FF2B5EF4-FFF2-40B4-BE49-F238E27FC236}">
                <a16:creationId xmlns:a16="http://schemas.microsoft.com/office/drawing/2014/main" id="{DA84D14D-9F50-2C41-A95D-369C40CF0BE9}"/>
              </a:ext>
            </a:extLst>
          </p:cNvPr>
          <p:cNvSpPr txBox="1"/>
          <p:nvPr/>
        </p:nvSpPr>
        <p:spPr>
          <a:xfrm>
            <a:off x="4128981" y="4096512"/>
            <a:ext cx="633984" cy="523220"/>
          </a:xfrm>
          <a:prstGeom prst="rect">
            <a:avLst/>
          </a:prstGeom>
          <a:noFill/>
        </p:spPr>
        <p:txBody>
          <a:bodyPr wrap="square" rtlCol="0">
            <a:spAutoFit/>
          </a:bodyPr>
          <a:lstStyle/>
          <a:p>
            <a:r>
              <a:rPr lang="en-US" sz="2800" dirty="0">
                <a:solidFill>
                  <a:schemeClr val="accent1"/>
                </a:solidFill>
                <a:latin typeface="Symbol" pitchFamily="2" charset="2"/>
              </a:rPr>
              <a:t>a</a:t>
            </a:r>
            <a:r>
              <a:rPr lang="en-US" sz="2800" baseline="-25000" dirty="0">
                <a:solidFill>
                  <a:schemeClr val="accent1"/>
                </a:solidFill>
                <a:latin typeface="Century Gothic" panose="020B0502020202020204" pitchFamily="34" charset="0"/>
              </a:rPr>
              <a:t>s</a:t>
            </a:r>
            <a:endParaRPr lang="en-US" sz="2800" dirty="0"/>
          </a:p>
        </p:txBody>
      </p:sp>
      <p:sp>
        <p:nvSpPr>
          <p:cNvPr id="13" name="TextBox 12">
            <a:extLst>
              <a:ext uri="{FF2B5EF4-FFF2-40B4-BE49-F238E27FC236}">
                <a16:creationId xmlns:a16="http://schemas.microsoft.com/office/drawing/2014/main" id="{E904A566-6A94-6C49-9F23-A5C7671A8482}"/>
              </a:ext>
            </a:extLst>
          </p:cNvPr>
          <p:cNvSpPr txBox="1"/>
          <p:nvPr/>
        </p:nvSpPr>
        <p:spPr>
          <a:xfrm>
            <a:off x="1902104" y="6282670"/>
            <a:ext cx="731520" cy="369332"/>
          </a:xfrm>
          <a:prstGeom prst="rect">
            <a:avLst/>
          </a:prstGeom>
          <a:noFill/>
        </p:spPr>
        <p:txBody>
          <a:bodyPr wrap="square" rtlCol="0">
            <a:spAutoFit/>
          </a:bodyPr>
          <a:lstStyle/>
          <a:p>
            <a:r>
              <a:rPr lang="en-US" dirty="0"/>
              <a:t>Q</a:t>
            </a:r>
            <a:r>
              <a:rPr lang="en-US" baseline="30000" dirty="0"/>
              <a:t>2</a:t>
            </a:r>
          </a:p>
        </p:txBody>
      </p:sp>
      <p:sp>
        <p:nvSpPr>
          <p:cNvPr id="14" name="TextBox 13">
            <a:extLst>
              <a:ext uri="{FF2B5EF4-FFF2-40B4-BE49-F238E27FC236}">
                <a16:creationId xmlns:a16="http://schemas.microsoft.com/office/drawing/2014/main" id="{48655087-FC55-604D-BCCB-47661A48BDCF}"/>
              </a:ext>
            </a:extLst>
          </p:cNvPr>
          <p:cNvSpPr txBox="1"/>
          <p:nvPr/>
        </p:nvSpPr>
        <p:spPr>
          <a:xfrm>
            <a:off x="6112234" y="6213016"/>
            <a:ext cx="731520" cy="369332"/>
          </a:xfrm>
          <a:prstGeom prst="rect">
            <a:avLst/>
          </a:prstGeom>
          <a:noFill/>
        </p:spPr>
        <p:txBody>
          <a:bodyPr wrap="square" rtlCol="0">
            <a:spAutoFit/>
          </a:bodyPr>
          <a:lstStyle/>
          <a:p>
            <a:r>
              <a:rPr lang="en-US" dirty="0"/>
              <a:t>Q</a:t>
            </a:r>
            <a:endParaRPr lang="en-US" baseline="30000" dirty="0"/>
          </a:p>
        </p:txBody>
      </p:sp>
      <p:sp>
        <p:nvSpPr>
          <p:cNvPr id="15" name="TextBox 14">
            <a:extLst>
              <a:ext uri="{FF2B5EF4-FFF2-40B4-BE49-F238E27FC236}">
                <a16:creationId xmlns:a16="http://schemas.microsoft.com/office/drawing/2014/main" id="{95C875AA-0BD8-FE4C-ADA1-C064FF38EF1F}"/>
              </a:ext>
            </a:extLst>
          </p:cNvPr>
          <p:cNvSpPr txBox="1"/>
          <p:nvPr/>
        </p:nvSpPr>
        <p:spPr>
          <a:xfrm>
            <a:off x="6551146" y="6108170"/>
            <a:ext cx="731520" cy="369332"/>
          </a:xfrm>
          <a:prstGeom prst="rect">
            <a:avLst/>
          </a:prstGeom>
          <a:noFill/>
        </p:spPr>
        <p:txBody>
          <a:bodyPr wrap="square" rtlCol="0">
            <a:spAutoFit/>
          </a:bodyPr>
          <a:lstStyle/>
          <a:p>
            <a:r>
              <a:rPr lang="en-US" dirty="0"/>
              <a:t>1</a:t>
            </a:r>
            <a:endParaRPr lang="en-US" baseline="30000" dirty="0"/>
          </a:p>
        </p:txBody>
      </p:sp>
      <p:sp>
        <p:nvSpPr>
          <p:cNvPr id="16" name="TextBox 15">
            <a:extLst>
              <a:ext uri="{FF2B5EF4-FFF2-40B4-BE49-F238E27FC236}">
                <a16:creationId xmlns:a16="http://schemas.microsoft.com/office/drawing/2014/main" id="{74DD85F2-8685-BD4F-9B5B-A87738291F31}"/>
              </a:ext>
            </a:extLst>
          </p:cNvPr>
          <p:cNvSpPr txBox="1"/>
          <p:nvPr/>
        </p:nvSpPr>
        <p:spPr>
          <a:xfrm>
            <a:off x="4128981" y="2021094"/>
            <a:ext cx="4795563" cy="1754326"/>
          </a:xfrm>
          <a:prstGeom prst="rect">
            <a:avLst/>
          </a:prstGeom>
          <a:noFill/>
        </p:spPr>
        <p:txBody>
          <a:bodyPr wrap="square" rtlCol="0">
            <a:spAutoFit/>
          </a:bodyPr>
          <a:lstStyle/>
          <a:p>
            <a:r>
              <a:rPr lang="en-US" dirty="0"/>
              <a:t>The strong coupling constant is a key parameter of the Standard Model</a:t>
            </a:r>
          </a:p>
          <a:p>
            <a:endParaRPr lang="en-US" dirty="0"/>
          </a:p>
          <a:p>
            <a:r>
              <a:rPr lang="en-US" dirty="0"/>
              <a:t> Its current uncertainty is the least precise among all fundamental couplings </a:t>
            </a:r>
          </a:p>
          <a:p>
            <a:endParaRPr lang="en-US" dirty="0"/>
          </a:p>
        </p:txBody>
      </p:sp>
      <p:pic>
        <p:nvPicPr>
          <p:cNvPr id="18" name="Picture 17">
            <a:extLst>
              <a:ext uri="{FF2B5EF4-FFF2-40B4-BE49-F238E27FC236}">
                <a16:creationId xmlns:a16="http://schemas.microsoft.com/office/drawing/2014/main" id="{51DF110F-C347-C849-8942-B015E63811EF}"/>
              </a:ext>
            </a:extLst>
          </p:cNvPr>
          <p:cNvPicPr>
            <a:picLocks noChangeAspect="1"/>
          </p:cNvPicPr>
          <p:nvPr/>
        </p:nvPicPr>
        <p:blipFill>
          <a:blip r:embed="rId5"/>
          <a:stretch>
            <a:fillRect/>
          </a:stretch>
        </p:blipFill>
        <p:spPr>
          <a:xfrm>
            <a:off x="5892778" y="1696208"/>
            <a:ext cx="3237298" cy="256615"/>
          </a:xfrm>
          <a:prstGeom prst="rect">
            <a:avLst/>
          </a:prstGeom>
        </p:spPr>
      </p:pic>
      <p:sp>
        <p:nvSpPr>
          <p:cNvPr id="19" name="TextBox 18">
            <a:extLst>
              <a:ext uri="{FF2B5EF4-FFF2-40B4-BE49-F238E27FC236}">
                <a16:creationId xmlns:a16="http://schemas.microsoft.com/office/drawing/2014/main" id="{9ED4D390-C5D5-0849-AA4B-6904D70EB75A}"/>
              </a:ext>
            </a:extLst>
          </p:cNvPr>
          <p:cNvSpPr txBox="1"/>
          <p:nvPr/>
        </p:nvSpPr>
        <p:spPr>
          <a:xfrm>
            <a:off x="4128981" y="791922"/>
            <a:ext cx="4837649" cy="1200329"/>
          </a:xfrm>
          <a:prstGeom prst="rect">
            <a:avLst/>
          </a:prstGeom>
          <a:noFill/>
        </p:spPr>
        <p:txBody>
          <a:bodyPr wrap="square" rtlCol="0">
            <a:spAutoFit/>
          </a:bodyPr>
          <a:lstStyle/>
          <a:p>
            <a:r>
              <a:rPr lang="en-US" dirty="0"/>
              <a:t>Extend the precision and kinematic reach of polarized structure functions</a:t>
            </a:r>
          </a:p>
          <a:p>
            <a:endParaRPr lang="en-US" dirty="0"/>
          </a:p>
          <a:p>
            <a:r>
              <a:rPr lang="en-US" dirty="0" err="1"/>
              <a:t>Bjorken</a:t>
            </a:r>
            <a:r>
              <a:rPr lang="en-US" dirty="0"/>
              <a:t> Sum Rule</a:t>
            </a:r>
          </a:p>
        </p:txBody>
      </p:sp>
    </p:spTree>
    <p:extLst>
      <p:ext uri="{BB962C8B-B14F-4D97-AF65-F5344CB8AC3E}">
        <p14:creationId xmlns:p14="http://schemas.microsoft.com/office/powerpoint/2010/main" val="1700655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AA196FA-A872-F6A5-3D9A-188F22D844C5}"/>
              </a:ext>
            </a:extLst>
          </p:cNvPr>
          <p:cNvPicPr>
            <a:picLocks noChangeAspect="1"/>
          </p:cNvPicPr>
          <p:nvPr/>
        </p:nvPicPr>
        <p:blipFill rotWithShape="1">
          <a:blip r:embed="rId2"/>
          <a:srcRect l="52379" b="8534"/>
          <a:stretch/>
        </p:blipFill>
        <p:spPr>
          <a:xfrm>
            <a:off x="392444" y="4239790"/>
            <a:ext cx="2835938" cy="2641128"/>
          </a:xfrm>
          <a:prstGeom prst="rect">
            <a:avLst/>
          </a:prstGeom>
        </p:spPr>
      </p:pic>
      <p:sp>
        <p:nvSpPr>
          <p:cNvPr id="5" name="Slide Number Placeholder 4">
            <a:extLst>
              <a:ext uri="{FF2B5EF4-FFF2-40B4-BE49-F238E27FC236}">
                <a16:creationId xmlns:a16="http://schemas.microsoft.com/office/drawing/2014/main" id="{BC2BCE1A-FC55-1003-C918-56CCA541E3CA}"/>
              </a:ext>
            </a:extLst>
          </p:cNvPr>
          <p:cNvSpPr>
            <a:spLocks noGrp="1"/>
          </p:cNvSpPr>
          <p:nvPr>
            <p:ph type="sldNum" sz="quarter" idx="12"/>
          </p:nvPr>
        </p:nvSpPr>
        <p:spPr/>
        <p:txBody>
          <a:bodyPr/>
          <a:lstStyle/>
          <a:p>
            <a:fld id="{07E1C93C-5050-FC42-8F10-D22D4F119D13}" type="slidenum">
              <a:rPr lang="en-US" smtClean="0"/>
              <a:pPr/>
              <a:t>39</a:t>
            </a:fld>
            <a:endParaRPr lang="en-US" dirty="0"/>
          </a:p>
        </p:txBody>
      </p:sp>
      <p:sp>
        <p:nvSpPr>
          <p:cNvPr id="6" name="Slide Number Placeholder 4">
            <a:extLst>
              <a:ext uri="{FF2B5EF4-FFF2-40B4-BE49-F238E27FC236}">
                <a16:creationId xmlns:a16="http://schemas.microsoft.com/office/drawing/2014/main" id="{3E5050E1-18F6-AB96-0DB2-AD0B71ADABC2}"/>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39</a:t>
            </a:fld>
            <a:endParaRPr lang="en-US" dirty="0"/>
          </a:p>
        </p:txBody>
      </p:sp>
      <p:sp>
        <p:nvSpPr>
          <p:cNvPr id="7" name="Slide Number Placeholder 4">
            <a:extLst>
              <a:ext uri="{FF2B5EF4-FFF2-40B4-BE49-F238E27FC236}">
                <a16:creationId xmlns:a16="http://schemas.microsoft.com/office/drawing/2014/main" id="{F41B4D9E-AC46-CE07-0AB4-16D8F5011DDB}"/>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39</a:t>
            </a:fld>
            <a:endParaRPr lang="en-US" dirty="0">
              <a:solidFill>
                <a:srgbClr val="000000"/>
              </a:solidFill>
            </a:endParaRPr>
          </a:p>
        </p:txBody>
      </p:sp>
      <p:sp>
        <p:nvSpPr>
          <p:cNvPr id="4" name="Title 12">
            <a:extLst>
              <a:ext uri="{FF2B5EF4-FFF2-40B4-BE49-F238E27FC236}">
                <a16:creationId xmlns:a16="http://schemas.microsoft.com/office/drawing/2014/main" id="{3D9559C6-1E59-FEEB-E8D9-C8736444C0F0}"/>
              </a:ext>
            </a:extLst>
          </p:cNvPr>
          <p:cNvSpPr>
            <a:spLocks noGrp="1"/>
          </p:cNvSpPr>
          <p:nvPr>
            <p:ph type="title"/>
          </p:nvPr>
        </p:nvSpPr>
        <p:spPr>
          <a:xfrm>
            <a:off x="80884" y="87300"/>
            <a:ext cx="9063116" cy="630330"/>
          </a:xfrm>
        </p:spPr>
        <p:txBody>
          <a:bodyPr>
            <a:noAutofit/>
          </a:bodyPr>
          <a:lstStyle/>
          <a:p>
            <a:r>
              <a:rPr lang="en-US" sz="2800" b="0" dirty="0">
                <a:solidFill>
                  <a:schemeClr val="accent1"/>
                </a:solidFill>
                <a:latin typeface="Century Gothic" panose="020B0502020202020204" pitchFamily="34" charset="0"/>
              </a:rPr>
              <a:t>Nuclear Dynamics at Extreme Conditions</a:t>
            </a:r>
          </a:p>
        </p:txBody>
      </p:sp>
      <p:sp>
        <p:nvSpPr>
          <p:cNvPr id="10" name="TextBox 9">
            <a:extLst>
              <a:ext uri="{FF2B5EF4-FFF2-40B4-BE49-F238E27FC236}">
                <a16:creationId xmlns:a16="http://schemas.microsoft.com/office/drawing/2014/main" id="{B14D0CFD-34AB-DC49-F4C3-12229E2A19BA}"/>
              </a:ext>
            </a:extLst>
          </p:cNvPr>
          <p:cNvSpPr txBox="1"/>
          <p:nvPr/>
        </p:nvSpPr>
        <p:spPr>
          <a:xfrm>
            <a:off x="392444" y="2126280"/>
            <a:ext cx="4903036" cy="584775"/>
          </a:xfrm>
          <a:prstGeom prst="rect">
            <a:avLst/>
          </a:prstGeom>
          <a:noFill/>
        </p:spPr>
        <p:txBody>
          <a:bodyPr wrap="square">
            <a:spAutoFit/>
          </a:bodyPr>
          <a:lstStyle/>
          <a:p>
            <a:r>
              <a:rPr lang="en-US" sz="1600" b="1" dirty="0">
                <a:solidFill>
                  <a:schemeClr val="accent1"/>
                </a:solidFill>
                <a:latin typeface="Century Gothic" panose="020B0502020202020204" pitchFamily="34" charset="0"/>
              </a:rPr>
              <a:t>A 22 GeV</a:t>
            </a:r>
            <a:r>
              <a:rPr lang="en-US" sz="1600" b="1" dirty="0">
                <a:solidFill>
                  <a:schemeClr val="accent1"/>
                </a:solidFill>
                <a:effectLst/>
                <a:latin typeface="Century Gothic" panose="020B0502020202020204" pitchFamily="34" charset="0"/>
              </a:rPr>
              <a:t> upgrade will provide reach to the nuclear forces dominated by nuclear repulsion</a:t>
            </a:r>
          </a:p>
        </p:txBody>
      </p:sp>
      <p:sp>
        <p:nvSpPr>
          <p:cNvPr id="12" name="TextBox 11">
            <a:extLst>
              <a:ext uri="{FF2B5EF4-FFF2-40B4-BE49-F238E27FC236}">
                <a16:creationId xmlns:a16="http://schemas.microsoft.com/office/drawing/2014/main" id="{0C2D6AAC-F5DC-C392-3DE5-4DA5DDFB251D}"/>
              </a:ext>
            </a:extLst>
          </p:cNvPr>
          <p:cNvSpPr txBox="1"/>
          <p:nvPr/>
        </p:nvSpPr>
        <p:spPr>
          <a:xfrm>
            <a:off x="80884" y="1318297"/>
            <a:ext cx="5526157" cy="584775"/>
          </a:xfrm>
          <a:prstGeom prst="rect">
            <a:avLst/>
          </a:prstGeom>
          <a:noFill/>
        </p:spPr>
        <p:txBody>
          <a:bodyPr wrap="square">
            <a:spAutoFit/>
          </a:bodyPr>
          <a:lstStyle/>
          <a:p>
            <a:pPr algn="ctr"/>
            <a:r>
              <a:rPr lang="en-US" sz="1600" b="1" dirty="0">
                <a:latin typeface="Century Gothic" panose="020B0502020202020204" pitchFamily="34" charset="0"/>
              </a:rPr>
              <a:t>T</a:t>
            </a:r>
            <a:r>
              <a:rPr lang="en-US" sz="1600" b="1" dirty="0">
                <a:effectLst/>
                <a:latin typeface="Century Gothic" panose="020B0502020202020204" pitchFamily="34" charset="0"/>
              </a:rPr>
              <a:t>he dynamics of the nuclear repulsive core </a:t>
            </a:r>
            <a:r>
              <a:rPr lang="en-US" sz="1600" b="1" dirty="0">
                <a:latin typeface="Century Gothic" panose="020B0502020202020204" pitchFamily="34" charset="0"/>
              </a:rPr>
              <a:t>is </a:t>
            </a:r>
            <a:r>
              <a:rPr lang="en-US" sz="1600" b="1" dirty="0">
                <a:effectLst/>
                <a:latin typeface="Century Gothic" panose="020B0502020202020204" pitchFamily="34" charset="0"/>
              </a:rPr>
              <a:t>still poorly understood </a:t>
            </a:r>
          </a:p>
        </p:txBody>
      </p:sp>
      <p:pic>
        <p:nvPicPr>
          <p:cNvPr id="13" name="Picture 12">
            <a:extLst>
              <a:ext uri="{FF2B5EF4-FFF2-40B4-BE49-F238E27FC236}">
                <a16:creationId xmlns:a16="http://schemas.microsoft.com/office/drawing/2014/main" id="{6D0F115A-6674-948E-8641-2EAE8B7634C4}"/>
              </a:ext>
            </a:extLst>
          </p:cNvPr>
          <p:cNvPicPr>
            <a:picLocks noChangeAspect="1"/>
          </p:cNvPicPr>
          <p:nvPr/>
        </p:nvPicPr>
        <p:blipFill rotWithShape="1">
          <a:blip r:embed="rId2"/>
          <a:srcRect r="47694" b="6350"/>
          <a:stretch/>
        </p:blipFill>
        <p:spPr>
          <a:xfrm>
            <a:off x="5544715" y="843302"/>
            <a:ext cx="2974337" cy="2582123"/>
          </a:xfrm>
          <a:prstGeom prst="rect">
            <a:avLst/>
          </a:prstGeom>
        </p:spPr>
      </p:pic>
      <p:sp>
        <p:nvSpPr>
          <p:cNvPr id="16" name="TextBox 15">
            <a:extLst>
              <a:ext uri="{FF2B5EF4-FFF2-40B4-BE49-F238E27FC236}">
                <a16:creationId xmlns:a16="http://schemas.microsoft.com/office/drawing/2014/main" id="{6FB6227D-F169-0FD7-C05F-4AFE524446CB}"/>
              </a:ext>
            </a:extLst>
          </p:cNvPr>
          <p:cNvSpPr txBox="1"/>
          <p:nvPr/>
        </p:nvSpPr>
        <p:spPr>
          <a:xfrm>
            <a:off x="4762965" y="3631257"/>
            <a:ext cx="4596384" cy="801457"/>
          </a:xfrm>
          <a:prstGeom prst="rect">
            <a:avLst/>
          </a:prstGeom>
          <a:noFill/>
        </p:spPr>
        <p:txBody>
          <a:bodyPr wrap="square">
            <a:spAutoFit/>
          </a:bodyPr>
          <a:lstStyle/>
          <a:p>
            <a:r>
              <a:rPr lang="en-US" sz="1600" b="1" dirty="0">
                <a:effectLst/>
                <a:latin typeface="Century Gothic" panose="020B0502020202020204" pitchFamily="34" charset="0"/>
              </a:rPr>
              <a:t>Exploring Deuteron at Very Large Internal Momenta </a:t>
            </a:r>
            <a:r>
              <a:rPr lang="en-US" sz="1400" dirty="0">
                <a:effectLst/>
                <a:latin typeface="Century Gothic" panose="020B0502020202020204" pitchFamily="34" charset="0"/>
              </a:rPr>
              <a:t>(&gt; 800 MeV/c – non-nucleonic &amp; hidden color components)</a:t>
            </a:r>
          </a:p>
        </p:txBody>
      </p:sp>
      <p:pic>
        <p:nvPicPr>
          <p:cNvPr id="2" name="Picture 1">
            <a:extLst>
              <a:ext uri="{FF2B5EF4-FFF2-40B4-BE49-F238E27FC236}">
                <a16:creationId xmlns:a16="http://schemas.microsoft.com/office/drawing/2014/main" id="{A66EA1E6-89B9-7732-E75F-AB0B47C1F157}"/>
              </a:ext>
            </a:extLst>
          </p:cNvPr>
          <p:cNvPicPr>
            <a:picLocks noChangeAspect="1"/>
          </p:cNvPicPr>
          <p:nvPr/>
        </p:nvPicPr>
        <p:blipFill>
          <a:blip r:embed="rId3"/>
          <a:stretch>
            <a:fillRect/>
          </a:stretch>
        </p:blipFill>
        <p:spPr>
          <a:xfrm>
            <a:off x="3935937" y="4445622"/>
            <a:ext cx="3217556" cy="2379113"/>
          </a:xfrm>
          <a:prstGeom prst="rect">
            <a:avLst/>
          </a:prstGeom>
        </p:spPr>
      </p:pic>
      <p:sp>
        <p:nvSpPr>
          <p:cNvPr id="8" name="TextBox 7">
            <a:extLst>
              <a:ext uri="{FF2B5EF4-FFF2-40B4-BE49-F238E27FC236}">
                <a16:creationId xmlns:a16="http://schemas.microsoft.com/office/drawing/2014/main" id="{D5BA9635-85A2-4FCB-49DB-BB8271652E16}"/>
              </a:ext>
            </a:extLst>
          </p:cNvPr>
          <p:cNvSpPr txBox="1"/>
          <p:nvPr/>
        </p:nvSpPr>
        <p:spPr>
          <a:xfrm>
            <a:off x="7206261" y="4510032"/>
            <a:ext cx="1937739" cy="1829020"/>
          </a:xfrm>
          <a:prstGeom prst="rect">
            <a:avLst/>
          </a:prstGeom>
          <a:noFill/>
        </p:spPr>
        <p:txBody>
          <a:bodyPr wrap="square">
            <a:spAutoFit/>
          </a:bodyPr>
          <a:lstStyle/>
          <a:p>
            <a:pPr marL="171450" indent="-171450">
              <a:buFont typeface="Arial" panose="020B0604020202020204" pitchFamily="34" charset="0"/>
              <a:buChar char="•"/>
            </a:pPr>
            <a:r>
              <a:rPr lang="en-US" sz="1200" dirty="0">
                <a:solidFill>
                  <a:srgbClr val="FF2AF7"/>
                </a:solidFill>
                <a:latin typeface="Century Gothic" panose="020B0502020202020204" pitchFamily="34" charset="0"/>
              </a:rPr>
              <a:t>non-relativistic theory reproduces data up to pm ∼ 0.7 GeV/c </a:t>
            </a:r>
          </a:p>
          <a:p>
            <a:endParaRPr lang="en-US" sz="400" dirty="0">
              <a:latin typeface="Century Gothic" panose="020B0502020202020204" pitchFamily="34" charset="0"/>
            </a:endParaRPr>
          </a:p>
          <a:p>
            <a:pPr marL="171450" indent="-171450">
              <a:buFont typeface="Arial" panose="020B0604020202020204" pitchFamily="34" charset="0"/>
              <a:buChar char="•"/>
            </a:pPr>
            <a:r>
              <a:rPr lang="en-US" sz="1200" u="sng" dirty="0">
                <a:latin typeface="Century Gothic" panose="020B0502020202020204" pitchFamily="34" charset="0"/>
              </a:rPr>
              <a:t>no model </a:t>
            </a:r>
            <a:r>
              <a:rPr lang="en-US" sz="1200" dirty="0">
                <a:latin typeface="Century Gothic" panose="020B0502020202020204" pitchFamily="34" charset="0"/>
              </a:rPr>
              <a:t>reproduces data (non-nucleonic degrees of freedom?, quarks?) pm &gt; 0.7 GeV/c </a:t>
            </a:r>
          </a:p>
        </p:txBody>
      </p:sp>
      <p:sp>
        <p:nvSpPr>
          <p:cNvPr id="15" name="TextBox 14">
            <a:extLst>
              <a:ext uri="{FF2B5EF4-FFF2-40B4-BE49-F238E27FC236}">
                <a16:creationId xmlns:a16="http://schemas.microsoft.com/office/drawing/2014/main" id="{EDA371E8-A72C-B348-0FF6-E411C81DC2DA}"/>
              </a:ext>
            </a:extLst>
          </p:cNvPr>
          <p:cNvSpPr txBox="1"/>
          <p:nvPr/>
        </p:nvSpPr>
        <p:spPr>
          <a:xfrm>
            <a:off x="0" y="3039461"/>
            <a:ext cx="4823844" cy="1200329"/>
          </a:xfrm>
          <a:prstGeom prst="rect">
            <a:avLst/>
          </a:prstGeom>
          <a:noFill/>
        </p:spPr>
        <p:txBody>
          <a:bodyPr wrap="square">
            <a:spAutoFit/>
          </a:bodyPr>
          <a:lstStyle/>
          <a:p>
            <a:r>
              <a:rPr lang="en-US" sz="1600" dirty="0">
                <a:effectLst/>
                <a:latin typeface="Century Gothic" panose="020B0502020202020204" pitchFamily="34" charset="0"/>
              </a:rPr>
              <a:t> </a:t>
            </a:r>
            <a:r>
              <a:rPr lang="en-US" sz="1600" b="1" dirty="0">
                <a:effectLst/>
                <a:latin typeface="Century Gothic" panose="020B0502020202020204" pitchFamily="34" charset="0"/>
              </a:rPr>
              <a:t>Superfast Quarks</a:t>
            </a:r>
            <a:endParaRPr lang="en-US" sz="1600" b="1" dirty="0">
              <a:latin typeface="Century Gothic" panose="020B0502020202020204" pitchFamily="34" charset="0"/>
            </a:endParaRPr>
          </a:p>
          <a:p>
            <a:pPr marL="342900" indent="-52388"/>
            <a:r>
              <a:rPr lang="en-US" sz="1400" dirty="0">
                <a:effectLst/>
                <a:latin typeface="Century Gothic" panose="020B0502020202020204" pitchFamily="34" charset="0"/>
              </a:rPr>
              <a:t>The high Q</a:t>
            </a:r>
            <a:r>
              <a:rPr lang="en-US" sz="1400" baseline="30000" dirty="0">
                <a:effectLst/>
                <a:latin typeface="Century Gothic" panose="020B0502020202020204" pitchFamily="34" charset="0"/>
              </a:rPr>
              <a:t>2</a:t>
            </a:r>
            <a:r>
              <a:rPr lang="en-US" sz="1400" dirty="0">
                <a:effectLst/>
                <a:latin typeface="Century Gothic" panose="020B0502020202020204" pitchFamily="34" charset="0"/>
              </a:rPr>
              <a:t> reach will allow </a:t>
            </a:r>
          </a:p>
          <a:p>
            <a:pPr marL="628650" lvl="1" indent="-285750">
              <a:buFont typeface="Arial" panose="020B0604020202020204" pitchFamily="34" charset="0"/>
              <a:buChar char="•"/>
            </a:pPr>
            <a:r>
              <a:rPr lang="en-US" sz="1400" dirty="0">
                <a:effectLst/>
                <a:latin typeface="Century Gothic" panose="020B0502020202020204" pitchFamily="34" charset="0"/>
              </a:rPr>
              <a:t>the suppression of quasi-elastic contributions, </a:t>
            </a:r>
            <a:endParaRPr lang="en-US" sz="1400" dirty="0">
              <a:latin typeface="Century Gothic" panose="020B0502020202020204" pitchFamily="34" charset="0"/>
            </a:endParaRPr>
          </a:p>
          <a:p>
            <a:pPr marL="635000" lvl="1" indent="-292100">
              <a:buFont typeface="Arial" panose="020B0604020202020204" pitchFamily="34" charset="0"/>
              <a:buChar char="•"/>
            </a:pPr>
            <a:r>
              <a:rPr lang="en-US" sz="1400" dirty="0">
                <a:effectLst/>
                <a:latin typeface="Century Gothic" panose="020B0502020202020204" pitchFamily="34" charset="0"/>
              </a:rPr>
              <a:t>the first-ever study of nuclear DIS structure function at </a:t>
            </a:r>
            <a:r>
              <a:rPr lang="en-US" sz="1400" dirty="0" err="1">
                <a:effectLst/>
                <a:latin typeface="Century Gothic" panose="020B0502020202020204" pitchFamily="34" charset="0"/>
              </a:rPr>
              <a:t>Bjorken</a:t>
            </a:r>
            <a:r>
              <a:rPr lang="en-US" sz="1400" dirty="0">
                <a:effectLst/>
                <a:latin typeface="Century Gothic" panose="020B0502020202020204" pitchFamily="34" charset="0"/>
              </a:rPr>
              <a:t> x &gt; 1.2  (r∼ 0.5 </a:t>
            </a:r>
            <a:r>
              <a:rPr lang="en-US" sz="1400" dirty="0" err="1">
                <a:effectLst/>
                <a:latin typeface="Century Gothic" panose="020B0502020202020204" pitchFamily="34" charset="0"/>
              </a:rPr>
              <a:t>fm</a:t>
            </a:r>
            <a:r>
              <a:rPr lang="en-US" sz="1400" dirty="0">
                <a:effectLst/>
                <a:latin typeface="Century Gothic" panose="020B0502020202020204" pitchFamily="34" charset="0"/>
              </a:rPr>
              <a:t>,)</a:t>
            </a:r>
          </a:p>
        </p:txBody>
      </p:sp>
    </p:spTree>
    <p:extLst>
      <p:ext uri="{BB962C8B-B14F-4D97-AF65-F5344CB8AC3E}">
        <p14:creationId xmlns:p14="http://schemas.microsoft.com/office/powerpoint/2010/main" val="3989601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F1F7A77-9DFE-F247-A6CA-6EC247092100}"/>
              </a:ext>
            </a:extLst>
          </p:cNvPr>
          <p:cNvGrpSpPr/>
          <p:nvPr/>
        </p:nvGrpSpPr>
        <p:grpSpPr>
          <a:xfrm>
            <a:off x="284536" y="3183645"/>
            <a:ext cx="8622497" cy="3564606"/>
            <a:chOff x="0" y="774892"/>
            <a:chExt cx="12189216" cy="4826569"/>
          </a:xfrm>
        </p:grpSpPr>
        <p:pic>
          <p:nvPicPr>
            <p:cNvPr id="16" name="Picture 15">
              <a:extLst>
                <a:ext uri="{FF2B5EF4-FFF2-40B4-BE49-F238E27FC236}">
                  <a16:creationId xmlns:a16="http://schemas.microsoft.com/office/drawing/2014/main" id="{CA6776B4-A63E-FC4B-93BC-E8EFCA759F1E}"/>
                </a:ext>
              </a:extLst>
            </p:cNvPr>
            <p:cNvPicPr>
              <a:picLocks noChangeAspect="1"/>
            </p:cNvPicPr>
            <p:nvPr/>
          </p:nvPicPr>
          <p:blipFill>
            <a:blip r:embed="rId3"/>
            <a:stretch>
              <a:fillRect/>
            </a:stretch>
          </p:blipFill>
          <p:spPr>
            <a:xfrm>
              <a:off x="0" y="774892"/>
              <a:ext cx="12189216" cy="4826569"/>
            </a:xfrm>
            <a:prstGeom prst="rect">
              <a:avLst/>
            </a:prstGeom>
          </p:spPr>
        </p:pic>
        <p:sp>
          <p:nvSpPr>
            <p:cNvPr id="17" name="TextBox 16">
              <a:extLst>
                <a:ext uri="{FF2B5EF4-FFF2-40B4-BE49-F238E27FC236}">
                  <a16:creationId xmlns:a16="http://schemas.microsoft.com/office/drawing/2014/main" id="{70F3754A-7020-3E47-A8DF-D240E9B2668A}"/>
                </a:ext>
              </a:extLst>
            </p:cNvPr>
            <p:cNvSpPr txBox="1"/>
            <p:nvPr/>
          </p:nvSpPr>
          <p:spPr>
            <a:xfrm>
              <a:off x="2288308" y="897449"/>
              <a:ext cx="2910914" cy="375064"/>
            </a:xfrm>
            <a:prstGeom prst="rect">
              <a:avLst/>
            </a:prstGeom>
            <a:solidFill>
              <a:schemeClr val="bg1"/>
            </a:solidFill>
          </p:spPr>
          <p:txBody>
            <a:bodyPr wrap="square" rtlCol="0">
              <a:spAutoFit/>
            </a:bodyPr>
            <a:lstStyle/>
            <a:p>
              <a:r>
                <a:rPr lang="en-US" sz="1200" b="1" spc="-150" dirty="0">
                  <a:latin typeface="Times New Roman" panose="02020603050405020304" pitchFamily="18" charset="0"/>
                  <a:cs typeface="Times New Roman" panose="02020603050405020304" pitchFamily="18" charset="0"/>
                </a:rPr>
                <a:t>123  MeV  e</a:t>
              </a:r>
              <a:r>
                <a:rPr lang="en-US" sz="1400" b="1" spc="-150" baseline="30000" dirty="0">
                  <a:latin typeface="Times New Roman" panose="02020603050405020304" pitchFamily="18" charset="0"/>
                  <a:cs typeface="Times New Roman" panose="02020603050405020304" pitchFamily="18" charset="0"/>
                </a:rPr>
                <a:t>+</a:t>
              </a:r>
              <a:r>
                <a:rPr lang="en-US" sz="1200" b="1" spc="-150" dirty="0">
                  <a:latin typeface="Times New Roman" panose="02020603050405020304" pitchFamily="18" charset="0"/>
                  <a:cs typeface="Times New Roman" panose="02020603050405020304" pitchFamily="18" charset="0"/>
                </a:rPr>
                <a:t> and  650  MeV  e</a:t>
              </a:r>
              <a:r>
                <a:rPr lang="en-US" sz="1400" b="1" spc="-150" baseline="30000" dirty="0">
                  <a:latin typeface="Symbol" panose="05050102010706020507" pitchFamily="18" charset="2"/>
                  <a:cs typeface="Times New Roman" panose="02020603050405020304" pitchFamily="18" charset="0"/>
                </a:rPr>
                <a:t>-</a:t>
              </a:r>
              <a:r>
                <a:rPr lang="en-US" sz="1200" b="1" spc="-150" dirty="0">
                  <a:latin typeface="Times New Roman" panose="02020603050405020304" pitchFamily="18" charset="0"/>
                  <a:cs typeface="Times New Roman" panose="02020603050405020304" pitchFamily="18" charset="0"/>
                </a:rPr>
                <a:t> </a:t>
              </a:r>
            </a:p>
          </p:txBody>
        </p:sp>
      </p:grpSp>
      <p:sp>
        <p:nvSpPr>
          <p:cNvPr id="3" name="Subtitle 2">
            <a:extLst>
              <a:ext uri="{FF2B5EF4-FFF2-40B4-BE49-F238E27FC236}">
                <a16:creationId xmlns:a16="http://schemas.microsoft.com/office/drawing/2014/main" id="{E2404AD5-645D-8D72-E226-62BA2827B17A}"/>
              </a:ext>
            </a:extLst>
          </p:cNvPr>
          <p:cNvSpPr>
            <a:spLocks noGrp="1"/>
          </p:cNvSpPr>
          <p:nvPr>
            <p:ph idx="4294967295"/>
          </p:nvPr>
        </p:nvSpPr>
        <p:spPr>
          <a:xfrm>
            <a:off x="284536" y="811886"/>
            <a:ext cx="8654998" cy="2577490"/>
          </a:xfrm>
        </p:spPr>
        <p:txBody>
          <a:bodyPr>
            <a:normAutofit fontScale="62500" lnSpcReduction="20000"/>
          </a:bodyPr>
          <a:lstStyle/>
          <a:p>
            <a:pPr>
              <a:lnSpc>
                <a:spcPct val="120000"/>
              </a:lnSpc>
            </a:pPr>
            <a:r>
              <a:rPr lang="en-US" sz="2900" dirty="0"/>
              <a:t>A staged upgrade program at the luminosity frontier (up to 10</a:t>
            </a:r>
            <a:r>
              <a:rPr lang="en-US" sz="2900" baseline="30000" dirty="0"/>
              <a:t>39</a:t>
            </a:r>
            <a:r>
              <a:rPr lang="en-US" sz="2900" dirty="0"/>
              <a:t> e-N /cm</a:t>
            </a:r>
            <a:r>
              <a:rPr lang="en-US" sz="2900" baseline="30000" dirty="0"/>
              <a:t>2</a:t>
            </a:r>
            <a:r>
              <a:rPr lang="en-US" sz="2900" dirty="0"/>
              <a:t>/ s), capitalizing on novel accelerator science and technology</a:t>
            </a:r>
          </a:p>
          <a:p>
            <a:pPr marL="214313" indent="-214313">
              <a:lnSpc>
                <a:spcPct val="120000"/>
              </a:lnSpc>
            </a:pPr>
            <a:r>
              <a:rPr lang="en-US" sz="2900" dirty="0"/>
              <a:t>Phase 1: Polarized positrons in a former FEL (“LERF”) with transport to CEBAF (proposed 12 GeV science program)</a:t>
            </a:r>
          </a:p>
          <a:p>
            <a:pPr marL="214313" indent="-214313">
              <a:lnSpc>
                <a:spcPct val="120000"/>
              </a:lnSpc>
            </a:pPr>
            <a:r>
              <a:rPr lang="en-US" sz="2900" dirty="0"/>
              <a:t>Phase 2: Recirculating injector energy upgrade to 650 MeV electrons</a:t>
            </a:r>
          </a:p>
          <a:p>
            <a:pPr marL="214313" indent="-214313">
              <a:lnSpc>
                <a:spcPct val="120000"/>
              </a:lnSpc>
            </a:pPr>
            <a:r>
              <a:rPr lang="en-US" sz="2900" dirty="0">
                <a:solidFill>
                  <a:srgbClr val="0070C0"/>
                </a:solidFill>
              </a:rPr>
              <a:t>Replace one set of arcs on each side with new FFA permanent magnet arcs to upgrade to 22 GeV – </a:t>
            </a:r>
            <a:r>
              <a:rPr lang="en-US" sz="2900" b="1" i="1" u="sng" dirty="0">
                <a:solidFill>
                  <a:srgbClr val="0070C0"/>
                </a:solidFill>
              </a:rPr>
              <a:t>no new RF needed! No new cryomodules needed!</a:t>
            </a:r>
          </a:p>
          <a:p>
            <a:pPr marL="0" indent="0">
              <a:buNone/>
            </a:pPr>
            <a:endParaRPr lang="en-US" dirty="0"/>
          </a:p>
        </p:txBody>
      </p:sp>
      <p:sp>
        <p:nvSpPr>
          <p:cNvPr id="10" name="Rectangle 2">
            <a:extLst>
              <a:ext uri="{FF2B5EF4-FFF2-40B4-BE49-F238E27FC236}">
                <a16:creationId xmlns:a16="http://schemas.microsoft.com/office/drawing/2014/main" id="{3CE26D98-FB6F-6438-DE6F-E76B898A7441}"/>
              </a:ext>
            </a:extLst>
          </p:cNvPr>
          <p:cNvSpPr>
            <a:spLocks noChangeArrowheads="1"/>
          </p:cNvSpPr>
          <p:nvPr/>
        </p:nvSpPr>
        <p:spPr bwMode="auto">
          <a:xfrm>
            <a:off x="2094673" y="185926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defRPr/>
            </a:pPr>
            <a:endParaRPr lang="en-US" sz="1350">
              <a:solidFill>
                <a:prstClr val="black"/>
              </a:solidFill>
              <a:latin typeface="Arial"/>
            </a:endParaRPr>
          </a:p>
        </p:txBody>
      </p:sp>
      <p:sp>
        <p:nvSpPr>
          <p:cNvPr id="6" name="Slide Number Placeholder 3"/>
          <p:cNvSpPr>
            <a:spLocks noGrp="1"/>
          </p:cNvSpPr>
          <p:nvPr>
            <p:ph type="sldNum" sz="quarter" idx="12"/>
          </p:nvPr>
        </p:nvSpPr>
        <p:spPr>
          <a:xfrm>
            <a:off x="4226808" y="5742921"/>
            <a:ext cx="536158" cy="227523"/>
          </a:xfrm>
        </p:spPr>
        <p:txBody>
          <a:bodyPr/>
          <a:lstStyle/>
          <a:p>
            <a:pPr defTabSz="685800">
              <a:defRPr/>
            </a:pPr>
            <a:fld id="{07E1C93C-5050-FC42-8F10-D22D4F119D13}" type="slidenum">
              <a:rPr lang="en-US">
                <a:solidFill>
                  <a:srgbClr val="000000"/>
                </a:solidFill>
              </a:rPr>
              <a:pPr defTabSz="685800">
                <a:defRPr/>
              </a:pPr>
              <a:t>4</a:t>
            </a:fld>
            <a:endParaRPr lang="en-US" dirty="0">
              <a:solidFill>
                <a:srgbClr val="000000"/>
              </a:solidFill>
            </a:endParaRPr>
          </a:p>
        </p:txBody>
      </p:sp>
      <p:sp>
        <p:nvSpPr>
          <p:cNvPr id="9" name="Title 1">
            <a:extLst>
              <a:ext uri="{FF2B5EF4-FFF2-40B4-BE49-F238E27FC236}">
                <a16:creationId xmlns:a16="http://schemas.microsoft.com/office/drawing/2014/main" id="{36C83801-380C-634D-A066-139C64A512C4}"/>
              </a:ext>
            </a:extLst>
          </p:cNvPr>
          <p:cNvSpPr txBox="1">
            <a:spLocks/>
          </p:cNvSpPr>
          <p:nvPr/>
        </p:nvSpPr>
        <p:spPr>
          <a:xfrm>
            <a:off x="308920" y="114194"/>
            <a:ext cx="8788464" cy="61783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1800" b="1" kern="1200" cap="all" baseline="0">
                <a:solidFill>
                  <a:schemeClr val="tx1"/>
                </a:solidFill>
                <a:latin typeface="Arial" charset="0"/>
                <a:ea typeface="+mj-ea"/>
                <a:cs typeface="Arial" panose="020B0604020202020204" pitchFamily="34" charset="0"/>
              </a:defRPr>
            </a:lvl1pPr>
          </a:lstStyle>
          <a:p>
            <a:r>
              <a:rPr lang="en-US" sz="2800" b="0" dirty="0">
                <a:solidFill>
                  <a:schemeClr val="accent1"/>
                </a:solidFill>
                <a:latin typeface="Avenir Roman" panose="02000503020000020003" pitchFamily="2" charset="0"/>
              </a:rPr>
              <a:t>Jefferson Lab Accelerator PHASED Upgrade</a:t>
            </a:r>
          </a:p>
        </p:txBody>
      </p:sp>
    </p:spTree>
    <p:extLst>
      <p:ext uri="{BB962C8B-B14F-4D97-AF65-F5344CB8AC3E}">
        <p14:creationId xmlns:p14="http://schemas.microsoft.com/office/powerpoint/2010/main" val="3695282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2BCE1A-FC55-1003-C918-56CCA541E3CA}"/>
              </a:ext>
            </a:extLst>
          </p:cNvPr>
          <p:cNvSpPr>
            <a:spLocks noGrp="1"/>
          </p:cNvSpPr>
          <p:nvPr>
            <p:ph type="sldNum" sz="quarter" idx="12"/>
          </p:nvPr>
        </p:nvSpPr>
        <p:spPr/>
        <p:txBody>
          <a:bodyPr/>
          <a:lstStyle/>
          <a:p>
            <a:fld id="{07E1C93C-5050-FC42-8F10-D22D4F119D13}" type="slidenum">
              <a:rPr lang="en-US" smtClean="0"/>
              <a:pPr/>
              <a:t>40</a:t>
            </a:fld>
            <a:endParaRPr lang="en-US" dirty="0"/>
          </a:p>
        </p:txBody>
      </p:sp>
      <p:sp>
        <p:nvSpPr>
          <p:cNvPr id="6" name="Slide Number Placeholder 4">
            <a:extLst>
              <a:ext uri="{FF2B5EF4-FFF2-40B4-BE49-F238E27FC236}">
                <a16:creationId xmlns:a16="http://schemas.microsoft.com/office/drawing/2014/main" id="{3E5050E1-18F6-AB96-0DB2-AD0B71ADABC2}"/>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40</a:t>
            </a:fld>
            <a:endParaRPr lang="en-US" dirty="0"/>
          </a:p>
        </p:txBody>
      </p:sp>
      <p:sp>
        <p:nvSpPr>
          <p:cNvPr id="7" name="Slide Number Placeholder 4">
            <a:extLst>
              <a:ext uri="{FF2B5EF4-FFF2-40B4-BE49-F238E27FC236}">
                <a16:creationId xmlns:a16="http://schemas.microsoft.com/office/drawing/2014/main" id="{F41B4D9E-AC46-CE07-0AB4-16D8F5011DDB}"/>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40</a:t>
            </a:fld>
            <a:endParaRPr lang="en-US" dirty="0">
              <a:solidFill>
                <a:srgbClr val="000000"/>
              </a:solidFill>
            </a:endParaRPr>
          </a:p>
        </p:txBody>
      </p:sp>
      <p:sp>
        <p:nvSpPr>
          <p:cNvPr id="4" name="Title 12">
            <a:extLst>
              <a:ext uri="{FF2B5EF4-FFF2-40B4-BE49-F238E27FC236}">
                <a16:creationId xmlns:a16="http://schemas.microsoft.com/office/drawing/2014/main" id="{3D9559C6-1E59-FEEB-E8D9-C8736444C0F0}"/>
              </a:ext>
            </a:extLst>
          </p:cNvPr>
          <p:cNvSpPr>
            <a:spLocks noGrp="1"/>
          </p:cNvSpPr>
          <p:nvPr>
            <p:ph type="title"/>
          </p:nvPr>
        </p:nvSpPr>
        <p:spPr>
          <a:xfrm>
            <a:off x="126038" y="87300"/>
            <a:ext cx="9017961" cy="487490"/>
          </a:xfrm>
        </p:spPr>
        <p:txBody>
          <a:bodyPr>
            <a:noAutofit/>
          </a:bodyPr>
          <a:lstStyle/>
          <a:p>
            <a:r>
              <a:rPr lang="en-US" b="0" dirty="0">
                <a:solidFill>
                  <a:schemeClr val="accent1"/>
                </a:solidFill>
                <a:latin typeface="Century Gothic" panose="020B0502020202020204" pitchFamily="34" charset="0"/>
              </a:rPr>
              <a:t>Bound 3 Quark Structure of N</a:t>
            </a:r>
            <a:r>
              <a:rPr lang="en-US" b="0" baseline="30000" dirty="0">
                <a:solidFill>
                  <a:schemeClr val="accent1"/>
                </a:solidFill>
                <a:latin typeface="Century Gothic" panose="020B0502020202020204" pitchFamily="34" charset="0"/>
              </a:rPr>
              <a:t>∗</a:t>
            </a:r>
            <a:r>
              <a:rPr lang="en-US" b="0" dirty="0">
                <a:solidFill>
                  <a:schemeClr val="accent1"/>
                </a:solidFill>
                <a:latin typeface="Century Gothic" panose="020B0502020202020204" pitchFamily="34" charset="0"/>
              </a:rPr>
              <a:t>s and Emergence of Mass</a:t>
            </a:r>
            <a:endParaRPr lang="en-US" sz="4000" b="0" dirty="0">
              <a:solidFill>
                <a:schemeClr val="accent1"/>
              </a:solidFill>
              <a:latin typeface="Century Gothic" panose="020B0502020202020204" pitchFamily="34" charset="0"/>
            </a:endParaRPr>
          </a:p>
        </p:txBody>
      </p:sp>
      <p:pic>
        <p:nvPicPr>
          <p:cNvPr id="2" name="Picture 1">
            <a:extLst>
              <a:ext uri="{FF2B5EF4-FFF2-40B4-BE49-F238E27FC236}">
                <a16:creationId xmlns:a16="http://schemas.microsoft.com/office/drawing/2014/main" id="{4931EEF5-A9C1-E3C0-94C6-09C42D889AED}"/>
              </a:ext>
            </a:extLst>
          </p:cNvPr>
          <p:cNvPicPr>
            <a:picLocks noChangeAspect="1"/>
          </p:cNvPicPr>
          <p:nvPr/>
        </p:nvPicPr>
        <p:blipFill>
          <a:blip r:embed="rId2"/>
          <a:stretch>
            <a:fillRect/>
          </a:stretch>
        </p:blipFill>
        <p:spPr>
          <a:xfrm>
            <a:off x="281569" y="846557"/>
            <a:ext cx="4290431" cy="3448050"/>
          </a:xfrm>
          <a:prstGeom prst="rect">
            <a:avLst/>
          </a:prstGeom>
        </p:spPr>
      </p:pic>
      <p:sp>
        <p:nvSpPr>
          <p:cNvPr id="8" name="Content Placeholder 9">
            <a:extLst>
              <a:ext uri="{FF2B5EF4-FFF2-40B4-BE49-F238E27FC236}">
                <a16:creationId xmlns:a16="http://schemas.microsoft.com/office/drawing/2014/main" id="{B25ED142-3697-B7B1-453A-E42FFF8F343D}"/>
              </a:ext>
            </a:extLst>
          </p:cNvPr>
          <p:cNvSpPr txBox="1">
            <a:spLocks/>
          </p:cNvSpPr>
          <p:nvPr/>
        </p:nvSpPr>
        <p:spPr>
          <a:xfrm>
            <a:off x="310268" y="4508900"/>
            <a:ext cx="4233032" cy="10719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400" dirty="0">
                <a:solidFill>
                  <a:prstClr val="black"/>
                </a:solidFill>
                <a:latin typeface="Century Gothic" panose="020B0502020202020204" pitchFamily="34" charset="0"/>
              </a:rPr>
              <a:t>Q</a:t>
            </a:r>
            <a:r>
              <a:rPr lang="en-US" sz="1400" baseline="30000" dirty="0">
                <a:solidFill>
                  <a:prstClr val="black"/>
                </a:solidFill>
                <a:latin typeface="Century Gothic" panose="020B0502020202020204" pitchFamily="34" charset="0"/>
              </a:rPr>
              <a:t>2</a:t>
            </a:r>
            <a:r>
              <a:rPr lang="en-US" sz="1400" dirty="0">
                <a:solidFill>
                  <a:prstClr val="black"/>
                </a:solidFill>
                <a:latin typeface="Century Gothic" panose="020B0502020202020204" pitchFamily="34" charset="0"/>
              </a:rPr>
              <a:t> evolution of the </a:t>
            </a:r>
            <a:r>
              <a:rPr lang="en-US" sz="1400" dirty="0" err="1">
                <a:solidFill>
                  <a:prstClr val="black"/>
                </a:solidFill>
                <a:latin typeface="Symbol" pitchFamily="2" charset="2"/>
              </a:rPr>
              <a:t>g</a:t>
            </a:r>
            <a:r>
              <a:rPr lang="en-US" sz="1400" dirty="0" err="1">
                <a:solidFill>
                  <a:prstClr val="black"/>
                </a:solidFill>
                <a:latin typeface="Century Gothic" panose="020B0502020202020204" pitchFamily="34" charset="0"/>
              </a:rPr>
              <a:t>vpN</a:t>
            </a:r>
            <a:r>
              <a:rPr lang="en-US" sz="1400" dirty="0">
                <a:solidFill>
                  <a:prstClr val="black"/>
                </a:solidFill>
                <a:latin typeface="Century Gothic" panose="020B0502020202020204" pitchFamily="34" charset="0"/>
              </a:rPr>
              <a:t>* electrocouplings could offer an insight into hadron mass generation and the emergence of the N* structure from QCD</a:t>
            </a:r>
          </a:p>
        </p:txBody>
      </p:sp>
      <p:sp>
        <p:nvSpPr>
          <p:cNvPr id="9" name="TextBox 8">
            <a:extLst>
              <a:ext uri="{FF2B5EF4-FFF2-40B4-BE49-F238E27FC236}">
                <a16:creationId xmlns:a16="http://schemas.microsoft.com/office/drawing/2014/main" id="{F6278C97-E480-505B-9697-A268DCDD0C08}"/>
              </a:ext>
            </a:extLst>
          </p:cNvPr>
          <p:cNvSpPr txBox="1"/>
          <p:nvPr/>
        </p:nvSpPr>
        <p:spPr>
          <a:xfrm>
            <a:off x="5241954" y="919982"/>
            <a:ext cx="3398317" cy="338554"/>
          </a:xfrm>
          <a:prstGeom prst="rect">
            <a:avLst/>
          </a:prstGeom>
          <a:noFill/>
        </p:spPr>
        <p:txBody>
          <a:bodyPr wrap="square">
            <a:spAutoFit/>
          </a:bodyPr>
          <a:lstStyle/>
          <a:p>
            <a:r>
              <a:rPr lang="en-US" sz="1600" b="1" dirty="0">
                <a:latin typeface="Century Gothic" panose="020B0502020202020204" pitchFamily="34" charset="0"/>
              </a:rPr>
              <a:t>Continuum Schwinger Method </a:t>
            </a:r>
          </a:p>
        </p:txBody>
      </p:sp>
      <p:sp>
        <p:nvSpPr>
          <p:cNvPr id="12" name="TextBox 11">
            <a:extLst>
              <a:ext uri="{FF2B5EF4-FFF2-40B4-BE49-F238E27FC236}">
                <a16:creationId xmlns:a16="http://schemas.microsoft.com/office/drawing/2014/main" id="{60B76105-5ACE-DE40-53B4-9C88014F3B44}"/>
              </a:ext>
            </a:extLst>
          </p:cNvPr>
          <p:cNvSpPr txBox="1"/>
          <p:nvPr/>
        </p:nvSpPr>
        <p:spPr>
          <a:xfrm>
            <a:off x="4514601" y="1292989"/>
            <a:ext cx="4798270" cy="830997"/>
          </a:xfrm>
          <a:prstGeom prst="rect">
            <a:avLst/>
          </a:prstGeom>
          <a:noFill/>
        </p:spPr>
        <p:txBody>
          <a:bodyPr wrap="square">
            <a:spAutoFit/>
          </a:bodyPr>
          <a:lstStyle/>
          <a:p>
            <a:pPr marL="285750" lvl="1"/>
            <a:r>
              <a:rPr lang="en-US" sz="1600" dirty="0">
                <a:solidFill>
                  <a:prstClr val="black"/>
                </a:solidFill>
                <a:latin typeface="Century Gothic" panose="020B0502020202020204" pitchFamily="34" charset="0"/>
                <a:cs typeface="Arial" panose="020B0604020202020204" pitchFamily="34" charset="0"/>
              </a:rPr>
              <a:t>QCD equations of motion for q/g fields reveal existence of dressed q/g </a:t>
            </a:r>
            <a:r>
              <a:rPr lang="en-US" sz="1600" dirty="0">
                <a:solidFill>
                  <a:srgbClr val="152BF4"/>
                </a:solidFill>
                <a:latin typeface="Century Gothic" panose="020B0502020202020204" pitchFamily="34" charset="0"/>
                <a:cs typeface="Arial" panose="020B0604020202020204" pitchFamily="34" charset="0"/>
              </a:rPr>
              <a:t>with momentum-dependent masses. </a:t>
            </a:r>
          </a:p>
        </p:txBody>
      </p:sp>
      <p:sp>
        <p:nvSpPr>
          <p:cNvPr id="3" name="Content Placeholder 9">
            <a:extLst>
              <a:ext uri="{FF2B5EF4-FFF2-40B4-BE49-F238E27FC236}">
                <a16:creationId xmlns:a16="http://schemas.microsoft.com/office/drawing/2014/main" id="{EB673B1C-32E8-A514-E6F5-2492835CC7C4}"/>
              </a:ext>
            </a:extLst>
          </p:cNvPr>
          <p:cNvSpPr txBox="1">
            <a:spLocks/>
          </p:cNvSpPr>
          <p:nvPr/>
        </p:nvSpPr>
        <p:spPr>
          <a:xfrm>
            <a:off x="281569" y="5732539"/>
            <a:ext cx="4233032" cy="8864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400" b="1" dirty="0">
                <a:solidFill>
                  <a:srgbClr val="00B050"/>
                </a:solidFill>
                <a:latin typeface="Century Gothic" panose="020B0502020202020204" pitchFamily="34" charset="0"/>
                <a:cs typeface="+mn-cs"/>
              </a:rPr>
              <a:t>Simulations indicate JLab22 is the only foreseeable facility to extend these measurements up to 30 GeV</a:t>
            </a:r>
            <a:r>
              <a:rPr lang="en-US" sz="1400" b="1" baseline="30000" dirty="0">
                <a:solidFill>
                  <a:srgbClr val="00B050"/>
                </a:solidFill>
                <a:latin typeface="Century Gothic" panose="020B0502020202020204" pitchFamily="34" charset="0"/>
                <a:cs typeface="+mn-cs"/>
              </a:rPr>
              <a:t>2 </a:t>
            </a:r>
            <a:endParaRPr lang="en-US" sz="1400" b="1" baseline="30000" dirty="0">
              <a:solidFill>
                <a:prstClr val="black"/>
              </a:solidFill>
              <a:latin typeface="Century Gothic" panose="020B0502020202020204" pitchFamily="34" charset="0"/>
            </a:endParaRPr>
          </a:p>
        </p:txBody>
      </p:sp>
      <p:grpSp>
        <p:nvGrpSpPr>
          <p:cNvPr id="10" name="Group 9">
            <a:extLst>
              <a:ext uri="{FF2B5EF4-FFF2-40B4-BE49-F238E27FC236}">
                <a16:creationId xmlns:a16="http://schemas.microsoft.com/office/drawing/2014/main" id="{2077A535-EBC7-3E50-DB91-C0560B71A2EA}"/>
              </a:ext>
            </a:extLst>
          </p:cNvPr>
          <p:cNvGrpSpPr/>
          <p:nvPr/>
        </p:nvGrpSpPr>
        <p:grpSpPr>
          <a:xfrm>
            <a:off x="5008778" y="2222197"/>
            <a:ext cx="3665520" cy="2914257"/>
            <a:chOff x="341692" y="1670872"/>
            <a:chExt cx="5193695" cy="3947419"/>
          </a:xfrm>
        </p:grpSpPr>
        <p:grpSp>
          <p:nvGrpSpPr>
            <p:cNvPr id="13" name="Group 12">
              <a:extLst>
                <a:ext uri="{FF2B5EF4-FFF2-40B4-BE49-F238E27FC236}">
                  <a16:creationId xmlns:a16="http://schemas.microsoft.com/office/drawing/2014/main" id="{F363903D-BF36-9368-99F7-8CDB4EB786BF}"/>
                </a:ext>
              </a:extLst>
            </p:cNvPr>
            <p:cNvGrpSpPr/>
            <p:nvPr/>
          </p:nvGrpSpPr>
          <p:grpSpPr>
            <a:xfrm>
              <a:off x="341692" y="1670872"/>
              <a:ext cx="5193695" cy="3274058"/>
              <a:chOff x="74698" y="1423138"/>
              <a:chExt cx="3808802" cy="2345989"/>
            </a:xfrm>
          </p:grpSpPr>
          <p:pic>
            <p:nvPicPr>
              <p:cNvPr id="20" name="Picture 19" descr="Chart, histogram&#10;&#10;Description automatically generated">
                <a:extLst>
                  <a:ext uri="{FF2B5EF4-FFF2-40B4-BE49-F238E27FC236}">
                    <a16:creationId xmlns:a16="http://schemas.microsoft.com/office/drawing/2014/main" id="{7FA5A95C-BA0C-4B43-78A1-4EC4ADFA887E}"/>
                  </a:ext>
                </a:extLst>
              </p:cNvPr>
              <p:cNvPicPr>
                <a:picLocks noChangeAspect="1"/>
              </p:cNvPicPr>
              <p:nvPr/>
            </p:nvPicPr>
            <p:blipFill rotWithShape="1">
              <a:blip r:embed="rId3">
                <a:extLst>
                  <a:ext uri="{28A0092B-C50C-407E-A947-70E740481C1C}">
                    <a14:useLocalDpi xmlns:a14="http://schemas.microsoft.com/office/drawing/2010/main" val="0"/>
                  </a:ext>
                </a:extLst>
              </a:blip>
              <a:srcRect l="2043" t="8940" r="2823" b="13289"/>
              <a:stretch/>
            </p:blipFill>
            <p:spPr>
              <a:xfrm>
                <a:off x="74698" y="1423138"/>
                <a:ext cx="3808802" cy="2061708"/>
              </a:xfrm>
              <a:prstGeom prst="rect">
                <a:avLst/>
              </a:prstGeom>
            </p:spPr>
          </p:pic>
          <p:sp>
            <p:nvSpPr>
              <p:cNvPr id="21" name="TextBox 20">
                <a:extLst>
                  <a:ext uri="{FF2B5EF4-FFF2-40B4-BE49-F238E27FC236}">
                    <a16:creationId xmlns:a16="http://schemas.microsoft.com/office/drawing/2014/main" id="{711E5DC3-BFB2-D36A-F232-26DB590237B0}"/>
                  </a:ext>
                </a:extLst>
              </p:cNvPr>
              <p:cNvSpPr txBox="1"/>
              <p:nvPr/>
            </p:nvSpPr>
            <p:spPr>
              <a:xfrm>
                <a:off x="2330616" y="2437069"/>
                <a:ext cx="1277953" cy="147733"/>
              </a:xfrm>
              <a:prstGeom prst="rect">
                <a:avLst/>
              </a:prstGeom>
              <a:noFill/>
            </p:spPr>
            <p:txBody>
              <a:bodyPr wrap="square" rtlCol="0">
                <a:spAutoFit/>
              </a:bodyPr>
              <a:lstStyle/>
              <a:p>
                <a:pPr>
                  <a:lnSpc>
                    <a:spcPct val="30000"/>
                  </a:lnSpc>
                </a:pPr>
                <a:r>
                  <a:rPr lang="en-US" sz="1200" b="0" dirty="0">
                    <a:solidFill>
                      <a:srgbClr val="0000CC"/>
                    </a:solidFill>
                    <a:latin typeface="+mj-lt"/>
                  </a:rPr>
                  <a:t>Dressed gluons</a:t>
                </a:r>
              </a:p>
            </p:txBody>
          </p:sp>
          <p:sp>
            <p:nvSpPr>
              <p:cNvPr id="22" name="TextBox 21">
                <a:extLst>
                  <a:ext uri="{FF2B5EF4-FFF2-40B4-BE49-F238E27FC236}">
                    <a16:creationId xmlns:a16="http://schemas.microsoft.com/office/drawing/2014/main" id="{6156EA9D-FA40-FB2B-373B-740F6738A947}"/>
                  </a:ext>
                </a:extLst>
              </p:cNvPr>
              <p:cNvSpPr txBox="1"/>
              <p:nvPr/>
            </p:nvSpPr>
            <p:spPr>
              <a:xfrm>
                <a:off x="2335455" y="2972790"/>
                <a:ext cx="1379877" cy="168957"/>
              </a:xfrm>
              <a:prstGeom prst="rect">
                <a:avLst/>
              </a:prstGeom>
              <a:noFill/>
            </p:spPr>
            <p:txBody>
              <a:bodyPr wrap="square" rtlCol="0">
                <a:spAutoFit/>
              </a:bodyPr>
              <a:lstStyle/>
              <a:p>
                <a:pPr>
                  <a:lnSpc>
                    <a:spcPct val="30000"/>
                  </a:lnSpc>
                </a:pPr>
                <a:r>
                  <a:rPr lang="en-US" sz="1200" b="0" dirty="0">
                    <a:solidFill>
                      <a:srgbClr val="00B050"/>
                    </a:solidFill>
                    <a:latin typeface="+mj-lt"/>
                  </a:rPr>
                  <a:t>Dressed quarks</a:t>
                </a:r>
              </a:p>
            </p:txBody>
          </p:sp>
          <p:cxnSp>
            <p:nvCxnSpPr>
              <p:cNvPr id="23" name="Straight Arrow Connector 22">
                <a:extLst>
                  <a:ext uri="{FF2B5EF4-FFF2-40B4-BE49-F238E27FC236}">
                    <a16:creationId xmlns:a16="http://schemas.microsoft.com/office/drawing/2014/main" id="{F9DDD75B-2BD3-1AD6-28EE-185434570F4B}"/>
                  </a:ext>
                </a:extLst>
              </p:cNvPr>
              <p:cNvCxnSpPr>
                <a:cxnSpLocks/>
              </p:cNvCxnSpPr>
              <p:nvPr/>
            </p:nvCxnSpPr>
            <p:spPr bwMode="auto">
              <a:xfrm>
                <a:off x="1314028" y="1467340"/>
                <a:ext cx="11538" cy="1815987"/>
              </a:xfrm>
              <a:prstGeom prst="straightConnector1">
                <a:avLst/>
              </a:prstGeom>
              <a:noFill/>
              <a:ln w="19050"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38FCF338-3631-DC99-51FA-955A85C6E2AF}"/>
                  </a:ext>
                </a:extLst>
              </p:cNvPr>
              <p:cNvCxnSpPr>
                <a:cxnSpLocks/>
              </p:cNvCxnSpPr>
              <p:nvPr/>
            </p:nvCxnSpPr>
            <p:spPr bwMode="auto">
              <a:xfrm flipH="1">
                <a:off x="1624366" y="1459702"/>
                <a:ext cx="5018" cy="1823916"/>
              </a:xfrm>
              <a:prstGeom prst="straightConnector1">
                <a:avLst/>
              </a:prstGeom>
              <a:noFill/>
              <a:ln w="19050" cap="flat" cmpd="sng" algn="ctr">
                <a:solidFill>
                  <a:schemeClr val="tx1"/>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F4D61FA1-4D9C-8BAF-6658-C651267F6554}"/>
                  </a:ext>
                </a:extLst>
              </p:cNvPr>
              <p:cNvCxnSpPr>
                <a:cxnSpLocks/>
              </p:cNvCxnSpPr>
              <p:nvPr/>
            </p:nvCxnSpPr>
            <p:spPr bwMode="auto">
              <a:xfrm>
                <a:off x="2191517" y="1459702"/>
                <a:ext cx="11149" cy="1823625"/>
              </a:xfrm>
              <a:prstGeom prst="straightConnector1">
                <a:avLst/>
              </a:prstGeom>
              <a:noFill/>
              <a:ln w="19050" cap="flat" cmpd="sng" algn="ctr">
                <a:solidFill>
                  <a:schemeClr val="tx1"/>
                </a:solidFill>
                <a:prstDash val="solid"/>
                <a:round/>
                <a:headEnd type="none" w="med" len="med"/>
                <a:tailEnd type="triangle"/>
              </a:ln>
              <a:effectLst/>
            </p:spPr>
          </p:cxnSp>
          <p:pic>
            <p:nvPicPr>
              <p:cNvPr id="26" name="Picture 25">
                <a:extLst>
                  <a:ext uri="{FF2B5EF4-FFF2-40B4-BE49-F238E27FC236}">
                    <a16:creationId xmlns:a16="http://schemas.microsoft.com/office/drawing/2014/main" id="{565F54D9-B8B6-5F75-9268-3E4BC11C1F26}"/>
                  </a:ext>
                </a:extLst>
              </p:cNvPr>
              <p:cNvPicPr>
                <a:picLocks noChangeAspect="1"/>
              </p:cNvPicPr>
              <p:nvPr/>
            </p:nvPicPr>
            <p:blipFill>
              <a:blip r:embed="rId4"/>
              <a:stretch>
                <a:fillRect/>
              </a:stretch>
            </p:blipFill>
            <p:spPr>
              <a:xfrm>
                <a:off x="2567203" y="2055899"/>
                <a:ext cx="731520" cy="182880"/>
              </a:xfrm>
              <a:prstGeom prst="rect">
                <a:avLst/>
              </a:prstGeom>
            </p:spPr>
          </p:pic>
          <p:cxnSp>
            <p:nvCxnSpPr>
              <p:cNvPr id="27" name="Straight Connector 26">
                <a:extLst>
                  <a:ext uri="{FF2B5EF4-FFF2-40B4-BE49-F238E27FC236}">
                    <a16:creationId xmlns:a16="http://schemas.microsoft.com/office/drawing/2014/main" id="{6B30D8D8-9A0D-C226-8097-C11CF18A18EC}"/>
                  </a:ext>
                </a:extLst>
              </p:cNvPr>
              <p:cNvCxnSpPr/>
              <p:nvPr/>
            </p:nvCxnSpPr>
            <p:spPr bwMode="auto">
              <a:xfrm>
                <a:off x="707812" y="3194108"/>
                <a:ext cx="3099224" cy="0"/>
              </a:xfrm>
              <a:prstGeom prst="line">
                <a:avLst/>
              </a:prstGeom>
              <a:noFill/>
              <a:ln w="15875" cap="flat" cmpd="sng" algn="ctr">
                <a:solidFill>
                  <a:srgbClr val="33339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Box 27">
                <a:extLst>
                  <a:ext uri="{FF2B5EF4-FFF2-40B4-BE49-F238E27FC236}">
                    <a16:creationId xmlns:a16="http://schemas.microsoft.com/office/drawing/2014/main" id="{E8131BA9-1761-78D5-14F2-E1E05DC28CA7}"/>
                  </a:ext>
                </a:extLst>
              </p:cNvPr>
              <p:cNvSpPr txBox="1"/>
              <p:nvPr/>
            </p:nvSpPr>
            <p:spPr>
              <a:xfrm>
                <a:off x="2526274" y="3470409"/>
                <a:ext cx="1284559" cy="298718"/>
              </a:xfrm>
              <a:prstGeom prst="rect">
                <a:avLst/>
              </a:prstGeom>
              <a:noFill/>
            </p:spPr>
            <p:txBody>
              <a:bodyPr wrap="none" rtlCol="0">
                <a:spAutoFit/>
              </a:bodyPr>
              <a:lstStyle/>
              <a:p>
                <a:r>
                  <a:rPr lang="en-US" sz="1400" dirty="0">
                    <a:latin typeface="Century Gothic" panose="020B0502020202020204" pitchFamily="34" charset="0"/>
                  </a:rPr>
                  <a:t>p</a:t>
                </a:r>
                <a:r>
                  <a:rPr lang="en-US" sz="1400" baseline="-25000" dirty="0">
                    <a:latin typeface="Century Gothic" panose="020B0502020202020204" pitchFamily="34" charset="0"/>
                  </a:rPr>
                  <a:t> quark </a:t>
                </a:r>
                <a:r>
                  <a:rPr lang="en-US" sz="1400" dirty="0">
                    <a:latin typeface="Century Gothic" panose="020B0502020202020204" pitchFamily="34" charset="0"/>
                  </a:rPr>
                  <a:t>(GeV)</a:t>
                </a:r>
              </a:p>
            </p:txBody>
          </p:sp>
          <p:sp>
            <p:nvSpPr>
              <p:cNvPr id="29" name="Rectangle 28">
                <a:extLst>
                  <a:ext uri="{FF2B5EF4-FFF2-40B4-BE49-F238E27FC236}">
                    <a16:creationId xmlns:a16="http://schemas.microsoft.com/office/drawing/2014/main" id="{AA368058-56CA-FE9E-BDC9-71F2D773C2AC}"/>
                  </a:ext>
                </a:extLst>
              </p:cNvPr>
              <p:cNvSpPr/>
              <p:nvPr/>
            </p:nvSpPr>
            <p:spPr>
              <a:xfrm>
                <a:off x="718322" y="1467340"/>
                <a:ext cx="585216" cy="1808348"/>
              </a:xfrm>
              <a:prstGeom prst="rect">
                <a:avLst/>
              </a:prstGeom>
              <a:solidFill>
                <a:srgbClr val="FFFC98">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5C8ED53F-18D8-099A-4935-3B4F985BA275}"/>
                  </a:ext>
                </a:extLst>
              </p:cNvPr>
              <p:cNvSpPr/>
              <p:nvPr/>
            </p:nvSpPr>
            <p:spPr>
              <a:xfrm>
                <a:off x="1301838" y="1459702"/>
                <a:ext cx="300549" cy="1815984"/>
              </a:xfrm>
              <a:prstGeom prst="rect">
                <a:avLst/>
              </a:prstGeom>
              <a:solidFill>
                <a:srgbClr val="C9C9C9">
                  <a:alpha val="3073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AF34ED5-EE2C-F1E5-9598-37989400794B}"/>
                  </a:ext>
                </a:extLst>
              </p:cNvPr>
              <p:cNvSpPr/>
              <p:nvPr/>
            </p:nvSpPr>
            <p:spPr>
              <a:xfrm>
                <a:off x="1629384" y="1459702"/>
                <a:ext cx="562133" cy="1815984"/>
              </a:xfrm>
              <a:prstGeom prst="rect">
                <a:avLst/>
              </a:prstGeom>
              <a:solidFill>
                <a:srgbClr val="A6E1BF">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Arrow Connector 13">
              <a:extLst>
                <a:ext uri="{FF2B5EF4-FFF2-40B4-BE49-F238E27FC236}">
                  <a16:creationId xmlns:a16="http://schemas.microsoft.com/office/drawing/2014/main" id="{1510E15C-7B61-EE59-6D1E-C6ACF9AA2FB6}"/>
                </a:ext>
              </a:extLst>
            </p:cNvPr>
            <p:cNvCxnSpPr>
              <a:cxnSpLocks/>
            </p:cNvCxnSpPr>
            <p:nvPr/>
          </p:nvCxnSpPr>
          <p:spPr>
            <a:xfrm flipH="1">
              <a:off x="1828448" y="4256284"/>
              <a:ext cx="184732" cy="9039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1ED55E8-4833-452D-AFA5-9C57780CA954}"/>
                </a:ext>
              </a:extLst>
            </p:cNvPr>
            <p:cNvCxnSpPr>
              <a:cxnSpLocks/>
            </p:cNvCxnSpPr>
            <p:nvPr/>
          </p:nvCxnSpPr>
          <p:spPr>
            <a:xfrm>
              <a:off x="2429008" y="4237916"/>
              <a:ext cx="15288" cy="9708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B694764-ACB3-3078-7D00-E4FCD246DAEF}"/>
                </a:ext>
              </a:extLst>
            </p:cNvPr>
            <p:cNvCxnSpPr>
              <a:cxnSpLocks/>
            </p:cNvCxnSpPr>
            <p:nvPr/>
          </p:nvCxnSpPr>
          <p:spPr>
            <a:xfrm>
              <a:off x="3251392" y="4207708"/>
              <a:ext cx="330330" cy="99369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E048FF9-6004-24D3-9225-4331E45C0B8D}"/>
                </a:ext>
              </a:extLst>
            </p:cNvPr>
            <p:cNvSpPr txBox="1"/>
            <p:nvPr/>
          </p:nvSpPr>
          <p:spPr>
            <a:xfrm>
              <a:off x="757540" y="5160239"/>
              <a:ext cx="1158820" cy="416890"/>
            </a:xfrm>
            <a:prstGeom prst="rect">
              <a:avLst/>
            </a:prstGeom>
            <a:noFill/>
            <a:ln>
              <a:solidFill>
                <a:schemeClr val="tx1"/>
              </a:solidFill>
            </a:ln>
          </p:spPr>
          <p:txBody>
            <a:bodyPr wrap="none" rtlCol="0">
              <a:spAutoFit/>
            </a:bodyPr>
            <a:lstStyle/>
            <a:p>
              <a:r>
                <a:rPr lang="en-US" sz="1400" b="1" dirty="0">
                  <a:latin typeface="Century Gothic" panose="020B0502020202020204" pitchFamily="34" charset="0"/>
                </a:rPr>
                <a:t>15-20%</a:t>
              </a:r>
            </a:p>
          </p:txBody>
        </p:sp>
        <p:sp>
          <p:nvSpPr>
            <p:cNvPr id="18" name="TextBox 17">
              <a:extLst>
                <a:ext uri="{FF2B5EF4-FFF2-40B4-BE49-F238E27FC236}">
                  <a16:creationId xmlns:a16="http://schemas.microsoft.com/office/drawing/2014/main" id="{E0E56F8E-FFBE-3AC5-AC17-C1E59BF9D298}"/>
                </a:ext>
              </a:extLst>
            </p:cNvPr>
            <p:cNvSpPr txBox="1"/>
            <p:nvPr/>
          </p:nvSpPr>
          <p:spPr>
            <a:xfrm>
              <a:off x="2107594" y="5201401"/>
              <a:ext cx="1158820" cy="416890"/>
            </a:xfrm>
            <a:prstGeom prst="rect">
              <a:avLst/>
            </a:prstGeom>
            <a:noFill/>
            <a:ln>
              <a:solidFill>
                <a:schemeClr val="tx1"/>
              </a:solidFill>
            </a:ln>
          </p:spPr>
          <p:txBody>
            <a:bodyPr wrap="none" rtlCol="0">
              <a:spAutoFit/>
            </a:bodyPr>
            <a:lstStyle/>
            <a:p>
              <a:r>
                <a:rPr lang="en-US" sz="1400" b="1" dirty="0">
                  <a:latin typeface="Century Gothic" panose="020B0502020202020204" pitchFamily="34" charset="0"/>
                </a:rPr>
                <a:t>40-50%</a:t>
              </a:r>
            </a:p>
          </p:txBody>
        </p:sp>
        <p:sp>
          <p:nvSpPr>
            <p:cNvPr id="19" name="TextBox 18">
              <a:extLst>
                <a:ext uri="{FF2B5EF4-FFF2-40B4-BE49-F238E27FC236}">
                  <a16:creationId xmlns:a16="http://schemas.microsoft.com/office/drawing/2014/main" id="{BCD35FCD-8278-E1F5-206A-B12281B876B3}"/>
                </a:ext>
              </a:extLst>
            </p:cNvPr>
            <p:cNvSpPr txBox="1"/>
            <p:nvPr/>
          </p:nvSpPr>
          <p:spPr>
            <a:xfrm>
              <a:off x="3400118" y="5176333"/>
              <a:ext cx="918061" cy="416890"/>
            </a:xfrm>
            <a:prstGeom prst="rect">
              <a:avLst/>
            </a:prstGeom>
            <a:solidFill>
              <a:srgbClr val="FFFF00"/>
            </a:solidFill>
            <a:ln>
              <a:solidFill>
                <a:schemeClr val="tx1"/>
              </a:solidFill>
            </a:ln>
          </p:spPr>
          <p:txBody>
            <a:bodyPr wrap="none" rtlCol="0">
              <a:spAutoFit/>
            </a:bodyPr>
            <a:lstStyle/>
            <a:p>
              <a:r>
                <a:rPr lang="en-US" sz="1400" b="1" dirty="0">
                  <a:latin typeface="Century Gothic" panose="020B0502020202020204" pitchFamily="34" charset="0"/>
                </a:rPr>
                <a:t>&gt;80%</a:t>
              </a:r>
            </a:p>
          </p:txBody>
        </p:sp>
      </p:grpSp>
      <p:sp>
        <p:nvSpPr>
          <p:cNvPr id="33" name="TextBox 32">
            <a:extLst>
              <a:ext uri="{FF2B5EF4-FFF2-40B4-BE49-F238E27FC236}">
                <a16:creationId xmlns:a16="http://schemas.microsoft.com/office/drawing/2014/main" id="{97A2EA57-E763-EFEC-ECD3-ECF15248B6EE}"/>
              </a:ext>
            </a:extLst>
          </p:cNvPr>
          <p:cNvSpPr txBox="1"/>
          <p:nvPr/>
        </p:nvSpPr>
        <p:spPr>
          <a:xfrm>
            <a:off x="6161591" y="5180973"/>
            <a:ext cx="870751" cy="369332"/>
          </a:xfrm>
          <a:prstGeom prst="rect">
            <a:avLst/>
          </a:prstGeom>
          <a:noFill/>
        </p:spPr>
        <p:txBody>
          <a:bodyPr wrap="none" rtlCol="0">
            <a:spAutoFit/>
          </a:bodyPr>
          <a:lstStyle/>
          <a:p>
            <a:r>
              <a:rPr lang="en-US" b="1" dirty="0">
                <a:solidFill>
                  <a:srgbClr val="016BDA"/>
                </a:solidFill>
              </a:rPr>
              <a:t>12 GeV</a:t>
            </a:r>
          </a:p>
        </p:txBody>
      </p:sp>
      <p:sp>
        <p:nvSpPr>
          <p:cNvPr id="34" name="TextBox 33">
            <a:extLst>
              <a:ext uri="{FF2B5EF4-FFF2-40B4-BE49-F238E27FC236}">
                <a16:creationId xmlns:a16="http://schemas.microsoft.com/office/drawing/2014/main" id="{C795F2AA-F9C1-409F-8642-A3AFC03EFB45}"/>
              </a:ext>
            </a:extLst>
          </p:cNvPr>
          <p:cNvSpPr txBox="1"/>
          <p:nvPr/>
        </p:nvSpPr>
        <p:spPr>
          <a:xfrm>
            <a:off x="7143980" y="5180973"/>
            <a:ext cx="870751" cy="369332"/>
          </a:xfrm>
          <a:prstGeom prst="rect">
            <a:avLst/>
          </a:prstGeom>
          <a:noFill/>
        </p:spPr>
        <p:txBody>
          <a:bodyPr wrap="none" rtlCol="0">
            <a:spAutoFit/>
          </a:bodyPr>
          <a:lstStyle/>
          <a:p>
            <a:r>
              <a:rPr lang="en-US" b="1" dirty="0">
                <a:solidFill>
                  <a:srgbClr val="016BDA"/>
                </a:solidFill>
              </a:rPr>
              <a:t>22 GeV</a:t>
            </a:r>
          </a:p>
        </p:txBody>
      </p:sp>
      <p:sp>
        <p:nvSpPr>
          <p:cNvPr id="36" name="TextBox 35">
            <a:extLst>
              <a:ext uri="{FF2B5EF4-FFF2-40B4-BE49-F238E27FC236}">
                <a16:creationId xmlns:a16="http://schemas.microsoft.com/office/drawing/2014/main" id="{2A4FC326-38E9-6460-D926-3BA3E9CCE7C8}"/>
              </a:ext>
            </a:extLst>
          </p:cNvPr>
          <p:cNvSpPr txBox="1"/>
          <p:nvPr/>
        </p:nvSpPr>
        <p:spPr>
          <a:xfrm>
            <a:off x="5208049" y="5722614"/>
            <a:ext cx="3941711" cy="738664"/>
          </a:xfrm>
          <a:prstGeom prst="rect">
            <a:avLst/>
          </a:prstGeom>
          <a:noFill/>
        </p:spPr>
        <p:txBody>
          <a:bodyPr wrap="square">
            <a:spAutoFit/>
          </a:bodyPr>
          <a:lstStyle/>
          <a:p>
            <a:r>
              <a:rPr lang="en-US" sz="1400" b="1" dirty="0">
                <a:solidFill>
                  <a:schemeClr val="accent1"/>
                </a:solidFill>
                <a:latin typeface="Century Gothic" panose="020B0502020202020204" pitchFamily="34" charset="0"/>
              </a:rPr>
              <a:t>Q</a:t>
            </a:r>
            <a:r>
              <a:rPr lang="en-US" sz="1400" b="1" baseline="30000" dirty="0">
                <a:solidFill>
                  <a:schemeClr val="accent1"/>
                </a:solidFill>
                <a:latin typeface="Century Gothic" panose="020B0502020202020204" pitchFamily="34" charset="0"/>
              </a:rPr>
              <a:t>2</a:t>
            </a:r>
            <a:r>
              <a:rPr lang="en-US" sz="1400" b="1" dirty="0">
                <a:solidFill>
                  <a:schemeClr val="accent1"/>
                </a:solidFill>
                <a:latin typeface="Century Gothic" panose="020B0502020202020204" pitchFamily="34" charset="0"/>
              </a:rPr>
              <a:t> range(&lt;35 GeV</a:t>
            </a:r>
            <a:r>
              <a:rPr lang="en-US" sz="1400" b="1" baseline="30000" dirty="0">
                <a:solidFill>
                  <a:schemeClr val="accent1"/>
                </a:solidFill>
                <a:latin typeface="Century Gothic" panose="020B0502020202020204" pitchFamily="34" charset="0"/>
              </a:rPr>
              <a:t>2</a:t>
            </a:r>
            <a:r>
              <a:rPr lang="en-US" sz="1400" b="1" dirty="0">
                <a:solidFill>
                  <a:schemeClr val="accent1"/>
                </a:solidFill>
                <a:latin typeface="Century Gothic" panose="020B0502020202020204" pitchFamily="34" charset="0"/>
              </a:rPr>
              <a:t>) where the dominant portion of hadron mass is expected to be generated</a:t>
            </a:r>
            <a:endParaRPr lang="en-US" sz="1400" dirty="0">
              <a:solidFill>
                <a:schemeClr val="accent1"/>
              </a:solidFill>
            </a:endParaRPr>
          </a:p>
        </p:txBody>
      </p:sp>
      <p:sp>
        <p:nvSpPr>
          <p:cNvPr id="35" name="TextBox 34">
            <a:extLst>
              <a:ext uri="{FF2B5EF4-FFF2-40B4-BE49-F238E27FC236}">
                <a16:creationId xmlns:a16="http://schemas.microsoft.com/office/drawing/2014/main" id="{CCF0E773-06BF-4942-95D7-80FA3D8F15DF}"/>
              </a:ext>
            </a:extLst>
          </p:cNvPr>
          <p:cNvSpPr txBox="1"/>
          <p:nvPr/>
        </p:nvSpPr>
        <p:spPr>
          <a:xfrm>
            <a:off x="5317702" y="5176399"/>
            <a:ext cx="753732" cy="369332"/>
          </a:xfrm>
          <a:prstGeom prst="rect">
            <a:avLst/>
          </a:prstGeom>
          <a:noFill/>
        </p:spPr>
        <p:txBody>
          <a:bodyPr wrap="none" rtlCol="0">
            <a:spAutoFit/>
          </a:bodyPr>
          <a:lstStyle/>
          <a:p>
            <a:r>
              <a:rPr lang="en-US" b="1" dirty="0">
                <a:solidFill>
                  <a:srgbClr val="016BDA"/>
                </a:solidFill>
              </a:rPr>
              <a:t>6 GeV</a:t>
            </a:r>
          </a:p>
        </p:txBody>
      </p:sp>
    </p:spTree>
    <p:extLst>
      <p:ext uri="{BB962C8B-B14F-4D97-AF65-F5344CB8AC3E}">
        <p14:creationId xmlns:p14="http://schemas.microsoft.com/office/powerpoint/2010/main" val="2023474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F4952-5EA8-3843-91AF-80D2732853C1}"/>
              </a:ext>
            </a:extLst>
          </p:cNvPr>
          <p:cNvSpPr>
            <a:spLocks noGrp="1"/>
          </p:cNvSpPr>
          <p:nvPr>
            <p:ph type="title"/>
          </p:nvPr>
        </p:nvSpPr>
        <p:spPr>
          <a:xfrm>
            <a:off x="269191" y="191771"/>
            <a:ext cx="8464378" cy="487490"/>
          </a:xfrm>
        </p:spPr>
        <p:txBody>
          <a:bodyPr>
            <a:normAutofit/>
          </a:bodyPr>
          <a:lstStyle/>
          <a:p>
            <a:r>
              <a:rPr lang="en-US" b="0" dirty="0"/>
              <a:t>12 GeV </a:t>
            </a:r>
            <a:r>
              <a:rPr lang="en-US" b="0" dirty="0" err="1"/>
              <a:t>Ce</a:t>
            </a:r>
            <a:r>
              <a:rPr lang="en-US" b="0" baseline="30000" dirty="0" err="1"/>
              <a:t>+</a:t>
            </a:r>
            <a:r>
              <a:rPr lang="en-US" b="0" dirty="0" err="1"/>
              <a:t>BAF</a:t>
            </a:r>
            <a:r>
              <a:rPr lang="en-US" b="0" dirty="0"/>
              <a:t>: Polarized Positron Beams</a:t>
            </a:r>
          </a:p>
        </p:txBody>
      </p:sp>
      <p:pic>
        <p:nvPicPr>
          <p:cNvPr id="11" name="Picture 2">
            <a:extLst>
              <a:ext uri="{FF2B5EF4-FFF2-40B4-BE49-F238E27FC236}">
                <a16:creationId xmlns:a16="http://schemas.microsoft.com/office/drawing/2014/main" id="{17753A62-7955-5E43-B6A5-06FBA0658DE3}"/>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13821"/>
          <a:stretch/>
        </p:blipFill>
        <p:spPr bwMode="auto">
          <a:xfrm>
            <a:off x="115229" y="2526968"/>
            <a:ext cx="8902561" cy="372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Table 12">
            <a:extLst>
              <a:ext uri="{FF2B5EF4-FFF2-40B4-BE49-F238E27FC236}">
                <a16:creationId xmlns:a16="http://schemas.microsoft.com/office/drawing/2014/main" id="{D69B334D-AB8E-E54F-BCA5-D91819F28B65}"/>
              </a:ext>
            </a:extLst>
          </p:cNvPr>
          <p:cNvGraphicFramePr>
            <a:graphicFrameLocks noGrp="1"/>
          </p:cNvGraphicFramePr>
          <p:nvPr>
            <p:extLst>
              <p:ext uri="{D42A27DB-BD31-4B8C-83A1-F6EECF244321}">
                <p14:modId xmlns:p14="http://schemas.microsoft.com/office/powerpoint/2010/main" val="2269287840"/>
              </p:ext>
            </p:extLst>
          </p:nvPr>
        </p:nvGraphicFramePr>
        <p:xfrm>
          <a:off x="1179116" y="896101"/>
          <a:ext cx="6514036" cy="2824020"/>
        </p:xfrm>
        <a:graphic>
          <a:graphicData uri="http://schemas.openxmlformats.org/drawingml/2006/table">
            <a:tbl>
              <a:tblPr firstRow="1" bandRow="1">
                <a:tableStyleId>{5C22544A-7EE6-4342-B048-85BDC9FD1C3A}</a:tableStyleId>
              </a:tblPr>
              <a:tblGrid>
                <a:gridCol w="2363445">
                  <a:extLst>
                    <a:ext uri="{9D8B030D-6E8A-4147-A177-3AD203B41FA5}">
                      <a16:colId xmlns:a16="http://schemas.microsoft.com/office/drawing/2014/main" val="391524624"/>
                    </a:ext>
                  </a:extLst>
                </a:gridCol>
                <a:gridCol w="2150239">
                  <a:extLst>
                    <a:ext uri="{9D8B030D-6E8A-4147-A177-3AD203B41FA5}">
                      <a16:colId xmlns:a16="http://schemas.microsoft.com/office/drawing/2014/main" val="1054175696"/>
                    </a:ext>
                  </a:extLst>
                </a:gridCol>
                <a:gridCol w="2000352">
                  <a:extLst>
                    <a:ext uri="{9D8B030D-6E8A-4147-A177-3AD203B41FA5}">
                      <a16:colId xmlns:a16="http://schemas.microsoft.com/office/drawing/2014/main" val="1890091666"/>
                    </a:ext>
                  </a:extLst>
                </a:gridCol>
              </a:tblGrid>
              <a:tr h="313780">
                <a:tc>
                  <a:txBody>
                    <a:bodyPr/>
                    <a:lstStyle/>
                    <a:p>
                      <a:r>
                        <a:rPr lang="en-US" sz="1200" b="1" noProof="0">
                          <a:solidFill>
                            <a:schemeClr val="tx1"/>
                          </a:solidFill>
                          <a:latin typeface="Arial" panose="020B0604020202020204" pitchFamily="34" charset="0"/>
                          <a:cs typeface="Arial" panose="020B0604020202020204" pitchFamily="34" charset="0"/>
                        </a:rPr>
                        <a:t>Machine Parameter</a:t>
                      </a:r>
                    </a:p>
                  </a:txBody>
                  <a:tcPr marL="68580" marR="68580" marT="34290" marB="34290">
                    <a:solidFill>
                      <a:schemeClr val="bg1">
                        <a:lumMod val="85000"/>
                      </a:schemeClr>
                    </a:solidFill>
                  </a:tcPr>
                </a:tc>
                <a:tc>
                  <a:txBody>
                    <a:bodyPr/>
                    <a:lstStyle/>
                    <a:p>
                      <a:pPr algn="ctr"/>
                      <a:r>
                        <a:rPr lang="en-US" sz="1200" noProof="0">
                          <a:solidFill>
                            <a:schemeClr val="bg1"/>
                          </a:solidFill>
                          <a:latin typeface="Arial"/>
                          <a:cs typeface="Arial"/>
                        </a:rPr>
                        <a:t>Electrons</a:t>
                      </a:r>
                    </a:p>
                  </a:txBody>
                  <a:tcPr marL="68580" marR="68580" marT="34290" marB="34290">
                    <a:solidFill>
                      <a:srgbClr val="00B0F0"/>
                    </a:solidFill>
                  </a:tcPr>
                </a:tc>
                <a:tc>
                  <a:txBody>
                    <a:bodyPr/>
                    <a:lstStyle/>
                    <a:p>
                      <a:pPr algn="ctr"/>
                      <a:r>
                        <a:rPr lang="en-US" sz="1200" noProof="0">
                          <a:solidFill>
                            <a:schemeClr val="bg1"/>
                          </a:solidFill>
                          <a:latin typeface="Arial"/>
                          <a:cs typeface="Arial"/>
                        </a:rPr>
                        <a:t>Positrons</a:t>
                      </a:r>
                    </a:p>
                  </a:txBody>
                  <a:tcPr marL="68580" marR="68580" marT="34290" marB="34290">
                    <a:solidFill>
                      <a:srgbClr val="FF0000"/>
                    </a:solidFill>
                  </a:tcPr>
                </a:tc>
                <a:extLst>
                  <a:ext uri="{0D108BD9-81ED-4DB2-BD59-A6C34878D82A}">
                    <a16:rowId xmlns:a16="http://schemas.microsoft.com/office/drawing/2014/main" val="1273583451"/>
                  </a:ext>
                </a:extLst>
              </a:tr>
              <a:tr h="313780">
                <a:tc>
                  <a:txBody>
                    <a:bodyPr/>
                    <a:lstStyle/>
                    <a:p>
                      <a:r>
                        <a:rPr lang="en-US" sz="1200" b="0" noProof="0">
                          <a:solidFill>
                            <a:schemeClr val="tx1"/>
                          </a:solidFill>
                          <a:latin typeface="Arial" panose="020B0604020202020204" pitchFamily="34" charset="0"/>
                          <a:cs typeface="Arial" panose="020B0604020202020204" pitchFamily="34" charset="0"/>
                        </a:rPr>
                        <a:t>Hall Multiplicity</a:t>
                      </a:r>
                    </a:p>
                  </a:txBody>
                  <a:tcPr marL="68580" marR="68580" marT="34290" marB="34290">
                    <a:solidFill>
                      <a:schemeClr val="bg1">
                        <a:lumMod val="85000"/>
                      </a:schemeClr>
                    </a:solidFill>
                  </a:tcPr>
                </a:tc>
                <a:tc>
                  <a:txBody>
                    <a:bodyPr/>
                    <a:lstStyle/>
                    <a:p>
                      <a:pPr algn="ctr"/>
                      <a:r>
                        <a:rPr lang="en-US" sz="1200" i="0" noProof="0">
                          <a:solidFill>
                            <a:schemeClr val="bg1"/>
                          </a:solidFill>
                          <a:latin typeface="Arial"/>
                          <a:cs typeface="Arial"/>
                        </a:rPr>
                        <a:t>4</a:t>
                      </a:r>
                    </a:p>
                  </a:txBody>
                  <a:tcPr marL="68580" marR="68580" marT="34290" marB="34290">
                    <a:solidFill>
                      <a:srgbClr val="00B0F0"/>
                    </a:solidFill>
                  </a:tcPr>
                </a:tc>
                <a:tc>
                  <a:txBody>
                    <a:bodyPr/>
                    <a:lstStyle/>
                    <a:p>
                      <a:pPr algn="ctr"/>
                      <a:r>
                        <a:rPr lang="en-US" sz="1200" b="1" i="0" noProof="0">
                          <a:solidFill>
                            <a:schemeClr val="bg1"/>
                          </a:solidFill>
                          <a:latin typeface="Arial" panose="020B0604020202020204" pitchFamily="34" charset="0"/>
                          <a:cs typeface="Arial" panose="020B0604020202020204" pitchFamily="34" charset="0"/>
                        </a:rPr>
                        <a:t>1 or 2</a:t>
                      </a:r>
                    </a:p>
                  </a:txBody>
                  <a:tcPr marL="68580" marR="68580" marT="34290" marB="34290">
                    <a:solidFill>
                      <a:srgbClr val="FF0000"/>
                    </a:solidFill>
                  </a:tcPr>
                </a:tc>
                <a:extLst>
                  <a:ext uri="{0D108BD9-81ED-4DB2-BD59-A6C34878D82A}">
                    <a16:rowId xmlns:a16="http://schemas.microsoft.com/office/drawing/2014/main" val="247381466"/>
                  </a:ext>
                </a:extLst>
              </a:tr>
              <a:tr h="313780">
                <a:tc>
                  <a:txBody>
                    <a:bodyPr/>
                    <a:lstStyle/>
                    <a:p>
                      <a:r>
                        <a:rPr lang="en-US" sz="1200" b="0" noProof="0">
                          <a:solidFill>
                            <a:schemeClr val="tx1"/>
                          </a:solidFill>
                          <a:latin typeface="Arial"/>
                          <a:cs typeface="Arial"/>
                        </a:rPr>
                        <a:t>Energy (ABC/D)</a:t>
                      </a:r>
                    </a:p>
                  </a:txBody>
                  <a:tcPr marL="68580" marR="68580" marT="34290" marB="34290">
                    <a:solidFill>
                      <a:schemeClr val="bg1">
                        <a:lumMod val="85000"/>
                      </a:schemeClr>
                    </a:solidFill>
                  </a:tcPr>
                </a:tc>
                <a:tc>
                  <a:txBody>
                    <a:bodyPr/>
                    <a:lstStyle/>
                    <a:p>
                      <a:pPr algn="ctr"/>
                      <a:r>
                        <a:rPr lang="en-US" sz="1200" i="0" noProof="0">
                          <a:solidFill>
                            <a:schemeClr val="tx1"/>
                          </a:solidFill>
                          <a:latin typeface="Arial"/>
                          <a:cs typeface="Arial"/>
                        </a:rPr>
                        <a:t>11/12 GeV</a:t>
                      </a:r>
                    </a:p>
                  </a:txBody>
                  <a:tcPr marL="68580" marR="68580" marT="34290" marB="34290">
                    <a:solidFill>
                      <a:schemeClr val="accent2"/>
                    </a:solidFill>
                  </a:tcPr>
                </a:tc>
                <a:tc>
                  <a:txBody>
                    <a:bodyPr/>
                    <a:lstStyle/>
                    <a:p>
                      <a:pPr algn="ctr"/>
                      <a:r>
                        <a:rPr lang="en-US" sz="1200" i="0" noProof="0">
                          <a:solidFill>
                            <a:schemeClr val="tx1"/>
                          </a:solidFill>
                          <a:latin typeface="Arial" panose="020B0604020202020204" pitchFamily="34" charset="0"/>
                          <a:cs typeface="Arial" panose="020B0604020202020204" pitchFamily="34" charset="0"/>
                        </a:rPr>
                        <a:t>11/12 GeV</a:t>
                      </a:r>
                    </a:p>
                  </a:txBody>
                  <a:tcPr marL="68580" marR="68580" marT="34290" marB="34290">
                    <a:solidFill>
                      <a:schemeClr val="accent2"/>
                    </a:solidFill>
                  </a:tcPr>
                </a:tc>
                <a:extLst>
                  <a:ext uri="{0D108BD9-81ED-4DB2-BD59-A6C34878D82A}">
                    <a16:rowId xmlns:a16="http://schemas.microsoft.com/office/drawing/2014/main" val="61413780"/>
                  </a:ext>
                </a:extLst>
              </a:tr>
              <a:tr h="313780">
                <a:tc>
                  <a:txBody>
                    <a:bodyPr/>
                    <a:lstStyle/>
                    <a:p>
                      <a:r>
                        <a:rPr lang="en-US" sz="1200" b="0" noProof="0">
                          <a:solidFill>
                            <a:schemeClr val="tx1"/>
                          </a:solidFill>
                          <a:latin typeface="Arial"/>
                          <a:cs typeface="Arial"/>
                        </a:rPr>
                        <a:t>Beam Repetition</a:t>
                      </a:r>
                    </a:p>
                  </a:txBody>
                  <a:tcPr marL="68580" marR="68580" marT="34290" marB="34290">
                    <a:solidFill>
                      <a:schemeClr val="bg1">
                        <a:lumMod val="85000"/>
                      </a:schemeClr>
                    </a:solidFill>
                  </a:tcPr>
                </a:tc>
                <a:tc>
                  <a:txBody>
                    <a:bodyPr/>
                    <a:lstStyle/>
                    <a:p>
                      <a:pPr algn="ctr"/>
                      <a:r>
                        <a:rPr lang="en-US" sz="1200" i="0" noProof="0">
                          <a:solidFill>
                            <a:schemeClr val="tx1"/>
                          </a:solidFill>
                          <a:latin typeface="Arial"/>
                          <a:cs typeface="Arial"/>
                        </a:rPr>
                        <a:t>249.5/499 MHz</a:t>
                      </a:r>
                    </a:p>
                  </a:txBody>
                  <a:tcPr marL="68580" marR="68580" marT="34290" marB="34290">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0" noProof="0">
                          <a:solidFill>
                            <a:schemeClr val="tx1"/>
                          </a:solidFill>
                          <a:latin typeface="Arial" panose="020B0604020202020204" pitchFamily="34" charset="0"/>
                          <a:cs typeface="Arial" panose="020B0604020202020204" pitchFamily="34" charset="0"/>
                        </a:rPr>
                        <a:t>249.5/499 MHz</a:t>
                      </a:r>
                    </a:p>
                  </a:txBody>
                  <a:tcPr marL="68580" marR="68580" marT="34290" marB="34290">
                    <a:solidFill>
                      <a:schemeClr val="accent2"/>
                    </a:solidFill>
                  </a:tcPr>
                </a:tc>
                <a:extLst>
                  <a:ext uri="{0D108BD9-81ED-4DB2-BD59-A6C34878D82A}">
                    <a16:rowId xmlns:a16="http://schemas.microsoft.com/office/drawing/2014/main" val="3161319955"/>
                  </a:ext>
                </a:extLst>
              </a:tr>
              <a:tr h="313780">
                <a:tc>
                  <a:txBody>
                    <a:bodyPr/>
                    <a:lstStyle/>
                    <a:p>
                      <a:r>
                        <a:rPr lang="en-US" sz="1200" b="0" noProof="0">
                          <a:solidFill>
                            <a:schemeClr val="tx1"/>
                          </a:solidFill>
                          <a:latin typeface="Arial"/>
                          <a:cs typeface="Arial"/>
                        </a:rPr>
                        <a:t>Duty Factor</a:t>
                      </a:r>
                    </a:p>
                  </a:txBody>
                  <a:tcPr marL="68580" marR="68580" marT="34290" marB="34290">
                    <a:solidFill>
                      <a:schemeClr val="bg1">
                        <a:lumMod val="85000"/>
                      </a:schemeClr>
                    </a:solidFill>
                  </a:tcPr>
                </a:tc>
                <a:tc>
                  <a:txBody>
                    <a:bodyPr/>
                    <a:lstStyle/>
                    <a:p>
                      <a:pPr algn="ctr"/>
                      <a:r>
                        <a:rPr lang="en-US" sz="1200" i="0" noProof="0">
                          <a:solidFill>
                            <a:schemeClr val="tx1"/>
                          </a:solidFill>
                          <a:latin typeface="Arial" panose="020B0604020202020204" pitchFamily="34" charset="0"/>
                          <a:cs typeface="Arial" panose="020B0604020202020204" pitchFamily="34" charset="0"/>
                        </a:rPr>
                        <a:t>100% cw</a:t>
                      </a:r>
                    </a:p>
                  </a:txBody>
                  <a:tcPr marL="68580" marR="68580" marT="34290" marB="34290">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0" noProof="0">
                          <a:solidFill>
                            <a:schemeClr val="tx1"/>
                          </a:solidFill>
                          <a:latin typeface="Arial" panose="020B0604020202020204" pitchFamily="34" charset="0"/>
                          <a:cs typeface="Arial" panose="020B0604020202020204" pitchFamily="34" charset="0"/>
                        </a:rPr>
                        <a:t>100% cw</a:t>
                      </a:r>
                    </a:p>
                  </a:txBody>
                  <a:tcPr marL="68580" marR="68580" marT="34290" marB="34290">
                    <a:solidFill>
                      <a:schemeClr val="accent2"/>
                    </a:solidFill>
                  </a:tcPr>
                </a:tc>
                <a:extLst>
                  <a:ext uri="{0D108BD9-81ED-4DB2-BD59-A6C34878D82A}">
                    <a16:rowId xmlns:a16="http://schemas.microsoft.com/office/drawing/2014/main" val="3807270693"/>
                  </a:ext>
                </a:extLst>
              </a:tr>
              <a:tr h="313780">
                <a:tc>
                  <a:txBody>
                    <a:bodyPr/>
                    <a:lstStyle/>
                    <a:p>
                      <a:r>
                        <a:rPr lang="en-US" sz="1200" b="0" noProof="0">
                          <a:solidFill>
                            <a:schemeClr val="tx1"/>
                          </a:solidFill>
                          <a:latin typeface="Arial"/>
                          <a:cs typeface="Arial"/>
                        </a:rPr>
                        <a:t>Unpolarized Intensity</a:t>
                      </a:r>
                    </a:p>
                  </a:txBody>
                  <a:tcPr marL="68580" marR="68580" marT="34290" marB="34290">
                    <a:solidFill>
                      <a:schemeClr val="bg1">
                        <a:lumMod val="85000"/>
                      </a:schemeClr>
                    </a:solidFill>
                  </a:tcPr>
                </a:tc>
                <a:tc>
                  <a:txBody>
                    <a:bodyPr/>
                    <a:lstStyle/>
                    <a:p>
                      <a:pPr algn="ctr"/>
                      <a:r>
                        <a:rPr lang="en-US" sz="1200" i="0" noProof="0">
                          <a:solidFill>
                            <a:schemeClr val="bg1"/>
                          </a:solidFill>
                          <a:latin typeface="Arial"/>
                          <a:cs typeface="Arial"/>
                        </a:rPr>
                        <a:t>170 </a:t>
                      </a:r>
                      <a:r>
                        <a:rPr lang="en-US" sz="1200" b="0" i="0" noProof="0">
                          <a:solidFill>
                            <a:schemeClr val="bg1"/>
                          </a:solidFill>
                          <a:latin typeface="Arial"/>
                          <a:cs typeface="Arial"/>
                        </a:rPr>
                        <a:t>µ</a:t>
                      </a:r>
                      <a:r>
                        <a:rPr lang="en-US" sz="1200" i="0" noProof="0">
                          <a:solidFill>
                            <a:schemeClr val="bg1"/>
                          </a:solidFill>
                          <a:latin typeface="Arial"/>
                          <a:cs typeface="Arial"/>
                        </a:rPr>
                        <a:t>A</a:t>
                      </a:r>
                    </a:p>
                  </a:txBody>
                  <a:tcPr marL="68580" marR="68580" marT="34290" marB="34290">
                    <a:solidFill>
                      <a:srgbClr val="00B0F0"/>
                    </a:solidFill>
                  </a:tcPr>
                </a:tc>
                <a:tc>
                  <a:txBody>
                    <a:bodyPr/>
                    <a:lstStyle/>
                    <a:p>
                      <a:pPr algn="ctr"/>
                      <a:r>
                        <a:rPr lang="en-US" sz="1200" b="1" i="0" noProof="0">
                          <a:solidFill>
                            <a:schemeClr val="bg1"/>
                          </a:solidFill>
                          <a:latin typeface="Arial"/>
                          <a:cs typeface="Arial"/>
                        </a:rPr>
                        <a:t>&gt; 1 µA</a:t>
                      </a:r>
                      <a:endParaRPr lang="en-US" sz="1200" b="1" i="0" noProof="0">
                        <a:solidFill>
                          <a:schemeClr val="bg1"/>
                        </a:solidFill>
                        <a:latin typeface="Arial" panose="020B0604020202020204" pitchFamily="34" charset="0"/>
                        <a:cs typeface="Arial" panose="020B0604020202020204" pitchFamily="34" charset="0"/>
                      </a:endParaRPr>
                    </a:p>
                  </a:txBody>
                  <a:tcPr marL="68580" marR="68580" marT="34290" marB="34290">
                    <a:solidFill>
                      <a:srgbClr val="FF0000"/>
                    </a:solidFill>
                  </a:tcPr>
                </a:tc>
                <a:extLst>
                  <a:ext uri="{0D108BD9-81ED-4DB2-BD59-A6C34878D82A}">
                    <a16:rowId xmlns:a16="http://schemas.microsoft.com/office/drawing/2014/main" val="1727597295"/>
                  </a:ext>
                </a:extLst>
              </a:tr>
              <a:tr h="313780">
                <a:tc>
                  <a:txBody>
                    <a:bodyPr/>
                    <a:lstStyle/>
                    <a:p>
                      <a:r>
                        <a:rPr lang="en-US" sz="1200" b="0" noProof="0">
                          <a:solidFill>
                            <a:schemeClr val="tx1"/>
                          </a:solidFill>
                          <a:latin typeface="Arial"/>
                          <a:cs typeface="Arial"/>
                        </a:rPr>
                        <a:t>Polarized Intensity</a:t>
                      </a:r>
                    </a:p>
                  </a:txBody>
                  <a:tcPr marL="68580" marR="68580" marT="34290" marB="34290">
                    <a:solidFill>
                      <a:schemeClr val="bg1">
                        <a:lumMod val="85000"/>
                      </a:schemeClr>
                    </a:solidFill>
                  </a:tcPr>
                </a:tc>
                <a:tc>
                  <a:txBody>
                    <a:bodyPr/>
                    <a:lstStyle/>
                    <a:p>
                      <a:pPr algn="ctr"/>
                      <a:r>
                        <a:rPr lang="en-US" sz="1200" i="0" noProof="0">
                          <a:solidFill>
                            <a:schemeClr val="bg1"/>
                          </a:solidFill>
                          <a:latin typeface="Arial"/>
                          <a:cs typeface="Arial"/>
                        </a:rPr>
                        <a:t>170 </a:t>
                      </a:r>
                      <a:r>
                        <a:rPr lang="en-US" sz="1200" b="0" i="0" noProof="0">
                          <a:solidFill>
                            <a:schemeClr val="bg1"/>
                          </a:solidFill>
                          <a:latin typeface="Arial"/>
                          <a:cs typeface="Arial"/>
                        </a:rPr>
                        <a:t>µ</a:t>
                      </a:r>
                      <a:r>
                        <a:rPr lang="en-US" sz="1200" i="0" noProof="0">
                          <a:solidFill>
                            <a:schemeClr val="bg1"/>
                          </a:solidFill>
                          <a:latin typeface="Arial"/>
                          <a:cs typeface="Arial"/>
                        </a:rPr>
                        <a:t>A</a:t>
                      </a:r>
                    </a:p>
                  </a:txBody>
                  <a:tcPr marL="68580" marR="68580" marT="34290" marB="34290">
                    <a:solidFill>
                      <a:srgbClr val="00B0F0"/>
                    </a:solidFill>
                  </a:tcPr>
                </a:tc>
                <a:tc>
                  <a:txBody>
                    <a:bodyPr/>
                    <a:lstStyle/>
                    <a:p>
                      <a:pPr algn="ctr"/>
                      <a:r>
                        <a:rPr lang="en-US" sz="1200" b="1" i="0" noProof="0">
                          <a:solidFill>
                            <a:schemeClr val="bg1"/>
                          </a:solidFill>
                          <a:latin typeface="Arial" panose="020B0604020202020204" pitchFamily="34" charset="0"/>
                          <a:cs typeface="Arial" panose="020B0604020202020204" pitchFamily="34" charset="0"/>
                        </a:rPr>
                        <a:t>&gt; 50 nA</a:t>
                      </a:r>
                    </a:p>
                  </a:txBody>
                  <a:tcPr marL="68580" marR="68580" marT="34290" marB="34290">
                    <a:solidFill>
                      <a:srgbClr val="FF0000"/>
                    </a:solidFill>
                  </a:tcPr>
                </a:tc>
                <a:extLst>
                  <a:ext uri="{0D108BD9-81ED-4DB2-BD59-A6C34878D82A}">
                    <a16:rowId xmlns:a16="http://schemas.microsoft.com/office/drawing/2014/main" val="196301585"/>
                  </a:ext>
                </a:extLst>
              </a:tr>
              <a:tr h="313780">
                <a:tc>
                  <a:txBody>
                    <a:bodyPr/>
                    <a:lstStyle/>
                    <a:p>
                      <a:r>
                        <a:rPr lang="en-US" sz="1200" b="0" noProof="0">
                          <a:solidFill>
                            <a:schemeClr val="tx1"/>
                          </a:solidFill>
                          <a:latin typeface="Arial"/>
                          <a:cs typeface="Arial"/>
                        </a:rPr>
                        <a:t>Beam Polarization</a:t>
                      </a:r>
                    </a:p>
                  </a:txBody>
                  <a:tcPr marL="68580" marR="68580" marT="34290" marB="34290">
                    <a:solidFill>
                      <a:schemeClr val="bg1">
                        <a:lumMod val="85000"/>
                      </a:schemeClr>
                    </a:solidFill>
                  </a:tcPr>
                </a:tc>
                <a:tc>
                  <a:txBody>
                    <a:bodyPr/>
                    <a:lstStyle/>
                    <a:p>
                      <a:pPr algn="ctr"/>
                      <a:r>
                        <a:rPr lang="en-US" sz="1200" i="0" noProof="0">
                          <a:solidFill>
                            <a:schemeClr val="bg1"/>
                          </a:solidFill>
                          <a:latin typeface="Arial"/>
                          <a:cs typeface="Arial"/>
                        </a:rPr>
                        <a:t>&gt; 85%</a:t>
                      </a:r>
                    </a:p>
                  </a:txBody>
                  <a:tcPr marL="68580" marR="68580" marT="34290" marB="34290">
                    <a:solidFill>
                      <a:srgbClr val="00B0F0"/>
                    </a:solidFill>
                  </a:tcPr>
                </a:tc>
                <a:tc>
                  <a:txBody>
                    <a:bodyPr/>
                    <a:lstStyle/>
                    <a:p>
                      <a:pPr algn="ctr"/>
                      <a:r>
                        <a:rPr lang="en-US" sz="1200" b="1" i="0" noProof="0">
                          <a:solidFill>
                            <a:schemeClr val="bg1"/>
                          </a:solidFill>
                          <a:latin typeface="Arial" panose="020B0604020202020204" pitchFamily="34" charset="0"/>
                          <a:cs typeface="Arial" panose="020B0604020202020204" pitchFamily="34" charset="0"/>
                        </a:rPr>
                        <a:t>&gt; 60%</a:t>
                      </a:r>
                    </a:p>
                  </a:txBody>
                  <a:tcPr marL="68580" marR="68580" marT="34290" marB="34290">
                    <a:solidFill>
                      <a:srgbClr val="FF0000"/>
                    </a:solidFill>
                  </a:tcPr>
                </a:tc>
                <a:extLst>
                  <a:ext uri="{0D108BD9-81ED-4DB2-BD59-A6C34878D82A}">
                    <a16:rowId xmlns:a16="http://schemas.microsoft.com/office/drawing/2014/main" val="2674325663"/>
                  </a:ext>
                </a:extLst>
              </a:tr>
              <a:tr h="313780">
                <a:tc>
                  <a:txBody>
                    <a:bodyPr/>
                    <a:lstStyle/>
                    <a:p>
                      <a:r>
                        <a:rPr lang="en-US" sz="1200" b="0" noProof="0">
                          <a:solidFill>
                            <a:schemeClr val="tx1"/>
                          </a:solidFill>
                          <a:latin typeface="Arial" panose="020B0604020202020204" pitchFamily="34" charset="0"/>
                          <a:cs typeface="Arial" panose="020B0604020202020204" pitchFamily="34" charset="0"/>
                        </a:rPr>
                        <a:t>Fast/Slow Helicity Reversal</a:t>
                      </a:r>
                    </a:p>
                  </a:txBody>
                  <a:tcPr marL="68580" marR="68580" marT="34290" marB="34290">
                    <a:solidFill>
                      <a:schemeClr val="bg1">
                        <a:lumMod val="85000"/>
                      </a:schemeClr>
                    </a:solidFill>
                  </a:tcPr>
                </a:tc>
                <a:tc>
                  <a:txBody>
                    <a:bodyPr/>
                    <a:lstStyle/>
                    <a:p>
                      <a:pPr algn="ctr"/>
                      <a:r>
                        <a:rPr lang="en-US" sz="1200" i="0" noProof="0">
                          <a:solidFill>
                            <a:schemeClr val="tx1"/>
                          </a:solidFill>
                          <a:latin typeface="Arial"/>
                          <a:cs typeface="Arial"/>
                        </a:rPr>
                        <a:t>1920 Hz/Yes</a:t>
                      </a:r>
                    </a:p>
                  </a:txBody>
                  <a:tcPr marL="68580" marR="68580" marT="34290" marB="34290">
                    <a:solidFill>
                      <a:schemeClr val="accent2"/>
                    </a:solidFill>
                  </a:tcPr>
                </a:tc>
                <a:tc>
                  <a:txBody>
                    <a:bodyPr/>
                    <a:lstStyle/>
                    <a:p>
                      <a:pPr algn="ctr"/>
                      <a:r>
                        <a:rPr lang="en-US" sz="1200" i="0" noProof="0" dirty="0">
                          <a:solidFill>
                            <a:schemeClr val="tx1"/>
                          </a:solidFill>
                          <a:latin typeface="Arial" panose="020B0604020202020204" pitchFamily="34" charset="0"/>
                          <a:cs typeface="Arial" panose="020B0604020202020204" pitchFamily="34" charset="0"/>
                        </a:rPr>
                        <a:t>1920 Hz/Yes</a:t>
                      </a:r>
                    </a:p>
                  </a:txBody>
                  <a:tcPr marL="68580" marR="68580" marT="34290" marB="34290">
                    <a:solidFill>
                      <a:schemeClr val="accent2"/>
                    </a:solidFill>
                  </a:tcPr>
                </a:tc>
                <a:extLst>
                  <a:ext uri="{0D108BD9-81ED-4DB2-BD59-A6C34878D82A}">
                    <a16:rowId xmlns:a16="http://schemas.microsoft.com/office/drawing/2014/main" val="53903067"/>
                  </a:ext>
                </a:extLst>
              </a:tr>
            </a:tbl>
          </a:graphicData>
        </a:graphic>
      </p:graphicFrame>
    </p:spTree>
    <p:extLst>
      <p:ext uri="{BB962C8B-B14F-4D97-AF65-F5344CB8AC3E}">
        <p14:creationId xmlns:p14="http://schemas.microsoft.com/office/powerpoint/2010/main" val="2500544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EC269-D76F-4142-8915-D683B9AB9A4B}"/>
              </a:ext>
            </a:extLst>
          </p:cNvPr>
          <p:cNvSpPr>
            <a:spLocks noGrp="1"/>
          </p:cNvSpPr>
          <p:nvPr>
            <p:ph type="title"/>
          </p:nvPr>
        </p:nvSpPr>
        <p:spPr/>
        <p:txBody>
          <a:bodyPr/>
          <a:lstStyle/>
          <a:p>
            <a:r>
              <a:rPr lang="en-US" b="0" dirty="0">
                <a:solidFill>
                  <a:schemeClr val="accent1"/>
                </a:solidFill>
              </a:rPr>
              <a:t>(c1) Approved Positron Science program</a:t>
            </a:r>
          </a:p>
        </p:txBody>
      </p:sp>
      <p:sp>
        <p:nvSpPr>
          <p:cNvPr id="3" name="Slide Number Placeholder 2">
            <a:extLst>
              <a:ext uri="{FF2B5EF4-FFF2-40B4-BE49-F238E27FC236}">
                <a16:creationId xmlns:a16="http://schemas.microsoft.com/office/drawing/2014/main" id="{3300995A-FF56-D04C-8385-A838AD1607E0}"/>
              </a:ext>
            </a:extLst>
          </p:cNvPr>
          <p:cNvSpPr>
            <a:spLocks noGrp="1"/>
          </p:cNvSpPr>
          <p:nvPr>
            <p:ph type="sldNum" sz="quarter" idx="12"/>
          </p:nvPr>
        </p:nvSpPr>
        <p:spPr/>
        <p:txBody>
          <a:bodyPr/>
          <a:lstStyle/>
          <a:p>
            <a:pPr defTabSz="685800">
              <a:defRPr/>
            </a:pPr>
            <a:fld id="{07E1C93C-5050-FC42-8F10-D22D4F119D13}" type="slidenum">
              <a:rPr lang="en-US" smtClean="0">
                <a:solidFill>
                  <a:srgbClr val="000000"/>
                </a:solidFill>
              </a:rPr>
              <a:pPr defTabSz="685800">
                <a:defRPr/>
              </a:pPr>
              <a:t>6</a:t>
            </a:fld>
            <a:endParaRPr lang="en-US" dirty="0">
              <a:solidFill>
                <a:srgbClr val="000000"/>
              </a:solidFill>
            </a:endParaRPr>
          </a:p>
        </p:txBody>
      </p:sp>
      <p:sp>
        <p:nvSpPr>
          <p:cNvPr id="4" name="Footer Placeholder 3">
            <a:extLst>
              <a:ext uri="{FF2B5EF4-FFF2-40B4-BE49-F238E27FC236}">
                <a16:creationId xmlns:a16="http://schemas.microsoft.com/office/drawing/2014/main" id="{1989445E-04C3-8945-B506-7AD0F79EF453}"/>
              </a:ext>
            </a:extLst>
          </p:cNvPr>
          <p:cNvSpPr>
            <a:spLocks noGrp="1"/>
          </p:cNvSpPr>
          <p:nvPr>
            <p:ph type="ftr" sz="quarter" idx="11"/>
          </p:nvPr>
        </p:nvSpPr>
        <p:spPr/>
        <p:txBody>
          <a:bodyPr/>
          <a:lstStyle/>
          <a:p>
            <a:pPr defTabSz="685800">
              <a:defRPr/>
            </a:pPr>
            <a:r>
              <a:rPr lang="en-US" sz="825">
                <a:solidFill>
                  <a:srgbClr val="000000"/>
                </a:solidFill>
                <a:latin typeface="Arial" charset="0"/>
                <a:cs typeface="+mn-cs"/>
              </a:rPr>
              <a:t>Physics Colloquium ODU 4 October 2022</a:t>
            </a:r>
            <a:endParaRPr lang="en-US" sz="825" dirty="0">
              <a:solidFill>
                <a:srgbClr val="000000"/>
              </a:solidFill>
              <a:latin typeface="Arial" charset="0"/>
              <a:cs typeface="+mn-cs"/>
            </a:endParaRPr>
          </a:p>
        </p:txBody>
      </p:sp>
      <p:pic>
        <p:nvPicPr>
          <p:cNvPr id="11" name="Picture 10">
            <a:extLst>
              <a:ext uri="{FF2B5EF4-FFF2-40B4-BE49-F238E27FC236}">
                <a16:creationId xmlns:a16="http://schemas.microsoft.com/office/drawing/2014/main" id="{63E79281-0AE9-3841-8175-8F8AFC477B90}"/>
              </a:ext>
            </a:extLst>
          </p:cNvPr>
          <p:cNvPicPr>
            <a:picLocks noChangeAspect="1"/>
          </p:cNvPicPr>
          <p:nvPr/>
        </p:nvPicPr>
        <p:blipFill>
          <a:blip r:embed="rId2"/>
          <a:stretch>
            <a:fillRect/>
          </a:stretch>
        </p:blipFill>
        <p:spPr>
          <a:xfrm>
            <a:off x="-548640" y="1060704"/>
            <a:ext cx="10369868" cy="8670444"/>
          </a:xfrm>
          <a:prstGeom prst="rect">
            <a:avLst/>
          </a:prstGeom>
        </p:spPr>
      </p:pic>
      <p:sp>
        <p:nvSpPr>
          <p:cNvPr id="12" name="TextBox 11">
            <a:extLst>
              <a:ext uri="{FF2B5EF4-FFF2-40B4-BE49-F238E27FC236}">
                <a16:creationId xmlns:a16="http://schemas.microsoft.com/office/drawing/2014/main" id="{3EDE1363-8375-054E-A454-5552D1AC52B8}"/>
              </a:ext>
            </a:extLst>
          </p:cNvPr>
          <p:cNvSpPr txBox="1"/>
          <p:nvPr/>
        </p:nvSpPr>
        <p:spPr>
          <a:xfrm>
            <a:off x="512064" y="1060704"/>
            <a:ext cx="6790944" cy="461665"/>
          </a:xfrm>
          <a:prstGeom prst="rect">
            <a:avLst/>
          </a:prstGeom>
          <a:noFill/>
        </p:spPr>
        <p:txBody>
          <a:bodyPr wrap="square" rtlCol="0">
            <a:spAutoFit/>
          </a:bodyPr>
          <a:lstStyle/>
          <a:p>
            <a:r>
              <a:rPr lang="en-US" sz="2400" i="1" dirty="0"/>
              <a:t>6 Experiments, 10+ LOIs, even more ideas!</a:t>
            </a:r>
          </a:p>
        </p:txBody>
      </p:sp>
      <p:sp>
        <p:nvSpPr>
          <p:cNvPr id="13" name="TextBox 12">
            <a:extLst>
              <a:ext uri="{FF2B5EF4-FFF2-40B4-BE49-F238E27FC236}">
                <a16:creationId xmlns:a16="http://schemas.microsoft.com/office/drawing/2014/main" id="{4AF4A3ED-9C98-0C44-97C2-F84BC3ED1051}"/>
              </a:ext>
            </a:extLst>
          </p:cNvPr>
          <p:cNvSpPr txBox="1"/>
          <p:nvPr/>
        </p:nvSpPr>
        <p:spPr>
          <a:xfrm>
            <a:off x="282696" y="5395926"/>
            <a:ext cx="7888224" cy="369332"/>
          </a:xfrm>
          <a:prstGeom prst="rect">
            <a:avLst/>
          </a:prstGeom>
          <a:noFill/>
        </p:spPr>
        <p:txBody>
          <a:bodyPr wrap="square" rtlCol="0">
            <a:spAutoFit/>
          </a:bodyPr>
          <a:lstStyle/>
          <a:p>
            <a:r>
              <a:rPr lang="en-US" dirty="0"/>
              <a:t>The </a:t>
            </a:r>
            <a:r>
              <a:rPr lang="en-US" dirty="0" err="1"/>
              <a:t>JLab</a:t>
            </a:r>
            <a:r>
              <a:rPr lang="en-US" dirty="0"/>
              <a:t> Positron Working Group offers review for new experimental proposals. </a:t>
            </a:r>
            <a:endParaRPr lang="en-US" sz="2400" dirty="0">
              <a:effectLst/>
            </a:endParaRPr>
          </a:p>
        </p:txBody>
      </p:sp>
      <p:sp>
        <p:nvSpPr>
          <p:cNvPr id="8" name="TextBox 7">
            <a:extLst>
              <a:ext uri="{FF2B5EF4-FFF2-40B4-BE49-F238E27FC236}">
                <a16:creationId xmlns:a16="http://schemas.microsoft.com/office/drawing/2014/main" id="{851AC84D-28BD-5348-ADCA-F3AB98FD2E3D}"/>
              </a:ext>
            </a:extLst>
          </p:cNvPr>
          <p:cNvSpPr txBox="1"/>
          <p:nvPr/>
        </p:nvSpPr>
        <p:spPr>
          <a:xfrm>
            <a:off x="375975" y="4359212"/>
            <a:ext cx="8328677" cy="584775"/>
          </a:xfrm>
          <a:prstGeom prst="rect">
            <a:avLst/>
          </a:prstGeom>
          <a:noFill/>
        </p:spPr>
        <p:txBody>
          <a:bodyPr wrap="square" rtlCol="0">
            <a:spAutoFit/>
          </a:bodyPr>
          <a:lstStyle/>
          <a:p>
            <a:pPr algn="ctr" defTabSz="685800">
              <a:spcBef>
                <a:spcPts val="450"/>
              </a:spcBef>
            </a:pPr>
            <a:r>
              <a:rPr lang="en-US" sz="1600" b="1" dirty="0">
                <a:solidFill>
                  <a:srgbClr val="C00000"/>
                </a:solidFill>
                <a:latin typeface="Arial" panose="020B0604020202020204" pitchFamily="34" charset="0"/>
                <a:cs typeface="Arial" panose="020B0604020202020204" pitchFamily="34" charset="0"/>
              </a:rPr>
              <a:t>Approved 210 days Hall B &amp; 202 days in Hall C for 357 total PAC days</a:t>
            </a:r>
          </a:p>
          <a:p>
            <a:pPr algn="ctr" defTabSz="685800"/>
            <a:r>
              <a:rPr lang="en-US" sz="1600" dirty="0">
                <a:solidFill>
                  <a:srgbClr val="000000"/>
                </a:solidFill>
                <a:latin typeface="Arial" panose="020B0604020202020204" pitchFamily="34" charset="0"/>
                <a:cs typeface="Arial" panose="020B0604020202020204" pitchFamily="34" charset="0"/>
              </a:rPr>
              <a:t>(PAC day = two calendar day) </a:t>
            </a:r>
          </a:p>
        </p:txBody>
      </p:sp>
    </p:spTree>
    <p:extLst>
      <p:ext uri="{BB962C8B-B14F-4D97-AF65-F5344CB8AC3E}">
        <p14:creationId xmlns:p14="http://schemas.microsoft.com/office/powerpoint/2010/main" val="1302609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2517F69-AF7A-4E8C-B5E9-858D82B0C46D}"/>
              </a:ext>
            </a:extLst>
          </p:cNvPr>
          <p:cNvPicPr>
            <a:picLocks noChangeAspect="1"/>
          </p:cNvPicPr>
          <p:nvPr/>
        </p:nvPicPr>
        <p:blipFill>
          <a:blip r:embed="rId2"/>
          <a:stretch>
            <a:fillRect/>
          </a:stretch>
        </p:blipFill>
        <p:spPr>
          <a:xfrm>
            <a:off x="549511" y="4871779"/>
            <a:ext cx="1055981" cy="759248"/>
          </a:xfrm>
          <a:prstGeom prst="rect">
            <a:avLst/>
          </a:prstGeom>
        </p:spPr>
      </p:pic>
      <p:sp>
        <p:nvSpPr>
          <p:cNvPr id="2" name="Title 1">
            <a:extLst>
              <a:ext uri="{FF2B5EF4-FFF2-40B4-BE49-F238E27FC236}">
                <a16:creationId xmlns:a16="http://schemas.microsoft.com/office/drawing/2014/main" id="{A1862A78-0C39-D0E0-FD58-E65632D1BCE9}"/>
              </a:ext>
            </a:extLst>
          </p:cNvPr>
          <p:cNvSpPr>
            <a:spLocks noGrp="1"/>
          </p:cNvSpPr>
          <p:nvPr>
            <p:ph type="title"/>
          </p:nvPr>
        </p:nvSpPr>
        <p:spPr/>
        <p:txBody>
          <a:bodyPr/>
          <a:lstStyle/>
          <a:p>
            <a:r>
              <a:rPr lang="en-US" dirty="0"/>
              <a:t>Ce</a:t>
            </a:r>
            <a:r>
              <a:rPr lang="en-US" baseline="30000" dirty="0"/>
              <a:t>+</a:t>
            </a:r>
            <a:r>
              <a:rPr lang="en-US" dirty="0"/>
              <a:t>BAF Working Group</a:t>
            </a:r>
          </a:p>
        </p:txBody>
      </p:sp>
      <p:sp>
        <p:nvSpPr>
          <p:cNvPr id="6" name="TextBox 5">
            <a:extLst>
              <a:ext uri="{FF2B5EF4-FFF2-40B4-BE49-F238E27FC236}">
                <a16:creationId xmlns:a16="http://schemas.microsoft.com/office/drawing/2014/main" id="{D0233B7F-2515-5708-4C57-0E6BCE961BBF}"/>
              </a:ext>
            </a:extLst>
          </p:cNvPr>
          <p:cNvSpPr txBox="1"/>
          <p:nvPr/>
        </p:nvSpPr>
        <p:spPr>
          <a:xfrm>
            <a:off x="157687" y="991662"/>
            <a:ext cx="8766842" cy="2146742"/>
          </a:xfrm>
          <a:prstGeom prst="rect">
            <a:avLst/>
          </a:prstGeom>
          <a:noFill/>
        </p:spPr>
        <p:txBody>
          <a:bodyPr wrap="square" rtlCol="0">
            <a:spAutoFit/>
          </a:bodyPr>
          <a:lstStyle/>
          <a:p>
            <a:pPr>
              <a:spcBef>
                <a:spcPts val="450"/>
              </a:spcBef>
            </a:pPr>
            <a:r>
              <a:rPr lang="en-US" sz="1400" dirty="0">
                <a:latin typeface="Arial" panose="020B0604020202020204" pitchFamily="34" charset="0"/>
                <a:cs typeface="Arial" panose="020B0604020202020204" pitchFamily="34" charset="0"/>
              </a:rPr>
              <a:t>I would like to acknowledge members of the </a:t>
            </a:r>
            <a:r>
              <a:rPr lang="en-US" sz="1400" b="1" dirty="0">
                <a:solidFill>
                  <a:srgbClr val="C00000"/>
                </a:solidFill>
                <a:latin typeface="Arial" panose="020B0604020202020204" pitchFamily="34" charset="0"/>
                <a:cs typeface="Arial" panose="020B0604020202020204" pitchFamily="34" charset="0"/>
              </a:rPr>
              <a:t>Ce</a:t>
            </a:r>
            <a:r>
              <a:rPr lang="en-US" sz="1400" b="1" baseline="30000" dirty="0">
                <a:solidFill>
                  <a:srgbClr val="C00000"/>
                </a:solidFill>
                <a:latin typeface="Arial" panose="020B0604020202020204" pitchFamily="34" charset="0"/>
                <a:cs typeface="Arial" panose="020B0604020202020204" pitchFamily="34" charset="0"/>
              </a:rPr>
              <a:t>+</a:t>
            </a:r>
            <a:r>
              <a:rPr lang="en-US" sz="1400" b="1" dirty="0">
                <a:solidFill>
                  <a:srgbClr val="C00000"/>
                </a:solidFill>
                <a:latin typeface="Arial" panose="020B0604020202020204" pitchFamily="34" charset="0"/>
                <a:cs typeface="Arial" panose="020B0604020202020204" pitchFamily="34" charset="0"/>
              </a:rPr>
              <a:t>BAF Working Group</a:t>
            </a:r>
            <a:r>
              <a:rPr lang="en-US" sz="1400" dirty="0">
                <a:latin typeface="Arial" panose="020B0604020202020204" pitchFamily="34" charset="0"/>
                <a:cs typeface="Arial" panose="020B0604020202020204" pitchFamily="34" charset="0"/>
              </a:rPr>
              <a:t>, the </a:t>
            </a:r>
            <a:r>
              <a:rPr lang="en-US" sz="1400" b="1" dirty="0">
                <a:solidFill>
                  <a:srgbClr val="C00000"/>
                </a:solidFill>
                <a:latin typeface="Arial" panose="020B0604020202020204" pitchFamily="34" charset="0"/>
                <a:cs typeface="Arial" panose="020B0604020202020204" pitchFamily="34" charset="0"/>
              </a:rPr>
              <a:t>Jefferson Lab Positron Working Group</a:t>
            </a:r>
            <a:r>
              <a:rPr lang="en-US" sz="1400" dirty="0">
                <a:latin typeface="Arial" panose="020B0604020202020204" pitchFamily="34" charset="0"/>
                <a:cs typeface="Arial" panose="020B0604020202020204" pitchFamily="34" charset="0"/>
              </a:rPr>
              <a:t>, the </a:t>
            </a:r>
            <a:r>
              <a:rPr lang="en-US" sz="1400" b="1" dirty="0">
                <a:solidFill>
                  <a:srgbClr val="C00000"/>
                </a:solidFill>
                <a:latin typeface="Arial" panose="020B0604020202020204" pitchFamily="34" charset="0"/>
                <a:cs typeface="Arial" panose="020B0604020202020204" pitchFamily="34" charset="0"/>
              </a:rPr>
              <a:t>DOE industry partner </a:t>
            </a:r>
            <a:r>
              <a:rPr lang="en-US" sz="1400" b="1" dirty="0" err="1">
                <a:solidFill>
                  <a:srgbClr val="C00000"/>
                </a:solidFill>
                <a:latin typeface="Arial" panose="020B0604020202020204" pitchFamily="34" charset="0"/>
                <a:cs typeface="Arial" panose="020B0604020202020204" pitchFamily="34" charset="0"/>
              </a:rPr>
              <a:t>Xelera</a:t>
            </a:r>
            <a:r>
              <a:rPr lang="en-US" sz="1400" dirty="0">
                <a:latin typeface="Arial" panose="020B0604020202020204" pitchFamily="34" charset="0"/>
                <a:cs typeface="Arial" panose="020B0604020202020204" pitchFamily="34" charset="0"/>
              </a:rPr>
              <a:t>, members of the </a:t>
            </a:r>
            <a:r>
              <a:rPr lang="en-US" sz="1400" b="1" dirty="0">
                <a:solidFill>
                  <a:srgbClr val="C00000"/>
                </a:solidFill>
                <a:latin typeface="Arial" panose="020B0604020202020204" pitchFamily="34" charset="0"/>
                <a:cs typeface="Arial" panose="020B0604020202020204" pitchFamily="34" charset="0"/>
              </a:rPr>
              <a:t>DOE US-Japan HEP Collaboration, </a:t>
            </a:r>
            <a:r>
              <a:rPr lang="en-US" sz="1400" dirty="0">
                <a:latin typeface="Arial" panose="020B0604020202020204" pitchFamily="34" charset="0"/>
                <a:cs typeface="Arial" panose="020B0604020202020204" pitchFamily="34" charset="0"/>
              </a:rPr>
              <a:t>and collaborators at</a:t>
            </a:r>
            <a:r>
              <a:rPr lang="en-US" sz="1400" b="1" dirty="0">
                <a:solidFill>
                  <a:srgbClr val="C00000"/>
                </a:solidFill>
                <a:latin typeface="Arial" panose="020B0604020202020204" pitchFamily="34" charset="0"/>
                <a:cs typeface="Arial" panose="020B0604020202020204" pitchFamily="34" charset="0"/>
              </a:rPr>
              <a:t> Universities and National Labs </a:t>
            </a:r>
            <a:r>
              <a:rPr lang="en-US" sz="1400" dirty="0">
                <a:latin typeface="Arial" panose="020B0604020202020204" pitchFamily="34" charset="0"/>
                <a:cs typeface="Arial" panose="020B0604020202020204" pitchFamily="34" charset="0"/>
              </a:rPr>
              <a:t>which contribute to the positron R&amp;D effort.</a:t>
            </a:r>
          </a:p>
          <a:p>
            <a:pPr algn="ctr">
              <a:spcBef>
                <a:spcPts val="900"/>
              </a:spcBef>
            </a:pPr>
            <a:r>
              <a:rPr lang="en-US" sz="1400" dirty="0">
                <a:latin typeface="Arial" panose="020B0604020202020204" pitchFamily="34" charset="0"/>
                <a:cs typeface="Arial" panose="020B0604020202020204" pitchFamily="34" charset="0"/>
              </a:rPr>
              <a:t>T. Abe, J. Benesch, A. </a:t>
            </a:r>
            <a:r>
              <a:rPr lang="en-US" sz="1400" dirty="0" err="1">
                <a:latin typeface="Arial" panose="020B0604020202020204" pitchFamily="34" charset="0"/>
                <a:cs typeface="Arial" panose="020B0604020202020204" pitchFamily="34" charset="0"/>
              </a:rPr>
              <a:t>Bogacz</a:t>
            </a:r>
            <a:r>
              <a:rPr lang="en-US" sz="1400" dirty="0">
                <a:latin typeface="Arial" panose="020B0604020202020204" pitchFamily="34" charset="0"/>
                <a:cs typeface="Arial" panose="020B0604020202020204" pitchFamily="34" charset="0"/>
              </a:rPr>
              <a:t>, M. Bruker, L. Cardman, J. Conway, S. Covrig, P. Degtiarenko, Y. Enomoto, S. Gessner, P. Ghoshal, S. Gopinath, J. Grames, J. Gubeli, C. Gulliford, S. Habet, G. Hays, C. Hernandez-Garcia, D. Higinbotham, A. Hofler, R. Kazimi, M. Kostin, V. Kostroun, F. Lin, V. Lizarraga-Rubio, K. Mahler, Y. Morikawa, S. Nagaitsev, E. Nanni, S. Ogur, G. Palacios-Serrano, N. Raut, B. Rimmer, Y. Roblin, A. Seryi, K. </a:t>
            </a:r>
            <a:r>
              <a:rPr lang="en-US" sz="1400" dirty="0" err="1">
                <a:latin typeface="Arial" panose="020B0604020202020204" pitchFamily="34" charset="0"/>
                <a:cs typeface="Arial" panose="020B0604020202020204" pitchFamily="34" charset="0"/>
              </a:rPr>
              <a:t>Smolenski</a:t>
            </a:r>
            <a:r>
              <a:rPr lang="en-US" sz="1400" dirty="0">
                <a:latin typeface="Arial" panose="020B0604020202020204" pitchFamily="34" charset="0"/>
                <a:cs typeface="Arial" panose="020B0604020202020204" pitchFamily="34" charset="0"/>
              </a:rPr>
              <a:t>, M. Spata, M. Stutzman, R. Suleiman, A. Sy, N. Taylor, D. Turner, A. Ushakov, C. Valerio-Lizarraga, E. Voutier, H. Wang, S. Wang, M.  Yamamoto, S. Zhang, Y. Zhang</a:t>
            </a:r>
          </a:p>
        </p:txBody>
      </p:sp>
      <p:pic>
        <p:nvPicPr>
          <p:cNvPr id="7" name="Picture 6">
            <a:extLst>
              <a:ext uri="{FF2B5EF4-FFF2-40B4-BE49-F238E27FC236}">
                <a16:creationId xmlns:a16="http://schemas.microsoft.com/office/drawing/2014/main" id="{B42B68F7-E7BC-082F-C8F6-D4684286F956}"/>
              </a:ext>
            </a:extLst>
          </p:cNvPr>
          <p:cNvPicPr>
            <a:picLocks noChangeAspect="1"/>
          </p:cNvPicPr>
          <p:nvPr/>
        </p:nvPicPr>
        <p:blipFill>
          <a:blip r:embed="rId3"/>
          <a:stretch>
            <a:fillRect/>
          </a:stretch>
        </p:blipFill>
        <p:spPr>
          <a:xfrm>
            <a:off x="1413488" y="4313779"/>
            <a:ext cx="1961820" cy="448416"/>
          </a:xfrm>
          <a:prstGeom prst="rect">
            <a:avLst/>
          </a:prstGeom>
        </p:spPr>
      </p:pic>
      <p:pic>
        <p:nvPicPr>
          <p:cNvPr id="8" name="Picture 7">
            <a:extLst>
              <a:ext uri="{FF2B5EF4-FFF2-40B4-BE49-F238E27FC236}">
                <a16:creationId xmlns:a16="http://schemas.microsoft.com/office/drawing/2014/main" id="{C57F23F1-53A9-8B2E-C05D-947A98F9EB59}"/>
              </a:ext>
            </a:extLst>
          </p:cNvPr>
          <p:cNvPicPr>
            <a:picLocks noChangeAspect="1"/>
          </p:cNvPicPr>
          <p:nvPr/>
        </p:nvPicPr>
        <p:blipFill>
          <a:blip r:embed="rId4"/>
          <a:stretch>
            <a:fillRect/>
          </a:stretch>
        </p:blipFill>
        <p:spPr>
          <a:xfrm>
            <a:off x="8160198" y="4324743"/>
            <a:ext cx="822085" cy="1061506"/>
          </a:xfrm>
          <a:prstGeom prst="rect">
            <a:avLst/>
          </a:prstGeom>
        </p:spPr>
      </p:pic>
      <p:pic>
        <p:nvPicPr>
          <p:cNvPr id="10" name="Picture 9">
            <a:extLst>
              <a:ext uri="{FF2B5EF4-FFF2-40B4-BE49-F238E27FC236}">
                <a16:creationId xmlns:a16="http://schemas.microsoft.com/office/drawing/2014/main" id="{4E329DBD-0698-D460-602A-13E995C7B8CB}"/>
              </a:ext>
            </a:extLst>
          </p:cNvPr>
          <p:cNvPicPr>
            <a:picLocks noChangeAspect="1"/>
          </p:cNvPicPr>
          <p:nvPr/>
        </p:nvPicPr>
        <p:blipFill>
          <a:blip r:embed="rId5"/>
          <a:stretch>
            <a:fillRect/>
          </a:stretch>
        </p:blipFill>
        <p:spPr>
          <a:xfrm>
            <a:off x="2161324" y="4881795"/>
            <a:ext cx="1259120" cy="799057"/>
          </a:xfrm>
          <a:prstGeom prst="rect">
            <a:avLst/>
          </a:prstGeom>
        </p:spPr>
      </p:pic>
      <p:pic>
        <p:nvPicPr>
          <p:cNvPr id="12" name="Picture 11">
            <a:extLst>
              <a:ext uri="{FF2B5EF4-FFF2-40B4-BE49-F238E27FC236}">
                <a16:creationId xmlns:a16="http://schemas.microsoft.com/office/drawing/2014/main" id="{AA5C8948-BC46-01A7-69E1-576166CA9098}"/>
              </a:ext>
            </a:extLst>
          </p:cNvPr>
          <p:cNvPicPr>
            <a:picLocks noChangeAspect="1"/>
          </p:cNvPicPr>
          <p:nvPr/>
        </p:nvPicPr>
        <p:blipFill rotWithShape="1">
          <a:blip r:embed="rId6"/>
          <a:srcRect l="6581" t="10203" r="4660" b="11207"/>
          <a:stretch/>
        </p:blipFill>
        <p:spPr>
          <a:xfrm>
            <a:off x="4167926" y="4939695"/>
            <a:ext cx="1353681" cy="695058"/>
          </a:xfrm>
          <a:prstGeom prst="rect">
            <a:avLst/>
          </a:prstGeom>
        </p:spPr>
      </p:pic>
      <p:pic>
        <p:nvPicPr>
          <p:cNvPr id="13" name="Picture 12">
            <a:extLst>
              <a:ext uri="{FF2B5EF4-FFF2-40B4-BE49-F238E27FC236}">
                <a16:creationId xmlns:a16="http://schemas.microsoft.com/office/drawing/2014/main" id="{7A0CA378-B064-D04C-07CC-75A321C20B07}"/>
              </a:ext>
            </a:extLst>
          </p:cNvPr>
          <p:cNvPicPr>
            <a:picLocks noChangeAspect="1"/>
          </p:cNvPicPr>
          <p:nvPr/>
        </p:nvPicPr>
        <p:blipFill>
          <a:blip r:embed="rId7"/>
          <a:stretch>
            <a:fillRect/>
          </a:stretch>
        </p:blipFill>
        <p:spPr>
          <a:xfrm>
            <a:off x="6081807" y="3653524"/>
            <a:ext cx="1063642" cy="997496"/>
          </a:xfrm>
          <a:prstGeom prst="rect">
            <a:avLst/>
          </a:prstGeom>
        </p:spPr>
      </p:pic>
      <p:pic>
        <p:nvPicPr>
          <p:cNvPr id="15" name="Picture 14">
            <a:extLst>
              <a:ext uri="{FF2B5EF4-FFF2-40B4-BE49-F238E27FC236}">
                <a16:creationId xmlns:a16="http://schemas.microsoft.com/office/drawing/2014/main" id="{B6CB30F2-8D4D-FBEE-40E2-3445985C5B23}"/>
              </a:ext>
            </a:extLst>
          </p:cNvPr>
          <p:cNvPicPr>
            <a:picLocks noChangeAspect="1"/>
          </p:cNvPicPr>
          <p:nvPr/>
        </p:nvPicPr>
        <p:blipFill>
          <a:blip r:embed="rId8"/>
          <a:stretch>
            <a:fillRect/>
          </a:stretch>
        </p:blipFill>
        <p:spPr>
          <a:xfrm>
            <a:off x="3616417" y="3802709"/>
            <a:ext cx="2314016" cy="377285"/>
          </a:xfrm>
          <a:prstGeom prst="rect">
            <a:avLst/>
          </a:prstGeom>
        </p:spPr>
      </p:pic>
      <p:pic>
        <p:nvPicPr>
          <p:cNvPr id="18" name="Picture 17">
            <a:extLst>
              <a:ext uri="{FF2B5EF4-FFF2-40B4-BE49-F238E27FC236}">
                <a16:creationId xmlns:a16="http://schemas.microsoft.com/office/drawing/2014/main" id="{55A3FF4A-7D76-6911-E3D5-6E48481FEB82}"/>
              </a:ext>
            </a:extLst>
          </p:cNvPr>
          <p:cNvPicPr>
            <a:picLocks noChangeAspect="1"/>
          </p:cNvPicPr>
          <p:nvPr/>
        </p:nvPicPr>
        <p:blipFill>
          <a:blip r:embed="rId9"/>
          <a:stretch>
            <a:fillRect/>
          </a:stretch>
        </p:blipFill>
        <p:spPr>
          <a:xfrm>
            <a:off x="226991" y="3785681"/>
            <a:ext cx="896349" cy="896349"/>
          </a:xfrm>
          <a:prstGeom prst="rect">
            <a:avLst/>
          </a:prstGeom>
        </p:spPr>
      </p:pic>
      <p:pic>
        <p:nvPicPr>
          <p:cNvPr id="20" name="Picture 19">
            <a:extLst>
              <a:ext uri="{FF2B5EF4-FFF2-40B4-BE49-F238E27FC236}">
                <a16:creationId xmlns:a16="http://schemas.microsoft.com/office/drawing/2014/main" id="{CF21B9E4-F988-7A79-4228-915CE53EDF09}"/>
              </a:ext>
            </a:extLst>
          </p:cNvPr>
          <p:cNvPicPr>
            <a:picLocks noChangeAspect="1"/>
          </p:cNvPicPr>
          <p:nvPr/>
        </p:nvPicPr>
        <p:blipFill>
          <a:blip r:embed="rId10"/>
          <a:stretch>
            <a:fillRect/>
          </a:stretch>
        </p:blipFill>
        <p:spPr>
          <a:xfrm>
            <a:off x="6360556" y="4846992"/>
            <a:ext cx="1164458" cy="786043"/>
          </a:xfrm>
          <a:prstGeom prst="rect">
            <a:avLst/>
          </a:prstGeom>
        </p:spPr>
      </p:pic>
      <p:pic>
        <p:nvPicPr>
          <p:cNvPr id="16" name="Picture 15">
            <a:extLst>
              <a:ext uri="{FF2B5EF4-FFF2-40B4-BE49-F238E27FC236}">
                <a16:creationId xmlns:a16="http://schemas.microsoft.com/office/drawing/2014/main" id="{346A7783-C631-4A29-98F7-8CD9F893C5EE}"/>
              </a:ext>
            </a:extLst>
          </p:cNvPr>
          <p:cNvPicPr>
            <a:picLocks noChangeAspect="1"/>
          </p:cNvPicPr>
          <p:nvPr/>
        </p:nvPicPr>
        <p:blipFill rotWithShape="1">
          <a:blip r:embed="rId11"/>
          <a:srcRect l="26545" t="31714" r="25781" b="5214"/>
          <a:stretch/>
        </p:blipFill>
        <p:spPr>
          <a:xfrm>
            <a:off x="7220434" y="3640340"/>
            <a:ext cx="895184" cy="1007487"/>
          </a:xfrm>
          <a:prstGeom prst="rect">
            <a:avLst/>
          </a:prstGeom>
        </p:spPr>
      </p:pic>
      <p:pic>
        <p:nvPicPr>
          <p:cNvPr id="14" name="Picture 13">
            <a:extLst>
              <a:ext uri="{FF2B5EF4-FFF2-40B4-BE49-F238E27FC236}">
                <a16:creationId xmlns:a16="http://schemas.microsoft.com/office/drawing/2014/main" id="{002D3FC6-DDCD-445F-9BD8-E7E81C5B278A}"/>
              </a:ext>
            </a:extLst>
          </p:cNvPr>
          <p:cNvPicPr>
            <a:picLocks noChangeAspect="1"/>
          </p:cNvPicPr>
          <p:nvPr/>
        </p:nvPicPr>
        <p:blipFill>
          <a:blip r:embed="rId12"/>
          <a:stretch>
            <a:fillRect/>
          </a:stretch>
        </p:blipFill>
        <p:spPr>
          <a:xfrm>
            <a:off x="1331952" y="3675114"/>
            <a:ext cx="1961820" cy="504880"/>
          </a:xfrm>
          <a:prstGeom prst="rect">
            <a:avLst/>
          </a:prstGeom>
        </p:spPr>
      </p:pic>
      <p:pic>
        <p:nvPicPr>
          <p:cNvPr id="9" name="Picture 8">
            <a:extLst>
              <a:ext uri="{FF2B5EF4-FFF2-40B4-BE49-F238E27FC236}">
                <a16:creationId xmlns:a16="http://schemas.microsoft.com/office/drawing/2014/main" id="{448AF9FD-F3D5-437C-8453-C51BF308A39C}"/>
              </a:ext>
            </a:extLst>
          </p:cNvPr>
          <p:cNvPicPr>
            <a:picLocks noChangeAspect="1"/>
          </p:cNvPicPr>
          <p:nvPr/>
        </p:nvPicPr>
        <p:blipFill>
          <a:blip r:embed="rId13"/>
          <a:stretch>
            <a:fillRect/>
          </a:stretch>
        </p:blipFill>
        <p:spPr>
          <a:xfrm>
            <a:off x="3792515" y="4236627"/>
            <a:ext cx="1961820" cy="595826"/>
          </a:xfrm>
          <a:prstGeom prst="rect">
            <a:avLst/>
          </a:prstGeom>
        </p:spPr>
      </p:pic>
      <p:sp>
        <p:nvSpPr>
          <p:cNvPr id="21" name="Footer Placeholder 3">
            <a:extLst>
              <a:ext uri="{FF2B5EF4-FFF2-40B4-BE49-F238E27FC236}">
                <a16:creationId xmlns:a16="http://schemas.microsoft.com/office/drawing/2014/main" id="{377800D4-A9AF-48DC-B387-288E01D0B34D}"/>
              </a:ext>
            </a:extLst>
          </p:cNvPr>
          <p:cNvSpPr>
            <a:spLocks noGrp="1"/>
          </p:cNvSpPr>
          <p:nvPr>
            <p:ph type="ftr" sz="quarter" idx="11"/>
          </p:nvPr>
        </p:nvSpPr>
        <p:spPr>
          <a:xfrm>
            <a:off x="173701" y="5707752"/>
            <a:ext cx="3917888" cy="233492"/>
          </a:xfrm>
        </p:spPr>
        <p:txBody>
          <a:bodyPr/>
          <a:lstStyle/>
          <a:p>
            <a:r>
              <a:rPr lang="en-US" dirty="0"/>
              <a:t>A. Ushakov “Positron Beams for 12 GeV CEBAF”, Hadron Physics 2030</a:t>
            </a:r>
          </a:p>
        </p:txBody>
      </p:sp>
      <p:sp>
        <p:nvSpPr>
          <p:cNvPr id="22" name="Text Box 6">
            <a:extLst>
              <a:ext uri="{FF2B5EF4-FFF2-40B4-BE49-F238E27FC236}">
                <a16:creationId xmlns:a16="http://schemas.microsoft.com/office/drawing/2014/main" id="{48DEC4E7-824C-3942-A1BC-2BD57F317CC8}"/>
              </a:ext>
            </a:extLst>
          </p:cNvPr>
          <p:cNvSpPr txBox="1">
            <a:spLocks noChangeArrowheads="1"/>
          </p:cNvSpPr>
          <p:nvPr/>
        </p:nvSpPr>
        <p:spPr bwMode="auto">
          <a:xfrm>
            <a:off x="1822496" y="6094329"/>
            <a:ext cx="5305818"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defTabSz="685800">
              <a:buClr>
                <a:srgbClr val="D60093"/>
              </a:buClr>
              <a:defRPr/>
            </a:pPr>
            <a:r>
              <a:rPr lang="en-US" sz="1600" b="1" i="1" dirty="0">
                <a:solidFill>
                  <a:srgbClr val="0432FF"/>
                </a:solidFill>
                <a:latin typeface="Microsoft Sans Serif" panose="020B0604020202020204" pitchFamily="34" charset="0"/>
                <a:cs typeface="Microsoft Sans Serif" panose="020B0604020202020204" pitchFamily="34" charset="0"/>
              </a:rPr>
              <a:t>Contact </a:t>
            </a:r>
            <a:r>
              <a:rPr lang="en-US" sz="1600" b="1" i="1" dirty="0">
                <a:solidFill>
                  <a:srgbClr val="0432FF"/>
                </a:solidFill>
                <a:latin typeface="Microsoft Sans Serif" panose="020B0604020202020204" pitchFamily="34" charset="0"/>
                <a:cs typeface="Microsoft Sans Serif" panose="020B0604020202020204" pitchFamily="34" charset="0"/>
                <a:hlinkClick r:id="rId14"/>
              </a:rPr>
              <a:t>grames@jlab.org</a:t>
            </a:r>
            <a:r>
              <a:rPr lang="en-US" sz="1600" b="1" i="1" dirty="0">
                <a:solidFill>
                  <a:srgbClr val="0432FF"/>
                </a:solidFill>
                <a:latin typeface="Microsoft Sans Serif" panose="020B0604020202020204" pitchFamily="34" charset="0"/>
                <a:cs typeface="Microsoft Sans Serif" panose="020B0604020202020204" pitchFamily="34" charset="0"/>
              </a:rPr>
              <a:t>  for joining the group</a:t>
            </a:r>
          </a:p>
        </p:txBody>
      </p:sp>
    </p:spTree>
    <p:extLst>
      <p:ext uri="{BB962C8B-B14F-4D97-AF65-F5344CB8AC3E}">
        <p14:creationId xmlns:p14="http://schemas.microsoft.com/office/powerpoint/2010/main" val="73931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B27BDAB-ECE6-E44E-B86B-16D399493C6C}"/>
              </a:ext>
            </a:extLst>
          </p:cNvPr>
          <p:cNvSpPr>
            <a:spLocks noGrp="1"/>
          </p:cNvSpPr>
          <p:nvPr>
            <p:ph type="sldNum" sz="quarter" idx="12"/>
          </p:nvPr>
        </p:nvSpPr>
        <p:spPr>
          <a:xfrm>
            <a:off x="4303922" y="5707752"/>
            <a:ext cx="536158" cy="227523"/>
          </a:xfrm>
        </p:spPr>
        <p:txBody>
          <a:bodyPr/>
          <a:lstStyle/>
          <a:p>
            <a:r>
              <a:rPr lang="en-US" dirty="0"/>
              <a:t>8</a:t>
            </a:r>
          </a:p>
        </p:txBody>
      </p:sp>
      <p:sp>
        <p:nvSpPr>
          <p:cNvPr id="67" name="Title 1">
            <a:extLst>
              <a:ext uri="{FF2B5EF4-FFF2-40B4-BE49-F238E27FC236}">
                <a16:creationId xmlns:a16="http://schemas.microsoft.com/office/drawing/2014/main" id="{56E1D59B-5057-744E-995A-C743941C5386}"/>
              </a:ext>
            </a:extLst>
          </p:cNvPr>
          <p:cNvSpPr>
            <a:spLocks noGrp="1"/>
          </p:cNvSpPr>
          <p:nvPr>
            <p:ph type="title"/>
          </p:nvPr>
        </p:nvSpPr>
        <p:spPr>
          <a:xfrm>
            <a:off x="276162" y="895884"/>
            <a:ext cx="8804972" cy="490789"/>
          </a:xfrm>
        </p:spPr>
        <p:txBody>
          <a:bodyPr>
            <a:normAutofit fontScale="90000"/>
          </a:bodyPr>
          <a:lstStyle/>
          <a:p>
            <a:r>
              <a:rPr lang="en-US" dirty="0"/>
              <a:t>Pol. e</a:t>
            </a:r>
            <a:r>
              <a:rPr lang="en-US" baseline="30000" dirty="0"/>
              <a:t>+</a:t>
            </a:r>
            <a:r>
              <a:rPr lang="en-US" dirty="0"/>
              <a:t> Injector Critical Risk Areas </a:t>
            </a:r>
            <a:r>
              <a:rPr lang="en-US" dirty="0">
                <a:solidFill>
                  <a:srgbClr val="0070C0"/>
                </a:solidFill>
              </a:rPr>
              <a:t>mA </a:t>
            </a:r>
            <a:r>
              <a:rPr lang="en-US" dirty="0">
                <a:solidFill>
                  <a:srgbClr val="0070C0"/>
                </a:solidFill>
                <a:latin typeface="Arial" panose="020B0604020202020204" pitchFamily="34" charset="0"/>
              </a:rPr>
              <a:t>e</a:t>
            </a:r>
            <a:r>
              <a:rPr lang="en-US" baseline="30000" dirty="0">
                <a:solidFill>
                  <a:srgbClr val="0070C0"/>
                </a:solidFill>
                <a:latin typeface="Arial" panose="020B0604020202020204" pitchFamily="34" charset="0"/>
              </a:rPr>
              <a:t>‒</a:t>
            </a:r>
            <a:r>
              <a:rPr lang="en-US" dirty="0">
                <a:solidFill>
                  <a:srgbClr val="0070C0"/>
                </a:solidFill>
                <a:latin typeface="Arial" panose="020B0604020202020204" pitchFamily="34" charset="0"/>
              </a:rPr>
              <a:t> Source, </a:t>
            </a:r>
            <a:r>
              <a:rPr lang="en-US" dirty="0">
                <a:solidFill>
                  <a:srgbClr val="00B050"/>
                </a:solidFill>
                <a:latin typeface="Arial" panose="020B0604020202020204" pitchFamily="34" charset="0"/>
              </a:rPr>
              <a:t>High Power Targets</a:t>
            </a:r>
            <a:r>
              <a:rPr lang="en-US" dirty="0">
                <a:solidFill>
                  <a:srgbClr val="0070C0"/>
                </a:solidFill>
                <a:latin typeface="Arial" panose="020B0604020202020204" pitchFamily="34" charset="0"/>
              </a:rPr>
              <a:t>, </a:t>
            </a:r>
            <a:r>
              <a:rPr lang="en-US" dirty="0">
                <a:solidFill>
                  <a:srgbClr val="7030A0"/>
                </a:solidFill>
                <a:latin typeface="Arial" panose="020B0604020202020204" pitchFamily="34" charset="0"/>
              </a:rPr>
              <a:t>Capture Cavity</a:t>
            </a:r>
            <a:endParaRPr lang="en-US" dirty="0">
              <a:solidFill>
                <a:srgbClr val="7030A0"/>
              </a:solidFill>
            </a:endParaRPr>
          </a:p>
        </p:txBody>
      </p:sp>
      <p:sp>
        <p:nvSpPr>
          <p:cNvPr id="39" name="TextBox 38">
            <a:extLst>
              <a:ext uri="{FF2B5EF4-FFF2-40B4-BE49-F238E27FC236}">
                <a16:creationId xmlns:a16="http://schemas.microsoft.com/office/drawing/2014/main" id="{141C8150-4738-43BB-9824-561D1E825B1B}"/>
              </a:ext>
            </a:extLst>
          </p:cNvPr>
          <p:cNvSpPr txBox="1"/>
          <p:nvPr/>
        </p:nvSpPr>
        <p:spPr>
          <a:xfrm>
            <a:off x="194669" y="1608366"/>
            <a:ext cx="2710926" cy="895117"/>
          </a:xfrm>
          <a:prstGeom prst="rect">
            <a:avLst/>
          </a:prstGeom>
          <a:noFill/>
        </p:spPr>
        <p:txBody>
          <a:bodyPr wrap="square" rtlCol="0">
            <a:spAutoFit/>
          </a:bodyPr>
          <a:lstStyle/>
          <a:p>
            <a:pPr>
              <a:spcAft>
                <a:spcPts val="900"/>
              </a:spcAft>
            </a:pPr>
            <a:r>
              <a:rPr lang="en-US" sz="1350" b="1" dirty="0">
                <a:latin typeface="Arial" panose="020B0604020202020204" pitchFamily="34" charset="0"/>
                <a:cs typeface="Arial" panose="020B0604020202020204" pitchFamily="34" charset="0"/>
              </a:rPr>
              <a:t>Conceptual Development</a:t>
            </a:r>
            <a:endParaRPr lang="en-US" sz="1350" dirty="0">
              <a:latin typeface="Arial" panose="020B0604020202020204" pitchFamily="34" charset="0"/>
              <a:cs typeface="Arial" panose="020B0604020202020204" pitchFamily="34" charset="0"/>
            </a:endParaRPr>
          </a:p>
          <a:p>
            <a:pPr marL="214313" indent="-214313">
              <a:spcAft>
                <a:spcPts val="450"/>
              </a:spcAft>
              <a:buFont typeface="Arial" panose="020B0604020202020204" pitchFamily="34" charset="0"/>
              <a:buChar char="•"/>
            </a:pPr>
            <a:r>
              <a:rPr lang="en-US" sz="1350" dirty="0">
                <a:latin typeface="Arial" panose="020B0604020202020204" pitchFamily="34" charset="0"/>
                <a:cs typeface="Arial" panose="020B0604020202020204" pitchFamily="34" charset="0"/>
              </a:rPr>
              <a:t>Improve design of e</a:t>
            </a:r>
            <a:r>
              <a:rPr lang="en-US" sz="1350" baseline="30000" dirty="0">
                <a:latin typeface="Arial" panose="020B0604020202020204" pitchFamily="34" charset="0"/>
                <a:cs typeface="Arial" panose="020B0604020202020204" pitchFamily="34" charset="0"/>
              </a:rPr>
              <a:t>+ </a:t>
            </a:r>
            <a:r>
              <a:rPr lang="en-US" sz="1350" dirty="0">
                <a:latin typeface="Arial" panose="020B0604020202020204" pitchFamily="34" charset="0"/>
                <a:cs typeface="Arial" panose="020B0604020202020204" pitchFamily="34" charset="0"/>
              </a:rPr>
              <a:t>injector</a:t>
            </a:r>
          </a:p>
          <a:p>
            <a:pPr marL="214313" indent="-214313">
              <a:spcAft>
                <a:spcPts val="225"/>
              </a:spcAft>
              <a:buFont typeface="Arial" panose="020B0604020202020204" pitchFamily="34" charset="0"/>
              <a:buChar char="•"/>
            </a:pPr>
            <a:r>
              <a:rPr lang="en-US" sz="1350" dirty="0">
                <a:latin typeface="Arial" panose="020B0604020202020204" pitchFamily="34" charset="0"/>
                <a:cs typeface="Arial" panose="020B0604020202020204" pitchFamily="34" charset="0"/>
              </a:rPr>
              <a:t>Develop </a:t>
            </a:r>
            <a:r>
              <a:rPr lang="en-US" sz="1350" dirty="0" err="1">
                <a:latin typeface="Arial" panose="020B0604020202020204" pitchFamily="34" charset="0"/>
                <a:cs typeface="Arial" panose="020B0604020202020204" pitchFamily="34" charset="0"/>
              </a:rPr>
              <a:t>pCDR</a:t>
            </a:r>
            <a:endParaRPr lang="en-US" sz="135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146797EB-4FBE-4ADE-A919-66228ACF67C9}"/>
              </a:ext>
            </a:extLst>
          </p:cNvPr>
          <p:cNvPicPr>
            <a:picLocks noChangeAspect="1"/>
          </p:cNvPicPr>
          <p:nvPr/>
        </p:nvPicPr>
        <p:blipFill>
          <a:blip r:embed="rId2"/>
          <a:stretch>
            <a:fillRect/>
          </a:stretch>
        </p:blipFill>
        <p:spPr>
          <a:xfrm>
            <a:off x="4789546" y="1448419"/>
            <a:ext cx="1415431" cy="1503341"/>
          </a:xfrm>
          <a:prstGeom prst="rect">
            <a:avLst/>
          </a:prstGeom>
        </p:spPr>
      </p:pic>
      <p:sp>
        <p:nvSpPr>
          <p:cNvPr id="34" name="TextBox 33">
            <a:extLst>
              <a:ext uri="{FF2B5EF4-FFF2-40B4-BE49-F238E27FC236}">
                <a16:creationId xmlns:a16="http://schemas.microsoft.com/office/drawing/2014/main" id="{8BF05A8F-244D-4813-BB09-DCD636B9C794}"/>
              </a:ext>
            </a:extLst>
          </p:cNvPr>
          <p:cNvSpPr txBox="1"/>
          <p:nvPr/>
        </p:nvSpPr>
        <p:spPr>
          <a:xfrm>
            <a:off x="2860136" y="1586764"/>
            <a:ext cx="1962069" cy="959237"/>
          </a:xfrm>
          <a:prstGeom prst="rect">
            <a:avLst/>
          </a:prstGeom>
          <a:noFill/>
        </p:spPr>
        <p:txBody>
          <a:bodyPr wrap="square" rtlCol="0">
            <a:spAutoFit/>
          </a:bodyPr>
          <a:lstStyle/>
          <a:p>
            <a:pPr marL="214313" indent="-214313">
              <a:spcAft>
                <a:spcPts val="450"/>
              </a:spcAft>
              <a:buFont typeface="Arial" panose="020B0604020202020204" pitchFamily="34" charset="0"/>
              <a:buChar char="•"/>
            </a:pPr>
            <a:r>
              <a:rPr lang="en-US" sz="1200" dirty="0">
                <a:solidFill>
                  <a:srgbClr val="0070C0"/>
                </a:solidFill>
                <a:latin typeface="Arial" panose="020B0604020202020204" pitchFamily="34" charset="0"/>
                <a:cs typeface="Arial" panose="020B0604020202020204" pitchFamily="34" charset="0"/>
              </a:rPr>
              <a:t>High current e</a:t>
            </a:r>
            <a:r>
              <a:rPr lang="en-US" sz="1200" baseline="30000" dirty="0">
                <a:solidFill>
                  <a:srgbClr val="0070C0"/>
                </a:solidFill>
                <a:latin typeface="Arial" panose="020B0604020202020204" pitchFamily="34" charset="0"/>
              </a:rPr>
              <a:t>‒ </a:t>
            </a:r>
            <a:r>
              <a:rPr lang="en-US" sz="1200" dirty="0">
                <a:solidFill>
                  <a:srgbClr val="0070C0"/>
                </a:solidFill>
                <a:latin typeface="Arial" panose="020B0604020202020204" pitchFamily="34" charset="0"/>
              </a:rPr>
              <a:t>source</a:t>
            </a:r>
            <a:br>
              <a:rPr lang="en-US" sz="1200" dirty="0">
                <a:solidFill>
                  <a:srgbClr val="0070C0"/>
                </a:solidFill>
                <a:latin typeface="Arial" panose="020B0604020202020204" pitchFamily="34" charset="0"/>
              </a:rPr>
            </a:br>
            <a:r>
              <a:rPr lang="en-US" sz="1200" dirty="0">
                <a:solidFill>
                  <a:srgbClr val="0070C0"/>
                </a:solidFill>
                <a:latin typeface="Arial" panose="020B0604020202020204" pitchFamily="34" charset="0"/>
              </a:rPr>
              <a:t>(&lt;10 mA @ 10 MeV)</a:t>
            </a:r>
            <a:endParaRPr lang="en-US" sz="1200" dirty="0">
              <a:solidFill>
                <a:srgbClr val="0070C0"/>
              </a:solidFill>
              <a:latin typeface="Arial" panose="020B0604020202020204" pitchFamily="34" charset="0"/>
              <a:cs typeface="Arial" panose="020B0604020202020204" pitchFamily="34" charset="0"/>
            </a:endParaRPr>
          </a:p>
          <a:p>
            <a:pPr marL="214313" indent="-214313">
              <a:spcAft>
                <a:spcPts val="450"/>
              </a:spcAft>
              <a:buFont typeface="Arial" panose="020B0604020202020204" pitchFamily="34" charset="0"/>
              <a:buChar char="•"/>
            </a:pPr>
            <a:r>
              <a:rPr lang="en-US" sz="1200" dirty="0">
                <a:solidFill>
                  <a:srgbClr val="0070C0"/>
                </a:solidFill>
                <a:latin typeface="Arial" panose="020B0604020202020204" pitchFamily="34" charset="0"/>
                <a:cs typeface="Arial" panose="020B0604020202020204" pitchFamily="34" charset="0"/>
              </a:rPr>
              <a:t>Up to 90% polarization</a:t>
            </a:r>
          </a:p>
          <a:p>
            <a:pPr marL="214313" indent="-214313">
              <a:spcAft>
                <a:spcPts val="450"/>
              </a:spcAft>
              <a:buFont typeface="Arial" panose="020B0604020202020204" pitchFamily="34" charset="0"/>
              <a:buChar char="•"/>
            </a:pPr>
            <a:r>
              <a:rPr lang="en-US" sz="1200" dirty="0">
                <a:solidFill>
                  <a:srgbClr val="0070C0"/>
                </a:solidFill>
                <a:latin typeface="Arial" panose="020B0604020202020204" pitchFamily="34" charset="0"/>
                <a:cs typeface="Arial" panose="020B0604020202020204" pitchFamily="34" charset="0"/>
              </a:rPr>
              <a:t>Long life time</a:t>
            </a:r>
            <a:endParaRPr lang="en-US" sz="1050" dirty="0">
              <a:solidFill>
                <a:srgbClr val="0070C0"/>
              </a:solidFill>
              <a:latin typeface="Arial" panose="020B0604020202020204" pitchFamily="34" charset="0"/>
              <a:cs typeface="Arial" panose="020B0604020202020204" pitchFamily="34" charset="0"/>
            </a:endParaRPr>
          </a:p>
        </p:txBody>
      </p:sp>
      <p:grpSp>
        <p:nvGrpSpPr>
          <p:cNvPr id="66" name="Group 65">
            <a:extLst>
              <a:ext uri="{FF2B5EF4-FFF2-40B4-BE49-F238E27FC236}">
                <a16:creationId xmlns:a16="http://schemas.microsoft.com/office/drawing/2014/main" id="{2B567DEA-642D-4C5F-8B5A-28C8E9E95E39}"/>
              </a:ext>
            </a:extLst>
          </p:cNvPr>
          <p:cNvGrpSpPr/>
          <p:nvPr/>
        </p:nvGrpSpPr>
        <p:grpSpPr>
          <a:xfrm>
            <a:off x="68026" y="3001041"/>
            <a:ext cx="6469934" cy="2691047"/>
            <a:chOff x="90702" y="2824522"/>
            <a:chExt cx="8626578" cy="3588063"/>
          </a:xfrm>
        </p:grpSpPr>
        <p:pic>
          <p:nvPicPr>
            <p:cNvPr id="10" name="Picture 9">
              <a:extLst>
                <a:ext uri="{FF2B5EF4-FFF2-40B4-BE49-F238E27FC236}">
                  <a16:creationId xmlns:a16="http://schemas.microsoft.com/office/drawing/2014/main" id="{8C81653B-9C38-4A56-8764-0FAB31B45A26}"/>
                </a:ext>
              </a:extLst>
            </p:cNvPr>
            <p:cNvPicPr>
              <a:picLocks noChangeAspect="1"/>
            </p:cNvPicPr>
            <p:nvPr/>
          </p:nvPicPr>
          <p:blipFill>
            <a:blip r:embed="rId3"/>
            <a:stretch>
              <a:fillRect/>
            </a:stretch>
          </p:blipFill>
          <p:spPr>
            <a:xfrm>
              <a:off x="90702" y="2867453"/>
              <a:ext cx="8626578" cy="3525110"/>
            </a:xfrm>
            <a:prstGeom prst="rect">
              <a:avLst/>
            </a:prstGeom>
          </p:spPr>
        </p:pic>
        <p:sp>
          <p:nvSpPr>
            <p:cNvPr id="3" name="Rectangle 2">
              <a:extLst>
                <a:ext uri="{FF2B5EF4-FFF2-40B4-BE49-F238E27FC236}">
                  <a16:creationId xmlns:a16="http://schemas.microsoft.com/office/drawing/2014/main" id="{12A14242-C213-4DC9-A996-A38E0DF0A3C7}"/>
                </a:ext>
              </a:extLst>
            </p:cNvPr>
            <p:cNvSpPr/>
            <p:nvPr/>
          </p:nvSpPr>
          <p:spPr>
            <a:xfrm>
              <a:off x="6765737" y="2824522"/>
              <a:ext cx="1521013" cy="210143"/>
            </a:xfrm>
            <a:prstGeom prst="rect">
              <a:avLst/>
            </a:prstGeom>
            <a:solidFill>
              <a:srgbClr val="0070C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2DEDB836-3BB1-479D-A789-55A29A5F2A2A}"/>
                </a:ext>
              </a:extLst>
            </p:cNvPr>
            <p:cNvSpPr/>
            <p:nvPr/>
          </p:nvSpPr>
          <p:spPr>
            <a:xfrm>
              <a:off x="1659687" y="6182093"/>
              <a:ext cx="960383" cy="230492"/>
            </a:xfrm>
            <a:prstGeom prst="rect">
              <a:avLst/>
            </a:prstGeom>
            <a:solidFill>
              <a:srgbClr val="7030A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6CEF5310-CFCE-414F-8341-2B768BF914F0}"/>
                </a:ext>
              </a:extLst>
            </p:cNvPr>
            <p:cNvSpPr/>
            <p:nvPr/>
          </p:nvSpPr>
          <p:spPr>
            <a:xfrm>
              <a:off x="965563" y="5770939"/>
              <a:ext cx="533426" cy="641646"/>
            </a:xfrm>
            <a:prstGeom prst="rect">
              <a:avLst/>
            </a:prstGeom>
            <a:solidFill>
              <a:srgbClr val="008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Oval 31">
              <a:extLst>
                <a:ext uri="{FF2B5EF4-FFF2-40B4-BE49-F238E27FC236}">
                  <a16:creationId xmlns:a16="http://schemas.microsoft.com/office/drawing/2014/main" id="{3F5F163F-470E-475C-939F-D24ACBBFFB4A}"/>
                </a:ext>
              </a:extLst>
            </p:cNvPr>
            <p:cNvSpPr/>
            <p:nvPr/>
          </p:nvSpPr>
          <p:spPr>
            <a:xfrm rot="20552803">
              <a:off x="6210675" y="3624229"/>
              <a:ext cx="846172" cy="311801"/>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8000"/>
                </a:solidFill>
              </a:endParaRPr>
            </a:p>
          </p:txBody>
        </p:sp>
        <p:sp>
          <p:nvSpPr>
            <p:cNvPr id="37" name="Rectangle 36">
              <a:extLst>
                <a:ext uri="{FF2B5EF4-FFF2-40B4-BE49-F238E27FC236}">
                  <a16:creationId xmlns:a16="http://schemas.microsoft.com/office/drawing/2014/main" id="{18C860A4-E920-473A-A156-834681EDE290}"/>
                </a:ext>
              </a:extLst>
            </p:cNvPr>
            <p:cNvSpPr/>
            <p:nvPr/>
          </p:nvSpPr>
          <p:spPr>
            <a:xfrm>
              <a:off x="5824220" y="4239631"/>
              <a:ext cx="1272747" cy="200055"/>
            </a:xfrm>
            <a:prstGeom prst="rect">
              <a:avLst/>
            </a:prstGeom>
            <a:solidFill>
              <a:srgbClr val="92D050">
                <a:alpha val="50000"/>
              </a:srgbClr>
            </a:solidFill>
          </p:spPr>
          <p:txBody>
            <a:bodyPr wrap="square" lIns="0" tIns="0" rIns="0" bIns="0">
              <a:spAutoFit/>
            </a:bodyPr>
            <a:lstStyle/>
            <a:p>
              <a:pPr algn="ctr"/>
              <a:r>
                <a:rPr lang="en-US" sz="975" dirty="0">
                  <a:latin typeface="Arial" panose="020B0604020202020204" pitchFamily="34" charset="0"/>
                  <a:cs typeface="Arial" panose="020B0604020202020204" pitchFamily="34" charset="0"/>
                </a:rPr>
                <a:t>Target Test Area</a:t>
              </a:r>
              <a:endParaRPr lang="en-US" sz="975" dirty="0"/>
            </a:p>
          </p:txBody>
        </p:sp>
        <p:cxnSp>
          <p:nvCxnSpPr>
            <p:cNvPr id="40" name="Straight Arrow Connector 39">
              <a:extLst>
                <a:ext uri="{FF2B5EF4-FFF2-40B4-BE49-F238E27FC236}">
                  <a16:creationId xmlns:a16="http://schemas.microsoft.com/office/drawing/2014/main" id="{749A93DF-FEA3-4CE0-ABCF-C0AC8CCB7DB3}"/>
                </a:ext>
              </a:extLst>
            </p:cNvPr>
            <p:cNvCxnSpPr>
              <a:cxnSpLocks/>
            </p:cNvCxnSpPr>
            <p:nvPr/>
          </p:nvCxnSpPr>
          <p:spPr>
            <a:xfrm flipV="1">
              <a:off x="6462146" y="3969683"/>
              <a:ext cx="62667" cy="245251"/>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Footer Placeholder 3">
            <a:extLst>
              <a:ext uri="{FF2B5EF4-FFF2-40B4-BE49-F238E27FC236}">
                <a16:creationId xmlns:a16="http://schemas.microsoft.com/office/drawing/2014/main" id="{04D446F6-807A-45B3-8CB5-5F926484BCB9}"/>
              </a:ext>
            </a:extLst>
          </p:cNvPr>
          <p:cNvSpPr>
            <a:spLocks noGrp="1"/>
          </p:cNvSpPr>
          <p:nvPr>
            <p:ph type="ftr" sz="quarter" idx="11"/>
          </p:nvPr>
        </p:nvSpPr>
        <p:spPr>
          <a:xfrm>
            <a:off x="173701" y="5707752"/>
            <a:ext cx="3917888" cy="233492"/>
          </a:xfrm>
        </p:spPr>
        <p:txBody>
          <a:bodyPr/>
          <a:lstStyle/>
          <a:p>
            <a:r>
              <a:rPr lang="en-US" dirty="0"/>
              <a:t>A. Ushakov “Positron Beams for 12 GeV CEBAF”, Hadron Physics 2030</a:t>
            </a:r>
          </a:p>
        </p:txBody>
      </p:sp>
      <p:sp>
        <p:nvSpPr>
          <p:cNvPr id="30" name="TextBox 29">
            <a:extLst>
              <a:ext uri="{FF2B5EF4-FFF2-40B4-BE49-F238E27FC236}">
                <a16:creationId xmlns:a16="http://schemas.microsoft.com/office/drawing/2014/main" id="{E40A2F8C-1C86-4D3F-A2F6-47D7DD60028E}"/>
              </a:ext>
            </a:extLst>
          </p:cNvPr>
          <p:cNvSpPr txBox="1"/>
          <p:nvPr/>
        </p:nvSpPr>
        <p:spPr>
          <a:xfrm>
            <a:off x="6601801" y="3017149"/>
            <a:ext cx="2448182"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S. Habet, PhD Thesis, Dec 2023</a:t>
            </a:r>
          </a:p>
        </p:txBody>
      </p:sp>
      <mc:AlternateContent xmlns:mc="http://schemas.openxmlformats.org/markup-compatibility/2006">
        <mc:Choice xmlns:a14="http://schemas.microsoft.com/office/drawing/2010/main" Requires="a14">
          <p:graphicFrame>
            <p:nvGraphicFramePr>
              <p:cNvPr id="4" name="Table 3">
                <a:extLst>
                  <a:ext uri="{FF2B5EF4-FFF2-40B4-BE49-F238E27FC236}">
                    <a16:creationId xmlns:a16="http://schemas.microsoft.com/office/drawing/2014/main" id="{625A5BAB-2213-4E01-8BA6-628C920A6F2C}"/>
                  </a:ext>
                </a:extLst>
              </p:cNvPr>
              <p:cNvGraphicFramePr>
                <a:graphicFrameLocks noGrp="1"/>
              </p:cNvGraphicFramePr>
              <p:nvPr>
                <p:extLst/>
              </p:nvPr>
            </p:nvGraphicFramePr>
            <p:xfrm>
              <a:off x="6649235" y="3291383"/>
              <a:ext cx="2350924" cy="1946910"/>
            </p:xfrm>
            <a:graphic>
              <a:graphicData uri="http://schemas.openxmlformats.org/drawingml/2006/table">
                <a:tbl>
                  <a:tblPr firstRow="1" bandRow="1">
                    <a:tableStyleId>{5C22544A-7EE6-4342-B048-85BDC9FD1C3A}</a:tableStyleId>
                  </a:tblPr>
                  <a:tblGrid>
                    <a:gridCol w="1200007">
                      <a:extLst>
                        <a:ext uri="{9D8B030D-6E8A-4147-A177-3AD203B41FA5}">
                          <a16:colId xmlns:a16="http://schemas.microsoft.com/office/drawing/2014/main" val="1491595430"/>
                        </a:ext>
                      </a:extLst>
                    </a:gridCol>
                    <a:gridCol w="571519">
                      <a:extLst>
                        <a:ext uri="{9D8B030D-6E8A-4147-A177-3AD203B41FA5}">
                          <a16:colId xmlns:a16="http://schemas.microsoft.com/office/drawing/2014/main" val="3289419132"/>
                        </a:ext>
                      </a:extLst>
                    </a:gridCol>
                    <a:gridCol w="579398">
                      <a:extLst>
                        <a:ext uri="{9D8B030D-6E8A-4147-A177-3AD203B41FA5}">
                          <a16:colId xmlns:a16="http://schemas.microsoft.com/office/drawing/2014/main" val="1597469372"/>
                        </a:ext>
                      </a:extLst>
                    </a:gridCol>
                  </a:tblGrid>
                  <a:tr h="278130">
                    <a:tc>
                      <a:txBody>
                        <a:bodyPr/>
                        <a:lstStyle/>
                        <a:p>
                          <a:endParaRPr lang="en-US" sz="1200" dirty="0"/>
                        </a:p>
                      </a:txBody>
                      <a:tcPr marL="68580" marR="68580" marT="34290" marB="34290" anchor="ctr"/>
                    </a:tc>
                    <a:tc>
                      <a:txBody>
                        <a:bodyPr/>
                        <a:lstStyle/>
                        <a:p>
                          <a:pPr algn="ctr"/>
                          <a:r>
                            <a:rPr lang="en-US" sz="1200" dirty="0"/>
                            <a:t>Simul.</a:t>
                          </a:r>
                        </a:p>
                      </a:txBody>
                      <a:tcPr marL="68580" marR="68580" marT="34290" marB="34290" anchor="ctr"/>
                    </a:tc>
                    <a:tc>
                      <a:txBody>
                        <a:bodyPr/>
                        <a:lstStyle/>
                        <a:p>
                          <a:pPr algn="ctr"/>
                          <a:r>
                            <a:rPr lang="en-US" sz="1200" dirty="0"/>
                            <a:t>Goal</a:t>
                          </a:r>
                        </a:p>
                      </a:txBody>
                      <a:tcPr marL="68580" marR="68580" marT="34290" marB="34290" anchor="ctr"/>
                    </a:tc>
                    <a:extLst>
                      <a:ext uri="{0D108BD9-81ED-4DB2-BD59-A6C34878D82A}">
                        <a16:rowId xmlns:a16="http://schemas.microsoft.com/office/drawing/2014/main" val="1389008166"/>
                      </a:ext>
                    </a:extLst>
                  </a:tr>
                  <a:tr h="278130">
                    <a:tc>
                      <a:txBody>
                        <a:bodyPr/>
                        <a:lstStyle/>
                        <a:p>
                          <a:r>
                            <a:rPr lang="en-US" sz="1200" dirty="0"/>
                            <a:t>Energy [MeV]</a:t>
                          </a:r>
                        </a:p>
                      </a:txBody>
                      <a:tcPr marL="68580" marR="68580" marT="34290" marB="34290" anchor="ctr"/>
                    </a:tc>
                    <a:tc gridSpan="2">
                      <a:txBody>
                        <a:bodyPr/>
                        <a:lstStyle/>
                        <a:p>
                          <a:pPr algn="ctr"/>
                          <a:r>
                            <a:rPr lang="en-US" sz="1200" dirty="0"/>
                            <a:t>123</a:t>
                          </a:r>
                        </a:p>
                      </a:txBody>
                      <a:tcPr marL="68580" marR="68580" marT="34290" marB="34290" anchor="ctr"/>
                    </a:tc>
                    <a:tc hMerge="1">
                      <a:txBody>
                        <a:bodyPr/>
                        <a:lstStyle/>
                        <a:p>
                          <a:pPr algn="ctr"/>
                          <a:endParaRPr lang="en-US" sz="1600" dirty="0"/>
                        </a:p>
                      </a:txBody>
                      <a:tcPr anchor="ctr"/>
                    </a:tc>
                    <a:extLst>
                      <a:ext uri="{0D108BD9-81ED-4DB2-BD59-A6C34878D82A}">
                        <a16:rowId xmlns:a16="http://schemas.microsoft.com/office/drawing/2014/main" val="1333691973"/>
                      </a:ext>
                    </a:extLst>
                  </a:tr>
                  <a:tr h="278130">
                    <a:tc>
                      <a:txBody>
                        <a:bodyPr/>
                        <a:lstStyle/>
                        <a:p>
                          <a:r>
                            <a:rPr lang="en-US" sz="1200" dirty="0"/>
                            <a:t>Current [nA]</a:t>
                          </a:r>
                        </a:p>
                      </a:txBody>
                      <a:tcPr marL="68580" marR="68580" marT="34290" marB="34290" anchor="ctr"/>
                    </a:tc>
                    <a:tc>
                      <a:txBody>
                        <a:bodyPr/>
                        <a:lstStyle/>
                        <a:p>
                          <a:pPr algn="ctr"/>
                          <a:r>
                            <a:rPr lang="en-US" sz="1200" dirty="0">
                              <a:solidFill>
                                <a:srgbClr val="008000"/>
                              </a:solidFill>
                            </a:rPr>
                            <a:t>170</a:t>
                          </a:r>
                        </a:p>
                      </a:txBody>
                      <a:tcPr marL="68580" marR="68580" marT="34290" marB="34290" anchor="ctr"/>
                    </a:tc>
                    <a:tc>
                      <a:txBody>
                        <a:bodyPr/>
                        <a:lstStyle/>
                        <a:p>
                          <a:pPr algn="ctr"/>
                          <a:r>
                            <a:rPr lang="en-US" sz="1200" dirty="0"/>
                            <a:t>&gt; 50</a:t>
                          </a:r>
                        </a:p>
                      </a:txBody>
                      <a:tcPr marL="68580" marR="68580" marT="34290" marB="34290" anchor="ctr"/>
                    </a:tc>
                    <a:extLst>
                      <a:ext uri="{0D108BD9-81ED-4DB2-BD59-A6C34878D82A}">
                        <a16:rowId xmlns:a16="http://schemas.microsoft.com/office/drawing/2014/main" val="538392096"/>
                      </a:ext>
                    </a:extLst>
                  </a:tr>
                  <a:tr h="278130">
                    <a:tc>
                      <a:txBody>
                        <a:bodyPr/>
                        <a:lstStyle/>
                        <a:p>
                          <a:r>
                            <a:rPr lang="en-US" sz="1200" dirty="0"/>
                            <a:t>Polarization [%]</a:t>
                          </a:r>
                        </a:p>
                      </a:txBody>
                      <a:tcPr marL="68580" marR="68580" marT="34290" marB="34290" anchor="ctr"/>
                    </a:tc>
                    <a:tc>
                      <a:txBody>
                        <a:bodyPr/>
                        <a:lstStyle/>
                        <a:p>
                          <a:pPr algn="ctr"/>
                          <a:r>
                            <a:rPr lang="en-US" sz="1200" dirty="0">
                              <a:solidFill>
                                <a:srgbClr val="008000"/>
                              </a:solidFill>
                            </a:rPr>
                            <a:t>65</a:t>
                          </a:r>
                        </a:p>
                      </a:txBody>
                      <a:tcPr marL="68580" marR="68580" marT="34290" marB="34290" anchor="ctr"/>
                    </a:tc>
                    <a:tc>
                      <a:txBody>
                        <a:bodyPr/>
                        <a:lstStyle/>
                        <a:p>
                          <a:pPr algn="ctr"/>
                          <a:r>
                            <a:rPr lang="en-US" sz="1200" dirty="0"/>
                            <a:t>&gt; 60</a:t>
                          </a:r>
                        </a:p>
                      </a:txBody>
                      <a:tcPr marL="68580" marR="68580" marT="34290" marB="34290" anchor="ctr"/>
                    </a:tc>
                    <a:extLst>
                      <a:ext uri="{0D108BD9-81ED-4DB2-BD59-A6C34878D82A}">
                        <a16:rowId xmlns:a16="http://schemas.microsoft.com/office/drawing/2014/main" val="987529185"/>
                      </a:ext>
                    </a:extLst>
                  </a:tr>
                  <a:tr h="278130">
                    <a:tc>
                      <a:txBody>
                        <a:bodyPr/>
                        <a:lstStyle/>
                        <a:p>
                          <a14:m>
                            <m:oMath xmlns:m="http://schemas.openxmlformats.org/officeDocument/2006/math">
                              <m:sSub>
                                <m:sSubPr>
                                  <m:ctrlPr>
                                    <a:rPr lang="en-US" sz="1200" i="1" smtClean="0">
                                      <a:latin typeface="Cambria Math" panose="02040503050406030204" pitchFamily="18" charset="0"/>
                                    </a:rPr>
                                  </m:ctrlPr>
                                </m:sSubPr>
                                <m:e>
                                  <m:r>
                                    <a:rPr lang="en-US" sz="1200" i="1" smtClean="0">
                                      <a:latin typeface="Cambria Math" panose="02040503050406030204" pitchFamily="18" charset="0"/>
                                      <a:ea typeface="Cambria Math" panose="02040503050406030204" pitchFamily="18" charset="0"/>
                                    </a:rPr>
                                    <m:t>𝜎</m:t>
                                  </m:r>
                                </m:e>
                                <m:sub>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𝑝</m:t>
                                  </m:r>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𝑝</m:t>
                                  </m:r>
                                </m:sub>
                              </m:sSub>
                            </m:oMath>
                          </a14:m>
                          <a:r>
                            <a:rPr lang="en-US" sz="1200" dirty="0"/>
                            <a:t>[%]</a:t>
                          </a:r>
                        </a:p>
                      </a:txBody>
                      <a:tcPr marL="68580" marR="68580" marT="34290" marB="34290" anchor="ctr"/>
                    </a:tc>
                    <a:tc>
                      <a:txBody>
                        <a:bodyPr/>
                        <a:lstStyle/>
                        <a:p>
                          <a:pPr algn="ctr"/>
                          <a:r>
                            <a:rPr lang="en-US" sz="1200" dirty="0">
                              <a:solidFill>
                                <a:srgbClr val="008000"/>
                              </a:solidFill>
                            </a:rPr>
                            <a:t>0.6</a:t>
                          </a:r>
                        </a:p>
                      </a:txBody>
                      <a:tcPr marL="68580" marR="68580" marT="34290" marB="34290" anchor="ctr"/>
                    </a:tc>
                    <a:tc>
                      <a:txBody>
                        <a:bodyPr/>
                        <a:lstStyle/>
                        <a:p>
                          <a:pPr algn="ctr"/>
                          <a:r>
                            <a:rPr lang="en-US" sz="1200" dirty="0"/>
                            <a:t>&lt; 1</a:t>
                          </a:r>
                        </a:p>
                      </a:txBody>
                      <a:tcPr marL="68580" marR="68580" marT="34290" marB="34290" anchor="ctr"/>
                    </a:tc>
                    <a:extLst>
                      <a:ext uri="{0D108BD9-81ED-4DB2-BD59-A6C34878D82A}">
                        <a16:rowId xmlns:a16="http://schemas.microsoft.com/office/drawing/2014/main" val="3643311973"/>
                      </a:ext>
                    </a:extLst>
                  </a:tr>
                  <a:tr h="278130">
                    <a:tc>
                      <a:txBody>
                        <a:bodyPr/>
                        <a:lstStyle/>
                        <a:p>
                          <a14:m>
                            <m:oMath xmlns:m="http://schemas.openxmlformats.org/officeDocument/2006/math">
                              <m:sSub>
                                <m:sSubPr>
                                  <m:ctrlPr>
                                    <a:rPr lang="en-US" sz="1200" i="1" smtClean="0">
                                      <a:latin typeface="Cambria Math" panose="02040503050406030204" pitchFamily="18" charset="0"/>
                                    </a:rPr>
                                  </m:ctrlPr>
                                </m:sSubPr>
                                <m:e>
                                  <m:r>
                                    <a:rPr lang="en-US" sz="1200" i="1" smtClean="0">
                                      <a:latin typeface="Cambria Math" panose="02040503050406030204" pitchFamily="18" charset="0"/>
                                      <a:ea typeface="Cambria Math" panose="02040503050406030204" pitchFamily="18" charset="0"/>
                                    </a:rPr>
                                    <m:t>𝜎</m:t>
                                  </m:r>
                                </m:e>
                                <m:sub>
                                  <m:r>
                                    <a:rPr lang="en-US" sz="1200" b="0" i="1" smtClean="0">
                                      <a:latin typeface="Cambria Math" panose="02040503050406030204" pitchFamily="18" charset="0"/>
                                      <a:ea typeface="Cambria Math" panose="02040503050406030204" pitchFamily="18" charset="0"/>
                                    </a:rPr>
                                    <m:t>𝑧</m:t>
                                  </m:r>
                                </m:sub>
                              </m:sSub>
                            </m:oMath>
                          </a14:m>
                          <a:r>
                            <a:rPr lang="en-US" sz="1200" dirty="0"/>
                            <a:t> [ps]</a:t>
                          </a:r>
                        </a:p>
                      </a:txBody>
                      <a:tcPr marL="68580" marR="68580" marT="34290" marB="34290" anchor="ctr"/>
                    </a:tc>
                    <a:tc>
                      <a:txBody>
                        <a:bodyPr/>
                        <a:lstStyle/>
                        <a:p>
                          <a:pPr algn="ctr"/>
                          <a:r>
                            <a:rPr lang="en-US" sz="1200" dirty="0">
                              <a:solidFill>
                                <a:srgbClr val="008000"/>
                              </a:solidFill>
                            </a:rPr>
                            <a:t>2</a:t>
                          </a:r>
                        </a:p>
                      </a:txBody>
                      <a:tcPr marL="68580" marR="68580" marT="34290" marB="34290" anchor="ctr"/>
                    </a:tc>
                    <a:tc>
                      <a:txBody>
                        <a:bodyPr/>
                        <a:lstStyle/>
                        <a:p>
                          <a:pPr algn="ctr"/>
                          <a:r>
                            <a:rPr lang="en-US" sz="1200" dirty="0"/>
                            <a:t>&lt; 4</a:t>
                          </a:r>
                        </a:p>
                      </a:txBody>
                      <a:tcPr marL="68580" marR="68580" marT="34290" marB="34290" anchor="ctr"/>
                    </a:tc>
                    <a:extLst>
                      <a:ext uri="{0D108BD9-81ED-4DB2-BD59-A6C34878D82A}">
                        <a16:rowId xmlns:a16="http://schemas.microsoft.com/office/drawing/2014/main" val="797795995"/>
                      </a:ext>
                    </a:extLst>
                  </a:tr>
                  <a:tr h="278130">
                    <a:tc>
                      <a:txBody>
                        <a:bodyPr/>
                        <a:lstStyle/>
                        <a:p>
                          <a14:m>
                            <m:oMath xmlns:m="http://schemas.openxmlformats.org/officeDocument/2006/math">
                              <m:sSub>
                                <m:sSubPr>
                                  <m:ctrlPr>
                                    <a:rPr lang="en-US" sz="1200" i="1" smtClean="0">
                                      <a:latin typeface="Cambria Math" panose="02040503050406030204" pitchFamily="18" charset="0"/>
                                    </a:rPr>
                                  </m:ctrlPr>
                                </m:sSubPr>
                                <m:e>
                                  <m:r>
                                    <a:rPr lang="en-US" sz="1200" i="1" smtClean="0">
                                      <a:latin typeface="Cambria Math" panose="02040503050406030204" pitchFamily="18" charset="0"/>
                                      <a:ea typeface="Cambria Math" panose="02040503050406030204" pitchFamily="18" charset="0"/>
                                    </a:rPr>
                                    <m:t>𝜀</m:t>
                                  </m:r>
                                </m:e>
                                <m:sub>
                                  <m:r>
                                    <a:rPr lang="en-US" sz="1200" b="0" i="1" smtClean="0">
                                      <a:latin typeface="Cambria Math" panose="02040503050406030204" pitchFamily="18" charset="0"/>
                                      <a:ea typeface="Cambria Math" panose="02040503050406030204" pitchFamily="18" charset="0"/>
                                    </a:rPr>
                                    <m:t>𝑛𝑥</m:t>
                                  </m:r>
                                </m:sub>
                              </m:sSub>
                              <m:r>
                                <a:rPr lang="en-US" sz="1200" b="0" i="1" smtClean="0">
                                  <a:latin typeface="Cambria Math" panose="02040503050406030204" pitchFamily="18" charset="0"/>
                                  <a:ea typeface="Cambria Math" panose="02040503050406030204" pitchFamily="18" charset="0"/>
                                </a:rPr>
                                <m:t>,</m:t>
                              </m:r>
                              <m:sSub>
                                <m:sSubPr>
                                  <m:ctrlPr>
                                    <a:rPr lang="en-US" sz="1200" i="1" smtClean="0">
                                      <a:latin typeface="Cambria Math" panose="02040503050406030204" pitchFamily="18" charset="0"/>
                                    </a:rPr>
                                  </m:ctrlPr>
                                </m:sSubPr>
                                <m:e>
                                  <m:r>
                                    <a:rPr lang="en-US" sz="1200" i="1" smtClean="0">
                                      <a:latin typeface="Cambria Math" panose="02040503050406030204" pitchFamily="18" charset="0"/>
                                      <a:ea typeface="Cambria Math" panose="02040503050406030204" pitchFamily="18" charset="0"/>
                                    </a:rPr>
                                    <m:t>𝜀</m:t>
                                  </m:r>
                                </m:e>
                                <m:sub>
                                  <m:r>
                                    <a:rPr lang="en-US" sz="1200" b="0" i="1" smtClean="0">
                                      <a:latin typeface="Cambria Math" panose="02040503050406030204" pitchFamily="18" charset="0"/>
                                      <a:ea typeface="Cambria Math" panose="02040503050406030204" pitchFamily="18" charset="0"/>
                                    </a:rPr>
                                    <m:t>𝑛𝑦</m:t>
                                  </m:r>
                                </m:sub>
                              </m:sSub>
                            </m:oMath>
                          </a14:m>
                          <a:r>
                            <a:rPr lang="en-US" sz="1200" dirty="0"/>
                            <a:t> [</a:t>
                          </a:r>
                          <a:r>
                            <a:rPr lang="en-US" sz="1200" dirty="0" err="1"/>
                            <a:t>m·rad</a:t>
                          </a:r>
                          <a:r>
                            <a:rPr lang="en-US" sz="1200" dirty="0"/>
                            <a:t>]</a:t>
                          </a:r>
                        </a:p>
                      </a:txBody>
                      <a:tcPr marL="68580" marR="68580" marT="34290" marB="34290" anchor="ctr"/>
                    </a:tc>
                    <a:tc>
                      <a:txBody>
                        <a:bodyPr/>
                        <a:lstStyle/>
                        <a:p>
                          <a:pPr algn="ctr"/>
                          <a:r>
                            <a:rPr lang="en-US" sz="1200" dirty="0">
                              <a:solidFill>
                                <a:srgbClr val="C00000"/>
                              </a:solidFill>
                            </a:rPr>
                            <a:t>1.5e-3</a:t>
                          </a:r>
                        </a:p>
                      </a:txBody>
                      <a:tcPr marL="68580" marR="68580" marT="34290" marB="34290" anchor="ctr"/>
                    </a:tc>
                    <a:tc>
                      <a:txBody>
                        <a:bodyPr/>
                        <a:lstStyle/>
                        <a:p>
                          <a:pPr algn="ctr"/>
                          <a:r>
                            <a:rPr lang="en-US" sz="1200" dirty="0"/>
                            <a:t>&lt; 4e-5</a:t>
                          </a:r>
                        </a:p>
                      </a:txBody>
                      <a:tcPr marL="68580" marR="68580" marT="34290" marB="34290" anchor="ctr"/>
                    </a:tc>
                    <a:extLst>
                      <a:ext uri="{0D108BD9-81ED-4DB2-BD59-A6C34878D82A}">
                        <a16:rowId xmlns:a16="http://schemas.microsoft.com/office/drawing/2014/main" val="740643096"/>
                      </a:ext>
                    </a:extLst>
                  </a:tr>
                </a:tbl>
              </a:graphicData>
            </a:graphic>
          </p:graphicFrame>
        </mc:Choice>
        <mc:Fallback>
          <p:graphicFrame>
            <p:nvGraphicFramePr>
              <p:cNvPr id="4" name="Table 3">
                <a:extLst>
                  <a:ext uri="{FF2B5EF4-FFF2-40B4-BE49-F238E27FC236}">
                    <a16:creationId xmlns:a16="http://schemas.microsoft.com/office/drawing/2014/main" id="{625A5BAB-2213-4E01-8BA6-628C920A6F2C}"/>
                  </a:ext>
                </a:extLst>
              </p:cNvPr>
              <p:cNvGraphicFramePr>
                <a:graphicFrameLocks noGrp="1"/>
              </p:cNvGraphicFramePr>
              <p:nvPr>
                <p:extLst/>
              </p:nvPr>
            </p:nvGraphicFramePr>
            <p:xfrm>
              <a:off x="6649235" y="3291383"/>
              <a:ext cx="2350924" cy="1946910"/>
            </p:xfrm>
            <a:graphic>
              <a:graphicData uri="http://schemas.openxmlformats.org/drawingml/2006/table">
                <a:tbl>
                  <a:tblPr firstRow="1" bandRow="1">
                    <a:tableStyleId>{5C22544A-7EE6-4342-B048-85BDC9FD1C3A}</a:tableStyleId>
                  </a:tblPr>
                  <a:tblGrid>
                    <a:gridCol w="1200007">
                      <a:extLst>
                        <a:ext uri="{9D8B030D-6E8A-4147-A177-3AD203B41FA5}">
                          <a16:colId xmlns:a16="http://schemas.microsoft.com/office/drawing/2014/main" val="1491595430"/>
                        </a:ext>
                      </a:extLst>
                    </a:gridCol>
                    <a:gridCol w="571519">
                      <a:extLst>
                        <a:ext uri="{9D8B030D-6E8A-4147-A177-3AD203B41FA5}">
                          <a16:colId xmlns:a16="http://schemas.microsoft.com/office/drawing/2014/main" val="3289419132"/>
                        </a:ext>
                      </a:extLst>
                    </a:gridCol>
                    <a:gridCol w="579398">
                      <a:extLst>
                        <a:ext uri="{9D8B030D-6E8A-4147-A177-3AD203B41FA5}">
                          <a16:colId xmlns:a16="http://schemas.microsoft.com/office/drawing/2014/main" val="1597469372"/>
                        </a:ext>
                      </a:extLst>
                    </a:gridCol>
                  </a:tblGrid>
                  <a:tr h="278130">
                    <a:tc>
                      <a:txBody>
                        <a:bodyPr/>
                        <a:lstStyle/>
                        <a:p>
                          <a:endParaRPr lang="en-US" sz="1200" dirty="0"/>
                        </a:p>
                      </a:txBody>
                      <a:tcPr marL="68580" marR="68580" marT="34290" marB="34290" anchor="ctr"/>
                    </a:tc>
                    <a:tc>
                      <a:txBody>
                        <a:bodyPr/>
                        <a:lstStyle/>
                        <a:p>
                          <a:pPr algn="ctr"/>
                          <a:r>
                            <a:rPr lang="en-US" sz="1200" dirty="0"/>
                            <a:t>Simul.</a:t>
                          </a:r>
                        </a:p>
                      </a:txBody>
                      <a:tcPr marL="68580" marR="68580" marT="34290" marB="34290" anchor="ctr"/>
                    </a:tc>
                    <a:tc>
                      <a:txBody>
                        <a:bodyPr/>
                        <a:lstStyle/>
                        <a:p>
                          <a:pPr algn="ctr"/>
                          <a:r>
                            <a:rPr lang="en-US" sz="1200" dirty="0"/>
                            <a:t>Goal</a:t>
                          </a:r>
                        </a:p>
                      </a:txBody>
                      <a:tcPr marL="68580" marR="68580" marT="34290" marB="34290" anchor="ctr"/>
                    </a:tc>
                    <a:extLst>
                      <a:ext uri="{0D108BD9-81ED-4DB2-BD59-A6C34878D82A}">
                        <a16:rowId xmlns:a16="http://schemas.microsoft.com/office/drawing/2014/main" val="1389008166"/>
                      </a:ext>
                    </a:extLst>
                  </a:tr>
                  <a:tr h="278130">
                    <a:tc>
                      <a:txBody>
                        <a:bodyPr/>
                        <a:lstStyle/>
                        <a:p>
                          <a:r>
                            <a:rPr lang="en-US" sz="1200" dirty="0"/>
                            <a:t>Energy [MeV]</a:t>
                          </a:r>
                        </a:p>
                      </a:txBody>
                      <a:tcPr marL="68580" marR="68580" marT="34290" marB="34290" anchor="ctr"/>
                    </a:tc>
                    <a:tc gridSpan="2">
                      <a:txBody>
                        <a:bodyPr/>
                        <a:lstStyle/>
                        <a:p>
                          <a:pPr algn="ctr"/>
                          <a:r>
                            <a:rPr lang="en-US" sz="1200" dirty="0"/>
                            <a:t>123</a:t>
                          </a:r>
                        </a:p>
                      </a:txBody>
                      <a:tcPr marL="68580" marR="68580" marT="34290" marB="34290" anchor="ctr"/>
                    </a:tc>
                    <a:tc hMerge="1">
                      <a:txBody>
                        <a:bodyPr/>
                        <a:lstStyle/>
                        <a:p>
                          <a:pPr algn="ctr"/>
                          <a:endParaRPr lang="en-US" sz="1600" dirty="0"/>
                        </a:p>
                      </a:txBody>
                      <a:tcPr anchor="ctr"/>
                    </a:tc>
                    <a:extLst>
                      <a:ext uri="{0D108BD9-81ED-4DB2-BD59-A6C34878D82A}">
                        <a16:rowId xmlns:a16="http://schemas.microsoft.com/office/drawing/2014/main" val="1333691973"/>
                      </a:ext>
                    </a:extLst>
                  </a:tr>
                  <a:tr h="278130">
                    <a:tc>
                      <a:txBody>
                        <a:bodyPr/>
                        <a:lstStyle/>
                        <a:p>
                          <a:r>
                            <a:rPr lang="en-US" sz="1200" dirty="0"/>
                            <a:t>Current [nA]</a:t>
                          </a:r>
                        </a:p>
                      </a:txBody>
                      <a:tcPr marL="68580" marR="68580" marT="34290" marB="34290" anchor="ctr"/>
                    </a:tc>
                    <a:tc>
                      <a:txBody>
                        <a:bodyPr/>
                        <a:lstStyle/>
                        <a:p>
                          <a:pPr algn="ctr"/>
                          <a:r>
                            <a:rPr lang="en-US" sz="1200" dirty="0">
                              <a:solidFill>
                                <a:srgbClr val="008000"/>
                              </a:solidFill>
                            </a:rPr>
                            <a:t>170</a:t>
                          </a:r>
                        </a:p>
                      </a:txBody>
                      <a:tcPr marL="68580" marR="68580" marT="34290" marB="34290" anchor="ctr"/>
                    </a:tc>
                    <a:tc>
                      <a:txBody>
                        <a:bodyPr/>
                        <a:lstStyle/>
                        <a:p>
                          <a:pPr algn="ctr"/>
                          <a:r>
                            <a:rPr lang="en-US" sz="1200" dirty="0"/>
                            <a:t>&gt; 50</a:t>
                          </a:r>
                        </a:p>
                      </a:txBody>
                      <a:tcPr marL="68580" marR="68580" marT="34290" marB="34290" anchor="ctr"/>
                    </a:tc>
                    <a:extLst>
                      <a:ext uri="{0D108BD9-81ED-4DB2-BD59-A6C34878D82A}">
                        <a16:rowId xmlns:a16="http://schemas.microsoft.com/office/drawing/2014/main" val="538392096"/>
                      </a:ext>
                    </a:extLst>
                  </a:tr>
                  <a:tr h="278130">
                    <a:tc>
                      <a:txBody>
                        <a:bodyPr/>
                        <a:lstStyle/>
                        <a:p>
                          <a:r>
                            <a:rPr lang="en-US" sz="1200" dirty="0"/>
                            <a:t>Polarization [%]</a:t>
                          </a:r>
                        </a:p>
                      </a:txBody>
                      <a:tcPr marL="68580" marR="68580" marT="34290" marB="34290" anchor="ctr"/>
                    </a:tc>
                    <a:tc>
                      <a:txBody>
                        <a:bodyPr/>
                        <a:lstStyle/>
                        <a:p>
                          <a:pPr algn="ctr"/>
                          <a:r>
                            <a:rPr lang="en-US" sz="1200" dirty="0">
                              <a:solidFill>
                                <a:srgbClr val="008000"/>
                              </a:solidFill>
                            </a:rPr>
                            <a:t>65</a:t>
                          </a:r>
                        </a:p>
                      </a:txBody>
                      <a:tcPr marL="68580" marR="68580" marT="34290" marB="34290" anchor="ctr"/>
                    </a:tc>
                    <a:tc>
                      <a:txBody>
                        <a:bodyPr/>
                        <a:lstStyle/>
                        <a:p>
                          <a:pPr algn="ctr"/>
                          <a:r>
                            <a:rPr lang="en-US" sz="1200" dirty="0"/>
                            <a:t>&gt; 60</a:t>
                          </a:r>
                        </a:p>
                      </a:txBody>
                      <a:tcPr marL="68580" marR="68580" marT="34290" marB="34290" anchor="ctr"/>
                    </a:tc>
                    <a:extLst>
                      <a:ext uri="{0D108BD9-81ED-4DB2-BD59-A6C34878D82A}">
                        <a16:rowId xmlns:a16="http://schemas.microsoft.com/office/drawing/2014/main" val="987529185"/>
                      </a:ext>
                    </a:extLst>
                  </a:tr>
                  <a:tr h="278130">
                    <a:tc>
                      <a:txBody>
                        <a:bodyPr/>
                        <a:lstStyle/>
                        <a:p>
                          <a:endParaRPr lang="en-US"/>
                        </a:p>
                      </a:txBody>
                      <a:tcPr marL="68580" marR="68580" marT="34290" marB="34290" anchor="ctr">
                        <a:blipFill>
                          <a:blip r:embed="rId4"/>
                          <a:stretch>
                            <a:fillRect l="-1053" t="-404545" r="-96842" b="-213636"/>
                          </a:stretch>
                        </a:blipFill>
                      </a:tcPr>
                    </a:tc>
                    <a:tc>
                      <a:txBody>
                        <a:bodyPr/>
                        <a:lstStyle/>
                        <a:p>
                          <a:pPr algn="ctr"/>
                          <a:r>
                            <a:rPr lang="en-US" sz="1200" dirty="0">
                              <a:solidFill>
                                <a:srgbClr val="008000"/>
                              </a:solidFill>
                            </a:rPr>
                            <a:t>0.6</a:t>
                          </a:r>
                        </a:p>
                      </a:txBody>
                      <a:tcPr marL="68580" marR="68580" marT="34290" marB="34290" anchor="ctr"/>
                    </a:tc>
                    <a:tc>
                      <a:txBody>
                        <a:bodyPr/>
                        <a:lstStyle/>
                        <a:p>
                          <a:pPr algn="ctr"/>
                          <a:r>
                            <a:rPr lang="en-US" sz="1200" dirty="0"/>
                            <a:t>&lt; 1</a:t>
                          </a:r>
                        </a:p>
                      </a:txBody>
                      <a:tcPr marL="68580" marR="68580" marT="34290" marB="34290" anchor="ctr"/>
                    </a:tc>
                    <a:extLst>
                      <a:ext uri="{0D108BD9-81ED-4DB2-BD59-A6C34878D82A}">
                        <a16:rowId xmlns:a16="http://schemas.microsoft.com/office/drawing/2014/main" val="3643311973"/>
                      </a:ext>
                    </a:extLst>
                  </a:tr>
                  <a:tr h="278130">
                    <a:tc>
                      <a:txBody>
                        <a:bodyPr/>
                        <a:lstStyle/>
                        <a:p>
                          <a:endParaRPr lang="en-US"/>
                        </a:p>
                      </a:txBody>
                      <a:tcPr marL="68580" marR="68580" marT="34290" marB="34290" anchor="ctr">
                        <a:blipFill>
                          <a:blip r:embed="rId4"/>
                          <a:stretch>
                            <a:fillRect l="-1053" t="-504545" r="-96842" b="-113636"/>
                          </a:stretch>
                        </a:blipFill>
                      </a:tcPr>
                    </a:tc>
                    <a:tc>
                      <a:txBody>
                        <a:bodyPr/>
                        <a:lstStyle/>
                        <a:p>
                          <a:pPr algn="ctr"/>
                          <a:r>
                            <a:rPr lang="en-US" sz="1200" dirty="0">
                              <a:solidFill>
                                <a:srgbClr val="008000"/>
                              </a:solidFill>
                            </a:rPr>
                            <a:t>2</a:t>
                          </a:r>
                        </a:p>
                      </a:txBody>
                      <a:tcPr marL="68580" marR="68580" marT="34290" marB="34290" anchor="ctr"/>
                    </a:tc>
                    <a:tc>
                      <a:txBody>
                        <a:bodyPr/>
                        <a:lstStyle/>
                        <a:p>
                          <a:pPr algn="ctr"/>
                          <a:r>
                            <a:rPr lang="en-US" sz="1200" dirty="0"/>
                            <a:t>&lt; 4</a:t>
                          </a:r>
                        </a:p>
                      </a:txBody>
                      <a:tcPr marL="68580" marR="68580" marT="34290" marB="34290" anchor="ctr"/>
                    </a:tc>
                    <a:extLst>
                      <a:ext uri="{0D108BD9-81ED-4DB2-BD59-A6C34878D82A}">
                        <a16:rowId xmlns:a16="http://schemas.microsoft.com/office/drawing/2014/main" val="797795995"/>
                      </a:ext>
                    </a:extLst>
                  </a:tr>
                  <a:tr h="278130">
                    <a:tc>
                      <a:txBody>
                        <a:bodyPr/>
                        <a:lstStyle/>
                        <a:p>
                          <a:endParaRPr lang="en-US"/>
                        </a:p>
                      </a:txBody>
                      <a:tcPr marL="68580" marR="68580" marT="34290" marB="34290" anchor="ctr">
                        <a:blipFill>
                          <a:blip r:embed="rId4"/>
                          <a:stretch>
                            <a:fillRect l="-1053" t="-604545" r="-96842" b="-13636"/>
                          </a:stretch>
                        </a:blipFill>
                      </a:tcPr>
                    </a:tc>
                    <a:tc>
                      <a:txBody>
                        <a:bodyPr/>
                        <a:lstStyle/>
                        <a:p>
                          <a:pPr algn="ctr"/>
                          <a:r>
                            <a:rPr lang="en-US" sz="1200" dirty="0">
                              <a:solidFill>
                                <a:srgbClr val="C00000"/>
                              </a:solidFill>
                            </a:rPr>
                            <a:t>1.5e-3</a:t>
                          </a:r>
                        </a:p>
                      </a:txBody>
                      <a:tcPr marL="68580" marR="68580" marT="34290" marB="34290" anchor="ctr"/>
                    </a:tc>
                    <a:tc>
                      <a:txBody>
                        <a:bodyPr/>
                        <a:lstStyle/>
                        <a:p>
                          <a:pPr algn="ctr"/>
                          <a:r>
                            <a:rPr lang="en-US" sz="1200" dirty="0"/>
                            <a:t>&lt; 4e-5</a:t>
                          </a:r>
                        </a:p>
                      </a:txBody>
                      <a:tcPr marL="68580" marR="68580" marT="34290" marB="34290" anchor="ctr"/>
                    </a:tc>
                    <a:extLst>
                      <a:ext uri="{0D108BD9-81ED-4DB2-BD59-A6C34878D82A}">
                        <a16:rowId xmlns:a16="http://schemas.microsoft.com/office/drawing/2014/main" val="740643096"/>
                      </a:ext>
                    </a:extLst>
                  </a:tr>
                </a:tbl>
              </a:graphicData>
            </a:graphic>
          </p:graphicFrame>
        </mc:Fallback>
      </mc:AlternateContent>
      <p:sp>
        <p:nvSpPr>
          <p:cNvPr id="6" name="Rectangle 5">
            <a:extLst>
              <a:ext uri="{FF2B5EF4-FFF2-40B4-BE49-F238E27FC236}">
                <a16:creationId xmlns:a16="http://schemas.microsoft.com/office/drawing/2014/main" id="{6B9FD834-54C6-4ECE-AC24-18E4915A733C}"/>
              </a:ext>
            </a:extLst>
          </p:cNvPr>
          <p:cNvSpPr/>
          <p:nvPr/>
        </p:nvSpPr>
        <p:spPr>
          <a:xfrm>
            <a:off x="1398252" y="2791461"/>
            <a:ext cx="2553904" cy="288541"/>
          </a:xfrm>
          <a:prstGeom prst="rect">
            <a:avLst/>
          </a:prstGeom>
        </p:spPr>
        <p:txBody>
          <a:bodyPr wrap="none">
            <a:spAutoFit/>
          </a:bodyPr>
          <a:lstStyle/>
          <a:p>
            <a:pPr>
              <a:spcAft>
                <a:spcPts val="900"/>
              </a:spcAft>
            </a:pPr>
            <a:r>
              <a:rPr lang="en-US" sz="1275" b="1" dirty="0">
                <a:latin typeface="Arial" panose="020B0604020202020204" pitchFamily="34" charset="0"/>
                <a:cs typeface="Arial" panose="020B0604020202020204" pitchFamily="34" charset="0"/>
              </a:rPr>
              <a:t>Scheme of e</a:t>
            </a:r>
            <a:r>
              <a:rPr lang="en-US" sz="1275" b="1" baseline="30000" dirty="0">
                <a:latin typeface="Arial" panose="020B0604020202020204" pitchFamily="34" charset="0"/>
                <a:cs typeface="Arial" panose="020B0604020202020204" pitchFamily="34" charset="0"/>
              </a:rPr>
              <a:t>+</a:t>
            </a:r>
            <a:r>
              <a:rPr lang="en-US" sz="1275" b="1" dirty="0">
                <a:latin typeface="Arial" panose="020B0604020202020204" pitchFamily="34" charset="0"/>
                <a:cs typeface="Arial" panose="020B0604020202020204" pitchFamily="34" charset="0"/>
              </a:rPr>
              <a:t> Injector at LERF </a:t>
            </a:r>
            <a:endParaRPr lang="en-US" sz="1275" dirty="0">
              <a:latin typeface="Arial" panose="020B0604020202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id="{871926E2-5DEC-4DDE-8BCB-325C0A082E29}"/>
              </a:ext>
            </a:extLst>
          </p:cNvPr>
          <p:cNvSpPr/>
          <p:nvPr/>
        </p:nvSpPr>
        <p:spPr>
          <a:xfrm>
            <a:off x="6286912" y="1531741"/>
            <a:ext cx="2785096" cy="1449115"/>
          </a:xfrm>
          <a:prstGeom prst="rect">
            <a:avLst/>
          </a:prstGeom>
        </p:spPr>
        <p:txBody>
          <a:bodyPr wrap="square">
            <a:spAutoFit/>
          </a:bodyPr>
          <a:lstStyle/>
          <a:p>
            <a:pPr marL="214313" indent="-214313">
              <a:buFont typeface="Arial" panose="020B0604020202020204" pitchFamily="34" charset="0"/>
              <a:buChar char="•"/>
            </a:pPr>
            <a:r>
              <a:rPr lang="en-US" sz="1200" dirty="0">
                <a:solidFill>
                  <a:srgbClr val="4472C4"/>
                </a:solidFill>
                <a:latin typeface="+mj-lt"/>
                <a:cs typeface="Arial" panose="020B0604020202020204" pitchFamily="34" charset="0"/>
              </a:rPr>
              <a:t>M. Bruker, IPAC’24, </a:t>
            </a:r>
            <a:r>
              <a:rPr lang="en-US" sz="1200" dirty="0">
                <a:solidFill>
                  <a:srgbClr val="4472C4"/>
                </a:solidFill>
                <a:latin typeface="+mj-lt"/>
                <a:cs typeface="Arial" panose="020B0604020202020204" pitchFamily="34" charset="0"/>
                <a:hlinkClick r:id="rId5"/>
              </a:rPr>
              <a:t>MOPC52</a:t>
            </a:r>
            <a:endParaRPr lang="en-US" sz="1200" dirty="0">
              <a:solidFill>
                <a:srgbClr val="4472C4"/>
              </a:solidFill>
              <a:latin typeface="+mj-lt"/>
              <a:cs typeface="Arial" panose="020B0604020202020204" pitchFamily="34" charset="0"/>
            </a:endParaRPr>
          </a:p>
          <a:p>
            <a:pPr marL="214313" indent="-214313">
              <a:spcBef>
                <a:spcPts val="450"/>
              </a:spcBef>
              <a:buFont typeface="Arial" panose="020B0604020202020204" pitchFamily="34" charset="0"/>
              <a:buChar char="•"/>
            </a:pPr>
            <a:r>
              <a:rPr lang="en-US" sz="1200" dirty="0">
                <a:solidFill>
                  <a:srgbClr val="4472C4"/>
                </a:solidFill>
                <a:latin typeface="+mj-lt"/>
                <a:cs typeface="Arial" panose="020B0604020202020204" pitchFamily="34" charset="0"/>
              </a:rPr>
              <a:t>JLab LDRD “A high-intensity, polarized-beam prototype </a:t>
            </a:r>
            <a:r>
              <a:rPr lang="en-US" sz="1200" dirty="0" err="1">
                <a:solidFill>
                  <a:srgbClr val="4472C4"/>
                </a:solidFill>
                <a:latin typeface="+mj-lt"/>
                <a:cs typeface="Arial" panose="020B0604020202020204" pitchFamily="34" charset="0"/>
              </a:rPr>
              <a:t>photogun</a:t>
            </a:r>
            <a:r>
              <a:rPr lang="en-US" sz="1200" dirty="0">
                <a:solidFill>
                  <a:srgbClr val="4472C4"/>
                </a:solidFill>
                <a:latin typeface="+mj-lt"/>
                <a:cs typeface="Arial" panose="020B0604020202020204" pitchFamily="34" charset="0"/>
              </a:rPr>
              <a:t> for the Ce</a:t>
            </a:r>
            <a:r>
              <a:rPr lang="en-US" sz="1200" baseline="30000" dirty="0">
                <a:solidFill>
                  <a:srgbClr val="4472C4"/>
                </a:solidFill>
                <a:latin typeface="+mj-lt"/>
                <a:cs typeface="Arial" panose="020B0604020202020204" pitchFamily="34" charset="0"/>
              </a:rPr>
              <a:t>+</a:t>
            </a:r>
            <a:r>
              <a:rPr lang="en-US" sz="1200" dirty="0">
                <a:solidFill>
                  <a:srgbClr val="4472C4"/>
                </a:solidFill>
                <a:latin typeface="+mj-lt"/>
                <a:cs typeface="Arial" panose="020B0604020202020204" pitchFamily="34" charset="0"/>
              </a:rPr>
              <a:t>BAF positron source”, </a:t>
            </a:r>
            <a:br>
              <a:rPr lang="en-US" sz="1200" dirty="0">
                <a:solidFill>
                  <a:srgbClr val="4472C4"/>
                </a:solidFill>
                <a:latin typeface="+mj-lt"/>
                <a:cs typeface="Arial" panose="020B0604020202020204" pitchFamily="34" charset="0"/>
              </a:rPr>
            </a:br>
            <a:r>
              <a:rPr lang="en-US" sz="1200" dirty="0">
                <a:solidFill>
                  <a:srgbClr val="4472C4"/>
                </a:solidFill>
                <a:latin typeface="+mj-lt"/>
                <a:cs typeface="Arial" panose="020B0604020202020204" pitchFamily="34" charset="0"/>
              </a:rPr>
              <a:t>PI: M. Bruker, proposal awarded, </a:t>
            </a:r>
            <a:br>
              <a:rPr lang="en-US" sz="1200" dirty="0">
                <a:solidFill>
                  <a:srgbClr val="4472C4"/>
                </a:solidFill>
                <a:latin typeface="+mj-lt"/>
                <a:cs typeface="Arial" panose="020B0604020202020204" pitchFamily="34" charset="0"/>
              </a:rPr>
            </a:br>
            <a:r>
              <a:rPr lang="en-US" sz="1200" dirty="0">
                <a:solidFill>
                  <a:srgbClr val="4472C4"/>
                </a:solidFill>
                <a:latin typeface="+mj-lt"/>
                <a:cs typeface="Arial" panose="020B0604020202020204" pitchFamily="34" charset="0"/>
              </a:rPr>
              <a:t>FY25-FY26</a:t>
            </a:r>
          </a:p>
        </p:txBody>
      </p:sp>
    </p:spTree>
    <p:extLst>
      <p:ext uri="{BB962C8B-B14F-4D97-AF65-F5344CB8AC3E}">
        <p14:creationId xmlns:p14="http://schemas.microsoft.com/office/powerpoint/2010/main" val="2527590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B27BDAB-ECE6-E44E-B86B-16D399493C6C}"/>
              </a:ext>
            </a:extLst>
          </p:cNvPr>
          <p:cNvSpPr>
            <a:spLocks noGrp="1"/>
          </p:cNvSpPr>
          <p:nvPr>
            <p:ph type="sldNum" sz="quarter" idx="12"/>
          </p:nvPr>
        </p:nvSpPr>
        <p:spPr>
          <a:xfrm>
            <a:off x="4303922" y="5707752"/>
            <a:ext cx="536158" cy="227523"/>
          </a:xfrm>
        </p:spPr>
        <p:txBody>
          <a:bodyPr/>
          <a:lstStyle/>
          <a:p>
            <a:r>
              <a:rPr lang="en-US" dirty="0"/>
              <a:t>9</a:t>
            </a:r>
          </a:p>
        </p:txBody>
      </p:sp>
      <p:sp>
        <p:nvSpPr>
          <p:cNvPr id="67" name="Title 1">
            <a:extLst>
              <a:ext uri="{FF2B5EF4-FFF2-40B4-BE49-F238E27FC236}">
                <a16:creationId xmlns:a16="http://schemas.microsoft.com/office/drawing/2014/main" id="{56E1D59B-5057-744E-995A-C743941C5386}"/>
              </a:ext>
            </a:extLst>
          </p:cNvPr>
          <p:cNvSpPr>
            <a:spLocks noGrp="1"/>
          </p:cNvSpPr>
          <p:nvPr>
            <p:ph type="title"/>
          </p:nvPr>
        </p:nvSpPr>
        <p:spPr>
          <a:xfrm>
            <a:off x="276162" y="895884"/>
            <a:ext cx="8804972" cy="490789"/>
          </a:xfrm>
        </p:spPr>
        <p:txBody>
          <a:bodyPr>
            <a:normAutofit/>
          </a:bodyPr>
          <a:lstStyle/>
          <a:p>
            <a:r>
              <a:rPr lang="en-US" dirty="0"/>
              <a:t>Development and Test of Liquid Metal Targets</a:t>
            </a:r>
            <a:endParaRPr lang="en-US" dirty="0">
              <a:solidFill>
                <a:srgbClr val="7030A0"/>
              </a:solidFill>
            </a:endParaRPr>
          </a:p>
        </p:txBody>
      </p:sp>
      <p:sp>
        <p:nvSpPr>
          <p:cNvPr id="60" name="Rectangle 59">
            <a:extLst>
              <a:ext uri="{FF2B5EF4-FFF2-40B4-BE49-F238E27FC236}">
                <a16:creationId xmlns:a16="http://schemas.microsoft.com/office/drawing/2014/main" id="{335E6AB1-7C00-4372-8A2A-649EA341C4E6}"/>
              </a:ext>
            </a:extLst>
          </p:cNvPr>
          <p:cNvSpPr/>
          <p:nvPr/>
        </p:nvSpPr>
        <p:spPr>
          <a:xfrm>
            <a:off x="240067" y="2632956"/>
            <a:ext cx="3226214" cy="2164695"/>
          </a:xfrm>
          <a:prstGeom prst="rect">
            <a:avLst/>
          </a:prstGeom>
        </p:spPr>
        <p:txBody>
          <a:bodyPr wrap="square">
            <a:spAutoFit/>
          </a:bodyPr>
          <a:lstStyle/>
          <a:p>
            <a:pPr marL="214313" indent="-214313">
              <a:spcAft>
                <a:spcPts val="900"/>
              </a:spcAft>
              <a:buFont typeface="Arial" panose="020B0604020202020204" pitchFamily="34" charset="0"/>
              <a:buChar char="•"/>
            </a:pPr>
            <a:r>
              <a:rPr lang="en-US" sz="1200" dirty="0">
                <a:latin typeface="Arial" panose="020B0604020202020204" pitchFamily="34" charset="0"/>
                <a:cs typeface="Arial" panose="020B0604020202020204" pitchFamily="34" charset="0"/>
              </a:rPr>
              <a:t>Liquid Metal Targets are developed by Xelera Research LLC</a:t>
            </a:r>
          </a:p>
          <a:p>
            <a:pPr marL="214313" indent="-214313">
              <a:spcAft>
                <a:spcPts val="900"/>
              </a:spcAft>
              <a:buFont typeface="Arial" panose="020B0604020202020204" pitchFamily="34" charset="0"/>
              <a:buChar char="•"/>
            </a:pPr>
            <a:r>
              <a:rPr lang="en-US" sz="1200" dirty="0">
                <a:latin typeface="Arial" panose="020B0604020202020204" pitchFamily="34" charset="0"/>
                <a:cs typeface="Arial" panose="020B0604020202020204" pitchFamily="34" charset="0"/>
              </a:rPr>
              <a:t>DOE Small Business Innovation Research (SBIR) Phase 2, Oct 2024 – Sep 2026</a:t>
            </a:r>
          </a:p>
          <a:p>
            <a:pPr marL="214313" indent="-214313">
              <a:spcBef>
                <a:spcPts val="450"/>
              </a:spcBef>
              <a:spcAft>
                <a:spcPts val="900"/>
              </a:spcAft>
              <a:buFont typeface="Arial" panose="020B0604020202020204" pitchFamily="34" charset="0"/>
              <a:buChar char="•"/>
            </a:pPr>
            <a:r>
              <a:rPr lang="en-US" sz="1200" dirty="0">
                <a:latin typeface="Arial" panose="020B0604020202020204" pitchFamily="34" charset="0"/>
                <a:cs typeface="Arial" panose="020B0604020202020204" pitchFamily="34" charset="0"/>
              </a:rPr>
              <a:t>Planned test of GaInSn target at JLab with up to 10 mA @ 10 MeV e</a:t>
            </a:r>
            <a:r>
              <a:rPr lang="en-US" sz="1200" baseline="30000" dirty="0">
                <a:latin typeface="Arial" panose="020B0604020202020204" pitchFamily="34" charset="0"/>
              </a:rPr>
              <a:t>‒ </a:t>
            </a:r>
            <a:r>
              <a:rPr lang="en-US" sz="1200" dirty="0">
                <a:latin typeface="Arial" panose="020B0604020202020204" pitchFamily="34" charset="0"/>
              </a:rPr>
              <a:t>beam</a:t>
            </a:r>
            <a:endParaRPr lang="en-US" sz="1200" dirty="0">
              <a:latin typeface="Arial" panose="020B0604020202020204" pitchFamily="34" charset="0"/>
              <a:cs typeface="Arial" panose="020B0604020202020204" pitchFamily="34" charset="0"/>
            </a:endParaRPr>
          </a:p>
          <a:p>
            <a:pPr marL="214313" indent="-214313">
              <a:spcAft>
                <a:spcPts val="900"/>
              </a:spcAft>
              <a:buFont typeface="Arial" panose="020B0604020202020204" pitchFamily="34" charset="0"/>
              <a:buChar char="•"/>
            </a:pPr>
            <a:r>
              <a:rPr lang="en-US" sz="1200" dirty="0">
                <a:latin typeface="Arial" panose="020B0604020202020204" pitchFamily="34" charset="0"/>
                <a:cs typeface="Arial" panose="020B0604020202020204" pitchFamily="34" charset="0"/>
              </a:rPr>
              <a:t>Liquid PbBi target </a:t>
            </a:r>
            <a:r>
              <a:rPr lang="en-US" sz="1200" dirty="0">
                <a:latin typeface="Arial" panose="020B0604020202020204" pitchFamily="34" charset="0"/>
              </a:rPr>
              <a:t>is proposed for future </a:t>
            </a:r>
            <a:r>
              <a:rPr lang="en-US" sz="1200" dirty="0">
                <a:latin typeface="Arial" panose="020B0604020202020204" pitchFamily="34" charset="0"/>
                <a:cs typeface="Arial" panose="020B0604020202020204" pitchFamily="34" charset="0"/>
              </a:rPr>
              <a:t>for drive e</a:t>
            </a:r>
            <a:r>
              <a:rPr lang="en-US" sz="1200" baseline="30000" dirty="0">
                <a:latin typeface="Arial" panose="020B0604020202020204" pitchFamily="34" charset="0"/>
              </a:rPr>
              <a:t>‒</a:t>
            </a:r>
            <a:r>
              <a:rPr lang="en-US" sz="1200" dirty="0">
                <a:latin typeface="Arial" panose="020B0604020202020204" pitchFamily="34" charset="0"/>
              </a:rPr>
              <a:t> beam with </a:t>
            </a:r>
            <a:r>
              <a:rPr lang="en-US" sz="1200" dirty="0">
                <a:latin typeface="Arial" panose="020B0604020202020204" pitchFamily="34" charset="0"/>
                <a:cs typeface="Arial" panose="020B0604020202020204" pitchFamily="34" charset="0"/>
              </a:rPr>
              <a:t>1 mA @ 120 MeV</a:t>
            </a:r>
          </a:p>
        </p:txBody>
      </p:sp>
      <p:sp>
        <p:nvSpPr>
          <p:cNvPr id="31" name="Rectangle 30">
            <a:extLst>
              <a:ext uri="{FF2B5EF4-FFF2-40B4-BE49-F238E27FC236}">
                <a16:creationId xmlns:a16="http://schemas.microsoft.com/office/drawing/2014/main" id="{45739370-84F6-44E6-B7CB-26A8F97490B9}"/>
              </a:ext>
            </a:extLst>
          </p:cNvPr>
          <p:cNvSpPr/>
          <p:nvPr/>
        </p:nvSpPr>
        <p:spPr>
          <a:xfrm>
            <a:off x="240067" y="1520897"/>
            <a:ext cx="3245251" cy="982320"/>
          </a:xfrm>
          <a:prstGeom prst="rect">
            <a:avLst/>
          </a:prstGeom>
        </p:spPr>
        <p:txBody>
          <a:bodyPr wrap="square">
            <a:spAutoFit/>
          </a:bodyPr>
          <a:lstStyle/>
          <a:p>
            <a:pPr>
              <a:spcAft>
                <a:spcPts val="450"/>
              </a:spcAft>
            </a:pPr>
            <a:r>
              <a:rPr lang="en-US" sz="1350" b="1" dirty="0">
                <a:latin typeface="Arial" panose="020B0604020202020204" pitchFamily="34" charset="0"/>
                <a:cs typeface="Arial" panose="020B0604020202020204" pitchFamily="34" charset="0"/>
              </a:rPr>
              <a:t>Two target concepts are considered</a:t>
            </a:r>
          </a:p>
          <a:p>
            <a:pPr marL="257175" indent="-257175">
              <a:spcAft>
                <a:spcPts val="450"/>
              </a:spcAft>
              <a:buFont typeface="+mj-lt"/>
              <a:buAutoNum type="arabicPeriod"/>
            </a:pPr>
            <a:r>
              <a:rPr lang="en-US" sz="1200" dirty="0">
                <a:solidFill>
                  <a:srgbClr val="0000CC"/>
                </a:solidFill>
                <a:latin typeface="Arial" panose="020B0604020202020204" pitchFamily="34" charset="0"/>
                <a:cs typeface="Arial" panose="020B0604020202020204" pitchFamily="34" charset="0"/>
              </a:rPr>
              <a:t>Solid high-Z target </a:t>
            </a:r>
            <a:r>
              <a:rPr lang="en-US" sz="1200" dirty="0">
                <a:latin typeface="Arial" panose="020B0604020202020204" pitchFamily="34" charset="0"/>
                <a:cs typeface="Arial" panose="020B0604020202020204" pitchFamily="34" charset="0"/>
              </a:rPr>
              <a:t>(i.e. tungsten)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sym typeface="Symbol" panose="05050102010706020507" pitchFamily="18" charset="2"/>
              </a:rPr>
              <a:t></a:t>
            </a:r>
            <a:r>
              <a:rPr lang="en-US" sz="1200" dirty="0">
                <a:latin typeface="Arial" panose="020B0604020202020204" pitchFamily="34" charset="0"/>
                <a:cs typeface="Arial" panose="020B0604020202020204" pitchFamily="34" charset="0"/>
              </a:rPr>
              <a:t> next slide</a:t>
            </a:r>
          </a:p>
          <a:p>
            <a:pPr marL="257175" indent="-257175">
              <a:spcAft>
                <a:spcPts val="225"/>
              </a:spcAft>
              <a:buFont typeface="+mj-lt"/>
              <a:buAutoNum type="arabicPeriod"/>
            </a:pPr>
            <a:r>
              <a:rPr lang="en-US" sz="1200" dirty="0">
                <a:solidFill>
                  <a:srgbClr val="0000CC"/>
                </a:solidFill>
                <a:latin typeface="Arial" panose="020B0604020202020204" pitchFamily="34" charset="0"/>
                <a:cs typeface="Arial" panose="020B0604020202020204" pitchFamily="34" charset="0"/>
              </a:rPr>
              <a:t>Liquid metal targets </a:t>
            </a:r>
            <a:r>
              <a:rPr lang="en-US" sz="1200" dirty="0">
                <a:latin typeface="Arial" panose="020B0604020202020204" pitchFamily="34" charset="0"/>
                <a:cs typeface="Arial" panose="020B0604020202020204" pitchFamily="34" charset="0"/>
              </a:rPr>
              <a:t>(GaInSn, PbBi)</a:t>
            </a:r>
          </a:p>
        </p:txBody>
      </p:sp>
      <p:sp>
        <p:nvSpPr>
          <p:cNvPr id="26" name="Footer Placeholder 3">
            <a:extLst>
              <a:ext uri="{FF2B5EF4-FFF2-40B4-BE49-F238E27FC236}">
                <a16:creationId xmlns:a16="http://schemas.microsoft.com/office/drawing/2014/main" id="{04D446F6-807A-45B3-8CB5-5F926484BCB9}"/>
              </a:ext>
            </a:extLst>
          </p:cNvPr>
          <p:cNvSpPr>
            <a:spLocks noGrp="1"/>
          </p:cNvSpPr>
          <p:nvPr>
            <p:ph type="ftr" sz="quarter" idx="11"/>
          </p:nvPr>
        </p:nvSpPr>
        <p:spPr>
          <a:xfrm>
            <a:off x="173701" y="5707752"/>
            <a:ext cx="3917888" cy="233492"/>
          </a:xfrm>
        </p:spPr>
        <p:txBody>
          <a:bodyPr/>
          <a:lstStyle/>
          <a:p>
            <a:r>
              <a:rPr lang="en-US" dirty="0"/>
              <a:t>A. Ushakov “Positron Beams for 12 GeV CEBAF”, Hadron Physics 2030</a:t>
            </a:r>
          </a:p>
        </p:txBody>
      </p:sp>
      <p:grpSp>
        <p:nvGrpSpPr>
          <p:cNvPr id="81" name="Group 80">
            <a:extLst>
              <a:ext uri="{FF2B5EF4-FFF2-40B4-BE49-F238E27FC236}">
                <a16:creationId xmlns:a16="http://schemas.microsoft.com/office/drawing/2014/main" id="{09D8410C-509A-439A-9871-420437B3B194}"/>
              </a:ext>
            </a:extLst>
          </p:cNvPr>
          <p:cNvGrpSpPr/>
          <p:nvPr/>
        </p:nvGrpSpPr>
        <p:grpSpPr>
          <a:xfrm>
            <a:off x="3680318" y="1520897"/>
            <a:ext cx="5256508" cy="4098919"/>
            <a:chOff x="5036185" y="884863"/>
            <a:chExt cx="7008677" cy="5465225"/>
          </a:xfrm>
        </p:grpSpPr>
        <p:sp>
          <p:nvSpPr>
            <p:cNvPr id="59" name="Rectangle 58">
              <a:extLst>
                <a:ext uri="{FF2B5EF4-FFF2-40B4-BE49-F238E27FC236}">
                  <a16:creationId xmlns:a16="http://schemas.microsoft.com/office/drawing/2014/main" id="{F0034049-D9C3-4832-9AD6-CFE7006D2C68}"/>
                </a:ext>
              </a:extLst>
            </p:cNvPr>
            <p:cNvSpPr/>
            <p:nvPr/>
          </p:nvSpPr>
          <p:spPr>
            <a:xfrm>
              <a:off x="9837633" y="5440754"/>
              <a:ext cx="1795792" cy="584776"/>
            </a:xfrm>
            <a:prstGeom prst="rect">
              <a:avLst/>
            </a:prstGeom>
            <a:solidFill>
              <a:schemeClr val="bg1">
                <a:alpha val="50000"/>
              </a:schemeClr>
            </a:solidFill>
          </p:spPr>
          <p:txBody>
            <a:bodyPr wrap="none">
              <a:spAutoFit/>
            </a:bodyPr>
            <a:lstStyle/>
            <a:p>
              <a:pPr algn="ctr"/>
              <a:r>
                <a:rPr lang="en-US" sz="1125" dirty="0">
                  <a:latin typeface="+mj-lt"/>
                </a:rPr>
                <a:t>N. Taylor et al.,</a:t>
              </a:r>
              <a:br>
                <a:rPr lang="en-US" sz="1125" dirty="0">
                  <a:latin typeface="+mj-lt"/>
                </a:rPr>
              </a:br>
              <a:r>
                <a:rPr lang="en-US" sz="1125" dirty="0">
                  <a:latin typeface="+mj-lt"/>
                </a:rPr>
                <a:t>IPAC’24, </a:t>
              </a:r>
              <a:r>
                <a:rPr lang="en-US" sz="1125" dirty="0">
                  <a:latin typeface="+mj-lt"/>
                  <a:hlinkClick r:id="rId2"/>
                </a:rPr>
                <a:t>TUPC83</a:t>
              </a:r>
              <a:endParaRPr lang="en-US" sz="1125" dirty="0">
                <a:latin typeface="+mj-lt"/>
              </a:endParaRPr>
            </a:p>
          </p:txBody>
        </p:sp>
        <p:grpSp>
          <p:nvGrpSpPr>
            <p:cNvPr id="64" name="Group 63">
              <a:extLst>
                <a:ext uri="{FF2B5EF4-FFF2-40B4-BE49-F238E27FC236}">
                  <a16:creationId xmlns:a16="http://schemas.microsoft.com/office/drawing/2014/main" id="{8A186F81-BAB9-4D3C-B77B-0C1B815B6C67}"/>
                </a:ext>
              </a:extLst>
            </p:cNvPr>
            <p:cNvGrpSpPr/>
            <p:nvPr/>
          </p:nvGrpSpPr>
          <p:grpSpPr>
            <a:xfrm>
              <a:off x="5036185" y="884863"/>
              <a:ext cx="4293447" cy="5465225"/>
              <a:chOff x="5558699" y="956928"/>
              <a:chExt cx="4293447" cy="5465225"/>
            </a:xfrm>
          </p:grpSpPr>
          <p:grpSp>
            <p:nvGrpSpPr>
              <p:cNvPr id="65" name="Group 64">
                <a:extLst>
                  <a:ext uri="{FF2B5EF4-FFF2-40B4-BE49-F238E27FC236}">
                    <a16:creationId xmlns:a16="http://schemas.microsoft.com/office/drawing/2014/main" id="{9E5BFC1F-87ED-4A7E-AA30-D01F0C314C93}"/>
                  </a:ext>
                </a:extLst>
              </p:cNvPr>
              <p:cNvGrpSpPr/>
              <p:nvPr/>
            </p:nvGrpSpPr>
            <p:grpSpPr>
              <a:xfrm>
                <a:off x="5633432" y="1368461"/>
                <a:ext cx="4156642" cy="5053692"/>
                <a:chOff x="1939358" y="1465942"/>
                <a:chExt cx="4259013" cy="5178155"/>
              </a:xfrm>
            </p:grpSpPr>
            <p:pic>
              <p:nvPicPr>
                <p:cNvPr id="66" name="Picture 65">
                  <a:extLst>
                    <a:ext uri="{FF2B5EF4-FFF2-40B4-BE49-F238E27FC236}">
                      <a16:creationId xmlns:a16="http://schemas.microsoft.com/office/drawing/2014/main" id="{52561D25-9DEA-4486-8AF7-9D075450E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359" y="1465942"/>
                  <a:ext cx="4259012" cy="5170441"/>
                </a:xfrm>
                <a:prstGeom prst="rect">
                  <a:avLst/>
                </a:prstGeom>
              </p:spPr>
            </p:pic>
            <p:sp>
              <p:nvSpPr>
                <p:cNvPr id="68" name="TextBox 67">
                  <a:extLst>
                    <a:ext uri="{FF2B5EF4-FFF2-40B4-BE49-F238E27FC236}">
                      <a16:creationId xmlns:a16="http://schemas.microsoft.com/office/drawing/2014/main" id="{3E066B90-F940-4BE0-ADF0-351DB0DFBA8E}"/>
                    </a:ext>
                  </a:extLst>
                </p:cNvPr>
                <p:cNvSpPr txBox="1"/>
                <p:nvPr/>
              </p:nvSpPr>
              <p:spPr>
                <a:xfrm>
                  <a:off x="1939358" y="5931104"/>
                  <a:ext cx="1135945" cy="628029"/>
                </a:xfrm>
                <a:prstGeom prst="roundRect">
                  <a:avLst/>
                </a:prstGeom>
                <a:solidFill>
                  <a:schemeClr val="accent5">
                    <a:lumMod val="20000"/>
                    <a:lumOff val="80000"/>
                    <a:alpha val="80000"/>
                  </a:schemeClr>
                </a:solidFill>
                <a:ln>
                  <a:solidFill>
                    <a:schemeClr val="tx1"/>
                  </a:solidFill>
                </a:ln>
              </p:spPr>
              <p:txBody>
                <a:bodyPr wrap="square" rtlCol="0">
                  <a:spAutoFit/>
                </a:bodyPr>
                <a:lstStyle/>
                <a:p>
                  <a:r>
                    <a:rPr lang="en-US" sz="1050" dirty="0">
                      <a:latin typeface="Arial" panose="020B0604020202020204" pitchFamily="34" charset="0"/>
                      <a:cs typeface="Arial" panose="020B0604020202020204" pitchFamily="34" charset="0"/>
                    </a:rPr>
                    <a:t>Pump VFD</a:t>
                  </a:r>
                </a:p>
              </p:txBody>
            </p:sp>
            <p:sp>
              <p:nvSpPr>
                <p:cNvPr id="69" name="TextBox 68">
                  <a:extLst>
                    <a:ext uri="{FF2B5EF4-FFF2-40B4-BE49-F238E27FC236}">
                      <a16:creationId xmlns:a16="http://schemas.microsoft.com/office/drawing/2014/main" id="{2620C304-1AC8-43B6-A23B-ED3BDCF300A5}"/>
                    </a:ext>
                  </a:extLst>
                </p:cNvPr>
                <p:cNvSpPr txBox="1"/>
                <p:nvPr/>
              </p:nvSpPr>
              <p:spPr>
                <a:xfrm>
                  <a:off x="3397035" y="6016068"/>
                  <a:ext cx="1625829" cy="628029"/>
                </a:xfrm>
                <a:prstGeom prst="roundRect">
                  <a:avLst/>
                </a:prstGeom>
                <a:solidFill>
                  <a:schemeClr val="accent5">
                    <a:lumMod val="20000"/>
                    <a:lumOff val="80000"/>
                    <a:alpha val="80000"/>
                  </a:schemeClr>
                </a:solidFill>
                <a:ln>
                  <a:solidFill>
                    <a:schemeClr val="tx1"/>
                  </a:solidFill>
                </a:ln>
              </p:spPr>
              <p:txBody>
                <a:bodyPr wrap="square" rtlCol="0">
                  <a:spAutoFit/>
                </a:bodyPr>
                <a:lstStyle/>
                <a:p>
                  <a:r>
                    <a:rPr lang="en-US" sz="1050" dirty="0">
                      <a:latin typeface="Arial" panose="020B0604020202020204" pitchFamily="34" charset="0"/>
                      <a:cs typeface="Arial" panose="020B0604020202020204" pitchFamily="34" charset="0"/>
                    </a:rPr>
                    <a:t>GaInSn reservoir</a:t>
                  </a:r>
                </a:p>
              </p:txBody>
            </p:sp>
            <p:sp>
              <p:nvSpPr>
                <p:cNvPr id="70" name="TextBox 69">
                  <a:extLst>
                    <a:ext uri="{FF2B5EF4-FFF2-40B4-BE49-F238E27FC236}">
                      <a16:creationId xmlns:a16="http://schemas.microsoft.com/office/drawing/2014/main" id="{366C32F5-B8E0-4586-828F-6876AC66AD3B}"/>
                    </a:ext>
                  </a:extLst>
                </p:cNvPr>
                <p:cNvSpPr txBox="1"/>
                <p:nvPr/>
              </p:nvSpPr>
              <p:spPr>
                <a:xfrm>
                  <a:off x="4940232" y="5546172"/>
                  <a:ext cx="1209847" cy="383796"/>
                </a:xfrm>
                <a:prstGeom prst="roundRect">
                  <a:avLst/>
                </a:prstGeom>
                <a:solidFill>
                  <a:schemeClr val="accent5">
                    <a:lumMod val="20000"/>
                    <a:lumOff val="80000"/>
                    <a:alpha val="80000"/>
                  </a:schemeClr>
                </a:solidFill>
                <a:ln>
                  <a:solidFill>
                    <a:schemeClr val="tx1"/>
                  </a:solidFill>
                </a:ln>
              </p:spPr>
              <p:txBody>
                <a:bodyPr wrap="square" rtlCol="0">
                  <a:spAutoFit/>
                </a:bodyPr>
                <a:lstStyle/>
                <a:p>
                  <a:r>
                    <a:rPr lang="en-US" sz="1050" dirty="0">
                      <a:latin typeface="Arial" panose="020B0604020202020204" pitchFamily="34" charset="0"/>
                      <a:cs typeface="Arial" panose="020B0604020202020204" pitchFamily="34" charset="0"/>
                    </a:rPr>
                    <a:t>Gear pump</a:t>
                  </a:r>
                </a:p>
              </p:txBody>
            </p:sp>
            <p:sp>
              <p:nvSpPr>
                <p:cNvPr id="71" name="TextBox 70">
                  <a:extLst>
                    <a:ext uri="{FF2B5EF4-FFF2-40B4-BE49-F238E27FC236}">
                      <a16:creationId xmlns:a16="http://schemas.microsoft.com/office/drawing/2014/main" id="{17786505-6A98-4BEB-BFF4-468E5CD68E17}"/>
                    </a:ext>
                  </a:extLst>
                </p:cNvPr>
                <p:cNvSpPr txBox="1"/>
                <p:nvPr/>
              </p:nvSpPr>
              <p:spPr>
                <a:xfrm>
                  <a:off x="4749417" y="1904395"/>
                  <a:ext cx="1400662" cy="872263"/>
                </a:xfrm>
                <a:prstGeom prst="roundRect">
                  <a:avLst/>
                </a:prstGeom>
                <a:solidFill>
                  <a:schemeClr val="accent5">
                    <a:lumMod val="20000"/>
                    <a:lumOff val="80000"/>
                    <a:alpha val="50000"/>
                  </a:schemeClr>
                </a:solidFill>
                <a:ln>
                  <a:solidFill>
                    <a:schemeClr val="tx1"/>
                  </a:solidFill>
                </a:ln>
              </p:spPr>
              <p:txBody>
                <a:bodyPr wrap="square" rtlCol="0">
                  <a:spAutoFit/>
                </a:bodyPr>
                <a:lstStyle/>
                <a:p>
                  <a:r>
                    <a:rPr lang="en-US" sz="1050" dirty="0">
                      <a:latin typeface="Arial" panose="020B0604020202020204" pitchFamily="34" charset="0"/>
                      <a:cs typeface="Arial" panose="020B0604020202020204" pitchFamily="34" charset="0"/>
                    </a:rPr>
                    <a:t>Laser doppler velocimeter</a:t>
                  </a:r>
                </a:p>
              </p:txBody>
            </p:sp>
            <p:sp>
              <p:nvSpPr>
                <p:cNvPr id="72" name="TextBox 71">
                  <a:extLst>
                    <a:ext uri="{FF2B5EF4-FFF2-40B4-BE49-F238E27FC236}">
                      <a16:creationId xmlns:a16="http://schemas.microsoft.com/office/drawing/2014/main" id="{AA304DE8-AD7A-40B0-9C26-E161B7CEEEBB}"/>
                    </a:ext>
                  </a:extLst>
                </p:cNvPr>
                <p:cNvSpPr txBox="1"/>
                <p:nvPr/>
              </p:nvSpPr>
              <p:spPr>
                <a:xfrm>
                  <a:off x="1961407" y="1557795"/>
                  <a:ext cx="1578051" cy="628029"/>
                </a:xfrm>
                <a:prstGeom prst="roundRect">
                  <a:avLst/>
                </a:prstGeom>
                <a:solidFill>
                  <a:schemeClr val="accent5">
                    <a:lumMod val="20000"/>
                    <a:lumOff val="80000"/>
                    <a:alpha val="50000"/>
                  </a:schemeClr>
                </a:solidFill>
                <a:ln>
                  <a:solidFill>
                    <a:schemeClr val="tx1"/>
                  </a:solidFill>
                </a:ln>
              </p:spPr>
              <p:txBody>
                <a:bodyPr wrap="square" rtlCol="0">
                  <a:spAutoFit/>
                </a:bodyPr>
                <a:lstStyle/>
                <a:p>
                  <a:r>
                    <a:rPr lang="en-US" sz="1050" dirty="0">
                      <a:latin typeface="Arial" panose="020B0604020202020204" pitchFamily="34" charset="0"/>
                      <a:cs typeface="Arial" panose="020B0604020202020204" pitchFamily="34" charset="0"/>
                    </a:rPr>
                    <a:t>Liquid-metal jet inside chamber</a:t>
                  </a:r>
                </a:p>
              </p:txBody>
            </p:sp>
            <p:cxnSp>
              <p:nvCxnSpPr>
                <p:cNvPr id="73" name="Straight Connector 72">
                  <a:extLst>
                    <a:ext uri="{FF2B5EF4-FFF2-40B4-BE49-F238E27FC236}">
                      <a16:creationId xmlns:a16="http://schemas.microsoft.com/office/drawing/2014/main" id="{BF791316-4E51-43F5-B6C3-A09DFCE4E619}"/>
                    </a:ext>
                  </a:extLst>
                </p:cNvPr>
                <p:cNvCxnSpPr>
                  <a:cxnSpLocks/>
                </p:cNvCxnSpPr>
                <p:nvPr/>
              </p:nvCxnSpPr>
              <p:spPr>
                <a:xfrm>
                  <a:off x="3165360" y="2176820"/>
                  <a:ext cx="622733" cy="404314"/>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9AC745B-88A3-4C74-962A-A21FBFB62EE4}"/>
                    </a:ext>
                  </a:extLst>
                </p:cNvPr>
                <p:cNvCxnSpPr>
                  <a:cxnSpLocks/>
                </p:cNvCxnSpPr>
                <p:nvPr/>
              </p:nvCxnSpPr>
              <p:spPr>
                <a:xfrm flipV="1">
                  <a:off x="4940232" y="2548726"/>
                  <a:ext cx="162107" cy="244625"/>
                </a:xfrm>
                <a:prstGeom prst="line">
                  <a:avLst/>
                </a:prstGeom>
                <a:ln w="19050">
                  <a:solidFill>
                    <a:schemeClr val="accent5">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75" name="Straight Connector 74">
                  <a:extLst>
                    <a:ext uri="{FF2B5EF4-FFF2-40B4-BE49-F238E27FC236}">
                      <a16:creationId xmlns:a16="http://schemas.microsoft.com/office/drawing/2014/main" id="{89765C57-E234-4E78-A0EB-9FDE07964371}"/>
                    </a:ext>
                  </a:extLst>
                </p:cNvPr>
                <p:cNvCxnSpPr>
                  <a:cxnSpLocks/>
                </p:cNvCxnSpPr>
                <p:nvPr/>
              </p:nvCxnSpPr>
              <p:spPr>
                <a:xfrm>
                  <a:off x="5222639" y="5048102"/>
                  <a:ext cx="301211" cy="477759"/>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A5C3C6E-1009-417E-8403-31A64B8C2C37}"/>
                    </a:ext>
                  </a:extLst>
                </p:cNvPr>
                <p:cNvCxnSpPr>
                  <a:cxnSpLocks/>
                </p:cNvCxnSpPr>
                <p:nvPr/>
              </p:nvCxnSpPr>
              <p:spPr>
                <a:xfrm>
                  <a:off x="3946782" y="4642858"/>
                  <a:ext cx="299878" cy="1288246"/>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F76D8F7-CC6F-4E90-8803-7D0DEBDB0B50}"/>
                    </a:ext>
                  </a:extLst>
                </p:cNvPr>
                <p:cNvCxnSpPr>
                  <a:cxnSpLocks/>
                </p:cNvCxnSpPr>
                <p:nvPr/>
              </p:nvCxnSpPr>
              <p:spPr>
                <a:xfrm flipH="1">
                  <a:off x="2380475" y="5286981"/>
                  <a:ext cx="166549" cy="572705"/>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A074AAB7-A7D9-4239-A746-5D8531B211D6}"/>
                  </a:ext>
                </a:extLst>
              </p:cNvPr>
              <p:cNvSpPr/>
              <p:nvPr/>
            </p:nvSpPr>
            <p:spPr>
              <a:xfrm>
                <a:off x="5558699" y="956928"/>
                <a:ext cx="4293447" cy="677108"/>
              </a:xfrm>
              <a:prstGeom prst="rect">
                <a:avLst/>
              </a:prstGeom>
            </p:spPr>
            <p:txBody>
              <a:bodyPr wrap="square">
                <a:spAutoFit/>
              </a:bodyPr>
              <a:lstStyle/>
              <a:p>
                <a:pPr algn="ctr"/>
                <a:r>
                  <a:rPr lang="en-US" sz="1350" dirty="0">
                    <a:latin typeface="Arial" panose="020B0604020202020204" pitchFamily="34" charset="0"/>
                    <a:cs typeface="Arial" panose="020B0604020202020204" pitchFamily="34" charset="0"/>
                  </a:rPr>
                  <a:t>Prototype of GaInSn Test Stand (Xelera)</a:t>
                </a:r>
                <a:endParaRPr lang="en-US" sz="1350" dirty="0"/>
              </a:p>
            </p:txBody>
          </p:sp>
        </p:grpSp>
        <p:grpSp>
          <p:nvGrpSpPr>
            <p:cNvPr id="80" name="Group 79">
              <a:extLst>
                <a:ext uri="{FF2B5EF4-FFF2-40B4-BE49-F238E27FC236}">
                  <a16:creationId xmlns:a16="http://schemas.microsoft.com/office/drawing/2014/main" id="{025E06E3-2AED-4894-94AF-FFBD11FC8A1B}"/>
                </a:ext>
              </a:extLst>
            </p:cNvPr>
            <p:cNvGrpSpPr/>
            <p:nvPr/>
          </p:nvGrpSpPr>
          <p:grpSpPr>
            <a:xfrm>
              <a:off x="9426195" y="884863"/>
              <a:ext cx="2618667" cy="4140728"/>
              <a:chOff x="9426195" y="884863"/>
              <a:chExt cx="2618667" cy="4140728"/>
            </a:xfrm>
          </p:grpSpPr>
          <p:pic>
            <p:nvPicPr>
              <p:cNvPr id="52" name="Picture 51">
                <a:extLst>
                  <a:ext uri="{FF2B5EF4-FFF2-40B4-BE49-F238E27FC236}">
                    <a16:creationId xmlns:a16="http://schemas.microsoft.com/office/drawing/2014/main" id="{EA343B95-40D2-4717-974C-8B4A18ABC3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4386" y="1547774"/>
                <a:ext cx="2442287" cy="3477817"/>
              </a:xfrm>
              <a:prstGeom prst="rect">
                <a:avLst/>
              </a:prstGeom>
            </p:spPr>
          </p:pic>
          <p:sp>
            <p:nvSpPr>
              <p:cNvPr id="79" name="Rectangle 78">
                <a:extLst>
                  <a:ext uri="{FF2B5EF4-FFF2-40B4-BE49-F238E27FC236}">
                    <a16:creationId xmlns:a16="http://schemas.microsoft.com/office/drawing/2014/main" id="{DAE41E61-BE19-426D-AE9E-EA810E94B013}"/>
                  </a:ext>
                </a:extLst>
              </p:cNvPr>
              <p:cNvSpPr/>
              <p:nvPr/>
            </p:nvSpPr>
            <p:spPr>
              <a:xfrm>
                <a:off x="9426195" y="884863"/>
                <a:ext cx="2618667" cy="677108"/>
              </a:xfrm>
              <a:prstGeom prst="rect">
                <a:avLst/>
              </a:prstGeom>
            </p:spPr>
            <p:txBody>
              <a:bodyPr wrap="none">
                <a:spAutoFit/>
              </a:bodyPr>
              <a:lstStyle/>
              <a:p>
                <a:pPr algn="ctr"/>
                <a:r>
                  <a:rPr lang="en-US" sz="1350" dirty="0">
                    <a:latin typeface="Arial" panose="020B0604020202020204" pitchFamily="34" charset="0"/>
                    <a:cs typeface="Arial" panose="020B0604020202020204" pitchFamily="34" charset="0"/>
                  </a:rPr>
                  <a:t>Example of GaInSn jet </a:t>
                </a:r>
                <a:br>
                  <a:rPr lang="en-US" sz="1350" dirty="0">
                    <a:latin typeface="Arial" panose="020B0604020202020204" pitchFamily="34" charset="0"/>
                    <a:cs typeface="Arial" panose="020B0604020202020204" pitchFamily="34" charset="0"/>
                  </a:rPr>
                </a:br>
                <a:r>
                  <a:rPr lang="en-US" sz="1350" dirty="0">
                    <a:latin typeface="Arial" panose="020B0604020202020204" pitchFamily="34" charset="0"/>
                    <a:cs typeface="Arial" panose="020B0604020202020204" pitchFamily="34" charset="0"/>
                  </a:rPr>
                  <a:t>with speed ~8 m/s</a:t>
                </a:r>
              </a:p>
            </p:txBody>
          </p:sp>
        </p:grpSp>
      </p:grpSp>
    </p:spTree>
    <p:extLst>
      <p:ext uri="{BB962C8B-B14F-4D97-AF65-F5344CB8AC3E}">
        <p14:creationId xmlns:p14="http://schemas.microsoft.com/office/powerpoint/2010/main" val="3449323377"/>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1_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3.xml><?xml version="1.0" encoding="utf-8"?>
<a:theme xmlns:a="http://schemas.openxmlformats.org/drawingml/2006/main" name="1_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109169</TotalTime>
  <Words>4088</Words>
  <Application>Microsoft Macintosh PowerPoint</Application>
  <PresentationFormat>On-screen Show (4:3)</PresentationFormat>
  <Paragraphs>503</Paragraphs>
  <Slides>40</Slides>
  <Notes>9</Notes>
  <HiddenSlides>0</HiddenSlides>
  <MMClips>0</MMClips>
  <ScaleCrop>false</ScaleCrop>
  <HeadingPairs>
    <vt:vector size="6" baseType="variant">
      <vt:variant>
        <vt:lpstr>Fonts Used</vt:lpstr>
      </vt:variant>
      <vt:variant>
        <vt:i4>24</vt:i4>
      </vt:variant>
      <vt:variant>
        <vt:lpstr>Theme</vt:lpstr>
      </vt:variant>
      <vt:variant>
        <vt:i4>5</vt:i4>
      </vt:variant>
      <vt:variant>
        <vt:lpstr>Slide Titles</vt:lpstr>
      </vt:variant>
      <vt:variant>
        <vt:i4>40</vt:i4>
      </vt:variant>
    </vt:vector>
  </HeadingPairs>
  <TitlesOfParts>
    <vt:vector size="69" baseType="lpstr">
      <vt:lpstr>PingFangSC-Regular</vt:lpstr>
      <vt:lpstr>.AppleSystemUIFont</vt:lpstr>
      <vt:lpstr>.PingFangSC-Regular</vt:lpstr>
      <vt:lpstr>AdvOT483a8203</vt:lpstr>
      <vt:lpstr>American Typewriter</vt:lpstr>
      <vt:lpstr>Apple Chancery</vt:lpstr>
      <vt:lpstr>Arial</vt:lpstr>
      <vt:lpstr>Arial Black</vt:lpstr>
      <vt:lpstr>Avenir</vt:lpstr>
      <vt:lpstr>Avenir Black</vt:lpstr>
      <vt:lpstr>Avenir Roman</vt:lpstr>
      <vt:lpstr>Calibri</vt:lpstr>
      <vt:lpstr>Calibri Light</vt:lpstr>
      <vt:lpstr>Cambria Math</vt:lpstr>
      <vt:lpstr>Century Gothic</vt:lpstr>
      <vt:lpstr>CMR12</vt:lpstr>
      <vt:lpstr>Courier New</vt:lpstr>
      <vt:lpstr>Helvetica</vt:lpstr>
      <vt:lpstr>Lucida Blackletter</vt:lpstr>
      <vt:lpstr>Microsoft Sans Serif</vt:lpstr>
      <vt:lpstr>Symbol</vt:lpstr>
      <vt:lpstr>System Font Regular</vt:lpstr>
      <vt:lpstr>Times New Roman</vt:lpstr>
      <vt:lpstr>Wingdings</vt:lpstr>
      <vt:lpstr>Office Theme</vt:lpstr>
      <vt:lpstr>1_Presentations (Wide Screen)</vt:lpstr>
      <vt:lpstr>1_Office Theme</vt:lpstr>
      <vt:lpstr>Thème Office</vt:lpstr>
      <vt:lpstr>2_Office Theme</vt:lpstr>
      <vt:lpstr>PowerPoint Presentation</vt:lpstr>
      <vt:lpstr>Science at the Luminosity Frontier: Jefferson Lab Upgrade Development</vt:lpstr>
      <vt:lpstr> The combined positron to 22 GeV GeV upgrade is a rather new opportunity at Jefferson Lab….  The community did a lot of work (science workshops, accelerator studies, cost estimating, profile development,…) to quickly prepare for the NSAC Long Range Plan - Critical just to be mentioned favorably! </vt:lpstr>
      <vt:lpstr>PowerPoint Presentation</vt:lpstr>
      <vt:lpstr>12 GeV Ce+BAF: Polarized Positron Beams</vt:lpstr>
      <vt:lpstr>(c1) Approved Positron Science program</vt:lpstr>
      <vt:lpstr>Ce+BAF Working Group</vt:lpstr>
      <vt:lpstr>Pol. e+ Injector Critical Risk Areas mA e‒ Source, High Power Targets, Capture Cavity</vt:lpstr>
      <vt:lpstr>Development and Test of Liquid Metal Targets</vt:lpstr>
      <vt:lpstr>Concept of Tungsten Target, CFD Simulations, Prototype Testing (S. Covrig)</vt:lpstr>
      <vt:lpstr>Development Status</vt:lpstr>
      <vt:lpstr>https://indico.ijclab.in2p3.fr/event/10641/</vt:lpstr>
      <vt:lpstr>Positrons open the door to understanding a range of physics that can’t be accessed with electrons alone.</vt:lpstr>
      <vt:lpstr>Two-photon exchange may be the cause of the proton form factor discrepancy.</vt:lpstr>
      <vt:lpstr>Polarized positrons are an excellent tool for separating DVCS  from background</vt:lpstr>
      <vt:lpstr>Strong Interaction Physics at the Luminosity Frontier with 22 GeV Electrons at JLab</vt:lpstr>
      <vt:lpstr>Compact FFA Cell – How Does it Work?</vt:lpstr>
      <vt:lpstr>Multi-Energy Beam Dynamics in FFA Arc</vt:lpstr>
      <vt:lpstr>Why CEBAF @ 22 GeV?</vt:lpstr>
      <vt:lpstr>Why CEBAF @ 22 GeV?</vt:lpstr>
      <vt:lpstr>What a 22 GeV Upgrade Brings</vt:lpstr>
      <vt:lpstr>JLab 12 to 22 GeV:  Probing Nucleon Valence Structure at High Luminosity</vt:lpstr>
      <vt:lpstr>Spectroscopy of Exotic States with charm</vt:lpstr>
      <vt:lpstr>PowerPoint Presentation</vt:lpstr>
      <vt:lpstr>Nucleon Structure in 3D</vt:lpstr>
      <vt:lpstr>TMDs: High Statistics Crucial! </vt:lpstr>
      <vt:lpstr>SIDIS Phase Space at 22 GeV</vt:lpstr>
      <vt:lpstr>Spacial Structure &amp; Mechanical Properties of the Proton</vt:lpstr>
      <vt:lpstr>Spacial Structure &amp; Mechanical Properties of the Proton</vt:lpstr>
      <vt:lpstr>Unambiguous Access to Strange Quarks</vt:lpstr>
      <vt:lpstr>Partonic Structure of Mesons</vt:lpstr>
      <vt:lpstr>Anti-shadowing: solving a multi-decade puzzle</vt:lpstr>
      <vt:lpstr>QCD Confinement and Fundamental Symmetries</vt:lpstr>
      <vt:lpstr>Upgrade Outlook</vt:lpstr>
      <vt:lpstr>Notional CEBAF &amp; upgrade schedule (FY24 – FY42)</vt:lpstr>
      <vt:lpstr>Thank you!</vt:lpstr>
      <vt:lpstr>More info!</vt:lpstr>
      <vt:lpstr>Polarized Structure Functions and as</vt:lpstr>
      <vt:lpstr>Nuclear Dynamics at Extreme Conditions</vt:lpstr>
      <vt:lpstr>Bound 3 Quark Structure of N∗s and Emergence of Mass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Early science results from JLab at 12 GeV and the road to nuclear femtography with EIC </dc:title>
  <dc:creator>Patrizia Rossi</dc:creator>
  <cp:lastModifiedBy>Cynthia (Thia) Keppel</cp:lastModifiedBy>
  <cp:revision>2749</cp:revision>
  <cp:lastPrinted>2023-09-29T15:26:53Z</cp:lastPrinted>
  <dcterms:created xsi:type="dcterms:W3CDTF">2019-07-21T14:59:33Z</dcterms:created>
  <dcterms:modified xsi:type="dcterms:W3CDTF">2024-11-15T13:04:24Z</dcterms:modified>
</cp:coreProperties>
</file>