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modernComment_101_44090894.xml" ContentType="application/vnd.ms-powerpoint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360_6DD34E0D.xml" ContentType="application/vnd.ms-powerpoint.comments+xml"/>
  <Override PartName="/ppt/comments/modernComment_3B3_3D535FF0.xml" ContentType="application/vnd.ms-powerpoint.comments+xml"/>
  <Override PartName="/ppt/notesSlides/notesSlide3.xml" ContentType="application/vnd.openxmlformats-officedocument.presentationml.notesSlide+xml"/>
  <Override PartName="/ppt/comments/modernComment_369_67B81F66.xml" ContentType="application/vnd.ms-powerpoint.comments+xml"/>
  <Override PartName="/ppt/notesSlides/notesSlide4.xml" ContentType="application/vnd.openxmlformats-officedocument.presentationml.notesSlide+xml"/>
  <Override PartName="/ppt/comments/modernComment_36A_A8D62617.xml" ContentType="application/vnd.ms-powerpoint.comments+xml"/>
  <Override PartName="/ppt/notesSlides/notesSlide5.xml" ContentType="application/vnd.openxmlformats-officedocument.presentationml.notesSlide+xml"/>
  <Override PartName="/ppt/comments/modernComment_353_139CDAB.xml" ContentType="application/vnd.ms-powerpoint.comments+xml"/>
  <Override PartName="/ppt/notesSlides/notesSlide6.xml" ContentType="application/vnd.openxmlformats-officedocument.presentationml.notesSlide+xml"/>
  <Override PartName="/ppt/comments/modernComment_36B_BB9612EC.xml" ContentType="application/vnd.ms-powerpoint.comments+xml"/>
  <Override PartName="/ppt/comments/modernComment_368_25B21D71.xml" ContentType="application/vnd.ms-powerpoint.comments+xml"/>
  <Override PartName="/ppt/notesSlides/notesSlide7.xml" ContentType="application/vnd.openxmlformats-officedocument.presentationml.notesSlide+xml"/>
  <Override PartName="/ppt/comments/modernComment_378_6E079748.xml" ContentType="application/vnd.ms-powerpoint.comments+xml"/>
  <Override PartName="/ppt/notesSlides/notesSlide8.xml" ContentType="application/vnd.openxmlformats-officedocument.presentationml.notesSlide+xml"/>
  <Override PartName="/ppt/comments/modernComment_37A_4BBD4900.xml" ContentType="application/vnd.ms-powerpoint.comments+xml"/>
  <Override PartName="/ppt/notesSlides/notesSlide9.xml" ContentType="application/vnd.openxmlformats-officedocument.presentationml.notesSlide+xml"/>
  <Override PartName="/ppt/comments/modernComment_36D_FCAAFA07.xml" ContentType="application/vnd.ms-powerpoint.comments+xml"/>
  <Override PartName="/ppt/notesSlides/notesSlide10.xml" ContentType="application/vnd.openxmlformats-officedocument.presentationml.notesSlide+xml"/>
  <Override PartName="/ppt/comments/modernComment_343_33C424D9.xml" ContentType="application/vnd.ms-powerpoint.comments+xml"/>
  <Override PartName="/ppt/notesSlides/notesSlide11.xml" ContentType="application/vnd.openxmlformats-officedocument.presentationml.notesSlide+xml"/>
  <Override PartName="/ppt/comments/modernComment_349_29599425.xml" ContentType="application/vnd.ms-powerpoint.comment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omments/modernComment_35F_47594474.xml" ContentType="application/vnd.ms-powerpoint.comments+xml"/>
  <Override PartName="/ppt/notesSlides/notesSlide16.xml" ContentType="application/vnd.openxmlformats-officedocument.presentationml.notesSlide+xml"/>
  <Override PartName="/ppt/comments/modernComment_397_EFAB9254.xml" ContentType="application/vnd.ms-powerpoint.comment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6"/>
  </p:notesMasterIdLst>
  <p:handoutMasterIdLst>
    <p:handoutMasterId r:id="rId97"/>
  </p:handoutMasterIdLst>
  <p:sldIdLst>
    <p:sldId id="257" r:id="rId2"/>
    <p:sldId id="932" r:id="rId3"/>
    <p:sldId id="933" r:id="rId4"/>
    <p:sldId id="934" r:id="rId5"/>
    <p:sldId id="485" r:id="rId6"/>
    <p:sldId id="864" r:id="rId7"/>
    <p:sldId id="947" r:id="rId8"/>
    <p:sldId id="946" r:id="rId9"/>
    <p:sldId id="873" r:id="rId10"/>
    <p:sldId id="874" r:id="rId11"/>
    <p:sldId id="851" r:id="rId12"/>
    <p:sldId id="875" r:id="rId13"/>
    <p:sldId id="872" r:id="rId14"/>
    <p:sldId id="701" r:id="rId15"/>
    <p:sldId id="876" r:id="rId16"/>
    <p:sldId id="888" r:id="rId17"/>
    <p:sldId id="890" r:id="rId18"/>
    <p:sldId id="877" r:id="rId19"/>
    <p:sldId id="835" r:id="rId20"/>
    <p:sldId id="853" r:id="rId21"/>
    <p:sldId id="846" r:id="rId22"/>
    <p:sldId id="948" r:id="rId23"/>
    <p:sldId id="943" r:id="rId24"/>
    <p:sldId id="949" r:id="rId25"/>
    <p:sldId id="704" r:id="rId26"/>
    <p:sldId id="841" r:id="rId27"/>
    <p:sldId id="861" r:id="rId28"/>
    <p:sldId id="882" r:id="rId29"/>
    <p:sldId id="726" r:id="rId30"/>
    <p:sldId id="862" r:id="rId31"/>
    <p:sldId id="863" r:id="rId32"/>
    <p:sldId id="919" r:id="rId33"/>
    <p:sldId id="902" r:id="rId34"/>
    <p:sldId id="903" r:id="rId35"/>
    <p:sldId id="729" r:id="rId36"/>
    <p:sldId id="656" r:id="rId37"/>
    <p:sldId id="710" r:id="rId38"/>
    <p:sldId id="918" r:id="rId39"/>
    <p:sldId id="904" r:id="rId40"/>
    <p:sldId id="906" r:id="rId41"/>
    <p:sldId id="905" r:id="rId42"/>
    <p:sldId id="907" r:id="rId43"/>
    <p:sldId id="908" r:id="rId44"/>
    <p:sldId id="910" r:id="rId45"/>
    <p:sldId id="911" r:id="rId46"/>
    <p:sldId id="912" r:id="rId47"/>
    <p:sldId id="913" r:id="rId48"/>
    <p:sldId id="914" r:id="rId49"/>
    <p:sldId id="916" r:id="rId50"/>
    <p:sldId id="474" r:id="rId51"/>
    <p:sldId id="887" r:id="rId52"/>
    <p:sldId id="564" r:id="rId53"/>
    <p:sldId id="708" r:id="rId54"/>
    <p:sldId id="711" r:id="rId55"/>
    <p:sldId id="707" r:id="rId56"/>
    <p:sldId id="331" r:id="rId57"/>
    <p:sldId id="928" r:id="rId58"/>
    <p:sldId id="925" r:id="rId59"/>
    <p:sldId id="924" r:id="rId60"/>
    <p:sldId id="926" r:id="rId61"/>
    <p:sldId id="927" r:id="rId62"/>
    <p:sldId id="929" r:id="rId63"/>
    <p:sldId id="931" r:id="rId64"/>
    <p:sldId id="763" r:id="rId65"/>
    <p:sldId id="747" r:id="rId66"/>
    <p:sldId id="775" r:id="rId67"/>
    <p:sldId id="858" r:id="rId68"/>
    <p:sldId id="859" r:id="rId69"/>
    <p:sldId id="840" r:id="rId70"/>
    <p:sldId id="866" r:id="rId71"/>
    <p:sldId id="364" r:id="rId72"/>
    <p:sldId id="755" r:id="rId73"/>
    <p:sldId id="937" r:id="rId74"/>
    <p:sldId id="757" r:id="rId75"/>
    <p:sldId id="272" r:id="rId76"/>
    <p:sldId id="760" r:id="rId77"/>
    <p:sldId id="274" r:id="rId78"/>
    <p:sldId id="831" r:id="rId79"/>
    <p:sldId id="258" r:id="rId80"/>
    <p:sldId id="265" r:id="rId81"/>
    <p:sldId id="756" r:id="rId82"/>
    <p:sldId id="938" r:id="rId83"/>
    <p:sldId id="354" r:id="rId84"/>
    <p:sldId id="752" r:id="rId85"/>
    <p:sldId id="743" r:id="rId86"/>
    <p:sldId id="751" r:id="rId87"/>
    <p:sldId id="745" r:id="rId88"/>
    <p:sldId id="758" r:id="rId89"/>
    <p:sldId id="939" r:id="rId90"/>
    <p:sldId id="766" r:id="rId91"/>
    <p:sldId id="940" r:id="rId92"/>
    <p:sldId id="759" r:id="rId93"/>
    <p:sldId id="941" r:id="rId94"/>
    <p:sldId id="942" r:id="rId95"/>
  </p:sldIdLst>
  <p:sldSz cx="12192000" cy="6858000"/>
  <p:notesSz cx="6858000" cy="9144000"/>
  <p:defaultTextStyle>
    <a:defPPr>
      <a:defRPr lang="en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1EE2BA-8581-A3DA-5729-2D1DC6A0E97E}" name="Julia Tena Vidal" initials="" userId="S::jtenavidal@tauex.tau.ac.il::28f03597-d07c-48b6-8832-f5bb4bc3fe1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E79"/>
    <a:srgbClr val="FF9300"/>
    <a:srgbClr val="FF2F92"/>
    <a:srgbClr val="9437FF"/>
    <a:srgbClr val="0096FF"/>
    <a:srgbClr val="0432FF"/>
    <a:srgbClr val="7A81FF"/>
    <a:srgbClr val="76D6FF"/>
    <a:srgbClr val="73F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2833802-FEF1-4C79-8D5D-14CF1EAF98D9}" styleName="Light Style 2 –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629"/>
    <p:restoredTop sz="94589"/>
  </p:normalViewPr>
  <p:slideViewPr>
    <p:cSldViewPr snapToGrid="0">
      <p:cViewPr varScale="1">
        <p:scale>
          <a:sx n="55" d="100"/>
          <a:sy n="55" d="100"/>
        </p:scale>
        <p:origin x="216" y="8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microsoft.com/office/2018/10/relationships/authors" Target="author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comments/modernComment_101_4409089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B5857FE-4EDC-804F-8AC5-DFD872BF0C9B}" authorId="{E51EE2BA-8581-A3DA-5729-2D1DC6A0E97E}" created="2024-06-17T14:06:05.828">
    <pc:sldMkLst xmlns:pc="http://schemas.microsoft.com/office/powerpoint/2013/main/command">
      <pc:docMk/>
      <pc:sldMk cId="1141442708" sldId="257"/>
    </pc:sldMkLst>
    <p188:txBody>
      <a:bodyPr/>
      <a:lstStyle/>
      <a:p>
        <a:r>
          <a:rPr lang="en-GB"/>
          <a:t>Say Electrons For Neutrino Collaboration is presenting
…</a:t>
        </a:r>
      </a:p>
    </p188:txBody>
  </p188:cm>
</p188:cmLst>
</file>

<file path=ppt/comments/modernComment_343_33C424D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69535C8-9453-6045-9550-0DFA65C206C0}" authorId="{E51EE2BA-8581-A3DA-5729-2D1DC6A0E97E}" created="2024-06-10T14:54:26.141">
    <pc:sldMkLst xmlns:pc="http://schemas.microsoft.com/office/powerpoint/2013/main/command">
      <pc:docMk/>
      <pc:sldMk cId="868492505" sldId="835"/>
    </pc:sldMkLst>
    <p188:txBody>
      <a:bodyPr/>
      <a:lstStyle/>
      <a:p>
        <a:r>
          <a:rPr lang="en-GB"/>
          <a:t>Make it clear we use it differently in GENIE</a:t>
        </a:r>
      </a:p>
    </p188:txBody>
  </p188:cm>
</p188:cmLst>
</file>

<file path=ppt/comments/modernComment_349_2959942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87070FD-BD79-654C-BC53-490E5B631A92}" authorId="{E51EE2BA-8581-A3DA-5729-2D1DC6A0E97E}" created="2024-06-12T07:26:14.944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693736485" sldId="841"/>
      <ac:spMk id="55" creationId="{A64B0318-4093-D04F-C83E-DBA4D826C789}"/>
    </ac:deMkLst>
    <p188:txBody>
      <a:bodyPr/>
      <a:lstStyle/>
      <a:p>
        <a:r>
          <a:rPr lang="en-GB"/>
          <a:t>GENIE (G18_10a) uses inclusive models to simulate (e,e’1p𝝅^∓)
How well do we predict hadron kinematics?
</a:t>
        </a:r>
      </a:p>
    </p188:txBody>
  </p188:cm>
</p188:cmLst>
</file>

<file path=ppt/comments/modernComment_353_139CDA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DDC80AE-6F02-884F-9AF9-786E0CBC2901}" authorId="{E51EE2BA-8581-A3DA-5729-2D1DC6A0E97E}" created="2024-06-11T14:36:17.259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963801130" sldId="851"/>
      <ac:spMk id="101" creationId="{08268C50-A4EB-4859-F0D5-541462938822}"/>
    </ac:deMkLst>
    <p188:txBody>
      <a:bodyPr/>
      <a:lstStyle/>
      <a:p>
        <a:r>
          <a:rPr lang="en-GB"/>
          <a:t>Simple scaling from C to argon will not be sufficient
</a:t>
        </a:r>
      </a:p>
    </p188:txBody>
  </p188:cm>
  <p188:cm id="{295EC987-E2D2-644A-8AA5-654963EE384E}" authorId="{E51EE2BA-8581-A3DA-5729-2D1DC6A0E97E}" created="2024-06-11T14:36:29.196">
    <pc:sldMkLst xmlns:pc="http://schemas.microsoft.com/office/powerpoint/2013/main/command">
      <pc:docMk/>
      <pc:sldMk cId="1963801130" sldId="851"/>
    </pc:sldMkLst>
    <p188:txBody>
      <a:bodyPr/>
      <a:lstStyle/>
      <a:p>
        <a:r>
          <a:rPr lang="en-GB"/>
          <a:t>Empathise first time this has been done
Beyond narrow range spectrometers
</a:t>
        </a:r>
      </a:p>
    </p188:txBody>
  </p188:cm>
</p188:cmLst>
</file>

<file path=ppt/comments/modernComment_35F_4759447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DEB8FF5-DCA9-0741-8CFA-DB247F7A9FB7}" authorId="{E51EE2BA-8581-A3DA-5729-2D1DC6A0E97E}" created="2024-06-11T14:33:22.011">
    <pc:sldMkLst xmlns:pc="http://schemas.microsoft.com/office/powerpoint/2013/main/command">
      <pc:docMk/>
      <pc:sldMk cId="2879007838" sldId="863"/>
    </pc:sldMkLst>
    <p188:txBody>
      <a:bodyPr/>
      <a:lstStyle/>
      <a:p>
        <a:r>
          <a:rPr lang="en-GB"/>
          <a:t>Previously hadron production has been ignored till now
hard to measure from neutrino experiments
missing for electron experiments
</a:t>
        </a:r>
      </a:p>
    </p188:txBody>
  </p188:cm>
</p188:cmLst>
</file>

<file path=ppt/comments/modernComment_360_6DD34E0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712AEB3-043F-9E42-91A5-461FE13051F8}" authorId="{E51EE2BA-8581-A3DA-5729-2D1DC6A0E97E}" created="2024-06-17T14:07:19.248">
    <pc:sldMkLst xmlns:pc="http://schemas.microsoft.com/office/powerpoint/2013/main/command">
      <pc:docMk/>
      <pc:sldMk cId="1842564621" sldId="864"/>
    </pc:sldMkLst>
    <p188:txBody>
      <a:bodyPr/>
      <a:lstStyle/>
      <a:p>
        <a:r>
          <a:rPr lang="en-GB"/>
          <a:t>E4nu logo</a:t>
        </a:r>
      </a:p>
    </p188:txBody>
  </p188:cm>
</p188:cmLst>
</file>

<file path=ppt/comments/modernComment_368_25B21D7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FDD1D71-5DCF-6143-BE70-3B60DA78E17A}" authorId="{E51EE2BA-8581-A3DA-5729-2D1DC6A0E97E}" created="2024-06-11T14:56:02.802">
    <pc:sldMkLst xmlns:pc="http://schemas.microsoft.com/office/powerpoint/2013/main/command">
      <pc:docMk/>
      <pc:sldMk cId="2169500193" sldId="872"/>
    </pc:sldMkLst>
    <p188:txBody>
      <a:bodyPr/>
      <a:lstStyle/>
      <a:p>
        <a:r>
          <a:rPr lang="en-GB"/>
          <a:t>Complement to hadron nucleus interaction
interesting alternative to h-A interactions
Closer to what is desired for neutrino interaction simulations
Sensitive to both FSI and nuclear structure
Focus more on the transparency definition than the difference
New measurement different/less model dependent
Maybe talk about SRC correction in opposite direction?
Equal amount of time ;
Nuclear structure and FSI 
Event generators don’t get it correct
</a:t>
        </a:r>
      </a:p>
    </p188:txBody>
  </p188:cm>
</p188:cmLst>
</file>

<file path=ppt/comments/modernComment_369_67B81F6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E8BFBE1-A2C8-B04F-B103-CB0283D0FB7F}" authorId="{E51EE2BA-8581-A3DA-5729-2D1DC6A0E97E}" created="2024-06-11T14:58:42.934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740119910" sldId="873"/>
      <ac:spMk id="30" creationId="{C42F808D-564C-B1EA-6820-36323714FADD}"/>
    </ac:deMkLst>
    <p188:txBody>
      <a:bodyPr/>
      <a:lstStyle/>
      <a:p>
        <a:r>
          <a:rPr lang="en-GB"/>
          <a:t>Can I remove Tr and Al? 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4-06-11T14:58:46.469" authorId="{E51EE2BA-8581-A3DA-5729-2D1DC6A0E97E}"/>
          </p223:rxn>
        </p223:reactions>
      </p:ext>
    </p188:extLst>
  </p188:cm>
  <p188:cm id="{917AC8EC-0FE8-7F48-96AC-9B0BFE3140F1}" authorId="{E51EE2BA-8581-A3DA-5729-2D1DC6A0E97E}" created="2024-06-11T15:01:14.630">
    <pc:sldMkLst xmlns:pc="http://schemas.microsoft.com/office/powerpoint/2013/main/command">
      <pc:docMk/>
      <pc:sldMk cId="1577441405" sldId="849"/>
    </pc:sldMkLst>
    <p188:txBody>
      <a:bodyPr/>
      <a:lstStyle/>
      <a:p>
        <a:r>
          <a:rPr lang="en-GB"/>
          <a:t>Differences due to nuclear structure
</a:t>
        </a:r>
      </a:p>
    </p188:txBody>
  </p188:cm>
</p188:cmLst>
</file>

<file path=ppt/comments/modernComment_36A_A8D6261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8E75755-AB68-3447-AEEE-1FFE9DAB6DB1}" authorId="{E51EE2BA-8581-A3DA-5729-2D1DC6A0E97E}" created="2024-06-11T14:58:42.934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789115932" sldId="874"/>
      <ac:spMk id="30" creationId="{C42F808D-564C-B1EA-6820-36323714FADD}"/>
    </ac:deMkLst>
    <p188:txBody>
      <a:bodyPr/>
      <a:lstStyle/>
      <a:p>
        <a:r>
          <a:rPr lang="en-GB"/>
          <a:t>Can I remove Tr and Al? 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4-06-11T14:58:46.469" authorId="{E51EE2BA-8581-A3DA-5729-2D1DC6A0E97E}"/>
          </p223:rxn>
        </p223:reactions>
      </p:ext>
    </p188:extLst>
  </p188:cm>
  <p188:cm id="{4FE34579-38EB-D043-BA19-69D0654124E7}" authorId="{E51EE2BA-8581-A3DA-5729-2D1DC6A0E97E}" created="2024-06-11T15:01:14.630">
    <pc:sldMkLst xmlns:pc="http://schemas.microsoft.com/office/powerpoint/2013/main/command">
      <pc:docMk/>
      <pc:sldMk cId="1577441405" sldId="849"/>
    </pc:sldMkLst>
    <p188:txBody>
      <a:bodyPr/>
      <a:lstStyle/>
      <a:p>
        <a:r>
          <a:rPr lang="en-GB"/>
          <a:t>Differences due to nuclear structure
</a:t>
        </a:r>
      </a:p>
    </p188:txBody>
  </p188:cm>
</p188:cmLst>
</file>

<file path=ppt/comments/modernComment_36B_BB9612E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69F191D-52EA-B043-BAB7-FB8D267D2C60}" authorId="{E51EE2BA-8581-A3DA-5729-2D1DC6A0E97E}" created="2024-06-11T14:36:17.259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963801130" sldId="851"/>
      <ac:spMk id="101" creationId="{08268C50-A4EB-4859-F0D5-541462938822}"/>
    </ac:deMkLst>
    <p188:txBody>
      <a:bodyPr/>
      <a:lstStyle/>
      <a:p>
        <a:r>
          <a:rPr lang="en-GB"/>
          <a:t>Simple scaling from C to argon will not be sufficient
</a:t>
        </a:r>
      </a:p>
    </p188:txBody>
  </p188:cm>
  <p188:cm id="{7F99ACCB-7DB3-584D-B34A-A9857EE85728}" authorId="{E51EE2BA-8581-A3DA-5729-2D1DC6A0E97E}" created="2024-06-11T14:36:29.196">
    <pc:sldMkLst xmlns:pc="http://schemas.microsoft.com/office/powerpoint/2013/main/command">
      <pc:docMk/>
      <pc:sldMk cId="1963801130" sldId="851"/>
    </pc:sldMkLst>
    <p188:txBody>
      <a:bodyPr/>
      <a:lstStyle/>
      <a:p>
        <a:r>
          <a:rPr lang="en-GB"/>
          <a:t>Empathise first time this has been done
Beyond narrow range spectrometers
</a:t>
        </a:r>
      </a:p>
    </p188:txBody>
  </p188:cm>
  <p188:cm id="{E2401DA3-2E69-2047-8E56-60ED56751D3E}" authorId="{E51EE2BA-8581-A3DA-5729-2D1DC6A0E97E}" created="2024-06-12T14:26:15.583">
    <pc:sldMkLst xmlns:pc="http://schemas.microsoft.com/office/powerpoint/2013/main/command">
      <pc:docMk/>
      <pc:sldMk cId="3966346724" sldId="875"/>
    </pc:sldMkLst>
    <p188:txBody>
      <a:bodyPr/>
      <a:lstStyle/>
      <a:p>
        <a:r>
          <a:rPr lang="en-GB"/>
          <a:t>First large phase space argon measurement
</a:t>
        </a:r>
      </a:p>
    </p188:txBody>
  </p188:cm>
</p188:cmLst>
</file>

<file path=ppt/comments/modernComment_36D_FCAAFA0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9EC6FAB-17EF-9E48-99A9-EAF01DF18626}" authorId="{E51EE2BA-8581-A3DA-5729-2D1DC6A0E97E}" created="2024-06-11T15:13:48.548">
    <pc:sldMkLst xmlns:pc="http://schemas.microsoft.com/office/powerpoint/2013/main/command">
      <pc:docMk/>
      <pc:sldMk cId="62023635" sldId="877"/>
    </pc:sldMkLst>
    <p188:txBody>
      <a:bodyPr/>
      <a:lstStyle/>
      <a:p>
        <a:r>
          <a:rPr lang="en-GB"/>
          <a:t>Sensitive to FSI and nuclear structure</a:t>
        </a:r>
        <a:br>
          <a:rPr lang="en-GB"/>
        </a:br>
        <a:r>
          <a:rPr lang="en-GB"/>
          <a:t>Empathise this
Nuclear structure most sensitive not well described in event generators</a:t>
        </a:r>
        <a:br>
          <a:rPr lang="en-GB"/>
        </a:br>
        <a:r>
          <a:rPr lang="en-GB"/>
          <a:t>LFG/RFG simple models that do not describe the data (standard)
Standard neutrino nuclear model incomplete</a:t>
        </a:r>
      </a:p>
    </p188:txBody>
  </p188:cm>
  <p188:cm id="{29B913B4-9654-3145-A51B-E344A5E48101}" authorId="{E51EE2BA-8581-A3DA-5729-2D1DC6A0E97E}" created="2024-06-11T15:13:57.687">
    <pc:sldMkLst xmlns:pc="http://schemas.microsoft.com/office/powerpoint/2013/main/command">
      <pc:docMk/>
      <pc:sldMk cId="62023635" sldId="877"/>
    </pc:sldMkLst>
    <p188:txBody>
      <a:bodyPr/>
      <a:lstStyle/>
      <a:p>
        <a:r>
          <a:rPr lang="en-GB"/>
          <a:t>Larger discrepancies at small pp, increase with A 
MC very sensitive to nuclear structure models</a:t>
        </a:r>
      </a:p>
    </p188:txBody>
  </p188:cm>
</p188:cmLst>
</file>

<file path=ppt/comments/modernComment_378_6E07974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D61F3D0-7C41-DE4B-AD53-99C27D8E58B7}" authorId="{E51EE2BA-8581-A3DA-5729-2D1DC6A0E97E}" created="2024-06-11T15:13:48.548">
    <pc:sldMkLst xmlns:pc="http://schemas.microsoft.com/office/powerpoint/2013/main/command">
      <pc:docMk/>
      <pc:sldMk cId="62023635" sldId="877"/>
    </pc:sldMkLst>
    <p188:txBody>
      <a:bodyPr/>
      <a:lstStyle/>
      <a:p>
        <a:r>
          <a:rPr lang="en-GB"/>
          <a:t>Sensitive to FSI and nuclear structure</a:t>
        </a:r>
        <a:br>
          <a:rPr lang="en-GB"/>
        </a:br>
        <a:r>
          <a:rPr lang="en-GB"/>
          <a:t>Empathise this
Nuclear structure most sensitive not well described in event generators</a:t>
        </a:r>
        <a:br>
          <a:rPr lang="en-GB"/>
        </a:br>
        <a:r>
          <a:rPr lang="en-GB"/>
          <a:t>LFG/RFG simple models that do not describe the data (standard)
Standard neutrino nuclear model incomplete</a:t>
        </a:r>
      </a:p>
    </p188:txBody>
  </p188:cm>
  <p188:cm id="{587584DA-98C8-C948-93FF-81058EE24464}" authorId="{E51EE2BA-8581-A3DA-5729-2D1DC6A0E97E}" created="2024-06-11T15:13:57.687">
    <pc:sldMkLst xmlns:pc="http://schemas.microsoft.com/office/powerpoint/2013/main/command">
      <pc:docMk/>
      <pc:sldMk cId="62023635" sldId="877"/>
    </pc:sldMkLst>
    <p188:txBody>
      <a:bodyPr/>
      <a:lstStyle/>
      <a:p>
        <a:r>
          <a:rPr lang="en-GB"/>
          <a:t>Larger discrepancies at small pp, increase with A 
MC very sensitive to nuclear structure models</a:t>
        </a:r>
      </a:p>
    </p188:txBody>
  </p188:cm>
</p188:cmLst>
</file>

<file path=ppt/comments/modernComment_37A_4BBD490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59D83DC-F051-924F-B333-63E7188E1B2C}" authorId="{E51EE2BA-8581-A3DA-5729-2D1DC6A0E97E}" created="2024-06-11T15:13:48.548">
    <pc:sldMkLst xmlns:pc="http://schemas.microsoft.com/office/powerpoint/2013/main/command">
      <pc:docMk/>
      <pc:sldMk cId="62023635" sldId="877"/>
    </pc:sldMkLst>
    <p188:txBody>
      <a:bodyPr/>
      <a:lstStyle/>
      <a:p>
        <a:r>
          <a:rPr lang="en-GB"/>
          <a:t>Sensitive to FSI and nuclear structure</a:t>
        </a:r>
        <a:br>
          <a:rPr lang="en-GB"/>
        </a:br>
        <a:r>
          <a:rPr lang="en-GB"/>
          <a:t>Empathise this
Nuclear structure most sensitive not well described in event generators</a:t>
        </a:r>
        <a:br>
          <a:rPr lang="en-GB"/>
        </a:br>
        <a:r>
          <a:rPr lang="en-GB"/>
          <a:t>LFG/RFG simple models that do not describe the data (standard)
Standard neutrino nuclear model incomplete</a:t>
        </a:r>
      </a:p>
    </p188:txBody>
  </p188:cm>
  <p188:cm id="{ACD97D6F-D6F6-324F-8272-58D886EEB3BA}" authorId="{E51EE2BA-8581-A3DA-5729-2D1DC6A0E97E}" created="2024-06-11T15:13:57.687">
    <pc:sldMkLst xmlns:pc="http://schemas.microsoft.com/office/powerpoint/2013/main/command">
      <pc:docMk/>
      <pc:sldMk cId="62023635" sldId="877"/>
    </pc:sldMkLst>
    <p188:txBody>
      <a:bodyPr/>
      <a:lstStyle/>
      <a:p>
        <a:r>
          <a:rPr lang="en-GB"/>
          <a:t>Larger discrepancies at small pp, increase with A 
MC very sensitive to nuclear structure models</a:t>
        </a:r>
      </a:p>
    </p188:txBody>
  </p188:cm>
</p188:cmLst>
</file>

<file path=ppt/comments/modernComment_397_EFAB925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38DF688-36B2-894F-81EA-DCC6138B856A}" authorId="{E51EE2BA-8581-A3DA-5729-2D1DC6A0E97E}" created="2024-06-11T14:55:14.465">
    <pc:sldMkLst xmlns:pc="http://schemas.microsoft.com/office/powerpoint/2013/main/command">
      <pc:docMk/>
      <pc:sldMk cId="2409546456" sldId="727"/>
    </pc:sldMkLst>
    <p188:txBody>
      <a:bodyPr/>
      <a:lstStyle/>
      <a:p>
        <a:r>
          <a:rPr lang="en-GB"/>
          <a:t>Electron scattering came after in GENIE
</a:t>
        </a:r>
      </a:p>
    </p188:txBody>
  </p188:cm>
  <p188:cm id="{35484195-576B-BC46-8AA7-36011CAB5601}" authorId="{E51EE2BA-8581-A3DA-5729-2D1DC6A0E97E}" created="2024-06-11T14:55:25.153">
    <pc:sldMkLst xmlns:pc="http://schemas.microsoft.com/office/powerpoint/2013/main/command">
      <pc:docMk/>
      <pc:sldMk cId="2409546456" sldId="727"/>
    </pc:sldMkLst>
    <p188:txBody>
      <a:bodyPr/>
      <a:lstStyle/>
      <a:p>
        <a:r>
          <a:rPr lang="en-GB"/>
          <a:t>Complex problem ?</a:t>
        </a:r>
        <a:br>
          <a:rPr lang="en-GB"/>
        </a:br>
        <a:r>
          <a:rPr lang="en-GB"/>
          <a:t>More positive + welcoming</a:t>
        </a:r>
        <a:br>
          <a:rPr lang="en-GB"/>
        </a:br>
        <a:r>
          <a:rPr lang="en-GB"/>
          <a:t>Models too simple</a:t>
        </a:r>
        <a:br>
          <a:rPr lang="en-GB"/>
        </a:br>
        <a:r>
          <a:rPr lang="en-GB"/>
          <a:t>More work is needed
</a:t>
        </a:r>
      </a:p>
    </p188:txBody>
  </p188:cm>
</p188:cmLst>
</file>

<file path=ppt/comments/modernComment_3B3_3D535FF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131B8EE-6E46-8B49-B088-5F455D81DE53}" authorId="{E51EE2BA-8581-A3DA-5729-2D1DC6A0E97E}" created="2024-06-14T16:00:19.516">
    <pc:sldMkLst xmlns:pc="http://schemas.microsoft.com/office/powerpoint/2013/main/command">
      <pc:docMk/>
      <pc:sldMk cId="3080840224" sldId="868"/>
    </pc:sldMkLst>
    <p188:replyLst>
      <p188:reply id="{DC0EBCA9-F736-6146-ADFD-44D6F0B98D8B}" authorId="{E51EE2BA-8581-A3DA-5729-2D1DC6A0E97E}" created="2024-06-14T16:01:15.682">
        <p188:txBody>
          <a:bodyPr/>
          <a:lstStyle/>
          <a:p>
            <a:r>
              <a:rPr lang="en-GB"/>
              <a:t>Transparency - unique insight to nuclear structure and FSI interactions </a:t>
            </a:r>
          </a:p>
        </p188:txBody>
      </p188:reply>
      <p188:reply id="{95FAFE12-764A-6044-BDFD-A40DD5B17B59}" authorId="{E51EE2BA-8581-A3DA-5729-2D1DC6A0E97E}" created="2024-06-14T16:01:38.454">
        <p188:txBody>
          <a:bodyPr/>
          <a:lstStyle/>
          <a:p>
            <a:r>
              <a:rPr lang="en-GB"/>
              <a:t>First two nucleon measurement with neutron kinematics information</a:t>
            </a:r>
          </a:p>
        </p188:txBody>
      </p188:reply>
      <p188:reply id="{8080D212-750E-CA4A-898B-5301F73ADE88}" authorId="{E51EE2BA-8581-A3DA-5729-2D1DC6A0E97E}" created="2024-06-14T16:02:04.382">
        <p188:txBody>
          <a:bodyPr/>
          <a:lstStyle/>
          <a:p>
            <a:r>
              <a:rPr lang="en-GB"/>
              <a:t>Two pion production measurements which will give us unique constraints on pion production models</a:t>
            </a:r>
          </a:p>
        </p188:txBody>
      </p188:reply>
    </p188:replyLst>
    <p188:txBody>
      <a:bodyPr/>
      <a:lstStyle/>
      <a:p>
        <a:r>
          <a:rPr lang="en-GB"/>
          <a:t>First inclusive measurement on Argon covering a large kinematic phase space - Crucial for DUNE</a:t>
        </a:r>
      </a:p>
    </p188:txBody>
  </p188:cm>
  <p188:cm id="{E91370A6-A017-DB4F-A2DD-1CA0CE41DD09}" authorId="{E51EE2BA-8581-A3DA-5729-2D1DC6A0E97E}" created="2024-06-17T14:06:51.637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682177878" sldId="936"/>
      <ac:spMk id="82" creationId="{9258DAC6-9556-FBB9-2EF8-BF370A7BB1B2}"/>
      <ac:txMk cp="129">
        <ac:context len="164" hash="3087007934"/>
      </ac:txMk>
    </ac:txMkLst>
    <p188:txBody>
      <a:bodyPr/>
      <a:lstStyle/>
      <a:p>
        <a:r>
          <a:rPr lang="en-GB"/>
          <a:t>Add Logo
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3DBFC9B-114A-CA48-084F-000F354933D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BFB5B9-8D73-28EC-DCF5-1B69AC6AC9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AFDFC3-C9B5-414E-A422-1F698DAF36DF}" type="datetimeFigureOut">
              <a:rPr lang="en-GB" smtClean="0"/>
              <a:t>11/11/2024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B396E9-1722-C44C-6C55-1646203BFA6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458C4A-2574-9404-6120-D7078CF2B2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0C257D-5785-C04E-9C79-7B3F974919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68875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9CB618-ABB1-774D-8B15-3E284BBAFF27}" type="datetimeFigureOut">
              <a:rPr lang="en-GB" smtClean="0"/>
              <a:t>11/11/2024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82577E-9708-BE4F-9DF7-57563D8B3C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1508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2577E-9708-BE4F-9DF7-57563D8B3C4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28760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2577E-9708-BE4F-9DF7-57563D8B3C47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89250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2577E-9708-BE4F-9DF7-57563D8B3C47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95641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2577E-9708-BE4F-9DF7-57563D8B3C47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69915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2577E-9708-BE4F-9DF7-57563D8B3C47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13919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2577E-9708-BE4F-9DF7-57563D8B3C47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69649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2577E-9708-BE4F-9DF7-57563D8B3C47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5536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2577E-9708-BE4F-9DF7-57563D8B3C47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97166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440"/>
              </a:spcAft>
              <a:buClrTx/>
              <a:buSzTx/>
              <a:buFont typeface="+mj-lt"/>
              <a:buNone/>
              <a:tabLst/>
              <a:defRPr/>
            </a:pP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David" panose="020E0502060401010101" pitchFamily="34" charset="-79"/>
              </a:rPr>
              <a:t>Includes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David" panose="020E0502060401010101" pitchFamily="34" charset="-79"/>
              </a:rPr>
              <a:t>nFD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David" panose="020E0502060401010101" pitchFamily="34" charset="-79"/>
              </a:rPr>
              <a:t> in 1n1p and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David" panose="020E0502060401010101" pitchFamily="34" charset="-79"/>
              </a:rPr>
              <a:t>pFD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David" panose="020E0502060401010101" pitchFamily="34" charset="-79"/>
              </a:rPr>
              <a:t> in 2p</a:t>
            </a:r>
          </a:p>
          <a:p>
            <a:pPr marL="0" lvl="0" indent="0" algn="l" rtl="0">
              <a:lnSpc>
                <a:spcPct val="115000"/>
              </a:lnSpc>
              <a:spcAft>
                <a:spcPts val="1440"/>
              </a:spcAft>
              <a:buFont typeface="+mj-lt"/>
              <a:buNone/>
            </a:pPr>
            <a:endParaRPr lang="en-US" sz="1800" u="sng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David" panose="020E0502060401010101" pitchFamily="34" charset="-79"/>
            </a:endParaRPr>
          </a:p>
          <a:p>
            <a:pPr marL="0" lvl="0" indent="0" algn="l" rtl="0">
              <a:lnSpc>
                <a:spcPct val="115000"/>
              </a:lnSpc>
              <a:spcAft>
                <a:spcPts val="1440"/>
              </a:spcAft>
              <a:buFont typeface="+mj-lt"/>
              <a:buNone/>
            </a:pPr>
            <a:r>
              <a:rPr lang="en-US" sz="18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David" panose="020E0502060401010101" pitchFamily="34" charset="-79"/>
              </a:rPr>
              <a:t>organization of figures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David" panose="020E0502060401010101" pitchFamily="34" charset="-79"/>
              </a:rPr>
              <a:t>! </a:t>
            </a:r>
          </a:p>
          <a:p>
            <a:pPr marL="0" lvl="0" indent="0" algn="l" rtl="0">
              <a:lnSpc>
                <a:spcPct val="115000"/>
              </a:lnSpc>
              <a:spcAft>
                <a:spcPts val="1440"/>
              </a:spcAft>
              <a:buFont typeface="+mj-lt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David" panose="020E0502060401010101" pitchFamily="34" charset="-79"/>
            </a:endParaRPr>
          </a:p>
          <a:p>
            <a:pPr marL="0" lvl="0" indent="0" algn="l" rtl="0">
              <a:lnSpc>
                <a:spcPct val="115000"/>
              </a:lnSpc>
              <a:spcAft>
                <a:spcPts val="1440"/>
              </a:spcAft>
              <a:buFont typeface="+mj-lt"/>
              <a:buNone/>
            </a:pPr>
            <a:r>
              <a:rPr lang="en-US" sz="1800" u="sng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David" panose="020E0502060401010101" pitchFamily="34" charset="-79"/>
              </a:rPr>
              <a:t>Ratio definition!</a:t>
            </a:r>
          </a:p>
          <a:p>
            <a:pPr marL="0" lvl="0" indent="0" algn="l" rtl="0">
              <a:lnSpc>
                <a:spcPct val="115000"/>
              </a:lnSpc>
              <a:spcAft>
                <a:spcPts val="1440"/>
              </a:spcAft>
              <a:buFont typeface="+mj-lt"/>
              <a:buNone/>
            </a:pPr>
            <a:endParaRPr lang="en-US" sz="1800" u="sng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David" panose="020E0502060401010101" pitchFamily="34" charset="-79"/>
            </a:endParaRPr>
          </a:p>
          <a:p>
            <a:pPr marL="0" lvl="0" indent="0" algn="l" rtl="0">
              <a:lnSpc>
                <a:spcPct val="115000"/>
              </a:lnSpc>
              <a:spcAft>
                <a:spcPts val="1440"/>
              </a:spcAft>
              <a:buFont typeface="+mj-lt"/>
              <a:buNone/>
            </a:pP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David" panose="020E0502060401010101" pitchFamily="34" charset="-79"/>
              </a:rPr>
              <a:t>Larger neutron momentum tail in both simulation and data – trend is stronger in data!</a:t>
            </a:r>
          </a:p>
          <a:p>
            <a:pPr marL="0" lvl="0" indent="0" algn="l" rtl="0">
              <a:lnSpc>
                <a:spcPct val="115000"/>
              </a:lnSpc>
              <a:spcAft>
                <a:spcPts val="1440"/>
              </a:spcAft>
              <a:buFont typeface="+mj-lt"/>
              <a:buNone/>
            </a:pPr>
            <a:endParaRPr lang="en-US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David" panose="020E0502060401010101" pitchFamily="34" charset="-79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9E652-AF04-4BBF-8F85-9FD425B2A2E9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9673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מציין מיקום של הערות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lvl="0" indent="0" algn="just" rtl="0">
                  <a:lnSpc>
                    <a:spcPct val="107000"/>
                  </a:lnSpc>
                  <a:buFont typeface="+mj-lt"/>
                  <a:buNone/>
                </a:pPr>
                <a:r>
                  <a:rPr lang="en-US" sz="1800" u="sng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David" panose="020E0502060401010101" pitchFamily="34" charset="-79"/>
                  </a:rPr>
                  <a:t>organization of figures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David" panose="020E0502060401010101" pitchFamily="34" charset="-79"/>
                  </a:rPr>
                  <a:t>!</a:t>
                </a:r>
                <a:endParaRPr lang="en-US" sz="1200" b="0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lvl="0" indent="0" algn="just" rtl="0">
                  <a:lnSpc>
                    <a:spcPct val="107000"/>
                  </a:lnSpc>
                  <a:buFont typeface="+mj-lt"/>
                  <a:buNone/>
                </a:pPr>
                <a:endParaRPr lang="en-US" sz="1200" b="0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lvl="0" indent="0" algn="just" rtl="0">
                  <a:lnSpc>
                    <a:spcPct val="107000"/>
                  </a:lnSpc>
                  <a:buFont typeface="+mj-lt"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𝒒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2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1" i="1"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en-US" sz="1200" b="0" i="1">
                                <a:latin typeface="Cambria Math" panose="02040503050406030204" pitchFamily="18" charset="0"/>
                              </a:rPr>
                              <m:t>𝑛𝑢𝑐</m:t>
                            </m:r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𝐹𝐷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inversely related to the magnitude of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1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2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1" i="1"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𝑛𝑢𝑐𝐹𝐷</m:t>
                            </m:r>
                          </m:sub>
                        </m:sSub>
                      </m:e>
                    </m:d>
                  </m:oMath>
                </a14:m>
                <a:endParaRPr lang="en-US" sz="1200" b="1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David" panose="020E0502060401010101" pitchFamily="34" charset="-79"/>
                </a:endParaRPr>
              </a:p>
              <a:p>
                <a:pPr marL="0" lvl="0" indent="0" algn="just" rtl="0">
                  <a:lnSpc>
                    <a:spcPct val="107000"/>
                  </a:lnSpc>
                  <a:buFont typeface="+mj-lt"/>
                  <a:buNone/>
                </a:pPr>
                <a:endParaRPr lang="en-US" sz="1200" b="1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David" panose="020E0502060401010101" pitchFamily="34" charset="-79"/>
                </a:endParaRPr>
              </a:p>
              <a:p>
                <a:pPr marL="342900" lvl="0" indent="-342900" algn="just" rtl="0">
                  <a:lnSpc>
                    <a:spcPct val="107000"/>
                  </a:lnSpc>
                  <a:buFont typeface="+mj-lt"/>
                  <a:buAutoNum type="arabicParenR"/>
                </a:pPr>
                <a:r>
                  <a:rPr lang="en-US" sz="1200" b="1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David" panose="020E0502060401010101" pitchFamily="34" charset="-79"/>
                  </a:rPr>
                  <a:t>Simulation:</a:t>
                </a:r>
                <a:endParaRPr lang="en-US" sz="12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David" panose="020E0502060401010101" pitchFamily="34" charset="-79"/>
                </a:endParaRPr>
              </a:p>
              <a:p>
                <a:pPr marL="742950" lvl="1" indent="-285750" algn="just" rtl="0">
                  <a:lnSpc>
                    <a:spcPct val="107000"/>
                  </a:lnSpc>
                  <a:buFont typeface="+mj-lt"/>
                  <a:buAutoNum type="alphaLcPeriod"/>
                </a:pPr>
                <a:r>
                  <a:rPr lang="en-US" sz="12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David" panose="020E0502060401010101" pitchFamily="34" charset="-79"/>
                  </a:rPr>
                  <a:t>1n1p in much wider than 2p, especially in the 20° ≤ </a:t>
                </a:r>
                <a:r>
                  <a:rPr lang="en-US" sz="1200" kern="1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David" panose="020E0502060401010101" pitchFamily="34" charset="-79"/>
                  </a:rPr>
                  <a:t>θ</a:t>
                </a:r>
                <a:r>
                  <a:rPr lang="en-US" sz="1200" kern="100" baseline="-25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David" panose="020E0502060401010101" pitchFamily="34" charset="-79"/>
                  </a:rPr>
                  <a:t>q,PnucFD</a:t>
                </a:r>
                <a:r>
                  <a:rPr lang="en-US" sz="12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David" panose="020E0502060401010101" pitchFamily="34" charset="-79"/>
                  </a:rPr>
                  <a:t> ≤ 40° range, with a sharper drop in the 2p distribution.</a:t>
                </a:r>
              </a:p>
              <a:p>
                <a:pPr marL="1200150" marR="0" lvl="2" indent="-285750" algn="just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lphaLcPeriod"/>
                  <a:tabLst/>
                  <a:defRPr/>
                </a:pPr>
                <a:r>
                  <a:rPr lang="en-US" b="0" i="0" dirty="0">
                    <a:solidFill>
                      <a:srgbClr val="0D0D0D"/>
                    </a:solidFill>
                    <a:effectLst/>
                    <a:highlight>
                      <a:srgbClr val="FFFFFF"/>
                    </a:highlight>
                    <a:latin typeface="ui-sans-serif"/>
                  </a:rPr>
                  <a:t>This might indicate that, in 2p, we have fewer high-momentum protons escaping the nucleus.</a:t>
                </a:r>
              </a:p>
              <a:p>
                <a:pPr marL="285750" marR="0" lvl="0" indent="-285750" algn="just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arenR"/>
                  <a:tabLst/>
                  <a:defRPr/>
                </a:pPr>
                <a:r>
                  <a:rPr lang="en-US" sz="1200" b="1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David" panose="020E0502060401010101" pitchFamily="34" charset="-79"/>
                  </a:rPr>
                  <a:t>Data:</a:t>
                </a:r>
                <a:endParaRPr lang="en-US" sz="12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David" panose="020E0502060401010101" pitchFamily="34" charset="-79"/>
                </a:endParaRPr>
              </a:p>
              <a:p>
                <a:pPr marL="742950" lvl="1" indent="-285750" algn="just" rtl="0">
                  <a:lnSpc>
                    <a:spcPct val="107000"/>
                  </a:lnSpc>
                  <a:buFont typeface="+mj-lt"/>
                  <a:buAutoNum type="alphaLcPeriod"/>
                </a:pPr>
                <a:r>
                  <a:rPr lang="en-US" sz="12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David" panose="020E0502060401010101" pitchFamily="34" charset="-79"/>
                  </a:rPr>
                  <a:t>the distributions are much wider than simulation</a:t>
                </a:r>
              </a:p>
              <a:p>
                <a:pPr marL="742950" lvl="1" indent="-285750" algn="just" rtl="0">
                  <a:lnSpc>
                    <a:spcPct val="107000"/>
                  </a:lnSpc>
                  <a:buFont typeface="+mj-lt"/>
                  <a:buAutoNum type="alphaLcPeriod"/>
                </a:pPr>
                <a:r>
                  <a:rPr lang="en-US" sz="12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David" panose="020E0502060401010101" pitchFamily="34" charset="-79"/>
                  </a:rPr>
                  <a:t>1n1p is also wider than 2p, yet the differences between the final states are less pronounced</a:t>
                </a:r>
              </a:p>
              <a:p>
                <a:pPr marL="342900" lvl="0" indent="-342900" algn="just" rtl="0">
                  <a:lnSpc>
                    <a:spcPct val="107000"/>
                  </a:lnSpc>
                  <a:buFont typeface="+mj-lt"/>
                  <a:buAutoNum type="arabicParenR"/>
                </a:pPr>
                <a:r>
                  <a:rPr lang="en-US" sz="1200" b="1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David" panose="020E0502060401010101" pitchFamily="34" charset="-79"/>
                  </a:rPr>
                  <a:t>Ratio:</a:t>
                </a:r>
                <a:endParaRPr lang="en-US" sz="12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David" panose="020E0502060401010101" pitchFamily="34" charset="-79"/>
                </a:endParaRPr>
              </a:p>
              <a:p>
                <a:pPr marL="742950" lvl="1" indent="-285750" algn="just" rtl="0">
                  <a:lnSpc>
                    <a:spcPct val="107000"/>
                  </a:lnSpc>
                  <a:buFont typeface="+mj-lt"/>
                  <a:buAutoNum type="alphaLcPeriod"/>
                </a:pPr>
                <a:r>
                  <a:rPr lang="en-US" sz="12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David" panose="020E0502060401010101" pitchFamily="34" charset="-79"/>
                  </a:rPr>
                  <a:t>Simulation and data differences are apparent, with a larger slope in simulation in comparison to the data</a:t>
                </a:r>
              </a:p>
              <a:p>
                <a:pPr marL="742950" lvl="1" indent="-285750" algn="just" rtl="0">
                  <a:lnSpc>
                    <a:spcPct val="107000"/>
                  </a:lnSpc>
                  <a:spcAft>
                    <a:spcPts val="800"/>
                  </a:spcAft>
                  <a:buFont typeface="+mj-lt"/>
                  <a:buAutoNum type="alphaLcPeriod"/>
                </a:pPr>
                <a:r>
                  <a:rPr lang="en-US" sz="12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David" panose="020E0502060401010101" pitchFamily="34" charset="-79"/>
                  </a:rPr>
                  <a:t>This result might be linked to different FSI effects on forward-going protons or neutrons and could be used to improve FSI modeling</a:t>
                </a:r>
              </a:p>
              <a:p>
                <a:pPr algn="l" rtl="0"/>
                <a:endParaRPr lang="en-US" sz="1200" dirty="0"/>
              </a:p>
              <a:p>
                <a:pPr algn="l" rtl="0"/>
                <a:endParaRPr lang="en-US" sz="1200" dirty="0"/>
              </a:p>
              <a:p>
                <a:pPr algn="l" rtl="0"/>
                <a:endParaRPr lang="en-US" sz="1200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strike="sngStrike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David" panose="020E0502060401010101" pitchFamily="34" charset="-79"/>
                  </a:rPr>
                  <a:t>the distributions of both final states are predominantly in the range of small </a:t>
                </a:r>
                <a:r>
                  <a:rPr lang="en-US" sz="1200" strike="sngStrike" kern="1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David" panose="020E0502060401010101" pitchFamily="34" charset="-79"/>
                  </a:rPr>
                  <a:t>θ</a:t>
                </a:r>
                <a:r>
                  <a:rPr lang="en-US" sz="1200" strike="sngStrike" kern="100" baseline="-25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David" panose="020E0502060401010101" pitchFamily="34" charset="-79"/>
                  </a:rPr>
                  <a:t>q,PnucFD</a:t>
                </a:r>
                <a:endParaRPr lang="en-US" sz="1200" strike="sngStrike" kern="1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David" panose="020E0502060401010101" pitchFamily="34" charset="-79"/>
                </a:endParaRPr>
              </a:p>
              <a:p>
                <a:pPr algn="l" rtl="0"/>
                <a:endParaRPr lang="en-US" sz="1200" dirty="0"/>
              </a:p>
            </p:txBody>
          </p:sp>
        </mc:Choice>
        <mc:Fallback xmlns="">
          <p:sp>
            <p:nvSpPr>
              <p:cNvPr id="3" name="מציין מיקום של הערות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lvl="0" indent="0" algn="just" rtl="0">
                  <a:lnSpc>
                    <a:spcPct val="107000"/>
                  </a:lnSpc>
                  <a:buFont typeface="+mj-lt"/>
                  <a:buNone/>
                </a:pPr>
                <a:r>
                  <a:rPr lang="en-US" sz="1800" u="sng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David" panose="020E0502060401010101" pitchFamily="34" charset="-79"/>
                  </a:rPr>
                  <a:t>organization of figures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David" panose="020E0502060401010101" pitchFamily="34" charset="-79"/>
                  </a:rPr>
                  <a:t>!</a:t>
                </a:r>
                <a:endParaRPr lang="en-US" sz="1200" b="0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lvl="0" indent="0" algn="just" rtl="0">
                  <a:lnSpc>
                    <a:spcPct val="107000"/>
                  </a:lnSpc>
                  <a:buFont typeface="+mj-lt"/>
                  <a:buNone/>
                </a:pPr>
                <a:endParaRPr lang="en-US" sz="1200" b="0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lvl="0" indent="0" algn="just" rtl="0">
                  <a:lnSpc>
                    <a:spcPct val="107000"/>
                  </a:lnSpc>
                  <a:buFont typeface="+mj-lt"/>
                  <a:buNone/>
                </a:pPr>
                <a:r>
                  <a:rPr lang="en-US" sz="1200" b="0" i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𝜃_(</a:t>
                </a:r>
                <a:r>
                  <a:rPr lang="en-US" sz="1200" b="1" i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𝒒</a:t>
                </a:r>
                <a:r>
                  <a:rPr lang="en-US" sz="1200" b="0" i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en-US" sz="1200" b="1" i="0">
                    <a:latin typeface="Cambria Math" panose="02040503050406030204" pitchFamily="18" charset="0"/>
                  </a:rPr>
                  <a:t>𝑷_</a:t>
                </a:r>
                <a:r>
                  <a:rPr lang="en-US" sz="1200" b="0" i="0">
                    <a:latin typeface="Cambria Math" panose="02040503050406030204" pitchFamily="18" charset="0"/>
                  </a:rPr>
                  <a:t>𝑛𝑢𝑐𝐹𝐷 )</a:t>
                </a:r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inversely related to the magnitude of </a:t>
                </a:r>
                <a:r>
                  <a:rPr lang="en-US" sz="1200" b="0" i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sz="1200" b="1" i="0">
                    <a:latin typeface="Cambria Math" panose="02040503050406030204" pitchFamily="18" charset="0"/>
                  </a:rPr>
                  <a:t>𝑷_</a:t>
                </a:r>
                <a:r>
                  <a:rPr lang="en-US" sz="1200" i="0">
                    <a:latin typeface="Cambria Math" panose="02040503050406030204" pitchFamily="18" charset="0"/>
                  </a:rPr>
                  <a:t>𝑛𝑢𝑐𝐹𝐷</a:t>
                </a:r>
                <a:r>
                  <a:rPr lang="en-US" sz="1200" b="0" i="0">
                    <a:latin typeface="Cambria Math" panose="02040503050406030204" pitchFamily="18" charset="0"/>
                  </a:rPr>
                  <a:t> |</a:t>
                </a:r>
                <a:endParaRPr lang="en-US" sz="1200" b="1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David" panose="020E0502060401010101" pitchFamily="34" charset="-79"/>
                </a:endParaRPr>
              </a:p>
              <a:p>
                <a:pPr marL="0" lvl="0" indent="0" algn="just" rtl="0">
                  <a:lnSpc>
                    <a:spcPct val="107000"/>
                  </a:lnSpc>
                  <a:buFont typeface="+mj-lt"/>
                  <a:buNone/>
                </a:pPr>
                <a:endParaRPr lang="en-US" sz="1200" b="1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David" panose="020E0502060401010101" pitchFamily="34" charset="-79"/>
                </a:endParaRPr>
              </a:p>
              <a:p>
                <a:pPr marL="342900" lvl="0" indent="-342900" algn="just" rtl="0">
                  <a:lnSpc>
                    <a:spcPct val="107000"/>
                  </a:lnSpc>
                  <a:buFont typeface="+mj-lt"/>
                  <a:buAutoNum type="arabicParenR"/>
                </a:pPr>
                <a:r>
                  <a:rPr lang="en-US" sz="1200" b="1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David" panose="020E0502060401010101" pitchFamily="34" charset="-79"/>
                  </a:rPr>
                  <a:t>Simulation:</a:t>
                </a:r>
                <a:endParaRPr lang="en-US" sz="12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David" panose="020E0502060401010101" pitchFamily="34" charset="-79"/>
                </a:endParaRPr>
              </a:p>
              <a:p>
                <a:pPr marL="742950" lvl="1" indent="-285750" algn="just" rtl="0">
                  <a:lnSpc>
                    <a:spcPct val="107000"/>
                  </a:lnSpc>
                  <a:buFont typeface="+mj-lt"/>
                  <a:buAutoNum type="alphaLcPeriod"/>
                </a:pPr>
                <a:r>
                  <a:rPr lang="en-US" sz="12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David" panose="020E0502060401010101" pitchFamily="34" charset="-79"/>
                  </a:rPr>
                  <a:t>the distributions of both final states are predominantly in the range of small </a:t>
                </a:r>
                <a:r>
                  <a:rPr lang="en-US" sz="1200" kern="1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David" panose="020E0502060401010101" pitchFamily="34" charset="-79"/>
                  </a:rPr>
                  <a:t>θ</a:t>
                </a:r>
                <a:r>
                  <a:rPr lang="en-US" sz="1200" kern="100" baseline="-25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David" panose="020E0502060401010101" pitchFamily="34" charset="-79"/>
                  </a:rPr>
                  <a:t>q,PnucFD</a:t>
                </a:r>
                <a:endParaRPr lang="en-US" sz="12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David" panose="020E0502060401010101" pitchFamily="34" charset="-79"/>
                </a:endParaRPr>
              </a:p>
              <a:p>
                <a:pPr marL="742950" lvl="1" indent="-285750" algn="just" rtl="0">
                  <a:lnSpc>
                    <a:spcPct val="107000"/>
                  </a:lnSpc>
                  <a:buFont typeface="+mj-lt"/>
                  <a:buAutoNum type="alphaLcPeriod"/>
                </a:pPr>
                <a:r>
                  <a:rPr lang="en-US" sz="12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David" panose="020E0502060401010101" pitchFamily="34" charset="-79"/>
                  </a:rPr>
                  <a:t>1n1p in much wider than 2p, especially in the 20° ≤ </a:t>
                </a:r>
                <a:r>
                  <a:rPr lang="en-US" sz="1200" kern="1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David" panose="020E0502060401010101" pitchFamily="34" charset="-79"/>
                  </a:rPr>
                  <a:t>θ</a:t>
                </a:r>
                <a:r>
                  <a:rPr lang="en-US" sz="1200" kern="100" baseline="-25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David" panose="020E0502060401010101" pitchFamily="34" charset="-79"/>
                  </a:rPr>
                  <a:t>q,PnucFD</a:t>
                </a:r>
                <a:r>
                  <a:rPr lang="en-US" sz="12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David" panose="020E0502060401010101" pitchFamily="34" charset="-79"/>
                  </a:rPr>
                  <a:t> ≤ 40° range, with a sharper drop in the 2p distribution.</a:t>
                </a:r>
              </a:p>
              <a:p>
                <a:pPr marL="342900" lvl="0" indent="-342900" algn="just" rtl="0">
                  <a:lnSpc>
                    <a:spcPct val="107000"/>
                  </a:lnSpc>
                  <a:buFont typeface="+mj-lt"/>
                  <a:buAutoNum type="arabicParenR"/>
                </a:pPr>
                <a:r>
                  <a:rPr lang="en-US" sz="1200" b="1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David" panose="020E0502060401010101" pitchFamily="34" charset="-79"/>
                  </a:rPr>
                  <a:t>data:</a:t>
                </a:r>
                <a:endParaRPr lang="en-US" sz="12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David" panose="020E0502060401010101" pitchFamily="34" charset="-79"/>
                </a:endParaRPr>
              </a:p>
              <a:p>
                <a:pPr marL="742950" lvl="1" indent="-285750" algn="just" rtl="0">
                  <a:lnSpc>
                    <a:spcPct val="107000"/>
                  </a:lnSpc>
                  <a:buFont typeface="+mj-lt"/>
                  <a:buAutoNum type="alphaLcPeriod"/>
                </a:pPr>
                <a:r>
                  <a:rPr lang="en-US" sz="12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David" panose="020E0502060401010101" pitchFamily="34" charset="-79"/>
                  </a:rPr>
                  <a:t>the distributions are much wider than simulation</a:t>
                </a:r>
              </a:p>
              <a:p>
                <a:pPr marL="742950" lvl="1" indent="-285750" algn="just" rtl="0">
                  <a:lnSpc>
                    <a:spcPct val="107000"/>
                  </a:lnSpc>
                  <a:buFont typeface="+mj-lt"/>
                  <a:buAutoNum type="alphaLcPeriod"/>
                </a:pPr>
                <a:r>
                  <a:rPr lang="en-US" sz="12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David" panose="020E0502060401010101" pitchFamily="34" charset="-79"/>
                  </a:rPr>
                  <a:t>1n1p is also wider than 2p, yet the differences between the final states are less pronounced</a:t>
                </a:r>
              </a:p>
              <a:p>
                <a:pPr marL="342900" lvl="0" indent="-342900" algn="just" rtl="0">
                  <a:lnSpc>
                    <a:spcPct val="107000"/>
                  </a:lnSpc>
                  <a:buFont typeface="+mj-lt"/>
                  <a:buAutoNum type="arabicParenR"/>
                </a:pPr>
                <a:r>
                  <a:rPr lang="en-US" sz="1200" b="1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David" panose="020E0502060401010101" pitchFamily="34" charset="-79"/>
                  </a:rPr>
                  <a:t>Ratio:</a:t>
                </a:r>
                <a:endParaRPr lang="en-US" sz="12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David" panose="020E0502060401010101" pitchFamily="34" charset="-79"/>
                </a:endParaRPr>
              </a:p>
              <a:p>
                <a:pPr marL="742950" lvl="1" indent="-285750" algn="just" rtl="0">
                  <a:lnSpc>
                    <a:spcPct val="107000"/>
                  </a:lnSpc>
                  <a:buFont typeface="+mj-lt"/>
                  <a:buAutoNum type="alphaLcPeriod"/>
                </a:pPr>
                <a:r>
                  <a:rPr lang="en-US" sz="12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David" panose="020E0502060401010101" pitchFamily="34" charset="-79"/>
                  </a:rPr>
                  <a:t>Simulation and data differences are apparent, with a larger slope in simulation in comparison to the data</a:t>
                </a:r>
              </a:p>
              <a:p>
                <a:pPr marL="742950" lvl="1" indent="-285750" algn="just" rtl="0">
                  <a:lnSpc>
                    <a:spcPct val="107000"/>
                  </a:lnSpc>
                  <a:spcAft>
                    <a:spcPts val="800"/>
                  </a:spcAft>
                  <a:buFont typeface="+mj-lt"/>
                  <a:buAutoNum type="alphaLcPeriod"/>
                </a:pPr>
                <a:r>
                  <a:rPr lang="en-US" sz="12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David" panose="020E0502060401010101" pitchFamily="34" charset="-79"/>
                  </a:rPr>
                  <a:t>This result might be linked to different FSI effects on forward-going protons or neutrons and could be used to improve FSI modeling</a:t>
                </a:r>
              </a:p>
              <a:p>
                <a:pPr algn="l" rtl="0"/>
                <a:endParaRPr lang="en-US" sz="1200" dirty="0"/>
              </a:p>
            </p:txBody>
          </p:sp>
        </mc:Fallback>
      </mc:AlternateContent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9E652-AF04-4BBF-8F85-9FD425B2A2E9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0663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מציין מיקום של הערות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u="sng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David" panose="020E0502060401010101" pitchFamily="34" charset="-79"/>
                  </a:rPr>
                  <a:t>organization of figures</a:t>
                </a:r>
                <a:r>
                  <a:rPr lang="en-US" sz="1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David" panose="020E0502060401010101" pitchFamily="34" charset="-79"/>
                  </a:rPr>
                  <a:t>! </a:t>
                </a:r>
              </a:p>
              <a:p>
                <a:pPr marL="0" lvl="0" indent="0" algn="just" rtl="0">
                  <a:lnSpc>
                    <a:spcPct val="107000"/>
                  </a:lnSpc>
                  <a:buFont typeface="+mj-lt"/>
                  <a:buNone/>
                </a:pPr>
                <a:endParaRPr lang="en-US" sz="1200" b="0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lvl="0" indent="0" algn="just" rtl="0">
                  <a:lnSpc>
                    <a:spcPct val="107000"/>
                  </a:lnSpc>
                  <a:buFont typeface="+mj-lt"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𝒒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2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1" i="1"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en-US" sz="1200" b="0" i="1">
                                <a:latin typeface="Cambria Math" panose="02040503050406030204" pitchFamily="18" charset="0"/>
                              </a:rPr>
                              <m:t>𝑛𝑢𝑐</m:t>
                            </m:r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𝐹𝐷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inversely related to the magnitude of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1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2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1" i="1"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𝑛𝑢𝑐𝐹𝐷</m:t>
                            </m:r>
                          </m:sub>
                        </m:sSub>
                      </m:e>
                    </m:d>
                  </m:oMath>
                </a14:m>
                <a:endParaRPr lang="en-US" sz="1200" b="1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David" panose="020E0502060401010101" pitchFamily="34" charset="-79"/>
                </a:endParaRPr>
              </a:p>
              <a:p>
                <a:pPr marL="0" lvl="0" indent="0" algn="just" rtl="0">
                  <a:lnSpc>
                    <a:spcPct val="107000"/>
                  </a:lnSpc>
                  <a:buFont typeface="+mj-lt"/>
                  <a:buNone/>
                </a:pPr>
                <a:endParaRPr lang="en-US" sz="1200" b="1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David" panose="020E0502060401010101" pitchFamily="34" charset="-79"/>
                </a:endParaRPr>
              </a:p>
              <a:p>
                <a:pPr marL="342900" lvl="0" indent="-342900" algn="just" rtl="0">
                  <a:lnSpc>
                    <a:spcPct val="107000"/>
                  </a:lnSpc>
                  <a:buFont typeface="+mj-lt"/>
                  <a:buAutoNum type="arabicParenR"/>
                </a:pPr>
                <a:r>
                  <a:rPr lang="en-US" sz="1200" b="1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David" panose="020E0502060401010101" pitchFamily="34" charset="-79"/>
                  </a:rPr>
                  <a:t>Simulation:</a:t>
                </a:r>
                <a:endParaRPr lang="en-US" sz="12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David" panose="020E0502060401010101" pitchFamily="34" charset="-79"/>
                </a:endParaRPr>
              </a:p>
              <a:p>
                <a:pPr marL="742950" lvl="1" indent="-285750" algn="just" rtl="0">
                  <a:lnSpc>
                    <a:spcPct val="107000"/>
                  </a:lnSpc>
                  <a:buFont typeface="+mj-lt"/>
                  <a:buAutoNum type="alphaLcPeriod"/>
                </a:pPr>
                <a:r>
                  <a:rPr lang="en-US" sz="12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David" panose="020E0502060401010101" pitchFamily="34" charset="-79"/>
                  </a:rPr>
                  <a:t>the distributions of both final states are predominantly in the range of small </a:t>
                </a:r>
                <a:r>
                  <a:rPr lang="en-US" sz="1200" kern="1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David" panose="020E0502060401010101" pitchFamily="34" charset="-79"/>
                  </a:rPr>
                  <a:t>θ</a:t>
                </a:r>
                <a:r>
                  <a:rPr lang="en-US" sz="1200" kern="100" baseline="-25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David" panose="020E0502060401010101" pitchFamily="34" charset="-79"/>
                  </a:rPr>
                  <a:t>q,PnucFD</a:t>
                </a:r>
                <a:endParaRPr lang="en-US" sz="12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David" panose="020E0502060401010101" pitchFamily="34" charset="-79"/>
                </a:endParaRPr>
              </a:p>
              <a:p>
                <a:pPr marL="742950" lvl="1" indent="-285750" algn="just" rtl="0">
                  <a:lnSpc>
                    <a:spcPct val="107000"/>
                  </a:lnSpc>
                  <a:buFont typeface="+mj-lt"/>
                  <a:buAutoNum type="alphaLcPeriod"/>
                </a:pPr>
                <a:r>
                  <a:rPr lang="en-US" sz="12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David" panose="020E0502060401010101" pitchFamily="34" charset="-79"/>
                  </a:rPr>
                  <a:t>1n1p in much wider than 2p, especially in the 20° ≤ </a:t>
                </a:r>
                <a:r>
                  <a:rPr lang="en-US" sz="1200" kern="1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David" panose="020E0502060401010101" pitchFamily="34" charset="-79"/>
                  </a:rPr>
                  <a:t>θ</a:t>
                </a:r>
                <a:r>
                  <a:rPr lang="en-US" sz="1200" kern="100" baseline="-25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David" panose="020E0502060401010101" pitchFamily="34" charset="-79"/>
                  </a:rPr>
                  <a:t>q,PnucFD</a:t>
                </a:r>
                <a:r>
                  <a:rPr lang="en-US" sz="12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David" panose="020E0502060401010101" pitchFamily="34" charset="-79"/>
                  </a:rPr>
                  <a:t> ≤ 40° range, with a sharper drop in the 2p distribution.</a:t>
                </a:r>
              </a:p>
              <a:p>
                <a:pPr marL="342900" lvl="0" indent="-342900" algn="just" rtl="0">
                  <a:lnSpc>
                    <a:spcPct val="107000"/>
                  </a:lnSpc>
                  <a:buFont typeface="+mj-lt"/>
                  <a:buAutoNum type="arabicParenR"/>
                </a:pPr>
                <a:r>
                  <a:rPr lang="en-US" sz="1200" b="1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David" panose="020E0502060401010101" pitchFamily="34" charset="-79"/>
                  </a:rPr>
                  <a:t>data:</a:t>
                </a:r>
                <a:endParaRPr lang="en-US" sz="12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David" panose="020E0502060401010101" pitchFamily="34" charset="-79"/>
                </a:endParaRPr>
              </a:p>
              <a:p>
                <a:pPr marL="742950" lvl="1" indent="-285750" algn="just" rtl="0">
                  <a:lnSpc>
                    <a:spcPct val="107000"/>
                  </a:lnSpc>
                  <a:buFont typeface="+mj-lt"/>
                  <a:buAutoNum type="alphaLcPeriod"/>
                </a:pPr>
                <a:r>
                  <a:rPr lang="en-US" sz="12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David" panose="020E0502060401010101" pitchFamily="34" charset="-79"/>
                  </a:rPr>
                  <a:t>the distributions are much wider than simulation</a:t>
                </a:r>
              </a:p>
              <a:p>
                <a:pPr marL="742950" lvl="1" indent="-285750" algn="just" rtl="0">
                  <a:lnSpc>
                    <a:spcPct val="107000"/>
                  </a:lnSpc>
                  <a:buFont typeface="+mj-lt"/>
                  <a:buAutoNum type="alphaLcPeriod"/>
                </a:pPr>
                <a:r>
                  <a:rPr lang="en-US" sz="12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David" panose="020E0502060401010101" pitchFamily="34" charset="-79"/>
                  </a:rPr>
                  <a:t>1n1p is also wider than 2p, yet the differences between the final states are less pronounced</a:t>
                </a:r>
              </a:p>
              <a:p>
                <a:pPr marL="342900" lvl="0" indent="-342900" algn="just" rtl="0">
                  <a:lnSpc>
                    <a:spcPct val="107000"/>
                  </a:lnSpc>
                  <a:buFont typeface="+mj-lt"/>
                  <a:buAutoNum type="arabicParenR"/>
                </a:pPr>
                <a:r>
                  <a:rPr lang="en-US" sz="1200" b="1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David" panose="020E0502060401010101" pitchFamily="34" charset="-79"/>
                  </a:rPr>
                  <a:t>Ratio:</a:t>
                </a:r>
                <a:endParaRPr lang="en-US" sz="12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David" panose="020E0502060401010101" pitchFamily="34" charset="-79"/>
                </a:endParaRPr>
              </a:p>
              <a:p>
                <a:pPr marL="742950" lvl="1" indent="-285750" algn="just" rtl="0">
                  <a:lnSpc>
                    <a:spcPct val="107000"/>
                  </a:lnSpc>
                  <a:buFont typeface="+mj-lt"/>
                  <a:buAutoNum type="alphaLcPeriod"/>
                </a:pPr>
                <a:r>
                  <a:rPr lang="en-US" sz="12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David" panose="020E0502060401010101" pitchFamily="34" charset="-79"/>
                  </a:rPr>
                  <a:t>Simulation and data differences are apparent, with a larger slope in simulation in comparison to the data</a:t>
                </a:r>
              </a:p>
              <a:p>
                <a:pPr marL="742950" lvl="1" indent="-285750" algn="just" rtl="0">
                  <a:lnSpc>
                    <a:spcPct val="107000"/>
                  </a:lnSpc>
                  <a:spcAft>
                    <a:spcPts val="800"/>
                  </a:spcAft>
                  <a:buFont typeface="+mj-lt"/>
                  <a:buAutoNum type="alphaLcPeriod"/>
                </a:pPr>
                <a:r>
                  <a:rPr lang="en-US" sz="12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David" panose="020E0502060401010101" pitchFamily="34" charset="-79"/>
                  </a:rPr>
                  <a:t>This result might be linked to different FSI effects on forward-going protons or neutrons and could be used to improve FSI modeling</a:t>
                </a:r>
              </a:p>
              <a:p>
                <a:pPr algn="l" rtl="0"/>
                <a:endParaRPr lang="en-US" dirty="0"/>
              </a:p>
            </p:txBody>
          </p:sp>
        </mc:Choice>
        <mc:Fallback xmlns="">
          <p:sp>
            <p:nvSpPr>
              <p:cNvPr id="3" name="מציין מיקום של הערות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u="sng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David" panose="020E0502060401010101" pitchFamily="34" charset="-79"/>
                  </a:rPr>
                  <a:t>organization of figures</a:t>
                </a:r>
                <a:r>
                  <a:rPr lang="en-US" sz="1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David" panose="020E0502060401010101" pitchFamily="34" charset="-79"/>
                  </a:rPr>
                  <a:t>! </a:t>
                </a:r>
              </a:p>
              <a:p>
                <a:pPr marL="0" lvl="0" indent="0" algn="just" rtl="0">
                  <a:lnSpc>
                    <a:spcPct val="107000"/>
                  </a:lnSpc>
                  <a:buFont typeface="+mj-lt"/>
                  <a:buNone/>
                </a:pPr>
                <a:endParaRPr lang="en-US" sz="1200" b="0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lvl="0" indent="0" algn="just" rtl="0">
                  <a:lnSpc>
                    <a:spcPct val="107000"/>
                  </a:lnSpc>
                  <a:buFont typeface="+mj-lt"/>
                  <a:buNone/>
                </a:pPr>
                <a:r>
                  <a:rPr lang="en-US" sz="1200" b="0" i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𝜃_(</a:t>
                </a:r>
                <a:r>
                  <a:rPr lang="en-US" sz="1200" b="1" i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𝒒</a:t>
                </a:r>
                <a:r>
                  <a:rPr lang="en-US" sz="1200" b="0" i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en-US" sz="1200" b="1" i="0">
                    <a:latin typeface="Cambria Math" panose="02040503050406030204" pitchFamily="18" charset="0"/>
                  </a:rPr>
                  <a:t>𝑷_</a:t>
                </a:r>
                <a:r>
                  <a:rPr lang="en-US" sz="1200" b="0" i="0">
                    <a:latin typeface="Cambria Math" panose="02040503050406030204" pitchFamily="18" charset="0"/>
                  </a:rPr>
                  <a:t>𝑛𝑢𝑐𝐹𝐷 )</a:t>
                </a:r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inversely related to the magnitude of </a:t>
                </a:r>
                <a:r>
                  <a:rPr lang="en-US" sz="1200" b="0" i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sz="1200" b="1" i="0">
                    <a:latin typeface="Cambria Math" panose="02040503050406030204" pitchFamily="18" charset="0"/>
                  </a:rPr>
                  <a:t>𝑷_</a:t>
                </a:r>
                <a:r>
                  <a:rPr lang="en-US" sz="1200" i="0">
                    <a:latin typeface="Cambria Math" panose="02040503050406030204" pitchFamily="18" charset="0"/>
                  </a:rPr>
                  <a:t>𝑛𝑢𝑐𝐹𝐷</a:t>
                </a:r>
                <a:r>
                  <a:rPr lang="en-US" sz="1200" b="0" i="0">
                    <a:latin typeface="Cambria Math" panose="02040503050406030204" pitchFamily="18" charset="0"/>
                  </a:rPr>
                  <a:t> |</a:t>
                </a:r>
                <a:endParaRPr lang="en-US" sz="1200" b="1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David" panose="020E0502060401010101" pitchFamily="34" charset="-79"/>
                </a:endParaRPr>
              </a:p>
              <a:p>
                <a:pPr marL="0" lvl="0" indent="0" algn="just" rtl="0">
                  <a:lnSpc>
                    <a:spcPct val="107000"/>
                  </a:lnSpc>
                  <a:buFont typeface="+mj-lt"/>
                  <a:buNone/>
                </a:pPr>
                <a:endParaRPr lang="en-US" sz="1200" b="1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David" panose="020E0502060401010101" pitchFamily="34" charset="-79"/>
                </a:endParaRPr>
              </a:p>
              <a:p>
                <a:pPr marL="342900" lvl="0" indent="-342900" algn="just" rtl="0">
                  <a:lnSpc>
                    <a:spcPct val="107000"/>
                  </a:lnSpc>
                  <a:buFont typeface="+mj-lt"/>
                  <a:buAutoNum type="arabicParenR"/>
                </a:pPr>
                <a:r>
                  <a:rPr lang="en-US" sz="1200" b="1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David" panose="020E0502060401010101" pitchFamily="34" charset="-79"/>
                  </a:rPr>
                  <a:t>Simulation:</a:t>
                </a:r>
                <a:endParaRPr lang="en-US" sz="12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David" panose="020E0502060401010101" pitchFamily="34" charset="-79"/>
                </a:endParaRPr>
              </a:p>
              <a:p>
                <a:pPr marL="742950" lvl="1" indent="-285750" algn="just" rtl="0">
                  <a:lnSpc>
                    <a:spcPct val="107000"/>
                  </a:lnSpc>
                  <a:buFont typeface="+mj-lt"/>
                  <a:buAutoNum type="alphaLcPeriod"/>
                </a:pPr>
                <a:r>
                  <a:rPr lang="en-US" sz="12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David" panose="020E0502060401010101" pitchFamily="34" charset="-79"/>
                  </a:rPr>
                  <a:t>the distributions of both final states are predominantly in the range of small </a:t>
                </a:r>
                <a:r>
                  <a:rPr lang="en-US" sz="1200" kern="1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David" panose="020E0502060401010101" pitchFamily="34" charset="-79"/>
                  </a:rPr>
                  <a:t>θ</a:t>
                </a:r>
                <a:r>
                  <a:rPr lang="en-US" sz="1200" kern="100" baseline="-25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David" panose="020E0502060401010101" pitchFamily="34" charset="-79"/>
                  </a:rPr>
                  <a:t>q,PnucFD</a:t>
                </a:r>
                <a:endParaRPr lang="en-US" sz="12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David" panose="020E0502060401010101" pitchFamily="34" charset="-79"/>
                </a:endParaRPr>
              </a:p>
              <a:p>
                <a:pPr marL="742950" lvl="1" indent="-285750" algn="just" rtl="0">
                  <a:lnSpc>
                    <a:spcPct val="107000"/>
                  </a:lnSpc>
                  <a:buFont typeface="+mj-lt"/>
                  <a:buAutoNum type="alphaLcPeriod"/>
                </a:pPr>
                <a:r>
                  <a:rPr lang="en-US" sz="12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David" panose="020E0502060401010101" pitchFamily="34" charset="-79"/>
                  </a:rPr>
                  <a:t>1n1p in much wider than 2p, especially in the 20° ≤ </a:t>
                </a:r>
                <a:r>
                  <a:rPr lang="en-US" sz="1200" kern="1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David" panose="020E0502060401010101" pitchFamily="34" charset="-79"/>
                  </a:rPr>
                  <a:t>θ</a:t>
                </a:r>
                <a:r>
                  <a:rPr lang="en-US" sz="1200" kern="100" baseline="-25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David" panose="020E0502060401010101" pitchFamily="34" charset="-79"/>
                  </a:rPr>
                  <a:t>q,PnucFD</a:t>
                </a:r>
                <a:r>
                  <a:rPr lang="en-US" sz="12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David" panose="020E0502060401010101" pitchFamily="34" charset="-79"/>
                  </a:rPr>
                  <a:t> ≤ 40° range, with a sharper drop in the 2p distribution.</a:t>
                </a:r>
              </a:p>
              <a:p>
                <a:pPr marL="342900" lvl="0" indent="-342900" algn="just" rtl="0">
                  <a:lnSpc>
                    <a:spcPct val="107000"/>
                  </a:lnSpc>
                  <a:buFont typeface="+mj-lt"/>
                  <a:buAutoNum type="arabicParenR"/>
                </a:pPr>
                <a:r>
                  <a:rPr lang="en-US" sz="1200" b="1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David" panose="020E0502060401010101" pitchFamily="34" charset="-79"/>
                  </a:rPr>
                  <a:t>data:</a:t>
                </a:r>
                <a:endParaRPr lang="en-US" sz="12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David" panose="020E0502060401010101" pitchFamily="34" charset="-79"/>
                </a:endParaRPr>
              </a:p>
              <a:p>
                <a:pPr marL="742950" lvl="1" indent="-285750" algn="just" rtl="0">
                  <a:lnSpc>
                    <a:spcPct val="107000"/>
                  </a:lnSpc>
                  <a:buFont typeface="+mj-lt"/>
                  <a:buAutoNum type="alphaLcPeriod"/>
                </a:pPr>
                <a:r>
                  <a:rPr lang="en-US" sz="12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David" panose="020E0502060401010101" pitchFamily="34" charset="-79"/>
                  </a:rPr>
                  <a:t>the distributions are much wider than simulation</a:t>
                </a:r>
              </a:p>
              <a:p>
                <a:pPr marL="742950" lvl="1" indent="-285750" algn="just" rtl="0">
                  <a:lnSpc>
                    <a:spcPct val="107000"/>
                  </a:lnSpc>
                  <a:buFont typeface="+mj-lt"/>
                  <a:buAutoNum type="alphaLcPeriod"/>
                </a:pPr>
                <a:r>
                  <a:rPr lang="en-US" sz="12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David" panose="020E0502060401010101" pitchFamily="34" charset="-79"/>
                  </a:rPr>
                  <a:t>1n1p is also wider than 2p, yet the differences between the final states are less pronounced</a:t>
                </a:r>
              </a:p>
              <a:p>
                <a:pPr marL="342900" lvl="0" indent="-342900" algn="just" rtl="0">
                  <a:lnSpc>
                    <a:spcPct val="107000"/>
                  </a:lnSpc>
                  <a:buFont typeface="+mj-lt"/>
                  <a:buAutoNum type="arabicParenR"/>
                </a:pPr>
                <a:r>
                  <a:rPr lang="en-US" sz="1200" b="1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David" panose="020E0502060401010101" pitchFamily="34" charset="-79"/>
                  </a:rPr>
                  <a:t>Ratio:</a:t>
                </a:r>
                <a:endParaRPr lang="en-US" sz="12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David" panose="020E0502060401010101" pitchFamily="34" charset="-79"/>
                </a:endParaRPr>
              </a:p>
              <a:p>
                <a:pPr marL="742950" lvl="1" indent="-285750" algn="just" rtl="0">
                  <a:lnSpc>
                    <a:spcPct val="107000"/>
                  </a:lnSpc>
                  <a:buFont typeface="+mj-lt"/>
                  <a:buAutoNum type="alphaLcPeriod"/>
                </a:pPr>
                <a:r>
                  <a:rPr lang="en-US" sz="12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David" panose="020E0502060401010101" pitchFamily="34" charset="-79"/>
                  </a:rPr>
                  <a:t>Simulation and data differences are apparent, with a larger slope in simulation in comparison to the data</a:t>
                </a:r>
              </a:p>
              <a:p>
                <a:pPr marL="742950" lvl="1" indent="-285750" algn="just" rtl="0">
                  <a:lnSpc>
                    <a:spcPct val="107000"/>
                  </a:lnSpc>
                  <a:spcAft>
                    <a:spcPts val="800"/>
                  </a:spcAft>
                  <a:buFont typeface="+mj-lt"/>
                  <a:buAutoNum type="alphaLcPeriod"/>
                </a:pPr>
                <a:r>
                  <a:rPr lang="en-US" sz="12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David" panose="020E0502060401010101" pitchFamily="34" charset="-79"/>
                  </a:rPr>
                  <a:t>This result might be linked to different FSI effects on forward-going protons or neutrons and could be used to improve FSI modeling</a:t>
                </a:r>
              </a:p>
              <a:p>
                <a:pPr algn="l" rtl="0"/>
                <a:endParaRPr lang="en-US" dirty="0"/>
              </a:p>
            </p:txBody>
          </p:sp>
        </mc:Fallback>
      </mc:AlternateContent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9E652-AF04-4BBF-8F85-9FD425B2A2E9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405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2577E-9708-BE4F-9DF7-57563D8B3C4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31162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1dec5bb091_0_3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11dec5bb091_0_3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31420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1dec5bb091_0_3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11dec5bb091_0_3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56990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1dec5bb091_0_3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11dec5bb091_0_3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7893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1dec5bb091_0_3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11dec5bb091_0_3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63896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2577E-9708-BE4F-9DF7-57563D8B3C47}" type="slidenum">
              <a:rPr lang="en-GB" smtClean="0"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2636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13E33-1381-7346-9D95-AF398DBC5D11}" type="slidenum">
              <a:rPr lang="en-GB" smtClean="0"/>
              <a:t>78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2986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2577E-9708-BE4F-9DF7-57563D8B3C4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6333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2577E-9708-BE4F-9DF7-57563D8B3C4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6789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2577E-9708-BE4F-9DF7-57563D8B3C4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12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2577E-9708-BE4F-9DF7-57563D8B3C4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47258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2577E-9708-BE4F-9DF7-57563D8B3C47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33692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2577E-9708-BE4F-9DF7-57563D8B3C47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67136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2577E-9708-BE4F-9DF7-57563D8B3C47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8545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D8A54-5A7D-BFEA-6C87-09857A7929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841493-42CE-5977-BDE2-AF5BE8FA9E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2D1B50-750D-2587-680E-9902D25F2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AA383-AC98-C24E-83DA-A46FBC072186}" type="datetime1">
              <a:rPr lang="es-ES_tradnl" smtClean="0"/>
              <a:t>11/11/24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53B4C5-9A95-A407-5B10-7DF2E7175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F80CD-1136-240F-DFBC-DF2D2F0C0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E384-2D2E-5247-BB5F-BCE4946B05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4607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A99FA-F4B0-364B-B62B-964D28FF3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D692E6-35CE-60B0-FF00-504F5170CE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F7C73-8DDA-6B56-ED2A-74526040E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E5260-DB60-894F-A562-36BF55CF3D29}" type="datetime1">
              <a:rPr lang="es-ES_tradnl" smtClean="0"/>
              <a:t>11/11/24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6902FD-84D3-7B10-E9C2-C2CD67C1C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4F8C84-00C4-DF66-0031-1270C10A1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E384-2D2E-5247-BB5F-BCE4946B05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7132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BEDDE1-0BC9-9F7E-5FC2-A94286E3B6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986B1D-C899-3A49-4B53-CFBA1A1432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D04DC-E08F-7D9B-0BEC-0D1D236AD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01163-1905-1D4A-922C-46FA85FE2CD7}" type="datetime1">
              <a:rPr lang="es-ES_tradnl" smtClean="0"/>
              <a:t>11/11/24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52600-C43B-200E-CBFD-8FB95E3A5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5ACA6-79A7-2819-796E-46459CD67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E384-2D2E-5247-BB5F-BCE4946B05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3872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A75A6-5824-C9A0-9EEE-668189B61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1BABD8-F361-3D27-E64F-F931407FA4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6704A9-5B22-DC96-9BDE-873B5957D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1C8D5-254A-854F-ABA9-0B55EA96927F}" type="datetime1">
              <a:rPr lang="es-ES_tradnl" smtClean="0"/>
              <a:t>11/11/24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08669D-2FE2-7D75-06DC-1D6FD6133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45250-BEA1-D85F-BEA0-23E25355A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E384-2D2E-5247-BB5F-BCE4946B05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7044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F3593-D635-FA9C-DE7C-BBBDB86CC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1A672-DC01-602D-5380-434F77DF01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A18B3-8FD3-1CE1-1241-7D266FD6E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94278-E8B7-354A-9F0F-65CE7F9FDE4C}" type="datetime1">
              <a:rPr lang="es-ES_tradnl" smtClean="0"/>
              <a:t>11/11/24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2674FB-3A63-B0C4-EF5F-F91592CC9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93D902-875D-A64A-E9E0-0EDAC67F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E384-2D2E-5247-BB5F-BCE4946B05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5006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6E45D-744D-9B1D-3B16-6709413D1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0A49A-8883-1F99-704B-ED4BBA8280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1AEAE8-50AD-BA23-BA79-2572BF7B26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210138-31F9-0F08-FA15-CD7A920F0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6B214-5B3E-0241-8932-856EF8CC85F8}" type="datetime1">
              <a:rPr lang="es-ES_tradnl" smtClean="0"/>
              <a:t>11/11/24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14304A-CDA3-C7C5-FD85-0B31ED0FE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C3CFD6-9CBB-A3E1-43E1-B364E9E95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E384-2D2E-5247-BB5F-BCE4946B05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0744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D89A8-FBD7-B03B-E16D-1D5012F68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5896CC-E5FC-CA25-ED33-B2BF997E60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6A673B-6F4A-9F9C-8297-42D3973006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F3ADEA-E53B-B8DE-3443-AA573B9285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620C2B-8A0A-0A20-E466-2353E81B2A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294FDE-1278-2EC2-2D0D-15D2F3AB0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9D60E-E48C-B34B-B1FF-E3258F3A6E35}" type="datetime1">
              <a:rPr lang="es-ES_tradnl" smtClean="0"/>
              <a:t>11/11/24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3D8CC9-6E26-6D02-DFFC-351C59C3B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7604C8-E98C-7D12-E96B-EDDE8260E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E384-2D2E-5247-BB5F-BCE4946B05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0779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A936A-3E8D-2256-3B34-A80270949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BA417C-4756-F6B5-46B4-CB6819BCC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8085B-79C0-E241-A5D1-241AF157BBF8}" type="datetime1">
              <a:rPr lang="es-ES_tradnl" smtClean="0"/>
              <a:t>11/11/24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865701-9F37-0D3F-13B8-04077ED32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DBCEDC-8D8F-D47A-27E6-CD7EAEFF9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E384-2D2E-5247-BB5F-BCE4946B05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5320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A8ADB6-A82B-45A8-885D-5C9148B6E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1BADC-D35B-384D-AE63-DF675EDA53F3}" type="datetime1">
              <a:rPr lang="es-ES_tradnl" smtClean="0"/>
              <a:t>11/11/24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6A947A-BDF4-F395-3365-214FC11F9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87D400-F067-2255-F4FC-21F72CCCF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E384-2D2E-5247-BB5F-BCE4946B05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8307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D8A76-2E0B-5E1F-B3DB-971707B29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C75185-210C-2361-3FD2-372967381F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7ACCF9-D9F6-91FA-47A0-B99E59BA05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96C914-1A27-791C-FCDF-404B5A581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F8A93-5CFD-D74B-BB9B-DDD579FBE3E5}" type="datetime1">
              <a:rPr lang="es-ES_tradnl" smtClean="0"/>
              <a:t>11/11/24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52CA91-BE6A-98DF-3D51-B1ACC120D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D915DF-9EF4-135C-F0BD-1BD411F6E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E384-2D2E-5247-BB5F-BCE4946B05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2504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3FC6F-2622-51BA-EA23-095793FEC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85E710-790D-3959-222E-CC8A8D4C7F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AB421E-5BD9-2632-0D3F-9744EDFB14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1A3B06-B9F7-D798-2404-00F4D8939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95CA5-6D02-DB4F-BB45-8401068AABEB}" type="datetime1">
              <a:rPr lang="es-ES_tradnl" smtClean="0"/>
              <a:t>11/11/24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B1E716-0EAB-2497-EE8D-6BA3D3734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F440C-3382-628A-A942-AB146295F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E384-2D2E-5247-BB5F-BCE4946B05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7801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64AF28-28A6-BAED-6E3E-7D0E956A5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7A4935-7E2E-52B6-8FCD-801DD29F69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EB00B-530E-848C-EE73-7624FB9D70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68BA9C-EEAB-7746-93A6-75A9D9392D05}" type="datetime1">
              <a:rPr lang="es-ES_tradnl" smtClean="0"/>
              <a:t>11/11/24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20957A-ABAA-3B43-4C38-452976C995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1A1B09-B448-E0A5-2F0F-1FE9953C58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F41E384-2D2E-5247-BB5F-BCE4946B05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775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microsoft.com/office/2018/10/relationships/comments" Target="../comments/modernComment_101_4409089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18/10/relationships/comments" Target="../comments/modernComment_36A_A8D62617.xml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27.emf"/><Relationship Id="rId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.emf"/><Relationship Id="rId18" Type="http://schemas.openxmlformats.org/officeDocument/2006/relationships/image" Target="../media/image43.emf"/><Relationship Id="rId26" Type="http://schemas.openxmlformats.org/officeDocument/2006/relationships/image" Target="../media/image71.png"/><Relationship Id="rId3" Type="http://schemas.microsoft.com/office/2018/10/relationships/comments" Target="../comments/modernComment_353_139CDAB.xml"/><Relationship Id="rId21" Type="http://schemas.openxmlformats.org/officeDocument/2006/relationships/image" Target="../media/image66.png"/><Relationship Id="rId34" Type="http://schemas.openxmlformats.org/officeDocument/2006/relationships/image" Target="../media/image18.png"/><Relationship Id="rId7" Type="http://schemas.openxmlformats.org/officeDocument/2006/relationships/image" Target="../media/image32.emf"/><Relationship Id="rId12" Type="http://schemas.openxmlformats.org/officeDocument/2006/relationships/image" Target="../media/image37.emf"/><Relationship Id="rId17" Type="http://schemas.openxmlformats.org/officeDocument/2006/relationships/image" Target="../media/image42.emf"/><Relationship Id="rId25" Type="http://schemas.openxmlformats.org/officeDocument/2006/relationships/image" Target="../media/image70.png"/><Relationship Id="rId33" Type="http://schemas.openxmlformats.org/officeDocument/2006/relationships/image" Target="../media/image7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1.emf"/><Relationship Id="rId20" Type="http://schemas.openxmlformats.org/officeDocument/2006/relationships/image" Target="../media/image65.png"/><Relationship Id="rId29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11" Type="http://schemas.openxmlformats.org/officeDocument/2006/relationships/image" Target="../media/image36.emf"/><Relationship Id="rId24" Type="http://schemas.openxmlformats.org/officeDocument/2006/relationships/image" Target="../media/image69.png"/><Relationship Id="rId32" Type="http://schemas.openxmlformats.org/officeDocument/2006/relationships/image" Target="../media/image77.png"/><Relationship Id="rId5" Type="http://schemas.openxmlformats.org/officeDocument/2006/relationships/image" Target="../media/image30.emf"/><Relationship Id="rId15" Type="http://schemas.openxmlformats.org/officeDocument/2006/relationships/image" Target="../media/image40.emf"/><Relationship Id="rId23" Type="http://schemas.openxmlformats.org/officeDocument/2006/relationships/image" Target="../media/image68.png"/><Relationship Id="rId28" Type="http://schemas.openxmlformats.org/officeDocument/2006/relationships/image" Target="../media/image73.png"/><Relationship Id="rId36" Type="http://schemas.openxmlformats.org/officeDocument/2006/relationships/image" Target="../media/image47.png"/><Relationship Id="rId10" Type="http://schemas.openxmlformats.org/officeDocument/2006/relationships/image" Target="../media/image35.emf"/><Relationship Id="rId19" Type="http://schemas.openxmlformats.org/officeDocument/2006/relationships/image" Target="../media/image64.png"/><Relationship Id="rId31" Type="http://schemas.openxmlformats.org/officeDocument/2006/relationships/image" Target="../media/image76.png"/><Relationship Id="rId4" Type="http://schemas.openxmlformats.org/officeDocument/2006/relationships/image" Target="../media/image29.emf"/><Relationship Id="rId9" Type="http://schemas.openxmlformats.org/officeDocument/2006/relationships/image" Target="../media/image34.emf"/><Relationship Id="rId14" Type="http://schemas.openxmlformats.org/officeDocument/2006/relationships/image" Target="../media/image39.emf"/><Relationship Id="rId22" Type="http://schemas.openxmlformats.org/officeDocument/2006/relationships/image" Target="../media/image67.png"/><Relationship Id="rId27" Type="http://schemas.openxmlformats.org/officeDocument/2006/relationships/image" Target="../media/image72.png"/><Relationship Id="rId30" Type="http://schemas.openxmlformats.org/officeDocument/2006/relationships/image" Target="../media/image75.png"/><Relationship Id="rId35" Type="http://schemas.openxmlformats.org/officeDocument/2006/relationships/image" Target="../media/image46.png"/><Relationship Id="rId8" Type="http://schemas.openxmlformats.org/officeDocument/2006/relationships/image" Target="../media/image33.emf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.emf"/><Relationship Id="rId18" Type="http://schemas.openxmlformats.org/officeDocument/2006/relationships/image" Target="../media/image43.emf"/><Relationship Id="rId26" Type="http://schemas.openxmlformats.org/officeDocument/2006/relationships/image" Target="../media/image80.png"/><Relationship Id="rId3" Type="http://schemas.microsoft.com/office/2018/10/relationships/comments" Target="../comments/modernComment_36B_BB9612EC.xml"/><Relationship Id="rId21" Type="http://schemas.openxmlformats.org/officeDocument/2006/relationships/image" Target="../media/image66.png"/><Relationship Id="rId34" Type="http://schemas.openxmlformats.org/officeDocument/2006/relationships/image" Target="../media/image18.png"/><Relationship Id="rId7" Type="http://schemas.openxmlformats.org/officeDocument/2006/relationships/image" Target="../media/image32.emf"/><Relationship Id="rId12" Type="http://schemas.openxmlformats.org/officeDocument/2006/relationships/image" Target="../media/image37.emf"/><Relationship Id="rId17" Type="http://schemas.openxmlformats.org/officeDocument/2006/relationships/image" Target="../media/image42.emf"/><Relationship Id="rId25" Type="http://schemas.openxmlformats.org/officeDocument/2006/relationships/image" Target="../media/image70.png"/><Relationship Id="rId33" Type="http://schemas.openxmlformats.org/officeDocument/2006/relationships/image" Target="../media/image7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1.emf"/><Relationship Id="rId20" Type="http://schemas.openxmlformats.org/officeDocument/2006/relationships/image" Target="../media/image65.png"/><Relationship Id="rId29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11" Type="http://schemas.openxmlformats.org/officeDocument/2006/relationships/image" Target="../media/image36.emf"/><Relationship Id="rId24" Type="http://schemas.openxmlformats.org/officeDocument/2006/relationships/image" Target="../media/image79.png"/><Relationship Id="rId32" Type="http://schemas.openxmlformats.org/officeDocument/2006/relationships/image" Target="../media/image81.png"/><Relationship Id="rId5" Type="http://schemas.openxmlformats.org/officeDocument/2006/relationships/image" Target="../media/image30.emf"/><Relationship Id="rId15" Type="http://schemas.openxmlformats.org/officeDocument/2006/relationships/image" Target="../media/image40.emf"/><Relationship Id="rId23" Type="http://schemas.openxmlformats.org/officeDocument/2006/relationships/image" Target="../media/image68.png"/><Relationship Id="rId28" Type="http://schemas.openxmlformats.org/officeDocument/2006/relationships/image" Target="../media/image73.png"/><Relationship Id="rId36" Type="http://schemas.openxmlformats.org/officeDocument/2006/relationships/image" Target="../media/image47.png"/><Relationship Id="rId10" Type="http://schemas.openxmlformats.org/officeDocument/2006/relationships/image" Target="../media/image35.emf"/><Relationship Id="rId19" Type="http://schemas.openxmlformats.org/officeDocument/2006/relationships/image" Target="../media/image64.png"/><Relationship Id="rId31" Type="http://schemas.openxmlformats.org/officeDocument/2006/relationships/image" Target="../media/image76.png"/><Relationship Id="rId4" Type="http://schemas.openxmlformats.org/officeDocument/2006/relationships/image" Target="../media/image29.emf"/><Relationship Id="rId9" Type="http://schemas.openxmlformats.org/officeDocument/2006/relationships/image" Target="../media/image34.emf"/><Relationship Id="rId14" Type="http://schemas.openxmlformats.org/officeDocument/2006/relationships/image" Target="../media/image39.emf"/><Relationship Id="rId22" Type="http://schemas.openxmlformats.org/officeDocument/2006/relationships/image" Target="../media/image67.png"/><Relationship Id="rId27" Type="http://schemas.openxmlformats.org/officeDocument/2006/relationships/image" Target="../media/image72.png"/><Relationship Id="rId30" Type="http://schemas.openxmlformats.org/officeDocument/2006/relationships/image" Target="../media/image75.png"/><Relationship Id="rId35" Type="http://schemas.openxmlformats.org/officeDocument/2006/relationships/image" Target="../media/image46.png"/><Relationship Id="rId8" Type="http://schemas.openxmlformats.org/officeDocument/2006/relationships/image" Target="../media/image3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microsoft.com/office/2018/10/relationships/comments" Target="../comments/modernComment_368_25B21D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7.png"/><Relationship Id="rId4" Type="http://schemas.openxmlformats.org/officeDocument/2006/relationships/image" Target="../media/image8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18/10/relationships/comments" Target="../comments/modernComment_378_6E079748.xm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8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18/10/relationships/comments" Target="../comments/modernComment_37A_4BBD4900.xm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8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18/10/relationships/comments" Target="../comments/modernComment_36D_FCAAFA07.xml"/><Relationship Id="rId7" Type="http://schemas.openxmlformats.org/officeDocument/2006/relationships/image" Target="../media/image86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2.png"/><Relationship Id="rId10" Type="http://schemas.openxmlformats.org/officeDocument/2006/relationships/image" Target="../media/image53.png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343_33C424D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hyperlink" Target="https://doi.org/10.1103/PhysRevD.103.113003" TargetMode="Externa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57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0.png"/><Relationship Id="rId13" Type="http://schemas.openxmlformats.org/officeDocument/2006/relationships/image" Target="../media/image16.png"/><Relationship Id="rId12" Type="http://schemas.openxmlformats.org/officeDocument/2006/relationships/image" Target="../media/image101.png"/><Relationship Id="rId17" Type="http://schemas.openxmlformats.org/officeDocument/2006/relationships/image" Target="../media/image60.png"/><Relationship Id="rId2" Type="http://schemas.openxmlformats.org/officeDocument/2006/relationships/image" Target="../media/image61.png"/><Relationship Id="rId16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15" Type="http://schemas.openxmlformats.org/officeDocument/2006/relationships/image" Target="../media/image10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10.png"/><Relationship Id="rId7" Type="http://schemas.openxmlformats.org/officeDocument/2006/relationships/image" Target="../media/image10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9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10.png"/><Relationship Id="rId7" Type="http://schemas.openxmlformats.org/officeDocument/2006/relationships/image" Target="../media/image103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85.png"/><Relationship Id="rId9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10.png"/><Relationship Id="rId7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87.png"/><Relationship Id="rId10" Type="http://schemas.openxmlformats.org/officeDocument/2006/relationships/image" Target="../media/image85.png"/><Relationship Id="rId9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18" Type="http://schemas.openxmlformats.org/officeDocument/2006/relationships/image" Target="../media/image100.png"/><Relationship Id="rId3" Type="http://schemas.openxmlformats.org/officeDocument/2006/relationships/image" Target="../media/image89.png"/><Relationship Id="rId7" Type="http://schemas.openxmlformats.org/officeDocument/2006/relationships/image" Target="../media/image126.png"/><Relationship Id="rId12" Type="http://schemas.openxmlformats.org/officeDocument/2006/relationships/image" Target="../media/image94.png"/><Relationship Id="rId17" Type="http://schemas.openxmlformats.org/officeDocument/2006/relationships/image" Target="../media/image99.png"/><Relationship Id="rId2" Type="http://schemas.openxmlformats.org/officeDocument/2006/relationships/image" Target="../media/image88.png"/><Relationship Id="rId16" Type="http://schemas.openxmlformats.org/officeDocument/2006/relationships/image" Target="../media/image9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5.png"/><Relationship Id="rId11" Type="http://schemas.openxmlformats.org/officeDocument/2006/relationships/image" Target="../media/image93.png"/><Relationship Id="rId5" Type="http://schemas.openxmlformats.org/officeDocument/2006/relationships/image" Target="../media/image47.png"/><Relationship Id="rId15" Type="http://schemas.openxmlformats.org/officeDocument/2006/relationships/image" Target="../media/image97.png"/><Relationship Id="rId10" Type="http://schemas.openxmlformats.org/officeDocument/2006/relationships/image" Target="../media/image92.png"/><Relationship Id="rId19" Type="http://schemas.openxmlformats.org/officeDocument/2006/relationships/image" Target="../media/image102.png"/><Relationship Id="rId4" Type="http://schemas.openxmlformats.org/officeDocument/2006/relationships/image" Target="../media/image20.png"/><Relationship Id="rId9" Type="http://schemas.openxmlformats.org/officeDocument/2006/relationships/image" Target="../media/image91.png"/><Relationship Id="rId14" Type="http://schemas.openxmlformats.org/officeDocument/2006/relationships/image" Target="../media/image9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03.emf"/><Relationship Id="rId7" Type="http://schemas.openxmlformats.org/officeDocument/2006/relationships/image" Target="../media/image143.png"/><Relationship Id="rId12" Type="http://schemas.openxmlformats.org/officeDocument/2006/relationships/image" Target="../media/image20.png"/><Relationship Id="rId2" Type="http://schemas.microsoft.com/office/2018/10/relationships/comments" Target="../comments/modernComment_349_295994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emf"/><Relationship Id="rId11" Type="http://schemas.openxmlformats.org/officeDocument/2006/relationships/image" Target="../media/image126.png"/><Relationship Id="rId5" Type="http://schemas.openxmlformats.org/officeDocument/2006/relationships/image" Target="../media/image105.emf"/><Relationship Id="rId10" Type="http://schemas.openxmlformats.org/officeDocument/2006/relationships/image" Target="../media/image125.png"/><Relationship Id="rId4" Type="http://schemas.openxmlformats.org/officeDocument/2006/relationships/image" Target="../media/image104.emf"/><Relationship Id="rId9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25.png"/><Relationship Id="rId3" Type="http://schemas.openxmlformats.org/officeDocument/2006/relationships/image" Target="../media/image108.emf"/><Relationship Id="rId7" Type="http://schemas.openxmlformats.org/officeDocument/2006/relationships/image" Target="../media/image110.png"/><Relationship Id="rId12" Type="http://schemas.openxmlformats.org/officeDocument/2006/relationships/image" Target="../media/image47.png"/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11" Type="http://schemas.openxmlformats.org/officeDocument/2006/relationships/image" Target="../media/image166.png"/><Relationship Id="rId5" Type="http://schemas.openxmlformats.org/officeDocument/2006/relationships/image" Target="../media/image160.png"/><Relationship Id="rId15" Type="http://schemas.openxmlformats.org/officeDocument/2006/relationships/image" Target="../media/image20.png"/><Relationship Id="rId10" Type="http://schemas.openxmlformats.org/officeDocument/2006/relationships/image" Target="../media/image113.png"/><Relationship Id="rId4" Type="http://schemas.openxmlformats.org/officeDocument/2006/relationships/image" Target="../media/image159.png"/><Relationship Id="rId9" Type="http://schemas.openxmlformats.org/officeDocument/2006/relationships/image" Target="../media/image112.png"/><Relationship Id="rId14" Type="http://schemas.openxmlformats.org/officeDocument/2006/relationships/image" Target="../media/image1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2.png"/><Relationship Id="rId18" Type="http://schemas.openxmlformats.org/officeDocument/2006/relationships/image" Target="../media/image127.png"/><Relationship Id="rId3" Type="http://schemas.openxmlformats.org/officeDocument/2006/relationships/image" Target="../media/image118.png"/><Relationship Id="rId7" Type="http://schemas.openxmlformats.org/officeDocument/2006/relationships/image" Target="../media/image23.png"/><Relationship Id="rId12" Type="http://schemas.openxmlformats.org/officeDocument/2006/relationships/image" Target="../media/image20.png"/><Relationship Id="rId17" Type="http://schemas.openxmlformats.org/officeDocument/2006/relationships/image" Target="../media/image126.jpe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11" Type="http://schemas.openxmlformats.org/officeDocument/2006/relationships/image" Target="../media/image121.png"/><Relationship Id="rId5" Type="http://schemas.openxmlformats.org/officeDocument/2006/relationships/image" Target="../media/image16.png"/><Relationship Id="rId15" Type="http://schemas.openxmlformats.org/officeDocument/2006/relationships/image" Target="../media/image124.pn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17.png"/><Relationship Id="rId14" Type="http://schemas.openxmlformats.org/officeDocument/2006/relationships/image" Target="../media/image12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hyperlink" Target="https://doi.org/10.1103/PhysRevC.98.014617" TargetMode="External"/><Relationship Id="rId4" Type="http://schemas.openxmlformats.org/officeDocument/2006/relationships/image" Target="../media/image128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35F_4759447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0.png"/><Relationship Id="rId4" Type="http://schemas.openxmlformats.org/officeDocument/2006/relationships/image" Target="../media/image130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397_EFAB925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7" Type="http://schemas.openxmlformats.org/officeDocument/2006/relationships/image" Target="../media/image136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hyperlink" Target="https://arxiv.org/abs/2203.06853" TargetMode="External"/><Relationship Id="rId4" Type="http://schemas.openxmlformats.org/officeDocument/2006/relationships/image" Target="../media/image1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03.06853" TargetMode="External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doi.org/10.1016/j.nima.2020.163419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t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46.tif"/><Relationship Id="rId7" Type="http://schemas.openxmlformats.org/officeDocument/2006/relationships/image" Target="../media/image150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t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pdf/2301.03700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0.png"/><Relationship Id="rId13" Type="http://schemas.openxmlformats.org/officeDocument/2006/relationships/image" Target="../media/image1640.png"/><Relationship Id="rId3" Type="http://schemas.openxmlformats.org/officeDocument/2006/relationships/image" Target="../media/image164.png"/><Relationship Id="rId7" Type="http://schemas.openxmlformats.org/officeDocument/2006/relationships/image" Target="../media/image165.emf"/><Relationship Id="rId12" Type="http://schemas.openxmlformats.org/officeDocument/2006/relationships/image" Target="../media/image20.png"/><Relationship Id="rId17" Type="http://schemas.openxmlformats.org/officeDocument/2006/relationships/image" Target="../media/image107.png"/><Relationship Id="rId2" Type="http://schemas.openxmlformats.org/officeDocument/2006/relationships/image" Target="../media/image163.png"/><Relationship Id="rId16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0.png"/><Relationship Id="rId11" Type="http://schemas.openxmlformats.org/officeDocument/2006/relationships/image" Target="../media/image1620.png"/><Relationship Id="rId5" Type="http://schemas.openxmlformats.org/officeDocument/2006/relationships/image" Target="../media/image123.jpeg"/><Relationship Id="rId15" Type="http://schemas.openxmlformats.org/officeDocument/2006/relationships/image" Target="../media/image1310.png"/><Relationship Id="rId10" Type="http://schemas.openxmlformats.org/officeDocument/2006/relationships/image" Target="../media/image1611.png"/><Relationship Id="rId4" Type="http://schemas.openxmlformats.org/officeDocument/2006/relationships/image" Target="../media/image1550.png"/><Relationship Id="rId9" Type="http://schemas.openxmlformats.org/officeDocument/2006/relationships/image" Target="../media/image166.emf"/><Relationship Id="rId14" Type="http://schemas.openxmlformats.org/officeDocument/2006/relationships/image" Target="../media/image21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6.png"/><Relationship Id="rId4" Type="http://schemas.openxmlformats.org/officeDocument/2006/relationships/image" Target="../media/image4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0.png"/><Relationship Id="rId3" Type="http://schemas.openxmlformats.org/officeDocument/2006/relationships/image" Target="../media/image167.png"/><Relationship Id="rId7" Type="http://schemas.openxmlformats.org/officeDocument/2006/relationships/image" Target="file:///D:\University\M.Sc.%20Physics%20(TAU)\MSc%20thesis\Figures\Results\Final_State_Comp\01_Momentum_comp\02_Nuc_Mom\01_Nuc_Mom_2N_Reco_Sim\1a_P_nFD_nFDpCD_FD_linear_scale.png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2.png"/><Relationship Id="rId5" Type="http://schemas.openxmlformats.org/officeDocument/2006/relationships/image" Target="file:///D:\University\M.Sc.%20Physics%20(TAU)\MSc%20thesis\Figures\Results\Final_State_Comp\01_Momentum_comp\02_Nuc_Mom\01_Nuc_Mom_2N_Reco_Sim\1b_P_pFD_pFDpCD_FD_linear_scale.png" TargetMode="External"/><Relationship Id="rId10" Type="http://schemas.openxmlformats.org/officeDocument/2006/relationships/slide" Target="slide15.xml"/><Relationship Id="rId4" Type="http://schemas.openxmlformats.org/officeDocument/2006/relationships/image" Target="../media/image171.png"/><Relationship Id="rId9" Type="http://schemas.openxmlformats.org/officeDocument/2006/relationships/image" Target="../media/image151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13" Type="http://schemas.openxmlformats.org/officeDocument/2006/relationships/image" Target="../media/image2010.png"/><Relationship Id="rId3" Type="http://schemas.openxmlformats.org/officeDocument/2006/relationships/image" Target="../media/image173.png"/><Relationship Id="rId7" Type="http://schemas.openxmlformats.org/officeDocument/2006/relationships/image" Target="../media/image400.png"/><Relationship Id="rId12" Type="http://schemas.openxmlformats.org/officeDocument/2006/relationships/image" Target="../media/image4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4.png"/><Relationship Id="rId11" Type="http://schemas.openxmlformats.org/officeDocument/2006/relationships/image" Target="../media/image911.png"/><Relationship Id="rId5" Type="http://schemas.openxmlformats.org/officeDocument/2006/relationships/image" Target="../media/image380.png"/><Relationship Id="rId10" Type="http://schemas.openxmlformats.org/officeDocument/2006/relationships/image" Target="../media/image224.png"/><Relationship Id="rId4" Type="http://schemas.openxmlformats.org/officeDocument/2006/relationships/image" Target="file:///D:\University\M.Sc.%20Physics%20(TAU)\MSc%20thesis\Figures\Results\Final_State_Comp\03_Angular_dist_comp\08_Opening_Ang__q_and_P_nucFD__Sim\1c_Theta__q_and_P_nucFD__FSR_Range3_linear_scale.png" TargetMode="External"/><Relationship Id="rId9" Type="http://schemas.openxmlformats.org/officeDocument/2006/relationships/image" Target="../media/image420.png"/><Relationship Id="rId14" Type="http://schemas.openxmlformats.org/officeDocument/2006/relationships/slide" Target="slide55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png"/><Relationship Id="rId3" Type="http://schemas.openxmlformats.org/officeDocument/2006/relationships/image" Target="../media/image176.png"/><Relationship Id="rId7" Type="http://schemas.openxmlformats.org/officeDocument/2006/relationships/image" Target="../media/image175.png"/><Relationship Id="rId12" Type="http://schemas.openxmlformats.org/officeDocument/2006/relationships/image" Target="../media/image2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6.png"/><Relationship Id="rId11" Type="http://schemas.openxmlformats.org/officeDocument/2006/relationships/image" Target="../media/image229.png"/><Relationship Id="rId5" Type="http://schemas.openxmlformats.org/officeDocument/2006/relationships/image" Target="../media/image174.png"/><Relationship Id="rId10" Type="http://schemas.openxmlformats.org/officeDocument/2006/relationships/image" Target="../media/image1610.png"/><Relationship Id="rId4" Type="http://schemas.openxmlformats.org/officeDocument/2006/relationships/image" Target="../media/image2250.png"/><Relationship Id="rId9" Type="http://schemas.openxmlformats.org/officeDocument/2006/relationships/image" Target="../media/image22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18/10/relationships/comments" Target="../comments/modernComment_360_6DD34E0D.xml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e4nu/emMCRadCorr.git" TargetMode="External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0.png"/><Relationship Id="rId4" Type="http://schemas.openxmlformats.org/officeDocument/2006/relationships/image" Target="../media/image18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7" Type="http://schemas.openxmlformats.org/officeDocument/2006/relationships/image" Target="../media/image242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1.png"/><Relationship Id="rId5" Type="http://schemas.openxmlformats.org/officeDocument/2006/relationships/image" Target="../media/image240.png"/><Relationship Id="rId4" Type="http://schemas.openxmlformats.org/officeDocument/2006/relationships/image" Target="../media/image23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7" Type="http://schemas.openxmlformats.org/officeDocument/2006/relationships/image" Target="../media/image248.pn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7.png"/><Relationship Id="rId5" Type="http://schemas.openxmlformats.org/officeDocument/2006/relationships/image" Target="../media/image246.png"/><Relationship Id="rId4" Type="http://schemas.openxmlformats.org/officeDocument/2006/relationships/image" Target="../media/image245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emf"/><Relationship Id="rId13" Type="http://schemas.openxmlformats.org/officeDocument/2006/relationships/image" Target="../media/image20.png"/><Relationship Id="rId3" Type="http://schemas.openxmlformats.org/officeDocument/2006/relationships/image" Target="../media/image191.emf"/><Relationship Id="rId7" Type="http://schemas.openxmlformats.org/officeDocument/2006/relationships/image" Target="../media/image193.emf"/><Relationship Id="rId12" Type="http://schemas.openxmlformats.org/officeDocument/2006/relationships/image" Target="../media/image1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0.png"/><Relationship Id="rId11" Type="http://schemas.openxmlformats.org/officeDocument/2006/relationships/image" Target="../media/image125.png"/><Relationship Id="rId5" Type="http://schemas.openxmlformats.org/officeDocument/2006/relationships/image" Target="../media/image192.emf"/><Relationship Id="rId10" Type="http://schemas.openxmlformats.org/officeDocument/2006/relationships/image" Target="../media/image47.png"/><Relationship Id="rId4" Type="http://schemas.openxmlformats.org/officeDocument/2006/relationships/image" Target="../media/image146.png"/><Relationship Id="rId9" Type="http://schemas.openxmlformats.org/officeDocument/2006/relationships/image" Target="../media/image1511.png"/><Relationship Id="rId14" Type="http://schemas.openxmlformats.org/officeDocument/2006/relationships/image" Target="../media/image15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310.png"/><Relationship Id="rId18" Type="http://schemas.openxmlformats.org/officeDocument/2006/relationships/image" Target="../media/image23.png"/><Relationship Id="rId3" Type="http://schemas.openxmlformats.org/officeDocument/2006/relationships/image" Target="../media/image16.png"/><Relationship Id="rId7" Type="http://schemas.openxmlformats.org/officeDocument/2006/relationships/image" Target="../media/image610.png"/><Relationship Id="rId12" Type="http://schemas.openxmlformats.org/officeDocument/2006/relationships/image" Target="../media/image123.png"/><Relationship Id="rId17" Type="http://schemas.openxmlformats.org/officeDocument/2006/relationships/image" Target="../media/image910.png"/><Relationship Id="rId2" Type="http://schemas.microsoft.com/office/2018/10/relationships/comments" Target="../comments/modernComment_3B3_3D535FF0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810.png"/><Relationship Id="rId15" Type="http://schemas.openxmlformats.org/officeDocument/2006/relationships/image" Target="../media/image21.png"/><Relationship Id="rId10" Type="http://schemas.openxmlformats.org/officeDocument/2006/relationships/image" Target="../media/image19.png"/><Relationship Id="rId4" Type="http://schemas.openxmlformats.org/officeDocument/2006/relationships/image" Target="../media/image710.png"/><Relationship Id="rId9" Type="http://schemas.openxmlformats.org/officeDocument/2006/relationships/image" Target="../media/image103.png"/><Relationship Id="rId14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95.emf"/><Relationship Id="rId7" Type="http://schemas.openxmlformats.org/officeDocument/2006/relationships/image" Target="../media/image126.png"/><Relationship Id="rId2" Type="http://schemas.openxmlformats.org/officeDocument/2006/relationships/image" Target="../media/image15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47.png"/><Relationship Id="rId4" Type="http://schemas.openxmlformats.org/officeDocument/2006/relationships/image" Target="../media/image1551.png"/><Relationship Id="rId9" Type="http://schemas.openxmlformats.org/officeDocument/2006/relationships/image" Target="../media/image1560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0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10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emf"/><Relationship Id="rId7" Type="http://schemas.openxmlformats.org/officeDocument/2006/relationships/image" Target="../media/image204.png"/><Relationship Id="rId2" Type="http://schemas.openxmlformats.org/officeDocument/2006/relationships/image" Target="../media/image19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3.png"/><Relationship Id="rId5" Type="http://schemas.openxmlformats.org/officeDocument/2006/relationships/image" Target="../media/image202.png"/><Relationship Id="rId4" Type="http://schemas.openxmlformats.org/officeDocument/2006/relationships/image" Target="../media/image201.emf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openxmlformats.org/officeDocument/2006/relationships/image" Target="../media/image205.png"/><Relationship Id="rId7" Type="http://schemas.openxmlformats.org/officeDocument/2006/relationships/image" Target="../media/image20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8.png"/><Relationship Id="rId5" Type="http://schemas.openxmlformats.org/officeDocument/2006/relationships/image" Target="../media/image207.png"/><Relationship Id="rId4" Type="http://schemas.openxmlformats.org/officeDocument/2006/relationships/image" Target="../media/image20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24.png"/><Relationship Id="rId7" Type="http://schemas.openxmlformats.org/officeDocument/2006/relationships/image" Target="../media/image115.png"/><Relationship Id="rId2" Type="http://schemas.openxmlformats.org/officeDocument/2006/relationships/hyperlink" Target="https://arxiv.org/abs/2409.05736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1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26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18/10/relationships/comments" Target="../comments/modernComment_369_67B81F66.xml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27.emf"/><Relationship Id="rId9" Type="http://schemas.openxmlformats.org/officeDocument/2006/relationships/image" Target="../media/image46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4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0.png"/><Relationship Id="rId4" Type="http://schemas.openxmlformats.org/officeDocument/2006/relationships/image" Target="../media/image189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4227F80-E714-AFE3-D9EC-3247CBA9C8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850" b="4617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cene3d>
            <a:camera prst="orthographicFront">
              <a:rot lat="0" lon="21599981" rev="0"/>
            </a:camera>
            <a:lightRig rig="threePt" dir="t"/>
          </a:scene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2D44C2-EB39-1B50-582B-C33DF81FDA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6666" y="-113273"/>
            <a:ext cx="9517380" cy="3135891"/>
          </a:xfrm>
        </p:spPr>
        <p:txBody>
          <a:bodyPr>
            <a:noAutofit/>
          </a:bodyPr>
          <a:lstStyle/>
          <a:p>
            <a:r>
              <a:rPr lang="en-GB" sz="5400" dirty="0">
                <a:solidFill>
                  <a:schemeClr val="bg1"/>
                </a:solidFill>
                <a:latin typeface="Lucida Fax" panose="02060602050505020204" pitchFamily="18" charset="77"/>
              </a:rPr>
              <a:t>Unveiling neutrino interactions with new data from CLAS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B7C8A7-A52E-75B9-B84C-51D399EE56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3163" y="4224997"/>
            <a:ext cx="6046197" cy="1447324"/>
          </a:xfrm>
          <a:solidFill>
            <a:schemeClr val="bg2">
              <a:alpha val="0"/>
            </a:schemeClr>
          </a:solidFill>
          <a:effectLst>
            <a:reflection endPos="0" dist="50800" dir="5400000" sy="-100000" algn="bl" rotWithShape="0"/>
          </a:effectLst>
        </p:spPr>
        <p:txBody>
          <a:bodyPr>
            <a:normAutofit/>
          </a:bodyPr>
          <a:lstStyle/>
          <a:p>
            <a:r>
              <a:rPr lang="en-GB" sz="1800" b="1" dirty="0">
                <a:latin typeface="Lucida Fax" panose="02060602050505020204" pitchFamily="18" charset="77"/>
              </a:rPr>
              <a:t>Julia Tena Vidal at Tel Aviv University</a:t>
            </a:r>
          </a:p>
          <a:p>
            <a:r>
              <a:rPr lang="en-GB" sz="1800" b="1" dirty="0">
                <a:latin typeface="Lucida Fax" panose="02060602050505020204" pitchFamily="18" charset="77"/>
              </a:rPr>
              <a:t>on behalf of the e4nu and CLAS collaborations</a:t>
            </a:r>
          </a:p>
        </p:txBody>
      </p: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60D9E066-6A3D-0468-75A5-B317DF64AD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5510" y="5924653"/>
            <a:ext cx="1685492" cy="919359"/>
          </a:xfrm>
          <a:prstGeom prst="rect">
            <a:avLst/>
          </a:prstGeom>
        </p:spPr>
      </p:pic>
      <p:pic>
        <p:nvPicPr>
          <p:cNvPr id="20" name="Picture 19" descr="A white text with arrows&#10;&#10;Description automatically generated">
            <a:extLst>
              <a:ext uri="{FF2B5EF4-FFF2-40B4-BE49-F238E27FC236}">
                <a16:creationId xmlns:a16="http://schemas.microsoft.com/office/drawing/2014/main" id="{5288F584-238D-7CFB-48C5-A184E2E46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8047" y="4948659"/>
            <a:ext cx="1400417" cy="91935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220992-64C4-1085-1547-39927D35E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E384-2D2E-5247-BB5F-BCE4946B05CF}" type="slidenum">
              <a:rPr lang="en-GB" smtClean="0"/>
              <a:t>1</a:t>
            </a:fld>
            <a:endParaRPr lang="en-GB"/>
          </a:p>
        </p:txBody>
      </p:sp>
      <p:pic>
        <p:nvPicPr>
          <p:cNvPr id="25602" name="Picture 2">
            <a:extLst>
              <a:ext uri="{FF2B5EF4-FFF2-40B4-BE49-F238E27FC236}">
                <a16:creationId xmlns:a16="http://schemas.microsoft.com/office/drawing/2014/main" id="{A407B7D0-596E-9726-1BE7-AC2C6F930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091" y="5662070"/>
            <a:ext cx="1207432" cy="12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logo with a blue eye and a white object&#10;&#10;Description automatically generated">
            <a:extLst>
              <a:ext uri="{FF2B5EF4-FFF2-40B4-BE49-F238E27FC236}">
                <a16:creationId xmlns:a16="http://schemas.microsoft.com/office/drawing/2014/main" id="{F0410A2A-C903-2D9E-B67D-A364AF7B5E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6491" y="5622460"/>
            <a:ext cx="19431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44270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B459D53-2D7C-4AD4-835A-0DF97B0B86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03" t="8090"/>
          <a:stretch/>
        </p:blipFill>
        <p:spPr>
          <a:xfrm rot="5400000">
            <a:off x="2304087" y="345723"/>
            <a:ext cx="5685290" cy="72976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708BE57-BF73-EE6B-8EAE-5CE86D98A393}"/>
                  </a:ext>
                </a:extLst>
              </p:cNvPr>
              <p:cNvSpPr txBox="1"/>
              <p:nvPr/>
            </p:nvSpPr>
            <p:spPr>
              <a:xfrm>
                <a:off x="4041121" y="1407572"/>
                <a:ext cx="502271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3200" dirty="0">
                    <a:effectLst/>
                    <a:latin typeface="Canela Text" pitchFamily="2" charset="0"/>
                  </a:rPr>
                  <a:t>2 GeV,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32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32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3200" b="0" i="1" smtClean="0">
                            <a:effectLst/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sz="3200" dirty="0">
                    <a:effectLst/>
                    <a:latin typeface="Canela Text" pitchFamily="2" charset="0"/>
                  </a:rPr>
                  <a:t>=15°</a:t>
                </a:r>
                <a:r>
                  <a:rPr lang="en-GB" sz="1100" dirty="0">
                    <a:effectLst/>
                    <a:latin typeface="Canela Text" pitchFamily="2" charset="0"/>
                  </a:rPr>
                  <a:t>◦ </a:t>
                </a:r>
                <a:endParaRPr lang="en-GB" sz="3200" dirty="0">
                  <a:latin typeface="Canela Text" pitchFamily="2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708BE57-BF73-EE6B-8EAE-5CE86D98A3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1121" y="1407572"/>
                <a:ext cx="5022716" cy="584775"/>
              </a:xfrm>
              <a:prstGeom prst="rect">
                <a:avLst/>
              </a:prstGeom>
              <a:blipFill>
                <a:blip r:embed="rId5"/>
                <a:stretch>
                  <a:fillRect l="-3030" t="-12766" b="-319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E164DD0E-5997-3476-9292-320256E4A920}"/>
              </a:ext>
            </a:extLst>
          </p:cNvPr>
          <p:cNvSpPr txBox="1"/>
          <p:nvPr/>
        </p:nvSpPr>
        <p:spPr>
          <a:xfrm>
            <a:off x="3104731" y="4825898"/>
            <a:ext cx="145584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70C0"/>
                </a:solidFill>
                <a:latin typeface="Canela Text" pitchFamily="2" charset="0"/>
              </a:rPr>
              <a:t>Carbon</a:t>
            </a:r>
          </a:p>
          <a:p>
            <a:r>
              <a:rPr lang="en-GB" sz="2800" dirty="0">
                <a:solidFill>
                  <a:srgbClr val="00B050"/>
                </a:solidFill>
                <a:latin typeface="Canela Text" pitchFamily="2" charset="0"/>
              </a:rPr>
              <a:t>Argon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C369B3BE-A153-3E57-A3F3-C8E305E3F0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5025949" y="1956834"/>
            <a:ext cx="3413463" cy="2444296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9D0E993-2903-49E3-86FB-C7D47E58B330}"/>
                  </a:ext>
                </a:extLst>
              </p:cNvPr>
              <p:cNvSpPr txBox="1"/>
              <p:nvPr/>
            </p:nvSpPr>
            <p:spPr>
              <a:xfrm>
                <a:off x="5805235" y="3576734"/>
                <a:ext cx="232385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800" dirty="0">
                    <a:effectLst/>
                    <a:latin typeface="Canela Text" pitchFamily="2" charset="0"/>
                  </a:rPr>
                  <a:t>2.222 GeV,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b="0" i="1" smtClean="0">
                            <a:effectLst/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sz="1800" dirty="0">
                    <a:effectLst/>
                    <a:latin typeface="Canela Text" pitchFamily="2" charset="0"/>
                  </a:rPr>
                  <a:t>=15.54°</a:t>
                </a:r>
                <a:r>
                  <a:rPr lang="en-GB" sz="800" dirty="0">
                    <a:effectLst/>
                    <a:latin typeface="Canela Text" pitchFamily="2" charset="0"/>
                  </a:rPr>
                  <a:t>◦ </a:t>
                </a:r>
                <a:endParaRPr lang="en-GB" dirty="0">
                  <a:latin typeface="Canela Text" pitchFamily="2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9D0E993-2903-49E3-86FB-C7D47E58B3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5235" y="3576734"/>
                <a:ext cx="2323855" cy="369332"/>
              </a:xfrm>
              <a:prstGeom prst="rect">
                <a:avLst/>
              </a:prstGeom>
              <a:blipFill>
                <a:blip r:embed="rId7"/>
                <a:stretch>
                  <a:fillRect l="-1622" t="-6667" b="-2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88E70440-CC33-C075-F6C0-AE831A1E9F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24451" y="172510"/>
            <a:ext cx="1217777" cy="1765367"/>
          </a:xfrm>
          <a:prstGeom prst="rect">
            <a:avLst/>
          </a:prstGeom>
        </p:spPr>
      </p:pic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926B064D-350A-0B5D-2C42-7ECA1D6CA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E384-2D2E-5247-BB5F-BCE4946B05CF}" type="slidenum">
              <a:rPr lang="en-GB" smtClean="0"/>
              <a:t>10</a:t>
            </a:fld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D6810F6-2391-CC83-B8DA-C6B2808D0177}"/>
              </a:ext>
            </a:extLst>
          </p:cNvPr>
          <p:cNvSpPr txBox="1"/>
          <p:nvPr/>
        </p:nvSpPr>
        <p:spPr>
          <a:xfrm>
            <a:off x="5956604" y="2501257"/>
            <a:ext cx="153576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effectLst/>
                <a:latin typeface="Canela Text" pitchFamily="2" charset="0"/>
              </a:rPr>
              <a:t>@ PhysRevC.98.014617 (2018) </a:t>
            </a:r>
            <a:endParaRPr lang="en-GB" sz="800" dirty="0">
              <a:latin typeface="Canela Text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950C0E6-4FF4-276D-1C1D-C0582D3AEC5E}"/>
              </a:ext>
            </a:extLst>
          </p:cNvPr>
          <p:cNvSpPr txBox="1"/>
          <p:nvPr/>
        </p:nvSpPr>
        <p:spPr>
          <a:xfrm>
            <a:off x="5953691" y="2687209"/>
            <a:ext cx="153867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effectLst/>
                <a:latin typeface="Canela Text" pitchFamily="2" charset="0"/>
              </a:rPr>
              <a:t>@ PhysRevC.98.014617 (2018) </a:t>
            </a:r>
            <a:endParaRPr lang="en-GB" sz="800" dirty="0">
              <a:latin typeface="Canela Text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90E3D94-042B-E090-6DAB-6A2836ACB280}"/>
              </a:ext>
            </a:extLst>
          </p:cNvPr>
          <p:cNvSpPr txBox="1"/>
          <p:nvPr/>
        </p:nvSpPr>
        <p:spPr>
          <a:xfrm>
            <a:off x="5956603" y="2087936"/>
            <a:ext cx="2172487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effectLst/>
                <a:latin typeface="Canela Text" pitchFamily="2" charset="0"/>
              </a:rPr>
              <a:t>@ PhysRevC.100.054606 (2019)</a:t>
            </a:r>
            <a:r>
              <a:rPr lang="en-GB" sz="1100" dirty="0">
                <a:solidFill>
                  <a:srgbClr val="0000FF"/>
                </a:solidFill>
                <a:effectLst/>
                <a:latin typeface="Times"/>
              </a:rPr>
              <a:t> </a:t>
            </a:r>
            <a:endParaRPr lang="en-GB" sz="800" dirty="0"/>
          </a:p>
          <a:p>
            <a:endParaRPr lang="en-GB" sz="800" dirty="0">
              <a:latin typeface="Canela Text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62F0A4F-05F2-8E19-2CF4-CEC0BD48C442}"/>
              </a:ext>
            </a:extLst>
          </p:cNvPr>
          <p:cNvSpPr txBox="1"/>
          <p:nvPr/>
        </p:nvSpPr>
        <p:spPr>
          <a:xfrm>
            <a:off x="8597382" y="2648726"/>
            <a:ext cx="350723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Consistent with previous measurements</a:t>
            </a:r>
          </a:p>
          <a:p>
            <a:pPr algn="ctr"/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Different nuclear structure!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233B980-9972-953F-E530-BF94521F69DF}"/>
              </a:ext>
            </a:extLst>
          </p:cNvPr>
          <p:cNvGrpSpPr/>
          <p:nvPr/>
        </p:nvGrpSpPr>
        <p:grpSpPr>
          <a:xfrm>
            <a:off x="0" y="0"/>
            <a:ext cx="1898230" cy="1516685"/>
            <a:chOff x="6219212" y="765126"/>
            <a:chExt cx="1898230" cy="1516685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51A9237D-F80A-F19B-E407-4834113CBF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86098" y="1396004"/>
              <a:ext cx="972000" cy="88580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solidFill>
                    <a:schemeClr val="tx1"/>
                  </a:solidFill>
                  <a:latin typeface="Canela Text" pitchFamily="2" charset="0"/>
                </a:rPr>
                <a:t>Ar</a:t>
              </a:r>
              <a:endParaRPr lang="en-GB" sz="2800" dirty="0">
                <a:solidFill>
                  <a:schemeClr val="tx1"/>
                </a:solidFill>
                <a:latin typeface="Canela Text" pitchFamily="2" charset="0"/>
              </a:endParaRP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4E6E1186-1513-9792-AC2E-C287DF943C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12861" y="765126"/>
              <a:ext cx="404581" cy="672812"/>
            </a:xfrm>
            <a:prstGeom prst="straightConnector1">
              <a:avLst/>
            </a:prstGeom>
            <a:ln w="38100">
              <a:solidFill>
                <a:srgbClr val="0096FF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16118083-D681-4972-BA74-615B860C7FB6}"/>
                </a:ext>
              </a:extLst>
            </p:cNvPr>
            <p:cNvCxnSpPr>
              <a:cxnSpLocks/>
              <a:endCxn id="40" idx="2"/>
            </p:cNvCxnSpPr>
            <p:nvPr/>
          </p:nvCxnSpPr>
          <p:spPr>
            <a:xfrm>
              <a:off x="6219212" y="1838907"/>
              <a:ext cx="766886" cy="1"/>
            </a:xfrm>
            <a:prstGeom prst="straightConnector1">
              <a:avLst/>
            </a:prstGeom>
            <a:ln w="38100">
              <a:solidFill>
                <a:srgbClr val="0096FF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73DCC410-6A34-3A28-EB15-55A8A9BDE066}"/>
                    </a:ext>
                  </a:extLst>
                </p:cNvPr>
                <p:cNvSpPr txBox="1"/>
                <p:nvPr/>
              </p:nvSpPr>
              <p:spPr>
                <a:xfrm>
                  <a:off x="6431973" y="1517074"/>
                  <a:ext cx="30405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73DCC410-6A34-3A28-EB15-55A8A9BDE0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31973" y="1517074"/>
                  <a:ext cx="304058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12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F6AC3FA2-CF62-2615-0F32-24B52F947B91}"/>
                    </a:ext>
                  </a:extLst>
                </p:cNvPr>
                <p:cNvSpPr txBox="1"/>
                <p:nvPr/>
              </p:nvSpPr>
              <p:spPr>
                <a:xfrm>
                  <a:off x="7602679" y="962891"/>
                  <a:ext cx="30405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F6AC3FA2-CF62-2615-0F32-24B52F947B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02679" y="962891"/>
                  <a:ext cx="304058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8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D22CB26-5E44-E32E-B212-B58B83BF71FC}"/>
              </a:ext>
            </a:extLst>
          </p:cNvPr>
          <p:cNvSpPr/>
          <p:nvPr/>
        </p:nvSpPr>
        <p:spPr>
          <a:xfrm>
            <a:off x="1957864" y="2716701"/>
            <a:ext cx="368575" cy="364429"/>
          </a:xfrm>
          <a:custGeom>
            <a:avLst/>
            <a:gdLst>
              <a:gd name="connsiteX0" fmla="*/ 0 w 368575"/>
              <a:gd name="connsiteY0" fmla="*/ 60739 h 364429"/>
              <a:gd name="connsiteX1" fmla="*/ 60739 w 368575"/>
              <a:gd name="connsiteY1" fmla="*/ 0 h 364429"/>
              <a:gd name="connsiteX2" fmla="*/ 307836 w 368575"/>
              <a:gd name="connsiteY2" fmla="*/ 0 h 364429"/>
              <a:gd name="connsiteX3" fmla="*/ 368575 w 368575"/>
              <a:gd name="connsiteY3" fmla="*/ 60739 h 364429"/>
              <a:gd name="connsiteX4" fmla="*/ 368575 w 368575"/>
              <a:gd name="connsiteY4" fmla="*/ 303690 h 364429"/>
              <a:gd name="connsiteX5" fmla="*/ 307836 w 368575"/>
              <a:gd name="connsiteY5" fmla="*/ 364429 h 364429"/>
              <a:gd name="connsiteX6" fmla="*/ 60739 w 368575"/>
              <a:gd name="connsiteY6" fmla="*/ 364429 h 364429"/>
              <a:gd name="connsiteX7" fmla="*/ 0 w 368575"/>
              <a:gd name="connsiteY7" fmla="*/ 303690 h 364429"/>
              <a:gd name="connsiteX8" fmla="*/ 0 w 368575"/>
              <a:gd name="connsiteY8" fmla="*/ 60739 h 364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8575" h="364429" extrusionOk="0">
                <a:moveTo>
                  <a:pt x="0" y="60739"/>
                </a:moveTo>
                <a:cubicBezTo>
                  <a:pt x="1178" y="34444"/>
                  <a:pt x="35328" y="-3700"/>
                  <a:pt x="60739" y="0"/>
                </a:cubicBezTo>
                <a:cubicBezTo>
                  <a:pt x="131849" y="-10057"/>
                  <a:pt x="215290" y="28577"/>
                  <a:pt x="307836" y="0"/>
                </a:cubicBezTo>
                <a:cubicBezTo>
                  <a:pt x="336291" y="-5376"/>
                  <a:pt x="373995" y="23363"/>
                  <a:pt x="368575" y="60739"/>
                </a:cubicBezTo>
                <a:cubicBezTo>
                  <a:pt x="386786" y="117893"/>
                  <a:pt x="358673" y="203841"/>
                  <a:pt x="368575" y="303690"/>
                </a:cubicBezTo>
                <a:cubicBezTo>
                  <a:pt x="365470" y="328458"/>
                  <a:pt x="338012" y="360572"/>
                  <a:pt x="307836" y="364429"/>
                </a:cubicBezTo>
                <a:cubicBezTo>
                  <a:pt x="202214" y="389347"/>
                  <a:pt x="132124" y="351721"/>
                  <a:pt x="60739" y="364429"/>
                </a:cubicBezTo>
                <a:cubicBezTo>
                  <a:pt x="23961" y="372958"/>
                  <a:pt x="-8649" y="340736"/>
                  <a:pt x="0" y="303690"/>
                </a:cubicBezTo>
                <a:cubicBezTo>
                  <a:pt x="-12110" y="185063"/>
                  <a:pt x="18687" y="157076"/>
                  <a:pt x="0" y="60739"/>
                </a:cubicBezTo>
                <a:close/>
              </a:path>
            </a:pathLst>
          </a:custGeom>
          <a:noFill/>
          <a:ln w="31750">
            <a:solidFill>
              <a:srgbClr val="FF0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83008404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F6F2B68-021A-5A38-89FA-3F4A05C163EA}"/>
              </a:ext>
            </a:extLst>
          </p:cNvPr>
          <p:cNvSpPr/>
          <p:nvPr/>
        </p:nvSpPr>
        <p:spPr>
          <a:xfrm>
            <a:off x="3024850" y="1485987"/>
            <a:ext cx="747974" cy="2652074"/>
          </a:xfrm>
          <a:custGeom>
            <a:avLst/>
            <a:gdLst>
              <a:gd name="connsiteX0" fmla="*/ 0 w 747974"/>
              <a:gd name="connsiteY0" fmla="*/ 124665 h 2652074"/>
              <a:gd name="connsiteX1" fmla="*/ 124665 w 747974"/>
              <a:gd name="connsiteY1" fmla="*/ 0 h 2652074"/>
              <a:gd name="connsiteX2" fmla="*/ 623309 w 747974"/>
              <a:gd name="connsiteY2" fmla="*/ 0 h 2652074"/>
              <a:gd name="connsiteX3" fmla="*/ 747974 w 747974"/>
              <a:gd name="connsiteY3" fmla="*/ 124665 h 2652074"/>
              <a:gd name="connsiteX4" fmla="*/ 747974 w 747974"/>
              <a:gd name="connsiteY4" fmla="*/ 605214 h 2652074"/>
              <a:gd name="connsiteX5" fmla="*/ 747974 w 747974"/>
              <a:gd name="connsiteY5" fmla="*/ 1061735 h 2652074"/>
              <a:gd name="connsiteX6" fmla="*/ 747974 w 747974"/>
              <a:gd name="connsiteY6" fmla="*/ 1590339 h 2652074"/>
              <a:gd name="connsiteX7" fmla="*/ 747974 w 747974"/>
              <a:gd name="connsiteY7" fmla="*/ 2022833 h 2652074"/>
              <a:gd name="connsiteX8" fmla="*/ 747974 w 747974"/>
              <a:gd name="connsiteY8" fmla="*/ 2527409 h 2652074"/>
              <a:gd name="connsiteX9" fmla="*/ 623309 w 747974"/>
              <a:gd name="connsiteY9" fmla="*/ 2652074 h 2652074"/>
              <a:gd name="connsiteX10" fmla="*/ 124665 w 747974"/>
              <a:gd name="connsiteY10" fmla="*/ 2652074 h 2652074"/>
              <a:gd name="connsiteX11" fmla="*/ 0 w 747974"/>
              <a:gd name="connsiteY11" fmla="*/ 2527409 h 2652074"/>
              <a:gd name="connsiteX12" fmla="*/ 0 w 747974"/>
              <a:gd name="connsiteY12" fmla="*/ 2046860 h 2652074"/>
              <a:gd name="connsiteX13" fmla="*/ 0 w 747974"/>
              <a:gd name="connsiteY13" fmla="*/ 1614366 h 2652074"/>
              <a:gd name="connsiteX14" fmla="*/ 0 w 747974"/>
              <a:gd name="connsiteY14" fmla="*/ 1133817 h 2652074"/>
              <a:gd name="connsiteX15" fmla="*/ 0 w 747974"/>
              <a:gd name="connsiteY15" fmla="*/ 605214 h 2652074"/>
              <a:gd name="connsiteX16" fmla="*/ 0 w 747974"/>
              <a:gd name="connsiteY16" fmla="*/ 124665 h 26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47974" h="2652074" extrusionOk="0">
                <a:moveTo>
                  <a:pt x="0" y="124665"/>
                </a:moveTo>
                <a:cubicBezTo>
                  <a:pt x="-9488" y="49961"/>
                  <a:pt x="38235" y="6598"/>
                  <a:pt x="124665" y="0"/>
                </a:cubicBezTo>
                <a:cubicBezTo>
                  <a:pt x="341790" y="-12076"/>
                  <a:pt x="422107" y="8644"/>
                  <a:pt x="623309" y="0"/>
                </a:cubicBezTo>
                <a:cubicBezTo>
                  <a:pt x="679242" y="-9826"/>
                  <a:pt x="744903" y="62117"/>
                  <a:pt x="747974" y="124665"/>
                </a:cubicBezTo>
                <a:cubicBezTo>
                  <a:pt x="748521" y="286710"/>
                  <a:pt x="701881" y="383869"/>
                  <a:pt x="747974" y="605214"/>
                </a:cubicBezTo>
                <a:cubicBezTo>
                  <a:pt x="794067" y="826559"/>
                  <a:pt x="706941" y="926378"/>
                  <a:pt x="747974" y="1061735"/>
                </a:cubicBezTo>
                <a:cubicBezTo>
                  <a:pt x="789007" y="1197092"/>
                  <a:pt x="722159" y="1482364"/>
                  <a:pt x="747974" y="1590339"/>
                </a:cubicBezTo>
                <a:cubicBezTo>
                  <a:pt x="773789" y="1698314"/>
                  <a:pt x="729648" y="1846797"/>
                  <a:pt x="747974" y="2022833"/>
                </a:cubicBezTo>
                <a:cubicBezTo>
                  <a:pt x="766300" y="2198869"/>
                  <a:pt x="708479" y="2422610"/>
                  <a:pt x="747974" y="2527409"/>
                </a:cubicBezTo>
                <a:cubicBezTo>
                  <a:pt x="753858" y="2597675"/>
                  <a:pt x="689647" y="2651668"/>
                  <a:pt x="623309" y="2652074"/>
                </a:cubicBezTo>
                <a:cubicBezTo>
                  <a:pt x="379018" y="2708895"/>
                  <a:pt x="363979" y="2613956"/>
                  <a:pt x="124665" y="2652074"/>
                </a:cubicBezTo>
                <a:cubicBezTo>
                  <a:pt x="62640" y="2645329"/>
                  <a:pt x="10621" y="2589411"/>
                  <a:pt x="0" y="2527409"/>
                </a:cubicBezTo>
                <a:cubicBezTo>
                  <a:pt x="-28693" y="2327866"/>
                  <a:pt x="11363" y="2262677"/>
                  <a:pt x="0" y="2046860"/>
                </a:cubicBezTo>
                <a:cubicBezTo>
                  <a:pt x="-11363" y="1831043"/>
                  <a:pt x="43417" y="1756828"/>
                  <a:pt x="0" y="1614366"/>
                </a:cubicBezTo>
                <a:cubicBezTo>
                  <a:pt x="-43417" y="1471904"/>
                  <a:pt x="12938" y="1288256"/>
                  <a:pt x="0" y="1133817"/>
                </a:cubicBezTo>
                <a:cubicBezTo>
                  <a:pt x="-12938" y="979378"/>
                  <a:pt x="28748" y="731725"/>
                  <a:pt x="0" y="605214"/>
                </a:cubicBezTo>
                <a:cubicBezTo>
                  <a:pt x="-28748" y="478703"/>
                  <a:pt x="42796" y="252390"/>
                  <a:pt x="0" y="124665"/>
                </a:cubicBezTo>
                <a:close/>
              </a:path>
            </a:pathLst>
          </a:custGeom>
          <a:noFill/>
          <a:ln w="31750">
            <a:solidFill>
              <a:srgbClr val="FF0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75A776-3903-ECE3-1C40-A8B6A85E3807}"/>
              </a:ext>
            </a:extLst>
          </p:cNvPr>
          <p:cNvSpPr txBox="1"/>
          <p:nvPr/>
        </p:nvSpPr>
        <p:spPr>
          <a:xfrm>
            <a:off x="5956604" y="2309712"/>
            <a:ext cx="160202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effectLst/>
                <a:latin typeface="Canela Text" pitchFamily="2" charset="0"/>
              </a:rPr>
              <a:t>@ PhysRevC.99.054608 (2019) </a:t>
            </a:r>
            <a:endParaRPr lang="en-GB" sz="800" dirty="0">
              <a:latin typeface="Canela Text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3C85952-F647-7840-3A5B-40751797E4D2}"/>
              </a:ext>
            </a:extLst>
          </p:cNvPr>
          <p:cNvGrpSpPr/>
          <p:nvPr/>
        </p:nvGrpSpPr>
        <p:grpSpPr>
          <a:xfrm>
            <a:off x="150297" y="-23794"/>
            <a:ext cx="958911" cy="730908"/>
            <a:chOff x="5718631" y="1259950"/>
            <a:chExt cx="873957" cy="655655"/>
          </a:xfrm>
        </p:grpSpPr>
        <p:sp>
          <p:nvSpPr>
            <p:cNvPr id="10" name="Explosion 2 9">
              <a:extLst>
                <a:ext uri="{FF2B5EF4-FFF2-40B4-BE49-F238E27FC236}">
                  <a16:creationId xmlns:a16="http://schemas.microsoft.com/office/drawing/2014/main" id="{F3C9224D-2267-6285-F4EA-7DC6134CFB62}"/>
                </a:ext>
              </a:extLst>
            </p:cNvPr>
            <p:cNvSpPr/>
            <p:nvPr/>
          </p:nvSpPr>
          <p:spPr>
            <a:xfrm>
              <a:off x="5730372" y="1259950"/>
              <a:ext cx="855601" cy="655655"/>
            </a:xfrm>
            <a:prstGeom prst="irregularSeal2">
              <a:avLst/>
            </a:prstGeom>
            <a:solidFill>
              <a:schemeClr val="accent6">
                <a:lumMod val="60000"/>
                <a:lumOff val="40000"/>
                <a:alpha val="82769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b="1" dirty="0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30178A7-B8D1-6B29-A044-97440431F074}"/>
                </a:ext>
              </a:extLst>
            </p:cNvPr>
            <p:cNvSpPr txBox="1"/>
            <p:nvPr/>
          </p:nvSpPr>
          <p:spPr>
            <a:xfrm>
              <a:off x="5718631" y="1423241"/>
              <a:ext cx="8739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latin typeface="Candara" panose="020E0502030303020204" pitchFamily="34" charset="0"/>
                </a:rPr>
                <a:t>CLAS12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70C53F8-4F67-75E2-48D5-0BDE2C07D69B}"/>
              </a:ext>
            </a:extLst>
          </p:cNvPr>
          <p:cNvSpPr txBox="1"/>
          <p:nvPr/>
        </p:nvSpPr>
        <p:spPr>
          <a:xfrm>
            <a:off x="4322393" y="4208049"/>
            <a:ext cx="2965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accent1">
                    <a:alpha val="44675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38008F10-CBBD-710E-46F5-930E3CD4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784" y="188984"/>
            <a:ext cx="8341512" cy="1189125"/>
          </a:xfrm>
        </p:spPr>
        <p:txBody>
          <a:bodyPr>
            <a:normAutofit/>
          </a:bodyPr>
          <a:lstStyle/>
          <a:p>
            <a:pPr algn="ctr"/>
            <a:r>
              <a:rPr lang="en-GB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Inclusive on </a:t>
            </a: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and </a:t>
            </a:r>
            <a:r>
              <a:rPr lang="en-GB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60674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F08196-8A78-D82F-E992-5A89522F7D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8419" t="9049" r="12898" b="13360"/>
          <a:stretch/>
        </p:blipFill>
        <p:spPr>
          <a:xfrm rot="5400000">
            <a:off x="1392150" y="1212234"/>
            <a:ext cx="1582209" cy="205259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6F2EF0-9A0D-1835-E85D-56EF490183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960" t="9316" r="13682" b="14102"/>
          <a:stretch/>
        </p:blipFill>
        <p:spPr>
          <a:xfrm rot="5400000">
            <a:off x="3446278" y="1222449"/>
            <a:ext cx="1566030" cy="2039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73AC49-3208-1E83-CBC6-06FB8EE8305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60" t="8975" r="13682" b="13419"/>
          <a:stretch/>
        </p:blipFill>
        <p:spPr>
          <a:xfrm rot="5400000">
            <a:off x="5489998" y="1206457"/>
            <a:ext cx="1582212" cy="20641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4B3BD3-FCCF-DE00-3819-0ABB6C812C8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960" t="8975" r="13232" b="14444"/>
          <a:stretch/>
        </p:blipFill>
        <p:spPr>
          <a:xfrm rot="5400000">
            <a:off x="7561832" y="1250502"/>
            <a:ext cx="1560828" cy="20209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0D393DC-926A-4639-BDDF-9DC66FE1903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511" t="8975" r="14131" b="14444"/>
          <a:stretch/>
        </p:blipFill>
        <p:spPr>
          <a:xfrm rot="5400000">
            <a:off x="9612987" y="1245733"/>
            <a:ext cx="1553512" cy="20231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C04951-B509-E854-392D-45E5AD568B7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960" t="8975" r="13232" b="14444"/>
          <a:stretch/>
        </p:blipFill>
        <p:spPr>
          <a:xfrm rot="5400000">
            <a:off x="1413632" y="2794374"/>
            <a:ext cx="1566028" cy="2027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2DA480D-2563-4AA9-50F8-0EB84D03EF7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060" t="8632" r="13233" b="14445"/>
          <a:stretch/>
        </p:blipFill>
        <p:spPr>
          <a:xfrm rot="5400000">
            <a:off x="3463238" y="2776219"/>
            <a:ext cx="1582211" cy="20342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2892ED5-7AC6-54E0-90D6-A25EFAD2980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8960" t="8975" r="13682" b="14445"/>
          <a:stretch/>
        </p:blipFill>
        <p:spPr>
          <a:xfrm rot="5400000">
            <a:off x="5517246" y="2786138"/>
            <a:ext cx="1560241" cy="20319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643CA55-34CE-3D45-5584-D48A14EE096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9362" t="8632" r="13232" b="14445"/>
          <a:stretch/>
        </p:blipFill>
        <p:spPr>
          <a:xfrm rot="5400000">
            <a:off x="7572020" y="2793464"/>
            <a:ext cx="1554726" cy="203255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E1E5584-5F20-1506-DBE8-6A21AB9F8C2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9409" t="8632" r="13682" b="14445"/>
          <a:stretch/>
        </p:blipFill>
        <p:spPr>
          <a:xfrm rot="5400000">
            <a:off x="9626183" y="2796804"/>
            <a:ext cx="1549073" cy="20382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A279381-7D24-9F35-5370-E100F7806BE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8960" t="8975" r="13682" b="14445"/>
          <a:stretch/>
        </p:blipFill>
        <p:spPr>
          <a:xfrm rot="5400000">
            <a:off x="1403195" y="4358781"/>
            <a:ext cx="1566031" cy="203947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3D1489F-314E-8534-B87C-C0958D7CCDF2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8238" t="9518" r="14231" b="14644"/>
          <a:stretch/>
        </p:blipFill>
        <p:spPr>
          <a:xfrm rot="5400000">
            <a:off x="3457670" y="4354918"/>
            <a:ext cx="1564803" cy="201361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D6535A7-6ADD-2B7A-FE6D-4724C386C594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7919" t="9527" r="13911" b="13951"/>
          <a:stretch/>
        </p:blipFill>
        <p:spPr>
          <a:xfrm rot="5400000">
            <a:off x="5492966" y="4352513"/>
            <a:ext cx="1576141" cy="202975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A7F2556-614B-C4CC-DA6A-4D898CA5F051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8590" t="9917" r="13621" b="14044"/>
          <a:stretch/>
        </p:blipFill>
        <p:spPr>
          <a:xfrm rot="5400000">
            <a:off x="7547486" y="4370240"/>
            <a:ext cx="1565861" cy="201361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C6E3EC0-4BE9-1C6F-6055-5E942C239260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8471" t="9085" r="13113" b="13990"/>
          <a:stretch/>
        </p:blipFill>
        <p:spPr>
          <a:xfrm rot="5400000">
            <a:off x="9597656" y="4358511"/>
            <a:ext cx="1584920" cy="204538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F176ABE-64D7-27EF-CB42-F411C6506A4C}"/>
              </a:ext>
            </a:extLst>
          </p:cNvPr>
          <p:cNvSpPr txBox="1"/>
          <p:nvPr/>
        </p:nvSpPr>
        <p:spPr>
          <a:xfrm>
            <a:off x="821590" y="1427642"/>
            <a:ext cx="466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Canela Text" pitchFamily="2" charset="0"/>
              </a:rPr>
              <a:t>250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ED3909D-1788-4767-D2E6-7883189A3824}"/>
              </a:ext>
            </a:extLst>
          </p:cNvPr>
          <p:cNvSpPr txBox="1"/>
          <p:nvPr/>
        </p:nvSpPr>
        <p:spPr>
          <a:xfrm>
            <a:off x="821590" y="1964179"/>
            <a:ext cx="4395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Canela Text" pitchFamily="2" charset="0"/>
              </a:rPr>
              <a:t>150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1F09827-83C7-D195-5573-7A76B8B1C010}"/>
              </a:ext>
            </a:extLst>
          </p:cNvPr>
          <p:cNvSpPr txBox="1"/>
          <p:nvPr/>
        </p:nvSpPr>
        <p:spPr>
          <a:xfrm>
            <a:off x="821590" y="2535679"/>
            <a:ext cx="4251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Canela Text" pitchFamily="2" charset="0"/>
              </a:rPr>
              <a:t> 50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BE066DD-61A3-CBE5-2E54-9FA435D1F464}"/>
              </a:ext>
            </a:extLst>
          </p:cNvPr>
          <p:cNvSpPr txBox="1"/>
          <p:nvPr/>
        </p:nvSpPr>
        <p:spPr>
          <a:xfrm>
            <a:off x="809022" y="3005419"/>
            <a:ext cx="466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Canela Text" pitchFamily="2" charset="0"/>
              </a:rPr>
              <a:t>250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8EE4FBB-34C0-8081-D8C3-F274E086F705}"/>
              </a:ext>
            </a:extLst>
          </p:cNvPr>
          <p:cNvSpPr txBox="1"/>
          <p:nvPr/>
        </p:nvSpPr>
        <p:spPr>
          <a:xfrm>
            <a:off x="809022" y="3541956"/>
            <a:ext cx="4395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Canela Text" pitchFamily="2" charset="0"/>
              </a:rPr>
              <a:t>150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6680108-6984-4EC2-D0BD-BF73540716E4}"/>
              </a:ext>
            </a:extLst>
          </p:cNvPr>
          <p:cNvSpPr txBox="1"/>
          <p:nvPr/>
        </p:nvSpPr>
        <p:spPr>
          <a:xfrm>
            <a:off x="809022" y="4113456"/>
            <a:ext cx="4251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Canela Text" pitchFamily="2" charset="0"/>
              </a:rPr>
              <a:t> 50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4347077-9286-CB53-6E6D-F09B79793843}"/>
              </a:ext>
            </a:extLst>
          </p:cNvPr>
          <p:cNvSpPr txBox="1"/>
          <p:nvPr/>
        </p:nvSpPr>
        <p:spPr>
          <a:xfrm>
            <a:off x="774292" y="4572664"/>
            <a:ext cx="466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Canela Text" pitchFamily="2" charset="0"/>
              </a:rPr>
              <a:t>250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A7DB72F-B951-620A-E3A6-F8FC3AF7C379}"/>
              </a:ext>
            </a:extLst>
          </p:cNvPr>
          <p:cNvSpPr txBox="1"/>
          <p:nvPr/>
        </p:nvSpPr>
        <p:spPr>
          <a:xfrm>
            <a:off x="774292" y="5109201"/>
            <a:ext cx="4395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Canela Text" pitchFamily="2" charset="0"/>
              </a:rPr>
              <a:t>150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5DFB800-CD90-BD35-E501-A3882C4EF9CA}"/>
              </a:ext>
            </a:extLst>
          </p:cNvPr>
          <p:cNvSpPr txBox="1"/>
          <p:nvPr/>
        </p:nvSpPr>
        <p:spPr>
          <a:xfrm>
            <a:off x="774292" y="5680701"/>
            <a:ext cx="4251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Canela Text" pitchFamily="2" charset="0"/>
              </a:rPr>
              <a:t> 50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E4CC051-1960-6A1C-32B2-DD4C80DEA1E6}"/>
              </a:ext>
            </a:extLst>
          </p:cNvPr>
          <p:cNvSpPr txBox="1"/>
          <p:nvPr/>
        </p:nvSpPr>
        <p:spPr>
          <a:xfrm>
            <a:off x="1023592" y="6083204"/>
            <a:ext cx="3545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Canela Text" pitchFamily="2" charset="0"/>
              </a:rPr>
              <a:t> 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DBEC865-F6F8-0CBF-A97A-7FF5C85048CC}"/>
              </a:ext>
            </a:extLst>
          </p:cNvPr>
          <p:cNvSpPr txBox="1"/>
          <p:nvPr/>
        </p:nvSpPr>
        <p:spPr>
          <a:xfrm>
            <a:off x="1613891" y="6089978"/>
            <a:ext cx="5277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Canela Text" pitchFamily="2" charset="0"/>
              </a:rPr>
              <a:t> 0.6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0E94281-474F-E029-651D-42EA6D01EC24}"/>
              </a:ext>
            </a:extLst>
          </p:cNvPr>
          <p:cNvSpPr txBox="1"/>
          <p:nvPr/>
        </p:nvSpPr>
        <p:spPr>
          <a:xfrm>
            <a:off x="2346016" y="6084843"/>
            <a:ext cx="450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Canela Text" pitchFamily="2" charset="0"/>
              </a:rPr>
              <a:t> 1.2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FDE8A8F-35A1-BD8B-2219-4B67E24C7284}"/>
              </a:ext>
            </a:extLst>
          </p:cNvPr>
          <p:cNvSpPr txBox="1"/>
          <p:nvPr/>
        </p:nvSpPr>
        <p:spPr>
          <a:xfrm>
            <a:off x="3093682" y="6070507"/>
            <a:ext cx="3545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Canela Text" pitchFamily="2" charset="0"/>
              </a:rPr>
              <a:t> 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11DE61E-B5A8-FBB7-3E42-71D050193097}"/>
              </a:ext>
            </a:extLst>
          </p:cNvPr>
          <p:cNvSpPr txBox="1"/>
          <p:nvPr/>
        </p:nvSpPr>
        <p:spPr>
          <a:xfrm>
            <a:off x="3685397" y="6070507"/>
            <a:ext cx="5277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Canela Text" pitchFamily="2" charset="0"/>
              </a:rPr>
              <a:t> 0.6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638810B-0FCD-9704-5F35-9DDB83E6BB09}"/>
              </a:ext>
            </a:extLst>
          </p:cNvPr>
          <p:cNvSpPr txBox="1"/>
          <p:nvPr/>
        </p:nvSpPr>
        <p:spPr>
          <a:xfrm>
            <a:off x="4408473" y="6048699"/>
            <a:ext cx="450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Canela Text" pitchFamily="2" charset="0"/>
              </a:rPr>
              <a:t> 1.2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7EBF3CC-FA85-2239-3B3F-0CE8ED37FAE6}"/>
              </a:ext>
            </a:extLst>
          </p:cNvPr>
          <p:cNvSpPr txBox="1"/>
          <p:nvPr/>
        </p:nvSpPr>
        <p:spPr>
          <a:xfrm>
            <a:off x="5146842" y="6074744"/>
            <a:ext cx="3545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Canela Text" pitchFamily="2" charset="0"/>
              </a:rPr>
              <a:t> 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ED908EA-48FD-EE5C-397B-E3D62425E96D}"/>
              </a:ext>
            </a:extLst>
          </p:cNvPr>
          <p:cNvSpPr txBox="1"/>
          <p:nvPr/>
        </p:nvSpPr>
        <p:spPr>
          <a:xfrm>
            <a:off x="5730090" y="6079882"/>
            <a:ext cx="5277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Canela Text" pitchFamily="2" charset="0"/>
              </a:rPr>
              <a:t> 0.6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816B065-3D05-0D54-1469-84AD984D237F}"/>
              </a:ext>
            </a:extLst>
          </p:cNvPr>
          <p:cNvSpPr txBox="1"/>
          <p:nvPr/>
        </p:nvSpPr>
        <p:spPr>
          <a:xfrm>
            <a:off x="6460707" y="6053542"/>
            <a:ext cx="450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Canela Text" pitchFamily="2" charset="0"/>
              </a:rPr>
              <a:t> 1.2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AB8E30C-4D57-AB61-43CF-5F66EBED5182}"/>
              </a:ext>
            </a:extLst>
          </p:cNvPr>
          <p:cNvSpPr txBox="1"/>
          <p:nvPr/>
        </p:nvSpPr>
        <p:spPr>
          <a:xfrm>
            <a:off x="7195770" y="6070514"/>
            <a:ext cx="3545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Canela Text" pitchFamily="2" charset="0"/>
              </a:rPr>
              <a:t> 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9C466DF-19C5-E0CE-6BBC-965D6670A379}"/>
              </a:ext>
            </a:extLst>
          </p:cNvPr>
          <p:cNvSpPr txBox="1"/>
          <p:nvPr/>
        </p:nvSpPr>
        <p:spPr>
          <a:xfrm>
            <a:off x="7779710" y="6084843"/>
            <a:ext cx="5277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Canela Text" pitchFamily="2" charset="0"/>
              </a:rPr>
              <a:t> 0.6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0DF8389-396C-DDE3-47F5-7D28CD4B4427}"/>
              </a:ext>
            </a:extLst>
          </p:cNvPr>
          <p:cNvSpPr txBox="1"/>
          <p:nvPr/>
        </p:nvSpPr>
        <p:spPr>
          <a:xfrm>
            <a:off x="8514792" y="6058533"/>
            <a:ext cx="450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Canela Text" pitchFamily="2" charset="0"/>
              </a:rPr>
              <a:t> 1.2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164487E-EEA3-3E48-E63B-5FE5CBA1383C}"/>
              </a:ext>
            </a:extLst>
          </p:cNvPr>
          <p:cNvSpPr txBox="1"/>
          <p:nvPr/>
        </p:nvSpPr>
        <p:spPr>
          <a:xfrm>
            <a:off x="9236226" y="6070514"/>
            <a:ext cx="3545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Canela Text" pitchFamily="2" charset="0"/>
              </a:rPr>
              <a:t> 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AA902B2-7A85-5587-F05C-B3FE9464D749}"/>
              </a:ext>
            </a:extLst>
          </p:cNvPr>
          <p:cNvSpPr txBox="1"/>
          <p:nvPr/>
        </p:nvSpPr>
        <p:spPr>
          <a:xfrm>
            <a:off x="9826626" y="6083204"/>
            <a:ext cx="5277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Canela Text" pitchFamily="2" charset="0"/>
              </a:rPr>
              <a:t> 0.6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D71847B-8F2A-668B-6AC7-77BC5A4139E1}"/>
              </a:ext>
            </a:extLst>
          </p:cNvPr>
          <p:cNvSpPr txBox="1"/>
          <p:nvPr/>
        </p:nvSpPr>
        <p:spPr>
          <a:xfrm>
            <a:off x="10568877" y="6074744"/>
            <a:ext cx="450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Canela Text" pitchFamily="2" charset="0"/>
              </a:rPr>
              <a:t> 1.2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FC320DE-4617-5AED-3B32-B532441DD91F}"/>
              </a:ext>
            </a:extLst>
          </p:cNvPr>
          <p:cNvSpPr txBox="1"/>
          <p:nvPr/>
        </p:nvSpPr>
        <p:spPr>
          <a:xfrm>
            <a:off x="4553856" y="6339128"/>
            <a:ext cx="3510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Transfer [GeV]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16255CB-28EF-3BE7-FB94-0C03E23AA456}"/>
              </a:ext>
            </a:extLst>
          </p:cNvPr>
          <p:cNvSpPr txBox="1"/>
          <p:nvPr/>
        </p:nvSpPr>
        <p:spPr>
          <a:xfrm rot="16200000">
            <a:off x="-1468368" y="3465560"/>
            <a:ext cx="37523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 Section / Mott  / A</a:t>
            </a:r>
          </a:p>
        </p:txBody>
      </p:sp>
      <p:sp>
        <p:nvSpPr>
          <p:cNvPr id="63" name="Slide Number Placeholder 62">
            <a:extLst>
              <a:ext uri="{FF2B5EF4-FFF2-40B4-BE49-F238E27FC236}">
                <a16:creationId xmlns:a16="http://schemas.microsoft.com/office/drawing/2014/main" id="{0CCA00D6-576A-9292-2783-D87C46727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E384-2D2E-5247-BB5F-BCE4946B05CF}" type="slidenum">
              <a:rPr lang="en-GB" smtClean="0"/>
              <a:t>11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DBE5574A-21E3-6FC2-44AB-D0F3F59AA8B7}"/>
                  </a:ext>
                </a:extLst>
              </p:cNvPr>
              <p:cNvSpPr txBox="1"/>
              <p:nvPr/>
            </p:nvSpPr>
            <p:spPr>
              <a:xfrm>
                <a:off x="1693073" y="1480565"/>
                <a:ext cx="960570" cy="3982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sz="2000" dirty="0">
                    <a:effectLst/>
                    <a:latin typeface="Canela Text" pitchFamily="2" charset="0"/>
                  </a:rPr>
                  <a:t>=10°</a:t>
                </a:r>
                <a:endParaRPr lang="en-GB" sz="2000" dirty="0"/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DBE5574A-21E3-6FC2-44AB-D0F3F59AA8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3073" y="1480565"/>
                <a:ext cx="960570" cy="398295"/>
              </a:xfrm>
              <a:prstGeom prst="rect">
                <a:avLst/>
              </a:prstGeom>
              <a:blipFill>
                <a:blip r:embed="rId19"/>
                <a:stretch>
                  <a:fillRect t="-9375" b="-281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B332DB0F-7DBA-3633-4B53-6F73465EFFAC}"/>
                  </a:ext>
                </a:extLst>
              </p:cNvPr>
              <p:cNvSpPr txBox="1"/>
              <p:nvPr/>
            </p:nvSpPr>
            <p:spPr>
              <a:xfrm>
                <a:off x="3774058" y="1485529"/>
                <a:ext cx="960570" cy="3982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sz="2000" dirty="0">
                    <a:effectLst/>
                    <a:latin typeface="Canela Text" pitchFamily="2" charset="0"/>
                  </a:rPr>
                  <a:t>=11°</a:t>
                </a:r>
                <a:r>
                  <a:rPr lang="en-GB" sz="900" dirty="0">
                    <a:effectLst/>
                    <a:latin typeface="Canela Text" pitchFamily="2" charset="0"/>
                  </a:rPr>
                  <a:t> </a:t>
                </a:r>
                <a:endParaRPr lang="en-GB" sz="2000" dirty="0"/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B332DB0F-7DBA-3633-4B53-6F73465EFF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4058" y="1485529"/>
                <a:ext cx="960570" cy="398295"/>
              </a:xfrm>
              <a:prstGeom prst="rect">
                <a:avLst/>
              </a:prstGeom>
              <a:blipFill>
                <a:blip r:embed="rId20"/>
                <a:stretch>
                  <a:fillRect t="-9375" b="-2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14B24BE5-27A7-FD92-279E-DDFA30B331CC}"/>
                  </a:ext>
                </a:extLst>
              </p:cNvPr>
              <p:cNvSpPr txBox="1"/>
              <p:nvPr/>
            </p:nvSpPr>
            <p:spPr>
              <a:xfrm>
                <a:off x="5918122" y="1478935"/>
                <a:ext cx="960570" cy="3982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sz="2000" dirty="0">
                    <a:effectLst/>
                    <a:latin typeface="Canela Text" pitchFamily="2" charset="0"/>
                  </a:rPr>
                  <a:t>=12°</a:t>
                </a:r>
                <a:r>
                  <a:rPr lang="en-GB" sz="900" dirty="0">
                    <a:effectLst/>
                    <a:latin typeface="Canela Text" pitchFamily="2" charset="0"/>
                  </a:rPr>
                  <a:t> </a:t>
                </a:r>
                <a:endParaRPr lang="en-GB" sz="2000" dirty="0"/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14B24BE5-27A7-FD92-279E-DDFA30B331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8122" y="1478935"/>
                <a:ext cx="960570" cy="398295"/>
              </a:xfrm>
              <a:prstGeom prst="rect">
                <a:avLst/>
              </a:prstGeom>
              <a:blipFill>
                <a:blip r:embed="rId21"/>
                <a:stretch>
                  <a:fillRect t="-9375" b="-281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660210D0-385A-A4A7-0366-1DA4273FE610}"/>
                  </a:ext>
                </a:extLst>
              </p:cNvPr>
              <p:cNvSpPr txBox="1"/>
              <p:nvPr/>
            </p:nvSpPr>
            <p:spPr>
              <a:xfrm>
                <a:off x="7931054" y="1490004"/>
                <a:ext cx="960570" cy="3982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sz="2000" dirty="0">
                    <a:effectLst/>
                    <a:latin typeface="Canela Text" pitchFamily="2" charset="0"/>
                  </a:rPr>
                  <a:t>=13°</a:t>
                </a:r>
                <a:r>
                  <a:rPr lang="en-GB" sz="900" dirty="0">
                    <a:effectLst/>
                    <a:latin typeface="Canela Text" pitchFamily="2" charset="0"/>
                  </a:rPr>
                  <a:t> </a:t>
                </a:r>
                <a:endParaRPr lang="en-GB" sz="2000" dirty="0"/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660210D0-385A-A4A7-0366-1DA4273FE6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1054" y="1490004"/>
                <a:ext cx="960570" cy="398295"/>
              </a:xfrm>
              <a:prstGeom prst="rect">
                <a:avLst/>
              </a:prstGeom>
              <a:blipFill>
                <a:blip r:embed="rId22"/>
                <a:stretch>
                  <a:fillRect t="-9375" b="-2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BB569F97-04AB-BB41-D1D9-4B88DBFDEE86}"/>
                  </a:ext>
                </a:extLst>
              </p:cNvPr>
              <p:cNvSpPr txBox="1"/>
              <p:nvPr/>
            </p:nvSpPr>
            <p:spPr>
              <a:xfrm>
                <a:off x="9952010" y="1521636"/>
                <a:ext cx="960570" cy="3982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sz="2000" dirty="0">
                    <a:effectLst/>
                    <a:latin typeface="Canela Text" pitchFamily="2" charset="0"/>
                  </a:rPr>
                  <a:t>=14°</a:t>
                </a:r>
                <a:r>
                  <a:rPr lang="en-GB" sz="900" dirty="0">
                    <a:effectLst/>
                    <a:latin typeface="Canela Text" pitchFamily="2" charset="0"/>
                  </a:rPr>
                  <a:t> </a:t>
                </a:r>
                <a:endParaRPr lang="en-GB" sz="2000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BB569F97-04AB-BB41-D1D9-4B88DBFDEE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2010" y="1521636"/>
                <a:ext cx="960570" cy="398295"/>
              </a:xfrm>
              <a:prstGeom prst="rect">
                <a:avLst/>
              </a:prstGeom>
              <a:blipFill>
                <a:blip r:embed="rId23"/>
                <a:stretch>
                  <a:fillRect t="-9375" b="-2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08B77818-8916-9A1A-2B38-BBD88FA24CB4}"/>
                  </a:ext>
                </a:extLst>
              </p:cNvPr>
              <p:cNvSpPr txBox="1"/>
              <p:nvPr/>
            </p:nvSpPr>
            <p:spPr>
              <a:xfrm>
                <a:off x="1714086" y="3036951"/>
                <a:ext cx="960570" cy="3982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sz="2000" dirty="0">
                    <a:effectLst/>
                    <a:latin typeface="Canela Text" pitchFamily="2" charset="0"/>
                  </a:rPr>
                  <a:t>=15°</a:t>
                </a:r>
                <a:endParaRPr lang="en-GB" sz="2000" dirty="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08B77818-8916-9A1A-2B38-BBD88FA24C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086" y="3036951"/>
                <a:ext cx="960570" cy="398295"/>
              </a:xfrm>
              <a:prstGeom prst="rect">
                <a:avLst/>
              </a:prstGeom>
              <a:blipFill>
                <a:blip r:embed="rId24"/>
                <a:stretch>
                  <a:fillRect t="-9375" b="-2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5E562803-F555-65BA-DA35-12B6146B1D74}"/>
                  </a:ext>
                </a:extLst>
              </p:cNvPr>
              <p:cNvSpPr txBox="1"/>
              <p:nvPr/>
            </p:nvSpPr>
            <p:spPr>
              <a:xfrm>
                <a:off x="3774058" y="3028601"/>
                <a:ext cx="960570" cy="3982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sz="2000" dirty="0">
                    <a:effectLst/>
                    <a:latin typeface="Canela Text" pitchFamily="2" charset="0"/>
                  </a:rPr>
                  <a:t>=16°</a:t>
                </a:r>
                <a:r>
                  <a:rPr lang="en-GB" sz="900" dirty="0">
                    <a:effectLst/>
                    <a:latin typeface="Canela Text" pitchFamily="2" charset="0"/>
                  </a:rPr>
                  <a:t> </a:t>
                </a:r>
                <a:endParaRPr lang="en-GB" sz="2000" dirty="0"/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5E562803-F555-65BA-DA35-12B6146B1D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4058" y="3028601"/>
                <a:ext cx="960570" cy="398295"/>
              </a:xfrm>
              <a:prstGeom prst="rect">
                <a:avLst/>
              </a:prstGeom>
              <a:blipFill>
                <a:blip r:embed="rId25"/>
                <a:stretch>
                  <a:fillRect t="-9375" b="-281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E0225355-F888-7165-4C1B-4729677F328B}"/>
                  </a:ext>
                </a:extLst>
              </p:cNvPr>
              <p:cNvSpPr txBox="1"/>
              <p:nvPr/>
            </p:nvSpPr>
            <p:spPr>
              <a:xfrm>
                <a:off x="5854296" y="3036950"/>
                <a:ext cx="960570" cy="3982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sz="2000" dirty="0">
                    <a:effectLst/>
                    <a:latin typeface="Canela Text" pitchFamily="2" charset="0"/>
                  </a:rPr>
                  <a:t>=17°</a:t>
                </a:r>
                <a:r>
                  <a:rPr lang="en-GB" sz="900" dirty="0">
                    <a:effectLst/>
                    <a:latin typeface="Canela Text" pitchFamily="2" charset="0"/>
                  </a:rPr>
                  <a:t> </a:t>
                </a:r>
                <a:endParaRPr lang="en-GB" sz="2000" dirty="0"/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E0225355-F888-7165-4C1B-4729677F32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4296" y="3036950"/>
                <a:ext cx="960570" cy="398295"/>
              </a:xfrm>
              <a:prstGeom prst="rect">
                <a:avLst/>
              </a:prstGeom>
              <a:blipFill>
                <a:blip r:embed="rId26"/>
                <a:stretch>
                  <a:fillRect t="-9375" b="-2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E4DBB8A1-C3FE-ED9D-450E-64FE70A5F190}"/>
                  </a:ext>
                </a:extLst>
              </p:cNvPr>
              <p:cNvSpPr txBox="1"/>
              <p:nvPr/>
            </p:nvSpPr>
            <p:spPr>
              <a:xfrm>
                <a:off x="7867180" y="3046699"/>
                <a:ext cx="960570" cy="3982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sz="2000" dirty="0">
                    <a:effectLst/>
                    <a:latin typeface="Canela Text" pitchFamily="2" charset="0"/>
                  </a:rPr>
                  <a:t>=18°</a:t>
                </a:r>
                <a:r>
                  <a:rPr lang="en-GB" sz="900" dirty="0">
                    <a:effectLst/>
                    <a:latin typeface="Canela Text" pitchFamily="2" charset="0"/>
                  </a:rPr>
                  <a:t> </a:t>
                </a:r>
                <a:endParaRPr lang="en-GB" sz="2000" dirty="0"/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E4DBB8A1-C3FE-ED9D-450E-64FE70A5F1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7180" y="3046699"/>
                <a:ext cx="960570" cy="398295"/>
              </a:xfrm>
              <a:prstGeom prst="rect">
                <a:avLst/>
              </a:prstGeom>
              <a:blipFill>
                <a:blip r:embed="rId27"/>
                <a:stretch>
                  <a:fillRect t="-9375" b="-2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CFF5AC02-BD29-F6D3-1694-086B3FE58D14}"/>
                  </a:ext>
                </a:extLst>
              </p:cNvPr>
              <p:cNvSpPr txBox="1"/>
              <p:nvPr/>
            </p:nvSpPr>
            <p:spPr>
              <a:xfrm>
                <a:off x="9945148" y="3068988"/>
                <a:ext cx="960570" cy="3982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sz="2000" dirty="0">
                    <a:effectLst/>
                    <a:latin typeface="Canela Text" pitchFamily="2" charset="0"/>
                  </a:rPr>
                  <a:t>=19°</a:t>
                </a:r>
                <a:r>
                  <a:rPr lang="en-GB" sz="900" dirty="0">
                    <a:effectLst/>
                    <a:latin typeface="Canela Text" pitchFamily="2" charset="0"/>
                  </a:rPr>
                  <a:t> </a:t>
                </a:r>
                <a:endParaRPr lang="en-GB" sz="2000" dirty="0"/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CFF5AC02-BD29-F6D3-1694-086B3FE58D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5148" y="3068988"/>
                <a:ext cx="960570" cy="398295"/>
              </a:xfrm>
              <a:prstGeom prst="rect">
                <a:avLst/>
              </a:prstGeom>
              <a:blipFill>
                <a:blip r:embed="rId28"/>
                <a:stretch>
                  <a:fillRect t="-6061" b="-242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3F3506F4-9DBA-3380-97EF-E6522B0F43B5}"/>
                  </a:ext>
                </a:extLst>
              </p:cNvPr>
              <p:cNvSpPr txBox="1"/>
              <p:nvPr/>
            </p:nvSpPr>
            <p:spPr>
              <a:xfrm>
                <a:off x="1702969" y="4666658"/>
                <a:ext cx="960570" cy="3982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sz="2000" dirty="0">
                    <a:effectLst/>
                    <a:latin typeface="Canela Text" pitchFamily="2" charset="0"/>
                  </a:rPr>
                  <a:t>=20°</a:t>
                </a:r>
                <a:r>
                  <a:rPr lang="en-GB" sz="900" dirty="0">
                    <a:effectLst/>
                    <a:latin typeface="Canela Text" pitchFamily="2" charset="0"/>
                  </a:rPr>
                  <a:t> </a:t>
                </a:r>
                <a:endParaRPr lang="en-GB" sz="2000" dirty="0"/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3F3506F4-9DBA-3380-97EF-E6522B0F43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2969" y="4666658"/>
                <a:ext cx="960570" cy="398295"/>
              </a:xfrm>
              <a:prstGeom prst="rect">
                <a:avLst/>
              </a:prstGeom>
              <a:blipFill>
                <a:blip r:embed="rId29"/>
                <a:stretch>
                  <a:fillRect t="-9375" r="-2597" b="-281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AD4C6AAB-E468-4343-8E15-06A31DC51F30}"/>
                  </a:ext>
                </a:extLst>
              </p:cNvPr>
              <p:cNvSpPr txBox="1"/>
              <p:nvPr/>
            </p:nvSpPr>
            <p:spPr>
              <a:xfrm>
                <a:off x="3778257" y="4681379"/>
                <a:ext cx="960570" cy="3982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sz="2000" dirty="0">
                    <a:effectLst/>
                    <a:latin typeface="Canela Text" pitchFamily="2" charset="0"/>
                  </a:rPr>
                  <a:t>=21°</a:t>
                </a:r>
                <a:r>
                  <a:rPr lang="en-GB" sz="900" dirty="0">
                    <a:effectLst/>
                    <a:latin typeface="Canela Text" pitchFamily="2" charset="0"/>
                  </a:rPr>
                  <a:t> </a:t>
                </a:r>
                <a:endParaRPr lang="en-GB" sz="2000" dirty="0"/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AD4C6AAB-E468-4343-8E15-06A31DC51F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8257" y="4681379"/>
                <a:ext cx="960570" cy="398295"/>
              </a:xfrm>
              <a:prstGeom prst="rect">
                <a:avLst/>
              </a:prstGeom>
              <a:blipFill>
                <a:blip r:embed="rId30"/>
                <a:stretch>
                  <a:fillRect t="-9375" b="-281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E12374B1-06DB-3421-5E50-4479252ACDE5}"/>
                  </a:ext>
                </a:extLst>
              </p:cNvPr>
              <p:cNvSpPr txBox="1"/>
              <p:nvPr/>
            </p:nvSpPr>
            <p:spPr>
              <a:xfrm>
                <a:off x="5854621" y="4665156"/>
                <a:ext cx="960570" cy="3982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sz="2000" dirty="0">
                    <a:effectLst/>
                    <a:latin typeface="Canela Text" pitchFamily="2" charset="0"/>
                  </a:rPr>
                  <a:t>=22°</a:t>
                </a:r>
                <a:r>
                  <a:rPr lang="en-GB" sz="900" dirty="0">
                    <a:effectLst/>
                    <a:latin typeface="Canela Text" pitchFamily="2" charset="0"/>
                  </a:rPr>
                  <a:t> </a:t>
                </a:r>
                <a:endParaRPr lang="en-GB" sz="2000" dirty="0"/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E12374B1-06DB-3421-5E50-4479252ACD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4621" y="4665156"/>
                <a:ext cx="960570" cy="398295"/>
              </a:xfrm>
              <a:prstGeom prst="rect">
                <a:avLst/>
              </a:prstGeom>
              <a:blipFill>
                <a:blip r:embed="rId31"/>
                <a:stretch>
                  <a:fillRect t="-9375" b="-281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8A08E02A-BF09-A6E5-68A2-80CDF4B98154}"/>
                  </a:ext>
                </a:extLst>
              </p:cNvPr>
              <p:cNvSpPr txBox="1"/>
              <p:nvPr/>
            </p:nvSpPr>
            <p:spPr>
              <a:xfrm>
                <a:off x="7884378" y="4659883"/>
                <a:ext cx="960570" cy="3982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sz="2000" dirty="0">
                    <a:effectLst/>
                    <a:latin typeface="Canela Text" pitchFamily="2" charset="0"/>
                  </a:rPr>
                  <a:t>=23°</a:t>
                </a:r>
                <a:r>
                  <a:rPr lang="en-GB" sz="900" dirty="0">
                    <a:effectLst/>
                    <a:latin typeface="Canela Text" pitchFamily="2" charset="0"/>
                  </a:rPr>
                  <a:t> </a:t>
                </a:r>
                <a:endParaRPr lang="en-GB" sz="2000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8A08E02A-BF09-A6E5-68A2-80CDF4B981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4378" y="4659883"/>
                <a:ext cx="960570" cy="398295"/>
              </a:xfrm>
              <a:prstGeom prst="rect">
                <a:avLst/>
              </a:prstGeom>
              <a:blipFill>
                <a:blip r:embed="rId32"/>
                <a:stretch>
                  <a:fillRect t="-6061" b="-242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6C4FDA1A-9527-28A6-D542-2A57C31F721B}"/>
                  </a:ext>
                </a:extLst>
              </p:cNvPr>
              <p:cNvSpPr txBox="1"/>
              <p:nvPr/>
            </p:nvSpPr>
            <p:spPr>
              <a:xfrm>
                <a:off x="9955369" y="4666658"/>
                <a:ext cx="960570" cy="3982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sz="2000" dirty="0">
                    <a:effectLst/>
                    <a:latin typeface="Canela Text" pitchFamily="2" charset="0"/>
                  </a:rPr>
                  <a:t>=24°</a:t>
                </a:r>
                <a:r>
                  <a:rPr lang="en-GB" sz="900" dirty="0">
                    <a:effectLst/>
                    <a:latin typeface="Canela Text" pitchFamily="2" charset="0"/>
                  </a:rPr>
                  <a:t> </a:t>
                </a:r>
                <a:endParaRPr lang="en-GB" sz="2000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6C4FDA1A-9527-28A6-D542-2A57C31F72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5369" y="4666658"/>
                <a:ext cx="960570" cy="398295"/>
              </a:xfrm>
              <a:prstGeom prst="rect">
                <a:avLst/>
              </a:prstGeom>
              <a:blipFill>
                <a:blip r:embed="rId33"/>
                <a:stretch>
                  <a:fillRect t="-9375" r="-1299" b="-281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Title 1">
            <a:extLst>
              <a:ext uri="{FF2B5EF4-FFF2-40B4-BE49-F238E27FC236}">
                <a16:creationId xmlns:a16="http://schemas.microsoft.com/office/drawing/2014/main" id="{000D6F46-26F5-FF4A-CD3A-2A9D1A415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9069" y="101124"/>
            <a:ext cx="8959464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Unprecedented</a:t>
            </a: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angular coverage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D8A71F0F-A37E-2CE9-4F23-4C2FC14903A8}"/>
              </a:ext>
            </a:extLst>
          </p:cNvPr>
          <p:cNvSpPr/>
          <p:nvPr/>
        </p:nvSpPr>
        <p:spPr>
          <a:xfrm>
            <a:off x="1190603" y="3052619"/>
            <a:ext cx="1992113" cy="1503676"/>
          </a:xfrm>
          <a:prstGeom prst="rect">
            <a:avLst/>
          </a:prstGeom>
          <a:solidFill>
            <a:srgbClr val="7A81FF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2DBB703-BA3B-E3E9-9CB6-426CB2D5EFE3}"/>
              </a:ext>
            </a:extLst>
          </p:cNvPr>
          <p:cNvSpPr txBox="1"/>
          <p:nvPr/>
        </p:nvSpPr>
        <p:spPr>
          <a:xfrm rot="19677447">
            <a:off x="1212189" y="2029414"/>
            <a:ext cx="1925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accent1">
                    <a:alpha val="3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8E1BA79-6B8B-4D7B-99DA-A7FEE7B460B5}"/>
              </a:ext>
            </a:extLst>
          </p:cNvPr>
          <p:cNvSpPr txBox="1"/>
          <p:nvPr/>
        </p:nvSpPr>
        <p:spPr>
          <a:xfrm rot="19677447">
            <a:off x="3292273" y="2048257"/>
            <a:ext cx="1925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accent1">
                    <a:alpha val="3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F7A8D34-04B8-B1C1-F768-D0A52F27EFA9}"/>
              </a:ext>
            </a:extLst>
          </p:cNvPr>
          <p:cNvSpPr txBox="1"/>
          <p:nvPr/>
        </p:nvSpPr>
        <p:spPr>
          <a:xfrm rot="19677447">
            <a:off x="5358199" y="2034668"/>
            <a:ext cx="1925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accent1">
                    <a:alpha val="3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FC61C3F-4B47-FA8B-8C02-FCD84B0A583A}"/>
              </a:ext>
            </a:extLst>
          </p:cNvPr>
          <p:cNvSpPr txBox="1"/>
          <p:nvPr/>
        </p:nvSpPr>
        <p:spPr>
          <a:xfrm rot="19677447">
            <a:off x="7387233" y="2037488"/>
            <a:ext cx="1925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accent1">
                    <a:alpha val="3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5EE05DE-7500-AE86-4B53-9DD38F2680C2}"/>
              </a:ext>
            </a:extLst>
          </p:cNvPr>
          <p:cNvSpPr txBox="1"/>
          <p:nvPr/>
        </p:nvSpPr>
        <p:spPr>
          <a:xfrm rot="19677447">
            <a:off x="9437826" y="2088223"/>
            <a:ext cx="1925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accent1">
                    <a:alpha val="3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DED3AF1B-0540-2E55-9D52-405A04BCFC47}"/>
              </a:ext>
            </a:extLst>
          </p:cNvPr>
          <p:cNvSpPr txBox="1"/>
          <p:nvPr/>
        </p:nvSpPr>
        <p:spPr>
          <a:xfrm rot="19677447">
            <a:off x="1227546" y="3604746"/>
            <a:ext cx="1925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accent1">
                    <a:alpha val="3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9DF8133-1E79-5377-289F-2A6869F2B220}"/>
              </a:ext>
            </a:extLst>
          </p:cNvPr>
          <p:cNvSpPr txBox="1"/>
          <p:nvPr/>
        </p:nvSpPr>
        <p:spPr>
          <a:xfrm rot="19677447">
            <a:off x="3351371" y="3540739"/>
            <a:ext cx="1925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accent1">
                    <a:alpha val="3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66D5F48F-4913-252A-5CCE-6FC4353D33C3}"/>
              </a:ext>
            </a:extLst>
          </p:cNvPr>
          <p:cNvSpPr txBox="1"/>
          <p:nvPr/>
        </p:nvSpPr>
        <p:spPr>
          <a:xfrm rot="19677447">
            <a:off x="5317754" y="3593334"/>
            <a:ext cx="1925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accent1">
                    <a:alpha val="3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B5E72345-4022-8F2D-5283-3E3C8A0251DA}"/>
              </a:ext>
            </a:extLst>
          </p:cNvPr>
          <p:cNvSpPr txBox="1"/>
          <p:nvPr/>
        </p:nvSpPr>
        <p:spPr>
          <a:xfrm rot="19677447">
            <a:off x="7332509" y="3644416"/>
            <a:ext cx="1925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accent1">
                    <a:alpha val="3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630DF61B-7108-EFBE-6A06-F99BBCF28CE9}"/>
              </a:ext>
            </a:extLst>
          </p:cNvPr>
          <p:cNvSpPr txBox="1"/>
          <p:nvPr/>
        </p:nvSpPr>
        <p:spPr>
          <a:xfrm rot="19677447">
            <a:off x="9365066" y="3629982"/>
            <a:ext cx="1925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accent1">
                    <a:alpha val="3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2F3BCC6-1F52-5F42-E828-82AE4CCFB811}"/>
              </a:ext>
            </a:extLst>
          </p:cNvPr>
          <p:cNvSpPr txBox="1"/>
          <p:nvPr/>
        </p:nvSpPr>
        <p:spPr>
          <a:xfrm rot="19677447">
            <a:off x="9468570" y="5161763"/>
            <a:ext cx="1925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accent1">
                    <a:alpha val="3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4369A09-9280-C6FF-4430-FFE4425AC331}"/>
              </a:ext>
            </a:extLst>
          </p:cNvPr>
          <p:cNvSpPr txBox="1"/>
          <p:nvPr/>
        </p:nvSpPr>
        <p:spPr>
          <a:xfrm rot="19677447">
            <a:off x="7359171" y="5238056"/>
            <a:ext cx="1925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accent1">
                    <a:alpha val="3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62F8182-8342-0691-B609-269F3C5D9656}"/>
              </a:ext>
            </a:extLst>
          </p:cNvPr>
          <p:cNvSpPr txBox="1"/>
          <p:nvPr/>
        </p:nvSpPr>
        <p:spPr>
          <a:xfrm rot="19677447">
            <a:off x="5250881" y="5230462"/>
            <a:ext cx="1925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accent1">
                    <a:alpha val="3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8F4F444-9F3F-4597-88C5-5CC4C289B06E}"/>
              </a:ext>
            </a:extLst>
          </p:cNvPr>
          <p:cNvSpPr txBox="1"/>
          <p:nvPr/>
        </p:nvSpPr>
        <p:spPr>
          <a:xfrm rot="19677447">
            <a:off x="3242330" y="5234206"/>
            <a:ext cx="1925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accent1">
                    <a:alpha val="3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539DB225-AC45-3195-BAA9-751765EB544B}"/>
              </a:ext>
            </a:extLst>
          </p:cNvPr>
          <p:cNvSpPr txBox="1"/>
          <p:nvPr/>
        </p:nvSpPr>
        <p:spPr>
          <a:xfrm rot="19677447">
            <a:off x="1216824" y="5168204"/>
            <a:ext cx="1925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accent1">
                    <a:alpha val="3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E40E47C3-ACB0-949A-E2A0-E9C9050C3088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0724451" y="172510"/>
            <a:ext cx="1217777" cy="1765367"/>
          </a:xfrm>
          <a:prstGeom prst="rect">
            <a:avLst/>
          </a:prstGeom>
        </p:spPr>
      </p:pic>
      <p:grpSp>
        <p:nvGrpSpPr>
          <p:cNvPr id="109" name="Group 108">
            <a:extLst>
              <a:ext uri="{FF2B5EF4-FFF2-40B4-BE49-F238E27FC236}">
                <a16:creationId xmlns:a16="http://schemas.microsoft.com/office/drawing/2014/main" id="{9F208DB2-5049-A406-1572-916CCC0F18B2}"/>
              </a:ext>
            </a:extLst>
          </p:cNvPr>
          <p:cNvGrpSpPr/>
          <p:nvPr/>
        </p:nvGrpSpPr>
        <p:grpSpPr>
          <a:xfrm>
            <a:off x="0" y="0"/>
            <a:ext cx="1898230" cy="1516685"/>
            <a:chOff x="6219212" y="765126"/>
            <a:chExt cx="1898230" cy="1516685"/>
          </a:xfrm>
        </p:grpSpPr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6CBF368E-8747-C613-1E4F-2CEBAC7A96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86098" y="1396004"/>
              <a:ext cx="972000" cy="88580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solidFill>
                    <a:schemeClr val="tx1"/>
                  </a:solidFill>
                  <a:latin typeface="Canela Text" pitchFamily="2" charset="0"/>
                </a:rPr>
                <a:t>Ar</a:t>
              </a:r>
              <a:endParaRPr lang="en-GB" sz="2800" dirty="0">
                <a:solidFill>
                  <a:schemeClr val="tx1"/>
                </a:solidFill>
                <a:latin typeface="Canela Text" pitchFamily="2" charset="0"/>
              </a:endParaRPr>
            </a:p>
          </p:txBody>
        </p: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8D8363F4-FE98-742B-3F68-1AA363C721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12861" y="765126"/>
              <a:ext cx="404581" cy="672812"/>
            </a:xfrm>
            <a:prstGeom prst="straightConnector1">
              <a:avLst/>
            </a:prstGeom>
            <a:ln w="38100">
              <a:solidFill>
                <a:srgbClr val="0096FF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D1834281-7EB3-3597-4977-59FE802EC070}"/>
                </a:ext>
              </a:extLst>
            </p:cNvPr>
            <p:cNvCxnSpPr>
              <a:cxnSpLocks/>
              <a:endCxn id="110" idx="2"/>
            </p:cNvCxnSpPr>
            <p:nvPr/>
          </p:nvCxnSpPr>
          <p:spPr>
            <a:xfrm>
              <a:off x="6219212" y="1838907"/>
              <a:ext cx="766886" cy="1"/>
            </a:xfrm>
            <a:prstGeom prst="straightConnector1">
              <a:avLst/>
            </a:prstGeom>
            <a:ln w="38100">
              <a:solidFill>
                <a:srgbClr val="0096FF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BDB24490-08CE-2E6F-AF9C-9700D3F920F1}"/>
                    </a:ext>
                  </a:extLst>
                </p:cNvPr>
                <p:cNvSpPr txBox="1"/>
                <p:nvPr/>
              </p:nvSpPr>
              <p:spPr>
                <a:xfrm>
                  <a:off x="6431973" y="1517074"/>
                  <a:ext cx="30405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BDB24490-08CE-2E6F-AF9C-9700D3F920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31973" y="1517074"/>
                  <a:ext cx="304058" cy="276999"/>
                </a:xfrm>
                <a:prstGeom prst="rect">
                  <a:avLst/>
                </a:prstGeom>
                <a:blipFill>
                  <a:blip r:embed="rId35"/>
                  <a:stretch>
                    <a:fillRect l="-12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B418FF14-096D-D530-394C-BB101C554804}"/>
                    </a:ext>
                  </a:extLst>
                </p:cNvPr>
                <p:cNvSpPr txBox="1"/>
                <p:nvPr/>
              </p:nvSpPr>
              <p:spPr>
                <a:xfrm>
                  <a:off x="7602679" y="962891"/>
                  <a:ext cx="30405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B418FF14-096D-D530-394C-BB101C5548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02679" y="962891"/>
                  <a:ext cx="304058" cy="276999"/>
                </a:xfrm>
                <a:prstGeom prst="rect">
                  <a:avLst/>
                </a:prstGeom>
                <a:blipFill>
                  <a:blip r:embed="rId36"/>
                  <a:stretch>
                    <a:fillRect l="-8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9F51B453-971C-3CB6-4A2A-F9CA8807ADE8}"/>
              </a:ext>
            </a:extLst>
          </p:cNvPr>
          <p:cNvSpPr txBox="1"/>
          <p:nvPr/>
        </p:nvSpPr>
        <p:spPr>
          <a:xfrm>
            <a:off x="4948129" y="1007536"/>
            <a:ext cx="61000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 GeV on C &amp; </a:t>
            </a:r>
            <a:r>
              <a:rPr lang="en-GB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40A2F063-5B49-A3B1-66CB-E3394DFFE75F}"/>
              </a:ext>
            </a:extLst>
          </p:cNvPr>
          <p:cNvSpPr txBox="1"/>
          <p:nvPr/>
        </p:nvSpPr>
        <p:spPr>
          <a:xfrm>
            <a:off x="8912464" y="1887593"/>
            <a:ext cx="25154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latin typeface="Canela Text" pitchFamily="2" charset="0"/>
              </a:rPr>
              <a:t>CLAS12 data</a:t>
            </a:r>
          </a:p>
          <a:p>
            <a:pPr algn="r"/>
            <a:r>
              <a:rPr lang="en-GB" dirty="0">
                <a:solidFill>
                  <a:srgbClr val="0070C0"/>
                </a:solidFill>
                <a:latin typeface="Canela Text" pitchFamily="2" charset="0"/>
              </a:rPr>
              <a:t>Carbon</a:t>
            </a:r>
          </a:p>
          <a:p>
            <a:pPr algn="r"/>
            <a:r>
              <a:rPr lang="en-GB" dirty="0">
                <a:solidFill>
                  <a:srgbClr val="00B050"/>
                </a:solidFill>
                <a:latin typeface="Canela Text" pitchFamily="2" charset="0"/>
              </a:rPr>
              <a:t>Argon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61394AC-E808-3653-C5A1-658AB9FE8A68}"/>
              </a:ext>
            </a:extLst>
          </p:cNvPr>
          <p:cNvGrpSpPr/>
          <p:nvPr/>
        </p:nvGrpSpPr>
        <p:grpSpPr>
          <a:xfrm>
            <a:off x="150297" y="-23794"/>
            <a:ext cx="958911" cy="730908"/>
            <a:chOff x="5718631" y="1259950"/>
            <a:chExt cx="873957" cy="655655"/>
          </a:xfrm>
        </p:grpSpPr>
        <p:sp>
          <p:nvSpPr>
            <p:cNvPr id="3" name="Explosion 2 2">
              <a:extLst>
                <a:ext uri="{FF2B5EF4-FFF2-40B4-BE49-F238E27FC236}">
                  <a16:creationId xmlns:a16="http://schemas.microsoft.com/office/drawing/2014/main" id="{461BB4EF-E7D1-A684-DABD-5CCC40F922D7}"/>
                </a:ext>
              </a:extLst>
            </p:cNvPr>
            <p:cNvSpPr/>
            <p:nvPr/>
          </p:nvSpPr>
          <p:spPr>
            <a:xfrm>
              <a:off x="5730372" y="1259950"/>
              <a:ext cx="855601" cy="655655"/>
            </a:xfrm>
            <a:prstGeom prst="irregularSeal2">
              <a:avLst/>
            </a:prstGeom>
            <a:solidFill>
              <a:schemeClr val="accent6">
                <a:lumMod val="60000"/>
                <a:lumOff val="40000"/>
                <a:alpha val="82769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b="1" dirty="0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BDCB889-0FB5-3B07-539B-15545C8B2ECC}"/>
                </a:ext>
              </a:extLst>
            </p:cNvPr>
            <p:cNvSpPr txBox="1"/>
            <p:nvPr/>
          </p:nvSpPr>
          <p:spPr>
            <a:xfrm>
              <a:off x="5718631" y="1423241"/>
              <a:ext cx="8739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latin typeface="Candara" panose="020E0502030303020204" pitchFamily="34" charset="0"/>
                </a:rPr>
                <a:t>CLAS12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6541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F08196-8A78-D82F-E992-5A89522F7D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8419" t="9049" r="12898" b="13360"/>
          <a:stretch/>
        </p:blipFill>
        <p:spPr>
          <a:xfrm rot="5400000">
            <a:off x="1392150" y="1212234"/>
            <a:ext cx="1582209" cy="205259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6F2EF0-9A0D-1835-E85D-56EF490183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960" t="9316" r="13682" b="14102"/>
          <a:stretch/>
        </p:blipFill>
        <p:spPr>
          <a:xfrm rot="5400000">
            <a:off x="3446278" y="1222449"/>
            <a:ext cx="1566030" cy="2039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73AC49-3208-1E83-CBC6-06FB8EE8305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60" t="8975" r="13682" b="13419"/>
          <a:stretch/>
        </p:blipFill>
        <p:spPr>
          <a:xfrm rot="5400000">
            <a:off x="5489998" y="1206457"/>
            <a:ext cx="1582212" cy="20641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4B3BD3-FCCF-DE00-3819-0ABB6C812C8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960" t="8975" r="13232" b="14444"/>
          <a:stretch/>
        </p:blipFill>
        <p:spPr>
          <a:xfrm rot="5400000">
            <a:off x="7561832" y="1250502"/>
            <a:ext cx="1560828" cy="20209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0D393DC-926A-4639-BDDF-9DC66FE1903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511" t="8975" r="14131" b="14444"/>
          <a:stretch/>
        </p:blipFill>
        <p:spPr>
          <a:xfrm rot="5400000">
            <a:off x="9612987" y="1245733"/>
            <a:ext cx="1553512" cy="20231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C04951-B509-E854-392D-45E5AD568B7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960" t="8975" r="13232" b="14444"/>
          <a:stretch/>
        </p:blipFill>
        <p:spPr>
          <a:xfrm rot="5400000">
            <a:off x="1413632" y="2794374"/>
            <a:ext cx="1566028" cy="2027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2DA480D-2563-4AA9-50F8-0EB84D03EF7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060" t="8632" r="13233" b="14445"/>
          <a:stretch/>
        </p:blipFill>
        <p:spPr>
          <a:xfrm rot="5400000">
            <a:off x="3463238" y="2776219"/>
            <a:ext cx="1582211" cy="20342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2892ED5-7AC6-54E0-90D6-A25EFAD2980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8960" t="8975" r="13682" b="14445"/>
          <a:stretch/>
        </p:blipFill>
        <p:spPr>
          <a:xfrm rot="5400000">
            <a:off x="5517246" y="2786138"/>
            <a:ext cx="1560241" cy="20319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643CA55-34CE-3D45-5584-D48A14EE096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9362" t="8632" r="13232" b="14445"/>
          <a:stretch/>
        </p:blipFill>
        <p:spPr>
          <a:xfrm rot="5400000">
            <a:off x="7572020" y="2793464"/>
            <a:ext cx="1554726" cy="203255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E1E5584-5F20-1506-DBE8-6A21AB9F8C2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9409" t="8632" r="13682" b="14445"/>
          <a:stretch/>
        </p:blipFill>
        <p:spPr>
          <a:xfrm rot="5400000">
            <a:off x="9626183" y="2796804"/>
            <a:ext cx="1549073" cy="20382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A279381-7D24-9F35-5370-E100F7806BE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8960" t="8975" r="13682" b="14445"/>
          <a:stretch/>
        </p:blipFill>
        <p:spPr>
          <a:xfrm rot="5400000">
            <a:off x="1403195" y="4358781"/>
            <a:ext cx="1566031" cy="203947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3D1489F-314E-8534-B87C-C0958D7CCDF2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8238" t="9518" r="14231" b="14644"/>
          <a:stretch/>
        </p:blipFill>
        <p:spPr>
          <a:xfrm rot="5400000">
            <a:off x="3457670" y="4354918"/>
            <a:ext cx="1564803" cy="201361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D6535A7-6ADD-2B7A-FE6D-4724C386C594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7919" t="9527" r="13911" b="13951"/>
          <a:stretch/>
        </p:blipFill>
        <p:spPr>
          <a:xfrm rot="5400000">
            <a:off x="5492966" y="4352513"/>
            <a:ext cx="1576141" cy="202975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A7F2556-614B-C4CC-DA6A-4D898CA5F051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8590" t="9917" r="13621" b="14044"/>
          <a:stretch/>
        </p:blipFill>
        <p:spPr>
          <a:xfrm rot="5400000">
            <a:off x="7547486" y="4370240"/>
            <a:ext cx="1565861" cy="201361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C6E3EC0-4BE9-1C6F-6055-5E942C239260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8471" t="9085" r="13113" b="13990"/>
          <a:stretch/>
        </p:blipFill>
        <p:spPr>
          <a:xfrm rot="5400000">
            <a:off x="9597656" y="4358511"/>
            <a:ext cx="1584920" cy="204538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F176ABE-64D7-27EF-CB42-F411C6506A4C}"/>
              </a:ext>
            </a:extLst>
          </p:cNvPr>
          <p:cNvSpPr txBox="1"/>
          <p:nvPr/>
        </p:nvSpPr>
        <p:spPr>
          <a:xfrm>
            <a:off x="821590" y="1427642"/>
            <a:ext cx="466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Canela Text" pitchFamily="2" charset="0"/>
              </a:rPr>
              <a:t>250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ED3909D-1788-4767-D2E6-7883189A3824}"/>
              </a:ext>
            </a:extLst>
          </p:cNvPr>
          <p:cNvSpPr txBox="1"/>
          <p:nvPr/>
        </p:nvSpPr>
        <p:spPr>
          <a:xfrm>
            <a:off x="821590" y="1964179"/>
            <a:ext cx="4395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Canela Text" pitchFamily="2" charset="0"/>
              </a:rPr>
              <a:t>150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1F09827-83C7-D195-5573-7A76B8B1C010}"/>
              </a:ext>
            </a:extLst>
          </p:cNvPr>
          <p:cNvSpPr txBox="1"/>
          <p:nvPr/>
        </p:nvSpPr>
        <p:spPr>
          <a:xfrm>
            <a:off x="821590" y="2535679"/>
            <a:ext cx="4251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Canela Text" pitchFamily="2" charset="0"/>
              </a:rPr>
              <a:t> 50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BE066DD-61A3-CBE5-2E54-9FA435D1F464}"/>
              </a:ext>
            </a:extLst>
          </p:cNvPr>
          <p:cNvSpPr txBox="1"/>
          <p:nvPr/>
        </p:nvSpPr>
        <p:spPr>
          <a:xfrm>
            <a:off x="809022" y="3005419"/>
            <a:ext cx="466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Canela Text" pitchFamily="2" charset="0"/>
              </a:rPr>
              <a:t>250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8EE4FBB-34C0-8081-D8C3-F274E086F705}"/>
              </a:ext>
            </a:extLst>
          </p:cNvPr>
          <p:cNvSpPr txBox="1"/>
          <p:nvPr/>
        </p:nvSpPr>
        <p:spPr>
          <a:xfrm>
            <a:off x="809022" y="3541956"/>
            <a:ext cx="4395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Canela Text" pitchFamily="2" charset="0"/>
              </a:rPr>
              <a:t>150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6680108-6984-4EC2-D0BD-BF73540716E4}"/>
              </a:ext>
            </a:extLst>
          </p:cNvPr>
          <p:cNvSpPr txBox="1"/>
          <p:nvPr/>
        </p:nvSpPr>
        <p:spPr>
          <a:xfrm>
            <a:off x="809022" y="4113456"/>
            <a:ext cx="4251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Canela Text" pitchFamily="2" charset="0"/>
              </a:rPr>
              <a:t> 50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4347077-9286-CB53-6E6D-F09B79793843}"/>
              </a:ext>
            </a:extLst>
          </p:cNvPr>
          <p:cNvSpPr txBox="1"/>
          <p:nvPr/>
        </p:nvSpPr>
        <p:spPr>
          <a:xfrm>
            <a:off x="774292" y="4572664"/>
            <a:ext cx="466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Canela Text" pitchFamily="2" charset="0"/>
              </a:rPr>
              <a:t>250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A7DB72F-B951-620A-E3A6-F8FC3AF7C379}"/>
              </a:ext>
            </a:extLst>
          </p:cNvPr>
          <p:cNvSpPr txBox="1"/>
          <p:nvPr/>
        </p:nvSpPr>
        <p:spPr>
          <a:xfrm>
            <a:off x="774292" y="5109201"/>
            <a:ext cx="4395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Canela Text" pitchFamily="2" charset="0"/>
              </a:rPr>
              <a:t>150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5DFB800-CD90-BD35-E501-A3882C4EF9CA}"/>
              </a:ext>
            </a:extLst>
          </p:cNvPr>
          <p:cNvSpPr txBox="1"/>
          <p:nvPr/>
        </p:nvSpPr>
        <p:spPr>
          <a:xfrm>
            <a:off x="774292" y="5680701"/>
            <a:ext cx="4251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Canela Text" pitchFamily="2" charset="0"/>
              </a:rPr>
              <a:t> 50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E4CC051-1960-6A1C-32B2-DD4C80DEA1E6}"/>
              </a:ext>
            </a:extLst>
          </p:cNvPr>
          <p:cNvSpPr txBox="1"/>
          <p:nvPr/>
        </p:nvSpPr>
        <p:spPr>
          <a:xfrm>
            <a:off x="1023592" y="6083204"/>
            <a:ext cx="3545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Canela Text" pitchFamily="2" charset="0"/>
              </a:rPr>
              <a:t> 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DBEC865-F6F8-0CBF-A97A-7FF5C85048CC}"/>
              </a:ext>
            </a:extLst>
          </p:cNvPr>
          <p:cNvSpPr txBox="1"/>
          <p:nvPr/>
        </p:nvSpPr>
        <p:spPr>
          <a:xfrm>
            <a:off x="1613891" y="6089978"/>
            <a:ext cx="5277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Canela Text" pitchFamily="2" charset="0"/>
              </a:rPr>
              <a:t> 0.6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0E94281-474F-E029-651D-42EA6D01EC24}"/>
              </a:ext>
            </a:extLst>
          </p:cNvPr>
          <p:cNvSpPr txBox="1"/>
          <p:nvPr/>
        </p:nvSpPr>
        <p:spPr>
          <a:xfrm>
            <a:off x="2346016" y="6084843"/>
            <a:ext cx="450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Canela Text" pitchFamily="2" charset="0"/>
              </a:rPr>
              <a:t> 1.2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FDE8A8F-35A1-BD8B-2219-4B67E24C7284}"/>
              </a:ext>
            </a:extLst>
          </p:cNvPr>
          <p:cNvSpPr txBox="1"/>
          <p:nvPr/>
        </p:nvSpPr>
        <p:spPr>
          <a:xfrm>
            <a:off x="3093682" y="6070507"/>
            <a:ext cx="3545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Canela Text" pitchFamily="2" charset="0"/>
              </a:rPr>
              <a:t> 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11DE61E-B5A8-FBB7-3E42-71D050193097}"/>
              </a:ext>
            </a:extLst>
          </p:cNvPr>
          <p:cNvSpPr txBox="1"/>
          <p:nvPr/>
        </p:nvSpPr>
        <p:spPr>
          <a:xfrm>
            <a:off x="3685397" y="6070507"/>
            <a:ext cx="5277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Canela Text" pitchFamily="2" charset="0"/>
              </a:rPr>
              <a:t> 0.6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638810B-0FCD-9704-5F35-9DDB83E6BB09}"/>
              </a:ext>
            </a:extLst>
          </p:cNvPr>
          <p:cNvSpPr txBox="1"/>
          <p:nvPr/>
        </p:nvSpPr>
        <p:spPr>
          <a:xfrm>
            <a:off x="4408473" y="6048699"/>
            <a:ext cx="450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Canela Text" pitchFamily="2" charset="0"/>
              </a:rPr>
              <a:t> 1.2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7EBF3CC-FA85-2239-3B3F-0CE8ED37FAE6}"/>
              </a:ext>
            </a:extLst>
          </p:cNvPr>
          <p:cNvSpPr txBox="1"/>
          <p:nvPr/>
        </p:nvSpPr>
        <p:spPr>
          <a:xfrm>
            <a:off x="5146842" y="6074744"/>
            <a:ext cx="3545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Canela Text" pitchFamily="2" charset="0"/>
              </a:rPr>
              <a:t> 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ED908EA-48FD-EE5C-397B-E3D62425E96D}"/>
              </a:ext>
            </a:extLst>
          </p:cNvPr>
          <p:cNvSpPr txBox="1"/>
          <p:nvPr/>
        </p:nvSpPr>
        <p:spPr>
          <a:xfrm>
            <a:off x="5730090" y="6079882"/>
            <a:ext cx="5277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Canela Text" pitchFamily="2" charset="0"/>
              </a:rPr>
              <a:t> 0.6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816B065-3D05-0D54-1469-84AD984D237F}"/>
              </a:ext>
            </a:extLst>
          </p:cNvPr>
          <p:cNvSpPr txBox="1"/>
          <p:nvPr/>
        </p:nvSpPr>
        <p:spPr>
          <a:xfrm>
            <a:off x="6460707" y="6053542"/>
            <a:ext cx="450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Canela Text" pitchFamily="2" charset="0"/>
              </a:rPr>
              <a:t> 1.2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AB8E30C-4D57-AB61-43CF-5F66EBED5182}"/>
              </a:ext>
            </a:extLst>
          </p:cNvPr>
          <p:cNvSpPr txBox="1"/>
          <p:nvPr/>
        </p:nvSpPr>
        <p:spPr>
          <a:xfrm>
            <a:off x="7195770" y="6070514"/>
            <a:ext cx="3545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Canela Text" pitchFamily="2" charset="0"/>
              </a:rPr>
              <a:t> 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9C466DF-19C5-E0CE-6BBC-965D6670A379}"/>
              </a:ext>
            </a:extLst>
          </p:cNvPr>
          <p:cNvSpPr txBox="1"/>
          <p:nvPr/>
        </p:nvSpPr>
        <p:spPr>
          <a:xfrm>
            <a:off x="7779710" y="6084843"/>
            <a:ext cx="5277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Canela Text" pitchFamily="2" charset="0"/>
              </a:rPr>
              <a:t> 0.6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0DF8389-396C-DDE3-47F5-7D28CD4B4427}"/>
              </a:ext>
            </a:extLst>
          </p:cNvPr>
          <p:cNvSpPr txBox="1"/>
          <p:nvPr/>
        </p:nvSpPr>
        <p:spPr>
          <a:xfrm>
            <a:off x="8514792" y="6058533"/>
            <a:ext cx="450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Canela Text" pitchFamily="2" charset="0"/>
              </a:rPr>
              <a:t> 1.2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164487E-EEA3-3E48-E63B-5FE5CBA1383C}"/>
              </a:ext>
            </a:extLst>
          </p:cNvPr>
          <p:cNvSpPr txBox="1"/>
          <p:nvPr/>
        </p:nvSpPr>
        <p:spPr>
          <a:xfrm>
            <a:off x="9236226" y="6070514"/>
            <a:ext cx="3545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Canela Text" pitchFamily="2" charset="0"/>
              </a:rPr>
              <a:t> 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AA902B2-7A85-5587-F05C-B3FE9464D749}"/>
              </a:ext>
            </a:extLst>
          </p:cNvPr>
          <p:cNvSpPr txBox="1"/>
          <p:nvPr/>
        </p:nvSpPr>
        <p:spPr>
          <a:xfrm>
            <a:off x="9826626" y="6083204"/>
            <a:ext cx="5277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Canela Text" pitchFamily="2" charset="0"/>
              </a:rPr>
              <a:t> 0.6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D71847B-8F2A-668B-6AC7-77BC5A4139E1}"/>
              </a:ext>
            </a:extLst>
          </p:cNvPr>
          <p:cNvSpPr txBox="1"/>
          <p:nvPr/>
        </p:nvSpPr>
        <p:spPr>
          <a:xfrm>
            <a:off x="10568877" y="6074744"/>
            <a:ext cx="450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Canela Text" pitchFamily="2" charset="0"/>
              </a:rPr>
              <a:t> 1.2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FC320DE-4617-5AED-3B32-B532441DD91F}"/>
              </a:ext>
            </a:extLst>
          </p:cNvPr>
          <p:cNvSpPr txBox="1"/>
          <p:nvPr/>
        </p:nvSpPr>
        <p:spPr>
          <a:xfrm>
            <a:off x="4553856" y="6339128"/>
            <a:ext cx="3510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Transfer [GeV]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16255CB-28EF-3BE7-FB94-0C03E23AA456}"/>
              </a:ext>
            </a:extLst>
          </p:cNvPr>
          <p:cNvSpPr txBox="1"/>
          <p:nvPr/>
        </p:nvSpPr>
        <p:spPr>
          <a:xfrm rot="16200000">
            <a:off x="-1468368" y="3465560"/>
            <a:ext cx="37523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 Section / Mott  / A</a:t>
            </a:r>
          </a:p>
        </p:txBody>
      </p:sp>
      <p:sp>
        <p:nvSpPr>
          <p:cNvPr id="63" name="Slide Number Placeholder 62">
            <a:extLst>
              <a:ext uri="{FF2B5EF4-FFF2-40B4-BE49-F238E27FC236}">
                <a16:creationId xmlns:a16="http://schemas.microsoft.com/office/drawing/2014/main" id="{0CCA00D6-576A-9292-2783-D87C46727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E384-2D2E-5247-BB5F-BCE4946B05CF}" type="slidenum">
              <a:rPr lang="en-GB" smtClean="0"/>
              <a:t>12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DBE5574A-21E3-6FC2-44AB-D0F3F59AA8B7}"/>
                  </a:ext>
                </a:extLst>
              </p:cNvPr>
              <p:cNvSpPr txBox="1"/>
              <p:nvPr/>
            </p:nvSpPr>
            <p:spPr>
              <a:xfrm>
                <a:off x="1693073" y="1480565"/>
                <a:ext cx="960570" cy="3982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sz="2000" dirty="0">
                    <a:effectLst/>
                    <a:latin typeface="Canela Text" pitchFamily="2" charset="0"/>
                  </a:rPr>
                  <a:t>=10°</a:t>
                </a:r>
                <a:endParaRPr lang="en-GB" sz="2000" dirty="0"/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DBE5574A-21E3-6FC2-44AB-D0F3F59AA8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3073" y="1480565"/>
                <a:ext cx="960570" cy="398295"/>
              </a:xfrm>
              <a:prstGeom prst="rect">
                <a:avLst/>
              </a:prstGeom>
              <a:blipFill>
                <a:blip r:embed="rId19"/>
                <a:stretch>
                  <a:fillRect t="-9375" b="-281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B332DB0F-7DBA-3633-4B53-6F73465EFFAC}"/>
                  </a:ext>
                </a:extLst>
              </p:cNvPr>
              <p:cNvSpPr txBox="1"/>
              <p:nvPr/>
            </p:nvSpPr>
            <p:spPr>
              <a:xfrm>
                <a:off x="3774058" y="1485529"/>
                <a:ext cx="960570" cy="3982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sz="2000" dirty="0">
                    <a:effectLst/>
                    <a:latin typeface="Canela Text" pitchFamily="2" charset="0"/>
                  </a:rPr>
                  <a:t>=11°</a:t>
                </a:r>
                <a:r>
                  <a:rPr lang="en-GB" sz="900" dirty="0">
                    <a:effectLst/>
                    <a:latin typeface="Canela Text" pitchFamily="2" charset="0"/>
                  </a:rPr>
                  <a:t> </a:t>
                </a:r>
                <a:endParaRPr lang="en-GB" sz="2000" dirty="0"/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B332DB0F-7DBA-3633-4B53-6F73465EFF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4058" y="1485529"/>
                <a:ext cx="960570" cy="398295"/>
              </a:xfrm>
              <a:prstGeom prst="rect">
                <a:avLst/>
              </a:prstGeom>
              <a:blipFill>
                <a:blip r:embed="rId20"/>
                <a:stretch>
                  <a:fillRect t="-9375" b="-2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14B24BE5-27A7-FD92-279E-DDFA30B331CC}"/>
                  </a:ext>
                </a:extLst>
              </p:cNvPr>
              <p:cNvSpPr txBox="1"/>
              <p:nvPr/>
            </p:nvSpPr>
            <p:spPr>
              <a:xfrm>
                <a:off x="5918122" y="1478935"/>
                <a:ext cx="960570" cy="3982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sz="2000" dirty="0">
                    <a:effectLst/>
                    <a:latin typeface="Canela Text" pitchFamily="2" charset="0"/>
                  </a:rPr>
                  <a:t>=12°</a:t>
                </a:r>
                <a:r>
                  <a:rPr lang="en-GB" sz="900" dirty="0">
                    <a:effectLst/>
                    <a:latin typeface="Canela Text" pitchFamily="2" charset="0"/>
                  </a:rPr>
                  <a:t> </a:t>
                </a:r>
                <a:endParaRPr lang="en-GB" sz="2000" dirty="0"/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14B24BE5-27A7-FD92-279E-DDFA30B331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8122" y="1478935"/>
                <a:ext cx="960570" cy="398295"/>
              </a:xfrm>
              <a:prstGeom prst="rect">
                <a:avLst/>
              </a:prstGeom>
              <a:blipFill>
                <a:blip r:embed="rId21"/>
                <a:stretch>
                  <a:fillRect t="-9375" b="-281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660210D0-385A-A4A7-0366-1DA4273FE610}"/>
                  </a:ext>
                </a:extLst>
              </p:cNvPr>
              <p:cNvSpPr txBox="1"/>
              <p:nvPr/>
            </p:nvSpPr>
            <p:spPr>
              <a:xfrm>
                <a:off x="7931054" y="1490004"/>
                <a:ext cx="960570" cy="3982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sz="2000" dirty="0">
                    <a:effectLst/>
                    <a:latin typeface="Canela Text" pitchFamily="2" charset="0"/>
                  </a:rPr>
                  <a:t>=13°</a:t>
                </a:r>
                <a:r>
                  <a:rPr lang="en-GB" sz="900" dirty="0">
                    <a:effectLst/>
                    <a:latin typeface="Canela Text" pitchFamily="2" charset="0"/>
                  </a:rPr>
                  <a:t> </a:t>
                </a:r>
                <a:endParaRPr lang="en-GB" sz="2000" dirty="0"/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660210D0-385A-A4A7-0366-1DA4273FE6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1054" y="1490004"/>
                <a:ext cx="960570" cy="398295"/>
              </a:xfrm>
              <a:prstGeom prst="rect">
                <a:avLst/>
              </a:prstGeom>
              <a:blipFill>
                <a:blip r:embed="rId22"/>
                <a:stretch>
                  <a:fillRect t="-9375" b="-2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BB569F97-04AB-BB41-D1D9-4B88DBFDEE86}"/>
                  </a:ext>
                </a:extLst>
              </p:cNvPr>
              <p:cNvSpPr txBox="1"/>
              <p:nvPr/>
            </p:nvSpPr>
            <p:spPr>
              <a:xfrm>
                <a:off x="9952010" y="1521636"/>
                <a:ext cx="960570" cy="3982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sz="2000" dirty="0">
                    <a:effectLst/>
                    <a:latin typeface="Canela Text" pitchFamily="2" charset="0"/>
                  </a:rPr>
                  <a:t>=14°</a:t>
                </a:r>
                <a:r>
                  <a:rPr lang="en-GB" sz="900" dirty="0">
                    <a:effectLst/>
                    <a:latin typeface="Canela Text" pitchFamily="2" charset="0"/>
                  </a:rPr>
                  <a:t> </a:t>
                </a:r>
                <a:endParaRPr lang="en-GB" sz="2000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BB569F97-04AB-BB41-D1D9-4B88DBFDEE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2010" y="1521636"/>
                <a:ext cx="960570" cy="398295"/>
              </a:xfrm>
              <a:prstGeom prst="rect">
                <a:avLst/>
              </a:prstGeom>
              <a:blipFill>
                <a:blip r:embed="rId23"/>
                <a:stretch>
                  <a:fillRect t="-9375" b="-2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08B77818-8916-9A1A-2B38-BBD88FA24CB4}"/>
                  </a:ext>
                </a:extLst>
              </p:cNvPr>
              <p:cNvSpPr txBox="1"/>
              <p:nvPr/>
            </p:nvSpPr>
            <p:spPr>
              <a:xfrm>
                <a:off x="1714086" y="3036951"/>
                <a:ext cx="960570" cy="3982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sz="2000" dirty="0">
                    <a:effectLst/>
                    <a:latin typeface="Canela Text" pitchFamily="2" charset="0"/>
                  </a:rPr>
                  <a:t>=15°</a:t>
                </a:r>
                <a:endParaRPr lang="en-GB" sz="2000" dirty="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08B77818-8916-9A1A-2B38-BBD88FA24C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086" y="3036951"/>
                <a:ext cx="960570" cy="398295"/>
              </a:xfrm>
              <a:prstGeom prst="rect">
                <a:avLst/>
              </a:prstGeom>
              <a:blipFill>
                <a:blip r:embed="rId24"/>
                <a:stretch>
                  <a:fillRect t="-9375" b="-2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5E562803-F555-65BA-DA35-12B6146B1D74}"/>
                  </a:ext>
                </a:extLst>
              </p:cNvPr>
              <p:cNvSpPr txBox="1"/>
              <p:nvPr/>
            </p:nvSpPr>
            <p:spPr>
              <a:xfrm>
                <a:off x="3774058" y="3028601"/>
                <a:ext cx="960570" cy="3982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sz="2000" dirty="0">
                    <a:effectLst/>
                    <a:latin typeface="Canela Text" pitchFamily="2" charset="0"/>
                  </a:rPr>
                  <a:t>=16°</a:t>
                </a:r>
                <a:r>
                  <a:rPr lang="en-GB" sz="900" dirty="0">
                    <a:effectLst/>
                    <a:latin typeface="Canela Text" pitchFamily="2" charset="0"/>
                  </a:rPr>
                  <a:t> </a:t>
                </a:r>
                <a:endParaRPr lang="en-GB" sz="2000" dirty="0"/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5E562803-F555-65BA-DA35-12B6146B1D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4058" y="3028601"/>
                <a:ext cx="960570" cy="398295"/>
              </a:xfrm>
              <a:prstGeom prst="rect">
                <a:avLst/>
              </a:prstGeom>
              <a:blipFill>
                <a:blip r:embed="rId25"/>
                <a:stretch>
                  <a:fillRect t="-9375" b="-281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E0225355-F888-7165-4C1B-4729677F328B}"/>
                  </a:ext>
                </a:extLst>
              </p:cNvPr>
              <p:cNvSpPr txBox="1"/>
              <p:nvPr/>
            </p:nvSpPr>
            <p:spPr>
              <a:xfrm>
                <a:off x="5854296" y="3036950"/>
                <a:ext cx="960570" cy="3982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sz="2000" dirty="0">
                    <a:effectLst/>
                    <a:latin typeface="Canela Text" pitchFamily="2" charset="0"/>
                  </a:rPr>
                  <a:t>=17°</a:t>
                </a:r>
                <a:r>
                  <a:rPr lang="en-GB" sz="900" dirty="0">
                    <a:effectLst/>
                    <a:latin typeface="Canela Text" pitchFamily="2" charset="0"/>
                  </a:rPr>
                  <a:t> </a:t>
                </a:r>
                <a:endParaRPr lang="en-GB" sz="2000" dirty="0"/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E0225355-F888-7165-4C1B-4729677F32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4296" y="3036950"/>
                <a:ext cx="960570" cy="398295"/>
              </a:xfrm>
              <a:prstGeom prst="rect">
                <a:avLst/>
              </a:prstGeom>
              <a:blipFill>
                <a:blip r:embed="rId26"/>
                <a:stretch>
                  <a:fillRect t="-9375" b="-2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E4DBB8A1-C3FE-ED9D-450E-64FE70A5F190}"/>
                  </a:ext>
                </a:extLst>
              </p:cNvPr>
              <p:cNvSpPr txBox="1"/>
              <p:nvPr/>
            </p:nvSpPr>
            <p:spPr>
              <a:xfrm>
                <a:off x="7867180" y="3046699"/>
                <a:ext cx="960570" cy="3982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sz="2000" dirty="0">
                    <a:effectLst/>
                    <a:latin typeface="Canela Text" pitchFamily="2" charset="0"/>
                  </a:rPr>
                  <a:t>=18°</a:t>
                </a:r>
                <a:r>
                  <a:rPr lang="en-GB" sz="900" dirty="0">
                    <a:effectLst/>
                    <a:latin typeface="Canela Text" pitchFamily="2" charset="0"/>
                  </a:rPr>
                  <a:t> </a:t>
                </a:r>
                <a:endParaRPr lang="en-GB" sz="2000" dirty="0"/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E4DBB8A1-C3FE-ED9D-450E-64FE70A5F1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7180" y="3046699"/>
                <a:ext cx="960570" cy="398295"/>
              </a:xfrm>
              <a:prstGeom prst="rect">
                <a:avLst/>
              </a:prstGeom>
              <a:blipFill>
                <a:blip r:embed="rId27"/>
                <a:stretch>
                  <a:fillRect t="-9375" b="-2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CFF5AC02-BD29-F6D3-1694-086B3FE58D14}"/>
                  </a:ext>
                </a:extLst>
              </p:cNvPr>
              <p:cNvSpPr txBox="1"/>
              <p:nvPr/>
            </p:nvSpPr>
            <p:spPr>
              <a:xfrm>
                <a:off x="9945148" y="3068988"/>
                <a:ext cx="960570" cy="3982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sz="2000" dirty="0">
                    <a:effectLst/>
                    <a:latin typeface="Canela Text" pitchFamily="2" charset="0"/>
                  </a:rPr>
                  <a:t>=19°</a:t>
                </a:r>
                <a:r>
                  <a:rPr lang="en-GB" sz="900" dirty="0">
                    <a:effectLst/>
                    <a:latin typeface="Canela Text" pitchFamily="2" charset="0"/>
                  </a:rPr>
                  <a:t> </a:t>
                </a:r>
                <a:endParaRPr lang="en-GB" sz="2000" dirty="0"/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CFF5AC02-BD29-F6D3-1694-086B3FE58D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5148" y="3068988"/>
                <a:ext cx="960570" cy="398295"/>
              </a:xfrm>
              <a:prstGeom prst="rect">
                <a:avLst/>
              </a:prstGeom>
              <a:blipFill>
                <a:blip r:embed="rId28"/>
                <a:stretch>
                  <a:fillRect t="-6061" b="-242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3F3506F4-9DBA-3380-97EF-E6522B0F43B5}"/>
                  </a:ext>
                </a:extLst>
              </p:cNvPr>
              <p:cNvSpPr txBox="1"/>
              <p:nvPr/>
            </p:nvSpPr>
            <p:spPr>
              <a:xfrm>
                <a:off x="1702969" y="4666658"/>
                <a:ext cx="960570" cy="3982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sz="2000" dirty="0">
                    <a:effectLst/>
                    <a:latin typeface="Canela Text" pitchFamily="2" charset="0"/>
                  </a:rPr>
                  <a:t>=20°</a:t>
                </a:r>
                <a:r>
                  <a:rPr lang="en-GB" sz="900" dirty="0">
                    <a:effectLst/>
                    <a:latin typeface="Canela Text" pitchFamily="2" charset="0"/>
                  </a:rPr>
                  <a:t> </a:t>
                </a:r>
                <a:endParaRPr lang="en-GB" sz="2000" dirty="0"/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3F3506F4-9DBA-3380-97EF-E6522B0F43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2969" y="4666658"/>
                <a:ext cx="960570" cy="398295"/>
              </a:xfrm>
              <a:prstGeom prst="rect">
                <a:avLst/>
              </a:prstGeom>
              <a:blipFill>
                <a:blip r:embed="rId29"/>
                <a:stretch>
                  <a:fillRect t="-9375" r="-2597" b="-281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AD4C6AAB-E468-4343-8E15-06A31DC51F30}"/>
                  </a:ext>
                </a:extLst>
              </p:cNvPr>
              <p:cNvSpPr txBox="1"/>
              <p:nvPr/>
            </p:nvSpPr>
            <p:spPr>
              <a:xfrm>
                <a:off x="3778257" y="4681379"/>
                <a:ext cx="960570" cy="3982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sz="2000" dirty="0">
                    <a:effectLst/>
                    <a:latin typeface="Canela Text" pitchFamily="2" charset="0"/>
                  </a:rPr>
                  <a:t>=21°</a:t>
                </a:r>
                <a:r>
                  <a:rPr lang="en-GB" sz="900" dirty="0">
                    <a:effectLst/>
                    <a:latin typeface="Canela Text" pitchFamily="2" charset="0"/>
                  </a:rPr>
                  <a:t> </a:t>
                </a:r>
                <a:endParaRPr lang="en-GB" sz="2000" dirty="0"/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AD4C6AAB-E468-4343-8E15-06A31DC51F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8257" y="4681379"/>
                <a:ext cx="960570" cy="398295"/>
              </a:xfrm>
              <a:prstGeom prst="rect">
                <a:avLst/>
              </a:prstGeom>
              <a:blipFill>
                <a:blip r:embed="rId30"/>
                <a:stretch>
                  <a:fillRect t="-9375" b="-281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E12374B1-06DB-3421-5E50-4479252ACDE5}"/>
                  </a:ext>
                </a:extLst>
              </p:cNvPr>
              <p:cNvSpPr txBox="1"/>
              <p:nvPr/>
            </p:nvSpPr>
            <p:spPr>
              <a:xfrm>
                <a:off x="5854621" y="4665156"/>
                <a:ext cx="960570" cy="3982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sz="2000" dirty="0">
                    <a:effectLst/>
                    <a:latin typeface="Canela Text" pitchFamily="2" charset="0"/>
                  </a:rPr>
                  <a:t>=22°</a:t>
                </a:r>
                <a:r>
                  <a:rPr lang="en-GB" sz="900" dirty="0">
                    <a:effectLst/>
                    <a:latin typeface="Canela Text" pitchFamily="2" charset="0"/>
                  </a:rPr>
                  <a:t> </a:t>
                </a:r>
                <a:endParaRPr lang="en-GB" sz="2000" dirty="0"/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E12374B1-06DB-3421-5E50-4479252ACD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4621" y="4665156"/>
                <a:ext cx="960570" cy="398295"/>
              </a:xfrm>
              <a:prstGeom prst="rect">
                <a:avLst/>
              </a:prstGeom>
              <a:blipFill>
                <a:blip r:embed="rId31"/>
                <a:stretch>
                  <a:fillRect t="-9375" b="-281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8A08E02A-BF09-A6E5-68A2-80CDF4B98154}"/>
                  </a:ext>
                </a:extLst>
              </p:cNvPr>
              <p:cNvSpPr txBox="1"/>
              <p:nvPr/>
            </p:nvSpPr>
            <p:spPr>
              <a:xfrm>
                <a:off x="7884378" y="4659883"/>
                <a:ext cx="960570" cy="3982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sz="2000" dirty="0">
                    <a:effectLst/>
                    <a:latin typeface="Canela Text" pitchFamily="2" charset="0"/>
                  </a:rPr>
                  <a:t>=23°</a:t>
                </a:r>
                <a:r>
                  <a:rPr lang="en-GB" sz="900" dirty="0">
                    <a:effectLst/>
                    <a:latin typeface="Canela Text" pitchFamily="2" charset="0"/>
                  </a:rPr>
                  <a:t> </a:t>
                </a:r>
                <a:endParaRPr lang="en-GB" sz="2000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8A08E02A-BF09-A6E5-68A2-80CDF4B981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4378" y="4659883"/>
                <a:ext cx="960570" cy="398295"/>
              </a:xfrm>
              <a:prstGeom prst="rect">
                <a:avLst/>
              </a:prstGeom>
              <a:blipFill>
                <a:blip r:embed="rId32"/>
                <a:stretch>
                  <a:fillRect t="-6061" b="-242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6C4FDA1A-9527-28A6-D542-2A57C31F721B}"/>
                  </a:ext>
                </a:extLst>
              </p:cNvPr>
              <p:cNvSpPr txBox="1"/>
              <p:nvPr/>
            </p:nvSpPr>
            <p:spPr>
              <a:xfrm>
                <a:off x="9955369" y="4666658"/>
                <a:ext cx="960570" cy="3982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sz="2000" dirty="0">
                    <a:effectLst/>
                    <a:latin typeface="Canela Text" pitchFamily="2" charset="0"/>
                  </a:rPr>
                  <a:t>=24°</a:t>
                </a:r>
                <a:r>
                  <a:rPr lang="en-GB" sz="900" dirty="0">
                    <a:effectLst/>
                    <a:latin typeface="Canela Text" pitchFamily="2" charset="0"/>
                  </a:rPr>
                  <a:t> </a:t>
                </a:r>
                <a:endParaRPr lang="en-GB" sz="2000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6C4FDA1A-9527-28A6-D542-2A57C31F72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5369" y="4666658"/>
                <a:ext cx="960570" cy="398295"/>
              </a:xfrm>
              <a:prstGeom prst="rect">
                <a:avLst/>
              </a:prstGeom>
              <a:blipFill>
                <a:blip r:embed="rId33"/>
                <a:stretch>
                  <a:fillRect t="-9375" r="-1299" b="-281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TextBox 82">
            <a:extLst>
              <a:ext uri="{FF2B5EF4-FFF2-40B4-BE49-F238E27FC236}">
                <a16:creationId xmlns:a16="http://schemas.microsoft.com/office/drawing/2014/main" id="{52DBB703-BA3B-E3E9-9CB6-426CB2D5EFE3}"/>
              </a:ext>
            </a:extLst>
          </p:cNvPr>
          <p:cNvSpPr txBox="1"/>
          <p:nvPr/>
        </p:nvSpPr>
        <p:spPr>
          <a:xfrm rot="19677447">
            <a:off x="1212189" y="2029414"/>
            <a:ext cx="1925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8E1BA79-6B8B-4D7B-99DA-A7FEE7B460B5}"/>
              </a:ext>
            </a:extLst>
          </p:cNvPr>
          <p:cNvSpPr txBox="1"/>
          <p:nvPr/>
        </p:nvSpPr>
        <p:spPr>
          <a:xfrm rot="19677447">
            <a:off x="3292273" y="2048257"/>
            <a:ext cx="1925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F7A8D34-04B8-B1C1-F768-D0A52F27EFA9}"/>
              </a:ext>
            </a:extLst>
          </p:cNvPr>
          <p:cNvSpPr txBox="1"/>
          <p:nvPr/>
        </p:nvSpPr>
        <p:spPr>
          <a:xfrm rot="19677447">
            <a:off x="5358199" y="2034668"/>
            <a:ext cx="1925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FC61C3F-4B47-FA8B-8C02-FCD84B0A583A}"/>
              </a:ext>
            </a:extLst>
          </p:cNvPr>
          <p:cNvSpPr txBox="1"/>
          <p:nvPr/>
        </p:nvSpPr>
        <p:spPr>
          <a:xfrm rot="19677447">
            <a:off x="7387233" y="2037488"/>
            <a:ext cx="1925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5EE05DE-7500-AE86-4B53-9DD38F2680C2}"/>
              </a:ext>
            </a:extLst>
          </p:cNvPr>
          <p:cNvSpPr txBox="1"/>
          <p:nvPr/>
        </p:nvSpPr>
        <p:spPr>
          <a:xfrm rot="19677447">
            <a:off x="9437826" y="2088223"/>
            <a:ext cx="1925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DED3AF1B-0540-2E55-9D52-405A04BCFC47}"/>
              </a:ext>
            </a:extLst>
          </p:cNvPr>
          <p:cNvSpPr txBox="1"/>
          <p:nvPr/>
        </p:nvSpPr>
        <p:spPr>
          <a:xfrm rot="19677447">
            <a:off x="1227546" y="3604746"/>
            <a:ext cx="1925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9DF8133-1E79-5377-289F-2A6869F2B220}"/>
              </a:ext>
            </a:extLst>
          </p:cNvPr>
          <p:cNvSpPr txBox="1"/>
          <p:nvPr/>
        </p:nvSpPr>
        <p:spPr>
          <a:xfrm rot="19677447">
            <a:off x="3351371" y="3540739"/>
            <a:ext cx="1925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66D5F48F-4913-252A-5CCE-6FC4353D33C3}"/>
              </a:ext>
            </a:extLst>
          </p:cNvPr>
          <p:cNvSpPr txBox="1"/>
          <p:nvPr/>
        </p:nvSpPr>
        <p:spPr>
          <a:xfrm rot="19677447">
            <a:off x="5317754" y="3593334"/>
            <a:ext cx="1925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B5E72345-4022-8F2D-5283-3E3C8A0251DA}"/>
              </a:ext>
            </a:extLst>
          </p:cNvPr>
          <p:cNvSpPr txBox="1"/>
          <p:nvPr/>
        </p:nvSpPr>
        <p:spPr>
          <a:xfrm rot="19677447">
            <a:off x="7332509" y="3644416"/>
            <a:ext cx="1925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630DF61B-7108-EFBE-6A06-F99BBCF28CE9}"/>
              </a:ext>
            </a:extLst>
          </p:cNvPr>
          <p:cNvSpPr txBox="1"/>
          <p:nvPr/>
        </p:nvSpPr>
        <p:spPr>
          <a:xfrm rot="19677447">
            <a:off x="9365066" y="3629982"/>
            <a:ext cx="1925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2F3BCC6-1F52-5F42-E828-82AE4CCFB811}"/>
              </a:ext>
            </a:extLst>
          </p:cNvPr>
          <p:cNvSpPr txBox="1"/>
          <p:nvPr/>
        </p:nvSpPr>
        <p:spPr>
          <a:xfrm rot="19677447">
            <a:off x="9468570" y="5161763"/>
            <a:ext cx="1925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4369A09-9280-C6FF-4430-FFE4425AC331}"/>
              </a:ext>
            </a:extLst>
          </p:cNvPr>
          <p:cNvSpPr txBox="1"/>
          <p:nvPr/>
        </p:nvSpPr>
        <p:spPr>
          <a:xfrm rot="19677447">
            <a:off x="7359171" y="5238056"/>
            <a:ext cx="1925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62F8182-8342-0691-B609-269F3C5D9656}"/>
              </a:ext>
            </a:extLst>
          </p:cNvPr>
          <p:cNvSpPr txBox="1"/>
          <p:nvPr/>
        </p:nvSpPr>
        <p:spPr>
          <a:xfrm rot="19677447">
            <a:off x="5250881" y="5230462"/>
            <a:ext cx="1925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8F4F444-9F3F-4597-88C5-5CC4C289B06E}"/>
              </a:ext>
            </a:extLst>
          </p:cNvPr>
          <p:cNvSpPr txBox="1"/>
          <p:nvPr/>
        </p:nvSpPr>
        <p:spPr>
          <a:xfrm rot="19677447">
            <a:off x="3242330" y="5234206"/>
            <a:ext cx="1925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539DB225-AC45-3195-BAA9-751765EB544B}"/>
              </a:ext>
            </a:extLst>
          </p:cNvPr>
          <p:cNvSpPr txBox="1"/>
          <p:nvPr/>
        </p:nvSpPr>
        <p:spPr>
          <a:xfrm rot="19677447">
            <a:off x="1216824" y="5168204"/>
            <a:ext cx="1925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E40E47C3-ACB0-949A-E2A0-E9C9050C3088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0724451" y="172510"/>
            <a:ext cx="1217777" cy="1765367"/>
          </a:xfrm>
          <a:prstGeom prst="rect">
            <a:avLst/>
          </a:prstGeom>
        </p:spPr>
      </p:pic>
      <p:grpSp>
        <p:nvGrpSpPr>
          <p:cNvPr id="109" name="Group 108">
            <a:extLst>
              <a:ext uri="{FF2B5EF4-FFF2-40B4-BE49-F238E27FC236}">
                <a16:creationId xmlns:a16="http://schemas.microsoft.com/office/drawing/2014/main" id="{9F208DB2-5049-A406-1572-916CCC0F18B2}"/>
              </a:ext>
            </a:extLst>
          </p:cNvPr>
          <p:cNvGrpSpPr/>
          <p:nvPr/>
        </p:nvGrpSpPr>
        <p:grpSpPr>
          <a:xfrm>
            <a:off x="0" y="0"/>
            <a:ext cx="1898230" cy="1516685"/>
            <a:chOff x="6219212" y="765126"/>
            <a:chExt cx="1898230" cy="1516685"/>
          </a:xfrm>
        </p:grpSpPr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6CBF368E-8747-C613-1E4F-2CEBAC7A96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86098" y="1396004"/>
              <a:ext cx="972000" cy="88580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solidFill>
                    <a:schemeClr val="tx1"/>
                  </a:solidFill>
                  <a:latin typeface="Canela Text" pitchFamily="2" charset="0"/>
                </a:rPr>
                <a:t>Ar</a:t>
              </a:r>
              <a:endParaRPr lang="en-GB" sz="2800" dirty="0">
                <a:solidFill>
                  <a:schemeClr val="tx1"/>
                </a:solidFill>
                <a:latin typeface="Canela Text" pitchFamily="2" charset="0"/>
              </a:endParaRPr>
            </a:p>
          </p:txBody>
        </p: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8D8363F4-FE98-742B-3F68-1AA363C721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12861" y="765126"/>
              <a:ext cx="404581" cy="672812"/>
            </a:xfrm>
            <a:prstGeom prst="straightConnector1">
              <a:avLst/>
            </a:prstGeom>
            <a:ln w="38100">
              <a:solidFill>
                <a:srgbClr val="0096FF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D1834281-7EB3-3597-4977-59FE802EC070}"/>
                </a:ext>
              </a:extLst>
            </p:cNvPr>
            <p:cNvCxnSpPr>
              <a:cxnSpLocks/>
              <a:endCxn id="110" idx="2"/>
            </p:cNvCxnSpPr>
            <p:nvPr/>
          </p:nvCxnSpPr>
          <p:spPr>
            <a:xfrm>
              <a:off x="6219212" y="1838907"/>
              <a:ext cx="766886" cy="1"/>
            </a:xfrm>
            <a:prstGeom prst="straightConnector1">
              <a:avLst/>
            </a:prstGeom>
            <a:ln w="38100">
              <a:solidFill>
                <a:srgbClr val="0096FF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BDB24490-08CE-2E6F-AF9C-9700D3F920F1}"/>
                    </a:ext>
                  </a:extLst>
                </p:cNvPr>
                <p:cNvSpPr txBox="1"/>
                <p:nvPr/>
              </p:nvSpPr>
              <p:spPr>
                <a:xfrm>
                  <a:off x="6431973" y="1517074"/>
                  <a:ext cx="30405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BDB24490-08CE-2E6F-AF9C-9700D3F920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31973" y="1517074"/>
                  <a:ext cx="304058" cy="276999"/>
                </a:xfrm>
                <a:prstGeom prst="rect">
                  <a:avLst/>
                </a:prstGeom>
                <a:blipFill>
                  <a:blip r:embed="rId35"/>
                  <a:stretch>
                    <a:fillRect l="-12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B418FF14-096D-D530-394C-BB101C554804}"/>
                    </a:ext>
                  </a:extLst>
                </p:cNvPr>
                <p:cNvSpPr txBox="1"/>
                <p:nvPr/>
              </p:nvSpPr>
              <p:spPr>
                <a:xfrm>
                  <a:off x="7602679" y="962891"/>
                  <a:ext cx="30405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B418FF14-096D-D530-394C-BB101C5548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02679" y="962891"/>
                  <a:ext cx="304058" cy="276999"/>
                </a:xfrm>
                <a:prstGeom prst="rect">
                  <a:avLst/>
                </a:prstGeom>
                <a:blipFill>
                  <a:blip r:embed="rId36"/>
                  <a:stretch>
                    <a:fillRect l="-8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DFFD725-0A00-4291-96C9-58FA57599F0D}"/>
              </a:ext>
            </a:extLst>
          </p:cNvPr>
          <p:cNvSpPr/>
          <p:nvPr/>
        </p:nvSpPr>
        <p:spPr>
          <a:xfrm>
            <a:off x="1218383" y="1478617"/>
            <a:ext cx="1992113" cy="1503676"/>
          </a:xfrm>
          <a:prstGeom prst="rect">
            <a:avLst/>
          </a:prstGeom>
          <a:solidFill>
            <a:srgbClr val="73FEFF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70C0"/>
                </a:solidFill>
                <a:latin typeface="Canela Text" pitchFamily="2" charset="0"/>
              </a:rPr>
              <a:t>QEL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AACDF7-FBF6-F712-C000-9C077E6985DF}"/>
              </a:ext>
            </a:extLst>
          </p:cNvPr>
          <p:cNvSpPr/>
          <p:nvPr/>
        </p:nvSpPr>
        <p:spPr>
          <a:xfrm>
            <a:off x="5296833" y="3051554"/>
            <a:ext cx="1992113" cy="1503676"/>
          </a:xfrm>
          <a:prstGeom prst="rect">
            <a:avLst/>
          </a:prstGeom>
          <a:solidFill>
            <a:schemeClr val="accent3">
              <a:lumMod val="60000"/>
              <a:lumOff val="40000"/>
              <a:alpha val="1686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Canela Text" pitchFamily="2" charset="0"/>
              </a:rPr>
              <a:t>RES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CA0E1E8-691F-21EB-CE47-B2AC105B1D50}"/>
              </a:ext>
            </a:extLst>
          </p:cNvPr>
          <p:cNvSpPr/>
          <p:nvPr/>
        </p:nvSpPr>
        <p:spPr>
          <a:xfrm>
            <a:off x="9412419" y="4626503"/>
            <a:ext cx="1992113" cy="1503676"/>
          </a:xfrm>
          <a:prstGeom prst="rect">
            <a:avLst/>
          </a:prstGeom>
          <a:solidFill>
            <a:srgbClr val="FFC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accent2"/>
                </a:solidFill>
                <a:latin typeface="Canela Text" pitchFamily="2" charset="0"/>
              </a:rPr>
              <a:t>DIS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FFDC8A-D10D-6C2F-5E68-4E086742DBBE}"/>
              </a:ext>
            </a:extLst>
          </p:cNvPr>
          <p:cNvSpPr txBox="1"/>
          <p:nvPr/>
        </p:nvSpPr>
        <p:spPr>
          <a:xfrm>
            <a:off x="1792748" y="1154439"/>
            <a:ext cx="13580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Canela Text" pitchFamily="2" charset="0"/>
              </a:rPr>
              <a:t>Dominated by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2E87E9-DC4A-7972-839F-491B2D21A2A9}"/>
              </a:ext>
            </a:extLst>
          </p:cNvPr>
          <p:cNvSpPr txBox="1"/>
          <p:nvPr/>
        </p:nvSpPr>
        <p:spPr>
          <a:xfrm>
            <a:off x="4948129" y="1007536"/>
            <a:ext cx="61000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 GeV on C &amp; </a:t>
            </a:r>
            <a:r>
              <a:rPr lang="en-GB" sz="2400" baseline="30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GB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118F626-406E-C148-1BFF-42EE3C5FC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9069" y="101124"/>
            <a:ext cx="8959464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Unprecedented</a:t>
            </a: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angular coverage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73F535-2C8B-5584-E545-813A8D8BDD1A}"/>
              </a:ext>
            </a:extLst>
          </p:cNvPr>
          <p:cNvSpPr txBox="1"/>
          <p:nvPr/>
        </p:nvSpPr>
        <p:spPr>
          <a:xfrm>
            <a:off x="8912464" y="1887593"/>
            <a:ext cx="25154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latin typeface="Canela Text" pitchFamily="2" charset="0"/>
              </a:rPr>
              <a:t>CLAS12 data</a:t>
            </a:r>
          </a:p>
          <a:p>
            <a:pPr algn="r"/>
            <a:r>
              <a:rPr lang="en-GB" dirty="0">
                <a:solidFill>
                  <a:srgbClr val="0070C0"/>
                </a:solidFill>
                <a:latin typeface="Canela Text" pitchFamily="2" charset="0"/>
              </a:rPr>
              <a:t>Carbon</a:t>
            </a:r>
          </a:p>
          <a:p>
            <a:pPr algn="r"/>
            <a:r>
              <a:rPr lang="en-GB" dirty="0">
                <a:solidFill>
                  <a:srgbClr val="00B050"/>
                </a:solidFill>
                <a:latin typeface="Canela Text" pitchFamily="2" charset="0"/>
              </a:rPr>
              <a:t>Argon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A0B45A1-8082-90FA-BE50-3F7CE14CCCED}"/>
              </a:ext>
            </a:extLst>
          </p:cNvPr>
          <p:cNvGrpSpPr/>
          <p:nvPr/>
        </p:nvGrpSpPr>
        <p:grpSpPr>
          <a:xfrm>
            <a:off x="150297" y="-23794"/>
            <a:ext cx="958911" cy="730908"/>
            <a:chOff x="5718631" y="1259950"/>
            <a:chExt cx="873957" cy="655655"/>
          </a:xfrm>
        </p:grpSpPr>
        <p:sp>
          <p:nvSpPr>
            <p:cNvPr id="3" name="Explosion 2 2">
              <a:extLst>
                <a:ext uri="{FF2B5EF4-FFF2-40B4-BE49-F238E27FC236}">
                  <a16:creationId xmlns:a16="http://schemas.microsoft.com/office/drawing/2014/main" id="{C0E2188A-C8C7-B54B-D717-FE7ED8CDC3BC}"/>
                </a:ext>
              </a:extLst>
            </p:cNvPr>
            <p:cNvSpPr/>
            <p:nvPr/>
          </p:nvSpPr>
          <p:spPr>
            <a:xfrm>
              <a:off x="5730372" y="1259950"/>
              <a:ext cx="855601" cy="655655"/>
            </a:xfrm>
            <a:prstGeom prst="irregularSeal2">
              <a:avLst/>
            </a:prstGeom>
            <a:solidFill>
              <a:schemeClr val="accent6">
                <a:lumMod val="60000"/>
                <a:lumOff val="40000"/>
                <a:alpha val="82769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b="1" dirty="0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DE50D6C-DD8C-C553-C694-2C5679C27BFD}"/>
                </a:ext>
              </a:extLst>
            </p:cNvPr>
            <p:cNvSpPr txBox="1"/>
            <p:nvPr/>
          </p:nvSpPr>
          <p:spPr>
            <a:xfrm>
              <a:off x="5718631" y="1423241"/>
              <a:ext cx="8739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latin typeface="Candara" panose="020E0502030303020204" pitchFamily="34" charset="0"/>
                </a:rPr>
                <a:t>CLAS12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717463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0FC32-D597-D686-0314-0D204D0EC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331" y="-220670"/>
            <a:ext cx="10515600" cy="1325563"/>
          </a:xfrm>
        </p:spPr>
        <p:txBody>
          <a:bodyPr/>
          <a:lstStyle/>
          <a:p>
            <a:pPr algn="ctr"/>
            <a:r>
              <a:rPr lang="en-GB" sz="4400" dirty="0">
                <a:solidFill>
                  <a:srgbClr val="0070C0"/>
                </a:solidFill>
                <a:latin typeface="Canela Text" pitchFamily="2" charset="0"/>
                <a:cs typeface="Times New Roman" panose="02020603050405020304" pitchFamily="18" charset="0"/>
              </a:rPr>
              <a:t>Proton transparency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E0A02-CB75-128D-6411-CF1823729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1819" y="3627248"/>
            <a:ext cx="10515600" cy="2927672"/>
          </a:xfrm>
        </p:spPr>
        <p:txBody>
          <a:bodyPr>
            <a:normAutofit/>
          </a:bodyPr>
          <a:lstStyle/>
          <a:p>
            <a:r>
              <a:rPr lang="en-GB" sz="28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Probability that a struck proton leaves the nucleus without significant re-scattering </a:t>
            </a:r>
          </a:p>
          <a:p>
            <a:r>
              <a:rPr lang="en-GB" sz="2800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Complement to hadron nucleus interaction</a:t>
            </a:r>
          </a:p>
          <a:p>
            <a:r>
              <a:rPr lang="en-GB" sz="2800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Study proton FSI similarly to neutrino scattering</a:t>
            </a:r>
          </a:p>
          <a:p>
            <a:pPr marL="0" indent="0" algn="ctr">
              <a:buNone/>
            </a:pPr>
            <a:r>
              <a:rPr lang="en-GB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Sensitive to both FSI and nuclear structure </a:t>
            </a:r>
            <a:r>
              <a:rPr lang="en-GB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(PRD </a:t>
            </a:r>
            <a:r>
              <a:rPr lang="en-GB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104</a:t>
            </a:r>
            <a:r>
              <a:rPr lang="en-GB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053006 (2021))</a:t>
            </a:r>
            <a:endParaRPr lang="en-GB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GB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Strong need for new data, especially at low proton momentum</a:t>
            </a:r>
          </a:p>
          <a:p>
            <a:pPr algn="ctr"/>
            <a:endParaRPr lang="en-GB" sz="2800" dirty="0"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GB" sz="2800" dirty="0"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98A978-74F0-BA61-FBC5-0A46DFC07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E384-2D2E-5247-BB5F-BCE4946B05CF}" type="slidenum">
              <a:rPr lang="en-GB" smtClean="0"/>
              <a:t>13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B707695-0DE8-6053-C18E-55C66164253C}"/>
              </a:ext>
            </a:extLst>
          </p:cNvPr>
          <p:cNvGrpSpPr>
            <a:grpSpLocks noChangeAspect="1"/>
          </p:cNvGrpSpPr>
          <p:nvPr/>
        </p:nvGrpSpPr>
        <p:grpSpPr>
          <a:xfrm>
            <a:off x="1801247" y="857049"/>
            <a:ext cx="4792894" cy="1780100"/>
            <a:chOff x="1029290" y="2397834"/>
            <a:chExt cx="4104859" cy="152456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8602EF4-B3E2-5247-4C91-1C14A1B6DB2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29290" y="2397834"/>
              <a:ext cx="2646141" cy="1524563"/>
              <a:chOff x="1029290" y="2482108"/>
              <a:chExt cx="3331587" cy="1919484"/>
            </a:xfrm>
          </p:grpSpPr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D620B3D0-4463-9D4F-9C92-4F66BC9FE26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98279" y="2482108"/>
                <a:ext cx="809648" cy="628481"/>
              </a:xfrm>
              <a:prstGeom prst="straightConnector1">
                <a:avLst/>
              </a:prstGeom>
              <a:ln w="38100">
                <a:solidFill>
                  <a:srgbClr val="0096FF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B3F8A6CF-E6D5-8A74-D25C-6CAC30D8892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29290" y="2636239"/>
                <a:ext cx="3331587" cy="1765353"/>
                <a:chOff x="1029301" y="2561063"/>
                <a:chExt cx="2200124" cy="1165811"/>
              </a:xfrm>
            </p:grpSpPr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52F8E459-2D28-4385-46AB-BE1A21B4127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96187" y="2841067"/>
                  <a:ext cx="972000" cy="885807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4000" dirty="0">
                    <a:solidFill>
                      <a:schemeClr val="tx1"/>
                    </a:solidFill>
                    <a:latin typeface="Canela Text" pitchFamily="2" charset="0"/>
                  </a:endParaRPr>
                </a:p>
              </p:txBody>
            </p:sp>
            <p:cxnSp>
              <p:nvCxnSpPr>
                <p:cNvPr id="12" name="Straight Arrow Connector 11">
                  <a:extLst>
                    <a:ext uri="{FF2B5EF4-FFF2-40B4-BE49-F238E27FC236}">
                      <a16:creationId xmlns:a16="http://schemas.microsoft.com/office/drawing/2014/main" id="{D56BD7E6-8818-DB23-FB38-166B0D2ED5BA}"/>
                    </a:ext>
                  </a:extLst>
                </p:cNvPr>
                <p:cNvCxnSpPr>
                  <a:cxnSpLocks/>
                  <a:endCxn id="11" idx="2"/>
                </p:cNvCxnSpPr>
                <p:nvPr/>
              </p:nvCxnSpPr>
              <p:spPr>
                <a:xfrm>
                  <a:off x="1029301" y="3283970"/>
                  <a:ext cx="766886" cy="1"/>
                </a:xfrm>
                <a:prstGeom prst="straightConnector1">
                  <a:avLst/>
                </a:prstGeom>
                <a:ln w="38100">
                  <a:solidFill>
                    <a:srgbClr val="0096FF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Arrow Connector 12">
                  <a:extLst>
                    <a:ext uri="{FF2B5EF4-FFF2-40B4-BE49-F238E27FC236}">
                      <a16:creationId xmlns:a16="http://schemas.microsoft.com/office/drawing/2014/main" id="{A20CE2F5-892D-F756-71BB-56778218E0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13371" y="3376902"/>
                  <a:ext cx="534212" cy="134926"/>
                </a:xfrm>
                <a:prstGeom prst="straightConnector1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" name="TextBox 13">
                      <a:extLst>
                        <a:ext uri="{FF2B5EF4-FFF2-40B4-BE49-F238E27FC236}">
                          <a16:creationId xmlns:a16="http://schemas.microsoft.com/office/drawing/2014/main" id="{EE8D10BD-D820-BC1F-8022-29A0B62901C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71110" y="2969063"/>
                      <a:ext cx="339385" cy="30683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sz="2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oMath>
                        </m:oMathPara>
                      </a14:m>
                      <a:endParaRPr lang="en-GB" sz="2800" dirty="0">
                        <a:solidFill>
                          <a:srgbClr val="0070C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4" name="TextBox 13">
                      <a:extLst>
                        <a:ext uri="{FF2B5EF4-FFF2-40B4-BE49-F238E27FC236}">
                          <a16:creationId xmlns:a16="http://schemas.microsoft.com/office/drawing/2014/main" id="{EE8D10BD-D820-BC1F-8022-29A0B62901C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271110" y="2969063"/>
                      <a:ext cx="339385" cy="306831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 l="-1052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" name="TextBox 14">
                      <a:extLst>
                        <a:ext uri="{FF2B5EF4-FFF2-40B4-BE49-F238E27FC236}">
                          <a16:creationId xmlns:a16="http://schemas.microsoft.com/office/drawing/2014/main" id="{1CB496D3-F908-7A2A-B9D1-93134E887DF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890040" y="2561063"/>
                      <a:ext cx="339385" cy="30683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sz="2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oMath>
                        </m:oMathPara>
                      </a14:m>
                      <a:endParaRPr lang="en-GB" sz="2800" dirty="0">
                        <a:solidFill>
                          <a:srgbClr val="0070C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5" name="TextBox 14">
                      <a:extLst>
                        <a:ext uri="{FF2B5EF4-FFF2-40B4-BE49-F238E27FC236}">
                          <a16:creationId xmlns:a16="http://schemas.microsoft.com/office/drawing/2014/main" id="{1CB496D3-F908-7A2A-B9D1-93134E887DF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890040" y="2561063"/>
                      <a:ext cx="339385" cy="306831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l="-1052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6DF030BB-61B7-09BA-FD00-814315934E5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990061" y="3684561"/>
                <a:ext cx="276527" cy="2880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0"/>
                      <a:lumOff val="100000"/>
                    </a:schemeClr>
                  </a:gs>
                  <a:gs pos="35000">
                    <a:schemeClr val="accent3">
                      <a:lumMod val="0"/>
                      <a:lumOff val="10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800" dirty="0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BC8E2F-CF14-C542-D68E-7A52251391CF}"/>
                </a:ext>
              </a:extLst>
            </p:cNvPr>
            <p:cNvSpPr txBox="1"/>
            <p:nvPr/>
          </p:nvSpPr>
          <p:spPr>
            <a:xfrm>
              <a:off x="3267245" y="3074665"/>
              <a:ext cx="1866904" cy="3690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2800" dirty="0">
                  <a:solidFill>
                    <a:schemeClr val="accent6">
                      <a:lumMod val="75000"/>
                    </a:schemeClr>
                  </a:solidFill>
                  <a:latin typeface="Canela Text" pitchFamily="2" charset="0"/>
                </a:rPr>
                <a:t>p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86AA434-7A38-A65C-5462-7102650CF18A}"/>
              </a:ext>
            </a:extLst>
          </p:cNvPr>
          <p:cNvGrpSpPr/>
          <p:nvPr/>
        </p:nvGrpSpPr>
        <p:grpSpPr>
          <a:xfrm>
            <a:off x="6338805" y="1017048"/>
            <a:ext cx="5014995" cy="1659151"/>
            <a:chOff x="1579418" y="4085895"/>
            <a:chExt cx="5014995" cy="165915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5536A3D-12B6-076F-01D0-7A4E4F347C5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788822" y="4085895"/>
              <a:ext cx="3805591" cy="1659151"/>
              <a:chOff x="1951641" y="2501425"/>
              <a:chExt cx="3259286" cy="1420978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5E063F64-A7E1-CF55-0E1E-70B45F14A18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951641" y="2741457"/>
                <a:ext cx="2049863" cy="1180946"/>
                <a:chOff x="1796187" y="2744979"/>
                <a:chExt cx="1704352" cy="981895"/>
              </a:xfrm>
            </p:grpSpPr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CFFC6093-FB6F-D9D0-96E6-D54F8075455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96187" y="2841067"/>
                  <a:ext cx="972000" cy="885807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4000" dirty="0">
                    <a:solidFill>
                      <a:schemeClr val="tx1"/>
                    </a:solidFill>
                    <a:latin typeface="Canela Text" pitchFamily="2" charset="0"/>
                  </a:endParaRPr>
                </a:p>
              </p:txBody>
            </p:sp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id="{2E71024C-924C-89DC-A415-CE4AEF644C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765054" y="2744979"/>
                  <a:ext cx="735485" cy="377117"/>
                </a:xfrm>
                <a:prstGeom prst="straightConnector1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C646B73-F010-E843-8261-04E7D727ECA9}"/>
                  </a:ext>
                </a:extLst>
              </p:cNvPr>
              <p:cNvSpPr txBox="1"/>
              <p:nvPr/>
            </p:nvSpPr>
            <p:spPr>
              <a:xfrm>
                <a:off x="3344023" y="2501425"/>
                <a:ext cx="1866904" cy="3690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GB" sz="2800" dirty="0">
                    <a:solidFill>
                      <a:schemeClr val="accent6">
                        <a:lumMod val="75000"/>
                      </a:schemeClr>
                    </a:solidFill>
                    <a:latin typeface="Canela Text" pitchFamily="2" charset="0"/>
                  </a:rPr>
                  <a:t>p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CFE72C0-98DA-D834-F92B-0A3467492FEB}"/>
                </a:ext>
              </a:extLst>
            </p:cNvPr>
            <p:cNvGrpSpPr/>
            <p:nvPr/>
          </p:nvGrpSpPr>
          <p:grpSpPr>
            <a:xfrm>
              <a:off x="1579418" y="4547320"/>
              <a:ext cx="2729166" cy="577469"/>
              <a:chOff x="1579418" y="4547320"/>
              <a:chExt cx="2729166" cy="577469"/>
            </a:xfrm>
          </p:grpSpPr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AEFACE9B-C107-36E8-4A3F-ABCFA20242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79418" y="5124789"/>
                <a:ext cx="1209404" cy="0"/>
              </a:xfrm>
              <a:prstGeom prst="straightConnector1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1EB95BE-26F8-8389-A30A-20EAF69555D8}"/>
                  </a:ext>
                </a:extLst>
              </p:cNvPr>
              <p:cNvSpPr txBox="1"/>
              <p:nvPr/>
            </p:nvSpPr>
            <p:spPr>
              <a:xfrm>
                <a:off x="2128759" y="4547320"/>
                <a:ext cx="2179825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GB" sz="2800" dirty="0">
                    <a:solidFill>
                      <a:schemeClr val="accent6">
                        <a:lumMod val="75000"/>
                      </a:schemeClr>
                    </a:solidFill>
                    <a:latin typeface="Canela Text" pitchFamily="2" charset="0"/>
                  </a:rPr>
                  <a:t>p</a:t>
                </a:r>
              </a:p>
            </p:txBody>
          </p:sp>
        </p:grp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B0CEA72D-28C7-6692-13C8-AFD154542820}"/>
              </a:ext>
            </a:extLst>
          </p:cNvPr>
          <p:cNvSpPr txBox="1"/>
          <p:nvPr/>
        </p:nvSpPr>
        <p:spPr>
          <a:xfrm>
            <a:off x="7322403" y="2783284"/>
            <a:ext cx="1806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>
                <a:solidFill>
                  <a:schemeClr val="tx2">
                    <a:lumMod val="75000"/>
                    <a:lumOff val="25000"/>
                  </a:schemeClr>
                </a:solidFill>
                <a:latin typeface="Canela Text" pitchFamily="2" charset="0"/>
              </a:rPr>
              <a:t>h-A data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2B0290B-562A-9739-8DAE-C9680F579E20}"/>
              </a:ext>
            </a:extLst>
          </p:cNvPr>
          <p:cNvSpPr txBox="1"/>
          <p:nvPr/>
        </p:nvSpPr>
        <p:spPr>
          <a:xfrm>
            <a:off x="2049594" y="2809075"/>
            <a:ext cx="28200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>
                <a:solidFill>
                  <a:schemeClr val="tx2">
                    <a:lumMod val="75000"/>
                    <a:lumOff val="25000"/>
                  </a:schemeClr>
                </a:solidFill>
                <a:latin typeface="Canela Text" pitchFamily="2" charset="0"/>
              </a:rPr>
              <a:t>Transparency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F3B5D24-4E3C-6B0A-EF6D-D95B1439FCE7}"/>
              </a:ext>
            </a:extLst>
          </p:cNvPr>
          <p:cNvGrpSpPr/>
          <p:nvPr/>
        </p:nvGrpSpPr>
        <p:grpSpPr>
          <a:xfrm>
            <a:off x="2346867" y="770935"/>
            <a:ext cx="951653" cy="730908"/>
            <a:chOff x="5718631" y="1259950"/>
            <a:chExt cx="867342" cy="655655"/>
          </a:xfrm>
        </p:grpSpPr>
        <p:sp>
          <p:nvSpPr>
            <p:cNvPr id="19" name="Explosion 2 18">
              <a:extLst>
                <a:ext uri="{FF2B5EF4-FFF2-40B4-BE49-F238E27FC236}">
                  <a16:creationId xmlns:a16="http://schemas.microsoft.com/office/drawing/2014/main" id="{B27F68E7-FF05-7966-A90B-923F2B79A93E}"/>
                </a:ext>
              </a:extLst>
            </p:cNvPr>
            <p:cNvSpPr/>
            <p:nvPr/>
          </p:nvSpPr>
          <p:spPr>
            <a:xfrm>
              <a:off x="5730372" y="1259950"/>
              <a:ext cx="855601" cy="655655"/>
            </a:xfrm>
            <a:prstGeom prst="irregularSeal2">
              <a:avLst/>
            </a:prstGeom>
            <a:solidFill>
              <a:srgbClr val="FFC000">
                <a:alpha val="82769"/>
              </a:srgb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b="1" dirty="0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906C3B6-B1CC-0BCB-A1B9-8CB2E53D0336}"/>
                </a:ext>
              </a:extLst>
            </p:cNvPr>
            <p:cNvSpPr txBox="1"/>
            <p:nvPr/>
          </p:nvSpPr>
          <p:spPr>
            <a:xfrm>
              <a:off x="5718631" y="1423241"/>
              <a:ext cx="813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latin typeface="Candara" panose="020E0502030303020204" pitchFamily="34" charset="0"/>
                </a:rPr>
                <a:t>CLAS6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267572-3F45-0845-D7C3-9205989F7517}"/>
              </a:ext>
            </a:extLst>
          </p:cNvPr>
          <p:cNvGrpSpPr/>
          <p:nvPr/>
        </p:nvGrpSpPr>
        <p:grpSpPr>
          <a:xfrm>
            <a:off x="10144734" y="163362"/>
            <a:ext cx="1900811" cy="1483964"/>
            <a:chOff x="9867273" y="159321"/>
            <a:chExt cx="2142184" cy="1750039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9F8716E4-3E08-EB37-CC27-E61776A277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8912" t="32827" r="1807" b="46852"/>
            <a:stretch/>
          </p:blipFill>
          <p:spPr>
            <a:xfrm>
              <a:off x="10945381" y="159321"/>
              <a:ext cx="1064076" cy="1705267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551B224-A9C2-37E3-24FA-B743B449DE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3443" t="9291" r="32565" b="1772"/>
            <a:stretch/>
          </p:blipFill>
          <p:spPr>
            <a:xfrm>
              <a:off x="9925453" y="159321"/>
              <a:ext cx="1046086" cy="1233879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2EBBD30-8384-5E12-5535-3E66DFC9BA5E}"/>
                </a:ext>
              </a:extLst>
            </p:cNvPr>
            <p:cNvSpPr txBox="1"/>
            <p:nvPr/>
          </p:nvSpPr>
          <p:spPr>
            <a:xfrm>
              <a:off x="9867273" y="1386140"/>
              <a:ext cx="12596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latin typeface="Canela Text" pitchFamily="2" charset="0"/>
                </a:rPr>
                <a:t>Steven </a:t>
              </a:r>
              <a:r>
                <a:rPr lang="en-GB" sz="1400" dirty="0" err="1">
                  <a:latin typeface="Canela Text" pitchFamily="2" charset="0"/>
                </a:rPr>
                <a:t>Dytman</a:t>
              </a:r>
              <a:endParaRPr lang="en-GB" sz="1400" dirty="0">
                <a:latin typeface="Canela Text" pitchFamily="2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64D0EDD5-7203-CB19-BB10-995441950BA6}"/>
              </a:ext>
            </a:extLst>
          </p:cNvPr>
          <p:cNvSpPr txBox="1"/>
          <p:nvPr/>
        </p:nvSpPr>
        <p:spPr>
          <a:xfrm>
            <a:off x="219770" y="261156"/>
            <a:ext cx="2008469" cy="1015663"/>
          </a:xfrm>
          <a:prstGeom prst="rect">
            <a:avLst/>
          </a:prstGeom>
          <a:solidFill>
            <a:srgbClr val="00B050">
              <a:alpha val="1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 Approved</a:t>
            </a:r>
            <a:br>
              <a:rPr lang="en-GB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Publication under review</a:t>
            </a:r>
          </a:p>
        </p:txBody>
      </p:sp>
    </p:spTree>
    <p:extLst>
      <p:ext uri="{BB962C8B-B14F-4D97-AF65-F5344CB8AC3E}">
        <p14:creationId xmlns:p14="http://schemas.microsoft.com/office/powerpoint/2010/main" val="63242993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02970B4-DF88-4A55-DF1A-B9B011452E2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2007210"/>
                <a:ext cx="10965873" cy="455392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b="1" dirty="0">
                    <a:effectLst/>
                    <a:highlight>
                      <a:srgbClr val="FFFFFF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Define a data-driven transparency analysis informed by theory </a:t>
                </a:r>
                <a:endParaRPr lang="en-GB" dirty="0">
                  <a:effectLst/>
                  <a:highlight>
                    <a:srgbClr val="FFFFFF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ctr">
                  <a:buNone/>
                </a:pPr>
                <a:r>
                  <a:rPr lang="en-GB" sz="3200" b="1" dirty="0">
                    <a:solidFill>
                      <a:srgbClr val="0070C0"/>
                    </a:solidFill>
                    <a:effectLst/>
                    <a:highlight>
                      <a:srgbClr val="FFFFFF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GB" sz="3200" b="1" baseline="-25000" dirty="0">
                    <a:solidFill>
                      <a:srgbClr val="0070C0"/>
                    </a:solidFill>
                    <a:effectLst/>
                    <a:highlight>
                      <a:srgbClr val="FFFFFF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GB" sz="3200" b="1" dirty="0">
                    <a:solidFill>
                      <a:srgbClr val="0070C0"/>
                    </a:solidFill>
                    <a:effectLst/>
                    <a:highlight>
                      <a:srgbClr val="FFFFFF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N(</a:t>
                </a:r>
                <a:r>
                  <a:rPr lang="en-GB" sz="3200" b="1" dirty="0" err="1">
                    <a:solidFill>
                      <a:srgbClr val="0070C0"/>
                    </a:solidFill>
                    <a:effectLst/>
                    <a:highlight>
                      <a:srgbClr val="FFFFFF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e,e’p</a:t>
                </a:r>
                <a:r>
                  <a:rPr lang="en-GB" sz="3200" b="1" dirty="0">
                    <a:solidFill>
                      <a:srgbClr val="0070C0"/>
                    </a:solidFill>
                    <a:effectLst/>
                    <a:highlight>
                      <a:srgbClr val="FFFFFF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GB" sz="3200" b="1" baseline="-25000" dirty="0">
                    <a:solidFill>
                      <a:srgbClr val="0070C0"/>
                    </a:solidFill>
                    <a:effectLst/>
                    <a:highlight>
                      <a:srgbClr val="FFFFFF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l-GR" sz="3200" b="1" baseline="-25000" dirty="0">
                    <a:solidFill>
                      <a:srgbClr val="0070C0"/>
                    </a:solidFill>
                    <a:effectLst/>
                    <a:highlight>
                      <a:srgbClr val="FFFFFF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el-GR" sz="3200" b="1" dirty="0">
                    <a:solidFill>
                      <a:srgbClr val="0070C0"/>
                    </a:solidFill>
                    <a:effectLst/>
                    <a:highlight>
                      <a:srgbClr val="FFFFFF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3200" b="1" i="1" smtClean="0">
                            <a:solidFill>
                              <a:srgbClr val="0070C0"/>
                            </a:solidFill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3200" b="1" dirty="0">
                            <a:solidFill>
                              <a:srgbClr val="0070C0"/>
                            </a:solidFill>
                            <a:highlight>
                              <a:srgbClr val="FFFFFF"/>
                            </a:highligh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GB" sz="3200" b="1" dirty="0">
                            <a:solidFill>
                              <a:srgbClr val="0070C0"/>
                            </a:solidFill>
                            <a:highlight>
                              <a:srgbClr val="FFFFFF"/>
                            </a:highligh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GB" sz="3200" b="1" dirty="0">
                            <a:solidFill>
                              <a:srgbClr val="0070C0"/>
                            </a:solidFill>
                            <a:highlight>
                              <a:srgbClr val="FFFFFF"/>
                            </a:highligh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e</m:t>
                        </m:r>
                        <m:r>
                          <m:rPr>
                            <m:nor/>
                          </m:rPr>
                          <a:rPr lang="en-GB" sz="3200" b="1" dirty="0">
                            <a:solidFill>
                              <a:srgbClr val="0070C0"/>
                            </a:solidFill>
                            <a:highlight>
                              <a:srgbClr val="FFFFFF"/>
                            </a:highligh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GB" sz="3200" b="1" dirty="0">
                            <a:solidFill>
                              <a:srgbClr val="0070C0"/>
                            </a:solidFill>
                            <a:highlight>
                              <a:srgbClr val="FFFFFF"/>
                            </a:highligh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e</m:t>
                        </m:r>
                        <m:r>
                          <m:rPr>
                            <m:nor/>
                          </m:rPr>
                          <a:rPr lang="en-GB" sz="3200" b="1" dirty="0">
                            <a:solidFill>
                              <a:srgbClr val="0070C0"/>
                            </a:solidFill>
                            <a:highlight>
                              <a:srgbClr val="FFFFFF"/>
                            </a:highligh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’)</m:t>
                        </m:r>
                      </m:e>
                      <m:sub>
                        <m:r>
                          <a:rPr lang="en-US" sz="3200" b="1" i="1" smtClean="0">
                            <a:solidFill>
                              <a:srgbClr val="0070C0"/>
                            </a:solidFill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  <m:t>𝑸𝑬𝑳</m:t>
                        </m:r>
                      </m:sub>
                    </m:sSub>
                  </m:oMath>
                </a14:m>
                <a:endParaRPr lang="en-GB" sz="3200" dirty="0">
                  <a:solidFill>
                    <a:srgbClr val="0070C0"/>
                  </a:solidFill>
                  <a:highlight>
                    <a:srgbClr val="FFFFFF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GB" sz="24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Using MC to determine QE dominated regions and correct for other contributions </a:t>
                </a:r>
              </a:p>
              <a:p>
                <a:pPr marL="0" indent="0">
                  <a:buNone/>
                </a:pPr>
                <a:endParaRPr lang="en-GB" sz="3200" dirty="0">
                  <a:effectLst/>
                  <a:highlight>
                    <a:srgbClr val="FFFFFF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GB" sz="3200" dirty="0">
                    <a:effectLst/>
                    <a:highlight>
                      <a:srgbClr val="FFFFFF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Most previous transparency analyses measured </a:t>
                </a:r>
              </a:p>
              <a:p>
                <a:pPr marL="0" indent="0" algn="ctr">
                  <a:buNone/>
                </a:pPr>
                <a:r>
                  <a:rPr lang="en-GB" sz="3200" b="1" dirty="0">
                    <a:effectLst/>
                    <a:highlight>
                      <a:srgbClr val="FFFFFF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GB" sz="3200" b="1" baseline="-25000" dirty="0">
                    <a:effectLst/>
                    <a:highlight>
                      <a:srgbClr val="FFFFFF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GB" sz="3200" b="1" dirty="0">
                    <a:effectLst/>
                    <a:highlight>
                      <a:srgbClr val="FFFFFF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</a:t>
                </a:r>
                <a:r>
                  <a:rPr lang="en-GB" sz="3200" dirty="0">
                    <a:effectLst/>
                    <a:highlight>
                      <a:srgbClr val="FFFFFF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(e,e’1p)</a:t>
                </a:r>
                <a:r>
                  <a:rPr lang="en-GB" sz="3200" b="1" baseline="-25000" dirty="0">
                    <a:effectLst/>
                    <a:highlight>
                      <a:srgbClr val="FFFFFF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</a:t>
                </a:r>
                <a:r>
                  <a:rPr lang="el-GR" sz="3200" b="1" baseline="-25000" dirty="0">
                    <a:effectLst/>
                    <a:highlight>
                      <a:srgbClr val="FFFFFF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el-GR" sz="3200" b="1" dirty="0">
                    <a:effectLst/>
                    <a:highlight>
                      <a:srgbClr val="FFFFFF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3200" dirty="0">
                    <a:effectLst/>
                    <a:highlight>
                      <a:srgbClr val="FFFFFF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/(e,e’1p)</a:t>
                </a:r>
                <a:r>
                  <a:rPr lang="en-GB" sz="2800" baseline="-25000" dirty="0">
                    <a:effectLst/>
                    <a:highlight>
                      <a:srgbClr val="FFFFFF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PWIA</a:t>
                </a:r>
                <a:r>
                  <a:rPr lang="en-GB" sz="3200" baseline="-25000" dirty="0">
                    <a:effectLst/>
                    <a:highlight>
                      <a:srgbClr val="FFFFFF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0" indent="0">
                  <a:buNone/>
                </a:pPr>
                <a:endParaRPr lang="en-GB" sz="3200" dirty="0">
                  <a:effectLst/>
                  <a:highlight>
                    <a:srgbClr val="FFFFFF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02970B4-DF88-4A55-DF1A-B9B011452E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2007210"/>
                <a:ext cx="10965873" cy="4553927"/>
              </a:xfrm>
              <a:blipFill>
                <a:blip r:embed="rId2"/>
                <a:stretch>
                  <a:fillRect l="-1387" t="-22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4D505D-81F8-BB43-221C-2060FE0AD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BF2B-7064-8140-BA28-8FBEB81A0035}" type="slidenum">
              <a:rPr lang="en-GB" smtClean="0"/>
              <a:t>14</a:t>
            </a:fld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A69F3BF-A3ED-B073-4E0C-140DC80FB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9850" y="237817"/>
            <a:ext cx="8994531" cy="1325563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Measuring proton transparency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E5AA798-A1BB-5C73-318D-3EF97F8408B9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0"/>
            <a:ext cx="3492000" cy="1617651"/>
            <a:chOff x="1029290" y="2072476"/>
            <a:chExt cx="3993411" cy="184992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165FEC3-5CED-8390-E362-A569837FC07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29290" y="2072476"/>
              <a:ext cx="2412000" cy="1849929"/>
              <a:chOff x="1029290" y="2072467"/>
              <a:chExt cx="3036795" cy="2329129"/>
            </a:xfrm>
          </p:grpSpPr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34BC21D8-F6C1-F6B4-F1D5-6FEF684BC56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72505" y="2072467"/>
                <a:ext cx="525931" cy="970897"/>
              </a:xfrm>
              <a:prstGeom prst="straightConnector1">
                <a:avLst/>
              </a:prstGeom>
              <a:ln w="38100">
                <a:solidFill>
                  <a:srgbClr val="0096FF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C7C2696-A984-45A6-39C5-23EAE5C6AC2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29290" y="2414881"/>
                <a:ext cx="3036795" cy="1986715"/>
                <a:chOff x="1029301" y="2414880"/>
                <a:chExt cx="2005448" cy="1311994"/>
              </a:xfrm>
            </p:grpSpPr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BFCB0B0B-6308-5BD0-5020-3728B8015D6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96187" y="2841067"/>
                  <a:ext cx="972000" cy="885807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800" dirty="0">
                    <a:solidFill>
                      <a:schemeClr val="tx1"/>
                    </a:solidFill>
                    <a:latin typeface="Canela Text" pitchFamily="2" charset="0"/>
                  </a:endParaRPr>
                </a:p>
              </p:txBody>
            </p:sp>
            <p:cxnSp>
              <p:nvCxnSpPr>
                <p:cNvPr id="13" name="Straight Arrow Connector 12">
                  <a:extLst>
                    <a:ext uri="{FF2B5EF4-FFF2-40B4-BE49-F238E27FC236}">
                      <a16:creationId xmlns:a16="http://schemas.microsoft.com/office/drawing/2014/main" id="{1E6C74F8-3070-CBEF-FB37-27D9832BAFFB}"/>
                    </a:ext>
                  </a:extLst>
                </p:cNvPr>
                <p:cNvCxnSpPr>
                  <a:cxnSpLocks/>
                  <a:endCxn id="12" idx="2"/>
                </p:cNvCxnSpPr>
                <p:nvPr/>
              </p:nvCxnSpPr>
              <p:spPr>
                <a:xfrm>
                  <a:off x="1029301" y="3283970"/>
                  <a:ext cx="766886" cy="1"/>
                </a:xfrm>
                <a:prstGeom prst="straightConnector1">
                  <a:avLst/>
                </a:prstGeom>
                <a:ln w="38100">
                  <a:solidFill>
                    <a:srgbClr val="0096FF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Arrow Connector 13">
                  <a:extLst>
                    <a:ext uri="{FF2B5EF4-FFF2-40B4-BE49-F238E27FC236}">
                      <a16:creationId xmlns:a16="http://schemas.microsoft.com/office/drawing/2014/main" id="{2E6B4C71-8DEE-A586-3351-272B2E320D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528169" y="3060974"/>
                  <a:ext cx="506580" cy="93949"/>
                </a:xfrm>
                <a:prstGeom prst="straightConnector1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" name="TextBox 14">
                      <a:extLst>
                        <a:ext uri="{FF2B5EF4-FFF2-40B4-BE49-F238E27FC236}">
                          <a16:creationId xmlns:a16="http://schemas.microsoft.com/office/drawing/2014/main" id="{4597067D-AA63-F866-38B7-248372C0D8F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71110" y="2969063"/>
                      <a:ext cx="289108" cy="26338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oMath>
                        </m:oMathPara>
                      </a14:m>
                      <a:endParaRPr lang="en-GB" dirty="0">
                        <a:solidFill>
                          <a:srgbClr val="0070C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5" name="TextBox 14">
                      <a:extLst>
                        <a:ext uri="{FF2B5EF4-FFF2-40B4-BE49-F238E27FC236}">
                          <a16:creationId xmlns:a16="http://schemas.microsoft.com/office/drawing/2014/main" id="{4597067D-AA63-F866-38B7-248372C0D8F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271110" y="2969063"/>
                      <a:ext cx="289108" cy="263380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 l="-12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" name="TextBox 15">
                      <a:extLst>
                        <a:ext uri="{FF2B5EF4-FFF2-40B4-BE49-F238E27FC236}">
                          <a16:creationId xmlns:a16="http://schemas.microsoft.com/office/drawing/2014/main" id="{4C2BFB07-D370-1784-960F-48918DE8D91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441816" y="2414880"/>
                      <a:ext cx="289108" cy="26338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oMath>
                        </m:oMathPara>
                      </a14:m>
                      <a:endParaRPr lang="en-GB" dirty="0">
                        <a:solidFill>
                          <a:srgbClr val="0070C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6" name="TextBox 15">
                      <a:extLst>
                        <a:ext uri="{FF2B5EF4-FFF2-40B4-BE49-F238E27FC236}">
                          <a16:creationId xmlns:a16="http://schemas.microsoft.com/office/drawing/2014/main" id="{4C2BFB07-D370-1784-960F-48918DE8D91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441816" y="2414880"/>
                      <a:ext cx="289108" cy="263380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 l="-12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38B20773-AF54-74D3-4170-B91A2ABC7A0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990061" y="3393242"/>
                <a:ext cx="276527" cy="2880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0"/>
                      <a:lumOff val="100000"/>
                    </a:schemeClr>
                  </a:gs>
                  <a:gs pos="35000">
                    <a:schemeClr val="accent3">
                      <a:lumMod val="0"/>
                      <a:lumOff val="10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34AD1A1-D34D-AB55-6900-66AD441E9CA0}"/>
                </a:ext>
              </a:extLst>
            </p:cNvPr>
            <p:cNvSpPr txBox="1"/>
            <p:nvPr/>
          </p:nvSpPr>
          <p:spPr>
            <a:xfrm>
              <a:off x="3155797" y="2641637"/>
              <a:ext cx="1866904" cy="31677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dirty="0">
                  <a:solidFill>
                    <a:schemeClr val="accent6">
                      <a:lumMod val="75000"/>
                    </a:schemeClr>
                  </a:solidFill>
                  <a:latin typeface="Canela Text" pitchFamily="2" charset="0"/>
                </a:rPr>
                <a:t>p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C7611ED-1D91-DD20-7F70-B3C89C556B78}"/>
              </a:ext>
            </a:extLst>
          </p:cNvPr>
          <p:cNvGrpSpPr/>
          <p:nvPr/>
        </p:nvGrpSpPr>
        <p:grpSpPr>
          <a:xfrm>
            <a:off x="172995" y="18436"/>
            <a:ext cx="951653" cy="730908"/>
            <a:chOff x="5718631" y="1259950"/>
            <a:chExt cx="867342" cy="655655"/>
          </a:xfrm>
        </p:grpSpPr>
        <p:sp>
          <p:nvSpPr>
            <p:cNvPr id="18" name="Explosion 2 17">
              <a:extLst>
                <a:ext uri="{FF2B5EF4-FFF2-40B4-BE49-F238E27FC236}">
                  <a16:creationId xmlns:a16="http://schemas.microsoft.com/office/drawing/2014/main" id="{96A54E79-BDED-CD2A-B9CA-7C23314E733B}"/>
                </a:ext>
              </a:extLst>
            </p:cNvPr>
            <p:cNvSpPr/>
            <p:nvPr/>
          </p:nvSpPr>
          <p:spPr>
            <a:xfrm>
              <a:off x="5730372" y="1259950"/>
              <a:ext cx="855601" cy="655655"/>
            </a:xfrm>
            <a:prstGeom prst="irregularSeal2">
              <a:avLst/>
            </a:prstGeom>
            <a:solidFill>
              <a:srgbClr val="FFC000">
                <a:alpha val="82769"/>
              </a:srgb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b="1" dirty="0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0AB941F-3F01-B112-61A6-6E98D228725B}"/>
                </a:ext>
              </a:extLst>
            </p:cNvPr>
            <p:cNvSpPr txBox="1"/>
            <p:nvPr/>
          </p:nvSpPr>
          <p:spPr>
            <a:xfrm>
              <a:off x="5718631" y="1423241"/>
              <a:ext cx="813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latin typeface="Candara" panose="020E0502030303020204" pitchFamily="34" charset="0"/>
                </a:rPr>
                <a:t>CLAS6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1EE3B5D-9726-416B-9858-88FBA9893A0B}"/>
              </a:ext>
            </a:extLst>
          </p:cNvPr>
          <p:cNvGrpSpPr/>
          <p:nvPr/>
        </p:nvGrpSpPr>
        <p:grpSpPr>
          <a:xfrm>
            <a:off x="10144734" y="163362"/>
            <a:ext cx="1900811" cy="1483964"/>
            <a:chOff x="9867273" y="159321"/>
            <a:chExt cx="2142184" cy="1750039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5AE93A7-9EEA-4F3C-BD52-F038CA5319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8912" t="32827" r="1807" b="46852"/>
            <a:stretch/>
          </p:blipFill>
          <p:spPr>
            <a:xfrm>
              <a:off x="10945381" y="159321"/>
              <a:ext cx="1064076" cy="1705267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A1734B8-1BE3-DD0E-2F56-9FE40BDBB1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3443" t="9291" r="32565" b="1772"/>
            <a:stretch/>
          </p:blipFill>
          <p:spPr>
            <a:xfrm>
              <a:off x="9925453" y="159321"/>
              <a:ext cx="1046086" cy="1233879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994F7EF-B5B0-9181-C73A-038C9CD63E44}"/>
                </a:ext>
              </a:extLst>
            </p:cNvPr>
            <p:cNvSpPr txBox="1"/>
            <p:nvPr/>
          </p:nvSpPr>
          <p:spPr>
            <a:xfrm>
              <a:off x="9867273" y="1386140"/>
              <a:ext cx="12596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latin typeface="Canela Text" pitchFamily="2" charset="0"/>
                </a:rPr>
                <a:t>Steven </a:t>
              </a:r>
              <a:r>
                <a:rPr lang="en-GB" sz="1400" dirty="0" err="1">
                  <a:latin typeface="Canela Text" pitchFamily="2" charset="0"/>
                </a:rPr>
                <a:t>Dytman</a:t>
              </a:r>
              <a:endParaRPr lang="en-GB" sz="1400" dirty="0">
                <a:latin typeface="Canela Text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45437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4D505D-81F8-BB43-221C-2060FE0AD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BF2B-7064-8140-BA28-8FBEB81A0035}" type="slidenum">
              <a:rPr lang="en-GB" smtClean="0"/>
              <a:t>15</a:t>
            </a:fld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A69F3BF-A3ED-B073-4E0C-140DC80FB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9850" y="237817"/>
            <a:ext cx="8994531" cy="1325563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Compatible with previous data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E5AA798-A1BB-5C73-318D-3EF97F8408B9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0"/>
            <a:ext cx="3492000" cy="1617651"/>
            <a:chOff x="1029290" y="2072476"/>
            <a:chExt cx="3993411" cy="184992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165FEC3-5CED-8390-E362-A569837FC07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29290" y="2072476"/>
              <a:ext cx="2412000" cy="1849929"/>
              <a:chOff x="1029290" y="2072467"/>
              <a:chExt cx="3036795" cy="2329129"/>
            </a:xfrm>
          </p:grpSpPr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34BC21D8-F6C1-F6B4-F1D5-6FEF684BC56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72505" y="2072467"/>
                <a:ext cx="525931" cy="970897"/>
              </a:xfrm>
              <a:prstGeom prst="straightConnector1">
                <a:avLst/>
              </a:prstGeom>
              <a:ln w="38100">
                <a:solidFill>
                  <a:srgbClr val="0096FF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C7C2696-A984-45A6-39C5-23EAE5C6AC2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29290" y="2414881"/>
                <a:ext cx="3036795" cy="1986715"/>
                <a:chOff x="1029301" y="2414880"/>
                <a:chExt cx="2005448" cy="1311994"/>
              </a:xfrm>
            </p:grpSpPr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BFCB0B0B-6308-5BD0-5020-3728B8015D6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96187" y="2841067"/>
                  <a:ext cx="972000" cy="885807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800" dirty="0">
                    <a:solidFill>
                      <a:schemeClr val="tx1"/>
                    </a:solidFill>
                    <a:latin typeface="Canela Text" pitchFamily="2" charset="0"/>
                  </a:endParaRPr>
                </a:p>
              </p:txBody>
            </p:sp>
            <p:cxnSp>
              <p:nvCxnSpPr>
                <p:cNvPr id="13" name="Straight Arrow Connector 12">
                  <a:extLst>
                    <a:ext uri="{FF2B5EF4-FFF2-40B4-BE49-F238E27FC236}">
                      <a16:creationId xmlns:a16="http://schemas.microsoft.com/office/drawing/2014/main" id="{1E6C74F8-3070-CBEF-FB37-27D9832BAFFB}"/>
                    </a:ext>
                  </a:extLst>
                </p:cNvPr>
                <p:cNvCxnSpPr>
                  <a:cxnSpLocks/>
                  <a:endCxn id="12" idx="2"/>
                </p:cNvCxnSpPr>
                <p:nvPr/>
              </p:nvCxnSpPr>
              <p:spPr>
                <a:xfrm>
                  <a:off x="1029301" y="3283970"/>
                  <a:ext cx="766886" cy="1"/>
                </a:xfrm>
                <a:prstGeom prst="straightConnector1">
                  <a:avLst/>
                </a:prstGeom>
                <a:ln w="38100">
                  <a:solidFill>
                    <a:srgbClr val="0096FF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Arrow Connector 13">
                  <a:extLst>
                    <a:ext uri="{FF2B5EF4-FFF2-40B4-BE49-F238E27FC236}">
                      <a16:creationId xmlns:a16="http://schemas.microsoft.com/office/drawing/2014/main" id="{2E6B4C71-8DEE-A586-3351-272B2E320D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528169" y="3060974"/>
                  <a:ext cx="506580" cy="93949"/>
                </a:xfrm>
                <a:prstGeom prst="straightConnector1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" name="TextBox 14">
                      <a:extLst>
                        <a:ext uri="{FF2B5EF4-FFF2-40B4-BE49-F238E27FC236}">
                          <a16:creationId xmlns:a16="http://schemas.microsoft.com/office/drawing/2014/main" id="{4597067D-AA63-F866-38B7-248372C0D8F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71110" y="2969063"/>
                      <a:ext cx="289108" cy="26338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oMath>
                        </m:oMathPara>
                      </a14:m>
                      <a:endParaRPr lang="en-GB" dirty="0">
                        <a:solidFill>
                          <a:srgbClr val="0070C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5" name="TextBox 14">
                      <a:extLst>
                        <a:ext uri="{FF2B5EF4-FFF2-40B4-BE49-F238E27FC236}">
                          <a16:creationId xmlns:a16="http://schemas.microsoft.com/office/drawing/2014/main" id="{4597067D-AA63-F866-38B7-248372C0D8F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271110" y="2969063"/>
                      <a:ext cx="289108" cy="263380"/>
                    </a:xfrm>
                    <a:prstGeom prst="rect">
                      <a:avLst/>
                    </a:prstGeom>
                    <a:blipFill>
                      <a:blip r:embed="rId2"/>
                      <a:stretch>
                        <a:fillRect l="-12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" name="TextBox 15">
                      <a:extLst>
                        <a:ext uri="{FF2B5EF4-FFF2-40B4-BE49-F238E27FC236}">
                          <a16:creationId xmlns:a16="http://schemas.microsoft.com/office/drawing/2014/main" id="{4C2BFB07-D370-1784-960F-48918DE8D91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441816" y="2414880"/>
                      <a:ext cx="289108" cy="26338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oMath>
                        </m:oMathPara>
                      </a14:m>
                      <a:endParaRPr lang="en-GB" dirty="0">
                        <a:solidFill>
                          <a:srgbClr val="0070C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6" name="TextBox 15">
                      <a:extLst>
                        <a:ext uri="{FF2B5EF4-FFF2-40B4-BE49-F238E27FC236}">
                          <a16:creationId xmlns:a16="http://schemas.microsoft.com/office/drawing/2014/main" id="{4C2BFB07-D370-1784-960F-48918DE8D91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441816" y="2414880"/>
                      <a:ext cx="289108" cy="263380"/>
                    </a:xfrm>
                    <a:prstGeom prst="rect">
                      <a:avLst/>
                    </a:prstGeom>
                    <a:blipFill>
                      <a:blip r:embed="rId2"/>
                      <a:stretch>
                        <a:fillRect l="-12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38B20773-AF54-74D3-4170-B91A2ABC7A0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990061" y="3393242"/>
                <a:ext cx="276527" cy="2880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0"/>
                      <a:lumOff val="100000"/>
                    </a:schemeClr>
                  </a:gs>
                  <a:gs pos="35000">
                    <a:schemeClr val="accent3">
                      <a:lumMod val="0"/>
                      <a:lumOff val="10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34AD1A1-D34D-AB55-6900-66AD441E9CA0}"/>
                </a:ext>
              </a:extLst>
            </p:cNvPr>
            <p:cNvSpPr txBox="1"/>
            <p:nvPr/>
          </p:nvSpPr>
          <p:spPr>
            <a:xfrm>
              <a:off x="3155797" y="2641637"/>
              <a:ext cx="1866904" cy="31677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dirty="0">
                  <a:solidFill>
                    <a:schemeClr val="accent6">
                      <a:lumMod val="75000"/>
                    </a:schemeClr>
                  </a:solidFill>
                  <a:latin typeface="Canela Text" pitchFamily="2" charset="0"/>
                </a:rPr>
                <a:t>p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5C8C742-6F09-D79A-9CC8-72D16AC1ACD1}"/>
              </a:ext>
            </a:extLst>
          </p:cNvPr>
          <p:cNvGrpSpPr/>
          <p:nvPr/>
        </p:nvGrpSpPr>
        <p:grpSpPr>
          <a:xfrm>
            <a:off x="82544" y="28388"/>
            <a:ext cx="951653" cy="730908"/>
            <a:chOff x="5718631" y="1259950"/>
            <a:chExt cx="867342" cy="655655"/>
          </a:xfrm>
        </p:grpSpPr>
        <p:sp>
          <p:nvSpPr>
            <p:cNvPr id="3" name="Explosion 2 2">
              <a:extLst>
                <a:ext uri="{FF2B5EF4-FFF2-40B4-BE49-F238E27FC236}">
                  <a16:creationId xmlns:a16="http://schemas.microsoft.com/office/drawing/2014/main" id="{76EFDC7C-ED3D-4400-2113-4C561F906675}"/>
                </a:ext>
              </a:extLst>
            </p:cNvPr>
            <p:cNvSpPr/>
            <p:nvPr/>
          </p:nvSpPr>
          <p:spPr>
            <a:xfrm>
              <a:off x="5730372" y="1259950"/>
              <a:ext cx="855601" cy="655655"/>
            </a:xfrm>
            <a:prstGeom prst="irregularSeal2">
              <a:avLst/>
            </a:prstGeom>
            <a:solidFill>
              <a:srgbClr val="FFC000">
                <a:alpha val="82769"/>
              </a:srgb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b="1" dirty="0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E23B563-1166-6C34-48EA-9AB006BB111F}"/>
                </a:ext>
              </a:extLst>
            </p:cNvPr>
            <p:cNvSpPr txBox="1"/>
            <p:nvPr/>
          </p:nvSpPr>
          <p:spPr>
            <a:xfrm>
              <a:off x="5718631" y="1423241"/>
              <a:ext cx="813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latin typeface="Candara" panose="020E0502030303020204" pitchFamily="34" charset="0"/>
                </a:rPr>
                <a:t>CLAS6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64208F2-6D69-EF7D-538E-ABA7F0E77D9D}"/>
              </a:ext>
            </a:extLst>
          </p:cNvPr>
          <p:cNvGrpSpPr/>
          <p:nvPr/>
        </p:nvGrpSpPr>
        <p:grpSpPr>
          <a:xfrm>
            <a:off x="10144734" y="163362"/>
            <a:ext cx="1900811" cy="1483964"/>
            <a:chOff x="9867273" y="159321"/>
            <a:chExt cx="2142184" cy="175003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22BEBE6-2156-FCE8-25B4-83BA6E81E8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8912" t="32827" r="1807" b="46852"/>
            <a:stretch/>
          </p:blipFill>
          <p:spPr>
            <a:xfrm>
              <a:off x="10945381" y="159321"/>
              <a:ext cx="1064076" cy="1705267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EB8E659-C600-0093-8515-FB0505A919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3443" t="9291" r="32565" b="1772"/>
            <a:stretch/>
          </p:blipFill>
          <p:spPr>
            <a:xfrm>
              <a:off x="9925453" y="159321"/>
              <a:ext cx="1046086" cy="1233879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D8A13E5-0775-9552-EF28-34BB08034865}"/>
                </a:ext>
              </a:extLst>
            </p:cNvPr>
            <p:cNvSpPr txBox="1"/>
            <p:nvPr/>
          </p:nvSpPr>
          <p:spPr>
            <a:xfrm>
              <a:off x="9867273" y="1386140"/>
              <a:ext cx="12596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latin typeface="Canela Text" pitchFamily="2" charset="0"/>
                </a:rPr>
                <a:t>Steven </a:t>
              </a:r>
              <a:r>
                <a:rPr lang="en-GB" sz="1400" dirty="0" err="1">
                  <a:latin typeface="Canela Text" pitchFamily="2" charset="0"/>
                </a:rPr>
                <a:t>Dytman</a:t>
              </a:r>
              <a:endParaRPr lang="en-GB" sz="1400" dirty="0">
                <a:latin typeface="Canela Text" pitchFamily="2" charset="0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70D1650E-CEC1-A9E5-C1FE-47F63DC5D2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542" y="1907567"/>
            <a:ext cx="5514763" cy="4520116"/>
          </a:xfrm>
          <a:prstGeom prst="rect">
            <a:avLst/>
          </a:prstGeom>
        </p:spPr>
      </p:pic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E6CCFEBE-0A6D-AEA6-774F-29B1F6245F6B}"/>
              </a:ext>
            </a:extLst>
          </p:cNvPr>
          <p:cNvSpPr txBox="1">
            <a:spLocks/>
          </p:cNvSpPr>
          <p:nvPr/>
        </p:nvSpPr>
        <p:spPr>
          <a:xfrm>
            <a:off x="3484033" y="1562446"/>
            <a:ext cx="3242733" cy="5235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3200" b="1" baseline="30000" dirty="0">
                <a:highlight>
                  <a:srgbClr val="FFFFFF"/>
                </a:highlight>
                <a:latin typeface="Canela Text" pitchFamily="2" charset="0"/>
              </a:rPr>
              <a:t>12</a:t>
            </a:r>
            <a:r>
              <a:rPr lang="en-GB" sz="3200" b="1" dirty="0">
                <a:highlight>
                  <a:srgbClr val="FFFFFF"/>
                </a:highlight>
                <a:latin typeface="Canela Text" pitchFamily="2" charset="0"/>
              </a:rPr>
              <a:t>C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86AD8E2-46DC-D155-EB0B-00F8731C17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1305" y="1972079"/>
            <a:ext cx="5578354" cy="4471538"/>
          </a:xfrm>
          <a:prstGeom prst="rect">
            <a:avLst/>
          </a:prstGeom>
        </p:spPr>
      </p:pic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27C597C5-EF7C-3180-FECB-D37A69EB7B61}"/>
              </a:ext>
            </a:extLst>
          </p:cNvPr>
          <p:cNvSpPr txBox="1">
            <a:spLocks/>
          </p:cNvSpPr>
          <p:nvPr/>
        </p:nvSpPr>
        <p:spPr>
          <a:xfrm>
            <a:off x="8877300" y="1570760"/>
            <a:ext cx="3242733" cy="5235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3200" b="1" baseline="30000" dirty="0">
                <a:highlight>
                  <a:srgbClr val="FFFFFF"/>
                </a:highlight>
                <a:latin typeface="Canela Text" pitchFamily="2" charset="0"/>
              </a:rPr>
              <a:t>56</a:t>
            </a:r>
            <a:r>
              <a:rPr lang="en-GB" sz="3200" b="1" dirty="0">
                <a:highlight>
                  <a:srgbClr val="FFFFFF"/>
                </a:highlight>
                <a:latin typeface="Canela Text" pitchFamily="2" charset="0"/>
              </a:rPr>
              <a:t>Fe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60925A0-7AD3-6FEC-3DB0-82D999C94129}"/>
              </a:ext>
            </a:extLst>
          </p:cNvPr>
          <p:cNvSpPr txBox="1"/>
          <p:nvPr/>
        </p:nvSpPr>
        <p:spPr>
          <a:xfrm rot="19677447">
            <a:off x="2087843" y="3371951"/>
            <a:ext cx="36605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accent1">
                    <a:alpha val="3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B070EC8-70FE-6C56-64E6-F1346D365CF0}"/>
              </a:ext>
            </a:extLst>
          </p:cNvPr>
          <p:cNvSpPr txBox="1"/>
          <p:nvPr/>
        </p:nvSpPr>
        <p:spPr>
          <a:xfrm rot="19677447">
            <a:off x="7733761" y="3492330"/>
            <a:ext cx="36605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accent1">
                    <a:alpha val="3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1703576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4D505D-81F8-BB43-221C-2060FE0AD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BF2B-7064-8140-BA28-8FBEB81A0035}" type="slidenum">
              <a:rPr lang="en-GB" smtClean="0"/>
              <a:t>16</a:t>
            </a:fld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A69F3BF-A3ED-B073-4E0C-140DC80FB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1548" y="260669"/>
            <a:ext cx="8994531" cy="1325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400" dirty="0">
                <a:solidFill>
                  <a:schemeClr val="accent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Transparency dependency with A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18DD98E-BD69-BFB5-5D34-3EBC0758223F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0"/>
            <a:ext cx="3492000" cy="1617651"/>
            <a:chOff x="1029290" y="2072476"/>
            <a:chExt cx="3993411" cy="1849929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1CA7B5A-47C6-11D2-5809-F7561A945E0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29290" y="2072476"/>
              <a:ext cx="2412000" cy="1849929"/>
              <a:chOff x="1029290" y="2072467"/>
              <a:chExt cx="3036795" cy="2329129"/>
            </a:xfrm>
          </p:grpSpPr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F187EA6E-1260-C590-8901-E75D41541BF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72505" y="2072467"/>
                <a:ext cx="525931" cy="970897"/>
              </a:xfrm>
              <a:prstGeom prst="straightConnector1">
                <a:avLst/>
              </a:prstGeom>
              <a:ln w="38100">
                <a:solidFill>
                  <a:srgbClr val="0096FF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A25534CA-22F7-9300-6C79-750033B2FC8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29290" y="2414881"/>
                <a:ext cx="3036795" cy="1986715"/>
                <a:chOff x="1029301" y="2414880"/>
                <a:chExt cx="2005448" cy="1311994"/>
              </a:xfrm>
            </p:grpSpPr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5C18EF4B-6451-8123-61AF-0673524D0AF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96187" y="2841067"/>
                  <a:ext cx="972000" cy="885807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800" dirty="0">
                    <a:solidFill>
                      <a:schemeClr val="tx1"/>
                    </a:solidFill>
                    <a:latin typeface="Canela Text" pitchFamily="2" charset="0"/>
                  </a:endParaRPr>
                </a:p>
              </p:txBody>
            </p:sp>
            <p:cxnSp>
              <p:nvCxnSpPr>
                <p:cNvPr id="42" name="Straight Arrow Connector 41">
                  <a:extLst>
                    <a:ext uri="{FF2B5EF4-FFF2-40B4-BE49-F238E27FC236}">
                      <a16:creationId xmlns:a16="http://schemas.microsoft.com/office/drawing/2014/main" id="{F571D56A-0B0D-5C65-CA41-A7EB941CE03E}"/>
                    </a:ext>
                  </a:extLst>
                </p:cNvPr>
                <p:cNvCxnSpPr>
                  <a:cxnSpLocks/>
                  <a:endCxn id="41" idx="2"/>
                </p:cNvCxnSpPr>
                <p:nvPr/>
              </p:nvCxnSpPr>
              <p:spPr>
                <a:xfrm>
                  <a:off x="1029301" y="3283970"/>
                  <a:ext cx="766886" cy="1"/>
                </a:xfrm>
                <a:prstGeom prst="straightConnector1">
                  <a:avLst/>
                </a:prstGeom>
                <a:ln w="38100">
                  <a:solidFill>
                    <a:srgbClr val="0096FF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>
                  <a:extLst>
                    <a:ext uri="{FF2B5EF4-FFF2-40B4-BE49-F238E27FC236}">
                      <a16:creationId xmlns:a16="http://schemas.microsoft.com/office/drawing/2014/main" id="{A4D1F9BA-E6B7-A0FF-1236-F8C3519616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528169" y="3060974"/>
                  <a:ext cx="506580" cy="93949"/>
                </a:xfrm>
                <a:prstGeom prst="straightConnector1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4" name="TextBox 43">
                      <a:extLst>
                        <a:ext uri="{FF2B5EF4-FFF2-40B4-BE49-F238E27FC236}">
                          <a16:creationId xmlns:a16="http://schemas.microsoft.com/office/drawing/2014/main" id="{2C0A55CA-15A3-438A-4D0C-9E7ED14AB9E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71110" y="2969063"/>
                      <a:ext cx="289108" cy="26338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oMath>
                        </m:oMathPara>
                      </a14:m>
                      <a:endParaRPr lang="en-GB" dirty="0">
                        <a:solidFill>
                          <a:srgbClr val="0070C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44" name="TextBox 43">
                      <a:extLst>
                        <a:ext uri="{FF2B5EF4-FFF2-40B4-BE49-F238E27FC236}">
                          <a16:creationId xmlns:a16="http://schemas.microsoft.com/office/drawing/2014/main" id="{2C0A55CA-15A3-438A-4D0C-9E7ED14AB9E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271110" y="2969063"/>
                      <a:ext cx="289108" cy="263380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12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5" name="TextBox 44">
                      <a:extLst>
                        <a:ext uri="{FF2B5EF4-FFF2-40B4-BE49-F238E27FC236}">
                          <a16:creationId xmlns:a16="http://schemas.microsoft.com/office/drawing/2014/main" id="{E54C9B39-45F3-C429-6C6F-A25CA575343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441816" y="2414880"/>
                      <a:ext cx="289108" cy="26338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oMath>
                        </m:oMathPara>
                      </a14:m>
                      <a:endParaRPr lang="en-GB" dirty="0">
                        <a:solidFill>
                          <a:srgbClr val="0070C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45" name="TextBox 44">
                      <a:extLst>
                        <a:ext uri="{FF2B5EF4-FFF2-40B4-BE49-F238E27FC236}">
                          <a16:creationId xmlns:a16="http://schemas.microsoft.com/office/drawing/2014/main" id="{E54C9B39-45F3-C429-6C6F-A25CA575343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441816" y="2414880"/>
                      <a:ext cx="289108" cy="263380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12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8005FEB3-66F3-18E8-143F-9461D17BC5E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990061" y="3393242"/>
                <a:ext cx="276527" cy="2880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0"/>
                      <a:lumOff val="100000"/>
                    </a:schemeClr>
                  </a:gs>
                  <a:gs pos="35000">
                    <a:schemeClr val="accent3">
                      <a:lumMod val="0"/>
                      <a:lumOff val="10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FA4EA51-9FAD-F827-AF32-EABAF9224635}"/>
                </a:ext>
              </a:extLst>
            </p:cNvPr>
            <p:cNvSpPr txBox="1"/>
            <p:nvPr/>
          </p:nvSpPr>
          <p:spPr>
            <a:xfrm>
              <a:off x="3155797" y="2641637"/>
              <a:ext cx="1866904" cy="31677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dirty="0">
                  <a:solidFill>
                    <a:schemeClr val="accent6">
                      <a:lumMod val="75000"/>
                    </a:schemeClr>
                  </a:solidFill>
                  <a:latin typeface="Canela Text" pitchFamily="2" charset="0"/>
                </a:rPr>
                <a:t>p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36649DA-A31A-1206-67E0-9F384E7FE1E3}"/>
              </a:ext>
            </a:extLst>
          </p:cNvPr>
          <p:cNvGrpSpPr/>
          <p:nvPr/>
        </p:nvGrpSpPr>
        <p:grpSpPr>
          <a:xfrm>
            <a:off x="82544" y="28388"/>
            <a:ext cx="951653" cy="730908"/>
            <a:chOff x="5718631" y="1259950"/>
            <a:chExt cx="867342" cy="655655"/>
          </a:xfrm>
        </p:grpSpPr>
        <p:sp>
          <p:nvSpPr>
            <p:cNvPr id="5" name="Explosion 2 4">
              <a:extLst>
                <a:ext uri="{FF2B5EF4-FFF2-40B4-BE49-F238E27FC236}">
                  <a16:creationId xmlns:a16="http://schemas.microsoft.com/office/drawing/2014/main" id="{25C1FB2D-4BD3-0E93-5409-F9F14ECF27D4}"/>
                </a:ext>
              </a:extLst>
            </p:cNvPr>
            <p:cNvSpPr/>
            <p:nvPr/>
          </p:nvSpPr>
          <p:spPr>
            <a:xfrm>
              <a:off x="5730372" y="1259950"/>
              <a:ext cx="855601" cy="655655"/>
            </a:xfrm>
            <a:prstGeom prst="irregularSeal2">
              <a:avLst/>
            </a:prstGeom>
            <a:solidFill>
              <a:srgbClr val="FFC000">
                <a:alpha val="82769"/>
              </a:srgb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b="1" dirty="0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5C4AE17-070B-981C-3BE3-76E1F252A696}"/>
                </a:ext>
              </a:extLst>
            </p:cNvPr>
            <p:cNvSpPr txBox="1"/>
            <p:nvPr/>
          </p:nvSpPr>
          <p:spPr>
            <a:xfrm>
              <a:off x="5718631" y="1423241"/>
              <a:ext cx="813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latin typeface="Candara" panose="020E0502030303020204" pitchFamily="34" charset="0"/>
                </a:rPr>
                <a:t>CLAS6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5F17122-636B-3178-FC6B-80D2E8AE35B5}"/>
              </a:ext>
            </a:extLst>
          </p:cNvPr>
          <p:cNvGrpSpPr/>
          <p:nvPr/>
        </p:nvGrpSpPr>
        <p:grpSpPr>
          <a:xfrm>
            <a:off x="10144734" y="163362"/>
            <a:ext cx="1900811" cy="1483964"/>
            <a:chOff x="9867273" y="159321"/>
            <a:chExt cx="2142184" cy="175003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E1700DE-A85F-BB2E-31DF-C3CEF52947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88912" t="32827" r="1807" b="46852"/>
            <a:stretch/>
          </p:blipFill>
          <p:spPr>
            <a:xfrm>
              <a:off x="10945381" y="159321"/>
              <a:ext cx="1064076" cy="170526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1D51934-6E8A-4A2F-3225-572B22AB8A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3443" t="9291" r="32565" b="1772"/>
            <a:stretch/>
          </p:blipFill>
          <p:spPr>
            <a:xfrm>
              <a:off x="9925453" y="159321"/>
              <a:ext cx="1046086" cy="123387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F728076-A871-2DE1-3E03-04623F5E6C77}"/>
                </a:ext>
              </a:extLst>
            </p:cNvPr>
            <p:cNvSpPr txBox="1"/>
            <p:nvPr/>
          </p:nvSpPr>
          <p:spPr>
            <a:xfrm>
              <a:off x="9867273" y="1386140"/>
              <a:ext cx="12596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latin typeface="Canela Text" pitchFamily="2" charset="0"/>
                </a:rPr>
                <a:t>Steven </a:t>
              </a:r>
              <a:r>
                <a:rPr lang="en-GB" sz="1400" dirty="0" err="1">
                  <a:latin typeface="Canela Text" pitchFamily="2" charset="0"/>
                </a:rPr>
                <a:t>Dytman</a:t>
              </a:r>
              <a:endParaRPr lang="en-GB" sz="1400" dirty="0">
                <a:latin typeface="Canela Text" pitchFamily="2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55F9FB91-35C6-D2A6-BC92-9EB307FB4D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1825" y="1481588"/>
            <a:ext cx="5848350" cy="4845776"/>
          </a:xfrm>
          <a:prstGeom prst="rect">
            <a:avLst/>
          </a:prstGeom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5989C44B-6142-FCCC-8443-261AD1F3F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5593" y="4337539"/>
            <a:ext cx="4104669" cy="1038874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dirty="0">
                <a:effectLst/>
                <a:highlight>
                  <a:srgbClr val="FFFFFF"/>
                </a:highlight>
                <a:latin typeface="Canela Text" pitchFamily="2" charset="0"/>
              </a:rPr>
              <a:t>Transparency flat in p</a:t>
            </a:r>
            <a:r>
              <a:rPr lang="en-GB" baseline="-25000" dirty="0">
                <a:effectLst/>
                <a:highlight>
                  <a:srgbClr val="FFFFFF"/>
                </a:highlight>
                <a:latin typeface="Canela Text" pitchFamily="2" charset="0"/>
              </a:rPr>
              <a:t>p</a:t>
            </a:r>
          </a:p>
          <a:p>
            <a:pPr marL="0" indent="0" algn="ctr">
              <a:buNone/>
            </a:pPr>
            <a:r>
              <a:rPr lang="en-GB" dirty="0">
                <a:highlight>
                  <a:srgbClr val="FFFFFF"/>
                </a:highlight>
                <a:latin typeface="Canela Text" pitchFamily="2" charset="0"/>
              </a:rPr>
              <a:t>Decreases with A</a:t>
            </a:r>
            <a:endParaRPr lang="en-GB" dirty="0">
              <a:effectLst/>
              <a:highlight>
                <a:srgbClr val="FFFFFF"/>
              </a:highlight>
              <a:latin typeface="Canela Text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8AD8664-4AC7-A9DB-97D4-3D56AFE1F1E7}"/>
              </a:ext>
            </a:extLst>
          </p:cNvPr>
          <p:cNvSpPr txBox="1"/>
          <p:nvPr/>
        </p:nvSpPr>
        <p:spPr>
          <a:xfrm rot="19677447">
            <a:off x="4572376" y="3210254"/>
            <a:ext cx="36605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accent1">
                    <a:alpha val="3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3DB982A-D2B5-DEA1-151D-A81F0308380B}"/>
              </a:ext>
            </a:extLst>
          </p:cNvPr>
          <p:cNvSpPr txBox="1"/>
          <p:nvPr/>
        </p:nvSpPr>
        <p:spPr>
          <a:xfrm>
            <a:off x="5445937" y="1874130"/>
            <a:ext cx="20839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Canela Text" pitchFamily="2" charset="0"/>
              </a:rPr>
              <a:t>First</a:t>
            </a:r>
            <a:r>
              <a:rPr lang="en-GB" b="1" baseline="3000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Canela Text" pitchFamily="2" charset="0"/>
              </a:rPr>
              <a:t> 4</a:t>
            </a:r>
            <a:r>
              <a:rPr lang="en-GB" b="1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Canela Text" pitchFamily="2" charset="0"/>
              </a:rPr>
              <a:t>He measurement</a:t>
            </a:r>
          </a:p>
        </p:txBody>
      </p:sp>
    </p:spTree>
    <p:extLst>
      <p:ext uri="{BB962C8B-B14F-4D97-AF65-F5344CB8AC3E}">
        <p14:creationId xmlns:p14="http://schemas.microsoft.com/office/powerpoint/2010/main" val="184599124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4D505D-81F8-BB43-221C-2060FE0AD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BF2B-7064-8140-BA28-8FBEB81A0035}" type="slidenum">
              <a:rPr lang="en-GB" smtClean="0"/>
              <a:t>17</a:t>
            </a:fld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A69F3BF-A3ED-B073-4E0C-140DC80FB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9850" y="237817"/>
            <a:ext cx="8994531" cy="1325563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not described by GENIE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18DD98E-BD69-BFB5-5D34-3EBC0758223F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0"/>
            <a:ext cx="3492000" cy="1617651"/>
            <a:chOff x="1029290" y="2072476"/>
            <a:chExt cx="3993411" cy="1849929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1CA7B5A-47C6-11D2-5809-F7561A945E0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29290" y="2072476"/>
              <a:ext cx="2412000" cy="1849929"/>
              <a:chOff x="1029290" y="2072467"/>
              <a:chExt cx="3036795" cy="2329129"/>
            </a:xfrm>
          </p:grpSpPr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F187EA6E-1260-C590-8901-E75D41541BF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72505" y="2072467"/>
                <a:ext cx="525931" cy="970897"/>
              </a:xfrm>
              <a:prstGeom prst="straightConnector1">
                <a:avLst/>
              </a:prstGeom>
              <a:ln w="38100">
                <a:solidFill>
                  <a:srgbClr val="0096FF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A25534CA-22F7-9300-6C79-750033B2FC8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29290" y="2414881"/>
                <a:ext cx="3036795" cy="1986715"/>
                <a:chOff x="1029301" y="2414880"/>
                <a:chExt cx="2005448" cy="1311994"/>
              </a:xfrm>
            </p:grpSpPr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5C18EF4B-6451-8123-61AF-0673524D0AF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96187" y="2841067"/>
                  <a:ext cx="972000" cy="885807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800" dirty="0">
                    <a:solidFill>
                      <a:schemeClr val="tx1"/>
                    </a:solidFill>
                    <a:latin typeface="Canela Text" pitchFamily="2" charset="0"/>
                  </a:endParaRPr>
                </a:p>
              </p:txBody>
            </p:sp>
            <p:cxnSp>
              <p:nvCxnSpPr>
                <p:cNvPr id="42" name="Straight Arrow Connector 41">
                  <a:extLst>
                    <a:ext uri="{FF2B5EF4-FFF2-40B4-BE49-F238E27FC236}">
                      <a16:creationId xmlns:a16="http://schemas.microsoft.com/office/drawing/2014/main" id="{F571D56A-0B0D-5C65-CA41-A7EB941CE03E}"/>
                    </a:ext>
                  </a:extLst>
                </p:cNvPr>
                <p:cNvCxnSpPr>
                  <a:cxnSpLocks/>
                  <a:endCxn id="41" idx="2"/>
                </p:cNvCxnSpPr>
                <p:nvPr/>
              </p:nvCxnSpPr>
              <p:spPr>
                <a:xfrm>
                  <a:off x="1029301" y="3283970"/>
                  <a:ext cx="766886" cy="1"/>
                </a:xfrm>
                <a:prstGeom prst="straightConnector1">
                  <a:avLst/>
                </a:prstGeom>
                <a:ln w="38100">
                  <a:solidFill>
                    <a:srgbClr val="0096FF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>
                  <a:extLst>
                    <a:ext uri="{FF2B5EF4-FFF2-40B4-BE49-F238E27FC236}">
                      <a16:creationId xmlns:a16="http://schemas.microsoft.com/office/drawing/2014/main" id="{A4D1F9BA-E6B7-A0FF-1236-F8C3519616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528169" y="3060974"/>
                  <a:ext cx="506580" cy="93949"/>
                </a:xfrm>
                <a:prstGeom prst="straightConnector1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4" name="TextBox 43">
                      <a:extLst>
                        <a:ext uri="{FF2B5EF4-FFF2-40B4-BE49-F238E27FC236}">
                          <a16:creationId xmlns:a16="http://schemas.microsoft.com/office/drawing/2014/main" id="{2C0A55CA-15A3-438A-4D0C-9E7ED14AB9E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71110" y="2969063"/>
                      <a:ext cx="289108" cy="26338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oMath>
                        </m:oMathPara>
                      </a14:m>
                      <a:endParaRPr lang="en-GB" dirty="0">
                        <a:solidFill>
                          <a:srgbClr val="0070C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44" name="TextBox 43">
                      <a:extLst>
                        <a:ext uri="{FF2B5EF4-FFF2-40B4-BE49-F238E27FC236}">
                          <a16:creationId xmlns:a16="http://schemas.microsoft.com/office/drawing/2014/main" id="{2C0A55CA-15A3-438A-4D0C-9E7ED14AB9E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271110" y="2969063"/>
                      <a:ext cx="289108" cy="263380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12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5" name="TextBox 44">
                      <a:extLst>
                        <a:ext uri="{FF2B5EF4-FFF2-40B4-BE49-F238E27FC236}">
                          <a16:creationId xmlns:a16="http://schemas.microsoft.com/office/drawing/2014/main" id="{E54C9B39-45F3-C429-6C6F-A25CA575343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441816" y="2414880"/>
                      <a:ext cx="289108" cy="26338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oMath>
                        </m:oMathPara>
                      </a14:m>
                      <a:endParaRPr lang="en-GB" dirty="0">
                        <a:solidFill>
                          <a:srgbClr val="0070C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45" name="TextBox 44">
                      <a:extLst>
                        <a:ext uri="{FF2B5EF4-FFF2-40B4-BE49-F238E27FC236}">
                          <a16:creationId xmlns:a16="http://schemas.microsoft.com/office/drawing/2014/main" id="{E54C9B39-45F3-C429-6C6F-A25CA575343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441816" y="2414880"/>
                      <a:ext cx="289108" cy="263380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12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8005FEB3-66F3-18E8-143F-9461D17BC5E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990061" y="3393242"/>
                <a:ext cx="276527" cy="2880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0"/>
                      <a:lumOff val="100000"/>
                    </a:schemeClr>
                  </a:gs>
                  <a:gs pos="35000">
                    <a:schemeClr val="accent3">
                      <a:lumMod val="0"/>
                      <a:lumOff val="10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FA4EA51-9FAD-F827-AF32-EABAF9224635}"/>
                </a:ext>
              </a:extLst>
            </p:cNvPr>
            <p:cNvSpPr txBox="1"/>
            <p:nvPr/>
          </p:nvSpPr>
          <p:spPr>
            <a:xfrm>
              <a:off x="3155797" y="2641637"/>
              <a:ext cx="1866904" cy="31677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dirty="0">
                  <a:solidFill>
                    <a:schemeClr val="accent6">
                      <a:lumMod val="75000"/>
                    </a:schemeClr>
                  </a:solidFill>
                  <a:latin typeface="Canela Text" pitchFamily="2" charset="0"/>
                </a:rPr>
                <a:t>p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1B3B69E-751E-3694-7CF8-005DFD60C94F}"/>
              </a:ext>
            </a:extLst>
          </p:cNvPr>
          <p:cNvGrpSpPr/>
          <p:nvPr/>
        </p:nvGrpSpPr>
        <p:grpSpPr>
          <a:xfrm>
            <a:off x="82544" y="28388"/>
            <a:ext cx="951653" cy="730908"/>
            <a:chOff x="5718631" y="1259950"/>
            <a:chExt cx="867342" cy="655655"/>
          </a:xfrm>
        </p:grpSpPr>
        <p:sp>
          <p:nvSpPr>
            <p:cNvPr id="6" name="Explosion 2 5">
              <a:extLst>
                <a:ext uri="{FF2B5EF4-FFF2-40B4-BE49-F238E27FC236}">
                  <a16:creationId xmlns:a16="http://schemas.microsoft.com/office/drawing/2014/main" id="{532E86EC-89ED-40AB-FDED-8E16DD55F218}"/>
                </a:ext>
              </a:extLst>
            </p:cNvPr>
            <p:cNvSpPr/>
            <p:nvPr/>
          </p:nvSpPr>
          <p:spPr>
            <a:xfrm>
              <a:off x="5730372" y="1259950"/>
              <a:ext cx="855601" cy="655655"/>
            </a:xfrm>
            <a:prstGeom prst="irregularSeal2">
              <a:avLst/>
            </a:prstGeom>
            <a:solidFill>
              <a:srgbClr val="FFC000">
                <a:alpha val="82769"/>
              </a:srgb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b="1" dirty="0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05351FD-2A80-AF5E-724D-F54D62AFB8F3}"/>
                </a:ext>
              </a:extLst>
            </p:cNvPr>
            <p:cNvSpPr txBox="1"/>
            <p:nvPr/>
          </p:nvSpPr>
          <p:spPr>
            <a:xfrm>
              <a:off x="5718631" y="1423241"/>
              <a:ext cx="813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latin typeface="Candara" panose="020E0502030303020204" pitchFamily="34" charset="0"/>
                </a:rPr>
                <a:t>CLAS6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34AE1B1-562C-FFC0-3A69-3F490E7B5436}"/>
              </a:ext>
            </a:extLst>
          </p:cNvPr>
          <p:cNvGrpSpPr/>
          <p:nvPr/>
        </p:nvGrpSpPr>
        <p:grpSpPr>
          <a:xfrm>
            <a:off x="10144734" y="163362"/>
            <a:ext cx="1900811" cy="1483964"/>
            <a:chOff x="9867273" y="159321"/>
            <a:chExt cx="2142184" cy="175003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958A897-11DB-6643-04B1-B775A25590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88912" t="32827" r="1807" b="46852"/>
            <a:stretch/>
          </p:blipFill>
          <p:spPr>
            <a:xfrm>
              <a:off x="10945381" y="159321"/>
              <a:ext cx="1064076" cy="170526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BBD5E30-6D38-3DA6-2EA6-6786EBE77E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3443" t="9291" r="32565" b="1772"/>
            <a:stretch/>
          </p:blipFill>
          <p:spPr>
            <a:xfrm>
              <a:off x="9925453" y="159321"/>
              <a:ext cx="1046086" cy="123387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389CF36-1312-5C3A-8922-090A2D5FA830}"/>
                </a:ext>
              </a:extLst>
            </p:cNvPr>
            <p:cNvSpPr txBox="1"/>
            <p:nvPr/>
          </p:nvSpPr>
          <p:spPr>
            <a:xfrm>
              <a:off x="9867273" y="1386140"/>
              <a:ext cx="12596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latin typeface="Canela Text" pitchFamily="2" charset="0"/>
                </a:rPr>
                <a:t>Steven </a:t>
              </a:r>
              <a:r>
                <a:rPr lang="en-GB" sz="1400" dirty="0" err="1">
                  <a:latin typeface="Canela Text" pitchFamily="2" charset="0"/>
                </a:rPr>
                <a:t>Dytman</a:t>
              </a:r>
              <a:endParaRPr lang="en-GB" sz="1400" dirty="0">
                <a:latin typeface="Canela Text" pitchFamily="2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0D008568-01BB-7874-0047-76233F2E19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1092" y="1385706"/>
            <a:ext cx="6502400" cy="5194300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0E76F43A-536E-45A3-FAC8-1CE6BBABBFCD}"/>
              </a:ext>
            </a:extLst>
          </p:cNvPr>
          <p:cNvSpPr txBox="1">
            <a:spLocks/>
          </p:cNvSpPr>
          <p:nvPr/>
        </p:nvSpPr>
        <p:spPr>
          <a:xfrm>
            <a:off x="4584780" y="1758623"/>
            <a:ext cx="4104669" cy="83153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dirty="0">
                <a:highlight>
                  <a:srgbClr val="FFFFFF"/>
                </a:highlight>
                <a:latin typeface="Canela Text" pitchFamily="2" charset="0"/>
              </a:rPr>
              <a:t>Larger discrepancies at small p</a:t>
            </a:r>
            <a:r>
              <a:rPr lang="en-GB" baseline="-25000" dirty="0">
                <a:highlight>
                  <a:srgbClr val="FFFFFF"/>
                </a:highlight>
                <a:latin typeface="Canela Text" pitchFamily="2" charset="0"/>
              </a:rPr>
              <a:t>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4946D5E-2F5D-795A-6C3C-45F083128CE8}"/>
              </a:ext>
            </a:extLst>
          </p:cNvPr>
          <p:cNvSpPr txBox="1"/>
          <p:nvPr/>
        </p:nvSpPr>
        <p:spPr>
          <a:xfrm rot="19677447">
            <a:off x="4572376" y="3210254"/>
            <a:ext cx="36605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accent1">
                    <a:alpha val="3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127069619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4D505D-81F8-BB43-221C-2060FE0AD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BF2B-7064-8140-BA28-8FBEB81A0035}" type="slidenum">
              <a:rPr lang="en-GB" smtClean="0"/>
              <a:t>18</a:t>
            </a:fld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A69F3BF-A3ED-B073-4E0C-140DC80FB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7793" y="237817"/>
            <a:ext cx="8994531" cy="1325563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not described by GENIE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2EEFD418-6B8C-71F1-1887-1C02C64AA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778224"/>
            <a:ext cx="10850048" cy="189967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Simple nuclear models don’t describe data</a:t>
            </a:r>
            <a:r>
              <a:rPr lang="en-GB" sz="2400" dirty="0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– Spectral Function preferred</a:t>
            </a:r>
          </a:p>
          <a:p>
            <a:pPr marL="0" indent="0" algn="ctr">
              <a:buNone/>
            </a:pPr>
            <a:r>
              <a:rPr lang="en-GB" sz="2400" dirty="0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No evidence of problems with GENIE FSI</a:t>
            </a:r>
            <a:endParaRPr lang="en-GB" sz="2400" dirty="0"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GB" sz="2400" baseline="-25000" dirty="0"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18DD98E-BD69-BFB5-5D34-3EBC0758223F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0"/>
            <a:ext cx="3492000" cy="1617651"/>
            <a:chOff x="1029290" y="2072476"/>
            <a:chExt cx="3993411" cy="1849929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1CA7B5A-47C6-11D2-5809-F7561A945E0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29290" y="2072476"/>
              <a:ext cx="2412000" cy="1849929"/>
              <a:chOff x="1029290" y="2072467"/>
              <a:chExt cx="3036795" cy="2329129"/>
            </a:xfrm>
          </p:grpSpPr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F187EA6E-1260-C590-8901-E75D41541BF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72505" y="2072467"/>
                <a:ext cx="525931" cy="970897"/>
              </a:xfrm>
              <a:prstGeom prst="straightConnector1">
                <a:avLst/>
              </a:prstGeom>
              <a:ln w="38100">
                <a:solidFill>
                  <a:srgbClr val="0096FF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A25534CA-22F7-9300-6C79-750033B2FC8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29290" y="2414881"/>
                <a:ext cx="3036795" cy="1986715"/>
                <a:chOff x="1029301" y="2414880"/>
                <a:chExt cx="2005448" cy="1311994"/>
              </a:xfrm>
            </p:grpSpPr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5C18EF4B-6451-8123-61AF-0673524D0AF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96187" y="2841067"/>
                  <a:ext cx="972000" cy="885807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800" dirty="0">
                    <a:solidFill>
                      <a:schemeClr val="tx1"/>
                    </a:solidFill>
                    <a:latin typeface="Canela Text" pitchFamily="2" charset="0"/>
                  </a:endParaRPr>
                </a:p>
              </p:txBody>
            </p:sp>
            <p:cxnSp>
              <p:nvCxnSpPr>
                <p:cNvPr id="42" name="Straight Arrow Connector 41">
                  <a:extLst>
                    <a:ext uri="{FF2B5EF4-FFF2-40B4-BE49-F238E27FC236}">
                      <a16:creationId xmlns:a16="http://schemas.microsoft.com/office/drawing/2014/main" id="{F571D56A-0B0D-5C65-CA41-A7EB941CE03E}"/>
                    </a:ext>
                  </a:extLst>
                </p:cNvPr>
                <p:cNvCxnSpPr>
                  <a:cxnSpLocks/>
                  <a:endCxn id="41" idx="2"/>
                </p:cNvCxnSpPr>
                <p:nvPr/>
              </p:nvCxnSpPr>
              <p:spPr>
                <a:xfrm>
                  <a:off x="1029301" y="3283970"/>
                  <a:ext cx="766886" cy="1"/>
                </a:xfrm>
                <a:prstGeom prst="straightConnector1">
                  <a:avLst/>
                </a:prstGeom>
                <a:ln w="38100">
                  <a:solidFill>
                    <a:srgbClr val="0096FF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>
                  <a:extLst>
                    <a:ext uri="{FF2B5EF4-FFF2-40B4-BE49-F238E27FC236}">
                      <a16:creationId xmlns:a16="http://schemas.microsoft.com/office/drawing/2014/main" id="{A4D1F9BA-E6B7-A0FF-1236-F8C3519616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528169" y="3060974"/>
                  <a:ext cx="506580" cy="93949"/>
                </a:xfrm>
                <a:prstGeom prst="straightConnector1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4" name="TextBox 43">
                      <a:extLst>
                        <a:ext uri="{FF2B5EF4-FFF2-40B4-BE49-F238E27FC236}">
                          <a16:creationId xmlns:a16="http://schemas.microsoft.com/office/drawing/2014/main" id="{2C0A55CA-15A3-438A-4D0C-9E7ED14AB9E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71110" y="2969063"/>
                      <a:ext cx="289108" cy="26338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oMath>
                        </m:oMathPara>
                      </a14:m>
                      <a:endParaRPr lang="en-GB" dirty="0">
                        <a:solidFill>
                          <a:srgbClr val="0070C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44" name="TextBox 43">
                      <a:extLst>
                        <a:ext uri="{FF2B5EF4-FFF2-40B4-BE49-F238E27FC236}">
                          <a16:creationId xmlns:a16="http://schemas.microsoft.com/office/drawing/2014/main" id="{2C0A55CA-15A3-438A-4D0C-9E7ED14AB9E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271110" y="2969063"/>
                      <a:ext cx="289108" cy="263380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12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5" name="TextBox 44">
                      <a:extLst>
                        <a:ext uri="{FF2B5EF4-FFF2-40B4-BE49-F238E27FC236}">
                          <a16:creationId xmlns:a16="http://schemas.microsoft.com/office/drawing/2014/main" id="{E54C9B39-45F3-C429-6C6F-A25CA575343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441816" y="2414880"/>
                      <a:ext cx="289108" cy="26338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oMath>
                        </m:oMathPara>
                      </a14:m>
                      <a:endParaRPr lang="en-GB" dirty="0">
                        <a:solidFill>
                          <a:srgbClr val="0070C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45" name="TextBox 44">
                      <a:extLst>
                        <a:ext uri="{FF2B5EF4-FFF2-40B4-BE49-F238E27FC236}">
                          <a16:creationId xmlns:a16="http://schemas.microsoft.com/office/drawing/2014/main" id="{E54C9B39-45F3-C429-6C6F-A25CA575343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441816" y="2414880"/>
                      <a:ext cx="289108" cy="263380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12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8005FEB3-66F3-18E8-143F-9461D17BC5E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990061" y="3393242"/>
                <a:ext cx="276527" cy="2880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0"/>
                      <a:lumOff val="100000"/>
                    </a:schemeClr>
                  </a:gs>
                  <a:gs pos="35000">
                    <a:schemeClr val="accent3">
                      <a:lumMod val="0"/>
                      <a:lumOff val="10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FA4EA51-9FAD-F827-AF32-EABAF9224635}"/>
                </a:ext>
              </a:extLst>
            </p:cNvPr>
            <p:cNvSpPr txBox="1"/>
            <p:nvPr/>
          </p:nvSpPr>
          <p:spPr>
            <a:xfrm>
              <a:off x="3155797" y="2641637"/>
              <a:ext cx="1866904" cy="31677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dirty="0">
                  <a:solidFill>
                    <a:schemeClr val="accent6">
                      <a:lumMod val="75000"/>
                    </a:schemeClr>
                  </a:solidFill>
                  <a:latin typeface="Canela Text" pitchFamily="2" charset="0"/>
                </a:rPr>
                <a:t>p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0CEFA39-B7DF-6D9A-FFD8-0FDCE0DF7251}"/>
              </a:ext>
            </a:extLst>
          </p:cNvPr>
          <p:cNvGrpSpPr/>
          <p:nvPr/>
        </p:nvGrpSpPr>
        <p:grpSpPr>
          <a:xfrm>
            <a:off x="82544" y="28388"/>
            <a:ext cx="951653" cy="730908"/>
            <a:chOff x="5718631" y="1259950"/>
            <a:chExt cx="867342" cy="655655"/>
          </a:xfrm>
        </p:grpSpPr>
        <p:sp>
          <p:nvSpPr>
            <p:cNvPr id="6" name="Explosion 2 5">
              <a:extLst>
                <a:ext uri="{FF2B5EF4-FFF2-40B4-BE49-F238E27FC236}">
                  <a16:creationId xmlns:a16="http://schemas.microsoft.com/office/drawing/2014/main" id="{BFB1156F-6D8A-F6E9-035A-44F48C4352AA}"/>
                </a:ext>
              </a:extLst>
            </p:cNvPr>
            <p:cNvSpPr/>
            <p:nvPr/>
          </p:nvSpPr>
          <p:spPr>
            <a:xfrm>
              <a:off x="5730372" y="1259950"/>
              <a:ext cx="855601" cy="655655"/>
            </a:xfrm>
            <a:prstGeom prst="irregularSeal2">
              <a:avLst/>
            </a:prstGeom>
            <a:solidFill>
              <a:srgbClr val="FFC000">
                <a:alpha val="82769"/>
              </a:srgb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b="1" dirty="0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4C859AB-EEE0-B0AD-DCA3-CDD20ACA27C5}"/>
                </a:ext>
              </a:extLst>
            </p:cNvPr>
            <p:cNvSpPr txBox="1"/>
            <p:nvPr/>
          </p:nvSpPr>
          <p:spPr>
            <a:xfrm>
              <a:off x="5718631" y="1423241"/>
              <a:ext cx="813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latin typeface="Candara" panose="020E0502030303020204" pitchFamily="34" charset="0"/>
                </a:rPr>
                <a:t>CLAS6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8C564E1-B5F5-3313-7DE4-D05A8C182C64}"/>
              </a:ext>
            </a:extLst>
          </p:cNvPr>
          <p:cNvGrpSpPr/>
          <p:nvPr/>
        </p:nvGrpSpPr>
        <p:grpSpPr>
          <a:xfrm>
            <a:off x="10144734" y="163362"/>
            <a:ext cx="1900811" cy="1483964"/>
            <a:chOff x="9867273" y="159321"/>
            <a:chExt cx="2142184" cy="175003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55B7BF3-8DD8-AACB-AEE6-7A5C85925A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88912" t="32827" r="1807" b="46852"/>
            <a:stretch/>
          </p:blipFill>
          <p:spPr>
            <a:xfrm>
              <a:off x="10945381" y="159321"/>
              <a:ext cx="1064076" cy="170526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CA7AB10-EC23-EED1-81FE-C5D7F06D03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23443" t="9291" r="32565" b="1772"/>
            <a:stretch/>
          </p:blipFill>
          <p:spPr>
            <a:xfrm>
              <a:off x="9925453" y="159321"/>
              <a:ext cx="1046086" cy="123387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B6936E3-8DDA-ADED-1D26-9814CE605791}"/>
                </a:ext>
              </a:extLst>
            </p:cNvPr>
            <p:cNvSpPr txBox="1"/>
            <p:nvPr/>
          </p:nvSpPr>
          <p:spPr>
            <a:xfrm>
              <a:off x="9867273" y="1386140"/>
              <a:ext cx="12596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latin typeface="Canela Text" pitchFamily="2" charset="0"/>
                </a:rPr>
                <a:t>Steven </a:t>
              </a:r>
              <a:r>
                <a:rPr lang="en-GB" sz="1400" dirty="0" err="1">
                  <a:latin typeface="Canela Text" pitchFamily="2" charset="0"/>
                </a:rPr>
                <a:t>Dytman</a:t>
              </a:r>
              <a:endParaRPr lang="en-GB" sz="1400" dirty="0">
                <a:latin typeface="Canela Text" pitchFamily="2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D707F05-5CEC-1776-E463-703C3D5B4F70}"/>
              </a:ext>
            </a:extLst>
          </p:cNvPr>
          <p:cNvSpPr txBox="1"/>
          <p:nvPr/>
        </p:nvSpPr>
        <p:spPr>
          <a:xfrm rot="19677447">
            <a:off x="5423336" y="3126824"/>
            <a:ext cx="2714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1">
                    <a:alpha val="3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  <a:endParaRPr lang="en-GB" sz="4000" dirty="0">
              <a:solidFill>
                <a:schemeClr val="accent1">
                  <a:alpha val="36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DB79A10-1A17-2F85-88B2-EFFCCB7259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45623" y="1835552"/>
            <a:ext cx="4636131" cy="369625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E58D731-D8D3-48AC-FBD6-842A8E1256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92429" y="1849007"/>
            <a:ext cx="4627093" cy="369625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3AECEED-3473-8B1E-31FD-7968893C93F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70338" y="1845813"/>
            <a:ext cx="4717333" cy="3671041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05454968-0CAB-E6F7-1D5E-5D4711C094E1}"/>
              </a:ext>
            </a:extLst>
          </p:cNvPr>
          <p:cNvSpPr txBox="1"/>
          <p:nvPr/>
        </p:nvSpPr>
        <p:spPr>
          <a:xfrm>
            <a:off x="1731895" y="3929084"/>
            <a:ext cx="20839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Canela Text" pitchFamily="2" charset="0"/>
              </a:rPr>
              <a:t>First</a:t>
            </a:r>
            <a:r>
              <a:rPr lang="en-GB" b="1" baseline="3000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Canela Text" pitchFamily="2" charset="0"/>
              </a:rPr>
              <a:t> 4</a:t>
            </a:r>
            <a:r>
              <a:rPr lang="en-GB" b="1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Canela Text" pitchFamily="2" charset="0"/>
              </a:rPr>
              <a:t>He measurement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ACDD5EB-7C33-2D15-DB08-9E4DB178ABAA}"/>
              </a:ext>
            </a:extLst>
          </p:cNvPr>
          <p:cNvSpPr txBox="1"/>
          <p:nvPr/>
        </p:nvSpPr>
        <p:spPr>
          <a:xfrm>
            <a:off x="2224865" y="1932213"/>
            <a:ext cx="8980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baseline="30000" dirty="0">
                <a:latin typeface="Canela Text" pitchFamily="2" charset="0"/>
              </a:rPr>
              <a:t>4</a:t>
            </a:r>
            <a:r>
              <a:rPr lang="en-GB" sz="3200" b="1" dirty="0">
                <a:latin typeface="Canela Text" pitchFamily="2" charset="0"/>
              </a:rPr>
              <a:t>He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9110C93-B5B2-384D-B459-E7A52CDEF63F}"/>
              </a:ext>
            </a:extLst>
          </p:cNvPr>
          <p:cNvSpPr txBox="1"/>
          <p:nvPr/>
        </p:nvSpPr>
        <p:spPr>
          <a:xfrm>
            <a:off x="9863688" y="1968920"/>
            <a:ext cx="9685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baseline="30000" dirty="0">
                <a:latin typeface="Canela Text" pitchFamily="2" charset="0"/>
              </a:rPr>
              <a:t>56</a:t>
            </a:r>
            <a:r>
              <a:rPr lang="en-GB" sz="3200" b="1" dirty="0">
                <a:latin typeface="Canela Text" pitchFamily="2" charset="0"/>
              </a:rPr>
              <a:t>Fe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C4B3B63-CDAD-D0B7-BC7D-D7CEC668FAAE}"/>
              </a:ext>
            </a:extLst>
          </p:cNvPr>
          <p:cNvSpPr txBox="1"/>
          <p:nvPr/>
        </p:nvSpPr>
        <p:spPr>
          <a:xfrm>
            <a:off x="6235059" y="1921298"/>
            <a:ext cx="7473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baseline="30000" dirty="0">
                <a:latin typeface="Canela Text" pitchFamily="2" charset="0"/>
              </a:rPr>
              <a:t>12</a:t>
            </a:r>
            <a:r>
              <a:rPr lang="en-GB" sz="3200" b="1" dirty="0">
                <a:latin typeface="Canela Text" pitchFamily="2" charset="0"/>
              </a:rPr>
              <a:t>C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E096644-557F-703E-FF2E-1524B2901571}"/>
              </a:ext>
            </a:extLst>
          </p:cNvPr>
          <p:cNvSpPr txBox="1"/>
          <p:nvPr/>
        </p:nvSpPr>
        <p:spPr>
          <a:xfrm rot="19677447">
            <a:off x="4994185" y="3096047"/>
            <a:ext cx="2965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accent1">
                    <a:alpha val="3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7CDEEDD-CFD8-7427-F928-67F3DC8603E3}"/>
              </a:ext>
            </a:extLst>
          </p:cNvPr>
          <p:cNvSpPr txBox="1"/>
          <p:nvPr/>
        </p:nvSpPr>
        <p:spPr>
          <a:xfrm rot="19677447">
            <a:off x="1387067" y="3096048"/>
            <a:ext cx="2965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accent1">
                    <a:alpha val="3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4598B70-7C0D-03A7-F8C8-2B0FCE52C88E}"/>
              </a:ext>
            </a:extLst>
          </p:cNvPr>
          <p:cNvSpPr txBox="1"/>
          <p:nvPr/>
        </p:nvSpPr>
        <p:spPr>
          <a:xfrm rot="19677447">
            <a:off x="8779677" y="3096049"/>
            <a:ext cx="2965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accent1">
                    <a:alpha val="3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423906355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7776DC-9FAB-FED7-31B3-1289BB4D3D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r="44730"/>
          <a:stretch/>
        </p:blipFill>
        <p:spPr>
          <a:xfrm>
            <a:off x="8231898" y="932974"/>
            <a:ext cx="2856762" cy="56868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78F127B-AEB9-7CC7-D537-4C61596E58F3}"/>
              </a:ext>
            </a:extLst>
          </p:cNvPr>
          <p:cNvSpPr txBox="1"/>
          <p:nvPr/>
        </p:nvSpPr>
        <p:spPr>
          <a:xfrm>
            <a:off x="9388922" y="916928"/>
            <a:ext cx="119295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Canela Text" pitchFamily="2" charset="0"/>
              </a:rPr>
              <a:t>Proton (</a:t>
            </a:r>
            <a:r>
              <a:rPr lang="en-GB" sz="1400" dirty="0" err="1">
                <a:latin typeface="Canela Text" pitchFamily="2" charset="0"/>
              </a:rPr>
              <a:t>e,e</a:t>
            </a:r>
            <a:r>
              <a:rPr lang="en-GB" sz="1400" dirty="0">
                <a:latin typeface="Canela Text" pitchFamily="2" charset="0"/>
              </a:rPr>
              <a:t>’)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3E793C-48E6-88BC-EDCD-0ABE5DEA578B}"/>
              </a:ext>
            </a:extLst>
          </p:cNvPr>
          <p:cNvSpPr txBox="1"/>
          <p:nvPr/>
        </p:nvSpPr>
        <p:spPr>
          <a:xfrm>
            <a:off x="8940638" y="4745223"/>
            <a:ext cx="18630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Canela Text" pitchFamily="2" charset="0"/>
                <a:hlinkClick r:id="rId5"/>
              </a:rPr>
              <a:t>PhysRevD.103.113003</a:t>
            </a:r>
            <a:endParaRPr lang="en-GB" sz="1400" dirty="0">
              <a:latin typeface="Canela Text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12AF5A-1614-4DA8-9E6F-D8568AD70446}"/>
              </a:ext>
            </a:extLst>
          </p:cNvPr>
          <p:cNvSpPr txBox="1"/>
          <p:nvPr/>
        </p:nvSpPr>
        <p:spPr>
          <a:xfrm>
            <a:off x="9423224" y="1447332"/>
            <a:ext cx="17491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Canela Text" pitchFamily="2" charset="0"/>
              </a:rPr>
              <a:t>GENIE G18_10a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B050"/>
                </a:solidFill>
                <a:latin typeface="Canela Text" pitchFamily="2" charset="0"/>
              </a:rPr>
              <a:t>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2"/>
                </a:solidFill>
                <a:latin typeface="Canela Text" pitchFamily="2" charset="0"/>
              </a:rPr>
              <a:t>Non-RES/DIS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2E00F7E-53D1-8606-9511-D128AD985B5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5010"/>
          <a:stretch/>
        </p:blipFill>
        <p:spPr>
          <a:xfrm>
            <a:off x="477241" y="1723754"/>
            <a:ext cx="2053568" cy="2055765"/>
          </a:xfrm>
          <a:prstGeom prst="rect">
            <a:avLst/>
          </a:prstGeom>
        </p:spPr>
      </p:pic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FB2C5CD3-C465-52C6-7D64-4B341523A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E384-2D2E-5247-BB5F-BCE4946B05CF}" type="slidenum">
              <a:rPr lang="en-GB" smtClean="0"/>
              <a:t>19</a:t>
            </a:fld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C3067D-8005-6A89-169D-B71A5F62AA46}"/>
              </a:ext>
            </a:extLst>
          </p:cNvPr>
          <p:cNvSpPr txBox="1"/>
          <p:nvPr/>
        </p:nvSpPr>
        <p:spPr>
          <a:xfrm>
            <a:off x="9126217" y="3107480"/>
            <a:ext cx="18422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rgbClr val="FF0000"/>
                </a:solidFill>
                <a:latin typeface="Canela Text" pitchFamily="2" charset="0"/>
              </a:rPr>
              <a:t>Over-predicting data</a:t>
            </a:r>
            <a:endParaRPr lang="en-GB" sz="16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270866-A37A-0128-704B-2EDC9E5E735C}"/>
              </a:ext>
            </a:extLst>
          </p:cNvPr>
          <p:cNvSpPr txBox="1"/>
          <p:nvPr/>
        </p:nvSpPr>
        <p:spPr>
          <a:xfrm>
            <a:off x="2577190" y="1346782"/>
            <a:ext cx="553925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chemeClr val="accent6">
                    <a:lumMod val="75000"/>
                  </a:schemeClr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GENIE RES model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Berger-Sehgal to model</a:t>
            </a:r>
            <a:r>
              <a:rPr lang="en-GB" sz="2400" dirty="0">
                <a:solidFill>
                  <a:schemeClr val="tx1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each </a:t>
            </a:r>
            <a:r>
              <a:rPr lang="en-GB" sz="2400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resonance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Model predicts momentum transfer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Resonance decayed into hadrons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No interference between RES </a:t>
            </a:r>
            <a:r>
              <a:rPr lang="en-GB" sz="2400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	      </a:t>
            </a:r>
            <a:r>
              <a:rPr lang="en-GB" sz="2400" dirty="0">
                <a:solidFill>
                  <a:schemeClr val="tx1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(&amp; </a:t>
            </a:r>
            <a:r>
              <a:rPr lang="en-GB" sz="2000" dirty="0">
                <a:solidFill>
                  <a:schemeClr val="tx1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Non-RES</a:t>
            </a:r>
            <a:r>
              <a:rPr lang="en-GB" sz="2400" dirty="0">
                <a:solidFill>
                  <a:schemeClr val="tx1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GB" sz="2400" dirty="0">
              <a:solidFill>
                <a:schemeClr val="tx1"/>
              </a:solidFill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2400" b="1" dirty="0">
                <a:solidFill>
                  <a:schemeClr val="accent2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GENIE Non-RES model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DIS model (</a:t>
            </a:r>
            <a:r>
              <a:rPr lang="en-GB" sz="2400" dirty="0" err="1">
                <a:solidFill>
                  <a:schemeClr val="tx1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Bodek</a:t>
            </a:r>
            <a:r>
              <a:rPr lang="en-GB" sz="2400" dirty="0">
                <a:solidFill>
                  <a:schemeClr val="tx1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-Yang) @ W&lt;1.7 GeV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Scaled with ad-hoc free parameters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Not tuned to electron data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F2BE03-B1DA-78FA-4520-5537B4878F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010"/>
          <a:stretch/>
        </p:blipFill>
        <p:spPr>
          <a:xfrm>
            <a:off x="595385" y="4244194"/>
            <a:ext cx="2056598" cy="205879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66D55D7-59BF-EC6E-6389-7397C7ADD266}"/>
              </a:ext>
            </a:extLst>
          </p:cNvPr>
          <p:cNvSpPr txBox="1">
            <a:spLocks/>
          </p:cNvSpPr>
          <p:nvPr/>
        </p:nvSpPr>
        <p:spPr>
          <a:xfrm>
            <a:off x="477242" y="-464158"/>
            <a:ext cx="10876558" cy="13971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Pion production in GENIE</a:t>
            </a:r>
          </a:p>
        </p:txBody>
      </p:sp>
    </p:spTree>
    <p:extLst>
      <p:ext uri="{BB962C8B-B14F-4D97-AF65-F5344CB8AC3E}">
        <p14:creationId xmlns:p14="http://schemas.microsoft.com/office/powerpoint/2010/main" val="86849250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E4131-220E-EF6B-A968-3F8D5FF2D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167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GB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next generation of neutrino experiments challenge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23614-6481-0E45-A7FA-5CDE4CE37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E384-2D2E-5247-BB5F-BCE4946B05CF}" type="slidenum">
              <a:rPr lang="en-GB" smtClean="0"/>
              <a:t>2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6056C4-F5C8-BE7A-DEDD-CC2921E46C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6164"/>
          <a:stretch/>
        </p:blipFill>
        <p:spPr>
          <a:xfrm>
            <a:off x="0" y="1690687"/>
            <a:ext cx="12192000" cy="53848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95E74A-80FD-0716-5ED5-1D12E2C06B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79497"/>
          <a:stretch/>
        </p:blipFill>
        <p:spPr>
          <a:xfrm>
            <a:off x="1084384" y="4301977"/>
            <a:ext cx="10339754" cy="126814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686938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id="{D76A35EA-E773-0060-0BBF-A20B80892E7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54031" y="544719"/>
                <a:ext cx="7306552" cy="1325563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sz="48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D(</a:t>
                </a:r>
                <a:r>
                  <a:rPr lang="en-US" sz="4800" dirty="0" err="1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e,e</a:t>
                </a:r>
                <a:r>
                  <a:rPr lang="en-US" sz="48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’</a:t>
                </a:r>
                <a:r>
                  <a:rPr lang="el-GR" sz="48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sz="4800" i="1" smtClean="0"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l-GR" sz="4800" dirty="0"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π</m:t>
                        </m:r>
                      </m:e>
                      <m:sup>
                        <m:r>
                          <a:rPr lang="el-GR" sz="4800" i="1" smtClean="0"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sz="5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cross-section</a:t>
                </a:r>
                <a:endParaRPr lang="en-GB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id="{D76A35EA-E773-0060-0BBF-A20B80892E7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4031" y="544719"/>
                <a:ext cx="7306552" cy="1325563"/>
              </a:xfrm>
              <a:blipFill>
                <a:blip r:embed="rId3"/>
                <a:stretch>
                  <a:fillRect l="-1040" r="-1733" b="-943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2D5C5A36-D7A7-9B66-1ED4-B6FD1C49C02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7403" y="1962332"/>
                <a:ext cx="4599578" cy="4345312"/>
              </a:xfrm>
            </p:spPr>
            <p:txBody>
              <a:bodyPr>
                <a:normAutofit/>
              </a:bodyPr>
              <a:lstStyle/>
              <a:p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CLAS12 forward detector</a:t>
                </a:r>
              </a:p>
              <a:p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Deuterium @ 4.2 GeV</a:t>
                </a:r>
              </a:p>
              <a:p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Multi-differential</a:t>
                </a:r>
              </a:p>
              <a:p>
                <a:pPr lvl="1"/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</a:t>
                </a:r>
                <a:r>
                  <a:rPr lang="en-GB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W,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</m:sSub>
                  </m:oMath>
                </a14:m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endParaRPr lang="en-GB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lvl="1" indent="0">
                  <a:buNone/>
                </a:pPr>
                <a:endParaRPr lang="en-GB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Compared against</a:t>
                </a:r>
              </a:p>
              <a:p>
                <a:pPr lvl="1"/>
                <a:r>
                  <a:rPr lang="en-GB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GENIE (G18_10a)</a:t>
                </a:r>
              </a:p>
              <a:p>
                <a:pPr lvl="1"/>
                <a:r>
                  <a:rPr lang="en-GB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OnePiGen</a:t>
                </a:r>
                <a:endParaRPr lang="en-GB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2"/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Single pion event generator</a:t>
                </a:r>
              </a:p>
              <a:p>
                <a:pPr lvl="2"/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MAID2007 model</a:t>
                </a:r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2D5C5A36-D7A7-9B66-1ED4-B6FD1C49C02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7403" y="1962332"/>
                <a:ext cx="4599578" cy="4345312"/>
              </a:xfrm>
              <a:blipFill>
                <a:blip r:embed="rId4"/>
                <a:stretch>
                  <a:fillRect l="-2198" t="-2332" b="-116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4526BE-BC01-6A5D-6509-6867C7221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E384-2D2E-5247-BB5F-BCE4946B05CF}" type="slidenum">
              <a:rPr lang="en-GB" smtClean="0"/>
              <a:t>20</a:t>
            </a:fld>
            <a:endParaRPr lang="en-GB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51A51034-79D8-AE7D-F120-B748A9AC4B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79" b="-1179"/>
          <a:stretch/>
        </p:blipFill>
        <p:spPr>
          <a:xfrm>
            <a:off x="6239506" y="2357857"/>
            <a:ext cx="4817555" cy="32682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FBD9512-BB3E-975B-7D7A-FBF5D2421129}"/>
              </a:ext>
            </a:extLst>
          </p:cNvPr>
          <p:cNvSpPr txBox="1"/>
          <p:nvPr/>
        </p:nvSpPr>
        <p:spPr>
          <a:xfrm>
            <a:off x="5959384" y="2250356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nela Text" pitchFamily="2" charset="0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4BD749-80E4-B6A4-ADC5-46E1213FF7F0}"/>
              </a:ext>
            </a:extLst>
          </p:cNvPr>
          <p:cNvSpPr txBox="1"/>
          <p:nvPr/>
        </p:nvSpPr>
        <p:spPr>
          <a:xfrm>
            <a:off x="5954619" y="4630175"/>
            <a:ext cx="260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nela Text" pitchFamily="2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3C34AF-864A-C34D-B59C-71B9339F6D6B}"/>
              </a:ext>
            </a:extLst>
          </p:cNvPr>
          <p:cNvSpPr txBox="1"/>
          <p:nvPr/>
        </p:nvSpPr>
        <p:spPr>
          <a:xfrm>
            <a:off x="5956739" y="383291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nela Text" pitchFamily="2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754EE6-6179-236A-FA14-B7E405CB50C2}"/>
              </a:ext>
            </a:extLst>
          </p:cNvPr>
          <p:cNvSpPr txBox="1"/>
          <p:nvPr/>
        </p:nvSpPr>
        <p:spPr>
          <a:xfrm>
            <a:off x="5953809" y="304460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nela Text" pitchFamily="2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16F672-9C74-911C-DAA3-550B0298809C}"/>
              </a:ext>
            </a:extLst>
          </p:cNvPr>
          <p:cNvSpPr txBox="1"/>
          <p:nvPr/>
        </p:nvSpPr>
        <p:spPr>
          <a:xfrm rot="16200000">
            <a:off x="4859885" y="3569866"/>
            <a:ext cx="18158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Canela Text" pitchFamily="2" charset="0"/>
              </a:rPr>
              <a:t>P</a:t>
            </a:r>
            <a:r>
              <a:rPr lang="el-GR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sz="2000" dirty="0">
                <a:latin typeface="Canela Text" pitchFamily="2" charset="0"/>
              </a:rPr>
              <a:t> (GeV/c)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45F883-419C-BF0F-1C44-0357D76E60CA}"/>
              </a:ext>
            </a:extLst>
          </p:cNvPr>
          <p:cNvSpPr txBox="1"/>
          <p:nvPr/>
        </p:nvSpPr>
        <p:spPr>
          <a:xfrm>
            <a:off x="5957655" y="5414469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nela Text" pitchFamily="2" charset="0"/>
              </a:rPr>
              <a:t>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FA7081-2B01-F3B3-0AA4-F5440AA70FF3}"/>
              </a:ext>
            </a:extLst>
          </p:cNvPr>
          <p:cNvSpPr txBox="1"/>
          <p:nvPr/>
        </p:nvSpPr>
        <p:spPr>
          <a:xfrm>
            <a:off x="6110055" y="5560291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nela Text" pitchFamily="2" charset="0"/>
              </a:rPr>
              <a:t>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25F5FC-2122-0447-3E73-87541E4FBE9E}"/>
              </a:ext>
            </a:extLst>
          </p:cNvPr>
          <p:cNvSpPr txBox="1"/>
          <p:nvPr/>
        </p:nvSpPr>
        <p:spPr>
          <a:xfrm>
            <a:off x="7641813" y="5558226"/>
            <a:ext cx="42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nela Text" pitchFamily="2" charset="0"/>
              </a:rPr>
              <a:t>20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432CF8-6172-95AA-F126-F450A7380546}"/>
              </a:ext>
            </a:extLst>
          </p:cNvPr>
          <p:cNvSpPr txBox="1"/>
          <p:nvPr/>
        </p:nvSpPr>
        <p:spPr>
          <a:xfrm>
            <a:off x="9235266" y="5555573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nela Text" pitchFamily="2" charset="0"/>
              </a:rPr>
              <a:t>40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279105D-6DF0-39EE-0ACB-8BAF3E761E22}"/>
              </a:ext>
            </a:extLst>
          </p:cNvPr>
          <p:cNvSpPr txBox="1"/>
          <p:nvPr/>
        </p:nvSpPr>
        <p:spPr>
          <a:xfrm>
            <a:off x="8362396" y="5829246"/>
            <a:ext cx="11961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>
                <a:cs typeface="Times New Roman" panose="02020603050405020304" pitchFamily="18" charset="0"/>
              </a:rPr>
              <a:t>θ</a:t>
            </a:r>
            <a:r>
              <a:rPr lang="el-GR" sz="2000" baseline="-25000" dirty="0">
                <a:cs typeface="Times New Roman" panose="02020603050405020304" pitchFamily="18" charset="0"/>
              </a:rPr>
              <a:t>π</a:t>
            </a:r>
            <a:r>
              <a:rPr lang="en-US" sz="2000" baseline="-25000" dirty="0">
                <a:latin typeface="Canela Text" pitchFamily="2" charset="0"/>
                <a:cs typeface="Times New Roman" panose="02020603050405020304" pitchFamily="18" charset="0"/>
              </a:rPr>
              <a:t>q</a:t>
            </a:r>
            <a:r>
              <a:rPr lang="en-US" sz="2000" dirty="0">
                <a:latin typeface="Canela Text" pitchFamily="2" charset="0"/>
                <a:cs typeface="Times New Roman" panose="02020603050405020304" pitchFamily="18" charset="0"/>
              </a:rPr>
              <a:t> (deg)</a:t>
            </a:r>
            <a:endParaRPr lang="en-US" sz="2000" dirty="0">
              <a:latin typeface="Canela Tex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4FCF68-508D-5163-41D0-F294B2A606EA}"/>
              </a:ext>
            </a:extLst>
          </p:cNvPr>
          <p:cNvSpPr txBox="1"/>
          <p:nvPr/>
        </p:nvSpPr>
        <p:spPr>
          <a:xfrm>
            <a:off x="10843398" y="5559706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nela Text" pitchFamily="2" charset="0"/>
              </a:rPr>
              <a:t>60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3E4835-812C-0C91-1764-8EA092674570}"/>
              </a:ext>
            </a:extLst>
          </p:cNvPr>
          <p:cNvSpPr txBox="1"/>
          <p:nvPr/>
        </p:nvSpPr>
        <p:spPr>
          <a:xfrm>
            <a:off x="7508658" y="2400312"/>
            <a:ext cx="15251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Canela Text" pitchFamily="2" charset="0"/>
              </a:rPr>
              <a:t>P</a:t>
            </a:r>
            <a:r>
              <a:rPr lang="el-GR" sz="2400" baseline="-25000" dirty="0">
                <a:cs typeface="Times New Roman" panose="02020603050405020304" pitchFamily="18" charset="0"/>
              </a:rPr>
              <a:t>π</a:t>
            </a:r>
            <a:r>
              <a:rPr lang="en-US" sz="2400" baseline="-25000" dirty="0">
                <a:latin typeface="Canela Text" pitchFamily="2" charset="0"/>
                <a:cs typeface="Times New Roman" panose="02020603050405020304" pitchFamily="18" charset="0"/>
              </a:rPr>
              <a:t>  </a:t>
            </a:r>
            <a:r>
              <a:rPr lang="en-US" sz="2400" dirty="0">
                <a:latin typeface="Canela Text" pitchFamily="2" charset="0"/>
              </a:rPr>
              <a:t>vs. </a:t>
            </a:r>
            <a:r>
              <a:rPr lang="el-GR" sz="2400" dirty="0">
                <a:cs typeface="Times New Roman" panose="02020603050405020304" pitchFamily="18" charset="0"/>
              </a:rPr>
              <a:t>θ</a:t>
            </a:r>
            <a:r>
              <a:rPr lang="el-GR" sz="2400" baseline="-25000" dirty="0">
                <a:cs typeface="Times New Roman" panose="02020603050405020304" pitchFamily="18" charset="0"/>
              </a:rPr>
              <a:t>π</a:t>
            </a:r>
            <a:r>
              <a:rPr lang="en-US" sz="2400" baseline="-25000" dirty="0">
                <a:latin typeface="Canela Text" pitchFamily="2" charset="0"/>
                <a:cs typeface="Times New Roman" panose="02020603050405020304" pitchFamily="18" charset="0"/>
              </a:rPr>
              <a:t> q</a:t>
            </a:r>
            <a:endParaRPr lang="en-US" sz="2400" dirty="0">
              <a:latin typeface="Canela Text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3D5C0F-8FBF-DD0D-385C-75C3BBC90A67}"/>
              </a:ext>
            </a:extLst>
          </p:cNvPr>
          <p:cNvSpPr txBox="1"/>
          <p:nvPr/>
        </p:nvSpPr>
        <p:spPr>
          <a:xfrm>
            <a:off x="7770513" y="2561717"/>
            <a:ext cx="29046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Canela Text" pitchFamily="2" charset="0"/>
              </a:rPr>
              <a:t> +</a:t>
            </a:r>
            <a:endParaRPr lang="en-US" dirty="0">
              <a:latin typeface="Canela Text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BC2D1E2-0B22-D2F4-4134-7E7D79C2F646}"/>
              </a:ext>
            </a:extLst>
          </p:cNvPr>
          <p:cNvSpPr txBox="1"/>
          <p:nvPr/>
        </p:nvSpPr>
        <p:spPr>
          <a:xfrm>
            <a:off x="8544948" y="2564831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Canela Text" pitchFamily="2" charset="0"/>
              </a:rPr>
              <a:t>  +</a:t>
            </a:r>
            <a:endParaRPr lang="en-US" dirty="0">
              <a:latin typeface="Canela Text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106F0D2-098A-D5FC-749F-C8E5AFAEB24A}"/>
              </a:ext>
            </a:extLst>
          </p:cNvPr>
          <p:cNvSpPr txBox="1"/>
          <p:nvPr/>
        </p:nvSpPr>
        <p:spPr>
          <a:xfrm>
            <a:off x="7002006" y="1938647"/>
            <a:ext cx="2901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anela Text" pitchFamily="2" charset="0"/>
                <a:cs typeface="Times New Roman" panose="02020603050405020304" pitchFamily="18" charset="0"/>
              </a:rPr>
              <a:t>0.7 ≤ Q</a:t>
            </a:r>
            <a:r>
              <a:rPr lang="en-US" sz="2400" b="1" baseline="30000" dirty="0">
                <a:latin typeface="Canela Text" pitchFamily="2" charset="0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latin typeface="Canela Text" pitchFamily="2" charset="0"/>
                <a:cs typeface="Times New Roman" panose="02020603050405020304" pitchFamily="18" charset="0"/>
              </a:rPr>
              <a:t> &lt; 1.0 GeV</a:t>
            </a:r>
            <a:r>
              <a:rPr lang="en-US" sz="2400" b="1" baseline="30000" dirty="0">
                <a:latin typeface="Canela Text" pitchFamily="2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1F586A9-E67A-0914-ECF4-E444741FB888}"/>
              </a:ext>
            </a:extLst>
          </p:cNvPr>
          <p:cNvSpPr txBox="1"/>
          <p:nvPr/>
        </p:nvSpPr>
        <p:spPr>
          <a:xfrm>
            <a:off x="6662613" y="4677866"/>
            <a:ext cx="260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2F92"/>
                </a:solidFill>
                <a:latin typeface="Canela Text" pitchFamily="2" charset="0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CE46D18-4390-F6EA-519C-B98411F45E10}"/>
              </a:ext>
            </a:extLst>
          </p:cNvPr>
          <p:cNvSpPr txBox="1"/>
          <p:nvPr/>
        </p:nvSpPr>
        <p:spPr>
          <a:xfrm>
            <a:off x="7462506" y="4688115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2F92"/>
                </a:solidFill>
                <a:latin typeface="Canela Text" pitchFamily="2" charset="0"/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1BE4589-61BB-74D4-0982-3A886664DBBB}"/>
              </a:ext>
            </a:extLst>
          </p:cNvPr>
          <p:cNvSpPr txBox="1"/>
          <p:nvPr/>
        </p:nvSpPr>
        <p:spPr>
          <a:xfrm>
            <a:off x="8264234" y="467261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2F92"/>
                </a:solidFill>
                <a:latin typeface="Canela Text" pitchFamily="2" charset="0"/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57A7556-8CE4-0B39-EA2D-033CBE455B2B}"/>
              </a:ext>
            </a:extLst>
          </p:cNvPr>
          <p:cNvSpPr txBox="1"/>
          <p:nvPr/>
        </p:nvSpPr>
        <p:spPr>
          <a:xfrm>
            <a:off x="9173679" y="4688115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2F92"/>
                </a:solidFill>
                <a:latin typeface="Canela Text" pitchFamily="2" charset="0"/>
              </a:rPr>
              <a:t>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542D710-BB5F-A9F5-F5E3-7373FD5E708E}"/>
              </a:ext>
            </a:extLst>
          </p:cNvPr>
          <p:cNvSpPr txBox="1"/>
          <p:nvPr/>
        </p:nvSpPr>
        <p:spPr>
          <a:xfrm>
            <a:off x="6626035" y="431878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2F92"/>
                </a:solidFill>
                <a:latin typeface="Canela Text" pitchFamily="2" charset="0"/>
              </a:rPr>
              <a:t>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63A4DF9-84CE-F7A4-B4FC-A9EC135AA39C}"/>
              </a:ext>
            </a:extLst>
          </p:cNvPr>
          <p:cNvSpPr txBox="1"/>
          <p:nvPr/>
        </p:nvSpPr>
        <p:spPr>
          <a:xfrm>
            <a:off x="7429541" y="4396273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2F92"/>
                </a:solidFill>
                <a:latin typeface="Canela Text" pitchFamily="2" charset="0"/>
              </a:rPr>
              <a:t>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C79A002-B487-1C19-8E7D-409B7F639EEB}"/>
              </a:ext>
            </a:extLst>
          </p:cNvPr>
          <p:cNvSpPr txBox="1"/>
          <p:nvPr/>
        </p:nvSpPr>
        <p:spPr>
          <a:xfrm>
            <a:off x="8250242" y="4353434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2F92"/>
                </a:solidFill>
                <a:latin typeface="Canela Text" pitchFamily="2" charset="0"/>
              </a:rPr>
              <a:t>7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51C10BC-7CE4-15B3-A234-0CD436FC3BCA}"/>
              </a:ext>
            </a:extLst>
          </p:cNvPr>
          <p:cNvSpPr txBox="1"/>
          <p:nvPr/>
        </p:nvSpPr>
        <p:spPr>
          <a:xfrm>
            <a:off x="6631617" y="3918396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2F92"/>
                </a:solidFill>
                <a:latin typeface="Canela Text" pitchFamily="2" charset="0"/>
              </a:rPr>
              <a:t>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D35EA5E-CB4F-576B-82CD-C258C4B08060}"/>
              </a:ext>
            </a:extLst>
          </p:cNvPr>
          <p:cNvSpPr txBox="1"/>
          <p:nvPr/>
        </p:nvSpPr>
        <p:spPr>
          <a:xfrm>
            <a:off x="7438358" y="3927228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2F92"/>
                </a:solidFill>
                <a:latin typeface="Canela Text" pitchFamily="2" charset="0"/>
              </a:rPr>
              <a:t>9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DCA7A32-78E4-AE94-BEB1-6C206E692BC2}"/>
              </a:ext>
            </a:extLst>
          </p:cNvPr>
          <p:cNvSpPr txBox="1"/>
          <p:nvPr/>
        </p:nvSpPr>
        <p:spPr>
          <a:xfrm>
            <a:off x="6610534" y="3429541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2F92"/>
                </a:solidFill>
                <a:latin typeface="Canela Text" pitchFamily="2" charset="0"/>
              </a:rPr>
              <a:t>10</a:t>
            </a:r>
          </a:p>
        </p:txBody>
      </p:sp>
      <p:pic>
        <p:nvPicPr>
          <p:cNvPr id="52" name="Picture 51" descr="A person wearing glasses smiling&#10;&#10;Description automatically generated">
            <a:extLst>
              <a:ext uri="{FF2B5EF4-FFF2-40B4-BE49-F238E27FC236}">
                <a16:creationId xmlns:a16="http://schemas.microsoft.com/office/drawing/2014/main" id="{698A40D5-239F-D6D0-D830-8F3E8BB7AA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49919" y="429807"/>
            <a:ext cx="1024784" cy="1228971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A979D4CD-027E-5C1F-6F9E-2EAAA233C723}"/>
              </a:ext>
            </a:extLst>
          </p:cNvPr>
          <p:cNvSpPr txBox="1"/>
          <p:nvPr/>
        </p:nvSpPr>
        <p:spPr>
          <a:xfrm>
            <a:off x="10672929" y="1657174"/>
            <a:ext cx="12105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latin typeface="Canela Text" pitchFamily="2" charset="0"/>
              </a:rPr>
              <a:t>by Caleb </a:t>
            </a:r>
            <a:r>
              <a:rPr lang="en-GB" sz="1100" dirty="0" err="1">
                <a:latin typeface="Canela Text" pitchFamily="2" charset="0"/>
              </a:rPr>
              <a:t>Fogler</a:t>
            </a:r>
            <a:endParaRPr lang="en-GB" sz="1100" dirty="0">
              <a:latin typeface="Canela Text" pitchFamily="2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3DEE10A-642A-606C-77B9-F5D7B1B1BCF4}"/>
              </a:ext>
            </a:extLst>
          </p:cNvPr>
          <p:cNvGrpSpPr/>
          <p:nvPr/>
        </p:nvGrpSpPr>
        <p:grpSpPr>
          <a:xfrm>
            <a:off x="7914835" y="271294"/>
            <a:ext cx="2391388" cy="1516685"/>
            <a:chOff x="6219212" y="3621849"/>
            <a:chExt cx="2391388" cy="1516685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6BC6F21D-6B4B-FE18-7909-AC197557AA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86098" y="4252727"/>
              <a:ext cx="972000" cy="88580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solidFill>
                    <a:schemeClr val="tx1"/>
                  </a:solidFill>
                  <a:latin typeface="Canela Text" pitchFamily="2" charset="0"/>
                </a:rPr>
                <a:t>D</a:t>
              </a:r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8E50EA06-E53C-47F5-EC67-6563448E4A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12861" y="3621849"/>
              <a:ext cx="404581" cy="672812"/>
            </a:xfrm>
            <a:prstGeom prst="straightConnector1">
              <a:avLst/>
            </a:prstGeom>
            <a:ln w="38100">
              <a:solidFill>
                <a:srgbClr val="0096FF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292B3772-FC5A-F811-0FD6-CB61D96B03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58098" y="4313983"/>
              <a:ext cx="652502" cy="208987"/>
            </a:xfrm>
            <a:prstGeom prst="straightConnector1">
              <a:avLst/>
            </a:prstGeom>
            <a:ln w="38100">
              <a:solidFill>
                <a:srgbClr val="FF7E7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62053F60-E580-F776-DA31-0649DD9F619F}"/>
                </a:ext>
              </a:extLst>
            </p:cNvPr>
            <p:cNvCxnSpPr>
              <a:cxnSpLocks/>
              <a:endCxn id="55" idx="2"/>
            </p:cNvCxnSpPr>
            <p:nvPr/>
          </p:nvCxnSpPr>
          <p:spPr>
            <a:xfrm>
              <a:off x="6219212" y="4695630"/>
              <a:ext cx="766886" cy="1"/>
            </a:xfrm>
            <a:prstGeom prst="straightConnector1">
              <a:avLst/>
            </a:prstGeom>
            <a:ln w="38100">
              <a:solidFill>
                <a:srgbClr val="0096FF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1E893159-2027-A656-9820-3D5BB75EC4BE}"/>
                    </a:ext>
                  </a:extLst>
                </p:cNvPr>
                <p:cNvSpPr txBox="1"/>
                <p:nvPr/>
              </p:nvSpPr>
              <p:spPr>
                <a:xfrm>
                  <a:off x="6452757" y="4281057"/>
                  <a:ext cx="30405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1E893159-2027-A656-9820-3D5BB75EC4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52757" y="4281057"/>
                  <a:ext cx="304058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12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FAC39E3E-6859-F667-D57C-54D4C297F10E}"/>
                    </a:ext>
                  </a:extLst>
                </p:cNvPr>
                <p:cNvSpPr txBox="1"/>
                <p:nvPr/>
              </p:nvSpPr>
              <p:spPr>
                <a:xfrm>
                  <a:off x="7623463" y="3726874"/>
                  <a:ext cx="30405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FAC39E3E-6859-F667-D57C-54D4C297F1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3463" y="3726874"/>
                  <a:ext cx="304058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8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12A8FA8B-8B01-CFD1-FF2A-0D3B9999B214}"/>
                    </a:ext>
                  </a:extLst>
                </p:cNvPr>
                <p:cNvSpPr txBox="1"/>
                <p:nvPr/>
              </p:nvSpPr>
              <p:spPr>
                <a:xfrm>
                  <a:off x="8136080" y="4073235"/>
                  <a:ext cx="35599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FF7E7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r>
                          <a:rPr lang="en-GB" b="0" i="1" smtClean="0">
                            <a:solidFill>
                              <a:srgbClr val="FF7E7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en-GB" dirty="0">
                    <a:solidFill>
                      <a:srgbClr val="FF7E79"/>
                    </a:solidFill>
                  </a:endParaRPr>
                </a:p>
              </p:txBody>
            </p:sp>
          </mc:Choice>
          <mc:Fallback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12A8FA8B-8B01-CFD1-FF2A-0D3B9999B2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36080" y="4073235"/>
                  <a:ext cx="355995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17241" r="-6897" b="-909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40C2C75-B0C7-7BBE-0AFE-A99777113DD3}"/>
              </a:ext>
            </a:extLst>
          </p:cNvPr>
          <p:cNvGrpSpPr/>
          <p:nvPr/>
        </p:nvGrpSpPr>
        <p:grpSpPr>
          <a:xfrm>
            <a:off x="8051665" y="142622"/>
            <a:ext cx="958911" cy="730908"/>
            <a:chOff x="5718631" y="1259950"/>
            <a:chExt cx="873957" cy="655655"/>
          </a:xfrm>
        </p:grpSpPr>
        <p:sp>
          <p:nvSpPr>
            <p:cNvPr id="3" name="Explosion 2 2">
              <a:extLst>
                <a:ext uri="{FF2B5EF4-FFF2-40B4-BE49-F238E27FC236}">
                  <a16:creationId xmlns:a16="http://schemas.microsoft.com/office/drawing/2014/main" id="{D847F8E5-50E0-CBC8-9CC4-2E22D46D6D1B}"/>
                </a:ext>
              </a:extLst>
            </p:cNvPr>
            <p:cNvSpPr/>
            <p:nvPr/>
          </p:nvSpPr>
          <p:spPr>
            <a:xfrm>
              <a:off x="5730372" y="1259950"/>
              <a:ext cx="855601" cy="655655"/>
            </a:xfrm>
            <a:prstGeom prst="irregularSeal2">
              <a:avLst/>
            </a:prstGeom>
            <a:solidFill>
              <a:schemeClr val="accent6">
                <a:lumMod val="60000"/>
                <a:lumOff val="40000"/>
                <a:alpha val="82769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b="1" dirty="0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D7FB490-5CE3-1FD1-C029-C06712359670}"/>
                </a:ext>
              </a:extLst>
            </p:cNvPr>
            <p:cNvSpPr txBox="1"/>
            <p:nvPr/>
          </p:nvSpPr>
          <p:spPr>
            <a:xfrm>
              <a:off x="5718631" y="1423241"/>
              <a:ext cx="8739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latin typeface="Candara" panose="020E0502030303020204" pitchFamily="34" charset="0"/>
                </a:rPr>
                <a:t>CLAS12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05744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 descr="A graph of different types of data&#10;&#10;Description automatically generated with medium confidence">
            <a:extLst>
              <a:ext uri="{FF2B5EF4-FFF2-40B4-BE49-F238E27FC236}">
                <a16:creationId xmlns:a16="http://schemas.microsoft.com/office/drawing/2014/main" id="{8B58C6CE-ECD9-C2E9-578C-5FCC9AD03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488" y="69743"/>
            <a:ext cx="10657026" cy="6176231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D93335E-3104-2FBA-3641-C19F76B6C2B0}"/>
              </a:ext>
            </a:extLst>
          </p:cNvPr>
          <p:cNvCxnSpPr>
            <a:cxnSpLocks/>
          </p:cNvCxnSpPr>
          <p:nvPr/>
        </p:nvCxnSpPr>
        <p:spPr>
          <a:xfrm flipV="1">
            <a:off x="696869" y="755899"/>
            <a:ext cx="29134" cy="5609314"/>
          </a:xfrm>
          <a:prstGeom prst="straightConnector1">
            <a:avLst/>
          </a:prstGeom>
          <a:ln w="38100" cap="flat" cmpd="sng" algn="ctr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3">
                    <a:lumMod val="50000"/>
                    <a:alpha val="32035"/>
                  </a:schemeClr>
                </a:gs>
                <a:gs pos="83000">
                  <a:schemeClr val="accent3">
                    <a:lumMod val="75000"/>
                    <a:alpha val="66113"/>
                  </a:schemeClr>
                </a:gs>
                <a:gs pos="100000">
                  <a:schemeClr val="accent3">
                    <a:lumMod val="75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AAC56DE-A1E9-497E-9FD0-626F51E16CB3}"/>
                  </a:ext>
                </a:extLst>
              </p:cNvPr>
              <p:cNvSpPr txBox="1"/>
              <p:nvPr/>
            </p:nvSpPr>
            <p:spPr>
              <a:xfrm rot="16200000">
                <a:off x="-281360" y="1106289"/>
                <a:ext cx="1347730" cy="3397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solidFill>
                      <a:schemeClr val="accent3">
                        <a:lumMod val="50000"/>
                      </a:schemeClr>
                    </a:solidFill>
                    <a:latin typeface="Canela Text" pitchFamily="2" charset="0"/>
                    <a:ea typeface="Cambria Math" panose="02040503050406030204" pitchFamily="18" charset="0"/>
                  </a:rPr>
                  <a:t>Higher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b>
                    </m:sSub>
                  </m:oMath>
                </a14:m>
                <a:endParaRPr lang="en-GB" sz="1600" dirty="0">
                  <a:solidFill>
                    <a:schemeClr val="accent3">
                      <a:lumMod val="50000"/>
                    </a:schemeClr>
                  </a:solidFill>
                  <a:latin typeface="Canela Text" pitchFamily="2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AAC56DE-A1E9-497E-9FD0-626F51E16C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281360" y="1106289"/>
                <a:ext cx="1347730" cy="339773"/>
              </a:xfrm>
              <a:prstGeom prst="rect">
                <a:avLst/>
              </a:prstGeom>
              <a:blipFill>
                <a:blip r:embed="rId8"/>
                <a:stretch>
                  <a:fillRect l="-7143" r="-17857" b="-18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6C7DC8B7-AE93-A64C-9751-6E3940F4700C}"/>
              </a:ext>
            </a:extLst>
          </p:cNvPr>
          <p:cNvSpPr txBox="1"/>
          <p:nvPr/>
        </p:nvSpPr>
        <p:spPr>
          <a:xfrm>
            <a:off x="4448179" y="788438"/>
            <a:ext cx="3734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anela Text" pitchFamily="2" charset="0"/>
                <a:cs typeface="Times New Roman" panose="02020603050405020304" pitchFamily="18" charset="0"/>
              </a:rPr>
              <a:t>0.7 ≤ Q</a:t>
            </a:r>
            <a:r>
              <a:rPr lang="en-US" sz="2400" b="1" baseline="30000" dirty="0">
                <a:solidFill>
                  <a:schemeClr val="tx2">
                    <a:lumMod val="75000"/>
                    <a:lumOff val="25000"/>
                  </a:schemeClr>
                </a:solidFill>
                <a:latin typeface="Canela Text" pitchFamily="2" charset="0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anela Text" pitchFamily="2" charset="0"/>
                <a:cs typeface="Times New Roman" panose="02020603050405020304" pitchFamily="18" charset="0"/>
              </a:rPr>
              <a:t> &lt; 1.0 GeV</a:t>
            </a:r>
            <a:r>
              <a:rPr lang="en-US" sz="2400" b="1" baseline="30000" dirty="0">
                <a:solidFill>
                  <a:schemeClr val="tx2">
                    <a:lumMod val="75000"/>
                    <a:lumOff val="25000"/>
                  </a:schemeClr>
                </a:solidFill>
                <a:latin typeface="Canela Text" pitchFamily="2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9952A64-BE38-117B-7E3B-593150589D70}"/>
              </a:ext>
            </a:extLst>
          </p:cNvPr>
          <p:cNvSpPr txBox="1"/>
          <p:nvPr/>
        </p:nvSpPr>
        <p:spPr>
          <a:xfrm>
            <a:off x="4783457" y="7701"/>
            <a:ext cx="34658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2">
                    <a:lumMod val="75000"/>
                    <a:lumOff val="25000"/>
                  </a:schemeClr>
                </a:solidFill>
                <a:latin typeface="Canela Text" pitchFamily="2" charset="0"/>
                <a:cs typeface="Times New Roman" panose="02020603050405020304" pitchFamily="18" charset="0"/>
              </a:rPr>
              <a:t>D(</a:t>
            </a:r>
            <a:r>
              <a:rPr lang="en-US" sz="4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Canela Text" pitchFamily="2" charset="0"/>
                <a:cs typeface="Times New Roman" panose="02020603050405020304" pitchFamily="18" charset="0"/>
              </a:rPr>
              <a:t>e,e’N</a:t>
            </a:r>
            <a:r>
              <a:rPr lang="el-GR" sz="40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sz="4400" baseline="30000" dirty="0">
                <a:solidFill>
                  <a:schemeClr val="tx2">
                    <a:lumMod val="75000"/>
                    <a:lumOff val="25000"/>
                  </a:schemeClr>
                </a:solidFill>
                <a:latin typeface="Canela Text" pitchFamily="2" charset="0"/>
              </a:rPr>
              <a:t>+</a:t>
            </a:r>
            <a:r>
              <a:rPr lang="en-US" sz="4400" dirty="0">
                <a:solidFill>
                  <a:schemeClr val="tx2">
                    <a:lumMod val="75000"/>
                    <a:lumOff val="25000"/>
                  </a:schemeClr>
                </a:solidFill>
                <a:latin typeface="Canela Text" pitchFamily="2" charset="0"/>
              </a:rPr>
              <a:t>)</a:t>
            </a:r>
            <a:endParaRPr lang="en-US" sz="4000" dirty="0">
              <a:solidFill>
                <a:schemeClr val="tx2">
                  <a:lumMod val="75000"/>
                  <a:lumOff val="25000"/>
                </a:schemeClr>
              </a:solidFill>
              <a:latin typeface="Canela Text" pitchFamily="2" charset="0"/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225650B-DFA7-B4E3-FA65-CD834ECAB30F}"/>
              </a:ext>
            </a:extLst>
          </p:cNvPr>
          <p:cNvCxnSpPr>
            <a:cxnSpLocks/>
          </p:cNvCxnSpPr>
          <p:nvPr/>
        </p:nvCxnSpPr>
        <p:spPr>
          <a:xfrm>
            <a:off x="1428180" y="6655527"/>
            <a:ext cx="10563997" cy="38946"/>
          </a:xfrm>
          <a:prstGeom prst="straightConnector1">
            <a:avLst/>
          </a:prstGeom>
          <a:ln w="41275">
            <a:gradFill>
              <a:gsLst>
                <a:gs pos="6000">
                  <a:schemeClr val="accent1">
                    <a:lumMod val="5000"/>
                    <a:lumOff val="95000"/>
                  </a:schemeClr>
                </a:gs>
                <a:gs pos="55000">
                  <a:schemeClr val="accent3">
                    <a:lumMod val="50000"/>
                    <a:alpha val="37774"/>
                  </a:schemeClr>
                </a:gs>
                <a:gs pos="80000">
                  <a:schemeClr val="accent3">
                    <a:lumMod val="50000"/>
                    <a:alpha val="70891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5400000" scaled="1"/>
            </a:gra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220356D-3B6E-B44E-1332-A9A5F248E796}"/>
                  </a:ext>
                </a:extLst>
              </p:cNvPr>
              <p:cNvSpPr txBox="1"/>
              <p:nvPr/>
            </p:nvSpPr>
            <p:spPr>
              <a:xfrm>
                <a:off x="10690142" y="6314324"/>
                <a:ext cx="1302035" cy="3606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solidFill>
                      <a:schemeClr val="accent3">
                        <a:lumMod val="50000"/>
                      </a:schemeClr>
                    </a:solidFill>
                    <a:latin typeface="Canela Text" pitchFamily="2" charset="0"/>
                    <a:ea typeface="Cambria Math" panose="02040503050406030204" pitchFamily="18" charset="0"/>
                  </a:rPr>
                  <a:t>Higher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60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160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𝒒</m:t>
                        </m:r>
                      </m:sub>
                    </m:sSub>
                  </m:oMath>
                </a14:m>
                <a:endParaRPr lang="en-GB" sz="1600" dirty="0">
                  <a:solidFill>
                    <a:schemeClr val="accent3">
                      <a:lumMod val="50000"/>
                    </a:schemeClr>
                  </a:solidFill>
                  <a:latin typeface="Canela Text" pitchFamily="2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220356D-3B6E-B44E-1332-A9A5F248E7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0142" y="6314324"/>
                <a:ext cx="1302035" cy="360676"/>
              </a:xfrm>
              <a:prstGeom prst="rect">
                <a:avLst/>
              </a:prstGeom>
              <a:blipFill>
                <a:blip r:embed="rId12"/>
                <a:stretch>
                  <a:fillRect l="-1923" t="-10345" b="-137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9" name="Picture 48" descr="A person wearing glasses smiling&#10;&#10;Description automatically generated">
            <a:extLst>
              <a:ext uri="{FF2B5EF4-FFF2-40B4-BE49-F238E27FC236}">
                <a16:creationId xmlns:a16="http://schemas.microsoft.com/office/drawing/2014/main" id="{D513A814-F9AB-7B76-6BAC-71C14C3B84B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24111" y="287686"/>
            <a:ext cx="1024784" cy="1228971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E837BA7A-1B1C-2594-12F8-26439592742C}"/>
              </a:ext>
            </a:extLst>
          </p:cNvPr>
          <p:cNvSpPr txBox="1"/>
          <p:nvPr/>
        </p:nvSpPr>
        <p:spPr>
          <a:xfrm>
            <a:off x="10647121" y="1515053"/>
            <a:ext cx="12105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latin typeface="Canela Text" pitchFamily="2" charset="0"/>
              </a:rPr>
              <a:t>by Caleb </a:t>
            </a:r>
            <a:r>
              <a:rPr lang="en-GB" sz="1100" dirty="0" err="1">
                <a:latin typeface="Canela Text" pitchFamily="2" charset="0"/>
              </a:rPr>
              <a:t>Fogler</a:t>
            </a:r>
            <a:endParaRPr lang="en-GB" sz="1100" dirty="0">
              <a:latin typeface="Canela Text" pitchFamily="2" charset="0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F04BE50B-FDC3-CA2E-B08C-61FEBBBBD5A2}"/>
              </a:ext>
            </a:extLst>
          </p:cNvPr>
          <p:cNvGrpSpPr/>
          <p:nvPr/>
        </p:nvGrpSpPr>
        <p:grpSpPr>
          <a:xfrm>
            <a:off x="7914835" y="271294"/>
            <a:ext cx="2391388" cy="1516685"/>
            <a:chOff x="6219212" y="3621849"/>
            <a:chExt cx="2391388" cy="1516685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4FC07F1B-3250-C745-7D9F-39FD9465D8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86098" y="4252727"/>
              <a:ext cx="972000" cy="88580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solidFill>
                    <a:schemeClr val="tx1"/>
                  </a:solidFill>
                  <a:latin typeface="Canela Text" pitchFamily="2" charset="0"/>
                </a:rPr>
                <a:t>D</a:t>
              </a:r>
            </a:p>
          </p:txBody>
        </p: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16C21892-4426-6D9D-C7C4-6A2DDA2D5C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12861" y="3621849"/>
              <a:ext cx="404581" cy="672812"/>
            </a:xfrm>
            <a:prstGeom prst="straightConnector1">
              <a:avLst/>
            </a:prstGeom>
            <a:ln w="38100">
              <a:solidFill>
                <a:srgbClr val="0096FF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9582665A-B366-E137-D4AA-02892EDC46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58098" y="4313983"/>
              <a:ext cx="652502" cy="208987"/>
            </a:xfrm>
            <a:prstGeom prst="straightConnector1">
              <a:avLst/>
            </a:prstGeom>
            <a:ln w="38100">
              <a:solidFill>
                <a:srgbClr val="FF7E7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FEF9DC20-B943-BD70-FAAD-C1879FCF63BB}"/>
                </a:ext>
              </a:extLst>
            </p:cNvPr>
            <p:cNvCxnSpPr>
              <a:cxnSpLocks/>
              <a:endCxn id="84" idx="2"/>
            </p:cNvCxnSpPr>
            <p:nvPr/>
          </p:nvCxnSpPr>
          <p:spPr>
            <a:xfrm>
              <a:off x="6219212" y="4695630"/>
              <a:ext cx="766886" cy="1"/>
            </a:xfrm>
            <a:prstGeom prst="straightConnector1">
              <a:avLst/>
            </a:prstGeom>
            <a:ln w="38100">
              <a:solidFill>
                <a:srgbClr val="0096FF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31CEDA6A-892F-E474-B2BD-FC9334809E19}"/>
                    </a:ext>
                  </a:extLst>
                </p:cNvPr>
                <p:cNvSpPr txBox="1"/>
                <p:nvPr/>
              </p:nvSpPr>
              <p:spPr>
                <a:xfrm>
                  <a:off x="6452757" y="4281057"/>
                  <a:ext cx="30405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31CEDA6A-892F-E474-B2BD-FC9334809E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52757" y="4281057"/>
                  <a:ext cx="304058" cy="276999"/>
                </a:xfrm>
                <a:prstGeom prst="rect">
                  <a:avLst/>
                </a:prstGeom>
                <a:blipFill>
                  <a:blip r:embed="rId15"/>
                  <a:stretch>
                    <a:fillRect l="-12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EBF51017-3640-2F30-64FD-CBA729A097EF}"/>
                    </a:ext>
                  </a:extLst>
                </p:cNvPr>
                <p:cNvSpPr txBox="1"/>
                <p:nvPr/>
              </p:nvSpPr>
              <p:spPr>
                <a:xfrm>
                  <a:off x="7623463" y="3726874"/>
                  <a:ext cx="30405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EBF51017-3640-2F30-64FD-CBA729A097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3463" y="3726874"/>
                  <a:ext cx="304058" cy="276999"/>
                </a:xfrm>
                <a:prstGeom prst="rect">
                  <a:avLst/>
                </a:prstGeom>
                <a:blipFill>
                  <a:blip r:embed="rId16"/>
                  <a:stretch>
                    <a:fillRect l="-8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1930D1D6-F03F-941D-AFFF-82C4900E27DB}"/>
                    </a:ext>
                  </a:extLst>
                </p:cNvPr>
                <p:cNvSpPr txBox="1"/>
                <p:nvPr/>
              </p:nvSpPr>
              <p:spPr>
                <a:xfrm>
                  <a:off x="8136080" y="4073235"/>
                  <a:ext cx="35599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FF7E7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r>
                          <a:rPr lang="en-GB" b="0" i="1" smtClean="0">
                            <a:solidFill>
                              <a:srgbClr val="FF7E7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en-GB" dirty="0">
                    <a:solidFill>
                      <a:srgbClr val="FF7E79"/>
                    </a:solidFill>
                  </a:endParaRPr>
                </a:p>
              </p:txBody>
            </p:sp>
          </mc:Choice>
          <mc:Fallback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1930D1D6-F03F-941D-AFFF-82C4900E27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36080" y="4073235"/>
                  <a:ext cx="355995" cy="276999"/>
                </a:xfrm>
                <a:prstGeom prst="rect">
                  <a:avLst/>
                </a:prstGeom>
                <a:blipFill>
                  <a:blip r:embed="rId17"/>
                  <a:stretch>
                    <a:fillRect l="-17241" r="-6897" b="-909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31133F3-4A38-F6F5-9638-6416C98F9EAD}"/>
              </a:ext>
            </a:extLst>
          </p:cNvPr>
          <p:cNvGrpSpPr/>
          <p:nvPr/>
        </p:nvGrpSpPr>
        <p:grpSpPr>
          <a:xfrm>
            <a:off x="8051665" y="142622"/>
            <a:ext cx="958911" cy="730908"/>
            <a:chOff x="5718631" y="1259950"/>
            <a:chExt cx="873957" cy="655655"/>
          </a:xfrm>
        </p:grpSpPr>
        <p:sp>
          <p:nvSpPr>
            <p:cNvPr id="3" name="Explosion 2 2">
              <a:extLst>
                <a:ext uri="{FF2B5EF4-FFF2-40B4-BE49-F238E27FC236}">
                  <a16:creationId xmlns:a16="http://schemas.microsoft.com/office/drawing/2014/main" id="{9E00E8D6-1F46-B828-F632-7528DF49C63D}"/>
                </a:ext>
              </a:extLst>
            </p:cNvPr>
            <p:cNvSpPr/>
            <p:nvPr/>
          </p:nvSpPr>
          <p:spPr>
            <a:xfrm>
              <a:off x="5730372" y="1259950"/>
              <a:ext cx="855601" cy="655655"/>
            </a:xfrm>
            <a:prstGeom prst="irregularSeal2">
              <a:avLst/>
            </a:prstGeom>
            <a:solidFill>
              <a:schemeClr val="accent6">
                <a:lumMod val="60000"/>
                <a:lumOff val="40000"/>
                <a:alpha val="82769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b="1" dirty="0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3FB7A04-701A-80AD-A937-5B2460F2D453}"/>
                </a:ext>
              </a:extLst>
            </p:cNvPr>
            <p:cNvSpPr txBox="1"/>
            <p:nvPr/>
          </p:nvSpPr>
          <p:spPr>
            <a:xfrm>
              <a:off x="5718631" y="1423241"/>
              <a:ext cx="8739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latin typeface="Candara" panose="020E0502030303020204" pitchFamily="34" charset="0"/>
                </a:rPr>
                <a:t>CLAS12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B65A8A4D-CD6C-3AD9-DFF9-095704AF266D}"/>
              </a:ext>
            </a:extLst>
          </p:cNvPr>
          <p:cNvSpPr txBox="1"/>
          <p:nvPr/>
        </p:nvSpPr>
        <p:spPr>
          <a:xfrm rot="19677447">
            <a:off x="1774586" y="834603"/>
            <a:ext cx="1749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>
                    <a:alpha val="3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20ED75A-31E0-7B83-F70E-BC6E3360D004}"/>
              </a:ext>
            </a:extLst>
          </p:cNvPr>
          <p:cNvSpPr txBox="1"/>
          <p:nvPr/>
        </p:nvSpPr>
        <p:spPr>
          <a:xfrm rot="19677447">
            <a:off x="1774586" y="2212565"/>
            <a:ext cx="1749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>
                    <a:alpha val="3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1787B72-B393-D808-89A7-7BB60F3ADECE}"/>
              </a:ext>
            </a:extLst>
          </p:cNvPr>
          <p:cNvSpPr txBox="1"/>
          <p:nvPr/>
        </p:nvSpPr>
        <p:spPr>
          <a:xfrm rot="19677447">
            <a:off x="1774587" y="3655537"/>
            <a:ext cx="1749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>
                    <a:alpha val="3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79FCC9F-FF8C-FB20-9553-B9D410385DF8}"/>
              </a:ext>
            </a:extLst>
          </p:cNvPr>
          <p:cNvSpPr txBox="1"/>
          <p:nvPr/>
        </p:nvSpPr>
        <p:spPr>
          <a:xfrm rot="19677447">
            <a:off x="1774586" y="5050423"/>
            <a:ext cx="1749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>
                    <a:alpha val="3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5A24C0B-9BCB-F4E5-C9B1-FCEC1712ABB6}"/>
              </a:ext>
            </a:extLst>
          </p:cNvPr>
          <p:cNvSpPr txBox="1"/>
          <p:nvPr/>
        </p:nvSpPr>
        <p:spPr>
          <a:xfrm rot="19677447">
            <a:off x="4369673" y="2292671"/>
            <a:ext cx="1749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>
                    <a:alpha val="3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3440A27-8B9B-E270-3C45-8D349199B93B}"/>
              </a:ext>
            </a:extLst>
          </p:cNvPr>
          <p:cNvSpPr txBox="1"/>
          <p:nvPr/>
        </p:nvSpPr>
        <p:spPr>
          <a:xfrm rot="19677447">
            <a:off x="4404842" y="3617372"/>
            <a:ext cx="1749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>
                    <a:alpha val="3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CF34A75-4D98-FB57-16F5-E24CCC71C487}"/>
              </a:ext>
            </a:extLst>
          </p:cNvPr>
          <p:cNvSpPr txBox="1"/>
          <p:nvPr/>
        </p:nvSpPr>
        <p:spPr>
          <a:xfrm rot="19677447">
            <a:off x="4382013" y="5024950"/>
            <a:ext cx="1749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>
                    <a:alpha val="3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A3AEE9D-9C43-2F2C-F72D-E6D9A8E35C35}"/>
              </a:ext>
            </a:extLst>
          </p:cNvPr>
          <p:cNvSpPr txBox="1"/>
          <p:nvPr/>
        </p:nvSpPr>
        <p:spPr>
          <a:xfrm rot="19677447">
            <a:off x="6826692" y="3609224"/>
            <a:ext cx="1749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>
                    <a:alpha val="3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765D721-F075-19B9-190B-791093A302BA}"/>
              </a:ext>
            </a:extLst>
          </p:cNvPr>
          <p:cNvSpPr txBox="1"/>
          <p:nvPr/>
        </p:nvSpPr>
        <p:spPr>
          <a:xfrm rot="19677447">
            <a:off x="6826692" y="4916163"/>
            <a:ext cx="1749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>
                    <a:alpha val="3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30C70D6-67E4-3DCA-3969-A489ABD87ADA}"/>
              </a:ext>
            </a:extLst>
          </p:cNvPr>
          <p:cNvSpPr txBox="1"/>
          <p:nvPr/>
        </p:nvSpPr>
        <p:spPr>
          <a:xfrm rot="19677447">
            <a:off x="9421779" y="5006313"/>
            <a:ext cx="1749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>
                    <a:alpha val="3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18370302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D39CBF-82F5-5DB9-8E12-88F01ED76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CA513C6-3C90-E73F-31A0-BF10747720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90738" y="2251373"/>
                <a:ext cx="10515600" cy="4351338"/>
              </a:xfrm>
            </p:spPr>
            <p:txBody>
              <a:bodyPr/>
              <a:lstStyle/>
              <a:p>
                <a:r>
                  <a:rPr lang="en-US" altLang="en-IL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Look at single pion events – any number of protons, neutrons</a:t>
                </a:r>
              </a:p>
              <a:p>
                <a:r>
                  <a:rPr lang="en-US" altLang="en-IL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Compare reconstructed energy to well-known beam energy </a:t>
                </a:r>
              </a:p>
              <a:p>
                <a:pPr>
                  <a:buFont typeface="Courier New" panose="02070309020205020404" pitchFamily="49" charset="0"/>
                  <a:buChar char="o"/>
                </a:pPr>
                <a:r>
                  <a:rPr lang="en-US" altLang="en-IL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Study additional kinematics to constrain event generators </a:t>
                </a:r>
              </a:p>
              <a:p>
                <a:endParaRPr lang="en-US" altLang="en-IL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en-IL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Some neutrino experiments can reconstruct the final state kinematics</a:t>
                </a:r>
              </a:p>
              <a:p>
                <a:r>
                  <a:rPr lang="en-US" altLang="en-IL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energy is reconstructed with the calorimetric approach</a:t>
                </a:r>
              </a:p>
              <a:p>
                <a:r>
                  <a:rPr lang="en-US" altLang="en-IL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 define the calorimetric energy as: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IL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en-IL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𝐸</m:t>
                        </m:r>
                      </m:e>
                      <m:sub>
                        <m:r>
                          <a:rPr lang="en-US" altLang="en-IL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𝑐𝑎𝑙</m:t>
                        </m:r>
                      </m:sub>
                    </m:sSub>
                    <m:r>
                      <a:rPr lang="en-US" altLang="en-IL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altLang="en-IL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altLang="en-IL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altLang="en-IL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en-IL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en-IL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GB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CA513C6-3C90-E73F-31A0-BF10747720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90738" y="2251373"/>
                <a:ext cx="10515600" cy="4351338"/>
              </a:xfrm>
              <a:blipFill>
                <a:blip r:embed="rId2"/>
                <a:stretch>
                  <a:fillRect l="-1086" t="-2624" b="-55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F7F71-78D1-6343-8857-3E941523F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E384-2D2E-5247-BB5F-BCE4946B05CF}" type="slidenum">
              <a:rPr lang="en-GB" smtClean="0"/>
              <a:t>22</a:t>
            </a:fld>
            <a:endParaRPr lang="en-GB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F7497DE-F67E-E52F-72A9-C297599574D8}"/>
              </a:ext>
            </a:extLst>
          </p:cNvPr>
          <p:cNvGrpSpPr/>
          <p:nvPr/>
        </p:nvGrpSpPr>
        <p:grpSpPr>
          <a:xfrm>
            <a:off x="13450" y="36133"/>
            <a:ext cx="2582531" cy="1728951"/>
            <a:chOff x="539261" y="941189"/>
            <a:chExt cx="2794444" cy="1749573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23B43F09-8097-1AE5-E214-59512CDFC196}"/>
                </a:ext>
              </a:extLst>
            </p:cNvPr>
            <p:cNvCxnSpPr>
              <a:cxnSpLocks/>
            </p:cNvCxnSpPr>
            <p:nvPr/>
          </p:nvCxnSpPr>
          <p:spPr>
            <a:xfrm>
              <a:off x="2330185" y="2398863"/>
              <a:ext cx="724999" cy="291899"/>
            </a:xfrm>
            <a:prstGeom prst="straightConnector1">
              <a:avLst/>
            </a:prstGeom>
            <a:ln w="381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93015ED-51F7-005A-4538-13578AEDA98A}"/>
                </a:ext>
              </a:extLst>
            </p:cNvPr>
            <p:cNvGrpSpPr/>
            <p:nvPr/>
          </p:nvGrpSpPr>
          <p:grpSpPr>
            <a:xfrm>
              <a:off x="539261" y="941189"/>
              <a:ext cx="2623847" cy="1690763"/>
              <a:chOff x="6219212" y="3621849"/>
              <a:chExt cx="2391388" cy="1516685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828C6B92-8E26-D588-993F-C483CCA4F14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86098" y="4252727"/>
                <a:ext cx="972000" cy="885807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>
                    <a:solidFill>
                      <a:schemeClr val="tx1"/>
                    </a:solidFill>
                    <a:latin typeface="Canela Text" pitchFamily="2" charset="0"/>
                  </a:rPr>
                  <a:t>C</a:t>
                </a:r>
              </a:p>
            </p:txBody>
          </p: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0C0B063C-3A7A-B2F9-71FF-47C542E9417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12861" y="3621849"/>
                <a:ext cx="404581" cy="672812"/>
              </a:xfrm>
              <a:prstGeom prst="straightConnector1">
                <a:avLst/>
              </a:prstGeom>
              <a:ln w="38100">
                <a:solidFill>
                  <a:srgbClr val="0096FF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1E989616-E3A9-9457-A2BA-7F4ABB13F6A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958098" y="4313983"/>
                <a:ext cx="652502" cy="208987"/>
              </a:xfrm>
              <a:prstGeom prst="straightConnector1">
                <a:avLst/>
              </a:prstGeom>
              <a:ln w="38100">
                <a:solidFill>
                  <a:srgbClr val="FF7E7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A6ACAC2F-5B51-8D64-BFA3-D168B7528609}"/>
                  </a:ext>
                </a:extLst>
              </p:cNvPr>
              <p:cNvCxnSpPr>
                <a:cxnSpLocks/>
                <a:endCxn id="28" idx="2"/>
              </p:cNvCxnSpPr>
              <p:nvPr/>
            </p:nvCxnSpPr>
            <p:spPr>
              <a:xfrm>
                <a:off x="6219212" y="4695630"/>
                <a:ext cx="766886" cy="1"/>
              </a:xfrm>
              <a:prstGeom prst="straightConnector1">
                <a:avLst/>
              </a:prstGeom>
              <a:ln w="38100">
                <a:solidFill>
                  <a:srgbClr val="0096FF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4EF92AF0-BD55-CA83-B71F-28D191F570B6}"/>
                      </a:ext>
                    </a:extLst>
                  </p:cNvPr>
                  <p:cNvSpPr txBox="1"/>
                  <p:nvPr/>
                </p:nvSpPr>
                <p:spPr>
                  <a:xfrm>
                    <a:off x="6452757" y="4281057"/>
                    <a:ext cx="30405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GB" dirty="0">
                      <a:solidFill>
                        <a:srgbClr val="0070C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CF584FA8-2C5C-203E-0E28-511568DE4F8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52757" y="4281057"/>
                    <a:ext cx="304058" cy="276999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12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31FA1FA8-0107-1D13-44CB-3FD11471CDF9}"/>
                      </a:ext>
                    </a:extLst>
                  </p:cNvPr>
                  <p:cNvSpPr txBox="1"/>
                  <p:nvPr/>
                </p:nvSpPr>
                <p:spPr>
                  <a:xfrm>
                    <a:off x="7623463" y="3726874"/>
                    <a:ext cx="30405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GB" dirty="0">
                      <a:solidFill>
                        <a:srgbClr val="0070C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4" name="TextBox 63">
                    <a:extLst>
                      <a:ext uri="{FF2B5EF4-FFF2-40B4-BE49-F238E27FC236}">
                        <a16:creationId xmlns:a16="http://schemas.microsoft.com/office/drawing/2014/main" id="{8A50FFE3-0CD0-279F-2AE8-8E56138457B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23463" y="3726874"/>
                    <a:ext cx="304058" cy="27699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2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94724B5B-A0E5-2B9F-211D-DE7CF59857B0}"/>
                      </a:ext>
                    </a:extLst>
                  </p:cNvPr>
                  <p:cNvSpPr txBox="1"/>
                  <p:nvPr/>
                </p:nvSpPr>
                <p:spPr>
                  <a:xfrm>
                    <a:off x="8136080" y="4073235"/>
                    <a:ext cx="26462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:r>
                      <a:rPr lang="en-GB" b="0" dirty="0">
                        <a:solidFill>
                          <a:srgbClr val="FF7E79"/>
                        </a:solidFill>
                        <a:ea typeface="Cambria Math" panose="02040503050406030204" pitchFamily="18" charset="0"/>
                      </a:rPr>
                      <a:t>1</a:t>
                    </a:r>
                    <a14:m>
                      <m:oMath xmlns:m="http://schemas.openxmlformats.org/officeDocument/2006/math">
                        <m:r>
                          <a:rPr lang="en-GB" b="0" i="1" smtClean="0">
                            <a:solidFill>
                              <a:srgbClr val="FF7E7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oMath>
                    </a14:m>
                    <a:endParaRPr lang="en-GB" dirty="0">
                      <a:solidFill>
                        <a:srgbClr val="FF7E79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94724B5B-A0E5-2B9F-211D-DE7CF59857B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36080" y="4073235"/>
                    <a:ext cx="264624" cy="276999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50000" t="-19231" r="-13636" b="-3461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EB8685E-024C-7150-555E-58650CE8E687}"/>
                </a:ext>
              </a:extLst>
            </p:cNvPr>
            <p:cNvSpPr txBox="1"/>
            <p:nvPr/>
          </p:nvSpPr>
          <p:spPr>
            <a:xfrm>
              <a:off x="2918044" y="2319706"/>
              <a:ext cx="415661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/>
              <a:r>
                <a:rPr lang="en-GB" sz="2000" dirty="0">
                  <a:solidFill>
                    <a:schemeClr val="accent3">
                      <a:lumMod val="50000"/>
                    </a:schemeClr>
                  </a:solidFill>
                </a:rPr>
                <a:t>X</a:t>
              </a:r>
              <a:endParaRPr lang="en-GB" sz="140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A05EED1-8765-43CC-061D-466FFC9A8C00}"/>
                </a:ext>
              </a:extLst>
            </p:cNvPr>
            <p:cNvGrpSpPr/>
            <p:nvPr/>
          </p:nvGrpSpPr>
          <p:grpSpPr>
            <a:xfrm>
              <a:off x="910945" y="953182"/>
              <a:ext cx="938772" cy="730908"/>
              <a:chOff x="5238169" y="1784848"/>
              <a:chExt cx="855602" cy="655655"/>
            </a:xfrm>
          </p:grpSpPr>
          <p:sp>
            <p:nvSpPr>
              <p:cNvPr id="26" name="Explosion 2 25">
                <a:extLst>
                  <a:ext uri="{FF2B5EF4-FFF2-40B4-BE49-F238E27FC236}">
                    <a16:creationId xmlns:a16="http://schemas.microsoft.com/office/drawing/2014/main" id="{9B00AFDF-7BC3-E47E-61BD-31C2F4DACD6B}"/>
                  </a:ext>
                </a:extLst>
              </p:cNvPr>
              <p:cNvSpPr/>
              <p:nvPr/>
            </p:nvSpPr>
            <p:spPr>
              <a:xfrm>
                <a:off x="5238169" y="1784848"/>
                <a:ext cx="855601" cy="655655"/>
              </a:xfrm>
              <a:prstGeom prst="irregularSeal2">
                <a:avLst/>
              </a:prstGeom>
              <a:solidFill>
                <a:srgbClr val="FFC000">
                  <a:alpha val="82769"/>
                </a:srgbClr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b="1" dirty="0">
                  <a:solidFill>
                    <a:schemeClr val="tx1"/>
                  </a:solidFill>
                  <a:latin typeface="Candara" panose="020E0502030303020204" pitchFamily="34" charset="0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AFAF49A-8B32-5FDF-3807-2A91B06CF464}"/>
                  </a:ext>
                </a:extLst>
              </p:cNvPr>
              <p:cNvSpPr txBox="1"/>
              <p:nvPr/>
            </p:nvSpPr>
            <p:spPr>
              <a:xfrm>
                <a:off x="5280728" y="1947333"/>
                <a:ext cx="8130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>
                    <a:latin typeface="Candara" panose="020E0502030303020204" pitchFamily="34" charset="0"/>
                  </a:rPr>
                  <a:t>CLAS6</a:t>
                </a:r>
              </a:p>
            </p:txBody>
          </p:sp>
        </p:grp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EE646724-063E-6DBA-643C-EF90745A0E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24665" y="36133"/>
            <a:ext cx="1277695" cy="193165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07B8FA9-74D3-C5C8-F7AF-134486A2C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3878" y="74401"/>
            <a:ext cx="10515600" cy="1325563"/>
          </a:xfrm>
        </p:spPr>
        <p:txBody>
          <a:bodyPr/>
          <a:lstStyle/>
          <a:p>
            <a:pPr algn="ctr"/>
            <a:r>
              <a:rPr lang="en-US" sz="44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bias in pion production events</a:t>
            </a:r>
            <a:br>
              <a:rPr lang="en-US" sz="44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MiniBooNE</a:t>
            </a:r>
            <a:r>
              <a:rPr lang="en-US" sz="44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approach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3465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386D801-11B8-4A1F-1820-A4E29EEC63C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90738" y="2044448"/>
                <a:ext cx="10515600" cy="4351338"/>
              </a:xfrm>
            </p:spPr>
            <p:txBody>
              <a:bodyPr/>
              <a:lstStyle/>
              <a:p>
                <a:r>
                  <a:rPr lang="en-US" altLang="en-IL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Look at single pion events – any number of </a:t>
                </a:r>
                <a:r>
                  <a:rPr lang="en-US" altLang="en-IL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protons, neutrons</a:t>
                </a:r>
              </a:p>
              <a:p>
                <a:r>
                  <a:rPr lang="en-US" altLang="en-IL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 define the calorimetric energy as: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IL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en-IL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𝐸</m:t>
                        </m:r>
                      </m:e>
                      <m:sub>
                        <m:r>
                          <a:rPr lang="en-US" altLang="en-IL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𝑐𝑎𝑙</m:t>
                        </m:r>
                      </m:sub>
                    </m:sSub>
                    <m:r>
                      <a:rPr lang="en-US" altLang="en-IL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altLang="en-IL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altLang="en-IL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altLang="en-IL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en-IL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en-IL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GB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386D801-11B8-4A1F-1820-A4E29EEC63C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90738" y="2044448"/>
                <a:ext cx="10515600" cy="4351338"/>
              </a:xfrm>
              <a:blipFill>
                <a:blip r:embed="rId2"/>
                <a:stretch>
                  <a:fillRect l="-1086" t="-46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0D8E4C-9CD8-18AB-3DE5-04223B7D3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E384-2D2E-5247-BB5F-BCE4946B05CF}" type="slidenum">
              <a:rPr lang="en-GB" smtClean="0"/>
              <a:t>23</a:t>
            </a:fld>
            <a:endParaRPr lang="en-GB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596DDE4-5DAC-01A6-C89E-74C19203E04D}"/>
              </a:ext>
            </a:extLst>
          </p:cNvPr>
          <p:cNvGrpSpPr/>
          <p:nvPr/>
        </p:nvGrpSpPr>
        <p:grpSpPr>
          <a:xfrm>
            <a:off x="13450" y="36133"/>
            <a:ext cx="2582531" cy="1728951"/>
            <a:chOff x="539261" y="941189"/>
            <a:chExt cx="2794444" cy="1749573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B0A048C-1827-81C3-36F7-F0A5949A92F4}"/>
                </a:ext>
              </a:extLst>
            </p:cNvPr>
            <p:cNvCxnSpPr>
              <a:cxnSpLocks/>
            </p:cNvCxnSpPr>
            <p:nvPr/>
          </p:nvCxnSpPr>
          <p:spPr>
            <a:xfrm>
              <a:off x="2330185" y="2398863"/>
              <a:ext cx="724999" cy="291899"/>
            </a:xfrm>
            <a:prstGeom prst="straightConnector1">
              <a:avLst/>
            </a:prstGeom>
            <a:ln w="381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DE05526-C415-4349-C589-0F6A08FF9772}"/>
                </a:ext>
              </a:extLst>
            </p:cNvPr>
            <p:cNvGrpSpPr/>
            <p:nvPr/>
          </p:nvGrpSpPr>
          <p:grpSpPr>
            <a:xfrm>
              <a:off x="539261" y="941189"/>
              <a:ext cx="2623847" cy="1690763"/>
              <a:chOff x="6219212" y="3621849"/>
              <a:chExt cx="2391388" cy="1516685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E068DC44-3527-3F37-4930-989F9F1DE35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86098" y="4252727"/>
                <a:ext cx="972000" cy="885807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>
                    <a:solidFill>
                      <a:schemeClr val="tx1"/>
                    </a:solidFill>
                    <a:latin typeface="Canela Text" pitchFamily="2" charset="0"/>
                  </a:rPr>
                  <a:t>C</a:t>
                </a:r>
              </a:p>
            </p:txBody>
          </p: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0546E512-C2EA-F600-A51A-4BA5A27AAE2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12861" y="3621849"/>
                <a:ext cx="404581" cy="672812"/>
              </a:xfrm>
              <a:prstGeom prst="straightConnector1">
                <a:avLst/>
              </a:prstGeom>
              <a:ln w="38100">
                <a:solidFill>
                  <a:srgbClr val="0096FF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CE762805-19CB-912B-F7B5-F9EA2E0E979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958098" y="4313983"/>
                <a:ext cx="652502" cy="208987"/>
              </a:xfrm>
              <a:prstGeom prst="straightConnector1">
                <a:avLst/>
              </a:prstGeom>
              <a:ln w="38100">
                <a:solidFill>
                  <a:srgbClr val="FF7E7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0B4B63A9-1AC7-B20E-6447-DCF8929DA880}"/>
                  </a:ext>
                </a:extLst>
              </p:cNvPr>
              <p:cNvCxnSpPr>
                <a:cxnSpLocks/>
                <a:endCxn id="28" idx="2"/>
              </p:cNvCxnSpPr>
              <p:nvPr/>
            </p:nvCxnSpPr>
            <p:spPr>
              <a:xfrm>
                <a:off x="6219212" y="4695630"/>
                <a:ext cx="766886" cy="1"/>
              </a:xfrm>
              <a:prstGeom prst="straightConnector1">
                <a:avLst/>
              </a:prstGeom>
              <a:ln w="38100">
                <a:solidFill>
                  <a:srgbClr val="0096FF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491DFBA9-6F26-1C3C-864F-B7EAE1311337}"/>
                      </a:ext>
                    </a:extLst>
                  </p:cNvPr>
                  <p:cNvSpPr txBox="1"/>
                  <p:nvPr/>
                </p:nvSpPr>
                <p:spPr>
                  <a:xfrm>
                    <a:off x="6452757" y="4281057"/>
                    <a:ext cx="30405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GB" dirty="0">
                      <a:solidFill>
                        <a:srgbClr val="0070C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CF584FA8-2C5C-203E-0E28-511568DE4F8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52757" y="4281057"/>
                    <a:ext cx="304058" cy="276999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12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40809984-26B3-B158-5ABD-C270889C5DC2}"/>
                      </a:ext>
                    </a:extLst>
                  </p:cNvPr>
                  <p:cNvSpPr txBox="1"/>
                  <p:nvPr/>
                </p:nvSpPr>
                <p:spPr>
                  <a:xfrm>
                    <a:off x="7623463" y="3726874"/>
                    <a:ext cx="30405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GB" dirty="0">
                      <a:solidFill>
                        <a:srgbClr val="0070C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4" name="TextBox 63">
                    <a:extLst>
                      <a:ext uri="{FF2B5EF4-FFF2-40B4-BE49-F238E27FC236}">
                        <a16:creationId xmlns:a16="http://schemas.microsoft.com/office/drawing/2014/main" id="{8A50FFE3-0CD0-279F-2AE8-8E56138457B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23463" y="3726874"/>
                    <a:ext cx="304058" cy="27699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2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2CD5FC15-68EA-D8AD-7BD3-2C283585BB74}"/>
                      </a:ext>
                    </a:extLst>
                  </p:cNvPr>
                  <p:cNvSpPr txBox="1"/>
                  <p:nvPr/>
                </p:nvSpPr>
                <p:spPr>
                  <a:xfrm>
                    <a:off x="8136080" y="4073235"/>
                    <a:ext cx="26462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:r>
                      <a:rPr lang="en-GB" b="0" dirty="0">
                        <a:solidFill>
                          <a:srgbClr val="FF7E79"/>
                        </a:solidFill>
                        <a:ea typeface="Cambria Math" panose="02040503050406030204" pitchFamily="18" charset="0"/>
                      </a:rPr>
                      <a:t>1</a:t>
                    </a:r>
                    <a14:m>
                      <m:oMath xmlns:m="http://schemas.openxmlformats.org/officeDocument/2006/math">
                        <m:r>
                          <a:rPr lang="en-GB" b="0" i="1" smtClean="0">
                            <a:solidFill>
                              <a:srgbClr val="FF7E7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oMath>
                    </a14:m>
                    <a:endParaRPr lang="en-GB" dirty="0">
                      <a:solidFill>
                        <a:srgbClr val="FF7E79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2CD5FC15-68EA-D8AD-7BD3-2C283585BB7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36080" y="4073235"/>
                    <a:ext cx="264624" cy="276999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50000" t="-19231" r="-13636" b="-3461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A5C1E11-69F8-B980-3C8F-229F032F8F43}"/>
                </a:ext>
              </a:extLst>
            </p:cNvPr>
            <p:cNvSpPr txBox="1"/>
            <p:nvPr/>
          </p:nvSpPr>
          <p:spPr>
            <a:xfrm>
              <a:off x="2918044" y="2319706"/>
              <a:ext cx="415661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/>
              <a:r>
                <a:rPr lang="en-GB" sz="2000" dirty="0">
                  <a:solidFill>
                    <a:schemeClr val="accent3">
                      <a:lumMod val="50000"/>
                    </a:schemeClr>
                  </a:solidFill>
                </a:rPr>
                <a:t>X</a:t>
              </a:r>
              <a:endParaRPr lang="en-GB" sz="140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B55D319-6E91-54B3-87FC-8249FC5B796A}"/>
                </a:ext>
              </a:extLst>
            </p:cNvPr>
            <p:cNvGrpSpPr/>
            <p:nvPr/>
          </p:nvGrpSpPr>
          <p:grpSpPr>
            <a:xfrm>
              <a:off x="910945" y="953182"/>
              <a:ext cx="938772" cy="730908"/>
              <a:chOff x="5238169" y="1784848"/>
              <a:chExt cx="855602" cy="655655"/>
            </a:xfrm>
          </p:grpSpPr>
          <p:sp>
            <p:nvSpPr>
              <p:cNvPr id="26" name="Explosion 2 25">
                <a:extLst>
                  <a:ext uri="{FF2B5EF4-FFF2-40B4-BE49-F238E27FC236}">
                    <a16:creationId xmlns:a16="http://schemas.microsoft.com/office/drawing/2014/main" id="{B66E830A-D632-A29E-A5FB-63CC2BA917F9}"/>
                  </a:ext>
                </a:extLst>
              </p:cNvPr>
              <p:cNvSpPr/>
              <p:nvPr/>
            </p:nvSpPr>
            <p:spPr>
              <a:xfrm>
                <a:off x="5238169" y="1784848"/>
                <a:ext cx="855601" cy="655655"/>
              </a:xfrm>
              <a:prstGeom prst="irregularSeal2">
                <a:avLst/>
              </a:prstGeom>
              <a:solidFill>
                <a:srgbClr val="FFC000">
                  <a:alpha val="82769"/>
                </a:srgbClr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b="1" dirty="0">
                  <a:solidFill>
                    <a:schemeClr val="tx1"/>
                  </a:solidFill>
                  <a:latin typeface="Candara" panose="020E0502030303020204" pitchFamily="34" charset="0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9C1C9DD-3013-8D8E-7E81-9916A6EB68A5}"/>
                  </a:ext>
                </a:extLst>
              </p:cNvPr>
              <p:cNvSpPr txBox="1"/>
              <p:nvPr/>
            </p:nvSpPr>
            <p:spPr>
              <a:xfrm>
                <a:off x="5280728" y="1947333"/>
                <a:ext cx="8130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>
                    <a:latin typeface="Candara" panose="020E0502030303020204" pitchFamily="34" charset="0"/>
                  </a:rPr>
                  <a:t>CLAS6</a:t>
                </a:r>
              </a:p>
            </p:txBody>
          </p:sp>
        </p:grp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5AFEDCAF-DA4B-D9B7-BA47-13708FF7E8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24665" y="36133"/>
            <a:ext cx="1277695" cy="193165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044AFFF-7C49-D12D-4108-61D216D177B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50792"/>
          <a:stretch/>
        </p:blipFill>
        <p:spPr>
          <a:xfrm>
            <a:off x="45755" y="3274831"/>
            <a:ext cx="11936922" cy="283889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05E2F4B-EB82-D7B1-240E-3A778542AFCD}"/>
              </a:ext>
            </a:extLst>
          </p:cNvPr>
          <p:cNvSpPr txBox="1"/>
          <p:nvPr/>
        </p:nvSpPr>
        <p:spPr>
          <a:xfrm>
            <a:off x="900224" y="3685162"/>
            <a:ext cx="2562587" cy="120032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GB" dirty="0"/>
              <a:t>GEM21_11a</a:t>
            </a:r>
            <a:br>
              <a:rPr lang="en-GB" dirty="0"/>
            </a:br>
            <a:r>
              <a:rPr lang="en-GB" dirty="0">
                <a:solidFill>
                  <a:srgbClr val="00B050"/>
                </a:solidFill>
              </a:rPr>
              <a:t>QEL</a:t>
            </a:r>
          </a:p>
          <a:p>
            <a:r>
              <a:rPr lang="en-GB" dirty="0">
                <a:solidFill>
                  <a:srgbClr val="FF0000"/>
                </a:solidFill>
              </a:rPr>
              <a:t>Delta</a:t>
            </a:r>
          </a:p>
          <a:p>
            <a:r>
              <a:rPr lang="en-GB" dirty="0">
                <a:solidFill>
                  <a:srgbClr val="FF40FF"/>
                </a:solidFill>
              </a:rPr>
              <a:t>Other RES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8540FFE-8D6D-98BD-E70D-85C2E356CB0B}"/>
              </a:ext>
            </a:extLst>
          </p:cNvPr>
          <p:cNvSpPr txBox="1"/>
          <p:nvPr/>
        </p:nvSpPr>
        <p:spPr>
          <a:xfrm>
            <a:off x="4938985" y="3685162"/>
            <a:ext cx="61456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C000"/>
                </a:solidFill>
              </a:rPr>
              <a:t>MEC</a:t>
            </a:r>
          </a:p>
          <a:p>
            <a:r>
              <a:rPr lang="en-GB" dirty="0">
                <a:solidFill>
                  <a:srgbClr val="00B0F0"/>
                </a:solidFill>
              </a:rPr>
              <a:t>SIS</a:t>
            </a:r>
          </a:p>
          <a:p>
            <a:r>
              <a:rPr lang="en-GB" dirty="0">
                <a:solidFill>
                  <a:srgbClr val="0432FF"/>
                </a:solidFill>
              </a:rPr>
              <a:t>DIS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60DE280-2D75-C66C-D2BB-3AC63E002063}"/>
              </a:ext>
            </a:extLst>
          </p:cNvPr>
          <p:cNvCxnSpPr/>
          <p:nvPr/>
        </p:nvCxnSpPr>
        <p:spPr>
          <a:xfrm flipV="1">
            <a:off x="3505341" y="3685162"/>
            <a:ext cx="0" cy="1971359"/>
          </a:xfrm>
          <a:prstGeom prst="line">
            <a:avLst/>
          </a:prstGeom>
          <a:ln w="3810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095A170-DBA8-8784-DBDC-E990CC49AB7A}"/>
              </a:ext>
            </a:extLst>
          </p:cNvPr>
          <p:cNvCxnSpPr/>
          <p:nvPr/>
        </p:nvCxnSpPr>
        <p:spPr>
          <a:xfrm flipV="1">
            <a:off x="7613053" y="3685162"/>
            <a:ext cx="0" cy="1971359"/>
          </a:xfrm>
          <a:prstGeom prst="line">
            <a:avLst/>
          </a:prstGeom>
          <a:ln w="3810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C8BDF60-35AF-9112-F924-89A67491E05D}"/>
              </a:ext>
            </a:extLst>
          </p:cNvPr>
          <p:cNvCxnSpPr/>
          <p:nvPr/>
        </p:nvCxnSpPr>
        <p:spPr>
          <a:xfrm flipV="1">
            <a:off x="11622997" y="3685162"/>
            <a:ext cx="0" cy="1971359"/>
          </a:xfrm>
          <a:prstGeom prst="line">
            <a:avLst/>
          </a:prstGeom>
          <a:ln w="3810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52D1E76A-C6B9-0030-7FD9-04BB46964492}"/>
              </a:ext>
            </a:extLst>
          </p:cNvPr>
          <p:cNvSpPr txBox="1"/>
          <p:nvPr/>
        </p:nvSpPr>
        <p:spPr>
          <a:xfrm>
            <a:off x="1528012" y="6220414"/>
            <a:ext cx="96615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I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method </a:t>
            </a:r>
            <a:r>
              <a:rPr lang="en-US" altLang="en-IL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fails to reconstruct the correct beam energy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2AABCCE7-F1F9-CAD2-245C-D56C9C538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3878" y="74401"/>
            <a:ext cx="10515600" cy="1325563"/>
          </a:xfrm>
        </p:spPr>
        <p:txBody>
          <a:bodyPr/>
          <a:lstStyle/>
          <a:p>
            <a:pPr algn="ctr"/>
            <a:r>
              <a:rPr lang="en-US" sz="44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bias in pion production events</a:t>
            </a:r>
            <a:br>
              <a:rPr lang="en-US" sz="44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MiniBooNE</a:t>
            </a:r>
            <a:r>
              <a:rPr lang="en-US" sz="44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approach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923FA7B-7A8E-59F0-F6CB-D8FEDBECDF38}"/>
              </a:ext>
            </a:extLst>
          </p:cNvPr>
          <p:cNvSpPr txBox="1"/>
          <p:nvPr/>
        </p:nvSpPr>
        <p:spPr>
          <a:xfrm rot="19677447">
            <a:off x="4938544" y="4316104"/>
            <a:ext cx="2965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accent1">
                    <a:alpha val="3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05FAE26-C9F7-647C-1D82-E926B194C8CC}"/>
              </a:ext>
            </a:extLst>
          </p:cNvPr>
          <p:cNvSpPr txBox="1"/>
          <p:nvPr/>
        </p:nvSpPr>
        <p:spPr>
          <a:xfrm rot="19677447">
            <a:off x="921069" y="4401888"/>
            <a:ext cx="2965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accent1">
                    <a:alpha val="3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D0AA88C-3A6D-59C6-1645-BE70F9613A0E}"/>
              </a:ext>
            </a:extLst>
          </p:cNvPr>
          <p:cNvSpPr txBox="1"/>
          <p:nvPr/>
        </p:nvSpPr>
        <p:spPr>
          <a:xfrm rot="19677447">
            <a:off x="8956018" y="4387219"/>
            <a:ext cx="2965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accent1">
                    <a:alpha val="3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39369473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3C717-82DA-333D-2450-BECE06996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4C625-B9BF-4743-BE86-0EDA06F13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3878" y="74401"/>
            <a:ext cx="10515600" cy="1325563"/>
          </a:xfrm>
        </p:spPr>
        <p:txBody>
          <a:bodyPr/>
          <a:lstStyle/>
          <a:p>
            <a:pPr algn="ctr"/>
            <a:r>
              <a:rPr lang="en-US" sz="44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bias in pion production events</a:t>
            </a:r>
            <a:br>
              <a:rPr lang="en-US" sz="44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MiniBooNE</a:t>
            </a:r>
            <a:r>
              <a:rPr lang="en-US" sz="44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approach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E55B7-412B-279A-AC34-D4059CB75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103" y="1708188"/>
            <a:ext cx="11560593" cy="4351338"/>
          </a:xfrm>
        </p:spPr>
        <p:txBody>
          <a:bodyPr/>
          <a:lstStyle/>
          <a:p>
            <a:r>
              <a:rPr lang="en-US" altLang="en-I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Given that we detect the </a:t>
            </a:r>
            <a:r>
              <a:rPr lang="en-US" altLang="en-IL" sz="2800" dirty="0">
                <a:solidFill>
                  <a:srgbClr val="FF7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pion</a:t>
            </a:r>
            <a:r>
              <a:rPr lang="en-US" altLang="en-I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the </a:t>
            </a:r>
            <a:r>
              <a:rPr lang="en-US" altLang="en-IL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outgoing electron </a:t>
            </a:r>
            <a:r>
              <a:rPr lang="en-US" altLang="en-I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kinematics, we can reconstruct the initial energy assuming there is an </a:t>
            </a:r>
            <a:r>
              <a:rPr lang="en-US" altLang="en-IL" sz="2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undetected nucleon</a:t>
            </a: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1AB9D2-D3CB-9C57-56D0-F93273788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E384-2D2E-5247-BB5F-BCE4946B05CF}" type="slidenum">
              <a:rPr lang="en-GB" smtClean="0"/>
              <a:t>24</a:t>
            </a:fld>
            <a:endParaRPr lang="en-GB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B8A4D6F-C2CD-FF36-13AF-043BDE4B9D07}"/>
              </a:ext>
            </a:extLst>
          </p:cNvPr>
          <p:cNvGrpSpPr/>
          <p:nvPr/>
        </p:nvGrpSpPr>
        <p:grpSpPr>
          <a:xfrm>
            <a:off x="13450" y="36133"/>
            <a:ext cx="2582531" cy="1728951"/>
            <a:chOff x="539261" y="941189"/>
            <a:chExt cx="2794444" cy="1749573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EB5D3EFF-F09C-AE4F-367A-8171E346B015}"/>
                </a:ext>
              </a:extLst>
            </p:cNvPr>
            <p:cNvCxnSpPr>
              <a:cxnSpLocks/>
            </p:cNvCxnSpPr>
            <p:nvPr/>
          </p:nvCxnSpPr>
          <p:spPr>
            <a:xfrm>
              <a:off x="2330185" y="2398863"/>
              <a:ext cx="724999" cy="291899"/>
            </a:xfrm>
            <a:prstGeom prst="straightConnector1">
              <a:avLst/>
            </a:prstGeom>
            <a:ln w="381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43501B5-012D-A6FA-6FFD-09E22E122FC6}"/>
                </a:ext>
              </a:extLst>
            </p:cNvPr>
            <p:cNvGrpSpPr/>
            <p:nvPr/>
          </p:nvGrpSpPr>
          <p:grpSpPr>
            <a:xfrm>
              <a:off x="539261" y="941189"/>
              <a:ext cx="2623847" cy="1690763"/>
              <a:chOff x="6219212" y="3621849"/>
              <a:chExt cx="2391388" cy="1516685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99B8FA17-5864-47F2-D845-3B615E86CC6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86098" y="4252727"/>
                <a:ext cx="972000" cy="885807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>
                    <a:solidFill>
                      <a:schemeClr val="tx1"/>
                    </a:solidFill>
                    <a:latin typeface="Canela Text" pitchFamily="2" charset="0"/>
                  </a:rPr>
                  <a:t>C</a:t>
                </a:r>
              </a:p>
            </p:txBody>
          </p: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6E0D0264-D43A-BA0C-EAE1-690E53A5744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12861" y="3621849"/>
                <a:ext cx="404581" cy="672812"/>
              </a:xfrm>
              <a:prstGeom prst="straightConnector1">
                <a:avLst/>
              </a:prstGeom>
              <a:ln w="38100">
                <a:solidFill>
                  <a:srgbClr val="0096FF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B05ECD9C-0FC0-76C2-4022-94F556C317D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958098" y="4313983"/>
                <a:ext cx="652502" cy="208987"/>
              </a:xfrm>
              <a:prstGeom prst="straightConnector1">
                <a:avLst/>
              </a:prstGeom>
              <a:ln w="38100">
                <a:solidFill>
                  <a:srgbClr val="FF7E7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44101F6F-4767-B9B1-8466-68EBE001D6C8}"/>
                  </a:ext>
                </a:extLst>
              </p:cNvPr>
              <p:cNvCxnSpPr>
                <a:cxnSpLocks/>
                <a:endCxn id="28" idx="2"/>
              </p:cNvCxnSpPr>
              <p:nvPr/>
            </p:nvCxnSpPr>
            <p:spPr>
              <a:xfrm>
                <a:off x="6219212" y="4695630"/>
                <a:ext cx="766886" cy="1"/>
              </a:xfrm>
              <a:prstGeom prst="straightConnector1">
                <a:avLst/>
              </a:prstGeom>
              <a:ln w="38100">
                <a:solidFill>
                  <a:srgbClr val="0096FF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F273A4C0-9B68-F8DF-8D41-B6FE0417B0E8}"/>
                      </a:ext>
                    </a:extLst>
                  </p:cNvPr>
                  <p:cNvSpPr txBox="1"/>
                  <p:nvPr/>
                </p:nvSpPr>
                <p:spPr>
                  <a:xfrm>
                    <a:off x="6452757" y="4281057"/>
                    <a:ext cx="30405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GB" dirty="0">
                      <a:solidFill>
                        <a:srgbClr val="0070C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CF584FA8-2C5C-203E-0E28-511568DE4F8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52757" y="4281057"/>
                    <a:ext cx="304058" cy="276999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12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F13F89C7-FDE7-E90C-F3D7-E0DBF0DCC05E}"/>
                      </a:ext>
                    </a:extLst>
                  </p:cNvPr>
                  <p:cNvSpPr txBox="1"/>
                  <p:nvPr/>
                </p:nvSpPr>
                <p:spPr>
                  <a:xfrm>
                    <a:off x="7623463" y="3726874"/>
                    <a:ext cx="30405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GB" dirty="0">
                      <a:solidFill>
                        <a:srgbClr val="0070C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4" name="TextBox 63">
                    <a:extLst>
                      <a:ext uri="{FF2B5EF4-FFF2-40B4-BE49-F238E27FC236}">
                        <a16:creationId xmlns:a16="http://schemas.microsoft.com/office/drawing/2014/main" id="{8A50FFE3-0CD0-279F-2AE8-8E56138457B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23463" y="3726874"/>
                    <a:ext cx="304058" cy="27699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2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F9D59244-47AF-050E-A044-557C9C54C494}"/>
                      </a:ext>
                    </a:extLst>
                  </p:cNvPr>
                  <p:cNvSpPr txBox="1"/>
                  <p:nvPr/>
                </p:nvSpPr>
                <p:spPr>
                  <a:xfrm>
                    <a:off x="8136080" y="4073235"/>
                    <a:ext cx="26462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:r>
                      <a:rPr lang="en-GB" b="0" dirty="0">
                        <a:solidFill>
                          <a:srgbClr val="FF7E79"/>
                        </a:solidFill>
                        <a:ea typeface="Cambria Math" panose="02040503050406030204" pitchFamily="18" charset="0"/>
                      </a:rPr>
                      <a:t>1</a:t>
                    </a:r>
                    <a14:m>
                      <m:oMath xmlns:m="http://schemas.openxmlformats.org/officeDocument/2006/math">
                        <m:r>
                          <a:rPr lang="en-GB" b="0" i="1" smtClean="0">
                            <a:solidFill>
                              <a:srgbClr val="FF7E7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oMath>
                    </a14:m>
                    <a:endParaRPr lang="en-GB" dirty="0">
                      <a:solidFill>
                        <a:srgbClr val="FF7E79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F9D59244-47AF-050E-A044-557C9C54C49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36080" y="4073235"/>
                    <a:ext cx="264624" cy="276999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50000" t="-19231" r="-13636" b="-3461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8328500-7F28-C872-88FF-02A1E28DC4CC}"/>
                </a:ext>
              </a:extLst>
            </p:cNvPr>
            <p:cNvSpPr txBox="1"/>
            <p:nvPr/>
          </p:nvSpPr>
          <p:spPr>
            <a:xfrm>
              <a:off x="2918044" y="2319706"/>
              <a:ext cx="415661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/>
              <a:r>
                <a:rPr lang="en-GB" sz="2000" dirty="0">
                  <a:solidFill>
                    <a:schemeClr val="accent3">
                      <a:lumMod val="50000"/>
                    </a:schemeClr>
                  </a:solidFill>
                </a:rPr>
                <a:t>X</a:t>
              </a:r>
              <a:endParaRPr lang="en-GB" sz="140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B9DF804-30F3-EB69-607C-BDD0040F4FDB}"/>
                </a:ext>
              </a:extLst>
            </p:cNvPr>
            <p:cNvGrpSpPr/>
            <p:nvPr/>
          </p:nvGrpSpPr>
          <p:grpSpPr>
            <a:xfrm>
              <a:off x="910945" y="953182"/>
              <a:ext cx="938772" cy="730908"/>
              <a:chOff x="5238169" y="1784848"/>
              <a:chExt cx="855602" cy="655655"/>
            </a:xfrm>
          </p:grpSpPr>
          <p:sp>
            <p:nvSpPr>
              <p:cNvPr id="26" name="Explosion 2 25">
                <a:extLst>
                  <a:ext uri="{FF2B5EF4-FFF2-40B4-BE49-F238E27FC236}">
                    <a16:creationId xmlns:a16="http://schemas.microsoft.com/office/drawing/2014/main" id="{EB1C57CD-883C-EC24-38EB-A20973592C47}"/>
                  </a:ext>
                </a:extLst>
              </p:cNvPr>
              <p:cNvSpPr/>
              <p:nvPr/>
            </p:nvSpPr>
            <p:spPr>
              <a:xfrm>
                <a:off x="5238169" y="1784848"/>
                <a:ext cx="855601" cy="655655"/>
              </a:xfrm>
              <a:prstGeom prst="irregularSeal2">
                <a:avLst/>
              </a:prstGeom>
              <a:solidFill>
                <a:srgbClr val="FFC000">
                  <a:alpha val="82769"/>
                </a:srgbClr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b="1" dirty="0">
                  <a:solidFill>
                    <a:schemeClr val="tx1"/>
                  </a:solidFill>
                  <a:latin typeface="Candara" panose="020E0502030303020204" pitchFamily="34" charset="0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B6747F5-446F-D62D-248E-7ACD24012181}"/>
                  </a:ext>
                </a:extLst>
              </p:cNvPr>
              <p:cNvSpPr txBox="1"/>
              <p:nvPr/>
            </p:nvSpPr>
            <p:spPr>
              <a:xfrm>
                <a:off x="5280728" y="1947333"/>
                <a:ext cx="8130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>
                    <a:latin typeface="Candara" panose="020E0502030303020204" pitchFamily="34" charset="0"/>
                  </a:rPr>
                  <a:t>CLAS6</a:t>
                </a:r>
              </a:p>
            </p:txBody>
          </p:sp>
        </p:grp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86912181-701C-E93C-7490-E461DFD813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14799" y="36133"/>
            <a:ext cx="1087562" cy="16442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A46D37-88D5-E804-1062-5F298E06350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b="51994"/>
          <a:stretch/>
        </p:blipFill>
        <p:spPr>
          <a:xfrm>
            <a:off x="-82261" y="3497580"/>
            <a:ext cx="12201439" cy="28309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12FF53-5F4F-3A31-C0D3-43565AED541A}"/>
              </a:ext>
            </a:extLst>
          </p:cNvPr>
          <p:cNvSpPr txBox="1"/>
          <p:nvPr/>
        </p:nvSpPr>
        <p:spPr>
          <a:xfrm>
            <a:off x="2175958" y="3886444"/>
            <a:ext cx="2625084" cy="120032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GB" dirty="0"/>
              <a:t>GEM21_11a</a:t>
            </a:r>
            <a:br>
              <a:rPr lang="en-GB" dirty="0"/>
            </a:br>
            <a:r>
              <a:rPr lang="en-GB" dirty="0">
                <a:solidFill>
                  <a:srgbClr val="00B050"/>
                </a:solidFill>
              </a:rPr>
              <a:t>QEL</a:t>
            </a:r>
          </a:p>
          <a:p>
            <a:r>
              <a:rPr lang="en-GB" dirty="0">
                <a:solidFill>
                  <a:srgbClr val="FF0000"/>
                </a:solidFill>
              </a:rPr>
              <a:t>Delta</a:t>
            </a:r>
          </a:p>
          <a:p>
            <a:r>
              <a:rPr lang="en-GB" dirty="0">
                <a:solidFill>
                  <a:srgbClr val="FF40FF"/>
                </a:solidFill>
              </a:rPr>
              <a:t>Other RES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22AE49-2E5D-9B65-D212-3E9AE4D20A64}"/>
              </a:ext>
            </a:extLst>
          </p:cNvPr>
          <p:cNvSpPr txBox="1"/>
          <p:nvPr/>
        </p:nvSpPr>
        <p:spPr>
          <a:xfrm>
            <a:off x="4888569" y="3886444"/>
            <a:ext cx="629549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C000"/>
                </a:solidFill>
              </a:rPr>
              <a:t>MEC</a:t>
            </a:r>
          </a:p>
          <a:p>
            <a:r>
              <a:rPr lang="en-GB" dirty="0">
                <a:solidFill>
                  <a:srgbClr val="00B0F0"/>
                </a:solidFill>
              </a:rPr>
              <a:t>SIS</a:t>
            </a:r>
          </a:p>
          <a:p>
            <a:r>
              <a:rPr lang="en-GB" dirty="0">
                <a:solidFill>
                  <a:srgbClr val="0432FF"/>
                </a:solidFill>
              </a:rPr>
              <a:t>DIS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76C050-C99C-2052-335D-541043375421}"/>
              </a:ext>
            </a:extLst>
          </p:cNvPr>
          <p:cNvSpPr txBox="1"/>
          <p:nvPr/>
        </p:nvSpPr>
        <p:spPr>
          <a:xfrm>
            <a:off x="6634717" y="3797953"/>
            <a:ext cx="721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NoFSI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5193F46-F80C-1E37-E286-5C46866FC9CA}"/>
              </a:ext>
            </a:extLst>
          </p:cNvPr>
          <p:cNvCxnSpPr>
            <a:cxnSpLocks/>
          </p:cNvCxnSpPr>
          <p:nvPr/>
        </p:nvCxnSpPr>
        <p:spPr>
          <a:xfrm flipV="1">
            <a:off x="2016783" y="3797953"/>
            <a:ext cx="0" cy="2049563"/>
          </a:xfrm>
          <a:prstGeom prst="line">
            <a:avLst/>
          </a:prstGeom>
          <a:ln w="3810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45F9D3-444C-9E2B-6159-3E9F19E0AF09}"/>
              </a:ext>
            </a:extLst>
          </p:cNvPr>
          <p:cNvCxnSpPr>
            <a:cxnSpLocks/>
          </p:cNvCxnSpPr>
          <p:nvPr/>
        </p:nvCxnSpPr>
        <p:spPr>
          <a:xfrm flipV="1">
            <a:off x="6634858" y="3784992"/>
            <a:ext cx="0" cy="2049563"/>
          </a:xfrm>
          <a:prstGeom prst="line">
            <a:avLst/>
          </a:prstGeom>
          <a:ln w="3810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1E1E0E-5E48-724A-EAE1-0A4EACFA7616}"/>
              </a:ext>
            </a:extLst>
          </p:cNvPr>
          <p:cNvCxnSpPr>
            <a:cxnSpLocks/>
          </p:cNvCxnSpPr>
          <p:nvPr/>
        </p:nvCxnSpPr>
        <p:spPr>
          <a:xfrm flipV="1">
            <a:off x="10866615" y="3797953"/>
            <a:ext cx="0" cy="2049563"/>
          </a:xfrm>
          <a:prstGeom prst="line">
            <a:avLst/>
          </a:prstGeom>
          <a:ln w="3810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FC91137-8BD1-B4C9-126B-67DB519D977C}"/>
                  </a:ext>
                </a:extLst>
              </p:cNvPr>
              <p:cNvSpPr txBox="1"/>
              <p:nvPr/>
            </p:nvSpPr>
            <p:spPr>
              <a:xfrm>
                <a:off x="1437363" y="2445162"/>
                <a:ext cx="8975285" cy="9418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L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𝑟𝑒𝑐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IL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sSubSup>
                            <m:sSubSupPr>
                              <m:ctrlPr>
                                <a:rPr lang="en-IL" sz="24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sz="24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b>
                            <m:sup>
                              <m:r>
                                <a:rPr lang="en-US" sz="24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IL" sz="2400" i="1" smtClean="0">
                                  <a:solidFill>
                                    <a:srgbClr val="FF7E7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solidFill>
                                    <a:srgbClr val="FF7E79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FF7E79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b>
                            <m:sup>
                              <m:r>
                                <a:rPr lang="en-US" sz="2400" i="1">
                                  <a:solidFill>
                                    <a:srgbClr val="FF7E79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−2</m:t>
                          </m:r>
                          <m:sSub>
                            <m:sSubPr>
                              <m:ctrlPr>
                                <a:rPr lang="en-IL" sz="2400" i="1" smtClean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d>
                            <m:dPr>
                              <m:ctrlPr>
                                <a:rPr lang="en-IL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IL" sz="240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en-IL" sz="2400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IL" sz="2400" i="1" smtClean="0">
                                      <a:solidFill>
                                        <a:srgbClr val="FF7E7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rgbClr val="FF7E79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FF7E79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IL" sz="2400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b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IL" sz="2400" i="1" smtClean="0">
                                  <a:solidFill>
                                    <a:srgbClr val="FF7E7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7E79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FF7E79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400" b="0" i="1" smtClean="0">
                                  <a:solidFill>
                                    <a:srgbClr val="FF7E79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solidFill>
                                    <a:srgbClr val="FF7E79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d>
                            <m:dPr>
                              <m:ctrlPr>
                                <a:rPr lang="en-IL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IL" sz="240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en-IL" sz="2400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IL" sz="2400" i="1" smtClean="0">
                                      <a:solidFill>
                                        <a:srgbClr val="FF7E7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rgbClr val="FF7E79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FF7E79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IL" sz="240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IL" sz="2400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sSup>
                                        <m:sSupPr>
                                          <m:ctrlPr>
                                            <a:rPr lang="en-IL" sz="2400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e>
                                        <m:sup>
                                          <m:r>
                                            <a:rPr lang="en-US" sz="2400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sub>
                                  </m:sSub>
                                </m:e>
                              </m:d>
                              <m:func>
                                <m:funcPr>
                                  <m:ctrlPr>
                                    <a:rPr lang="en-IL" sz="2400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IL" sz="2400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Θ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b>
                                  </m:sSub>
                                </m:e>
                              </m:func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IL" sz="2400" i="1" smtClean="0">
                                      <a:solidFill>
                                        <a:srgbClr val="FF7E7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IL" sz="2400" i="1">
                                          <a:solidFill>
                                            <a:srgbClr val="FF7E7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FF7E7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rgbClr val="FF7E7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sub>
                                  </m:sSub>
                                </m:e>
                              </m:d>
                              <m:func>
                                <m:funcPr>
                                  <m:ctrlPr>
                                    <a:rPr lang="en-IL" sz="2400" i="1">
                                      <a:solidFill>
                                        <a:srgbClr val="FF7E7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solidFill>
                                        <a:srgbClr val="FF7E79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IL" sz="2400" i="1">
                                          <a:solidFill>
                                            <a:srgbClr val="FF7E7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solidFill>
                                            <a:srgbClr val="FF7E7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Θ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rgbClr val="FF7E7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sub>
                                  </m:sSub>
                                </m:e>
                              </m:func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IL" sz="2400" i="1" smtClean="0">
                                      <a:solidFill>
                                        <a:schemeClr val="accent3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accent3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accent3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FC91137-8BD1-B4C9-126B-67DB519D97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7363" y="2445162"/>
                <a:ext cx="8975285" cy="941861"/>
              </a:xfrm>
              <a:prstGeom prst="rect">
                <a:avLst/>
              </a:prstGeom>
              <a:blipFill>
                <a:blip r:embed="rId11"/>
                <a:stretch>
                  <a:fillRect b="-5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49EF9F16-8177-F96B-9F0C-7CFEF8F40E9A}"/>
              </a:ext>
            </a:extLst>
          </p:cNvPr>
          <p:cNvSpPr txBox="1"/>
          <p:nvPr/>
        </p:nvSpPr>
        <p:spPr>
          <a:xfrm rot="19677447">
            <a:off x="680021" y="4435277"/>
            <a:ext cx="2965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accent1">
                    <a:alpha val="3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1AAF56-56AA-C529-4E53-7160D272CAC1}"/>
              </a:ext>
            </a:extLst>
          </p:cNvPr>
          <p:cNvSpPr txBox="1"/>
          <p:nvPr/>
        </p:nvSpPr>
        <p:spPr>
          <a:xfrm rot="19677447">
            <a:off x="4889437" y="4435275"/>
            <a:ext cx="2965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accent1">
                    <a:alpha val="3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4416C2-CA7A-3657-29C1-CDBFE3126424}"/>
              </a:ext>
            </a:extLst>
          </p:cNvPr>
          <p:cNvSpPr txBox="1"/>
          <p:nvPr/>
        </p:nvSpPr>
        <p:spPr>
          <a:xfrm rot="19677447">
            <a:off x="9073188" y="4673922"/>
            <a:ext cx="2965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accent1">
                    <a:alpha val="3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05B200-F913-C4E8-A89A-AB7FEF8AD055}"/>
              </a:ext>
            </a:extLst>
          </p:cNvPr>
          <p:cNvSpPr txBox="1"/>
          <p:nvPr/>
        </p:nvSpPr>
        <p:spPr>
          <a:xfrm>
            <a:off x="199793" y="6148457"/>
            <a:ext cx="115605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I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method </a:t>
            </a:r>
            <a:r>
              <a:rPr lang="en-US" altLang="en-IL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reconstruct the correct energy, but with large bias</a:t>
            </a:r>
          </a:p>
        </p:txBody>
      </p:sp>
    </p:spTree>
    <p:extLst>
      <p:ext uri="{BB962C8B-B14F-4D97-AF65-F5344CB8AC3E}">
        <p14:creationId xmlns:p14="http://schemas.microsoft.com/office/powerpoint/2010/main" val="13453795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9">
            <a:extLst>
              <a:ext uri="{FF2B5EF4-FFF2-40B4-BE49-F238E27FC236}">
                <a16:creationId xmlns:a16="http://schemas.microsoft.com/office/drawing/2014/main" id="{CF1D5D19-02BA-0E11-3183-D99DE971C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9543EE1-9B40-3649-8320-A6A195E9A087}" type="slidenum">
              <a:rPr lang="en-GB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fld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itle 1">
                <a:extLst>
                  <a:ext uri="{FF2B5EF4-FFF2-40B4-BE49-F238E27FC236}">
                    <a16:creationId xmlns:a16="http://schemas.microsoft.com/office/drawing/2014/main" id="{8FF42CB9-AAEE-AB16-CABF-DC7E515D7A0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86511" y="28388"/>
                <a:ext cx="7621285" cy="171043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GB" sz="4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C(e,e’1p1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sz="4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GB" sz="4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∓</m:t>
                        </m:r>
                      </m:sup>
                    </m:sSup>
                  </m:oMath>
                </a14:m>
                <a:r>
                  <a:rPr lang="en-GB" sz="4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cross-section</a:t>
                </a:r>
              </a:p>
              <a:p>
                <a:pPr algn="ctr"/>
                <a:r>
                  <a:rPr lang="en-GB" sz="4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Focus on nuclear effects</a:t>
                </a:r>
              </a:p>
            </p:txBody>
          </p:sp>
        </mc:Choice>
        <mc:Fallback>
          <p:sp>
            <p:nvSpPr>
              <p:cNvPr id="3" name="Title 1">
                <a:extLst>
                  <a:ext uri="{FF2B5EF4-FFF2-40B4-BE49-F238E27FC236}">
                    <a16:creationId xmlns:a16="http://schemas.microsoft.com/office/drawing/2014/main" id="{8FF42CB9-AAEE-AB16-CABF-DC7E515D7A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6511" y="28388"/>
                <a:ext cx="7621285" cy="1710439"/>
              </a:xfrm>
              <a:prstGeom prst="rect">
                <a:avLst/>
              </a:prstGeom>
              <a:blipFill>
                <a:blip r:embed="rId2"/>
                <a:stretch>
                  <a:fillRect b="-1851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5">
                <a:extLst>
                  <a:ext uri="{FF2B5EF4-FFF2-40B4-BE49-F238E27FC236}">
                    <a16:creationId xmlns:a16="http://schemas.microsoft.com/office/drawing/2014/main" id="{E4682028-877D-5768-F3F8-564267FCE24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8374" y="2164278"/>
                <a:ext cx="5403482" cy="428403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First look at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2800" smtClean="0">
                        <a:solidFill>
                          <a:srgbClr val="FF93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800" smtClean="0">
                        <a:solidFill>
                          <a:srgbClr val="FF9300"/>
                        </a:solidFill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sz="2800" smtClean="0">
                        <a:solidFill>
                          <a:srgbClr val="FF93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FF93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solidFill>
                              <a:srgbClr val="FF9300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sz="2800">
                            <a:solidFill>
                              <a:srgbClr val="FF93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8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>
                        <a:solidFill>
                          <a:srgbClr val="0096FF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800">
                        <a:solidFill>
                          <a:srgbClr val="0096FF"/>
                        </a:solidFill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sz="2800">
                        <a:solidFill>
                          <a:srgbClr val="0096FF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0096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solidFill>
                              <a:srgbClr val="0096FF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sz="2800">
                            <a:solidFill>
                              <a:srgbClr val="0096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sz="2800" dirty="0">
                  <a:solidFill>
                    <a:srgbClr val="009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GB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 no detected </a:t>
                </a:r>
                <a14:m>
                  <m:oMath xmlns:m="http://schemas.openxmlformats.org/officeDocument/2006/math">
                    <m:r>
                      <a:rPr lang="en-GB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</m:oMath>
                </a14:m>
                <a:r>
                  <a:rPr lang="en-GB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any number of neutrons</a:t>
                </a:r>
                <a:endParaRPr lang="en-GB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GB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GB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Contain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∓</m:t>
                        </m:r>
                      </m:sup>
                    </m:sSup>
                    <m:r>
                      <a:rPr lang="en-US" sz="28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GB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below 150 MeV &amp;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  <m:r>
                      <a:rPr lang="en-US" sz="28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GB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below 300 MeV</a:t>
                </a:r>
                <a:endParaRPr lang="en-GB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GB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GB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1.1, 2.2 and 4.4 GeV </a:t>
                </a:r>
                <a:r>
                  <a:rPr lang="en-GB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 C</a:t>
                </a:r>
                <a:endParaRPr lang="en-GB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GB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Content Placeholder 5">
                <a:extLst>
                  <a:ext uri="{FF2B5EF4-FFF2-40B4-BE49-F238E27FC236}">
                    <a16:creationId xmlns:a16="http://schemas.microsoft.com/office/drawing/2014/main" id="{E4682028-877D-5768-F3F8-564267FCE2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374" y="2164278"/>
                <a:ext cx="5403482" cy="4284039"/>
              </a:xfrm>
              <a:prstGeom prst="rect">
                <a:avLst/>
              </a:prstGeom>
              <a:blipFill>
                <a:blip r:embed="rId3"/>
                <a:stretch>
                  <a:fillRect t="-23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37BB554F-85EE-342E-4255-D1CCA53CEE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3128" t="15683" r="1"/>
          <a:stretch/>
        </p:blipFill>
        <p:spPr>
          <a:xfrm>
            <a:off x="10567140" y="305518"/>
            <a:ext cx="1173572" cy="128404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8EDEA04-30FD-DA02-72DD-A99BF57E8782}"/>
              </a:ext>
            </a:extLst>
          </p:cNvPr>
          <p:cNvGrpSpPr/>
          <p:nvPr/>
        </p:nvGrpSpPr>
        <p:grpSpPr>
          <a:xfrm>
            <a:off x="-21915" y="0"/>
            <a:ext cx="4026959" cy="1703642"/>
            <a:chOff x="8319722" y="4999708"/>
            <a:chExt cx="4026959" cy="170364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978D38A-A30D-BDF9-194B-8CA31F60ED6B}"/>
                </a:ext>
              </a:extLst>
            </p:cNvPr>
            <p:cNvGrpSpPr/>
            <p:nvPr/>
          </p:nvGrpSpPr>
          <p:grpSpPr>
            <a:xfrm>
              <a:off x="8319722" y="4999708"/>
              <a:ext cx="2391388" cy="1703642"/>
              <a:chOff x="8976176" y="3605185"/>
              <a:chExt cx="2391388" cy="1703642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8600186-E2FE-7853-E597-96AFDD8FD6D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743062" y="4236063"/>
                <a:ext cx="972000" cy="885807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>
                    <a:solidFill>
                      <a:schemeClr val="tx1"/>
                    </a:solidFill>
                    <a:latin typeface="Canela Text" pitchFamily="2" charset="0"/>
                  </a:rPr>
                  <a:t>C</a:t>
                </a:r>
                <a:endParaRPr lang="en-GB" dirty="0">
                  <a:solidFill>
                    <a:schemeClr val="tx1"/>
                  </a:solidFill>
                  <a:latin typeface="Canela Text" pitchFamily="2" charset="0"/>
                </a:endParaRPr>
              </a:p>
            </p:txBody>
          </p: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473F528F-3472-6495-72B1-9A9A25A9170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469825" y="3605185"/>
                <a:ext cx="404581" cy="672812"/>
              </a:xfrm>
              <a:prstGeom prst="straightConnector1">
                <a:avLst/>
              </a:prstGeom>
              <a:ln w="38100">
                <a:solidFill>
                  <a:srgbClr val="0096FF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A6FDCC95-DAC4-9809-B612-ECED966EFE9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715062" y="4297319"/>
                <a:ext cx="652502" cy="208987"/>
              </a:xfrm>
              <a:prstGeom prst="straightConnector1">
                <a:avLst/>
              </a:prstGeom>
              <a:ln w="38100">
                <a:solidFill>
                  <a:srgbClr val="FF7E7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9AD5AE8D-6C02-1B93-9E9E-B46749B0DC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53258" y="4934913"/>
                <a:ext cx="714306" cy="373914"/>
              </a:xfrm>
              <a:prstGeom prst="straightConnector1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7B6FD099-618E-F34D-03F0-70159B8658D2}"/>
                  </a:ext>
                </a:extLst>
              </p:cNvPr>
              <p:cNvCxnSpPr>
                <a:cxnSpLocks/>
                <a:endCxn id="10" idx="2"/>
              </p:cNvCxnSpPr>
              <p:nvPr/>
            </p:nvCxnSpPr>
            <p:spPr>
              <a:xfrm>
                <a:off x="8976176" y="4678966"/>
                <a:ext cx="766886" cy="1"/>
              </a:xfrm>
              <a:prstGeom prst="straightConnector1">
                <a:avLst/>
              </a:prstGeom>
              <a:ln w="38100">
                <a:solidFill>
                  <a:srgbClr val="0096FF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3C9BC5C8-C3E3-5BD7-30EE-00C2C988100F}"/>
                      </a:ext>
                    </a:extLst>
                  </p:cNvPr>
                  <p:cNvSpPr txBox="1"/>
                  <p:nvPr/>
                </p:nvSpPr>
                <p:spPr>
                  <a:xfrm>
                    <a:off x="9189027" y="4336476"/>
                    <a:ext cx="30405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GB" dirty="0">
                      <a:solidFill>
                        <a:srgbClr val="0070C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3C9BC5C8-C3E3-5BD7-30EE-00C2C988100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89027" y="4336476"/>
                    <a:ext cx="304058" cy="27699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8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E3F3B136-C6D5-4E22-7DDA-87A572D16AB8}"/>
                      </a:ext>
                    </a:extLst>
                  </p:cNvPr>
                  <p:cNvSpPr txBox="1"/>
                  <p:nvPr/>
                </p:nvSpPr>
                <p:spPr>
                  <a:xfrm>
                    <a:off x="10359733" y="3782293"/>
                    <a:ext cx="30405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GB" dirty="0">
                      <a:solidFill>
                        <a:srgbClr val="0070C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E3F3B136-C6D5-4E22-7DDA-87A572D16AB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359733" y="3782293"/>
                    <a:ext cx="304058" cy="27699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2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27436879-70DE-FA37-5E34-7E30856908DF}"/>
                      </a:ext>
                    </a:extLst>
                  </p:cNvPr>
                  <p:cNvSpPr txBox="1"/>
                  <p:nvPr/>
                </p:nvSpPr>
                <p:spPr>
                  <a:xfrm>
                    <a:off x="10948552" y="4059381"/>
                    <a:ext cx="187679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b="0" i="1" smtClean="0">
                              <a:solidFill>
                                <a:srgbClr val="FF7E7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oMath>
                      </m:oMathPara>
                    </a14:m>
                    <a:endParaRPr lang="en-GB" dirty="0">
                      <a:solidFill>
                        <a:srgbClr val="FF7E79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27436879-70DE-FA37-5E34-7E30856908D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948552" y="4059381"/>
                    <a:ext cx="187679" cy="27699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2500" r="-125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FEB027A-E71F-76B7-5A12-759670954650}"/>
                </a:ext>
              </a:extLst>
            </p:cNvPr>
            <p:cNvSpPr txBox="1"/>
            <p:nvPr/>
          </p:nvSpPr>
          <p:spPr>
            <a:xfrm>
              <a:off x="10479777" y="6281481"/>
              <a:ext cx="1866904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dirty="0">
                  <a:solidFill>
                    <a:schemeClr val="accent6">
                      <a:lumMod val="75000"/>
                    </a:schemeClr>
                  </a:solidFill>
                  <a:latin typeface="Canela Text" pitchFamily="2" charset="0"/>
                </a:rPr>
                <a:t>p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1CD944D-1B53-0A33-35F0-BB57CB3D92C3}"/>
              </a:ext>
            </a:extLst>
          </p:cNvPr>
          <p:cNvSpPr txBox="1"/>
          <p:nvPr/>
        </p:nvSpPr>
        <p:spPr>
          <a:xfrm>
            <a:off x="10441231" y="1661504"/>
            <a:ext cx="14253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latin typeface="Canela Text" pitchFamily="2" charset="0"/>
              </a:rPr>
              <a:t>by Julia Tena Vidal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D563B85-972A-58BB-42AB-1900A18C5CEC}"/>
              </a:ext>
            </a:extLst>
          </p:cNvPr>
          <p:cNvGrpSpPr/>
          <p:nvPr/>
        </p:nvGrpSpPr>
        <p:grpSpPr>
          <a:xfrm>
            <a:off x="8710541" y="4317782"/>
            <a:ext cx="2996997" cy="2001104"/>
            <a:chOff x="6149971" y="3492956"/>
            <a:chExt cx="2996997" cy="2001104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5ABF40C6-7F65-E7BA-F258-EC57EA021A6B}"/>
                    </a:ext>
                  </a:extLst>
                </p:cNvPr>
                <p:cNvSpPr txBox="1"/>
                <p:nvPr/>
              </p:nvSpPr>
              <p:spPr>
                <a:xfrm>
                  <a:off x="8682161" y="3492956"/>
                  <a:ext cx="464807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24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4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sz="24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GB" sz="24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5ABF40C6-7F65-E7BA-F258-EC57EA021A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2161" y="3492956"/>
                  <a:ext cx="464807" cy="369332"/>
                </a:xfrm>
                <a:prstGeom prst="rect">
                  <a:avLst/>
                </a:prstGeom>
                <a:blipFill>
                  <a:blip r:embed="rId8"/>
                  <a:stretch>
                    <a:fillRect l="-7895" r="-263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DC9A1C1-2768-FDA9-F358-9AA8A01BBC57}"/>
                </a:ext>
              </a:extLst>
            </p:cNvPr>
            <p:cNvSpPr/>
            <p:nvPr/>
          </p:nvSpPr>
          <p:spPr>
            <a:xfrm>
              <a:off x="7099854" y="3720724"/>
              <a:ext cx="1588078" cy="144724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EC14BA9-1D99-A259-0991-7C4271DDB1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23345" y="4352371"/>
              <a:ext cx="191373" cy="192526"/>
            </a:xfrm>
            <a:prstGeom prst="ellipse">
              <a:avLst/>
            </a:prstGeom>
            <a:solidFill>
              <a:srgbClr val="76D6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E606ECF-939E-A0E2-FC70-5EA2FB933B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02520" y="4760169"/>
              <a:ext cx="191373" cy="192526"/>
            </a:xfrm>
            <a:prstGeom prst="ellipse">
              <a:avLst/>
            </a:prstGeom>
            <a:solidFill>
              <a:srgbClr val="76D6FF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28789DB-9545-F746-EFC9-998DB56790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78541" y="4567642"/>
              <a:ext cx="191373" cy="192526"/>
            </a:xfrm>
            <a:prstGeom prst="ellipse">
              <a:avLst/>
            </a:prstGeom>
            <a:solidFill>
              <a:srgbClr val="76D6FF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FF23A9B-C2BC-1E98-387E-FCFABD9187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93893" y="3923869"/>
              <a:ext cx="191373" cy="192526"/>
            </a:xfrm>
            <a:prstGeom prst="ellipse">
              <a:avLst/>
            </a:prstGeom>
            <a:solidFill>
              <a:srgbClr val="76D6FF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A2063B0-68ED-8FBA-EFA0-84A6A843A6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89883" y="4174261"/>
              <a:ext cx="191373" cy="192526"/>
            </a:xfrm>
            <a:prstGeom prst="ellipse">
              <a:avLst/>
            </a:prstGeom>
            <a:solidFill>
              <a:srgbClr val="76D6FF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DCE5C2A-BC95-4B26-B90A-A78E20AEE6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77846" y="4040226"/>
              <a:ext cx="191373" cy="192526"/>
            </a:xfrm>
            <a:prstGeom prst="ellipse">
              <a:avLst/>
            </a:prstGeom>
            <a:solidFill>
              <a:srgbClr val="76D6FF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0431E89-0E7A-2F75-89C5-BE4A00F0CD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20129" y="4225282"/>
              <a:ext cx="373395" cy="151993"/>
            </a:xfrm>
            <a:prstGeom prst="line">
              <a:avLst/>
            </a:prstGeom>
            <a:ln w="53975" cmpd="dbl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1EE7BD6-5E93-992E-5351-4CE44605DB9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82360" y="4008672"/>
              <a:ext cx="11164" cy="208476"/>
            </a:xfrm>
            <a:prstGeom prst="straightConnector1">
              <a:avLst/>
            </a:prstGeom>
            <a:ln w="38100">
              <a:solidFill>
                <a:srgbClr val="FF7E79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A89CECFE-77D2-4E7E-BF68-544B52F9B339}"/>
                </a:ext>
              </a:extLst>
            </p:cNvPr>
            <p:cNvCxnSpPr>
              <a:cxnSpLocks/>
            </p:cNvCxnSpPr>
            <p:nvPr/>
          </p:nvCxnSpPr>
          <p:spPr>
            <a:xfrm>
              <a:off x="8101695" y="4233929"/>
              <a:ext cx="829759" cy="253706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63427B2A-9B47-C0E4-3708-6FCE8FE9C290}"/>
                    </a:ext>
                  </a:extLst>
                </p:cNvPr>
                <p:cNvSpPr txBox="1"/>
                <p:nvPr/>
              </p:nvSpPr>
              <p:spPr>
                <a:xfrm>
                  <a:off x="8126301" y="4001647"/>
                  <a:ext cx="34778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b="1" i="1" smtClean="0">
                                <a:solidFill>
                                  <a:srgbClr val="FF7E7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1" i="1" smtClean="0">
                                <a:solidFill>
                                  <a:srgbClr val="FF7E79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b="1" i="1" smtClean="0">
                                <a:solidFill>
                                  <a:srgbClr val="FF7E79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GB" b="1" dirty="0">
                    <a:solidFill>
                      <a:srgbClr val="FF7E7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63427B2A-9B47-C0E4-3708-6FCE8FE9C2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26301" y="4001647"/>
                  <a:ext cx="347788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714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BCFF8FE3-EC2D-E806-4D8A-E54A8C130D4A}"/>
                    </a:ext>
                  </a:extLst>
                </p:cNvPr>
                <p:cNvSpPr txBox="1"/>
                <p:nvPr/>
              </p:nvSpPr>
              <p:spPr>
                <a:xfrm>
                  <a:off x="7689694" y="4077712"/>
                  <a:ext cx="268214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160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160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GB" sz="1600" dirty="0">
                    <a:solidFill>
                      <a:schemeClr val="accent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BCFF8FE3-EC2D-E806-4D8A-E54A8C130D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89694" y="4077712"/>
                  <a:ext cx="268214" cy="246221"/>
                </a:xfrm>
                <a:prstGeom prst="rect">
                  <a:avLst/>
                </a:prstGeom>
                <a:blipFill>
                  <a:blip r:embed="rId10"/>
                  <a:stretch>
                    <a:fillRect l="-13043" t="-4762" r="-4348" b="-476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4855C97C-A6F0-339C-185E-86897F67F0A2}"/>
                    </a:ext>
                  </a:extLst>
                </p:cNvPr>
                <p:cNvSpPr txBox="1"/>
                <p:nvPr/>
              </p:nvSpPr>
              <p:spPr>
                <a:xfrm>
                  <a:off x="6382458" y="4243150"/>
                  <a:ext cx="421975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2400" i="1" smtClean="0">
                                <a:solidFill>
                                  <a:srgbClr val="0096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0096FF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0096FF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GB" sz="2400" dirty="0">
                    <a:solidFill>
                      <a:srgbClr val="0096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4855C97C-A6F0-339C-185E-86897F67F0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82458" y="4243150"/>
                  <a:ext cx="421975" cy="369332"/>
                </a:xfrm>
                <a:prstGeom prst="rect">
                  <a:avLst/>
                </a:prstGeom>
                <a:blipFill>
                  <a:blip r:embed="rId11"/>
                  <a:stretch>
                    <a:fillRect l="-882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A4F291D7-03EB-CC1B-FDD4-33709BE4E1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49971" y="4593303"/>
              <a:ext cx="1067934" cy="14539"/>
            </a:xfrm>
            <a:prstGeom prst="straightConnector1">
              <a:avLst/>
            </a:prstGeom>
            <a:ln w="38100">
              <a:solidFill>
                <a:srgbClr val="0096FF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B76F3F04-092C-11B1-0987-3DE3D6B11D4E}"/>
                </a:ext>
              </a:extLst>
            </p:cNvPr>
            <p:cNvCxnSpPr>
              <a:cxnSpLocks/>
            </p:cNvCxnSpPr>
            <p:nvPr/>
          </p:nvCxnSpPr>
          <p:spPr>
            <a:xfrm>
              <a:off x="7227172" y="4588704"/>
              <a:ext cx="345905" cy="905356"/>
            </a:xfrm>
            <a:prstGeom prst="straightConnector1">
              <a:avLst/>
            </a:prstGeom>
            <a:ln w="38100">
              <a:solidFill>
                <a:srgbClr val="0096FF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79AE482-32CD-93E1-FEC4-1F20FC12F6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40622" y="4469696"/>
              <a:ext cx="282723" cy="107018"/>
            </a:xfrm>
            <a:prstGeom prst="line">
              <a:avLst/>
            </a:prstGeom>
            <a:ln w="381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EE84EEFC-FF2E-6C26-34C8-27754C8E223B}"/>
                    </a:ext>
                  </a:extLst>
                </p:cNvPr>
                <p:cNvSpPr txBox="1"/>
                <p:nvPr/>
              </p:nvSpPr>
              <p:spPr>
                <a:xfrm>
                  <a:off x="7000856" y="4244514"/>
                  <a:ext cx="659659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oMath>
                    </m:oMathPara>
                  </a14:m>
                  <a:endPara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EE84EEFC-FF2E-6C26-34C8-27754C8E22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00856" y="4244514"/>
                  <a:ext cx="659659" cy="276999"/>
                </a:xfrm>
                <a:prstGeom prst="rect">
                  <a:avLst/>
                </a:prstGeom>
                <a:blipFill>
                  <a:blip r:embed="rId12"/>
                  <a:stretch>
                    <a:fillRect b="-2727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52D22001-7E9D-6B1C-9DB4-B680258B54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93525" y="3658546"/>
              <a:ext cx="594407" cy="350126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Explosion 1 39">
              <a:extLst>
                <a:ext uri="{FF2B5EF4-FFF2-40B4-BE49-F238E27FC236}">
                  <a16:creationId xmlns:a16="http://schemas.microsoft.com/office/drawing/2014/main" id="{7EE52245-AB24-35B1-7CC8-5301A26CE84D}"/>
                </a:ext>
              </a:extLst>
            </p:cNvPr>
            <p:cNvSpPr/>
            <p:nvPr/>
          </p:nvSpPr>
          <p:spPr>
            <a:xfrm>
              <a:off x="7969915" y="3906273"/>
              <a:ext cx="225442" cy="186520"/>
            </a:xfrm>
            <a:prstGeom prst="irregularSeal1">
              <a:avLst/>
            </a:prstGeom>
            <a:solidFill>
              <a:srgbClr val="FFC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842D635-01B7-7D7E-E652-699DB05DE28D}"/>
              </a:ext>
            </a:extLst>
          </p:cNvPr>
          <p:cNvGrpSpPr/>
          <p:nvPr/>
        </p:nvGrpSpPr>
        <p:grpSpPr>
          <a:xfrm>
            <a:off x="6570010" y="2046950"/>
            <a:ext cx="2666030" cy="2088284"/>
            <a:chOff x="2369473" y="3405776"/>
            <a:chExt cx="2666030" cy="2088284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38848E0-8826-44E4-4C8F-7F9F14D9F77C}"/>
                </a:ext>
              </a:extLst>
            </p:cNvPr>
            <p:cNvSpPr/>
            <p:nvPr/>
          </p:nvSpPr>
          <p:spPr>
            <a:xfrm>
              <a:off x="3319356" y="3720724"/>
              <a:ext cx="1588078" cy="144724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DC7C5DA6-F371-8CF2-8D30-96AF749AE4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42847" y="4352371"/>
              <a:ext cx="191373" cy="192526"/>
            </a:xfrm>
            <a:prstGeom prst="ellipse">
              <a:avLst/>
            </a:prstGeom>
            <a:solidFill>
              <a:srgbClr val="76D6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C366342-C2D6-6BBC-D3B1-F2662F0137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22022" y="4760169"/>
              <a:ext cx="191373" cy="192526"/>
            </a:xfrm>
            <a:prstGeom prst="ellipse">
              <a:avLst/>
            </a:prstGeom>
            <a:solidFill>
              <a:srgbClr val="76D6FF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50CD222C-1880-0282-C9BC-6BC6C102B0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98044" y="4567642"/>
              <a:ext cx="191373" cy="192526"/>
            </a:xfrm>
            <a:prstGeom prst="ellipse">
              <a:avLst/>
            </a:prstGeom>
            <a:solidFill>
              <a:srgbClr val="76D6FF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60CBE6C4-31C5-D9EC-24ED-2C07895DD4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13395" y="3923869"/>
              <a:ext cx="191373" cy="192526"/>
            </a:xfrm>
            <a:prstGeom prst="ellipse">
              <a:avLst/>
            </a:prstGeom>
            <a:solidFill>
              <a:srgbClr val="76D6FF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39A2903A-D57F-366E-6385-8B15C9713D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09386" y="4174261"/>
              <a:ext cx="191373" cy="192526"/>
            </a:xfrm>
            <a:prstGeom prst="ellipse">
              <a:avLst/>
            </a:prstGeom>
            <a:solidFill>
              <a:srgbClr val="76D6FF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B72CC681-D698-8CD8-6524-FF90598F11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97348" y="4040226"/>
              <a:ext cx="191373" cy="192526"/>
            </a:xfrm>
            <a:prstGeom prst="ellipse">
              <a:avLst/>
            </a:prstGeom>
            <a:solidFill>
              <a:srgbClr val="76D6FF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CF8A596-0A18-3E8D-7A7B-C6CD055D46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39632" y="4225282"/>
              <a:ext cx="373395" cy="151993"/>
            </a:xfrm>
            <a:prstGeom prst="line">
              <a:avLst/>
            </a:prstGeom>
            <a:ln w="53975" cmpd="dbl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F93D6C78-15C4-F84B-8262-02F7BCDAE1E9}"/>
                </a:ext>
              </a:extLst>
            </p:cNvPr>
            <p:cNvCxnSpPr>
              <a:cxnSpLocks/>
              <a:endCxn id="52" idx="3"/>
            </p:cNvCxnSpPr>
            <p:nvPr/>
          </p:nvCxnSpPr>
          <p:spPr>
            <a:xfrm flipV="1">
              <a:off x="4313027" y="3590442"/>
              <a:ext cx="360385" cy="626706"/>
            </a:xfrm>
            <a:prstGeom prst="straightConnector1">
              <a:avLst/>
            </a:prstGeom>
            <a:ln w="38100">
              <a:solidFill>
                <a:srgbClr val="FF7E7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10C71DC3-8BAB-570F-B2C9-9B452C4A23DF}"/>
                </a:ext>
              </a:extLst>
            </p:cNvPr>
            <p:cNvCxnSpPr>
              <a:cxnSpLocks/>
            </p:cNvCxnSpPr>
            <p:nvPr/>
          </p:nvCxnSpPr>
          <p:spPr>
            <a:xfrm>
              <a:off x="4321197" y="4233929"/>
              <a:ext cx="714306" cy="373914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ED00E551-7098-AAC9-7F2F-CA1E3A288526}"/>
                    </a:ext>
                  </a:extLst>
                </p:cNvPr>
                <p:cNvSpPr txBox="1"/>
                <p:nvPr/>
              </p:nvSpPr>
              <p:spPr>
                <a:xfrm>
                  <a:off x="4208605" y="3405776"/>
                  <a:ext cx="464807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2400" b="1" i="1" smtClean="0">
                                <a:solidFill>
                                  <a:srgbClr val="FF7E7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400" b="1" i="1" smtClean="0">
                                <a:solidFill>
                                  <a:srgbClr val="FF7E79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sz="2400" b="1" i="1" smtClean="0">
                                <a:solidFill>
                                  <a:srgbClr val="FF7E79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GB" sz="2400" b="1" dirty="0">
                    <a:solidFill>
                      <a:srgbClr val="FF7E7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ED00E551-7098-AAC9-7F2F-CA1E3A2885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08605" y="3405776"/>
                  <a:ext cx="464807" cy="369332"/>
                </a:xfrm>
                <a:prstGeom prst="rect">
                  <a:avLst/>
                </a:prstGeom>
                <a:blipFill>
                  <a:blip r:embed="rId13"/>
                  <a:stretch>
                    <a:fillRect l="-526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11087204-0F94-CBCB-C134-F739A286A3C3}"/>
                    </a:ext>
                  </a:extLst>
                </p:cNvPr>
                <p:cNvSpPr txBox="1"/>
                <p:nvPr/>
              </p:nvSpPr>
              <p:spPr>
                <a:xfrm>
                  <a:off x="3993862" y="4060779"/>
                  <a:ext cx="268214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160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160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GB" sz="1600" dirty="0">
                    <a:solidFill>
                      <a:schemeClr val="accent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11087204-0F94-CBCB-C134-F739A286A3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93862" y="4060779"/>
                  <a:ext cx="268214" cy="246221"/>
                </a:xfrm>
                <a:prstGeom prst="rect">
                  <a:avLst/>
                </a:prstGeom>
                <a:blipFill>
                  <a:blip r:embed="rId14"/>
                  <a:stretch>
                    <a:fillRect l="-18182" t="-4762" r="-4545" b="-476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E987BF69-7D42-813F-7CB2-D8F63A8CEBA4}"/>
                    </a:ext>
                  </a:extLst>
                </p:cNvPr>
                <p:cNvSpPr txBox="1"/>
                <p:nvPr/>
              </p:nvSpPr>
              <p:spPr>
                <a:xfrm>
                  <a:off x="2601961" y="4243150"/>
                  <a:ext cx="421975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2400" i="1" smtClean="0">
                                <a:solidFill>
                                  <a:srgbClr val="0096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0096FF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0096FF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GB" sz="2400" dirty="0">
                    <a:solidFill>
                      <a:srgbClr val="0096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E987BF69-7D42-813F-7CB2-D8F63A8CEB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01961" y="4243150"/>
                  <a:ext cx="421975" cy="369332"/>
                </a:xfrm>
                <a:prstGeom prst="rect">
                  <a:avLst/>
                </a:prstGeom>
                <a:blipFill>
                  <a:blip r:embed="rId15"/>
                  <a:stretch>
                    <a:fillRect l="-882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6EE48FFD-2367-F4EB-3DAD-0BBBA40086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9473" y="4593303"/>
              <a:ext cx="1067934" cy="14539"/>
            </a:xfrm>
            <a:prstGeom prst="straightConnector1">
              <a:avLst/>
            </a:prstGeom>
            <a:ln w="38100">
              <a:solidFill>
                <a:srgbClr val="0096FF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56F3B7B8-756E-BBF0-1DCE-74CC80B6562D}"/>
                </a:ext>
              </a:extLst>
            </p:cNvPr>
            <p:cNvCxnSpPr>
              <a:cxnSpLocks/>
            </p:cNvCxnSpPr>
            <p:nvPr/>
          </p:nvCxnSpPr>
          <p:spPr>
            <a:xfrm>
              <a:off x="3446675" y="4588704"/>
              <a:ext cx="345905" cy="905356"/>
            </a:xfrm>
            <a:prstGeom prst="straightConnector1">
              <a:avLst/>
            </a:prstGeom>
            <a:ln w="38100">
              <a:solidFill>
                <a:srgbClr val="0096FF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0934FAE8-90EA-C0CC-7D36-5A2EC59BEF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60125" y="4469696"/>
              <a:ext cx="282723" cy="107018"/>
            </a:xfrm>
            <a:prstGeom prst="line">
              <a:avLst/>
            </a:prstGeom>
            <a:ln w="381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76A8E040-3BDD-B892-DDC4-5DE2C4210C38}"/>
                    </a:ext>
                  </a:extLst>
                </p:cNvPr>
                <p:cNvSpPr txBox="1"/>
                <p:nvPr/>
              </p:nvSpPr>
              <p:spPr>
                <a:xfrm>
                  <a:off x="3220359" y="4261447"/>
                  <a:ext cx="659659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oMath>
                    </m:oMathPara>
                  </a14:m>
                  <a:endPara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76A8E040-3BDD-B892-DDC4-5DE2C4210C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20359" y="4261447"/>
                  <a:ext cx="659659" cy="276999"/>
                </a:xfrm>
                <a:prstGeom prst="rect">
                  <a:avLst/>
                </a:prstGeom>
                <a:blipFill>
                  <a:blip r:embed="rId16"/>
                  <a:stretch>
                    <a:fillRect b="-2608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A87172A-30D8-39E2-2490-0F2F12B97C50}"/>
                  </a:ext>
                </a:extLst>
              </p:cNvPr>
              <p:cNvSpPr txBox="1"/>
              <p:nvPr/>
            </p:nvSpPr>
            <p:spPr>
              <a:xfrm flipH="1">
                <a:off x="8790388" y="3142948"/>
                <a:ext cx="931673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GB" sz="2800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A87172A-30D8-39E2-2490-0F2F12B97C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8790388" y="3142948"/>
                <a:ext cx="931673" cy="430887"/>
              </a:xfrm>
              <a:prstGeom prst="rect">
                <a:avLst/>
              </a:prstGeom>
              <a:blipFill>
                <a:blip r:embed="rId17"/>
                <a:stretch>
                  <a:fillRect b="-257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2819D1F7-0818-4380-1CF4-76EA5E4D30A2}"/>
                  </a:ext>
                </a:extLst>
              </p:cNvPr>
              <p:cNvSpPr txBox="1"/>
              <p:nvPr/>
            </p:nvSpPr>
            <p:spPr>
              <a:xfrm flipH="1">
                <a:off x="11242731" y="5057578"/>
                <a:ext cx="931673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GB" sz="2800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2819D1F7-0818-4380-1CF4-76EA5E4D30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1242731" y="5057578"/>
                <a:ext cx="931673" cy="430887"/>
              </a:xfrm>
              <a:prstGeom prst="rect">
                <a:avLst/>
              </a:prstGeom>
              <a:blipFill>
                <a:blip r:embed="rId18"/>
                <a:stretch>
                  <a:fillRect b="-257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TextBox 61">
            <a:extLst>
              <a:ext uri="{FF2B5EF4-FFF2-40B4-BE49-F238E27FC236}">
                <a16:creationId xmlns:a16="http://schemas.microsoft.com/office/drawing/2014/main" id="{6B50B2B2-7F3D-EB52-1B1D-EB775D253632}"/>
              </a:ext>
            </a:extLst>
          </p:cNvPr>
          <p:cNvSpPr txBox="1"/>
          <p:nvPr/>
        </p:nvSpPr>
        <p:spPr>
          <a:xfrm>
            <a:off x="9410600" y="2346040"/>
            <a:ext cx="28134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possible at the free nucleon level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43E115FA-963F-9366-323B-5BFA1A7745BF}"/>
                  </a:ext>
                </a:extLst>
              </p:cNvPr>
              <p:cNvSpPr txBox="1"/>
              <p:nvPr/>
            </p:nvSpPr>
            <p:spPr>
              <a:xfrm>
                <a:off x="5932073" y="4636434"/>
                <a:ext cx="2790984" cy="18158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needs two or more nucleons </a:t>
                </a:r>
                <a14:m>
                  <m:oMath xmlns:m="http://schemas.openxmlformats.org/officeDocument/2006/math">
                    <m:r>
                      <a:rPr lang="en-GB" sz="28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undetected particles (FSI!)</a:t>
                </a:r>
              </a:p>
            </p:txBody>
          </p:sp>
        </mc:Choice>
        <mc:Fallback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43E115FA-963F-9366-323B-5BFA1A7745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2073" y="4636434"/>
                <a:ext cx="2790984" cy="1815882"/>
              </a:xfrm>
              <a:prstGeom prst="rect">
                <a:avLst/>
              </a:prstGeom>
              <a:blipFill>
                <a:blip r:embed="rId19"/>
                <a:stretch>
                  <a:fillRect l="-2273" t="-3497" b="-90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27BC4628-4494-4866-3B42-58036B22A9EB}"/>
              </a:ext>
            </a:extLst>
          </p:cNvPr>
          <p:cNvGrpSpPr/>
          <p:nvPr/>
        </p:nvGrpSpPr>
        <p:grpSpPr>
          <a:xfrm>
            <a:off x="82544" y="28388"/>
            <a:ext cx="951653" cy="730908"/>
            <a:chOff x="5718631" y="1259950"/>
            <a:chExt cx="867342" cy="655655"/>
          </a:xfrm>
        </p:grpSpPr>
        <p:sp>
          <p:nvSpPr>
            <p:cNvPr id="6" name="Explosion 2 5">
              <a:extLst>
                <a:ext uri="{FF2B5EF4-FFF2-40B4-BE49-F238E27FC236}">
                  <a16:creationId xmlns:a16="http://schemas.microsoft.com/office/drawing/2014/main" id="{4A73EE99-ED1D-0D67-E9A2-452F6B2DB4B5}"/>
                </a:ext>
              </a:extLst>
            </p:cNvPr>
            <p:cNvSpPr/>
            <p:nvPr/>
          </p:nvSpPr>
          <p:spPr>
            <a:xfrm>
              <a:off x="5730372" y="1259950"/>
              <a:ext cx="855601" cy="655655"/>
            </a:xfrm>
            <a:prstGeom prst="irregularSeal2">
              <a:avLst/>
            </a:prstGeom>
            <a:solidFill>
              <a:srgbClr val="FFC000">
                <a:alpha val="82769"/>
              </a:srgb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b="1" dirty="0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6A24C2A-8697-D3D4-1CC1-1FBDF4A49119}"/>
                </a:ext>
              </a:extLst>
            </p:cNvPr>
            <p:cNvSpPr txBox="1"/>
            <p:nvPr/>
          </p:nvSpPr>
          <p:spPr>
            <a:xfrm>
              <a:off x="5718631" y="1423241"/>
              <a:ext cx="813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latin typeface="Candara" panose="020E0502030303020204" pitchFamily="34" charset="0"/>
                </a:rPr>
                <a:t>CLAS6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90720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0C7D8-9622-A0CD-9F6A-0AC81BFFC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2273" y="-37120"/>
            <a:ext cx="7555874" cy="1325563"/>
          </a:xfrm>
        </p:spPr>
        <p:txBody>
          <a:bodyPr/>
          <a:lstStyle/>
          <a:p>
            <a:r>
              <a:rPr lang="en-GB" dirty="0">
                <a:solidFill>
                  <a:srgbClr val="0070C0"/>
                </a:solidFill>
                <a:latin typeface="Canela Text" pitchFamily="2" charset="0"/>
              </a:rPr>
              <a:t>Hadron kinematics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51FA491D-004A-F48A-6A07-4D20B3933A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5099853" y="433099"/>
            <a:ext cx="2689922" cy="3951259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1696EF-A5BF-64A8-A64E-9D3529E818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871408" y="452498"/>
            <a:ext cx="2689923" cy="39512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2DD08B2-A1DB-DEF7-613F-C1BFD874AA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422"/>
          <a:stretch/>
        </p:blipFill>
        <p:spPr>
          <a:xfrm rot="5400000">
            <a:off x="8723969" y="3309259"/>
            <a:ext cx="2685460" cy="36519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FFD3D44-2CB2-E39C-5D6B-9E4B69DB07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549"/>
          <a:stretch/>
        </p:blipFill>
        <p:spPr>
          <a:xfrm rot="5400000">
            <a:off x="4935873" y="3307645"/>
            <a:ext cx="2718540" cy="365191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70DFFE0-D35C-AB5A-CD6A-C42753337FE2}"/>
              </a:ext>
            </a:extLst>
          </p:cNvPr>
          <p:cNvSpPr txBox="1"/>
          <p:nvPr/>
        </p:nvSpPr>
        <p:spPr>
          <a:xfrm>
            <a:off x="5500887" y="5794233"/>
            <a:ext cx="1190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6"/>
                </a:solidFill>
                <a:latin typeface="Canela Text" pitchFamily="2" charset="0"/>
              </a:rPr>
              <a:t>Other RES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909EE98-1324-FA6C-D495-C8815E819582}"/>
              </a:ext>
            </a:extLst>
          </p:cNvPr>
          <p:cNvSpPr/>
          <p:nvPr/>
        </p:nvSpPr>
        <p:spPr>
          <a:xfrm>
            <a:off x="5541659" y="831166"/>
            <a:ext cx="2399330" cy="38760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Canela Text" pitchFamily="2" charset="0"/>
              </a:rPr>
              <a:t>1.1 GeV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BAFA30E-D13D-A014-2ED6-01D587CC4CBF}"/>
                  </a:ext>
                </a:extLst>
              </p:cNvPr>
              <p:cNvSpPr txBox="1"/>
              <p:nvPr/>
            </p:nvSpPr>
            <p:spPr>
              <a:xfrm>
                <a:off x="5442301" y="5223755"/>
                <a:ext cx="1705683" cy="2939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16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GB" sz="1600" dirty="0">
                    <a:solidFill>
                      <a:srgbClr val="FF0000"/>
                    </a:solidFill>
                    <a:latin typeface="Canela Text" pitchFamily="2" charset="0"/>
                  </a:rPr>
                  <a:t>-RES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BAFA30E-D13D-A014-2ED6-01D587CC4C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2301" y="5223755"/>
                <a:ext cx="1705683" cy="293922"/>
              </a:xfrm>
              <a:prstGeom prst="rect">
                <a:avLst/>
              </a:prstGeom>
              <a:blipFill>
                <a:blip r:embed="rId7"/>
                <a:stretch>
                  <a:fillRect t="-8333" b="-41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9B15CEF2-39D2-1A3F-44EA-FAE3DA6D9460}"/>
              </a:ext>
            </a:extLst>
          </p:cNvPr>
          <p:cNvSpPr txBox="1"/>
          <p:nvPr/>
        </p:nvSpPr>
        <p:spPr>
          <a:xfrm>
            <a:off x="5805134" y="1499584"/>
            <a:ext cx="8859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nela Text" pitchFamily="2" charset="0"/>
              </a:rPr>
              <a:t>No FSI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F31340-4B11-306C-76B1-1AE73EBEF477}"/>
              </a:ext>
            </a:extLst>
          </p:cNvPr>
          <p:cNvSpPr txBox="1"/>
          <p:nvPr/>
        </p:nvSpPr>
        <p:spPr>
          <a:xfrm>
            <a:off x="9223946" y="5274482"/>
            <a:ext cx="1319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C000"/>
                </a:solidFill>
                <a:latin typeface="Canela Text" pitchFamily="2" charset="0"/>
              </a:rPr>
              <a:t>Non-RES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48E3888-8883-80B6-6DB8-316BC396023B}"/>
              </a:ext>
            </a:extLst>
          </p:cNvPr>
          <p:cNvSpPr txBox="1"/>
          <p:nvPr/>
        </p:nvSpPr>
        <p:spPr>
          <a:xfrm>
            <a:off x="9551542" y="5590168"/>
            <a:ext cx="1030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B0F0"/>
                </a:solidFill>
                <a:latin typeface="Canela Text" pitchFamily="2" charset="0"/>
              </a:rPr>
              <a:t>DIS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70A4D3B-21C6-D313-FC02-7610E4296AFA}"/>
              </a:ext>
            </a:extLst>
          </p:cNvPr>
          <p:cNvSpPr/>
          <p:nvPr/>
        </p:nvSpPr>
        <p:spPr>
          <a:xfrm>
            <a:off x="8846458" y="683900"/>
            <a:ext cx="2070317" cy="3876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Canela Text" pitchFamily="2" charset="0"/>
              </a:rPr>
              <a:t>2.2 GeV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2ED91A7-88C4-0DB9-17D4-321238821304}"/>
              </a:ext>
            </a:extLst>
          </p:cNvPr>
          <p:cNvCxnSpPr>
            <a:cxnSpLocks/>
          </p:cNvCxnSpPr>
          <p:nvPr/>
        </p:nvCxnSpPr>
        <p:spPr>
          <a:xfrm>
            <a:off x="10472288" y="2627208"/>
            <a:ext cx="31781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C96693B-99DE-274C-F761-3E80DA0926F6}"/>
              </a:ext>
            </a:extLst>
          </p:cNvPr>
          <p:cNvCxnSpPr>
            <a:cxnSpLocks/>
          </p:cNvCxnSpPr>
          <p:nvPr/>
        </p:nvCxnSpPr>
        <p:spPr>
          <a:xfrm>
            <a:off x="10477436" y="2904655"/>
            <a:ext cx="31781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3345FF2F-B6A3-7E07-6522-B538A1E51DE8}"/>
              </a:ext>
            </a:extLst>
          </p:cNvPr>
          <p:cNvSpPr>
            <a:spLocks noChangeAspect="1"/>
          </p:cNvSpPr>
          <p:nvPr/>
        </p:nvSpPr>
        <p:spPr>
          <a:xfrm>
            <a:off x="10616041" y="2867930"/>
            <a:ext cx="60814" cy="625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08BF9C2-710C-C7B0-DD9E-1DB12D7BA7CC}"/>
              </a:ext>
            </a:extLst>
          </p:cNvPr>
          <p:cNvSpPr txBox="1"/>
          <p:nvPr/>
        </p:nvSpPr>
        <p:spPr>
          <a:xfrm>
            <a:off x="10815460" y="2402979"/>
            <a:ext cx="16092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tx1"/>
                </a:solidFill>
                <a:latin typeface="Canela Text" pitchFamily="2" charset="0"/>
              </a:rPr>
              <a:t>GENIE</a:t>
            </a:r>
          </a:p>
          <a:p>
            <a:r>
              <a:rPr lang="en-US" sz="2000" dirty="0">
                <a:solidFill>
                  <a:schemeClr val="tx1"/>
                </a:solidFill>
                <a:latin typeface="Canela Text" pitchFamily="2" charset="0"/>
                <a:cs typeface="Times New Roman" panose="02020603050405020304" pitchFamily="18" charset="0"/>
              </a:rPr>
              <a:t>Data</a:t>
            </a:r>
            <a:endParaRPr lang="en-GB" sz="2000" dirty="0">
              <a:solidFill>
                <a:schemeClr val="tx1"/>
              </a:solidFill>
              <a:latin typeface="Canela Text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2FCB448-3558-33D4-D326-31F416701A82}"/>
              </a:ext>
            </a:extLst>
          </p:cNvPr>
          <p:cNvSpPr txBox="1"/>
          <p:nvPr/>
        </p:nvSpPr>
        <p:spPr>
          <a:xfrm rot="19817232">
            <a:off x="5030663" y="1974193"/>
            <a:ext cx="2965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accent1">
                    <a:alpha val="28683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BEA4856-D8AC-07CB-4C97-BCF5CDC2563A}"/>
              </a:ext>
            </a:extLst>
          </p:cNvPr>
          <p:cNvSpPr txBox="1"/>
          <p:nvPr/>
        </p:nvSpPr>
        <p:spPr>
          <a:xfrm rot="19817232">
            <a:off x="8891133" y="2069979"/>
            <a:ext cx="2965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accent1">
                    <a:alpha val="28683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EAE8F28-FCBB-9145-2D8C-81FAD72ECF0C}"/>
              </a:ext>
            </a:extLst>
          </p:cNvPr>
          <p:cNvSpPr txBox="1"/>
          <p:nvPr/>
        </p:nvSpPr>
        <p:spPr>
          <a:xfrm rot="19817232">
            <a:off x="8733527" y="4820704"/>
            <a:ext cx="2965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accent1">
                    <a:alpha val="28683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ED8D03B-5AFD-6D82-2356-D7889848372E}"/>
              </a:ext>
            </a:extLst>
          </p:cNvPr>
          <p:cNvSpPr txBox="1"/>
          <p:nvPr/>
        </p:nvSpPr>
        <p:spPr>
          <a:xfrm rot="19817232">
            <a:off x="5072079" y="4844695"/>
            <a:ext cx="2965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accent1">
                    <a:alpha val="28683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64B0318-4093-D04F-C83E-DBA4D826C789}"/>
              </a:ext>
            </a:extLst>
          </p:cNvPr>
          <p:cNvSpPr txBox="1"/>
          <p:nvPr/>
        </p:nvSpPr>
        <p:spPr>
          <a:xfrm>
            <a:off x="484531" y="2418885"/>
            <a:ext cx="410667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Testing (</a:t>
            </a:r>
            <a:r>
              <a:rPr lang="en-GB" sz="24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e,e</a:t>
            </a:r>
            <a:r>
              <a:rPr lang="en-GB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’) models made exclusive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Wrong normalization 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Due to untuned non-RES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Pion momentum shape agrees with GENIE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FSI essential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Incorrect low proton momentum shape</a:t>
            </a:r>
          </a:p>
        </p:txBody>
      </p:sp>
      <p:sp>
        <p:nvSpPr>
          <p:cNvPr id="57" name="Slide Number Placeholder 56">
            <a:extLst>
              <a:ext uri="{FF2B5EF4-FFF2-40B4-BE49-F238E27FC236}">
                <a16:creationId xmlns:a16="http://schemas.microsoft.com/office/drawing/2014/main" id="{1CB01C38-32FA-0436-826F-0895A3DE3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E384-2D2E-5247-BB5F-BCE4946B05CF}" type="slidenum">
              <a:rPr lang="en-GB" smtClean="0"/>
              <a:t>26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6AAFFF15-BE49-5C28-5C5B-1221246AEADE}"/>
                  </a:ext>
                </a:extLst>
              </p:cNvPr>
              <p:cNvSpPr txBox="1"/>
              <p:nvPr/>
            </p:nvSpPr>
            <p:spPr>
              <a:xfrm>
                <a:off x="7224480" y="3407776"/>
                <a:ext cx="262009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3200" dirty="0">
                    <a:solidFill>
                      <a:schemeClr val="tx1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C(e,e’1p1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  <m:sup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sz="3200" dirty="0">
                    <a:solidFill>
                      <a:schemeClr val="tx1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)</a:t>
                </a:r>
                <a:endParaRPr lang="en-GB" sz="3200" dirty="0">
                  <a:solidFill>
                    <a:schemeClr val="tx1"/>
                  </a:solidFill>
                  <a:latin typeface="Canela Text" pitchFamily="2" charset="0"/>
                </a:endParaRPr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6AAFFF15-BE49-5C28-5C5B-1221246AEA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4480" y="3407776"/>
                <a:ext cx="2620094" cy="584775"/>
              </a:xfrm>
              <a:prstGeom prst="rect">
                <a:avLst/>
              </a:prstGeom>
              <a:blipFill>
                <a:blip r:embed="rId8"/>
                <a:stretch>
                  <a:fillRect l="-5769" t="-12766" b="-319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1" name="Group 100">
            <a:extLst>
              <a:ext uri="{FF2B5EF4-FFF2-40B4-BE49-F238E27FC236}">
                <a16:creationId xmlns:a16="http://schemas.microsoft.com/office/drawing/2014/main" id="{753E20A5-ADE5-7518-B59E-9A2986B5F16E}"/>
              </a:ext>
            </a:extLst>
          </p:cNvPr>
          <p:cNvGrpSpPr/>
          <p:nvPr/>
        </p:nvGrpSpPr>
        <p:grpSpPr>
          <a:xfrm>
            <a:off x="-21915" y="0"/>
            <a:ext cx="4026959" cy="1703642"/>
            <a:chOff x="8319722" y="4999708"/>
            <a:chExt cx="4026959" cy="1703642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C9DD1F4C-5B59-AD8B-279C-33A4B95E66A0}"/>
                </a:ext>
              </a:extLst>
            </p:cNvPr>
            <p:cNvGrpSpPr/>
            <p:nvPr/>
          </p:nvGrpSpPr>
          <p:grpSpPr>
            <a:xfrm>
              <a:off x="8319722" y="4999708"/>
              <a:ext cx="2391388" cy="1703642"/>
              <a:chOff x="8976176" y="3605185"/>
              <a:chExt cx="2391388" cy="1703642"/>
            </a:xfrm>
          </p:grpSpPr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92135D9A-3915-FE70-EEA6-5F5DDB2E638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743062" y="4236063"/>
                <a:ext cx="972000" cy="885807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>
                    <a:solidFill>
                      <a:schemeClr val="tx1"/>
                    </a:solidFill>
                    <a:latin typeface="Canela Text" pitchFamily="2" charset="0"/>
                  </a:rPr>
                  <a:t>C</a:t>
                </a:r>
                <a:endParaRPr lang="en-GB" dirty="0">
                  <a:solidFill>
                    <a:schemeClr val="tx1"/>
                  </a:solidFill>
                  <a:latin typeface="Canela Text" pitchFamily="2" charset="0"/>
                </a:endParaRPr>
              </a:p>
            </p:txBody>
          </p:sp>
          <p:cxnSp>
            <p:nvCxnSpPr>
              <p:cNvPr id="105" name="Straight Arrow Connector 104">
                <a:extLst>
                  <a:ext uri="{FF2B5EF4-FFF2-40B4-BE49-F238E27FC236}">
                    <a16:creationId xmlns:a16="http://schemas.microsoft.com/office/drawing/2014/main" id="{C249A3AB-0A3E-71C5-ED5D-54C4EDD0D51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469825" y="3605185"/>
                <a:ext cx="404581" cy="672812"/>
              </a:xfrm>
              <a:prstGeom prst="straightConnector1">
                <a:avLst/>
              </a:prstGeom>
              <a:ln w="38100">
                <a:solidFill>
                  <a:srgbClr val="0096FF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Arrow Connector 105">
                <a:extLst>
                  <a:ext uri="{FF2B5EF4-FFF2-40B4-BE49-F238E27FC236}">
                    <a16:creationId xmlns:a16="http://schemas.microsoft.com/office/drawing/2014/main" id="{F4615C1F-BB20-1697-1911-7764C0FFFE4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715062" y="4297319"/>
                <a:ext cx="652502" cy="208987"/>
              </a:xfrm>
              <a:prstGeom prst="straightConnector1">
                <a:avLst/>
              </a:prstGeom>
              <a:ln w="38100">
                <a:solidFill>
                  <a:srgbClr val="FF7E7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Arrow Connector 106">
                <a:extLst>
                  <a:ext uri="{FF2B5EF4-FFF2-40B4-BE49-F238E27FC236}">
                    <a16:creationId xmlns:a16="http://schemas.microsoft.com/office/drawing/2014/main" id="{8087F401-2749-450E-D553-F0BFA5F098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53258" y="4934913"/>
                <a:ext cx="714306" cy="373914"/>
              </a:xfrm>
              <a:prstGeom prst="straightConnector1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Arrow Connector 107">
                <a:extLst>
                  <a:ext uri="{FF2B5EF4-FFF2-40B4-BE49-F238E27FC236}">
                    <a16:creationId xmlns:a16="http://schemas.microsoft.com/office/drawing/2014/main" id="{A3A00F93-029D-B6B8-67A8-2281E2D675B8}"/>
                  </a:ext>
                </a:extLst>
              </p:cNvPr>
              <p:cNvCxnSpPr>
                <a:cxnSpLocks/>
                <a:endCxn id="104" idx="2"/>
              </p:cNvCxnSpPr>
              <p:nvPr/>
            </p:nvCxnSpPr>
            <p:spPr>
              <a:xfrm>
                <a:off x="8976176" y="4678966"/>
                <a:ext cx="766886" cy="1"/>
              </a:xfrm>
              <a:prstGeom prst="straightConnector1">
                <a:avLst/>
              </a:prstGeom>
              <a:ln w="38100">
                <a:solidFill>
                  <a:srgbClr val="0096FF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9" name="TextBox 108">
                    <a:extLst>
                      <a:ext uri="{FF2B5EF4-FFF2-40B4-BE49-F238E27FC236}">
                        <a16:creationId xmlns:a16="http://schemas.microsoft.com/office/drawing/2014/main" id="{E3A2E488-97D1-AA03-6865-4D61E2CD1B5A}"/>
                      </a:ext>
                    </a:extLst>
                  </p:cNvPr>
                  <p:cNvSpPr txBox="1"/>
                  <p:nvPr/>
                </p:nvSpPr>
                <p:spPr>
                  <a:xfrm>
                    <a:off x="9189027" y="4336476"/>
                    <a:ext cx="30405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GB" dirty="0">
                      <a:solidFill>
                        <a:srgbClr val="0070C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9" name="TextBox 108">
                    <a:extLst>
                      <a:ext uri="{FF2B5EF4-FFF2-40B4-BE49-F238E27FC236}">
                        <a16:creationId xmlns:a16="http://schemas.microsoft.com/office/drawing/2014/main" id="{E3A2E488-97D1-AA03-6865-4D61E2CD1B5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89027" y="4336476"/>
                    <a:ext cx="304058" cy="27699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8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0" name="TextBox 109">
                    <a:extLst>
                      <a:ext uri="{FF2B5EF4-FFF2-40B4-BE49-F238E27FC236}">
                        <a16:creationId xmlns:a16="http://schemas.microsoft.com/office/drawing/2014/main" id="{DE602AB4-F7CF-9678-E339-C0DB3CE56026}"/>
                      </a:ext>
                    </a:extLst>
                  </p:cNvPr>
                  <p:cNvSpPr txBox="1"/>
                  <p:nvPr/>
                </p:nvSpPr>
                <p:spPr>
                  <a:xfrm>
                    <a:off x="10359733" y="3782293"/>
                    <a:ext cx="30405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GB" dirty="0">
                      <a:solidFill>
                        <a:srgbClr val="0070C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0" name="TextBox 109">
                    <a:extLst>
                      <a:ext uri="{FF2B5EF4-FFF2-40B4-BE49-F238E27FC236}">
                        <a16:creationId xmlns:a16="http://schemas.microsoft.com/office/drawing/2014/main" id="{DE602AB4-F7CF-9678-E339-C0DB3CE5602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359733" y="3782293"/>
                    <a:ext cx="304058" cy="27699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12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1" name="TextBox 110">
                    <a:extLst>
                      <a:ext uri="{FF2B5EF4-FFF2-40B4-BE49-F238E27FC236}">
                        <a16:creationId xmlns:a16="http://schemas.microsoft.com/office/drawing/2014/main" id="{010BB6C5-F991-AEAB-15EE-945B419F0BBD}"/>
                      </a:ext>
                    </a:extLst>
                  </p:cNvPr>
                  <p:cNvSpPr txBox="1"/>
                  <p:nvPr/>
                </p:nvSpPr>
                <p:spPr>
                  <a:xfrm>
                    <a:off x="10948552" y="4059381"/>
                    <a:ext cx="187679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b="0" i="1" smtClean="0">
                              <a:solidFill>
                                <a:srgbClr val="FF7E7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oMath>
                      </m:oMathPara>
                    </a14:m>
                    <a:endParaRPr lang="en-GB" dirty="0">
                      <a:solidFill>
                        <a:srgbClr val="FF7E79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1" name="TextBox 110">
                    <a:extLst>
                      <a:ext uri="{FF2B5EF4-FFF2-40B4-BE49-F238E27FC236}">
                        <a16:creationId xmlns:a16="http://schemas.microsoft.com/office/drawing/2014/main" id="{010BB6C5-F991-AEAB-15EE-945B419F0BB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948552" y="4059381"/>
                    <a:ext cx="187679" cy="27699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2500" r="-125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484A9756-3126-4CB4-51BF-2B971247BAA1}"/>
                </a:ext>
              </a:extLst>
            </p:cNvPr>
            <p:cNvSpPr txBox="1"/>
            <p:nvPr/>
          </p:nvSpPr>
          <p:spPr>
            <a:xfrm>
              <a:off x="10479777" y="6281481"/>
              <a:ext cx="1866904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dirty="0">
                  <a:solidFill>
                    <a:schemeClr val="accent6">
                      <a:lumMod val="75000"/>
                    </a:schemeClr>
                  </a:solidFill>
                  <a:latin typeface="Canela Text" pitchFamily="2" charset="0"/>
                </a:rPr>
                <a:t>p</a:t>
              </a:r>
            </a:p>
          </p:txBody>
        </p:sp>
      </p:grpSp>
      <p:pic>
        <p:nvPicPr>
          <p:cNvPr id="113" name="Picture 112">
            <a:extLst>
              <a:ext uri="{FF2B5EF4-FFF2-40B4-BE49-F238E27FC236}">
                <a16:creationId xmlns:a16="http://schemas.microsoft.com/office/drawing/2014/main" id="{E96C544F-2F4C-C43D-437B-8316789A018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-3128" t="15683" r="1"/>
          <a:stretch/>
        </p:blipFill>
        <p:spPr>
          <a:xfrm>
            <a:off x="10567140" y="305518"/>
            <a:ext cx="1173572" cy="1284044"/>
          </a:xfrm>
          <a:prstGeom prst="rect">
            <a:avLst/>
          </a:prstGeom>
        </p:spPr>
      </p:pic>
      <p:sp>
        <p:nvSpPr>
          <p:cNvPr id="114" name="TextBox 113">
            <a:extLst>
              <a:ext uri="{FF2B5EF4-FFF2-40B4-BE49-F238E27FC236}">
                <a16:creationId xmlns:a16="http://schemas.microsoft.com/office/drawing/2014/main" id="{981D74BA-79B7-1DE1-44D4-D8D81E8E36C5}"/>
              </a:ext>
            </a:extLst>
          </p:cNvPr>
          <p:cNvSpPr txBox="1"/>
          <p:nvPr/>
        </p:nvSpPr>
        <p:spPr>
          <a:xfrm>
            <a:off x="10441231" y="1661504"/>
            <a:ext cx="14253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latin typeface="Canela Text" pitchFamily="2" charset="0"/>
              </a:rPr>
              <a:t>by Julia Tena Vidal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CB9FF93-9131-52AE-603E-5989DCB546D8}"/>
              </a:ext>
            </a:extLst>
          </p:cNvPr>
          <p:cNvGrpSpPr/>
          <p:nvPr/>
        </p:nvGrpSpPr>
        <p:grpSpPr>
          <a:xfrm>
            <a:off x="82544" y="28388"/>
            <a:ext cx="951653" cy="730908"/>
            <a:chOff x="5718631" y="1259950"/>
            <a:chExt cx="867342" cy="655655"/>
          </a:xfrm>
        </p:grpSpPr>
        <p:sp>
          <p:nvSpPr>
            <p:cNvPr id="4" name="Explosion 2 3">
              <a:extLst>
                <a:ext uri="{FF2B5EF4-FFF2-40B4-BE49-F238E27FC236}">
                  <a16:creationId xmlns:a16="http://schemas.microsoft.com/office/drawing/2014/main" id="{A35F70F0-B405-8762-707B-DC5879FBAE92}"/>
                </a:ext>
              </a:extLst>
            </p:cNvPr>
            <p:cNvSpPr/>
            <p:nvPr/>
          </p:nvSpPr>
          <p:spPr>
            <a:xfrm>
              <a:off x="5730372" y="1259950"/>
              <a:ext cx="855601" cy="655655"/>
            </a:xfrm>
            <a:prstGeom prst="irregularSeal2">
              <a:avLst/>
            </a:prstGeom>
            <a:solidFill>
              <a:srgbClr val="FFC000">
                <a:alpha val="82769"/>
              </a:srgb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b="1" dirty="0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16D3738-D447-D58B-3699-2EED85512ACF}"/>
                </a:ext>
              </a:extLst>
            </p:cNvPr>
            <p:cNvSpPr txBox="1"/>
            <p:nvPr/>
          </p:nvSpPr>
          <p:spPr>
            <a:xfrm>
              <a:off x="5718631" y="1423241"/>
              <a:ext cx="813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latin typeface="Candara" panose="020E0502030303020204" pitchFamily="34" charset="0"/>
                </a:rPr>
                <a:t>CLAS6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373648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E7EAC1-D1FA-1DEB-D6F7-13536D260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361" y="1794659"/>
            <a:ext cx="5459909" cy="49464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Transverse Kinematic Invariance (TKI), Boosting angle:</a:t>
            </a:r>
            <a:endParaRPr lang="en-US" sz="2400" b="1" dirty="0">
              <a:solidFill>
                <a:srgbClr val="0432FF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endParaRPr lang="en-US" sz="2400" b="1" dirty="0">
              <a:solidFill>
                <a:srgbClr val="0432FF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b="1" dirty="0">
              <a:solidFill>
                <a:srgbClr val="0432FF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b="1" dirty="0">
              <a:solidFill>
                <a:srgbClr val="0432FF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dirty="0">
              <a:solidFill>
                <a:srgbClr val="0432FF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dirty="0">
              <a:solidFill>
                <a:srgbClr val="0432FF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0432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Most sensitive to FSI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Excellent shape description at all energies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dirty="0">
              <a:solidFill>
                <a:srgbClr val="0432FF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200" b="1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95971F-B527-4214-A5B1-6A0216A70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E384-2D2E-5247-BB5F-BCE4946B05CF}" type="slidenum">
              <a:rPr lang="en-GB" smtClean="0"/>
              <a:t>27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00BD3C-7DF8-9B35-76A0-E0128A3138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35" t="6094" r="15441"/>
          <a:stretch/>
        </p:blipFill>
        <p:spPr>
          <a:xfrm rot="5400000">
            <a:off x="7431869" y="696824"/>
            <a:ext cx="2268836" cy="40265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BCFB5E4-8A81-A094-A018-2C2155AE3D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21" t="8692"/>
          <a:stretch/>
        </p:blipFill>
        <p:spPr>
          <a:xfrm rot="5400000">
            <a:off x="7284262" y="3316635"/>
            <a:ext cx="2667710" cy="39501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9A0F038-BC21-DEEB-FCB0-967CA4FD4F1D}"/>
              </a:ext>
            </a:extLst>
          </p:cNvPr>
          <p:cNvSpPr txBox="1"/>
          <p:nvPr/>
        </p:nvSpPr>
        <p:spPr>
          <a:xfrm rot="19817232">
            <a:off x="7446585" y="4777437"/>
            <a:ext cx="2965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accent1">
                    <a:alpha val="37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2B5CE8B-A74D-87E4-0317-3D8951CF4C5B}"/>
              </a:ext>
            </a:extLst>
          </p:cNvPr>
          <p:cNvSpPr txBox="1"/>
          <p:nvPr/>
        </p:nvSpPr>
        <p:spPr>
          <a:xfrm rot="19817232">
            <a:off x="7569842" y="2414825"/>
            <a:ext cx="2965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accent1">
                    <a:alpha val="37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F3BB6B0-5AFB-E38D-47C6-711D2F97BE10}"/>
              </a:ext>
            </a:extLst>
          </p:cNvPr>
          <p:cNvSpPr/>
          <p:nvPr/>
        </p:nvSpPr>
        <p:spPr>
          <a:xfrm>
            <a:off x="7069540" y="3715608"/>
            <a:ext cx="212441" cy="156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CFDD027-493B-4948-A1CD-6686D3E15D0F}"/>
              </a:ext>
            </a:extLst>
          </p:cNvPr>
          <p:cNvSpPr txBox="1"/>
          <p:nvPr/>
        </p:nvSpPr>
        <p:spPr>
          <a:xfrm>
            <a:off x="7335990" y="3997066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Canela Text" pitchFamily="2" charset="0"/>
              </a:rPr>
              <a:t>x</a:t>
            </a:r>
            <a:r>
              <a:rPr lang="en-GB" dirty="0">
                <a:latin typeface="Canela Text" pitchFamily="2" charset="0"/>
              </a:rPr>
              <a:t>10</a:t>
            </a:r>
            <a:r>
              <a:rPr lang="en-GB" baseline="30000" dirty="0">
                <a:latin typeface="Canela Text" pitchFamily="2" charset="0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AE625C2-511C-1F19-8165-23C782EB6ED5}"/>
                  </a:ext>
                </a:extLst>
              </p:cNvPr>
              <p:cNvSpPr txBox="1"/>
              <p:nvPr/>
            </p:nvSpPr>
            <p:spPr>
              <a:xfrm>
                <a:off x="7684038" y="1154995"/>
                <a:ext cx="273729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2400" dirty="0">
                    <a:solidFill>
                      <a:schemeClr val="tx1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C(e,e’1p1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b="1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sz="2400" b="1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  <m:sup>
                        <m:r>
                          <a:rPr lang="en-US" sz="2400" b="1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sz="2400" dirty="0">
                    <a:solidFill>
                      <a:schemeClr val="tx1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)</a:t>
                </a:r>
                <a:endParaRPr lang="en-GB" sz="2400" dirty="0">
                  <a:solidFill>
                    <a:schemeClr val="tx1"/>
                  </a:solidFill>
                  <a:latin typeface="Canela Text" pitchFamily="2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AE625C2-511C-1F19-8165-23C782EB6E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4038" y="1154995"/>
                <a:ext cx="2737291" cy="461665"/>
              </a:xfrm>
              <a:prstGeom prst="rect">
                <a:avLst/>
              </a:prstGeom>
              <a:blipFill>
                <a:blip r:embed="rId4"/>
                <a:stretch>
                  <a:fillRect t="-10526" b="-263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F9450089-B7DD-02D1-BF6C-7804F2CBE198}"/>
              </a:ext>
            </a:extLst>
          </p:cNvPr>
          <p:cNvSpPr txBox="1"/>
          <p:nvPr/>
        </p:nvSpPr>
        <p:spPr>
          <a:xfrm>
            <a:off x="8519675" y="4057547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Canela Text" pitchFamily="2" charset="0"/>
              </a:rPr>
              <a:t>2.2 GeV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C3842CC-5518-694D-D7CA-3E3587294702}"/>
              </a:ext>
            </a:extLst>
          </p:cNvPr>
          <p:cNvSpPr txBox="1"/>
          <p:nvPr/>
        </p:nvSpPr>
        <p:spPr>
          <a:xfrm>
            <a:off x="8519675" y="1700206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Canela Text" pitchFamily="2" charset="0"/>
              </a:rPr>
              <a:t>1.1 GeV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67069CD-D973-3900-596C-29C6D543E9CF}"/>
              </a:ext>
            </a:extLst>
          </p:cNvPr>
          <p:cNvSpPr txBox="1"/>
          <p:nvPr/>
        </p:nvSpPr>
        <p:spPr>
          <a:xfrm>
            <a:off x="7387505" y="4426879"/>
            <a:ext cx="163538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Canela Text" pitchFamily="2" charset="0"/>
              </a:rPr>
              <a:t>GENIE </a:t>
            </a:r>
          </a:p>
          <a:p>
            <a:r>
              <a:rPr lang="en-GB" sz="1200" dirty="0">
                <a:latin typeface="Canela Text" pitchFamily="2" charset="0"/>
              </a:rPr>
              <a:t>(normalized to data)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3C75DB-AA23-E7D3-EA2D-00CE66039294}"/>
              </a:ext>
            </a:extLst>
          </p:cNvPr>
          <p:cNvSpPr txBox="1"/>
          <p:nvPr/>
        </p:nvSpPr>
        <p:spPr>
          <a:xfrm>
            <a:off x="9796796" y="4852841"/>
            <a:ext cx="9528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latin typeface="Canela Text" pitchFamily="2" charset="0"/>
              </a:rPr>
              <a:t>No FSI</a:t>
            </a:r>
            <a:endParaRPr lang="en-GB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866F166-F80E-BC5E-3CD6-70BBE54BA3B0}"/>
                  </a:ext>
                </a:extLst>
              </p:cNvPr>
              <p:cNvSpPr txBox="1"/>
              <p:nvPr/>
            </p:nvSpPr>
            <p:spPr>
              <a:xfrm>
                <a:off x="9773730" y="2454888"/>
                <a:ext cx="1705683" cy="2939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16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GB" sz="1600" dirty="0">
                    <a:solidFill>
                      <a:srgbClr val="FF0000"/>
                    </a:solidFill>
                    <a:latin typeface="Canela Text" pitchFamily="2" charset="0"/>
                  </a:rPr>
                  <a:t>-RES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866F166-F80E-BC5E-3CD6-70BBE54BA3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3730" y="2454888"/>
                <a:ext cx="1705683" cy="293922"/>
              </a:xfrm>
              <a:prstGeom prst="rect">
                <a:avLst/>
              </a:prstGeom>
              <a:blipFill>
                <a:blip r:embed="rId5"/>
                <a:stretch>
                  <a:fillRect t="-4167" b="-41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CBCAF729-DBA1-2671-A8C6-18F46149D7D7}"/>
              </a:ext>
            </a:extLst>
          </p:cNvPr>
          <p:cNvSpPr txBox="1"/>
          <p:nvPr/>
        </p:nvSpPr>
        <p:spPr>
          <a:xfrm>
            <a:off x="9746875" y="5670944"/>
            <a:ext cx="11902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accent6"/>
                </a:solidFill>
                <a:latin typeface="Canela Text" pitchFamily="2" charset="0"/>
              </a:rPr>
              <a:t>Other RES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AB920F7-40E0-5038-863D-A6199B2B5D2C}"/>
              </a:ext>
            </a:extLst>
          </p:cNvPr>
          <p:cNvSpPr txBox="1"/>
          <p:nvPr/>
        </p:nvSpPr>
        <p:spPr>
          <a:xfrm>
            <a:off x="9127865" y="5808976"/>
            <a:ext cx="10303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B0F0"/>
                </a:solidFill>
                <a:latin typeface="Canela Text" pitchFamily="2" charset="0"/>
              </a:rPr>
              <a:t>DIS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E15A3E9-B60F-3630-061D-ED9145227944}"/>
              </a:ext>
            </a:extLst>
          </p:cNvPr>
          <p:cNvSpPr txBox="1"/>
          <p:nvPr/>
        </p:nvSpPr>
        <p:spPr>
          <a:xfrm>
            <a:off x="9636625" y="3109589"/>
            <a:ext cx="9528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FFC000"/>
                </a:solidFill>
                <a:latin typeface="Canela Text" pitchFamily="2" charset="0"/>
              </a:rPr>
              <a:t>Non-RES</a:t>
            </a:r>
            <a:endParaRPr lang="en-GB" sz="1400" dirty="0">
              <a:solidFill>
                <a:srgbClr val="FFC000"/>
              </a:solidFill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CB4897E-6076-10DA-12B6-E115951BF6C5}"/>
              </a:ext>
            </a:extLst>
          </p:cNvPr>
          <p:cNvGrpSpPr>
            <a:grpSpLocks noChangeAspect="1"/>
          </p:cNvGrpSpPr>
          <p:nvPr/>
        </p:nvGrpSpPr>
        <p:grpSpPr>
          <a:xfrm>
            <a:off x="579341" y="2417445"/>
            <a:ext cx="2443440" cy="2289148"/>
            <a:chOff x="1732571" y="2867500"/>
            <a:chExt cx="3636524" cy="3406912"/>
          </a:xfrm>
        </p:grpSpPr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1D2DE262-340A-39AA-628F-B1BAFB5B1614}"/>
                </a:ext>
              </a:extLst>
            </p:cNvPr>
            <p:cNvCxnSpPr>
              <a:cxnSpLocks noChangeAspect="1"/>
            </p:cNvCxnSpPr>
            <p:nvPr/>
          </p:nvCxnSpPr>
          <p:spPr>
            <a:xfrm flipH="1">
              <a:off x="3007140" y="3588284"/>
              <a:ext cx="1531219" cy="2686128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123E2892-29C6-8689-7878-B25F4D70041D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1996714" y="3871794"/>
              <a:ext cx="1010425" cy="2402618"/>
            </a:xfrm>
            <a:prstGeom prst="straightConnector1">
              <a:avLst/>
            </a:prstGeom>
            <a:ln w="38100" cmpd="dbl">
              <a:solidFill>
                <a:srgbClr val="9437FF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FF96E943-87F9-139D-A15B-1CD7220D5A7D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2816395" y="2867500"/>
                  <a:ext cx="1386129" cy="78423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24" b="0" i="1" smtClean="0">
                            <a:solidFill>
                              <a:srgbClr val="0096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824" i="1">
                                <a:solidFill>
                                  <a:srgbClr val="0096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⃗"/>
                                <m:ctrlPr>
                                  <a:rPr lang="en-US" sz="2824" i="1">
                                    <a:solidFill>
                                      <a:srgbClr val="0096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24" b="0" i="1">
                                    <a:solidFill>
                                      <a:srgbClr val="0096FF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en-US" sz="2824" b="0" i="1">
                                <a:solidFill>
                                  <a:srgbClr val="0096FF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  <m:sup>
                            <m:r>
                              <a:rPr lang="en-US" sz="2824" b="0" i="1" smtClean="0">
                                <a:solidFill>
                                  <a:srgbClr val="0096FF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US" sz="2824" b="0" i="1" smtClean="0">
                                <a:solidFill>
                                  <a:srgbClr val="0096FF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oMath>
                    </m:oMathPara>
                  </a14:m>
                  <a:endParaRPr lang="en-US" sz="2824" dirty="0">
                    <a:solidFill>
                      <a:srgbClr val="0096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FF96E943-87F9-139D-A15B-1CD7220D5A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6395" y="2867500"/>
                  <a:ext cx="1386129" cy="784237"/>
                </a:xfrm>
                <a:prstGeom prst="rect">
                  <a:avLst/>
                </a:prstGeom>
                <a:blipFill>
                  <a:blip r:embed="rId6"/>
                  <a:stretch>
                    <a:fillRect t="-21429" b="-119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69A5E78D-91C9-E058-E4BB-FE46BEA48CC9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1744026" y="4789594"/>
                  <a:ext cx="628243" cy="80771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824" i="1" smtClean="0">
                                <a:solidFill>
                                  <a:srgbClr val="9437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⃗"/>
                                <m:ctrlPr>
                                  <a:rPr lang="en-US" sz="2824" i="1" smtClean="0">
                                    <a:solidFill>
                                      <a:srgbClr val="9437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24" b="0" i="1">
                                    <a:solidFill>
                                      <a:srgbClr val="9437FF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en-US" sz="2824" b="0" i="1">
                                <a:solidFill>
                                  <a:srgbClr val="9437FF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  <m:sup>
                            <m:r>
                              <a:rPr lang="en-US" sz="2800" b="0" i="1" smtClean="0">
                                <a:solidFill>
                                  <a:srgbClr val="9437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</m:sup>
                        </m:sSubSup>
                      </m:oMath>
                    </m:oMathPara>
                  </a14:m>
                  <a:endParaRPr lang="en-US" sz="2824" dirty="0">
                    <a:solidFill>
                      <a:srgbClr val="9437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69A5E78D-91C9-E058-E4BB-FE46BEA48C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44026" y="4789594"/>
                  <a:ext cx="628243" cy="807713"/>
                </a:xfrm>
                <a:prstGeom prst="rect">
                  <a:avLst/>
                </a:prstGeom>
                <a:blipFill>
                  <a:blip r:embed="rId7"/>
                  <a:stretch>
                    <a:fillRect l="-8824" t="-13636" r="-29412" b="-1363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EA4B0F7E-3B65-5281-ED11-2A4433788A63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3620877" y="4981505"/>
                  <a:ext cx="530602" cy="78423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24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  <m:sSub>
                          <m:sSubPr>
                            <m:ctrlPr>
                              <a:rPr lang="en-US" sz="2824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2824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24" b="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en-US" sz="2824" b="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oMath>
                    </m:oMathPara>
                  </a14:m>
                  <a:endParaRPr lang="en-US" sz="2824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EA4B0F7E-3B65-5281-ED11-2A4433788A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20877" y="4981505"/>
                  <a:ext cx="530602" cy="784237"/>
                </a:xfrm>
                <a:prstGeom prst="rect">
                  <a:avLst/>
                </a:prstGeom>
                <a:blipFill>
                  <a:blip r:embed="rId8"/>
                  <a:stretch>
                    <a:fillRect l="-10345" t="-21429" r="-106897" b="-119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5016901-C7EA-9AC8-AD41-B3A959B3BEBE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1969373" y="3463622"/>
              <a:ext cx="3399722" cy="316205"/>
            </a:xfrm>
            <a:prstGeom prst="line">
              <a:avLst/>
            </a:prstGeom>
            <a:ln w="38100">
              <a:solidFill>
                <a:srgbClr val="0096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787DCC30-E575-0526-3CDD-357CE651C7C5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4712229" y="3781166"/>
                  <a:ext cx="530602" cy="77870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𝜹</m:t>
                        </m:r>
                        <m:sSub>
                          <m:sSubPr>
                            <m:ctrlPr>
                              <a:rPr lang="en-US" sz="2800" b="1" i="1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𝜶</m:t>
                            </m:r>
                          </m:e>
                          <m:sub>
                            <m:r>
                              <a:rPr lang="en-US" sz="2800" b="1" i="1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b>
                        </m:sSub>
                      </m:oMath>
                    </m:oMathPara>
                  </a14:m>
                  <a:endParaRPr lang="en-US" sz="2800" dirty="0">
                    <a:solidFill>
                      <a:srgbClr val="0432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787DCC30-E575-0526-3CDD-357CE651C7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12229" y="3781166"/>
                  <a:ext cx="530602" cy="778702"/>
                </a:xfrm>
                <a:prstGeom prst="rect">
                  <a:avLst/>
                </a:prstGeom>
                <a:blipFill>
                  <a:blip r:embed="rId9"/>
                  <a:stretch>
                    <a:fillRect l="-10345" r="-113793" b="-476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Arc 44">
              <a:extLst>
                <a:ext uri="{FF2B5EF4-FFF2-40B4-BE49-F238E27FC236}">
                  <a16:creationId xmlns:a16="http://schemas.microsoft.com/office/drawing/2014/main" id="{36C4C68B-50B2-4BE8-BE1D-0EA2251C3B6F}"/>
                </a:ext>
              </a:extLst>
            </p:cNvPr>
            <p:cNvSpPr>
              <a:spLocks noChangeAspect="1"/>
            </p:cNvSpPr>
            <p:nvPr/>
          </p:nvSpPr>
          <p:spPr>
            <a:xfrm rot="5568387">
              <a:off x="4048000" y="3186717"/>
              <a:ext cx="635485" cy="837657"/>
            </a:xfrm>
            <a:prstGeom prst="arc">
              <a:avLst>
                <a:gd name="adj1" fmla="val 15588961"/>
                <a:gd name="adj2" fmla="val 0"/>
              </a:avLst>
            </a:prstGeom>
            <a:ln w="28575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588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A6A2F864-0C47-E8CE-2B0C-21B0234C8BA4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2406917" y="3947246"/>
                  <a:ext cx="530602" cy="62248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118" b="1" i="1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𝜹</m:t>
                        </m:r>
                        <m:sSub>
                          <m:sSubPr>
                            <m:ctrlPr>
                              <a:rPr lang="en-US" sz="2118" b="1" i="1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118" b="1" i="1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𝝓</m:t>
                            </m:r>
                          </m:e>
                          <m:sub>
                            <m:r>
                              <a:rPr lang="en-US" sz="2118" b="1" i="1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b>
                        </m:sSub>
                      </m:oMath>
                    </m:oMathPara>
                  </a14:m>
                  <a:endParaRPr lang="en-US" sz="2118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A6A2F864-0C47-E8CE-2B0C-21B0234C8B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06917" y="3947246"/>
                  <a:ext cx="530602" cy="622485"/>
                </a:xfrm>
                <a:prstGeom prst="rect">
                  <a:avLst/>
                </a:prstGeom>
                <a:blipFill>
                  <a:blip r:embed="rId10"/>
                  <a:stretch>
                    <a:fillRect l="-3448" r="-75862" b="-1176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" name="Arc 46">
              <a:extLst>
                <a:ext uri="{FF2B5EF4-FFF2-40B4-BE49-F238E27FC236}">
                  <a16:creationId xmlns:a16="http://schemas.microsoft.com/office/drawing/2014/main" id="{80A34E6D-CD7D-2EFE-416A-9B44CDCA685C}"/>
                </a:ext>
              </a:extLst>
            </p:cNvPr>
            <p:cNvSpPr>
              <a:spLocks noChangeAspect="1"/>
            </p:cNvSpPr>
            <p:nvPr/>
          </p:nvSpPr>
          <p:spPr>
            <a:xfrm rot="5568387">
              <a:off x="1833657" y="3410149"/>
              <a:ext cx="635485" cy="837657"/>
            </a:xfrm>
            <a:prstGeom prst="arc">
              <a:avLst>
                <a:gd name="adj1" fmla="val 15588961"/>
                <a:gd name="adj2" fmla="val 0"/>
              </a:avLst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588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449C1DD-6939-066F-B085-5EB4ACD6F544}"/>
                  </a:ext>
                </a:extLst>
              </p:cNvPr>
              <p:cNvSpPr txBox="1"/>
              <p:nvPr/>
            </p:nvSpPr>
            <p:spPr>
              <a:xfrm>
                <a:off x="1711366" y="2862120"/>
                <a:ext cx="6099462" cy="9221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cos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sz="2400" i="1" smtClean="0">
                                      <a:solidFill>
                                        <a:srgbClr val="0096FF"/>
                                      </a:solidFill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400" i="1">
                                          <a:solidFill>
                                            <a:srgbClr val="0096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0096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0096FF"/>
                                      </a:solidFill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solidFill>
                                        <a:srgbClr val="0096FF"/>
                                      </a:solidFill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  <m:t>𝑒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0096FF"/>
                                      </a:solidFill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  <m:t>′</m:t>
                                  </m:r>
                                </m:sup>
                              </m:sSubSup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⋅</m:t>
                              </m:r>
                              <m:r>
                                <a:rPr lang="en-US" sz="24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𝛿</m:t>
                              </m:r>
                              <m:sSub>
                                <m:sSubPr>
                                  <m:ctrlPr>
                                    <a:rPr lang="en-US" sz="240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400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  <m:t>𝑇</m:t>
                                  </m:r>
                                </m:sub>
                              </m:sSub>
                            </m:num>
                            <m:den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400" i="1" smtClean="0">
                                          <a:solidFill>
                                            <a:srgbClr val="0096FF"/>
                                          </a:solidFill>
                                          <a:latin typeface="Cambria Math" panose="02040503050406030204" pitchFamily="18" charset="0"/>
                                          <a:ea typeface="Verdana" panose="020B0604030504040204" pitchFamily="34" charset="0"/>
                                        </a:rPr>
                                      </m:ctrlPr>
                                    </m:sSubSup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2400" i="1">
                                              <a:solidFill>
                                                <a:srgbClr val="0096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rgbClr val="0096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0096FF"/>
                                          </a:solidFill>
                                          <a:latin typeface="Cambria Math" panose="02040503050406030204" pitchFamily="18" charset="0"/>
                                          <a:ea typeface="Verdana" panose="020B0604030504040204" pitchFamily="34" charset="0"/>
                                        </a:rPr>
                                        <m:t>𝑒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rgbClr val="0096FF"/>
                                          </a:solidFill>
                                          <a:latin typeface="Cambria Math" panose="02040503050406030204" pitchFamily="18" charset="0"/>
                                          <a:ea typeface="Verdana" panose="020B0604030504040204" pitchFamily="34" charset="0"/>
                                        </a:rPr>
                                        <m:t>′</m:t>
                                      </m:r>
                                    </m:sub>
                                    <m:sup>
                                      <m:r>
                                        <a:rPr lang="en-US" sz="2400" b="0" i="1" smtClean="0">
                                          <a:solidFill>
                                            <a:srgbClr val="0096FF"/>
                                          </a:solidFill>
                                          <a:latin typeface="Cambria Math" panose="02040503050406030204" pitchFamily="18" charset="0"/>
                                          <a:ea typeface="Verdana" panose="020B0604030504040204" pitchFamily="34" charset="0"/>
                                        </a:rPr>
                                        <m:t>𝑇</m:t>
                                      </m:r>
                                    </m:sup>
                                  </m:sSubSup>
                                </m:e>
                              </m:d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  <m:t>𝛿</m:t>
                                  </m:r>
                                  <m:sSub>
                                    <m:sSubPr>
                                      <m:ctrlPr>
                                        <a:rPr lang="en-US" sz="2400" i="1" dirty="0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  <a:ea typeface="Verdana" panose="020B0604030504040204" pitchFamily="34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2400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400" i="1" dirty="0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  <a:ea typeface="Verdana" panose="020B0604030504040204" pitchFamily="34" charset="0"/>
                                        </a:rPr>
                                        <m:t>𝑇</m:t>
                                      </m:r>
                                    </m:sub>
                                  </m:sSub>
                                </m:e>
                              </m:d>
                            </m:den>
                          </m:f>
                        </m:e>
                      </m:d>
                      <m:r>
                        <a:rPr lang="en-US" sz="2400" i="1" dirty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 </m:t>
                      </m:r>
                    </m:oMath>
                  </m:oMathPara>
                </a14:m>
                <a:endParaRPr lang="en-US" sz="2000" b="1" dirty="0">
                  <a:solidFill>
                    <a:srgbClr val="0432FF"/>
                  </a:solidFill>
                  <a:latin typeface="Canela Text" pitchFamily="2" charset="0"/>
                  <a:ea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449C1DD-6939-066F-B085-5EB4ACD6F5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1366" y="2862120"/>
                <a:ext cx="6099462" cy="922176"/>
              </a:xfrm>
              <a:prstGeom prst="rect">
                <a:avLst/>
              </a:prstGeom>
              <a:blipFill>
                <a:blip r:embed="rId11"/>
                <a:stretch>
                  <a:fillRect t="-10811" b="-13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9" name="Group 58">
            <a:extLst>
              <a:ext uri="{FF2B5EF4-FFF2-40B4-BE49-F238E27FC236}">
                <a16:creationId xmlns:a16="http://schemas.microsoft.com/office/drawing/2014/main" id="{D690FDA4-7725-B5B8-AB8C-2006807190B9}"/>
              </a:ext>
            </a:extLst>
          </p:cNvPr>
          <p:cNvGrpSpPr/>
          <p:nvPr/>
        </p:nvGrpSpPr>
        <p:grpSpPr>
          <a:xfrm>
            <a:off x="-21915" y="0"/>
            <a:ext cx="4026959" cy="1703642"/>
            <a:chOff x="8319722" y="4999708"/>
            <a:chExt cx="4026959" cy="1703642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5774C5F5-F1B9-72B3-6B74-5DE3C0AFF909}"/>
                </a:ext>
              </a:extLst>
            </p:cNvPr>
            <p:cNvGrpSpPr/>
            <p:nvPr/>
          </p:nvGrpSpPr>
          <p:grpSpPr>
            <a:xfrm>
              <a:off x="8319722" y="4999708"/>
              <a:ext cx="2391388" cy="1703642"/>
              <a:chOff x="8976176" y="3605185"/>
              <a:chExt cx="2391388" cy="1703642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E334620F-8ED4-758F-A9DE-44C337C67C0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743062" y="4236063"/>
                <a:ext cx="972000" cy="885807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>
                    <a:solidFill>
                      <a:schemeClr val="tx1"/>
                    </a:solidFill>
                    <a:latin typeface="Canela Text" pitchFamily="2" charset="0"/>
                  </a:rPr>
                  <a:t>C</a:t>
                </a:r>
                <a:endParaRPr lang="en-GB" dirty="0">
                  <a:solidFill>
                    <a:schemeClr val="tx1"/>
                  </a:solidFill>
                  <a:latin typeface="Canela Text" pitchFamily="2" charset="0"/>
                </a:endParaRPr>
              </a:p>
            </p:txBody>
          </p:sp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03DF1236-F469-BC7D-41A0-9FF0815B3AD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469825" y="3605185"/>
                <a:ext cx="404581" cy="672812"/>
              </a:xfrm>
              <a:prstGeom prst="straightConnector1">
                <a:avLst/>
              </a:prstGeom>
              <a:ln w="38100">
                <a:solidFill>
                  <a:srgbClr val="0096FF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63">
                <a:extLst>
                  <a:ext uri="{FF2B5EF4-FFF2-40B4-BE49-F238E27FC236}">
                    <a16:creationId xmlns:a16="http://schemas.microsoft.com/office/drawing/2014/main" id="{5E3704C8-4C61-CBC1-B7A9-3985AA4F3A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715062" y="4297319"/>
                <a:ext cx="652502" cy="208987"/>
              </a:xfrm>
              <a:prstGeom prst="straightConnector1">
                <a:avLst/>
              </a:prstGeom>
              <a:ln w="38100">
                <a:solidFill>
                  <a:srgbClr val="FF7E7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80B8175A-9214-F081-98CA-833CDADD68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53258" y="4934913"/>
                <a:ext cx="714306" cy="373914"/>
              </a:xfrm>
              <a:prstGeom prst="straightConnector1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43D2570D-7A0E-D03E-CA3C-FBD190774DEF}"/>
                  </a:ext>
                </a:extLst>
              </p:cNvPr>
              <p:cNvCxnSpPr>
                <a:cxnSpLocks/>
                <a:endCxn id="62" idx="2"/>
              </p:cNvCxnSpPr>
              <p:nvPr/>
            </p:nvCxnSpPr>
            <p:spPr>
              <a:xfrm>
                <a:off x="8976176" y="4678966"/>
                <a:ext cx="766886" cy="1"/>
              </a:xfrm>
              <a:prstGeom prst="straightConnector1">
                <a:avLst/>
              </a:prstGeom>
              <a:ln w="38100">
                <a:solidFill>
                  <a:srgbClr val="0096FF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7" name="TextBox 66">
                    <a:extLst>
                      <a:ext uri="{FF2B5EF4-FFF2-40B4-BE49-F238E27FC236}">
                        <a16:creationId xmlns:a16="http://schemas.microsoft.com/office/drawing/2014/main" id="{95B0CF1D-D5AD-8256-9809-E66E33504F3B}"/>
                      </a:ext>
                    </a:extLst>
                  </p:cNvPr>
                  <p:cNvSpPr txBox="1"/>
                  <p:nvPr/>
                </p:nvSpPr>
                <p:spPr>
                  <a:xfrm>
                    <a:off x="9189027" y="4336476"/>
                    <a:ext cx="30405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GB" dirty="0">
                      <a:solidFill>
                        <a:srgbClr val="0070C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7" name="TextBox 66">
                    <a:extLst>
                      <a:ext uri="{FF2B5EF4-FFF2-40B4-BE49-F238E27FC236}">
                        <a16:creationId xmlns:a16="http://schemas.microsoft.com/office/drawing/2014/main" id="{95B0CF1D-D5AD-8256-9809-E66E33504F3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89027" y="4336476"/>
                    <a:ext cx="304058" cy="27699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8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8" name="TextBox 67">
                    <a:extLst>
                      <a:ext uri="{FF2B5EF4-FFF2-40B4-BE49-F238E27FC236}">
                        <a16:creationId xmlns:a16="http://schemas.microsoft.com/office/drawing/2014/main" id="{F02FEC7D-2D89-9F28-4748-AB13983A58C5}"/>
                      </a:ext>
                    </a:extLst>
                  </p:cNvPr>
                  <p:cNvSpPr txBox="1"/>
                  <p:nvPr/>
                </p:nvSpPr>
                <p:spPr>
                  <a:xfrm>
                    <a:off x="10359733" y="3782293"/>
                    <a:ext cx="30405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GB" dirty="0">
                      <a:solidFill>
                        <a:srgbClr val="0070C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8" name="TextBox 67">
                    <a:extLst>
                      <a:ext uri="{FF2B5EF4-FFF2-40B4-BE49-F238E27FC236}">
                        <a16:creationId xmlns:a16="http://schemas.microsoft.com/office/drawing/2014/main" id="{F02FEC7D-2D89-9F28-4748-AB13983A58C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359733" y="3782293"/>
                    <a:ext cx="304058" cy="27699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12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9BC289CC-C72B-4E1E-8352-082998A0BA08}"/>
                      </a:ext>
                    </a:extLst>
                  </p:cNvPr>
                  <p:cNvSpPr txBox="1"/>
                  <p:nvPr/>
                </p:nvSpPr>
                <p:spPr>
                  <a:xfrm>
                    <a:off x="10948552" y="4059381"/>
                    <a:ext cx="187679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b="0" i="1" smtClean="0">
                              <a:solidFill>
                                <a:srgbClr val="FF7E7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oMath>
                      </m:oMathPara>
                    </a14:m>
                    <a:endParaRPr lang="en-GB" dirty="0">
                      <a:solidFill>
                        <a:srgbClr val="FF7E79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9BC289CC-C72B-4E1E-8352-082998A0BA0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948552" y="4059381"/>
                    <a:ext cx="187679" cy="276999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12500" r="-125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9CBEC08-6322-C85E-5DE4-D04F26FAB889}"/>
                </a:ext>
              </a:extLst>
            </p:cNvPr>
            <p:cNvSpPr txBox="1"/>
            <p:nvPr/>
          </p:nvSpPr>
          <p:spPr>
            <a:xfrm>
              <a:off x="10479777" y="6281481"/>
              <a:ext cx="1866904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dirty="0">
                  <a:solidFill>
                    <a:schemeClr val="accent6">
                      <a:lumMod val="75000"/>
                    </a:schemeClr>
                  </a:solidFill>
                  <a:latin typeface="Canela Text" pitchFamily="2" charset="0"/>
                </a:rPr>
                <a:t>p</a:t>
              </a:r>
            </a:p>
          </p:txBody>
        </p:sp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2B0C6B65-2974-957B-3F50-2B74CE1C8E45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-3128" t="15683" r="1"/>
          <a:stretch/>
        </p:blipFill>
        <p:spPr>
          <a:xfrm>
            <a:off x="10589442" y="305518"/>
            <a:ext cx="1173572" cy="1284044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577DAD07-7A64-FCED-ABA1-1635647F8710}"/>
              </a:ext>
            </a:extLst>
          </p:cNvPr>
          <p:cNvSpPr txBox="1"/>
          <p:nvPr/>
        </p:nvSpPr>
        <p:spPr>
          <a:xfrm>
            <a:off x="10463533" y="1661504"/>
            <a:ext cx="14253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latin typeface="Canela Text" pitchFamily="2" charset="0"/>
              </a:rPr>
              <a:t>by Julia Tena Vidal</a:t>
            </a:r>
          </a:p>
        </p:txBody>
      </p:sp>
      <p:sp>
        <p:nvSpPr>
          <p:cNvPr id="74" name="Title 1">
            <a:extLst>
              <a:ext uri="{FF2B5EF4-FFF2-40B4-BE49-F238E27FC236}">
                <a16:creationId xmlns:a16="http://schemas.microsoft.com/office/drawing/2014/main" id="{4D401590-F068-839F-E96A-B7E59AE22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2963" y="365125"/>
            <a:ext cx="7517782" cy="798657"/>
          </a:xfrm>
        </p:spPr>
        <p:txBody>
          <a:bodyPr>
            <a:normAutofit fontScale="90000"/>
          </a:bodyPr>
          <a:lstStyle/>
          <a:p>
            <a:pPr algn="ctr"/>
            <a:r>
              <a:rPr lang="en-GB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effects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EA71B31-FDD5-380B-3433-68A085907233}"/>
              </a:ext>
            </a:extLst>
          </p:cNvPr>
          <p:cNvGrpSpPr/>
          <p:nvPr/>
        </p:nvGrpSpPr>
        <p:grpSpPr>
          <a:xfrm>
            <a:off x="82544" y="28388"/>
            <a:ext cx="951653" cy="730908"/>
            <a:chOff x="5718631" y="1259950"/>
            <a:chExt cx="867342" cy="655655"/>
          </a:xfrm>
        </p:grpSpPr>
        <p:sp>
          <p:nvSpPr>
            <p:cNvPr id="5" name="Explosion 2 4">
              <a:extLst>
                <a:ext uri="{FF2B5EF4-FFF2-40B4-BE49-F238E27FC236}">
                  <a16:creationId xmlns:a16="http://schemas.microsoft.com/office/drawing/2014/main" id="{433FD09A-B548-8151-EA87-434CDEBA209C}"/>
                </a:ext>
              </a:extLst>
            </p:cNvPr>
            <p:cNvSpPr/>
            <p:nvPr/>
          </p:nvSpPr>
          <p:spPr>
            <a:xfrm>
              <a:off x="5730372" y="1259950"/>
              <a:ext cx="855601" cy="655655"/>
            </a:xfrm>
            <a:prstGeom prst="irregularSeal2">
              <a:avLst/>
            </a:prstGeom>
            <a:solidFill>
              <a:srgbClr val="FFC000">
                <a:alpha val="82769"/>
              </a:srgb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b="1" dirty="0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E78B0F6-E541-2133-22FF-B4727598CECD}"/>
                </a:ext>
              </a:extLst>
            </p:cNvPr>
            <p:cNvSpPr txBox="1"/>
            <p:nvPr/>
          </p:nvSpPr>
          <p:spPr>
            <a:xfrm>
              <a:off x="5718631" y="1423241"/>
              <a:ext cx="813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latin typeface="Candara" panose="020E0502030303020204" pitchFamily="34" charset="0"/>
                </a:rPr>
                <a:t>CLAS6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2618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2FAE1-6CCA-867D-4852-7D2D7DE31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310" y="-164123"/>
            <a:ext cx="11175380" cy="1849233"/>
          </a:xfrm>
        </p:spPr>
        <p:txBody>
          <a:bodyPr>
            <a:normAutofit/>
          </a:bodyPr>
          <a:lstStyle/>
          <a:p>
            <a:pPr algn="ctr"/>
            <a:r>
              <a:rPr lang="en-GB" sz="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 directions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7C03BE-E7E5-FA87-8D8C-FC54E275C43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08310" y="1430066"/>
                <a:ext cx="11355444" cy="5427934"/>
              </a:xfrm>
            </p:spPr>
            <p:txBody>
              <a:bodyPr>
                <a:noAutofit/>
              </a:bodyPr>
              <a:lstStyle/>
              <a:p>
                <a:r>
                  <a:rPr lang="en-GB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e4nu benefits from CLAS data</a:t>
                </a:r>
              </a:p>
              <a:p>
                <a:pPr lvl="1"/>
                <a:r>
                  <a:rPr lang="en-GB" sz="2800" dirty="0">
                    <a:solidFill>
                      <a:srgbClr val="242424"/>
                    </a:solidFill>
                    <a:highlight>
                      <a:srgbClr val="FFFFFF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Wide acceptance, relevant energy (1-6 GeV) and target</a:t>
                </a:r>
                <a:r>
                  <a:rPr lang="en-GB" sz="2800" b="0" i="0" u="none" strike="noStrike" dirty="0">
                    <a:solidFill>
                      <a:srgbClr val="242424"/>
                    </a:solidFill>
                    <a:effectLst/>
                    <a:highlight>
                      <a:srgbClr val="FFFFFF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 (e.g. C, </a:t>
                </a:r>
                <a:r>
                  <a:rPr lang="en-GB" sz="2800" b="1" i="0" u="none" strike="noStrike" dirty="0" err="1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/>
                    <a:highlight>
                      <a:srgbClr val="FFFFFF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</a:t>
                </a:r>
                <a:r>
                  <a:rPr lang="en-GB" sz="2800" b="0" i="0" u="none" strike="noStrike" dirty="0">
                    <a:solidFill>
                      <a:srgbClr val="242424"/>
                    </a:solidFill>
                    <a:effectLst/>
                    <a:highlight>
                      <a:srgbClr val="FFFFFF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lvl="1"/>
                <a:r>
                  <a:rPr lang="en-GB" sz="2800" dirty="0">
                    <a:solidFill>
                      <a:srgbClr val="242424"/>
                    </a:solidFill>
                    <a:highlight>
                      <a:srgbClr val="FFFFFF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Very high statistics (</a:t>
                </a:r>
                <a14:m>
                  <m:oMath xmlns:m="http://schemas.openxmlformats.org/officeDocument/2006/math">
                    <m:r>
                      <a:rPr lang="en-GB" sz="2800" i="1" smtClean="0">
                        <a:solidFill>
                          <a:srgbClr val="242424"/>
                        </a:solidFill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2800" dirty="0">
                    <a:solidFill>
                      <a:srgbClr val="242424"/>
                    </a:solidFill>
                    <a:highlight>
                      <a:srgbClr val="FFFFFF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100M events) and known beam energy</a:t>
                </a:r>
              </a:p>
              <a:p>
                <a:pPr lvl="1"/>
                <a:endParaRPr lang="en-GB" sz="1400" b="0" i="0" u="none" strike="noStrike" dirty="0">
                  <a:solidFill>
                    <a:srgbClr val="242424"/>
                  </a:solidFill>
                  <a:effectLst/>
                  <a:highlight>
                    <a:srgbClr val="FFFFFF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ctr">
                  <a:buNone/>
                </a:pPr>
                <a:r>
                  <a:rPr lang="en-GB" sz="3200" b="1" dirty="0">
                    <a:solidFill>
                      <a:srgbClr val="242424"/>
                    </a:solidFill>
                    <a:highlight>
                      <a:srgbClr val="FFFFFF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New transparency measurement on He, C, Fe in review</a:t>
                </a:r>
              </a:p>
              <a:p>
                <a:pPr marL="0" indent="0" algn="ctr">
                  <a:buNone/>
                </a:pPr>
                <a:r>
                  <a:rPr lang="en-GB" sz="3200" b="1" dirty="0">
                    <a:solidFill>
                      <a:srgbClr val="242424"/>
                    </a:solidFill>
                    <a:highlight>
                      <a:srgbClr val="FFFFFF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Analyses of (</a:t>
                </a:r>
                <a:r>
                  <a:rPr lang="en-GB" sz="3200" b="1" dirty="0" err="1">
                    <a:solidFill>
                      <a:srgbClr val="242424"/>
                    </a:solidFill>
                    <a:highlight>
                      <a:srgbClr val="FFFFFF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e,e</a:t>
                </a:r>
                <a:r>
                  <a:rPr lang="en-GB" sz="3200" b="1" dirty="0">
                    <a:solidFill>
                      <a:srgbClr val="242424"/>
                    </a:solidFill>
                    <a:highlight>
                      <a:srgbClr val="FFFFFF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’), and 1 and 2 nucleon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200" b="1" i="1" smtClean="0">
                            <a:solidFill>
                              <a:srgbClr val="242424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200" b="1" i="1" smtClean="0">
                            <a:solidFill>
                              <a:srgbClr val="242424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GB" sz="3200" b="1" i="1" smtClean="0">
                            <a:solidFill>
                              <a:srgbClr val="242424"/>
                            </a:soli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∓</m:t>
                        </m:r>
                      </m:sup>
                    </m:sSup>
                  </m:oMath>
                </a14:m>
                <a:r>
                  <a:rPr lang="en-GB" sz="3200" b="1" dirty="0">
                    <a:solidFill>
                      <a:srgbClr val="242424"/>
                    </a:solidFill>
                    <a:highlight>
                      <a:srgbClr val="FFFFFF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production data near completion</a:t>
                </a:r>
              </a:p>
              <a:p>
                <a:pPr marL="0" indent="0" algn="ctr">
                  <a:buNone/>
                </a:pPr>
                <a:endParaRPr lang="en-GB" sz="1050" b="1" i="0" u="none" strike="noStrike" dirty="0">
                  <a:solidFill>
                    <a:srgbClr val="242424"/>
                  </a:solidFill>
                  <a:effectLst/>
                  <a:highlight>
                    <a:srgbClr val="FFFFFF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ctr">
                  <a:buNone/>
                </a:pPr>
                <a:r>
                  <a:rPr lang="en-GB" b="1" dirty="0">
                    <a:solidFill>
                      <a:srgbClr val="0070C0"/>
                    </a:solidFill>
                    <a:highlight>
                      <a:srgbClr val="FFFFFF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Significant impact on neutrino physics</a:t>
                </a:r>
              </a:p>
              <a:p>
                <a:r>
                  <a:rPr lang="en-GB" sz="2500" b="0" i="0" u="none" strike="noStrike" dirty="0">
                    <a:solidFill>
                      <a:srgbClr val="242424"/>
                    </a:solidFill>
                    <a:effectLst/>
                    <a:highlight>
                      <a:srgbClr val="FFFFFF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Best constraints on </a:t>
                </a:r>
                <a:r>
                  <a:rPr lang="en-GB" sz="2500" b="1" i="0" u="none" strike="noStrike" dirty="0">
                    <a:solidFill>
                      <a:srgbClr val="FF0000"/>
                    </a:solidFill>
                    <a:effectLst/>
                    <a:highlight>
                      <a:srgbClr val="FFFFFF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nuclear structure and FSI </a:t>
                </a:r>
                <a:r>
                  <a:rPr lang="en-GB" sz="2500" b="0" i="0" u="none" strike="noStrike" dirty="0">
                    <a:effectLst/>
                    <a:highlight>
                      <a:srgbClr val="FFFFFF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models</a:t>
                </a:r>
                <a:endParaRPr lang="en-GB" sz="2500" i="0" u="none" strike="noStrike" dirty="0">
                  <a:effectLst/>
                  <a:highlight>
                    <a:srgbClr val="FFFFFF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b="1" dirty="0">
                    <a:solidFill>
                      <a:srgbClr val="242424"/>
                    </a:solidFill>
                    <a:highlight>
                      <a:srgbClr val="FFFFFF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Event generators benefit greatly from these new data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7C03BE-E7E5-FA87-8D8C-FC54E275C43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8310" y="1430066"/>
                <a:ext cx="11355444" cy="5427934"/>
              </a:xfrm>
              <a:blipFill>
                <a:blip r:embed="rId3"/>
                <a:stretch>
                  <a:fillRect l="-893" t="-1636" r="-8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B95A67-A9C7-36B7-EBE4-C9E733E46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E384-2D2E-5247-BB5F-BCE4946B05CF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02289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D93B9D-4A22-0E87-B6A4-275619E31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BF2B-7064-8140-BA28-8FBEB81A0035}" type="slidenum">
              <a:rPr lang="en-GB" smtClean="0"/>
              <a:t>29</a:t>
            </a:fld>
            <a:endParaRPr lang="en-GB"/>
          </a:p>
        </p:txBody>
      </p:sp>
      <p:sp>
        <p:nvSpPr>
          <p:cNvPr id="19" name="AutoShape 4">
            <a:extLst>
              <a:ext uri="{FF2B5EF4-FFF2-40B4-BE49-F238E27FC236}">
                <a16:creationId xmlns:a16="http://schemas.microsoft.com/office/drawing/2014/main" id="{A54F0DA7-7BF9-A605-EEE5-66468106C36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75000" y="-310200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B99D58B-706B-6A05-4AA6-3B557FFC71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45" r="38092" b="9714"/>
          <a:stretch/>
        </p:blipFill>
        <p:spPr>
          <a:xfrm>
            <a:off x="5532089" y="2560848"/>
            <a:ext cx="1101447" cy="141900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E8EF21E-C757-A0C0-0219-81D1312F4B69}"/>
              </a:ext>
            </a:extLst>
          </p:cNvPr>
          <p:cNvSpPr txBox="1"/>
          <p:nvPr/>
        </p:nvSpPr>
        <p:spPr>
          <a:xfrm>
            <a:off x="1988361" y="2297071"/>
            <a:ext cx="11651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dirty="0">
                <a:latin typeface="Canela Text" pitchFamily="2" charset="0"/>
              </a:rPr>
              <a:t>Adi Ashkenazi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B26C022-7A5B-9C04-4B22-86FC868C0E7B}"/>
              </a:ext>
            </a:extLst>
          </p:cNvPr>
          <p:cNvSpPr txBox="1"/>
          <p:nvPr/>
        </p:nvSpPr>
        <p:spPr>
          <a:xfrm>
            <a:off x="5452434" y="2296354"/>
            <a:ext cx="127759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dirty="0">
                <a:latin typeface="Canela Text" pitchFamily="2" charset="0"/>
              </a:rPr>
              <a:t>Larry Weinstein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920AB54-D1B1-A61C-A57A-DE7E9C119D05}"/>
              </a:ext>
            </a:extLst>
          </p:cNvPr>
          <p:cNvSpPr txBox="1"/>
          <p:nvPr/>
        </p:nvSpPr>
        <p:spPr>
          <a:xfrm>
            <a:off x="7764949" y="5331079"/>
            <a:ext cx="1219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dirty="0">
                <a:latin typeface="Canela Text" pitchFamily="2" charset="0"/>
              </a:rPr>
              <a:t>Steven Gardiner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4CE9FA4-11B7-A66A-47D5-A8C6CC587244}"/>
              </a:ext>
            </a:extLst>
          </p:cNvPr>
          <p:cNvSpPr txBox="1"/>
          <p:nvPr/>
        </p:nvSpPr>
        <p:spPr>
          <a:xfrm>
            <a:off x="8831956" y="5326177"/>
            <a:ext cx="149756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dirty="0">
                <a:latin typeface="Canela Text" pitchFamily="2" charset="0"/>
              </a:rPr>
              <a:t>Minerva Betancourt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A30BBA5-5902-027E-C7F6-2FA02E2FD56F}"/>
              </a:ext>
            </a:extLst>
          </p:cNvPr>
          <p:cNvSpPr txBox="1"/>
          <p:nvPr/>
        </p:nvSpPr>
        <p:spPr>
          <a:xfrm>
            <a:off x="7712891" y="2300699"/>
            <a:ext cx="13586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dirty="0" err="1">
                <a:latin typeface="Canela Text" pitchFamily="2" charset="0"/>
              </a:rPr>
              <a:t>A.Papadopoulou</a:t>
            </a:r>
            <a:endParaRPr lang="en-GB" sz="1050" dirty="0">
              <a:latin typeface="Canela Text" pitchFamily="2" charset="0"/>
            </a:endParaRPr>
          </a:p>
        </p:txBody>
      </p:sp>
      <p:pic>
        <p:nvPicPr>
          <p:cNvPr id="11270" name="Picture 6" descr="Neutrino oscillations | E4nu">
            <a:extLst>
              <a:ext uri="{FF2B5EF4-FFF2-40B4-BE49-F238E27FC236}">
                <a16:creationId xmlns:a16="http://schemas.microsoft.com/office/drawing/2014/main" id="{68552D4C-75DA-B451-4AC8-3A3504F93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73" y="561228"/>
            <a:ext cx="1928111" cy="127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72F649-6395-8B6B-D5D7-65DFCF9DCB5C}"/>
              </a:ext>
            </a:extLst>
          </p:cNvPr>
          <p:cNvSpPr txBox="1"/>
          <p:nvPr/>
        </p:nvSpPr>
        <p:spPr>
          <a:xfrm>
            <a:off x="2388164" y="805791"/>
            <a:ext cx="768151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dirty="0">
                <a:latin typeface="Canela Text" pitchFamily="2" charset="0"/>
              </a:rPr>
              <a:t>Thank you for your attention!</a:t>
            </a:r>
          </a:p>
        </p:txBody>
      </p:sp>
      <p:pic>
        <p:nvPicPr>
          <p:cNvPr id="2" name="Picture 1" descr="A person wearing glasses smiling&#10;&#10;Description automatically generated">
            <a:extLst>
              <a:ext uri="{FF2B5EF4-FFF2-40B4-BE49-F238E27FC236}">
                <a16:creationId xmlns:a16="http://schemas.microsoft.com/office/drawing/2014/main" id="{157D73F4-9164-7311-2C7A-153706B06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0755" y="2560151"/>
            <a:ext cx="1181819" cy="14172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48173A-5DAB-56CF-3821-ACA84A0B9A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8361" y="2564224"/>
            <a:ext cx="1324891" cy="141205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D010FD8-78D9-BE4A-5F7C-36C17DC74F80}"/>
              </a:ext>
            </a:extLst>
          </p:cNvPr>
          <p:cNvSpPr txBox="1"/>
          <p:nvPr/>
        </p:nvSpPr>
        <p:spPr>
          <a:xfrm>
            <a:off x="6737254" y="2296354"/>
            <a:ext cx="100034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latin typeface="Canela Text" pitchFamily="2" charset="0"/>
              </a:rPr>
              <a:t>Caleb </a:t>
            </a:r>
            <a:r>
              <a:rPr lang="en-GB" sz="1050" dirty="0" err="1">
                <a:latin typeface="Canela Text" pitchFamily="2" charset="0"/>
              </a:rPr>
              <a:t>Fogler</a:t>
            </a:r>
            <a:endParaRPr lang="en-GB" sz="1050" dirty="0">
              <a:latin typeface="Canela Tex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2207A4-4E06-9A6F-2C79-D913807AE0CE}"/>
              </a:ext>
            </a:extLst>
          </p:cNvPr>
          <p:cNvSpPr txBox="1"/>
          <p:nvPr/>
        </p:nvSpPr>
        <p:spPr>
          <a:xfrm>
            <a:off x="6710606" y="5320682"/>
            <a:ext cx="100522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dirty="0">
                <a:latin typeface="Canela Text" pitchFamily="2" charset="0"/>
              </a:rPr>
              <a:t>Josh Barrow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0FCDFF0-0998-098A-4682-62DB0A7170AF}"/>
              </a:ext>
            </a:extLst>
          </p:cNvPr>
          <p:cNvSpPr txBox="1"/>
          <p:nvPr/>
        </p:nvSpPr>
        <p:spPr>
          <a:xfrm>
            <a:off x="3294750" y="2303734"/>
            <a:ext cx="100522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dirty="0">
                <a:latin typeface="Canela Text" pitchFamily="2" charset="0"/>
              </a:rPr>
              <a:t>Alon </a:t>
            </a:r>
            <a:r>
              <a:rPr lang="en-GB" sz="1050" dirty="0" err="1">
                <a:latin typeface="Canela Text" pitchFamily="2" charset="0"/>
              </a:rPr>
              <a:t>Sportes</a:t>
            </a:r>
            <a:endParaRPr lang="en-GB" sz="1050" dirty="0">
              <a:latin typeface="Canela Text" pitchFamily="2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560C44B6-35FA-24A1-E2DE-A813211AB59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442" r="26893" b="1772"/>
          <a:stretch/>
        </p:blipFill>
        <p:spPr>
          <a:xfrm>
            <a:off x="4408486" y="3977684"/>
            <a:ext cx="1179395" cy="133951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3BA56F0-81B0-7654-F194-C495AB37A9F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789" r="28643" b="16826"/>
          <a:stretch/>
        </p:blipFill>
        <p:spPr>
          <a:xfrm>
            <a:off x="5554949" y="3968491"/>
            <a:ext cx="1082101" cy="1359139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8DAFCE2D-8075-BF88-D279-8AD349FD2218}"/>
              </a:ext>
            </a:extLst>
          </p:cNvPr>
          <p:cNvSpPr txBox="1"/>
          <p:nvPr/>
        </p:nvSpPr>
        <p:spPr>
          <a:xfrm>
            <a:off x="4396485" y="5307427"/>
            <a:ext cx="180887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latin typeface="Canela Text" pitchFamily="2" charset="0"/>
              </a:rPr>
              <a:t>Steven </a:t>
            </a:r>
            <a:r>
              <a:rPr lang="en-GB" sz="1050" dirty="0" err="1">
                <a:latin typeface="Canela Text" pitchFamily="2" charset="0"/>
              </a:rPr>
              <a:t>Dytman</a:t>
            </a:r>
            <a:endParaRPr lang="en-GB" sz="1050" dirty="0">
              <a:latin typeface="Canela Text" pitchFamily="2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62279C5-1E65-823F-18C2-06DC153F4C7F}"/>
              </a:ext>
            </a:extLst>
          </p:cNvPr>
          <p:cNvSpPr txBox="1"/>
          <p:nvPr/>
        </p:nvSpPr>
        <p:spPr>
          <a:xfrm>
            <a:off x="1619180" y="5321453"/>
            <a:ext cx="19281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dirty="0">
                <a:latin typeface="Canela Text" pitchFamily="2" charset="0"/>
              </a:rPr>
              <a:t>Matan </a:t>
            </a:r>
            <a:r>
              <a:rPr lang="en-GB" sz="1050" dirty="0" err="1">
                <a:latin typeface="Canela Text" pitchFamily="2" charset="0"/>
              </a:rPr>
              <a:t>Goldelberg</a:t>
            </a:r>
            <a:endParaRPr lang="en-GB" sz="1050" dirty="0">
              <a:latin typeface="Canela Text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6D86F48-66FA-8D37-525B-2D17F6EE26C0}"/>
              </a:ext>
            </a:extLst>
          </p:cNvPr>
          <p:cNvSpPr txBox="1"/>
          <p:nvPr/>
        </p:nvSpPr>
        <p:spPr>
          <a:xfrm>
            <a:off x="3169618" y="5301250"/>
            <a:ext cx="117795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dirty="0">
                <a:latin typeface="Canela Text" pitchFamily="2" charset="0"/>
              </a:rPr>
              <a:t>Noah Steinberg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2D26CF3-3CE0-CD73-9986-0BB388E8D831}"/>
              </a:ext>
            </a:extLst>
          </p:cNvPr>
          <p:cNvSpPr txBox="1"/>
          <p:nvPr/>
        </p:nvSpPr>
        <p:spPr>
          <a:xfrm>
            <a:off x="5512613" y="5323254"/>
            <a:ext cx="116511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dirty="0">
                <a:latin typeface="Canela Text" pitchFamily="2" charset="0"/>
              </a:rPr>
              <a:t>Brandon Eberly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513DE2EA-73A0-E788-C502-F5E240FD91D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0040" t="34705" r="1807" b="52997"/>
          <a:stretch/>
        </p:blipFill>
        <p:spPr>
          <a:xfrm>
            <a:off x="3180316" y="3960516"/>
            <a:ext cx="1228170" cy="135604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D815E58-133B-D214-FFF3-5995689EE17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587" t="4665" r="9154" b="34316"/>
          <a:stretch/>
        </p:blipFill>
        <p:spPr>
          <a:xfrm>
            <a:off x="1984434" y="3976638"/>
            <a:ext cx="1200224" cy="133951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814315B-802B-9BAA-158B-6EED257179D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13346"/>
          <a:stretch/>
        </p:blipFill>
        <p:spPr>
          <a:xfrm>
            <a:off x="3190640" y="2562912"/>
            <a:ext cx="1217845" cy="141556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80ABF286-9E32-B5C7-12A0-41A281A386C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-3127" t="15683" r="10054"/>
          <a:stretch/>
        </p:blipFill>
        <p:spPr>
          <a:xfrm>
            <a:off x="4363476" y="2560252"/>
            <a:ext cx="1179395" cy="142979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E34E981D-FE34-918E-9E19-51857B9A1E96}"/>
              </a:ext>
            </a:extLst>
          </p:cNvPr>
          <p:cNvSpPr txBox="1"/>
          <p:nvPr/>
        </p:nvSpPr>
        <p:spPr>
          <a:xfrm>
            <a:off x="4284607" y="2295675"/>
            <a:ext cx="13446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dirty="0">
                <a:latin typeface="Canela Text" pitchFamily="2" charset="0"/>
              </a:rPr>
              <a:t>Julia Tena Vidal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066720D-5C5E-6AB0-E9E9-663174AFA5EA}"/>
              </a:ext>
            </a:extLst>
          </p:cNvPr>
          <p:cNvSpPr txBox="1"/>
          <p:nvPr/>
        </p:nvSpPr>
        <p:spPr>
          <a:xfrm>
            <a:off x="1072223" y="6046301"/>
            <a:ext cx="99520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2400" b="1" dirty="0">
                <a:solidFill>
                  <a:srgbClr val="0070C0"/>
                </a:solidFill>
                <a:highlight>
                  <a:srgbClr val="FFFFFF"/>
                </a:highlight>
                <a:latin typeface="Canela Text" pitchFamily="2" charset="0"/>
              </a:rPr>
              <a:t>New collaborators welcome to maximize impact!</a:t>
            </a:r>
          </a:p>
        </p:txBody>
      </p:sp>
      <p:pic>
        <p:nvPicPr>
          <p:cNvPr id="1028" name="Picture 4" descr="Publications | Jefferson Lab">
            <a:extLst>
              <a:ext uri="{FF2B5EF4-FFF2-40B4-BE49-F238E27FC236}">
                <a16:creationId xmlns:a16="http://schemas.microsoft.com/office/drawing/2014/main" id="{DB19B576-3762-BFF8-89AC-F3B745951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3415" y="449560"/>
            <a:ext cx="2529030" cy="135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Profile photo for apapadop">
            <a:extLst>
              <a:ext uri="{FF2B5EF4-FFF2-40B4-BE49-F238E27FC236}">
                <a16:creationId xmlns:a16="http://schemas.microsoft.com/office/drawing/2014/main" id="{2EDDD834-F58E-EC65-A988-B9A388C690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8319" b="1502"/>
          <a:stretch/>
        </p:blipFill>
        <p:spPr bwMode="auto">
          <a:xfrm>
            <a:off x="7809306" y="2560151"/>
            <a:ext cx="1168835" cy="140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5FD3F290-0CBD-55BF-A92E-CA143B7CDC84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7208" t="35219" r="64769" b="49225"/>
          <a:stretch/>
        </p:blipFill>
        <p:spPr>
          <a:xfrm>
            <a:off x="7809612" y="3968332"/>
            <a:ext cx="1150912" cy="1353161"/>
          </a:xfrm>
          <a:prstGeom prst="rect">
            <a:avLst/>
          </a:prstGeom>
        </p:spPr>
      </p:pic>
      <p:pic>
        <p:nvPicPr>
          <p:cNvPr id="1030" name="Picture 6" descr="FNAL">
            <a:extLst>
              <a:ext uri="{FF2B5EF4-FFF2-40B4-BE49-F238E27FC236}">
                <a16:creationId xmlns:a16="http://schemas.microsoft.com/office/drawing/2014/main" id="{C3318290-AEC3-FEE4-86A1-C04546F955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4" b="16643"/>
          <a:stretch/>
        </p:blipFill>
        <p:spPr bwMode="auto">
          <a:xfrm>
            <a:off x="8961249" y="3958783"/>
            <a:ext cx="1193763" cy="136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bout Cheryl · News In Verse">
            <a:extLst>
              <a:ext uri="{FF2B5EF4-FFF2-40B4-BE49-F238E27FC236}">
                <a16:creationId xmlns:a16="http://schemas.microsoft.com/office/drawing/2014/main" id="{76394472-8A70-9E6F-E83E-032A27321D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3" t="3614" r="37526" b="991"/>
          <a:stretch/>
        </p:blipFill>
        <p:spPr bwMode="auto">
          <a:xfrm>
            <a:off x="8965036" y="2558460"/>
            <a:ext cx="1196113" cy="142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A62AD48A-1753-6111-061E-6805C3B51639}"/>
              </a:ext>
            </a:extLst>
          </p:cNvPr>
          <p:cNvSpPr txBox="1"/>
          <p:nvPr/>
        </p:nvSpPr>
        <p:spPr>
          <a:xfrm>
            <a:off x="8886101" y="2296736"/>
            <a:ext cx="13586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dirty="0">
                <a:latin typeface="Canela Text" pitchFamily="2" charset="0"/>
              </a:rPr>
              <a:t>Cheryl Patrick</a:t>
            </a:r>
          </a:p>
        </p:txBody>
      </p:sp>
      <p:sp>
        <p:nvSpPr>
          <p:cNvPr id="11265" name="TextBox 11264">
            <a:extLst>
              <a:ext uri="{FF2B5EF4-FFF2-40B4-BE49-F238E27FC236}">
                <a16:creationId xmlns:a16="http://schemas.microsoft.com/office/drawing/2014/main" id="{B20B7420-DA7C-7086-B34B-1C6681ED76BC}"/>
              </a:ext>
            </a:extLst>
          </p:cNvPr>
          <p:cNvSpPr txBox="1"/>
          <p:nvPr/>
        </p:nvSpPr>
        <p:spPr>
          <a:xfrm>
            <a:off x="2916885" y="5675807"/>
            <a:ext cx="60987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2400" b="1" dirty="0">
                <a:solidFill>
                  <a:srgbClr val="0070C0"/>
                </a:solidFill>
                <a:highlight>
                  <a:srgbClr val="FFFFFF"/>
                </a:highlight>
                <a:latin typeface="Canela Text" pitchFamily="2" charset="0"/>
              </a:rPr>
              <a:t>More data on the way…</a:t>
            </a:r>
          </a:p>
        </p:txBody>
      </p:sp>
      <p:pic>
        <p:nvPicPr>
          <p:cNvPr id="11267" name="Picture 11266">
            <a:extLst>
              <a:ext uri="{FF2B5EF4-FFF2-40B4-BE49-F238E27FC236}">
                <a16:creationId xmlns:a16="http://schemas.microsoft.com/office/drawing/2014/main" id="{1AFB48B8-9ED6-7546-AC96-A6CB0D38C1EE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r="18378" b="8595"/>
          <a:stretch/>
        </p:blipFill>
        <p:spPr>
          <a:xfrm>
            <a:off x="6628674" y="3967150"/>
            <a:ext cx="1180632" cy="135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589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431B75-F3D8-6B46-3F90-936EC92953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3472" y="1610835"/>
            <a:ext cx="8525055" cy="524716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C546A9-0431-E331-D614-DEFBCC09E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E384-2D2E-5247-BB5F-BCE4946B05CF}" type="slidenum">
              <a:rPr lang="en-GB" smtClean="0"/>
              <a:t>3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96F193D-B62A-959B-4D6A-3BA88FA2E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167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GB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next generation of neutrino experiments challenge</a:t>
            </a:r>
          </a:p>
        </p:txBody>
      </p:sp>
    </p:spTree>
    <p:extLst>
      <p:ext uri="{BB962C8B-B14F-4D97-AF65-F5344CB8AC3E}">
        <p14:creationId xmlns:p14="http://schemas.microsoft.com/office/powerpoint/2010/main" val="15935831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AD931F9-41F3-131A-889E-9C915BE506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7824" y="1938406"/>
                <a:ext cx="6075751" cy="4919594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GB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𝝂</m:t>
                    </m:r>
                  </m:oMath>
                </a14:m>
                <a:r>
                  <a:rPr lang="en-GB" sz="2800" b="1" dirty="0">
                    <a:latin typeface="Canela Text" pitchFamily="2" charset="0"/>
                  </a:rPr>
                  <a:t>-A,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GB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GB" sz="2800" b="1" dirty="0">
                    <a:latin typeface="Canela Text" pitchFamily="2" charset="0"/>
                  </a:rPr>
                  <a:t>-A and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𝒉</m:t>
                    </m:r>
                  </m:oMath>
                </a14:m>
                <a:r>
                  <a:rPr lang="en-GB" sz="2800" b="1" dirty="0">
                    <a:latin typeface="Canela Text" pitchFamily="2" charset="0"/>
                  </a:rPr>
                  <a:t>-A event generator</a:t>
                </a:r>
              </a:p>
              <a:p>
                <a:pPr lvl="1"/>
                <a:r>
                  <a:rPr lang="en-GB" dirty="0">
                    <a:latin typeface="Canela Text" pitchFamily="2" charset="0"/>
                  </a:rPr>
                  <a:t>From MeV to </a:t>
                </a:r>
                <a:r>
                  <a:rPr lang="en-GB" dirty="0" err="1">
                    <a:latin typeface="Canela Text" pitchFamily="2" charset="0"/>
                  </a:rPr>
                  <a:t>PeV</a:t>
                </a:r>
                <a:r>
                  <a:rPr lang="en-GB" dirty="0">
                    <a:latin typeface="Canela Text" pitchFamily="2" charset="0"/>
                  </a:rPr>
                  <a:t>, all targets</a:t>
                </a:r>
              </a:p>
              <a:p>
                <a:pPr lvl="1"/>
                <a:r>
                  <a:rPr lang="en-GB" dirty="0">
                    <a:latin typeface="Canela Text" pitchFamily="2" charset="0"/>
                  </a:rPr>
                  <a:t>All interaction mechanisms and targets</a:t>
                </a:r>
              </a:p>
              <a:p>
                <a:pPr lvl="1"/>
                <a:endParaRPr lang="en-GB" sz="800" b="1" dirty="0">
                  <a:latin typeface="Canela Text" pitchFamily="2" charset="0"/>
                </a:endParaRPr>
              </a:p>
              <a:p>
                <a:r>
                  <a:rPr lang="en-GB" b="1" dirty="0">
                    <a:latin typeface="Canela Text" pitchFamily="2" charset="0"/>
                  </a:rPr>
                  <a:t>Full description for electrons</a:t>
                </a:r>
              </a:p>
              <a:p>
                <a:pPr lvl="1"/>
                <a:r>
                  <a:rPr lang="en-GB" dirty="0">
                    <a:latin typeface="Canela Text" pitchFamily="2" charset="0"/>
                  </a:rPr>
                  <a:t>Originally developed for neutrinos</a:t>
                </a:r>
                <a:endParaRPr lang="en-GB" b="1" dirty="0">
                  <a:latin typeface="Canela Text" pitchFamily="2" charset="0"/>
                </a:endParaRPr>
              </a:p>
              <a:p>
                <a:pPr lvl="1"/>
                <a:r>
                  <a:rPr lang="en-GB" b="1" dirty="0">
                    <a:solidFill>
                      <a:srgbClr val="C00000"/>
                    </a:solidFill>
                    <a:latin typeface="Canela Text" pitchFamily="2" charset="0"/>
                  </a:rPr>
                  <a:t>Common code </a:t>
                </a:r>
                <a:r>
                  <a:rPr lang="en-GB" dirty="0">
                    <a:latin typeface="Canela Text" pitchFamily="2" charset="0"/>
                  </a:rPr>
                  <a:t>for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GB" dirty="0">
                    <a:latin typeface="Canela Text" pitchFamily="2" charset="0"/>
                  </a:rPr>
                  <a:t>-A,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dirty="0">
                    <a:latin typeface="Canela Text" pitchFamily="2" charset="0"/>
                  </a:rPr>
                  <a:t>-A processes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AD931F9-41F3-131A-889E-9C915BE506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7824" y="1938406"/>
                <a:ext cx="6075751" cy="4919594"/>
              </a:xfrm>
              <a:blipFill>
                <a:blip r:embed="rId3"/>
                <a:stretch>
                  <a:fillRect l="-1879" t="-20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090872-E3CE-1A64-C106-9CEE5E0B5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BF2B-7064-8140-BA28-8FBEB81A0035}" type="slidenum">
              <a:rPr lang="en-GB" smtClean="0"/>
              <a:t>30</a:t>
            </a:fld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7F4BA30-4318-42C7-E5A1-2CD16CE03C33}"/>
              </a:ext>
            </a:extLst>
          </p:cNvPr>
          <p:cNvSpPr txBox="1"/>
          <p:nvPr/>
        </p:nvSpPr>
        <p:spPr>
          <a:xfrm>
            <a:off x="7178479" y="1938406"/>
            <a:ext cx="64545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GB" sz="1800" dirty="0">
                <a:latin typeface="Canela Text" pitchFamily="2" charset="0"/>
              </a:rPr>
              <a:t>GEM21_11a (SuSAv2), e-</a:t>
            </a:r>
            <a:r>
              <a:rPr lang="en-GB" sz="1800" baseline="30000" dirty="0">
                <a:latin typeface="Canela Text" pitchFamily="2" charset="0"/>
              </a:rPr>
              <a:t>12</a:t>
            </a:r>
            <a:r>
              <a:rPr lang="en-GB" sz="1800" dirty="0">
                <a:latin typeface="Canela Text" pitchFamily="2" charset="0"/>
              </a:rPr>
              <a:t>C data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7443EB-4A5F-FCAB-D5C5-6852C7DF36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3702" r="44947" b="1"/>
          <a:stretch/>
        </p:blipFill>
        <p:spPr>
          <a:xfrm>
            <a:off x="6597859" y="2310222"/>
            <a:ext cx="4531625" cy="32128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E41B69-F64C-E571-7094-1F2B0F527A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773" r="92346" b="34764"/>
          <a:stretch/>
        </p:blipFill>
        <p:spPr>
          <a:xfrm>
            <a:off x="6620579" y="2310222"/>
            <a:ext cx="561127" cy="24802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3C4990-C096-96BE-0CA3-3DC40FA5C19F}"/>
              </a:ext>
            </a:extLst>
          </p:cNvPr>
          <p:cNvSpPr txBox="1"/>
          <p:nvPr/>
        </p:nvSpPr>
        <p:spPr>
          <a:xfrm>
            <a:off x="8791494" y="2669135"/>
            <a:ext cx="18181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Canela Text" pitchFamily="2" charset="0"/>
                <a:hlinkClick r:id="rId5"/>
              </a:rPr>
              <a:t>PhysRevC.98.014617</a:t>
            </a:r>
            <a:endParaRPr lang="en-GB" sz="1400" dirty="0">
              <a:latin typeface="Canela Text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CD6B8B-BD2B-6B3D-1C17-B7ACA6C619CD}"/>
              </a:ext>
            </a:extLst>
          </p:cNvPr>
          <p:cNvSpPr txBox="1"/>
          <p:nvPr/>
        </p:nvSpPr>
        <p:spPr>
          <a:xfrm>
            <a:off x="7702238" y="2921741"/>
            <a:ext cx="4475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002060"/>
                </a:solidFill>
                <a:latin typeface="Canela Text" pitchFamily="2" charset="0"/>
              </a:rPr>
              <a:t>QE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A916DB-78B7-0811-24C2-EB320EE37F02}"/>
              </a:ext>
            </a:extLst>
          </p:cNvPr>
          <p:cNvSpPr txBox="1"/>
          <p:nvPr/>
        </p:nvSpPr>
        <p:spPr>
          <a:xfrm>
            <a:off x="8052628" y="4076686"/>
            <a:ext cx="604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C00000"/>
                </a:solidFill>
                <a:latin typeface="Canela Text" pitchFamily="2" charset="0"/>
              </a:rPr>
              <a:t>MEC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6B49F5-59BC-9F67-7113-1B8C024AEC18}"/>
              </a:ext>
            </a:extLst>
          </p:cNvPr>
          <p:cNvSpPr txBox="1"/>
          <p:nvPr/>
        </p:nvSpPr>
        <p:spPr>
          <a:xfrm>
            <a:off x="9072066" y="3848530"/>
            <a:ext cx="5261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00B050"/>
                </a:solidFill>
                <a:latin typeface="Canela Text" pitchFamily="2" charset="0"/>
              </a:rPr>
              <a:t>RES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3488AD-88FA-336B-CFCD-2D8BAE1966E5}"/>
              </a:ext>
            </a:extLst>
          </p:cNvPr>
          <p:cNvSpPr txBox="1"/>
          <p:nvPr/>
        </p:nvSpPr>
        <p:spPr>
          <a:xfrm>
            <a:off x="10257804" y="4077328"/>
            <a:ext cx="4812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2"/>
                </a:solidFill>
                <a:latin typeface="Canela Text" pitchFamily="2" charset="0"/>
              </a:rPr>
              <a:t>DIS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DB71995-D7F5-EFFB-4E6A-D8EE10A4D574}"/>
              </a:ext>
            </a:extLst>
          </p:cNvPr>
          <p:cNvSpPr txBox="1"/>
          <p:nvPr/>
        </p:nvSpPr>
        <p:spPr>
          <a:xfrm>
            <a:off x="2552317" y="1167229"/>
            <a:ext cx="61049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0070C0"/>
                </a:solidFill>
                <a:latin typeface="Canela Text" pitchFamily="2" charset="0"/>
              </a:rPr>
              <a:t>http://</a:t>
            </a:r>
            <a:r>
              <a:rPr lang="en-GB" sz="1400" dirty="0" err="1">
                <a:solidFill>
                  <a:srgbClr val="0070C0"/>
                </a:solidFill>
                <a:latin typeface="Canela Text" pitchFamily="2" charset="0"/>
              </a:rPr>
              <a:t>tunes.genie-mc.org</a:t>
            </a:r>
            <a:endParaRPr lang="en-GB" sz="1400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16D72319-32A6-7961-48D9-1DE5E89BB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895" y="505924"/>
            <a:ext cx="11232778" cy="1121728"/>
          </a:xfrm>
        </p:spPr>
        <p:txBody>
          <a:bodyPr>
            <a:noAutofit/>
          </a:bodyPr>
          <a:lstStyle/>
          <a:p>
            <a:pPr algn="ctr"/>
            <a:r>
              <a:rPr lang="en-GB" dirty="0">
                <a:solidFill>
                  <a:srgbClr val="0070C0"/>
                </a:solidFill>
                <a:latin typeface="Canela Text" pitchFamily="2" charset="0"/>
              </a:rPr>
              <a:t> The GENIE event generator</a:t>
            </a:r>
            <a:br>
              <a:rPr lang="en-GB" dirty="0">
                <a:solidFill>
                  <a:srgbClr val="0070C0"/>
                </a:solidFill>
                <a:latin typeface="Canela Text" pitchFamily="2" charset="0"/>
              </a:rPr>
            </a:br>
            <a:endParaRPr lang="en-GB" dirty="0">
              <a:solidFill>
                <a:srgbClr val="0070C0"/>
              </a:solidFill>
              <a:latin typeface="Canela Text" pitchFamily="2" charset="0"/>
            </a:endParaRPr>
          </a:p>
        </p:txBody>
      </p:sp>
      <p:pic>
        <p:nvPicPr>
          <p:cNvPr id="33" name="Picture 2" descr="GENIE Object-Oriented Neutrino Generator">
            <a:extLst>
              <a:ext uri="{FF2B5EF4-FFF2-40B4-BE49-F238E27FC236}">
                <a16:creationId xmlns:a16="http://schemas.microsoft.com/office/drawing/2014/main" id="{F1624497-FE0E-74EB-AAC7-1755CFC97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49" y="129678"/>
            <a:ext cx="1402114" cy="172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9713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B5B06-FBFC-6014-0B3F-6E13E1FB3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392" y="342443"/>
            <a:ext cx="11272507" cy="1001759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anela Text" pitchFamily="2" charset="0"/>
              </a:rPr>
              <a:t>Generators need hadron production data</a:t>
            </a:r>
            <a:br>
              <a:rPr lang="en-GB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anela Text" pitchFamily="2" charset="0"/>
              </a:rPr>
            </a:br>
            <a:br>
              <a:rPr lang="en-GB" sz="1100" dirty="0">
                <a:solidFill>
                  <a:schemeClr val="tx2">
                    <a:lumMod val="75000"/>
                    <a:lumOff val="25000"/>
                  </a:schemeClr>
                </a:solidFill>
                <a:latin typeface="Canela Text" pitchFamily="2" charset="0"/>
              </a:rPr>
            </a:br>
            <a:endParaRPr lang="en-GB" dirty="0">
              <a:solidFill>
                <a:schemeClr val="tx2">
                  <a:lumMod val="75000"/>
                  <a:lumOff val="25000"/>
                </a:schemeClr>
              </a:solidFill>
              <a:latin typeface="Canela Text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931F9-41F3-131A-889E-9C915BE50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595" y="1137424"/>
            <a:ext cx="6221505" cy="5218926"/>
          </a:xfrm>
        </p:spPr>
        <p:txBody>
          <a:bodyPr>
            <a:normAutofit/>
          </a:bodyPr>
          <a:lstStyle/>
          <a:p>
            <a:r>
              <a:rPr lang="en-GB" dirty="0">
                <a:latin typeface="Canela Text" pitchFamily="2" charset="0"/>
              </a:rPr>
              <a:t>Many assumptions from (</a:t>
            </a:r>
            <a:r>
              <a:rPr lang="en-GB" dirty="0" err="1">
                <a:latin typeface="Canela Text" pitchFamily="2" charset="0"/>
              </a:rPr>
              <a:t>e,e</a:t>
            </a:r>
            <a:r>
              <a:rPr lang="en-GB" dirty="0">
                <a:latin typeface="Canela Text" pitchFamily="2" charset="0"/>
              </a:rPr>
              <a:t>’) to (</a:t>
            </a:r>
            <a:r>
              <a:rPr lang="en-GB" dirty="0" err="1">
                <a:latin typeface="Canela Text" pitchFamily="2" charset="0"/>
              </a:rPr>
              <a:t>e,e’X</a:t>
            </a:r>
            <a:r>
              <a:rPr lang="en-GB" dirty="0">
                <a:latin typeface="Canela Text" pitchFamily="2" charset="0"/>
              </a:rPr>
              <a:t>) – </a:t>
            </a:r>
            <a:r>
              <a:rPr lang="en-GB" b="1" dirty="0">
                <a:latin typeface="Canela Text" pitchFamily="2" charset="0"/>
              </a:rPr>
              <a:t>description not guaranteed</a:t>
            </a:r>
          </a:p>
          <a:p>
            <a:pPr lvl="1"/>
            <a:r>
              <a:rPr lang="en-GB" dirty="0">
                <a:latin typeface="Canela Text" pitchFamily="2" charset="0"/>
              </a:rPr>
              <a:t>Common with neutrinos</a:t>
            </a:r>
          </a:p>
          <a:p>
            <a:endParaRPr lang="en-GB" b="1" dirty="0">
              <a:latin typeface="Canela Text" pitchFamily="2" charset="0"/>
            </a:endParaRPr>
          </a:p>
          <a:p>
            <a:r>
              <a:rPr lang="en-GB" b="1" dirty="0">
                <a:latin typeface="Canela Text" pitchFamily="2" charset="0"/>
              </a:rPr>
              <a:t>Lacking exclusive hadron production measurements!</a:t>
            </a:r>
            <a:endParaRPr lang="en-GB" b="1" dirty="0">
              <a:solidFill>
                <a:srgbClr val="C00000"/>
              </a:solidFill>
              <a:latin typeface="Canela Text" pitchFamily="2" charset="0"/>
            </a:endParaRPr>
          </a:p>
          <a:p>
            <a:pPr lvl="1"/>
            <a:r>
              <a:rPr lang="en-GB" dirty="0">
                <a:latin typeface="Canela Text" pitchFamily="2" charset="0"/>
              </a:rPr>
              <a:t>Growing interest in the electron community</a:t>
            </a:r>
          </a:p>
          <a:p>
            <a:pPr lvl="2"/>
            <a:r>
              <a:rPr lang="en-GB" dirty="0">
                <a:latin typeface="Canela Text" pitchFamily="2" charset="0"/>
              </a:rPr>
              <a:t>limited to specific kinematics</a:t>
            </a:r>
          </a:p>
          <a:p>
            <a:pPr lvl="1"/>
            <a:r>
              <a:rPr lang="en-GB" dirty="0">
                <a:latin typeface="Canela Text" pitchFamily="2" charset="0"/>
              </a:rPr>
              <a:t>Big effort in the neutrino community</a:t>
            </a:r>
          </a:p>
          <a:p>
            <a:pPr lvl="2"/>
            <a:r>
              <a:rPr lang="en-GB" dirty="0">
                <a:latin typeface="Canela Text" pitchFamily="2" charset="0"/>
              </a:rPr>
              <a:t>But more difficult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090872-E3CE-1A64-C106-9CEE5E0B5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BF2B-7064-8140-BA28-8FBEB81A0035}" type="slidenum">
              <a:rPr lang="en-GB" smtClean="0"/>
              <a:t>31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67F4C1-5152-330B-9118-21AA39440A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58" b="8369"/>
          <a:stretch/>
        </p:blipFill>
        <p:spPr>
          <a:xfrm>
            <a:off x="6515100" y="2028241"/>
            <a:ext cx="5257800" cy="38905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8B18D7D-202F-15DB-A074-5E45A4FDC3AF}"/>
                  </a:ext>
                </a:extLst>
              </p:cNvPr>
              <p:cNvSpPr txBox="1"/>
              <p:nvPr/>
            </p:nvSpPr>
            <p:spPr>
              <a:xfrm>
                <a:off x="8179012" y="4647669"/>
                <a:ext cx="3351196" cy="6068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rgbClr val="211E1E"/>
                    </a:solidFill>
                    <a:effectLst/>
                    <a:latin typeface="Canela Text" pitchFamily="2" charset="0"/>
                  </a:rPr>
                  <a:t>2.222GeV,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solidFill>
                              <a:srgbClr val="211E1E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 smtClean="0">
                            <a:solidFill>
                              <a:srgbClr val="211E1E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211E1E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1600" b="0" i="1" smtClean="0">
                        <a:solidFill>
                          <a:srgbClr val="211E1E"/>
                        </a:solidFill>
                        <a:effectLst/>
                        <a:latin typeface="Cambria Math" panose="02040503050406030204" pitchFamily="18" charset="0"/>
                      </a:rPr>
                      <m:t>=21.5</m:t>
                    </m:r>
                    <m:r>
                      <a:rPr lang="en-US" sz="1600" b="0" i="1" baseline="30000" smtClean="0">
                        <a:solidFill>
                          <a:srgbClr val="211E1E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∘</m:t>
                    </m:r>
                  </m:oMath>
                </a14:m>
                <a:endParaRPr lang="en-GB" sz="1600" dirty="0">
                  <a:solidFill>
                    <a:srgbClr val="211E1E"/>
                  </a:solidFill>
                  <a:effectLst/>
                  <a:latin typeface="Canela Text" pitchFamily="2" charset="0"/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GB" sz="16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sz="16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lang="en-US" sz="16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6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𝟓𝟎</m:t>
                    </m:r>
                    <m:r>
                      <a:rPr lang="en-US" sz="1600" b="1" i="1" baseline="3000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∘ </m:t>
                    </m:r>
                  </m:oMath>
                </a14:m>
                <a:r>
                  <a:rPr lang="en-GB" sz="1600" dirty="0">
                    <a:solidFill>
                      <a:srgbClr val="211E1E"/>
                    </a:solidFill>
                    <a:effectLst/>
                    <a:latin typeface="Canela Text" pitchFamily="2" charset="0"/>
                  </a:rPr>
                  <a:t>, 0&lt;</a:t>
                </a:r>
                <a:r>
                  <a:rPr lang="en-GB" sz="1600" dirty="0" err="1">
                    <a:solidFill>
                      <a:srgbClr val="211E1E"/>
                    </a:solidFill>
                    <a:latin typeface="Canela Text" pitchFamily="2" charset="0"/>
                  </a:rPr>
                  <a:t>E</a:t>
                </a:r>
                <a:r>
                  <a:rPr lang="en-GB" sz="1600" baseline="-25000" dirty="0" err="1">
                    <a:solidFill>
                      <a:srgbClr val="211E1E"/>
                    </a:solidFill>
                    <a:latin typeface="Canela Text" pitchFamily="2" charset="0"/>
                  </a:rPr>
                  <a:t>m</a:t>
                </a:r>
                <a:r>
                  <a:rPr lang="en-GB" sz="700" dirty="0">
                    <a:solidFill>
                      <a:srgbClr val="211E1E"/>
                    </a:solidFill>
                    <a:effectLst/>
                    <a:latin typeface="Canela Text" pitchFamily="2" charset="0"/>
                  </a:rPr>
                  <a:t> </a:t>
                </a:r>
                <a:r>
                  <a:rPr lang="en-GB" sz="1600" dirty="0">
                    <a:solidFill>
                      <a:srgbClr val="211E1E"/>
                    </a:solidFill>
                    <a:effectLst/>
                    <a:latin typeface="Canela Text" pitchFamily="2" charset="0"/>
                  </a:rPr>
                  <a:t>&lt;27MeV </a:t>
                </a:r>
                <a:endParaRPr lang="en-GB" sz="1600" dirty="0">
                  <a:latin typeface="Canela Text" pitchFamily="2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8B18D7D-202F-15DB-A074-5E45A4FDC3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9012" y="4647669"/>
                <a:ext cx="3351196" cy="606833"/>
              </a:xfrm>
              <a:prstGeom prst="rect">
                <a:avLst/>
              </a:prstGeom>
              <a:blipFill>
                <a:blip r:embed="rId5"/>
                <a:stretch>
                  <a:fillRect t="-2041" b="-102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F711269-36E4-F596-AB1F-32DEFF95F104}"/>
              </a:ext>
            </a:extLst>
          </p:cNvPr>
          <p:cNvSpPr txBox="1"/>
          <p:nvPr/>
        </p:nvSpPr>
        <p:spPr>
          <a:xfrm>
            <a:off x="7928306" y="2218764"/>
            <a:ext cx="88359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effectLst/>
                <a:latin typeface="Canela Text" pitchFamily="2" charset="0"/>
              </a:rPr>
              <a:t>@ PhysRevC.103.034604 (2021)</a:t>
            </a:r>
            <a:endParaRPr lang="en-GB" sz="1600" dirty="0">
              <a:latin typeface="Canela Text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1C7236-C876-E648-3CAD-FE3D2BB5ADAA}"/>
              </a:ext>
            </a:extLst>
          </p:cNvPr>
          <p:cNvSpPr txBox="1"/>
          <p:nvPr/>
        </p:nvSpPr>
        <p:spPr>
          <a:xfrm>
            <a:off x="8885237" y="1489096"/>
            <a:ext cx="94921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latin typeface="Canela Text" pitchFamily="2" charset="0"/>
              </a:rPr>
              <a:t>(</a:t>
            </a:r>
            <a:r>
              <a:rPr lang="en-GB" sz="3200" dirty="0" err="1">
                <a:latin typeface="Canela Text" pitchFamily="2" charset="0"/>
              </a:rPr>
              <a:t>e,e’</a:t>
            </a:r>
            <a:r>
              <a:rPr lang="en-GB" sz="3200" dirty="0" err="1">
                <a:solidFill>
                  <a:srgbClr val="7030A0"/>
                </a:solidFill>
                <a:latin typeface="Canela Text" pitchFamily="2" charset="0"/>
              </a:rPr>
              <a:t>p</a:t>
            </a:r>
            <a:r>
              <a:rPr lang="en-GB" sz="3200" dirty="0">
                <a:latin typeface="Canela Text" pitchFamily="2" charset="0"/>
              </a:rPr>
              <a:t>)</a:t>
            </a:r>
            <a:endParaRPr lang="en-GB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0EF7CF-A9BF-ACB2-2C2A-DEB86E12066C}"/>
              </a:ext>
            </a:extLst>
          </p:cNvPr>
          <p:cNvSpPr txBox="1"/>
          <p:nvPr/>
        </p:nvSpPr>
        <p:spPr>
          <a:xfrm>
            <a:off x="1270357" y="6053891"/>
            <a:ext cx="99181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Canela Text" pitchFamily="2" charset="0"/>
              </a:rPr>
              <a:t>High quality new data gives additional constraints to simulation </a:t>
            </a:r>
          </a:p>
        </p:txBody>
      </p:sp>
    </p:spTree>
    <p:extLst>
      <p:ext uri="{BB962C8B-B14F-4D97-AF65-F5344CB8AC3E}">
        <p14:creationId xmlns:p14="http://schemas.microsoft.com/office/powerpoint/2010/main" val="119703256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B5B06-FBFC-6014-0B3F-6E13E1FB3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640" y="-178243"/>
            <a:ext cx="11232778" cy="1934651"/>
          </a:xfrm>
        </p:spPr>
        <p:txBody>
          <a:bodyPr>
            <a:noAutofit/>
          </a:bodyPr>
          <a:lstStyle/>
          <a:p>
            <a:pPr algn="ctr"/>
            <a:r>
              <a:rPr lang="en-GB" sz="4000" dirty="0">
                <a:solidFill>
                  <a:srgbClr val="0070C0"/>
                </a:solidFill>
                <a:latin typeface="Canela Text" pitchFamily="2" charset="0"/>
              </a:rPr>
              <a:t> Neutrino event generators need constraints</a:t>
            </a:r>
            <a:br>
              <a:rPr lang="en-GB" sz="700" dirty="0">
                <a:solidFill>
                  <a:srgbClr val="0070C0"/>
                </a:solidFill>
                <a:latin typeface="Canela Text" pitchFamily="2" charset="0"/>
              </a:rPr>
            </a:br>
            <a:endParaRPr lang="en-GB" sz="2800" dirty="0">
              <a:solidFill>
                <a:srgbClr val="0070C0"/>
              </a:solidFill>
              <a:latin typeface="Canela Text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931F9-41F3-131A-889E-9C915BE50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640" y="1137424"/>
            <a:ext cx="10540440" cy="57205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800" b="1" dirty="0">
                <a:latin typeface="Canela Text" pitchFamily="2" charset="0"/>
              </a:rPr>
              <a:t>Factorization approach</a:t>
            </a:r>
          </a:p>
          <a:p>
            <a:pPr marL="457200" lvl="1" indent="0" algn="ctr">
              <a:buNone/>
            </a:pPr>
            <a:r>
              <a:rPr lang="en-GB" dirty="0">
                <a:latin typeface="Canela Text" pitchFamily="2" charset="0"/>
              </a:rPr>
              <a:t>Nuclear cross section from free nucleon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090872-E3CE-1A64-C106-9CEE5E0B5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BF2B-7064-8140-BA28-8FBEB81A0035}" type="slidenum">
              <a:rPr lang="en-GB" smtClean="0"/>
              <a:t>32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2BD808-32E1-94B5-2C67-BF094157C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738" y="2398420"/>
            <a:ext cx="11036524" cy="270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99874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94514-7BB3-A68C-F3A1-BFF74FD32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4400" dirty="0">
                <a:solidFill>
                  <a:srgbClr val="0070C0"/>
                </a:solidFill>
                <a:latin typeface="Canela Text" pitchFamily="2" charset="0"/>
                <a:cs typeface="Times New Roman" panose="02020603050405020304" pitchFamily="18" charset="0"/>
              </a:rPr>
              <a:t>Complementary efforts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0CCFF-55C3-B62F-4108-6ABA3ECB5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E384-2D2E-5247-BB5F-BCE4946B05CF}" type="slidenum">
              <a:rPr lang="en-GB" smtClean="0"/>
              <a:t>33</a:t>
            </a:fld>
            <a:endParaRPr lang="en-GB"/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3B6AC335-0688-B5CD-9F3A-6352EFA7C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27" t="40904" r="9846" b="17775"/>
          <a:stretch>
            <a:fillRect/>
          </a:stretch>
        </p:blipFill>
        <p:spPr bwMode="auto">
          <a:xfrm>
            <a:off x="1797472" y="1442144"/>
            <a:ext cx="6776516" cy="4372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E114A5EC-DBA9-FDA4-67C5-DA3F45909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72"/>
          <a:stretch>
            <a:fillRect/>
          </a:stretch>
        </p:blipFill>
        <p:spPr bwMode="auto">
          <a:xfrm>
            <a:off x="3009677" y="5358929"/>
            <a:ext cx="714375" cy="333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A0DC8C4B-2985-5D28-4D38-F0F403ED2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850" y="2340695"/>
            <a:ext cx="1813842" cy="567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8A6F6C16-3B5B-12E9-C2AA-D9C7F5B18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850" y="3473649"/>
            <a:ext cx="1813842" cy="567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9" name="Adaptation from Proceedings of the US Community Snowmass2021 arXiv:2203.06853v1 [hep-ex]">
            <a:extLst>
              <a:ext uri="{FF2B5EF4-FFF2-40B4-BE49-F238E27FC236}">
                <a16:creationId xmlns:a16="http://schemas.microsoft.com/office/drawing/2014/main" id="{4897DFF9-9A6C-7B61-9703-8BA85C8EA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5030" y="6003238"/>
            <a:ext cx="5237262" cy="789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5719" tIns="35719" rIns="35719" bIns="35719" anchor="ctr">
            <a:spAutoFit/>
          </a:bodyPr>
          <a:lstStyle>
            <a:lvl1pPr algn="ctr" defTabSz="45720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1pPr>
            <a:lvl2pPr algn="ctr" defTabSz="45720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2pPr>
            <a:lvl3pPr algn="ctr" defTabSz="45720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3pPr>
            <a:lvl4pPr algn="ctr" defTabSz="45720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4pPr>
            <a:lvl5pPr algn="ctr" defTabSz="45720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5pPr>
            <a:lvl6pPr marL="4572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6pPr>
            <a:lvl7pPr marL="9144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7pPr>
            <a:lvl8pPr marL="13716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8pPr>
            <a:lvl9pPr marL="18288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9pPr>
          </a:lstStyle>
          <a:p>
            <a:pPr>
              <a:lnSpc>
                <a:spcPts val="3023"/>
              </a:lnSpc>
              <a:spcBef>
                <a:spcPts val="844"/>
              </a:spcBef>
            </a:pPr>
            <a:r>
              <a:rPr lang="en-ES" altLang="en-ES" sz="1477">
                <a:latin typeface="Times Roman"/>
                <a:ea typeface="Times Roman"/>
                <a:cs typeface="Times Roman"/>
                <a:sym typeface="Times Roman"/>
              </a:rPr>
              <a:t>Adaptation from Proceedings of the US Community Snowmass2021 </a:t>
            </a:r>
            <a:r>
              <a:rPr lang="en-ES" altLang="en-ES" sz="1477" u="sng">
                <a:latin typeface="Times Roman"/>
                <a:ea typeface="Times Roman"/>
                <a:cs typeface="Times Roman"/>
                <a:sym typeface="Times Roman"/>
                <a:hlinkClick r:id="rId5"/>
              </a:rPr>
              <a:t>arXiv:2203.06853v1 [hep-ex] </a:t>
            </a:r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7475B8AC-0C41-B0DA-FEEC-2ADFFC863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27" t="71725" r="9846" b="22215"/>
          <a:stretch>
            <a:fillRect/>
          </a:stretch>
        </p:blipFill>
        <p:spPr bwMode="auto">
          <a:xfrm>
            <a:off x="1797472" y="4083100"/>
            <a:ext cx="6776516" cy="64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5878C6AD-6188-574B-8954-C1E29ADF7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5742" r="98" b="5742"/>
          <a:stretch>
            <a:fillRect/>
          </a:stretch>
        </p:blipFill>
        <p:spPr bwMode="auto">
          <a:xfrm>
            <a:off x="3674939" y="4141143"/>
            <a:ext cx="615032" cy="54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D633CBB9-9DFC-9D7D-7DFE-E884B185F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27" t="65741" r="9846" b="28072"/>
          <a:stretch>
            <a:fillRect/>
          </a:stretch>
        </p:blipFill>
        <p:spPr bwMode="auto">
          <a:xfrm>
            <a:off x="1795240" y="4704830"/>
            <a:ext cx="6776516" cy="6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3DB4CDAB-AF32-5415-AE00-B618737CC822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01"/>
          <a:stretch>
            <a:fillRect/>
          </a:stretch>
        </p:blipFill>
        <p:spPr bwMode="auto">
          <a:xfrm>
            <a:off x="3035350" y="4949280"/>
            <a:ext cx="1257970" cy="333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4" name="Image" descr="Image">
            <a:extLst>
              <a:ext uri="{FF2B5EF4-FFF2-40B4-BE49-F238E27FC236}">
                <a16:creationId xmlns:a16="http://schemas.microsoft.com/office/drawing/2014/main" id="{B67F7BDC-015F-8AB3-3FA0-9730619FA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71" t="73599" r="37946" b="24446"/>
          <a:stretch>
            <a:fillRect/>
          </a:stretch>
        </p:blipFill>
        <p:spPr bwMode="auto">
          <a:xfrm>
            <a:off x="3334495" y="4314156"/>
            <a:ext cx="333747" cy="170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5" name="Line">
            <a:extLst>
              <a:ext uri="{FF2B5EF4-FFF2-40B4-BE49-F238E27FC236}">
                <a16:creationId xmlns:a16="http://schemas.microsoft.com/office/drawing/2014/main" id="{D67C7749-053B-9AC9-53C4-444F7CF7FBF9}"/>
              </a:ext>
            </a:extLst>
          </p:cNvPr>
          <p:cNvSpPr>
            <a:spLocks noChangeShapeType="1"/>
          </p:cNvSpPr>
          <p:nvPr/>
        </p:nvSpPr>
        <p:spPr bwMode="auto">
          <a:xfrm>
            <a:off x="2154660" y="1588369"/>
            <a:ext cx="7681764" cy="0"/>
          </a:xfrm>
          <a:prstGeom prst="line">
            <a:avLst/>
          </a:prstGeom>
          <a:noFill/>
          <a:ln w="12700">
            <a:solidFill>
              <a:srgbClr val="000000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5719" tIns="35719" rIns="35719" bIns="35719" anchor="ctr"/>
          <a:lstStyle/>
          <a:p>
            <a:endParaRPr lang="en-GB" sz="1266"/>
          </a:p>
        </p:txBody>
      </p:sp>
      <p:sp>
        <p:nvSpPr>
          <p:cNvPr id="16" name="Line">
            <a:extLst>
              <a:ext uri="{FF2B5EF4-FFF2-40B4-BE49-F238E27FC236}">
                <a16:creationId xmlns:a16="http://schemas.microsoft.com/office/drawing/2014/main" id="{D4A5DC53-06FE-8557-DC77-D0F3848E9E0D}"/>
              </a:ext>
            </a:extLst>
          </p:cNvPr>
          <p:cNvSpPr>
            <a:spLocks noChangeShapeType="1"/>
          </p:cNvSpPr>
          <p:nvPr/>
        </p:nvSpPr>
        <p:spPr bwMode="auto">
          <a:xfrm>
            <a:off x="2154660" y="1802681"/>
            <a:ext cx="7681764" cy="0"/>
          </a:xfrm>
          <a:prstGeom prst="line">
            <a:avLst/>
          </a:prstGeom>
          <a:noFill/>
          <a:ln w="12700">
            <a:solidFill>
              <a:srgbClr val="000000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5719" tIns="35719" rIns="35719" bIns="35719" anchor="ctr"/>
          <a:lstStyle/>
          <a:p>
            <a:endParaRPr lang="en-GB" sz="1266"/>
          </a:p>
        </p:txBody>
      </p:sp>
      <p:sp>
        <p:nvSpPr>
          <p:cNvPr id="17" name="Line">
            <a:extLst>
              <a:ext uri="{FF2B5EF4-FFF2-40B4-BE49-F238E27FC236}">
                <a16:creationId xmlns:a16="http://schemas.microsoft.com/office/drawing/2014/main" id="{C8B8B47E-935B-769C-0A10-13410A50B520}"/>
              </a:ext>
            </a:extLst>
          </p:cNvPr>
          <p:cNvSpPr>
            <a:spLocks noChangeShapeType="1"/>
          </p:cNvSpPr>
          <p:nvPr/>
        </p:nvSpPr>
        <p:spPr bwMode="auto">
          <a:xfrm>
            <a:off x="2145730" y="3043908"/>
            <a:ext cx="7681764" cy="0"/>
          </a:xfrm>
          <a:prstGeom prst="line">
            <a:avLst/>
          </a:prstGeom>
          <a:noFill/>
          <a:ln w="12700">
            <a:solidFill>
              <a:srgbClr val="000000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5719" tIns="35719" rIns="35719" bIns="35719" anchor="ctr"/>
          <a:lstStyle/>
          <a:p>
            <a:endParaRPr lang="en-GB" sz="1266"/>
          </a:p>
        </p:txBody>
      </p:sp>
      <p:sp>
        <p:nvSpPr>
          <p:cNvPr id="18" name="Line">
            <a:extLst>
              <a:ext uri="{FF2B5EF4-FFF2-40B4-BE49-F238E27FC236}">
                <a16:creationId xmlns:a16="http://schemas.microsoft.com/office/drawing/2014/main" id="{C4F61700-910A-3BC8-5A0D-9EC2FDB75F8A}"/>
              </a:ext>
            </a:extLst>
          </p:cNvPr>
          <p:cNvSpPr>
            <a:spLocks noChangeShapeType="1"/>
          </p:cNvSpPr>
          <p:nvPr/>
        </p:nvSpPr>
        <p:spPr bwMode="auto">
          <a:xfrm>
            <a:off x="2172519" y="4088681"/>
            <a:ext cx="7681764" cy="0"/>
          </a:xfrm>
          <a:prstGeom prst="line">
            <a:avLst/>
          </a:prstGeom>
          <a:noFill/>
          <a:ln w="12700">
            <a:solidFill>
              <a:srgbClr val="000000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5719" tIns="35719" rIns="35719" bIns="35719" anchor="ctr"/>
          <a:lstStyle/>
          <a:p>
            <a:endParaRPr lang="en-GB" sz="1266"/>
          </a:p>
        </p:txBody>
      </p:sp>
      <p:sp>
        <p:nvSpPr>
          <p:cNvPr id="19" name="Line">
            <a:extLst>
              <a:ext uri="{FF2B5EF4-FFF2-40B4-BE49-F238E27FC236}">
                <a16:creationId xmlns:a16="http://schemas.microsoft.com/office/drawing/2014/main" id="{22939EBE-2C4F-280F-8908-DB59972EE434}"/>
              </a:ext>
            </a:extLst>
          </p:cNvPr>
          <p:cNvSpPr>
            <a:spLocks noChangeShapeType="1"/>
          </p:cNvSpPr>
          <p:nvPr/>
        </p:nvSpPr>
        <p:spPr bwMode="auto">
          <a:xfrm>
            <a:off x="2163589" y="4722689"/>
            <a:ext cx="7681764" cy="0"/>
          </a:xfrm>
          <a:prstGeom prst="line">
            <a:avLst/>
          </a:prstGeom>
          <a:noFill/>
          <a:ln w="12700">
            <a:solidFill>
              <a:srgbClr val="000000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5719" tIns="35719" rIns="35719" bIns="35719" anchor="ctr"/>
          <a:lstStyle/>
          <a:p>
            <a:endParaRPr lang="en-GB" sz="1266"/>
          </a:p>
        </p:txBody>
      </p:sp>
      <p:sp>
        <p:nvSpPr>
          <p:cNvPr id="20" name="Line">
            <a:extLst>
              <a:ext uri="{FF2B5EF4-FFF2-40B4-BE49-F238E27FC236}">
                <a16:creationId xmlns:a16="http://schemas.microsoft.com/office/drawing/2014/main" id="{422ABE2F-0C1C-1BA3-24F9-53CE5BBA783C}"/>
              </a:ext>
            </a:extLst>
          </p:cNvPr>
          <p:cNvSpPr>
            <a:spLocks noChangeShapeType="1"/>
          </p:cNvSpPr>
          <p:nvPr/>
        </p:nvSpPr>
        <p:spPr bwMode="auto">
          <a:xfrm>
            <a:off x="2154660" y="5347767"/>
            <a:ext cx="7681764" cy="0"/>
          </a:xfrm>
          <a:prstGeom prst="line">
            <a:avLst/>
          </a:prstGeom>
          <a:noFill/>
          <a:ln w="12700">
            <a:solidFill>
              <a:srgbClr val="000000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5719" tIns="35719" rIns="35719" bIns="35719" anchor="ctr"/>
          <a:lstStyle/>
          <a:p>
            <a:endParaRPr lang="en-GB" sz="1266"/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2808DD7B-F6E9-742A-59BA-FEF41E524A80}"/>
              </a:ext>
            </a:extLst>
          </p:cNvPr>
          <p:cNvSpPr>
            <a:spLocks noChangeShapeType="1"/>
          </p:cNvSpPr>
          <p:nvPr/>
        </p:nvSpPr>
        <p:spPr bwMode="auto">
          <a:xfrm>
            <a:off x="2154660" y="5749603"/>
            <a:ext cx="7681764" cy="0"/>
          </a:xfrm>
          <a:prstGeom prst="line">
            <a:avLst/>
          </a:prstGeom>
          <a:noFill/>
          <a:ln w="12700">
            <a:solidFill>
              <a:srgbClr val="000000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5719" tIns="35719" rIns="35719" bIns="35719" anchor="ctr"/>
          <a:lstStyle/>
          <a:p>
            <a:endParaRPr lang="en-GB" sz="1266"/>
          </a:p>
        </p:txBody>
      </p:sp>
      <p:sp>
        <p:nvSpPr>
          <p:cNvPr id="22" name="Publications">
            <a:extLst>
              <a:ext uri="{FF2B5EF4-FFF2-40B4-BE49-F238E27FC236}">
                <a16:creationId xmlns:a16="http://schemas.microsoft.com/office/drawing/2014/main" id="{E70E80A3-9BA8-B220-FC4C-B6C83DDC37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3559" y="1540850"/>
            <a:ext cx="928140" cy="26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eaLnBrk="1"/>
            <a:r>
              <a:rPr lang="en-ES" altLang="en-ES" sz="1266" b="1">
                <a:latin typeface="Calibri Light" panose="020F0302020204030204" pitchFamily="34" charset="0"/>
                <a:cs typeface="Calibri Light" panose="020F0302020204030204" pitchFamily="34" charset="0"/>
                <a:sym typeface="Calibri Light" panose="020F0302020204030204" pitchFamily="34" charset="0"/>
              </a:rPr>
              <a:t>Publications </a:t>
            </a:r>
          </a:p>
        </p:txBody>
      </p:sp>
      <p:sp>
        <p:nvSpPr>
          <p:cNvPr id="23" name="Phys. Rev. C 99, 054608…">
            <a:extLst>
              <a:ext uri="{FF2B5EF4-FFF2-40B4-BE49-F238E27FC236}">
                <a16:creationId xmlns:a16="http://schemas.microsoft.com/office/drawing/2014/main" id="{A5646260-70F7-8BF8-36C3-CCD0617A8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632" y="1938957"/>
            <a:ext cx="1703994" cy="41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eaLnBrk="1"/>
            <a:r>
              <a:rPr lang="en-ES" altLang="en-ES" sz="1125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rPr>
              <a:t>Phys. Rev. C </a:t>
            </a:r>
            <a:r>
              <a:rPr lang="en-ES" altLang="en-ES" sz="1125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rPr>
              <a:t>99</a:t>
            </a:r>
            <a:r>
              <a:rPr lang="en-ES" altLang="en-ES" sz="1125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rPr>
              <a:t>, 054608 </a:t>
            </a:r>
          </a:p>
          <a:p>
            <a:pPr algn="ctr" eaLnBrk="1"/>
            <a:r>
              <a:rPr lang="en-ES" altLang="en-ES" sz="1125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rPr>
              <a:t>Phys.Rev.D </a:t>
            </a:r>
            <a:r>
              <a:rPr lang="en-ES" altLang="en-ES" sz="1125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rPr>
              <a:t>105</a:t>
            </a:r>
            <a:r>
              <a:rPr lang="en-ES" altLang="en-ES" sz="1125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rPr>
              <a:t> 112002</a:t>
            </a:r>
          </a:p>
        </p:txBody>
      </p:sp>
      <p:sp>
        <p:nvSpPr>
          <p:cNvPr id="24" name="Nature 599, 565…">
            <a:extLst>
              <a:ext uri="{FF2B5EF4-FFF2-40B4-BE49-F238E27FC236}">
                <a16:creationId xmlns:a16="http://schemas.microsoft.com/office/drawing/2014/main" id="{233A67E5-9648-02EC-6427-82013A084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7312" y="3117167"/>
            <a:ext cx="1620636" cy="605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rtl="1" eaLnBrk="1"/>
            <a:endParaRPr lang="en-ES" altLang="en-ES" sz="1125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Neue" panose="02000503000000020004" pitchFamily="2" charset="0"/>
            </a:endParaRPr>
          </a:p>
          <a:p>
            <a:pPr algn="ctr" eaLnBrk="1"/>
            <a:r>
              <a:rPr lang="en-ES" altLang="en-ES" sz="1125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rPr>
              <a:t>Nature </a:t>
            </a:r>
            <a:r>
              <a:rPr lang="en-ES" altLang="en-ES" sz="1125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rPr>
              <a:t>599</a:t>
            </a:r>
            <a:r>
              <a:rPr lang="en-ES" altLang="en-ES" sz="1125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rPr>
              <a:t>, 565 </a:t>
            </a:r>
          </a:p>
          <a:p>
            <a:pPr algn="ctr" eaLnBrk="1">
              <a:lnSpc>
                <a:spcPct val="120000"/>
              </a:lnSpc>
            </a:pPr>
            <a:r>
              <a:rPr lang="en-ES" altLang="en-ES" sz="1125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rPr>
              <a:t>Phys.Rev.D </a:t>
            </a:r>
            <a:r>
              <a:rPr lang="en-ES" altLang="en-ES" sz="1125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rPr>
              <a:t>103</a:t>
            </a:r>
            <a:r>
              <a:rPr lang="en-ES" altLang="en-ES" sz="1125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rPr>
              <a:t> 113003</a:t>
            </a:r>
          </a:p>
        </p:txBody>
      </p:sp>
      <p:sp>
        <p:nvSpPr>
          <p:cNvPr id="25" name="Rectangle">
            <a:extLst>
              <a:ext uri="{FF2B5EF4-FFF2-40B4-BE49-F238E27FC236}">
                <a16:creationId xmlns:a16="http://schemas.microsoft.com/office/drawing/2014/main" id="{B2C9F1BA-296A-5D15-AFC2-D652FC5724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3543" y="3039443"/>
            <a:ext cx="7791152" cy="1035844"/>
          </a:xfrm>
          <a:prstGeom prst="rect">
            <a:avLst/>
          </a:prstGeom>
          <a:solidFill>
            <a:srgbClr val="B8D6A3">
              <a:alpha val="35294"/>
            </a:srgbClr>
          </a:solidFill>
          <a:ln w="25400">
            <a:solidFill>
              <a:srgbClr val="5A8A39">
                <a:alpha val="35294"/>
              </a:srgbClr>
            </a:solidFill>
            <a:miter lim="400000"/>
            <a:headEnd/>
            <a:tailEnd/>
          </a:ln>
        </p:spPr>
        <p:txBody>
          <a:bodyPr lIns="32146" rIns="32146" anchor="ctr"/>
          <a:lstStyle>
            <a:lvl1pPr algn="ctr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1pPr>
            <a:lvl2pPr algn="ctr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2pPr>
            <a:lvl3pPr algn="ctr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3pPr>
            <a:lvl4pPr algn="ctr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4pPr>
            <a:lvl5pPr algn="ctr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5pPr>
            <a:lvl6pPr marL="457200" indent="9144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6pPr>
            <a:lvl7pPr marL="914400" indent="9144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7pPr>
            <a:lvl8pPr marL="1371600" indent="9144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8pPr>
            <a:lvl9pPr marL="1828800" indent="9144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9pPr>
          </a:lstStyle>
          <a:p>
            <a:pPr algn="l" defTabSz="642915"/>
            <a:endParaRPr lang="en-ES" altLang="en-ES" sz="1125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6" name="Only effort with data already taken and expected exclusive measurements, best coverage">
            <a:extLst>
              <a:ext uri="{FF2B5EF4-FFF2-40B4-BE49-F238E27FC236}">
                <a16:creationId xmlns:a16="http://schemas.microsoft.com/office/drawing/2014/main" id="{2AF336F4-6ED2-A51B-499D-2FCD55FD0F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0430" y="3728638"/>
            <a:ext cx="5547994" cy="273601"/>
          </a:xfrm>
          <a:prstGeom prst="rect">
            <a:avLst/>
          </a:prstGeom>
          <a:noFill/>
          <a:ln w="12700">
            <a:solidFill>
              <a:srgbClr val="000000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45720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1pPr>
            <a:lvl2pPr algn="ctr" defTabSz="45720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2pPr>
            <a:lvl3pPr algn="ctr" defTabSz="45720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3pPr>
            <a:lvl4pPr algn="ctr" defTabSz="45720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4pPr>
            <a:lvl5pPr algn="ctr" defTabSz="45720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5pPr>
            <a:lvl6pPr marL="4572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6pPr>
            <a:lvl7pPr marL="9144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7pPr>
            <a:lvl8pPr marL="13716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8pPr>
            <a:lvl9pPr marL="18288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9pPr>
          </a:lstStyle>
          <a:p>
            <a:pPr algn="l">
              <a:lnSpc>
                <a:spcPct val="120000"/>
              </a:lnSpc>
              <a:spcBef>
                <a:spcPts val="844"/>
              </a:spcBef>
            </a:pPr>
            <a:r>
              <a:rPr lang="en-ES" altLang="en-ES" sz="1195">
                <a:latin typeface="Times Roman"/>
                <a:ea typeface="Times Roman"/>
                <a:cs typeface="Times Roman"/>
                <a:sym typeface="Times Roman"/>
              </a:rPr>
              <a:t>Only effort with data already taken and expected exclusive measurements, best coverage </a:t>
            </a:r>
          </a:p>
        </p:txBody>
      </p:sp>
    </p:spTree>
    <p:extLst>
      <p:ext uri="{BB962C8B-B14F-4D97-AF65-F5344CB8AC3E}">
        <p14:creationId xmlns:p14="http://schemas.microsoft.com/office/powerpoint/2010/main" val="42628361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0CCFF-55C3-B62F-4108-6ABA3ECB5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E384-2D2E-5247-BB5F-BCE4946B05CF}" type="slidenum">
              <a:rPr lang="en-GB" smtClean="0"/>
              <a:t>34</a:t>
            </a:fld>
            <a:endParaRPr lang="en-GB"/>
          </a:p>
        </p:txBody>
      </p:sp>
      <p:pic>
        <p:nvPicPr>
          <p:cNvPr id="27" name="Image" descr="Image">
            <a:extLst>
              <a:ext uri="{FF2B5EF4-FFF2-40B4-BE49-F238E27FC236}">
                <a16:creationId xmlns:a16="http://schemas.microsoft.com/office/drawing/2014/main" id="{26AB572D-3436-155F-D682-37DEAC939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03" t="35181" r="25404" b="36819"/>
          <a:stretch>
            <a:fillRect/>
          </a:stretch>
        </p:blipFill>
        <p:spPr bwMode="auto">
          <a:xfrm>
            <a:off x="2613422" y="1151930"/>
            <a:ext cx="6765355" cy="4954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8" name="arXiv:2203.06853v1 [hep-ex] A NF06 Contributed White Paper">
            <a:extLst>
              <a:ext uri="{FF2B5EF4-FFF2-40B4-BE49-F238E27FC236}">
                <a16:creationId xmlns:a16="http://schemas.microsoft.com/office/drawing/2014/main" id="{FD8713E2-6226-0FA8-D93E-47F5332187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7991" y="6208933"/>
            <a:ext cx="5818773" cy="342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eaLnBrk="1"/>
            <a:r>
              <a:rPr lang="en-ES" altLang="en-ES" sz="1758" u="sng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  <a:hlinkClick r:id="rId3"/>
              </a:rPr>
              <a:t>arXiv:2203.06853v1 [hep-ex] </a:t>
            </a:r>
            <a:r>
              <a:rPr lang="en-ES" altLang="en-ES" sz="1758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 NF06 Contributed White Paper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A7ACC99D-344F-E666-5330-F06D1803D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GB" sz="4400" dirty="0">
                <a:solidFill>
                  <a:srgbClr val="0070C0"/>
                </a:solidFill>
                <a:latin typeface="Canela Text" pitchFamily="2" charset="0"/>
                <a:cs typeface="Times New Roman" panose="02020603050405020304" pitchFamily="18" charset="0"/>
              </a:rPr>
              <a:t>e4nu and DUNE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93223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9EE4EEF9-F941-34C2-A5D0-C8BF296DBA5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586359"/>
                <a:ext cx="5775603" cy="503607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800" dirty="0">
                    <a:solidFill>
                      <a:schemeClr val="tx1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Large acceptance @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sSup>
                      <m:sSup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GB" sz="2800" dirty="0">
                  <a:solidFill>
                    <a:schemeClr val="tx1"/>
                  </a:solidFill>
                  <a:latin typeface="Canela Text" pitchFamily="2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800" dirty="0">
                    <a:solidFill>
                      <a:schemeClr val="tx1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~“2</a:t>
                </a:r>
                <a:r>
                  <a:rPr lang="el-G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π” </a:t>
                </a:r>
                <a:r>
                  <a:rPr lang="en-GB" sz="2800" dirty="0">
                    <a:solidFill>
                      <a:schemeClr val="tx1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coverage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800" dirty="0">
                    <a:solidFill>
                      <a:schemeClr val="tx1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Charged particle threshold comparable to neutrino tracking detectors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300 MeV/c for </a:t>
                </a:r>
                <a14:m>
                  <m:oMath xmlns:m="http://schemas.openxmlformats.org/officeDocument/2006/math">
                    <m:r>
                      <a:rPr lang="en-US" sz="24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</m:oMath>
                </a14:m>
                <a:endParaRPr lang="en-US" sz="2400" dirty="0">
                  <a:solidFill>
                    <a:schemeClr val="tx1"/>
                  </a:solidFill>
                  <a:latin typeface="Canela Text" pitchFamily="2" charset="0"/>
                  <a:cs typeface="Times New Roman" panose="02020603050405020304" pitchFamily="18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150 MeV/c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l-GR" sz="24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4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±</m:t>
                        </m:r>
                      </m:sup>
                    </m:sSup>
                  </m:oMath>
                </a14:m>
                <a:endParaRPr lang="en-GB" sz="2400" dirty="0">
                  <a:solidFill>
                    <a:schemeClr val="tx1"/>
                  </a:solidFill>
                  <a:latin typeface="Canela Text" pitchFamily="2" charset="0"/>
                  <a:cs typeface="Times New Roman" panose="02020603050405020304" pitchFamily="18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GB" sz="2400" b="1" dirty="0">
                    <a:solidFill>
                      <a:schemeClr val="tx1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Magnetic field </a:t>
                </a:r>
                <a:r>
                  <a:rPr lang="en-GB" sz="2400" dirty="0">
                    <a:solidFill>
                      <a:schemeClr val="tx1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disentangles charge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800" dirty="0">
                    <a:solidFill>
                      <a:schemeClr val="tx1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Beam energies of interest for </a:t>
                </a:r>
                <a14:m>
                  <m:oMath xmlns:m="http://schemas.openxmlformats.org/officeDocument/2006/math">
                    <m:r>
                      <a:rPr lang="en-GB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𝜈</m:t>
                    </m:r>
                  </m:oMath>
                </a14:m>
                <a:r>
                  <a:rPr lang="en-GB" sz="2800" dirty="0">
                    <a:solidFill>
                      <a:schemeClr val="tx1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:        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chemeClr val="tx1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1.1, 2.2 &amp; 4.4 GeV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800" dirty="0">
                    <a:solidFill>
                      <a:schemeClr val="tx1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Targets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Pre>
                      <m:sPrePr>
                        <m:ctrlPr>
                          <a:rPr lang="en-GB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sz="28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28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He</m:t>
                        </m:r>
                      </m:e>
                    </m:sPre>
                    <m:r>
                      <a:rPr lang="en-US" sz="28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GB" sz="2800" dirty="0">
                    <a:solidFill>
                      <a:schemeClr val="tx1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 C &amp; Fe</a:t>
                </a:r>
                <a:endParaRPr lang="en-US" b="1" dirty="0">
                  <a:latin typeface="Canela Text" pitchFamily="2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r>
                      <a:rPr lang="en-US" sz="28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10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M C(</a:t>
                </a:r>
                <a:r>
                  <a:rPr lang="en-US" sz="2800" dirty="0" err="1">
                    <a:solidFill>
                      <a:schemeClr val="tx1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e,e</a:t>
                </a:r>
                <a:r>
                  <a:rPr lang="en-US" sz="2800" dirty="0">
                    <a:solidFill>
                      <a:schemeClr val="tx1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’) events</a:t>
                </a:r>
              </a:p>
            </p:txBody>
          </p:sp>
        </mc:Choice>
        <mc:Fallback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9EE4EEF9-F941-34C2-A5D0-C8BF296DBA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586359"/>
                <a:ext cx="5775603" cy="5036073"/>
              </a:xfrm>
              <a:prstGeom prst="rect">
                <a:avLst/>
              </a:prstGeom>
              <a:blipFill>
                <a:blip r:embed="rId2"/>
                <a:stretch>
                  <a:fillRect l="-1978" t="-2764" r="-1319" b="-10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Slide Number Placeholder 9">
            <a:extLst>
              <a:ext uri="{FF2B5EF4-FFF2-40B4-BE49-F238E27FC236}">
                <a16:creationId xmlns:a16="http://schemas.microsoft.com/office/drawing/2014/main" id="{CF1D5D19-02BA-0E11-3183-D99DE971C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9543EE1-9B40-3649-8320-A6A195E9A087}" type="slidenum">
              <a:rPr lang="en-GB" smtClean="0"/>
              <a:t>35</a:t>
            </a:fld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FF42CB9-AAEE-AB16-CABF-DC7E515D7A07}"/>
              </a:ext>
            </a:extLst>
          </p:cNvPr>
          <p:cNvSpPr txBox="1">
            <a:spLocks/>
          </p:cNvSpPr>
          <p:nvPr/>
        </p:nvSpPr>
        <p:spPr>
          <a:xfrm>
            <a:off x="838200" y="127988"/>
            <a:ext cx="5448300" cy="10540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400" dirty="0">
                <a:solidFill>
                  <a:srgbClr val="0070C0"/>
                </a:solidFill>
                <a:latin typeface="Canela Text" pitchFamily="2" charset="0"/>
                <a:cs typeface="Times New Roman" panose="02020603050405020304" pitchFamily="18" charset="0"/>
              </a:rPr>
              <a:t>CLAS6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92EB0A-B7B8-5D0E-EBA2-F728DA8008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151"/>
          <a:stretch/>
        </p:blipFill>
        <p:spPr>
          <a:xfrm>
            <a:off x="6803756" y="-4821"/>
            <a:ext cx="4360092" cy="34338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A574D5-D17A-CE2C-6E05-A0D5627F89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389" t="14163" b="25646"/>
          <a:stretch/>
        </p:blipFill>
        <p:spPr>
          <a:xfrm>
            <a:off x="7036440" y="3371919"/>
            <a:ext cx="3894724" cy="348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7748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9F0C32-3B7A-F6BC-F9F6-731D3B68F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תיבת טקסט 20">
            <a:extLst>
              <a:ext uri="{FF2B5EF4-FFF2-40B4-BE49-F238E27FC236}">
                <a16:creationId xmlns:a16="http://schemas.microsoft.com/office/drawing/2014/main" id="{6E2F3E4D-7CEF-B99C-6878-B326944889B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-2786" y="0"/>
            <a:ext cx="12194786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400" dirty="0">
                <a:solidFill>
                  <a:srgbClr val="0070C0"/>
                </a:solidFill>
                <a:latin typeface="Canela Text" pitchFamily="2" charset="0"/>
                <a:cs typeface="Times New Roman" panose="02020603050405020304" pitchFamily="18" charset="0"/>
              </a:rPr>
              <a:t>CLAS12 – sub-systems in the FD and CD</a:t>
            </a:r>
          </a:p>
        </p:txBody>
      </p:sp>
      <p:sp>
        <p:nvSpPr>
          <p:cNvPr id="3" name="מציין מיקום של מספר שקופית 4">
            <a:extLst>
              <a:ext uri="{FF2B5EF4-FFF2-40B4-BE49-F238E27FC236}">
                <a16:creationId xmlns:a16="http://schemas.microsoft.com/office/drawing/2014/main" id="{821D7054-57EE-1D8B-BCF9-5C26C89306F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788629" y="18470"/>
            <a:ext cx="403371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en-US"/>
            </a:defPPr>
            <a:lvl1pPr marL="0" algn="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lnSpc>
                <a:spcPct val="90000"/>
              </a:lnSpc>
              <a:spcAft>
                <a:spcPts val="600"/>
              </a:spcAft>
            </a:pPr>
            <a:fld id="{B35B6D63-29FC-4C56-AF53-FCFF84A76B5C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ctr" rtl="0">
                <a:lnSpc>
                  <a:spcPct val="90000"/>
                </a:lnSpc>
                <a:spcAft>
                  <a:spcPts val="600"/>
                </a:spcAft>
              </a:pPr>
              <a:t>36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מציין מיקום תוכן 2">
            <a:extLst>
              <a:ext uri="{FF2B5EF4-FFF2-40B4-BE49-F238E27FC236}">
                <a16:creationId xmlns:a16="http://schemas.microsoft.com/office/drawing/2014/main" id="{97881DA3-DB4C-331C-F10E-01542C490F8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3912" y="1042332"/>
            <a:ext cx="5336788" cy="4773336"/>
          </a:xfrm>
          <a:prstGeom prst="rect">
            <a:avLst/>
          </a:prstGeom>
        </p:spPr>
        <p:txBody>
          <a:bodyPr vert="horz" lIns="91440" tIns="45720" rIns="91440" bIns="45720" rtlCol="1" anchor="t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>
                <a:solidFill>
                  <a:schemeClr val="accent5"/>
                </a:solidFill>
                <a:latin typeface="Canela Text" pitchFamily="2" charset="0"/>
                <a:cs typeface="Times New Roman" panose="02020603050405020304" pitchFamily="18" charset="0"/>
              </a:rPr>
              <a:t>Forward Detector (FD):</a:t>
            </a:r>
          </a:p>
          <a:p>
            <a:pPr algn="l" rtl="0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latin typeface="Canela Text" pitchFamily="2" charset="0"/>
                <a:cs typeface="Times New Roman" panose="02020603050405020304" pitchFamily="18" charset="0"/>
              </a:rPr>
              <a:t>High Threshold Cherenkov Counter (HTCC)</a:t>
            </a:r>
          </a:p>
          <a:p>
            <a:pPr algn="l" rtl="0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latin typeface="Canela Text" pitchFamily="2" charset="0"/>
                <a:cs typeface="Times New Roman" panose="02020603050405020304" pitchFamily="18" charset="0"/>
              </a:rPr>
              <a:t>Drift Chambers (DC)</a:t>
            </a:r>
          </a:p>
          <a:p>
            <a:pPr algn="l" rtl="0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latin typeface="Canela Text" pitchFamily="2" charset="0"/>
                <a:cs typeface="Times New Roman" panose="02020603050405020304" pitchFamily="18" charset="0"/>
              </a:rPr>
              <a:t>Low Threshold Cherenkov Counter (LTCC)</a:t>
            </a:r>
          </a:p>
          <a:p>
            <a:pPr algn="l" rtl="0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latin typeface="Canela Text" pitchFamily="2" charset="0"/>
                <a:cs typeface="Times New Roman" panose="02020603050405020304" pitchFamily="18" charset="0"/>
              </a:rPr>
              <a:t>Forward Time-Of-Flight detector (FTOF)</a:t>
            </a:r>
          </a:p>
          <a:p>
            <a:pPr algn="l" rtl="0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latin typeface="Canela Text" pitchFamily="2" charset="0"/>
                <a:cs typeface="Times New Roman" panose="02020603050405020304" pitchFamily="18" charset="0"/>
              </a:rPr>
              <a:t>Ring Imaging Cherenkov detector (RICH)</a:t>
            </a:r>
          </a:p>
          <a:p>
            <a:pPr algn="l" rtl="0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latin typeface="Canela Text" pitchFamily="2" charset="0"/>
                <a:cs typeface="Times New Roman" panose="02020603050405020304" pitchFamily="18" charset="0"/>
              </a:rPr>
              <a:t>Electromagnetic Calorimeters (EC &amp; PCAL)</a:t>
            </a:r>
          </a:p>
          <a:p>
            <a:pPr marL="0" indent="0" algn="l" rtl="0">
              <a:spcBef>
                <a:spcPts val="0"/>
              </a:spcBef>
              <a:spcAft>
                <a:spcPts val="600"/>
              </a:spcAft>
              <a:buNone/>
            </a:pPr>
            <a:endParaRPr lang="en-US" sz="1800" b="1" i="0" dirty="0">
              <a:effectLst/>
              <a:latin typeface="Canela Text" pitchFamily="2" charset="0"/>
              <a:cs typeface="Times New Roman" panose="02020603050405020304" pitchFamily="18" charset="0"/>
            </a:endParaRPr>
          </a:p>
          <a:p>
            <a:pPr mar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i="0" dirty="0">
                <a:solidFill>
                  <a:schemeClr val="accent6"/>
                </a:solidFill>
                <a:effectLst/>
                <a:latin typeface="Canela Text" pitchFamily="2" charset="0"/>
                <a:cs typeface="Times New Roman" panose="02020603050405020304" pitchFamily="18" charset="0"/>
              </a:rPr>
              <a:t>Central Detector (CD)</a:t>
            </a:r>
            <a:r>
              <a:rPr lang="en-US" sz="2000" b="1" dirty="0">
                <a:solidFill>
                  <a:schemeClr val="accent6"/>
                </a:solidFill>
                <a:latin typeface="Canela Text" pitchFamily="2" charset="0"/>
                <a:cs typeface="Times New Roman" panose="02020603050405020304" pitchFamily="18" charset="0"/>
              </a:rPr>
              <a:t>:</a:t>
            </a:r>
          </a:p>
          <a:p>
            <a:pPr algn="l" rtl="0">
              <a:spcBef>
                <a:spcPts val="0"/>
              </a:spcBef>
              <a:spcAft>
                <a:spcPts val="600"/>
              </a:spcAft>
            </a:pPr>
            <a:r>
              <a:rPr lang="en-US" sz="1800" i="0" dirty="0">
                <a:effectLst/>
                <a:latin typeface="Canela Text" pitchFamily="2" charset="0"/>
                <a:cs typeface="Times New Roman" panose="02020603050405020304" pitchFamily="18" charset="0"/>
              </a:rPr>
              <a:t>Central Vertex Tracker (CVT)</a:t>
            </a:r>
            <a:r>
              <a:rPr lang="en-US" sz="1800" dirty="0">
                <a:latin typeface="Canela Text" pitchFamily="2" charset="0"/>
                <a:cs typeface="Times New Roman" panose="02020603050405020304" pitchFamily="18" charset="0"/>
              </a:rPr>
              <a:t> </a:t>
            </a:r>
          </a:p>
          <a:p>
            <a:pPr algn="l" rtl="0">
              <a:spcBef>
                <a:spcPts val="0"/>
              </a:spcBef>
              <a:spcAft>
                <a:spcPts val="600"/>
              </a:spcAft>
            </a:pPr>
            <a:r>
              <a:rPr lang="en-US" sz="1800" i="0" dirty="0">
                <a:effectLst/>
                <a:latin typeface="Canela Text" pitchFamily="2" charset="0"/>
                <a:cs typeface="Times New Roman" panose="02020603050405020304" pitchFamily="18" charset="0"/>
              </a:rPr>
              <a:t>Central Time-Of-Flight (CTOF)</a:t>
            </a:r>
            <a:r>
              <a:rPr lang="en-US" sz="1800" dirty="0">
                <a:latin typeface="Canela Text" pitchFamily="2" charset="0"/>
                <a:cs typeface="Times New Roman" panose="02020603050405020304" pitchFamily="18" charset="0"/>
              </a:rPr>
              <a:t> </a:t>
            </a:r>
          </a:p>
          <a:p>
            <a:pPr algn="l" rtl="0">
              <a:spcBef>
                <a:spcPts val="0"/>
              </a:spcBef>
              <a:spcAft>
                <a:spcPts val="600"/>
              </a:spcAft>
            </a:pPr>
            <a:r>
              <a:rPr lang="en-US" sz="1800" i="0" dirty="0">
                <a:effectLst/>
                <a:latin typeface="Canela Text" pitchFamily="2" charset="0"/>
                <a:cs typeface="Times New Roman" panose="02020603050405020304" pitchFamily="18" charset="0"/>
              </a:rPr>
              <a:t>Central Neutron Detector (CND)</a:t>
            </a:r>
            <a:r>
              <a:rPr lang="en-US" sz="1800" dirty="0">
                <a:latin typeface="Canela Text" pitchFamily="2" charset="0"/>
                <a:cs typeface="Times New Roman" panose="02020603050405020304" pitchFamily="18" charset="0"/>
              </a:rPr>
              <a:t> </a:t>
            </a:r>
          </a:p>
          <a:p>
            <a:pPr algn="l" rtl="0">
              <a:spcBef>
                <a:spcPts val="0"/>
              </a:spcBef>
              <a:spcAft>
                <a:spcPts val="600"/>
              </a:spcAft>
            </a:pPr>
            <a:r>
              <a:rPr lang="en-US" sz="1800" i="0" dirty="0">
                <a:effectLst/>
                <a:latin typeface="Canela Text" pitchFamily="2" charset="0"/>
                <a:cs typeface="Times New Roman" panose="02020603050405020304" pitchFamily="18" charset="0"/>
              </a:rPr>
              <a:t>Back Angle Neutron Detector (BAND)</a:t>
            </a:r>
            <a:r>
              <a:rPr lang="en-US" sz="1800" dirty="0">
                <a:latin typeface="Canela Text" pitchFamily="2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F6AF5176-EF41-84D9-D14D-FFED957BC20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600698" y="5573245"/>
            <a:ext cx="6591300" cy="2169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90000"/>
              </a:lnSpc>
              <a:spcAft>
                <a:spcPts val="600"/>
              </a:spcAft>
            </a:pP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https://doi.org/10.1016/j.nima.2020.163419</a:t>
            </a:r>
            <a:endParaRPr 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4" descr="Communications Dept. Resources | Jefferson Lab">
            <a:extLst>
              <a:ext uri="{FF2B5EF4-FFF2-40B4-BE49-F238E27FC236}">
                <a16:creationId xmlns:a16="http://schemas.microsoft.com/office/drawing/2014/main" id="{BDC27583-4F3E-D777-1916-D228F31DE03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86" y="5956748"/>
            <a:ext cx="2266950" cy="70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59BC762D-13B2-E37D-91F0-0BB020A105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0700" y="1361059"/>
            <a:ext cx="6591300" cy="421110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E84D607-AFF9-F873-76F0-2DD10D054053}"/>
              </a:ext>
            </a:extLst>
          </p:cNvPr>
          <p:cNvSpPr/>
          <p:nvPr/>
        </p:nvSpPr>
        <p:spPr>
          <a:xfrm>
            <a:off x="9564635" y="1640270"/>
            <a:ext cx="1682105" cy="279355"/>
          </a:xfrm>
          <a:prstGeom prst="rect">
            <a:avLst/>
          </a:prstGeom>
          <a:solidFill>
            <a:schemeClr val="accent5">
              <a:alpha val="7777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8C9CCB-D8C5-B24E-320F-025B66C45251}"/>
              </a:ext>
            </a:extLst>
          </p:cNvPr>
          <p:cNvSpPr/>
          <p:nvPr/>
        </p:nvSpPr>
        <p:spPr>
          <a:xfrm>
            <a:off x="10381128" y="2111777"/>
            <a:ext cx="1682105" cy="279355"/>
          </a:xfrm>
          <a:prstGeom prst="rect">
            <a:avLst/>
          </a:prstGeom>
          <a:solidFill>
            <a:schemeClr val="accent6">
              <a:alpha val="7777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86711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9">
            <a:extLst>
              <a:ext uri="{FF2B5EF4-FFF2-40B4-BE49-F238E27FC236}">
                <a16:creationId xmlns:a16="http://schemas.microsoft.com/office/drawing/2014/main" id="{CF1D5D19-02BA-0E11-3183-D99DE971C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9543EE1-9B40-3649-8320-A6A195E9A087}" type="slidenum">
              <a:rPr lang="en-GB" smtClean="0"/>
              <a:t>37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CDB2D7-8B1C-7BE7-4F99-5A4B234B9438}"/>
              </a:ext>
            </a:extLst>
          </p:cNvPr>
          <p:cNvSpPr txBox="1"/>
          <p:nvPr/>
        </p:nvSpPr>
        <p:spPr>
          <a:xfrm>
            <a:off x="7288385" y="1967484"/>
            <a:ext cx="61036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B0F0">
                    <a:alpha val="53000"/>
                  </a:srgbClr>
                </a:solidFill>
                <a:latin typeface="Canela Text" pitchFamily="2" charset="0"/>
                <a:cs typeface="Times New Roman" panose="02020603050405020304" pitchFamily="18" charset="0"/>
              </a:rPr>
              <a:t>~50% of “4</a:t>
            </a:r>
            <a:r>
              <a:rPr lang="el-GR" dirty="0">
                <a:solidFill>
                  <a:srgbClr val="00B0F0">
                    <a:alpha val="53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π” </a:t>
            </a:r>
            <a:r>
              <a:rPr lang="en-GB" dirty="0">
                <a:solidFill>
                  <a:srgbClr val="00B0F0">
                    <a:alpha val="53000"/>
                  </a:srgbClr>
                </a:solidFill>
                <a:latin typeface="Canela Text" pitchFamily="2" charset="0"/>
                <a:cs typeface="Times New Roman" panose="02020603050405020304" pitchFamily="18" charset="0"/>
              </a:rPr>
              <a:t>coverage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4051A4-44C9-2726-0E6A-2F13C24D655A}"/>
              </a:ext>
            </a:extLst>
          </p:cNvPr>
          <p:cNvSpPr txBox="1"/>
          <p:nvPr/>
        </p:nvSpPr>
        <p:spPr>
          <a:xfrm>
            <a:off x="804334" y="2358355"/>
            <a:ext cx="529166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tx1"/>
                </a:solidFill>
                <a:latin typeface="Canela Text" pitchFamily="2" charset="0"/>
                <a:cs typeface="Times New Roman" panose="02020603050405020304" pitchFamily="18" charset="0"/>
              </a:rPr>
              <a:t>Not </a:t>
            </a:r>
            <a:r>
              <a:rPr lang="en-GB" sz="2400" b="1" dirty="0">
                <a:latin typeface="Canela Text" pitchFamily="2" charset="0"/>
                <a:cs typeface="Times New Roman" panose="02020603050405020304" pitchFamily="18" charset="0"/>
              </a:rPr>
              <a:t>full “4</a:t>
            </a:r>
            <a:r>
              <a:rPr lang="el-GR" sz="2400" b="1" dirty="0">
                <a:cs typeface="Times New Roman" panose="02020603050405020304" pitchFamily="18" charset="0"/>
              </a:rPr>
              <a:t>π” </a:t>
            </a:r>
            <a:r>
              <a:rPr lang="en-GB" sz="2400" b="1" dirty="0">
                <a:latin typeface="Canela Text" pitchFamily="2" charset="0"/>
                <a:cs typeface="Times New Roman" panose="02020603050405020304" pitchFamily="18" charset="0"/>
              </a:rPr>
              <a:t>coverage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Canela Text" pitchFamily="2" charset="0"/>
                <a:cs typeface="Times New Roman" panose="02020603050405020304" pitchFamily="18" charset="0"/>
              </a:rPr>
              <a:t>Gaps between the sectors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Canela Text" pitchFamily="2" charset="0"/>
                <a:cs typeface="Times New Roman" panose="02020603050405020304" pitchFamily="18" charset="0"/>
              </a:rPr>
              <a:t>Gaps within a sector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00B0F0"/>
                </a:solidFill>
                <a:latin typeface="Canela Text" pitchFamily="2" charset="0"/>
                <a:cs typeface="Times New Roman" panose="02020603050405020304" pitchFamily="18" charset="0"/>
              </a:rPr>
              <a:t>“Data driven” background subtraction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Canela Text" pitchFamily="2" charset="0"/>
                <a:cs typeface="Times New Roman" panose="02020603050405020304" pitchFamily="18" charset="0"/>
              </a:rPr>
              <a:t>Multi-particle correction</a:t>
            </a:r>
          </a:p>
          <a:p>
            <a:pPr lvl="1"/>
            <a:endParaRPr lang="en-GB" sz="2400" dirty="0">
              <a:latin typeface="Canela Text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2CD5FFB-9915-A0F5-9B8C-99DFCC8F473E}"/>
              </a:ext>
            </a:extLst>
          </p:cNvPr>
          <p:cNvGrpSpPr/>
          <p:nvPr/>
        </p:nvGrpSpPr>
        <p:grpSpPr>
          <a:xfrm>
            <a:off x="5520266" y="1049803"/>
            <a:ext cx="6096000" cy="5300835"/>
            <a:chOff x="5520266" y="1049803"/>
            <a:chExt cx="6096000" cy="530083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E723D6D-C8B7-D57B-913A-1E396D410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20266" y="1750311"/>
              <a:ext cx="6096000" cy="4600327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F791705-900F-B8CE-33C6-300FEFA53F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7732" t="27964" b="15303"/>
            <a:stretch/>
          </p:blipFill>
          <p:spPr>
            <a:xfrm>
              <a:off x="10017759" y="1049803"/>
              <a:ext cx="1322085" cy="1467044"/>
            </a:xfrm>
            <a:prstGeom prst="rect">
              <a:avLst/>
            </a:prstGeom>
          </p:spPr>
        </p:pic>
        <p:sp>
          <p:nvSpPr>
            <p:cNvPr id="10" name="Explosion 1 9">
              <a:extLst>
                <a:ext uri="{FF2B5EF4-FFF2-40B4-BE49-F238E27FC236}">
                  <a16:creationId xmlns:a16="http://schemas.microsoft.com/office/drawing/2014/main" id="{282F6CB7-6D38-9907-DF7D-AC56EBF41E40}"/>
                </a:ext>
              </a:extLst>
            </p:cNvPr>
            <p:cNvSpPr/>
            <p:nvPr/>
          </p:nvSpPr>
          <p:spPr>
            <a:xfrm>
              <a:off x="7581233" y="3660321"/>
              <a:ext cx="301233" cy="353263"/>
            </a:xfrm>
            <a:prstGeom prst="irregularSeal1">
              <a:avLst/>
            </a:prstGeom>
            <a:solidFill>
              <a:srgbClr val="76D6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Explosion 1 10">
              <a:extLst>
                <a:ext uri="{FF2B5EF4-FFF2-40B4-BE49-F238E27FC236}">
                  <a16:creationId xmlns:a16="http://schemas.microsoft.com/office/drawing/2014/main" id="{E59DB901-8351-DB11-EA0A-9C2FCBD5AC9D}"/>
                </a:ext>
              </a:extLst>
            </p:cNvPr>
            <p:cNvSpPr/>
            <p:nvPr/>
          </p:nvSpPr>
          <p:spPr>
            <a:xfrm>
              <a:off x="9426064" y="3091937"/>
              <a:ext cx="301233" cy="353263"/>
            </a:xfrm>
            <a:prstGeom prst="irregularSeal1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Explosion 1 11">
              <a:extLst>
                <a:ext uri="{FF2B5EF4-FFF2-40B4-BE49-F238E27FC236}">
                  <a16:creationId xmlns:a16="http://schemas.microsoft.com/office/drawing/2014/main" id="{19D046E8-5AD0-7DF3-4C74-07B83BE9DD01}"/>
                </a:ext>
              </a:extLst>
            </p:cNvPr>
            <p:cNvSpPr/>
            <p:nvPr/>
          </p:nvSpPr>
          <p:spPr>
            <a:xfrm>
              <a:off x="10598753" y="4383835"/>
              <a:ext cx="301233" cy="353263"/>
            </a:xfrm>
            <a:prstGeom prst="irregularSeal1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81C72FD-1402-2EEC-3CC9-E6032E99B55C}"/>
                    </a:ext>
                  </a:extLst>
                </p:cNvPr>
                <p:cNvSpPr txBox="1"/>
                <p:nvPr/>
              </p:nvSpPr>
              <p:spPr>
                <a:xfrm flipH="1">
                  <a:off x="7236005" y="3216412"/>
                  <a:ext cx="951261" cy="44390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n-GB" sz="2800" dirty="0">
                    <a:solidFill>
                      <a:srgbClr val="00B0F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81C72FD-1402-2EEC-3CC9-E6032E99B5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7236005" y="3216412"/>
                  <a:ext cx="951261" cy="443909"/>
                </a:xfrm>
                <a:prstGeom prst="rect">
                  <a:avLst/>
                </a:prstGeom>
                <a:blipFill>
                  <a:blip r:embed="rId4"/>
                  <a:stretch>
                    <a:fillRect b="-2285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89D1FE71-8BCE-743A-A7AE-58AC27E8AF0B}"/>
                    </a:ext>
                  </a:extLst>
                </p:cNvPr>
                <p:cNvSpPr txBox="1"/>
                <p:nvPr/>
              </p:nvSpPr>
              <p:spPr>
                <a:xfrm>
                  <a:off x="9303720" y="2709350"/>
                  <a:ext cx="475206" cy="38049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2400" b="1" i="1" smtClean="0">
                                <a:solidFill>
                                  <a:srgbClr val="FF93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400" b="1" i="1" smtClean="0">
                                <a:solidFill>
                                  <a:srgbClr val="FF93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sz="2400" b="1" i="1" smtClean="0">
                                <a:solidFill>
                                  <a:srgbClr val="FF93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GB" sz="2400" b="1" dirty="0">
                    <a:solidFill>
                      <a:srgbClr val="FF9300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89D1FE71-8BCE-743A-A7AE-58AC27E8AF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03720" y="2709350"/>
                  <a:ext cx="475206" cy="380494"/>
                </a:xfrm>
                <a:prstGeom prst="rect">
                  <a:avLst/>
                </a:prstGeom>
                <a:blipFill>
                  <a:blip r:embed="rId5"/>
                  <a:stretch>
                    <a:fillRect l="-526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998F4CE-5359-EF41-97F2-C9EE69258D58}"/>
                    </a:ext>
                  </a:extLst>
                </p:cNvPr>
                <p:cNvSpPr txBox="1"/>
                <p:nvPr/>
              </p:nvSpPr>
              <p:spPr>
                <a:xfrm>
                  <a:off x="10881572" y="4058987"/>
                  <a:ext cx="475206" cy="38049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GB" sz="24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998F4CE-5359-EF41-97F2-C9EE69258D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81572" y="4058987"/>
                  <a:ext cx="475206" cy="380494"/>
                </a:xfrm>
                <a:prstGeom prst="rect">
                  <a:avLst/>
                </a:prstGeom>
                <a:blipFill>
                  <a:blip r:embed="rId6"/>
                  <a:stretch>
                    <a:fillRect l="-769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158D49B2-92D2-D1BF-8B0F-69BDBDC49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334" y="-195888"/>
            <a:ext cx="10268292" cy="1325563"/>
          </a:xfrm>
        </p:spPr>
        <p:txBody>
          <a:bodyPr>
            <a:normAutofit/>
          </a:bodyPr>
          <a:lstStyle/>
          <a:p>
            <a:pPr algn="ctr"/>
            <a:br>
              <a:rPr lang="en-ES" altLang="en-ES" sz="4400" dirty="0">
                <a:solidFill>
                  <a:srgbClr val="0070C0"/>
                </a:solidFill>
                <a:latin typeface="Canela Text" pitchFamily="2" charset="0"/>
                <a:cs typeface="Times New Roman" panose="02020603050405020304" pitchFamily="18" charset="0"/>
                <a:sym typeface="Times New Roman" panose="02020603050405020304" pitchFamily="18" charset="0"/>
              </a:rPr>
            </a:br>
            <a:r>
              <a:rPr lang="en-ES" altLang="en-ES" sz="4400" dirty="0">
                <a:solidFill>
                  <a:srgbClr val="0070C0"/>
                </a:solidFill>
                <a:latin typeface="Canela Text" pitchFamily="2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Generalizing Background Subtraction</a:t>
            </a:r>
            <a:endParaRPr lang="en-GB" sz="4400" dirty="0">
              <a:solidFill>
                <a:srgbClr val="0070C0"/>
              </a:solidFill>
              <a:latin typeface="Canela Text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6147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0CCFF-55C3-B62F-4108-6ABA3ECB5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E384-2D2E-5247-BB5F-BCE4946B05CF}" type="slidenum">
              <a:rPr lang="en-GB" smtClean="0"/>
              <a:t>38</a:t>
            </a:fld>
            <a:endParaRPr lang="en-GB"/>
          </a:p>
        </p:txBody>
      </p:sp>
      <p:grpSp>
        <p:nvGrpSpPr>
          <p:cNvPr id="19" name="Group">
            <a:extLst>
              <a:ext uri="{FF2B5EF4-FFF2-40B4-BE49-F238E27FC236}">
                <a16:creationId xmlns:a16="http://schemas.microsoft.com/office/drawing/2014/main" id="{6906CE2B-F65F-FD91-C1CD-2965F80E2147}"/>
              </a:ext>
            </a:extLst>
          </p:cNvPr>
          <p:cNvGrpSpPr>
            <a:grpSpLocks/>
          </p:cNvGrpSpPr>
          <p:nvPr/>
        </p:nvGrpSpPr>
        <p:grpSpPr bwMode="auto">
          <a:xfrm>
            <a:off x="7026920" y="2061316"/>
            <a:ext cx="3506019" cy="3037210"/>
            <a:chOff x="0" y="0"/>
            <a:chExt cx="4987759" cy="4319570"/>
          </a:xfrm>
        </p:grpSpPr>
        <p:sp>
          <p:nvSpPr>
            <p:cNvPr id="20" name="Rectangle">
              <a:extLst>
                <a:ext uri="{FF2B5EF4-FFF2-40B4-BE49-F238E27FC236}">
                  <a16:creationId xmlns:a16="http://schemas.microsoft.com/office/drawing/2014/main" id="{F40FE0BC-DB5A-0F7A-ABD8-1F91D10FD8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6778" y="713326"/>
              <a:ext cx="217385" cy="602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35719" tIns="35719" rIns="35719" bIns="35719" anchor="ctr"/>
            <a:lstStyle/>
            <a:p>
              <a:pPr algn="ctr" eaLnBrk="1"/>
              <a:endParaRPr lang="en-ES" altLang="en-ES" sz="1687">
                <a:solidFill>
                  <a:srgbClr val="FFFFFF"/>
                </a:solidFill>
              </a:endParaRPr>
            </a:p>
          </p:txBody>
        </p:sp>
        <p:pic>
          <p:nvPicPr>
            <p:cNvPr id="21" name="Image" descr="Image">
              <a:extLst>
                <a:ext uri="{FF2B5EF4-FFF2-40B4-BE49-F238E27FC236}">
                  <a16:creationId xmlns:a16="http://schemas.microsoft.com/office/drawing/2014/main" id="{E969CFB1-74CE-5937-84F4-214116923C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70" y="0"/>
              <a:ext cx="4948590" cy="4319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sp>
          <p:nvSpPr>
            <p:cNvPr id="22" name="Rectangle">
              <a:extLst>
                <a:ext uri="{FF2B5EF4-FFF2-40B4-BE49-F238E27FC236}">
                  <a16:creationId xmlns:a16="http://schemas.microsoft.com/office/drawing/2014/main" id="{980270D5-8A2E-C821-7ABB-0E1610AC04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3288" y="0"/>
              <a:ext cx="2078149" cy="9308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35719" tIns="35719" rIns="35719" bIns="35719" anchor="ctr"/>
            <a:lstStyle/>
            <a:p>
              <a:pPr algn="ctr" eaLnBrk="1"/>
              <a:endParaRPr lang="en-ES" altLang="en-ES" sz="1687">
                <a:solidFill>
                  <a:srgbClr val="FFFFFF"/>
                </a:solidFill>
              </a:endParaRPr>
            </a:p>
          </p:txBody>
        </p:sp>
        <p:sp>
          <p:nvSpPr>
            <p:cNvPr id="23" name="Rectangle">
              <a:extLst>
                <a:ext uri="{FF2B5EF4-FFF2-40B4-BE49-F238E27FC236}">
                  <a16:creationId xmlns:a16="http://schemas.microsoft.com/office/drawing/2014/main" id="{164C7890-B0FE-1B33-F828-58AF279B91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678023"/>
              <a:ext cx="1427794" cy="14089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35719" tIns="35719" rIns="35719" bIns="35719" anchor="ctr"/>
            <a:lstStyle/>
            <a:p>
              <a:pPr algn="ctr" eaLnBrk="1"/>
              <a:endParaRPr lang="en-ES" altLang="en-ES" sz="1687">
                <a:solidFill>
                  <a:srgbClr val="FFFFFF"/>
                </a:solidFill>
              </a:endParaRPr>
            </a:p>
          </p:txBody>
        </p:sp>
        <p:sp>
          <p:nvSpPr>
            <p:cNvPr id="24" name="Rectangle">
              <a:extLst>
                <a:ext uri="{FF2B5EF4-FFF2-40B4-BE49-F238E27FC236}">
                  <a16:creationId xmlns:a16="http://schemas.microsoft.com/office/drawing/2014/main" id="{3CC0956B-1656-6BC1-48BE-CACC41270A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492" y="796470"/>
              <a:ext cx="1528513" cy="42946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35719" tIns="35719" rIns="35719" bIns="35719" anchor="ctr"/>
            <a:lstStyle/>
            <a:p>
              <a:pPr algn="ctr" eaLnBrk="1"/>
              <a:endParaRPr lang="en-ES" altLang="en-ES" sz="1687"/>
            </a:p>
          </p:txBody>
        </p:sp>
        <p:sp>
          <p:nvSpPr>
            <p:cNvPr id="25" name="Rectangle">
              <a:extLst>
                <a:ext uri="{FF2B5EF4-FFF2-40B4-BE49-F238E27FC236}">
                  <a16:creationId xmlns:a16="http://schemas.microsoft.com/office/drawing/2014/main" id="{9F02F2CB-FEC6-6341-E3D5-92E76D7236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1866" y="267731"/>
              <a:ext cx="489111" cy="42946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35719" tIns="35719" rIns="35719" bIns="35719" anchor="ctr"/>
            <a:lstStyle/>
            <a:p>
              <a:pPr algn="ctr" eaLnBrk="1"/>
              <a:endParaRPr lang="en-ES" altLang="en-ES" sz="1687"/>
            </a:p>
          </p:txBody>
        </p:sp>
        <p:pic>
          <p:nvPicPr>
            <p:cNvPr id="26" name="Image" descr="Image">
              <a:extLst>
                <a:ext uri="{FF2B5EF4-FFF2-40B4-BE49-F238E27FC236}">
                  <a16:creationId xmlns:a16="http://schemas.microsoft.com/office/drawing/2014/main" id="{BF338A88-12F6-F706-46A4-DC47F797AA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387" y="790604"/>
              <a:ext cx="152723" cy="441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7" name="Image" descr="Image">
              <a:extLst>
                <a:ext uri="{FF2B5EF4-FFF2-40B4-BE49-F238E27FC236}">
                  <a16:creationId xmlns:a16="http://schemas.microsoft.com/office/drawing/2014/main" id="{9FBCCF57-3731-5793-D347-E6FAD03A75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6957" y="383009"/>
              <a:ext cx="152723" cy="441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sp>
          <p:nvSpPr>
            <p:cNvPr id="28" name="‘">
              <a:extLst>
                <a:ext uri="{FF2B5EF4-FFF2-40B4-BE49-F238E27FC236}">
                  <a16:creationId xmlns:a16="http://schemas.microsoft.com/office/drawing/2014/main" id="{EAD82F10-DD47-7FD8-2D16-AB722C78BD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2171" y="13729"/>
              <a:ext cx="348500" cy="937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35719" tIns="35719" rIns="35719" bIns="35719" anchor="ctr"/>
            <a:lstStyle/>
            <a:p>
              <a:pPr algn="ctr" eaLnBrk="1"/>
              <a:r>
                <a:rPr lang="en-ES" altLang="en-ES" sz="3516">
                  <a:latin typeface="Times Roman"/>
                  <a:ea typeface="Times Roman"/>
                  <a:cs typeface="Times Roman"/>
                  <a:sym typeface="Times Roman"/>
                </a:rPr>
                <a:t>‘</a:t>
              </a:r>
            </a:p>
          </p:txBody>
        </p:sp>
        <p:sp>
          <p:nvSpPr>
            <p:cNvPr id="29" name="Rectangle">
              <a:extLst>
                <a:ext uri="{FF2B5EF4-FFF2-40B4-BE49-F238E27FC236}">
                  <a16:creationId xmlns:a16="http://schemas.microsoft.com/office/drawing/2014/main" id="{C0C5C65F-8F1E-37CF-9A7B-0FBA6E2377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9442" y="3297146"/>
              <a:ext cx="489110" cy="90518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35719" tIns="35719" rIns="35719" bIns="35719" anchor="ctr"/>
            <a:lstStyle/>
            <a:p>
              <a:pPr algn="ctr" eaLnBrk="1"/>
              <a:endParaRPr lang="en-ES" altLang="en-ES" sz="1687">
                <a:solidFill>
                  <a:srgbClr val="FFFFFF"/>
                </a:solidFill>
              </a:endParaRPr>
            </a:p>
          </p:txBody>
        </p:sp>
      </p:grpSp>
      <p:sp>
        <p:nvSpPr>
          <p:cNvPr id="44" name="Using measured (e,e’pπ) events…">
            <a:extLst>
              <a:ext uri="{FF2B5EF4-FFF2-40B4-BE49-F238E27FC236}">
                <a16:creationId xmlns:a16="http://schemas.microsoft.com/office/drawing/2014/main" id="{FBD59EA7-95EA-ED53-C19C-20FF773525FC}"/>
              </a:ext>
            </a:extLst>
          </p:cNvPr>
          <p:cNvSpPr txBox="1"/>
          <p:nvPr/>
        </p:nvSpPr>
        <p:spPr>
          <a:xfrm>
            <a:off x="1463550" y="2304985"/>
            <a:ext cx="4911328" cy="2843856"/>
          </a:xfrm>
          <a:prstGeom prst="rect">
            <a:avLst/>
          </a:prstGeom>
          <a:ln w="12700">
            <a:miter lim="400000"/>
          </a:ln>
        </p:spPr>
        <p:txBody>
          <a:bodyPr lIns="35719" tIns="35719" rIns="35719" bIns="35719" anchor="ctr">
            <a:spAutoFit/>
          </a:bodyPr>
          <a:lstStyle/>
          <a:p>
            <a:pPr marL="195330" indent="-195330" defTabSz="321457">
              <a:lnSpc>
                <a:spcPct val="120000"/>
              </a:lnSpc>
              <a:spcBef>
                <a:spcPts val="1266"/>
              </a:spcBef>
              <a:buSzPct val="75000"/>
              <a:buFontTx/>
              <a:buChar char="-"/>
              <a:defRPr sz="3300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sz="2320" kern="0" dirty="0">
                <a:latin typeface="Canela Text" pitchFamily="2" charset="0"/>
                <a:ea typeface="Times Roman"/>
                <a:cs typeface="Times Roman"/>
                <a:sym typeface="Times Roman"/>
              </a:rPr>
              <a:t>Using measured (e,e’</a:t>
            </a:r>
            <a:r>
              <a:rPr lang="en-US" sz="2320" kern="0" dirty="0">
                <a:latin typeface="Canela Text" pitchFamily="2" charset="0"/>
                <a:ea typeface="Times Roman"/>
                <a:cs typeface="Times Roman"/>
                <a:sym typeface="Times Roman"/>
              </a:rPr>
              <a:t>1</a:t>
            </a:r>
            <a:r>
              <a:rPr sz="2320" kern="0" dirty="0">
                <a:latin typeface="Canela Text" pitchFamily="2" charset="0"/>
                <a:ea typeface="Times Roman"/>
                <a:cs typeface="Times Roman"/>
                <a:sym typeface="Times Roman"/>
              </a:rPr>
              <a:t>p</a:t>
            </a:r>
            <a:r>
              <a:rPr lang="en-US" sz="2320" kern="0" dirty="0">
                <a:latin typeface="Canela Text" pitchFamily="2" charset="0"/>
                <a:ea typeface="Times Roman"/>
                <a:cs typeface="Times Roman"/>
                <a:sym typeface="Times Roman"/>
              </a:rPr>
              <a:t>1</a:t>
            </a:r>
            <a:r>
              <a:rPr sz="2320" kern="0" dirty="0">
                <a:latin typeface="Canela Text" pitchFamily="2" charset="0"/>
                <a:ea typeface="Times Roman"/>
                <a:cs typeface="Times Roman"/>
                <a:sym typeface="Times Roman"/>
              </a:rPr>
              <a:t>π) events</a:t>
            </a:r>
          </a:p>
          <a:p>
            <a:pPr marL="277242" indent="-277242" defTabSz="321457">
              <a:lnSpc>
                <a:spcPct val="120000"/>
              </a:lnSpc>
              <a:spcBef>
                <a:spcPts val="1266"/>
              </a:spcBef>
              <a:buSzPct val="75000"/>
              <a:buFontTx/>
              <a:buChar char="-"/>
              <a:defRPr sz="3300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sz="2320" kern="0" dirty="0">
                <a:latin typeface="Canela Text" pitchFamily="2" charset="0"/>
                <a:ea typeface="Times Roman"/>
                <a:cs typeface="Times Roman"/>
                <a:sym typeface="Times Roman"/>
              </a:rPr>
              <a:t>Rotate p,π around </a:t>
            </a:r>
            <a:r>
              <a:rPr sz="2320" b="1" kern="0" dirty="0">
                <a:latin typeface="Canela Text" pitchFamily="2" charset="0"/>
                <a:ea typeface="Times Roman"/>
                <a:cs typeface="Times Roman"/>
                <a:sym typeface="Times Roman"/>
              </a:rPr>
              <a:t>q</a:t>
            </a:r>
            <a:r>
              <a:rPr sz="2320" kern="0" dirty="0">
                <a:latin typeface="Canela Text" pitchFamily="2" charset="0"/>
                <a:ea typeface="Times Roman"/>
                <a:cs typeface="Times Roman"/>
                <a:sym typeface="Times Roman"/>
              </a:rPr>
              <a:t> </a:t>
            </a:r>
          </a:p>
          <a:p>
            <a:pPr marL="277242" indent="-277242" defTabSz="321457">
              <a:lnSpc>
                <a:spcPct val="120000"/>
              </a:lnSpc>
              <a:spcBef>
                <a:spcPts val="1266"/>
              </a:spcBef>
              <a:buSzPct val="75000"/>
              <a:buFontTx/>
              <a:buChar char="-"/>
              <a:defRPr sz="3300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sz="2320" kern="0" dirty="0">
                <a:latin typeface="Canela Text" pitchFamily="2" charset="0"/>
                <a:ea typeface="Times Roman"/>
                <a:cs typeface="Times Roman"/>
                <a:sym typeface="Times Roman"/>
              </a:rPr>
              <a:t>Determine event acceptance </a:t>
            </a:r>
          </a:p>
          <a:p>
            <a:pPr marL="277242" indent="-277242" defTabSz="321457">
              <a:lnSpc>
                <a:spcPct val="120000"/>
              </a:lnSpc>
              <a:spcBef>
                <a:spcPts val="1266"/>
              </a:spcBef>
              <a:buSzPct val="75000"/>
              <a:buFontTx/>
              <a:buChar char="-"/>
              <a:defRPr sz="3300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sz="2320" kern="0" dirty="0">
                <a:latin typeface="Canela Text" pitchFamily="2" charset="0"/>
                <a:ea typeface="Times Roman"/>
                <a:cs typeface="Times Roman"/>
                <a:sym typeface="Times Roman"/>
              </a:rPr>
              <a:t>Subtract (e,e’</a:t>
            </a:r>
            <a:r>
              <a:rPr lang="en-US" sz="2320" kern="0" dirty="0">
                <a:latin typeface="Canela Text" pitchFamily="2" charset="0"/>
                <a:ea typeface="Times Roman"/>
                <a:cs typeface="Times Roman"/>
                <a:sym typeface="Times Roman"/>
              </a:rPr>
              <a:t>1</a:t>
            </a:r>
            <a:r>
              <a:rPr sz="2320" kern="0" dirty="0">
                <a:latin typeface="Canela Text" pitchFamily="2" charset="0"/>
                <a:ea typeface="Times Roman"/>
                <a:cs typeface="Times Roman"/>
                <a:sym typeface="Times Roman"/>
              </a:rPr>
              <a:t>p</a:t>
            </a:r>
            <a:r>
              <a:rPr lang="en-US" sz="2320" kern="0" dirty="0">
                <a:latin typeface="Canela Text" pitchFamily="2" charset="0"/>
                <a:ea typeface="Times Roman"/>
                <a:cs typeface="Times Roman"/>
                <a:sym typeface="Times Roman"/>
              </a:rPr>
              <a:t>1</a:t>
            </a:r>
            <a:r>
              <a:rPr sz="2320" kern="0" dirty="0">
                <a:latin typeface="Canela Text" pitchFamily="2" charset="0"/>
                <a:ea typeface="Times Roman"/>
                <a:cs typeface="Times Roman"/>
                <a:sym typeface="Times Roman"/>
              </a:rPr>
              <a:t>π)  contribution </a:t>
            </a:r>
          </a:p>
          <a:p>
            <a:pPr marL="277242" indent="-277242" defTabSz="321457">
              <a:lnSpc>
                <a:spcPct val="120000"/>
              </a:lnSpc>
              <a:spcBef>
                <a:spcPts val="1266"/>
              </a:spcBef>
              <a:buSzPct val="75000"/>
              <a:buFontTx/>
              <a:buChar char="-"/>
              <a:defRPr sz="3300">
                <a:latin typeface="Times Roman"/>
                <a:ea typeface="Times Roman"/>
                <a:cs typeface="Times Roman"/>
                <a:sym typeface="Times Roman"/>
              </a:defRPr>
            </a:pPr>
            <a:endParaRPr sz="2320" kern="0" dirty="0">
              <a:latin typeface="Canela Text" pitchFamily="2" charset="0"/>
              <a:ea typeface="Times Roman"/>
              <a:cs typeface="Times Roman"/>
              <a:sym typeface="Times Roman"/>
            </a:endParaRPr>
          </a:p>
        </p:txBody>
      </p:sp>
      <p:sp>
        <p:nvSpPr>
          <p:cNvPr id="47" name="Julia…">
            <a:extLst>
              <a:ext uri="{FF2B5EF4-FFF2-40B4-BE49-F238E27FC236}">
                <a16:creationId xmlns:a16="http://schemas.microsoft.com/office/drawing/2014/main" id="{5297ED83-18B3-B2F5-B615-F70953472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1621" y="6002616"/>
            <a:ext cx="774252" cy="46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eaLnBrk="1"/>
            <a:r>
              <a:rPr lang="en-ES" altLang="en-ES" sz="1266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Julia</a:t>
            </a:r>
          </a:p>
          <a:p>
            <a:pPr algn="ctr" eaLnBrk="1"/>
            <a:r>
              <a:rPr lang="en-ES" altLang="en-ES" sz="1266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Tena Vidal</a:t>
            </a: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69164EA0-B0DB-2D3F-D7FC-F23BDA07C703}"/>
              </a:ext>
            </a:extLst>
          </p:cNvPr>
          <p:cNvSpPr txBox="1">
            <a:spLocks/>
          </p:cNvSpPr>
          <p:nvPr/>
        </p:nvSpPr>
        <p:spPr>
          <a:xfrm>
            <a:off x="420028" y="-144058"/>
            <a:ext cx="1135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ES" altLang="en-ES">
                <a:solidFill>
                  <a:srgbClr val="0070C0"/>
                </a:solidFill>
                <a:latin typeface="Canela Text" pitchFamily="2" charset="0"/>
                <a:cs typeface="Times New Roman" panose="02020603050405020304" pitchFamily="18" charset="0"/>
                <a:sym typeface="Times New Roman" panose="02020603050405020304" pitchFamily="18" charset="0"/>
              </a:rPr>
            </a:br>
            <a:r>
              <a:rPr lang="en-ES" altLang="en-ES">
                <a:solidFill>
                  <a:srgbClr val="0070C0"/>
                </a:solidFill>
                <a:latin typeface="Canela Text" pitchFamily="2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Data Driven Background Subtraction</a:t>
            </a:r>
            <a:endParaRPr lang="en-GB" dirty="0">
              <a:solidFill>
                <a:srgbClr val="0070C0"/>
              </a:solidFill>
              <a:latin typeface="Canela Text" pitchFamily="2" charset="0"/>
              <a:cs typeface="Times New Roman" panose="02020603050405020304" pitchFamily="18" charset="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909FF849-DAB0-3E41-018B-71632AE38A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3128" t="15683" r="1"/>
          <a:stretch/>
        </p:blipFill>
        <p:spPr>
          <a:xfrm>
            <a:off x="2134491" y="5129903"/>
            <a:ext cx="1243363" cy="136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1742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0CCFF-55C3-B62F-4108-6ABA3ECB5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E384-2D2E-5247-BB5F-BCE4946B05CF}" type="slidenum">
              <a:rPr lang="en-GB" smtClean="0"/>
              <a:t>39</a:t>
            </a:fld>
            <a:endParaRPr lang="en-GB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A7ACC99D-344F-E666-5330-F06D1803D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ES" altLang="en-ES" dirty="0">
                <a:solidFill>
                  <a:srgbClr val="0070C0"/>
                </a:solidFill>
                <a:latin typeface="Canela Text" pitchFamily="2" charset="0"/>
                <a:cs typeface="Times New Roman" panose="02020603050405020304" pitchFamily="18" charset="0"/>
                <a:sym typeface="Times New Roman" panose="02020603050405020304" pitchFamily="18" charset="0"/>
              </a:rPr>
              <a:t>e4nu 1p0π Event Selection</a:t>
            </a:r>
            <a:endParaRPr lang="en-GB" dirty="0">
              <a:solidFill>
                <a:srgbClr val="0070C0"/>
              </a:solidFill>
              <a:latin typeface="Canela Text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Focus on Quasi Elastic events:…">
            <a:extLst>
              <a:ext uri="{FF2B5EF4-FFF2-40B4-BE49-F238E27FC236}">
                <a16:creationId xmlns:a16="http://schemas.microsoft.com/office/drawing/2014/main" id="{0556E3E8-FA7C-4982-B39D-821C543DCC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3138" y="1398077"/>
            <a:ext cx="8296796" cy="389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5719" tIns="35719" rIns="35719" bIns="35719" anchor="ctr"/>
          <a:lstStyle>
            <a:lvl1pPr algn="ctr" defTabSz="45720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1pPr>
            <a:lvl2pPr algn="ctr" defTabSz="45720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2pPr>
            <a:lvl3pPr algn="ctr" defTabSz="45720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3pPr>
            <a:lvl4pPr algn="ctr" defTabSz="45720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4pPr>
            <a:lvl5pPr algn="ctr" defTabSz="45720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5pPr>
            <a:lvl6pPr marL="4572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6pPr>
            <a:lvl7pPr marL="9144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7pPr>
            <a:lvl8pPr marL="13716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8pPr>
            <a:lvl9pPr marL="18288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9pPr>
          </a:lstStyle>
          <a:p>
            <a:pPr algn="l">
              <a:lnSpc>
                <a:spcPts val="4219"/>
              </a:lnSpc>
              <a:spcBef>
                <a:spcPts val="844"/>
              </a:spcBef>
            </a:pPr>
            <a:r>
              <a:rPr lang="en-ES" altLang="en-ES" sz="2461" dirty="0">
                <a:latin typeface="Canela Text" pitchFamily="2" charset="0"/>
                <a:ea typeface="Times Roman"/>
                <a:cs typeface="Times Roman"/>
                <a:sym typeface="Times Roman"/>
              </a:rPr>
              <a:t>Focus on Quasi Elastic events:</a:t>
            </a:r>
          </a:p>
          <a:p>
            <a:pPr algn="l">
              <a:lnSpc>
                <a:spcPts val="4219"/>
              </a:lnSpc>
              <a:spcBef>
                <a:spcPts val="844"/>
              </a:spcBef>
            </a:pPr>
            <a:r>
              <a:rPr lang="en-ES" altLang="en-ES" sz="2461" dirty="0">
                <a:latin typeface="Canela Text" pitchFamily="2" charset="0"/>
                <a:ea typeface="Times Roman"/>
                <a:cs typeface="Times Roman"/>
                <a:sym typeface="Times Roman"/>
              </a:rPr>
              <a:t>  1 proton above 300 MeV/c  </a:t>
            </a:r>
          </a:p>
          <a:p>
            <a:pPr algn="l">
              <a:lnSpc>
                <a:spcPts val="4219"/>
              </a:lnSpc>
              <a:spcBef>
                <a:spcPts val="844"/>
              </a:spcBef>
            </a:pPr>
            <a:r>
              <a:rPr lang="en-ES" altLang="en-ES" sz="2461" dirty="0">
                <a:latin typeface="Canela Text" pitchFamily="2" charset="0"/>
                <a:ea typeface="Times Roman"/>
                <a:cs typeface="Times Roman"/>
                <a:sym typeface="Times Roman"/>
              </a:rPr>
              <a:t>  no additional hadrons above detection threshold:</a:t>
            </a:r>
          </a:p>
          <a:p>
            <a:pPr algn="l">
              <a:lnSpc>
                <a:spcPct val="120000"/>
              </a:lnSpc>
              <a:spcBef>
                <a:spcPts val="844"/>
              </a:spcBef>
            </a:pPr>
            <a:r>
              <a:rPr lang="en-ES" altLang="en-ES" sz="2461" dirty="0">
                <a:latin typeface="Canela Text" pitchFamily="2" charset="0"/>
                <a:ea typeface="Times Roman"/>
                <a:cs typeface="Times Roman"/>
                <a:sym typeface="Times Roman"/>
              </a:rPr>
              <a:t>       150 MeV/c for P</a:t>
            </a:r>
            <a:r>
              <a:rPr lang="en-ES" altLang="en-ES" sz="2461" baseline="-6000" dirty="0">
                <a:latin typeface="Canela Text" pitchFamily="2" charset="0"/>
                <a:ea typeface="Times Roman"/>
                <a:cs typeface="Times Roman"/>
                <a:sym typeface="Times Roman"/>
              </a:rPr>
              <a:t>π</a:t>
            </a:r>
            <a:r>
              <a:rPr lang="en-ES" altLang="en-ES" sz="2461" baseline="32000" dirty="0">
                <a:latin typeface="Canela Text" pitchFamily="2" charset="0"/>
                <a:ea typeface="Times Roman"/>
                <a:cs typeface="Times Roman"/>
                <a:sym typeface="Times Roman"/>
              </a:rPr>
              <a:t>+/-</a:t>
            </a:r>
            <a:r>
              <a:rPr lang="en-ES" altLang="en-ES" sz="2461" dirty="0">
                <a:latin typeface="Canela Text" pitchFamily="2" charset="0"/>
                <a:ea typeface="Times Roman"/>
                <a:cs typeface="Times Roman"/>
                <a:sym typeface="Times Roman"/>
              </a:rPr>
              <a:t>  </a:t>
            </a:r>
          </a:p>
          <a:p>
            <a:pPr algn="l">
              <a:lnSpc>
                <a:spcPct val="120000"/>
              </a:lnSpc>
              <a:spcBef>
                <a:spcPts val="844"/>
              </a:spcBef>
            </a:pPr>
            <a:r>
              <a:rPr lang="en-ES" altLang="en-ES" sz="2461" dirty="0">
                <a:latin typeface="Canela Text" pitchFamily="2" charset="0"/>
                <a:ea typeface="Times Roman"/>
                <a:cs typeface="Times Roman"/>
                <a:sym typeface="Times Roman"/>
              </a:rPr>
              <a:t>       500 MeV/c for P</a:t>
            </a:r>
            <a:r>
              <a:rPr lang="en-ES" altLang="en-ES" sz="2461" baseline="-6000" dirty="0">
                <a:latin typeface="Canela Text" pitchFamily="2" charset="0"/>
                <a:ea typeface="Times Roman"/>
                <a:cs typeface="Times Roman"/>
                <a:sym typeface="Times Roman"/>
              </a:rPr>
              <a:t>π</a:t>
            </a:r>
            <a:r>
              <a:rPr lang="en-ES" altLang="en-ES" sz="2461" baseline="32000" dirty="0">
                <a:latin typeface="Canela Text" pitchFamily="2" charset="0"/>
                <a:ea typeface="Times Roman"/>
                <a:cs typeface="Times Roman"/>
                <a:sym typeface="Times Roman"/>
              </a:rPr>
              <a:t>0</a:t>
            </a:r>
            <a:r>
              <a:rPr lang="en-ES" altLang="en-ES" sz="2461" dirty="0">
                <a:latin typeface="Canela Text" pitchFamily="2" charset="0"/>
                <a:ea typeface="Times Roman"/>
                <a:cs typeface="Times Roman"/>
                <a:sym typeface="Times Roman"/>
              </a:rPr>
              <a:t> </a:t>
            </a:r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1AF1EC24-D126-E2E3-CFF3-6360F2056798}"/>
              </a:ext>
            </a:extLst>
          </p:cNvPr>
          <p:cNvGrpSpPr>
            <a:grpSpLocks/>
          </p:cNvGrpSpPr>
          <p:nvPr/>
        </p:nvGrpSpPr>
        <p:grpSpPr bwMode="auto">
          <a:xfrm>
            <a:off x="7485683" y="4086449"/>
            <a:ext cx="3113112" cy="2374180"/>
            <a:chOff x="182" y="0"/>
            <a:chExt cx="4426775" cy="3376667"/>
          </a:xfrm>
        </p:grpSpPr>
        <p:pic>
          <p:nvPicPr>
            <p:cNvPr id="5" name="Image" descr="Image">
              <a:extLst>
                <a:ext uri="{FF2B5EF4-FFF2-40B4-BE49-F238E27FC236}">
                  <a16:creationId xmlns:a16="http://schemas.microsoft.com/office/drawing/2014/main" id="{40C34681-E8FE-4AA7-D5B8-0BC6AB934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9033" t="25994" r="58566" b="25991"/>
            <a:stretch>
              <a:fillRect/>
            </a:stretch>
          </p:blipFill>
          <p:spPr>
            <a:xfrm>
              <a:off x="182" y="0"/>
              <a:ext cx="4426776" cy="3307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5" extrusionOk="0">
                  <a:moveTo>
                    <a:pt x="9838" y="0"/>
                  </a:moveTo>
                  <a:cubicBezTo>
                    <a:pt x="7320" y="0"/>
                    <a:pt x="4803" y="1004"/>
                    <a:pt x="2882" y="3015"/>
                  </a:cubicBezTo>
                  <a:cubicBezTo>
                    <a:pt x="-961" y="7036"/>
                    <a:pt x="-961" y="13558"/>
                    <a:pt x="2882" y="17579"/>
                  </a:cubicBezTo>
                  <a:cubicBezTo>
                    <a:pt x="6724" y="21600"/>
                    <a:pt x="12954" y="21600"/>
                    <a:pt x="16796" y="17579"/>
                  </a:cubicBezTo>
                  <a:cubicBezTo>
                    <a:pt x="20639" y="13558"/>
                    <a:pt x="20639" y="7036"/>
                    <a:pt x="16796" y="3015"/>
                  </a:cubicBezTo>
                  <a:cubicBezTo>
                    <a:pt x="14875" y="1004"/>
                    <a:pt x="12356" y="0"/>
                    <a:pt x="983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6" name="Rectangle">
              <a:extLst>
                <a:ext uri="{FF2B5EF4-FFF2-40B4-BE49-F238E27FC236}">
                  <a16:creationId xmlns:a16="http://schemas.microsoft.com/office/drawing/2014/main" id="{A599C503-9CBD-9778-2285-5291F868A0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836" y="232970"/>
              <a:ext cx="3261687" cy="194758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35719" tIns="35719" rIns="35719" bIns="35719" anchor="ctr"/>
            <a:lstStyle/>
            <a:p>
              <a:pPr algn="ctr" eaLnBrk="1"/>
              <a:endParaRPr lang="en-ES" altLang="en-ES" sz="1687">
                <a:solidFill>
                  <a:srgbClr val="FFFFFF"/>
                </a:solidFill>
                <a:latin typeface="Canela Text" pitchFamily="2" charset="0"/>
              </a:endParaRPr>
            </a:p>
          </p:txBody>
        </p:sp>
        <p:grpSp>
          <p:nvGrpSpPr>
            <p:cNvPr id="7" name="Group">
              <a:extLst>
                <a:ext uri="{FF2B5EF4-FFF2-40B4-BE49-F238E27FC236}">
                  <a16:creationId xmlns:a16="http://schemas.microsoft.com/office/drawing/2014/main" id="{7623965E-27F7-85BD-CF6B-D23084B3B7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42851" y="1116276"/>
              <a:ext cx="3261687" cy="2260392"/>
              <a:chOff x="0" y="0"/>
              <a:chExt cx="3261685" cy="2260390"/>
            </a:xfrm>
          </p:grpSpPr>
          <p:grpSp>
            <p:nvGrpSpPr>
              <p:cNvPr id="12" name="Group">
                <a:extLst>
                  <a:ext uri="{FF2B5EF4-FFF2-40B4-BE49-F238E27FC236}">
                    <a16:creationId xmlns:a16="http://schemas.microsoft.com/office/drawing/2014/main" id="{D895B008-5D58-D447-F9F4-2DA18495DA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69413" y="0"/>
                <a:ext cx="492273" cy="867976"/>
                <a:chOff x="0" y="0"/>
                <a:chExt cx="492272" cy="867975"/>
              </a:xfrm>
            </p:grpSpPr>
            <p:sp>
              <p:nvSpPr>
                <p:cNvPr id="16" name="Rectangle">
                  <a:extLst>
                    <a:ext uri="{FF2B5EF4-FFF2-40B4-BE49-F238E27FC236}">
                      <a16:creationId xmlns:a16="http://schemas.microsoft.com/office/drawing/2014/main" id="{F88C14C7-064F-E2DC-F159-024396D360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131" y="358073"/>
                  <a:ext cx="378011" cy="358590"/>
                </a:xfrm>
                <a:prstGeom prst="rect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EDEDED"/>
                    </a:gs>
                  </a:gsLst>
                  <a:lin ang="7920000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5719" tIns="35719" rIns="35719" bIns="35719" anchor="ctr"/>
                <a:lstStyle/>
                <a:p>
                  <a:pPr algn="ctr" eaLnBrk="1"/>
                  <a:endParaRPr lang="en-ES" altLang="en-ES" sz="1687">
                    <a:solidFill>
                      <a:srgbClr val="FFFFFF"/>
                    </a:solidFill>
                    <a:latin typeface="Canela Text" pitchFamily="2" charset="0"/>
                  </a:endParaRPr>
                </a:p>
              </p:txBody>
            </p:sp>
            <p:sp>
              <p:nvSpPr>
                <p:cNvPr id="17" name="e">
                  <a:extLst>
                    <a:ext uri="{FF2B5EF4-FFF2-40B4-BE49-F238E27FC236}">
                      <a16:creationId xmlns:a16="http://schemas.microsoft.com/office/drawing/2014/main" id="{2AE5F81C-3E88-17D3-579A-44AE9BE4536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0" y="0"/>
                  <a:ext cx="492273" cy="8679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5719" tIns="35719" rIns="35719" bIns="35719" anchor="ctr"/>
                <a:lstStyle/>
                <a:p>
                  <a:pPr algn="ctr" eaLnBrk="1"/>
                  <a:r>
                    <a:rPr lang="en-ES" altLang="en-ES" sz="3234">
                      <a:solidFill>
                        <a:srgbClr val="DA3731"/>
                      </a:solidFill>
                      <a:latin typeface="Canela Text" pitchFamily="2" charset="0"/>
                      <a:cs typeface="Times New Roman" panose="02020603050405020304" pitchFamily="18" charset="0"/>
                      <a:sym typeface="Times New Roman" panose="02020603050405020304" pitchFamily="18" charset="0"/>
                    </a:rPr>
                    <a:t>e</a:t>
                  </a:r>
                </a:p>
              </p:txBody>
            </p:sp>
          </p:grpSp>
          <p:grpSp>
            <p:nvGrpSpPr>
              <p:cNvPr id="13" name="Group">
                <a:extLst>
                  <a:ext uri="{FF2B5EF4-FFF2-40B4-BE49-F238E27FC236}">
                    <a16:creationId xmlns:a16="http://schemas.microsoft.com/office/drawing/2014/main" id="{8B0F6D28-B920-0A6D-677E-DE949D776B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1392415"/>
                <a:ext cx="492273" cy="867976"/>
                <a:chOff x="0" y="0"/>
                <a:chExt cx="492272" cy="867975"/>
              </a:xfrm>
            </p:grpSpPr>
            <p:sp>
              <p:nvSpPr>
                <p:cNvPr id="14" name="Rectangle">
                  <a:extLst>
                    <a:ext uri="{FF2B5EF4-FFF2-40B4-BE49-F238E27FC236}">
                      <a16:creationId xmlns:a16="http://schemas.microsoft.com/office/drawing/2014/main" id="{B3F7935C-F57E-E094-3C05-D6BCB81135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982" y="188451"/>
                  <a:ext cx="328308" cy="629747"/>
                </a:xfrm>
                <a:prstGeom prst="rect">
                  <a:avLst/>
                </a:prstGeom>
                <a:gradFill rotWithShape="1">
                  <a:gsLst>
                    <a:gs pos="0">
                      <a:srgbClr val="FDFDFD"/>
                    </a:gs>
                    <a:gs pos="100000">
                      <a:srgbClr val="FFFFFF"/>
                    </a:gs>
                  </a:gsLst>
                  <a:lin ang="7920000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5719" tIns="35719" rIns="35719" bIns="35719" anchor="ctr"/>
                <a:lstStyle/>
                <a:p>
                  <a:pPr algn="ctr" eaLnBrk="1"/>
                  <a:endParaRPr lang="en-ES" altLang="en-ES" sz="1687">
                    <a:solidFill>
                      <a:srgbClr val="FFFFFF"/>
                    </a:solidFill>
                    <a:latin typeface="Canela Text" pitchFamily="2" charset="0"/>
                  </a:endParaRPr>
                </a:p>
              </p:txBody>
            </p:sp>
            <p:sp>
              <p:nvSpPr>
                <p:cNvPr id="15" name="e">
                  <a:extLst>
                    <a:ext uri="{FF2B5EF4-FFF2-40B4-BE49-F238E27FC236}">
                      <a16:creationId xmlns:a16="http://schemas.microsoft.com/office/drawing/2014/main" id="{A6FBF646-DC4B-F7CB-0869-CAC500349F2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0" y="0"/>
                  <a:ext cx="492273" cy="8679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35719" tIns="35719" rIns="35719" bIns="35719" anchor="ctr"/>
                <a:lstStyle/>
                <a:p>
                  <a:pPr algn="ctr" eaLnBrk="1"/>
                  <a:r>
                    <a:rPr lang="en-ES" altLang="en-ES" sz="3234">
                      <a:solidFill>
                        <a:srgbClr val="DA3731"/>
                      </a:solidFill>
                      <a:latin typeface="Canela Text" pitchFamily="2" charset="0"/>
                      <a:cs typeface="Times New Roman" panose="02020603050405020304" pitchFamily="18" charset="0"/>
                      <a:sym typeface="Times New Roman" panose="02020603050405020304" pitchFamily="18" charset="0"/>
                    </a:rPr>
                    <a:t>e</a:t>
                  </a:r>
                </a:p>
              </p:txBody>
            </p:sp>
          </p:grpSp>
        </p:grpSp>
        <p:pic>
          <p:nvPicPr>
            <p:cNvPr id="8" name="Image" descr="Image">
              <a:extLst>
                <a:ext uri="{FF2B5EF4-FFF2-40B4-BE49-F238E27FC236}">
                  <a16:creationId xmlns:a16="http://schemas.microsoft.com/office/drawing/2014/main" id="{7B7BA497-D07A-A5B4-5841-3914E0D02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9015" t="30810" r="63489" b="33854"/>
            <a:stretch>
              <a:fillRect/>
            </a:stretch>
          </p:blipFill>
          <p:spPr>
            <a:xfrm>
              <a:off x="1319843" y="240318"/>
              <a:ext cx="2526719" cy="25726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5" extrusionOk="0">
                  <a:moveTo>
                    <a:pt x="9839" y="0"/>
                  </a:moveTo>
                  <a:cubicBezTo>
                    <a:pt x="7321" y="0"/>
                    <a:pt x="4802" y="1004"/>
                    <a:pt x="2881" y="3015"/>
                  </a:cubicBezTo>
                  <a:cubicBezTo>
                    <a:pt x="-961" y="7036"/>
                    <a:pt x="-961" y="13558"/>
                    <a:pt x="2881" y="17579"/>
                  </a:cubicBezTo>
                  <a:cubicBezTo>
                    <a:pt x="6723" y="21600"/>
                    <a:pt x="12955" y="21600"/>
                    <a:pt x="16797" y="17579"/>
                  </a:cubicBezTo>
                  <a:cubicBezTo>
                    <a:pt x="20639" y="13558"/>
                    <a:pt x="20639" y="7036"/>
                    <a:pt x="16797" y="3015"/>
                  </a:cubicBezTo>
                  <a:cubicBezTo>
                    <a:pt x="14876" y="1004"/>
                    <a:pt x="12357" y="0"/>
                    <a:pt x="9839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9" name="Line">
              <a:extLst>
                <a:ext uri="{FF2B5EF4-FFF2-40B4-BE49-F238E27FC236}">
                  <a16:creationId xmlns:a16="http://schemas.microsoft.com/office/drawing/2014/main" id="{5C61E5C5-6D50-1F68-3E87-582973FFC8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40470" y="1771362"/>
              <a:ext cx="1183238" cy="542683"/>
            </a:xfrm>
            <a:prstGeom prst="line">
              <a:avLst/>
            </a:prstGeom>
            <a:noFill/>
            <a:ln w="12700">
              <a:solidFill>
                <a:srgbClr val="DF4E3E"/>
              </a:solidFill>
              <a:miter lim="4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35719" tIns="35719" rIns="35719" bIns="35719" anchor="ctr"/>
            <a:lstStyle/>
            <a:p>
              <a:endParaRPr lang="en-GB" sz="1266">
                <a:latin typeface="Canela Text" pitchFamily="2" charset="0"/>
              </a:endParaRPr>
            </a:p>
          </p:txBody>
        </p:sp>
        <p:sp>
          <p:nvSpPr>
            <p:cNvPr id="10" name="Rectangle">
              <a:extLst>
                <a:ext uri="{FF2B5EF4-FFF2-40B4-BE49-F238E27FC236}">
                  <a16:creationId xmlns:a16="http://schemas.microsoft.com/office/drawing/2014/main" id="{AE188630-DF40-1910-B462-0F3E6CF36D7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80000">
              <a:off x="2510896" y="1633121"/>
              <a:ext cx="190194" cy="87784"/>
            </a:xfrm>
            <a:prstGeom prst="rect">
              <a:avLst/>
            </a:prstGeom>
            <a:gradFill rotWithShape="1">
              <a:gsLst>
                <a:gs pos="0">
                  <a:srgbClr val="EDE9EF"/>
                </a:gs>
                <a:gs pos="100000">
                  <a:srgbClr val="DFDAE3"/>
                </a:gs>
              </a:gsLst>
              <a:lin ang="600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35719" tIns="35719" rIns="35719" bIns="35719" anchor="ctr"/>
            <a:lstStyle/>
            <a:p>
              <a:pPr algn="ctr" eaLnBrk="1"/>
              <a:endParaRPr lang="en-ES" altLang="en-ES" sz="1687">
                <a:solidFill>
                  <a:srgbClr val="FFFFFF"/>
                </a:solidFill>
                <a:latin typeface="Canela Text" pitchFamily="2" charset="0"/>
              </a:endParaRPr>
            </a:p>
          </p:txBody>
        </p:sp>
        <p:sp>
          <p:nvSpPr>
            <p:cNvPr id="11" name="Rectangle">
              <a:extLst>
                <a:ext uri="{FF2B5EF4-FFF2-40B4-BE49-F238E27FC236}">
                  <a16:creationId xmlns:a16="http://schemas.microsoft.com/office/drawing/2014/main" id="{710D1FAA-F5CD-F376-B384-C7E5E19C04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500000">
              <a:off x="2600859" y="1497962"/>
              <a:ext cx="171415" cy="59258"/>
            </a:xfrm>
            <a:prstGeom prst="rect">
              <a:avLst/>
            </a:prstGeom>
            <a:gradFill rotWithShape="1">
              <a:gsLst>
                <a:gs pos="0">
                  <a:srgbClr val="FAF8FB"/>
                </a:gs>
                <a:gs pos="100000">
                  <a:srgbClr val="E5E2E8"/>
                </a:gs>
              </a:gsLst>
              <a:lin ang="1038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35719" tIns="35719" rIns="35719" bIns="35719" anchor="ctr"/>
            <a:lstStyle/>
            <a:p>
              <a:pPr algn="ctr" eaLnBrk="1"/>
              <a:endParaRPr lang="en-ES" altLang="en-ES" sz="1687">
                <a:solidFill>
                  <a:srgbClr val="FFFFFF"/>
                </a:solidFill>
                <a:latin typeface="Canela Text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6233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506EA-9A2C-657B-C125-6C1DEACCC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5824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GB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space of interest for neutrino experiments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366040-9411-9DA5-79EB-1BEDE5D61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E384-2D2E-5247-BB5F-BCE4946B05CF}" type="slidenum">
              <a:rPr lang="en-GB" smtClean="0"/>
              <a:t>4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9E1FDA-F885-6EC7-2132-38EF102B4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653475"/>
            <a:ext cx="7772400" cy="506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7C27DA-E9C3-EEAC-4B1D-AA6EBAC6D61D}"/>
              </a:ext>
            </a:extLst>
          </p:cNvPr>
          <p:cNvSpPr txBox="1"/>
          <p:nvPr/>
        </p:nvSpPr>
        <p:spPr>
          <a:xfrm rot="17946157">
            <a:off x="6767777" y="4336814"/>
            <a:ext cx="619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0000"/>
                </a:solidFill>
              </a:rPr>
              <a:t>/</a:t>
            </a:r>
            <a:r>
              <a:rPr lang="en-GB" sz="1200" b="1" dirty="0">
                <a:solidFill>
                  <a:srgbClr val="C00000"/>
                </a:solidFill>
              </a:rPr>
              <a:t>CLAS</a:t>
            </a:r>
          </a:p>
        </p:txBody>
      </p:sp>
    </p:spTree>
    <p:extLst>
      <p:ext uri="{BB962C8B-B14F-4D97-AF65-F5344CB8AC3E}">
        <p14:creationId xmlns:p14="http://schemas.microsoft.com/office/powerpoint/2010/main" val="14545201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0CCFF-55C3-B62F-4108-6ABA3ECB5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E384-2D2E-5247-BB5F-BCE4946B05CF}" type="slidenum">
              <a:rPr lang="en-GB" smtClean="0"/>
              <a:t>40</a:t>
            </a:fld>
            <a:endParaRPr lang="en-GB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A7ACC99D-344F-E666-5330-F06D1803D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952" y="167060"/>
            <a:ext cx="11093605" cy="1325563"/>
          </a:xfrm>
        </p:spPr>
        <p:txBody>
          <a:bodyPr/>
          <a:lstStyle/>
          <a:p>
            <a:pPr algn="ctr"/>
            <a:r>
              <a:rPr lang="en-ES" altLang="en-ES" dirty="0">
                <a:solidFill>
                  <a:srgbClr val="0070C0"/>
                </a:solidFill>
                <a:latin typeface="Canela Text" pitchFamily="2" charset="0"/>
                <a:cs typeface="Times New Roman" panose="02020603050405020304" pitchFamily="18" charset="0"/>
                <a:sym typeface="Times New Roman" panose="02020603050405020304" pitchFamily="18" charset="0"/>
              </a:rPr>
              <a:t>Incoming (e,e’)0π Energy Reconstruction</a:t>
            </a:r>
            <a:endParaRPr lang="en-GB" dirty="0">
              <a:solidFill>
                <a:srgbClr val="0070C0"/>
              </a:solidFill>
              <a:latin typeface="Canela Text" pitchFamily="2" charset="0"/>
              <a:cs typeface="Times New Roman" panose="02020603050405020304" pitchFamily="18" charset="0"/>
            </a:endParaRPr>
          </a:p>
        </p:txBody>
      </p:sp>
      <p:sp>
        <p:nvSpPr>
          <p:cNvPr id="18" name="Cherenkov detectors:…">
            <a:extLst>
              <a:ext uri="{FF2B5EF4-FFF2-40B4-BE49-F238E27FC236}">
                <a16:creationId xmlns:a16="http://schemas.microsoft.com/office/drawing/2014/main" id="{C27E9389-7784-F135-133E-8D6D3C35D3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1280" y="3328541"/>
            <a:ext cx="4162351" cy="174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5719" tIns="35719" rIns="35719" bIns="35719" anchor="ctr"/>
          <a:lstStyle>
            <a:lvl1pPr algn="ctr" defTabSz="45720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1pPr>
            <a:lvl2pPr algn="ctr" defTabSz="45720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2pPr>
            <a:lvl3pPr algn="ctr" defTabSz="45720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3pPr>
            <a:lvl4pPr algn="ctr" defTabSz="45720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4pPr>
            <a:lvl5pPr algn="ctr" defTabSz="45720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5pPr>
            <a:lvl6pPr marL="4572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6pPr>
            <a:lvl7pPr marL="9144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7pPr>
            <a:lvl8pPr marL="13716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8pPr>
            <a:lvl9pPr marL="18288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9pPr>
          </a:lstStyle>
          <a:p>
            <a:pPr algn="l">
              <a:lnSpc>
                <a:spcPts val="3797"/>
              </a:lnSpc>
              <a:spcBef>
                <a:spcPts val="844"/>
              </a:spcBef>
            </a:pPr>
            <a:r>
              <a:rPr lang="en-ES" altLang="en-ES" sz="2109" dirty="0">
                <a:latin typeface="Canela Text" pitchFamily="2" charset="0"/>
                <a:ea typeface="Times Roman"/>
                <a:cs typeface="Times Roman"/>
                <a:sym typeface="Times Roman"/>
              </a:rPr>
              <a:t>Cherenkov detectors:</a:t>
            </a:r>
          </a:p>
          <a:p>
            <a:pPr algn="l">
              <a:lnSpc>
                <a:spcPts val="3797"/>
              </a:lnSpc>
              <a:spcBef>
                <a:spcPts val="844"/>
              </a:spcBef>
            </a:pPr>
            <a:r>
              <a:rPr lang="en-ES" altLang="en-ES" sz="2109" dirty="0">
                <a:latin typeface="Canela Text" pitchFamily="2" charset="0"/>
                <a:ea typeface="Times Roman"/>
                <a:cs typeface="Times Roman"/>
                <a:sym typeface="Times Roman"/>
              </a:rPr>
              <a:t>Assuming QE interaction</a:t>
            </a:r>
          </a:p>
          <a:p>
            <a:pPr algn="l">
              <a:lnSpc>
                <a:spcPts val="3797"/>
              </a:lnSpc>
              <a:spcBef>
                <a:spcPts val="844"/>
              </a:spcBef>
            </a:pPr>
            <a:r>
              <a:rPr lang="en-ES" altLang="en-ES" sz="2109" dirty="0">
                <a:latin typeface="Canela Text" pitchFamily="2" charset="0"/>
                <a:ea typeface="Times Roman"/>
                <a:cs typeface="Times Roman"/>
                <a:sym typeface="Times Roman"/>
              </a:rPr>
              <a:t>Using lepton only</a:t>
            </a:r>
          </a:p>
        </p:txBody>
      </p:sp>
      <p:sp>
        <p:nvSpPr>
          <p:cNvPr id="19" name="Tracking detectors:…">
            <a:extLst>
              <a:ext uri="{FF2B5EF4-FFF2-40B4-BE49-F238E27FC236}">
                <a16:creationId xmlns:a16="http://schemas.microsoft.com/office/drawing/2014/main" id="{4107583D-C80F-64C1-D3BF-06CF77967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4281" y="3234223"/>
            <a:ext cx="3875484" cy="196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5719" tIns="35719" rIns="35719" bIns="35719" anchor="ctr"/>
          <a:lstStyle>
            <a:lvl1pPr algn="ctr" defTabSz="45720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1pPr>
            <a:lvl2pPr algn="ctr" defTabSz="45720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2pPr>
            <a:lvl3pPr algn="ctr" defTabSz="45720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3pPr>
            <a:lvl4pPr algn="ctr" defTabSz="45720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4pPr>
            <a:lvl5pPr algn="ctr" defTabSz="45720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5pPr>
            <a:lvl6pPr marL="4572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6pPr>
            <a:lvl7pPr marL="9144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7pPr>
            <a:lvl8pPr marL="13716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8pPr>
            <a:lvl9pPr marL="18288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9pPr>
          </a:lstStyle>
          <a:p>
            <a:pPr algn="l">
              <a:lnSpc>
                <a:spcPts val="3797"/>
              </a:lnSpc>
              <a:spcBef>
                <a:spcPts val="844"/>
              </a:spcBef>
            </a:pPr>
            <a:r>
              <a:rPr lang="en-ES" altLang="en-ES" sz="2109" dirty="0">
                <a:latin typeface="Canela Text" pitchFamily="2" charset="0"/>
                <a:ea typeface="Times Roman"/>
                <a:cs typeface="Times Roman"/>
                <a:sym typeface="Times Roman"/>
              </a:rPr>
              <a:t>Tracking detectors:</a:t>
            </a:r>
          </a:p>
          <a:p>
            <a:pPr algn="l">
              <a:lnSpc>
                <a:spcPts val="3797"/>
              </a:lnSpc>
              <a:spcBef>
                <a:spcPts val="844"/>
              </a:spcBef>
            </a:pPr>
            <a:r>
              <a:rPr lang="en-ES" altLang="en-ES" sz="2109" dirty="0">
                <a:latin typeface="Canela Text" pitchFamily="2" charset="0"/>
                <a:ea typeface="Times Roman"/>
                <a:cs typeface="Times Roman"/>
                <a:sym typeface="Times Roman"/>
              </a:rPr>
              <a:t>Calorimetric sum </a:t>
            </a:r>
          </a:p>
          <a:p>
            <a:pPr algn="l">
              <a:lnSpc>
                <a:spcPts val="3797"/>
              </a:lnSpc>
              <a:spcBef>
                <a:spcPts val="844"/>
              </a:spcBef>
            </a:pPr>
            <a:r>
              <a:rPr lang="en-ES" altLang="en-ES" sz="2109" dirty="0">
                <a:latin typeface="Canela Text" pitchFamily="2" charset="0"/>
                <a:ea typeface="Times Roman"/>
                <a:cs typeface="Times Roman"/>
                <a:sym typeface="Times Roman"/>
              </a:rPr>
              <a:t>Using All detected particles</a:t>
            </a:r>
          </a:p>
        </p:txBody>
      </p:sp>
      <p:pic>
        <p:nvPicPr>
          <p:cNvPr id="20" name="Image" descr="Image">
            <a:extLst>
              <a:ext uri="{FF2B5EF4-FFF2-40B4-BE49-F238E27FC236}">
                <a16:creationId xmlns:a16="http://schemas.microsoft.com/office/drawing/2014/main" id="{2BF82D9A-FA02-E154-587E-6F45E31DD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286" y="6391628"/>
            <a:ext cx="116086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1" name="is the nucleon separation energy ~ 20 MeV">
            <a:extLst>
              <a:ext uri="{FF2B5EF4-FFF2-40B4-BE49-F238E27FC236}">
                <a16:creationId xmlns:a16="http://schemas.microsoft.com/office/drawing/2014/main" id="{BFFD50E4-7C9D-5EB8-F493-9FAF5CC74E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9509" y="6115057"/>
            <a:ext cx="5669544" cy="564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5719" tIns="35719" rIns="35719" bIns="35719" anchor="ctr"/>
          <a:lstStyle>
            <a:lvl1pPr algn="ctr" defTabSz="45720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1pPr>
            <a:lvl2pPr algn="ctr" defTabSz="45720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2pPr>
            <a:lvl3pPr algn="ctr" defTabSz="45720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3pPr>
            <a:lvl4pPr algn="ctr" defTabSz="45720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4pPr>
            <a:lvl5pPr algn="ctr" defTabSz="45720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5pPr>
            <a:lvl6pPr marL="4572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6pPr>
            <a:lvl7pPr marL="9144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7pPr>
            <a:lvl8pPr marL="13716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8pPr>
            <a:lvl9pPr marL="18288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9pPr>
          </a:lstStyle>
          <a:p>
            <a:pPr algn="l">
              <a:lnSpc>
                <a:spcPts val="3797"/>
              </a:lnSpc>
              <a:spcBef>
                <a:spcPts val="844"/>
              </a:spcBef>
            </a:pPr>
            <a:r>
              <a:rPr lang="en-ES" altLang="en-ES" sz="2109" dirty="0">
                <a:latin typeface="Canela Text" pitchFamily="2" charset="0"/>
                <a:ea typeface="Times Roman"/>
                <a:cs typeface="Times Roman"/>
                <a:sym typeface="Times Roman"/>
              </a:rPr>
              <a:t>is the nucleon separation energy ~ 20 MeV</a:t>
            </a:r>
          </a:p>
        </p:txBody>
      </p:sp>
      <p:pic>
        <p:nvPicPr>
          <p:cNvPr id="22" name="image29.tif" descr="image29.tif">
            <a:extLst>
              <a:ext uri="{FF2B5EF4-FFF2-40B4-BE49-F238E27FC236}">
                <a16:creationId xmlns:a16="http://schemas.microsoft.com/office/drawing/2014/main" id="{1DFD551C-9400-8993-878A-C001D6210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0138" y="1486810"/>
            <a:ext cx="1831122" cy="1728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34" y="0"/>
                </a:moveTo>
                <a:cubicBezTo>
                  <a:pt x="463" y="0"/>
                  <a:pt x="0" y="490"/>
                  <a:pt x="0" y="1095"/>
                </a:cubicBezTo>
                <a:lnTo>
                  <a:pt x="0" y="20505"/>
                </a:lnTo>
                <a:cubicBezTo>
                  <a:pt x="0" y="21110"/>
                  <a:pt x="463" y="21600"/>
                  <a:pt x="1034" y="21600"/>
                </a:cubicBezTo>
                <a:lnTo>
                  <a:pt x="20566" y="21600"/>
                </a:lnTo>
                <a:cubicBezTo>
                  <a:pt x="21137" y="21600"/>
                  <a:pt x="21600" y="21110"/>
                  <a:pt x="21600" y="20505"/>
                </a:cubicBezTo>
                <a:lnTo>
                  <a:pt x="21600" y="1095"/>
                </a:lnTo>
                <a:cubicBezTo>
                  <a:pt x="21600" y="490"/>
                  <a:pt x="21137" y="0"/>
                  <a:pt x="20566" y="0"/>
                </a:cubicBezTo>
                <a:lnTo>
                  <a:pt x="1034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3" name="image28.tif" descr="image28.tif">
            <a:extLst>
              <a:ext uri="{FF2B5EF4-FFF2-40B4-BE49-F238E27FC236}">
                <a16:creationId xmlns:a16="http://schemas.microsoft.com/office/drawing/2014/main" id="{53C7203D-4175-D7DB-CBE0-DCEA2877FD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"/>
          <a:stretch>
            <a:fillRect/>
          </a:stretch>
        </p:blipFill>
        <p:spPr>
          <a:xfrm>
            <a:off x="2184530" y="1476764"/>
            <a:ext cx="1850120" cy="17482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7" y="0"/>
                </a:moveTo>
                <a:cubicBezTo>
                  <a:pt x="648" y="0"/>
                  <a:pt x="0" y="686"/>
                  <a:pt x="0" y="1531"/>
                </a:cubicBezTo>
                <a:lnTo>
                  <a:pt x="0" y="20069"/>
                </a:lnTo>
                <a:cubicBezTo>
                  <a:pt x="0" y="20914"/>
                  <a:pt x="648" y="21600"/>
                  <a:pt x="1447" y="21600"/>
                </a:cubicBezTo>
                <a:lnTo>
                  <a:pt x="20157" y="21600"/>
                </a:lnTo>
                <a:cubicBezTo>
                  <a:pt x="20955" y="21600"/>
                  <a:pt x="21600" y="20914"/>
                  <a:pt x="21600" y="20069"/>
                </a:cubicBezTo>
                <a:lnTo>
                  <a:pt x="21600" y="1531"/>
                </a:lnTo>
                <a:cubicBezTo>
                  <a:pt x="21600" y="686"/>
                  <a:pt x="20955" y="0"/>
                  <a:pt x="20157" y="0"/>
                </a:cubicBezTo>
                <a:lnTo>
                  <a:pt x="1447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4" name="Image" descr="Image">
            <a:extLst>
              <a:ext uri="{FF2B5EF4-FFF2-40B4-BE49-F238E27FC236}">
                <a16:creationId xmlns:a16="http://schemas.microsoft.com/office/drawing/2014/main" id="{1BA23DB7-0EFE-D17E-ED81-55BDDC6A7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160" y="5265167"/>
            <a:ext cx="2848570" cy="419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5" name="image31.tif" descr="image31.tif">
            <a:extLst>
              <a:ext uri="{FF2B5EF4-FFF2-40B4-BE49-F238E27FC236}">
                <a16:creationId xmlns:a16="http://schemas.microsoft.com/office/drawing/2014/main" id="{C15A7BBC-8C78-195C-E4DB-09393164E6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791" y="1462236"/>
            <a:ext cx="2961308" cy="1777008"/>
          </a:xfrm>
          <a:prstGeom prst="rect">
            <a:avLst/>
          </a:prstGeom>
          <a:noFill/>
          <a:ln w="25400">
            <a:solidFill>
              <a:srgbClr val="000000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" descr="Image">
            <a:extLst>
              <a:ext uri="{FF2B5EF4-FFF2-40B4-BE49-F238E27FC236}">
                <a16:creationId xmlns:a16="http://schemas.microsoft.com/office/drawing/2014/main" id="{41B654BD-9282-DA4F-1B0F-31D75E9BB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867" y="5202102"/>
            <a:ext cx="3762747" cy="709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8" name="Image" descr="Image">
            <a:extLst>
              <a:ext uri="{FF2B5EF4-FFF2-40B4-BE49-F238E27FC236}">
                <a16:creationId xmlns:a16="http://schemas.microsoft.com/office/drawing/2014/main" id="{112B85B4-D465-34D3-492E-5A0D65E88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360" y="3526793"/>
            <a:ext cx="488900" cy="366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26475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0CCFF-55C3-B62F-4108-6ABA3ECB5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E384-2D2E-5247-BB5F-BCE4946B05CF}" type="slidenum">
              <a:rPr lang="en-GB" smtClean="0"/>
              <a:t>41</a:t>
            </a:fld>
            <a:endParaRPr lang="en-GB"/>
          </a:p>
        </p:txBody>
      </p:sp>
      <p:sp>
        <p:nvSpPr>
          <p:cNvPr id="31" name="E = 1.159 GeV">
            <a:extLst>
              <a:ext uri="{FF2B5EF4-FFF2-40B4-BE49-F238E27FC236}">
                <a16:creationId xmlns:a16="http://schemas.microsoft.com/office/drawing/2014/main" id="{45E60006-FE67-B0E4-CB7A-B0E64D2E2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7124" y="1566142"/>
            <a:ext cx="1822615" cy="41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eaLnBrk="1"/>
            <a:r>
              <a:rPr lang="en-ES" altLang="en-ES" sz="22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E = 1.159 GeV</a:t>
            </a:r>
          </a:p>
        </p:txBody>
      </p:sp>
      <p:pic>
        <p:nvPicPr>
          <p:cNvPr id="34" name="Image" descr="Image">
            <a:extLst>
              <a:ext uri="{FF2B5EF4-FFF2-40B4-BE49-F238E27FC236}">
                <a16:creationId xmlns:a16="http://schemas.microsoft.com/office/drawing/2014/main" id="{E3110724-9E0B-4064-7500-12567102F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52" t="31094" r="17210" b="29536"/>
          <a:stretch>
            <a:fillRect/>
          </a:stretch>
        </p:blipFill>
        <p:spPr bwMode="auto">
          <a:xfrm>
            <a:off x="9402217" y="1451074"/>
            <a:ext cx="1113979" cy="1086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5" name="Mariana…">
            <a:extLst>
              <a:ext uri="{FF2B5EF4-FFF2-40B4-BE49-F238E27FC236}">
                <a16:creationId xmlns:a16="http://schemas.microsoft.com/office/drawing/2014/main" id="{EEC8966F-2B16-C253-3DBF-6342BC897D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7813" y="4190725"/>
            <a:ext cx="1583904" cy="307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5719" tIns="35719" rIns="35719" bIns="35719" anchor="ctr">
            <a:spAutoFit/>
          </a:bodyPr>
          <a:lstStyle>
            <a:lvl1pPr algn="ctr" defTabSz="45720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1pPr>
            <a:lvl2pPr algn="ctr" defTabSz="45720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2pPr>
            <a:lvl3pPr algn="ctr" defTabSz="45720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3pPr>
            <a:lvl4pPr algn="ctr" defTabSz="45720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4pPr>
            <a:lvl5pPr algn="ctr" defTabSz="45720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5pPr>
            <a:lvl6pPr marL="4572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6pPr>
            <a:lvl7pPr marL="9144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7pPr>
            <a:lvl8pPr marL="13716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8pPr>
            <a:lvl9pPr marL="18288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9pPr>
          </a:lstStyle>
          <a:p>
            <a:pPr>
              <a:lnSpc>
                <a:spcPct val="30000"/>
              </a:lnSpc>
              <a:spcBef>
                <a:spcPts val="844"/>
              </a:spcBef>
            </a:pPr>
            <a:r>
              <a:rPr lang="en-ES" altLang="en-ES" sz="1195">
                <a:latin typeface="Times Roman"/>
                <a:ea typeface="Times Roman"/>
                <a:cs typeface="Times Roman"/>
                <a:sym typeface="Times Roman"/>
              </a:rPr>
              <a:t>Mariana </a:t>
            </a:r>
          </a:p>
          <a:p>
            <a:pPr>
              <a:lnSpc>
                <a:spcPct val="30000"/>
              </a:lnSpc>
              <a:spcBef>
                <a:spcPts val="844"/>
              </a:spcBef>
            </a:pPr>
            <a:r>
              <a:rPr lang="en-ES" altLang="en-ES" sz="1195">
                <a:latin typeface="Times Roman"/>
                <a:ea typeface="Times Roman"/>
                <a:cs typeface="Times Roman"/>
                <a:sym typeface="Times Roman"/>
              </a:rPr>
              <a:t>Khachatryan</a:t>
            </a:r>
          </a:p>
        </p:txBody>
      </p:sp>
      <p:pic>
        <p:nvPicPr>
          <p:cNvPr id="36" name="Image" descr="Image">
            <a:extLst>
              <a:ext uri="{FF2B5EF4-FFF2-40B4-BE49-F238E27FC236}">
                <a16:creationId xmlns:a16="http://schemas.microsoft.com/office/drawing/2014/main" id="{1CC08BFF-D449-5586-1DBF-8EC181312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6" t="37077" r="46974" b="29536"/>
          <a:stretch>
            <a:fillRect/>
          </a:stretch>
        </p:blipFill>
        <p:spPr bwMode="auto">
          <a:xfrm>
            <a:off x="9463609" y="3053954"/>
            <a:ext cx="991195" cy="101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7" name="Afroditi…">
            <a:extLst>
              <a:ext uri="{FF2B5EF4-FFF2-40B4-BE49-F238E27FC236}">
                <a16:creationId xmlns:a16="http://schemas.microsoft.com/office/drawing/2014/main" id="{2209C067-742F-F71F-ECEE-1F7337D3E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7813" y="2665981"/>
            <a:ext cx="1583904" cy="307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5719" tIns="35719" rIns="35719" bIns="35719" anchor="ctr">
            <a:spAutoFit/>
          </a:bodyPr>
          <a:lstStyle>
            <a:lvl1pPr algn="ctr" defTabSz="45720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1pPr>
            <a:lvl2pPr algn="ctr" defTabSz="45720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2pPr>
            <a:lvl3pPr algn="ctr" defTabSz="45720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3pPr>
            <a:lvl4pPr algn="ctr" defTabSz="45720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4pPr>
            <a:lvl5pPr algn="ctr" defTabSz="45720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5pPr>
            <a:lvl6pPr marL="4572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6pPr>
            <a:lvl7pPr marL="9144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7pPr>
            <a:lvl8pPr marL="13716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8pPr>
            <a:lvl9pPr marL="18288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9pPr>
          </a:lstStyle>
          <a:p>
            <a:pPr>
              <a:lnSpc>
                <a:spcPct val="30000"/>
              </a:lnSpc>
              <a:spcBef>
                <a:spcPts val="844"/>
              </a:spcBef>
            </a:pPr>
            <a:r>
              <a:rPr lang="en-ES" altLang="en-ES" sz="1195">
                <a:latin typeface="Times Roman"/>
                <a:ea typeface="Times Roman"/>
                <a:cs typeface="Times Roman"/>
                <a:sym typeface="Times Roman"/>
              </a:rPr>
              <a:t>Afroditi </a:t>
            </a:r>
          </a:p>
          <a:p>
            <a:pPr>
              <a:lnSpc>
                <a:spcPct val="30000"/>
              </a:lnSpc>
              <a:spcBef>
                <a:spcPts val="844"/>
              </a:spcBef>
            </a:pPr>
            <a:r>
              <a:rPr lang="en-ES" altLang="en-ES" sz="1195">
                <a:latin typeface="Times Roman"/>
                <a:ea typeface="Times Roman"/>
                <a:cs typeface="Times Roman"/>
                <a:sym typeface="Times Roman"/>
              </a:rPr>
              <a:t>Papadopoulou</a:t>
            </a:r>
          </a:p>
        </p:txBody>
      </p:sp>
      <p:sp>
        <p:nvSpPr>
          <p:cNvPr id="38" name="Nature 599, 565 (2021)">
            <a:extLst>
              <a:ext uri="{FF2B5EF4-FFF2-40B4-BE49-F238E27FC236}">
                <a16:creationId xmlns:a16="http://schemas.microsoft.com/office/drawing/2014/main" id="{60E280BD-567A-A7D4-CFBC-754DB4D8AC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5153" y="6291580"/>
            <a:ext cx="2603278" cy="39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rtl="1" eaLnBrk="1"/>
            <a:r>
              <a:rPr lang="en-ES" altLang="en-ES" sz="2109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Nature </a:t>
            </a:r>
            <a:r>
              <a:rPr lang="en-ES" altLang="en-ES" sz="2109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599</a:t>
            </a:r>
            <a:r>
              <a:rPr lang="en-ES" altLang="en-ES" sz="2109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565 (2021)</a:t>
            </a:r>
          </a:p>
        </p:txBody>
      </p:sp>
      <p:pic>
        <p:nvPicPr>
          <p:cNvPr id="39" name="Fig2.pdf" descr="Fig2.pdf">
            <a:extLst>
              <a:ext uri="{FF2B5EF4-FFF2-40B4-BE49-F238E27FC236}">
                <a16:creationId xmlns:a16="http://schemas.microsoft.com/office/drawing/2014/main" id="{255F12E7-EE44-0C72-DA39-5F055E646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117" y="1183779"/>
            <a:ext cx="7047756" cy="5096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40" name="E = 1.159 GeV">
            <a:extLst>
              <a:ext uri="{FF2B5EF4-FFF2-40B4-BE49-F238E27FC236}">
                <a16:creationId xmlns:a16="http://schemas.microsoft.com/office/drawing/2014/main" id="{56386950-4A15-A93D-9D9C-FD0477B51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9524" y="1718542"/>
            <a:ext cx="1822615" cy="41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eaLnBrk="1"/>
            <a:r>
              <a:rPr lang="en-ES" altLang="en-ES" sz="225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E = 1.159 GeV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E8430989-4466-812B-BB22-B0BA90A04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ES" altLang="en-ES" dirty="0">
                <a:solidFill>
                  <a:srgbClr val="0070C0"/>
                </a:solidFill>
                <a:latin typeface="Canela Text" pitchFamily="2" charset="0"/>
                <a:cs typeface="Times New Roman" panose="02020603050405020304" pitchFamily="18" charset="0"/>
                <a:sym typeface="Times New Roman" panose="02020603050405020304" pitchFamily="18" charset="0"/>
              </a:rPr>
              <a:t>Incoming Energy Reconstruction</a:t>
            </a:r>
            <a:endParaRPr lang="en-GB" dirty="0">
              <a:solidFill>
                <a:srgbClr val="0070C0"/>
              </a:solidFill>
              <a:latin typeface="Canela Text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6516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0CCFF-55C3-B62F-4108-6ABA3ECB5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E384-2D2E-5247-BB5F-BCE4946B05CF}" type="slidenum">
              <a:rPr lang="en-GB" smtClean="0"/>
              <a:t>42</a:t>
            </a:fld>
            <a:endParaRPr lang="en-GB"/>
          </a:p>
        </p:txBody>
      </p:sp>
      <p:pic>
        <p:nvPicPr>
          <p:cNvPr id="34" name="Image" descr="Image">
            <a:extLst>
              <a:ext uri="{FF2B5EF4-FFF2-40B4-BE49-F238E27FC236}">
                <a16:creationId xmlns:a16="http://schemas.microsoft.com/office/drawing/2014/main" id="{E3110724-9E0B-4064-7500-12567102F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52" t="31094" r="17210" b="29536"/>
          <a:stretch>
            <a:fillRect/>
          </a:stretch>
        </p:blipFill>
        <p:spPr bwMode="auto">
          <a:xfrm>
            <a:off x="9402217" y="1451074"/>
            <a:ext cx="1113979" cy="1086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5" name="Mariana…">
            <a:extLst>
              <a:ext uri="{FF2B5EF4-FFF2-40B4-BE49-F238E27FC236}">
                <a16:creationId xmlns:a16="http://schemas.microsoft.com/office/drawing/2014/main" id="{EEC8966F-2B16-C253-3DBF-6342BC897D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7813" y="4190725"/>
            <a:ext cx="1583904" cy="307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5719" tIns="35719" rIns="35719" bIns="35719" anchor="ctr">
            <a:spAutoFit/>
          </a:bodyPr>
          <a:lstStyle>
            <a:lvl1pPr algn="ctr" defTabSz="45720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1pPr>
            <a:lvl2pPr algn="ctr" defTabSz="45720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2pPr>
            <a:lvl3pPr algn="ctr" defTabSz="45720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3pPr>
            <a:lvl4pPr algn="ctr" defTabSz="45720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4pPr>
            <a:lvl5pPr algn="ctr" defTabSz="45720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5pPr>
            <a:lvl6pPr marL="4572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6pPr>
            <a:lvl7pPr marL="9144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7pPr>
            <a:lvl8pPr marL="13716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8pPr>
            <a:lvl9pPr marL="18288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9pPr>
          </a:lstStyle>
          <a:p>
            <a:pPr>
              <a:lnSpc>
                <a:spcPct val="30000"/>
              </a:lnSpc>
              <a:spcBef>
                <a:spcPts val="844"/>
              </a:spcBef>
            </a:pPr>
            <a:r>
              <a:rPr lang="en-ES" altLang="en-ES" sz="1195">
                <a:latin typeface="Times Roman"/>
                <a:ea typeface="Times Roman"/>
                <a:cs typeface="Times Roman"/>
                <a:sym typeface="Times Roman"/>
              </a:rPr>
              <a:t>Mariana </a:t>
            </a:r>
          </a:p>
          <a:p>
            <a:pPr>
              <a:lnSpc>
                <a:spcPct val="30000"/>
              </a:lnSpc>
              <a:spcBef>
                <a:spcPts val="844"/>
              </a:spcBef>
            </a:pPr>
            <a:r>
              <a:rPr lang="en-ES" altLang="en-ES" sz="1195">
                <a:latin typeface="Times Roman"/>
                <a:ea typeface="Times Roman"/>
                <a:cs typeface="Times Roman"/>
                <a:sym typeface="Times Roman"/>
              </a:rPr>
              <a:t>Khachatryan</a:t>
            </a:r>
          </a:p>
        </p:txBody>
      </p:sp>
      <p:pic>
        <p:nvPicPr>
          <p:cNvPr id="36" name="Image" descr="Image">
            <a:extLst>
              <a:ext uri="{FF2B5EF4-FFF2-40B4-BE49-F238E27FC236}">
                <a16:creationId xmlns:a16="http://schemas.microsoft.com/office/drawing/2014/main" id="{1CC08BFF-D449-5586-1DBF-8EC181312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6" t="37077" r="46974" b="29536"/>
          <a:stretch>
            <a:fillRect/>
          </a:stretch>
        </p:blipFill>
        <p:spPr bwMode="auto">
          <a:xfrm>
            <a:off x="9463609" y="3053954"/>
            <a:ext cx="991195" cy="101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7" name="Afroditi…">
            <a:extLst>
              <a:ext uri="{FF2B5EF4-FFF2-40B4-BE49-F238E27FC236}">
                <a16:creationId xmlns:a16="http://schemas.microsoft.com/office/drawing/2014/main" id="{2209C067-742F-F71F-ECEE-1F7337D3E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7813" y="2665981"/>
            <a:ext cx="1583904" cy="307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5719" tIns="35719" rIns="35719" bIns="35719" anchor="ctr">
            <a:spAutoFit/>
          </a:bodyPr>
          <a:lstStyle>
            <a:lvl1pPr algn="ctr" defTabSz="45720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1pPr>
            <a:lvl2pPr algn="ctr" defTabSz="45720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2pPr>
            <a:lvl3pPr algn="ctr" defTabSz="45720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3pPr>
            <a:lvl4pPr algn="ctr" defTabSz="45720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4pPr>
            <a:lvl5pPr algn="ctr" defTabSz="45720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5pPr>
            <a:lvl6pPr marL="4572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6pPr>
            <a:lvl7pPr marL="9144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7pPr>
            <a:lvl8pPr marL="13716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8pPr>
            <a:lvl9pPr marL="18288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9pPr>
          </a:lstStyle>
          <a:p>
            <a:pPr>
              <a:lnSpc>
                <a:spcPct val="30000"/>
              </a:lnSpc>
              <a:spcBef>
                <a:spcPts val="844"/>
              </a:spcBef>
            </a:pPr>
            <a:r>
              <a:rPr lang="en-ES" altLang="en-ES" sz="1195">
                <a:latin typeface="Times Roman"/>
                <a:ea typeface="Times Roman"/>
                <a:cs typeface="Times Roman"/>
                <a:sym typeface="Times Roman"/>
              </a:rPr>
              <a:t>Afroditi </a:t>
            </a:r>
          </a:p>
          <a:p>
            <a:pPr>
              <a:lnSpc>
                <a:spcPct val="30000"/>
              </a:lnSpc>
              <a:spcBef>
                <a:spcPts val="844"/>
              </a:spcBef>
            </a:pPr>
            <a:r>
              <a:rPr lang="en-ES" altLang="en-ES" sz="1195">
                <a:latin typeface="Times Roman"/>
                <a:ea typeface="Times Roman"/>
                <a:cs typeface="Times Roman"/>
                <a:sym typeface="Times Roman"/>
              </a:rPr>
              <a:t>Papadopoulou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E8430989-4466-812B-BB22-B0BA90A04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ES" altLang="en-ES" dirty="0">
                <a:solidFill>
                  <a:srgbClr val="0070C0"/>
                </a:solidFill>
                <a:latin typeface="Canela Text" pitchFamily="2" charset="0"/>
                <a:cs typeface="Times New Roman" panose="02020603050405020304" pitchFamily="18" charset="0"/>
                <a:sym typeface="Times New Roman" panose="02020603050405020304" pitchFamily="18" charset="0"/>
              </a:rPr>
              <a:t>Incoming Energy Reconstruction</a:t>
            </a:r>
            <a:endParaRPr lang="en-GB" dirty="0">
              <a:solidFill>
                <a:srgbClr val="0070C0"/>
              </a:solidFill>
              <a:latin typeface="Canela Text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Fig3.pdf" descr="Fig3.pdf">
            <a:extLst>
              <a:ext uri="{FF2B5EF4-FFF2-40B4-BE49-F238E27FC236}">
                <a16:creationId xmlns:a16="http://schemas.microsoft.com/office/drawing/2014/main" id="{81226C02-E9DE-D529-7966-E3F40EBCF95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4" r="57269" b="54527"/>
          <a:stretch>
            <a:fillRect/>
          </a:stretch>
        </p:blipFill>
        <p:spPr bwMode="auto">
          <a:xfrm>
            <a:off x="1737197" y="1403078"/>
            <a:ext cx="7219652" cy="4395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" name="E = 1.159 GeV">
            <a:extLst>
              <a:ext uri="{FF2B5EF4-FFF2-40B4-BE49-F238E27FC236}">
                <a16:creationId xmlns:a16="http://schemas.microsoft.com/office/drawing/2014/main" id="{D020F8EF-1211-DE00-EE27-3A6E0A16A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8389" y="1388093"/>
            <a:ext cx="1822615" cy="41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eaLnBrk="1"/>
            <a:r>
              <a:rPr lang="en-ES" altLang="en-ES" sz="225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E = 1.159 GeV</a:t>
            </a:r>
          </a:p>
        </p:txBody>
      </p:sp>
      <p:sp>
        <p:nvSpPr>
          <p:cNvPr id="5" name="C(e,e’p)0π  Ecal [GeV]">
            <a:extLst>
              <a:ext uri="{FF2B5EF4-FFF2-40B4-BE49-F238E27FC236}">
                <a16:creationId xmlns:a16="http://schemas.microsoft.com/office/drawing/2014/main" id="{E784A260-9310-F9E8-522E-3724B4AE1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9608" y="5675756"/>
            <a:ext cx="3196389" cy="504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eaLnBrk="1"/>
            <a:r>
              <a:rPr lang="en-ES" altLang="en-ES" sz="2812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C(e,e’p)</a:t>
            </a:r>
            <a:r>
              <a:rPr lang="en-ES" altLang="en-ES" sz="2812" baseline="-60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0π</a:t>
            </a:r>
            <a:r>
              <a:rPr lang="en-ES" altLang="en-ES" sz="2812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E</a:t>
            </a:r>
            <a:r>
              <a:rPr lang="en-ES" altLang="en-ES" sz="2812" baseline="-60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cal</a:t>
            </a:r>
            <a:r>
              <a:rPr lang="en-ES" altLang="en-ES" sz="2812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[GeV]</a:t>
            </a:r>
          </a:p>
        </p:txBody>
      </p:sp>
      <p:sp>
        <p:nvSpPr>
          <p:cNvPr id="6" name="Nature 599, 565 (2021)">
            <a:extLst>
              <a:ext uri="{FF2B5EF4-FFF2-40B4-BE49-F238E27FC236}">
                <a16:creationId xmlns:a16="http://schemas.microsoft.com/office/drawing/2014/main" id="{68F7D4BC-FA3C-BCBF-9994-FA2D64592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8107" y="6448680"/>
            <a:ext cx="2603278" cy="39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rtl="1" eaLnBrk="1"/>
            <a:r>
              <a:rPr lang="en-ES" altLang="en-ES" sz="2109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Nature </a:t>
            </a:r>
            <a:r>
              <a:rPr lang="en-ES" altLang="en-ES" sz="2109" b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599</a:t>
            </a:r>
            <a:r>
              <a:rPr lang="en-ES" altLang="en-ES" sz="2109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565 (2021)</a:t>
            </a:r>
          </a:p>
        </p:txBody>
      </p:sp>
    </p:spTree>
    <p:extLst>
      <p:ext uri="{BB962C8B-B14F-4D97-AF65-F5344CB8AC3E}">
        <p14:creationId xmlns:p14="http://schemas.microsoft.com/office/powerpoint/2010/main" val="6413585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0CCFF-55C3-B62F-4108-6ABA3ECB5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E384-2D2E-5247-BB5F-BCE4946B05CF}" type="slidenum">
              <a:rPr lang="en-GB" smtClean="0"/>
              <a:t>43</a:t>
            </a:fld>
            <a:endParaRPr lang="en-GB"/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E8430989-4466-812B-BB22-B0BA90A04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745" y="15318"/>
            <a:ext cx="11351943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n-ES" altLang="en-ES" dirty="0">
                <a:solidFill>
                  <a:srgbClr val="0070C0"/>
                </a:solidFill>
                <a:latin typeface="Canela Text" pitchFamily="2" charset="0"/>
                <a:cs typeface="Times New Roman" panose="02020603050405020304" pitchFamily="18" charset="0"/>
                <a:sym typeface="Times New Roman" panose="02020603050405020304" pitchFamily="18" charset="0"/>
              </a:rPr>
            </a:br>
            <a:r>
              <a:rPr lang="en-ES" altLang="en-ES" dirty="0">
                <a:solidFill>
                  <a:srgbClr val="0070C0"/>
                </a:solidFill>
                <a:latin typeface="Canela Text" pitchFamily="2" charset="0"/>
                <a:cs typeface="Times New Roman" panose="02020603050405020304" pitchFamily="18" charset="0"/>
                <a:sym typeface="Times New Roman" panose="02020603050405020304" pitchFamily="18" charset="0"/>
              </a:rPr>
              <a:t>Reconstructed (e,e’p)1p0π Calorimetric Energy</a:t>
            </a:r>
            <a:br>
              <a:rPr lang="en-ES" altLang="en-ES" dirty="0">
                <a:solidFill>
                  <a:srgbClr val="0070C0"/>
                </a:solidFill>
                <a:latin typeface="Canela Text" pitchFamily="2" charset="0"/>
                <a:cs typeface="Times New Roman" panose="02020603050405020304" pitchFamily="18" charset="0"/>
                <a:sym typeface="Times New Roman" panose="02020603050405020304" pitchFamily="18" charset="0"/>
              </a:rPr>
            </a:br>
            <a:endParaRPr lang="en-GB" dirty="0">
              <a:solidFill>
                <a:srgbClr val="0070C0"/>
              </a:solidFill>
              <a:latin typeface="Canela Text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2.257 GeV">
            <a:extLst>
              <a:ext uri="{FF2B5EF4-FFF2-40B4-BE49-F238E27FC236}">
                <a16:creationId xmlns:a16="http://schemas.microsoft.com/office/drawing/2014/main" id="{DAA6D363-1D51-2C6B-F602-99522316AC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8969" y="1298633"/>
            <a:ext cx="785472" cy="26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eaLnBrk="1"/>
            <a:r>
              <a:rPr lang="en-ES" altLang="en-ES" sz="1266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2.257 GeV</a:t>
            </a:r>
          </a:p>
        </p:txBody>
      </p:sp>
      <p:sp>
        <p:nvSpPr>
          <p:cNvPr id="8" name="4.453 GeV">
            <a:extLst>
              <a:ext uri="{FF2B5EF4-FFF2-40B4-BE49-F238E27FC236}">
                <a16:creationId xmlns:a16="http://schemas.microsoft.com/office/drawing/2014/main" id="{0E8957D3-755D-84A9-C25D-4DCC31956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4526" y="1298633"/>
            <a:ext cx="785472" cy="26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eaLnBrk="1"/>
            <a:r>
              <a:rPr lang="en-ES" altLang="en-ES" sz="1266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4.453 GeV</a:t>
            </a:r>
          </a:p>
        </p:txBody>
      </p:sp>
      <p:pic>
        <p:nvPicPr>
          <p:cNvPr id="9" name="Fig3.pdf" descr="Fig3.pdf">
            <a:extLst>
              <a:ext uri="{FF2B5EF4-FFF2-40B4-BE49-F238E27FC236}">
                <a16:creationId xmlns:a16="http://schemas.microsoft.com/office/drawing/2014/main" id="{834A7FBC-7FEB-F2A9-268D-C7417C120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169" y="1615158"/>
            <a:ext cx="8918525" cy="4859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0" name="Rectangle">
            <a:extLst>
              <a:ext uri="{FF2B5EF4-FFF2-40B4-BE49-F238E27FC236}">
                <a16:creationId xmlns:a16="http://schemas.microsoft.com/office/drawing/2014/main" id="{B49C9FE9-E3F3-5319-A6EF-D10CAA9AF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5029" y="1752451"/>
            <a:ext cx="2029271" cy="25226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5719" tIns="35719" rIns="35719" bIns="35719" anchor="ctr"/>
          <a:lstStyle/>
          <a:p>
            <a:pPr algn="ctr" eaLnBrk="1"/>
            <a:endParaRPr lang="en-ES" altLang="en-ES" sz="1687">
              <a:solidFill>
                <a:srgbClr val="FFFFFF"/>
              </a:solidFill>
            </a:endParaRPr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6A4B8D72-375D-CAD8-B3BD-B5291AE6D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473" y="1667620"/>
            <a:ext cx="1910953" cy="42304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5719" tIns="35719" rIns="35719" bIns="35719" anchor="ctr"/>
          <a:lstStyle/>
          <a:p>
            <a:pPr algn="ctr" eaLnBrk="1"/>
            <a:endParaRPr lang="en-ES" altLang="en-ES" sz="1687">
              <a:solidFill>
                <a:srgbClr val="FFFFFF"/>
              </a:solidFill>
            </a:endParaRPr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3602B04B-C8CE-00B8-0EE0-74FB86C81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305" y="1667619"/>
            <a:ext cx="2168798" cy="35272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5719" tIns="35719" rIns="35719" bIns="35719" anchor="ctr"/>
          <a:lstStyle/>
          <a:p>
            <a:pPr algn="ctr" eaLnBrk="1"/>
            <a:endParaRPr lang="en-ES" altLang="en-ES" sz="1687">
              <a:solidFill>
                <a:srgbClr val="FFFFFF"/>
              </a:solidFill>
            </a:endParaRPr>
          </a:p>
        </p:txBody>
      </p:sp>
      <p:sp>
        <p:nvSpPr>
          <p:cNvPr id="13" name="1.159 GeV">
            <a:extLst>
              <a:ext uri="{FF2B5EF4-FFF2-40B4-BE49-F238E27FC236}">
                <a16:creationId xmlns:a16="http://schemas.microsoft.com/office/drawing/2014/main" id="{E969DBFD-0CE4-2F8A-29AF-B7F774E15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9819" y="1298633"/>
            <a:ext cx="785472" cy="26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eaLnBrk="1"/>
            <a:r>
              <a:rPr lang="en-ES" altLang="en-ES" sz="1266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1.159 GeV</a:t>
            </a:r>
          </a:p>
        </p:txBody>
      </p:sp>
      <p:sp>
        <p:nvSpPr>
          <p:cNvPr id="14" name="Nature 599, 565 (2021)">
            <a:extLst>
              <a:ext uri="{FF2B5EF4-FFF2-40B4-BE49-F238E27FC236}">
                <a16:creationId xmlns:a16="http://schemas.microsoft.com/office/drawing/2014/main" id="{5D522027-AA89-3AF8-9CAC-0B66BC6A7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8107" y="6448680"/>
            <a:ext cx="2603278" cy="39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rtl="1" eaLnBrk="1"/>
            <a:r>
              <a:rPr lang="en-ES" altLang="en-ES" sz="2109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Nature </a:t>
            </a:r>
            <a:r>
              <a:rPr lang="en-ES" altLang="en-ES" sz="2109" b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599</a:t>
            </a:r>
            <a:r>
              <a:rPr lang="en-ES" altLang="en-ES" sz="2109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565 (2021)</a:t>
            </a:r>
          </a:p>
        </p:txBody>
      </p:sp>
    </p:spTree>
    <p:extLst>
      <p:ext uri="{BB962C8B-B14F-4D97-AF65-F5344CB8AC3E}">
        <p14:creationId xmlns:p14="http://schemas.microsoft.com/office/powerpoint/2010/main" val="20902759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0CCFF-55C3-B62F-4108-6ABA3ECB5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E384-2D2E-5247-BB5F-BCE4946B05CF}" type="slidenum">
              <a:rPr lang="en-GB" smtClean="0"/>
              <a:t>44</a:t>
            </a:fld>
            <a:endParaRPr lang="en-GB"/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E8430989-4466-812B-BB22-B0BA90A04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745" y="15318"/>
            <a:ext cx="11351943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n-ES" altLang="en-ES" dirty="0">
                <a:solidFill>
                  <a:srgbClr val="0070C0"/>
                </a:solidFill>
                <a:latin typeface="Canela Text" pitchFamily="2" charset="0"/>
                <a:cs typeface="Times New Roman" panose="02020603050405020304" pitchFamily="18" charset="0"/>
                <a:sym typeface="Times New Roman" panose="02020603050405020304" pitchFamily="18" charset="0"/>
              </a:rPr>
            </a:br>
            <a:r>
              <a:rPr lang="en-ES" altLang="en-ES" dirty="0">
                <a:solidFill>
                  <a:srgbClr val="0070C0"/>
                </a:solidFill>
                <a:latin typeface="Canela Text" pitchFamily="2" charset="0"/>
                <a:cs typeface="Times New Roman" panose="02020603050405020304" pitchFamily="18" charset="0"/>
                <a:sym typeface="Times New Roman" panose="02020603050405020304" pitchFamily="18" charset="0"/>
              </a:rPr>
              <a:t>Reconstructed (e,e’p)1p0π Calorimetric Energy</a:t>
            </a:r>
            <a:br>
              <a:rPr lang="en-ES" altLang="en-ES" dirty="0">
                <a:solidFill>
                  <a:srgbClr val="0070C0"/>
                </a:solidFill>
                <a:latin typeface="Canela Text" pitchFamily="2" charset="0"/>
                <a:cs typeface="Times New Roman" panose="02020603050405020304" pitchFamily="18" charset="0"/>
                <a:sym typeface="Times New Roman" panose="02020603050405020304" pitchFamily="18" charset="0"/>
              </a:rPr>
            </a:br>
            <a:endParaRPr lang="en-GB" dirty="0">
              <a:solidFill>
                <a:srgbClr val="0070C0"/>
              </a:solidFill>
              <a:latin typeface="Canela Text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2.257 GeV">
            <a:extLst>
              <a:ext uri="{FF2B5EF4-FFF2-40B4-BE49-F238E27FC236}">
                <a16:creationId xmlns:a16="http://schemas.microsoft.com/office/drawing/2014/main" id="{AB0E5ED8-6374-84AC-4DDC-8D377A4ADD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8969" y="1298633"/>
            <a:ext cx="785472" cy="26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eaLnBrk="1"/>
            <a:r>
              <a:rPr lang="en-ES" altLang="en-ES" sz="1266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2.257 GeV</a:t>
            </a:r>
          </a:p>
        </p:txBody>
      </p:sp>
      <p:sp>
        <p:nvSpPr>
          <p:cNvPr id="3" name="4.453 GeV">
            <a:extLst>
              <a:ext uri="{FF2B5EF4-FFF2-40B4-BE49-F238E27FC236}">
                <a16:creationId xmlns:a16="http://schemas.microsoft.com/office/drawing/2014/main" id="{0B4DD411-297E-5B2E-7E6C-6D2A7DE1A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4526" y="1298633"/>
            <a:ext cx="785472" cy="26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eaLnBrk="1"/>
            <a:r>
              <a:rPr lang="en-ES" altLang="en-ES" sz="1266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4.453 GeV</a:t>
            </a:r>
          </a:p>
        </p:txBody>
      </p:sp>
      <p:pic>
        <p:nvPicPr>
          <p:cNvPr id="5" name="Fig3.pdf" descr="Fig3.pdf">
            <a:extLst>
              <a:ext uri="{FF2B5EF4-FFF2-40B4-BE49-F238E27FC236}">
                <a16:creationId xmlns:a16="http://schemas.microsoft.com/office/drawing/2014/main" id="{676D5E85-14F4-46D4-6735-FB5E0195F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169" y="1615158"/>
            <a:ext cx="8918525" cy="4859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" name="Rectangle">
            <a:extLst>
              <a:ext uri="{FF2B5EF4-FFF2-40B4-BE49-F238E27FC236}">
                <a16:creationId xmlns:a16="http://schemas.microsoft.com/office/drawing/2014/main" id="{C4EEF7B7-D285-3E61-DF4A-73FA135C36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5029" y="1752451"/>
            <a:ext cx="2029271" cy="25226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5719" tIns="35719" rIns="35719" bIns="35719" anchor="ctr"/>
          <a:lstStyle/>
          <a:p>
            <a:pPr algn="ctr" eaLnBrk="1"/>
            <a:endParaRPr lang="en-ES" altLang="en-ES" sz="1687">
              <a:solidFill>
                <a:srgbClr val="FFFFFF"/>
              </a:solidFill>
            </a:endParaRPr>
          </a:p>
        </p:txBody>
      </p:sp>
      <p:sp>
        <p:nvSpPr>
          <p:cNvPr id="15" name="Rectangle">
            <a:extLst>
              <a:ext uri="{FF2B5EF4-FFF2-40B4-BE49-F238E27FC236}">
                <a16:creationId xmlns:a16="http://schemas.microsoft.com/office/drawing/2014/main" id="{78AA86F3-9A71-F899-2CDF-28E9299E42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473" y="1667620"/>
            <a:ext cx="1910953" cy="42304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5719" tIns="35719" rIns="35719" bIns="35719" anchor="ctr"/>
          <a:lstStyle/>
          <a:p>
            <a:pPr algn="ctr" eaLnBrk="1"/>
            <a:endParaRPr lang="en-ES" altLang="en-ES" sz="1687">
              <a:solidFill>
                <a:srgbClr val="FFFFFF"/>
              </a:solidFill>
            </a:endParaRPr>
          </a:p>
        </p:txBody>
      </p:sp>
      <p:sp>
        <p:nvSpPr>
          <p:cNvPr id="16" name="Rectangle">
            <a:extLst>
              <a:ext uri="{FF2B5EF4-FFF2-40B4-BE49-F238E27FC236}">
                <a16:creationId xmlns:a16="http://schemas.microsoft.com/office/drawing/2014/main" id="{50A332CA-9ECD-A6FC-F8B2-4277A2FB0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305" y="1667619"/>
            <a:ext cx="2168798" cy="35272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5719" tIns="35719" rIns="35719" bIns="35719" anchor="ctr"/>
          <a:lstStyle/>
          <a:p>
            <a:pPr algn="ctr" eaLnBrk="1"/>
            <a:endParaRPr lang="en-ES" altLang="en-ES" sz="1687">
              <a:solidFill>
                <a:srgbClr val="FFFFFF"/>
              </a:solidFill>
            </a:endParaRPr>
          </a:p>
        </p:txBody>
      </p:sp>
      <p:sp>
        <p:nvSpPr>
          <p:cNvPr id="17" name="1.159 GeV">
            <a:extLst>
              <a:ext uri="{FF2B5EF4-FFF2-40B4-BE49-F238E27FC236}">
                <a16:creationId xmlns:a16="http://schemas.microsoft.com/office/drawing/2014/main" id="{BA415F61-0477-1DBE-CCAC-70A2543767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9819" y="1298633"/>
            <a:ext cx="785472" cy="26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eaLnBrk="1"/>
            <a:r>
              <a:rPr lang="en-ES" altLang="en-ES" sz="1266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1.159 GeV</a:t>
            </a:r>
          </a:p>
        </p:txBody>
      </p:sp>
      <p:sp>
        <p:nvSpPr>
          <p:cNvPr id="18" name="Rectangle">
            <a:extLst>
              <a:ext uri="{FF2B5EF4-FFF2-40B4-BE49-F238E27FC236}">
                <a16:creationId xmlns:a16="http://schemas.microsoft.com/office/drawing/2014/main" id="{7E7694C7-C504-AE71-25C5-A1690BA4F9F9}"/>
              </a:ext>
            </a:extLst>
          </p:cNvPr>
          <p:cNvSpPr/>
          <p:nvPr/>
        </p:nvSpPr>
        <p:spPr>
          <a:xfrm>
            <a:off x="1511722" y="1298633"/>
            <a:ext cx="9168557" cy="5558252"/>
          </a:xfrm>
          <a:prstGeom prst="rect">
            <a:avLst/>
          </a:prstGeom>
          <a:blipFill>
            <a:blip r:embed="rId3">
              <a:alphaModFix amt="28855"/>
            </a:blip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algn="ctr" eaLnBrk="1"/>
            <a:endParaRPr lang="en-ES" altLang="en-ES" sz="1687">
              <a:solidFill>
                <a:srgbClr val="FFFFFF"/>
              </a:solidFill>
            </a:endParaRPr>
          </a:p>
        </p:txBody>
      </p:sp>
      <p:pic>
        <p:nvPicPr>
          <p:cNvPr id="19" name="Fig3.pdf" descr="Fig3.pdf">
            <a:extLst>
              <a:ext uri="{FF2B5EF4-FFF2-40B4-BE49-F238E27FC236}">
                <a16:creationId xmlns:a16="http://schemas.microsoft.com/office/drawing/2014/main" id="{4674DC42-D214-DE82-403C-294B07AF6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2" t="11549" r="62491" b="71254"/>
          <a:stretch>
            <a:fillRect/>
          </a:stretch>
        </p:blipFill>
        <p:spPr bwMode="auto">
          <a:xfrm>
            <a:off x="2920381" y="2176612"/>
            <a:ext cx="1864072" cy="836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0" name="Fig3.pdf" descr="Fig3.pdf">
            <a:extLst>
              <a:ext uri="{FF2B5EF4-FFF2-40B4-BE49-F238E27FC236}">
                <a16:creationId xmlns:a16="http://schemas.microsoft.com/office/drawing/2014/main" id="{79E7AA18-648E-AB35-5981-6ECE8971B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83" t="11549" r="33228" b="71254"/>
          <a:stretch>
            <a:fillRect/>
          </a:stretch>
        </p:blipFill>
        <p:spPr bwMode="auto">
          <a:xfrm>
            <a:off x="5468690" y="2176612"/>
            <a:ext cx="1925464" cy="836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1" name="Fig3.pdf" descr="Fig3.pdf">
            <a:extLst>
              <a:ext uri="{FF2B5EF4-FFF2-40B4-BE49-F238E27FC236}">
                <a16:creationId xmlns:a16="http://schemas.microsoft.com/office/drawing/2014/main" id="{EAFFC48C-82CD-105B-948D-503FE94AF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64" t="11549" r="4309" b="71375"/>
          <a:stretch>
            <a:fillRect/>
          </a:stretch>
        </p:blipFill>
        <p:spPr bwMode="auto">
          <a:xfrm>
            <a:off x="8091785" y="2176612"/>
            <a:ext cx="1884164" cy="829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2" name="Nature 599, 565 (2021)">
            <a:extLst>
              <a:ext uri="{FF2B5EF4-FFF2-40B4-BE49-F238E27FC236}">
                <a16:creationId xmlns:a16="http://schemas.microsoft.com/office/drawing/2014/main" id="{247BFA92-CC55-86FF-C816-3E35ABBBDD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8107" y="6448680"/>
            <a:ext cx="2603278" cy="39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rtl="1" eaLnBrk="1"/>
            <a:r>
              <a:rPr lang="en-ES" altLang="en-ES" sz="2109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Nature </a:t>
            </a:r>
            <a:r>
              <a:rPr lang="en-ES" altLang="en-ES" sz="2109" b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599</a:t>
            </a:r>
            <a:r>
              <a:rPr lang="en-ES" altLang="en-ES" sz="2109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565 (2021)</a:t>
            </a:r>
          </a:p>
        </p:txBody>
      </p:sp>
    </p:spTree>
    <p:extLst>
      <p:ext uri="{BB962C8B-B14F-4D97-AF65-F5344CB8AC3E}">
        <p14:creationId xmlns:p14="http://schemas.microsoft.com/office/powerpoint/2010/main" val="11527066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0CCFF-55C3-B62F-4108-6ABA3ECB5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E384-2D2E-5247-BB5F-BCE4946B05CF}" type="slidenum">
              <a:rPr lang="en-GB" smtClean="0"/>
              <a:t>45</a:t>
            </a:fld>
            <a:endParaRPr lang="en-GB"/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E8430989-4466-812B-BB22-B0BA90A04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745" y="15318"/>
            <a:ext cx="11351943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n-ES" altLang="en-ES" dirty="0">
                <a:solidFill>
                  <a:srgbClr val="0070C0"/>
                </a:solidFill>
                <a:latin typeface="Canela Text" pitchFamily="2" charset="0"/>
                <a:cs typeface="Times New Roman" panose="02020603050405020304" pitchFamily="18" charset="0"/>
                <a:sym typeface="Times New Roman" panose="02020603050405020304" pitchFamily="18" charset="0"/>
              </a:rPr>
            </a:br>
            <a:r>
              <a:rPr lang="en-ES" altLang="en-ES" dirty="0">
                <a:solidFill>
                  <a:srgbClr val="0070C0"/>
                </a:solidFill>
                <a:latin typeface="Canela Text" pitchFamily="2" charset="0"/>
                <a:cs typeface="Times New Roman" panose="02020603050405020304" pitchFamily="18" charset="0"/>
                <a:sym typeface="Times New Roman" panose="02020603050405020304" pitchFamily="18" charset="0"/>
              </a:rPr>
              <a:t>Reconstructed (e,e’p)1p0π Calorimetric Energy</a:t>
            </a:r>
            <a:br>
              <a:rPr lang="en-ES" altLang="en-ES" dirty="0">
                <a:solidFill>
                  <a:srgbClr val="0070C0"/>
                </a:solidFill>
                <a:latin typeface="Canela Text" pitchFamily="2" charset="0"/>
                <a:cs typeface="Times New Roman" panose="02020603050405020304" pitchFamily="18" charset="0"/>
                <a:sym typeface="Times New Roman" panose="02020603050405020304" pitchFamily="18" charset="0"/>
              </a:rPr>
            </a:br>
            <a:endParaRPr lang="en-GB" dirty="0">
              <a:solidFill>
                <a:srgbClr val="0070C0"/>
              </a:solidFill>
              <a:latin typeface="Canela Text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2.257 GeV">
            <a:extLst>
              <a:ext uri="{FF2B5EF4-FFF2-40B4-BE49-F238E27FC236}">
                <a16:creationId xmlns:a16="http://schemas.microsoft.com/office/drawing/2014/main" id="{B9475278-B66B-F2D8-783C-1214487EF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8969" y="1298633"/>
            <a:ext cx="785472" cy="26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eaLnBrk="1"/>
            <a:r>
              <a:rPr lang="en-ES" altLang="en-ES" sz="1266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2.257 GeV</a:t>
            </a:r>
          </a:p>
        </p:txBody>
      </p:sp>
      <p:sp>
        <p:nvSpPr>
          <p:cNvPr id="9" name="4.453 GeV">
            <a:extLst>
              <a:ext uri="{FF2B5EF4-FFF2-40B4-BE49-F238E27FC236}">
                <a16:creationId xmlns:a16="http://schemas.microsoft.com/office/drawing/2014/main" id="{8B6C5C43-0A4B-6523-1D70-A8CCC752E1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4526" y="1298633"/>
            <a:ext cx="785472" cy="26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eaLnBrk="1"/>
            <a:r>
              <a:rPr lang="en-ES" altLang="en-ES" sz="1266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4.453 GeV</a:t>
            </a:r>
          </a:p>
        </p:txBody>
      </p:sp>
      <p:pic>
        <p:nvPicPr>
          <p:cNvPr id="10" name="Fig3.pdf" descr="Fig3.pdf">
            <a:extLst>
              <a:ext uri="{FF2B5EF4-FFF2-40B4-BE49-F238E27FC236}">
                <a16:creationId xmlns:a16="http://schemas.microsoft.com/office/drawing/2014/main" id="{2BB804C5-C7CD-75DE-C51A-A1E725D6C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169" y="1615158"/>
            <a:ext cx="8918525" cy="4859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1" name="Rectangle">
            <a:extLst>
              <a:ext uri="{FF2B5EF4-FFF2-40B4-BE49-F238E27FC236}">
                <a16:creationId xmlns:a16="http://schemas.microsoft.com/office/drawing/2014/main" id="{C34D3BA1-C9E6-1B7E-3AF7-D5D37C753F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5029" y="1752451"/>
            <a:ext cx="2029271" cy="25226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5719" tIns="35719" rIns="35719" bIns="35719" anchor="ctr"/>
          <a:lstStyle/>
          <a:p>
            <a:pPr algn="ctr" eaLnBrk="1"/>
            <a:endParaRPr lang="en-ES" altLang="en-ES" sz="1687">
              <a:solidFill>
                <a:srgbClr val="FFFFFF"/>
              </a:solidFill>
            </a:endParaRPr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95815399-84ED-A648-E64B-FE5ACF0AA7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473" y="1667620"/>
            <a:ext cx="1910953" cy="42304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5719" tIns="35719" rIns="35719" bIns="35719" anchor="ctr"/>
          <a:lstStyle/>
          <a:p>
            <a:pPr algn="ctr" eaLnBrk="1"/>
            <a:endParaRPr lang="en-ES" altLang="en-ES" sz="1687">
              <a:solidFill>
                <a:srgbClr val="FFFFFF"/>
              </a:solidFill>
            </a:endParaRPr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0312EB81-EDDD-554A-68A2-E602F9AF8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305" y="1667619"/>
            <a:ext cx="2168798" cy="35272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5719" tIns="35719" rIns="35719" bIns="35719" anchor="ctr"/>
          <a:lstStyle/>
          <a:p>
            <a:pPr algn="ctr" eaLnBrk="1"/>
            <a:endParaRPr lang="en-ES" altLang="en-ES" sz="1687">
              <a:solidFill>
                <a:srgbClr val="FFFFFF"/>
              </a:solidFill>
            </a:endParaRPr>
          </a:p>
        </p:txBody>
      </p:sp>
      <p:sp>
        <p:nvSpPr>
          <p:cNvPr id="14" name="1.159 GeV">
            <a:extLst>
              <a:ext uri="{FF2B5EF4-FFF2-40B4-BE49-F238E27FC236}">
                <a16:creationId xmlns:a16="http://schemas.microsoft.com/office/drawing/2014/main" id="{784015C0-140B-9038-CD21-FE86984E96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9819" y="1298633"/>
            <a:ext cx="785472" cy="26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eaLnBrk="1"/>
            <a:r>
              <a:rPr lang="en-ES" altLang="en-ES" sz="1266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1.159 GeV</a:t>
            </a:r>
          </a:p>
        </p:txBody>
      </p:sp>
      <p:sp>
        <p:nvSpPr>
          <p:cNvPr id="23" name="Rectangle">
            <a:extLst>
              <a:ext uri="{FF2B5EF4-FFF2-40B4-BE49-F238E27FC236}">
                <a16:creationId xmlns:a16="http://schemas.microsoft.com/office/drawing/2014/main" id="{846278E7-D8B8-997A-1E20-1EE9356D82E6}"/>
              </a:ext>
            </a:extLst>
          </p:cNvPr>
          <p:cNvSpPr/>
          <p:nvPr/>
        </p:nvSpPr>
        <p:spPr>
          <a:xfrm>
            <a:off x="1511722" y="1298633"/>
            <a:ext cx="9168557" cy="5558251"/>
          </a:xfrm>
          <a:prstGeom prst="rect">
            <a:avLst/>
          </a:prstGeom>
          <a:blipFill>
            <a:blip r:embed="rId3">
              <a:alphaModFix amt="28855"/>
            </a:blip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algn="ctr" eaLnBrk="1"/>
            <a:endParaRPr lang="en-ES" altLang="en-ES" sz="1687" dirty="0">
              <a:solidFill>
                <a:srgbClr val="FFFFFF"/>
              </a:solidFill>
            </a:endParaRPr>
          </a:p>
        </p:txBody>
      </p:sp>
      <p:pic>
        <p:nvPicPr>
          <p:cNvPr id="24" name="Fig3.pdf" descr="Fig3.pdf">
            <a:extLst>
              <a:ext uri="{FF2B5EF4-FFF2-40B4-BE49-F238E27FC236}">
                <a16:creationId xmlns:a16="http://schemas.microsoft.com/office/drawing/2014/main" id="{96A97D5E-1BE7-9141-E830-6329ECAE2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3" t="11462" r="57420" b="60092"/>
          <a:stretch>
            <a:fillRect/>
          </a:stretch>
        </p:blipFill>
        <p:spPr bwMode="auto">
          <a:xfrm>
            <a:off x="4787801" y="2172147"/>
            <a:ext cx="448717" cy="1382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5" name="Fig3.pdf" descr="Fig3.pdf">
            <a:extLst>
              <a:ext uri="{FF2B5EF4-FFF2-40B4-BE49-F238E27FC236}">
                <a16:creationId xmlns:a16="http://schemas.microsoft.com/office/drawing/2014/main" id="{21E5BB49-24A8-0846-306C-E19F63BBF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38" t="769" r="29660" b="60092"/>
          <a:stretch>
            <a:fillRect/>
          </a:stretch>
        </p:blipFill>
        <p:spPr bwMode="auto">
          <a:xfrm>
            <a:off x="7487915" y="1648644"/>
            <a:ext cx="223242" cy="1902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6" name="Fig3.pdf" descr="Fig3.pdf">
            <a:extLst>
              <a:ext uri="{FF2B5EF4-FFF2-40B4-BE49-F238E27FC236}">
                <a16:creationId xmlns:a16="http://schemas.microsoft.com/office/drawing/2014/main" id="{EA6F8881-2960-B208-B2CD-90A490852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33" t="546" r="217" b="60092"/>
          <a:stretch>
            <a:fillRect/>
          </a:stretch>
        </p:blipFill>
        <p:spPr bwMode="auto">
          <a:xfrm>
            <a:off x="10114359" y="1647527"/>
            <a:ext cx="209848" cy="1913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7" name="Nature 599, 565 (2021)">
            <a:extLst>
              <a:ext uri="{FF2B5EF4-FFF2-40B4-BE49-F238E27FC236}">
                <a16:creationId xmlns:a16="http://schemas.microsoft.com/office/drawing/2014/main" id="{286C36F9-DB2B-B890-DF06-4A43DE204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8107" y="6448680"/>
            <a:ext cx="2603278" cy="39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rtl="1" eaLnBrk="1"/>
            <a:r>
              <a:rPr lang="en-ES" altLang="en-ES" sz="2109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Nature </a:t>
            </a:r>
            <a:r>
              <a:rPr lang="en-ES" altLang="en-ES" sz="2109" b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599</a:t>
            </a:r>
            <a:r>
              <a:rPr lang="en-ES" altLang="en-ES" sz="2109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565 (2021)</a:t>
            </a:r>
          </a:p>
        </p:txBody>
      </p:sp>
    </p:spTree>
    <p:extLst>
      <p:ext uri="{BB962C8B-B14F-4D97-AF65-F5344CB8AC3E}">
        <p14:creationId xmlns:p14="http://schemas.microsoft.com/office/powerpoint/2010/main" val="42583811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0CCFF-55C3-B62F-4108-6ABA3ECB5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E384-2D2E-5247-BB5F-BCE4946B05CF}" type="slidenum">
              <a:rPr lang="en-GB" smtClean="0"/>
              <a:t>46</a:t>
            </a:fld>
            <a:endParaRPr lang="en-GB"/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E8430989-4466-812B-BB22-B0BA90A04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028" y="-144058"/>
            <a:ext cx="11351943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n-ES" altLang="en-ES" dirty="0">
                <a:solidFill>
                  <a:srgbClr val="0070C0"/>
                </a:solidFill>
                <a:latin typeface="Canela Text" pitchFamily="2" charset="0"/>
                <a:cs typeface="Times New Roman" panose="02020603050405020304" pitchFamily="18" charset="0"/>
                <a:sym typeface="Times New Roman" panose="02020603050405020304" pitchFamily="18" charset="0"/>
              </a:rPr>
            </a:br>
            <a:r>
              <a:rPr lang="en-ES" altLang="en-ES" dirty="0">
                <a:solidFill>
                  <a:srgbClr val="0070C0"/>
                </a:solidFill>
                <a:latin typeface="Canela Text" pitchFamily="2" charset="0"/>
                <a:cs typeface="Times New Roman" panose="02020603050405020304" pitchFamily="18" charset="0"/>
                <a:sym typeface="Times New Roman" panose="02020603050405020304" pitchFamily="18" charset="0"/>
              </a:rPr>
              <a:t>Focusing on different reaction mechanisms</a:t>
            </a:r>
            <a:br>
              <a:rPr lang="en-ES" altLang="en-ES" dirty="0">
                <a:solidFill>
                  <a:srgbClr val="0070C0"/>
                </a:solidFill>
                <a:latin typeface="Canela Text" pitchFamily="2" charset="0"/>
                <a:cs typeface="Times New Roman" panose="02020603050405020304" pitchFamily="18" charset="0"/>
                <a:sym typeface="Times New Roman" panose="02020603050405020304" pitchFamily="18" charset="0"/>
              </a:rPr>
            </a:br>
            <a:r>
              <a:rPr lang="en-ES" altLang="en-ES" dirty="0">
                <a:solidFill>
                  <a:srgbClr val="0070C0"/>
                </a:solidFill>
                <a:latin typeface="Canela Text" pitchFamily="2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Standard Transverse Variables </a:t>
            </a:r>
            <a:endParaRPr lang="en-GB" dirty="0">
              <a:solidFill>
                <a:srgbClr val="0070C0"/>
              </a:solidFill>
              <a:latin typeface="Canela Text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25E90D22-072C-AEC4-40A4-C4F8E03F6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26" t="52119" r="11829" b="23338"/>
          <a:stretch>
            <a:fillRect/>
          </a:stretch>
        </p:blipFill>
        <p:spPr bwMode="auto">
          <a:xfrm>
            <a:off x="7052593" y="3100834"/>
            <a:ext cx="2569518" cy="215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44718AB2-96AC-9DDE-61A6-3530F58A5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0" t="34833" r="45305" b="11156"/>
          <a:stretch>
            <a:fillRect/>
          </a:stretch>
        </p:blipFill>
        <p:spPr bwMode="auto">
          <a:xfrm>
            <a:off x="2206006" y="1342802"/>
            <a:ext cx="3663404" cy="378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grpSp>
        <p:nvGrpSpPr>
          <p:cNvPr id="5" name="Group">
            <a:extLst>
              <a:ext uri="{FF2B5EF4-FFF2-40B4-BE49-F238E27FC236}">
                <a16:creationId xmlns:a16="http://schemas.microsoft.com/office/drawing/2014/main" id="{3258ED57-720E-411B-41F0-2D44024FC2CC}"/>
              </a:ext>
            </a:extLst>
          </p:cNvPr>
          <p:cNvGrpSpPr>
            <a:grpSpLocks/>
          </p:cNvGrpSpPr>
          <p:nvPr/>
        </p:nvGrpSpPr>
        <p:grpSpPr bwMode="auto">
          <a:xfrm>
            <a:off x="3174877" y="5586636"/>
            <a:ext cx="1533674" cy="310307"/>
            <a:chOff x="0" y="0"/>
            <a:chExt cx="2181029" cy="439950"/>
          </a:xfrm>
        </p:grpSpPr>
        <p:pic>
          <p:nvPicPr>
            <p:cNvPr id="6" name="Image" descr="Image">
              <a:extLst>
                <a:ext uri="{FF2B5EF4-FFF2-40B4-BE49-F238E27FC236}">
                  <a16:creationId xmlns:a16="http://schemas.microsoft.com/office/drawing/2014/main" id="{649CAD74-A24D-720F-471D-B09A83959D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181030" cy="439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sp>
          <p:nvSpPr>
            <p:cNvPr id="7" name="Line">
              <a:extLst>
                <a:ext uri="{FF2B5EF4-FFF2-40B4-BE49-F238E27FC236}">
                  <a16:creationId xmlns:a16="http://schemas.microsoft.com/office/drawing/2014/main" id="{899A0F1E-95B9-9EA2-49CD-D04F322C5A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8327" y="32540"/>
              <a:ext cx="255603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miter lim="4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35719" tIns="35719" rIns="35719" bIns="35719" anchor="ctr"/>
            <a:lstStyle/>
            <a:p>
              <a:endParaRPr lang="en-GB" sz="1266"/>
            </a:p>
          </p:txBody>
        </p:sp>
        <p:sp>
          <p:nvSpPr>
            <p:cNvPr id="15" name="Line">
              <a:extLst>
                <a:ext uri="{FF2B5EF4-FFF2-40B4-BE49-F238E27FC236}">
                  <a16:creationId xmlns:a16="http://schemas.microsoft.com/office/drawing/2014/main" id="{7B1C9656-EA1D-9701-12BC-E9274D00AF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2713" y="32540"/>
              <a:ext cx="255603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miter lim="4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35719" tIns="35719" rIns="35719" bIns="35719" anchor="ctr"/>
            <a:lstStyle/>
            <a:p>
              <a:endParaRPr lang="en-GB" sz="1266"/>
            </a:p>
          </p:txBody>
        </p:sp>
        <p:sp>
          <p:nvSpPr>
            <p:cNvPr id="16" name="Line">
              <a:extLst>
                <a:ext uri="{FF2B5EF4-FFF2-40B4-BE49-F238E27FC236}">
                  <a16:creationId xmlns:a16="http://schemas.microsoft.com/office/drawing/2014/main" id="{552D6381-061F-F2F2-63D1-23B9306814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30259" y="32540"/>
              <a:ext cx="255603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miter lim="4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35719" tIns="35719" rIns="35719" bIns="35719" anchor="ctr"/>
            <a:lstStyle/>
            <a:p>
              <a:endParaRPr lang="en-GB" sz="1266"/>
            </a:p>
          </p:txBody>
        </p:sp>
      </p:grpSp>
      <p:sp>
        <p:nvSpPr>
          <p:cNvPr id="17" name="Sensitive to…">
            <a:extLst>
              <a:ext uri="{FF2B5EF4-FFF2-40B4-BE49-F238E27FC236}">
                <a16:creationId xmlns:a16="http://schemas.microsoft.com/office/drawing/2014/main" id="{BF51BD72-362C-217C-8EA2-910764D2C3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7197" y="5877785"/>
            <a:ext cx="4319736" cy="786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5719" tIns="35719" rIns="35719" bIns="35719" anchor="ctr">
            <a:spAutoFit/>
          </a:bodyPr>
          <a:lstStyle>
            <a:lvl1pPr algn="ctr" defTabSz="45720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1pPr>
            <a:lvl2pPr algn="ctr" defTabSz="45720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2pPr>
            <a:lvl3pPr algn="ctr" defTabSz="45720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3pPr>
            <a:lvl4pPr algn="ctr" defTabSz="45720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4pPr>
            <a:lvl5pPr algn="ctr" defTabSz="45720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5pPr>
            <a:lvl6pPr marL="4572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6pPr>
            <a:lvl7pPr marL="9144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7pPr>
            <a:lvl8pPr marL="13716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8pPr>
            <a:lvl9pPr marL="18288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9pPr>
          </a:lstStyle>
          <a:p>
            <a:pPr eaLnBrk="1"/>
            <a:r>
              <a:rPr lang="en-ES" altLang="en-ES" sz="2320">
                <a:latin typeface="Times Roman"/>
                <a:ea typeface="Times Roman"/>
                <a:cs typeface="Times Roman"/>
                <a:sym typeface="Times Roman"/>
              </a:rPr>
              <a:t>Sensitive to </a:t>
            </a:r>
          </a:p>
          <a:p>
            <a:pPr eaLnBrk="1"/>
            <a:r>
              <a:rPr lang="en-ES" altLang="en-ES" sz="2320">
                <a:latin typeface="Times Roman"/>
                <a:ea typeface="Times Roman"/>
                <a:cs typeface="Times Roman"/>
                <a:sym typeface="Times Roman"/>
              </a:rPr>
              <a:t>hit nucleon momentum </a:t>
            </a:r>
          </a:p>
        </p:txBody>
      </p:sp>
      <p:sp>
        <p:nvSpPr>
          <p:cNvPr id="18" name="δαΤ">
            <a:extLst>
              <a:ext uri="{FF2B5EF4-FFF2-40B4-BE49-F238E27FC236}">
                <a16:creationId xmlns:a16="http://schemas.microsoft.com/office/drawing/2014/main" id="{828C9845-F040-1EDD-E60A-3723321CF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1771" y="5473352"/>
            <a:ext cx="748977" cy="46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5719" tIns="35719" rIns="35719" bIns="35719" anchor="ctr">
            <a:spAutoFit/>
          </a:bodyPr>
          <a:lstStyle>
            <a:lvl1pPr algn="ctr" defTabSz="45720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1pPr>
            <a:lvl2pPr algn="ctr" defTabSz="45720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2pPr>
            <a:lvl3pPr algn="ctr" defTabSz="45720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3pPr>
            <a:lvl4pPr algn="ctr" defTabSz="45720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4pPr>
            <a:lvl5pPr algn="ctr" defTabSz="45720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5pPr>
            <a:lvl6pPr marL="4572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6pPr>
            <a:lvl7pPr marL="9144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7pPr>
            <a:lvl8pPr marL="13716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8pPr>
            <a:lvl9pPr marL="18288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9pPr>
          </a:lstStyle>
          <a:p>
            <a:pPr algn="l" eaLnBrk="1">
              <a:lnSpc>
                <a:spcPct val="120000"/>
              </a:lnSpc>
            </a:pPr>
            <a:r>
              <a:rPr lang="en-ES" altLang="en-ES" sz="2320">
                <a:latin typeface="Times Roman"/>
                <a:ea typeface="Times Roman"/>
                <a:cs typeface="Times Roman"/>
                <a:sym typeface="Times Roman"/>
              </a:rPr>
              <a:t>δα</a:t>
            </a:r>
            <a:r>
              <a:rPr lang="en-ES" altLang="en-ES" sz="2320" baseline="-6000">
                <a:latin typeface="Times Roman"/>
                <a:ea typeface="Times Roman"/>
                <a:cs typeface="Times Roman"/>
                <a:sym typeface="Times Roman"/>
              </a:rPr>
              <a:t>Τ</a:t>
            </a:r>
          </a:p>
        </p:txBody>
      </p:sp>
      <p:sp>
        <p:nvSpPr>
          <p:cNvPr id="19" name="Sensitive to…">
            <a:extLst>
              <a:ext uri="{FF2B5EF4-FFF2-40B4-BE49-F238E27FC236}">
                <a16:creationId xmlns:a16="http://schemas.microsoft.com/office/drawing/2014/main" id="{46304A2F-BCF9-2ECB-1079-AD8DEFB860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2683" y="5877785"/>
            <a:ext cx="4352106" cy="786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5719" tIns="35719" rIns="35719" bIns="35719" anchor="ctr">
            <a:spAutoFit/>
          </a:bodyPr>
          <a:lstStyle>
            <a:lvl1pPr algn="ctr" defTabSz="45720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1pPr>
            <a:lvl2pPr algn="ctr" defTabSz="45720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2pPr>
            <a:lvl3pPr algn="ctr" defTabSz="45720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3pPr>
            <a:lvl4pPr algn="ctr" defTabSz="45720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4pPr>
            <a:lvl5pPr algn="ctr" defTabSz="45720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5pPr>
            <a:lvl6pPr marL="4572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6pPr>
            <a:lvl7pPr marL="9144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7pPr>
            <a:lvl8pPr marL="13716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8pPr>
            <a:lvl9pPr marL="18288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  <a:sym typeface="Helvetica Light" panose="020B0403020202020204" pitchFamily="34" charset="0"/>
              </a:defRPr>
            </a:lvl9pPr>
          </a:lstStyle>
          <a:p>
            <a:pPr eaLnBrk="1"/>
            <a:r>
              <a:rPr lang="en-ES" altLang="en-ES" sz="2320">
                <a:latin typeface="Times Roman"/>
                <a:ea typeface="Times Roman"/>
                <a:cs typeface="Times Roman"/>
                <a:sym typeface="Times Roman"/>
              </a:rPr>
              <a:t>Sensitive to </a:t>
            </a:r>
          </a:p>
          <a:p>
            <a:pPr eaLnBrk="1"/>
            <a:r>
              <a:rPr lang="en-ES" altLang="en-ES" sz="2320">
                <a:latin typeface="Times Roman"/>
                <a:ea typeface="Times Roman"/>
                <a:cs typeface="Times Roman"/>
                <a:sym typeface="Times Roman"/>
              </a:rPr>
              <a:t>Final State Interactions </a:t>
            </a:r>
          </a:p>
        </p:txBody>
      </p:sp>
    </p:spTree>
    <p:extLst>
      <p:ext uri="{BB962C8B-B14F-4D97-AF65-F5344CB8AC3E}">
        <p14:creationId xmlns:p14="http://schemas.microsoft.com/office/powerpoint/2010/main" val="18813403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0CCFF-55C3-B62F-4108-6ABA3ECB5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E384-2D2E-5247-BB5F-BCE4946B05CF}" type="slidenum">
              <a:rPr lang="en-GB" smtClean="0"/>
              <a:t>47</a:t>
            </a:fld>
            <a:endParaRPr lang="en-GB"/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E8430989-4466-812B-BB22-B0BA90A04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028" y="-144058"/>
            <a:ext cx="11351943" cy="1325563"/>
          </a:xfrm>
        </p:spPr>
        <p:txBody>
          <a:bodyPr>
            <a:normAutofit/>
          </a:bodyPr>
          <a:lstStyle/>
          <a:p>
            <a:pPr algn="ctr"/>
            <a:br>
              <a:rPr lang="en-ES" altLang="en-ES" dirty="0">
                <a:solidFill>
                  <a:srgbClr val="0070C0"/>
                </a:solidFill>
                <a:latin typeface="Canela Text" pitchFamily="2" charset="0"/>
                <a:cs typeface="Times New Roman" panose="02020603050405020304" pitchFamily="18" charset="0"/>
                <a:sym typeface="Times New Roman" panose="02020603050405020304" pitchFamily="18" charset="0"/>
              </a:rPr>
            </a:br>
            <a:r>
              <a:rPr lang="en-ES" altLang="en-ES" dirty="0">
                <a:solidFill>
                  <a:srgbClr val="0070C0"/>
                </a:solidFill>
                <a:latin typeface="Canela Text" pitchFamily="2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Transverse missing momentum</a:t>
            </a:r>
            <a:endParaRPr lang="en-GB" dirty="0">
              <a:solidFill>
                <a:srgbClr val="0070C0"/>
              </a:solidFill>
              <a:latin typeface="Canela Text" pitchFamily="2" charset="0"/>
              <a:cs typeface="Times New Roman" panose="02020603050405020304" pitchFamily="18" charset="0"/>
            </a:endParaRPr>
          </a:p>
        </p:txBody>
      </p:sp>
      <p:pic>
        <p:nvPicPr>
          <p:cNvPr id="8" name="Fig4.pdf" descr="Fig4.pdf">
            <a:extLst>
              <a:ext uri="{FF2B5EF4-FFF2-40B4-BE49-F238E27FC236}">
                <a16:creationId xmlns:a16="http://schemas.microsoft.com/office/drawing/2014/main" id="{E55E71CA-856C-C1F3-337C-796FC75C0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5" r="50786" b="19545"/>
          <a:stretch>
            <a:fillRect/>
          </a:stretch>
        </p:blipFill>
        <p:spPr bwMode="auto">
          <a:xfrm>
            <a:off x="2080990" y="1209973"/>
            <a:ext cx="7519913" cy="5318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9" name="Nature 599, 565 (2021)">
            <a:extLst>
              <a:ext uri="{FF2B5EF4-FFF2-40B4-BE49-F238E27FC236}">
                <a16:creationId xmlns:a16="http://schemas.microsoft.com/office/drawing/2014/main" id="{4380E1D9-3B22-9AB8-5F51-158C1A341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0357" y="6448680"/>
            <a:ext cx="2603278" cy="39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rtl="1" eaLnBrk="1"/>
            <a:r>
              <a:rPr lang="en-ES" altLang="en-ES" sz="2109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Nature </a:t>
            </a:r>
            <a:r>
              <a:rPr lang="en-ES" altLang="en-ES" sz="2109" b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599</a:t>
            </a:r>
            <a:r>
              <a:rPr lang="en-ES" altLang="en-ES" sz="2109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565 (2021)</a:t>
            </a:r>
          </a:p>
        </p:txBody>
      </p:sp>
    </p:spTree>
    <p:extLst>
      <p:ext uri="{BB962C8B-B14F-4D97-AF65-F5344CB8AC3E}">
        <p14:creationId xmlns:p14="http://schemas.microsoft.com/office/powerpoint/2010/main" val="41111641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0CCFF-55C3-B62F-4108-6ABA3ECB5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E384-2D2E-5247-BB5F-BCE4946B05CF}" type="slidenum">
              <a:rPr lang="en-GB" smtClean="0"/>
              <a:t>48</a:t>
            </a:fld>
            <a:endParaRPr lang="en-GB"/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E8430989-4466-812B-BB22-B0BA90A04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028" y="-144058"/>
            <a:ext cx="11351943" cy="1325563"/>
          </a:xfrm>
        </p:spPr>
        <p:txBody>
          <a:bodyPr>
            <a:normAutofit/>
          </a:bodyPr>
          <a:lstStyle/>
          <a:p>
            <a:pPr algn="ctr"/>
            <a:br>
              <a:rPr lang="en-ES" altLang="en-ES" dirty="0">
                <a:solidFill>
                  <a:srgbClr val="0070C0"/>
                </a:solidFill>
                <a:latin typeface="Canela Text" pitchFamily="2" charset="0"/>
                <a:cs typeface="Times New Roman" panose="02020603050405020304" pitchFamily="18" charset="0"/>
                <a:sym typeface="Times New Roman" panose="02020603050405020304" pitchFamily="18" charset="0"/>
              </a:rPr>
            </a:br>
            <a:r>
              <a:rPr lang="en-ES" altLang="en-ES" dirty="0">
                <a:solidFill>
                  <a:srgbClr val="0070C0"/>
                </a:solidFill>
                <a:latin typeface="Canela Text" pitchFamily="2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pT sensitivity to interaction mechanisms</a:t>
            </a:r>
            <a:endParaRPr lang="en-GB" dirty="0">
              <a:solidFill>
                <a:srgbClr val="0070C0"/>
              </a:solidFill>
              <a:latin typeface="Canela Text" pitchFamily="2" charset="0"/>
              <a:cs typeface="Times New Roman" panose="02020603050405020304" pitchFamily="18" charset="0"/>
            </a:endParaRPr>
          </a:p>
        </p:txBody>
      </p:sp>
      <p:pic>
        <p:nvPicPr>
          <p:cNvPr id="5" name="Fig4.pdf" descr="Fig4.pdf">
            <a:extLst>
              <a:ext uri="{FF2B5EF4-FFF2-40B4-BE49-F238E27FC236}">
                <a16:creationId xmlns:a16="http://schemas.microsoft.com/office/drawing/2014/main" id="{77326B5C-8DC2-DB46-AA43-88B36B78B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353" y="1415355"/>
            <a:ext cx="8503295" cy="4858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" name="Nature 599, 565 (2021)">
            <a:extLst>
              <a:ext uri="{FF2B5EF4-FFF2-40B4-BE49-F238E27FC236}">
                <a16:creationId xmlns:a16="http://schemas.microsoft.com/office/drawing/2014/main" id="{DD083CCA-99E1-F16D-B2A6-9BD541A6A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0357" y="6448680"/>
            <a:ext cx="2603278" cy="39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rtl="1" eaLnBrk="1"/>
            <a:r>
              <a:rPr lang="en-ES" altLang="en-ES" sz="2109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Nature </a:t>
            </a:r>
            <a:r>
              <a:rPr lang="en-ES" altLang="en-ES" sz="2109" b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599</a:t>
            </a:r>
            <a:r>
              <a:rPr lang="en-ES" altLang="en-ES" sz="2109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565 (2021)</a:t>
            </a:r>
          </a:p>
        </p:txBody>
      </p:sp>
    </p:spTree>
    <p:extLst>
      <p:ext uri="{BB962C8B-B14F-4D97-AF65-F5344CB8AC3E}">
        <p14:creationId xmlns:p14="http://schemas.microsoft.com/office/powerpoint/2010/main" val="29289334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>
            <a:extLst>
              <a:ext uri="{FF2B5EF4-FFF2-40B4-BE49-F238E27FC236}">
                <a16:creationId xmlns:a16="http://schemas.microsoft.com/office/drawing/2014/main" id="{E8430989-4466-812B-BB22-B0BA90A04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028" y="-144058"/>
            <a:ext cx="11351943" cy="1325563"/>
          </a:xfrm>
        </p:spPr>
        <p:txBody>
          <a:bodyPr>
            <a:normAutofit/>
          </a:bodyPr>
          <a:lstStyle/>
          <a:p>
            <a:pPr algn="ctr"/>
            <a:br>
              <a:rPr lang="en-ES" altLang="en-ES" dirty="0">
                <a:solidFill>
                  <a:srgbClr val="0070C0"/>
                </a:solidFill>
                <a:latin typeface="Canela Text" pitchFamily="2" charset="0"/>
                <a:cs typeface="Times New Roman" panose="02020603050405020304" pitchFamily="18" charset="0"/>
                <a:sym typeface="Times New Roman" panose="02020603050405020304" pitchFamily="18" charset="0"/>
              </a:rPr>
            </a:br>
            <a:r>
              <a:rPr lang="en-ES" altLang="en-ES" dirty="0">
                <a:solidFill>
                  <a:srgbClr val="0070C0"/>
                </a:solidFill>
                <a:latin typeface="Canela Text" pitchFamily="2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MC vs. (e,e’p) Transverse Variables </a:t>
            </a:r>
            <a:endParaRPr lang="en-GB" dirty="0">
              <a:solidFill>
                <a:srgbClr val="0070C0"/>
              </a:solidFill>
              <a:latin typeface="Canela Text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0CCFF-55C3-B62F-4108-6ABA3ECB5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E384-2D2E-5247-BB5F-BCE4946B05CF}" type="slidenum">
              <a:rPr lang="en-GB" smtClean="0"/>
              <a:t>49</a:t>
            </a:fld>
            <a:endParaRPr lang="en-GB"/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B697E303-8A65-96D3-AC00-557E6CCC2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32" t="33730" r="19089" b="31279"/>
          <a:stretch>
            <a:fillRect/>
          </a:stretch>
        </p:blipFill>
        <p:spPr bwMode="auto">
          <a:xfrm>
            <a:off x="2174752" y="5677049"/>
            <a:ext cx="921990" cy="934269"/>
          </a:xfrm>
          <a:prstGeom prst="rect">
            <a:avLst/>
          </a:prstGeom>
          <a:noFill/>
          <a:ln w="50800">
            <a:solidFill>
              <a:srgbClr val="7D4527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6AEC0F6E-71D2-A97B-5645-42998CAC2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0" t="34576" r="73373" b="44897"/>
          <a:stretch>
            <a:fillRect/>
          </a:stretch>
        </p:blipFill>
        <p:spPr bwMode="auto">
          <a:xfrm>
            <a:off x="2045271" y="1409775"/>
            <a:ext cx="1184299" cy="155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5405FD6B-92F9-F43E-62FF-9AAD3C400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0" t="67905" r="73373" b="7784"/>
          <a:stretch>
            <a:fillRect/>
          </a:stretch>
        </p:blipFill>
        <p:spPr bwMode="auto">
          <a:xfrm>
            <a:off x="2045271" y="3520529"/>
            <a:ext cx="1184299" cy="1840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6" name="Image" descr="Image">
            <a:extLst>
              <a:ext uri="{FF2B5EF4-FFF2-40B4-BE49-F238E27FC236}">
                <a16:creationId xmlns:a16="http://schemas.microsoft.com/office/drawing/2014/main" id="{B893851D-3158-8666-3397-450914662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2" t="27727" r="16946" b="1657"/>
          <a:stretch>
            <a:fillRect/>
          </a:stretch>
        </p:blipFill>
        <p:spPr bwMode="auto">
          <a:xfrm>
            <a:off x="3207246" y="1007939"/>
            <a:ext cx="6810003" cy="534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7" name="Afroditi…">
            <a:extLst>
              <a:ext uri="{FF2B5EF4-FFF2-40B4-BE49-F238E27FC236}">
                <a16:creationId xmlns:a16="http://schemas.microsoft.com/office/drawing/2014/main" id="{396F386E-4299-BE03-8E54-98C035487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6771" y="6012374"/>
            <a:ext cx="1005083" cy="656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eaLnBrk="1"/>
            <a:r>
              <a:rPr lang="en-ES" altLang="en-ES" sz="1266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Afroditi </a:t>
            </a:r>
          </a:p>
          <a:p>
            <a:pPr algn="ctr" eaLnBrk="1"/>
            <a:r>
              <a:rPr lang="en-ES" altLang="en-ES" sz="1266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Papadopoulou</a:t>
            </a:r>
          </a:p>
          <a:p>
            <a:pPr algn="ctr" eaLnBrk="1"/>
            <a:r>
              <a:rPr lang="en-ES" altLang="en-ES" sz="1266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@ ΑNL</a:t>
            </a:r>
          </a:p>
        </p:txBody>
      </p:sp>
      <p:sp>
        <p:nvSpPr>
          <p:cNvPr id="18" name="arXiv:2301.03700 [hep-ex]">
            <a:extLst>
              <a:ext uri="{FF2B5EF4-FFF2-40B4-BE49-F238E27FC236}">
                <a16:creationId xmlns:a16="http://schemas.microsoft.com/office/drawing/2014/main" id="{98D3CA68-265D-B97A-8D69-8887FBAC01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499" y="6332274"/>
            <a:ext cx="2531142" cy="342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eaLnBrk="1"/>
            <a:r>
              <a:rPr lang="en-ES" altLang="en-ES" sz="1758" u="sng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  <a:hlinkClick r:id="rId4"/>
              </a:rPr>
              <a:t>arXiv:2301.03700 [hep-ex]</a:t>
            </a:r>
          </a:p>
        </p:txBody>
      </p:sp>
    </p:spTree>
    <p:extLst>
      <p:ext uri="{BB962C8B-B14F-4D97-AF65-F5344CB8AC3E}">
        <p14:creationId xmlns:p14="http://schemas.microsoft.com/office/powerpoint/2010/main" val="919293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43F1F-6B17-481B-5F09-00707C755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3196"/>
            <a:ext cx="10515600" cy="956231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Electrons for neutrinos</a:t>
            </a:r>
            <a:endParaRPr lang="en-GB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2F32E2-2D84-0E5F-C676-3D96CB4FAC0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139427"/>
                <a:ext cx="6744629" cy="5582048"/>
              </a:xfrm>
            </p:spPr>
            <p:txBody>
              <a:bodyPr>
                <a:normAutofit fontScale="92500"/>
              </a:bodyPr>
              <a:lstStyle/>
              <a:p>
                <a:r>
                  <a:rPr lang="en-GB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Same nuclear ground state</a:t>
                </a:r>
              </a:p>
              <a:p>
                <a:r>
                  <a:rPr lang="en-GB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Same Final State Interactions(FSI)</a:t>
                </a:r>
              </a:p>
              <a:p>
                <a:r>
                  <a:rPr lang="en-GB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Similar interactions with nuclei</a:t>
                </a:r>
              </a:p>
              <a:p>
                <a:pPr lvl="1"/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CC weak current [</a:t>
                </a:r>
                <a:r>
                  <a:rPr lang="en-GB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vector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:r>
                  <a:rPr lang="en-GB" dirty="0">
                    <a:solidFill>
                      <a:srgbClr val="0096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axial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</a:p>
              <a:p>
                <a:pPr lvl="2"/>
                <a14:m>
                  <m:oMath xmlns:m="http://schemas.openxmlformats.org/officeDocument/2006/math">
                    <m:sSubSup>
                      <m:sSubSupPr>
                        <m:ctrlPr>
                          <a:rPr lang="en-GB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𝑗</m:t>
                        </m:r>
                      </m:e>
                      <m:sub>
                        <m:r>
                          <a:rPr lang="en-GB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sub>
                      <m:sup>
                        <m:r>
                          <a:rPr lang="en-GB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±</m:t>
                        </m:r>
                      </m:sup>
                    </m:sSubSup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</m:acc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𝑊</m:t>
                            </m:r>
                          </m:sub>
                        </m:sSub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sSup>
                      <m:sSupPr>
                        <m:ctrlPr>
                          <a:rPr lang="en-GB" sz="24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sz="24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e>
                      <m:sup>
                        <m:r>
                          <a:rPr lang="en-GB" sz="24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GB" sz="24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e>
                      <m:sup>
                        <m:r>
                          <a:rPr lang="en-GB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sup>
                    </m:sSup>
                    <m:sSup>
                      <m:sSupPr>
                        <m:ctrlPr>
                          <a:rPr lang="en-GB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𝑢</m:t>
                    </m:r>
                  </m:oMath>
                </a14:m>
                <a:endPara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/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 current [</a:t>
                </a:r>
                <a:r>
                  <a:rPr lang="en-GB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vector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</a:p>
              <a:p>
                <a:pPr lvl="2"/>
                <a14:m>
                  <m:oMath xmlns:m="http://schemas.openxmlformats.org/officeDocument/2006/math">
                    <m:sSubSup>
                      <m:sSubSupPr>
                        <m:ctrlPr>
                          <a:rPr lang="en-GB" sz="2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𝑗</m:t>
                        </m:r>
                      </m:e>
                      <m:sub>
                        <m:r>
                          <a:rPr lang="en-GB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sub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𝑒𝑚</m:t>
                        </m:r>
                      </m:sup>
                    </m:sSubSup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</m:acc>
                    <m:sSup>
                      <m:sSupPr>
                        <m:ctrlPr>
                          <a:rPr lang="en-GB" sz="22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sz="22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e>
                      <m:sup>
                        <m:r>
                          <a:rPr lang="en-GB" sz="22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𝑢</m:t>
                    </m:r>
                  </m:oMath>
                </a14:m>
                <a:endParaRPr lang="en-GB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ctr">
                  <a:buNone/>
                </a:pPr>
                <a:r>
                  <a:rPr lang="en-GB" b="1" dirty="0">
                    <a:solidFill>
                      <a:srgbClr val="0096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Useful to constrain </a:t>
                </a:r>
                <a14:m>
                  <m:oMath xmlns:m="http://schemas.openxmlformats.org/officeDocument/2006/math">
                    <m:r>
                      <a:rPr lang="en-GB" b="1" i="1" smtClean="0">
                        <a:solidFill>
                          <a:srgbClr val="0096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𝛎</m:t>
                    </m:r>
                    <m:r>
                      <a:rPr lang="en-GB" b="1" i="1" smtClean="0">
                        <a:solidFill>
                          <a:srgbClr val="0096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GB" b="1" dirty="0">
                    <a:solidFill>
                      <a:srgbClr val="0096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–A model uncertainties</a:t>
                </a:r>
                <a:endParaRPr lang="en-GB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Monochromatic beam</a:t>
                </a:r>
              </a:p>
              <a:p>
                <a:r>
                  <a:rPr lang="en-GB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High statistics</a:t>
                </a:r>
              </a:p>
              <a:p>
                <a:endParaRPr lang="en-GB" sz="105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ctr">
                  <a:buNone/>
                </a:pPr>
                <a:r>
                  <a:rPr lang="en-US" b="1" dirty="0">
                    <a:solidFill>
                      <a:srgbClr val="0096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Useful to test energy reconstruction methods</a:t>
                </a:r>
                <a:endParaRPr lang="en-GB" b="1" dirty="0">
                  <a:solidFill>
                    <a:srgbClr val="009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2F32E2-2D84-0E5F-C676-3D96CB4FAC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139427"/>
                <a:ext cx="6744629" cy="5582048"/>
              </a:xfrm>
              <a:blipFill>
                <a:blip r:embed="rId2"/>
                <a:stretch>
                  <a:fillRect l="-1313" t="-15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4E8677-A21F-59AB-E53D-4682A7970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BF2B-7064-8140-BA28-8FBEB81A0035}" type="slidenum">
              <a:rPr lang="en-GB" smtClean="0"/>
              <a:t>5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CFA3FB-288B-982B-2B20-FEDA2F576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0645" y="1508759"/>
            <a:ext cx="3001900" cy="484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5455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584F41-D51F-78FF-39BD-1C4B9A911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BF2B-7064-8140-BA28-8FBEB81A0035}" type="slidenum">
              <a:rPr lang="en-GB" smtClean="0"/>
              <a:t>50</a:t>
            </a:fld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F1B3CF-D2BB-CD49-5B6D-BF6C518CA95E}"/>
              </a:ext>
            </a:extLst>
          </p:cNvPr>
          <p:cNvSpPr txBox="1"/>
          <p:nvPr/>
        </p:nvSpPr>
        <p:spPr>
          <a:xfrm>
            <a:off x="709188" y="5430605"/>
            <a:ext cx="109047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anela Text" pitchFamily="2" charset="0"/>
                <a:cs typeface="Times New Roman" panose="02020603050405020304" pitchFamily="18" charset="0"/>
              </a:rPr>
              <a:t>Peak reconstructed if measured particles are full final state</a:t>
            </a:r>
            <a:endParaRPr lang="en-US" sz="2800" dirty="0">
              <a:latin typeface="Canela Text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GB" sz="2800" dirty="0">
                <a:latin typeface="Canela Text" pitchFamily="2" charset="0"/>
                <a:cs typeface="Times New Roman" panose="02020603050405020304" pitchFamily="18" charset="0"/>
              </a:rPr>
              <a:t>Tail due to missing particles, not well described </a:t>
            </a:r>
            <a:endParaRPr lang="en-US" sz="2800" dirty="0">
              <a:latin typeface="Canela Text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7C96B18-2E5A-7D3D-71E3-F19AFE9514F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47515" y="178811"/>
            <a:ext cx="8167623" cy="7602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rgbClr val="0070C0"/>
                </a:solidFill>
                <a:latin typeface="Canela Text" pitchFamily="2" charset="0"/>
                <a:cs typeface="Times New Roman" panose="02020603050405020304" pitchFamily="18" charset="0"/>
              </a:rPr>
              <a:t>Beam energy reconstruction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E1603B8-DDEC-FD41-0FE6-1F81E54089CB}"/>
              </a:ext>
            </a:extLst>
          </p:cNvPr>
          <p:cNvGrpSpPr/>
          <p:nvPr/>
        </p:nvGrpSpPr>
        <p:grpSpPr>
          <a:xfrm>
            <a:off x="47103" y="1682010"/>
            <a:ext cx="4131388" cy="3192986"/>
            <a:chOff x="47103" y="2444006"/>
            <a:chExt cx="4152364" cy="319298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35892B2-09E4-C14C-8A44-BCB8B0683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0171" y="2671146"/>
              <a:ext cx="3467877" cy="296584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E9F9BD8-749F-6ABF-D809-7215716BF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103" y="3191966"/>
              <a:ext cx="598808" cy="1651884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120A4F3-93C4-C627-4D24-4D2A998A5221}"/>
                </a:ext>
              </a:extLst>
            </p:cNvPr>
            <p:cNvSpPr/>
            <p:nvPr/>
          </p:nvSpPr>
          <p:spPr>
            <a:xfrm>
              <a:off x="3911600" y="2444006"/>
              <a:ext cx="287867" cy="5069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279F67C-27FD-7AC3-5ED4-22AC32AEC568}"/>
                  </a:ext>
                </a:extLst>
              </p:cNvPr>
              <p:cNvSpPr txBox="1"/>
              <p:nvPr/>
            </p:nvSpPr>
            <p:spPr>
              <a:xfrm>
                <a:off x="318867" y="4871394"/>
                <a:ext cx="3569804" cy="42761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𝑪𝒂𝒍</m:t>
                        </m:r>
                      </m:sub>
                    </m:sSub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sz="20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  <m:r>
                          <a:rPr lang="en-US" sz="20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b>
                    </m:sSub>
                  </m:oMath>
                </a14:m>
                <a:r>
                  <a:rPr lang="en-GB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rgbClr val="FF93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rgbClr val="FF93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rgbClr val="FF93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lang="en-US" sz="2000" b="1" i="1">
                        <a:solidFill>
                          <a:srgbClr val="FF93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1" i="1" dirty="0" smtClean="0">
                            <a:solidFill>
                              <a:srgbClr val="FF93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1" i="1" dirty="0" smtClean="0">
                            <a:solidFill>
                              <a:srgbClr val="FF93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𝜺</m:t>
                        </m:r>
                      </m:e>
                      <m:sub>
                        <m:r>
                          <a:rPr lang="en-US" sz="2000" b="1" i="1" dirty="0" smtClean="0">
                            <a:solidFill>
                              <a:srgbClr val="FF93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</m:oMath>
                </a14:m>
                <a:endParaRPr lang="en-US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279F67C-27FD-7AC3-5ED4-22AC32AEC5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867" y="4871394"/>
                <a:ext cx="3569804" cy="427618"/>
              </a:xfrm>
              <a:prstGeom prst="rect">
                <a:avLst/>
              </a:prstGeom>
              <a:blipFill>
                <a:blip r:embed="rId4"/>
                <a:stretch>
                  <a:fillRect t="-5714" b="-171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tangle 42">
            <a:extLst>
              <a:ext uri="{FF2B5EF4-FFF2-40B4-BE49-F238E27FC236}">
                <a16:creationId xmlns:a16="http://schemas.microsoft.com/office/drawing/2014/main" id="{F43395D7-6538-830F-8CD9-5FE4A939C277}"/>
              </a:ext>
            </a:extLst>
          </p:cNvPr>
          <p:cNvSpPr/>
          <p:nvPr/>
        </p:nvSpPr>
        <p:spPr>
          <a:xfrm>
            <a:off x="1104908" y="2037497"/>
            <a:ext cx="1587492" cy="410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081DF55-6420-9895-9CE5-161A9E709976}"/>
              </a:ext>
            </a:extLst>
          </p:cNvPr>
          <p:cNvSpPr txBox="1"/>
          <p:nvPr/>
        </p:nvSpPr>
        <p:spPr>
          <a:xfrm>
            <a:off x="799780" y="2119742"/>
            <a:ext cx="28585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alpha val="20000"/>
                  </a:schemeClr>
                </a:solidFill>
                <a:latin typeface="Canela Text" pitchFamily="2" charset="0"/>
                <a:cs typeface="Times New Roman" panose="02020603050405020304" pitchFamily="18" charset="0"/>
              </a:rPr>
              <a:t>[Nature 599, 565-590 (2021)]</a:t>
            </a:r>
            <a:endParaRPr lang="en-GB" sz="1600" dirty="0">
              <a:solidFill>
                <a:schemeClr val="tx1">
                  <a:alpha val="20000"/>
                </a:schemeClr>
              </a:solidFill>
              <a:latin typeface="Canela Text" pitchFamily="2" charset="0"/>
            </a:endParaRPr>
          </a:p>
        </p:txBody>
      </p:sp>
      <p:pic>
        <p:nvPicPr>
          <p:cNvPr id="6146" name="Picture 2" descr="Profile photo for apapadop">
            <a:extLst>
              <a:ext uri="{FF2B5EF4-FFF2-40B4-BE49-F238E27FC236}">
                <a16:creationId xmlns:a16="http://schemas.microsoft.com/office/drawing/2014/main" id="{FDC21471-2DA7-EF8D-C1E3-D1428E1CF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77" y="106385"/>
            <a:ext cx="1022872" cy="102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B6A89269-23EF-A3B5-2FA9-66C246CB6466}"/>
                  </a:ext>
                </a:extLst>
              </p:cNvPr>
              <p:cNvSpPr txBox="1"/>
              <p:nvPr/>
            </p:nvSpPr>
            <p:spPr>
              <a:xfrm>
                <a:off x="8371896" y="4912119"/>
                <a:ext cx="3569804" cy="42761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𝑪𝒂𝒍</m:t>
                        </m:r>
                      </m:sub>
                    </m:sSub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sz="20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  <m:r>
                          <a:rPr lang="en-US" sz="20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b>
                    </m:sSub>
                  </m:oMath>
                </a14:m>
                <a:r>
                  <a:rPr lang="en-GB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rgbClr val="FF7E7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rgbClr val="FF7E79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sz="2000" b="1" i="1">
                            <a:solidFill>
                              <a:srgbClr val="FF7E7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sub>
                    </m:sSub>
                  </m:oMath>
                </a14:m>
                <a:r>
                  <a:rPr lang="en-GB" sz="2000" b="1" dirty="0">
                    <a:solidFill>
                      <a:srgbClr val="FF7E7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rgbClr val="FF93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rgbClr val="FF93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rgbClr val="FF93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lang="en-US" sz="2000" b="1" i="1">
                        <a:solidFill>
                          <a:srgbClr val="FF93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1" i="1" dirty="0" smtClean="0">
                            <a:solidFill>
                              <a:srgbClr val="FF93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1" i="1" dirty="0" smtClean="0">
                            <a:solidFill>
                              <a:srgbClr val="FF93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𝜺</m:t>
                        </m:r>
                      </m:e>
                      <m:sub>
                        <m:r>
                          <a:rPr lang="en-US" sz="2000" b="1" i="1" dirty="0" smtClean="0">
                            <a:solidFill>
                              <a:srgbClr val="FF93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</m:oMath>
                </a14:m>
                <a:endParaRPr lang="en-US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B6A89269-23EF-A3B5-2FA9-66C246CB64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1896" y="4912119"/>
                <a:ext cx="3569804" cy="427618"/>
              </a:xfrm>
              <a:prstGeom prst="rect">
                <a:avLst/>
              </a:prstGeom>
              <a:blipFill>
                <a:blip r:embed="rId6"/>
                <a:stretch>
                  <a:fillRect t="-5714" b="-171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2" name="Picture 61">
            <a:extLst>
              <a:ext uri="{FF2B5EF4-FFF2-40B4-BE49-F238E27FC236}">
                <a16:creationId xmlns:a16="http://schemas.microsoft.com/office/drawing/2014/main" id="{BBDDDFEF-F288-30E8-6DF2-EBA61B630EF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877" b="5465"/>
          <a:stretch/>
        </p:blipFill>
        <p:spPr>
          <a:xfrm rot="5400000">
            <a:off x="4337295" y="1333035"/>
            <a:ext cx="3368757" cy="42881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D461A052-7C98-1400-45B5-18E1A3B3E677}"/>
                  </a:ext>
                </a:extLst>
              </p:cNvPr>
              <p:cNvSpPr txBox="1"/>
              <p:nvPr/>
            </p:nvSpPr>
            <p:spPr>
              <a:xfrm>
                <a:off x="4701159" y="2315974"/>
                <a:ext cx="160151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2800" dirty="0">
                    <a:latin typeface="Canela Text" pitchFamily="2" charset="0"/>
                    <a:cs typeface="Times New Roman" panose="02020603050405020304" pitchFamily="18" charset="0"/>
                  </a:rPr>
                  <a:t>1p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GB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GB" sz="2800" dirty="0">
                  <a:latin typeface="Canela Text" pitchFamily="2" charset="0"/>
                </a:endParaRP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D461A052-7C98-1400-45B5-18E1A3B3E6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1159" y="2315974"/>
                <a:ext cx="1601510" cy="523220"/>
              </a:xfrm>
              <a:prstGeom prst="rect">
                <a:avLst/>
              </a:prstGeom>
              <a:blipFill>
                <a:blip r:embed="rId8"/>
                <a:stretch>
                  <a:fillRect l="-7874" t="-11905" b="-309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44" name="TextBox 6143">
            <a:extLst>
              <a:ext uri="{FF2B5EF4-FFF2-40B4-BE49-F238E27FC236}">
                <a16:creationId xmlns:a16="http://schemas.microsoft.com/office/drawing/2014/main" id="{1FB12F49-1A04-2375-5C87-F01BBAF01603}"/>
              </a:ext>
            </a:extLst>
          </p:cNvPr>
          <p:cNvSpPr txBox="1"/>
          <p:nvPr/>
        </p:nvSpPr>
        <p:spPr>
          <a:xfrm rot="19817232">
            <a:off x="4717133" y="2985551"/>
            <a:ext cx="2965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6145" name="TextBox 6144">
            <a:extLst>
              <a:ext uri="{FF2B5EF4-FFF2-40B4-BE49-F238E27FC236}">
                <a16:creationId xmlns:a16="http://schemas.microsoft.com/office/drawing/2014/main" id="{EE3C4509-E2C0-C9F8-114B-F7BA54A3FB9D}"/>
              </a:ext>
            </a:extLst>
          </p:cNvPr>
          <p:cNvSpPr txBox="1"/>
          <p:nvPr/>
        </p:nvSpPr>
        <p:spPr>
          <a:xfrm>
            <a:off x="4598077" y="1417758"/>
            <a:ext cx="34091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nela Text" pitchFamily="2" charset="0"/>
                <a:cs typeface="Times New Roman" panose="02020603050405020304" pitchFamily="18" charset="0"/>
              </a:rPr>
              <a:t>2.2 GeV on Carbon</a:t>
            </a:r>
            <a:endParaRPr lang="en-GB" sz="2800" dirty="0">
              <a:latin typeface="Canela Text" pitchFamily="2" charset="0"/>
            </a:endParaRPr>
          </a:p>
        </p:txBody>
      </p:sp>
      <p:pic>
        <p:nvPicPr>
          <p:cNvPr id="6147" name="Picture 6146">
            <a:extLst>
              <a:ext uri="{FF2B5EF4-FFF2-40B4-BE49-F238E27FC236}">
                <a16:creationId xmlns:a16="http://schemas.microsoft.com/office/drawing/2014/main" id="{0A3DA781-9D71-9B56-825E-380A9408FCD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7902" r="9946" b="3833"/>
          <a:stretch/>
        </p:blipFill>
        <p:spPr>
          <a:xfrm rot="5400000">
            <a:off x="8626273" y="1189295"/>
            <a:ext cx="2978407" cy="42881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148" name="TextBox 6147">
                <a:extLst>
                  <a:ext uri="{FF2B5EF4-FFF2-40B4-BE49-F238E27FC236}">
                    <a16:creationId xmlns:a16="http://schemas.microsoft.com/office/drawing/2014/main" id="{CAD18E56-6EBF-5DF8-E06B-B280126FB485}"/>
                  </a:ext>
                </a:extLst>
              </p:cNvPr>
              <p:cNvSpPr txBox="1"/>
              <p:nvPr/>
            </p:nvSpPr>
            <p:spPr>
              <a:xfrm>
                <a:off x="8754722" y="2325960"/>
                <a:ext cx="631613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2800" dirty="0">
                    <a:solidFill>
                      <a:schemeClr val="tx1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1p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GB" sz="1800" dirty="0">
                  <a:solidFill>
                    <a:schemeClr val="tx1"/>
                  </a:solidFill>
                  <a:latin typeface="Canela Text" pitchFamily="2" charset="0"/>
                </a:endParaRPr>
              </a:p>
            </p:txBody>
          </p:sp>
        </mc:Choice>
        <mc:Fallback xmlns="">
          <p:sp>
            <p:nvSpPr>
              <p:cNvPr id="6148" name="TextBox 6147">
                <a:extLst>
                  <a:ext uri="{FF2B5EF4-FFF2-40B4-BE49-F238E27FC236}">
                    <a16:creationId xmlns:a16="http://schemas.microsoft.com/office/drawing/2014/main" id="{CAD18E56-6EBF-5DF8-E06B-B280126FB4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4722" y="2325960"/>
                <a:ext cx="6316132" cy="523220"/>
              </a:xfrm>
              <a:prstGeom prst="rect">
                <a:avLst/>
              </a:prstGeom>
              <a:blipFill>
                <a:blip r:embed="rId10"/>
                <a:stretch>
                  <a:fillRect l="-2008" t="-11905" b="-309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49" name="TextBox 6148">
            <a:extLst>
              <a:ext uri="{FF2B5EF4-FFF2-40B4-BE49-F238E27FC236}">
                <a16:creationId xmlns:a16="http://schemas.microsoft.com/office/drawing/2014/main" id="{22F33B1D-FF4B-E1CB-AA8C-BA5EA2268EED}"/>
              </a:ext>
            </a:extLst>
          </p:cNvPr>
          <p:cNvSpPr txBox="1"/>
          <p:nvPr/>
        </p:nvSpPr>
        <p:spPr>
          <a:xfrm rot="19817232">
            <a:off x="8934751" y="3099685"/>
            <a:ext cx="2965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50" name="TextBox 6149">
                <a:extLst>
                  <a:ext uri="{FF2B5EF4-FFF2-40B4-BE49-F238E27FC236}">
                    <a16:creationId xmlns:a16="http://schemas.microsoft.com/office/drawing/2014/main" id="{AD49C22D-CE7E-0386-08F1-E6B5789C2E25}"/>
                  </a:ext>
                </a:extLst>
              </p:cNvPr>
              <p:cNvSpPr txBox="1"/>
              <p:nvPr/>
            </p:nvSpPr>
            <p:spPr>
              <a:xfrm>
                <a:off x="4517767" y="4912119"/>
                <a:ext cx="3569804" cy="42761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𝑪𝒂𝒍</m:t>
                        </m:r>
                      </m:sub>
                    </m:sSub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sz="20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  <m:r>
                          <a:rPr lang="en-US" sz="20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b>
                    </m:sSub>
                  </m:oMath>
                </a14:m>
                <a:r>
                  <a:rPr lang="en-GB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rgbClr val="FF7E7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rgbClr val="FF7E79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sz="2000" b="1" i="1">
                            <a:solidFill>
                              <a:srgbClr val="FF7E7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sub>
                    </m:sSub>
                  </m:oMath>
                </a14:m>
                <a:r>
                  <a:rPr lang="en-GB" sz="2000" b="1" dirty="0">
                    <a:solidFill>
                      <a:srgbClr val="FF7E7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rgbClr val="FF93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rgbClr val="FF93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rgbClr val="FF93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lang="en-US" sz="2000" b="1" i="1">
                        <a:solidFill>
                          <a:srgbClr val="FF93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1" i="1" dirty="0" smtClean="0">
                            <a:solidFill>
                              <a:srgbClr val="FF93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1" i="1" dirty="0" smtClean="0">
                            <a:solidFill>
                              <a:srgbClr val="FF93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𝜺</m:t>
                        </m:r>
                      </m:e>
                      <m:sub>
                        <m:r>
                          <a:rPr lang="en-US" sz="2000" b="1" i="1" dirty="0" smtClean="0">
                            <a:solidFill>
                              <a:srgbClr val="FF93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</m:oMath>
                </a14:m>
                <a:endParaRPr lang="en-US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150" name="TextBox 6149">
                <a:extLst>
                  <a:ext uri="{FF2B5EF4-FFF2-40B4-BE49-F238E27FC236}">
                    <a16:creationId xmlns:a16="http://schemas.microsoft.com/office/drawing/2014/main" id="{AD49C22D-CE7E-0386-08F1-E6B5789C2E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7767" y="4912119"/>
                <a:ext cx="3569804" cy="427618"/>
              </a:xfrm>
              <a:prstGeom prst="rect">
                <a:avLst/>
              </a:prstGeom>
              <a:blipFill>
                <a:blip r:embed="rId11"/>
                <a:stretch>
                  <a:fillRect t="-5714" b="-171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51" name="Picture 6150">
            <a:extLst>
              <a:ext uri="{FF2B5EF4-FFF2-40B4-BE49-F238E27FC236}">
                <a16:creationId xmlns:a16="http://schemas.microsoft.com/office/drawing/2014/main" id="{2E05184D-DECC-6A42-5AE8-1C5649CC41D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-3128" t="15683" r="1"/>
          <a:stretch/>
        </p:blipFill>
        <p:spPr>
          <a:xfrm>
            <a:off x="10945499" y="147609"/>
            <a:ext cx="1022872" cy="11191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153" name="TextBox 6152">
                <a:extLst>
                  <a:ext uri="{FF2B5EF4-FFF2-40B4-BE49-F238E27FC236}">
                    <a16:creationId xmlns:a16="http://schemas.microsoft.com/office/drawing/2014/main" id="{CD6FFECA-9073-52D5-1AE2-93C7B9C857ED}"/>
                  </a:ext>
                </a:extLst>
              </p:cNvPr>
              <p:cNvSpPr txBox="1"/>
              <p:nvPr/>
            </p:nvSpPr>
            <p:spPr>
              <a:xfrm>
                <a:off x="1346006" y="2325960"/>
                <a:ext cx="160151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2800" dirty="0">
                    <a:latin typeface="Canela Text" pitchFamily="2" charset="0"/>
                    <a:cs typeface="Times New Roman" panose="02020603050405020304" pitchFamily="18" charset="0"/>
                  </a:rPr>
                  <a:t>1p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GB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endParaRPr lang="en-GB" sz="2800" dirty="0">
                  <a:latin typeface="Canela Text" pitchFamily="2" charset="0"/>
                </a:endParaRPr>
              </a:p>
            </p:txBody>
          </p:sp>
        </mc:Choice>
        <mc:Fallback xmlns="">
          <p:sp>
            <p:nvSpPr>
              <p:cNvPr id="6153" name="TextBox 6152">
                <a:extLst>
                  <a:ext uri="{FF2B5EF4-FFF2-40B4-BE49-F238E27FC236}">
                    <a16:creationId xmlns:a16="http://schemas.microsoft.com/office/drawing/2014/main" id="{CD6FFECA-9073-52D5-1AE2-93C7B9C857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6006" y="2325960"/>
                <a:ext cx="1601510" cy="523220"/>
              </a:xfrm>
              <a:prstGeom prst="rect">
                <a:avLst/>
              </a:prstGeom>
              <a:blipFill>
                <a:blip r:embed="rId13"/>
                <a:stretch>
                  <a:fillRect l="-7874" t="-11905" b="-309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319D49C6-EFB6-C74B-70EE-0C8A62030013}"/>
              </a:ext>
            </a:extLst>
          </p:cNvPr>
          <p:cNvGrpSpPr/>
          <p:nvPr/>
        </p:nvGrpSpPr>
        <p:grpSpPr>
          <a:xfrm>
            <a:off x="8426847" y="468763"/>
            <a:ext cx="4026959" cy="1703642"/>
            <a:chOff x="8319722" y="4999708"/>
            <a:chExt cx="4026959" cy="170364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AD5201C-D092-9843-6373-0F6CED8C3F8B}"/>
                </a:ext>
              </a:extLst>
            </p:cNvPr>
            <p:cNvGrpSpPr/>
            <p:nvPr/>
          </p:nvGrpSpPr>
          <p:grpSpPr>
            <a:xfrm>
              <a:off x="8319722" y="4999708"/>
              <a:ext cx="2391388" cy="1703642"/>
              <a:chOff x="8976176" y="3605185"/>
              <a:chExt cx="2391388" cy="170364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01649211-F7FB-8D63-423B-1D31E8523AC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743062" y="4236063"/>
                <a:ext cx="972000" cy="885807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>
                    <a:solidFill>
                      <a:schemeClr val="tx1"/>
                    </a:solidFill>
                    <a:latin typeface="Canela Text" pitchFamily="2" charset="0"/>
                  </a:rPr>
                  <a:t>C</a:t>
                </a:r>
                <a:endParaRPr lang="en-GB" dirty="0">
                  <a:solidFill>
                    <a:schemeClr val="tx1"/>
                  </a:solidFill>
                  <a:latin typeface="Canela Text" pitchFamily="2" charset="0"/>
                </a:endParaRPr>
              </a:p>
            </p:txBody>
          </p:sp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6EB33E54-2FCE-ED3F-7923-96C7865EC10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469825" y="3605185"/>
                <a:ext cx="404581" cy="672812"/>
              </a:xfrm>
              <a:prstGeom prst="straightConnector1">
                <a:avLst/>
              </a:prstGeom>
              <a:ln w="38100">
                <a:solidFill>
                  <a:srgbClr val="0096FF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ACC214E1-E173-53E8-3C20-CFB486084BC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715062" y="4297319"/>
                <a:ext cx="652502" cy="208987"/>
              </a:xfrm>
              <a:prstGeom prst="straightConnector1">
                <a:avLst/>
              </a:prstGeom>
              <a:ln w="38100">
                <a:solidFill>
                  <a:srgbClr val="FF7E7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3E11D522-8EB0-F151-BD7F-6EFCD186F8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53258" y="4934913"/>
                <a:ext cx="714306" cy="373914"/>
              </a:xfrm>
              <a:prstGeom prst="straightConnector1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6224DD24-5C04-D558-4C67-B13218665251}"/>
                  </a:ext>
                </a:extLst>
              </p:cNvPr>
              <p:cNvCxnSpPr>
                <a:cxnSpLocks/>
                <a:endCxn id="6" idx="2"/>
              </p:cNvCxnSpPr>
              <p:nvPr/>
            </p:nvCxnSpPr>
            <p:spPr>
              <a:xfrm>
                <a:off x="8976176" y="4678966"/>
                <a:ext cx="766886" cy="1"/>
              </a:xfrm>
              <a:prstGeom prst="straightConnector1">
                <a:avLst/>
              </a:prstGeom>
              <a:ln w="38100">
                <a:solidFill>
                  <a:srgbClr val="0096FF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44B85CBE-70D2-F703-3690-ADDF9C999111}"/>
                      </a:ext>
                    </a:extLst>
                  </p:cNvPr>
                  <p:cNvSpPr txBox="1"/>
                  <p:nvPr/>
                </p:nvSpPr>
                <p:spPr>
                  <a:xfrm>
                    <a:off x="9189027" y="4336476"/>
                    <a:ext cx="30405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GB" dirty="0">
                      <a:solidFill>
                        <a:srgbClr val="0070C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44B85CBE-70D2-F703-3690-ADDF9C99911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89027" y="4336476"/>
                    <a:ext cx="304058" cy="276999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12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7E7FB237-CD31-0DBF-5B84-79DE7F6F59D7}"/>
                      </a:ext>
                    </a:extLst>
                  </p:cNvPr>
                  <p:cNvSpPr txBox="1"/>
                  <p:nvPr/>
                </p:nvSpPr>
                <p:spPr>
                  <a:xfrm>
                    <a:off x="10359733" y="3782293"/>
                    <a:ext cx="30405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GB" dirty="0">
                      <a:solidFill>
                        <a:srgbClr val="0070C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7E7FB237-CD31-0DBF-5B84-79DE7F6F59D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359733" y="3782293"/>
                    <a:ext cx="304058" cy="276999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12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35FD8FBC-EBE8-DC35-5E2F-9532FDBED89E}"/>
                      </a:ext>
                    </a:extLst>
                  </p:cNvPr>
                  <p:cNvSpPr txBox="1"/>
                  <p:nvPr/>
                </p:nvSpPr>
                <p:spPr>
                  <a:xfrm>
                    <a:off x="10948552" y="4059381"/>
                    <a:ext cx="187679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b="0" i="1" smtClean="0">
                              <a:solidFill>
                                <a:srgbClr val="FF7E7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oMath>
                      </m:oMathPara>
                    </a14:m>
                    <a:endParaRPr lang="en-GB" dirty="0">
                      <a:solidFill>
                        <a:srgbClr val="FF7E79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35FD8FBC-EBE8-DC35-5E2F-9532FDBED89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948552" y="4059381"/>
                    <a:ext cx="187679" cy="276999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12500" r="-125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5B3327-F15F-4E15-05D1-0C9B55C1A3C4}"/>
                </a:ext>
              </a:extLst>
            </p:cNvPr>
            <p:cNvSpPr txBox="1"/>
            <p:nvPr/>
          </p:nvSpPr>
          <p:spPr>
            <a:xfrm>
              <a:off x="10479777" y="6281481"/>
              <a:ext cx="1866904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dirty="0">
                  <a:solidFill>
                    <a:schemeClr val="accent6">
                      <a:lumMod val="75000"/>
                    </a:schemeClr>
                  </a:solidFill>
                  <a:latin typeface="Canela Text" pitchFamily="2" charset="0"/>
                </a:rPr>
                <a:t>p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63AD380-F45D-9A23-3A5E-1EE4F626E51D}"/>
              </a:ext>
            </a:extLst>
          </p:cNvPr>
          <p:cNvGrpSpPr/>
          <p:nvPr/>
        </p:nvGrpSpPr>
        <p:grpSpPr>
          <a:xfrm>
            <a:off x="8325" y="574491"/>
            <a:ext cx="4026959" cy="1703642"/>
            <a:chOff x="8319722" y="4999708"/>
            <a:chExt cx="4026959" cy="170364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E39332C-B958-C2E6-0299-E4D6877A7ADB}"/>
                </a:ext>
              </a:extLst>
            </p:cNvPr>
            <p:cNvGrpSpPr/>
            <p:nvPr/>
          </p:nvGrpSpPr>
          <p:grpSpPr>
            <a:xfrm>
              <a:off x="8319722" y="4999708"/>
              <a:ext cx="2391388" cy="1703642"/>
              <a:chOff x="8976176" y="3605185"/>
              <a:chExt cx="2391388" cy="1703642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64BFE83-30F7-029A-8B99-AAAE46A123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743062" y="4236063"/>
                <a:ext cx="972000" cy="885807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>
                    <a:solidFill>
                      <a:schemeClr val="tx1"/>
                    </a:solidFill>
                    <a:latin typeface="Canela Text" pitchFamily="2" charset="0"/>
                  </a:rPr>
                  <a:t>C</a:t>
                </a:r>
                <a:endParaRPr lang="en-GB" dirty="0">
                  <a:solidFill>
                    <a:schemeClr val="tx1"/>
                  </a:solidFill>
                  <a:latin typeface="Canela Text" pitchFamily="2" charset="0"/>
                </a:endParaRPr>
              </a:p>
            </p:txBody>
          </p: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A06108D2-7C4A-95BC-252C-12AAD417784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469825" y="3605185"/>
                <a:ext cx="404581" cy="672812"/>
              </a:xfrm>
              <a:prstGeom prst="straightConnector1">
                <a:avLst/>
              </a:prstGeom>
              <a:ln w="38100">
                <a:solidFill>
                  <a:srgbClr val="0096FF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8D82ABED-2DE9-B401-8E5F-BB784519B0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53258" y="4934913"/>
                <a:ext cx="714306" cy="373914"/>
              </a:xfrm>
              <a:prstGeom prst="straightConnector1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43ABE17D-889D-31C7-93E7-A808D6BDB8BB}"/>
                  </a:ext>
                </a:extLst>
              </p:cNvPr>
              <p:cNvCxnSpPr>
                <a:cxnSpLocks/>
                <a:endCxn id="18" idx="2"/>
              </p:cNvCxnSpPr>
              <p:nvPr/>
            </p:nvCxnSpPr>
            <p:spPr>
              <a:xfrm>
                <a:off x="8976176" y="4678966"/>
                <a:ext cx="766886" cy="1"/>
              </a:xfrm>
              <a:prstGeom prst="straightConnector1">
                <a:avLst/>
              </a:prstGeom>
              <a:ln w="38100">
                <a:solidFill>
                  <a:srgbClr val="0096FF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4BA33234-5A8F-C14C-C3EE-D530E40A312B}"/>
                      </a:ext>
                    </a:extLst>
                  </p:cNvPr>
                  <p:cNvSpPr txBox="1"/>
                  <p:nvPr/>
                </p:nvSpPr>
                <p:spPr>
                  <a:xfrm>
                    <a:off x="9189027" y="4336476"/>
                    <a:ext cx="30405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GB" dirty="0">
                      <a:solidFill>
                        <a:srgbClr val="0070C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4BA33234-5A8F-C14C-C3EE-D530E40A312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89027" y="4336476"/>
                    <a:ext cx="304058" cy="276999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12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9D94EEE5-8C77-89FB-2405-D90B9DDF9C41}"/>
                      </a:ext>
                    </a:extLst>
                  </p:cNvPr>
                  <p:cNvSpPr txBox="1"/>
                  <p:nvPr/>
                </p:nvSpPr>
                <p:spPr>
                  <a:xfrm>
                    <a:off x="10359733" y="3782293"/>
                    <a:ext cx="30405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GB" dirty="0">
                      <a:solidFill>
                        <a:srgbClr val="0070C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9D94EEE5-8C77-89FB-2405-D90B9DDF9C4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359733" y="3782293"/>
                    <a:ext cx="304058" cy="276999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12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9EB580E-1D0A-3344-F661-C53DD4BD1CB2}"/>
                </a:ext>
              </a:extLst>
            </p:cNvPr>
            <p:cNvSpPr txBox="1"/>
            <p:nvPr/>
          </p:nvSpPr>
          <p:spPr>
            <a:xfrm>
              <a:off x="10479777" y="6281481"/>
              <a:ext cx="1866904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dirty="0">
                  <a:solidFill>
                    <a:schemeClr val="accent6">
                      <a:lumMod val="75000"/>
                    </a:schemeClr>
                  </a:solidFill>
                  <a:latin typeface="Canela Text" pitchFamily="2" charset="0"/>
                </a:rPr>
                <a:t>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66506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B1F61-58AB-FCF6-9276-DB96E8B8D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rgbClr val="0070C0"/>
                </a:solidFill>
                <a:latin typeface="Canela Text" pitchFamily="2" charset="0"/>
                <a:cs typeface="Times New Roman" panose="02020603050405020304" pitchFamily="18" charset="0"/>
              </a:rPr>
              <a:t>Mott Cross section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47566D-B6F2-CF98-2BD0-62B00A9ED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E384-2D2E-5247-BB5F-BCE4946B05CF}" type="slidenum">
              <a:rPr lang="en-GB" smtClean="0"/>
              <a:t>51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519359-ACA5-05A4-4AAF-FA6BE35EB716}"/>
                  </a:ext>
                </a:extLst>
              </p:cNvPr>
              <p:cNvSpPr txBox="1"/>
              <p:nvPr/>
            </p:nvSpPr>
            <p:spPr>
              <a:xfrm>
                <a:off x="1950057" y="1823454"/>
                <a:ext cx="8291885" cy="13613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GB" sz="4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4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num>
                                <m:den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4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𝑀𝑜𝑡𝑡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sz="4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4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sSubSup>
                            <m:sSubSup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func>
                            <m:func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4000" b="0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fName>
                            <m:e>
                              <m:sSub>
                                <m:sSubPr>
                                  <m:ctrlPr>
                                    <a:rPr lang="en-US" sz="4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b>
                              </m:sSub>
                            </m:e>
                          </m:func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/2</m:t>
                          </m:r>
                        </m:den>
                      </m:f>
                      <m:func>
                        <m:func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000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sSub>
                            <m:sSub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b>
                          </m:sSub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/2</m:t>
                          </m:r>
                        </m:e>
                      </m:func>
                    </m:oMath>
                  </m:oMathPara>
                </a14:m>
                <a:endParaRPr lang="en-GB" sz="4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519359-ACA5-05A4-4AAF-FA6BE35EB7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0057" y="1823454"/>
                <a:ext cx="8291885" cy="1361335"/>
              </a:xfrm>
              <a:prstGeom prst="rect">
                <a:avLst/>
              </a:prstGeom>
              <a:blipFill>
                <a:blip r:embed="rId2"/>
                <a:stretch>
                  <a:fillRect r="-1070" b="-157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9953B523-AADB-46C9-F73F-7794F113705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4014439"/>
                <a:ext cx="10515600" cy="2162524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GB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GB" dirty="0">
                    <a:latin typeface="Canela Text" pitchFamily="2" charset="0"/>
                  </a:rPr>
                  <a:t>: fine-structure constant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  <m:sup/>
                    </m:sSub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GB" dirty="0">
                    <a:latin typeface="Canela Text" pitchFamily="2" charset="0"/>
                  </a:rPr>
                  <a:t> beam energy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b>
                    </m:sSub>
                  </m:oMath>
                </a14:m>
                <a:r>
                  <a:rPr lang="en-GB" dirty="0">
                    <a:latin typeface="Canela Text" pitchFamily="2" charset="0"/>
                  </a:rPr>
                  <a:t>: outgoing electron scattering angle</a:t>
                </a:r>
              </a:p>
              <a:p>
                <a:endParaRPr lang="en-GB" dirty="0">
                  <a:latin typeface="Canela Text" pitchFamily="2" charset="0"/>
                </a:endParaRP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9953B523-AADB-46C9-F73F-7794F113705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4014439"/>
                <a:ext cx="10515600" cy="2162524"/>
              </a:xfrm>
              <a:blipFill>
                <a:blip r:embed="rId3"/>
                <a:stretch>
                  <a:fillRect l="-1086" t="-46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E74A143F-3359-B835-D637-B59D7A9B5B53}"/>
              </a:ext>
            </a:extLst>
          </p:cNvPr>
          <p:cNvGrpSpPr/>
          <p:nvPr/>
        </p:nvGrpSpPr>
        <p:grpSpPr>
          <a:xfrm>
            <a:off x="1177005" y="684814"/>
            <a:ext cx="1546104" cy="736639"/>
            <a:chOff x="6754688" y="789985"/>
            <a:chExt cx="1546104" cy="736639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03F8F21-44B2-3F9E-B0DA-C96A69D439CF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602679" y="1407024"/>
              <a:ext cx="131238" cy="119600"/>
            </a:xfrm>
            <a:prstGeom prst="ellipse">
              <a:avLst/>
            </a:prstGeom>
            <a:solidFill>
              <a:schemeClr val="tx1"/>
            </a:solidFill>
            <a:ln w="38100">
              <a:noFill/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solidFill>
                  <a:schemeClr val="tx1"/>
                </a:solidFill>
                <a:latin typeface="Canela Text" pitchFamily="2" charset="0"/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A74EA29-374A-509A-56E8-47A96D36AD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73597" y="789985"/>
              <a:ext cx="527195" cy="633062"/>
            </a:xfrm>
            <a:prstGeom prst="straightConnector1">
              <a:avLst/>
            </a:prstGeom>
            <a:ln w="38100">
              <a:solidFill>
                <a:srgbClr val="0096FF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28F1F2A-8A5C-C59D-1D37-A828783BA51E}"/>
                </a:ext>
              </a:extLst>
            </p:cNvPr>
            <p:cNvCxnSpPr>
              <a:cxnSpLocks/>
            </p:cNvCxnSpPr>
            <p:nvPr/>
          </p:nvCxnSpPr>
          <p:spPr>
            <a:xfrm>
              <a:off x="6754688" y="1488864"/>
              <a:ext cx="847991" cy="0"/>
            </a:xfrm>
            <a:prstGeom prst="straightConnector1">
              <a:avLst/>
            </a:prstGeom>
            <a:ln w="38100">
              <a:solidFill>
                <a:srgbClr val="0096FF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17BA90A4-7E7D-6E1F-69C5-84B1815F738F}"/>
                    </a:ext>
                  </a:extLst>
                </p:cNvPr>
                <p:cNvSpPr txBox="1"/>
                <p:nvPr/>
              </p:nvSpPr>
              <p:spPr>
                <a:xfrm>
                  <a:off x="6963465" y="1193853"/>
                  <a:ext cx="30405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17BA90A4-7E7D-6E1F-69C5-84B1815F73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63465" y="1193853"/>
                  <a:ext cx="304058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8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E8BBF789-7FF1-6D6A-CC28-8A3C8DC6B984}"/>
                    </a:ext>
                  </a:extLst>
                </p:cNvPr>
                <p:cNvSpPr txBox="1"/>
                <p:nvPr/>
              </p:nvSpPr>
              <p:spPr>
                <a:xfrm>
                  <a:off x="7773597" y="860688"/>
                  <a:ext cx="30405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E8BBF789-7FF1-6D6A-CC28-8A3C8DC6B9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73597" y="860688"/>
                  <a:ext cx="304058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12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4189024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74C7AB13-33CB-0D90-B8E3-60415087061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-2786" y="0"/>
            <a:ext cx="12194786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400" dirty="0">
                <a:solidFill>
                  <a:srgbClr val="0070C0"/>
                </a:solidFill>
                <a:latin typeface="Canela Text" pitchFamily="2" charset="0"/>
                <a:ea typeface="+mj-ea"/>
                <a:cs typeface="Times New Roman" panose="02020603050405020304" pitchFamily="18" charset="0"/>
              </a:rPr>
              <a:t>2N analysis – goal and event selection</a:t>
            </a:r>
          </a:p>
        </p:txBody>
      </p:sp>
      <p:sp>
        <p:nvSpPr>
          <p:cNvPr id="10" name="מציין מיקום של מספר שקופית 4">
            <a:extLst>
              <a:ext uri="{FF2B5EF4-FFF2-40B4-BE49-F238E27FC236}">
                <a16:creationId xmlns:a16="http://schemas.microsoft.com/office/drawing/2014/main" id="{CF715302-B8C4-9118-7846-57A0F065F43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788629" y="18470"/>
            <a:ext cx="403371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en-US"/>
            </a:defPPr>
            <a:lvl1pPr marL="0" algn="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lnSpc>
                <a:spcPct val="90000"/>
              </a:lnSpc>
              <a:spcAft>
                <a:spcPts val="600"/>
              </a:spcAft>
            </a:pPr>
            <a:fld id="{B35B6D63-29FC-4C56-AF53-FCFF84A76B5C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ctr" rtl="0">
                <a:lnSpc>
                  <a:spcPct val="90000"/>
                </a:lnSpc>
                <a:spcAft>
                  <a:spcPts val="600"/>
                </a:spcAft>
              </a:pPr>
              <a:t>52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מציין מיקום של תאריך 22">
            <a:extLst>
              <a:ext uri="{FF2B5EF4-FFF2-40B4-BE49-F238E27FC236}">
                <a16:creationId xmlns:a16="http://schemas.microsoft.com/office/drawing/2014/main" id="{FE894532-27A2-CBFE-1B0E-F87928C7FC6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970088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en-US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fld id="{1E8C28BC-640D-439E-9CAF-63259EFFF834}" type="datetime1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11/11/24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טבלה 15">
            <a:extLst>
              <a:ext uri="{FF2B5EF4-FFF2-40B4-BE49-F238E27FC236}">
                <a16:creationId xmlns:a16="http://schemas.microsoft.com/office/drawing/2014/main" id="{BC19319C-D3B3-5D2F-F7A6-57CDF5B3DF95}"/>
              </a:ext>
            </a:extLst>
          </p:cNvPr>
          <p:cNvGraphicFramePr>
            <a:graphicFrameLocks noGrp="1" noDrilldown="1" noMove="1" noResize="1"/>
          </p:cNvGraphicFramePr>
          <p:nvPr/>
        </p:nvGraphicFramePr>
        <p:xfrm>
          <a:off x="-2786" y="6598920"/>
          <a:ext cx="3047645" cy="259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7645">
                  <a:extLst>
                    <a:ext uri="{9D8B030D-6E8A-4147-A177-3AD203B41FA5}">
                      <a16:colId xmlns:a16="http://schemas.microsoft.com/office/drawing/2014/main" val="1124829290"/>
                    </a:ext>
                  </a:extLst>
                </a:gridCol>
              </a:tblGrid>
              <a:tr h="217654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Refined thresholds will be used in future analyses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909698"/>
                  </a:ext>
                </a:extLst>
              </a:tr>
            </a:tbl>
          </a:graphicData>
        </a:graphic>
      </p:graphicFrame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45D87DA2-6305-971F-3A95-F7E22E488B1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43328" y="1057418"/>
            <a:ext cx="11702557" cy="464051"/>
          </a:xfrm>
          <a:prstGeom prst="rect">
            <a:avLst/>
          </a:prstGeom>
        </p:spPr>
        <p:txBody>
          <a:bodyPr vert="horz" lIns="91440" tIns="45720" rIns="91440" bIns="45720" rtlCol="1" anchor="t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>
                <a:latin typeface="Canela Text" pitchFamily="2" charset="0"/>
                <a:cs typeface="Times New Roman" panose="02020603050405020304" pitchFamily="18" charset="0"/>
              </a:rPr>
              <a:t>Goal:</a:t>
            </a:r>
            <a:r>
              <a:rPr lang="en-US" sz="2400" dirty="0">
                <a:latin typeface="Canela Text" pitchFamily="2" charset="0"/>
                <a:cs typeface="Times New Roman" panose="02020603050405020304" pitchFamily="18" charset="0"/>
              </a:rPr>
              <a:t> </a:t>
            </a:r>
            <a:r>
              <a:rPr lang="en-US" sz="2400" b="0" i="0" dirty="0">
                <a:effectLst/>
                <a:latin typeface="Canela Text" pitchFamily="2" charset="0"/>
                <a:cs typeface="Times New Roman" panose="02020603050405020304" pitchFamily="18" charset="0"/>
              </a:rPr>
              <a:t>comparing</a:t>
            </a:r>
            <a:r>
              <a:rPr lang="en-US" sz="2400" b="0" i="0" dirty="0">
                <a:solidFill>
                  <a:schemeClr val="accent2"/>
                </a:solidFill>
                <a:effectLst/>
                <a:latin typeface="Canela Text" pitchFamily="2" charset="0"/>
                <a:cs typeface="Times New Roman" panose="02020603050405020304" pitchFamily="18" charset="0"/>
              </a:rPr>
              <a:t> </a:t>
            </a:r>
            <a:r>
              <a:rPr lang="en-US" sz="2400" b="1" i="0" dirty="0">
                <a:solidFill>
                  <a:schemeClr val="accent2"/>
                </a:solidFill>
                <a:effectLst/>
                <a:latin typeface="Canela Text" pitchFamily="2" charset="0"/>
                <a:cs typeface="Times New Roman" panose="02020603050405020304" pitchFamily="18" charset="0"/>
              </a:rPr>
              <a:t>2p</a:t>
            </a:r>
            <a:r>
              <a:rPr lang="en-US" sz="2400" b="0" i="0" dirty="0">
                <a:solidFill>
                  <a:schemeClr val="accent2"/>
                </a:solidFill>
                <a:effectLst/>
                <a:latin typeface="Canela Text" pitchFamily="2" charset="0"/>
                <a:cs typeface="Times New Roman" panose="02020603050405020304" pitchFamily="18" charset="0"/>
              </a:rPr>
              <a:t> 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nela Text" pitchFamily="2" charset="0"/>
                <a:cs typeface="Times New Roman" panose="02020603050405020304" pitchFamily="18" charset="0"/>
              </a:rPr>
              <a:t>and 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Canela Text" pitchFamily="2" charset="0"/>
                <a:cs typeface="Times New Roman" panose="02020603050405020304" pitchFamily="18" charset="0"/>
              </a:rPr>
              <a:t>1n1p</a:t>
            </a:r>
            <a:endParaRPr lang="en-US" sz="2400" b="1" dirty="0">
              <a:solidFill>
                <a:srgbClr val="FF0000"/>
              </a:solidFill>
              <a:latin typeface="Canela Text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1C6C7019-F43A-BAF6-A0F3-3E3B13BFF1F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43327" y="2043356"/>
            <a:ext cx="11702561" cy="3692871"/>
            <a:chOff x="243327" y="2461262"/>
            <a:chExt cx="11702561" cy="3692871"/>
          </a:xfrm>
        </p:grpSpPr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15" name="טבלה 14">
                  <a:extLst>
                    <a:ext uri="{FF2B5EF4-FFF2-40B4-BE49-F238E27FC236}">
                      <a16:creationId xmlns:a16="http://schemas.microsoft.com/office/drawing/2014/main" id="{093BAAA1-A7F6-B76F-CC7A-D0431D6EA46D}"/>
                    </a:ext>
                  </a:extLst>
                </p:cNvPr>
                <p:cNvGraphicFramePr>
                  <a:graphicFrameLocks/>
                </p:cNvGraphicFramePr>
                <p:nvPr>
                  <p:extLst>
                    <p:ext uri="{D42A27DB-BD31-4B8C-83A1-F6EECF244321}">
                      <p14:modId xmlns:p14="http://schemas.microsoft.com/office/powerpoint/2010/main" val="1273830584"/>
                    </p:ext>
                  </p:extLst>
                </p:nvPr>
              </p:nvGraphicFramePr>
              <p:xfrm>
                <a:off x="243328" y="2981165"/>
                <a:ext cx="11702560" cy="3172968"/>
              </p:xfrm>
              <a:graphic>
                <a:graphicData uri="http://schemas.openxmlformats.org/drawingml/2006/table">
                  <a:tbl>
                    <a:tblPr firstRow="1" bandRow="1">
                      <a:tableStyleId>{5C22544A-7EE6-4342-B048-85BDC9FD1C3A}</a:tableStyleId>
                    </a:tblPr>
                    <a:tblGrid>
                      <a:gridCol w="707217">
                        <a:extLst>
                          <a:ext uri="{9D8B030D-6E8A-4147-A177-3AD203B41FA5}">
                            <a16:colId xmlns:a16="http://schemas.microsoft.com/office/drawing/2014/main" val="693957455"/>
                          </a:ext>
                        </a:extLst>
                      </a:gridCol>
                      <a:gridCol w="707217">
                        <a:extLst>
                          <a:ext uri="{9D8B030D-6E8A-4147-A177-3AD203B41FA5}">
                            <a16:colId xmlns:a16="http://schemas.microsoft.com/office/drawing/2014/main" val="3282126240"/>
                          </a:ext>
                        </a:extLst>
                      </a:gridCol>
                      <a:gridCol w="1045967">
                        <a:extLst>
                          <a:ext uri="{9D8B030D-6E8A-4147-A177-3AD203B41FA5}">
                            <a16:colId xmlns:a16="http://schemas.microsoft.com/office/drawing/2014/main" val="2060786736"/>
                          </a:ext>
                        </a:extLst>
                      </a:gridCol>
                      <a:gridCol w="1960369">
                        <a:extLst>
                          <a:ext uri="{9D8B030D-6E8A-4147-A177-3AD203B41FA5}">
                            <a16:colId xmlns:a16="http://schemas.microsoft.com/office/drawing/2014/main" val="2047336790"/>
                          </a:ext>
                        </a:extLst>
                      </a:gridCol>
                      <a:gridCol w="3640895">
                        <a:extLst>
                          <a:ext uri="{9D8B030D-6E8A-4147-A177-3AD203B41FA5}">
                            <a16:colId xmlns:a16="http://schemas.microsoft.com/office/drawing/2014/main" val="307790552"/>
                          </a:ext>
                        </a:extLst>
                      </a:gridCol>
                      <a:gridCol w="3640895">
                        <a:extLst>
                          <a:ext uri="{9D8B030D-6E8A-4147-A177-3AD203B41FA5}">
                            <a16:colId xmlns:a16="http://schemas.microsoft.com/office/drawing/2014/main" val="2659724474"/>
                          </a:ext>
                        </a:extLst>
                      </a:gridCol>
                    </a:tblGrid>
                    <a:tr h="310620">
                      <a:tc gridSpan="2">
                        <a:txBody>
                          <a:bodyPr/>
                          <a:lstStyle/>
                          <a:p>
                            <a:pPr algn="ctr" rtl="0"/>
                            <a:r>
                              <a:rPr lang="en-US" sz="1600" dirty="0">
                                <a:solidFill>
                                  <a:schemeClr val="tx1"/>
                                </a:solidFill>
                                <a:latin typeface="Canela Text" pitchFamily="2" charset="0"/>
                                <a:cs typeface="Times New Roman" panose="02020603050405020304" pitchFamily="18" charset="0"/>
                              </a:rPr>
                              <a:t>Particles</a:t>
                            </a:r>
                          </a:p>
                        </a:txBody>
                        <a:tcPr anchor="ctr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solidFill>
                            <a:schemeClr val="bg1">
                              <a:lumMod val="85000"/>
                            </a:schemeClr>
                          </a:solidFill>
                        </a:tcPr>
                      </a:tc>
                      <a:tc hMerge="1">
                        <a:txBody>
                          <a:bodyPr/>
                          <a:lstStyle/>
                          <a:p>
                            <a:endParaRPr lang="en-US"/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algn="ctr" rtl="0"/>
                            <a:r>
                              <a:rPr lang="en-US" sz="1600" dirty="0">
                                <a:solidFill>
                                  <a:schemeClr val="tx1"/>
                                </a:solidFill>
                                <a:latin typeface="Canela Text" pitchFamily="2" charset="0"/>
                                <a:cs typeface="Times New Roman" panose="02020603050405020304" pitchFamily="18" charset="0"/>
                              </a:rPr>
                              <a:t>Sub-detector</a:t>
                            </a:r>
                          </a:p>
                        </a:txBody>
                        <a:tcPr anchor="ctr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solidFill>
                            <a:schemeClr val="bg1">
                              <a:lumMod val="85000"/>
                            </a:schemeClr>
                          </a:solidFill>
                        </a:tcPr>
                      </a:tc>
                      <a:tc>
                        <a:txBody>
                          <a:bodyPr/>
                          <a:lstStyle/>
                          <a:p>
                            <a:pPr algn="ctr" rtl="0"/>
                            <a:r>
                              <a:rPr lang="en-US" sz="1600" dirty="0">
                                <a:solidFill>
                                  <a:schemeClr val="tx1"/>
                                </a:solidFill>
                                <a:latin typeface="Canela Text" pitchFamily="2" charset="0"/>
                                <a:cs typeface="Times New Roman" panose="02020603050405020304" pitchFamily="18" charset="0"/>
                              </a:rPr>
                              <a:t>Momentum thresholds</a:t>
                            </a:r>
                            <a:r>
                              <a:rPr lang="he-IL" sz="1600" b="1" dirty="0">
                                <a:solidFill>
                                  <a:srgbClr val="C00000"/>
                                </a:solidFill>
                                <a:latin typeface="Canela Text" pitchFamily="2" charset="0"/>
                                <a:cs typeface="Times New Roman" panose="02020603050405020304" pitchFamily="18" charset="0"/>
                              </a:rPr>
                              <a:t>*</a:t>
                            </a:r>
                            <a:r>
                              <a:rPr lang="en-US" sz="1600" dirty="0">
                                <a:solidFill>
                                  <a:schemeClr val="tx1"/>
                                </a:solidFill>
                                <a:latin typeface="Canela Text" pitchFamily="2" charset="0"/>
                                <a:cs typeface="Times New Roman" panose="02020603050405020304" pitchFamily="18" charset="0"/>
                              </a:rPr>
                              <a:t> [GeV/c]</a:t>
                            </a:r>
                          </a:p>
                        </a:txBody>
                        <a:tcPr anchor="ctr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solidFill>
                            <a:schemeClr val="bg1">
                              <a:lumMod val="85000"/>
                            </a:schemeClr>
                          </a:solidFill>
                        </a:tcPr>
                      </a:tc>
                      <a:tc>
                        <a:txBody>
                          <a:bodyPr/>
                          <a:lstStyle/>
                          <a:p>
                            <a:pPr algn="ctr" rtl="0"/>
                            <a:r>
                              <a:rPr lang="en-US" sz="1600" b="1" dirty="0">
                                <a:solidFill>
                                  <a:schemeClr val="accent2"/>
                                </a:solidFill>
                                <a:latin typeface="Canela Text" pitchFamily="2" charset="0"/>
                                <a:cs typeface="Times New Roman" panose="02020603050405020304" pitchFamily="18" charset="0"/>
                              </a:rPr>
                              <a:t>2p</a:t>
                            </a:r>
                            <a:r>
                              <a:rPr lang="en-US" sz="1600" b="1" dirty="0">
                                <a:solidFill>
                                  <a:schemeClr val="tx1"/>
                                </a:solidFill>
                                <a:latin typeface="Canela Text" pitchFamily="2" charset="0"/>
                                <a:cs typeface="Times New Roman" panose="02020603050405020304" pitchFamily="18" charset="0"/>
                              </a:rPr>
                              <a:t> </a:t>
                            </a:r>
                          </a:p>
                        </a:txBody>
                        <a:tcPr anchor="ctr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solidFill>
                            <a:schemeClr val="bg1">
                              <a:lumMod val="85000"/>
                            </a:schemeClr>
                          </a:solidFill>
                        </a:tcPr>
                      </a:tc>
                      <a:tc>
                        <a:txBody>
                          <a:bodyPr/>
                          <a:lstStyle/>
                          <a:p>
                            <a:pPr algn="ctr" rtl="0"/>
                            <a:r>
                              <a:rPr lang="en-US" sz="1600" b="1" dirty="0">
                                <a:solidFill>
                                  <a:schemeClr val="accent1"/>
                                </a:solidFill>
                                <a:latin typeface="Canela Text" pitchFamily="2" charset="0"/>
                                <a:cs typeface="Times New Roman" panose="02020603050405020304" pitchFamily="18" charset="0"/>
                              </a:rPr>
                              <a:t> 1n1p</a:t>
                            </a:r>
                          </a:p>
                        </a:txBody>
                        <a:tcPr anchor="ctr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solidFill>
                            <a:schemeClr val="bg1">
                              <a:lumMod val="85000"/>
                            </a:schemeClr>
                          </a:solidFill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3656846553"/>
                        </a:ext>
                      </a:extLst>
                    </a:tr>
                    <a:tr h="310620">
                      <a:tc gridSpan="2">
                        <a:txBody>
                          <a:bodyPr/>
                          <a:lstStyle/>
                          <a:p>
                            <a:pPr algn="ctr" rtl="0"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sSup>
                                    <m:sSupPr>
                                      <m:ctrlPr>
                                        <a:rPr lang="en-US" sz="16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+mj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+mj-cs"/>
                                        </a:rPr>
                                        <m:t>𝒆</m:t>
                                      </m:r>
                                    </m:e>
                                    <m:sup>
                                      <m:r>
                                        <a:rPr lang="en-US" sz="16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+mj-cs"/>
                                        </a:rPr>
                                        <m:t>−</m:t>
                                      </m:r>
                                    </m:sup>
                                  </m:sSup>
                                </m:oMath>
                              </m:oMathPara>
                            </a14:m>
                            <a:endParaRPr lang="en-US" sz="1600" b="1" dirty="0">
                              <a:solidFill>
                                <a:schemeClr val="tx1"/>
                              </a:solidFill>
                              <a:latin typeface="Canela Text" pitchFamily="2" charset="0"/>
                              <a:cs typeface="Times New Roman" panose="02020603050405020304" pitchFamily="18" charset="0"/>
                            </a:endParaRPr>
                          </a:p>
                        </a:txBody>
                        <a:tcPr anchor="ctr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solidFill>
                            <a:schemeClr val="bg1">
                              <a:lumMod val="95000"/>
                            </a:schemeClr>
                          </a:solidFill>
                        </a:tcPr>
                      </a:tc>
                      <a:tc hMerge="1">
                        <a:txBody>
                          <a:bodyPr/>
                          <a:lstStyle/>
                          <a:p>
                            <a:endParaRPr lang="en-US"/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algn="ctr" rtl="0"/>
                            <a:r>
                              <a:rPr lang="en-US" sz="1600" dirty="0">
                                <a:solidFill>
                                  <a:schemeClr val="tx1"/>
                                </a:solidFill>
                                <a:latin typeface="Canela Text" pitchFamily="2" charset="0"/>
                                <a:cs typeface="Times New Roman" panose="02020603050405020304" pitchFamily="18" charset="0"/>
                              </a:rPr>
                              <a:t>FD</a:t>
                            </a:r>
                          </a:p>
                        </a:txBody>
                        <a:tcPr anchor="ctr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solidFill>
                            <a:schemeClr val="bg1"/>
                          </a:solidFill>
                        </a:tcPr>
                      </a:tc>
                      <a:tc>
                        <a:txBody>
                          <a:bodyPr/>
                          <a:lstStyle/>
                          <a:p>
                            <a:pPr algn="ctr" rtl="0"/>
                            <a:r>
                              <a:rPr lang="en-US" sz="1600" dirty="0">
                                <a:solidFill>
                                  <a:schemeClr val="tx1"/>
                                </a:solidFill>
                                <a:latin typeface="Canela Text" pitchFamily="2" charset="0"/>
                                <a:cs typeface="Times New Roman" panose="02020603050405020304" pitchFamily="18" charset="0"/>
                              </a:rPr>
                              <a:t>None</a:t>
                            </a:r>
                          </a:p>
                        </a:txBody>
                        <a:tcPr anchor="ctr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solidFill>
                            <a:schemeClr val="bg1"/>
                          </a:solidFill>
                        </a:tcPr>
                      </a:tc>
                      <a:tc gridSpan="2">
                        <a:txBody>
                          <a:bodyPr/>
                          <a:lstStyle/>
                          <a:p>
                            <a:pPr algn="ctr" rtl="0"/>
                            <a:r>
                              <a:rPr lang="en-US" sz="1600" dirty="0">
                                <a:solidFill>
                                  <a:schemeClr val="tx1"/>
                                </a:solidFill>
                                <a:latin typeface="Canela Text" pitchFamily="2" charset="0"/>
                                <a:cs typeface="Times New Roman" panose="02020603050405020304" pitchFamily="18" charset="0"/>
                              </a:rPr>
                              <a:t>One electron</a:t>
                            </a:r>
                          </a:p>
                        </a:txBody>
                        <a:tcPr anchor="ctr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solidFill>
                            <a:schemeClr val="bg1"/>
                          </a:solidFill>
                        </a:tcPr>
                      </a:tc>
                      <a:tc hMerge="1">
                        <a:txBody>
                          <a:bodyPr/>
                          <a:lstStyle/>
                          <a:p>
                            <a:pPr algn="ctr"/>
                            <a:endPara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a:txBody>
                        <a:tcPr anchor="ctr"/>
                      </a:tc>
                      <a:extLst>
                        <a:ext uri="{0D108BD9-81ED-4DB2-BD59-A6C34878D82A}">
                          <a16:rowId xmlns:a16="http://schemas.microsoft.com/office/drawing/2014/main" val="3175091969"/>
                        </a:ext>
                      </a:extLst>
                    </a:tr>
                    <a:tr h="310620">
                      <a:tc gridSpan="2">
                        <a:txBody>
                          <a:bodyPr/>
                          <a:lstStyle/>
                          <a:p>
                            <a:pPr algn="ctr" rtl="0"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sSup>
                                    <m:sSupPr>
                                      <m:ctrlPr>
                                        <a:rPr lang="en-US" sz="16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+mj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+mj-cs"/>
                                        </a:rPr>
                                        <m:t>𝝅</m:t>
                                      </m:r>
                                    </m:e>
                                    <m:sup>
                                      <m:r>
                                        <a:rPr lang="en-US" sz="16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+mj-cs"/>
                                        </a:rPr>
                                        <m:t>±</m:t>
                                      </m:r>
                                    </m:sup>
                                  </m:sSup>
                                </m:oMath>
                              </m:oMathPara>
                            </a14:m>
                            <a:endParaRPr lang="en-US" sz="1600" b="1" dirty="0">
                              <a:solidFill>
                                <a:schemeClr val="tx1"/>
                              </a:solidFill>
                              <a:latin typeface="Canela Text" pitchFamily="2" charset="0"/>
                              <a:cs typeface="Times New Roman" panose="02020603050405020304" pitchFamily="18" charset="0"/>
                            </a:endParaRPr>
                          </a:p>
                        </a:txBody>
                        <a:tcPr anchor="ctr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solidFill>
                            <a:schemeClr val="bg1">
                              <a:lumMod val="95000"/>
                            </a:schemeClr>
                          </a:solidFill>
                        </a:tcPr>
                      </a:tc>
                      <a:tc hMerge="1">
                        <a:txBody>
                          <a:bodyPr/>
                          <a:lstStyle/>
                          <a:p>
                            <a:endParaRPr lang="en-US"/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algn="ctr" rtl="0"/>
                            <a:r>
                              <a:rPr lang="en-US" sz="1600" dirty="0">
                                <a:solidFill>
                                  <a:schemeClr val="tx1"/>
                                </a:solidFill>
                                <a:latin typeface="Canela Text" pitchFamily="2" charset="0"/>
                                <a:cs typeface="Times New Roman" panose="02020603050405020304" pitchFamily="18" charset="0"/>
                              </a:rPr>
                              <a:t> CD &amp; FD</a:t>
                            </a:r>
                          </a:p>
                        </a:txBody>
                        <a:tcPr anchor="ctr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solidFill>
                            <a:schemeClr val="bg1"/>
                          </a:solidFill>
                        </a:tcPr>
                      </a:tc>
                      <a:tc>
                        <a:txBody>
                          <a:bodyPr/>
                          <a:lstStyle/>
                          <a:p>
                            <a:pPr algn="ctr" rtl="0"/>
                            <a:r>
                              <a:rPr lang="he-IL" sz="1600" dirty="0">
                                <a:solidFill>
                                  <a:schemeClr val="tx1"/>
                                </a:solidFill>
                                <a:latin typeface="Canela Text" pitchFamily="2" charset="0"/>
                                <a:cs typeface="Times New Roman" panose="02020603050405020304" pitchFamily="18" charset="0"/>
                              </a:rPr>
                              <a:t>0.2</a:t>
                            </a:r>
                            <a:endParaRPr lang="en-US" sz="1600" b="1" dirty="0">
                              <a:solidFill>
                                <a:srgbClr val="C00000"/>
                              </a:solidFill>
                              <a:latin typeface="Canela Text" pitchFamily="2" charset="0"/>
                              <a:cs typeface="Times New Roman" panose="02020603050405020304" pitchFamily="18" charset="0"/>
                            </a:endParaRPr>
                          </a:p>
                        </a:txBody>
                        <a:tcPr anchor="ctr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solidFill>
                            <a:schemeClr val="bg1"/>
                          </a:solidFill>
                        </a:tcPr>
                      </a:tc>
                      <a:tc gridSpan="2">
                        <a:txBody>
                          <a:bodyPr/>
                          <a:lstStyle/>
                          <a:p>
                            <a:pPr algn="ctr" rtl="0"/>
                            <a:r>
                              <a:rPr lang="en-US" sz="1600" dirty="0">
                                <a:solidFill>
                                  <a:schemeClr val="tx1"/>
                                </a:solidFill>
                                <a:latin typeface="Canela Text" pitchFamily="2" charset="0"/>
                                <a:cs typeface="Times New Roman" panose="02020603050405020304" pitchFamily="18" charset="0"/>
                              </a:rPr>
                              <a:t>No charged pions</a:t>
                            </a:r>
                          </a:p>
                        </a:txBody>
                        <a:tcPr anchor="ctr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solidFill>
                            <a:schemeClr val="bg1"/>
                          </a:solidFill>
                        </a:tcPr>
                      </a:tc>
                      <a:tc hMerge="1">
                        <a:txBody>
                          <a:bodyPr/>
                          <a:lstStyle/>
                          <a:p>
                            <a:pPr algn="ctr"/>
                            <a:endPara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a:txBody>
                        <a:tcPr anchor="ctr"/>
                      </a:tc>
                      <a:extLst>
                        <a:ext uri="{0D108BD9-81ED-4DB2-BD59-A6C34878D82A}">
                          <a16:rowId xmlns:a16="http://schemas.microsoft.com/office/drawing/2014/main" val="3209630399"/>
                        </a:ext>
                      </a:extLst>
                    </a:tr>
                    <a:tr h="310620">
                      <a:tc gridSpan="2">
                        <a:txBody>
                          <a:bodyPr/>
                          <a:lstStyle/>
                          <a:p>
                            <a:pPr algn="ctr" rtl="0"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+mj-cs"/>
                                    </a:rPr>
                                    <m:t>𝜸</m:t>
                                  </m:r>
                                </m:oMath>
                              </m:oMathPara>
                            </a14:m>
                            <a:endParaRPr lang="en-US" sz="1600" b="1" dirty="0">
                              <a:solidFill>
                                <a:schemeClr val="tx1"/>
                              </a:solidFill>
                              <a:latin typeface="Canela Text" pitchFamily="2" charset="0"/>
                              <a:cs typeface="Times New Roman" panose="02020603050405020304" pitchFamily="18" charset="0"/>
                            </a:endParaRPr>
                          </a:p>
                        </a:txBody>
                        <a:tcPr anchor="ctr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solidFill>
                            <a:schemeClr val="bg1">
                              <a:lumMod val="95000"/>
                            </a:schemeClr>
                          </a:solidFill>
                        </a:tcPr>
                      </a:tc>
                      <a:tc hMerge="1">
                        <a:txBody>
                          <a:bodyPr/>
                          <a:lstStyle/>
                          <a:p>
                            <a:endParaRPr lang="en-US"/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algn="ctr" rtl="0"/>
                            <a:r>
                              <a:rPr lang="en-US" sz="1600" dirty="0">
                                <a:solidFill>
                                  <a:schemeClr val="tx1"/>
                                </a:solidFill>
                                <a:latin typeface="Canela Text" pitchFamily="2" charset="0"/>
                                <a:cs typeface="Times New Roman" panose="02020603050405020304" pitchFamily="18" charset="0"/>
                              </a:rPr>
                              <a:t>FD</a:t>
                            </a:r>
                          </a:p>
                        </a:txBody>
                        <a:tcPr anchor="ctr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solidFill>
                            <a:schemeClr val="bg1"/>
                          </a:solidFill>
                        </a:tcPr>
                      </a:tc>
                      <a:tc>
                        <a:txBody>
                          <a:bodyPr/>
                          <a:lstStyle/>
                          <a:p>
                            <a:pPr algn="ctr" rtl="0"/>
                            <a:r>
                              <a:rPr lang="en-US" sz="1600" dirty="0">
                                <a:solidFill>
                                  <a:schemeClr val="tx1"/>
                                </a:solidFill>
                                <a:latin typeface="Canela Text" pitchFamily="2" charset="0"/>
                                <a:cs typeface="Times New Roman" panose="02020603050405020304" pitchFamily="18" charset="0"/>
                              </a:rPr>
                              <a:t>0.3</a:t>
                            </a:r>
                          </a:p>
                        </a:txBody>
                        <a:tcPr anchor="ctr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solidFill>
                            <a:schemeClr val="bg1"/>
                          </a:solidFill>
                        </a:tcPr>
                      </a:tc>
                      <a:tc gridSpan="2">
                        <a:txBody>
                          <a:bodyPr/>
                          <a:lstStyle/>
                          <a:p>
                            <a:pPr algn="ctr" rtl="0"/>
                            <a:r>
                              <a:rPr lang="en-US" sz="1600" dirty="0">
                                <a:solidFill>
                                  <a:schemeClr val="tx1"/>
                                </a:solidFill>
                                <a:latin typeface="Canela Text" pitchFamily="2" charset="0"/>
                                <a:cs typeface="Times New Roman" panose="02020603050405020304" pitchFamily="18" charset="0"/>
                              </a:rPr>
                              <a:t>No photons</a:t>
                            </a:r>
                          </a:p>
                        </a:txBody>
                        <a:tcPr anchor="ctr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solidFill>
                            <a:schemeClr val="bg1"/>
                          </a:solidFill>
                        </a:tcPr>
                      </a:tc>
                      <a:tc hMerge="1">
                        <a:txBody>
                          <a:bodyPr/>
                          <a:lstStyle/>
                          <a:p>
                            <a:pPr algn="ctr"/>
                            <a:endPara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a:txBody>
                        <a:tcPr anchor="ctr"/>
                      </a:tc>
                      <a:extLst>
                        <a:ext uri="{0D108BD9-81ED-4DB2-BD59-A6C34878D82A}">
                          <a16:rowId xmlns:a16="http://schemas.microsoft.com/office/drawing/2014/main" val="1547476560"/>
                        </a:ext>
                      </a:extLst>
                    </a:tr>
                    <a:tr h="310620">
                      <a:tc rowSpan="3">
                        <a:txBody>
                          <a:bodyPr/>
                          <a:lstStyle/>
                          <a:p>
                            <a:pPr algn="ctr" rtl="0"/>
                            <a:r>
                              <a:rPr lang="en-US" sz="1600" b="1" dirty="0">
                                <a:solidFill>
                                  <a:schemeClr val="tx1"/>
                                </a:solidFill>
                                <a:latin typeface="Canela Text" pitchFamily="2" charset="0"/>
                                <a:cs typeface="Times New Roman" panose="02020603050405020304" pitchFamily="18" charset="0"/>
                              </a:rPr>
                              <a:t>Nucleons</a:t>
                            </a:r>
                          </a:p>
                        </a:txBody>
                        <a:tcPr vert="vert270" anchor="ctr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solidFill>
                            <a:schemeClr val="bg1">
                              <a:lumMod val="95000"/>
                            </a:schemeClr>
                          </a:solidFill>
                        </a:tcPr>
                      </a:tc>
                      <a:tc rowSpan="2">
                        <a:txBody>
                          <a:bodyPr/>
                          <a:lstStyle/>
                          <a:p>
                            <a:pPr algn="ctr" rtl="0"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+mj-cs"/>
                                    </a:rPr>
                                    <m:t>𝒑</m:t>
                                  </m:r>
                                </m:oMath>
                              </m:oMathPara>
                            </a14:m>
                            <a:endParaRPr lang="en-US" sz="1600" b="1" dirty="0">
                              <a:solidFill>
                                <a:schemeClr val="tx1"/>
                              </a:solidFill>
                              <a:latin typeface="Canela Text" pitchFamily="2" charset="0"/>
                              <a:cs typeface="Times New Roman" panose="02020603050405020304" pitchFamily="18" charset="0"/>
                            </a:endParaRPr>
                          </a:p>
                        </a:txBody>
                        <a:tcPr anchor="ctr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solidFill>
                            <a:schemeClr val="bg1">
                              <a:lumMod val="95000"/>
                            </a:schemeClr>
                          </a:solidFill>
                        </a:tcPr>
                      </a:tc>
                      <a:tc>
                        <a:txBody>
                          <a:bodyPr/>
                          <a:lstStyle/>
                          <a:p>
                            <a:pPr algn="ctr" rtl="0"/>
                            <a:r>
                              <a:rPr lang="en-US" sz="1600" dirty="0">
                                <a:solidFill>
                                  <a:schemeClr val="tx1"/>
                                </a:solidFill>
                                <a:latin typeface="Canela Text" pitchFamily="2" charset="0"/>
                                <a:cs typeface="Times New Roman" panose="02020603050405020304" pitchFamily="18" charset="0"/>
                              </a:rPr>
                              <a:t>FD</a:t>
                            </a:r>
                          </a:p>
                        </a:txBody>
                        <a:tcPr anchor="ctr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solidFill>
                            <a:schemeClr val="bg1"/>
                          </a:solidFill>
                        </a:tcPr>
                      </a:tc>
                      <a:tc rowSpan="2">
                        <a:txBody>
                          <a:bodyPr/>
                          <a:lstStyle/>
                          <a:p>
                            <a:pPr algn="ctr" rtl="0"/>
                            <a:r>
                              <a:rPr lang="en-US" sz="1600" dirty="0">
                                <a:solidFill>
                                  <a:schemeClr val="tx1"/>
                                </a:solidFill>
                                <a:latin typeface="Canela Text" pitchFamily="2" charset="0"/>
                                <a:cs typeface="Times New Roman" panose="02020603050405020304" pitchFamily="18" charset="0"/>
                              </a:rPr>
                              <a:t>0.4</a:t>
                            </a:r>
                          </a:p>
                        </a:txBody>
                        <a:tcPr anchor="ctr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solidFill>
                            <a:schemeClr val="bg1"/>
                          </a:solidFill>
                        </a:tcPr>
                      </a:tc>
                      <a:tc>
                        <a:txBody>
                          <a:bodyPr/>
                          <a:lstStyle/>
                          <a:p>
                            <a:pPr algn="ctr" rtl="0"/>
                            <a:r>
                              <a:rPr lang="en-US" sz="1600" dirty="0">
                                <a:solidFill>
                                  <a:schemeClr val="tx1"/>
                                </a:solidFill>
                                <a:latin typeface="Canela Text" pitchFamily="2" charset="0"/>
                                <a:cs typeface="Times New Roman" panose="02020603050405020304" pitchFamily="18" charset="0"/>
                              </a:rPr>
                              <a:t>One proton </a:t>
                            </a:r>
                            <a:r>
                              <a:rPr lang="en-US" sz="1600" dirty="0">
                                <a:latin typeface="Canela Text" pitchFamily="2" charset="0"/>
                                <a:cs typeface="Times New Roman" panose="02020603050405020304" pitchFamily="18" charset="0"/>
                              </a:rPr>
                              <a:t>(</a:t>
                            </a:r>
                            <a14:m>
                              <m:oMath xmlns:m="http://schemas.openxmlformats.org/officeDocument/2006/math"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≡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𝑝𝐹𝐷</m:t>
                                </m:r>
                              </m:oMath>
                            </a14:m>
                            <a:r>
                              <a:rPr lang="en-US" sz="1600" dirty="0">
                                <a:latin typeface="Canela Text" pitchFamily="2" charset="0"/>
                                <a:cs typeface="Times New Roman" panose="02020603050405020304" pitchFamily="18" charset="0"/>
                              </a:rPr>
                              <a:t>)</a:t>
                            </a:r>
                            <a:endParaRPr lang="en-US" sz="1600" dirty="0">
                              <a:solidFill>
                                <a:schemeClr val="tx1"/>
                              </a:solidFill>
                              <a:latin typeface="Canela Text" pitchFamily="2" charset="0"/>
                              <a:cs typeface="Times New Roman" panose="02020603050405020304" pitchFamily="18" charset="0"/>
                            </a:endParaRPr>
                          </a:p>
                        </a:txBody>
                        <a:tcPr anchor="ctr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solidFill>
                            <a:schemeClr val="bg1"/>
                          </a:solidFill>
                        </a:tcPr>
                      </a:tc>
                      <a:tc>
                        <a:txBody>
                          <a:bodyPr/>
                          <a:lstStyle/>
                          <a:p>
                            <a:pPr algn="ctr" rtl="0"/>
                            <a:r>
                              <a:rPr lang="en-US" sz="1600" dirty="0">
                                <a:solidFill>
                                  <a:schemeClr val="tx1"/>
                                </a:solidFill>
                                <a:latin typeface="Canela Text" pitchFamily="2" charset="0"/>
                                <a:cs typeface="Times New Roman" panose="02020603050405020304" pitchFamily="18" charset="0"/>
                              </a:rPr>
                              <a:t>None</a:t>
                            </a:r>
                          </a:p>
                        </a:txBody>
                        <a:tcPr anchor="ctr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solidFill>
                            <a:schemeClr val="bg1"/>
                          </a:solidFill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2718727080"/>
                        </a:ext>
                      </a:extLst>
                    </a:tr>
                    <a:tr h="310620">
                      <a:tc vMerge="1">
                        <a:txBody>
                          <a:bodyPr/>
                          <a:lstStyle/>
                          <a:p>
                            <a:pPr algn="ctr"/>
                            <a:endPara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a:txBody>
                        <a:tcPr anchor="ctr"/>
                      </a:tc>
                      <a:tc vMerge="1">
                        <a:txBody>
                          <a:bodyPr/>
                          <a:lstStyle/>
                          <a:p>
                            <a:pPr algn="ctr"/>
                            <a:endPara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a:txBody>
                        <a:tcPr anchor="ctr"/>
                      </a:tc>
                      <a:tc>
                        <a:txBody>
                          <a:bodyPr/>
                          <a:lstStyle/>
                          <a:p>
                            <a:pPr algn="ctr" rtl="0"/>
                            <a:r>
                              <a:rPr lang="en-US" sz="1600" dirty="0">
                                <a:solidFill>
                                  <a:schemeClr val="tx1"/>
                                </a:solidFill>
                                <a:latin typeface="Canela Text" pitchFamily="2" charset="0"/>
                                <a:cs typeface="Times New Roman" panose="02020603050405020304" pitchFamily="18" charset="0"/>
                              </a:rPr>
                              <a:t>CD</a:t>
                            </a:r>
                          </a:p>
                        </a:txBody>
                        <a:tcPr anchor="ctr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solidFill>
                            <a:schemeClr val="bg1"/>
                          </a:solidFill>
                        </a:tcPr>
                      </a:tc>
                      <a:tc vMerge="1">
                        <a:txBody>
                          <a:bodyPr/>
                          <a:lstStyle/>
                          <a:p>
                            <a:pPr algn="ctr"/>
                            <a:endParaRPr lang="en-US" sz="16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a:txBody>
                        <a:tcPr anchor="ctr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solidFill>
                            <a:schemeClr val="bg1"/>
                          </a:solidFill>
                        </a:tcPr>
                      </a:tc>
                      <a:tc>
                        <a:txBody>
                          <a:bodyPr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lang="en-US" sz="1600" dirty="0">
                                <a:solidFill>
                                  <a:schemeClr val="tx1"/>
                                </a:solidFill>
                                <a:latin typeface="Canela Text" pitchFamily="2" charset="0"/>
                                <a:cs typeface="Times New Roman" panose="02020603050405020304" pitchFamily="18" charset="0"/>
                              </a:rPr>
                              <a:t>One proton </a:t>
                            </a:r>
                            <a:r>
                              <a:rPr lang="en-US" sz="1600" dirty="0">
                                <a:latin typeface="Canela Text" pitchFamily="2" charset="0"/>
                                <a:cs typeface="Times New Roman" panose="02020603050405020304" pitchFamily="18" charset="0"/>
                              </a:rPr>
                              <a:t>(</a:t>
                            </a:r>
                            <a14:m>
                              <m:oMath xmlns:m="http://schemas.openxmlformats.org/officeDocument/2006/math"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≡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𝑝𝐶𝐷</m:t>
                                </m:r>
                              </m:oMath>
                            </a14:m>
                            <a:r>
                              <a:rPr lang="en-US" sz="1600" dirty="0">
                                <a:latin typeface="Canela Text" pitchFamily="2" charset="0"/>
                                <a:cs typeface="Times New Roman" panose="02020603050405020304" pitchFamily="18" charset="0"/>
                              </a:rPr>
                              <a:t>)</a:t>
                            </a:r>
                            <a:endParaRPr lang="en-US" sz="1600" b="1" dirty="0">
                              <a:latin typeface="Canela Text" pitchFamily="2" charset="0"/>
                              <a:cs typeface="Times New Roman" panose="02020603050405020304" pitchFamily="18" charset="0"/>
                            </a:endParaRPr>
                          </a:p>
                        </a:txBody>
                        <a:tcPr anchor="ctr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solidFill>
                            <a:schemeClr val="bg1"/>
                          </a:solidFill>
                        </a:tcPr>
                      </a:tc>
                      <a:tc>
                        <a:txBody>
                          <a:bodyPr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lang="en-US" sz="1600" dirty="0">
                                <a:solidFill>
                                  <a:schemeClr val="tx1"/>
                                </a:solidFill>
                                <a:latin typeface="Canela Text" pitchFamily="2" charset="0"/>
                                <a:cs typeface="Times New Roman" panose="02020603050405020304" pitchFamily="18" charset="0"/>
                              </a:rPr>
                              <a:t>One proton </a:t>
                            </a:r>
                            <a:r>
                              <a:rPr lang="en-US" sz="1600" dirty="0">
                                <a:latin typeface="Canela Text" pitchFamily="2" charset="0"/>
                                <a:cs typeface="Times New Roman" panose="02020603050405020304" pitchFamily="18" charset="0"/>
                              </a:rPr>
                              <a:t>(</a:t>
                            </a:r>
                            <a14:m>
                              <m:oMath xmlns:m="http://schemas.openxmlformats.org/officeDocument/2006/math"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≡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𝑝𝐶𝐷</m:t>
                                </m:r>
                              </m:oMath>
                            </a14:m>
                            <a:r>
                              <a:rPr lang="en-US" sz="1600" dirty="0">
                                <a:latin typeface="Canela Text" pitchFamily="2" charset="0"/>
                                <a:cs typeface="Times New Roman" panose="02020603050405020304" pitchFamily="18" charset="0"/>
                              </a:rPr>
                              <a:t>)</a:t>
                            </a:r>
                            <a:endParaRPr lang="en-US" sz="1600" b="1" dirty="0">
                              <a:latin typeface="Canela Text" pitchFamily="2" charset="0"/>
                              <a:cs typeface="Times New Roman" panose="02020603050405020304" pitchFamily="18" charset="0"/>
                            </a:endParaRPr>
                          </a:p>
                        </a:txBody>
                        <a:tcPr anchor="ctr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solidFill>
                            <a:schemeClr val="bg1"/>
                          </a:solidFill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3647952568"/>
                        </a:ext>
                      </a:extLst>
                    </a:tr>
                    <a:tr h="310620">
                      <a:tc vMerge="1">
                        <a:txBody>
                          <a:bodyPr/>
                          <a:lstStyle/>
                          <a:p>
                            <a:pPr algn="ctr"/>
                            <a:endPara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a:txBody>
                        <a:tcPr anchor="ctr"/>
                      </a:tc>
                      <a:tc>
                        <a:txBody>
                          <a:bodyPr/>
                          <a:lstStyle/>
                          <a:p>
                            <a:pPr algn="ctr" rtl="0"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+mj-cs"/>
                                    </a:rPr>
                                    <m:t>𝒏</m:t>
                                  </m:r>
                                </m:oMath>
                              </m:oMathPara>
                            </a14:m>
                            <a:endParaRPr lang="en-US" sz="1600" b="1" dirty="0">
                              <a:solidFill>
                                <a:schemeClr val="tx1"/>
                              </a:solidFill>
                              <a:latin typeface="Canela Text" pitchFamily="2" charset="0"/>
                              <a:cs typeface="Times New Roman" panose="02020603050405020304" pitchFamily="18" charset="0"/>
                            </a:endParaRPr>
                          </a:p>
                        </a:txBody>
                        <a:tcPr anchor="ctr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solidFill>
                            <a:schemeClr val="bg1">
                              <a:lumMod val="95000"/>
                            </a:schemeClr>
                          </a:solidFill>
                        </a:tcPr>
                      </a:tc>
                      <a:tc>
                        <a:txBody>
                          <a:bodyPr/>
                          <a:lstStyle/>
                          <a:p>
                            <a:pPr algn="ctr" rtl="0"/>
                            <a:r>
                              <a:rPr lang="en-US" sz="1600" dirty="0">
                                <a:solidFill>
                                  <a:schemeClr val="tx1"/>
                                </a:solidFill>
                                <a:latin typeface="Canela Text" pitchFamily="2" charset="0"/>
                                <a:cs typeface="Times New Roman" panose="02020603050405020304" pitchFamily="18" charset="0"/>
                              </a:rPr>
                              <a:t>FD</a:t>
                            </a:r>
                          </a:p>
                        </a:txBody>
                        <a:tcPr anchor="ctr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solidFill>
                            <a:schemeClr val="bg1"/>
                          </a:solidFill>
                        </a:tcPr>
                      </a:tc>
                      <a:tc>
                        <a:txBody>
                          <a:bodyPr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lang="en-US" sz="1600" dirty="0">
                                <a:solidFill>
                                  <a:schemeClr val="tx1"/>
                                </a:solidFill>
                                <a:latin typeface="Canela Text" pitchFamily="2" charset="0"/>
                                <a:cs typeface="Times New Roman" panose="02020603050405020304" pitchFamily="18" charset="0"/>
                              </a:rPr>
                              <a:t>0.4 lower &amp;</a:t>
                            </a:r>
                          </a:p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lang="en-US" sz="1600" dirty="0">
                                <a:solidFill>
                                  <a:schemeClr val="tx1"/>
                                </a:solidFill>
                                <a:latin typeface="Canela Text" pitchFamily="2" charset="0"/>
                                <a:cs typeface="Times New Roman" panose="02020603050405020304" pitchFamily="18" charset="0"/>
                              </a:rPr>
                              <a:t> </a:t>
                            </a:r>
                            <a14:m>
                              <m:oMath xmlns:m="http://schemas.openxmlformats.org/officeDocument/2006/math">
                                <m:f>
                                  <m:fPr>
                                    <m:type m:val="lin"/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+mj-cs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cs typeface="+mj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cs typeface="+mj-cs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cs typeface="+mj-cs"/>
                                          </a:rPr>
                                          <m:t>𝑏𝑒𝑎𝑚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+mj-cs"/>
                                      </a:rPr>
                                      <m:t>𝑐</m:t>
                                    </m:r>
                                  </m:den>
                                </m:f>
                              </m:oMath>
                            </a14:m>
                            <a:r>
                              <a:rPr lang="en-US" sz="1600" dirty="0">
                                <a:solidFill>
                                  <a:schemeClr val="tx1"/>
                                </a:solidFill>
                                <a:latin typeface="Canela Text" pitchFamily="2" charset="0"/>
                                <a:cs typeface="Times New Roman" panose="02020603050405020304" pitchFamily="18" charset="0"/>
                              </a:rPr>
                              <a:t> upper</a:t>
                            </a:r>
                          </a:p>
                        </a:txBody>
                        <a:tcPr anchor="ctr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solidFill>
                            <a:schemeClr val="bg1"/>
                          </a:solidFill>
                        </a:tcPr>
                      </a:tc>
                      <a:tc>
                        <a:txBody>
                          <a:bodyPr/>
                          <a:lstStyle/>
                          <a:p>
                            <a:pPr algn="ctr" rtl="0"/>
                            <a:r>
                              <a:rPr lang="en-US" sz="1600" dirty="0">
                                <a:solidFill>
                                  <a:schemeClr val="tx1"/>
                                </a:solidFill>
                                <a:latin typeface="Canela Text" pitchFamily="2" charset="0"/>
                                <a:cs typeface="Times New Roman" panose="02020603050405020304" pitchFamily="18" charset="0"/>
                              </a:rPr>
                              <a:t>Any number of neutrons; all of them are ignored</a:t>
                            </a:r>
                          </a:p>
                        </a:txBody>
                        <a:tcPr anchor="ctr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solidFill>
                            <a:schemeClr val="bg1"/>
                          </a:solidFill>
                        </a:tcPr>
                      </a:tc>
                      <a:tc>
                        <a:txBody>
                          <a:bodyPr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lang="en-US" sz="1600" dirty="0">
                                <a:solidFill>
                                  <a:schemeClr val="tx1"/>
                                </a:solidFill>
                                <a:latin typeface="Canela Text" pitchFamily="2" charset="0"/>
                                <a:cs typeface="Times New Roman" panose="02020603050405020304" pitchFamily="18" charset="0"/>
                              </a:rPr>
                              <a:t>Any number of neutrons; considering only the </a:t>
                            </a:r>
                            <a:r>
                              <a:rPr lang="en-US" sz="1600" i="1" dirty="0">
                                <a:solidFill>
                                  <a:schemeClr val="tx1"/>
                                </a:solidFill>
                                <a:latin typeface="Canela Text" pitchFamily="2" charset="0"/>
                                <a:cs typeface="Times New Roman" panose="02020603050405020304" pitchFamily="18" charset="0"/>
                              </a:rPr>
                              <a:t>leading </a:t>
                            </a:r>
                            <a:r>
                              <a:rPr lang="en-US" sz="1600" dirty="0">
                                <a:latin typeface="Canela Text" pitchFamily="2" charset="0"/>
                                <a:cs typeface="Times New Roman" panose="02020603050405020304" pitchFamily="18" charset="0"/>
                              </a:rPr>
                              <a:t>(</a:t>
                            </a:r>
                            <a14:m>
                              <m:oMath xmlns:m="http://schemas.openxmlformats.org/officeDocument/2006/math"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≡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𝑛𝐹𝐷</m:t>
                                </m:r>
                              </m:oMath>
                            </a14:m>
                            <a:r>
                              <a:rPr lang="en-US" sz="1600" dirty="0">
                                <a:latin typeface="Canela Text" pitchFamily="2" charset="0"/>
                                <a:cs typeface="Times New Roman" panose="02020603050405020304" pitchFamily="18" charset="0"/>
                              </a:rPr>
                              <a:t>)</a:t>
                            </a:r>
                            <a:endParaRPr lang="en-US" sz="1600" i="1" dirty="0">
                              <a:solidFill>
                                <a:schemeClr val="tx1"/>
                              </a:solidFill>
                              <a:latin typeface="Canela Text" pitchFamily="2" charset="0"/>
                              <a:cs typeface="Times New Roman" panose="02020603050405020304" pitchFamily="18" charset="0"/>
                            </a:endParaRPr>
                          </a:p>
                        </a:txBody>
                        <a:tcPr anchor="ctr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solidFill>
                            <a:schemeClr val="bg1"/>
                          </a:solidFill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206576440"/>
                        </a:ext>
                      </a:extLst>
                    </a:tr>
                    <a:tr h="310620">
                      <a:tc gridSpan="2">
                        <a:txBody>
                          <a:bodyPr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lang="en-US" sz="1600" b="1" dirty="0">
                                <a:solidFill>
                                  <a:schemeClr val="tx1"/>
                                </a:solidFill>
                                <a:latin typeface="Canela Text" pitchFamily="2" charset="0"/>
                                <a:cs typeface="Times New Roman" panose="02020603050405020304" pitchFamily="18" charset="0"/>
                              </a:rPr>
                              <a:t>Anything else</a:t>
                            </a:r>
                          </a:p>
                        </a:txBody>
                        <a:tcPr anchor="ctr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solidFill>
                            <a:schemeClr val="bg1">
                              <a:lumMod val="95000"/>
                            </a:schemeClr>
                          </a:solidFill>
                        </a:tcPr>
                      </a:tc>
                      <a:tc hMerge="1">
                        <a:txBody>
                          <a:bodyPr/>
                          <a:lstStyle/>
                          <a:p>
                            <a:pPr algn="ctr"/>
                            <a:endPara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a:txBody>
                        <a:tcPr anchor="ctr"/>
                      </a:tc>
                      <a:tc>
                        <a:txBody>
                          <a:bodyPr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lang="en-US" sz="1600" dirty="0">
                                <a:solidFill>
                                  <a:schemeClr val="tx1"/>
                                </a:solidFill>
                                <a:latin typeface="Canela Text" pitchFamily="2" charset="0"/>
                                <a:cs typeface="Times New Roman" panose="02020603050405020304" pitchFamily="18" charset="0"/>
                              </a:rPr>
                              <a:t> CD &amp; FD</a:t>
                            </a:r>
                          </a:p>
                        </a:txBody>
                        <a:tcPr anchor="ctr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solidFill>
                            <a:schemeClr val="bg1"/>
                          </a:solidFill>
                        </a:tcPr>
                      </a:tc>
                      <a:tc>
                        <a:txBody>
                          <a:bodyPr/>
                          <a:lstStyle/>
                          <a:p>
                            <a:pPr algn="ctr" rtl="0"/>
                            <a:r>
                              <a:rPr lang="en-US" sz="1600" dirty="0">
                                <a:solidFill>
                                  <a:schemeClr val="tx1"/>
                                </a:solidFill>
                                <a:latin typeface="Canela Text" pitchFamily="2" charset="0"/>
                                <a:cs typeface="Times New Roman" panose="02020603050405020304" pitchFamily="18" charset="0"/>
                              </a:rPr>
                              <a:t>None</a:t>
                            </a:r>
                          </a:p>
                        </a:txBody>
                        <a:tcPr anchor="ctr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solidFill>
                            <a:schemeClr val="bg1"/>
                          </a:solidFill>
                        </a:tcPr>
                      </a:tc>
                      <a:tc gridSpan="2">
                        <a:txBody>
                          <a:bodyPr/>
                          <a:lstStyle/>
                          <a:p>
                            <a:pPr algn="ctr" rtl="0"/>
                            <a:r>
                              <a:rPr lang="en-US" sz="1600" dirty="0">
                                <a:solidFill>
                                  <a:schemeClr val="tx1"/>
                                </a:solidFill>
                                <a:latin typeface="Canela Text" pitchFamily="2" charset="0"/>
                                <a:cs typeface="Times New Roman" panose="02020603050405020304" pitchFamily="18" charset="0"/>
                              </a:rPr>
                              <a:t>Ignored; no constraints</a:t>
                            </a:r>
                          </a:p>
                        </a:txBody>
                        <a:tcPr anchor="ctr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solidFill>
                            <a:schemeClr val="bg1"/>
                          </a:solidFill>
                        </a:tcPr>
                      </a:tc>
                      <a:tc hMerge="1">
                        <a:txBody>
                          <a:bodyPr/>
                          <a:lstStyle/>
                          <a:p>
                            <a:pPr algn="ctr"/>
                            <a:endPara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a:txBody>
                        <a:tcPr anchor="ctr"/>
                      </a:tc>
                      <a:extLst>
                        <a:ext uri="{0D108BD9-81ED-4DB2-BD59-A6C34878D82A}">
                          <a16:rowId xmlns:a16="http://schemas.microsoft.com/office/drawing/2014/main" val="2304100475"/>
                        </a:ext>
                      </a:extLst>
                    </a:tr>
                  </a:tbl>
                </a:graphicData>
              </a:graphic>
            </p:graphicFrame>
          </mc:Choice>
          <mc:Fallback xmlns="">
            <p:graphicFrame>
              <p:nvGraphicFramePr>
                <p:cNvPr id="15" name="טבלה 14">
                  <a:extLst>
                    <a:ext uri="{FF2B5EF4-FFF2-40B4-BE49-F238E27FC236}">
                      <a16:creationId xmlns:a16="http://schemas.microsoft.com/office/drawing/2014/main" id="{093BAAA1-A7F6-B76F-CC7A-D0431D6EA46D}"/>
                    </a:ext>
                  </a:extLst>
                </p:cNvPr>
                <p:cNvGraphicFramePr>
                  <a:graphicFrameLocks/>
                </p:cNvGraphicFramePr>
                <p:nvPr>
                  <p:extLst>
                    <p:ext uri="{D42A27DB-BD31-4B8C-83A1-F6EECF244321}">
                      <p14:modId xmlns:p14="http://schemas.microsoft.com/office/powerpoint/2010/main" val="1273830584"/>
                    </p:ext>
                  </p:extLst>
                </p:nvPr>
              </p:nvGraphicFramePr>
              <p:xfrm>
                <a:off x="243328" y="2981165"/>
                <a:ext cx="11702560" cy="3901440"/>
              </p:xfrm>
              <a:graphic>
                <a:graphicData uri="http://schemas.openxmlformats.org/drawingml/2006/table">
                  <a:tbl>
                    <a:tblPr firstRow="1" bandRow="1">
                      <a:tableStyleId>{5C22544A-7EE6-4342-B048-85BDC9FD1C3A}</a:tableStyleId>
                    </a:tblPr>
                    <a:tblGrid>
                      <a:gridCol w="707217">
                        <a:extLst>
                          <a:ext uri="{9D8B030D-6E8A-4147-A177-3AD203B41FA5}">
                            <a16:colId xmlns:a16="http://schemas.microsoft.com/office/drawing/2014/main" val="693957455"/>
                          </a:ext>
                        </a:extLst>
                      </a:gridCol>
                      <a:gridCol w="707217">
                        <a:extLst>
                          <a:ext uri="{9D8B030D-6E8A-4147-A177-3AD203B41FA5}">
                            <a16:colId xmlns:a16="http://schemas.microsoft.com/office/drawing/2014/main" val="3282126240"/>
                          </a:ext>
                        </a:extLst>
                      </a:gridCol>
                      <a:gridCol w="1045967">
                        <a:extLst>
                          <a:ext uri="{9D8B030D-6E8A-4147-A177-3AD203B41FA5}">
                            <a16:colId xmlns:a16="http://schemas.microsoft.com/office/drawing/2014/main" val="2060786736"/>
                          </a:ext>
                        </a:extLst>
                      </a:gridCol>
                      <a:gridCol w="1960369">
                        <a:extLst>
                          <a:ext uri="{9D8B030D-6E8A-4147-A177-3AD203B41FA5}">
                            <a16:colId xmlns:a16="http://schemas.microsoft.com/office/drawing/2014/main" val="2047336790"/>
                          </a:ext>
                        </a:extLst>
                      </a:gridCol>
                      <a:gridCol w="3640895">
                        <a:extLst>
                          <a:ext uri="{9D8B030D-6E8A-4147-A177-3AD203B41FA5}">
                            <a16:colId xmlns:a16="http://schemas.microsoft.com/office/drawing/2014/main" val="307790552"/>
                          </a:ext>
                        </a:extLst>
                      </a:gridCol>
                      <a:gridCol w="3640895">
                        <a:extLst>
                          <a:ext uri="{9D8B030D-6E8A-4147-A177-3AD203B41FA5}">
                            <a16:colId xmlns:a16="http://schemas.microsoft.com/office/drawing/2014/main" val="2659724474"/>
                          </a:ext>
                        </a:extLst>
                      </a:gridCol>
                    </a:tblGrid>
                    <a:tr h="822960">
                      <a:tc gridSpan="2">
                        <a:txBody>
                          <a:bodyPr/>
                          <a:lstStyle/>
                          <a:p>
                            <a:pPr algn="ctr" rtl="0"/>
                            <a:r>
                              <a:rPr lang="en-US" sz="1600" dirty="0">
                                <a:solidFill>
                                  <a:schemeClr val="tx1"/>
                                </a:solidFill>
                                <a:latin typeface="Canela Text" pitchFamily="2" charset="0"/>
                                <a:cs typeface="Times New Roman" panose="02020603050405020304" pitchFamily="18" charset="0"/>
                              </a:rPr>
                              <a:t>Particles</a:t>
                            </a:r>
                          </a:p>
                        </a:txBody>
                        <a:tcPr anchor="ctr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solidFill>
                            <a:schemeClr val="bg1">
                              <a:lumMod val="85000"/>
                            </a:schemeClr>
                          </a:solidFill>
                        </a:tcPr>
                      </a:tc>
                      <a:tc hMerge="1">
                        <a:txBody>
                          <a:bodyPr/>
                          <a:lstStyle/>
                          <a:p>
                            <a:endParaRPr lang="en-US"/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algn="ctr" rtl="0"/>
                            <a:r>
                              <a:rPr lang="en-US" sz="1600" dirty="0">
                                <a:solidFill>
                                  <a:schemeClr val="tx1"/>
                                </a:solidFill>
                                <a:latin typeface="Canela Text" pitchFamily="2" charset="0"/>
                                <a:cs typeface="Times New Roman" panose="02020603050405020304" pitchFamily="18" charset="0"/>
                              </a:rPr>
                              <a:t>Sub-detector</a:t>
                            </a:r>
                          </a:p>
                        </a:txBody>
                        <a:tcPr anchor="ctr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solidFill>
                            <a:schemeClr val="bg1">
                              <a:lumMod val="85000"/>
                            </a:schemeClr>
                          </a:solidFill>
                        </a:tcPr>
                      </a:tc>
                      <a:tc>
                        <a:txBody>
                          <a:bodyPr/>
                          <a:lstStyle/>
                          <a:p>
                            <a:pPr algn="ctr" rtl="0"/>
                            <a:r>
                              <a:rPr lang="en-US" sz="1600" dirty="0">
                                <a:solidFill>
                                  <a:schemeClr val="tx1"/>
                                </a:solidFill>
                                <a:latin typeface="Canela Text" pitchFamily="2" charset="0"/>
                                <a:cs typeface="Times New Roman" panose="02020603050405020304" pitchFamily="18" charset="0"/>
                              </a:rPr>
                              <a:t>Momentum thresholds</a:t>
                            </a:r>
                            <a:r>
                              <a:rPr lang="he-IL" sz="1600" b="1" dirty="0">
                                <a:solidFill>
                                  <a:srgbClr val="C00000"/>
                                </a:solidFill>
                                <a:latin typeface="Canela Text" pitchFamily="2" charset="0"/>
                                <a:cs typeface="Times New Roman" panose="02020603050405020304" pitchFamily="18" charset="0"/>
                              </a:rPr>
                              <a:t>*</a:t>
                            </a:r>
                            <a:r>
                              <a:rPr lang="en-US" sz="1600" dirty="0">
                                <a:solidFill>
                                  <a:schemeClr val="tx1"/>
                                </a:solidFill>
                                <a:latin typeface="Canela Text" pitchFamily="2" charset="0"/>
                                <a:cs typeface="Times New Roman" panose="02020603050405020304" pitchFamily="18" charset="0"/>
                              </a:rPr>
                              <a:t> [GeV/c]</a:t>
                            </a:r>
                          </a:p>
                        </a:txBody>
                        <a:tcPr anchor="ctr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solidFill>
                            <a:schemeClr val="bg1">
                              <a:lumMod val="85000"/>
                            </a:schemeClr>
                          </a:solidFill>
                        </a:tcPr>
                      </a:tc>
                      <a:tc>
                        <a:txBody>
                          <a:bodyPr/>
                          <a:lstStyle/>
                          <a:p>
                            <a:pPr algn="ctr" rtl="0"/>
                            <a:r>
                              <a:rPr lang="en-US" sz="1600" b="1" dirty="0">
                                <a:solidFill>
                                  <a:schemeClr val="accent2"/>
                                </a:solidFill>
                                <a:latin typeface="Canela Text" pitchFamily="2" charset="0"/>
                                <a:cs typeface="Times New Roman" panose="02020603050405020304" pitchFamily="18" charset="0"/>
                              </a:rPr>
                              <a:t>2p</a:t>
                            </a:r>
                            <a:r>
                              <a:rPr lang="en-US" sz="1600" b="1" dirty="0">
                                <a:solidFill>
                                  <a:schemeClr val="tx1"/>
                                </a:solidFill>
                                <a:latin typeface="Canela Text" pitchFamily="2" charset="0"/>
                                <a:cs typeface="Times New Roman" panose="02020603050405020304" pitchFamily="18" charset="0"/>
                              </a:rPr>
                              <a:t> </a:t>
                            </a:r>
                          </a:p>
                        </a:txBody>
                        <a:tcPr anchor="ctr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solidFill>
                            <a:schemeClr val="bg1">
                              <a:lumMod val="85000"/>
                            </a:schemeClr>
                          </a:solidFill>
                        </a:tcPr>
                      </a:tc>
                      <a:tc>
                        <a:txBody>
                          <a:bodyPr/>
                          <a:lstStyle/>
                          <a:p>
                            <a:pPr algn="ctr" rtl="0"/>
                            <a:r>
                              <a:rPr lang="en-US" sz="1600" b="1" dirty="0">
                                <a:solidFill>
                                  <a:schemeClr val="accent1"/>
                                </a:solidFill>
                                <a:latin typeface="Canela Text" pitchFamily="2" charset="0"/>
                                <a:cs typeface="Times New Roman" panose="02020603050405020304" pitchFamily="18" charset="0"/>
                              </a:rPr>
                              <a:t> 1n1p</a:t>
                            </a:r>
                          </a:p>
                        </a:txBody>
                        <a:tcPr anchor="ctr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solidFill>
                            <a:schemeClr val="bg1">
                              <a:lumMod val="85000"/>
                            </a:schemeClr>
                          </a:solidFill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3656846553"/>
                        </a:ext>
                      </a:extLst>
                    </a:tr>
                    <a:tr h="335280">
                      <a:tc gridSpan="2">
                        <a:txBody>
                          <a:bodyPr/>
                          <a:lstStyle/>
                          <a:p>
                            <a:endParaRPr lang="en-ES"/>
                          </a:p>
                        </a:txBody>
                        <a:tcPr anchor="ctr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blipFill>
                            <a:blip r:embed="rId2"/>
                            <a:stretch>
                              <a:fillRect l="-901" t="-244444" r="-731532" b="-825926"/>
                            </a:stretch>
                          </a:blipFill>
                        </a:tcPr>
                      </a:tc>
                      <a:tc hMerge="1">
                        <a:txBody>
                          <a:bodyPr/>
                          <a:lstStyle/>
                          <a:p>
                            <a:endParaRPr lang="en-US"/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algn="ctr" rtl="0"/>
                            <a:r>
                              <a:rPr lang="en-US" sz="1600" dirty="0">
                                <a:solidFill>
                                  <a:schemeClr val="tx1"/>
                                </a:solidFill>
                                <a:latin typeface="Canela Text" pitchFamily="2" charset="0"/>
                                <a:cs typeface="Times New Roman" panose="02020603050405020304" pitchFamily="18" charset="0"/>
                              </a:rPr>
                              <a:t>FD</a:t>
                            </a:r>
                          </a:p>
                        </a:txBody>
                        <a:tcPr anchor="ctr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solidFill>
                            <a:schemeClr val="bg1"/>
                          </a:solidFill>
                        </a:tcPr>
                      </a:tc>
                      <a:tc>
                        <a:txBody>
                          <a:bodyPr/>
                          <a:lstStyle/>
                          <a:p>
                            <a:pPr algn="ctr" rtl="0"/>
                            <a:r>
                              <a:rPr lang="en-US" sz="1600" dirty="0">
                                <a:solidFill>
                                  <a:schemeClr val="tx1"/>
                                </a:solidFill>
                                <a:latin typeface="Canela Text" pitchFamily="2" charset="0"/>
                                <a:cs typeface="Times New Roman" panose="02020603050405020304" pitchFamily="18" charset="0"/>
                              </a:rPr>
                              <a:t>None</a:t>
                            </a:r>
                          </a:p>
                        </a:txBody>
                        <a:tcPr anchor="ctr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solidFill>
                            <a:schemeClr val="bg1"/>
                          </a:solidFill>
                        </a:tcPr>
                      </a:tc>
                      <a:tc gridSpan="2">
                        <a:txBody>
                          <a:bodyPr/>
                          <a:lstStyle/>
                          <a:p>
                            <a:pPr algn="ctr" rtl="0"/>
                            <a:r>
                              <a:rPr lang="en-US" sz="1600" dirty="0">
                                <a:solidFill>
                                  <a:schemeClr val="tx1"/>
                                </a:solidFill>
                                <a:latin typeface="Canela Text" pitchFamily="2" charset="0"/>
                                <a:cs typeface="Times New Roman" panose="02020603050405020304" pitchFamily="18" charset="0"/>
                              </a:rPr>
                              <a:t>One electron</a:t>
                            </a:r>
                          </a:p>
                        </a:txBody>
                        <a:tcPr anchor="ctr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solidFill>
                            <a:schemeClr val="bg1"/>
                          </a:solidFill>
                        </a:tcPr>
                      </a:tc>
                      <a:tc hMerge="1">
                        <a:txBody>
                          <a:bodyPr/>
                          <a:lstStyle/>
                          <a:p>
                            <a:pPr algn="ctr"/>
                            <a:endPara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a:txBody>
                        <a:tcPr anchor="ctr"/>
                      </a:tc>
                      <a:extLst>
                        <a:ext uri="{0D108BD9-81ED-4DB2-BD59-A6C34878D82A}">
                          <a16:rowId xmlns:a16="http://schemas.microsoft.com/office/drawing/2014/main" val="3175091969"/>
                        </a:ext>
                      </a:extLst>
                    </a:tr>
                    <a:tr h="579120">
                      <a:tc gridSpan="2">
                        <a:txBody>
                          <a:bodyPr/>
                          <a:lstStyle/>
                          <a:p>
                            <a:endParaRPr lang="en-ES"/>
                          </a:p>
                        </a:txBody>
                        <a:tcPr anchor="ctr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blipFill>
                            <a:blip r:embed="rId2"/>
                            <a:stretch>
                              <a:fillRect l="-901" t="-202174" r="-731532" b="-384783"/>
                            </a:stretch>
                          </a:blipFill>
                        </a:tcPr>
                      </a:tc>
                      <a:tc hMerge="1">
                        <a:txBody>
                          <a:bodyPr/>
                          <a:lstStyle/>
                          <a:p>
                            <a:endParaRPr lang="en-US"/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algn="ctr" rtl="0"/>
                            <a:r>
                              <a:rPr lang="en-US" sz="1600" dirty="0">
                                <a:solidFill>
                                  <a:schemeClr val="tx1"/>
                                </a:solidFill>
                                <a:latin typeface="Canela Text" pitchFamily="2" charset="0"/>
                                <a:cs typeface="Times New Roman" panose="02020603050405020304" pitchFamily="18" charset="0"/>
                              </a:rPr>
                              <a:t> CD &amp; FD</a:t>
                            </a:r>
                          </a:p>
                        </a:txBody>
                        <a:tcPr anchor="ctr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solidFill>
                            <a:schemeClr val="bg1"/>
                          </a:solidFill>
                        </a:tcPr>
                      </a:tc>
                      <a:tc>
                        <a:txBody>
                          <a:bodyPr/>
                          <a:lstStyle/>
                          <a:p>
                            <a:pPr algn="ctr" rtl="0"/>
                            <a:r>
                              <a:rPr lang="he-IL" sz="1600" dirty="0">
                                <a:solidFill>
                                  <a:schemeClr val="tx1"/>
                                </a:solidFill>
                                <a:latin typeface="Canela Text" pitchFamily="2" charset="0"/>
                                <a:cs typeface="Times New Roman" panose="02020603050405020304" pitchFamily="18" charset="0"/>
                              </a:rPr>
                              <a:t>0.2</a:t>
                            </a:r>
                            <a:endParaRPr lang="en-US" sz="1600" b="1" dirty="0">
                              <a:solidFill>
                                <a:srgbClr val="C00000"/>
                              </a:solidFill>
                              <a:latin typeface="Canela Text" pitchFamily="2" charset="0"/>
                              <a:cs typeface="Times New Roman" panose="02020603050405020304" pitchFamily="18" charset="0"/>
                            </a:endParaRPr>
                          </a:p>
                        </a:txBody>
                        <a:tcPr anchor="ctr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solidFill>
                            <a:schemeClr val="bg1"/>
                          </a:solidFill>
                        </a:tcPr>
                      </a:tc>
                      <a:tc gridSpan="2">
                        <a:txBody>
                          <a:bodyPr/>
                          <a:lstStyle/>
                          <a:p>
                            <a:pPr algn="ctr" rtl="0"/>
                            <a:r>
                              <a:rPr lang="en-US" sz="1600" dirty="0">
                                <a:solidFill>
                                  <a:schemeClr val="tx1"/>
                                </a:solidFill>
                                <a:latin typeface="Canela Text" pitchFamily="2" charset="0"/>
                                <a:cs typeface="Times New Roman" panose="02020603050405020304" pitchFamily="18" charset="0"/>
                              </a:rPr>
                              <a:t>No charged pions</a:t>
                            </a:r>
                          </a:p>
                        </a:txBody>
                        <a:tcPr anchor="ctr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solidFill>
                            <a:schemeClr val="bg1"/>
                          </a:solidFill>
                        </a:tcPr>
                      </a:tc>
                      <a:tc hMerge="1">
                        <a:txBody>
                          <a:bodyPr/>
                          <a:lstStyle/>
                          <a:p>
                            <a:pPr algn="ctr"/>
                            <a:endPara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a:txBody>
                        <a:tcPr anchor="ctr"/>
                      </a:tc>
                      <a:extLst>
                        <a:ext uri="{0D108BD9-81ED-4DB2-BD59-A6C34878D82A}">
                          <a16:rowId xmlns:a16="http://schemas.microsoft.com/office/drawing/2014/main" val="3209630399"/>
                        </a:ext>
                      </a:extLst>
                    </a:tr>
                    <a:tr h="335280">
                      <a:tc gridSpan="2">
                        <a:txBody>
                          <a:bodyPr/>
                          <a:lstStyle/>
                          <a:p>
                            <a:endParaRPr lang="en-ES"/>
                          </a:p>
                        </a:txBody>
                        <a:tcPr anchor="ctr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blipFill>
                            <a:blip r:embed="rId2"/>
                            <a:stretch>
                              <a:fillRect l="-901" t="-534615" r="-731532" b="-580769"/>
                            </a:stretch>
                          </a:blipFill>
                        </a:tcPr>
                      </a:tc>
                      <a:tc hMerge="1">
                        <a:txBody>
                          <a:bodyPr/>
                          <a:lstStyle/>
                          <a:p>
                            <a:endParaRPr lang="en-US"/>
                          </a:p>
                        </a:txBody>
                        <a:tcPr/>
                      </a:tc>
                      <a:tc>
                        <a:txBody>
                          <a:bodyPr/>
                          <a:lstStyle/>
                          <a:p>
                            <a:pPr algn="ctr" rtl="0"/>
                            <a:r>
                              <a:rPr lang="en-US" sz="1600" dirty="0">
                                <a:solidFill>
                                  <a:schemeClr val="tx1"/>
                                </a:solidFill>
                                <a:latin typeface="Canela Text" pitchFamily="2" charset="0"/>
                                <a:cs typeface="Times New Roman" panose="02020603050405020304" pitchFamily="18" charset="0"/>
                              </a:rPr>
                              <a:t>FD</a:t>
                            </a:r>
                          </a:p>
                        </a:txBody>
                        <a:tcPr anchor="ctr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solidFill>
                            <a:schemeClr val="bg1"/>
                          </a:solidFill>
                        </a:tcPr>
                      </a:tc>
                      <a:tc>
                        <a:txBody>
                          <a:bodyPr/>
                          <a:lstStyle/>
                          <a:p>
                            <a:pPr algn="ctr" rtl="0"/>
                            <a:r>
                              <a:rPr lang="en-US" sz="1600" dirty="0">
                                <a:solidFill>
                                  <a:schemeClr val="tx1"/>
                                </a:solidFill>
                                <a:latin typeface="Canela Text" pitchFamily="2" charset="0"/>
                                <a:cs typeface="Times New Roman" panose="02020603050405020304" pitchFamily="18" charset="0"/>
                              </a:rPr>
                              <a:t>0.3</a:t>
                            </a:r>
                          </a:p>
                        </a:txBody>
                        <a:tcPr anchor="ctr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solidFill>
                            <a:schemeClr val="bg1"/>
                          </a:solidFill>
                        </a:tcPr>
                      </a:tc>
                      <a:tc gridSpan="2">
                        <a:txBody>
                          <a:bodyPr/>
                          <a:lstStyle/>
                          <a:p>
                            <a:pPr algn="ctr" rtl="0"/>
                            <a:r>
                              <a:rPr lang="en-US" sz="1600" dirty="0">
                                <a:solidFill>
                                  <a:schemeClr val="tx1"/>
                                </a:solidFill>
                                <a:latin typeface="Canela Text" pitchFamily="2" charset="0"/>
                                <a:cs typeface="Times New Roman" panose="02020603050405020304" pitchFamily="18" charset="0"/>
                              </a:rPr>
                              <a:t>No photons</a:t>
                            </a:r>
                          </a:p>
                        </a:txBody>
                        <a:tcPr anchor="ctr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solidFill>
                            <a:schemeClr val="bg1"/>
                          </a:solidFill>
                        </a:tcPr>
                      </a:tc>
                      <a:tc hMerge="1">
                        <a:txBody>
                          <a:bodyPr/>
                          <a:lstStyle/>
                          <a:p>
                            <a:pPr algn="ctr"/>
                            <a:endPara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a:txBody>
                        <a:tcPr anchor="ctr"/>
                      </a:tc>
                      <a:extLst>
                        <a:ext uri="{0D108BD9-81ED-4DB2-BD59-A6C34878D82A}">
                          <a16:rowId xmlns:a16="http://schemas.microsoft.com/office/drawing/2014/main" val="1547476560"/>
                        </a:ext>
                      </a:extLst>
                    </a:tr>
                    <a:tr h="335280">
                      <a:tc rowSpan="3">
                        <a:txBody>
                          <a:bodyPr/>
                          <a:lstStyle/>
                          <a:p>
                            <a:pPr algn="ctr" rtl="0"/>
                            <a:r>
                              <a:rPr lang="en-US" sz="1600" b="1" dirty="0">
                                <a:solidFill>
                                  <a:schemeClr val="tx1"/>
                                </a:solidFill>
                                <a:latin typeface="Canela Text" pitchFamily="2" charset="0"/>
                                <a:cs typeface="Times New Roman" panose="02020603050405020304" pitchFamily="18" charset="0"/>
                              </a:rPr>
                              <a:t>Nucleons</a:t>
                            </a:r>
                          </a:p>
                        </a:txBody>
                        <a:tcPr vert="vert270" anchor="ctr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solidFill>
                            <a:schemeClr val="bg1">
                              <a:lumMod val="95000"/>
                            </a:schemeClr>
                          </a:solidFill>
                        </a:tcPr>
                      </a:tc>
                      <a:tc rowSpan="2">
                        <a:txBody>
                          <a:bodyPr/>
                          <a:lstStyle/>
                          <a:p>
                            <a:endParaRPr lang="en-ES"/>
                          </a:p>
                        </a:txBody>
                        <a:tcPr anchor="ctr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blipFill>
                            <a:blip r:embed="rId2"/>
                            <a:stretch>
                              <a:fillRect l="-103636" t="-311321" r="-1476364" b="-184906"/>
                            </a:stretch>
                          </a:blipFill>
                        </a:tcPr>
                      </a:tc>
                      <a:tc>
                        <a:txBody>
                          <a:bodyPr/>
                          <a:lstStyle/>
                          <a:p>
                            <a:pPr algn="ctr" rtl="0"/>
                            <a:r>
                              <a:rPr lang="en-US" sz="1600" dirty="0">
                                <a:solidFill>
                                  <a:schemeClr val="tx1"/>
                                </a:solidFill>
                                <a:latin typeface="Canela Text" pitchFamily="2" charset="0"/>
                                <a:cs typeface="Times New Roman" panose="02020603050405020304" pitchFamily="18" charset="0"/>
                              </a:rPr>
                              <a:t>FD</a:t>
                            </a:r>
                          </a:p>
                        </a:txBody>
                        <a:tcPr anchor="ctr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solidFill>
                            <a:schemeClr val="bg1"/>
                          </a:solidFill>
                        </a:tcPr>
                      </a:tc>
                      <a:tc rowSpan="2">
                        <a:txBody>
                          <a:bodyPr/>
                          <a:lstStyle/>
                          <a:p>
                            <a:pPr algn="ctr" rtl="0"/>
                            <a:r>
                              <a:rPr lang="en-US" sz="1600" dirty="0">
                                <a:solidFill>
                                  <a:schemeClr val="tx1"/>
                                </a:solidFill>
                                <a:latin typeface="Canela Text" pitchFamily="2" charset="0"/>
                                <a:cs typeface="Times New Roman" panose="02020603050405020304" pitchFamily="18" charset="0"/>
                              </a:rPr>
                              <a:t>0.4</a:t>
                            </a:r>
                          </a:p>
                        </a:txBody>
                        <a:tcPr anchor="ctr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solidFill>
                            <a:schemeClr val="bg1"/>
                          </a:solidFill>
                        </a:tcPr>
                      </a:tc>
                      <a:tc>
                        <a:txBody>
                          <a:bodyPr/>
                          <a:lstStyle/>
                          <a:p>
                            <a:endParaRPr lang="en-ES"/>
                          </a:p>
                        </a:txBody>
                        <a:tcPr anchor="ctr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blipFill>
                            <a:blip r:embed="rId2"/>
                            <a:stretch>
                              <a:fillRect l="-121603" t="-611111" r="-100348" b="-459259"/>
                            </a:stretch>
                          </a:blipFill>
                        </a:tcPr>
                      </a:tc>
                      <a:tc>
                        <a:txBody>
                          <a:bodyPr/>
                          <a:lstStyle/>
                          <a:p>
                            <a:pPr algn="ctr" rtl="0"/>
                            <a:r>
                              <a:rPr lang="en-US" sz="1600" dirty="0">
                                <a:solidFill>
                                  <a:schemeClr val="tx1"/>
                                </a:solidFill>
                                <a:latin typeface="Canela Text" pitchFamily="2" charset="0"/>
                                <a:cs typeface="Times New Roman" panose="02020603050405020304" pitchFamily="18" charset="0"/>
                              </a:rPr>
                              <a:t>None</a:t>
                            </a:r>
                          </a:p>
                        </a:txBody>
                        <a:tcPr anchor="ctr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solidFill>
                            <a:schemeClr val="bg1"/>
                          </a:solidFill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2718727080"/>
                        </a:ext>
                      </a:extLst>
                    </a:tr>
                    <a:tr h="335280">
                      <a:tc vMerge="1">
                        <a:txBody>
                          <a:bodyPr/>
                          <a:lstStyle/>
                          <a:p>
                            <a:pPr algn="ctr"/>
                            <a:endPara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a:txBody>
                        <a:tcPr anchor="ctr"/>
                      </a:tc>
                      <a:tc vMerge="1">
                        <a:txBody>
                          <a:bodyPr/>
                          <a:lstStyle/>
                          <a:p>
                            <a:pPr algn="ctr"/>
                            <a:endPara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a:txBody>
                        <a:tcPr anchor="ctr"/>
                      </a:tc>
                      <a:tc>
                        <a:txBody>
                          <a:bodyPr/>
                          <a:lstStyle/>
                          <a:p>
                            <a:pPr algn="ctr" rtl="0"/>
                            <a:r>
                              <a:rPr lang="en-US" sz="1600" dirty="0">
                                <a:solidFill>
                                  <a:schemeClr val="tx1"/>
                                </a:solidFill>
                                <a:latin typeface="Canela Text" pitchFamily="2" charset="0"/>
                                <a:cs typeface="Times New Roman" panose="02020603050405020304" pitchFamily="18" charset="0"/>
                              </a:rPr>
                              <a:t>CD</a:t>
                            </a:r>
                          </a:p>
                        </a:txBody>
                        <a:tcPr anchor="ctr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solidFill>
                            <a:schemeClr val="bg1"/>
                          </a:solidFill>
                        </a:tcPr>
                      </a:tc>
                      <a:tc vMerge="1">
                        <a:txBody>
                          <a:bodyPr/>
                          <a:lstStyle/>
                          <a:p>
                            <a:pPr algn="ctr"/>
                            <a:endParaRPr lang="en-US" sz="16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a:txBody>
                        <a:tcPr anchor="ctr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solidFill>
                            <a:schemeClr val="bg1"/>
                          </a:solidFill>
                        </a:tcPr>
                      </a:tc>
                      <a:tc>
                        <a:txBody>
                          <a:bodyPr/>
                          <a:lstStyle/>
                          <a:p>
                            <a:endParaRPr lang="en-ES"/>
                          </a:p>
                        </a:txBody>
                        <a:tcPr anchor="ctr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blipFill>
                            <a:blip r:embed="rId2"/>
                            <a:stretch>
                              <a:fillRect l="-121603" t="-738462" r="-100348" b="-376923"/>
                            </a:stretch>
                          </a:blipFill>
                        </a:tcPr>
                      </a:tc>
                      <a:tc>
                        <a:txBody>
                          <a:bodyPr/>
                          <a:lstStyle/>
                          <a:p>
                            <a:endParaRPr lang="en-ES"/>
                          </a:p>
                        </a:txBody>
                        <a:tcPr anchor="ctr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blipFill>
                            <a:blip r:embed="rId2"/>
                            <a:stretch>
                              <a:fillRect l="-221603" t="-738462" r="-348" b="-376923"/>
                            </a:stretch>
                          </a:blipFill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3647952568"/>
                        </a:ext>
                      </a:extLst>
                    </a:tr>
                    <a:tr h="579120">
                      <a:tc vMerge="1">
                        <a:txBody>
                          <a:bodyPr/>
                          <a:lstStyle/>
                          <a:p>
                            <a:pPr algn="ctr"/>
                            <a:endPara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a:txBody>
                        <a:tcPr anchor="ctr"/>
                      </a:tc>
                      <a:tc>
                        <a:txBody>
                          <a:bodyPr/>
                          <a:lstStyle/>
                          <a:p>
                            <a:endParaRPr lang="en-ES"/>
                          </a:p>
                        </a:txBody>
                        <a:tcPr anchor="ctr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blipFill>
                            <a:blip r:embed="rId2"/>
                            <a:stretch>
                              <a:fillRect l="-103636" t="-473913" r="-1476364" b="-113043"/>
                            </a:stretch>
                          </a:blipFill>
                        </a:tcPr>
                      </a:tc>
                      <a:tc>
                        <a:txBody>
                          <a:bodyPr/>
                          <a:lstStyle/>
                          <a:p>
                            <a:pPr algn="ctr" rtl="0"/>
                            <a:r>
                              <a:rPr lang="en-US" sz="1600" dirty="0">
                                <a:solidFill>
                                  <a:schemeClr val="tx1"/>
                                </a:solidFill>
                                <a:latin typeface="Canela Text" pitchFamily="2" charset="0"/>
                                <a:cs typeface="Times New Roman" panose="02020603050405020304" pitchFamily="18" charset="0"/>
                              </a:rPr>
                              <a:t>FD</a:t>
                            </a:r>
                          </a:p>
                        </a:txBody>
                        <a:tcPr anchor="ctr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solidFill>
                            <a:schemeClr val="bg1"/>
                          </a:solidFill>
                        </a:tcPr>
                      </a:tc>
                      <a:tc>
                        <a:txBody>
                          <a:bodyPr/>
                          <a:lstStyle/>
                          <a:p>
                            <a:endParaRPr lang="en-ES"/>
                          </a:p>
                        </a:txBody>
                        <a:tcPr anchor="ctr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blipFill>
                            <a:blip r:embed="rId2"/>
                            <a:stretch>
                              <a:fillRect l="-126623" t="-473913" r="-373377" b="-113043"/>
                            </a:stretch>
                          </a:blipFill>
                        </a:tcPr>
                      </a:tc>
                      <a:tc>
                        <a:txBody>
                          <a:bodyPr/>
                          <a:lstStyle/>
                          <a:p>
                            <a:pPr algn="ctr" rtl="0"/>
                            <a:r>
                              <a:rPr lang="en-US" sz="1600" dirty="0">
                                <a:solidFill>
                                  <a:schemeClr val="tx1"/>
                                </a:solidFill>
                                <a:latin typeface="Canela Text" pitchFamily="2" charset="0"/>
                                <a:cs typeface="Times New Roman" panose="02020603050405020304" pitchFamily="18" charset="0"/>
                              </a:rPr>
                              <a:t>Any number of neutrons; all of them are ignored</a:t>
                            </a:r>
                          </a:p>
                        </a:txBody>
                        <a:tcPr anchor="ctr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solidFill>
                            <a:schemeClr val="bg1"/>
                          </a:solidFill>
                        </a:tcPr>
                      </a:tc>
                      <a:tc>
                        <a:txBody>
                          <a:bodyPr/>
                          <a:lstStyle/>
                          <a:p>
                            <a:endParaRPr lang="en-ES"/>
                          </a:p>
                        </a:txBody>
                        <a:tcPr anchor="ctr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blipFill>
                            <a:blip r:embed="rId2"/>
                            <a:stretch>
                              <a:fillRect l="-221603" t="-473913" r="-348" b="-113043"/>
                            </a:stretch>
                          </a:blipFill>
                        </a:tcPr>
                      </a:tc>
                      <a:extLst>
                        <a:ext uri="{0D108BD9-81ED-4DB2-BD59-A6C34878D82A}">
                          <a16:rowId xmlns:a16="http://schemas.microsoft.com/office/drawing/2014/main" val="206576440"/>
                        </a:ext>
                      </a:extLst>
                    </a:tr>
                    <a:tr h="579120">
                      <a:tc gridSpan="2">
                        <a:txBody>
                          <a:bodyPr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lang="en-US" sz="1600" b="1" dirty="0">
                                <a:solidFill>
                                  <a:schemeClr val="tx1"/>
                                </a:solidFill>
                                <a:latin typeface="Canela Text" pitchFamily="2" charset="0"/>
                                <a:cs typeface="Times New Roman" panose="02020603050405020304" pitchFamily="18" charset="0"/>
                              </a:rPr>
                              <a:t>Anything else</a:t>
                            </a:r>
                          </a:p>
                        </a:txBody>
                        <a:tcPr anchor="ctr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solidFill>
                            <a:schemeClr val="bg1">
                              <a:lumMod val="95000"/>
                            </a:schemeClr>
                          </a:solidFill>
                        </a:tcPr>
                      </a:tc>
                      <a:tc hMerge="1">
                        <a:txBody>
                          <a:bodyPr/>
                          <a:lstStyle/>
                          <a:p>
                            <a:pPr algn="ctr"/>
                            <a:endPara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a:txBody>
                        <a:tcPr anchor="ctr"/>
                      </a:tc>
                      <a:tc>
                        <a:txBody>
                          <a:bodyPr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lang="en-US" sz="1600" dirty="0">
                                <a:solidFill>
                                  <a:schemeClr val="tx1"/>
                                </a:solidFill>
                                <a:latin typeface="Canela Text" pitchFamily="2" charset="0"/>
                                <a:cs typeface="Times New Roman" panose="02020603050405020304" pitchFamily="18" charset="0"/>
                              </a:rPr>
                              <a:t> CD &amp; FD</a:t>
                            </a:r>
                          </a:p>
                        </a:txBody>
                        <a:tcPr anchor="ctr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solidFill>
                            <a:schemeClr val="bg1"/>
                          </a:solidFill>
                        </a:tcPr>
                      </a:tc>
                      <a:tc>
                        <a:txBody>
                          <a:bodyPr/>
                          <a:lstStyle/>
                          <a:p>
                            <a:pPr algn="ctr" rtl="0"/>
                            <a:r>
                              <a:rPr lang="en-US" sz="1600" dirty="0">
                                <a:solidFill>
                                  <a:schemeClr val="tx1"/>
                                </a:solidFill>
                                <a:latin typeface="Canela Text" pitchFamily="2" charset="0"/>
                                <a:cs typeface="Times New Roman" panose="02020603050405020304" pitchFamily="18" charset="0"/>
                              </a:rPr>
                              <a:t>None</a:t>
                            </a:r>
                          </a:p>
                        </a:txBody>
                        <a:tcPr anchor="ctr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solidFill>
                            <a:schemeClr val="bg1"/>
                          </a:solidFill>
                        </a:tcPr>
                      </a:tc>
                      <a:tc gridSpan="2">
                        <a:txBody>
                          <a:bodyPr/>
                          <a:lstStyle/>
                          <a:p>
                            <a:pPr algn="ctr" rtl="0"/>
                            <a:r>
                              <a:rPr lang="en-US" sz="1600" dirty="0">
                                <a:solidFill>
                                  <a:schemeClr val="tx1"/>
                                </a:solidFill>
                                <a:latin typeface="Canela Text" pitchFamily="2" charset="0"/>
                                <a:cs typeface="Times New Roman" panose="02020603050405020304" pitchFamily="18" charset="0"/>
                              </a:rPr>
                              <a:t>Ignored; no constraints</a:t>
                            </a:r>
                          </a:p>
                        </a:txBody>
                        <a:tcPr anchor="ctr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solidFill>
                            <a:schemeClr val="bg1"/>
                          </a:solidFill>
                        </a:tcPr>
                      </a:tc>
                      <a:tc hMerge="1">
                        <a:txBody>
                          <a:bodyPr/>
                          <a:lstStyle/>
                          <a:p>
                            <a:pPr algn="ctr"/>
                            <a:endParaRPr lang="en-US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a:txBody>
                        <a:tcPr anchor="ctr"/>
                      </a:tc>
                      <a:extLst>
                        <a:ext uri="{0D108BD9-81ED-4DB2-BD59-A6C34878D82A}">
                          <a16:rowId xmlns:a16="http://schemas.microsoft.com/office/drawing/2014/main" val="2304100475"/>
                        </a:ext>
                      </a:extLst>
                    </a:tr>
                  </a:tbl>
                </a:graphicData>
              </a:graphic>
            </p:graphicFrame>
          </mc:Fallback>
        </mc:AlternateContent>
        <p:sp>
          <p:nvSpPr>
            <p:cNvPr id="4" name="מציין מיקום תוכן 2">
              <a:extLst>
                <a:ext uri="{FF2B5EF4-FFF2-40B4-BE49-F238E27FC236}">
                  <a16:creationId xmlns:a16="http://schemas.microsoft.com/office/drawing/2014/main" id="{410EF52B-6EFC-BAE7-4A58-E79F85CC504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3327" y="2461262"/>
              <a:ext cx="9630827" cy="415920"/>
            </a:xfrm>
            <a:prstGeom prst="rect">
              <a:avLst/>
            </a:prstGeom>
          </p:spPr>
          <p:txBody>
            <a:bodyPr vert="horz" lIns="91440" tIns="45720" rIns="91440" bIns="45720" rtlCol="1" anchor="t">
              <a:noAutofit/>
            </a:bodyPr>
            <a:lstStyle>
              <a:lvl1pPr marL="228600" indent="-228600" algn="r" defTabSz="914400" rtl="1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l" rtl="0"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en-US" sz="2400" b="1" dirty="0">
                  <a:latin typeface="Canela Text" pitchFamily="2" charset="0"/>
                  <a:cs typeface="Times New Roman" panose="02020603050405020304" pitchFamily="18" charset="0"/>
                </a:rPr>
                <a:t>Full signal selection (based on detector constraints!):</a:t>
              </a:r>
              <a:endParaRPr lang="en-US" sz="2400" b="1" dirty="0">
                <a:solidFill>
                  <a:srgbClr val="FF0000"/>
                </a:solidFill>
                <a:latin typeface="Canela Text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מלבן 4">
            <a:hlinkClick r:id="rId3" action="ppaction://hlinksldjump"/>
            <a:extLst>
              <a:ext uri="{FF2B5EF4-FFF2-40B4-BE49-F238E27FC236}">
                <a16:creationId xmlns:a16="http://schemas.microsoft.com/office/drawing/2014/main" id="{C263D048-953A-4111-E292-F9C9DAEAFBC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726465" y="1584171"/>
            <a:ext cx="221942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544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23364-8EFF-8F25-7373-262E519FD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55D18FD4-DE7A-DC0D-3B77-2DD1FA0933C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9134" y="1823067"/>
            <a:ext cx="12182866" cy="3211866"/>
            <a:chOff x="9134" y="2017207"/>
            <a:chExt cx="12182866" cy="3211866"/>
          </a:xfrm>
        </p:grpSpPr>
        <p:grpSp>
          <p:nvGrpSpPr>
            <p:cNvPr id="7" name="קבוצה 6">
              <a:extLst>
                <a:ext uri="{FF2B5EF4-FFF2-40B4-BE49-F238E27FC236}">
                  <a16:creationId xmlns:a16="http://schemas.microsoft.com/office/drawing/2014/main" id="{56BD120D-6CDB-5F34-8CD8-4143A7CC37B4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8374914" y="2021459"/>
              <a:ext cx="3817086" cy="3207613"/>
              <a:chOff x="8363804" y="2020411"/>
              <a:chExt cx="3817086" cy="3207613"/>
            </a:xfrm>
          </p:grpSpPr>
          <p:pic>
            <p:nvPicPr>
              <p:cNvPr id="18" name="תמונה 17">
                <a:extLst>
                  <a:ext uri="{FF2B5EF4-FFF2-40B4-BE49-F238E27FC236}">
                    <a16:creationId xmlns:a16="http://schemas.microsoft.com/office/drawing/2014/main" id="{E254C81B-2187-76EA-117E-983C13BFDB6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27"/>
              <a:stretch/>
            </p:blipFill>
            <p:spPr>
              <a:xfrm>
                <a:off x="8363804" y="2304001"/>
                <a:ext cx="3817086" cy="2924023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32" name="תיבת טקסט 31">
                <a:extLst>
                  <a:ext uri="{FF2B5EF4-FFF2-40B4-BE49-F238E27FC236}">
                    <a16:creationId xmlns:a16="http://schemas.microsoft.com/office/drawing/2014/main" id="{6CB8C5B4-7D71-6E3F-99DB-42E002D74E14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076160" y="2020411"/>
                <a:ext cx="3006305" cy="3139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FD nucleon momentum </a:t>
                </a:r>
                <a:r>
                  <a:rPr lang="en-US" sz="16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ratio</a:t>
                </a:r>
              </a:p>
            </p:txBody>
          </p:sp>
          <p:sp>
            <p:nvSpPr>
              <p:cNvPr id="8" name="תיבת טקסט 7">
                <a:extLst>
                  <a:ext uri="{FF2B5EF4-FFF2-40B4-BE49-F238E27FC236}">
                    <a16:creationId xmlns:a16="http://schemas.microsoft.com/office/drawing/2014/main" id="{354B861F-5B0B-EF6B-7CCE-562A22079E12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076160" y="2352410"/>
                <a:ext cx="1295034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bg1">
                        <a:lumMod val="50000"/>
                        <a:alpha val="3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Preliminary</a:t>
                </a:r>
                <a:r>
                  <a:rPr lang="en-US" sz="1600" b="1" dirty="0">
                    <a:solidFill>
                      <a:schemeClr val="bg1">
                        <a:lumMod val="50000"/>
                        <a:alpha val="4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grpSp>
          <p:nvGrpSpPr>
            <p:cNvPr id="6" name="קבוצה 5">
              <a:extLst>
                <a:ext uri="{FF2B5EF4-FFF2-40B4-BE49-F238E27FC236}">
                  <a16:creationId xmlns:a16="http://schemas.microsoft.com/office/drawing/2014/main" id="{BB41C8A6-63BA-AEE8-D42C-048D6377C44E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4192026" y="2017207"/>
              <a:ext cx="3808834" cy="3211865"/>
              <a:chOff x="4122241" y="2016158"/>
              <a:chExt cx="3808834" cy="3211865"/>
            </a:xfrm>
          </p:grpSpPr>
          <p:pic>
            <p:nvPicPr>
              <p:cNvPr id="15" name="תמונה 14">
                <a:extLst>
                  <a:ext uri="{FF2B5EF4-FFF2-40B4-BE49-F238E27FC236}">
                    <a16:creationId xmlns:a16="http://schemas.microsoft.com/office/drawing/2014/main" id="{77E7292A-CB37-BF77-4E96-5639AFE7B60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 rotWithShape="1">
              <a:blip r:embed="rId4" r:link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753" r="14238"/>
              <a:stretch>
                <a:fillRect/>
              </a:stretch>
            </p:blipFill>
            <p:spPr>
              <a:xfrm>
                <a:off x="4122241" y="2304001"/>
                <a:ext cx="3808834" cy="2924022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6" name="תיבת טקסט 25">
                <a:extLst>
                  <a:ext uri="{FF2B5EF4-FFF2-40B4-BE49-F238E27FC236}">
                    <a16:creationId xmlns:a16="http://schemas.microsoft.com/office/drawing/2014/main" id="{7AB50300-80E3-C74E-0D78-D2729A82E26D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844197" y="2016158"/>
                <a:ext cx="3003130" cy="3139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FD proton momentum in </a:t>
                </a:r>
                <a:r>
                  <a:rPr lang="en-US" sz="1600" b="1" dirty="0">
                    <a:solidFill>
                      <a:schemeClr val="accent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2p</a:t>
                </a:r>
              </a:p>
            </p:txBody>
          </p:sp>
          <p:sp>
            <p:nvSpPr>
              <p:cNvPr id="12" name="תיבת טקסט 11">
                <a:extLst>
                  <a:ext uri="{FF2B5EF4-FFF2-40B4-BE49-F238E27FC236}">
                    <a16:creationId xmlns:a16="http://schemas.microsoft.com/office/drawing/2014/main" id="{66D28C93-8543-65AA-0936-69E32DA00767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636041" y="2725220"/>
                <a:ext cx="1295034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bg1">
                        <a:lumMod val="50000"/>
                        <a:alpha val="3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Preliminary</a:t>
                </a:r>
                <a:r>
                  <a:rPr lang="en-US" sz="1600" b="1" dirty="0">
                    <a:solidFill>
                      <a:schemeClr val="bg1">
                        <a:lumMod val="50000"/>
                        <a:alpha val="4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grpSp>
          <p:nvGrpSpPr>
            <p:cNvPr id="5" name="קבוצה 4">
              <a:extLst>
                <a:ext uri="{FF2B5EF4-FFF2-40B4-BE49-F238E27FC236}">
                  <a16:creationId xmlns:a16="http://schemas.microsoft.com/office/drawing/2014/main" id="{E054EDD0-C758-BAE2-C462-DA115321B63C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9134" y="2042809"/>
              <a:ext cx="3808837" cy="3186264"/>
              <a:chOff x="102" y="2043858"/>
              <a:chExt cx="3808837" cy="3186264"/>
            </a:xfrm>
          </p:grpSpPr>
          <p:pic>
            <p:nvPicPr>
              <p:cNvPr id="13" name="תמונה 12">
                <a:extLst>
                  <a:ext uri="{FF2B5EF4-FFF2-40B4-BE49-F238E27FC236}">
                    <a16:creationId xmlns:a16="http://schemas.microsoft.com/office/drawing/2014/main" id="{A065730F-2076-EE03-3192-5B9A235335E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 rotWithShape="1">
              <a:blip r:embed="rId6" r:link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752" r="14238"/>
              <a:stretch>
                <a:fillRect/>
              </a:stretch>
            </p:blipFill>
            <p:spPr>
              <a:xfrm>
                <a:off x="102" y="2306098"/>
                <a:ext cx="3808837" cy="2924024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5" name="תיבת טקסט 24">
                <a:extLst>
                  <a:ext uri="{FF2B5EF4-FFF2-40B4-BE49-F238E27FC236}">
                    <a16:creationId xmlns:a16="http://schemas.microsoft.com/office/drawing/2014/main" id="{38821F31-EDD5-DC1F-EDDC-C3ABEDCCB7BE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1638" y="2043858"/>
                <a:ext cx="3006305" cy="3139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FD neutron momentum in </a:t>
                </a:r>
                <a:r>
                  <a:rPr lang="en-US" sz="16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1n1p</a:t>
                </a:r>
              </a:p>
            </p:txBody>
          </p:sp>
          <p:sp>
            <p:nvSpPr>
              <p:cNvPr id="14" name="תיבת טקסט 13">
                <a:extLst>
                  <a:ext uri="{FF2B5EF4-FFF2-40B4-BE49-F238E27FC236}">
                    <a16:creationId xmlns:a16="http://schemas.microsoft.com/office/drawing/2014/main" id="{F0AE35EF-7BAD-FF6A-7C74-FB1945BE41C6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513905" y="2744141"/>
                <a:ext cx="1295034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bg1">
                        <a:lumMod val="50000"/>
                        <a:alpha val="3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Preliminary</a:t>
                </a:r>
                <a:r>
                  <a:rPr lang="en-US" sz="1600" b="1" dirty="0">
                    <a:solidFill>
                      <a:schemeClr val="bg1">
                        <a:lumMod val="50000"/>
                        <a:alpha val="4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</p:grpSp>
      <p:sp>
        <p:nvSpPr>
          <p:cNvPr id="21" name="תיבת טקסט 20">
            <a:extLst>
              <a:ext uri="{FF2B5EF4-FFF2-40B4-BE49-F238E27FC236}">
                <a16:creationId xmlns:a16="http://schemas.microsoft.com/office/drawing/2014/main" id="{225C4E22-ED28-FCF3-4E65-97FAE83D3AF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-2786" y="0"/>
            <a:ext cx="12194786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400" dirty="0">
                <a:solidFill>
                  <a:srgbClr val="0070C0"/>
                </a:solidFill>
                <a:latin typeface="Canela Text" pitchFamily="2" charset="0"/>
                <a:ea typeface="+mj-ea"/>
                <a:cs typeface="Times New Roman" panose="02020603050405020304" pitchFamily="18" charset="0"/>
              </a:rPr>
              <a:t>FD nucleon momenta</a:t>
            </a:r>
          </a:p>
        </p:txBody>
      </p:sp>
      <p:sp>
        <p:nvSpPr>
          <p:cNvPr id="3" name="מציין מיקום של מספר שקופית 4">
            <a:extLst>
              <a:ext uri="{FF2B5EF4-FFF2-40B4-BE49-F238E27FC236}">
                <a16:creationId xmlns:a16="http://schemas.microsoft.com/office/drawing/2014/main" id="{CC22D6A9-A7E0-8805-4063-C20A3DDA430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788629" y="18470"/>
            <a:ext cx="403371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en-US"/>
            </a:defPPr>
            <a:lvl1pPr marL="0" algn="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lnSpc>
                <a:spcPct val="90000"/>
              </a:lnSpc>
              <a:spcAft>
                <a:spcPts val="600"/>
              </a:spcAft>
            </a:pPr>
            <a:fld id="{B35B6D63-29FC-4C56-AF53-FCFF84A76B5C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ctr" rtl="0">
                <a:lnSpc>
                  <a:spcPct val="90000"/>
                </a:lnSpc>
                <a:spcAft>
                  <a:spcPts val="600"/>
                </a:spcAft>
              </a:pPr>
              <a:t>53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מציין מיקום של תאריך 22">
            <a:extLst>
              <a:ext uri="{FF2B5EF4-FFF2-40B4-BE49-F238E27FC236}">
                <a16:creationId xmlns:a16="http://schemas.microsoft.com/office/drawing/2014/main" id="{C125B9A1-6242-C3F7-4D11-67B4FC43F4C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970088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en-US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fld id="{1E8C28BC-640D-439E-9CAF-63259EFFF834}" type="datetime1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11/11/24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טבלה 8">
                <a:extLst>
                  <a:ext uri="{FF2B5EF4-FFF2-40B4-BE49-F238E27FC236}">
                    <a16:creationId xmlns:a16="http://schemas.microsoft.com/office/drawing/2014/main" id="{3B17EF1D-FACE-0881-3202-7E94AD82F194}"/>
                  </a:ext>
                </a:extLst>
              </p:cNvPr>
              <p:cNvGraphicFramePr>
                <a:graphicFrameLocks noGrp="1" noDrilldown="1" noMove="1" noResize="1"/>
              </p:cNvGraphicFramePr>
              <p:nvPr/>
            </p:nvGraphicFramePr>
            <p:xfrm>
              <a:off x="-2786" y="6598920"/>
              <a:ext cx="4876800" cy="2590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25600">
                      <a:extLst>
                        <a:ext uri="{9D8B030D-6E8A-4147-A177-3AD203B41FA5}">
                          <a16:colId xmlns:a16="http://schemas.microsoft.com/office/drawing/2014/main" val="1124829290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val="1934288010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val="2500930041"/>
                        </a:ext>
                      </a:extLst>
                    </a:gridCol>
                  </a:tblGrid>
                  <a:tr h="2176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1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𝑛𝐹𝐷</m:t>
                              </m:r>
                            </m:oMath>
                          </a14:m>
                          <a:r>
                            <a:rPr lang="en-US" sz="11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FD neutron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1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11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𝑝𝐹𝐷</m:t>
                              </m:r>
                            </m:oMath>
                          </a14:m>
                          <a:r>
                            <a:rPr lang="en-US" sz="11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FD proton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1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11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𝑛𝑢𝑐𝐹𝐷</m:t>
                              </m:r>
                            </m:oMath>
                          </a14:m>
                          <a:r>
                            <a:rPr lang="en-US" sz="11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FD nucleon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4190969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טבלה 8">
                <a:extLst>
                  <a:ext uri="{FF2B5EF4-FFF2-40B4-BE49-F238E27FC236}">
                    <a16:creationId xmlns:a16="http://schemas.microsoft.com/office/drawing/2014/main" id="{3B17EF1D-FACE-0881-3202-7E94AD82F194}"/>
                  </a:ext>
                </a:extLst>
              </p:cNvPr>
              <p:cNvGraphicFramePr>
                <a:graphicFrameLocks noGrp="1" noDrilldown="1" noMove="1" noResize="1"/>
              </p:cNvGraphicFramePr>
              <p:nvPr>
                <p:extLst>
                  <p:ext uri="{D42A27DB-BD31-4B8C-83A1-F6EECF244321}">
                    <p14:modId xmlns:p14="http://schemas.microsoft.com/office/powerpoint/2010/main" val="1071507252"/>
                  </p:ext>
                </p:extLst>
              </p:nvPr>
            </p:nvGraphicFramePr>
            <p:xfrm>
              <a:off x="-2786" y="6598920"/>
              <a:ext cx="4876800" cy="2590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25600">
                      <a:extLst>
                        <a:ext uri="{9D8B030D-6E8A-4147-A177-3AD203B41FA5}">
                          <a16:colId xmlns:a16="http://schemas.microsoft.com/office/drawing/2014/main" val="1124829290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val="1934288010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val="2500930041"/>
                        </a:ext>
                      </a:extLst>
                    </a:gridCol>
                  </a:tblGrid>
                  <a:tr h="259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t="-2326" r="-200375" b="-16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100000" t="-2326" r="-100375" b="-16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200000" t="-2326" r="-375" b="-162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4190969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מציין מיקום של כותרת תחתונה 1">
                <a:extLst>
                  <a:ext uri="{FF2B5EF4-FFF2-40B4-BE49-F238E27FC236}">
                    <a16:creationId xmlns:a16="http://schemas.microsoft.com/office/drawing/2014/main" id="{6D70AF70-9C8E-6C3B-084A-CB3E9CD0B89E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340850" y="6607834"/>
                <a:ext cx="2851150" cy="250166"/>
              </a:xfrm>
              <a:prstGeom prst="rect">
                <a:avLst/>
              </a:prstGeom>
            </p:spPr>
            <p:txBody>
              <a:bodyPr vert="horz" lIns="91440" tIns="45720" rIns="91440" bIns="45720" rtlCol="1" anchor="ctr"/>
              <a:lstStyle>
                <a:defPPr>
                  <a:defRPr lang="en-US"/>
                </a:defPPr>
                <a:lvl1pPr marL="0" algn="ctr" defTabSz="914400" rtl="1" eaLnBrk="1" latinLnBrk="0" hangingPunct="1">
                  <a:defRPr sz="1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 simulation and data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𝑏𝑒𝑎𝑚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≃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GeV</a:t>
                </a:r>
              </a:p>
            </p:txBody>
          </p:sp>
        </mc:Choice>
        <mc:Fallback xmlns="">
          <p:sp>
            <p:nvSpPr>
              <p:cNvPr id="4" name="מציין מיקום של כותרת תחתונה 1">
                <a:extLst>
                  <a:ext uri="{FF2B5EF4-FFF2-40B4-BE49-F238E27FC236}">
                    <a16:creationId xmlns:a16="http://schemas.microsoft.com/office/drawing/2014/main" id="{6D70AF70-9C8E-6C3B-084A-CB3E9CD0B89E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0850" y="6607834"/>
                <a:ext cx="2851150" cy="250166"/>
              </a:xfrm>
              <a:prstGeom prst="rect">
                <a:avLst/>
              </a:prstGeom>
              <a:blipFill>
                <a:blip r:embed="rId9"/>
                <a:stretch>
                  <a:fillRect t="-9756" b="-195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מלבן 9">
            <a:hlinkClick r:id="rId10" action="ppaction://hlinksldjump"/>
            <a:extLst>
              <a:ext uri="{FF2B5EF4-FFF2-40B4-BE49-F238E27FC236}">
                <a16:creationId xmlns:a16="http://schemas.microsoft.com/office/drawing/2014/main" id="{243EA20D-7160-5010-1105-824CBCB5C37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874155" y="5575110"/>
            <a:ext cx="221942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0707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23364-8EFF-8F25-7373-262E519FD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קבוצה 10">
            <a:extLst>
              <a:ext uri="{FF2B5EF4-FFF2-40B4-BE49-F238E27FC236}">
                <a16:creationId xmlns:a16="http://schemas.microsoft.com/office/drawing/2014/main" id="{459294C5-53BB-5C8D-68A6-12EB6BB813A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9134" y="1823067"/>
            <a:ext cx="12182866" cy="3211866"/>
            <a:chOff x="9134" y="2017207"/>
            <a:chExt cx="12182866" cy="3211866"/>
          </a:xfrm>
        </p:grpSpPr>
        <p:grpSp>
          <p:nvGrpSpPr>
            <p:cNvPr id="7" name="קבוצה 6">
              <a:extLst>
                <a:ext uri="{FF2B5EF4-FFF2-40B4-BE49-F238E27FC236}">
                  <a16:creationId xmlns:a16="http://schemas.microsoft.com/office/drawing/2014/main" id="{56BD120D-6CDB-5F34-8CD8-4143A7CC37B4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8374914" y="2021459"/>
              <a:ext cx="3817086" cy="3207613"/>
              <a:chOff x="8363804" y="2020411"/>
              <a:chExt cx="3817086" cy="3207613"/>
            </a:xfrm>
          </p:grpSpPr>
          <p:pic>
            <p:nvPicPr>
              <p:cNvPr id="18" name="תמונה 17">
                <a:extLst>
                  <a:ext uri="{FF2B5EF4-FFF2-40B4-BE49-F238E27FC236}">
                    <a16:creationId xmlns:a16="http://schemas.microsoft.com/office/drawing/2014/main" id="{E254C81B-2187-76EA-117E-983C13BFDB6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 rotWithShape="1">
              <a:blip r:embed="rId3" r:link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" t="8961" r="12320"/>
              <a:stretch>
                <a:fillRect/>
              </a:stretch>
            </p:blipFill>
            <p:spPr>
              <a:xfrm>
                <a:off x="8363804" y="2304001"/>
                <a:ext cx="3817086" cy="2924023"/>
              </a:xfrm>
              <a:prstGeom prst="rect">
                <a:avLst/>
              </a:prstGeom>
              <a:ln>
                <a:noFill/>
              </a:ln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תיבת טקסט 31">
                    <a:extLst>
                      <a:ext uri="{FF2B5EF4-FFF2-40B4-BE49-F238E27FC236}">
                        <a16:creationId xmlns:a16="http://schemas.microsoft.com/office/drawing/2014/main" id="{6CB8C5B4-7D71-6E3F-99DB-42E002D74E14}"/>
                      </a:ext>
                    </a:extLst>
                  </p:cNvPr>
                  <p:cNvSpPr txBox="1"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076160" y="2020411"/>
                    <a:ext cx="3006305" cy="34054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90000"/>
                      </a:lnSpc>
                      <a:spcAft>
                        <a:spcPts val="600"/>
                      </a:spcAft>
                    </a:pP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600" b="1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1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US" sz="1600" b="1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𝒒</m:t>
                            </m:r>
                            <m:r>
                              <a:rPr lang="en-US" sz="1600" b="1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1600" b="1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𝑷</m:t>
                                </m:r>
                              </m:e>
                              <m:sub>
                                <m:r>
                                  <a:rPr lang="en-US" sz="1600" b="0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𝑛𝑢𝑐𝐹𝐷</m:t>
                                </m:r>
                              </m:sub>
                            </m:sSub>
                          </m:sub>
                        </m:sSub>
                      </m:oMath>
                    </a14:m>
                    <a:r>
                      <a: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distribution </a:t>
                    </a:r>
                    <a:r>
                      <a:rPr lang="en-US" sz="1600" b="1" dirty="0">
                        <a:solidFill>
                          <a:schemeClr val="accent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ratio</a:t>
                    </a:r>
                  </a:p>
                </p:txBody>
              </p:sp>
            </mc:Choice>
            <mc:Fallback xmlns="">
              <p:sp>
                <p:nvSpPr>
                  <p:cNvPr id="32" name="תיבת טקסט 31">
                    <a:extLst>
                      <a:ext uri="{FF2B5EF4-FFF2-40B4-BE49-F238E27FC236}">
                        <a16:creationId xmlns:a16="http://schemas.microsoft.com/office/drawing/2014/main" id="{6CB8C5B4-7D71-6E3F-99DB-42E002D74E14}"/>
                      </a:ext>
                    </a:extLst>
                  </p:cNvPr>
                  <p:cNvSpPr txBox="1">
                    <a:spLocks noGrp="1"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076160" y="2020411"/>
                    <a:ext cx="3006305" cy="34054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t="-10714" b="-16071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" name="תיבת טקסט 7">
                <a:extLst>
                  <a:ext uri="{FF2B5EF4-FFF2-40B4-BE49-F238E27FC236}">
                    <a16:creationId xmlns:a16="http://schemas.microsoft.com/office/drawing/2014/main" id="{354B861F-5B0B-EF6B-7CCE-562A22079E12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076160" y="4440541"/>
                <a:ext cx="1295034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bg1">
                        <a:lumMod val="50000"/>
                        <a:alpha val="3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Preliminary</a:t>
                </a:r>
                <a:r>
                  <a:rPr lang="en-US" sz="1600" b="1" dirty="0">
                    <a:solidFill>
                      <a:schemeClr val="bg1">
                        <a:lumMod val="50000"/>
                        <a:alpha val="4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grpSp>
          <p:nvGrpSpPr>
            <p:cNvPr id="6" name="קבוצה 5">
              <a:extLst>
                <a:ext uri="{FF2B5EF4-FFF2-40B4-BE49-F238E27FC236}">
                  <a16:creationId xmlns:a16="http://schemas.microsoft.com/office/drawing/2014/main" id="{BB41C8A6-63BA-AEE8-D42C-048D6377C44E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4190190" y="2017207"/>
              <a:ext cx="3808834" cy="3211865"/>
              <a:chOff x="4122241" y="2016158"/>
              <a:chExt cx="3808834" cy="3211865"/>
            </a:xfrm>
          </p:grpSpPr>
          <p:pic>
            <p:nvPicPr>
              <p:cNvPr id="15" name="תמונה 14">
                <a:extLst>
                  <a:ext uri="{FF2B5EF4-FFF2-40B4-BE49-F238E27FC236}">
                    <a16:creationId xmlns:a16="http://schemas.microsoft.com/office/drawing/2014/main" id="{77E7292A-CB37-BF77-4E96-5639AFE7B60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907"/>
              <a:stretch/>
            </p:blipFill>
            <p:spPr>
              <a:xfrm>
                <a:off x="4122241" y="2304001"/>
                <a:ext cx="3808834" cy="2924022"/>
              </a:xfrm>
              <a:prstGeom prst="rect">
                <a:avLst/>
              </a:prstGeom>
              <a:ln>
                <a:noFill/>
              </a:ln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תיבת טקסט 25">
                    <a:extLst>
                      <a:ext uri="{FF2B5EF4-FFF2-40B4-BE49-F238E27FC236}">
                        <a16:creationId xmlns:a16="http://schemas.microsoft.com/office/drawing/2014/main" id="{7AB50300-80E3-C74E-0D78-D2729A82E26D}"/>
                      </a:ext>
                    </a:extLst>
                  </p:cNvPr>
                  <p:cNvSpPr txBox="1"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844197" y="2016158"/>
                    <a:ext cx="3003130" cy="36356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90000"/>
                      </a:lnSpc>
                      <a:spcAft>
                        <a:spcPts val="600"/>
                      </a:spcAft>
                    </a:pP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600" b="1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1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US" sz="1600" b="1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𝒒</m:t>
                            </m:r>
                            <m:r>
                              <a:rPr lang="en-US" sz="1600" b="1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1600" b="1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𝑷</m:t>
                                </m:r>
                              </m:e>
                              <m:sub>
                                <m:r>
                                  <a:rPr lang="en-US" sz="1600" b="0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𝑝𝐹𝐷</m:t>
                                </m:r>
                              </m:sub>
                            </m:sSub>
                          </m:sub>
                        </m:sSub>
                      </m:oMath>
                    </a14:m>
                    <a:r>
                      <a: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in </a:t>
                    </a:r>
                    <a:r>
                      <a:rPr lang="en-US" sz="1600" b="1" dirty="0">
                        <a:solidFill>
                          <a:schemeClr val="accent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2p</a:t>
                    </a:r>
                  </a:p>
                </p:txBody>
              </p:sp>
            </mc:Choice>
            <mc:Fallback xmlns="">
              <p:sp>
                <p:nvSpPr>
                  <p:cNvPr id="26" name="תיבת טקסט 25">
                    <a:extLst>
                      <a:ext uri="{FF2B5EF4-FFF2-40B4-BE49-F238E27FC236}">
                        <a16:creationId xmlns:a16="http://schemas.microsoft.com/office/drawing/2014/main" id="{7AB50300-80E3-C74E-0D78-D2729A82E26D}"/>
                      </a:ext>
                    </a:extLst>
                  </p:cNvPr>
                  <p:cNvSpPr txBox="1">
                    <a:spLocks noGrp="1"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44197" y="2016158"/>
                    <a:ext cx="3003130" cy="363561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t="-11667" b="-6667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" name="תיבת טקסט 11">
                <a:extLst>
                  <a:ext uri="{FF2B5EF4-FFF2-40B4-BE49-F238E27FC236}">
                    <a16:creationId xmlns:a16="http://schemas.microsoft.com/office/drawing/2014/main" id="{66D28C93-8543-65AA-0936-69E32DA00767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552293" y="2758975"/>
                <a:ext cx="1295034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bg1">
                        <a:lumMod val="50000"/>
                        <a:alpha val="3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Preliminary</a:t>
                </a:r>
                <a:r>
                  <a:rPr lang="en-US" sz="1600" b="1" dirty="0">
                    <a:solidFill>
                      <a:schemeClr val="bg1">
                        <a:lumMod val="50000"/>
                        <a:alpha val="4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grpSp>
          <p:nvGrpSpPr>
            <p:cNvPr id="5" name="קבוצה 4">
              <a:extLst>
                <a:ext uri="{FF2B5EF4-FFF2-40B4-BE49-F238E27FC236}">
                  <a16:creationId xmlns:a16="http://schemas.microsoft.com/office/drawing/2014/main" id="{E054EDD0-C758-BAE2-C462-DA115321B63C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9134" y="2042809"/>
              <a:ext cx="3808837" cy="3186264"/>
              <a:chOff x="102" y="2043858"/>
              <a:chExt cx="3808837" cy="3186264"/>
            </a:xfrm>
          </p:grpSpPr>
          <p:pic>
            <p:nvPicPr>
              <p:cNvPr id="13" name="תמונה 12">
                <a:extLst>
                  <a:ext uri="{FF2B5EF4-FFF2-40B4-BE49-F238E27FC236}">
                    <a16:creationId xmlns:a16="http://schemas.microsoft.com/office/drawing/2014/main" id="{A065730F-2076-EE03-3192-5B9A235335E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907"/>
              <a:stretch/>
            </p:blipFill>
            <p:spPr>
              <a:xfrm>
                <a:off x="102" y="2306098"/>
                <a:ext cx="3808837" cy="2924024"/>
              </a:xfrm>
              <a:prstGeom prst="rect">
                <a:avLst/>
              </a:prstGeom>
              <a:ln>
                <a:noFill/>
              </a:ln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תיבת טקסט 24">
                    <a:extLst>
                      <a:ext uri="{FF2B5EF4-FFF2-40B4-BE49-F238E27FC236}">
                        <a16:creationId xmlns:a16="http://schemas.microsoft.com/office/drawing/2014/main" id="{38821F31-EDD5-DC1F-EDDC-C3ABEDCCB7BE}"/>
                      </a:ext>
                    </a:extLst>
                  </p:cNvPr>
                  <p:cNvSpPr txBox="1"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21638" y="2043858"/>
                    <a:ext cx="3006305" cy="34054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90000"/>
                      </a:lnSpc>
                      <a:spcAft>
                        <a:spcPts val="600"/>
                      </a:spcAft>
                    </a:pP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600" b="1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1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US" sz="1600" b="1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𝒒</m:t>
                            </m:r>
                            <m:r>
                              <a:rPr lang="en-US" sz="1600" b="1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1600" b="1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𝑷</m:t>
                                </m:r>
                              </m:e>
                              <m:sub>
                                <m:r>
                                  <a:rPr lang="en-US" sz="1600" b="0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𝑛𝐹𝐷</m:t>
                                </m:r>
                              </m:sub>
                            </m:sSub>
                          </m:sub>
                        </m:sSub>
                      </m:oMath>
                    </a14:m>
                    <a:r>
                      <a: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in </a:t>
                    </a:r>
                    <a:r>
                      <a:rPr lang="en-US" sz="16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1n1p</a:t>
                    </a:r>
                  </a:p>
                </p:txBody>
              </p:sp>
            </mc:Choice>
            <mc:Fallback xmlns="">
              <p:sp>
                <p:nvSpPr>
                  <p:cNvPr id="25" name="תיבת טקסט 24">
                    <a:extLst>
                      <a:ext uri="{FF2B5EF4-FFF2-40B4-BE49-F238E27FC236}">
                        <a16:creationId xmlns:a16="http://schemas.microsoft.com/office/drawing/2014/main" id="{38821F31-EDD5-DC1F-EDDC-C3ABEDCCB7BE}"/>
                      </a:ext>
                    </a:extLst>
                  </p:cNvPr>
                  <p:cNvSpPr txBox="1">
                    <a:spLocks noGrp="1"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1638" y="2043858"/>
                    <a:ext cx="3006305" cy="34054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t="-10714" b="-16071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4" name="תיבת טקסט 13">
                <a:extLst>
                  <a:ext uri="{FF2B5EF4-FFF2-40B4-BE49-F238E27FC236}">
                    <a16:creationId xmlns:a16="http://schemas.microsoft.com/office/drawing/2014/main" id="{F0AE35EF-7BAD-FF6A-7C74-FB1945BE41C6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432909" y="2761073"/>
                <a:ext cx="1295034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bg1">
                        <a:lumMod val="50000"/>
                        <a:alpha val="3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Preliminary</a:t>
                </a:r>
                <a:r>
                  <a:rPr lang="en-US" sz="1600" b="1" dirty="0">
                    <a:solidFill>
                      <a:schemeClr val="bg1">
                        <a:lumMod val="50000"/>
                        <a:alpha val="4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תיבת טקסט 20">
                <a:extLst>
                  <a:ext uri="{FF2B5EF4-FFF2-40B4-BE49-F238E27FC236}">
                    <a16:creationId xmlns:a16="http://schemas.microsoft.com/office/drawing/2014/main" id="{225C4E22-ED28-FCF3-4E65-97FAE83D3AF1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-2786" y="0"/>
                <a:ext cx="12194786" cy="1385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4400" dirty="0">
                    <a:solidFill>
                      <a:srgbClr val="0070C0"/>
                    </a:solidFill>
                    <a:latin typeface="Canela Text" pitchFamily="2" charset="0"/>
                    <a:ea typeface="+mj-ea"/>
                    <a:cs typeface="Times New Roman" panose="02020603050405020304" pitchFamily="18" charset="0"/>
                  </a:rPr>
                  <a:t>Opening angle between </a:t>
                </a:r>
                <a14:m>
                  <m:oMath xmlns:m="http://schemas.openxmlformats.org/officeDocument/2006/math">
                    <m:r>
                      <a:rPr lang="en-US" sz="440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+mj-ea"/>
                        <a:cs typeface="Times New Roman" panose="02020603050405020304" pitchFamily="18" charset="0"/>
                      </a:rPr>
                      <m:t>𝒒</m:t>
                    </m:r>
                  </m:oMath>
                </a14:m>
                <a:r>
                  <a:rPr lang="en-US" sz="4400" dirty="0">
                    <a:solidFill>
                      <a:srgbClr val="0070C0"/>
                    </a:solidFill>
                    <a:latin typeface="Canela Text" pitchFamily="2" charset="0"/>
                    <a:ea typeface="+mj-ea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4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</a:rPr>
                          <m:t>𝑷</m:t>
                        </m:r>
                      </m:e>
                      <m:sub>
                        <m:r>
                          <a:rPr lang="en-US" sz="44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</a:rPr>
                          <m:t>𝑛𝑢𝑐𝐹𝐷</m:t>
                        </m:r>
                      </m:sub>
                    </m:sSub>
                  </m:oMath>
                </a14:m>
                <a:r>
                  <a:rPr lang="en-US" sz="4400" dirty="0">
                    <a:solidFill>
                      <a:srgbClr val="0070C0"/>
                    </a:solidFill>
                    <a:latin typeface="Canela Text" pitchFamily="2" charset="0"/>
                    <a:ea typeface="+mj-ea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40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</a:rPr>
                          <m:t>𝜽</m:t>
                        </m:r>
                      </m:e>
                      <m:sub>
                        <m:r>
                          <a:rPr lang="en-US" sz="440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</a:rPr>
                          <m:t>𝒒</m:t>
                        </m:r>
                        <m:r>
                          <a:rPr lang="en-US" sz="440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4400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+mj-ea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400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+mj-ea"/>
                                <a:cs typeface="Times New Roman" panose="020206030504050203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en-US" sz="4400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+mj-ea"/>
                                <a:cs typeface="Times New Roman" panose="02020603050405020304" pitchFamily="18" charset="0"/>
                              </a:rPr>
                              <m:t>𝑛𝑢𝑐𝐹𝐷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4400" dirty="0">
                    <a:solidFill>
                      <a:srgbClr val="0070C0"/>
                    </a:solidFill>
                    <a:latin typeface="Canela Text" pitchFamily="2" charset="0"/>
                    <a:ea typeface="+mj-ea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1" name="תיבת טקסט 20">
                <a:extLst>
                  <a:ext uri="{FF2B5EF4-FFF2-40B4-BE49-F238E27FC236}">
                    <a16:creationId xmlns:a16="http://schemas.microsoft.com/office/drawing/2014/main" id="{225C4E22-ED28-FCF3-4E65-97FAE83D3AF1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786" y="0"/>
                <a:ext cx="12194786" cy="1385123"/>
              </a:xfrm>
              <a:prstGeom prst="rect">
                <a:avLst/>
              </a:prstGeom>
              <a:blipFill>
                <a:blip r:embed="rId10"/>
                <a:stretch>
                  <a:fillRect l="-1561" t="-13761" r="-135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מציין מיקום של מספר שקופית 4">
            <a:extLst>
              <a:ext uri="{FF2B5EF4-FFF2-40B4-BE49-F238E27FC236}">
                <a16:creationId xmlns:a16="http://schemas.microsoft.com/office/drawing/2014/main" id="{CC22D6A9-A7E0-8805-4063-C20A3DDA430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788629" y="18470"/>
            <a:ext cx="403371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en-US"/>
            </a:defPPr>
            <a:lvl1pPr marL="0" algn="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lnSpc>
                <a:spcPct val="90000"/>
              </a:lnSpc>
              <a:spcAft>
                <a:spcPts val="600"/>
              </a:spcAft>
            </a:pPr>
            <a:fld id="{B35B6D63-29FC-4C56-AF53-FCFF84A76B5C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ctr" rtl="0">
                <a:lnSpc>
                  <a:spcPct val="90000"/>
                </a:lnSpc>
                <a:spcAft>
                  <a:spcPts val="600"/>
                </a:spcAft>
              </a:pPr>
              <a:t>54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מציין מיקום של תאריך 22">
            <a:extLst>
              <a:ext uri="{FF2B5EF4-FFF2-40B4-BE49-F238E27FC236}">
                <a16:creationId xmlns:a16="http://schemas.microsoft.com/office/drawing/2014/main" id="{C125B9A1-6242-C3F7-4D11-67B4FC43F4C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970088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en-US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fld id="{1E8C28BC-640D-439E-9CAF-63259EFFF834}" type="datetime1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11/11/24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מציין מיקום של כותרת תחתונה 1">
                <a:extLst>
                  <a:ext uri="{FF2B5EF4-FFF2-40B4-BE49-F238E27FC236}">
                    <a16:creationId xmlns:a16="http://schemas.microsoft.com/office/drawing/2014/main" id="{6D70AF70-9C8E-6C3B-084A-CB3E9CD0B89E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340850" y="6607834"/>
                <a:ext cx="2851150" cy="250166"/>
              </a:xfrm>
              <a:prstGeom prst="rect">
                <a:avLst/>
              </a:prstGeom>
            </p:spPr>
            <p:txBody>
              <a:bodyPr vert="horz" lIns="91440" tIns="45720" rIns="91440" bIns="45720" rtlCol="1" anchor="ctr"/>
              <a:lstStyle>
                <a:defPPr>
                  <a:defRPr lang="en-US"/>
                </a:defPPr>
                <a:lvl1pPr marL="0" algn="ctr" defTabSz="914400" rtl="1" eaLnBrk="1" latinLnBrk="0" hangingPunct="1">
                  <a:defRPr sz="1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 simulation and data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𝑏𝑒𝑎𝑚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≃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GeV</a:t>
                </a:r>
              </a:p>
            </p:txBody>
          </p:sp>
        </mc:Choice>
        <mc:Fallback xmlns="">
          <p:sp>
            <p:nvSpPr>
              <p:cNvPr id="4" name="מציין מיקום של כותרת תחתונה 1">
                <a:extLst>
                  <a:ext uri="{FF2B5EF4-FFF2-40B4-BE49-F238E27FC236}">
                    <a16:creationId xmlns:a16="http://schemas.microsoft.com/office/drawing/2014/main" id="{6D70AF70-9C8E-6C3B-084A-CB3E9CD0B89E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0850" y="6607834"/>
                <a:ext cx="2851150" cy="250166"/>
              </a:xfrm>
              <a:prstGeom prst="rect">
                <a:avLst/>
              </a:prstGeom>
              <a:blipFill>
                <a:blip r:embed="rId11"/>
                <a:stretch>
                  <a:fillRect t="-9756" b="-195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תיבת טקסט 1">
                <a:extLst>
                  <a:ext uri="{FF2B5EF4-FFF2-40B4-BE49-F238E27FC236}">
                    <a16:creationId xmlns:a16="http://schemas.microsoft.com/office/drawing/2014/main" id="{4F793BFC-4003-64D2-3E01-7789942818C9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43328" y="5602893"/>
                <a:ext cx="9630827" cy="4280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marL="285750" indent="-285750" algn="l" rtl="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en-US" sz="2000" b="0" i="1">
                                <a:latin typeface="Cambria Math" panose="02040503050406030204" pitchFamily="18" charset="0"/>
                              </a:rPr>
                              <m:t>𝑛𝑢𝑐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𝐹𝐷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inversely related to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𝑛𝑢𝑐𝐹𝐷</m:t>
                            </m:r>
                          </m:sub>
                        </m:sSub>
                      </m:e>
                    </m:d>
                  </m:oMath>
                </a14:m>
                <a:endPara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תיבת טקסט 1">
                <a:extLst>
                  <a:ext uri="{FF2B5EF4-FFF2-40B4-BE49-F238E27FC236}">
                    <a16:creationId xmlns:a16="http://schemas.microsoft.com/office/drawing/2014/main" id="{4F793BFC-4003-64D2-3E01-7789942818C9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328" y="5602893"/>
                <a:ext cx="9630827" cy="428066"/>
              </a:xfrm>
              <a:prstGeom prst="rect">
                <a:avLst/>
              </a:prstGeom>
              <a:blipFill>
                <a:blip r:embed="rId12"/>
                <a:stretch>
                  <a:fillRect l="-570" t="-7143" b="-18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טבלה 8">
                <a:extLst>
                  <a:ext uri="{FF2B5EF4-FFF2-40B4-BE49-F238E27FC236}">
                    <a16:creationId xmlns:a16="http://schemas.microsoft.com/office/drawing/2014/main" id="{69BD218D-4BC6-A751-C064-3F5A94D5BF9C}"/>
                  </a:ext>
                </a:extLst>
              </p:cNvPr>
              <p:cNvGraphicFramePr>
                <a:graphicFrameLocks noGrp="1" noDrilldown="1" noMove="1" noResize="1"/>
              </p:cNvGraphicFramePr>
              <p:nvPr/>
            </p:nvGraphicFramePr>
            <p:xfrm>
              <a:off x="-2786" y="6598920"/>
              <a:ext cx="4876800" cy="2590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25600">
                      <a:extLst>
                        <a:ext uri="{9D8B030D-6E8A-4147-A177-3AD203B41FA5}">
                          <a16:colId xmlns:a16="http://schemas.microsoft.com/office/drawing/2014/main" val="1124829290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val="1934288010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val="2500930041"/>
                        </a:ext>
                      </a:extLst>
                    </a:gridCol>
                  </a:tblGrid>
                  <a:tr h="2176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1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𝑛𝐹𝐷</m:t>
                              </m:r>
                            </m:oMath>
                          </a14:m>
                          <a:r>
                            <a:rPr lang="en-US" sz="11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FD neutron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1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11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𝑝𝐹𝐷</m:t>
                              </m:r>
                            </m:oMath>
                          </a14:m>
                          <a:r>
                            <a:rPr lang="en-US" sz="11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FD proton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1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11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𝑛𝑢𝑐𝐹𝐷</m:t>
                              </m:r>
                            </m:oMath>
                          </a14:m>
                          <a:r>
                            <a:rPr lang="en-US" sz="11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FD nucleon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4190969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טבלה 8">
                <a:extLst>
                  <a:ext uri="{FF2B5EF4-FFF2-40B4-BE49-F238E27FC236}">
                    <a16:creationId xmlns:a16="http://schemas.microsoft.com/office/drawing/2014/main" id="{69BD218D-4BC6-A751-C064-3F5A94D5BF9C}"/>
                  </a:ext>
                </a:extLst>
              </p:cNvPr>
              <p:cNvGraphicFramePr>
                <a:graphicFrameLocks noGrp="1" noDrilldown="1" noMove="1" noResize="1"/>
              </p:cNvGraphicFramePr>
              <p:nvPr>
                <p:extLst>
                  <p:ext uri="{D42A27DB-BD31-4B8C-83A1-F6EECF244321}">
                    <p14:modId xmlns:p14="http://schemas.microsoft.com/office/powerpoint/2010/main" val="2720090028"/>
                  </p:ext>
                </p:extLst>
              </p:nvPr>
            </p:nvGraphicFramePr>
            <p:xfrm>
              <a:off x="-2786" y="6598920"/>
              <a:ext cx="4876800" cy="2590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25600">
                      <a:extLst>
                        <a:ext uri="{9D8B030D-6E8A-4147-A177-3AD203B41FA5}">
                          <a16:colId xmlns:a16="http://schemas.microsoft.com/office/drawing/2014/main" val="1124829290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val="1934288010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val="2500930041"/>
                        </a:ext>
                      </a:extLst>
                    </a:gridCol>
                  </a:tblGrid>
                  <a:tr h="259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3"/>
                          <a:stretch>
                            <a:fillRect t="-2326" r="-200375" b="-16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3"/>
                          <a:stretch>
                            <a:fillRect l="-100000" t="-2326" r="-100375" b="-16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3"/>
                          <a:stretch>
                            <a:fillRect l="-200000" t="-2326" r="-375" b="-162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4190969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מלבן 9">
            <a:hlinkClick r:id="rId14" action="ppaction://hlinksldjump"/>
            <a:extLst>
              <a:ext uri="{FF2B5EF4-FFF2-40B4-BE49-F238E27FC236}">
                <a16:creationId xmlns:a16="http://schemas.microsoft.com/office/drawing/2014/main" id="{8C1809FC-DD29-A273-D9B6-735F7CCDD73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874155" y="5575110"/>
            <a:ext cx="221942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8493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23364-8EFF-8F25-7373-262E519FD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קבוצה 10">
            <a:extLst>
              <a:ext uri="{FF2B5EF4-FFF2-40B4-BE49-F238E27FC236}">
                <a16:creationId xmlns:a16="http://schemas.microsoft.com/office/drawing/2014/main" id="{7F24493D-E312-68E4-5DB5-998514842F7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9134" y="1823067"/>
            <a:ext cx="12182866" cy="3211866"/>
            <a:chOff x="9134" y="2017207"/>
            <a:chExt cx="12182866" cy="3211866"/>
          </a:xfrm>
        </p:grpSpPr>
        <p:grpSp>
          <p:nvGrpSpPr>
            <p:cNvPr id="7" name="קבוצה 6">
              <a:extLst>
                <a:ext uri="{FF2B5EF4-FFF2-40B4-BE49-F238E27FC236}">
                  <a16:creationId xmlns:a16="http://schemas.microsoft.com/office/drawing/2014/main" id="{56BD120D-6CDB-5F34-8CD8-4143A7CC37B4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8374914" y="2021459"/>
              <a:ext cx="3817086" cy="3207613"/>
              <a:chOff x="8363804" y="2020411"/>
              <a:chExt cx="3817086" cy="3207613"/>
            </a:xfrm>
          </p:grpSpPr>
          <p:pic>
            <p:nvPicPr>
              <p:cNvPr id="18" name="תמונה 17">
                <a:extLst>
                  <a:ext uri="{FF2B5EF4-FFF2-40B4-BE49-F238E27FC236}">
                    <a16:creationId xmlns:a16="http://schemas.microsoft.com/office/drawing/2014/main" id="{E254C81B-2187-76EA-117E-983C13BFDB6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105"/>
              <a:stretch/>
            </p:blipFill>
            <p:spPr>
              <a:xfrm>
                <a:off x="8363804" y="2304001"/>
                <a:ext cx="3817086" cy="2924023"/>
              </a:xfrm>
              <a:prstGeom prst="rect">
                <a:avLst/>
              </a:prstGeom>
              <a:ln>
                <a:noFill/>
              </a:ln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תיבת טקסט 31">
                    <a:extLst>
                      <a:ext uri="{FF2B5EF4-FFF2-40B4-BE49-F238E27FC236}">
                        <a16:creationId xmlns:a16="http://schemas.microsoft.com/office/drawing/2014/main" id="{6CB8C5B4-7D71-6E3F-99DB-42E002D74E14}"/>
                      </a:ext>
                    </a:extLst>
                  </p:cNvPr>
                  <p:cNvSpPr txBox="1"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076160" y="2020411"/>
                    <a:ext cx="3006305" cy="34054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90000"/>
                      </a:lnSpc>
                      <a:spcAft>
                        <a:spcPts val="600"/>
                      </a:spcAft>
                    </a:pP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600" b="1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1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US" sz="1600" b="1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𝒒</m:t>
                            </m:r>
                            <m:r>
                              <a:rPr lang="en-US" sz="1600" b="1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1600" b="1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𝑷</m:t>
                                </m:r>
                              </m:e>
                              <m:sub>
                                <m:r>
                                  <a:rPr lang="en-US" sz="1600" b="0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𝑛𝑢𝑐𝐹𝐷</m:t>
                                </m:r>
                              </m:sub>
                            </m:sSub>
                          </m:sub>
                        </m:sSub>
                      </m:oMath>
                    </a14:m>
                    <a:r>
                      <a: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distribution </a:t>
                    </a:r>
                    <a:r>
                      <a:rPr lang="en-US" sz="1600" b="1" dirty="0">
                        <a:solidFill>
                          <a:schemeClr val="accent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ratio</a:t>
                    </a:r>
                  </a:p>
                </p:txBody>
              </p:sp>
            </mc:Choice>
            <mc:Fallback xmlns="">
              <p:sp>
                <p:nvSpPr>
                  <p:cNvPr id="32" name="תיבת טקסט 31">
                    <a:extLst>
                      <a:ext uri="{FF2B5EF4-FFF2-40B4-BE49-F238E27FC236}">
                        <a16:creationId xmlns:a16="http://schemas.microsoft.com/office/drawing/2014/main" id="{6CB8C5B4-7D71-6E3F-99DB-42E002D74E14}"/>
                      </a:ext>
                    </a:extLst>
                  </p:cNvPr>
                  <p:cNvSpPr txBox="1">
                    <a:spLocks noGrp="1"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076160" y="2020411"/>
                    <a:ext cx="3006305" cy="34054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t="-10714" b="-16071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" name="תיבת טקסט 7">
                <a:extLst>
                  <a:ext uri="{FF2B5EF4-FFF2-40B4-BE49-F238E27FC236}">
                    <a16:creationId xmlns:a16="http://schemas.microsoft.com/office/drawing/2014/main" id="{354B861F-5B0B-EF6B-7CCE-562A22079E12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076160" y="2393129"/>
                <a:ext cx="1295034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bg1">
                        <a:lumMod val="50000"/>
                        <a:alpha val="3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Preliminary</a:t>
                </a:r>
                <a:r>
                  <a:rPr lang="en-US" sz="1600" b="1" dirty="0">
                    <a:solidFill>
                      <a:schemeClr val="bg1">
                        <a:lumMod val="50000"/>
                        <a:alpha val="4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grpSp>
          <p:nvGrpSpPr>
            <p:cNvPr id="6" name="קבוצה 5">
              <a:extLst>
                <a:ext uri="{FF2B5EF4-FFF2-40B4-BE49-F238E27FC236}">
                  <a16:creationId xmlns:a16="http://schemas.microsoft.com/office/drawing/2014/main" id="{BB41C8A6-63BA-AEE8-D42C-048D6377C44E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4190190" y="2017207"/>
              <a:ext cx="3808834" cy="3211865"/>
              <a:chOff x="4122241" y="2016158"/>
              <a:chExt cx="3808834" cy="3211865"/>
            </a:xfrm>
          </p:grpSpPr>
          <p:pic>
            <p:nvPicPr>
              <p:cNvPr id="15" name="תמונה 14">
                <a:extLst>
                  <a:ext uri="{FF2B5EF4-FFF2-40B4-BE49-F238E27FC236}">
                    <a16:creationId xmlns:a16="http://schemas.microsoft.com/office/drawing/2014/main" id="{77E7292A-CB37-BF77-4E96-5639AFE7B60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907"/>
              <a:stretch/>
            </p:blipFill>
            <p:spPr>
              <a:xfrm>
                <a:off x="4122241" y="2304001"/>
                <a:ext cx="3808834" cy="2924022"/>
              </a:xfrm>
              <a:prstGeom prst="rect">
                <a:avLst/>
              </a:prstGeom>
              <a:ln>
                <a:noFill/>
              </a:ln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תיבת טקסט 25">
                    <a:extLst>
                      <a:ext uri="{FF2B5EF4-FFF2-40B4-BE49-F238E27FC236}">
                        <a16:creationId xmlns:a16="http://schemas.microsoft.com/office/drawing/2014/main" id="{7AB50300-80E3-C74E-0D78-D2729A82E26D}"/>
                      </a:ext>
                    </a:extLst>
                  </p:cNvPr>
                  <p:cNvSpPr txBox="1"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844197" y="2016158"/>
                    <a:ext cx="3003130" cy="36356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90000"/>
                      </a:lnSpc>
                      <a:spcAft>
                        <a:spcPts val="600"/>
                      </a:spcAft>
                    </a:pP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600" b="1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1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US" sz="1600" b="1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𝒒</m:t>
                            </m:r>
                            <m:r>
                              <a:rPr lang="en-US" sz="1600" b="1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1600" b="1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𝑷</m:t>
                                </m:r>
                              </m:e>
                              <m:sub>
                                <m:r>
                                  <a:rPr lang="en-US" sz="1600" b="0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𝑝𝐹𝐷</m:t>
                                </m:r>
                              </m:sub>
                            </m:sSub>
                          </m:sub>
                        </m:sSub>
                      </m:oMath>
                    </a14:m>
                    <a:r>
                      <a: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in </a:t>
                    </a:r>
                    <a:r>
                      <a:rPr lang="en-US" sz="1600" b="1" dirty="0">
                        <a:solidFill>
                          <a:schemeClr val="accent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2p</a:t>
                    </a:r>
                  </a:p>
                </p:txBody>
              </p:sp>
            </mc:Choice>
            <mc:Fallback xmlns="">
              <p:sp>
                <p:nvSpPr>
                  <p:cNvPr id="26" name="תיבת טקסט 25">
                    <a:extLst>
                      <a:ext uri="{FF2B5EF4-FFF2-40B4-BE49-F238E27FC236}">
                        <a16:creationId xmlns:a16="http://schemas.microsoft.com/office/drawing/2014/main" id="{7AB50300-80E3-C74E-0D78-D2729A82E26D}"/>
                      </a:ext>
                    </a:extLst>
                  </p:cNvPr>
                  <p:cNvSpPr txBox="1">
                    <a:spLocks noGrp="1"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44197" y="2016158"/>
                    <a:ext cx="3003130" cy="363561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t="-11667" b="-6667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" name="תיבת טקסט 11">
                <a:extLst>
                  <a:ext uri="{FF2B5EF4-FFF2-40B4-BE49-F238E27FC236}">
                    <a16:creationId xmlns:a16="http://schemas.microsoft.com/office/drawing/2014/main" id="{66D28C93-8543-65AA-0936-69E32DA00767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552293" y="2758975"/>
                <a:ext cx="1295034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bg1">
                        <a:lumMod val="50000"/>
                        <a:alpha val="3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Preliminary</a:t>
                </a:r>
                <a:r>
                  <a:rPr lang="en-US" sz="1600" b="1" dirty="0">
                    <a:solidFill>
                      <a:schemeClr val="bg1">
                        <a:lumMod val="50000"/>
                        <a:alpha val="4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grpSp>
          <p:nvGrpSpPr>
            <p:cNvPr id="5" name="קבוצה 4">
              <a:extLst>
                <a:ext uri="{FF2B5EF4-FFF2-40B4-BE49-F238E27FC236}">
                  <a16:creationId xmlns:a16="http://schemas.microsoft.com/office/drawing/2014/main" id="{E054EDD0-C758-BAE2-C462-DA115321B63C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9134" y="2042809"/>
              <a:ext cx="3808837" cy="3186264"/>
              <a:chOff x="102" y="2043858"/>
              <a:chExt cx="3808837" cy="3186264"/>
            </a:xfrm>
          </p:grpSpPr>
          <p:pic>
            <p:nvPicPr>
              <p:cNvPr id="13" name="תמונה 12">
                <a:extLst>
                  <a:ext uri="{FF2B5EF4-FFF2-40B4-BE49-F238E27FC236}">
                    <a16:creationId xmlns:a16="http://schemas.microsoft.com/office/drawing/2014/main" id="{A065730F-2076-EE03-3192-5B9A235335E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907"/>
              <a:stretch/>
            </p:blipFill>
            <p:spPr>
              <a:xfrm>
                <a:off x="102" y="2306098"/>
                <a:ext cx="3808837" cy="2924024"/>
              </a:xfrm>
              <a:prstGeom prst="rect">
                <a:avLst/>
              </a:prstGeom>
              <a:ln>
                <a:noFill/>
              </a:ln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תיבת טקסט 24">
                    <a:extLst>
                      <a:ext uri="{FF2B5EF4-FFF2-40B4-BE49-F238E27FC236}">
                        <a16:creationId xmlns:a16="http://schemas.microsoft.com/office/drawing/2014/main" id="{38821F31-EDD5-DC1F-EDDC-C3ABEDCCB7BE}"/>
                      </a:ext>
                    </a:extLst>
                  </p:cNvPr>
                  <p:cNvSpPr txBox="1"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21638" y="2043858"/>
                    <a:ext cx="3006305" cy="34054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90000"/>
                      </a:lnSpc>
                      <a:spcAft>
                        <a:spcPts val="600"/>
                      </a:spcAft>
                    </a:pP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600" b="1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1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US" sz="1600" b="1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𝒒</m:t>
                            </m:r>
                            <m:r>
                              <a:rPr lang="en-US" sz="1600" b="1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1600" b="1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𝑷</m:t>
                                </m:r>
                              </m:e>
                              <m:sub>
                                <m:r>
                                  <a:rPr lang="en-US" sz="1600" b="0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𝑛𝐹𝐷</m:t>
                                </m:r>
                              </m:sub>
                            </m:sSub>
                          </m:sub>
                        </m:sSub>
                      </m:oMath>
                    </a14:m>
                    <a:r>
                      <a: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in </a:t>
                    </a:r>
                    <a:r>
                      <a:rPr lang="en-US" sz="16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1n1p</a:t>
                    </a:r>
                  </a:p>
                </p:txBody>
              </p:sp>
            </mc:Choice>
            <mc:Fallback xmlns="">
              <p:sp>
                <p:nvSpPr>
                  <p:cNvPr id="25" name="תיבת טקסט 24">
                    <a:extLst>
                      <a:ext uri="{FF2B5EF4-FFF2-40B4-BE49-F238E27FC236}">
                        <a16:creationId xmlns:a16="http://schemas.microsoft.com/office/drawing/2014/main" id="{38821F31-EDD5-DC1F-EDDC-C3ABEDCCB7BE}"/>
                      </a:ext>
                    </a:extLst>
                  </p:cNvPr>
                  <p:cNvSpPr txBox="1">
                    <a:spLocks noGrp="1"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1638" y="2043858"/>
                    <a:ext cx="3006305" cy="34054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t="-10714" b="-16071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4" name="תיבת טקסט 13">
                <a:extLst>
                  <a:ext uri="{FF2B5EF4-FFF2-40B4-BE49-F238E27FC236}">
                    <a16:creationId xmlns:a16="http://schemas.microsoft.com/office/drawing/2014/main" id="{F0AE35EF-7BAD-FF6A-7C74-FB1945BE41C6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432909" y="2761073"/>
                <a:ext cx="1295034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bg1">
                        <a:lumMod val="50000"/>
                        <a:alpha val="3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Preliminary</a:t>
                </a:r>
                <a:r>
                  <a:rPr lang="en-US" sz="1600" b="1" dirty="0">
                    <a:solidFill>
                      <a:schemeClr val="bg1">
                        <a:lumMod val="50000"/>
                        <a:alpha val="4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תיבת טקסט 20">
                <a:extLst>
                  <a:ext uri="{FF2B5EF4-FFF2-40B4-BE49-F238E27FC236}">
                    <a16:creationId xmlns:a16="http://schemas.microsoft.com/office/drawing/2014/main" id="{225C4E22-ED28-FCF3-4E65-97FAE83D3AF1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-2786" y="0"/>
                <a:ext cx="12194786" cy="1385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4400" dirty="0">
                    <a:solidFill>
                      <a:srgbClr val="0070C0"/>
                    </a:solidFill>
                    <a:latin typeface="Canela Text" pitchFamily="2" charset="0"/>
                    <a:ea typeface="+mj-ea"/>
                    <a:cs typeface="Times New Roman" panose="02020603050405020304" pitchFamily="18" charset="0"/>
                  </a:rPr>
                  <a:t>Opening angle between </a:t>
                </a:r>
                <a14:m>
                  <m:oMath xmlns:m="http://schemas.openxmlformats.org/officeDocument/2006/math">
                    <m:r>
                      <a:rPr lang="en-US" sz="440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+mj-ea"/>
                        <a:cs typeface="Times New Roman" panose="02020603050405020304" pitchFamily="18" charset="0"/>
                      </a:rPr>
                      <m:t>𝒒</m:t>
                    </m:r>
                  </m:oMath>
                </a14:m>
                <a:r>
                  <a:rPr lang="en-US" sz="4400" dirty="0">
                    <a:solidFill>
                      <a:srgbClr val="0070C0"/>
                    </a:solidFill>
                    <a:latin typeface="Canela Text" pitchFamily="2" charset="0"/>
                    <a:ea typeface="+mj-ea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4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</a:rPr>
                          <m:t>𝑷</m:t>
                        </m:r>
                      </m:e>
                      <m:sub>
                        <m:r>
                          <a:rPr lang="en-US" sz="44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</a:rPr>
                          <m:t>𝑛𝑢𝑐𝐹𝐷</m:t>
                        </m:r>
                      </m:sub>
                    </m:sSub>
                  </m:oMath>
                </a14:m>
                <a:r>
                  <a:rPr lang="en-US" sz="4400" dirty="0">
                    <a:solidFill>
                      <a:srgbClr val="0070C0"/>
                    </a:solidFill>
                    <a:latin typeface="Canela Text" pitchFamily="2" charset="0"/>
                    <a:ea typeface="+mj-ea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40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</a:rPr>
                          <m:t>𝜽</m:t>
                        </m:r>
                      </m:e>
                      <m:sub>
                        <m:r>
                          <a:rPr lang="en-US" sz="440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</a:rPr>
                          <m:t>𝒒</m:t>
                        </m:r>
                        <m:r>
                          <a:rPr lang="en-US" sz="440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4400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+mj-ea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400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+mj-ea"/>
                                <a:cs typeface="Times New Roman" panose="020206030504050203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en-US" sz="4400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+mj-ea"/>
                                <a:cs typeface="Times New Roman" panose="02020603050405020304" pitchFamily="18" charset="0"/>
                              </a:rPr>
                              <m:t>𝑛𝑢𝑐𝐹𝐷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4400" dirty="0">
                    <a:solidFill>
                      <a:srgbClr val="0070C0"/>
                    </a:solidFill>
                    <a:latin typeface="Canela Text" pitchFamily="2" charset="0"/>
                    <a:ea typeface="+mj-ea"/>
                    <a:cs typeface="Times New Roman" panose="02020603050405020304" pitchFamily="18" charset="0"/>
                  </a:rPr>
                  <a:t>) – zoom-out</a:t>
                </a:r>
              </a:p>
            </p:txBody>
          </p:sp>
        </mc:Choice>
        <mc:Fallback xmlns="">
          <p:sp>
            <p:nvSpPr>
              <p:cNvPr id="21" name="תיבת טקסט 20">
                <a:extLst>
                  <a:ext uri="{FF2B5EF4-FFF2-40B4-BE49-F238E27FC236}">
                    <a16:creationId xmlns:a16="http://schemas.microsoft.com/office/drawing/2014/main" id="{225C4E22-ED28-FCF3-4E65-97FAE83D3AF1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786" y="0"/>
                <a:ext cx="12194786" cy="1385123"/>
              </a:xfrm>
              <a:prstGeom prst="rect">
                <a:avLst/>
              </a:prstGeom>
              <a:blipFill>
                <a:blip r:embed="rId9"/>
                <a:stretch>
                  <a:fillRect l="-1561" t="-13761" r="-2497" b="-1926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מציין מיקום של מספר שקופית 4">
            <a:extLst>
              <a:ext uri="{FF2B5EF4-FFF2-40B4-BE49-F238E27FC236}">
                <a16:creationId xmlns:a16="http://schemas.microsoft.com/office/drawing/2014/main" id="{CC22D6A9-A7E0-8805-4063-C20A3DDA430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788629" y="18470"/>
            <a:ext cx="403371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en-US"/>
            </a:defPPr>
            <a:lvl1pPr marL="0" algn="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lnSpc>
                <a:spcPct val="90000"/>
              </a:lnSpc>
              <a:spcAft>
                <a:spcPts val="600"/>
              </a:spcAft>
            </a:pPr>
            <a:fld id="{B35B6D63-29FC-4C56-AF53-FCFF84A76B5C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ctr" rtl="0">
                <a:lnSpc>
                  <a:spcPct val="90000"/>
                </a:lnSpc>
                <a:spcAft>
                  <a:spcPts val="600"/>
                </a:spcAft>
              </a:pPr>
              <a:t>55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מציין מיקום של תאריך 22">
            <a:extLst>
              <a:ext uri="{FF2B5EF4-FFF2-40B4-BE49-F238E27FC236}">
                <a16:creationId xmlns:a16="http://schemas.microsoft.com/office/drawing/2014/main" id="{C125B9A1-6242-C3F7-4D11-67B4FC43F4C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970088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en-US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fld id="{1E8C28BC-640D-439E-9CAF-63259EFFF834}" type="datetime1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11/11/24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מציין מיקום של כותרת תחתונה 1">
                <a:extLst>
                  <a:ext uri="{FF2B5EF4-FFF2-40B4-BE49-F238E27FC236}">
                    <a16:creationId xmlns:a16="http://schemas.microsoft.com/office/drawing/2014/main" id="{6D70AF70-9C8E-6C3B-084A-CB3E9CD0B89E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340850" y="6607834"/>
                <a:ext cx="2851150" cy="250166"/>
              </a:xfrm>
              <a:prstGeom prst="rect">
                <a:avLst/>
              </a:prstGeom>
            </p:spPr>
            <p:txBody>
              <a:bodyPr vert="horz" lIns="91440" tIns="45720" rIns="91440" bIns="45720" rtlCol="1" anchor="ctr"/>
              <a:lstStyle>
                <a:defPPr>
                  <a:defRPr lang="en-US"/>
                </a:defPPr>
                <a:lvl1pPr marL="0" algn="ctr" defTabSz="914400" rtl="1" eaLnBrk="1" latinLnBrk="0" hangingPunct="1">
                  <a:defRPr sz="1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 simulation and data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𝑏𝑒𝑎𝑚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≃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GeV</a:t>
                </a:r>
              </a:p>
            </p:txBody>
          </p:sp>
        </mc:Choice>
        <mc:Fallback xmlns="">
          <p:sp>
            <p:nvSpPr>
              <p:cNvPr id="4" name="מציין מיקום של כותרת תחתונה 1">
                <a:extLst>
                  <a:ext uri="{FF2B5EF4-FFF2-40B4-BE49-F238E27FC236}">
                    <a16:creationId xmlns:a16="http://schemas.microsoft.com/office/drawing/2014/main" id="{6D70AF70-9C8E-6C3B-084A-CB3E9CD0B89E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0850" y="6607834"/>
                <a:ext cx="2851150" cy="250166"/>
              </a:xfrm>
              <a:prstGeom prst="rect">
                <a:avLst/>
              </a:prstGeom>
              <a:blipFill>
                <a:blip r:embed="rId10"/>
                <a:stretch>
                  <a:fillRect t="-9756" b="-195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תיבת טקסט 1">
                <a:extLst>
                  <a:ext uri="{FF2B5EF4-FFF2-40B4-BE49-F238E27FC236}">
                    <a16:creationId xmlns:a16="http://schemas.microsoft.com/office/drawing/2014/main" id="{4F793BFC-4003-64D2-3E01-7789942818C9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43328" y="5602893"/>
                <a:ext cx="10206615" cy="4280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marL="285750" indent="-285750" algn="l" rtl="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en-US" sz="2000" b="0" i="1">
                                <a:latin typeface="Cambria Math" panose="02040503050406030204" pitchFamily="18" charset="0"/>
                              </a:rPr>
                              <m:t>𝑛𝑢𝑐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𝐹𝐷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inversely related to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𝑛𝑢𝑐𝐹𝐷</m:t>
                            </m:r>
                          </m:sub>
                        </m:sSub>
                      </m:e>
                    </m:d>
                  </m:oMath>
                </a14:m>
                <a:endPara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תיבת טקסט 1">
                <a:extLst>
                  <a:ext uri="{FF2B5EF4-FFF2-40B4-BE49-F238E27FC236}">
                    <a16:creationId xmlns:a16="http://schemas.microsoft.com/office/drawing/2014/main" id="{4F793BFC-4003-64D2-3E01-7789942818C9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328" y="5602893"/>
                <a:ext cx="10206615" cy="428066"/>
              </a:xfrm>
              <a:prstGeom prst="rect">
                <a:avLst/>
              </a:prstGeom>
              <a:blipFill>
                <a:blip r:embed="rId11"/>
                <a:stretch>
                  <a:fillRect l="-538" t="-7143" b="-18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טבלה 8">
                <a:extLst>
                  <a:ext uri="{FF2B5EF4-FFF2-40B4-BE49-F238E27FC236}">
                    <a16:creationId xmlns:a16="http://schemas.microsoft.com/office/drawing/2014/main" id="{69BD218D-4BC6-A751-C064-3F5A94D5BF9C}"/>
                  </a:ext>
                </a:extLst>
              </p:cNvPr>
              <p:cNvGraphicFramePr>
                <a:graphicFrameLocks noGrp="1" noDrilldown="1" noMove="1" noResize="1"/>
              </p:cNvGraphicFramePr>
              <p:nvPr/>
            </p:nvGraphicFramePr>
            <p:xfrm>
              <a:off x="-2786" y="6598920"/>
              <a:ext cx="4876800" cy="2590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25600">
                      <a:extLst>
                        <a:ext uri="{9D8B030D-6E8A-4147-A177-3AD203B41FA5}">
                          <a16:colId xmlns:a16="http://schemas.microsoft.com/office/drawing/2014/main" val="1124829290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val="1934288010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val="2500930041"/>
                        </a:ext>
                      </a:extLst>
                    </a:gridCol>
                  </a:tblGrid>
                  <a:tr h="2176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1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𝑛𝐹𝐷</m:t>
                              </m:r>
                            </m:oMath>
                          </a14:m>
                          <a:r>
                            <a:rPr lang="en-US" sz="11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FD neutron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1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11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𝑝𝐹𝐷</m:t>
                              </m:r>
                            </m:oMath>
                          </a14:m>
                          <a:r>
                            <a:rPr lang="en-US" sz="11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FD proton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1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11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𝑛𝑢𝑐𝐹𝐷</m:t>
                              </m:r>
                            </m:oMath>
                          </a14:m>
                          <a:r>
                            <a:rPr lang="en-US" sz="11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FD nucleon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4190969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טבלה 8">
                <a:extLst>
                  <a:ext uri="{FF2B5EF4-FFF2-40B4-BE49-F238E27FC236}">
                    <a16:creationId xmlns:a16="http://schemas.microsoft.com/office/drawing/2014/main" id="{69BD218D-4BC6-A751-C064-3F5A94D5BF9C}"/>
                  </a:ext>
                </a:extLst>
              </p:cNvPr>
              <p:cNvGraphicFramePr>
                <a:graphicFrameLocks noGrp="1" noDrilldown="1" noMove="1" noResize="1"/>
              </p:cNvGraphicFramePr>
              <p:nvPr>
                <p:extLst>
                  <p:ext uri="{D42A27DB-BD31-4B8C-83A1-F6EECF244321}">
                    <p14:modId xmlns:p14="http://schemas.microsoft.com/office/powerpoint/2010/main" val="2193483084"/>
                  </p:ext>
                </p:extLst>
              </p:nvPr>
            </p:nvGraphicFramePr>
            <p:xfrm>
              <a:off x="-2786" y="6598920"/>
              <a:ext cx="4876800" cy="2590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25600">
                      <a:extLst>
                        <a:ext uri="{9D8B030D-6E8A-4147-A177-3AD203B41FA5}">
                          <a16:colId xmlns:a16="http://schemas.microsoft.com/office/drawing/2014/main" val="1124829290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val="1934288010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val="2500930041"/>
                        </a:ext>
                      </a:extLst>
                    </a:gridCol>
                  </a:tblGrid>
                  <a:tr h="259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t="-2326" r="-200375" b="-16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100000" t="-2326" r="-100375" b="-16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200000" t="-2326" r="-375" b="-162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4190969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2740584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4"/>
          <p:cNvSpPr/>
          <p:nvPr/>
        </p:nvSpPr>
        <p:spPr>
          <a:xfrm>
            <a:off x="3235664" y="1701275"/>
            <a:ext cx="1103700" cy="209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23" name="Google Shape;223;p24"/>
          <p:cNvSpPr/>
          <p:nvPr/>
        </p:nvSpPr>
        <p:spPr>
          <a:xfrm>
            <a:off x="4572000" y="1863300"/>
            <a:ext cx="397800" cy="296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24" name="Google Shape;224;p24"/>
          <p:cNvSpPr/>
          <p:nvPr/>
        </p:nvSpPr>
        <p:spPr>
          <a:xfrm>
            <a:off x="6783375" y="1863300"/>
            <a:ext cx="397800" cy="209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25" name="Google Shape;225;p24"/>
          <p:cNvSpPr/>
          <p:nvPr/>
        </p:nvSpPr>
        <p:spPr>
          <a:xfrm>
            <a:off x="9205725" y="1863300"/>
            <a:ext cx="397800" cy="296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26" name="Google Shape;226;p24"/>
          <p:cNvSpPr/>
          <p:nvPr/>
        </p:nvSpPr>
        <p:spPr>
          <a:xfrm>
            <a:off x="6749500" y="3557050"/>
            <a:ext cx="397800" cy="296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27" name="Google Shape;227;p24"/>
          <p:cNvSpPr/>
          <p:nvPr/>
        </p:nvSpPr>
        <p:spPr>
          <a:xfrm>
            <a:off x="9194650" y="3557050"/>
            <a:ext cx="397800" cy="296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30" name="Google Shape;230;p24"/>
          <p:cNvSpPr/>
          <p:nvPr/>
        </p:nvSpPr>
        <p:spPr>
          <a:xfrm>
            <a:off x="9593100" y="5285775"/>
            <a:ext cx="157200" cy="534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D6A991DA-0F3B-1854-9B2A-EE7A46BDCEF1}"/>
              </a:ext>
            </a:extLst>
          </p:cNvPr>
          <p:cNvSpPr txBox="1">
            <a:spLocks/>
          </p:cNvSpPr>
          <p:nvPr/>
        </p:nvSpPr>
        <p:spPr>
          <a:xfrm>
            <a:off x="1981200" y="1339259"/>
            <a:ext cx="8686800" cy="42787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defTabSz="457200" rtl="0" eaLnBrk="1" fontAlgn="base" hangingPunct="1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lvl="1" algn="ctr" defTabSz="457200" rtl="0" eaLnBrk="1" fontAlgn="base" hangingPunct="1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lvl="2" algn="ctr" defTabSz="457200" rtl="0" eaLnBrk="1" fontAlgn="base" hangingPunct="1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lvl="3" algn="ctr" defTabSz="457200" rtl="0" eaLnBrk="1" fontAlgn="base" hangingPunct="1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lvl="4" algn="ctr" defTabSz="457200" rtl="0" eaLnBrk="1" fontAlgn="base" hangingPunct="1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lvl="5" algn="ctr" defTabSz="457200" rtl="0" eaLnBrk="1" fontAlgn="base" hangingPunct="1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lvl="6" algn="ctr" defTabSz="457200" rtl="0" eaLnBrk="1" fontAlgn="base" hangingPunct="1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lvl="7" algn="ctr" defTabSz="457200" rtl="0" eaLnBrk="1" fontAlgn="base" hangingPunct="1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lvl="8" algn="ctr" defTabSz="457200" rtl="0" eaLnBrk="1" fontAlgn="base" hangingPunct="1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400" dirty="0">
                <a:solidFill>
                  <a:srgbClr val="0070C0"/>
                </a:solidFill>
                <a:latin typeface="Canela Text" pitchFamily="2" charset="0"/>
                <a:ea typeface="+mj-ea"/>
                <a:cs typeface="Times New Roman" panose="02020603050405020304" pitchFamily="18" charset="0"/>
              </a:rPr>
              <a:t>New Results – Nuclear Transparency</a:t>
            </a:r>
            <a:endParaRPr lang="en-US" sz="4400" dirty="0">
              <a:latin typeface="Candara" panose="020E0502030303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48BB4F-9626-4FF6-7787-A19C4AC7A981}"/>
              </a:ext>
            </a:extLst>
          </p:cNvPr>
          <p:cNvSpPr txBox="1"/>
          <p:nvPr/>
        </p:nvSpPr>
        <p:spPr>
          <a:xfrm>
            <a:off x="1023071" y="2587554"/>
            <a:ext cx="357675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nela Text" pitchFamily="2" charset="0"/>
              </a:rPr>
              <a:t>Take advantage of lepton-hadron correlations in QEL scattering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nela Text" pitchFamily="2" charset="0"/>
              </a:rPr>
              <a:t>Slice data in </a:t>
            </a:r>
            <a:r>
              <a:rPr lang="en-US" sz="2400" dirty="0" err="1">
                <a:solidFill>
                  <a:srgbClr val="000000"/>
                </a:solidFill>
                <a:latin typeface="Canela Text" pitchFamily="2" charset="0"/>
              </a:rPr>
              <a:t>θ</a:t>
            </a:r>
            <a:r>
              <a:rPr lang="en-US" sz="2400" baseline="-25000" dirty="0" err="1">
                <a:solidFill>
                  <a:srgbClr val="000000"/>
                </a:solidFill>
                <a:latin typeface="Canela Text" pitchFamily="2" charset="0"/>
              </a:rPr>
              <a:t>e</a:t>
            </a:r>
            <a:r>
              <a:rPr lang="en-US" sz="2400" dirty="0">
                <a:solidFill>
                  <a:srgbClr val="000000"/>
                </a:solidFill>
                <a:latin typeface="Canela Text" pitchFamily="2" charset="0"/>
              </a:rPr>
              <a:t> to pick out regions of Pp</a:t>
            </a:r>
          </a:p>
          <a:p>
            <a:endParaRPr lang="en-US" sz="2400" dirty="0">
              <a:latin typeface="Canela Text" pitchFamily="2" charset="0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0117D40-35BC-7384-ADFF-93076548B42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56</a:t>
            </a:fld>
            <a:endParaRPr lang="e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3CA32C-B021-04AA-C9D2-E6A0357E2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2463" y="1791104"/>
            <a:ext cx="6156960" cy="45652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463EB20-38A4-726A-6069-06CB58B90CE5}"/>
              </a:ext>
            </a:extLst>
          </p:cNvPr>
          <p:cNvSpPr txBox="1"/>
          <p:nvPr/>
        </p:nvSpPr>
        <p:spPr>
          <a:xfrm>
            <a:off x="7264252" y="1601805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effectLst/>
                <a:latin typeface="Canela Text" pitchFamily="2" charset="0"/>
              </a:rPr>
              <a:t>C @ 2.261 GeV</a:t>
            </a:r>
          </a:p>
        </p:txBody>
      </p:sp>
    </p:spTree>
    <p:extLst>
      <p:ext uri="{BB962C8B-B14F-4D97-AF65-F5344CB8AC3E}">
        <p14:creationId xmlns:p14="http://schemas.microsoft.com/office/powerpoint/2010/main" val="28751831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4"/>
          <p:cNvSpPr/>
          <p:nvPr/>
        </p:nvSpPr>
        <p:spPr>
          <a:xfrm>
            <a:off x="3235664" y="1701275"/>
            <a:ext cx="1103700" cy="209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23" name="Google Shape;223;p24"/>
          <p:cNvSpPr/>
          <p:nvPr/>
        </p:nvSpPr>
        <p:spPr>
          <a:xfrm>
            <a:off x="4572000" y="1863300"/>
            <a:ext cx="397800" cy="296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24" name="Google Shape;224;p24"/>
          <p:cNvSpPr/>
          <p:nvPr/>
        </p:nvSpPr>
        <p:spPr>
          <a:xfrm>
            <a:off x="6783375" y="1863300"/>
            <a:ext cx="397800" cy="209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25" name="Google Shape;225;p24"/>
          <p:cNvSpPr/>
          <p:nvPr/>
        </p:nvSpPr>
        <p:spPr>
          <a:xfrm>
            <a:off x="9205725" y="1863300"/>
            <a:ext cx="397800" cy="296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26" name="Google Shape;226;p24"/>
          <p:cNvSpPr/>
          <p:nvPr/>
        </p:nvSpPr>
        <p:spPr>
          <a:xfrm>
            <a:off x="6749500" y="3557050"/>
            <a:ext cx="397800" cy="296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27" name="Google Shape;227;p24"/>
          <p:cNvSpPr/>
          <p:nvPr/>
        </p:nvSpPr>
        <p:spPr>
          <a:xfrm>
            <a:off x="9194650" y="3557050"/>
            <a:ext cx="397800" cy="296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30" name="Google Shape;230;p24"/>
          <p:cNvSpPr/>
          <p:nvPr/>
        </p:nvSpPr>
        <p:spPr>
          <a:xfrm>
            <a:off x="9593100" y="5285775"/>
            <a:ext cx="157200" cy="534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D6A991DA-0F3B-1854-9B2A-EE7A46BDCEF1}"/>
              </a:ext>
            </a:extLst>
          </p:cNvPr>
          <p:cNvSpPr txBox="1">
            <a:spLocks/>
          </p:cNvSpPr>
          <p:nvPr/>
        </p:nvSpPr>
        <p:spPr>
          <a:xfrm>
            <a:off x="1981200" y="1339259"/>
            <a:ext cx="8686800" cy="42787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defTabSz="457200" rtl="0" eaLnBrk="1" fontAlgn="base" hangingPunct="1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lvl="1" algn="ctr" defTabSz="457200" rtl="0" eaLnBrk="1" fontAlgn="base" hangingPunct="1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lvl="2" algn="ctr" defTabSz="457200" rtl="0" eaLnBrk="1" fontAlgn="base" hangingPunct="1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lvl="3" algn="ctr" defTabSz="457200" rtl="0" eaLnBrk="1" fontAlgn="base" hangingPunct="1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lvl="4" algn="ctr" defTabSz="457200" rtl="0" eaLnBrk="1" fontAlgn="base" hangingPunct="1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lvl="5" algn="ctr" defTabSz="457200" rtl="0" eaLnBrk="1" fontAlgn="base" hangingPunct="1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lvl="6" algn="ctr" defTabSz="457200" rtl="0" eaLnBrk="1" fontAlgn="base" hangingPunct="1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lvl="7" algn="ctr" defTabSz="457200" rtl="0" eaLnBrk="1" fontAlgn="base" hangingPunct="1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lvl="8" algn="ctr" defTabSz="457200" rtl="0" eaLnBrk="1" fontAlgn="base" hangingPunct="1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400" dirty="0">
                <a:solidFill>
                  <a:srgbClr val="0070C0"/>
                </a:solidFill>
                <a:latin typeface="Canela Text" pitchFamily="2" charset="0"/>
                <a:ea typeface="+mj-ea"/>
                <a:cs typeface="Times New Roman" panose="02020603050405020304" pitchFamily="18" charset="0"/>
              </a:rPr>
              <a:t>New Results – Nuclear Transparency</a:t>
            </a:r>
            <a:endParaRPr lang="en-US" sz="4400" dirty="0">
              <a:latin typeface="Candara" panose="020E0502030303020204" pitchFamily="34" charset="0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0117D40-35BC-7384-ADFF-93076548B42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57</a:t>
            </a:fld>
            <a:endParaRPr lang="e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63EB20-38A4-726A-6069-06CB58B90CE5}"/>
              </a:ext>
            </a:extLst>
          </p:cNvPr>
          <p:cNvSpPr txBox="1"/>
          <p:nvPr/>
        </p:nvSpPr>
        <p:spPr>
          <a:xfrm>
            <a:off x="2360626" y="1907254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effectLst/>
                <a:latin typeface="Canela Text" pitchFamily="2" charset="0"/>
              </a:rPr>
              <a:t>C @ 2.261 GeV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23DF43-E3F7-CBC0-37FC-04118327B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601" y="2419329"/>
            <a:ext cx="4152900" cy="3835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B01D77-554A-17A1-6666-606BC4DF7D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2045" y="2463001"/>
            <a:ext cx="4292600" cy="3759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C7D5D4-9F81-95B3-2C71-C3F5AC41C24D}"/>
              </a:ext>
            </a:extLst>
          </p:cNvPr>
          <p:cNvSpPr txBox="1"/>
          <p:nvPr/>
        </p:nvSpPr>
        <p:spPr>
          <a:xfrm>
            <a:off x="7620000" y="1813638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effectLst/>
                <a:latin typeface="Canela Text" pitchFamily="2" charset="0"/>
              </a:rPr>
              <a:t>C @ 4.4261 GeV</a:t>
            </a:r>
          </a:p>
        </p:txBody>
      </p:sp>
    </p:spTree>
    <p:extLst>
      <p:ext uri="{BB962C8B-B14F-4D97-AF65-F5344CB8AC3E}">
        <p14:creationId xmlns:p14="http://schemas.microsoft.com/office/powerpoint/2010/main" val="13360565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4"/>
          <p:cNvSpPr/>
          <p:nvPr/>
        </p:nvSpPr>
        <p:spPr>
          <a:xfrm>
            <a:off x="3235664" y="1701275"/>
            <a:ext cx="1103700" cy="209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23" name="Google Shape;223;p24"/>
          <p:cNvSpPr/>
          <p:nvPr/>
        </p:nvSpPr>
        <p:spPr>
          <a:xfrm>
            <a:off x="4572000" y="1863300"/>
            <a:ext cx="397800" cy="296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24" name="Google Shape;224;p24"/>
          <p:cNvSpPr/>
          <p:nvPr/>
        </p:nvSpPr>
        <p:spPr>
          <a:xfrm>
            <a:off x="6783375" y="1863300"/>
            <a:ext cx="397800" cy="209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25" name="Google Shape;225;p24"/>
          <p:cNvSpPr/>
          <p:nvPr/>
        </p:nvSpPr>
        <p:spPr>
          <a:xfrm>
            <a:off x="9205725" y="1863300"/>
            <a:ext cx="397800" cy="296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26" name="Google Shape;226;p24"/>
          <p:cNvSpPr/>
          <p:nvPr/>
        </p:nvSpPr>
        <p:spPr>
          <a:xfrm>
            <a:off x="6749500" y="3557050"/>
            <a:ext cx="397800" cy="296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27" name="Google Shape;227;p24"/>
          <p:cNvSpPr/>
          <p:nvPr/>
        </p:nvSpPr>
        <p:spPr>
          <a:xfrm>
            <a:off x="9194650" y="3557050"/>
            <a:ext cx="397800" cy="296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30" name="Google Shape;230;p24"/>
          <p:cNvSpPr/>
          <p:nvPr/>
        </p:nvSpPr>
        <p:spPr>
          <a:xfrm>
            <a:off x="9593100" y="5285775"/>
            <a:ext cx="157200" cy="534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D6A991DA-0F3B-1854-9B2A-EE7A46BDCEF1}"/>
              </a:ext>
            </a:extLst>
          </p:cNvPr>
          <p:cNvSpPr txBox="1">
            <a:spLocks/>
          </p:cNvSpPr>
          <p:nvPr/>
        </p:nvSpPr>
        <p:spPr>
          <a:xfrm>
            <a:off x="1981200" y="1339259"/>
            <a:ext cx="8686800" cy="42787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defTabSz="457200" rtl="0" eaLnBrk="1" fontAlgn="base" hangingPunct="1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lvl="1" algn="ctr" defTabSz="457200" rtl="0" eaLnBrk="1" fontAlgn="base" hangingPunct="1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lvl="2" algn="ctr" defTabSz="457200" rtl="0" eaLnBrk="1" fontAlgn="base" hangingPunct="1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lvl="3" algn="ctr" defTabSz="457200" rtl="0" eaLnBrk="1" fontAlgn="base" hangingPunct="1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lvl="4" algn="ctr" defTabSz="457200" rtl="0" eaLnBrk="1" fontAlgn="base" hangingPunct="1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lvl="5" algn="ctr" defTabSz="457200" rtl="0" eaLnBrk="1" fontAlgn="base" hangingPunct="1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lvl="6" algn="ctr" defTabSz="457200" rtl="0" eaLnBrk="1" fontAlgn="base" hangingPunct="1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lvl="7" algn="ctr" defTabSz="457200" rtl="0" eaLnBrk="1" fontAlgn="base" hangingPunct="1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lvl="8" algn="ctr" defTabSz="457200" rtl="0" eaLnBrk="1" fontAlgn="base" hangingPunct="1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400" dirty="0">
                <a:solidFill>
                  <a:srgbClr val="0070C0"/>
                </a:solidFill>
                <a:latin typeface="Canela Text" pitchFamily="2" charset="0"/>
                <a:ea typeface="+mj-ea"/>
                <a:cs typeface="Times New Roman" panose="02020603050405020304" pitchFamily="18" charset="0"/>
              </a:rPr>
              <a:t>New Results – Nuclear Transparency</a:t>
            </a:r>
            <a:endParaRPr lang="en-US" sz="4400" dirty="0">
              <a:latin typeface="Candara" panose="020E0502030303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48BB4F-9626-4FF6-7787-A19C4AC7A981}"/>
              </a:ext>
            </a:extLst>
          </p:cNvPr>
          <p:cNvSpPr txBox="1"/>
          <p:nvPr/>
        </p:nvSpPr>
        <p:spPr>
          <a:xfrm>
            <a:off x="995244" y="1910675"/>
            <a:ext cx="357675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nela Text" pitchFamily="2" charset="0"/>
              </a:rPr>
              <a:t>Take advantage of lepton-hadron correlations in QEL scattering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nela Text" pitchFamily="2" charset="0"/>
              </a:rPr>
              <a:t>Slice data in </a:t>
            </a:r>
            <a:r>
              <a:rPr lang="en-US" sz="2400" dirty="0" err="1">
                <a:solidFill>
                  <a:srgbClr val="000000"/>
                </a:solidFill>
                <a:latin typeface="Canela Text" pitchFamily="2" charset="0"/>
              </a:rPr>
              <a:t>θ</a:t>
            </a:r>
            <a:r>
              <a:rPr lang="en-US" sz="2400" baseline="-25000" dirty="0" err="1">
                <a:solidFill>
                  <a:srgbClr val="000000"/>
                </a:solidFill>
                <a:latin typeface="Canela Text" pitchFamily="2" charset="0"/>
              </a:rPr>
              <a:t>e</a:t>
            </a:r>
            <a:r>
              <a:rPr lang="en-US" sz="2400" dirty="0">
                <a:solidFill>
                  <a:srgbClr val="000000"/>
                </a:solidFill>
                <a:latin typeface="Canela Text" pitchFamily="2" charset="0"/>
              </a:rPr>
              <a:t> to pick out regions of Pp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Canela Text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nela Text" pitchFamily="2" charset="0"/>
              </a:rPr>
              <a:t>Cut on </a:t>
            </a:r>
            <a:r>
              <a:rPr lang="en-US" sz="2400" dirty="0" err="1">
                <a:solidFill>
                  <a:srgbClr val="000000"/>
                </a:solidFill>
                <a:latin typeface="Canela Text" pitchFamily="2" charset="0"/>
              </a:rPr>
              <a:t>ω</a:t>
            </a:r>
            <a:r>
              <a:rPr lang="en-US" sz="2400" dirty="0">
                <a:solidFill>
                  <a:srgbClr val="000000"/>
                </a:solidFill>
                <a:latin typeface="Canela Text" pitchFamily="2" charset="0"/>
              </a:rPr>
              <a:t> to pick QE dominated regions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Canela Text" pitchFamily="2" charset="0"/>
            </a:endParaRPr>
          </a:p>
          <a:p>
            <a:endParaRPr lang="en-US" sz="2400" dirty="0">
              <a:latin typeface="Canela Text" pitchFamily="2" charset="0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0117D40-35BC-7384-ADFF-93076548B42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58</a:t>
            </a:fld>
            <a:endParaRPr lang="e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C79CB3-0CA0-3E63-83F7-D4619136FF7B}"/>
              </a:ext>
            </a:extLst>
          </p:cNvPr>
          <p:cNvSpPr txBox="1"/>
          <p:nvPr/>
        </p:nvSpPr>
        <p:spPr>
          <a:xfrm>
            <a:off x="7258334" y="1605986"/>
            <a:ext cx="24754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Canela Text" pitchFamily="2" charset="0"/>
              </a:rPr>
              <a:t>2.261 e-</a:t>
            </a:r>
            <a:r>
              <a:rPr lang="en-US" sz="1600" baseline="30000" dirty="0">
                <a:solidFill>
                  <a:srgbClr val="000000"/>
                </a:solidFill>
                <a:latin typeface="Canela Text" pitchFamily="2" charset="0"/>
              </a:rPr>
              <a:t>12</a:t>
            </a:r>
            <a:r>
              <a:rPr lang="en-US" sz="1600" dirty="0">
                <a:solidFill>
                  <a:srgbClr val="000000"/>
                </a:solidFill>
                <a:latin typeface="Canela Text" pitchFamily="2" charset="0"/>
              </a:rPr>
              <a:t>C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  <a:latin typeface="Canela Text" pitchFamily="2" charset="0"/>
              </a:rPr>
              <a:t> 37 deg &lt; </a:t>
            </a:r>
            <a:r>
              <a:rPr lang="en-US" sz="1600" dirty="0" err="1">
                <a:solidFill>
                  <a:srgbClr val="000000"/>
                </a:solidFill>
                <a:latin typeface="Canela Text" pitchFamily="2" charset="0"/>
              </a:rPr>
              <a:t>θ</a:t>
            </a:r>
            <a:r>
              <a:rPr lang="en-US" sz="1600" baseline="-25000" dirty="0" err="1">
                <a:solidFill>
                  <a:srgbClr val="000000"/>
                </a:solidFill>
                <a:latin typeface="Canela Text" pitchFamily="2" charset="0"/>
              </a:rPr>
              <a:t>e</a:t>
            </a:r>
            <a:r>
              <a:rPr lang="en-US" sz="1600" baseline="-25000" dirty="0">
                <a:solidFill>
                  <a:srgbClr val="000000"/>
                </a:solidFill>
                <a:latin typeface="Canela Text" pitchFamily="2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anela Text" pitchFamily="2" charset="0"/>
              </a:rPr>
              <a:t>&lt; 40 deg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C64C33-6CC7-898A-208B-AB772F023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935" y="2176763"/>
            <a:ext cx="3987800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7231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4"/>
          <p:cNvSpPr/>
          <p:nvPr/>
        </p:nvSpPr>
        <p:spPr>
          <a:xfrm>
            <a:off x="3235664" y="1701275"/>
            <a:ext cx="1103700" cy="209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23" name="Google Shape;223;p24"/>
          <p:cNvSpPr/>
          <p:nvPr/>
        </p:nvSpPr>
        <p:spPr>
          <a:xfrm>
            <a:off x="4572000" y="1863300"/>
            <a:ext cx="397800" cy="296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24" name="Google Shape;224;p24"/>
          <p:cNvSpPr/>
          <p:nvPr/>
        </p:nvSpPr>
        <p:spPr>
          <a:xfrm>
            <a:off x="6783375" y="1863300"/>
            <a:ext cx="397800" cy="209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25" name="Google Shape;225;p24"/>
          <p:cNvSpPr/>
          <p:nvPr/>
        </p:nvSpPr>
        <p:spPr>
          <a:xfrm>
            <a:off x="9205725" y="1863300"/>
            <a:ext cx="397800" cy="296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26" name="Google Shape;226;p24"/>
          <p:cNvSpPr/>
          <p:nvPr/>
        </p:nvSpPr>
        <p:spPr>
          <a:xfrm>
            <a:off x="6749500" y="3557050"/>
            <a:ext cx="397800" cy="296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27" name="Google Shape;227;p24"/>
          <p:cNvSpPr/>
          <p:nvPr/>
        </p:nvSpPr>
        <p:spPr>
          <a:xfrm>
            <a:off x="9194650" y="3557050"/>
            <a:ext cx="397800" cy="296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30" name="Google Shape;230;p24"/>
          <p:cNvSpPr/>
          <p:nvPr/>
        </p:nvSpPr>
        <p:spPr>
          <a:xfrm>
            <a:off x="9593100" y="5285775"/>
            <a:ext cx="157200" cy="534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D6A991DA-0F3B-1854-9B2A-EE7A46BDCEF1}"/>
              </a:ext>
            </a:extLst>
          </p:cNvPr>
          <p:cNvSpPr txBox="1">
            <a:spLocks/>
          </p:cNvSpPr>
          <p:nvPr/>
        </p:nvSpPr>
        <p:spPr>
          <a:xfrm>
            <a:off x="1981200" y="1339259"/>
            <a:ext cx="8686800" cy="42787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defTabSz="457200" rtl="0" eaLnBrk="1" fontAlgn="base" hangingPunct="1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lvl="1" algn="ctr" defTabSz="457200" rtl="0" eaLnBrk="1" fontAlgn="base" hangingPunct="1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lvl="2" algn="ctr" defTabSz="457200" rtl="0" eaLnBrk="1" fontAlgn="base" hangingPunct="1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lvl="3" algn="ctr" defTabSz="457200" rtl="0" eaLnBrk="1" fontAlgn="base" hangingPunct="1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lvl="4" algn="ctr" defTabSz="457200" rtl="0" eaLnBrk="1" fontAlgn="base" hangingPunct="1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lvl="5" algn="ctr" defTabSz="457200" rtl="0" eaLnBrk="1" fontAlgn="base" hangingPunct="1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lvl="6" algn="ctr" defTabSz="457200" rtl="0" eaLnBrk="1" fontAlgn="base" hangingPunct="1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lvl="7" algn="ctr" defTabSz="457200" rtl="0" eaLnBrk="1" fontAlgn="base" hangingPunct="1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lvl="8" algn="ctr" defTabSz="457200" rtl="0" eaLnBrk="1" fontAlgn="base" hangingPunct="1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400" dirty="0">
                <a:solidFill>
                  <a:srgbClr val="0070C0"/>
                </a:solidFill>
                <a:latin typeface="Canela Text" pitchFamily="2" charset="0"/>
                <a:ea typeface="+mj-ea"/>
                <a:cs typeface="Times New Roman" panose="02020603050405020304" pitchFamily="18" charset="0"/>
              </a:rPr>
              <a:t>New Results – Nuclear Transparency</a:t>
            </a:r>
            <a:endParaRPr lang="en-US" sz="4400" dirty="0">
              <a:latin typeface="Candara" panose="020E0502030303020204" pitchFamily="34" charset="0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0117D40-35BC-7384-ADFF-93076548B42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59</a:t>
            </a:fld>
            <a:endParaRPr lang="e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049C14-E717-EE3D-4B4A-ACD5C5331F3B}"/>
              </a:ext>
            </a:extLst>
          </p:cNvPr>
          <p:cNvSpPr txBox="1"/>
          <p:nvPr/>
        </p:nvSpPr>
        <p:spPr>
          <a:xfrm>
            <a:off x="1452972" y="1863300"/>
            <a:ext cx="90727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Canela Text" pitchFamily="2" charset="0"/>
              </a:rPr>
              <a:t>(</a:t>
            </a:r>
            <a:r>
              <a:rPr lang="en-US" sz="2800" dirty="0" err="1">
                <a:solidFill>
                  <a:srgbClr val="000000"/>
                </a:solidFill>
                <a:latin typeface="Canela Text" pitchFamily="2" charset="0"/>
              </a:rPr>
              <a:t>e,e’p</a:t>
            </a:r>
            <a:r>
              <a:rPr lang="en-US" sz="2800" dirty="0">
                <a:solidFill>
                  <a:srgbClr val="000000"/>
                </a:solidFill>
                <a:latin typeface="Canela Text" pitchFamily="2" charset="0"/>
              </a:rPr>
              <a:t>) is a subset of (</a:t>
            </a:r>
            <a:r>
              <a:rPr lang="en-US" sz="2800" dirty="0" err="1">
                <a:solidFill>
                  <a:srgbClr val="000000"/>
                </a:solidFill>
                <a:latin typeface="Canela Text" pitchFamily="2" charset="0"/>
              </a:rPr>
              <a:t>e,e</a:t>
            </a:r>
            <a:r>
              <a:rPr lang="en-US" sz="2800" dirty="0">
                <a:solidFill>
                  <a:srgbClr val="000000"/>
                </a:solidFill>
                <a:latin typeface="Canela Text" pitchFamily="2" charset="0"/>
              </a:rPr>
              <a:t>’) cut on </a:t>
            </a:r>
            <a:r>
              <a:rPr lang="el-GR" sz="2800" dirty="0">
                <a:solidFill>
                  <a:srgbClr val="000000"/>
                </a:solidFill>
                <a:latin typeface="Candara" panose="020E0502030303020204" pitchFamily="34" charset="0"/>
              </a:rPr>
              <a:t>θ</a:t>
            </a:r>
            <a:r>
              <a:rPr lang="en-US" sz="2800" baseline="-25000" dirty="0" err="1">
                <a:solidFill>
                  <a:srgbClr val="000000"/>
                </a:solidFill>
                <a:latin typeface="Canela Text" pitchFamily="2" charset="0"/>
              </a:rPr>
              <a:t>pq</a:t>
            </a:r>
            <a:r>
              <a:rPr lang="en-US" sz="2800" baseline="-25000" dirty="0">
                <a:solidFill>
                  <a:srgbClr val="000000"/>
                </a:solidFill>
                <a:latin typeface="Canela Text" pitchFamily="2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Canela Text" pitchFamily="2" charset="0"/>
              </a:rPr>
              <a:t>and </a:t>
            </a:r>
            <a:r>
              <a:rPr lang="en-US" sz="2800" b="1" dirty="0">
                <a:solidFill>
                  <a:srgbClr val="000000"/>
                </a:solidFill>
                <a:latin typeface="Canela Text" pitchFamily="2" charset="0"/>
              </a:rPr>
              <a:t>P</a:t>
            </a:r>
            <a:r>
              <a:rPr lang="en-US" sz="2800" baseline="-25000" dirty="0">
                <a:solidFill>
                  <a:srgbClr val="000000"/>
                </a:solidFill>
                <a:latin typeface="Canela Text" pitchFamily="2" charset="0"/>
              </a:rPr>
              <a:t>p</a:t>
            </a:r>
            <a:r>
              <a:rPr lang="en-US" sz="2800" dirty="0">
                <a:solidFill>
                  <a:srgbClr val="000000"/>
                </a:solidFill>
                <a:latin typeface="Canela Text" pitchFamily="2" charset="0"/>
              </a:rPr>
              <a:t> to isolate QE and minimal FSI regions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0000"/>
              </a:solidFill>
              <a:latin typeface="Canela Text" pitchFamily="2" charset="0"/>
            </a:endParaRPr>
          </a:p>
        </p:txBody>
      </p:sp>
      <p:pic>
        <p:nvPicPr>
          <p:cNvPr id="4" name="Picture 3" descr="A graph of events and numbers&#10;&#10;Description automatically generated">
            <a:extLst>
              <a:ext uri="{FF2B5EF4-FFF2-40B4-BE49-F238E27FC236}">
                <a16:creationId xmlns:a16="http://schemas.microsoft.com/office/drawing/2014/main" id="{54186628-A2AA-2AE9-46F0-D360112C6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6240" y="2892186"/>
            <a:ext cx="3962399" cy="3790514"/>
          </a:xfrm>
          <a:prstGeom prst="rect">
            <a:avLst/>
          </a:prstGeom>
        </p:spPr>
      </p:pic>
      <p:pic>
        <p:nvPicPr>
          <p:cNvPr id="5" name="Picture 4" descr="A graph of events with numbers and a red line&#10;&#10;Description automatically generated">
            <a:extLst>
              <a:ext uri="{FF2B5EF4-FFF2-40B4-BE49-F238E27FC236}">
                <a16:creationId xmlns:a16="http://schemas.microsoft.com/office/drawing/2014/main" id="{09DEC3D9-D4A1-4F1D-F829-127DA50649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6078" y="2805425"/>
            <a:ext cx="4681601" cy="40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866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58607-CA21-63C6-61B6-827A65F74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397"/>
            <a:ext cx="3832118" cy="2729293"/>
          </a:xfrm>
        </p:spPr>
        <p:txBody>
          <a:bodyPr>
            <a:normAutofit/>
          </a:bodyPr>
          <a:lstStyle/>
          <a:p>
            <a:r>
              <a:rPr lang="en-GB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Hadron production with CLAS</a:t>
            </a:r>
            <a:endParaRPr lang="en-GB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4C0FDF-D75F-CCBC-C880-E8C91B618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E384-2D2E-5247-BB5F-BCE4946B05CF}" type="slidenum">
              <a:rPr lang="en-GB" smtClean="0"/>
              <a:t>6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444DB0-556A-F555-3CE6-0398D16C20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151"/>
          <a:stretch/>
        </p:blipFill>
        <p:spPr>
          <a:xfrm>
            <a:off x="4363120" y="491856"/>
            <a:ext cx="2990577" cy="2355250"/>
          </a:xfrm>
          <a:prstGeom prst="rect">
            <a:avLst/>
          </a:prstGeom>
        </p:spPr>
      </p:pic>
      <p:pic>
        <p:nvPicPr>
          <p:cNvPr id="6" name="תמונה 9">
            <a:extLst>
              <a:ext uri="{FF2B5EF4-FFF2-40B4-BE49-F238E27FC236}">
                <a16:creationId xmlns:a16="http://schemas.microsoft.com/office/drawing/2014/main" id="{D0CD9750-8178-17AF-00F2-EE11EBF4C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1683" y="491856"/>
            <a:ext cx="3664131" cy="214947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9CF782DB-0013-32D2-A8B8-4E918A1FB2C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98297596"/>
                  </p:ext>
                </p:extLst>
              </p:nvPr>
            </p:nvGraphicFramePr>
            <p:xfrm>
              <a:off x="758536" y="2782690"/>
              <a:ext cx="10674927" cy="3729356"/>
            </p:xfrm>
            <a:graphic>
              <a:graphicData uri="http://schemas.openxmlformats.org/drawingml/2006/table">
                <a:tbl>
                  <a:tblPr firstRow="1" bandRow="1">
                    <a:tableStyleId>{72833802-FEF1-4C79-8D5D-14CF1EAF98D9}</a:tableStyleId>
                  </a:tblPr>
                  <a:tblGrid>
                    <a:gridCol w="3558309">
                      <a:extLst>
                        <a:ext uri="{9D8B030D-6E8A-4147-A177-3AD203B41FA5}">
                          <a16:colId xmlns:a16="http://schemas.microsoft.com/office/drawing/2014/main" val="3465193723"/>
                        </a:ext>
                      </a:extLst>
                    </a:gridCol>
                    <a:gridCol w="3558309">
                      <a:extLst>
                        <a:ext uri="{9D8B030D-6E8A-4147-A177-3AD203B41FA5}">
                          <a16:colId xmlns:a16="http://schemas.microsoft.com/office/drawing/2014/main" val="1021819740"/>
                        </a:ext>
                      </a:extLst>
                    </a:gridCol>
                    <a:gridCol w="3558309">
                      <a:extLst>
                        <a:ext uri="{9D8B030D-6E8A-4147-A177-3AD203B41FA5}">
                          <a16:colId xmlns:a16="http://schemas.microsoft.com/office/drawing/2014/main" val="588411544"/>
                        </a:ext>
                      </a:extLst>
                    </a:gridCol>
                  </a:tblGrid>
                  <a:tr h="356096">
                    <a:tc>
                      <a:txBody>
                        <a:bodyPr/>
                        <a:lstStyle/>
                        <a:p>
                          <a:pPr algn="ctr"/>
                          <a:endParaRPr lang="en-GB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miter lim="800000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miter lim="800000"/>
                        </a:lnT>
                        <a:lnB w="1270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70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nela Text" pitchFamily="2" charset="0"/>
                            </a:rPr>
                            <a:t>CLAS6</a:t>
                          </a: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miter lim="800000"/>
                        </a:lnT>
                        <a:lnB w="1270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70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nela Text" pitchFamily="2" charset="0"/>
                            </a:rPr>
                            <a:t>CLAS12 </a:t>
                          </a:r>
                        </a:p>
                      </a:txBody>
                      <a:tcPr>
                        <a:lnL>
                          <a:noFill/>
                        </a:lnL>
                        <a:lnR w="12700" cap="flat" cmpd="sng" algn="ctr">
                          <a:noFill/>
                          <a:prstDash val="solid"/>
                          <a:miter lim="800000"/>
                        </a:lnR>
                        <a:lnT w="12700" cap="flat" cmpd="sng" algn="ctr">
                          <a:noFill/>
                          <a:prstDash val="solid"/>
                          <a:miter lim="800000"/>
                        </a:lnT>
                        <a:lnB w="1270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70C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52297882"/>
                      </a:ext>
                    </a:extLst>
                  </a:tr>
                  <a:tr h="3560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Run years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miter lim="800000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miter lim="800000"/>
                        </a:lnT>
                        <a:lnB w="1270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b="0" i="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Canela Text" pitchFamily="2" charset="0"/>
                              <a:ea typeface="+mn-ea"/>
                              <a:cs typeface="+mn-cs"/>
                            </a:rPr>
                            <a:t>e2a, 1996-2013</a:t>
                          </a:r>
                          <a:endParaRPr lang="en-GB" dirty="0">
                            <a:latin typeface="Canela Text" pitchFamily="2" charset="0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miter lim="800000"/>
                        </a:lnT>
                        <a:lnB w="1270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nela Text" pitchFamily="2" charset="0"/>
                            </a:rPr>
                            <a:t>RGM, 2017</a:t>
                          </a:r>
                          <a:r>
                            <a:rPr lang="en-GB" dirty="0">
                              <a:solidFill>
                                <a:srgbClr val="FF0000"/>
                              </a:solidFill>
                              <a:latin typeface="Canela Text" pitchFamily="2" charset="0"/>
                            </a:rPr>
                            <a:t> </a:t>
                          </a:r>
                          <a:r>
                            <a:rPr lang="en-GB" dirty="0">
                              <a:latin typeface="Canela Text" pitchFamily="2" charset="0"/>
                            </a:rPr>
                            <a:t>- ?</a:t>
                          </a:r>
                        </a:p>
                      </a:txBody>
                      <a:tcPr>
                        <a:lnL>
                          <a:noFill/>
                        </a:lnL>
                        <a:lnR w="12700" cap="flat" cmpd="sng" algn="ctr">
                          <a:noFill/>
                          <a:prstDash val="solid"/>
                          <a:miter lim="800000"/>
                        </a:lnR>
                        <a:lnT w="12700" cap="flat" cmpd="sng" algn="ctr">
                          <a:noFill/>
                          <a:prstDash val="solid"/>
                          <a:miter lim="800000"/>
                        </a:lnT>
                        <a:lnB w="1270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521432015"/>
                      </a:ext>
                    </a:extLst>
                  </a:tr>
                  <a:tr h="36103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Luminosity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miter lim="800000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miter lim="800000"/>
                        </a:lnT>
                        <a:lnB w="1270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34</m:t>
                                    </m:r>
                                  </m:sup>
                                </m:sSup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𝑐𝑚</m:t>
                                    </m:r>
                                  </m:e>
                                  <m:sup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−2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dirty="0">
                            <a:latin typeface="Canela Text" pitchFamily="2" charset="0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miter lim="800000"/>
                        </a:lnT>
                        <a:lnB w="1270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p>
                                </m:sSup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𝑐𝑚</m:t>
                                    </m:r>
                                  </m:e>
                                  <m:sup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−2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b="1" dirty="0">
                            <a:latin typeface="Canela Text" pitchFamily="2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>
                          <a:noFill/>
                        </a:lnL>
                        <a:lnR w="12700" cap="flat" cmpd="sng" algn="ctr">
                          <a:noFill/>
                          <a:prstDash val="solid"/>
                          <a:miter lim="800000"/>
                        </a:lnR>
                        <a:lnT w="12700" cap="flat" cmpd="sng" algn="ctr">
                          <a:noFill/>
                          <a:prstDash val="solid"/>
                          <a:miter lim="800000"/>
                        </a:lnT>
                        <a:lnB w="1270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52125182"/>
                      </a:ext>
                    </a:extLst>
                  </a:tr>
                  <a:tr h="38408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Targets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miter lim="800000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miter lim="800000"/>
                        </a:lnT>
                        <a:lnB w="1270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Pre>
                                <m:sPrePr>
                                  <m:ctrlPr>
                                    <a:rPr lang="en-GB" sz="180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/>
                                <m:sup>
                                  <m:r>
                                    <a:rPr lang="en-US" sz="1800" b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800" b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He</m:t>
                                  </m:r>
                                </m:e>
                              </m:sPre>
                              <m:r>
                                <a:rPr lang="en-US" sz="1800" b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</m:oMath>
                          </a14:m>
                          <a:r>
                            <a:rPr lang="en-GB" sz="1800" dirty="0">
                              <a:solidFill>
                                <a:srgbClr val="0070C0"/>
                              </a:solidFill>
                              <a:latin typeface="Canela Text" pitchFamily="2" charset="0"/>
                            </a:rPr>
                            <a:t> </a:t>
                          </a:r>
                          <a:r>
                            <a:rPr lang="en-US" sz="1800" b="1" dirty="0">
                              <a:solidFill>
                                <a:srgbClr val="0070C0"/>
                              </a:solidFill>
                              <a:latin typeface="Canela Text" pitchFamily="2" charset="0"/>
                            </a:rPr>
                            <a:t>C</a:t>
                          </a:r>
                          <a:r>
                            <a:rPr lang="en-GB" sz="1800" dirty="0">
                              <a:solidFill>
                                <a:srgbClr val="0070C0"/>
                              </a:solidFill>
                              <a:latin typeface="Canela Text" pitchFamily="2" charset="0"/>
                            </a:rPr>
                            <a:t> &amp; Fe</a:t>
                          </a: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miter lim="800000"/>
                        </a:lnT>
                        <a:lnB w="1270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0070C0"/>
                              </a:solidFill>
                              <a:latin typeface="Canela Text" pitchFamily="2" charset="0"/>
                            </a:rPr>
                            <a:t>H, D, </a:t>
                          </a:r>
                          <a14:m>
                            <m:oMath xmlns:m="http://schemas.openxmlformats.org/officeDocument/2006/math">
                              <m:sPre>
                                <m:sPrePr>
                                  <m:ctrlPr>
                                    <a:rPr lang="en-GB" sz="180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/>
                                <m:sup>
                                  <m:r>
                                    <a:rPr lang="en-US" sz="1800" b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800" b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He</m:t>
                                  </m:r>
                                </m:e>
                              </m:sPre>
                            </m:oMath>
                          </a14:m>
                          <a:r>
                            <a:rPr lang="en-US" sz="1800" dirty="0">
                              <a:solidFill>
                                <a:srgbClr val="0070C0"/>
                              </a:solidFill>
                              <a:latin typeface="Canela Text" pitchFamily="2" charset="0"/>
                            </a:rPr>
                            <a:t>, </a:t>
                          </a:r>
                          <a:r>
                            <a:rPr lang="en-US" sz="1800" b="1" dirty="0">
                              <a:solidFill>
                                <a:srgbClr val="0070C0"/>
                              </a:solidFill>
                              <a:latin typeface="Canela Text" pitchFamily="2" charset="0"/>
                            </a:rPr>
                            <a:t>C</a:t>
                          </a:r>
                          <a:r>
                            <a:rPr lang="en-US" sz="1800" dirty="0">
                              <a:solidFill>
                                <a:srgbClr val="0070C0"/>
                              </a:solidFill>
                              <a:latin typeface="Canela Text" pitchFamily="2" charset="0"/>
                            </a:rPr>
                            <a:t>, (O), </a:t>
                          </a:r>
                          <a:r>
                            <a:rPr lang="en-US" sz="1800" b="1" baseline="30000" dirty="0">
                              <a:solidFill>
                                <a:srgbClr val="0070C0"/>
                              </a:solidFill>
                              <a:latin typeface="Canela Text" pitchFamily="2" charset="0"/>
                            </a:rPr>
                            <a:t>40</a:t>
                          </a:r>
                          <a:r>
                            <a:rPr lang="en-US" sz="1800" b="1" dirty="0">
                              <a:solidFill>
                                <a:srgbClr val="0070C0"/>
                              </a:solidFill>
                              <a:latin typeface="Canela Text" pitchFamily="2" charset="0"/>
                            </a:rPr>
                            <a:t>Ar</a:t>
                          </a:r>
                          <a:r>
                            <a:rPr lang="en-US" sz="1800" dirty="0">
                              <a:solidFill>
                                <a:srgbClr val="0070C0"/>
                              </a:solidFill>
                              <a:latin typeface="Canela Text" pitchFamily="2" charset="0"/>
                            </a:rPr>
                            <a:t> and more</a:t>
                          </a:r>
                          <a:endParaRPr lang="en-GB" dirty="0">
                            <a:solidFill>
                              <a:srgbClr val="0070C0"/>
                            </a:solidFill>
                            <a:latin typeface="Canela Text" pitchFamily="2" charset="0"/>
                          </a:endParaRPr>
                        </a:p>
                      </a:txBody>
                      <a:tcPr>
                        <a:lnL>
                          <a:noFill/>
                        </a:lnL>
                        <a:lnR w="12700" cap="flat" cmpd="sng" algn="ctr">
                          <a:noFill/>
                          <a:prstDash val="solid"/>
                          <a:miter lim="800000"/>
                        </a:lnR>
                        <a:lnT w="12700" cap="flat" cmpd="sng" algn="ctr">
                          <a:noFill/>
                          <a:prstDash val="solid"/>
                          <a:miter lim="800000"/>
                        </a:lnT>
                        <a:lnB w="1270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828302826"/>
                      </a:ext>
                    </a:extLst>
                  </a:tr>
                  <a:tr h="3560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Beam Energy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miter lim="800000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miter lim="800000"/>
                        </a:lnT>
                        <a:lnB w="1270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1" dirty="0">
                              <a:solidFill>
                                <a:srgbClr val="0070C0"/>
                              </a:solidFill>
                              <a:latin typeface="Canela Text" pitchFamily="2" charset="0"/>
                            </a:rPr>
                            <a:t>1.1, 2.2, 4.4 GeV</a:t>
                          </a: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miter lim="800000"/>
                        </a:lnT>
                        <a:lnB w="1270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>
                              <a:solidFill>
                                <a:srgbClr val="0070C0"/>
                              </a:solidFill>
                              <a:latin typeface="Canela Text" pitchFamily="2" charset="0"/>
                            </a:rPr>
                            <a:t>(1), 2, 4, 6 GeV</a:t>
                          </a:r>
                          <a:endParaRPr lang="en-GB" b="1" dirty="0">
                            <a:solidFill>
                              <a:srgbClr val="0070C0"/>
                            </a:solidFill>
                            <a:latin typeface="Canela Text" pitchFamily="2" charset="0"/>
                          </a:endParaRPr>
                        </a:p>
                      </a:txBody>
                      <a:tcPr>
                        <a:lnL>
                          <a:noFill/>
                        </a:lnL>
                        <a:lnR w="12700" cap="flat" cmpd="sng" algn="ctr">
                          <a:noFill/>
                          <a:prstDash val="solid"/>
                          <a:miter lim="800000"/>
                        </a:lnR>
                        <a:lnT w="12700" cap="flat" cmpd="sng" algn="ctr">
                          <a:noFill/>
                          <a:prstDash val="solid"/>
                          <a:miter lim="800000"/>
                        </a:lnT>
                        <a:lnB w="1270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51045405"/>
                      </a:ext>
                    </a:extLst>
                  </a:tr>
                  <a:tr h="3560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Electron acceptance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miter lim="800000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miter lim="800000"/>
                        </a:lnT>
                        <a:lnB w="1270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18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  <m:r>
                                  <a:rPr lang="en-US" sz="18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&gt;</m:t>
                                </m:r>
                                <m:sSup>
                                  <m:sSupPr>
                                    <m:ctrlPr>
                                      <a:rPr lang="en-US" sz="1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</m:t>
                                    </m:r>
                                  </m:e>
                                  <m:sup>
                                    <m:r>
                                      <a:rPr lang="en-US" sz="1800" b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∘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dirty="0">
                            <a:latin typeface="Canela Text" pitchFamily="2" charset="0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miter lim="800000"/>
                        </a:lnT>
                        <a:lnB w="1270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18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  <m:r>
                                  <a:rPr lang="en-US" sz="18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&gt;</m:t>
                                </m:r>
                                <m:sSup>
                                  <m:sSupPr>
                                    <m:ctrlPr>
                                      <a:rPr lang="en-US" sz="1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  <m:sup>
                                    <m:r>
                                      <a:rPr lang="en-US" sz="1800" b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∘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dirty="0">
                            <a:latin typeface="Canela Text" pitchFamily="2" charset="0"/>
                          </a:endParaRPr>
                        </a:p>
                      </a:txBody>
                      <a:tcPr>
                        <a:lnL>
                          <a:noFill/>
                        </a:lnL>
                        <a:lnR w="12700" cap="flat" cmpd="sng" algn="ctr">
                          <a:noFill/>
                          <a:prstDash val="solid"/>
                          <a:miter lim="800000"/>
                        </a:lnR>
                        <a:lnT w="12700" cap="flat" cmpd="sng" algn="ctr">
                          <a:noFill/>
                          <a:prstDash val="solid"/>
                          <a:miter lim="800000"/>
                        </a:lnT>
                        <a:lnB w="1270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011109792"/>
                      </a:ext>
                    </a:extLst>
                  </a:tr>
                  <a:tr h="3560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Solid angle coverage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miter lim="800000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miter lim="800000"/>
                        </a:lnT>
                        <a:lnB w="1270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mtClean="0">
                                    <a:latin typeface="Cambria Math" panose="02040503050406030204" pitchFamily="18" charset="0"/>
                                  </a:rPr>
                                  <m:t>~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oMath>
                            </m:oMathPara>
                          </a14:m>
                          <a:endParaRPr lang="en-GB" dirty="0">
                            <a:latin typeface="Canela Text" pitchFamily="2" charset="0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miter lim="800000"/>
                        </a:lnT>
                        <a:lnB w="1270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mtClean="0">
                                    <a:latin typeface="Cambria Math" panose="02040503050406030204" pitchFamily="18" charset="0"/>
                                  </a:rPr>
                                  <m:t>~</m:t>
                                </m:r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oMath>
                            </m:oMathPara>
                          </a14:m>
                          <a:endParaRPr lang="en-GB" dirty="0">
                            <a:latin typeface="Canela Text" pitchFamily="2" charset="0"/>
                          </a:endParaRPr>
                        </a:p>
                      </a:txBody>
                      <a:tcPr>
                        <a:lnL>
                          <a:noFill/>
                        </a:lnL>
                        <a:lnR w="12700" cap="flat" cmpd="sng" algn="ctr">
                          <a:noFill/>
                          <a:prstDash val="solid"/>
                          <a:miter lim="800000"/>
                        </a:lnR>
                        <a:lnT w="12700" cap="flat" cmpd="sng" algn="ctr">
                          <a:noFill/>
                          <a:prstDash val="solid"/>
                          <a:miter lim="800000"/>
                        </a:lnT>
                        <a:lnB w="1270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801816940"/>
                      </a:ext>
                    </a:extLst>
                  </a:tr>
                  <a:tr h="38823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Magnetic field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miter lim="800000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miter lim="800000"/>
                        </a:lnT>
                        <a:lnB w="1270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mtClean="0">
                                    <a:latin typeface="Cambria Math" panose="02040503050406030204" pitchFamily="18" charset="0"/>
                                  </a:rPr>
                                  <m:t>✔️</m:t>
                                </m:r>
                              </m:oMath>
                            </m:oMathPara>
                          </a14:m>
                          <a:endParaRPr lang="en-GB" dirty="0">
                            <a:latin typeface="Canela Text" pitchFamily="2" charset="0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miter lim="800000"/>
                        </a:lnT>
                        <a:lnB w="1270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mtClean="0">
                                    <a:latin typeface="Cambria Math" panose="02040503050406030204" pitchFamily="18" charset="0"/>
                                  </a:rPr>
                                  <m:t>✔️</m:t>
                                </m:r>
                              </m:oMath>
                            </m:oMathPara>
                          </a14:m>
                          <a:endParaRPr lang="en-GB" dirty="0">
                            <a:latin typeface="Canela Text" pitchFamily="2" charset="0"/>
                          </a:endParaRPr>
                        </a:p>
                      </a:txBody>
                      <a:tcPr>
                        <a:lnL>
                          <a:noFill/>
                        </a:lnL>
                        <a:lnR w="12700" cap="flat" cmpd="sng" algn="ctr">
                          <a:noFill/>
                          <a:prstDash val="solid"/>
                          <a:miter lim="800000"/>
                        </a:lnR>
                        <a:lnT w="12700" cap="flat" cmpd="sng" algn="ctr">
                          <a:noFill/>
                          <a:prstDash val="solid"/>
                          <a:miter lim="800000"/>
                        </a:lnT>
                        <a:lnB w="1270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442524834"/>
                      </a:ext>
                    </a:extLst>
                  </a:tr>
                  <a:tr h="3560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Particle thresholds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miter lim="800000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miter lim="800000"/>
                        </a:lnT>
                        <a:lnB w="1270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latin typeface="Canela Text" pitchFamily="2" charset="0"/>
                            </a:rPr>
                            <a:t>150 (300) MeV/c for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8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l-GR" sz="1800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sz="1800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±</m:t>
                                  </m:r>
                                </m:sup>
                              </m:sSup>
                            </m:oMath>
                          </a14:m>
                          <a:r>
                            <a:rPr lang="en-GB" sz="1800" dirty="0">
                              <a:solidFill>
                                <a:schemeClr val="tx1"/>
                              </a:solidFill>
                              <a:latin typeface="Canela Text" pitchFamily="2" charset="0"/>
                            </a:rPr>
                            <a:t> (p/</a:t>
                          </a:r>
                          <a14:m>
                            <m:oMath xmlns:m="http://schemas.openxmlformats.org/officeDocument/2006/math">
                              <m:r>
                                <a:rPr lang="en-GB" sz="18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oMath>
                          </a14:m>
                          <a:r>
                            <a:rPr lang="en-GB" sz="1800" dirty="0">
                              <a:solidFill>
                                <a:schemeClr val="tx1"/>
                              </a:solidFill>
                              <a:latin typeface="Canela Text" pitchFamily="2" charset="0"/>
                            </a:rPr>
                            <a:t>)</a:t>
                          </a:r>
                          <a:endParaRPr lang="en-GB" sz="1800" dirty="0">
                            <a:solidFill>
                              <a:schemeClr val="tx1"/>
                            </a:solidFill>
                            <a:latin typeface="Canela Text" pitchFamily="2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miter lim="800000"/>
                        </a:lnT>
                        <a:lnB w="1270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latin typeface="Canela Text" pitchFamily="2" charset="0"/>
                            </a:rPr>
                            <a:t>200 (400) MeV/c for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8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l-GR" sz="1800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sz="1800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±</m:t>
                                  </m:r>
                                </m:sup>
                              </m:sSup>
                            </m:oMath>
                          </a14:m>
                          <a:r>
                            <a:rPr lang="en-GB" sz="1800" dirty="0">
                              <a:solidFill>
                                <a:schemeClr val="tx1"/>
                              </a:solidFill>
                              <a:latin typeface="Canela Text" pitchFamily="2" charset="0"/>
                            </a:rPr>
                            <a:t> (p/n)</a:t>
                          </a:r>
                          <a:endParaRPr lang="en-GB" sz="1800" dirty="0">
                            <a:solidFill>
                              <a:schemeClr val="tx1"/>
                            </a:solidFill>
                            <a:latin typeface="Canela Text" pitchFamily="2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>
                          <a:noFill/>
                        </a:lnL>
                        <a:lnR w="12700" cap="flat" cmpd="sng" algn="ctr">
                          <a:noFill/>
                          <a:prstDash val="solid"/>
                          <a:miter lim="800000"/>
                        </a:lnR>
                        <a:lnT w="12700" cap="flat" cmpd="sng" algn="ctr">
                          <a:noFill/>
                          <a:prstDash val="solid"/>
                          <a:miter lim="800000"/>
                        </a:lnT>
                        <a:lnB w="1270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63133725"/>
                      </a:ext>
                    </a:extLst>
                  </a:tr>
                  <a:tr h="35713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Events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miter lim="800000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miter lim="800000"/>
                        </a:lnT>
                        <a:lnB w="1270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1800" b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~</m:t>
                              </m:r>
                              <m:r>
                                <a:rPr lang="en-US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𝟏𝟎</m:t>
                              </m:r>
                            </m:oMath>
                          </a14:m>
                          <a:r>
                            <a:rPr lang="en-US" sz="1800" b="1" dirty="0">
                              <a:solidFill>
                                <a:schemeClr val="tx1"/>
                              </a:solidFill>
                              <a:latin typeface="Canela Text" pitchFamily="2" charset="0"/>
                            </a:rPr>
                            <a:t>M C(</a:t>
                          </a:r>
                          <a:r>
                            <a:rPr lang="en-US" sz="1800" b="1" dirty="0" err="1">
                              <a:solidFill>
                                <a:schemeClr val="tx1"/>
                              </a:solidFill>
                              <a:latin typeface="Canela Text" pitchFamily="2" charset="0"/>
                            </a:rPr>
                            <a:t>e,e</a:t>
                          </a:r>
                          <a:r>
                            <a:rPr lang="en-US" sz="1800" b="1" dirty="0">
                              <a:solidFill>
                                <a:schemeClr val="tx1"/>
                              </a:solidFill>
                              <a:latin typeface="Canela Text" pitchFamily="2" charset="0"/>
                            </a:rPr>
                            <a:t>’) events</a:t>
                          </a:r>
                          <a:endParaRPr lang="en-US" sz="1800" b="1" dirty="0">
                            <a:solidFill>
                              <a:schemeClr val="tx1"/>
                            </a:solidFill>
                            <a:latin typeface="Canela Text" pitchFamily="2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miter lim="800000"/>
                        </a:lnT>
                        <a:lnB w="1270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1800" b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~</m:t>
                              </m:r>
                              <m:r>
                                <a:rPr lang="en-US" sz="18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𝟏𝟎𝟎𝐌</m:t>
                              </m:r>
                            </m:oMath>
                          </a14:m>
                          <a:r>
                            <a:rPr lang="en-US" sz="1800" b="1" dirty="0">
                              <a:solidFill>
                                <a:schemeClr val="tx1"/>
                              </a:solidFill>
                              <a:latin typeface="Canela Text" pitchFamily="2" charset="0"/>
                            </a:rPr>
                            <a:t> </a:t>
                          </a:r>
                          <a:r>
                            <a:rPr lang="en-US" sz="1800" b="1" baseline="30000" dirty="0">
                              <a:solidFill>
                                <a:schemeClr val="tx1"/>
                              </a:solidFill>
                              <a:latin typeface="Canela Text" pitchFamily="2" charset="0"/>
                            </a:rPr>
                            <a:t>40</a:t>
                          </a:r>
                          <a:r>
                            <a:rPr lang="en-US" sz="1800" b="1" dirty="0">
                              <a:solidFill>
                                <a:schemeClr val="tx1"/>
                              </a:solidFill>
                              <a:latin typeface="Canela Text" pitchFamily="2" charset="0"/>
                            </a:rPr>
                            <a:t>Ar (</a:t>
                          </a:r>
                          <a:r>
                            <a:rPr lang="en-US" sz="1800" b="1" dirty="0" err="1">
                              <a:solidFill>
                                <a:schemeClr val="tx1"/>
                              </a:solidFill>
                              <a:latin typeface="Canela Text" pitchFamily="2" charset="0"/>
                            </a:rPr>
                            <a:t>e,e</a:t>
                          </a:r>
                          <a:r>
                            <a:rPr lang="en-US" sz="1800" b="1" dirty="0">
                              <a:solidFill>
                                <a:schemeClr val="tx1"/>
                              </a:solidFill>
                              <a:latin typeface="Canela Text" pitchFamily="2" charset="0"/>
                            </a:rPr>
                            <a:t>’) events</a:t>
                          </a:r>
                          <a:endParaRPr lang="en-US" sz="1800" b="1" dirty="0">
                            <a:solidFill>
                              <a:schemeClr val="tx1"/>
                            </a:solidFill>
                            <a:latin typeface="Canela Text" pitchFamily="2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>
                          <a:noFill/>
                        </a:lnL>
                        <a:lnR w="12700" cap="flat" cmpd="sng" algn="ctr">
                          <a:noFill/>
                          <a:prstDash val="solid"/>
                          <a:miter lim="800000"/>
                        </a:lnR>
                        <a:lnT w="12700" cap="flat" cmpd="sng" algn="ctr">
                          <a:noFill/>
                          <a:prstDash val="solid"/>
                          <a:miter lim="800000"/>
                        </a:lnT>
                        <a:lnB w="1270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678352467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9CF782DB-0013-32D2-A8B8-4E918A1FB2C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98297596"/>
                  </p:ext>
                </p:extLst>
              </p:nvPr>
            </p:nvGraphicFramePr>
            <p:xfrm>
              <a:off x="758536" y="2782690"/>
              <a:ext cx="10674927" cy="3729356"/>
            </p:xfrm>
            <a:graphic>
              <a:graphicData uri="http://schemas.openxmlformats.org/drawingml/2006/table">
                <a:tbl>
                  <a:tblPr firstRow="1" bandRow="1">
                    <a:tableStyleId>{72833802-FEF1-4C79-8D5D-14CF1EAF98D9}</a:tableStyleId>
                  </a:tblPr>
                  <a:tblGrid>
                    <a:gridCol w="3558309">
                      <a:extLst>
                        <a:ext uri="{9D8B030D-6E8A-4147-A177-3AD203B41FA5}">
                          <a16:colId xmlns:a16="http://schemas.microsoft.com/office/drawing/2014/main" val="3465193723"/>
                        </a:ext>
                      </a:extLst>
                    </a:gridCol>
                    <a:gridCol w="3558309">
                      <a:extLst>
                        <a:ext uri="{9D8B030D-6E8A-4147-A177-3AD203B41FA5}">
                          <a16:colId xmlns:a16="http://schemas.microsoft.com/office/drawing/2014/main" val="1021819740"/>
                        </a:ext>
                      </a:extLst>
                    </a:gridCol>
                    <a:gridCol w="3558309">
                      <a:extLst>
                        <a:ext uri="{9D8B030D-6E8A-4147-A177-3AD203B41FA5}">
                          <a16:colId xmlns:a16="http://schemas.microsoft.com/office/drawing/2014/main" val="588411544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en-GB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miter lim="800000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miter lim="800000"/>
                        </a:lnT>
                        <a:lnB w="1270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70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nela Text" pitchFamily="2" charset="0"/>
                            </a:rPr>
                            <a:t>CLAS6</a:t>
                          </a: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miter lim="800000"/>
                        </a:lnT>
                        <a:lnB w="1270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70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nela Text" pitchFamily="2" charset="0"/>
                            </a:rPr>
                            <a:t>CLAS12 </a:t>
                          </a:r>
                        </a:p>
                      </a:txBody>
                      <a:tcPr>
                        <a:lnL>
                          <a:noFill/>
                        </a:lnL>
                        <a:lnR w="12700" cap="flat" cmpd="sng" algn="ctr">
                          <a:noFill/>
                          <a:prstDash val="solid"/>
                          <a:miter lim="800000"/>
                        </a:lnR>
                        <a:lnT w="12700" cap="flat" cmpd="sng" algn="ctr">
                          <a:noFill/>
                          <a:prstDash val="solid"/>
                          <a:miter lim="800000"/>
                        </a:lnT>
                        <a:lnB w="1270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70C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5229788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Run years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miter lim="800000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miter lim="800000"/>
                        </a:lnT>
                        <a:lnB w="1270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b="0" i="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Canela Text" pitchFamily="2" charset="0"/>
                              <a:ea typeface="+mn-ea"/>
                              <a:cs typeface="+mn-cs"/>
                            </a:rPr>
                            <a:t>e2a, 1996-2013</a:t>
                          </a:r>
                          <a:endParaRPr lang="en-GB" dirty="0">
                            <a:latin typeface="Canela Text" pitchFamily="2" charset="0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miter lim="800000"/>
                        </a:lnT>
                        <a:lnB w="1270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nela Text" pitchFamily="2" charset="0"/>
                            </a:rPr>
                            <a:t>RGM, 2017</a:t>
                          </a:r>
                          <a:r>
                            <a:rPr lang="en-GB" dirty="0">
                              <a:solidFill>
                                <a:srgbClr val="FF0000"/>
                              </a:solidFill>
                              <a:latin typeface="Canela Text" pitchFamily="2" charset="0"/>
                            </a:rPr>
                            <a:t> </a:t>
                          </a:r>
                          <a:r>
                            <a:rPr lang="en-GB" dirty="0">
                              <a:latin typeface="Canela Text" pitchFamily="2" charset="0"/>
                            </a:rPr>
                            <a:t>- ?</a:t>
                          </a:r>
                        </a:p>
                      </a:txBody>
                      <a:tcPr>
                        <a:lnL>
                          <a:noFill/>
                        </a:lnL>
                        <a:lnR w="12700" cap="flat" cmpd="sng" algn="ctr">
                          <a:noFill/>
                          <a:prstDash val="solid"/>
                          <a:miter lim="800000"/>
                        </a:lnR>
                        <a:lnT w="12700" cap="flat" cmpd="sng" algn="ctr">
                          <a:noFill/>
                          <a:prstDash val="solid"/>
                          <a:miter lim="800000"/>
                        </a:lnT>
                        <a:lnB w="1270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521432015"/>
                      </a:ext>
                    </a:extLst>
                  </a:tr>
                  <a:tr h="36880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Luminosity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miter lim="800000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miter lim="800000"/>
                        </a:lnT>
                        <a:lnB w="1270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ES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miter lim="800000"/>
                        </a:lnT>
                        <a:lnB w="1270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100357" t="-210345" r="-100357" b="-7413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ES"/>
                        </a:p>
                      </a:txBody>
                      <a:tcPr>
                        <a:lnL>
                          <a:noFill/>
                        </a:lnL>
                        <a:lnR w="12700" cap="flat" cmpd="sng" algn="ctr">
                          <a:noFill/>
                          <a:prstDash val="solid"/>
                          <a:miter lim="800000"/>
                        </a:lnR>
                        <a:lnT w="12700" cap="flat" cmpd="sng" algn="ctr">
                          <a:noFill/>
                          <a:prstDash val="solid"/>
                          <a:miter lim="800000"/>
                        </a:lnT>
                        <a:lnB w="1270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199644" t="-210345" b="-7413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2125182"/>
                      </a:ext>
                    </a:extLst>
                  </a:tr>
                  <a:tr h="3925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Targets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miter lim="800000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miter lim="800000"/>
                        </a:lnT>
                        <a:lnB w="1270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ES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miter lim="800000"/>
                        </a:lnT>
                        <a:lnB w="1270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100357" t="-290323" r="-100357" b="-5935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ES"/>
                        </a:p>
                      </a:txBody>
                      <a:tcPr>
                        <a:lnL>
                          <a:noFill/>
                        </a:lnL>
                        <a:lnR w="12700" cap="flat" cmpd="sng" algn="ctr">
                          <a:noFill/>
                          <a:prstDash val="solid"/>
                          <a:miter lim="800000"/>
                        </a:lnR>
                        <a:lnT w="12700" cap="flat" cmpd="sng" algn="ctr">
                          <a:noFill/>
                          <a:prstDash val="solid"/>
                          <a:miter lim="800000"/>
                        </a:lnT>
                        <a:lnB w="1270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199644" t="-290323" b="-5935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2830282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Beam Energy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miter lim="800000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miter lim="800000"/>
                        </a:lnT>
                        <a:lnB w="1270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1" dirty="0">
                              <a:solidFill>
                                <a:srgbClr val="0070C0"/>
                              </a:solidFill>
                              <a:latin typeface="Canela Text" pitchFamily="2" charset="0"/>
                            </a:rPr>
                            <a:t>1.1, 2.2, 4.4 GeV</a:t>
                          </a: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miter lim="800000"/>
                        </a:lnT>
                        <a:lnB w="1270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>
                              <a:solidFill>
                                <a:srgbClr val="0070C0"/>
                              </a:solidFill>
                              <a:latin typeface="Canela Text" pitchFamily="2" charset="0"/>
                            </a:rPr>
                            <a:t>(1), 2, 4, 6 GeV</a:t>
                          </a:r>
                          <a:endParaRPr lang="en-GB" b="1" dirty="0">
                            <a:solidFill>
                              <a:srgbClr val="0070C0"/>
                            </a:solidFill>
                            <a:latin typeface="Canela Text" pitchFamily="2" charset="0"/>
                          </a:endParaRPr>
                        </a:p>
                      </a:txBody>
                      <a:tcPr>
                        <a:lnL>
                          <a:noFill/>
                        </a:lnL>
                        <a:lnR w="12700" cap="flat" cmpd="sng" algn="ctr">
                          <a:noFill/>
                          <a:prstDash val="solid"/>
                          <a:miter lim="800000"/>
                        </a:lnR>
                        <a:lnT w="12700" cap="flat" cmpd="sng" algn="ctr">
                          <a:noFill/>
                          <a:prstDash val="solid"/>
                          <a:miter lim="800000"/>
                        </a:lnT>
                        <a:lnB w="1270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510454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Electron acceptance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miter lim="800000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miter lim="800000"/>
                        </a:lnT>
                        <a:lnB w="1270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ES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miter lim="800000"/>
                        </a:lnT>
                        <a:lnB w="1270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100357" t="-535714" r="-100357" b="-453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ES"/>
                        </a:p>
                      </a:txBody>
                      <a:tcPr>
                        <a:lnL>
                          <a:noFill/>
                        </a:lnL>
                        <a:lnR w="12700" cap="flat" cmpd="sng" algn="ctr">
                          <a:noFill/>
                          <a:prstDash val="solid"/>
                          <a:miter lim="800000"/>
                        </a:lnR>
                        <a:lnT w="12700" cap="flat" cmpd="sng" algn="ctr">
                          <a:noFill/>
                          <a:prstDash val="solid"/>
                          <a:miter lim="800000"/>
                        </a:lnT>
                        <a:lnB w="1270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199644" t="-535714" b="-4535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1110979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Solid angle coverage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miter lim="800000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miter lim="800000"/>
                        </a:lnT>
                        <a:lnB w="1270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ES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miter lim="800000"/>
                        </a:lnT>
                        <a:lnB w="1270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100357" t="-613793" r="-100357" b="-3379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ES"/>
                        </a:p>
                      </a:txBody>
                      <a:tcPr>
                        <a:lnL>
                          <a:noFill/>
                        </a:lnL>
                        <a:lnR w="12700" cap="flat" cmpd="sng" algn="ctr">
                          <a:noFill/>
                          <a:prstDash val="solid"/>
                          <a:miter lim="800000"/>
                        </a:lnR>
                        <a:lnT w="12700" cap="flat" cmpd="sng" algn="ctr">
                          <a:noFill/>
                          <a:prstDash val="solid"/>
                          <a:miter lim="800000"/>
                        </a:lnT>
                        <a:lnB w="1270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199644" t="-613793" b="-33793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01816940"/>
                      </a:ext>
                    </a:extLst>
                  </a:tr>
                  <a:tr h="40430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Magnetic field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miter lim="800000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miter lim="800000"/>
                        </a:lnT>
                        <a:lnB w="1270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ES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miter lim="800000"/>
                        </a:lnT>
                        <a:lnB w="1270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100357" t="-646875" r="-100357" b="-206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ES"/>
                        </a:p>
                      </a:txBody>
                      <a:tcPr>
                        <a:lnL>
                          <a:noFill/>
                        </a:lnL>
                        <a:lnR w="12700" cap="flat" cmpd="sng" algn="ctr">
                          <a:noFill/>
                          <a:prstDash val="solid"/>
                          <a:miter lim="800000"/>
                        </a:lnR>
                        <a:lnT w="12700" cap="flat" cmpd="sng" algn="ctr">
                          <a:noFill/>
                          <a:prstDash val="solid"/>
                          <a:miter lim="800000"/>
                        </a:lnT>
                        <a:lnB w="1270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199644" t="-646875" b="-20625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42524834"/>
                      </a:ext>
                    </a:extLst>
                  </a:tr>
                  <a:tr h="36912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Particle thresholds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miter lim="800000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miter lim="800000"/>
                        </a:lnT>
                        <a:lnB w="1270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ES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miter lim="800000"/>
                        </a:lnT>
                        <a:lnB w="1270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100357" t="-824138" r="-100357" b="-1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ES"/>
                        </a:p>
                      </a:txBody>
                      <a:tcPr>
                        <a:lnL>
                          <a:noFill/>
                        </a:lnL>
                        <a:lnR w="12700" cap="flat" cmpd="sng" algn="ctr">
                          <a:noFill/>
                          <a:prstDash val="solid"/>
                          <a:miter lim="800000"/>
                        </a:lnR>
                        <a:lnT w="12700" cap="flat" cmpd="sng" algn="ctr">
                          <a:noFill/>
                          <a:prstDash val="solid"/>
                          <a:miter lim="800000"/>
                        </a:lnT>
                        <a:lnB w="1270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199644" t="-824138" b="-1275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313372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Events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miter lim="800000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miter lim="800000"/>
                        </a:lnT>
                        <a:lnB w="1270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ES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miter lim="800000"/>
                        </a:lnT>
                        <a:lnB w="1270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100357" t="-924138" r="-100357" b="-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ES"/>
                        </a:p>
                      </a:txBody>
                      <a:tcPr>
                        <a:lnL>
                          <a:noFill/>
                        </a:lnL>
                        <a:lnR w="12700" cap="flat" cmpd="sng" algn="ctr">
                          <a:noFill/>
                          <a:prstDash val="solid"/>
                          <a:miter lim="800000"/>
                        </a:lnR>
                        <a:lnT w="12700" cap="flat" cmpd="sng" algn="ctr">
                          <a:noFill/>
                          <a:prstDash val="solid"/>
                          <a:miter lim="800000"/>
                        </a:lnT>
                        <a:lnB w="1270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199644" t="-924138" b="-275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7835246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406B0AC8-CFC4-FDDF-8118-5A6B4D268EC7}"/>
              </a:ext>
            </a:extLst>
          </p:cNvPr>
          <p:cNvSpPr txBox="1"/>
          <p:nvPr/>
        </p:nvSpPr>
        <p:spPr>
          <a:xfrm>
            <a:off x="10681857" y="3429000"/>
            <a:ext cx="16811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sz="1400" dirty="0"/>
          </a:p>
        </p:txBody>
      </p:sp>
      <p:pic>
        <p:nvPicPr>
          <p:cNvPr id="12" name="Picture 4" descr="Communications Dept. Resources | Jefferson Lab">
            <a:extLst>
              <a:ext uri="{FF2B5EF4-FFF2-40B4-BE49-F238E27FC236}">
                <a16:creationId xmlns:a16="http://schemas.microsoft.com/office/drawing/2014/main" id="{8456EBB0-F414-58A5-9589-82696D8413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238" y="80497"/>
            <a:ext cx="1728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Neutrino oscillations | E4nu">
            <a:extLst>
              <a:ext uri="{FF2B5EF4-FFF2-40B4-BE49-F238E27FC236}">
                <a16:creationId xmlns:a16="http://schemas.microsoft.com/office/drawing/2014/main" id="{057C833E-64C8-15CC-95D2-75232C936B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6"/>
          <a:stretch/>
        </p:blipFill>
        <p:spPr bwMode="auto">
          <a:xfrm>
            <a:off x="10108669" y="491856"/>
            <a:ext cx="941666" cy="585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56462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747B9F-51F9-E7E8-7BEA-7DE9E9A04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E384-2D2E-5247-BB5F-BCE4946B05CF}" type="slidenum">
              <a:rPr lang="en-GB" smtClean="0"/>
              <a:t>60</a:t>
            </a:fld>
            <a:endParaRPr lang="en-GB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98905B37-A49A-5C62-51A3-B22E275BA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558" y="277667"/>
            <a:ext cx="11274002" cy="1200329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Canela Text" pitchFamily="2" charset="0"/>
                <a:cs typeface="Times New Roman" panose="02020603050405020304" pitchFamily="18" charset="0"/>
              </a:rPr>
              <a:t>Where is the acceptance correction working? Proton theta distributions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DF48B5-1A2B-CA47-2930-B7EB935980B8}"/>
              </a:ext>
            </a:extLst>
          </p:cNvPr>
          <p:cNvSpPr txBox="1"/>
          <p:nvPr/>
        </p:nvSpPr>
        <p:spPr>
          <a:xfrm>
            <a:off x="982436" y="2122845"/>
            <a:ext cx="53519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Black: Uncorrected Data</a:t>
            </a:r>
          </a:p>
          <a:p>
            <a:r>
              <a:rPr lang="en-US" dirty="0">
                <a:solidFill>
                  <a:srgbClr val="0070C0"/>
                </a:solidFill>
              </a:rPr>
              <a:t>Blue: Acceptance Corrected Data</a:t>
            </a:r>
          </a:p>
          <a:p>
            <a:r>
              <a:rPr lang="en-US" dirty="0">
                <a:solidFill>
                  <a:srgbClr val="FF0000"/>
                </a:solidFill>
              </a:rPr>
              <a:t>Red: Acceptance Correction Factor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CF53B3-7C9E-975F-C71B-1A59AF5E9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346595" y="562104"/>
            <a:ext cx="49227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5324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FE3A8-BAE4-4B2F-36DC-59FA7D336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E384-2D2E-5247-BB5F-BCE4946B05CF}" type="slidenum">
              <a:rPr lang="en-GB" smtClean="0"/>
              <a:t>61</a:t>
            </a:fld>
            <a:endParaRPr lang="en-GB"/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D49ABDB0-2873-A3D7-BD53-BAEBA67EE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558" y="277667"/>
            <a:ext cx="11477202" cy="535133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Canela Text" pitchFamily="2" charset="0"/>
                <a:cs typeface="Times New Roman" panose="02020603050405020304" pitchFamily="18" charset="0"/>
              </a:rPr>
              <a:t>Proton Transparency - Systematics</a:t>
            </a:r>
          </a:p>
        </p:txBody>
      </p:sp>
      <p:pic>
        <p:nvPicPr>
          <p:cNvPr id="6" name="Picture 5" descr="A table with numbers and text&#10;&#10;Description automatically generated">
            <a:extLst>
              <a:ext uri="{FF2B5EF4-FFF2-40B4-BE49-F238E27FC236}">
                <a16:creationId xmlns:a16="http://schemas.microsoft.com/office/drawing/2014/main" id="{652E4903-A533-EDCB-C39D-652847DFF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504" y="1304772"/>
            <a:ext cx="11442991" cy="486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970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F0350-3056-D48F-A6A6-CFEB07DD5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15084" cy="1325563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Canela Text" pitchFamily="2" charset="0"/>
                <a:cs typeface="Times New Roman" panose="02020603050405020304" pitchFamily="18" charset="0"/>
              </a:rPr>
              <a:t>Proton Transparency</a:t>
            </a:r>
            <a:br>
              <a:rPr lang="en-US" sz="4400" b="1" dirty="0">
                <a:solidFill>
                  <a:srgbClr val="0070C0"/>
                </a:solidFill>
                <a:latin typeface="Canela Text" pitchFamily="2" charset="0"/>
                <a:cs typeface="Times New Roman" panose="02020603050405020304" pitchFamily="18" charset="0"/>
              </a:rPr>
            </a:b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74D574-21B1-EC06-BF67-38AC62796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E384-2D2E-5247-BB5F-BCE4946B05CF}" type="slidenum">
              <a:rPr lang="en-GB" smtClean="0"/>
              <a:t>62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E3F137-6D37-DDBD-8DA6-B8A8C6F71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644" y="1242862"/>
            <a:ext cx="7474394" cy="547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00003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F0350-3056-D48F-A6A6-CFEB07DD5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15084" cy="1325563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Canela Text" pitchFamily="2" charset="0"/>
                <a:cs typeface="Times New Roman" panose="02020603050405020304" pitchFamily="18" charset="0"/>
              </a:rPr>
              <a:t>Proton Transparency – Spectral Function </a:t>
            </a:r>
            <a:br>
              <a:rPr lang="en-US" sz="4400" b="1" dirty="0">
                <a:solidFill>
                  <a:srgbClr val="0070C0"/>
                </a:solidFill>
                <a:latin typeface="Canela Text" pitchFamily="2" charset="0"/>
                <a:cs typeface="Times New Roman" panose="02020603050405020304" pitchFamily="18" charset="0"/>
              </a:rPr>
            </a:b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601714-DE4D-0A3F-5C01-53BC8D07C7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4033" y="1141583"/>
            <a:ext cx="5836567" cy="551893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74D574-21B1-EC06-BF67-38AC62796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E384-2D2E-5247-BB5F-BCE4946B05CF}" type="slidenum">
              <a:rPr lang="en-GB" smtClean="0"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266271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63E72D-2066-C880-C581-38E1307F0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BF2B-7064-8140-BA28-8FBEB81A0035}" type="slidenum">
              <a:rPr lang="en-GB" smtClean="0"/>
              <a:t>64</a:t>
            </a:fld>
            <a:endParaRPr lang="en-GB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D5BD1F7-CD09-C569-83C8-2BB7B46AEE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3370497"/>
              </p:ext>
            </p:extLst>
          </p:nvPr>
        </p:nvGraphicFramePr>
        <p:xfrm>
          <a:off x="537882" y="1381632"/>
          <a:ext cx="11116236" cy="4287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9059">
                  <a:extLst>
                    <a:ext uri="{9D8B030D-6E8A-4147-A177-3AD203B41FA5}">
                      <a16:colId xmlns:a16="http://schemas.microsoft.com/office/drawing/2014/main" val="3459168549"/>
                    </a:ext>
                  </a:extLst>
                </a:gridCol>
                <a:gridCol w="2779059">
                  <a:extLst>
                    <a:ext uri="{9D8B030D-6E8A-4147-A177-3AD203B41FA5}">
                      <a16:colId xmlns:a16="http://schemas.microsoft.com/office/drawing/2014/main" val="2075727363"/>
                    </a:ext>
                  </a:extLst>
                </a:gridCol>
                <a:gridCol w="2779059">
                  <a:extLst>
                    <a:ext uri="{9D8B030D-6E8A-4147-A177-3AD203B41FA5}">
                      <a16:colId xmlns:a16="http://schemas.microsoft.com/office/drawing/2014/main" val="1766697131"/>
                    </a:ext>
                  </a:extLst>
                </a:gridCol>
                <a:gridCol w="2779059">
                  <a:extLst>
                    <a:ext uri="{9D8B030D-6E8A-4147-A177-3AD203B41FA5}">
                      <a16:colId xmlns:a16="http://schemas.microsoft.com/office/drawing/2014/main" val="886634809"/>
                    </a:ext>
                  </a:extLst>
                </a:gridCol>
              </a:tblGrid>
              <a:tr h="415355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nela Text" pitchFamily="2" charset="0"/>
                        </a:rPr>
                        <a:t>Systematic Error</a:t>
                      </a:r>
                    </a:p>
                  </a:txBody>
                  <a:tcPr>
                    <a:solidFill>
                      <a:srgbClr val="009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nela Text" pitchFamily="2" charset="0"/>
                        </a:rPr>
                        <a:t>1.1 GeV</a:t>
                      </a:r>
                    </a:p>
                  </a:txBody>
                  <a:tcPr>
                    <a:solidFill>
                      <a:srgbClr val="009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nela Text" pitchFamily="2" charset="0"/>
                        </a:rPr>
                        <a:t>2.2 GeV</a:t>
                      </a:r>
                    </a:p>
                  </a:txBody>
                  <a:tcPr>
                    <a:solidFill>
                      <a:srgbClr val="009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nela Text" pitchFamily="2" charset="0"/>
                        </a:rPr>
                        <a:t>4.4 GeV</a:t>
                      </a:r>
                    </a:p>
                  </a:txBody>
                  <a:tcPr>
                    <a:solidFill>
                      <a:srgbClr val="009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0051305"/>
                  </a:ext>
                </a:extLst>
              </a:tr>
              <a:tr h="40066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Canela Text" pitchFamily="2" charset="0"/>
                        </a:rPr>
                        <a:t>Acceptance correction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nela Text" pitchFamily="2" charset="0"/>
                        </a:rPr>
                        <a:t>&lt;3 %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nela Text" pitchFamily="2" charset="0"/>
                        </a:rPr>
                        <a:t>&lt;2 %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nela Text" pitchFamily="2" charset="0"/>
                        </a:rPr>
                        <a:t>&lt;2 %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8501819"/>
                  </a:ext>
                </a:extLst>
              </a:tr>
              <a:tr h="400667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nela Text" pitchFamily="2" charset="0"/>
                        </a:rPr>
                        <a:t>Bkg. Closure Test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nela Text" pitchFamily="2" charset="0"/>
                        </a:rPr>
                        <a:t>&lt;6 % (*)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nela Text" pitchFamily="2" charset="0"/>
                        </a:rPr>
                        <a:t>&lt;10 % (*)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nela Text" pitchFamily="2" charset="0"/>
                        </a:rPr>
                        <a:t>&lt;15 % (*)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5199098"/>
                  </a:ext>
                </a:extLst>
              </a:tr>
              <a:tr h="4153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Canela Text" pitchFamily="2" charset="0"/>
                        </a:rPr>
                        <a:t>Geometrical Acceptance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tx1"/>
                          </a:solidFill>
                          <a:latin typeface="Canela Text" pitchFamily="2" charset="0"/>
                        </a:rPr>
                        <a:t>(*)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nela Text" pitchFamily="2" charset="0"/>
                        </a:rPr>
                        <a:t>(*)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nela Text" pitchFamily="2" charset="0"/>
                        </a:rPr>
                        <a:t>(*)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0590145"/>
                  </a:ext>
                </a:extLst>
              </a:tr>
              <a:tr h="4153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>
                          <a:latin typeface="Canela Text" pitchFamily="2" charset="0"/>
                        </a:rPr>
                        <a:t>XSec</a:t>
                      </a:r>
                      <a:r>
                        <a:rPr lang="en-GB" dirty="0">
                          <a:latin typeface="Canela Text" pitchFamily="2" charset="0"/>
                        </a:rPr>
                        <a:t> Angular dependence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Canela Text" pitchFamily="2" charset="0"/>
                        </a:rPr>
                        <a:t>1 %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nela Text" pitchFamily="2" charset="0"/>
                        </a:rPr>
                        <a:t>1 %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nela Text" pitchFamily="2" charset="0"/>
                        </a:rPr>
                        <a:t>1 %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9140953"/>
                  </a:ext>
                </a:extLst>
              </a:tr>
              <a:tr h="593365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nela Text" pitchFamily="2" charset="0"/>
                        </a:rPr>
                        <a:t>Photon identification cuts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tx1"/>
                          </a:solidFill>
                          <a:latin typeface="Canela Text" pitchFamily="2" charset="0"/>
                        </a:rPr>
                        <a:t>0.5 %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nela Text" pitchFamily="2" charset="0"/>
                        </a:rPr>
                        <a:t>0.5 %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nela Text" pitchFamily="2" charset="0"/>
                        </a:rPr>
                        <a:t>2 %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5715557"/>
                  </a:ext>
                </a:extLst>
              </a:tr>
              <a:tr h="400667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nela Text" pitchFamily="2" charset="0"/>
                        </a:rPr>
                        <a:t>Sector-to-Sector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Canela Text" pitchFamily="2" charset="0"/>
                        </a:rPr>
                        <a:t>&lt;1 %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nela Text" pitchFamily="2" charset="0"/>
                        </a:rPr>
                        <a:t>&lt;5 %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nela Text" pitchFamily="2" charset="0"/>
                        </a:rPr>
                        <a:t>&lt;6 %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5880720"/>
                  </a:ext>
                </a:extLst>
              </a:tr>
              <a:tr h="415355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nela Text" pitchFamily="2" charset="0"/>
                        </a:rPr>
                        <a:t>Normalization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Canela Text" pitchFamily="2" charset="0"/>
                        </a:rPr>
                        <a:t>1 %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nela Text" pitchFamily="2" charset="0"/>
                        </a:rPr>
                        <a:t>1 %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nela Text" pitchFamily="2" charset="0"/>
                        </a:rPr>
                        <a:t>1 %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9587731"/>
                  </a:ext>
                </a:extLst>
              </a:tr>
              <a:tr h="415355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nela Text" pitchFamily="2" charset="0"/>
                        </a:rPr>
                        <a:t>Radiative correction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Canela Text" pitchFamily="2" charset="0"/>
                        </a:rPr>
                        <a:t>5 %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nela Text" pitchFamily="2" charset="0"/>
                        </a:rPr>
                        <a:t>5 %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nela Text" pitchFamily="2" charset="0"/>
                        </a:rPr>
                        <a:t>5 %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7963793"/>
                  </a:ext>
                </a:extLst>
              </a:tr>
              <a:tr h="415355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  <a:latin typeface="Canela Text" pitchFamily="2" charset="0"/>
                        </a:rPr>
                        <a:t>Total</a:t>
                      </a:r>
                    </a:p>
                  </a:txBody>
                  <a:tcPr>
                    <a:solidFill>
                      <a:srgbClr val="0118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>
                          <a:solidFill>
                            <a:schemeClr val="bg1"/>
                          </a:solidFill>
                          <a:latin typeface="Canela Text" pitchFamily="2" charset="0"/>
                        </a:rPr>
                        <a:t>&lt;7 %</a:t>
                      </a:r>
                    </a:p>
                  </a:txBody>
                  <a:tcPr>
                    <a:solidFill>
                      <a:srgbClr val="0118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  <a:latin typeface="Canela Text" pitchFamily="2" charset="0"/>
                        </a:rPr>
                        <a:t>&lt; 15 %</a:t>
                      </a:r>
                    </a:p>
                  </a:txBody>
                  <a:tcPr>
                    <a:solidFill>
                      <a:srgbClr val="0118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  <a:latin typeface="Canela Text" pitchFamily="2" charset="0"/>
                        </a:rPr>
                        <a:t>&lt; 17 %</a:t>
                      </a:r>
                    </a:p>
                  </a:txBody>
                  <a:tcPr>
                    <a:solidFill>
                      <a:srgbClr val="0118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9799635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BD8F176-29AD-65CC-DC20-15E210D1F1B5}"/>
                  </a:ext>
                </a:extLst>
              </p:cNvPr>
              <p:cNvSpPr txBox="1"/>
              <p:nvPr/>
            </p:nvSpPr>
            <p:spPr>
              <a:xfrm>
                <a:off x="3886200" y="0"/>
                <a:ext cx="6096000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5400" dirty="0">
                    <a:solidFill>
                      <a:srgbClr val="0070C0"/>
                    </a:solidFill>
                    <a:latin typeface="Canela Text" pitchFamily="2" charset="0"/>
                    <a:ea typeface="+mj-ea"/>
                    <a:cs typeface="Times New Roman" panose="02020603050405020304" pitchFamily="18" charset="0"/>
                  </a:rPr>
                  <a:t>1p1</a:t>
                </a:r>
                <a14:m>
                  <m:oMath xmlns:m="http://schemas.openxmlformats.org/officeDocument/2006/math">
                    <m:r>
                      <a:rPr lang="en-GB" sz="54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en-GB" sz="5400" dirty="0">
                    <a:solidFill>
                      <a:srgbClr val="0070C0"/>
                    </a:solidFill>
                    <a:latin typeface="Canela Text" pitchFamily="2" charset="0"/>
                    <a:ea typeface="+mj-ea"/>
                    <a:cs typeface="Times New Roman" panose="02020603050405020304" pitchFamily="18" charset="0"/>
                  </a:rPr>
                  <a:t> systematics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BD8F176-29AD-65CC-DC20-15E210D1F1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00" y="0"/>
                <a:ext cx="6096000" cy="923330"/>
              </a:xfrm>
              <a:prstGeom prst="rect">
                <a:avLst/>
              </a:prstGeom>
              <a:blipFill>
                <a:blip r:embed="rId2"/>
                <a:stretch>
                  <a:fillRect l="-5405" t="-17808" b="-383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3ED77D1D-3239-2CAC-ADD4-C4AF94D1B5C0}"/>
              </a:ext>
            </a:extLst>
          </p:cNvPr>
          <p:cNvSpPr txBox="1"/>
          <p:nvPr/>
        </p:nvSpPr>
        <p:spPr>
          <a:xfrm>
            <a:off x="7562850" y="23890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tx1"/>
                </a:solidFill>
                <a:latin typeface="Canela Text" pitchFamily="2" charset="0"/>
              </a:rPr>
              <a:t>Not yet included (*)</a:t>
            </a:r>
          </a:p>
        </p:txBody>
      </p:sp>
    </p:spTree>
    <p:extLst>
      <p:ext uri="{BB962C8B-B14F-4D97-AF65-F5344CB8AC3E}">
        <p14:creationId xmlns:p14="http://schemas.microsoft.com/office/powerpoint/2010/main" val="66386108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BE4D6-ACAF-0B5F-162A-36097097D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5400" dirty="0">
                <a:solidFill>
                  <a:srgbClr val="0070C0"/>
                </a:solidFill>
                <a:latin typeface="Canela Text" pitchFamily="2" charset="0"/>
                <a:cs typeface="Times New Roman" panose="02020603050405020304" pitchFamily="18" charset="0"/>
              </a:rPr>
              <a:t>Radiative Correction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2372D6-0E97-05D4-58A5-24803ADA5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9128" y="1559859"/>
            <a:ext cx="6113931" cy="47964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0" i="0" u="none" strike="noStrike" dirty="0">
                <a:effectLst/>
                <a:latin typeface="Canela Text" pitchFamily="2" charset="0"/>
              </a:rPr>
              <a:t>Accounts for [PhysRevC.64.054610]:</a:t>
            </a:r>
          </a:p>
          <a:p>
            <a:r>
              <a:rPr lang="en-GB" sz="2400" b="0" i="0" u="none" strike="noStrike" dirty="0">
                <a:effectLst/>
                <a:latin typeface="Canela Text" pitchFamily="2" charset="0"/>
              </a:rPr>
              <a:t>Incident electron radiation</a:t>
            </a:r>
            <a:endParaRPr lang="en-GB" sz="2400" dirty="0">
              <a:latin typeface="Canela Text" pitchFamily="2" charset="0"/>
            </a:endParaRPr>
          </a:p>
          <a:p>
            <a:pPr lvl="1"/>
            <a:r>
              <a:rPr lang="en-GB" sz="2000" dirty="0">
                <a:latin typeface="Canela Text" pitchFamily="2" charset="0"/>
              </a:rPr>
              <a:t>changes </a:t>
            </a:r>
            <a:r>
              <a:rPr lang="en-GB" sz="2000" b="0" i="0" u="none" strike="noStrike" dirty="0">
                <a:effectLst/>
                <a:latin typeface="Canela Text" pitchFamily="2" charset="0"/>
              </a:rPr>
              <a:t>the incident flux</a:t>
            </a:r>
          </a:p>
          <a:p>
            <a:r>
              <a:rPr lang="en-GB" sz="2400" b="0" i="0" u="none" strike="noStrike" dirty="0">
                <a:effectLst/>
                <a:latin typeface="Canela Text" pitchFamily="2" charset="0"/>
              </a:rPr>
              <a:t>Outgoing electron radiation</a:t>
            </a:r>
          </a:p>
          <a:p>
            <a:pPr lvl="1"/>
            <a:r>
              <a:rPr lang="en-GB" sz="2000" b="0" i="0" u="none" strike="noStrike" dirty="0">
                <a:effectLst/>
                <a:latin typeface="Canela Text" pitchFamily="2" charset="0"/>
              </a:rPr>
              <a:t>changes the observed energy transfer</a:t>
            </a:r>
          </a:p>
          <a:p>
            <a:r>
              <a:rPr lang="en-GB" sz="2400" b="0" i="0" u="none" strike="noStrike" dirty="0">
                <a:effectLst/>
                <a:latin typeface="Canela Text" pitchFamily="2" charset="0"/>
              </a:rPr>
              <a:t>Vertex corrections </a:t>
            </a:r>
          </a:p>
          <a:p>
            <a:pPr lvl="1"/>
            <a:r>
              <a:rPr lang="en-GB" sz="2000" b="0" i="0" u="none" strike="noStrike" dirty="0">
                <a:effectLst/>
                <a:latin typeface="Canela Text" pitchFamily="2" charset="0"/>
              </a:rPr>
              <a:t>change the cross section (i.e., the weight) of the event</a:t>
            </a:r>
          </a:p>
          <a:p>
            <a:r>
              <a:rPr lang="en-GB" sz="2400" b="0" i="0" u="none" strike="noStrike" dirty="0">
                <a:effectLst/>
                <a:latin typeface="Canela Text" pitchFamily="2" charset="0"/>
              </a:rPr>
              <a:t>Peaking approximation</a:t>
            </a:r>
          </a:p>
          <a:p>
            <a:pPr lvl="1"/>
            <a:r>
              <a:rPr lang="en-GB" sz="2000" dirty="0">
                <a:latin typeface="Canela Text" pitchFamily="2" charset="0"/>
              </a:rPr>
              <a:t>Radiation emitted in the direction of travel</a:t>
            </a:r>
            <a:endParaRPr lang="en-GB" sz="2000" b="0" i="0" u="none" strike="noStrike" dirty="0">
              <a:effectLst/>
              <a:latin typeface="Canela Text" pitchFamily="2" charset="0"/>
            </a:endParaRPr>
          </a:p>
          <a:p>
            <a:r>
              <a:rPr lang="en-GB" sz="2400" b="0" i="0" u="none" strike="noStrike" dirty="0">
                <a:effectLst/>
                <a:latin typeface="Canela Text" pitchFamily="2" charset="0"/>
              </a:rPr>
              <a:t>Internal &amp; external bremsstrahlung effects</a:t>
            </a:r>
          </a:p>
          <a:p>
            <a:r>
              <a:rPr lang="en-GB" sz="2400" dirty="0">
                <a:latin typeface="Canela Text" pitchFamily="2" charset="0"/>
              </a:rPr>
              <a:t>N</a:t>
            </a:r>
            <a:r>
              <a:rPr lang="en-GB" sz="2400" b="0" i="0" u="none" strike="noStrike" dirty="0">
                <a:effectLst/>
                <a:latin typeface="Canela Text" pitchFamily="2" charset="0"/>
              </a:rPr>
              <a:t>eglects radiation by the emitted hadrons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0CCEAD-E455-DF78-C043-8FA4F3A33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BF2B-7064-8140-BA28-8FBEB81A0035}" type="slidenum">
              <a:rPr lang="en-GB" smtClean="0"/>
              <a:t>65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5721F2-C9B9-3BEB-B745-14531DAEB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64544"/>
            <a:ext cx="4724400" cy="387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F5E990-0782-D47B-ABCB-FCC0D0D738AC}"/>
              </a:ext>
            </a:extLst>
          </p:cNvPr>
          <p:cNvSpPr txBox="1"/>
          <p:nvPr/>
        </p:nvSpPr>
        <p:spPr>
          <a:xfrm>
            <a:off x="2422711" y="5807631"/>
            <a:ext cx="18982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>
                <a:latin typeface="Canela Text" pitchFamily="2" charset="0"/>
                <a:hlinkClick r:id="rId3"/>
              </a:rPr>
              <a:t>emMCRadCorr</a:t>
            </a:r>
            <a:endParaRPr lang="en-GB" dirty="0">
              <a:latin typeface="Canela Tex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55134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65BE4D6-ACAF-0B5F-162A-36097097D23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pPr algn="ctr"/>
                <a:r>
                  <a:rPr lang="en-GB" sz="5400" dirty="0">
                    <a:solidFill>
                      <a:srgbClr val="0070C0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Radiative Correction – 1p</a:t>
                </a:r>
                <a14:m>
                  <m:oMath xmlns:m="http://schemas.openxmlformats.org/officeDocument/2006/math">
                    <m:r>
                      <a:rPr lang="en-US" sz="540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sSup>
                      <m:sSupPr>
                        <m:ctrlPr>
                          <a:rPr lang="en-US" sz="5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54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54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lang="en-US" sz="540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GB" sz="5400" dirty="0">
                  <a:solidFill>
                    <a:srgbClr val="0070C0"/>
                  </a:solidFill>
                  <a:latin typeface="Canela Text" pitchFamily="2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65BE4D6-ACAF-0B5F-162A-36097097D2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95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0CCEAD-E455-DF78-C043-8FA4F3A33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BF2B-7064-8140-BA28-8FBEB81A0035}" type="slidenum">
              <a:rPr lang="en-GB" smtClean="0"/>
              <a:t>66</a:t>
            </a:fld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893702-1058-0B64-864A-1656E9F32395}"/>
              </a:ext>
            </a:extLst>
          </p:cNvPr>
          <p:cNvSpPr txBox="1"/>
          <p:nvPr/>
        </p:nvSpPr>
        <p:spPr>
          <a:xfrm>
            <a:off x="3267750" y="5340957"/>
            <a:ext cx="66175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latin typeface="Canela Text" pitchFamily="2" charset="0"/>
              </a:rPr>
              <a:t>Includes a 5 % systematic from pion radiation</a:t>
            </a:r>
          </a:p>
          <a:p>
            <a:pPr algn="ctr"/>
            <a:r>
              <a:rPr lang="en-GB" sz="2400" dirty="0">
                <a:latin typeface="Canela Text" pitchFamily="2" charset="0"/>
              </a:rPr>
              <a:t>Propagated to the data systematics </a:t>
            </a:r>
          </a:p>
          <a:p>
            <a:pPr algn="ctr"/>
            <a:r>
              <a:rPr lang="en-GB" sz="2400" dirty="0">
                <a:latin typeface="Canela Text" pitchFamily="2" charset="0"/>
              </a:rPr>
              <a:t>Using smooth distributions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5527A66-BE7A-8D6D-D656-AB0B8625B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4" y="2047302"/>
            <a:ext cx="4081337" cy="3084549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1EF55525-C1E0-645B-98BD-D48A8F15296B}"/>
              </a:ext>
            </a:extLst>
          </p:cNvPr>
          <p:cNvSpPr/>
          <p:nvPr/>
        </p:nvSpPr>
        <p:spPr>
          <a:xfrm>
            <a:off x="757590" y="1802954"/>
            <a:ext cx="2752727" cy="446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Canela Text" pitchFamily="2" charset="0"/>
              </a:rPr>
              <a:t>1.1 GeV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FC15C6F-D34C-D43C-584D-C6DF82E637F7}"/>
              </a:ext>
            </a:extLst>
          </p:cNvPr>
          <p:cNvSpPr txBox="1"/>
          <p:nvPr/>
        </p:nvSpPr>
        <p:spPr>
          <a:xfrm rot="19817232">
            <a:off x="823626" y="3255888"/>
            <a:ext cx="2620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7315D7C-F82E-6A26-54A6-8E1641BF1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4349" y="1990243"/>
            <a:ext cx="4113819" cy="314160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331BBE5-4308-4839-F817-0B4A5D736B86}"/>
              </a:ext>
            </a:extLst>
          </p:cNvPr>
          <p:cNvSpPr txBox="1"/>
          <p:nvPr/>
        </p:nvSpPr>
        <p:spPr>
          <a:xfrm rot="19817232">
            <a:off x="9158628" y="3233787"/>
            <a:ext cx="2620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4953B4D-1338-5F38-BD25-7DE9330E64FC}"/>
              </a:ext>
            </a:extLst>
          </p:cNvPr>
          <p:cNvSpPr/>
          <p:nvPr/>
        </p:nvSpPr>
        <p:spPr>
          <a:xfrm>
            <a:off x="8981528" y="1836738"/>
            <a:ext cx="2752727" cy="446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Canela Text" pitchFamily="2" charset="0"/>
              </a:rPr>
              <a:t>4.4 GeV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65CDC49-0912-B76A-E931-3940E219AA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9090" y="2024474"/>
            <a:ext cx="4113819" cy="3131655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394C0DA-58C3-5B85-062C-EECE9F9C1616}"/>
              </a:ext>
            </a:extLst>
          </p:cNvPr>
          <p:cNvSpPr/>
          <p:nvPr/>
        </p:nvSpPr>
        <p:spPr>
          <a:xfrm>
            <a:off x="4916689" y="1811362"/>
            <a:ext cx="2752727" cy="446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Canela Text" pitchFamily="2" charset="0"/>
              </a:rPr>
              <a:t>2.2 GeV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FEBE57D-854D-0830-45B2-FFAFF8D06F53}"/>
              </a:ext>
            </a:extLst>
          </p:cNvPr>
          <p:cNvSpPr txBox="1"/>
          <p:nvPr/>
        </p:nvSpPr>
        <p:spPr>
          <a:xfrm rot="19817232">
            <a:off x="5091375" y="3242172"/>
            <a:ext cx="2620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254381227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3E7EAC1-D1FA-1DEB-D6F7-13536D26081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593569"/>
                <a:ext cx="5257800" cy="3583393"/>
              </a:xfrm>
            </p:spPr>
            <p:txBody>
              <a:bodyPr/>
              <a:lstStyle/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US" sz="2800" b="1" dirty="0">
                    <a:latin typeface="Canela Text" pitchFamily="2" charset="0"/>
                    <a:ea typeface="Verdana" panose="020B0604030504040204" pitchFamily="34" charset="0"/>
                  </a:rPr>
                  <a:t>Free nucleon</a:t>
                </a:r>
                <a:r>
                  <a:rPr lang="en-US" sz="2800" dirty="0">
                    <a:latin typeface="Canela Text" pitchFamily="2" charset="0"/>
                    <a:ea typeface="Verdana" panose="020B0604030504040204" pitchFamily="34" charset="0"/>
                  </a:rPr>
                  <a:t> 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2800" dirty="0">
                    <a:latin typeface="Canela Text" pitchFamily="2" charset="0"/>
                    <a:ea typeface="Verdana" panose="020B0604030504040204" pitchFamily="34" charset="0"/>
                  </a:rPr>
                  <a:t>No missing transverse momentum!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en-US" sz="320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320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en-US" sz="3200" b="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sz="3200" b="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320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⃗"/>
                                  <m:ctrlPr>
                                    <a:rPr lang="en-US" sz="320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3200" b="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en-US" sz="32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sz="32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320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⃗"/>
                                  <m:ctrlPr>
                                    <a:rPr lang="en-US" sz="320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0" i="1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3200" b="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en-US" sz="32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sup>
                          </m:sSubSup>
                        </m:e>
                      </m:d>
                      <m:r>
                        <a:rPr lang="en-US" sz="3200" b="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3200" dirty="0">
                  <a:latin typeface="Canela Text" pitchFamily="2" charset="0"/>
                  <a:ea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3E7EAC1-D1FA-1DEB-D6F7-13536D2608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593569"/>
                <a:ext cx="5257800" cy="3583393"/>
              </a:xfrm>
              <a:blipFill>
                <a:blip r:embed="rId2"/>
                <a:stretch>
                  <a:fillRect l="-2169" t="-17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95971F-B527-4214-A5B1-6A0216A70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E384-2D2E-5247-BB5F-BCE4946B05CF}" type="slidenum">
              <a:rPr lang="en-GB" smtClean="0"/>
              <a:t>67</a:t>
            </a:fld>
            <a:endParaRPr lang="en-GB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03F9ABA-78E3-E398-2E82-BF36005C8A70}"/>
              </a:ext>
            </a:extLst>
          </p:cNvPr>
          <p:cNvCxnSpPr>
            <a:cxnSpLocks/>
          </p:cNvCxnSpPr>
          <p:nvPr/>
        </p:nvCxnSpPr>
        <p:spPr>
          <a:xfrm>
            <a:off x="7032567" y="3790606"/>
            <a:ext cx="2169621" cy="0"/>
          </a:xfrm>
          <a:prstGeom prst="straightConnector1">
            <a:avLst/>
          </a:prstGeom>
          <a:ln w="38100">
            <a:solidFill>
              <a:schemeClr val="tx1">
                <a:alpha val="78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7D752C4A-C1EA-5AD2-FC2E-D8AFDDE0E939}"/>
              </a:ext>
            </a:extLst>
          </p:cNvPr>
          <p:cNvSpPr/>
          <p:nvPr/>
        </p:nvSpPr>
        <p:spPr>
          <a:xfrm>
            <a:off x="8316883" y="1608211"/>
            <a:ext cx="1803861" cy="4364787"/>
          </a:xfrm>
          <a:custGeom>
            <a:avLst/>
            <a:gdLst>
              <a:gd name="connsiteX0" fmla="*/ 0 w 1512917"/>
              <a:gd name="connsiteY0" fmla="*/ 814647 h 3740727"/>
              <a:gd name="connsiteX1" fmla="*/ 33251 w 1512917"/>
              <a:gd name="connsiteY1" fmla="*/ 3740727 h 3740727"/>
              <a:gd name="connsiteX2" fmla="*/ 1512917 w 1512917"/>
              <a:gd name="connsiteY2" fmla="*/ 2876203 h 3740727"/>
              <a:gd name="connsiteX3" fmla="*/ 1496291 w 1512917"/>
              <a:gd name="connsiteY3" fmla="*/ 0 h 3740727"/>
              <a:gd name="connsiteX4" fmla="*/ 0 w 1512917"/>
              <a:gd name="connsiteY4" fmla="*/ 814647 h 3740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2917" h="3740727">
                <a:moveTo>
                  <a:pt x="0" y="814647"/>
                </a:moveTo>
                <a:lnTo>
                  <a:pt x="33251" y="3740727"/>
                </a:lnTo>
                <a:lnTo>
                  <a:pt x="1512917" y="2876203"/>
                </a:lnTo>
                <a:lnTo>
                  <a:pt x="1496291" y="0"/>
                </a:lnTo>
                <a:lnTo>
                  <a:pt x="0" y="814647"/>
                </a:lnTo>
                <a:close/>
              </a:path>
            </a:pathLst>
          </a:custGeom>
          <a:solidFill>
            <a:srgbClr val="7A81FF">
              <a:alpha val="2402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25D2913-8659-AE9A-848B-264B0417EEAD}"/>
              </a:ext>
            </a:extLst>
          </p:cNvPr>
          <p:cNvCxnSpPr/>
          <p:nvPr/>
        </p:nvCxnSpPr>
        <p:spPr>
          <a:xfrm flipV="1">
            <a:off x="9202188" y="2593571"/>
            <a:ext cx="490452" cy="1197035"/>
          </a:xfrm>
          <a:prstGeom prst="straightConnector1">
            <a:avLst/>
          </a:prstGeom>
          <a:ln w="38100" cmpd="sng">
            <a:solidFill>
              <a:schemeClr val="accent2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B75A9E3-5E1A-3BFF-AB5A-27590D2FF26C}"/>
              </a:ext>
            </a:extLst>
          </p:cNvPr>
          <p:cNvCxnSpPr>
            <a:cxnSpLocks/>
          </p:cNvCxnSpPr>
          <p:nvPr/>
        </p:nvCxnSpPr>
        <p:spPr>
          <a:xfrm flipH="1">
            <a:off x="8744989" y="3790606"/>
            <a:ext cx="457199" cy="1163779"/>
          </a:xfrm>
          <a:prstGeom prst="straightConnector1">
            <a:avLst/>
          </a:prstGeom>
          <a:ln w="38100" cmpd="dbl">
            <a:solidFill>
              <a:schemeClr val="accent3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87419FC-AC3A-4AFD-68FB-AFEC0C4F88A7}"/>
              </a:ext>
            </a:extLst>
          </p:cNvPr>
          <p:cNvCxnSpPr>
            <a:cxnSpLocks/>
          </p:cNvCxnSpPr>
          <p:nvPr/>
        </p:nvCxnSpPr>
        <p:spPr>
          <a:xfrm flipV="1">
            <a:off x="9202188" y="2593570"/>
            <a:ext cx="1302327" cy="1197036"/>
          </a:xfrm>
          <a:prstGeom prst="straightConnector1">
            <a:avLst/>
          </a:prstGeom>
          <a:ln w="38100" cmpd="sng">
            <a:solidFill>
              <a:schemeClr val="accent2"/>
            </a:solidFill>
            <a:prstDash val="soli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1DE432A-6861-1DD6-2F0F-C8F01394FBB5}"/>
              </a:ext>
            </a:extLst>
          </p:cNvPr>
          <p:cNvCxnSpPr>
            <a:cxnSpLocks/>
          </p:cNvCxnSpPr>
          <p:nvPr/>
        </p:nvCxnSpPr>
        <p:spPr>
          <a:xfrm>
            <a:off x="9218814" y="3790605"/>
            <a:ext cx="762000" cy="1163779"/>
          </a:xfrm>
          <a:prstGeom prst="straightConnector1">
            <a:avLst/>
          </a:prstGeom>
          <a:ln w="38100" cmpd="dbl">
            <a:solidFill>
              <a:schemeClr val="accent3"/>
            </a:solidFill>
            <a:prstDash val="soli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38ED416-8A48-DEC1-9EF7-E72190CF74B4}"/>
              </a:ext>
            </a:extLst>
          </p:cNvPr>
          <p:cNvCxnSpPr/>
          <p:nvPr/>
        </p:nvCxnSpPr>
        <p:spPr>
          <a:xfrm>
            <a:off x="9692640" y="2593570"/>
            <a:ext cx="811875" cy="0"/>
          </a:xfrm>
          <a:prstGeom prst="line">
            <a:avLst/>
          </a:prstGeom>
          <a:ln w="6350">
            <a:solidFill>
              <a:schemeClr val="accent2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3C3EEE6-9370-4E94-5ABB-05B55D252845}"/>
              </a:ext>
            </a:extLst>
          </p:cNvPr>
          <p:cNvCxnSpPr>
            <a:cxnSpLocks/>
          </p:cNvCxnSpPr>
          <p:nvPr/>
        </p:nvCxnSpPr>
        <p:spPr>
          <a:xfrm>
            <a:off x="8763001" y="4954385"/>
            <a:ext cx="1167937" cy="0"/>
          </a:xfrm>
          <a:prstGeom prst="line">
            <a:avLst/>
          </a:prstGeom>
          <a:ln w="6350">
            <a:solidFill>
              <a:schemeClr val="accent3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4B08130-85F7-C02A-FB7B-F7F6FF37FB95}"/>
                  </a:ext>
                </a:extLst>
              </p:cNvPr>
              <p:cNvSpPr txBox="1"/>
              <p:nvPr/>
            </p:nvSpPr>
            <p:spPr>
              <a:xfrm>
                <a:off x="7201706" y="3236846"/>
                <a:ext cx="60702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GB" sz="2800" i="1" dirty="0">
                  <a:solidFill>
                    <a:schemeClr val="tx1"/>
                  </a:solidFill>
                  <a:latin typeface="Canela Text" pitchFamily="2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4B08130-85F7-C02A-FB7B-F7F6FF37FB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1706" y="3236846"/>
                <a:ext cx="607026" cy="523220"/>
              </a:xfrm>
              <a:prstGeom prst="rect">
                <a:avLst/>
              </a:prstGeom>
              <a:blipFill>
                <a:blip r:embed="rId3"/>
                <a:stretch>
                  <a:fillRect t="-18605" b="-116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8ADAB20-D14F-65F9-9B36-B8ADEA06A52D}"/>
                  </a:ext>
                </a:extLst>
              </p:cNvPr>
              <p:cNvSpPr txBox="1"/>
              <p:nvPr/>
            </p:nvSpPr>
            <p:spPr>
              <a:xfrm>
                <a:off x="9648306" y="4635864"/>
                <a:ext cx="1510413" cy="9210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80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en-US" sz="28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b="0" i="1" dirty="0">
                  <a:solidFill>
                    <a:schemeClr val="accent3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40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40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800" i="1" dirty="0">
                  <a:solidFill>
                    <a:schemeClr val="accent3"/>
                  </a:solidFill>
                  <a:latin typeface="Canela Text" pitchFamily="2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8ADAB20-D14F-65F9-9B36-B8ADEA06A5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8306" y="4635864"/>
                <a:ext cx="1510413" cy="921086"/>
              </a:xfrm>
              <a:prstGeom prst="rect">
                <a:avLst/>
              </a:prstGeom>
              <a:blipFill>
                <a:blip r:embed="rId4"/>
                <a:stretch>
                  <a:fillRect l="-833" t="-12162" r="-833" b="-67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C0437A4-59F5-FAA2-5A46-113EF315054F}"/>
                  </a:ext>
                </a:extLst>
              </p:cNvPr>
              <p:cNvSpPr txBox="1"/>
              <p:nvPr/>
            </p:nvSpPr>
            <p:spPr>
              <a:xfrm>
                <a:off x="8117377" y="4709513"/>
                <a:ext cx="646587" cy="5402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⃗"/>
                              <m:ctrlPr>
                                <a:rPr lang="en-US" sz="280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en-US" sz="28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</m:oMath>
                  </m:oMathPara>
                </a14:m>
                <a:endParaRPr lang="en-GB" sz="2800" i="1" dirty="0">
                  <a:solidFill>
                    <a:schemeClr val="accent3"/>
                  </a:solidFill>
                  <a:latin typeface="Canela Text" pitchFamily="2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C0437A4-59F5-FAA2-5A46-113EF31505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7377" y="4709513"/>
                <a:ext cx="646587" cy="540276"/>
              </a:xfrm>
              <a:prstGeom prst="rect">
                <a:avLst/>
              </a:prstGeom>
              <a:blipFill>
                <a:blip r:embed="rId5"/>
                <a:stretch>
                  <a:fillRect t="-18605" b="-116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5618B2A-2296-DC09-288A-AEC1C062FEDE}"/>
                  </a:ext>
                </a:extLst>
              </p:cNvPr>
              <p:cNvSpPr txBox="1"/>
              <p:nvPr/>
            </p:nvSpPr>
            <p:spPr>
              <a:xfrm>
                <a:off x="10493211" y="2243591"/>
                <a:ext cx="718787" cy="5600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⃗"/>
                              <m:ctrlPr>
                                <a:rPr lang="en-US" sz="280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en-US" sz="2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2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b>
                        <m:sup/>
                      </m:sSubSup>
                    </m:oMath>
                  </m:oMathPara>
                </a14:m>
                <a:endParaRPr lang="en-GB" sz="2800" i="1" dirty="0">
                  <a:solidFill>
                    <a:schemeClr val="accent2"/>
                  </a:solidFill>
                  <a:latin typeface="Canela Text" pitchFamily="2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5618B2A-2296-DC09-288A-AEC1C062FE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93211" y="2243591"/>
                <a:ext cx="718787" cy="560090"/>
              </a:xfrm>
              <a:prstGeom prst="rect">
                <a:avLst/>
              </a:prstGeom>
              <a:blipFill>
                <a:blip r:embed="rId6"/>
                <a:stretch>
                  <a:fillRect t="-13333"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35521B5-4645-EA01-1399-4C82F6142491}"/>
                  </a:ext>
                </a:extLst>
              </p:cNvPr>
              <p:cNvSpPr txBox="1"/>
              <p:nvPr/>
            </p:nvSpPr>
            <p:spPr>
              <a:xfrm>
                <a:off x="9083148" y="2150420"/>
                <a:ext cx="69204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⃗"/>
                              <m:ctrlPr>
                                <a:rPr lang="en-US" sz="280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en-US" sz="2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2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</m:oMath>
                  </m:oMathPara>
                </a14:m>
                <a:endParaRPr lang="en-GB" sz="2800" i="1" dirty="0">
                  <a:solidFill>
                    <a:schemeClr val="accent2"/>
                  </a:solidFill>
                  <a:latin typeface="Canela Text" pitchFamily="2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35521B5-4645-EA01-1399-4C82F61424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3148" y="2150420"/>
                <a:ext cx="692049" cy="523220"/>
              </a:xfrm>
              <a:prstGeom prst="rect">
                <a:avLst/>
              </a:prstGeom>
              <a:blipFill>
                <a:blip r:embed="rId7"/>
                <a:stretch>
                  <a:fillRect t="-21429" b="-119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le 1">
            <a:extLst>
              <a:ext uri="{FF2B5EF4-FFF2-40B4-BE49-F238E27FC236}">
                <a16:creationId xmlns:a16="http://schemas.microsoft.com/office/drawing/2014/main" id="{38C3E4DE-80B5-7824-8EB2-343168643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074" y="365125"/>
            <a:ext cx="11240428" cy="1521245"/>
          </a:xfrm>
        </p:spPr>
        <p:txBody>
          <a:bodyPr>
            <a:normAutofit/>
          </a:bodyPr>
          <a:lstStyle/>
          <a:p>
            <a:pPr algn="ctr"/>
            <a:r>
              <a:rPr lang="en-GB" sz="4800" dirty="0">
                <a:solidFill>
                  <a:srgbClr val="0070C0"/>
                </a:solidFill>
                <a:latin typeface="Canela Text" pitchFamily="2" charset="0"/>
                <a:cs typeface="Times New Roman" panose="02020603050405020304" pitchFamily="18" charset="0"/>
              </a:rPr>
              <a:t>Pion production nuclear effects</a:t>
            </a:r>
          </a:p>
        </p:txBody>
      </p:sp>
    </p:spTree>
    <p:extLst>
      <p:ext uri="{BB962C8B-B14F-4D97-AF65-F5344CB8AC3E}">
        <p14:creationId xmlns:p14="http://schemas.microsoft.com/office/powerpoint/2010/main" val="384600052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3E7EAC1-D1FA-1DEB-D6F7-13536D26081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782969"/>
                <a:ext cx="5257800" cy="3393993"/>
              </a:xfrm>
            </p:spPr>
            <p:txBody>
              <a:bodyPr>
                <a:noAutofit/>
              </a:bodyPr>
              <a:lstStyle/>
              <a:p>
                <a:pPr marL="0" indent="0" algn="ctr">
                  <a:buNone/>
                </a:pPr>
                <a:r>
                  <a:rPr lang="en-US" b="1" dirty="0">
                    <a:latin typeface="Canela Text" pitchFamily="2" charset="0"/>
                  </a:rPr>
                  <a:t>Nucleus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sSub>
                      <m:sSubPr>
                        <m:ctrlPr>
                          <a:rPr lang="en-US" sz="28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80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b>
                        <m:r>
                          <a:rPr lang="en-US" sz="2800" b="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2800" b="0" i="1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endParaRPr lang="en-US" b="1" dirty="0">
                  <a:latin typeface="Canela Text" pitchFamily="2" charset="0"/>
                </a:endParaRPr>
              </a:p>
              <a:p>
                <a:r>
                  <a:rPr lang="en-US" dirty="0">
                    <a:latin typeface="Canela Text" pitchFamily="2" charset="0"/>
                  </a:rPr>
                  <a:t>Nuclear structure</a:t>
                </a:r>
              </a:p>
              <a:p>
                <a:r>
                  <a:rPr lang="en-US" dirty="0">
                    <a:latin typeface="Canela Text" pitchFamily="2" charset="0"/>
                  </a:rPr>
                  <a:t>Final state interactions</a:t>
                </a:r>
              </a:p>
              <a:p>
                <a:pPr marL="0" indent="0">
                  <a:buNone/>
                </a:pPr>
                <a:endParaRPr lang="en-US" b="1" dirty="0">
                  <a:latin typeface="Canela Text" pitchFamily="2" charset="0"/>
                  <a:ea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3E7EAC1-D1FA-1DEB-D6F7-13536D2608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782969"/>
                <a:ext cx="5257800" cy="3393993"/>
              </a:xfrm>
              <a:blipFill>
                <a:blip r:embed="rId2"/>
                <a:stretch>
                  <a:fillRect l="-2169" t="-44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95971F-B527-4214-A5B1-6A0216A70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E384-2D2E-5247-BB5F-BCE4946B05CF}" type="slidenum">
              <a:rPr lang="en-GB" smtClean="0"/>
              <a:t>68</a:t>
            </a:fld>
            <a:endParaRPr lang="en-GB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03F9ABA-78E3-E398-2E82-BF36005C8A70}"/>
              </a:ext>
            </a:extLst>
          </p:cNvPr>
          <p:cNvCxnSpPr>
            <a:cxnSpLocks/>
          </p:cNvCxnSpPr>
          <p:nvPr/>
        </p:nvCxnSpPr>
        <p:spPr>
          <a:xfrm>
            <a:off x="7032567" y="3790606"/>
            <a:ext cx="2169621" cy="0"/>
          </a:xfrm>
          <a:prstGeom prst="straightConnector1">
            <a:avLst/>
          </a:prstGeom>
          <a:ln w="38100">
            <a:solidFill>
              <a:schemeClr val="tx1">
                <a:alpha val="78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7D752C4A-C1EA-5AD2-FC2E-D8AFDDE0E939}"/>
              </a:ext>
            </a:extLst>
          </p:cNvPr>
          <p:cNvSpPr/>
          <p:nvPr/>
        </p:nvSpPr>
        <p:spPr>
          <a:xfrm>
            <a:off x="8316883" y="1608211"/>
            <a:ext cx="1803861" cy="4364787"/>
          </a:xfrm>
          <a:custGeom>
            <a:avLst/>
            <a:gdLst>
              <a:gd name="connsiteX0" fmla="*/ 0 w 1512917"/>
              <a:gd name="connsiteY0" fmla="*/ 814647 h 3740727"/>
              <a:gd name="connsiteX1" fmla="*/ 33251 w 1512917"/>
              <a:gd name="connsiteY1" fmla="*/ 3740727 h 3740727"/>
              <a:gd name="connsiteX2" fmla="*/ 1512917 w 1512917"/>
              <a:gd name="connsiteY2" fmla="*/ 2876203 h 3740727"/>
              <a:gd name="connsiteX3" fmla="*/ 1496291 w 1512917"/>
              <a:gd name="connsiteY3" fmla="*/ 0 h 3740727"/>
              <a:gd name="connsiteX4" fmla="*/ 0 w 1512917"/>
              <a:gd name="connsiteY4" fmla="*/ 814647 h 3740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2917" h="3740727">
                <a:moveTo>
                  <a:pt x="0" y="814647"/>
                </a:moveTo>
                <a:lnTo>
                  <a:pt x="33251" y="3740727"/>
                </a:lnTo>
                <a:lnTo>
                  <a:pt x="1512917" y="2876203"/>
                </a:lnTo>
                <a:lnTo>
                  <a:pt x="1496291" y="0"/>
                </a:lnTo>
                <a:lnTo>
                  <a:pt x="0" y="814647"/>
                </a:lnTo>
                <a:close/>
              </a:path>
            </a:pathLst>
          </a:custGeom>
          <a:solidFill>
            <a:srgbClr val="7A81FF">
              <a:alpha val="2402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25D2913-8659-AE9A-848B-264B0417EEAD}"/>
              </a:ext>
            </a:extLst>
          </p:cNvPr>
          <p:cNvCxnSpPr/>
          <p:nvPr/>
        </p:nvCxnSpPr>
        <p:spPr>
          <a:xfrm flipV="1">
            <a:off x="9202188" y="2593571"/>
            <a:ext cx="490452" cy="1197035"/>
          </a:xfrm>
          <a:prstGeom prst="straightConnector1">
            <a:avLst/>
          </a:prstGeom>
          <a:ln w="38100" cmpd="sng">
            <a:solidFill>
              <a:schemeClr val="accent2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B75A9E3-5E1A-3BFF-AB5A-27590D2FF26C}"/>
              </a:ext>
            </a:extLst>
          </p:cNvPr>
          <p:cNvCxnSpPr>
            <a:cxnSpLocks/>
          </p:cNvCxnSpPr>
          <p:nvPr/>
        </p:nvCxnSpPr>
        <p:spPr>
          <a:xfrm>
            <a:off x="9202188" y="3790606"/>
            <a:ext cx="157943" cy="581889"/>
          </a:xfrm>
          <a:prstGeom prst="straightConnector1">
            <a:avLst/>
          </a:prstGeom>
          <a:ln w="38100" cmpd="dbl">
            <a:solidFill>
              <a:schemeClr val="accent3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87419FC-AC3A-4AFD-68FB-AFEC0C4F88A7}"/>
              </a:ext>
            </a:extLst>
          </p:cNvPr>
          <p:cNvCxnSpPr>
            <a:cxnSpLocks/>
          </p:cNvCxnSpPr>
          <p:nvPr/>
        </p:nvCxnSpPr>
        <p:spPr>
          <a:xfrm flipV="1">
            <a:off x="9202188" y="2593570"/>
            <a:ext cx="1302327" cy="1197036"/>
          </a:xfrm>
          <a:prstGeom prst="straightConnector1">
            <a:avLst/>
          </a:prstGeom>
          <a:ln w="38100" cmpd="sng">
            <a:solidFill>
              <a:schemeClr val="accent2"/>
            </a:solidFill>
            <a:prstDash val="soli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1DE432A-6861-1DD6-2F0F-C8F01394FBB5}"/>
              </a:ext>
            </a:extLst>
          </p:cNvPr>
          <p:cNvCxnSpPr>
            <a:cxnSpLocks/>
          </p:cNvCxnSpPr>
          <p:nvPr/>
        </p:nvCxnSpPr>
        <p:spPr>
          <a:xfrm>
            <a:off x="9218814" y="3790605"/>
            <a:ext cx="901930" cy="598515"/>
          </a:xfrm>
          <a:prstGeom prst="straightConnector1">
            <a:avLst/>
          </a:prstGeom>
          <a:ln w="38100" cmpd="dbl">
            <a:solidFill>
              <a:schemeClr val="accent3"/>
            </a:solidFill>
            <a:prstDash val="soli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38ED416-8A48-DEC1-9EF7-E72190CF74B4}"/>
              </a:ext>
            </a:extLst>
          </p:cNvPr>
          <p:cNvCxnSpPr/>
          <p:nvPr/>
        </p:nvCxnSpPr>
        <p:spPr>
          <a:xfrm>
            <a:off x="9692640" y="2593570"/>
            <a:ext cx="811875" cy="0"/>
          </a:xfrm>
          <a:prstGeom prst="line">
            <a:avLst/>
          </a:prstGeom>
          <a:ln w="6350">
            <a:solidFill>
              <a:schemeClr val="accent2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3C3EEE6-9370-4E94-5ABB-05B55D252845}"/>
              </a:ext>
            </a:extLst>
          </p:cNvPr>
          <p:cNvCxnSpPr>
            <a:cxnSpLocks/>
          </p:cNvCxnSpPr>
          <p:nvPr/>
        </p:nvCxnSpPr>
        <p:spPr>
          <a:xfrm>
            <a:off x="9360131" y="4372495"/>
            <a:ext cx="760613" cy="0"/>
          </a:xfrm>
          <a:prstGeom prst="line">
            <a:avLst/>
          </a:prstGeom>
          <a:ln w="6350">
            <a:solidFill>
              <a:schemeClr val="accent3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4B08130-85F7-C02A-FB7B-F7F6FF37FB95}"/>
                  </a:ext>
                </a:extLst>
              </p:cNvPr>
              <p:cNvSpPr txBox="1"/>
              <p:nvPr/>
            </p:nvSpPr>
            <p:spPr>
              <a:xfrm>
                <a:off x="7201706" y="3236846"/>
                <a:ext cx="63055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n-US" sz="2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p>
                      </m:sSup>
                    </m:oMath>
                  </m:oMathPara>
                </a14:m>
                <a:endParaRPr lang="en-GB" sz="2800" i="1" dirty="0">
                  <a:solidFill>
                    <a:schemeClr val="tx1"/>
                  </a:solidFill>
                  <a:latin typeface="Canela Text" pitchFamily="2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4B08130-85F7-C02A-FB7B-F7F6FF37FB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1706" y="3236846"/>
                <a:ext cx="630557" cy="523220"/>
              </a:xfrm>
              <a:prstGeom prst="rect">
                <a:avLst/>
              </a:prstGeom>
              <a:blipFill>
                <a:blip r:embed="rId3"/>
                <a:stretch>
                  <a:fillRect t="-18605" b="-116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8ADAB20-D14F-65F9-9B36-B8ADEA06A52D}"/>
                  </a:ext>
                </a:extLst>
              </p:cNvPr>
              <p:cNvSpPr txBox="1"/>
              <p:nvPr/>
            </p:nvSpPr>
            <p:spPr>
              <a:xfrm>
                <a:off x="9669779" y="4318298"/>
                <a:ext cx="1547988" cy="947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⃗"/>
                              <m:ctrlPr>
                                <a:rPr lang="en-US" sz="280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/>
                        <m:sup>
                          <m:r>
                            <a:rPr lang="en-US" sz="2800" b="1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sup>
                      </m:sSubSup>
                      <m:r>
                        <a:rPr lang="en-US" sz="28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b="0" i="1" dirty="0">
                  <a:solidFill>
                    <a:schemeClr val="accent3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n-US" sz="240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n-US" sz="240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p>
                          <m:r>
                            <a:rPr lang="en-US" sz="240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800" i="1" dirty="0">
                  <a:solidFill>
                    <a:schemeClr val="accent3"/>
                  </a:solidFill>
                  <a:latin typeface="Canela Text" pitchFamily="2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8ADAB20-D14F-65F9-9B36-B8ADEA06A5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9779" y="4318298"/>
                <a:ext cx="1547988" cy="947503"/>
              </a:xfrm>
              <a:prstGeom prst="rect">
                <a:avLst/>
              </a:prstGeom>
              <a:blipFill>
                <a:blip r:embed="rId4"/>
                <a:stretch>
                  <a:fillRect l="-813" t="-6579" r="-813" b="-78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C0437A4-59F5-FAA2-5A46-113EF315054F}"/>
                  </a:ext>
                </a:extLst>
              </p:cNvPr>
              <p:cNvSpPr txBox="1"/>
              <p:nvPr/>
            </p:nvSpPr>
            <p:spPr>
              <a:xfrm>
                <a:off x="8718937" y="4378957"/>
                <a:ext cx="641651" cy="5402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⃗"/>
                              <m:ctrlPr>
                                <a:rPr lang="en-US" sz="280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en-US" sz="28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sup>
                      </m:sSubSup>
                    </m:oMath>
                  </m:oMathPara>
                </a14:m>
                <a:endParaRPr lang="en-GB" sz="2800" i="1" dirty="0">
                  <a:solidFill>
                    <a:schemeClr val="accent3"/>
                  </a:solidFill>
                  <a:latin typeface="Canela Text" pitchFamily="2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C0437A4-59F5-FAA2-5A46-113EF31505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8937" y="4378957"/>
                <a:ext cx="641651" cy="540276"/>
              </a:xfrm>
              <a:prstGeom prst="rect">
                <a:avLst/>
              </a:prstGeom>
              <a:blipFill>
                <a:blip r:embed="rId5"/>
                <a:stretch>
                  <a:fillRect t="-13636" b="-136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5618B2A-2296-DC09-288A-AEC1C062FEDE}"/>
                  </a:ext>
                </a:extLst>
              </p:cNvPr>
              <p:cNvSpPr txBox="1"/>
              <p:nvPr/>
            </p:nvSpPr>
            <p:spPr>
              <a:xfrm>
                <a:off x="10493211" y="2243591"/>
                <a:ext cx="715581" cy="5393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⃗"/>
                              <m:ctrlPr>
                                <a:rPr lang="en-US" sz="280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/>
                        <m:sup>
                          <m:r>
                            <a:rPr lang="en-US" sz="2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2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GB" sz="2800" i="1" dirty="0">
                  <a:solidFill>
                    <a:schemeClr val="accent2"/>
                  </a:solidFill>
                  <a:latin typeface="Canela Text" pitchFamily="2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5618B2A-2296-DC09-288A-AEC1C062FE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93211" y="2243591"/>
                <a:ext cx="715581" cy="539378"/>
              </a:xfrm>
              <a:prstGeom prst="rect">
                <a:avLst/>
              </a:prstGeom>
              <a:blipFill>
                <a:blip r:embed="rId6"/>
                <a:stretch>
                  <a:fillRect t="-18182" b="-90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35521B5-4645-EA01-1399-4C82F6142491}"/>
                  </a:ext>
                </a:extLst>
              </p:cNvPr>
              <p:cNvSpPr txBox="1"/>
              <p:nvPr/>
            </p:nvSpPr>
            <p:spPr>
              <a:xfrm>
                <a:off x="9083148" y="2150420"/>
                <a:ext cx="71558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⃗"/>
                              <m:ctrlPr>
                                <a:rPr lang="en-US" sz="280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en-US" sz="2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2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GB" sz="2800" i="1" dirty="0">
                  <a:solidFill>
                    <a:schemeClr val="accent2"/>
                  </a:solidFill>
                  <a:latin typeface="Canela Text" pitchFamily="2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35521B5-4645-EA01-1399-4C82F61424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3148" y="2150420"/>
                <a:ext cx="715581" cy="523220"/>
              </a:xfrm>
              <a:prstGeom prst="rect">
                <a:avLst/>
              </a:prstGeom>
              <a:blipFill>
                <a:blip r:embed="rId7"/>
                <a:stretch>
                  <a:fillRect t="-21429" b="-119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itle 1">
            <a:extLst>
              <a:ext uri="{FF2B5EF4-FFF2-40B4-BE49-F238E27FC236}">
                <a16:creationId xmlns:a16="http://schemas.microsoft.com/office/drawing/2014/main" id="{BE97FE37-D709-916F-8D1E-6217169C4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074" y="365125"/>
            <a:ext cx="11240428" cy="1521245"/>
          </a:xfrm>
        </p:spPr>
        <p:txBody>
          <a:bodyPr>
            <a:normAutofit/>
          </a:bodyPr>
          <a:lstStyle/>
          <a:p>
            <a:pPr algn="ctr"/>
            <a:r>
              <a:rPr lang="en-GB" sz="4800" dirty="0">
                <a:solidFill>
                  <a:srgbClr val="0070C0"/>
                </a:solidFill>
                <a:latin typeface="Canela Text" pitchFamily="2" charset="0"/>
                <a:cs typeface="Times New Roman" panose="02020603050405020304" pitchFamily="18" charset="0"/>
              </a:rPr>
              <a:t>Pion production nuclear effects</a:t>
            </a:r>
          </a:p>
        </p:txBody>
      </p:sp>
    </p:spTree>
    <p:extLst>
      <p:ext uri="{BB962C8B-B14F-4D97-AF65-F5344CB8AC3E}">
        <p14:creationId xmlns:p14="http://schemas.microsoft.com/office/powerpoint/2010/main" val="301648459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CAB368BC-E2D6-3D6B-30E2-0BDC1A5457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1" t="9022"/>
          <a:stretch/>
        </p:blipFill>
        <p:spPr>
          <a:xfrm rot="5400000">
            <a:off x="6451563" y="1131412"/>
            <a:ext cx="3825955" cy="52478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80964EE-EA6A-11E0-7BCA-7B041FB03839}"/>
                  </a:ext>
                </a:extLst>
              </p:cNvPr>
              <p:cNvSpPr txBox="1"/>
              <p:nvPr/>
            </p:nvSpPr>
            <p:spPr>
              <a:xfrm>
                <a:off x="860175" y="5805394"/>
                <a:ext cx="10471650" cy="12288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>
                    <a:latin typeface="Canela Text" pitchFamily="2" charset="0"/>
                    <a:cs typeface="Times New Roman" panose="02020603050405020304" pitchFamily="18" charset="0"/>
                  </a:rPr>
                  <a:t>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GB" sz="2400" dirty="0">
                    <a:latin typeface="Canela Text" pitchFamily="2" charset="0"/>
                    <a:cs typeface="Times New Roman" panose="02020603050405020304" pitchFamily="18" charset="0"/>
                  </a:rPr>
                  <a:t> possible only due to FSI</a:t>
                </a:r>
              </a:p>
              <a:p>
                <a:pPr algn="ctr"/>
                <a:r>
                  <a:rPr lang="en-GB" sz="2400" dirty="0">
                    <a:solidFill>
                      <a:schemeClr val="tx1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(e,e’1p1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b="1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sz="2400" b="1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  <m:sup>
                        <m:r>
                          <a:rPr lang="en-US" sz="2400" b="1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sz="2400" dirty="0">
                    <a:solidFill>
                      <a:schemeClr val="tx1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) more sensitive to dynamics </a:t>
                </a:r>
                <a14:m>
                  <m:oMath xmlns:m="http://schemas.openxmlformats.org/officeDocument/2006/math">
                    <m:r>
                      <a:rPr lang="en-GB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en-GB" sz="2400" dirty="0">
                    <a:latin typeface="Canela Text" pitchFamily="2" charset="0"/>
                    <a:cs typeface="Times New Roman" panose="02020603050405020304" pitchFamily="18" charset="0"/>
                  </a:rPr>
                  <a:t> more shape change due to FSI</a:t>
                </a:r>
              </a:p>
              <a:p>
                <a:pPr lvl="1" algn="ctr"/>
                <a:r>
                  <a:rPr lang="en-US" sz="2400" dirty="0">
                    <a:latin typeface="Canela Text" pitchFamily="2" charset="0"/>
                    <a:cs typeface="Times New Roman" panose="02020603050405020304" pitchFamily="18" charset="0"/>
                  </a:rPr>
                  <a:t> </a:t>
                </a:r>
                <a:endParaRPr lang="en-GB" sz="2400" dirty="0">
                  <a:latin typeface="Canela Text" pitchFamily="2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80964EE-EA6A-11E0-7BCA-7B041FB038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175" y="5805394"/>
                <a:ext cx="10471650" cy="1228863"/>
              </a:xfrm>
              <a:prstGeom prst="rect">
                <a:avLst/>
              </a:prstGeom>
              <a:blipFill>
                <a:blip r:embed="rId4"/>
                <a:stretch>
                  <a:fillRect t="-30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31">
            <a:extLst>
              <a:ext uri="{FF2B5EF4-FFF2-40B4-BE49-F238E27FC236}">
                <a16:creationId xmlns:a16="http://schemas.microsoft.com/office/drawing/2014/main" id="{75A96A46-F4ED-00E8-07BA-DAA6D5D2E3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157" r="8283" b="7778"/>
          <a:stretch/>
        </p:blipFill>
        <p:spPr>
          <a:xfrm rot="5400000">
            <a:off x="8479378" y="1842908"/>
            <a:ext cx="1964458" cy="26763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7C474494-DDFD-A6F2-F448-AE944DA56390}"/>
                  </a:ext>
                </a:extLst>
              </p:cNvPr>
              <p:cNvSpPr/>
              <p:nvPr/>
            </p:nvSpPr>
            <p:spPr>
              <a:xfrm>
                <a:off x="7129716" y="1653381"/>
                <a:ext cx="3373731" cy="41982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 dirty="0">
                    <a:solidFill>
                      <a:schemeClr val="tx1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C(e,e’1p1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b="1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sz="2400" b="1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  <m:sup>
                        <m:r>
                          <a:rPr lang="en-US" sz="2400" b="1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sz="2400" dirty="0">
                    <a:solidFill>
                      <a:schemeClr val="tx1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) @ </a:t>
                </a:r>
                <a:r>
                  <a:rPr lang="en-GB" sz="2400" dirty="0">
                    <a:solidFill>
                      <a:schemeClr val="tx1"/>
                    </a:solidFill>
                    <a:latin typeface="Canela Text" pitchFamily="2" charset="0"/>
                  </a:rPr>
                  <a:t>2.2 GeV</a:t>
                </a: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7C474494-DDFD-A6F2-F448-AE944DA563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9716" y="1653381"/>
                <a:ext cx="3373731" cy="419823"/>
              </a:xfrm>
              <a:prstGeom prst="rect">
                <a:avLst/>
              </a:prstGeom>
              <a:blipFill>
                <a:blip r:embed="rId6"/>
                <a:stretch>
                  <a:fillRect l="-1866" t="-13889" r="-1119" b="-30556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Picture 44">
            <a:extLst>
              <a:ext uri="{FF2B5EF4-FFF2-40B4-BE49-F238E27FC236}">
                <a16:creationId xmlns:a16="http://schemas.microsoft.com/office/drawing/2014/main" id="{C91382FD-6F56-30E0-FAD3-3ED62E56939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756"/>
          <a:stretch/>
        </p:blipFill>
        <p:spPr>
          <a:xfrm rot="5400000">
            <a:off x="986893" y="1086669"/>
            <a:ext cx="3915440" cy="524786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28B9AE2-7396-55E3-4236-01F4213D2D7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044" r="4831" b="8844"/>
          <a:stretch/>
        </p:blipFill>
        <p:spPr>
          <a:xfrm rot="5400000">
            <a:off x="2959554" y="1823261"/>
            <a:ext cx="2123560" cy="28224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4D5A7523-747D-8CA6-768A-A81E24718504}"/>
                  </a:ext>
                </a:extLst>
              </p:cNvPr>
              <p:cNvSpPr/>
              <p:nvPr/>
            </p:nvSpPr>
            <p:spPr>
              <a:xfrm>
                <a:off x="1881850" y="1687057"/>
                <a:ext cx="3373731" cy="41982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 dirty="0">
                    <a:solidFill>
                      <a:schemeClr val="tx1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C(e,e’1p1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  <m:sup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sz="2400" dirty="0">
                    <a:solidFill>
                      <a:schemeClr val="tx1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) @ </a:t>
                </a:r>
                <a:r>
                  <a:rPr lang="en-GB" sz="2400" dirty="0">
                    <a:solidFill>
                      <a:schemeClr val="tx1"/>
                    </a:solidFill>
                    <a:latin typeface="Canela Text" pitchFamily="2" charset="0"/>
                  </a:rPr>
                  <a:t>2.2 GeV</a:t>
                </a:r>
              </a:p>
            </p:txBody>
          </p:sp>
        </mc:Choice>
        <mc:Fallback xmlns="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4D5A7523-747D-8CA6-768A-A81E247185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1850" y="1687057"/>
                <a:ext cx="3373731" cy="419823"/>
              </a:xfrm>
              <a:prstGeom prst="rect">
                <a:avLst/>
              </a:prstGeom>
              <a:blipFill>
                <a:blip r:embed="rId9"/>
                <a:stretch>
                  <a:fillRect l="-1493" t="-13889" r="-1493" b="-27778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Box 58">
            <a:extLst>
              <a:ext uri="{FF2B5EF4-FFF2-40B4-BE49-F238E27FC236}">
                <a16:creationId xmlns:a16="http://schemas.microsoft.com/office/drawing/2014/main" id="{DD76F36C-6012-0B7D-92C0-8E6CC9C81746}"/>
              </a:ext>
            </a:extLst>
          </p:cNvPr>
          <p:cNvSpPr txBox="1"/>
          <p:nvPr/>
        </p:nvSpPr>
        <p:spPr>
          <a:xfrm rot="19817232">
            <a:off x="7380472" y="3569458"/>
            <a:ext cx="3884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tx1">
                    <a:alpha val="6097"/>
                  </a:schemeClr>
                </a:solidFill>
                <a:latin typeface="Canela Text" pitchFamily="2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4356043-9304-50A5-5AD2-7C8CA81FBAFE}"/>
              </a:ext>
            </a:extLst>
          </p:cNvPr>
          <p:cNvSpPr txBox="1"/>
          <p:nvPr/>
        </p:nvSpPr>
        <p:spPr>
          <a:xfrm rot="19817232">
            <a:off x="1542314" y="3266129"/>
            <a:ext cx="3884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tx1">
                    <a:alpha val="6097"/>
                  </a:schemeClr>
                </a:solidFill>
                <a:latin typeface="Canela Text" pitchFamily="2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65" name="Slide Number Placeholder 64">
            <a:extLst>
              <a:ext uri="{FF2B5EF4-FFF2-40B4-BE49-F238E27FC236}">
                <a16:creationId xmlns:a16="http://schemas.microsoft.com/office/drawing/2014/main" id="{12366215-F868-1657-3D16-6BC1E0746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E384-2D2E-5247-BB5F-BCE4946B05CF}" type="slidenum">
              <a:rPr lang="en-GB" smtClean="0"/>
              <a:t>69</a:t>
            </a:fld>
            <a:endParaRPr lang="en-GB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8183B1D-178B-8645-FDCA-FA354ED005B3}"/>
              </a:ext>
            </a:extLst>
          </p:cNvPr>
          <p:cNvSpPr txBox="1"/>
          <p:nvPr/>
        </p:nvSpPr>
        <p:spPr>
          <a:xfrm>
            <a:off x="1881850" y="2333434"/>
            <a:ext cx="8859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nela Text" pitchFamily="2" charset="0"/>
              </a:rPr>
              <a:t>No FSI</a:t>
            </a:r>
          </a:p>
        </p:txBody>
      </p:sp>
      <p:sp>
        <p:nvSpPr>
          <p:cNvPr id="91" name="Title 1">
            <a:extLst>
              <a:ext uri="{FF2B5EF4-FFF2-40B4-BE49-F238E27FC236}">
                <a16:creationId xmlns:a16="http://schemas.microsoft.com/office/drawing/2014/main" id="{5C35C6D6-166A-1ECC-6BD0-FC4E06DA7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2273" y="-37120"/>
            <a:ext cx="7555874" cy="1325563"/>
          </a:xfrm>
        </p:spPr>
        <p:txBody>
          <a:bodyPr/>
          <a:lstStyle/>
          <a:p>
            <a:r>
              <a:rPr lang="en-GB" dirty="0">
                <a:solidFill>
                  <a:srgbClr val="0070C0"/>
                </a:solidFill>
                <a:latin typeface="Canela Text" pitchFamily="2" charset="0"/>
              </a:rPr>
              <a:t>Hadron kinematics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3A080E1C-8F9C-C34A-9EBD-B643675974FB}"/>
              </a:ext>
            </a:extLst>
          </p:cNvPr>
          <p:cNvGrpSpPr/>
          <p:nvPr/>
        </p:nvGrpSpPr>
        <p:grpSpPr>
          <a:xfrm>
            <a:off x="-21915" y="0"/>
            <a:ext cx="4026959" cy="1703642"/>
            <a:chOff x="8319722" y="4999708"/>
            <a:chExt cx="4026959" cy="1703642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5D0D23CB-E886-975E-CA69-D591BA1AC075}"/>
                </a:ext>
              </a:extLst>
            </p:cNvPr>
            <p:cNvGrpSpPr/>
            <p:nvPr/>
          </p:nvGrpSpPr>
          <p:grpSpPr>
            <a:xfrm>
              <a:off x="8319722" y="4999708"/>
              <a:ext cx="2391388" cy="1703642"/>
              <a:chOff x="8976176" y="3605185"/>
              <a:chExt cx="2391388" cy="1703642"/>
            </a:xfrm>
          </p:grpSpPr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1A0E6F54-6B64-0F8F-58F1-785601C7701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743062" y="4236063"/>
                <a:ext cx="972000" cy="885807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>
                    <a:solidFill>
                      <a:schemeClr val="tx1"/>
                    </a:solidFill>
                    <a:latin typeface="Canela Text" pitchFamily="2" charset="0"/>
                  </a:rPr>
                  <a:t>C</a:t>
                </a:r>
                <a:endParaRPr lang="en-GB" dirty="0">
                  <a:solidFill>
                    <a:schemeClr val="tx1"/>
                  </a:solidFill>
                  <a:latin typeface="Canela Text" pitchFamily="2" charset="0"/>
                </a:endParaRPr>
              </a:p>
            </p:txBody>
          </p:sp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id="{BCFBA7F2-5549-1774-EE59-61C3553B6B1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469825" y="3605185"/>
                <a:ext cx="404581" cy="672812"/>
              </a:xfrm>
              <a:prstGeom prst="straightConnector1">
                <a:avLst/>
              </a:prstGeom>
              <a:ln w="38100">
                <a:solidFill>
                  <a:srgbClr val="0096FF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Arrow Connector 96">
                <a:extLst>
                  <a:ext uri="{FF2B5EF4-FFF2-40B4-BE49-F238E27FC236}">
                    <a16:creationId xmlns:a16="http://schemas.microsoft.com/office/drawing/2014/main" id="{145EB215-AB24-22D1-3BC7-A0233F78FBC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715062" y="4297319"/>
                <a:ext cx="652502" cy="208987"/>
              </a:xfrm>
              <a:prstGeom prst="straightConnector1">
                <a:avLst/>
              </a:prstGeom>
              <a:ln w="38100">
                <a:solidFill>
                  <a:srgbClr val="FF7E7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Arrow Connector 97">
                <a:extLst>
                  <a:ext uri="{FF2B5EF4-FFF2-40B4-BE49-F238E27FC236}">
                    <a16:creationId xmlns:a16="http://schemas.microsoft.com/office/drawing/2014/main" id="{5EA6E980-161B-DD9E-6739-A5A5334311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53258" y="4934913"/>
                <a:ext cx="714306" cy="373914"/>
              </a:xfrm>
              <a:prstGeom prst="straightConnector1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Arrow Connector 98">
                <a:extLst>
                  <a:ext uri="{FF2B5EF4-FFF2-40B4-BE49-F238E27FC236}">
                    <a16:creationId xmlns:a16="http://schemas.microsoft.com/office/drawing/2014/main" id="{63077ED0-CCEE-B0C4-3847-3246FA1CAB14}"/>
                  </a:ext>
                </a:extLst>
              </p:cNvPr>
              <p:cNvCxnSpPr>
                <a:cxnSpLocks/>
                <a:endCxn id="95" idx="2"/>
              </p:cNvCxnSpPr>
              <p:nvPr/>
            </p:nvCxnSpPr>
            <p:spPr>
              <a:xfrm>
                <a:off x="8976176" y="4678966"/>
                <a:ext cx="766886" cy="1"/>
              </a:xfrm>
              <a:prstGeom prst="straightConnector1">
                <a:avLst/>
              </a:prstGeom>
              <a:ln w="38100">
                <a:solidFill>
                  <a:srgbClr val="0096FF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0" name="TextBox 99">
                    <a:extLst>
                      <a:ext uri="{FF2B5EF4-FFF2-40B4-BE49-F238E27FC236}">
                        <a16:creationId xmlns:a16="http://schemas.microsoft.com/office/drawing/2014/main" id="{81E0AAFA-6D52-4402-1545-4DFA83D662BF}"/>
                      </a:ext>
                    </a:extLst>
                  </p:cNvPr>
                  <p:cNvSpPr txBox="1"/>
                  <p:nvPr/>
                </p:nvSpPr>
                <p:spPr>
                  <a:xfrm>
                    <a:off x="9189027" y="4336476"/>
                    <a:ext cx="30405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GB" dirty="0">
                      <a:solidFill>
                        <a:srgbClr val="0070C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0" name="TextBox 99">
                    <a:extLst>
                      <a:ext uri="{FF2B5EF4-FFF2-40B4-BE49-F238E27FC236}">
                        <a16:creationId xmlns:a16="http://schemas.microsoft.com/office/drawing/2014/main" id="{81E0AAFA-6D52-4402-1545-4DFA83D662B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89027" y="4336476"/>
                    <a:ext cx="304058" cy="27699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8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1" name="TextBox 100">
                    <a:extLst>
                      <a:ext uri="{FF2B5EF4-FFF2-40B4-BE49-F238E27FC236}">
                        <a16:creationId xmlns:a16="http://schemas.microsoft.com/office/drawing/2014/main" id="{916798EA-A204-9E9B-7106-CDC2594E46F3}"/>
                      </a:ext>
                    </a:extLst>
                  </p:cNvPr>
                  <p:cNvSpPr txBox="1"/>
                  <p:nvPr/>
                </p:nvSpPr>
                <p:spPr>
                  <a:xfrm>
                    <a:off x="10359733" y="3782293"/>
                    <a:ext cx="30405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GB" dirty="0">
                      <a:solidFill>
                        <a:srgbClr val="0070C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1" name="TextBox 100">
                    <a:extLst>
                      <a:ext uri="{FF2B5EF4-FFF2-40B4-BE49-F238E27FC236}">
                        <a16:creationId xmlns:a16="http://schemas.microsoft.com/office/drawing/2014/main" id="{916798EA-A204-9E9B-7106-CDC2594E46F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359733" y="3782293"/>
                    <a:ext cx="304058" cy="27699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2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2" name="TextBox 101">
                    <a:extLst>
                      <a:ext uri="{FF2B5EF4-FFF2-40B4-BE49-F238E27FC236}">
                        <a16:creationId xmlns:a16="http://schemas.microsoft.com/office/drawing/2014/main" id="{BB914991-B48B-BA48-8D25-9D03A89D75E9}"/>
                      </a:ext>
                    </a:extLst>
                  </p:cNvPr>
                  <p:cNvSpPr txBox="1"/>
                  <p:nvPr/>
                </p:nvSpPr>
                <p:spPr>
                  <a:xfrm>
                    <a:off x="10948552" y="4059381"/>
                    <a:ext cx="187679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b="0" i="1" smtClean="0">
                              <a:solidFill>
                                <a:srgbClr val="FF7E7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oMath>
                      </m:oMathPara>
                    </a14:m>
                    <a:endParaRPr lang="en-GB" dirty="0">
                      <a:solidFill>
                        <a:srgbClr val="FF7E79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2" name="TextBox 101">
                    <a:extLst>
                      <a:ext uri="{FF2B5EF4-FFF2-40B4-BE49-F238E27FC236}">
                        <a16:creationId xmlns:a16="http://schemas.microsoft.com/office/drawing/2014/main" id="{BB914991-B48B-BA48-8D25-9D03A89D75E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948552" y="4059381"/>
                    <a:ext cx="187679" cy="27699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12500" r="-125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0CC5C491-9F0B-3907-978B-637FADFC65C4}"/>
                </a:ext>
              </a:extLst>
            </p:cNvPr>
            <p:cNvSpPr txBox="1"/>
            <p:nvPr/>
          </p:nvSpPr>
          <p:spPr>
            <a:xfrm>
              <a:off x="10479777" y="6281481"/>
              <a:ext cx="1866904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dirty="0">
                  <a:solidFill>
                    <a:schemeClr val="accent6">
                      <a:lumMod val="75000"/>
                    </a:schemeClr>
                  </a:solidFill>
                  <a:latin typeface="Canela Text" pitchFamily="2" charset="0"/>
                </a:rPr>
                <a:t>p</a:t>
              </a:r>
            </a:p>
          </p:txBody>
        </p:sp>
      </p:grpSp>
      <p:pic>
        <p:nvPicPr>
          <p:cNvPr id="103" name="Picture 102">
            <a:extLst>
              <a:ext uri="{FF2B5EF4-FFF2-40B4-BE49-F238E27FC236}">
                <a16:creationId xmlns:a16="http://schemas.microsoft.com/office/drawing/2014/main" id="{7D64F43F-4482-8CCD-7ED6-710F8335C47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-3128" t="15683" r="1"/>
          <a:stretch/>
        </p:blipFill>
        <p:spPr>
          <a:xfrm>
            <a:off x="10567140" y="305518"/>
            <a:ext cx="1173572" cy="1284044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6C4A4CC4-0E3C-1B15-F524-0DBFED230222}"/>
              </a:ext>
            </a:extLst>
          </p:cNvPr>
          <p:cNvSpPr txBox="1"/>
          <p:nvPr/>
        </p:nvSpPr>
        <p:spPr>
          <a:xfrm>
            <a:off x="10441231" y="1661504"/>
            <a:ext cx="14253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latin typeface="Canela Text" pitchFamily="2" charset="0"/>
              </a:rPr>
              <a:t>by Julia Tena Vidal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B867BE0F-8269-3B9A-0A1D-0915569406B4}"/>
              </a:ext>
            </a:extLst>
          </p:cNvPr>
          <p:cNvSpPr txBox="1"/>
          <p:nvPr/>
        </p:nvSpPr>
        <p:spPr>
          <a:xfrm>
            <a:off x="2373786" y="1120443"/>
            <a:ext cx="79350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nela Text" pitchFamily="2" charset="0"/>
                <a:cs typeface="Times New Roman" panose="02020603050405020304" pitchFamily="18" charset="0"/>
              </a:rPr>
              <a:t>Good angular description for pions and protons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B85176D9-2C1F-A9D4-4AA3-1788A8CD611B}"/>
              </a:ext>
            </a:extLst>
          </p:cNvPr>
          <p:cNvSpPr txBox="1"/>
          <p:nvPr/>
        </p:nvSpPr>
        <p:spPr>
          <a:xfrm>
            <a:off x="6631592" y="2831266"/>
            <a:ext cx="11796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C000"/>
                </a:solidFill>
                <a:latin typeface="Canela Text" pitchFamily="2" charset="0"/>
              </a:rPr>
              <a:t>Non-RES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05261577-9C6E-BBCA-6AE4-476942233C06}"/>
              </a:ext>
            </a:extLst>
          </p:cNvPr>
          <p:cNvSpPr txBox="1"/>
          <p:nvPr/>
        </p:nvSpPr>
        <p:spPr>
          <a:xfrm>
            <a:off x="6631592" y="2499900"/>
            <a:ext cx="1599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6"/>
                </a:solidFill>
                <a:latin typeface="Canela Text" pitchFamily="2" charset="0"/>
              </a:rPr>
              <a:t>Other 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207B7E69-24F5-D912-CCD7-A17BEDA20EDC}"/>
                  </a:ext>
                </a:extLst>
              </p:cNvPr>
              <p:cNvSpPr txBox="1"/>
              <p:nvPr/>
            </p:nvSpPr>
            <p:spPr>
              <a:xfrm>
                <a:off x="6642787" y="2172705"/>
                <a:ext cx="170568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16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GB" sz="1600" dirty="0">
                    <a:solidFill>
                      <a:srgbClr val="FF0000"/>
                    </a:solidFill>
                    <a:latin typeface="Canela Text" pitchFamily="2" charset="0"/>
                  </a:rPr>
                  <a:t>-RES</a:t>
                </a:r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207B7E69-24F5-D912-CCD7-A17BEDA20E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2787" y="2172705"/>
                <a:ext cx="1705683" cy="338554"/>
              </a:xfrm>
              <a:prstGeom prst="rect">
                <a:avLst/>
              </a:prstGeom>
              <a:blipFill>
                <a:blip r:embed="rId14"/>
                <a:stretch>
                  <a:fillRect t="-3571" b="-2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1" name="TextBox 110">
            <a:extLst>
              <a:ext uri="{FF2B5EF4-FFF2-40B4-BE49-F238E27FC236}">
                <a16:creationId xmlns:a16="http://schemas.microsoft.com/office/drawing/2014/main" id="{E977EBAA-6BF2-98A9-534A-17749A4753F4}"/>
              </a:ext>
            </a:extLst>
          </p:cNvPr>
          <p:cNvSpPr txBox="1"/>
          <p:nvPr/>
        </p:nvSpPr>
        <p:spPr>
          <a:xfrm>
            <a:off x="6634204" y="3200725"/>
            <a:ext cx="10303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B0F0"/>
                </a:solidFill>
                <a:latin typeface="Canela Text" pitchFamily="2" charset="0"/>
              </a:rPr>
              <a:t>DIS</a:t>
            </a:r>
          </a:p>
        </p:txBody>
      </p:sp>
    </p:spTree>
    <p:extLst>
      <p:ext uri="{BB962C8B-B14F-4D97-AF65-F5344CB8AC3E}">
        <p14:creationId xmlns:p14="http://schemas.microsoft.com/office/powerpoint/2010/main" val="4198550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125C3E-AE53-6415-9B3D-2F683B29D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BF42A-5F4E-75BB-6739-4464FFFAB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123" y="-294987"/>
            <a:ext cx="10523754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electron-scattering data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C8AC82-40BA-C19C-3CC9-292381FB2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E384-2D2E-5247-BB5F-BCE4946B05CF}" type="slidenum">
              <a:rPr lang="en-GB" smtClean="0"/>
              <a:t>7</a:t>
            </a:fld>
            <a:endParaRPr lang="en-GB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F2A28D9-3080-5CAC-4107-2A2133854EA8}"/>
              </a:ext>
            </a:extLst>
          </p:cNvPr>
          <p:cNvSpPr txBox="1"/>
          <p:nvPr/>
        </p:nvSpPr>
        <p:spPr>
          <a:xfrm>
            <a:off x="4051863" y="3487648"/>
            <a:ext cx="4764632" cy="411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Canela Text" pitchFamily="2" charset="0"/>
              </a:rPr>
              <a:t>(IV) Pion production</a:t>
            </a:r>
          </a:p>
        </p:txBody>
      </p:sp>
      <p:pic>
        <p:nvPicPr>
          <p:cNvPr id="104" name="Picture 103" descr="A person wearing glasses smiling&#10;&#10;Description automatically generated">
            <a:extLst>
              <a:ext uri="{FF2B5EF4-FFF2-40B4-BE49-F238E27FC236}">
                <a16:creationId xmlns:a16="http://schemas.microsoft.com/office/drawing/2014/main" id="{FC54491E-2198-7F22-AD01-BCB537C2F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375" y="3811953"/>
            <a:ext cx="729184" cy="888475"/>
          </a:xfrm>
          <a:prstGeom prst="rect">
            <a:avLst/>
          </a:prstGeom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0A4EECFF-FE3D-0850-E0BA-BF5ADB22F971}"/>
              </a:ext>
            </a:extLst>
          </p:cNvPr>
          <p:cNvSpPr txBox="1"/>
          <p:nvPr/>
        </p:nvSpPr>
        <p:spPr>
          <a:xfrm>
            <a:off x="901749" y="4697795"/>
            <a:ext cx="1328265" cy="291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Canela Text" pitchFamily="2" charset="0"/>
              </a:rPr>
              <a:t>by Caleb </a:t>
            </a:r>
            <a:r>
              <a:rPr lang="en-GB" sz="1100" dirty="0" err="1">
                <a:latin typeface="Canela Text" pitchFamily="2" charset="0"/>
              </a:rPr>
              <a:t>Fogler</a:t>
            </a:r>
            <a:endParaRPr lang="en-GB" sz="1100" dirty="0">
              <a:latin typeface="Canela Text" pitchFamily="2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D893E59-D2FF-422E-861E-1C79D293D8F9}"/>
              </a:ext>
            </a:extLst>
          </p:cNvPr>
          <p:cNvGrpSpPr/>
          <p:nvPr/>
        </p:nvGrpSpPr>
        <p:grpSpPr>
          <a:xfrm>
            <a:off x="8256227" y="1355528"/>
            <a:ext cx="4359803" cy="1950844"/>
            <a:chOff x="8898728" y="765126"/>
            <a:chExt cx="3973548" cy="1749989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A72BE22-032C-ECBF-4600-4A450DEAAF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65614" y="1396004"/>
              <a:ext cx="972000" cy="88580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solidFill>
                    <a:schemeClr val="tx1"/>
                  </a:solidFill>
                  <a:latin typeface="Canela Text" pitchFamily="2" charset="0"/>
                </a:rPr>
                <a:t>C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81F32F86-A781-0A04-13B1-29C2C4C9CC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92377" y="765126"/>
              <a:ext cx="404581" cy="672812"/>
            </a:xfrm>
            <a:prstGeom prst="straightConnector1">
              <a:avLst/>
            </a:prstGeom>
            <a:ln w="38100">
              <a:solidFill>
                <a:srgbClr val="0096FF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3840E2CC-DD3E-C86E-8BC4-1CC4E6C067A7}"/>
                </a:ext>
              </a:extLst>
            </p:cNvPr>
            <p:cNvCxnSpPr>
              <a:cxnSpLocks/>
              <a:endCxn id="35" idx="2"/>
            </p:cNvCxnSpPr>
            <p:nvPr/>
          </p:nvCxnSpPr>
          <p:spPr>
            <a:xfrm>
              <a:off x="8898728" y="1838907"/>
              <a:ext cx="766886" cy="1"/>
            </a:xfrm>
            <a:prstGeom prst="straightConnector1">
              <a:avLst/>
            </a:prstGeom>
            <a:ln w="38100">
              <a:solidFill>
                <a:srgbClr val="0096FF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2533119F-1BBD-4373-5BAF-73403FEB31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37614" y="1577841"/>
              <a:ext cx="735516" cy="246878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F0D298CC-553E-69D2-54DE-6E73B3E82FB7}"/>
                </a:ext>
              </a:extLst>
            </p:cNvPr>
            <p:cNvCxnSpPr>
              <a:cxnSpLocks/>
            </p:cNvCxnSpPr>
            <p:nvPr/>
          </p:nvCxnSpPr>
          <p:spPr>
            <a:xfrm>
              <a:off x="10594667" y="2040851"/>
              <a:ext cx="563786" cy="474264"/>
            </a:xfrm>
            <a:prstGeom prst="straightConnector1">
              <a:avLst/>
            </a:prstGeom>
            <a:ln w="38100">
              <a:solidFill>
                <a:srgbClr val="FF2F9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BC30A08D-543F-3686-A753-1C4C1CEEFB46}"/>
                    </a:ext>
                  </a:extLst>
                </p:cNvPr>
                <p:cNvSpPr txBox="1"/>
                <p:nvPr/>
              </p:nvSpPr>
              <p:spPr>
                <a:xfrm>
                  <a:off x="9140537" y="1524000"/>
                  <a:ext cx="30405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FA1E1DA3-5084-EB2F-F062-F0D2328505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40537" y="1524000"/>
                  <a:ext cx="304058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12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2BE8A10A-694D-A167-1F86-C0C1B339ED43}"/>
                    </a:ext>
                  </a:extLst>
                </p:cNvPr>
                <p:cNvSpPr txBox="1"/>
                <p:nvPr/>
              </p:nvSpPr>
              <p:spPr>
                <a:xfrm>
                  <a:off x="10311243" y="969817"/>
                  <a:ext cx="30405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6D2DDA0F-7B8B-EE84-FADB-A1BCFA7CB4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11243" y="969817"/>
                  <a:ext cx="304058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12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58FE18A-2F02-2E2B-2CBA-544136E6AE4D}"/>
                </a:ext>
              </a:extLst>
            </p:cNvPr>
            <p:cNvSpPr txBox="1"/>
            <p:nvPr/>
          </p:nvSpPr>
          <p:spPr>
            <a:xfrm>
              <a:off x="10948552" y="1329837"/>
              <a:ext cx="1866904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dirty="0">
                  <a:solidFill>
                    <a:schemeClr val="accent6">
                      <a:lumMod val="75000"/>
                    </a:schemeClr>
                  </a:solidFill>
                  <a:latin typeface="Canela Text" pitchFamily="2" charset="0"/>
                </a:rPr>
                <a:t>p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EB619DD-C656-20E1-AAD8-217310DE3C1D}"/>
                </a:ext>
              </a:extLst>
            </p:cNvPr>
            <p:cNvSpPr txBox="1"/>
            <p:nvPr/>
          </p:nvSpPr>
          <p:spPr>
            <a:xfrm>
              <a:off x="11005372" y="2072467"/>
              <a:ext cx="1866904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dirty="0">
                  <a:solidFill>
                    <a:srgbClr val="FF2F92"/>
                  </a:solidFill>
                  <a:latin typeface="Canela Text" pitchFamily="2" charset="0"/>
                </a:rPr>
                <a:t>N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2910E167-B64B-7D39-C58D-60F5F8100213}"/>
              </a:ext>
            </a:extLst>
          </p:cNvPr>
          <p:cNvSpPr txBox="1"/>
          <p:nvPr/>
        </p:nvSpPr>
        <p:spPr>
          <a:xfrm>
            <a:off x="8522688" y="572626"/>
            <a:ext cx="2392355" cy="4117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Canela Text" pitchFamily="2" charset="0"/>
              </a:rPr>
              <a:t>(III) Two nucleon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6916D8-790C-A8BC-3E01-12BD1DA219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884" t="65059" r="49995" b="21758"/>
          <a:stretch/>
        </p:blipFill>
        <p:spPr>
          <a:xfrm>
            <a:off x="8101419" y="1033922"/>
            <a:ext cx="755535" cy="8120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80F14B-724A-E270-2C45-A4B1760614D8}"/>
              </a:ext>
            </a:extLst>
          </p:cNvPr>
          <p:cNvSpPr txBox="1"/>
          <p:nvPr/>
        </p:nvSpPr>
        <p:spPr>
          <a:xfrm>
            <a:off x="7808105" y="1858710"/>
            <a:ext cx="130240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UcPeriod"/>
            </a:pPr>
            <a:r>
              <a:rPr lang="en-GB" dirty="0" err="1"/>
              <a:t>Sportes</a:t>
            </a:r>
            <a:endParaRPr lang="en-GB" dirty="0"/>
          </a:p>
          <a:p>
            <a:endParaRPr lang="en-GB" sz="1200" dirty="0"/>
          </a:p>
          <a:p>
            <a:endParaRPr lang="en-GB" sz="1200" dirty="0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E332B318-1C50-FB1A-5481-E3037E5DAD69}"/>
              </a:ext>
            </a:extLst>
          </p:cNvPr>
          <p:cNvGrpSpPr/>
          <p:nvPr/>
        </p:nvGrpSpPr>
        <p:grpSpPr>
          <a:xfrm>
            <a:off x="1053270" y="1330193"/>
            <a:ext cx="2082751" cy="1690763"/>
            <a:chOff x="6219212" y="765126"/>
            <a:chExt cx="1898230" cy="1516685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3476CCDA-CB51-40E1-1989-214B54AFFD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86098" y="1396004"/>
              <a:ext cx="972000" cy="88580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solidFill>
                    <a:schemeClr val="tx1"/>
                  </a:solidFill>
                  <a:latin typeface="Canela Text" pitchFamily="2" charset="0"/>
                </a:rPr>
                <a:t>Ar</a:t>
              </a:r>
              <a:endParaRPr lang="en-GB" sz="2800" dirty="0">
                <a:solidFill>
                  <a:schemeClr val="tx1"/>
                </a:solidFill>
                <a:latin typeface="Canela Text" pitchFamily="2" charset="0"/>
              </a:endParaRPr>
            </a:p>
          </p:txBody>
        </p: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B7B6F788-D517-068B-2506-D2DB10E7F3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12861" y="765126"/>
              <a:ext cx="404581" cy="672812"/>
            </a:xfrm>
            <a:prstGeom prst="straightConnector1">
              <a:avLst/>
            </a:prstGeom>
            <a:ln w="38100">
              <a:solidFill>
                <a:srgbClr val="0096FF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CCDA80A3-3926-E999-CF00-B86F641443E2}"/>
                </a:ext>
              </a:extLst>
            </p:cNvPr>
            <p:cNvCxnSpPr>
              <a:cxnSpLocks/>
              <a:endCxn id="89" idx="2"/>
            </p:cNvCxnSpPr>
            <p:nvPr/>
          </p:nvCxnSpPr>
          <p:spPr>
            <a:xfrm>
              <a:off x="6219212" y="1838907"/>
              <a:ext cx="766886" cy="1"/>
            </a:xfrm>
            <a:prstGeom prst="straightConnector1">
              <a:avLst/>
            </a:prstGeom>
            <a:ln w="38100">
              <a:solidFill>
                <a:srgbClr val="0096FF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94335527-9E5C-ECD3-9BA9-21D3EC896A02}"/>
                    </a:ext>
                  </a:extLst>
                </p:cNvPr>
                <p:cNvSpPr txBox="1"/>
                <p:nvPr/>
              </p:nvSpPr>
              <p:spPr>
                <a:xfrm>
                  <a:off x="6431973" y="1517074"/>
                  <a:ext cx="30405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1BF8C1D2-799F-E6C5-33C2-DBC00AA083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31973" y="1517074"/>
                  <a:ext cx="304058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12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C5A4BB07-E3C5-E069-E838-C7DE0296448D}"/>
                    </a:ext>
                  </a:extLst>
                </p:cNvPr>
                <p:cNvSpPr txBox="1"/>
                <p:nvPr/>
              </p:nvSpPr>
              <p:spPr>
                <a:xfrm>
                  <a:off x="7602679" y="962891"/>
                  <a:ext cx="30405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D7792CD1-81A2-1D23-B003-143E317376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02679" y="962891"/>
                  <a:ext cx="304058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12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ABE8D874-30F9-E6D4-B4EA-5F98E2F2B06E}"/>
              </a:ext>
            </a:extLst>
          </p:cNvPr>
          <p:cNvSpPr txBox="1"/>
          <p:nvPr/>
        </p:nvSpPr>
        <p:spPr>
          <a:xfrm>
            <a:off x="1937057" y="538684"/>
            <a:ext cx="1272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Canela Text" pitchFamily="2" charset="0"/>
              </a:rPr>
              <a:t>(I) Inclusive</a:t>
            </a: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D61AA778-EA00-8339-D3DB-5CAE46DBD8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3018" y="913052"/>
            <a:ext cx="841431" cy="1239325"/>
          </a:xfrm>
          <a:prstGeom prst="rect">
            <a:avLst/>
          </a:prstGeom>
        </p:spPr>
      </p:pic>
      <p:grpSp>
        <p:nvGrpSpPr>
          <p:cNvPr id="96" name="Group 95">
            <a:extLst>
              <a:ext uri="{FF2B5EF4-FFF2-40B4-BE49-F238E27FC236}">
                <a16:creationId xmlns:a16="http://schemas.microsoft.com/office/drawing/2014/main" id="{21827603-C142-AE65-3D14-BBBE17BB5EB6}"/>
              </a:ext>
            </a:extLst>
          </p:cNvPr>
          <p:cNvGrpSpPr/>
          <p:nvPr/>
        </p:nvGrpSpPr>
        <p:grpSpPr>
          <a:xfrm>
            <a:off x="1165963" y="4125880"/>
            <a:ext cx="2623847" cy="1690763"/>
            <a:chOff x="6219212" y="3621849"/>
            <a:chExt cx="2391388" cy="1516685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4143440E-EE6B-BA92-B378-29CA7A7CF6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86098" y="4252727"/>
              <a:ext cx="972000" cy="88580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solidFill>
                    <a:schemeClr val="tx1"/>
                  </a:solidFill>
                  <a:latin typeface="Canela Text" pitchFamily="2" charset="0"/>
                </a:rPr>
                <a:t>D</a:t>
              </a:r>
            </a:p>
          </p:txBody>
        </p: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EA401829-8546-ABD7-D9FC-8B63BD7876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12861" y="3621849"/>
              <a:ext cx="404581" cy="672812"/>
            </a:xfrm>
            <a:prstGeom prst="straightConnector1">
              <a:avLst/>
            </a:prstGeom>
            <a:ln w="38100">
              <a:solidFill>
                <a:srgbClr val="0096FF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271946AC-BC87-5D3A-F7D0-17D0A87A0B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58098" y="4313983"/>
              <a:ext cx="652502" cy="208987"/>
            </a:xfrm>
            <a:prstGeom prst="straightConnector1">
              <a:avLst/>
            </a:prstGeom>
            <a:ln w="38100">
              <a:solidFill>
                <a:srgbClr val="FF7E7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5BA2DB57-B48A-E720-2680-D6490DBCDCDB}"/>
                </a:ext>
              </a:extLst>
            </p:cNvPr>
            <p:cNvCxnSpPr>
              <a:cxnSpLocks/>
              <a:endCxn id="97" idx="2"/>
            </p:cNvCxnSpPr>
            <p:nvPr/>
          </p:nvCxnSpPr>
          <p:spPr>
            <a:xfrm>
              <a:off x="6219212" y="4695630"/>
              <a:ext cx="766886" cy="1"/>
            </a:xfrm>
            <a:prstGeom prst="straightConnector1">
              <a:avLst/>
            </a:prstGeom>
            <a:ln w="38100">
              <a:solidFill>
                <a:srgbClr val="0096FF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1255A591-BB56-3A02-B703-9FF45B54DDD5}"/>
                    </a:ext>
                  </a:extLst>
                </p:cNvPr>
                <p:cNvSpPr txBox="1"/>
                <p:nvPr/>
              </p:nvSpPr>
              <p:spPr>
                <a:xfrm>
                  <a:off x="6452757" y="4281057"/>
                  <a:ext cx="30405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CF584FA8-2C5C-203E-0E28-511568DE4F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52757" y="4281057"/>
                  <a:ext cx="304058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12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5821EAA7-8C0D-F376-7F27-C69A3B8CAA08}"/>
                    </a:ext>
                  </a:extLst>
                </p:cNvPr>
                <p:cNvSpPr txBox="1"/>
                <p:nvPr/>
              </p:nvSpPr>
              <p:spPr>
                <a:xfrm>
                  <a:off x="7623463" y="3726874"/>
                  <a:ext cx="30405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8A50FFE3-0CD0-279F-2AE8-8E56138457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3463" y="3726874"/>
                  <a:ext cx="304058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12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5D77D68B-F132-D21A-4D5F-31E29E6AB534}"/>
                    </a:ext>
                  </a:extLst>
                </p:cNvPr>
                <p:cNvSpPr txBox="1"/>
                <p:nvPr/>
              </p:nvSpPr>
              <p:spPr>
                <a:xfrm>
                  <a:off x="8136080" y="4073235"/>
                  <a:ext cx="35599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FF7E7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r>
                          <a:rPr lang="en-GB" b="0" i="1" smtClean="0">
                            <a:solidFill>
                              <a:srgbClr val="FF7E7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en-GB" dirty="0">
                    <a:solidFill>
                      <a:srgbClr val="FF7E79"/>
                    </a:solidFill>
                  </a:endParaRPr>
                </a:p>
              </p:txBody>
            </p:sp>
          </mc:Choice>
          <mc:Fallback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5D77D68B-F132-D21A-4D5F-31E29E6AB5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36080" y="4073235"/>
                  <a:ext cx="355995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9677" r="-322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F57F6BF-B161-8B6D-A0E8-7C7A516A847D}"/>
              </a:ext>
            </a:extLst>
          </p:cNvPr>
          <p:cNvGrpSpPr/>
          <p:nvPr/>
        </p:nvGrpSpPr>
        <p:grpSpPr>
          <a:xfrm>
            <a:off x="1746666" y="842809"/>
            <a:ext cx="958911" cy="730908"/>
            <a:chOff x="5718631" y="1259950"/>
            <a:chExt cx="873957" cy="655655"/>
          </a:xfrm>
        </p:grpSpPr>
        <p:sp>
          <p:nvSpPr>
            <p:cNvPr id="12" name="Explosion 2 11">
              <a:extLst>
                <a:ext uri="{FF2B5EF4-FFF2-40B4-BE49-F238E27FC236}">
                  <a16:creationId xmlns:a16="http://schemas.microsoft.com/office/drawing/2014/main" id="{49A6F50C-59A1-9B9A-93D0-D1A99DE2A160}"/>
                </a:ext>
              </a:extLst>
            </p:cNvPr>
            <p:cNvSpPr/>
            <p:nvPr/>
          </p:nvSpPr>
          <p:spPr>
            <a:xfrm>
              <a:off x="5730372" y="1259950"/>
              <a:ext cx="855601" cy="655655"/>
            </a:xfrm>
            <a:prstGeom prst="irregularSeal2">
              <a:avLst/>
            </a:prstGeom>
            <a:solidFill>
              <a:schemeClr val="accent6">
                <a:lumMod val="60000"/>
                <a:lumOff val="40000"/>
                <a:alpha val="82769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b="1" dirty="0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76A9929-4B6B-15B5-83E9-3177EB0FBF50}"/>
                </a:ext>
              </a:extLst>
            </p:cNvPr>
            <p:cNvSpPr txBox="1"/>
            <p:nvPr/>
          </p:nvSpPr>
          <p:spPr>
            <a:xfrm>
              <a:off x="5718631" y="1423241"/>
              <a:ext cx="8739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latin typeface="Candara" panose="020E0502030303020204" pitchFamily="34" charset="0"/>
                </a:rPr>
                <a:t>CLAS12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BBFFC24-0425-0472-6C37-B76D9AB71916}"/>
              </a:ext>
            </a:extLst>
          </p:cNvPr>
          <p:cNvGrpSpPr/>
          <p:nvPr/>
        </p:nvGrpSpPr>
        <p:grpSpPr>
          <a:xfrm>
            <a:off x="8983776" y="919953"/>
            <a:ext cx="958911" cy="730908"/>
            <a:chOff x="5718631" y="1259950"/>
            <a:chExt cx="873957" cy="655655"/>
          </a:xfrm>
        </p:grpSpPr>
        <p:sp>
          <p:nvSpPr>
            <p:cNvPr id="28" name="Explosion 2 27">
              <a:extLst>
                <a:ext uri="{FF2B5EF4-FFF2-40B4-BE49-F238E27FC236}">
                  <a16:creationId xmlns:a16="http://schemas.microsoft.com/office/drawing/2014/main" id="{98C94E44-371F-3668-D6C1-A6E8F4B14E8C}"/>
                </a:ext>
              </a:extLst>
            </p:cNvPr>
            <p:cNvSpPr/>
            <p:nvPr/>
          </p:nvSpPr>
          <p:spPr>
            <a:xfrm>
              <a:off x="5730372" y="1259950"/>
              <a:ext cx="855601" cy="655655"/>
            </a:xfrm>
            <a:prstGeom prst="irregularSeal2">
              <a:avLst/>
            </a:prstGeom>
            <a:solidFill>
              <a:schemeClr val="accent6">
                <a:lumMod val="60000"/>
                <a:lumOff val="40000"/>
                <a:alpha val="82769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b="1" dirty="0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B895F3F-D3E7-3870-D68D-BA0F0310FF0D}"/>
                </a:ext>
              </a:extLst>
            </p:cNvPr>
            <p:cNvSpPr txBox="1"/>
            <p:nvPr/>
          </p:nvSpPr>
          <p:spPr>
            <a:xfrm>
              <a:off x="5718631" y="1423241"/>
              <a:ext cx="8739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latin typeface="Candara" panose="020E0502030303020204" pitchFamily="34" charset="0"/>
                </a:rPr>
                <a:t>CLAS12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43953E5-0242-B777-B4D1-EEC72D323A51}"/>
              </a:ext>
            </a:extLst>
          </p:cNvPr>
          <p:cNvGrpSpPr/>
          <p:nvPr/>
        </p:nvGrpSpPr>
        <p:grpSpPr>
          <a:xfrm>
            <a:off x="2153748" y="3748418"/>
            <a:ext cx="958911" cy="730908"/>
            <a:chOff x="5718631" y="1259950"/>
            <a:chExt cx="873957" cy="655655"/>
          </a:xfrm>
        </p:grpSpPr>
        <p:sp>
          <p:nvSpPr>
            <p:cNvPr id="31" name="Explosion 2 30">
              <a:extLst>
                <a:ext uri="{FF2B5EF4-FFF2-40B4-BE49-F238E27FC236}">
                  <a16:creationId xmlns:a16="http://schemas.microsoft.com/office/drawing/2014/main" id="{933A3C1B-3B3D-9823-C482-79594CBDE321}"/>
                </a:ext>
              </a:extLst>
            </p:cNvPr>
            <p:cNvSpPr/>
            <p:nvPr/>
          </p:nvSpPr>
          <p:spPr>
            <a:xfrm>
              <a:off x="5730372" y="1259950"/>
              <a:ext cx="855601" cy="655655"/>
            </a:xfrm>
            <a:prstGeom prst="irregularSeal2">
              <a:avLst/>
            </a:prstGeom>
            <a:solidFill>
              <a:schemeClr val="accent6">
                <a:lumMod val="60000"/>
                <a:lumOff val="40000"/>
                <a:alpha val="82769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b="1" dirty="0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620E819-3170-3AC8-539F-F6B74A82F530}"/>
                </a:ext>
              </a:extLst>
            </p:cNvPr>
            <p:cNvSpPr txBox="1"/>
            <p:nvPr/>
          </p:nvSpPr>
          <p:spPr>
            <a:xfrm>
              <a:off x="5718631" y="1423241"/>
              <a:ext cx="8739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latin typeface="Candara" panose="020E0502030303020204" pitchFamily="34" charset="0"/>
                </a:rPr>
                <a:t>CLAS12</a:t>
              </a: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779C2820-23E7-A93C-FD20-8ACC392E2E25}"/>
              </a:ext>
            </a:extLst>
          </p:cNvPr>
          <p:cNvSpPr txBox="1"/>
          <p:nvPr/>
        </p:nvSpPr>
        <p:spPr>
          <a:xfrm>
            <a:off x="1224857" y="6298371"/>
            <a:ext cx="95766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0" i="0" u="none" strike="noStrike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1-6 GeV electrons for many targets (e.g. carbon, </a:t>
            </a:r>
            <a:r>
              <a:rPr lang="en-GB" sz="3200" b="1" i="0" u="none" strike="noStrike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argon</a:t>
            </a:r>
            <a:r>
              <a:rPr lang="en-GB" sz="3200" b="0" i="0" u="none" strike="noStrike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79D7D01-86EC-6E5F-D087-CBB71D312224}"/>
              </a:ext>
            </a:extLst>
          </p:cNvPr>
          <p:cNvSpPr txBox="1"/>
          <p:nvPr/>
        </p:nvSpPr>
        <p:spPr>
          <a:xfrm rot="2380106">
            <a:off x="10021183" y="980288"/>
            <a:ext cx="16253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 talk!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24D64969-A424-6358-AE20-221B2BFD83E7}"/>
              </a:ext>
            </a:extLst>
          </p:cNvPr>
          <p:cNvSpPr txBox="1"/>
          <p:nvPr/>
        </p:nvSpPr>
        <p:spPr>
          <a:xfrm>
            <a:off x="1144438" y="3063927"/>
            <a:ext cx="2743920" cy="461665"/>
          </a:xfrm>
          <a:prstGeom prst="rect">
            <a:avLst/>
          </a:prstGeom>
          <a:solidFill>
            <a:srgbClr val="FF9300">
              <a:alpha val="28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Nearing completion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F4DA8C3A-7E7C-5EDA-BB03-FDB4948BC04D}"/>
              </a:ext>
            </a:extLst>
          </p:cNvPr>
          <p:cNvSpPr txBox="1"/>
          <p:nvPr/>
        </p:nvSpPr>
        <p:spPr>
          <a:xfrm>
            <a:off x="8118472" y="3101632"/>
            <a:ext cx="2743920" cy="461665"/>
          </a:xfrm>
          <a:prstGeom prst="rect">
            <a:avLst/>
          </a:prstGeom>
          <a:solidFill>
            <a:srgbClr val="FF9300">
              <a:alpha val="28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Nearing completion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D184DA7E-1C43-313E-15B8-E2E6854EB39B}"/>
              </a:ext>
            </a:extLst>
          </p:cNvPr>
          <p:cNvSpPr txBox="1"/>
          <p:nvPr/>
        </p:nvSpPr>
        <p:spPr>
          <a:xfrm>
            <a:off x="1009965" y="5878223"/>
            <a:ext cx="2743920" cy="461665"/>
          </a:xfrm>
          <a:prstGeom prst="rect">
            <a:avLst/>
          </a:prstGeom>
          <a:solidFill>
            <a:srgbClr val="FF9300">
              <a:alpha val="28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Nearing completion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3B2442-6D0D-731B-CCEA-94584DC39EF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-3128" t="15683" r="1"/>
          <a:stretch/>
        </p:blipFill>
        <p:spPr>
          <a:xfrm>
            <a:off x="8349515" y="3704678"/>
            <a:ext cx="729828" cy="8113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CB8DEE-1E8A-1D86-1E23-A0D914AE1014}"/>
              </a:ext>
            </a:extLst>
          </p:cNvPr>
          <p:cNvSpPr txBox="1"/>
          <p:nvPr/>
        </p:nvSpPr>
        <p:spPr>
          <a:xfrm>
            <a:off x="8328025" y="4525602"/>
            <a:ext cx="1168212" cy="2916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latin typeface="Canela Text" pitchFamily="2" charset="0"/>
              </a:rPr>
              <a:t>by J. Tena Vidal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95C2CE5C-19F7-6592-E4CC-43D6B84DD3DF}"/>
              </a:ext>
            </a:extLst>
          </p:cNvPr>
          <p:cNvGrpSpPr/>
          <p:nvPr/>
        </p:nvGrpSpPr>
        <p:grpSpPr>
          <a:xfrm>
            <a:off x="9232871" y="3775947"/>
            <a:ext cx="951653" cy="730908"/>
            <a:chOff x="5718631" y="1259950"/>
            <a:chExt cx="867342" cy="655655"/>
          </a:xfrm>
        </p:grpSpPr>
        <p:sp>
          <p:nvSpPr>
            <p:cNvPr id="81" name="Explosion 2 80">
              <a:extLst>
                <a:ext uri="{FF2B5EF4-FFF2-40B4-BE49-F238E27FC236}">
                  <a16:creationId xmlns:a16="http://schemas.microsoft.com/office/drawing/2014/main" id="{E3DB7FD2-3B33-369B-E4BF-A30BAFC1D4BC}"/>
                </a:ext>
              </a:extLst>
            </p:cNvPr>
            <p:cNvSpPr/>
            <p:nvPr/>
          </p:nvSpPr>
          <p:spPr>
            <a:xfrm>
              <a:off x="5730372" y="1259950"/>
              <a:ext cx="855601" cy="655655"/>
            </a:xfrm>
            <a:prstGeom prst="irregularSeal2">
              <a:avLst/>
            </a:prstGeom>
            <a:solidFill>
              <a:srgbClr val="FFC000">
                <a:alpha val="82769"/>
              </a:srgb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b="1" dirty="0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0DC35DF-1A7C-6D79-180E-ECCB7C202656}"/>
                </a:ext>
              </a:extLst>
            </p:cNvPr>
            <p:cNvSpPr txBox="1"/>
            <p:nvPr/>
          </p:nvSpPr>
          <p:spPr>
            <a:xfrm>
              <a:off x="5718631" y="1423241"/>
              <a:ext cx="813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latin typeface="Candara" panose="020E0502030303020204" pitchFamily="34" charset="0"/>
                </a:rPr>
                <a:t>CLAS6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5194C274-1E9D-FAFF-8ACC-F0D38CCE8628}"/>
              </a:ext>
            </a:extLst>
          </p:cNvPr>
          <p:cNvGrpSpPr/>
          <p:nvPr/>
        </p:nvGrpSpPr>
        <p:grpSpPr>
          <a:xfrm>
            <a:off x="8598426" y="4045420"/>
            <a:ext cx="3358195" cy="1934329"/>
            <a:chOff x="8478294" y="4999708"/>
            <a:chExt cx="3060677" cy="1735174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9FE24011-8C48-8258-2481-6643812D71FF}"/>
                </a:ext>
              </a:extLst>
            </p:cNvPr>
            <p:cNvGrpSpPr/>
            <p:nvPr/>
          </p:nvGrpSpPr>
          <p:grpSpPr>
            <a:xfrm>
              <a:off x="8478294" y="4999708"/>
              <a:ext cx="2220136" cy="1592828"/>
              <a:chOff x="9134748" y="3605185"/>
              <a:chExt cx="2220136" cy="1592828"/>
            </a:xfrm>
          </p:grpSpPr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0A7477DD-DF02-D78C-9756-F85A861924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901634" y="4258582"/>
                <a:ext cx="972000" cy="885807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>
                    <a:solidFill>
                      <a:schemeClr val="tx1"/>
                    </a:solidFill>
                    <a:latin typeface="Canela Text" pitchFamily="2" charset="0"/>
                  </a:rPr>
                  <a:t>C</a:t>
                </a:r>
                <a:endParaRPr lang="en-GB" dirty="0">
                  <a:solidFill>
                    <a:schemeClr val="tx1"/>
                  </a:solidFill>
                  <a:latin typeface="Canela Text" pitchFamily="2" charset="0"/>
                </a:endParaRPr>
              </a:p>
            </p:txBody>
          </p:sp>
          <p:cxnSp>
            <p:nvCxnSpPr>
              <p:cNvPr id="106" name="Straight Arrow Connector 105">
                <a:extLst>
                  <a:ext uri="{FF2B5EF4-FFF2-40B4-BE49-F238E27FC236}">
                    <a16:creationId xmlns:a16="http://schemas.microsoft.com/office/drawing/2014/main" id="{6DDF3456-84BD-142D-D0A1-47E90860087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469825" y="3605185"/>
                <a:ext cx="404581" cy="672812"/>
              </a:xfrm>
              <a:prstGeom prst="straightConnector1">
                <a:avLst/>
              </a:prstGeom>
              <a:ln w="38100">
                <a:solidFill>
                  <a:srgbClr val="0096FF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Arrow Connector 106">
                <a:extLst>
                  <a:ext uri="{FF2B5EF4-FFF2-40B4-BE49-F238E27FC236}">
                    <a16:creationId xmlns:a16="http://schemas.microsoft.com/office/drawing/2014/main" id="{7EFF91B9-ADB0-67B7-2790-64CBFA93076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848874" y="4307710"/>
                <a:ext cx="506010" cy="220898"/>
              </a:xfrm>
              <a:prstGeom prst="straightConnector1">
                <a:avLst/>
              </a:prstGeom>
              <a:ln w="38100">
                <a:solidFill>
                  <a:srgbClr val="FF7E7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Arrow Connector 107">
                <a:extLst>
                  <a:ext uri="{FF2B5EF4-FFF2-40B4-BE49-F238E27FC236}">
                    <a16:creationId xmlns:a16="http://schemas.microsoft.com/office/drawing/2014/main" id="{4685A730-D0D8-778E-D1BF-95ABA59A6D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09372" y="4934913"/>
                <a:ext cx="545512" cy="263100"/>
              </a:xfrm>
              <a:prstGeom prst="straightConnector1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Arrow Connector 109">
                <a:extLst>
                  <a:ext uri="{FF2B5EF4-FFF2-40B4-BE49-F238E27FC236}">
                    <a16:creationId xmlns:a16="http://schemas.microsoft.com/office/drawing/2014/main" id="{548E78CD-F1CC-3158-66C7-BD1A60760BB8}"/>
                  </a:ext>
                </a:extLst>
              </p:cNvPr>
              <p:cNvCxnSpPr>
                <a:cxnSpLocks/>
                <a:endCxn id="88" idx="2"/>
              </p:cNvCxnSpPr>
              <p:nvPr/>
            </p:nvCxnSpPr>
            <p:spPr>
              <a:xfrm>
                <a:off x="9134748" y="4701485"/>
                <a:ext cx="766886" cy="1"/>
              </a:xfrm>
              <a:prstGeom prst="straightConnector1">
                <a:avLst/>
              </a:prstGeom>
              <a:ln w="38100">
                <a:solidFill>
                  <a:srgbClr val="0096FF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6" name="TextBox 115">
                    <a:extLst>
                      <a:ext uri="{FF2B5EF4-FFF2-40B4-BE49-F238E27FC236}">
                        <a16:creationId xmlns:a16="http://schemas.microsoft.com/office/drawing/2014/main" id="{7238DBA7-79AB-9EF5-61C5-E8C5D66B70A3}"/>
                      </a:ext>
                    </a:extLst>
                  </p:cNvPr>
                  <p:cNvSpPr txBox="1"/>
                  <p:nvPr/>
                </p:nvSpPr>
                <p:spPr>
                  <a:xfrm>
                    <a:off x="9189027" y="4336476"/>
                    <a:ext cx="30405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GB" dirty="0">
                      <a:solidFill>
                        <a:srgbClr val="0070C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2" name="TextBox 71">
                    <a:extLst>
                      <a:ext uri="{FF2B5EF4-FFF2-40B4-BE49-F238E27FC236}">
                        <a16:creationId xmlns:a16="http://schemas.microsoft.com/office/drawing/2014/main" id="{7F847C30-E8FB-2545-110B-301F34A1423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89027" y="4336476"/>
                    <a:ext cx="304058" cy="27699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12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7" name="TextBox 116">
                    <a:extLst>
                      <a:ext uri="{FF2B5EF4-FFF2-40B4-BE49-F238E27FC236}">
                        <a16:creationId xmlns:a16="http://schemas.microsoft.com/office/drawing/2014/main" id="{FFEC881C-BD97-2E1D-2C8F-0D6930919D49}"/>
                      </a:ext>
                    </a:extLst>
                  </p:cNvPr>
                  <p:cNvSpPr txBox="1"/>
                  <p:nvPr/>
                </p:nvSpPr>
                <p:spPr>
                  <a:xfrm>
                    <a:off x="10359733" y="3782293"/>
                    <a:ext cx="30405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GB" dirty="0">
                      <a:solidFill>
                        <a:srgbClr val="0070C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3" name="TextBox 72">
                    <a:extLst>
                      <a:ext uri="{FF2B5EF4-FFF2-40B4-BE49-F238E27FC236}">
                        <a16:creationId xmlns:a16="http://schemas.microsoft.com/office/drawing/2014/main" id="{435F625C-A852-9D90-2207-1CD212B4F10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359733" y="3782293"/>
                    <a:ext cx="304058" cy="27699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12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8" name="TextBox 117">
                    <a:extLst>
                      <a:ext uri="{FF2B5EF4-FFF2-40B4-BE49-F238E27FC236}">
                        <a16:creationId xmlns:a16="http://schemas.microsoft.com/office/drawing/2014/main" id="{C1AEDB57-A2F6-E624-34E4-90C737B80F76}"/>
                      </a:ext>
                    </a:extLst>
                  </p:cNvPr>
                  <p:cNvSpPr txBox="1"/>
                  <p:nvPr/>
                </p:nvSpPr>
                <p:spPr>
                  <a:xfrm>
                    <a:off x="10948552" y="4059381"/>
                    <a:ext cx="187679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b="0" i="1" smtClean="0">
                              <a:solidFill>
                                <a:srgbClr val="FF7E7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oMath>
                      </m:oMathPara>
                    </a14:m>
                    <a:endParaRPr lang="en-GB" dirty="0">
                      <a:solidFill>
                        <a:srgbClr val="FF7E79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0FBB5CDC-F03F-CFA2-8DC7-A189F033F95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948552" y="4059381"/>
                    <a:ext cx="187679" cy="276999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12500" r="-125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0234F954-8404-FB5E-7E38-82DEE9B7CAE5}"/>
                </a:ext>
              </a:extLst>
            </p:cNvPr>
            <p:cNvSpPr txBox="1"/>
            <p:nvPr/>
          </p:nvSpPr>
          <p:spPr>
            <a:xfrm>
              <a:off x="10317208" y="6457883"/>
              <a:ext cx="1221763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dirty="0">
                  <a:solidFill>
                    <a:schemeClr val="accent6">
                      <a:lumMod val="75000"/>
                    </a:schemeClr>
                  </a:solidFill>
                  <a:latin typeface="Canela Text" pitchFamily="2" charset="0"/>
                </a:rPr>
                <a:t>p</a:t>
              </a:r>
            </a:p>
          </p:txBody>
        </p:sp>
      </p:grpSp>
      <p:pic>
        <p:nvPicPr>
          <p:cNvPr id="119" name="Picture 118">
            <a:extLst>
              <a:ext uri="{FF2B5EF4-FFF2-40B4-BE49-F238E27FC236}">
                <a16:creationId xmlns:a16="http://schemas.microsoft.com/office/drawing/2014/main" id="{78B2F4B6-128A-44DC-E909-16D5C56521B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09021" y="3791579"/>
            <a:ext cx="724498" cy="1095315"/>
          </a:xfrm>
          <a:prstGeom prst="rect">
            <a:avLst/>
          </a:prstGeom>
        </p:spPr>
      </p:pic>
      <p:grpSp>
        <p:nvGrpSpPr>
          <p:cNvPr id="120" name="Group 119">
            <a:extLst>
              <a:ext uri="{FF2B5EF4-FFF2-40B4-BE49-F238E27FC236}">
                <a16:creationId xmlns:a16="http://schemas.microsoft.com/office/drawing/2014/main" id="{1879C1F1-061B-BCDB-6049-446DEDE75FB0}"/>
              </a:ext>
            </a:extLst>
          </p:cNvPr>
          <p:cNvGrpSpPr/>
          <p:nvPr/>
        </p:nvGrpSpPr>
        <p:grpSpPr>
          <a:xfrm>
            <a:off x="4720796" y="4015953"/>
            <a:ext cx="2794444" cy="1749573"/>
            <a:chOff x="1055076" y="4366667"/>
            <a:chExt cx="2794444" cy="1749573"/>
          </a:xfrm>
        </p:grpSpPr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D921B1F5-F4B6-EF9D-2A6E-DDFA0E54140C}"/>
                </a:ext>
              </a:extLst>
            </p:cNvPr>
            <p:cNvCxnSpPr>
              <a:cxnSpLocks/>
            </p:cNvCxnSpPr>
            <p:nvPr/>
          </p:nvCxnSpPr>
          <p:spPr>
            <a:xfrm>
              <a:off x="2846000" y="5824341"/>
              <a:ext cx="724999" cy="291899"/>
            </a:xfrm>
            <a:prstGeom prst="straightConnector1">
              <a:avLst/>
            </a:prstGeom>
            <a:ln w="381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D2D72C4F-20E7-B0F3-84DE-41066F9B6F70}"/>
                </a:ext>
              </a:extLst>
            </p:cNvPr>
            <p:cNvGrpSpPr/>
            <p:nvPr/>
          </p:nvGrpSpPr>
          <p:grpSpPr>
            <a:xfrm>
              <a:off x="1055076" y="4366667"/>
              <a:ext cx="2623847" cy="1690763"/>
              <a:chOff x="6219212" y="3621849"/>
              <a:chExt cx="2391388" cy="1516685"/>
            </a:xfrm>
          </p:grpSpPr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2E7C2FC0-63A4-EF13-1697-F9510ABD276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86098" y="4252727"/>
                <a:ext cx="972000" cy="885807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>
                    <a:solidFill>
                      <a:schemeClr val="tx1"/>
                    </a:solidFill>
                    <a:latin typeface="Canela Text" pitchFamily="2" charset="0"/>
                  </a:rPr>
                  <a:t>C</a:t>
                </a:r>
              </a:p>
            </p:txBody>
          </p:sp>
          <p:cxnSp>
            <p:nvCxnSpPr>
              <p:cNvPr id="125" name="Straight Arrow Connector 124">
                <a:extLst>
                  <a:ext uri="{FF2B5EF4-FFF2-40B4-BE49-F238E27FC236}">
                    <a16:creationId xmlns:a16="http://schemas.microsoft.com/office/drawing/2014/main" id="{5CF5F95F-0CF7-1AD0-E6FB-55178B18947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12861" y="3621849"/>
                <a:ext cx="404581" cy="672812"/>
              </a:xfrm>
              <a:prstGeom prst="straightConnector1">
                <a:avLst/>
              </a:prstGeom>
              <a:ln w="38100">
                <a:solidFill>
                  <a:srgbClr val="0096FF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Arrow Connector 125">
                <a:extLst>
                  <a:ext uri="{FF2B5EF4-FFF2-40B4-BE49-F238E27FC236}">
                    <a16:creationId xmlns:a16="http://schemas.microsoft.com/office/drawing/2014/main" id="{CD1F128C-76D4-2D15-19B5-45089F1258E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958098" y="4313983"/>
                <a:ext cx="652502" cy="208987"/>
              </a:xfrm>
              <a:prstGeom prst="straightConnector1">
                <a:avLst/>
              </a:prstGeom>
              <a:ln w="38100">
                <a:solidFill>
                  <a:srgbClr val="FF7E7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Arrow Connector 126">
                <a:extLst>
                  <a:ext uri="{FF2B5EF4-FFF2-40B4-BE49-F238E27FC236}">
                    <a16:creationId xmlns:a16="http://schemas.microsoft.com/office/drawing/2014/main" id="{5EE958AA-2045-6F61-DA77-B5F635F7542B}"/>
                  </a:ext>
                </a:extLst>
              </p:cNvPr>
              <p:cNvCxnSpPr>
                <a:cxnSpLocks/>
                <a:endCxn id="124" idx="2"/>
              </p:cNvCxnSpPr>
              <p:nvPr/>
            </p:nvCxnSpPr>
            <p:spPr>
              <a:xfrm>
                <a:off x="6219212" y="4695630"/>
                <a:ext cx="766886" cy="1"/>
              </a:xfrm>
              <a:prstGeom prst="straightConnector1">
                <a:avLst/>
              </a:prstGeom>
              <a:ln w="38100">
                <a:solidFill>
                  <a:srgbClr val="0096FF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8" name="TextBox 127">
                    <a:extLst>
                      <a:ext uri="{FF2B5EF4-FFF2-40B4-BE49-F238E27FC236}">
                        <a16:creationId xmlns:a16="http://schemas.microsoft.com/office/drawing/2014/main" id="{9B1189E4-BB17-176D-E9FC-E060DC60DC46}"/>
                      </a:ext>
                    </a:extLst>
                  </p:cNvPr>
                  <p:cNvSpPr txBox="1"/>
                  <p:nvPr/>
                </p:nvSpPr>
                <p:spPr>
                  <a:xfrm>
                    <a:off x="6452757" y="4281057"/>
                    <a:ext cx="30405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GB" dirty="0">
                      <a:solidFill>
                        <a:srgbClr val="0070C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CF584FA8-2C5C-203E-0E28-511568DE4F8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52757" y="4281057"/>
                    <a:ext cx="304058" cy="27699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2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9" name="TextBox 128">
                    <a:extLst>
                      <a:ext uri="{FF2B5EF4-FFF2-40B4-BE49-F238E27FC236}">
                        <a16:creationId xmlns:a16="http://schemas.microsoft.com/office/drawing/2014/main" id="{E677BF76-4DE1-7198-90EA-BF29AFC88080}"/>
                      </a:ext>
                    </a:extLst>
                  </p:cNvPr>
                  <p:cNvSpPr txBox="1"/>
                  <p:nvPr/>
                </p:nvSpPr>
                <p:spPr>
                  <a:xfrm>
                    <a:off x="7623463" y="3726874"/>
                    <a:ext cx="30405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GB" dirty="0">
                      <a:solidFill>
                        <a:srgbClr val="0070C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4" name="TextBox 63">
                    <a:extLst>
                      <a:ext uri="{FF2B5EF4-FFF2-40B4-BE49-F238E27FC236}">
                        <a16:creationId xmlns:a16="http://schemas.microsoft.com/office/drawing/2014/main" id="{8A50FFE3-0CD0-279F-2AE8-8E56138457B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23463" y="3726874"/>
                    <a:ext cx="304058" cy="27699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2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30" name="TextBox 129">
                    <a:extLst>
                      <a:ext uri="{FF2B5EF4-FFF2-40B4-BE49-F238E27FC236}">
                        <a16:creationId xmlns:a16="http://schemas.microsoft.com/office/drawing/2014/main" id="{E3E85565-11CF-4F42-E336-408ED7AD88C1}"/>
                      </a:ext>
                    </a:extLst>
                  </p:cNvPr>
                  <p:cNvSpPr txBox="1"/>
                  <p:nvPr/>
                </p:nvSpPr>
                <p:spPr>
                  <a:xfrm>
                    <a:off x="8136080" y="4073235"/>
                    <a:ext cx="26462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:r>
                      <a:rPr lang="en-GB" b="0" dirty="0">
                        <a:solidFill>
                          <a:srgbClr val="FF7E79"/>
                        </a:solidFill>
                        <a:ea typeface="Cambria Math" panose="02040503050406030204" pitchFamily="18" charset="0"/>
                      </a:rPr>
                      <a:t>1</a:t>
                    </a:r>
                    <a14:m>
                      <m:oMath xmlns:m="http://schemas.openxmlformats.org/officeDocument/2006/math">
                        <m:r>
                          <a:rPr lang="en-GB" b="0" i="1" smtClean="0">
                            <a:solidFill>
                              <a:srgbClr val="FF7E7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oMath>
                    </a14:m>
                    <a:endParaRPr lang="en-GB" dirty="0">
                      <a:solidFill>
                        <a:srgbClr val="FF7E79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130" name="TextBox 129">
                    <a:extLst>
                      <a:ext uri="{FF2B5EF4-FFF2-40B4-BE49-F238E27FC236}">
                        <a16:creationId xmlns:a16="http://schemas.microsoft.com/office/drawing/2014/main" id="{E3E85565-11CF-4F42-E336-408ED7AD88C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36080" y="4073235"/>
                    <a:ext cx="264624" cy="276999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45833" t="-23077" r="-4167" b="-3461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DA17E044-00C5-EF6B-CEB7-CE7CAC8675F2}"/>
                </a:ext>
              </a:extLst>
            </p:cNvPr>
            <p:cNvSpPr txBox="1"/>
            <p:nvPr/>
          </p:nvSpPr>
          <p:spPr>
            <a:xfrm>
              <a:off x="3433859" y="5745184"/>
              <a:ext cx="415661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/>
              <a:r>
                <a:rPr lang="en-GB" sz="2000" dirty="0">
                  <a:solidFill>
                    <a:schemeClr val="accent3">
                      <a:lumMod val="50000"/>
                    </a:schemeClr>
                  </a:solidFill>
                </a:rPr>
                <a:t>X</a:t>
              </a:r>
              <a:endParaRPr lang="en-GB" sz="140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A3723CEA-3E87-3631-B268-5448B41A4904}"/>
              </a:ext>
            </a:extLst>
          </p:cNvPr>
          <p:cNvGrpSpPr/>
          <p:nvPr/>
        </p:nvGrpSpPr>
        <p:grpSpPr>
          <a:xfrm>
            <a:off x="5619644" y="3794493"/>
            <a:ext cx="951653" cy="730908"/>
            <a:chOff x="5718631" y="1259950"/>
            <a:chExt cx="867342" cy="655655"/>
          </a:xfrm>
        </p:grpSpPr>
        <p:sp>
          <p:nvSpPr>
            <p:cNvPr id="132" name="Explosion 2 131">
              <a:extLst>
                <a:ext uri="{FF2B5EF4-FFF2-40B4-BE49-F238E27FC236}">
                  <a16:creationId xmlns:a16="http://schemas.microsoft.com/office/drawing/2014/main" id="{47194370-E750-47B2-0374-909ECB431AC1}"/>
                </a:ext>
              </a:extLst>
            </p:cNvPr>
            <p:cNvSpPr/>
            <p:nvPr/>
          </p:nvSpPr>
          <p:spPr>
            <a:xfrm>
              <a:off x="5730372" y="1259950"/>
              <a:ext cx="855601" cy="655655"/>
            </a:xfrm>
            <a:prstGeom prst="irregularSeal2">
              <a:avLst/>
            </a:prstGeom>
            <a:solidFill>
              <a:srgbClr val="FFC000">
                <a:alpha val="82769"/>
              </a:srgb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b="1" dirty="0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49E2FCA8-EB14-1383-CBC9-393D132BF61E}"/>
                </a:ext>
              </a:extLst>
            </p:cNvPr>
            <p:cNvSpPr txBox="1"/>
            <p:nvPr/>
          </p:nvSpPr>
          <p:spPr>
            <a:xfrm>
              <a:off x="5718631" y="1423241"/>
              <a:ext cx="813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latin typeface="Candara" panose="020E0502030303020204" pitchFamily="34" charset="0"/>
                </a:rPr>
                <a:t>CLAS6</a:t>
              </a:r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6404A527-09E8-0BED-87BB-6F6E7CC548A2}"/>
              </a:ext>
            </a:extLst>
          </p:cNvPr>
          <p:cNvSpPr txBox="1"/>
          <p:nvPr/>
        </p:nvSpPr>
        <p:spPr>
          <a:xfrm>
            <a:off x="8289132" y="5888603"/>
            <a:ext cx="2743920" cy="461665"/>
          </a:xfrm>
          <a:prstGeom prst="rect">
            <a:avLst/>
          </a:prstGeom>
          <a:solidFill>
            <a:srgbClr val="FF9300">
              <a:alpha val="28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Nearing completion</a:t>
            </a:r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A3B5CEA2-A175-CF79-2FE5-19B27A9E9DE8}"/>
              </a:ext>
            </a:extLst>
          </p:cNvPr>
          <p:cNvGrpSpPr/>
          <p:nvPr/>
        </p:nvGrpSpPr>
        <p:grpSpPr>
          <a:xfrm>
            <a:off x="4084834" y="500741"/>
            <a:ext cx="4580383" cy="3028884"/>
            <a:chOff x="308913" y="479785"/>
            <a:chExt cx="4580383" cy="3028884"/>
          </a:xfrm>
        </p:grpSpPr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9E0F77A6-851F-6E96-FC15-8940229A323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57851" y="1166001"/>
              <a:ext cx="3831445" cy="1803317"/>
              <a:chOff x="1029290" y="2072476"/>
              <a:chExt cx="3993411" cy="1849929"/>
            </a:xfrm>
          </p:grpSpPr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id="{9D4D9360-925E-2D44-C3C8-09EFB3FD904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29290" y="2072476"/>
                <a:ext cx="2412000" cy="1849929"/>
                <a:chOff x="1029290" y="2072467"/>
                <a:chExt cx="3036795" cy="2329129"/>
              </a:xfrm>
            </p:grpSpPr>
            <p:cxnSp>
              <p:nvCxnSpPr>
                <p:cNvPr id="150" name="Straight Arrow Connector 149">
                  <a:extLst>
                    <a:ext uri="{FF2B5EF4-FFF2-40B4-BE49-F238E27FC236}">
                      <a16:creationId xmlns:a16="http://schemas.microsoft.com/office/drawing/2014/main" id="{5884DE11-50CC-4F66-797A-049342AA6C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872505" y="2072467"/>
                  <a:ext cx="525931" cy="970897"/>
                </a:xfrm>
                <a:prstGeom prst="straightConnector1">
                  <a:avLst/>
                </a:prstGeom>
                <a:ln w="38100">
                  <a:solidFill>
                    <a:srgbClr val="0096FF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EEDC5538-4812-15C9-C86A-D641517D263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029290" y="2414881"/>
                  <a:ext cx="3036795" cy="1986715"/>
                  <a:chOff x="1029301" y="2414880"/>
                  <a:chExt cx="2005448" cy="1311994"/>
                </a:xfrm>
              </p:grpSpPr>
              <p:sp>
                <p:nvSpPr>
                  <p:cNvPr id="153" name="Oval 152">
                    <a:extLst>
                      <a:ext uri="{FF2B5EF4-FFF2-40B4-BE49-F238E27FC236}">
                        <a16:creationId xmlns:a16="http://schemas.microsoft.com/office/drawing/2014/main" id="{CA6ACAAB-77F7-E97D-7454-2E75C925B4A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796187" y="2841067"/>
                    <a:ext cx="972000" cy="885807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800" dirty="0">
                      <a:solidFill>
                        <a:schemeClr val="tx1"/>
                      </a:solidFill>
                      <a:latin typeface="Canela Text" pitchFamily="2" charset="0"/>
                    </a:endParaRPr>
                  </a:p>
                </p:txBody>
              </p:sp>
              <p:cxnSp>
                <p:nvCxnSpPr>
                  <p:cNvPr id="154" name="Straight Arrow Connector 153">
                    <a:extLst>
                      <a:ext uri="{FF2B5EF4-FFF2-40B4-BE49-F238E27FC236}">
                        <a16:creationId xmlns:a16="http://schemas.microsoft.com/office/drawing/2014/main" id="{764AE7B5-A9F3-8CB5-7B94-35D7ADEF087E}"/>
                      </a:ext>
                    </a:extLst>
                  </p:cNvPr>
                  <p:cNvCxnSpPr>
                    <a:cxnSpLocks/>
                    <a:endCxn id="153" idx="2"/>
                  </p:cNvCxnSpPr>
                  <p:nvPr/>
                </p:nvCxnSpPr>
                <p:spPr>
                  <a:xfrm>
                    <a:off x="1029301" y="3283970"/>
                    <a:ext cx="766886" cy="1"/>
                  </a:xfrm>
                  <a:prstGeom prst="straightConnector1">
                    <a:avLst/>
                  </a:prstGeom>
                  <a:ln w="38100">
                    <a:solidFill>
                      <a:srgbClr val="0096FF"/>
                    </a:solidFill>
                    <a:prstDash val="solid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" name="Straight Arrow Connector 154">
                    <a:extLst>
                      <a:ext uri="{FF2B5EF4-FFF2-40B4-BE49-F238E27FC236}">
                        <a16:creationId xmlns:a16="http://schemas.microsoft.com/office/drawing/2014/main" id="{6D7732B6-0D9F-6606-5BA4-6860A7F1F32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528169" y="3060974"/>
                    <a:ext cx="506580" cy="93949"/>
                  </a:xfrm>
                  <a:prstGeom prst="straightConnector1">
                    <a:avLst/>
                  </a:prstGeom>
                  <a:ln w="38100">
                    <a:solidFill>
                      <a:schemeClr val="accent6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56" name="TextBox 155">
                        <a:extLst>
                          <a:ext uri="{FF2B5EF4-FFF2-40B4-BE49-F238E27FC236}">
                            <a16:creationId xmlns:a16="http://schemas.microsoft.com/office/drawing/2014/main" id="{4DAA3E06-BF91-2B5C-208A-D1BAE426AA7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271110" y="2969063"/>
                        <a:ext cx="289108" cy="26338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en-GB" dirty="0">
                          <a:solidFill>
                            <a:srgbClr val="0070C0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3" name="TextBox 52">
                        <a:extLst>
                          <a:ext uri="{FF2B5EF4-FFF2-40B4-BE49-F238E27FC236}">
                            <a16:creationId xmlns:a16="http://schemas.microsoft.com/office/drawing/2014/main" id="{76610EE1-E54F-5769-8F0F-F99017457972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271110" y="2969063"/>
                        <a:ext cx="289108" cy="263380"/>
                      </a:xfrm>
                      <a:prstGeom prst="rect">
                        <a:avLst/>
                      </a:prstGeom>
                      <a:blipFill>
                        <a:blip r:embed="rId17"/>
                        <a:stretch>
                          <a:fillRect l="-12000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57" name="TextBox 156">
                        <a:extLst>
                          <a:ext uri="{FF2B5EF4-FFF2-40B4-BE49-F238E27FC236}">
                            <a16:creationId xmlns:a16="http://schemas.microsoft.com/office/drawing/2014/main" id="{6BE9F91A-B8C5-33CC-907D-9EA45ED4724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441816" y="2414880"/>
                        <a:ext cx="289108" cy="26338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en-GB" dirty="0">
                          <a:solidFill>
                            <a:srgbClr val="0070C0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4" name="TextBox 53">
                        <a:extLst>
                          <a:ext uri="{FF2B5EF4-FFF2-40B4-BE49-F238E27FC236}">
                            <a16:creationId xmlns:a16="http://schemas.microsoft.com/office/drawing/2014/main" id="{900D2C9E-5A05-6400-BD28-244C8769AC65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441816" y="2414880"/>
                        <a:ext cx="289108" cy="263380"/>
                      </a:xfrm>
                      <a:prstGeom prst="rect">
                        <a:avLst/>
                      </a:prstGeom>
                      <a:blipFill>
                        <a:blip r:embed="rId9"/>
                        <a:stretch>
                          <a:fillRect l="-12000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sp>
              <p:nvSpPr>
                <p:cNvPr id="152" name="Oval 151">
                  <a:extLst>
                    <a:ext uri="{FF2B5EF4-FFF2-40B4-BE49-F238E27FC236}">
                      <a16:creationId xmlns:a16="http://schemas.microsoft.com/office/drawing/2014/main" id="{81C050FC-FAA1-C667-664C-1FD846C2A88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990061" y="3393242"/>
                  <a:ext cx="276527" cy="28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accent3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9EB8AA17-E901-CB32-9998-D52A5188C741}"/>
                  </a:ext>
                </a:extLst>
              </p:cNvPr>
              <p:cNvSpPr txBox="1"/>
              <p:nvPr/>
            </p:nvSpPr>
            <p:spPr>
              <a:xfrm>
                <a:off x="3155797" y="2641637"/>
                <a:ext cx="1866904" cy="3167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GB" dirty="0">
                    <a:solidFill>
                      <a:schemeClr val="accent6">
                        <a:lumMod val="75000"/>
                      </a:schemeClr>
                    </a:solidFill>
                    <a:latin typeface="Canela Text" pitchFamily="2" charset="0"/>
                  </a:rPr>
                  <a:t>p</a:t>
                </a:r>
              </a:p>
            </p:txBody>
          </p:sp>
        </p:grp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FCC8B545-39E3-71BA-7412-8ABF121FB35C}"/>
                </a:ext>
              </a:extLst>
            </p:cNvPr>
            <p:cNvSpPr txBox="1"/>
            <p:nvPr/>
          </p:nvSpPr>
          <p:spPr>
            <a:xfrm>
              <a:off x="683562" y="479785"/>
              <a:ext cx="3259403" cy="411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Canela Text" pitchFamily="2" charset="0"/>
                </a:rPr>
                <a:t>(I) Proton transparency</a:t>
              </a:r>
            </a:p>
          </p:txBody>
        </p:sp>
        <p:pic>
          <p:nvPicPr>
            <p:cNvPr id="140" name="Picture 139">
              <a:extLst>
                <a:ext uri="{FF2B5EF4-FFF2-40B4-BE49-F238E27FC236}">
                  <a16:creationId xmlns:a16="http://schemas.microsoft.com/office/drawing/2014/main" id="{11392400-D36D-8474-07AC-B73515D614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88912" t="32827" r="1807" b="46852"/>
            <a:stretch/>
          </p:blipFill>
          <p:spPr>
            <a:xfrm>
              <a:off x="1088026" y="958867"/>
              <a:ext cx="779807" cy="1269713"/>
            </a:xfrm>
            <a:prstGeom prst="rect">
              <a:avLst/>
            </a:prstGeom>
          </p:spPr>
        </p:pic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DB071273-2065-2072-1879-43CF92AA13F8}"/>
                </a:ext>
              </a:extLst>
            </p:cNvPr>
            <p:cNvGrpSpPr/>
            <p:nvPr/>
          </p:nvGrpSpPr>
          <p:grpSpPr>
            <a:xfrm>
              <a:off x="308913" y="988095"/>
              <a:ext cx="795432" cy="1352643"/>
              <a:chOff x="7582146" y="1321284"/>
              <a:chExt cx="724961" cy="1213377"/>
            </a:xfrm>
          </p:grpSpPr>
          <p:pic>
            <p:nvPicPr>
              <p:cNvPr id="146" name="Picture 145">
                <a:extLst>
                  <a:ext uri="{FF2B5EF4-FFF2-40B4-BE49-F238E27FC236}">
                    <a16:creationId xmlns:a16="http://schemas.microsoft.com/office/drawing/2014/main" id="{476B4EEC-6793-405A-8E5A-4252C0F02B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/>
              <a:srcRect l="23442" r="26893" b="1772"/>
              <a:stretch/>
            </p:blipFill>
            <p:spPr>
              <a:xfrm>
                <a:off x="7596387" y="1321284"/>
                <a:ext cx="710720" cy="807213"/>
              </a:xfrm>
              <a:prstGeom prst="rect">
                <a:avLst/>
              </a:prstGeom>
            </p:spPr>
          </p:pic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D38ED16D-DDDB-EFBD-D250-1A6293DC498B}"/>
                  </a:ext>
                </a:extLst>
              </p:cNvPr>
              <p:cNvSpPr txBox="1"/>
              <p:nvPr/>
            </p:nvSpPr>
            <p:spPr>
              <a:xfrm>
                <a:off x="7582146" y="2119163"/>
                <a:ext cx="720431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50" dirty="0">
                    <a:latin typeface="Canela Text" pitchFamily="2" charset="0"/>
                  </a:rPr>
                  <a:t>Steven </a:t>
                </a:r>
                <a:r>
                  <a:rPr lang="en-GB" sz="1050" dirty="0" err="1">
                    <a:latin typeface="Canela Text" pitchFamily="2" charset="0"/>
                  </a:rPr>
                  <a:t>Dytman</a:t>
                </a:r>
                <a:endParaRPr lang="en-GB" sz="1050" dirty="0">
                  <a:latin typeface="Canela Text" pitchFamily="2" charset="0"/>
                </a:endParaRPr>
              </a:p>
            </p:txBody>
          </p:sp>
        </p:grp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99DC20F0-EAF9-4F6F-AD9B-6D15F1CB01DE}"/>
                </a:ext>
              </a:extLst>
            </p:cNvPr>
            <p:cNvGrpSpPr/>
            <p:nvPr/>
          </p:nvGrpSpPr>
          <p:grpSpPr>
            <a:xfrm>
              <a:off x="1907563" y="747523"/>
              <a:ext cx="951653" cy="730908"/>
              <a:chOff x="5718631" y="1259950"/>
              <a:chExt cx="867342" cy="655655"/>
            </a:xfrm>
          </p:grpSpPr>
          <p:sp>
            <p:nvSpPr>
              <p:cNvPr id="144" name="Explosion 2 143">
                <a:extLst>
                  <a:ext uri="{FF2B5EF4-FFF2-40B4-BE49-F238E27FC236}">
                    <a16:creationId xmlns:a16="http://schemas.microsoft.com/office/drawing/2014/main" id="{C760121F-B247-88A2-B517-DD2C70907A21}"/>
                  </a:ext>
                </a:extLst>
              </p:cNvPr>
              <p:cNvSpPr/>
              <p:nvPr/>
            </p:nvSpPr>
            <p:spPr>
              <a:xfrm>
                <a:off x="5730372" y="1259950"/>
                <a:ext cx="855601" cy="655655"/>
              </a:xfrm>
              <a:prstGeom prst="irregularSeal2">
                <a:avLst/>
              </a:prstGeom>
              <a:solidFill>
                <a:srgbClr val="FFC000">
                  <a:alpha val="82769"/>
                </a:srgbClr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b="1" dirty="0">
                  <a:solidFill>
                    <a:schemeClr val="tx1"/>
                  </a:solidFill>
                  <a:latin typeface="Candara" panose="020E0502030303020204" pitchFamily="34" charset="0"/>
                </a:endParaRPr>
              </a:p>
            </p:txBody>
          </p:sp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CAB31BD7-F770-2612-10F6-4D2525F9507C}"/>
                  </a:ext>
                </a:extLst>
              </p:cNvPr>
              <p:cNvSpPr txBox="1"/>
              <p:nvPr/>
            </p:nvSpPr>
            <p:spPr>
              <a:xfrm>
                <a:off x="5718631" y="1423241"/>
                <a:ext cx="8130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>
                    <a:latin typeface="Candara" panose="020E0502030303020204" pitchFamily="34" charset="0"/>
                  </a:rPr>
                  <a:t>CLAS6</a:t>
                </a:r>
              </a:p>
            </p:txBody>
          </p:sp>
        </p:grp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81E17DB6-7791-B0C5-3C49-67ADBAC6B2FB}"/>
                </a:ext>
              </a:extLst>
            </p:cNvPr>
            <p:cNvSpPr txBox="1"/>
            <p:nvPr/>
          </p:nvSpPr>
          <p:spPr>
            <a:xfrm>
              <a:off x="981641" y="2862338"/>
              <a:ext cx="3023895" cy="646331"/>
            </a:xfrm>
            <a:prstGeom prst="rect">
              <a:avLst/>
            </a:prstGeom>
            <a:solidFill>
              <a:srgbClr val="00B050">
                <a:alpha val="15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CLAS Approved</a:t>
              </a:r>
              <a:br>
                <a:rPr lang="en-GB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GB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Publication under review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887422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3E7EAC1-D1FA-1DEB-D6F7-13536D26081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0936" y="1805601"/>
                <a:ext cx="5905064" cy="4371362"/>
              </a:xfrm>
            </p:spPr>
            <p:txBody>
              <a:bodyPr>
                <a:noAutofit/>
              </a:bodyPr>
              <a:lstStyle/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US" sz="2800" b="1" dirty="0">
                    <a:latin typeface="Canela Text" pitchFamily="2" charset="0"/>
                    <a:ea typeface="Verdana" panose="020B0604030504040204" pitchFamily="34" charset="0"/>
                  </a:rPr>
                  <a:t>Free nucleon</a:t>
                </a:r>
                <a:r>
                  <a:rPr lang="en-US" sz="2800" dirty="0">
                    <a:latin typeface="Canela Text" pitchFamily="2" charset="0"/>
                    <a:ea typeface="Verdana" panose="020B0604030504040204" pitchFamily="34" charset="0"/>
                  </a:rPr>
                  <a:t> 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en-US" sz="320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320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en-US" sz="3200" b="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sz="3200" b="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3200" i="1" smtClean="0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⃗"/>
                                  <m:ctrlPr>
                                    <a:rPr lang="en-US" sz="3200" i="1" smtClean="0">
                                      <a:solidFill>
                                        <a:schemeClr val="accent1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0" i="1">
                                      <a:solidFill>
                                        <a:schemeClr val="accent1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3200" b="0" i="1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320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0" i="1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FF7E7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3200" i="1" smtClean="0">
                                      <a:solidFill>
                                        <a:srgbClr val="FF7E7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0" i="1">
                                      <a:solidFill>
                                        <a:srgbClr val="FF7E79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3200" i="1">
                                  <a:solidFill>
                                    <a:srgbClr val="FF7E7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sub>
                          </m:sSub>
                        </m:e>
                      </m:d>
                      <m:r>
                        <a:rPr lang="en-US" sz="3200" b="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3200" dirty="0">
                  <a:latin typeface="Canela Text" pitchFamily="2" charset="0"/>
                  <a:ea typeface="Verdana" panose="020B0604030504040204" pitchFamily="34" charset="0"/>
                </a:endParaRPr>
              </a:p>
              <a:p>
                <a:pPr marL="0" indent="0" algn="ctr">
                  <a:buNone/>
                </a:pPr>
                <a:endParaRPr lang="en-US" b="1" dirty="0">
                  <a:latin typeface="Canela Text" pitchFamily="2" charset="0"/>
                </a:endParaRPr>
              </a:p>
              <a:p>
                <a:pPr marL="0" indent="0" algn="ctr">
                  <a:buNone/>
                </a:pPr>
                <a:r>
                  <a:rPr lang="en-US" b="1" dirty="0">
                    <a:latin typeface="Canela Text" pitchFamily="2" charset="0"/>
                  </a:rPr>
                  <a:t>Nucleus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sSub>
                      <m:sSubPr>
                        <m:ctrlPr>
                          <a:rPr lang="en-US" sz="28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80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b>
                        <m:r>
                          <a:rPr lang="en-US" sz="2800" b="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2800" b="0" i="1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endParaRPr lang="en-US" b="1" dirty="0">
                  <a:latin typeface="Canela Text" pitchFamily="2" charset="0"/>
                </a:endParaRPr>
              </a:p>
              <a:p>
                <a:r>
                  <a:rPr lang="en-US" dirty="0">
                    <a:latin typeface="Canela Text" pitchFamily="2" charset="0"/>
                  </a:rPr>
                  <a:t>Nuclear structure</a:t>
                </a:r>
              </a:p>
              <a:p>
                <a:r>
                  <a:rPr lang="en-US" dirty="0">
                    <a:latin typeface="Canela Text" pitchFamily="2" charset="0"/>
                  </a:rPr>
                  <a:t>Reaction mechanisms</a:t>
                </a:r>
              </a:p>
              <a:p>
                <a:r>
                  <a:rPr lang="en-US" dirty="0">
                    <a:latin typeface="Canela Text" pitchFamily="2" charset="0"/>
                  </a:rPr>
                  <a:t>Final state interactions</a:t>
                </a:r>
              </a:p>
              <a:p>
                <a:pPr marL="0" indent="0">
                  <a:buNone/>
                </a:pPr>
                <a:endParaRPr lang="en-US" b="1" dirty="0">
                  <a:latin typeface="Canela Text" pitchFamily="2" charset="0"/>
                  <a:ea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3E7EAC1-D1FA-1DEB-D6F7-13536D2608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936" y="1805601"/>
                <a:ext cx="5905064" cy="4371362"/>
              </a:xfrm>
              <a:blipFill>
                <a:blip r:embed="rId2"/>
                <a:stretch>
                  <a:fillRect l="-1713" t="-17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95971F-B527-4214-A5B1-6A0216A70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E384-2D2E-5247-BB5F-BCE4946B05CF}" type="slidenum">
              <a:rPr lang="en-GB" smtClean="0"/>
              <a:t>70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D4D1E2-B7D1-FA8C-88FB-4AB71F0773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980"/>
          <a:stretch/>
        </p:blipFill>
        <p:spPr>
          <a:xfrm rot="5400000">
            <a:off x="6195872" y="1026283"/>
            <a:ext cx="4192148" cy="56665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FCCFA31-41C7-F7FD-EDF9-146BF944BA9C}"/>
                  </a:ext>
                </a:extLst>
              </p:cNvPr>
              <p:cNvSpPr/>
              <p:nvPr/>
            </p:nvSpPr>
            <p:spPr>
              <a:xfrm>
                <a:off x="7110770" y="1587933"/>
                <a:ext cx="3373731" cy="41982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 dirty="0">
                    <a:solidFill>
                      <a:schemeClr val="tx1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C(e,e’1p1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  <m:sup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sz="2400" dirty="0">
                    <a:solidFill>
                      <a:schemeClr val="tx1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) @ </a:t>
                </a:r>
                <a:r>
                  <a:rPr lang="en-GB" sz="2400" dirty="0">
                    <a:solidFill>
                      <a:schemeClr val="tx1"/>
                    </a:solidFill>
                    <a:latin typeface="Canela Text" pitchFamily="2" charset="0"/>
                  </a:rPr>
                  <a:t>2.2 GeV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FCCFA31-41C7-F7FD-EDF9-146BF944BA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0770" y="1587933"/>
                <a:ext cx="3373731" cy="419823"/>
              </a:xfrm>
              <a:prstGeom prst="rect">
                <a:avLst/>
              </a:prstGeom>
              <a:blipFill>
                <a:blip r:embed="rId4"/>
                <a:stretch>
                  <a:fillRect l="-1866" t="-14286" r="-1493" b="-31429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4105EFA5-9C1C-00AE-B93A-7E0DAFEC961D}"/>
              </a:ext>
            </a:extLst>
          </p:cNvPr>
          <p:cNvSpPr txBox="1"/>
          <p:nvPr/>
        </p:nvSpPr>
        <p:spPr>
          <a:xfrm rot="19817232">
            <a:off x="7127757" y="3568938"/>
            <a:ext cx="2965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54C4E9B-F4AD-D884-CAEC-D8C4AB0CE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2963" y="365125"/>
            <a:ext cx="7517782" cy="798657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rgbClr val="0070C0"/>
                </a:solidFill>
                <a:latin typeface="Canela Text" pitchFamily="2" charset="0"/>
              </a:rPr>
              <a:t>Nuclear effects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083EABA-AAD4-01DC-E19E-A1C9CAEB67A7}"/>
              </a:ext>
            </a:extLst>
          </p:cNvPr>
          <p:cNvGrpSpPr/>
          <p:nvPr/>
        </p:nvGrpSpPr>
        <p:grpSpPr>
          <a:xfrm>
            <a:off x="-21915" y="0"/>
            <a:ext cx="4026959" cy="1703642"/>
            <a:chOff x="8319722" y="4999708"/>
            <a:chExt cx="4026959" cy="170364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32769D9-7E1E-150D-73FA-B02DD93F164F}"/>
                </a:ext>
              </a:extLst>
            </p:cNvPr>
            <p:cNvGrpSpPr/>
            <p:nvPr/>
          </p:nvGrpSpPr>
          <p:grpSpPr>
            <a:xfrm>
              <a:off x="8319722" y="4999708"/>
              <a:ext cx="2391388" cy="1703642"/>
              <a:chOff x="8976176" y="3605185"/>
              <a:chExt cx="2391388" cy="1703642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7ED2CE16-3F3D-109A-ACCA-D89B44B27A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743062" y="4236063"/>
                <a:ext cx="972000" cy="885807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>
                    <a:solidFill>
                      <a:schemeClr val="tx1"/>
                    </a:solidFill>
                    <a:latin typeface="Canela Text" pitchFamily="2" charset="0"/>
                  </a:rPr>
                  <a:t>C</a:t>
                </a:r>
                <a:endParaRPr lang="en-GB" dirty="0">
                  <a:solidFill>
                    <a:schemeClr val="tx1"/>
                  </a:solidFill>
                  <a:latin typeface="Canela Text" pitchFamily="2" charset="0"/>
                </a:endParaRPr>
              </a:p>
            </p:txBody>
          </p: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B36B5151-924C-BB75-4582-76914585B9B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469825" y="3605185"/>
                <a:ext cx="404581" cy="672812"/>
              </a:xfrm>
              <a:prstGeom prst="straightConnector1">
                <a:avLst/>
              </a:prstGeom>
              <a:ln w="38100">
                <a:solidFill>
                  <a:srgbClr val="0096FF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369F8894-94CF-C9FD-7482-149D0AE62CA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715062" y="4297319"/>
                <a:ext cx="652502" cy="208987"/>
              </a:xfrm>
              <a:prstGeom prst="straightConnector1">
                <a:avLst/>
              </a:prstGeom>
              <a:ln w="38100">
                <a:solidFill>
                  <a:srgbClr val="FF7E7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2BFAC94D-B88E-2B43-CA00-F55D1BFC04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53258" y="4934913"/>
                <a:ext cx="714306" cy="373914"/>
              </a:xfrm>
              <a:prstGeom prst="straightConnector1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2A02B68B-EC51-5A44-4E32-443DD51E8AE0}"/>
                  </a:ext>
                </a:extLst>
              </p:cNvPr>
              <p:cNvCxnSpPr>
                <a:cxnSpLocks/>
                <a:endCxn id="27" idx="2"/>
              </p:cNvCxnSpPr>
              <p:nvPr/>
            </p:nvCxnSpPr>
            <p:spPr>
              <a:xfrm>
                <a:off x="8976176" y="4678966"/>
                <a:ext cx="766886" cy="1"/>
              </a:xfrm>
              <a:prstGeom prst="straightConnector1">
                <a:avLst/>
              </a:prstGeom>
              <a:ln w="38100">
                <a:solidFill>
                  <a:srgbClr val="0096FF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9339A3A9-88FE-B412-9583-D8ECA0E07775}"/>
                      </a:ext>
                    </a:extLst>
                  </p:cNvPr>
                  <p:cNvSpPr txBox="1"/>
                  <p:nvPr/>
                </p:nvSpPr>
                <p:spPr>
                  <a:xfrm>
                    <a:off x="9189027" y="4336476"/>
                    <a:ext cx="30405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GB" dirty="0">
                      <a:solidFill>
                        <a:srgbClr val="0070C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9339A3A9-88FE-B412-9583-D8ECA0E0777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89027" y="4336476"/>
                    <a:ext cx="304058" cy="27699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8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2EA6B7BB-E8FF-2B61-6DBB-55F20F24C3E3}"/>
                      </a:ext>
                    </a:extLst>
                  </p:cNvPr>
                  <p:cNvSpPr txBox="1"/>
                  <p:nvPr/>
                </p:nvSpPr>
                <p:spPr>
                  <a:xfrm>
                    <a:off x="10359733" y="3782293"/>
                    <a:ext cx="30405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GB" dirty="0">
                      <a:solidFill>
                        <a:srgbClr val="0070C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2EA6B7BB-E8FF-2B61-6DBB-55F20F24C3E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359733" y="3782293"/>
                    <a:ext cx="304058" cy="27699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2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35AB5E47-B482-E091-7DAC-3CC267555928}"/>
                      </a:ext>
                    </a:extLst>
                  </p:cNvPr>
                  <p:cNvSpPr txBox="1"/>
                  <p:nvPr/>
                </p:nvSpPr>
                <p:spPr>
                  <a:xfrm>
                    <a:off x="10948552" y="4059381"/>
                    <a:ext cx="187679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b="0" i="1" smtClean="0">
                              <a:solidFill>
                                <a:srgbClr val="FF7E7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oMath>
                      </m:oMathPara>
                    </a14:m>
                    <a:endParaRPr lang="en-GB" dirty="0">
                      <a:solidFill>
                        <a:srgbClr val="FF7E79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35AB5E47-B482-E091-7DAC-3CC26755592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948552" y="4059381"/>
                    <a:ext cx="187679" cy="27699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2500" r="-125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E4128E7-2ECC-0C9C-2000-72D372DA019F}"/>
                </a:ext>
              </a:extLst>
            </p:cNvPr>
            <p:cNvSpPr txBox="1"/>
            <p:nvPr/>
          </p:nvSpPr>
          <p:spPr>
            <a:xfrm>
              <a:off x="10479777" y="6281481"/>
              <a:ext cx="1866904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dirty="0">
                  <a:solidFill>
                    <a:schemeClr val="accent6">
                      <a:lumMod val="75000"/>
                    </a:schemeClr>
                  </a:solidFill>
                  <a:latin typeface="Canela Text" pitchFamily="2" charset="0"/>
                </a:rPr>
                <a:t>p</a:t>
              </a: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01ED237-8FB8-8B3E-83D7-681F6CFB95A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3128" t="15683" r="1"/>
          <a:stretch/>
        </p:blipFill>
        <p:spPr>
          <a:xfrm>
            <a:off x="10567140" y="305518"/>
            <a:ext cx="1173572" cy="1284044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BDF4305B-9527-D9EE-1C86-D555E281B572}"/>
              </a:ext>
            </a:extLst>
          </p:cNvPr>
          <p:cNvSpPr txBox="1"/>
          <p:nvPr/>
        </p:nvSpPr>
        <p:spPr>
          <a:xfrm>
            <a:off x="10441231" y="1661504"/>
            <a:ext cx="14253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latin typeface="Canela Text" pitchFamily="2" charset="0"/>
              </a:rPr>
              <a:t>by Julia Tena Vidal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02E3A4A-0E20-AD55-FF6A-7064E4C295D2}"/>
              </a:ext>
            </a:extLst>
          </p:cNvPr>
          <p:cNvSpPr txBox="1"/>
          <p:nvPr/>
        </p:nvSpPr>
        <p:spPr>
          <a:xfrm>
            <a:off x="9525632" y="3185567"/>
            <a:ext cx="1179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C000"/>
                </a:solidFill>
                <a:latin typeface="Canela Text" pitchFamily="2" charset="0"/>
              </a:rPr>
              <a:t>Non-RES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0EF1162-DD96-7FD3-D178-2EB2D0E052D5}"/>
              </a:ext>
            </a:extLst>
          </p:cNvPr>
          <p:cNvSpPr txBox="1"/>
          <p:nvPr/>
        </p:nvSpPr>
        <p:spPr>
          <a:xfrm>
            <a:off x="9525632" y="2809597"/>
            <a:ext cx="1599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6"/>
                </a:solidFill>
                <a:latin typeface="Canela Text" pitchFamily="2" charset="0"/>
              </a:rPr>
              <a:t>Other 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6F850EA-5AF3-9954-F6E0-93923643BA7D}"/>
                  </a:ext>
                </a:extLst>
              </p:cNvPr>
              <p:cNvSpPr txBox="1"/>
              <p:nvPr/>
            </p:nvSpPr>
            <p:spPr>
              <a:xfrm>
                <a:off x="9536827" y="2415496"/>
                <a:ext cx="17056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GB" dirty="0">
                    <a:solidFill>
                      <a:srgbClr val="FF0000"/>
                    </a:solidFill>
                    <a:latin typeface="Canela Text" pitchFamily="2" charset="0"/>
                  </a:rPr>
                  <a:t>-RES</a:t>
                </a: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6F850EA-5AF3-9954-F6E0-93923643BA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6827" y="2415496"/>
                <a:ext cx="1705683" cy="369332"/>
              </a:xfrm>
              <a:prstGeom prst="rect">
                <a:avLst/>
              </a:prstGeom>
              <a:blipFill>
                <a:blip r:embed="rId9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F74B1C43-6838-FDEE-824C-033DBD9BB8FB}"/>
              </a:ext>
            </a:extLst>
          </p:cNvPr>
          <p:cNvSpPr txBox="1"/>
          <p:nvPr/>
        </p:nvSpPr>
        <p:spPr>
          <a:xfrm>
            <a:off x="9528244" y="3555026"/>
            <a:ext cx="1030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B0F0"/>
                </a:solidFill>
                <a:latin typeface="Canela Text" pitchFamily="2" charset="0"/>
              </a:rPr>
              <a:t>DIS</a:t>
            </a:r>
          </a:p>
        </p:txBody>
      </p:sp>
    </p:spTree>
    <p:extLst>
      <p:ext uri="{BB962C8B-B14F-4D97-AF65-F5344CB8AC3E}">
        <p14:creationId xmlns:p14="http://schemas.microsoft.com/office/powerpoint/2010/main" val="218041200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81C27-A1C6-2D68-39F3-78F5D000F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70C0"/>
                </a:solidFill>
                <a:latin typeface="Canela Text" pitchFamily="2" charset="0"/>
              </a:rPr>
              <a:t>Pion production analysis</a:t>
            </a:r>
            <a:endParaRPr lang="en-GB" b="1" dirty="0">
              <a:solidFill>
                <a:srgbClr val="0070C0"/>
              </a:solidFill>
              <a:latin typeface="Canela Text" pitchFamily="2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E515E6-503F-2CA9-02F1-E193076B4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24C7E-E321-F142-B07B-81B96D76269E}" type="slidenum">
              <a:rPr lang="en-GB" smtClean="0"/>
              <a:t>71</a:t>
            </a:fld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EE12181F-2D01-8BE1-D99E-EBB4280F06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GB" dirty="0">
                    <a:latin typeface="Canela Text" pitchFamily="2" charset="0"/>
                  </a:rPr>
                  <a:t>For each data event,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GB" dirty="0">
                    <a:latin typeface="Canela Text" pitchFamily="2" charset="0"/>
                  </a:rPr>
                  <a:t>Apply momentum and angle thresholds to detected particles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GB" dirty="0">
                    <a:latin typeface="Canela Text" pitchFamily="2" charset="0"/>
                  </a:rPr>
                  <a:t>Select signal events (i.e.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dirty="0">
                    <a:latin typeface="Canela Text" pitchFamily="2" charset="0"/>
                  </a:rPr>
                  <a:t>events)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GB" dirty="0">
                    <a:latin typeface="Canela Text" pitchFamily="2" charset="0"/>
                  </a:rPr>
                  <a:t>Correct for detector acceptance ( * </a:t>
                </a:r>
                <a:r>
                  <a:rPr lang="en-GB" b="1" dirty="0">
                    <a:latin typeface="Canela Text" pitchFamily="2" charset="0"/>
                  </a:rPr>
                  <a:t>with MC </a:t>
                </a:r>
                <a:r>
                  <a:rPr lang="en-GB" dirty="0">
                    <a:latin typeface="Canela Text" pitchFamily="2" charset="0"/>
                  </a:rPr>
                  <a:t>)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GB" dirty="0">
                    <a:latin typeface="Canela Text" pitchFamily="2" charset="0"/>
                  </a:rPr>
                  <a:t>Remove background ( * </a:t>
                </a:r>
                <a:r>
                  <a:rPr lang="en-GB" b="1" dirty="0">
                    <a:latin typeface="Canela Text" pitchFamily="2" charset="0"/>
                  </a:rPr>
                  <a:t>data-driven</a:t>
                </a:r>
                <a:r>
                  <a:rPr lang="en-GB" dirty="0">
                    <a:latin typeface="Canela Text" pitchFamily="2" charset="0"/>
                  </a:rPr>
                  <a:t> )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GB" dirty="0">
                    <a:latin typeface="Canela Text" pitchFamily="2" charset="0"/>
                  </a:rPr>
                  <a:t>Correct for radiative effects ( </a:t>
                </a:r>
                <a:r>
                  <a:rPr lang="en-GB" b="1" dirty="0">
                    <a:latin typeface="Canela Text" pitchFamily="2" charset="0"/>
                  </a:rPr>
                  <a:t>* with MC </a:t>
                </a:r>
                <a:r>
                  <a:rPr lang="en-GB" dirty="0">
                    <a:latin typeface="Canela Text" pitchFamily="2" charset="0"/>
                  </a:rPr>
                  <a:t>) 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GB" dirty="0">
                    <a:latin typeface="Canela Text" pitchFamily="2" charset="0"/>
                  </a:rPr>
                  <a:t>Apply systematic uncertainties ( </a:t>
                </a:r>
                <a:r>
                  <a:rPr lang="en-GB" b="1" dirty="0">
                    <a:latin typeface="Canela Text" pitchFamily="2" charset="0"/>
                  </a:rPr>
                  <a:t>* with MC or data</a:t>
                </a:r>
                <a:r>
                  <a:rPr lang="en-GB" dirty="0">
                    <a:latin typeface="Canela Text" pitchFamily="2" charset="0"/>
                  </a:rPr>
                  <a:t> ) 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GB" dirty="0">
                    <a:latin typeface="Canela Text" pitchFamily="2" charset="0"/>
                  </a:rPr>
                  <a:t>Convert from event-rate to cross-section</a:t>
                </a:r>
              </a:p>
              <a:p>
                <a:pPr marL="0" indent="0" algn="ctr">
                  <a:buNone/>
                </a:pPr>
                <a:r>
                  <a:rPr lang="en-GB" sz="3000" dirty="0">
                    <a:solidFill>
                      <a:srgbClr val="0096FF"/>
                    </a:solidFill>
                    <a:latin typeface="Canela Text" pitchFamily="2" charset="0"/>
                  </a:rPr>
                  <a:t>Same procedure for the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solidFill>
                          <a:srgbClr val="0096FF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3000" b="0" i="1" smtClean="0">
                        <a:solidFill>
                          <a:srgbClr val="0096FF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3000" b="0" i="1" smtClean="0">
                        <a:solidFill>
                          <a:srgbClr val="0096FF"/>
                        </a:solidFill>
                        <a:latin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sz="3000" i="1" smtClean="0">
                            <a:solidFill>
                              <a:srgbClr val="0096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solidFill>
                              <a:srgbClr val="009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3000" b="0" i="1" smtClean="0">
                            <a:solidFill>
                              <a:srgbClr val="0096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sz="3000" dirty="0">
                    <a:solidFill>
                      <a:srgbClr val="0096FF"/>
                    </a:solidFill>
                    <a:latin typeface="Canela Text" pitchFamily="2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3000" i="1">
                        <a:solidFill>
                          <a:srgbClr val="0096FF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3000" i="1">
                        <a:solidFill>
                          <a:srgbClr val="0096FF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3000" i="1">
                        <a:solidFill>
                          <a:srgbClr val="0096FF"/>
                        </a:solidFill>
                        <a:latin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sz="3000" i="1">
                            <a:solidFill>
                              <a:srgbClr val="0096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solidFill>
                              <a:srgbClr val="009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3000" b="0" i="1" smtClean="0">
                            <a:solidFill>
                              <a:srgbClr val="009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sz="3000" dirty="0">
                    <a:solidFill>
                      <a:srgbClr val="0096FF"/>
                    </a:solidFill>
                    <a:latin typeface="Canela Text" pitchFamily="2" charset="0"/>
                  </a:rPr>
                  <a:t> analyses</a:t>
                </a:r>
              </a:p>
            </p:txBody>
          </p:sp>
        </mc:Choice>
        <mc:Fallback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EE12181F-2D01-8BE1-D99E-EBB4280F06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06" t="-3198" b="-11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037679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3538B-0490-304E-2BDD-5012ACBB4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solidFill>
                  <a:srgbClr val="0070C0"/>
                </a:solidFill>
                <a:latin typeface="Canela Text" pitchFamily="2" charset="0"/>
              </a:rPr>
              <a:t>1- Momentum and angle thresholds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11F559-06DE-9C4F-69B3-D3F8B6DB0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BF2B-7064-8140-BA28-8FBEB81A0035}" type="slidenum">
              <a:rPr lang="en-GB" smtClean="0"/>
              <a:t>72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002209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9">
            <a:extLst>
              <a:ext uri="{FF2B5EF4-FFF2-40B4-BE49-F238E27FC236}">
                <a16:creationId xmlns:a16="http://schemas.microsoft.com/office/drawing/2014/main" id="{CF1D5D19-02BA-0E11-3183-D99DE971C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9543EE1-9B40-3649-8320-A6A195E9A087}" type="slidenum">
              <a:rPr lang="en-GB" smtClean="0"/>
              <a:t>73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B4051A4-44C9-2726-0E6A-2F13C24D655A}"/>
                  </a:ext>
                </a:extLst>
              </p:cNvPr>
              <p:cNvSpPr txBox="1"/>
              <p:nvPr/>
            </p:nvSpPr>
            <p:spPr>
              <a:xfrm>
                <a:off x="838200" y="1501637"/>
                <a:ext cx="10515600" cy="40215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/>
                <a:endParaRPr lang="en-GB" sz="2800" dirty="0">
                  <a:latin typeface="Canela Text" pitchFamily="2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800" b="1" dirty="0">
                    <a:latin typeface="Canela Text" pitchFamily="2" charset="0"/>
                    <a:cs typeface="Times New Roman" panose="02020603050405020304" pitchFamily="18" charset="0"/>
                  </a:rPr>
                  <a:t>Removing particles below threshold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ela Text" pitchFamily="2" charset="0"/>
                  <a:cs typeface="Times New Roman" panose="02020603050405020304" pitchFamily="18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GB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&gt;300 </m:t>
                    </m:r>
                    <m:r>
                      <a:rPr lang="en-US" sz="28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𝑀𝑒𝑉</m:t>
                    </m:r>
                  </m:oMath>
                </a14:m>
                <a:r>
                  <a:rPr lang="en-GB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b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±</m:t>
                            </m:r>
                          </m:sup>
                        </m:sSup>
                      </m:sub>
                    </m:sSub>
                    <m:r>
                      <a:rPr lang="en-US" sz="28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&gt;150 </m:t>
                    </m:r>
                    <m:r>
                      <a:rPr lang="en-US" sz="28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𝑀𝑒𝑉</m:t>
                    </m:r>
                  </m:oMath>
                </a14:m>
                <a:endParaRPr lang="en-GB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ela Text" pitchFamily="2" charset="0"/>
                  <a:cs typeface="Times New Roman" panose="02020603050405020304" pitchFamily="18" charset="0"/>
                </a:endParaRPr>
              </a:p>
              <a:p>
                <a:pPr lvl="1"/>
                <a:endParaRPr lang="en-GB" sz="2800" dirty="0">
                  <a:latin typeface="Canela Text" pitchFamily="2" charset="0"/>
                  <a:cs typeface="Times New Roman" panose="02020603050405020304" pitchFamily="18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GB" sz="2800" dirty="0">
                    <a:solidFill>
                      <a:srgbClr val="0070C0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Data not corrected for this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GB" sz="2800" dirty="0">
                    <a:latin typeface="Canela Text" pitchFamily="2" charset="0"/>
                    <a:cs typeface="Times New Roman" panose="02020603050405020304" pitchFamily="18" charset="0"/>
                  </a:rPr>
                  <a:t>Same cuts applied to simulation</a:t>
                </a:r>
              </a:p>
              <a:p>
                <a:pPr lvl="1"/>
                <a:endParaRPr lang="en-GB" sz="2800" dirty="0">
                  <a:latin typeface="Canela Text" pitchFamily="2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B4051A4-44C9-2726-0E6A-2F13C24D65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501637"/>
                <a:ext cx="10515600" cy="4021550"/>
              </a:xfrm>
              <a:prstGeom prst="rect">
                <a:avLst/>
              </a:prstGeom>
              <a:blipFill>
                <a:blip r:embed="rId2"/>
                <a:stretch>
                  <a:fillRect l="-10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904541F-E1C5-4A76-482A-7D177C8CA949}"/>
                  </a:ext>
                </a:extLst>
              </p:cNvPr>
              <p:cNvSpPr txBox="1"/>
              <p:nvPr/>
            </p:nvSpPr>
            <p:spPr>
              <a:xfrm>
                <a:off x="6088380" y="2558551"/>
                <a:ext cx="6103620" cy="14752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280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  <m:r>
                          <m:rPr>
                            <m:nor/>
                          </m:rPr>
                          <a:rPr lang="en-GB" sz="280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nela Text" pitchFamily="2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  <m:sub>
                        <m:r>
                          <a:rPr lang="en-US" sz="280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sub>
                    </m:sSub>
                    <m:r>
                      <a:rPr lang="en-US" sz="28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&gt;12 </m:t>
                    </m:r>
                    <m:r>
                      <a:rPr lang="en-US" sz="28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𝑑𝑒𝑔</m:t>
                    </m:r>
                  </m:oMath>
                </a14:m>
                <a:endPara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ela Text" pitchFamily="2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280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  <m:r>
                          <m:rPr>
                            <m:nor/>
                          </m:rPr>
                          <a:rPr lang="en-GB" sz="280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nela Text" pitchFamily="2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  <m:sub>
                        <m:r>
                          <a:rPr lang="en-US" sz="280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sub>
                    </m:sSub>
                    <m:r>
                      <a:rPr lang="en-US" sz="28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&gt;8 </m:t>
                    </m:r>
                    <m:r>
                      <a:rPr lang="en-US" sz="28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𝑑𝑒𝑔</m:t>
                    </m:r>
                  </m:oMath>
                </a14:m>
                <a:endPara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ela Text" pitchFamily="2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280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  <m:r>
                          <m:rPr>
                            <m:nor/>
                          </m:rPr>
                          <a:rPr lang="en-GB" sz="280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nela Text" pitchFamily="2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  <m:sub>
                        <m:sSup>
                          <m:sSupPr>
                            <m:ctrlPr>
                              <a:rPr lang="en-US" sz="28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sz="280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±</m:t>
                            </m:r>
                          </m:sup>
                        </m:sSup>
                      </m:sub>
                    </m:sSub>
                    <m:r>
                      <a:rPr lang="en-US" sz="28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&gt;12 </m:t>
                    </m:r>
                    <m:r>
                      <a:rPr lang="en-US" sz="28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𝑑𝑒𝑔</m:t>
                    </m:r>
                  </m:oMath>
                </a14:m>
                <a:endParaRPr lang="en-GB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ela Text" pitchFamily="2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904541F-E1C5-4A76-482A-7D177C8CA9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8380" y="2558551"/>
                <a:ext cx="6103620" cy="1475212"/>
              </a:xfrm>
              <a:prstGeom prst="rect">
                <a:avLst/>
              </a:prstGeom>
              <a:blipFill>
                <a:blip r:embed="rId3"/>
                <a:stretch>
                  <a:fillRect t="-9402" b="-76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tle 1">
                <a:extLst>
                  <a:ext uri="{FF2B5EF4-FFF2-40B4-BE49-F238E27FC236}">
                    <a16:creationId xmlns:a16="http://schemas.microsoft.com/office/drawing/2014/main" id="{9EF279EF-B1A5-3DB6-A5F9-379F8FB90BD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528907"/>
                <a:ext cx="10515600" cy="805906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GB" sz="4000" dirty="0">
                    <a:solidFill>
                      <a:srgbClr val="0070C0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1p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±</m:t>
                        </m:r>
                      </m:sup>
                    </m:sSup>
                    <m:r>
                      <a:rPr lang="en-US" sz="4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GB" sz="4000" dirty="0">
                    <a:solidFill>
                      <a:srgbClr val="0070C0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analysis: background contamination</a:t>
                </a:r>
              </a:p>
            </p:txBody>
          </p:sp>
        </mc:Choice>
        <mc:Fallback xmlns="">
          <p:sp>
            <p:nvSpPr>
              <p:cNvPr id="10" name="Title 1">
                <a:extLst>
                  <a:ext uri="{FF2B5EF4-FFF2-40B4-BE49-F238E27FC236}">
                    <a16:creationId xmlns:a16="http://schemas.microsoft.com/office/drawing/2014/main" id="{9EF279EF-B1A5-3DB6-A5F9-379F8FB90B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28907"/>
                <a:ext cx="10515600" cy="805906"/>
              </a:xfrm>
              <a:prstGeom prst="rect">
                <a:avLst/>
              </a:prstGeom>
              <a:blipFill>
                <a:blip r:embed="rId4"/>
                <a:stretch>
                  <a:fillRect l="-2171" b="-323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041396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3538B-0490-304E-2BDD-5012ACBB4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70C0"/>
                </a:solidFill>
                <a:latin typeface="Canela Text" pitchFamily="2" charset="0"/>
              </a:rPr>
              <a:t>3- Acceptance correction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26EA96-163E-BDDE-5F6B-1EB4B5C73A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latin typeface="Canela Text" pitchFamily="2" charset="0"/>
              </a:rPr>
              <a:t>We correct for particle efficiency detection and geometric acceptance with the “acceptance correction”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11F559-06DE-9C4F-69B3-D3F8B6DB0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BF2B-7064-8140-BA28-8FBEB81A0035}" type="slidenum">
              <a:rPr lang="en-GB" smtClean="0"/>
              <a:t>74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564200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8793F-2B15-F542-623F-A2A2381AC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2043"/>
            <a:ext cx="10515600" cy="836146"/>
          </a:xfrm>
        </p:spPr>
        <p:txBody>
          <a:bodyPr/>
          <a:lstStyle/>
          <a:p>
            <a:r>
              <a:rPr lang="en-GB" dirty="0">
                <a:solidFill>
                  <a:srgbClr val="0070C0"/>
                </a:solidFill>
                <a:latin typeface="Canela Text" pitchFamily="2" charset="0"/>
              </a:rPr>
              <a:t>Acceptance correction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59296E2-EA15-5CD7-1D64-057CED4C820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201272"/>
                <a:ext cx="10515600" cy="5155078"/>
              </a:xfrm>
            </p:spPr>
            <p:txBody>
              <a:bodyPr>
                <a:normAutofit fontScale="92500"/>
              </a:bodyPr>
              <a:lstStyle/>
              <a:p>
                <a:r>
                  <a:rPr lang="en-GB" dirty="0">
                    <a:latin typeface="Canela Text" pitchFamily="2" charset="0"/>
                  </a:rPr>
                  <a:t>The acceptance is defined as</a:t>
                </a:r>
              </a:p>
              <a:p>
                <a:endParaRPr lang="en-GB" dirty="0">
                  <a:latin typeface="Canela Text" pitchFamily="2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 smtClean="0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</a:rPr>
                            <m:t>𝑎𝑐𝑐</m:t>
                          </m:r>
                          <m:r>
                            <a:rPr lang="en-US" b="0" i="1" smtClean="0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b="0" i="1" smtClean="0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96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</a:rPr>
                            <m:t>𝑇𝑟𝑢𝑒</m:t>
                          </m:r>
                          <m:r>
                            <a:rPr lang="en-US" b="0" i="1" smtClean="0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en-US" b="0" i="1" smtClean="0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b="0" i="1" smtClean="0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0096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0096FF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0096FF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b="0" i="1" smtClean="0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b="0" i="1" smtClean="0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0096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0096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0096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</a:rPr>
                            <m:t>𝑇𝑟𝑢𝑒</m:t>
                          </m:r>
                          <m:r>
                            <a:rPr lang="en-US" b="0" i="1" smtClean="0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</a:rPr>
                            <m:t>𝑅𝑒𝑐𝑜𝑛𝑠𝑡𝑟𝑢𝑐𝑡𝑒𝑑</m:t>
                          </m:r>
                          <m:r>
                            <a:rPr lang="en-US" i="1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en-US" i="1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i="1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0096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0096FF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0096FF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i="1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i="1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0096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0096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0096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GB" dirty="0">
                  <a:solidFill>
                    <a:srgbClr val="0096FF"/>
                  </a:solidFill>
                  <a:latin typeface="Canela Text" pitchFamily="2" charset="0"/>
                </a:endParaRPr>
              </a:p>
              <a:p>
                <a:pPr marL="0" indent="0">
                  <a:buNone/>
                </a:pPr>
                <a:endParaRPr lang="en-GB" dirty="0">
                  <a:latin typeface="Canela Text" pitchFamily="2" charset="0"/>
                </a:endParaRPr>
              </a:p>
              <a:p>
                <a:r>
                  <a:rPr lang="en-GB" dirty="0">
                    <a:latin typeface="Canela Text" pitchFamily="2" charset="0"/>
                  </a:rPr>
                  <a:t>The </a:t>
                </a:r>
                <a:r>
                  <a:rPr lang="en-GB" b="1" dirty="0">
                    <a:latin typeface="Canela Text" pitchFamily="2" charset="0"/>
                  </a:rPr>
                  <a:t>averaged acceptance </a:t>
                </a:r>
                <a:r>
                  <a:rPr lang="en-GB" dirty="0">
                    <a:latin typeface="Canela Text" pitchFamily="2" charset="0"/>
                  </a:rPr>
                  <a:t>is used to correct the data for eff. and detector geometry effects</a:t>
                </a:r>
              </a:p>
              <a:p>
                <a:pPr lvl="1"/>
                <a:r>
                  <a:rPr lang="en-GB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nela Text" pitchFamily="2" charset="0"/>
                  </a:rPr>
                  <a:t>Per bin correction</a:t>
                </a:r>
              </a:p>
              <a:p>
                <a:r>
                  <a:rPr lang="en-GB" dirty="0">
                    <a:latin typeface="Canela Text" pitchFamily="2" charset="0"/>
                  </a:rPr>
                  <a:t>We consider N models to compute the average acceptance correction</a:t>
                </a:r>
              </a:p>
              <a:p>
                <a:pPr lvl="1"/>
                <a:r>
                  <a:rPr lang="en-GB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nela Text" pitchFamily="2" charset="0"/>
                  </a:rPr>
                  <a:t>Two models in my example (different FSI)</a:t>
                </a:r>
              </a:p>
              <a:p>
                <a:r>
                  <a:rPr lang="en-GB" dirty="0">
                    <a:latin typeface="Canela Text" pitchFamily="2" charset="0"/>
                  </a:rPr>
                  <a:t>The MC might not be sufficient showing fluctuations in the acceptance</a:t>
                </a:r>
              </a:p>
              <a:p>
                <a:pPr lvl="1"/>
                <a:r>
                  <a:rPr lang="en-GB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nela Text" pitchFamily="2" charset="0"/>
                  </a:rPr>
                  <a:t>We compute the smoothed </a:t>
                </a:r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nela Text" pitchFamily="2" charset="0"/>
                  </a:rPr>
                  <a:t>acceptance,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𝑠𝑚𝑜𝑜𝑡h</m:t>
                        </m:r>
                        <m:r>
                          <a:rPr lang="en-US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nela Text" pitchFamily="2" charset="0"/>
                  </a:rPr>
                  <a:t>, for systematics </a:t>
                </a:r>
                <a:r>
                  <a:rPr lang="en-GB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nela Text" pitchFamily="2" charset="0"/>
                  </a:rPr>
                  <a:t>characterization</a:t>
                </a:r>
              </a:p>
              <a:p>
                <a:endParaRPr lang="en-GB" dirty="0">
                  <a:latin typeface="Canela Text" pitchFamily="2" charset="0"/>
                </a:endParaRPr>
              </a:p>
              <a:p>
                <a:endParaRPr lang="en-GB" dirty="0">
                  <a:latin typeface="Canela Text" pitchFamily="2" charset="0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59296E2-EA15-5CD7-1D64-057CED4C82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201272"/>
                <a:ext cx="10515600" cy="5155078"/>
              </a:xfrm>
              <a:blipFill>
                <a:blip r:embed="rId2"/>
                <a:stretch>
                  <a:fillRect l="-965" t="-1720" b="-4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5BF939-2C42-FB36-883C-718F98B75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BF2B-7064-8140-BA28-8FBEB81A0035}" type="slidenum">
              <a:rPr lang="en-GB" smtClean="0"/>
              <a:t>75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774B4E-2F34-25D2-77A7-E959757D66C4}"/>
              </a:ext>
            </a:extLst>
          </p:cNvPr>
          <p:cNvSpPr txBox="1"/>
          <p:nvPr/>
        </p:nvSpPr>
        <p:spPr>
          <a:xfrm>
            <a:off x="9505950" y="2456036"/>
            <a:ext cx="1924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  <a:latin typeface="Canela Text" pitchFamily="2" charset="0"/>
              </a:rPr>
              <a:t>MC with detector effects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E1915A3-E309-0266-8DA6-292022C842B2}"/>
              </a:ext>
            </a:extLst>
          </p:cNvPr>
          <p:cNvCxnSpPr>
            <a:cxnSpLocks/>
          </p:cNvCxnSpPr>
          <p:nvPr/>
        </p:nvCxnSpPr>
        <p:spPr>
          <a:xfrm flipH="1" flipV="1">
            <a:off x="9296400" y="2476500"/>
            <a:ext cx="457200" cy="1882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304040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8793F-2B15-F542-623F-A2A2381AC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0070C0"/>
                </a:solidFill>
                <a:latin typeface="Canela Text" pitchFamily="2" charset="0"/>
              </a:rPr>
              <a:t>Acceptance correction systematic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59296E2-EA15-5CD7-1D64-057CED4C820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290918"/>
                <a:ext cx="10515600" cy="4886045"/>
              </a:xfrm>
            </p:spPr>
            <p:txBody>
              <a:bodyPr>
                <a:normAutofit fontScale="92500"/>
              </a:bodyPr>
              <a:lstStyle/>
              <a:p>
                <a:r>
                  <a:rPr lang="en-GB" dirty="0">
                    <a:latin typeface="Canela Text" pitchFamily="2" charset="0"/>
                  </a:rPr>
                  <a:t>Each model can give a different acceptance </a:t>
                </a:r>
              </a:p>
              <a:p>
                <a:pPr lvl="1"/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nela Text" pitchFamily="2" charset="0"/>
                  </a:rPr>
                  <a:t>No model preference, using uniform uncertainty</a:t>
                </a:r>
              </a:p>
              <a:p>
                <a:r>
                  <a:rPr lang="en-GB" dirty="0">
                    <a:latin typeface="Canela Text" pitchFamily="2" charset="0"/>
                  </a:rPr>
                  <a:t>Fluctuations also add an </a:t>
                </a:r>
                <a:r>
                  <a:rPr lang="en-GB" dirty="0" err="1">
                    <a:latin typeface="Canela Text" pitchFamily="2" charset="0"/>
                  </a:rPr>
                  <a:t>uncertanty</a:t>
                </a:r>
                <a:r>
                  <a:rPr lang="en-GB" dirty="0">
                    <a:latin typeface="Canela Text" pitchFamily="2" charset="0"/>
                  </a:rPr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i="1" smtClean="0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i="1" smtClean="0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</a:rPr>
                            <m:t>𝑎𝑐𝑐</m:t>
                          </m:r>
                          <m:r>
                            <a:rPr lang="en-US" b="0" i="1" smtClean="0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b="0" i="1" smtClean="0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</a:rPr>
                            <m:t>𝑐𝑜𝑟𝑟</m:t>
                          </m:r>
                        </m:sup>
                      </m:sSubSup>
                      <m:r>
                        <a:rPr lang="en-US" b="0" i="1" smtClean="0">
                          <a:solidFill>
                            <a:srgbClr val="0096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0096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0096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0096FF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96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0096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96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𝑚𝑎𝑥</m:t>
                                      </m:r>
                                      <m:r>
                                        <a:rPr lang="en-US" i="1">
                                          <a:solidFill>
                                            <a:srgbClr val="0096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solidFill>
                                            <a:srgbClr val="0096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rgbClr val="0096FF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96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0096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96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𝑚𝑖𝑛</m:t>
                                      </m:r>
                                      <m:r>
                                        <a:rPr lang="en-US" i="1">
                                          <a:solidFill>
                                            <a:srgbClr val="0096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solidFill>
                                            <a:srgbClr val="0096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rgbClr val="0096FF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0096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i="1">
                                  <a:solidFill>
                                    <a:srgbClr val="0096FF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den>
                          </m:f>
                          <m:r>
                            <a:rPr lang="en-US" b="0" i="1" smtClean="0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0096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0096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0096FF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96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solidFill>
                                            <a:srgbClr val="0096F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0096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𝑎𝑐𝑐</m:t>
                                      </m:r>
                                      <m:r>
                                        <a:rPr lang="en-US" i="1">
                                          <a:solidFill>
                                            <a:srgbClr val="0096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solidFill>
                                            <a:srgbClr val="0096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rgbClr val="0096FF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96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solidFill>
                                            <a:srgbClr val="0096F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0096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𝑠𝑚𝑜𝑜𝑡h</m:t>
                                      </m:r>
                                      <m:r>
                                        <a:rPr lang="en-US" i="1">
                                          <a:solidFill>
                                            <a:srgbClr val="0096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solidFill>
                                            <a:srgbClr val="0096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rgbClr val="0096FF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0096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i="1">
                                  <a:solidFill>
                                    <a:srgbClr val="0096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b="0" i="1" smtClean="0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0096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solidFill>
                                        <a:srgbClr val="0096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rgbClr val="0096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solidFill>
                                    <a:srgbClr val="0096FF"/>
                                  </a:solidFill>
                                  <a:latin typeface="Cambria Math" panose="02040503050406030204" pitchFamily="18" charset="0"/>
                                </a:rPr>
                                <m:t>𝑎𝑐𝑐</m:t>
                              </m:r>
                              <m:r>
                                <a:rPr lang="en-US" i="1">
                                  <a:solidFill>
                                    <a:srgbClr val="0096FF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i="1">
                                  <a:solidFill>
                                    <a:srgbClr val="0096FF"/>
                                  </a:solidFill>
                                  <a:latin typeface="Cambria Math" panose="02040503050406030204" pitchFamily="18" charset="0"/>
                                </a:rPr>
                                <m:t>𝑠𝑡𝑎𝑡</m:t>
                              </m:r>
                              <m:r>
                                <a:rPr lang="en-US" i="1">
                                  <a:solidFill>
                                    <a:srgbClr val="0096FF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rgbClr val="0096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0096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</m:oMath>
                  </m:oMathPara>
                </a14:m>
                <a:endParaRPr lang="en-GB" dirty="0">
                  <a:latin typeface="Canela Text" pitchFamily="2" charset="0"/>
                </a:endParaRPr>
              </a:p>
              <a:p>
                <a:pPr marL="0" indent="0">
                  <a:buNone/>
                </a:pPr>
                <a:endParaRPr lang="en-GB" dirty="0">
                  <a:latin typeface="Canela Text" pitchFamily="2" charset="0"/>
                </a:endParaRPr>
              </a:p>
              <a:p>
                <a:r>
                  <a:rPr lang="en-GB" dirty="0" err="1">
                    <a:latin typeface="Canela Text" pitchFamily="2" charset="0"/>
                  </a:rPr>
                  <a:t>M</a:t>
                </a:r>
                <a:r>
                  <a:rPr lang="en-GB" baseline="-25000" dirty="0" err="1">
                    <a:latin typeface="Canela Text" pitchFamily="2" charset="0"/>
                  </a:rPr>
                  <a:t>max</a:t>
                </a:r>
                <a:r>
                  <a:rPr lang="en-GB" dirty="0">
                    <a:latin typeface="Canela Text" pitchFamily="2" charset="0"/>
                  </a:rPr>
                  <a:t> and </a:t>
                </a:r>
                <a:r>
                  <a:rPr lang="en-GB" dirty="0" err="1">
                    <a:latin typeface="Canela Text" pitchFamily="2" charset="0"/>
                  </a:rPr>
                  <a:t>M</a:t>
                </a:r>
                <a:r>
                  <a:rPr lang="en-GB" baseline="-25000" dirty="0" err="1">
                    <a:latin typeface="Canela Text" pitchFamily="2" charset="0"/>
                  </a:rPr>
                  <a:t>min</a:t>
                </a:r>
                <a:r>
                  <a:rPr lang="en-GB" dirty="0">
                    <a:latin typeface="Canela Text" pitchFamily="2" charset="0"/>
                  </a:rPr>
                  <a:t> are the maximum and minimum acceptances in each bin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𝑠𝑚𝑜𝑜𝑡h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is</m:t>
                    </m:r>
                  </m:oMath>
                </a14:m>
                <a:r>
                  <a:rPr lang="en-US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the smoothed acceptance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𝑎𝑐𝑐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𝑠𝑡𝑎𝑡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GB" dirty="0">
                    <a:latin typeface="Canela Text" pitchFamily="2" charset="0"/>
                  </a:rPr>
                  <a:t> is the average acceptance systematic error</a:t>
                </a:r>
              </a:p>
              <a:p>
                <a:r>
                  <a:rPr lang="en-GB" dirty="0">
                    <a:latin typeface="Canela Text" pitchFamily="2" charset="0"/>
                  </a:rPr>
                  <a:t>This is added in quadrature to the data</a:t>
                </a:r>
              </a:p>
              <a:p>
                <a:endParaRPr lang="en-GB" dirty="0">
                  <a:latin typeface="Canela Text" pitchFamily="2" charset="0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59296E2-EA15-5CD7-1D64-057CED4C82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290918"/>
                <a:ext cx="10515600" cy="4886045"/>
              </a:xfrm>
              <a:blipFill>
                <a:blip r:embed="rId2"/>
                <a:stretch>
                  <a:fillRect l="-965" t="-1813" b="-18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051F2B-27E7-A8F9-753C-434EA002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BF2B-7064-8140-BA28-8FBEB81A0035}" type="slidenum">
              <a:rPr lang="en-GB" smtClean="0"/>
              <a:t>76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949042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8793F-2B15-F542-623F-A2A2381AC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17" y="206683"/>
            <a:ext cx="10515600" cy="917023"/>
          </a:xfrm>
        </p:spPr>
        <p:txBody>
          <a:bodyPr/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Canela Text" pitchFamily="2" charset="0"/>
              </a:rPr>
              <a:t>Acceptance correction with systematics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35C549-28E7-0046-625A-904F54DEE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607342" y="3344745"/>
            <a:ext cx="2944511" cy="40819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38F5366-9063-3DA5-50EE-715C69217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465110" y="3308631"/>
            <a:ext cx="3014615" cy="41791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1288244-12D5-2894-C00B-5C4C654EE7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31845" y="3372059"/>
            <a:ext cx="2889267" cy="4005414"/>
          </a:xfrm>
          <a:prstGeom prst="rect">
            <a:avLst/>
          </a:prstGeom>
        </p:spPr>
      </p:pic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1DB7A46-4173-E755-F380-A7B436D40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BF2B-7064-8140-BA28-8FBEB81A0035}" type="slidenum">
              <a:rPr lang="en-GB" smtClean="0"/>
              <a:t>77</a:t>
            </a:fld>
            <a:endParaRPr lang="en-GB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F17C9F3-3FC7-9D64-00AF-D7FE88AC1B4E}"/>
              </a:ext>
            </a:extLst>
          </p:cNvPr>
          <p:cNvSpPr txBox="1"/>
          <p:nvPr/>
        </p:nvSpPr>
        <p:spPr>
          <a:xfrm rot="19817232">
            <a:off x="8574598" y="5218060"/>
            <a:ext cx="2620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A439557-3DD5-A0B4-2835-846E0D6AF3F6}"/>
              </a:ext>
            </a:extLst>
          </p:cNvPr>
          <p:cNvSpPr txBox="1"/>
          <p:nvPr/>
        </p:nvSpPr>
        <p:spPr>
          <a:xfrm rot="19817232">
            <a:off x="4920817" y="5107804"/>
            <a:ext cx="2620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5849FD2-1B15-709B-BED6-96C1A2D9F3B4}"/>
              </a:ext>
            </a:extLst>
          </p:cNvPr>
          <p:cNvSpPr txBox="1"/>
          <p:nvPr/>
        </p:nvSpPr>
        <p:spPr>
          <a:xfrm rot="19817232">
            <a:off x="866151" y="5062973"/>
            <a:ext cx="2620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0B497BDE-97B4-C0B6-13F0-4F59EB3290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881" y="1168033"/>
            <a:ext cx="3898683" cy="294451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CFBE4B-3249-5813-ECC5-87F3133624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8858" y="1168033"/>
            <a:ext cx="3808558" cy="2849094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CBDD09C3-D53A-D8B7-9CB6-9C8A60C332DA}"/>
              </a:ext>
            </a:extLst>
          </p:cNvPr>
          <p:cNvSpPr txBox="1"/>
          <p:nvPr/>
        </p:nvSpPr>
        <p:spPr>
          <a:xfrm rot="19817232">
            <a:off x="5087462" y="2214382"/>
            <a:ext cx="2620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4A7B941-3D2A-CF3B-563D-1D7C9C037FD0}"/>
              </a:ext>
            </a:extLst>
          </p:cNvPr>
          <p:cNvSpPr txBox="1"/>
          <p:nvPr/>
        </p:nvSpPr>
        <p:spPr>
          <a:xfrm rot="19817232">
            <a:off x="1085156" y="2179773"/>
            <a:ext cx="2620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53D8F90A-6965-87D6-F787-81A92DA0B0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7416" y="1186904"/>
            <a:ext cx="3808558" cy="2882352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CC3D2E8-4FD1-0772-1741-BE87F5E0304B}"/>
              </a:ext>
            </a:extLst>
          </p:cNvPr>
          <p:cNvSpPr txBox="1"/>
          <p:nvPr/>
        </p:nvSpPr>
        <p:spPr>
          <a:xfrm>
            <a:off x="8610600" y="1564702"/>
            <a:ext cx="29819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solidFill>
                  <a:srgbClr val="FF0000"/>
                </a:solidFill>
                <a:latin typeface="Canela Text" pitchFamily="2" charset="0"/>
              </a:rPr>
              <a:t>Error driven by MC!</a:t>
            </a:r>
          </a:p>
          <a:p>
            <a:pPr algn="ctr"/>
            <a:r>
              <a:rPr lang="en-GB" sz="2400" dirty="0">
                <a:latin typeface="Canela Text" pitchFamily="2" charset="0"/>
              </a:rPr>
              <a:t>Propagated to data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B7257BE-C9F3-28BD-DC1E-873345F11948}"/>
              </a:ext>
            </a:extLst>
          </p:cNvPr>
          <p:cNvSpPr txBox="1"/>
          <p:nvPr/>
        </p:nvSpPr>
        <p:spPr>
          <a:xfrm rot="19817232">
            <a:off x="8775759" y="2400955"/>
            <a:ext cx="2620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B38830-E04A-9E63-3F27-B21EC995305A}"/>
              </a:ext>
            </a:extLst>
          </p:cNvPr>
          <p:cNvSpPr txBox="1"/>
          <p:nvPr/>
        </p:nvSpPr>
        <p:spPr>
          <a:xfrm>
            <a:off x="2554700" y="1768610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Canela Text" pitchFamily="2" charset="0"/>
              </a:rPr>
              <a:t>Max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DC65232-0D1D-A896-9353-E7050986D046}"/>
              </a:ext>
            </a:extLst>
          </p:cNvPr>
          <p:cNvSpPr txBox="1"/>
          <p:nvPr/>
        </p:nvSpPr>
        <p:spPr>
          <a:xfrm>
            <a:off x="2694984" y="2692920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FB92"/>
                </a:solidFill>
                <a:latin typeface="Canela Text" pitchFamily="2" charset="0"/>
              </a:rPr>
              <a:t>Min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D2ED60CB-D5B9-A1A1-5BE3-EDD2EDD038D7}"/>
              </a:ext>
            </a:extLst>
          </p:cNvPr>
          <p:cNvCxnSpPr>
            <a:cxnSpLocks/>
          </p:cNvCxnSpPr>
          <p:nvPr/>
        </p:nvCxnSpPr>
        <p:spPr>
          <a:xfrm flipH="1">
            <a:off x="2789711" y="2127277"/>
            <a:ext cx="144406" cy="897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C149723-63A8-5566-66D3-066443E87DC9}"/>
              </a:ext>
            </a:extLst>
          </p:cNvPr>
          <p:cNvCxnSpPr>
            <a:cxnSpLocks/>
          </p:cNvCxnSpPr>
          <p:nvPr/>
        </p:nvCxnSpPr>
        <p:spPr>
          <a:xfrm flipH="1" flipV="1">
            <a:off x="2850874" y="2470456"/>
            <a:ext cx="111276" cy="2592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5333E02F-C209-E87C-0E52-F2B69B1031F2}"/>
              </a:ext>
            </a:extLst>
          </p:cNvPr>
          <p:cNvSpPr txBox="1"/>
          <p:nvPr/>
        </p:nvSpPr>
        <p:spPr>
          <a:xfrm>
            <a:off x="775480" y="1555677"/>
            <a:ext cx="2348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Canela Text" pitchFamily="2" charset="0"/>
              </a:rPr>
              <a:t>Average Acceptance</a:t>
            </a:r>
          </a:p>
        </p:txBody>
      </p:sp>
    </p:spTree>
    <p:extLst>
      <p:ext uri="{BB962C8B-B14F-4D97-AF65-F5344CB8AC3E}">
        <p14:creationId xmlns:p14="http://schemas.microsoft.com/office/powerpoint/2010/main" val="364816567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8793F-2B15-F542-623F-A2A2381AC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26477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Canela Text" pitchFamily="2" charset="0"/>
              </a:rPr>
              <a:t>Acceptance correction with systematics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52934588-35C9-F8A0-B9A2-8135A25C1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BF2B-7064-8140-BA28-8FBEB81A0035}" type="slidenum">
              <a:rPr lang="en-GB" smtClean="0"/>
              <a:t>78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85BA2C-AE6B-CCB8-74CA-37265CD58E60}"/>
              </a:ext>
            </a:extLst>
          </p:cNvPr>
          <p:cNvSpPr txBox="1"/>
          <p:nvPr/>
        </p:nvSpPr>
        <p:spPr>
          <a:xfrm rot="19817232">
            <a:off x="4398037" y="3042179"/>
            <a:ext cx="2620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E83EBA-BABD-15AC-5F6B-85A8F488AC8C}"/>
              </a:ext>
            </a:extLst>
          </p:cNvPr>
          <p:cNvSpPr txBox="1"/>
          <p:nvPr/>
        </p:nvSpPr>
        <p:spPr>
          <a:xfrm>
            <a:off x="2255040" y="724935"/>
            <a:ext cx="1189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2"/>
                </a:solidFill>
                <a:latin typeface="Canela Text" pitchFamily="2" charset="0"/>
              </a:rPr>
              <a:t>Raw data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4CA5A8-851E-BA4F-FCBE-5F3916F3948C}"/>
              </a:ext>
            </a:extLst>
          </p:cNvPr>
          <p:cNvSpPr txBox="1"/>
          <p:nvPr/>
        </p:nvSpPr>
        <p:spPr>
          <a:xfrm>
            <a:off x="5196535" y="703624"/>
            <a:ext cx="2590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6"/>
                </a:solidFill>
                <a:latin typeface="Canela Text" pitchFamily="2" charset="0"/>
              </a:rPr>
              <a:t>Acceptance correction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D15907-5569-1960-15A7-092CD41DD535}"/>
              </a:ext>
            </a:extLst>
          </p:cNvPr>
          <p:cNvSpPr txBox="1"/>
          <p:nvPr/>
        </p:nvSpPr>
        <p:spPr>
          <a:xfrm>
            <a:off x="8933415" y="738126"/>
            <a:ext cx="165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96FF"/>
                </a:solidFill>
                <a:latin typeface="Canela Text" pitchFamily="2" charset="0"/>
              </a:rPr>
              <a:t>Cross Section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04E2AB8-114B-7E7E-08A2-E1AA2EA10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085" y="1085850"/>
            <a:ext cx="3197661" cy="2399768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73B86FF-02A5-DD4D-A8DC-C955FE2062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8199" y="1123950"/>
            <a:ext cx="3159456" cy="2340338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87FB7C7-EF89-C5F9-AACC-A33962A3BA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9771" y="1102801"/>
            <a:ext cx="3126400" cy="236243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7E91F56-23DF-D710-FCCB-CBFCCBA00777}"/>
              </a:ext>
            </a:extLst>
          </p:cNvPr>
          <p:cNvSpPr txBox="1"/>
          <p:nvPr/>
        </p:nvSpPr>
        <p:spPr>
          <a:xfrm>
            <a:off x="1474382" y="5798585"/>
            <a:ext cx="92432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latin typeface="Canela Text" pitchFamily="2" charset="0"/>
              </a:rPr>
              <a:t>The smoothing uncertainty is only relevant for angular variables</a:t>
            </a:r>
          </a:p>
          <a:p>
            <a:pPr algn="ctr"/>
            <a:r>
              <a:rPr lang="en-GB" sz="2400" dirty="0">
                <a:latin typeface="Canela Text" pitchFamily="2" charset="0"/>
              </a:rPr>
              <a:t>due to detector gaps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D19AD1A-1E02-3E98-8800-CC0678846B52}"/>
              </a:ext>
            </a:extLst>
          </p:cNvPr>
          <p:cNvSpPr txBox="1"/>
          <p:nvPr/>
        </p:nvSpPr>
        <p:spPr>
          <a:xfrm rot="19817232">
            <a:off x="1985970" y="2008076"/>
            <a:ext cx="18542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69F897A-2D32-7592-72C3-A8244259A5D4}"/>
              </a:ext>
            </a:extLst>
          </p:cNvPr>
          <p:cNvSpPr txBox="1"/>
          <p:nvPr/>
        </p:nvSpPr>
        <p:spPr>
          <a:xfrm rot="19817232">
            <a:off x="5685092" y="1951145"/>
            <a:ext cx="18542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0FEDA6E-8AD7-204D-D82C-715F433B1678}"/>
              </a:ext>
            </a:extLst>
          </p:cNvPr>
          <p:cNvSpPr txBox="1"/>
          <p:nvPr/>
        </p:nvSpPr>
        <p:spPr>
          <a:xfrm rot="19817232">
            <a:off x="9133445" y="2050454"/>
            <a:ext cx="18542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5E2EF82-C447-2B82-CB51-5952CEF636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582" y="3462923"/>
            <a:ext cx="3136055" cy="2340339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CA16578-F47A-8BF2-529E-5EB4FFA096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6561" y="3481433"/>
            <a:ext cx="3162185" cy="2388015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8F292F2-9B94-529F-6524-238BBB26C8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51753" y="3481974"/>
            <a:ext cx="3121541" cy="2330984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38D8C52-980D-B8F7-6B95-74DCEA3B3318}"/>
              </a:ext>
            </a:extLst>
          </p:cNvPr>
          <p:cNvSpPr txBox="1"/>
          <p:nvPr/>
        </p:nvSpPr>
        <p:spPr>
          <a:xfrm rot="19817232">
            <a:off x="1951140" y="4383949"/>
            <a:ext cx="18542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83620A3-A89C-99E5-CA63-6C5CA9C66A34}"/>
              </a:ext>
            </a:extLst>
          </p:cNvPr>
          <p:cNvSpPr txBox="1"/>
          <p:nvPr/>
        </p:nvSpPr>
        <p:spPr>
          <a:xfrm rot="19817232">
            <a:off x="5524644" y="4359967"/>
            <a:ext cx="18542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30E0504-8A0B-F255-4E49-2E76F4E17173}"/>
              </a:ext>
            </a:extLst>
          </p:cNvPr>
          <p:cNvSpPr txBox="1"/>
          <p:nvPr/>
        </p:nvSpPr>
        <p:spPr>
          <a:xfrm rot="19817232">
            <a:off x="9133445" y="4377392"/>
            <a:ext cx="18542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356186751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CC4A5-2DA0-A5A6-7DFD-C058E671C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5857"/>
            <a:ext cx="10515600" cy="847838"/>
          </a:xfrm>
        </p:spPr>
        <p:txBody>
          <a:bodyPr/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Canela Text" pitchFamily="2" charset="0"/>
              </a:rPr>
              <a:t>Sector-to-sector variation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24">
                <a:extLst>
                  <a:ext uri="{FF2B5EF4-FFF2-40B4-BE49-F238E27FC236}">
                    <a16:creationId xmlns:a16="http://schemas.microsoft.com/office/drawing/2014/main" id="{C0BF0BF2-11D1-CA56-D448-B8FA08782D7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71419"/>
                <a:ext cx="10515600" cy="4605544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GB" dirty="0">
                    <a:latin typeface="Canela Text" pitchFamily="2" charset="0"/>
                  </a:rPr>
                  <a:t>If the acceptance correction worked as expected, we should see a small sector-to-sector variation</a:t>
                </a:r>
              </a:p>
              <a:p>
                <a:r>
                  <a:rPr lang="en-GB" dirty="0">
                    <a:latin typeface="Canela Text" pitchFamily="2" charset="0"/>
                  </a:rPr>
                  <a:t>We compute the sector-to-sector variance as:</a:t>
                </a:r>
              </a:p>
              <a:p>
                <a:endParaRPr lang="en-GB" dirty="0">
                  <a:latin typeface="Canela Text" pitchFamily="2" charset="0"/>
                </a:endParaRPr>
              </a:p>
              <a:p>
                <a:pPr marL="0" indent="0">
                  <a:buNone/>
                </a:pPr>
                <a:endParaRPr lang="en-GB" dirty="0">
                  <a:latin typeface="Canela Text" pitchFamily="2" charset="0"/>
                </a:endParaRPr>
              </a:p>
              <a:p>
                <a:pPr marL="0" indent="0">
                  <a:buNone/>
                </a:pPr>
                <a:r>
                  <a:rPr lang="en-GB" dirty="0">
                    <a:latin typeface="Canela Text" pitchFamily="2" charset="0"/>
                  </a:rPr>
                  <a:t>where,</a:t>
                </a:r>
              </a:p>
              <a:p>
                <a:r>
                  <a:rPr lang="en-GB" dirty="0" err="1">
                    <a:latin typeface="Canela Text" pitchFamily="2" charset="0"/>
                  </a:rPr>
                  <a:t>i</a:t>
                </a:r>
                <a:r>
                  <a:rPr lang="en-GB" dirty="0">
                    <a:latin typeface="Canela Text" pitchFamily="2" charset="0"/>
                  </a:rPr>
                  <a:t>: bin id and j: sector id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acc>
                  </m:oMath>
                </a14:m>
                <a:r>
                  <a:rPr lang="en-GB" dirty="0">
                    <a:latin typeface="Canela Text" pitchFamily="2" charset="0"/>
                  </a:rPr>
                  <a:t> is the weighted average of the predicted event rate</a:t>
                </a:r>
              </a:p>
              <a:p>
                <a:r>
                  <a:rPr lang="en-GB" dirty="0">
                    <a:latin typeface="Canela Text" pitchFamily="2" charset="0"/>
                  </a:rPr>
                  <a:t>N: number of valid sectors</a:t>
                </a:r>
              </a:p>
              <a:p>
                <a:r>
                  <a:rPr lang="en-GB" dirty="0">
                    <a:latin typeface="Canela Text" pitchFamily="2" charset="0"/>
                  </a:rPr>
                  <a:t>For the calculation, we use the uncorrected event rate</a:t>
                </a:r>
              </a:p>
              <a:p>
                <a:r>
                  <a:rPr lang="en-GB" dirty="0">
                    <a:latin typeface="Canela Text" pitchFamily="2" charset="0"/>
                  </a:rPr>
                  <a:t>We subtract the stat error and other sources of sys. uncertainties</a:t>
                </a:r>
              </a:p>
            </p:txBody>
          </p:sp>
        </mc:Choice>
        <mc:Fallback xmlns="">
          <p:sp>
            <p:nvSpPr>
              <p:cNvPr id="25" name="Content Placeholder 24">
                <a:extLst>
                  <a:ext uri="{FF2B5EF4-FFF2-40B4-BE49-F238E27FC236}">
                    <a16:creationId xmlns:a16="http://schemas.microsoft.com/office/drawing/2014/main" id="{C0BF0BF2-11D1-CA56-D448-B8FA08782D7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71419"/>
                <a:ext cx="10515600" cy="4605544"/>
              </a:xfrm>
              <a:blipFill>
                <a:blip r:embed="rId2"/>
                <a:stretch>
                  <a:fillRect l="-1086" t="-3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6E6FBF1-1935-5B81-2876-3148AE6A6169}"/>
                  </a:ext>
                </a:extLst>
              </p:cNvPr>
              <p:cNvSpPr txBox="1"/>
              <p:nvPr/>
            </p:nvSpPr>
            <p:spPr>
              <a:xfrm>
                <a:off x="3046640" y="2566962"/>
                <a:ext cx="6098720" cy="10334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smtClean="0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800" i="1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</a:rPr>
                            <m:t>𝑆𝑒𝑐𝑡𝑜𝑟𝑠</m:t>
                          </m:r>
                          <m:r>
                            <a:rPr lang="en-US" sz="2800" b="0" i="1" smtClean="0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800" b="0" i="1" smtClean="0">
                          <a:solidFill>
                            <a:srgbClr val="0096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i="1">
                                  <a:solidFill>
                                    <a:srgbClr val="0096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solidFill>
                                    <a:srgbClr val="0096FF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Sup>
                                <m:sSubSupPr>
                                  <m:ctrlPr>
                                    <a:rPr lang="en-US" sz="2800" i="1">
                                      <a:solidFill>
                                        <a:srgbClr val="0096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0096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rgbClr val="0096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0096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/>
                              </m:sSubSup>
                              <m:r>
                                <a:rPr lang="en-US" sz="2800" i="1">
                                  <a:solidFill>
                                    <a:srgbClr val="0096FF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rgbClr val="0096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sz="2800" i="1">
                                          <a:solidFill>
                                            <a:srgbClr val="0096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0096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rgbClr val="0096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0096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sz="2800" i="1">
                                  <a:solidFill>
                                    <a:srgbClr val="0096FF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rgbClr val="0096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800" b="0" i="1" smtClean="0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0096FF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sSubSup>
                        <m:sSubSupPr>
                          <m:ctrlPr>
                            <a:rPr lang="en-US" sz="2800" i="1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800" i="1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𝑠𝑡𝑎𝑡</m:t>
                          </m:r>
                          <m:r>
                            <a:rPr lang="en-US" sz="2800" b="0" i="1" smtClean="0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800" i="1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GB" sz="2800" dirty="0">
                  <a:latin typeface="Canela Text" pitchFamily="2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6E6FBF1-1935-5B81-2876-3148AE6A61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6640" y="2566962"/>
                <a:ext cx="6098720" cy="1033488"/>
              </a:xfrm>
              <a:prstGeom prst="rect">
                <a:avLst/>
              </a:prstGeom>
              <a:blipFill>
                <a:blip r:embed="rId3"/>
                <a:stretch>
                  <a:fillRect b="-609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BAD0DA-6FBE-B7BC-5CD3-DBF8AC6BE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BF2B-7064-8140-BA28-8FBEB81A0035}" type="slidenum">
              <a:rPr lang="en-GB" smtClean="0"/>
              <a:t>79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5574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CB003-22A6-AFF3-27B9-BC0316E71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Analysis challenges</a:t>
            </a:r>
            <a:endParaRPr lang="en-GB" sz="6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D47CD3-549A-4FFE-7A0E-68DF362C1AB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7702" y="1055078"/>
                <a:ext cx="5852615" cy="5574350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GB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Analysis cuts</a:t>
                </a:r>
              </a:p>
              <a:p>
                <a:pPr lvl="1"/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Momentum and angle cuts to focus on well-understood kinematic regions</a:t>
                </a:r>
              </a:p>
              <a:p>
                <a:pPr lvl="1"/>
                <a:r>
                  <a:rPr lang="en-GB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Isolate process of interest</a:t>
                </a:r>
              </a:p>
              <a:p>
                <a:r>
                  <a:rPr lang="en-GB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Incomplete angular acceptance</a:t>
                </a:r>
              </a:p>
              <a:p>
                <a:pPr lvl="1"/>
                <a:r>
                  <a:rPr lang="en-GB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Data-driven background subtraction</a:t>
                </a:r>
              </a:p>
              <a:p>
                <a:pPr lvl="1"/>
                <a:r>
                  <a:rPr lang="en-GB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MC Acceptance correction</a:t>
                </a:r>
              </a:p>
              <a:p>
                <a:r>
                  <a:rPr lang="en-GB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Detection efficiency</a:t>
                </a:r>
              </a:p>
              <a:p>
                <a:pPr lvl="1"/>
                <a:r>
                  <a:rPr lang="en-GB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MC Acceptance maps for e, p,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endParaRPr lang="en-GB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MC driven corrections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such as</a:t>
                </a:r>
              </a:p>
              <a:p>
                <a:pPr lvl="1"/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2p2h contribution to transparency</a:t>
                </a:r>
              </a:p>
              <a:p>
                <a:pPr lvl="1"/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SRC contribution to transparency</a:t>
                </a:r>
              </a:p>
              <a:p>
                <a:r>
                  <a:rPr lang="en-GB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Radiative effects</a:t>
                </a:r>
              </a:p>
              <a:p>
                <a:pPr lvl="1"/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New software based on SIMC calculation allows us to radiate exclusive final states</a:t>
                </a:r>
              </a:p>
              <a:p>
                <a:pPr lvl="1"/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  <a:hlinkClick r:id="rId2"/>
                  </a:rPr>
                  <a:t>https://arxiv.org/abs/2409.05736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D47CD3-549A-4FFE-7A0E-68DF362C1A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7702" y="1055078"/>
                <a:ext cx="5852615" cy="5574350"/>
              </a:xfrm>
              <a:blipFill>
                <a:blip r:embed="rId3"/>
                <a:stretch>
                  <a:fillRect l="-1515" t="-3182" r="-4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348BAF-9536-CE8B-8ECA-E6299E111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E384-2D2E-5247-BB5F-BCE4946B05CF}" type="slidenum">
              <a:rPr lang="en-GB" smtClean="0"/>
              <a:t>8</a:t>
            </a:fld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809C68-1403-BD29-CB23-706FFF7DA9AA}"/>
              </a:ext>
            </a:extLst>
          </p:cNvPr>
          <p:cNvSpPr txBox="1"/>
          <p:nvPr/>
        </p:nvSpPr>
        <p:spPr>
          <a:xfrm>
            <a:off x="7288385" y="1967484"/>
            <a:ext cx="61036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B0F0">
                    <a:alpha val="53000"/>
                  </a:srgbClr>
                </a:solidFill>
                <a:latin typeface="Canela Text" pitchFamily="2" charset="0"/>
                <a:cs typeface="Times New Roman" panose="02020603050405020304" pitchFamily="18" charset="0"/>
              </a:rPr>
              <a:t>~50% of “4</a:t>
            </a:r>
            <a:r>
              <a:rPr lang="el-GR" dirty="0">
                <a:solidFill>
                  <a:srgbClr val="00B0F0">
                    <a:alpha val="53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π” </a:t>
            </a:r>
            <a:r>
              <a:rPr lang="en-GB" dirty="0">
                <a:solidFill>
                  <a:srgbClr val="00B0F0">
                    <a:alpha val="53000"/>
                  </a:srgbClr>
                </a:solidFill>
                <a:latin typeface="Canela Text" pitchFamily="2" charset="0"/>
                <a:cs typeface="Times New Roman" panose="02020603050405020304" pitchFamily="18" charset="0"/>
              </a:rPr>
              <a:t>coverage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8369169-85B0-E25A-0935-F48755F1D6B6}"/>
              </a:ext>
            </a:extLst>
          </p:cNvPr>
          <p:cNvGrpSpPr/>
          <p:nvPr/>
        </p:nvGrpSpPr>
        <p:grpSpPr>
          <a:xfrm>
            <a:off x="6129866" y="727493"/>
            <a:ext cx="6096000" cy="5623145"/>
            <a:chOff x="6129866" y="727493"/>
            <a:chExt cx="6096000" cy="562314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3B787DC-6F2D-1EAB-AC45-2B76BD0DD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29866" y="1750311"/>
              <a:ext cx="6096000" cy="460032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47A3F2E-B837-D4BC-B7A1-A4BA1AE5DA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7732" t="27964" b="15303"/>
            <a:stretch/>
          </p:blipFill>
          <p:spPr>
            <a:xfrm>
              <a:off x="10336897" y="727493"/>
              <a:ext cx="1612548" cy="1789354"/>
            </a:xfrm>
            <a:prstGeom prst="rect">
              <a:avLst/>
            </a:prstGeom>
          </p:spPr>
        </p:pic>
        <p:sp>
          <p:nvSpPr>
            <p:cNvPr id="19" name="Explosion 1 18">
              <a:extLst>
                <a:ext uri="{FF2B5EF4-FFF2-40B4-BE49-F238E27FC236}">
                  <a16:creationId xmlns:a16="http://schemas.microsoft.com/office/drawing/2014/main" id="{D1C2FD11-C062-E29F-B8A2-DEA29597B29C}"/>
                </a:ext>
              </a:extLst>
            </p:cNvPr>
            <p:cNvSpPr/>
            <p:nvPr/>
          </p:nvSpPr>
          <p:spPr>
            <a:xfrm>
              <a:off x="8190833" y="3660321"/>
              <a:ext cx="301233" cy="353263"/>
            </a:xfrm>
            <a:prstGeom prst="irregularSeal1">
              <a:avLst/>
            </a:prstGeom>
            <a:solidFill>
              <a:srgbClr val="76D6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Explosion 1 19">
              <a:extLst>
                <a:ext uri="{FF2B5EF4-FFF2-40B4-BE49-F238E27FC236}">
                  <a16:creationId xmlns:a16="http://schemas.microsoft.com/office/drawing/2014/main" id="{61F2D6BD-6C0B-808E-5FDD-1235C626582D}"/>
                </a:ext>
              </a:extLst>
            </p:cNvPr>
            <p:cNvSpPr/>
            <p:nvPr/>
          </p:nvSpPr>
          <p:spPr>
            <a:xfrm>
              <a:off x="10035664" y="3091937"/>
              <a:ext cx="301233" cy="353263"/>
            </a:xfrm>
            <a:prstGeom prst="irregularSeal1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Explosion 1 20">
              <a:extLst>
                <a:ext uri="{FF2B5EF4-FFF2-40B4-BE49-F238E27FC236}">
                  <a16:creationId xmlns:a16="http://schemas.microsoft.com/office/drawing/2014/main" id="{E95AB8EB-BBE9-3B12-A438-B1FF2E39F2E6}"/>
                </a:ext>
              </a:extLst>
            </p:cNvPr>
            <p:cNvSpPr/>
            <p:nvPr/>
          </p:nvSpPr>
          <p:spPr>
            <a:xfrm>
              <a:off x="11208353" y="4383835"/>
              <a:ext cx="301233" cy="353263"/>
            </a:xfrm>
            <a:prstGeom prst="irregularSeal1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FC5AADDD-22D3-37F8-C976-5B69EDE7D697}"/>
                    </a:ext>
                  </a:extLst>
                </p:cNvPr>
                <p:cNvSpPr txBox="1"/>
                <p:nvPr/>
              </p:nvSpPr>
              <p:spPr>
                <a:xfrm flipH="1">
                  <a:off x="7845605" y="3216412"/>
                  <a:ext cx="951261" cy="44390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n-GB" sz="2800" dirty="0">
                    <a:solidFill>
                      <a:srgbClr val="00B0F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81C72FD-1402-2EEC-3CC9-E6032E99B5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7845605" y="3216412"/>
                  <a:ext cx="951261" cy="443909"/>
                </a:xfrm>
                <a:prstGeom prst="rect">
                  <a:avLst/>
                </a:prstGeom>
                <a:blipFill>
                  <a:blip r:embed="rId6"/>
                  <a:stretch>
                    <a:fillRect b="-2285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83E879BF-A9A5-D553-BF25-F127A5F817FD}"/>
                    </a:ext>
                  </a:extLst>
                </p:cNvPr>
                <p:cNvSpPr txBox="1"/>
                <p:nvPr/>
              </p:nvSpPr>
              <p:spPr>
                <a:xfrm>
                  <a:off x="9913320" y="2709350"/>
                  <a:ext cx="475206" cy="38049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2400" b="1" i="1" smtClean="0">
                                <a:solidFill>
                                  <a:srgbClr val="FF93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400" b="1" i="1" smtClean="0">
                                <a:solidFill>
                                  <a:srgbClr val="FF93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sz="2400" b="1" i="1" smtClean="0">
                                <a:solidFill>
                                  <a:srgbClr val="FF93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GB" sz="2400" b="1" dirty="0">
                    <a:solidFill>
                      <a:srgbClr val="FF9300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89D1FE71-8BCE-743A-A7AE-58AC27E8AF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13320" y="2709350"/>
                  <a:ext cx="475206" cy="380494"/>
                </a:xfrm>
                <a:prstGeom prst="rect">
                  <a:avLst/>
                </a:prstGeom>
                <a:blipFill>
                  <a:blip r:embed="rId7"/>
                  <a:stretch>
                    <a:fillRect l="-526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1B6DF0AB-1254-3D9E-25F2-6F4BD83002D8}"/>
                    </a:ext>
                  </a:extLst>
                </p:cNvPr>
                <p:cNvSpPr txBox="1"/>
                <p:nvPr/>
              </p:nvSpPr>
              <p:spPr>
                <a:xfrm>
                  <a:off x="11491172" y="4058987"/>
                  <a:ext cx="475206" cy="38049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GB" sz="24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998F4CE-5359-EF41-97F2-C9EE69258D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91172" y="4058987"/>
                  <a:ext cx="475206" cy="380494"/>
                </a:xfrm>
                <a:prstGeom prst="rect">
                  <a:avLst/>
                </a:prstGeom>
                <a:blipFill>
                  <a:blip r:embed="rId8"/>
                  <a:stretch>
                    <a:fillRect l="-769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339E6460-B38C-057E-FF56-EBCDA6C01BA3}"/>
              </a:ext>
            </a:extLst>
          </p:cNvPr>
          <p:cNvSpPr txBox="1"/>
          <p:nvPr/>
        </p:nvSpPr>
        <p:spPr>
          <a:xfrm>
            <a:off x="6566382" y="2052865"/>
            <a:ext cx="66938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GB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Data-driven background subtraction</a:t>
            </a:r>
          </a:p>
        </p:txBody>
      </p:sp>
    </p:spTree>
    <p:extLst>
      <p:ext uri="{BB962C8B-B14F-4D97-AF65-F5344CB8AC3E}">
        <p14:creationId xmlns:p14="http://schemas.microsoft.com/office/powerpoint/2010/main" val="120145004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877C44F-B682-B40A-BF02-DAC8769F4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5857"/>
            <a:ext cx="10515600" cy="847838"/>
          </a:xfrm>
        </p:spPr>
        <p:txBody>
          <a:bodyPr/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Canela Text" pitchFamily="2" charset="0"/>
              </a:rPr>
              <a:t>Sector-to-sector variation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CAA53F5A-CC93-EA41-2725-5F6AB028CBEA}"/>
              </a:ext>
            </a:extLst>
          </p:cNvPr>
          <p:cNvGraphicFramePr>
            <a:graphicFrameLocks noGrp="1"/>
          </p:cNvGraphicFramePr>
          <p:nvPr/>
        </p:nvGraphicFramePr>
        <p:xfrm>
          <a:off x="312053" y="2845604"/>
          <a:ext cx="3943350" cy="84783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2075727363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76669713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886634809"/>
                    </a:ext>
                  </a:extLst>
                </a:gridCol>
              </a:tblGrid>
              <a:tr h="423919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nela Text" pitchFamily="2" charset="0"/>
                        </a:rPr>
                        <a:t>1.1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nela Text" pitchFamily="2" charset="0"/>
                        </a:rPr>
                        <a:t>2.2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nela Text" pitchFamily="2" charset="0"/>
                        </a:rPr>
                        <a:t>4.4 GeV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0051305"/>
                  </a:ext>
                </a:extLst>
              </a:tr>
              <a:tr h="423919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nela Text" pitchFamily="2" charset="0"/>
                        </a:rPr>
                        <a:t>&lt;1 %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nela Text" pitchFamily="2" charset="0"/>
                        </a:rPr>
                        <a:t>&lt;5%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nela Text" pitchFamily="2" charset="0"/>
                        </a:rPr>
                        <a:t>&lt;6 %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8501819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85D0912B-78D8-1DAD-96C3-0EB68364D4B1}"/>
              </a:ext>
            </a:extLst>
          </p:cNvPr>
          <p:cNvSpPr txBox="1"/>
          <p:nvPr/>
        </p:nvSpPr>
        <p:spPr>
          <a:xfrm>
            <a:off x="312053" y="2019192"/>
            <a:ext cx="37651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Canela Text" pitchFamily="2" charset="0"/>
              </a:rPr>
              <a:t>The error is computed for each bin and added in quadrature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B9983116-B1F3-A044-2E73-AE05C3684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BF2B-7064-8140-BA28-8FBEB81A0035}" type="slidenum">
              <a:rPr lang="en-GB" smtClean="0"/>
              <a:t>80</a:t>
            </a:fld>
            <a:endParaRPr lang="en-GB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AD50F24-418D-2978-C3C0-F18531CAF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6647" y="1093695"/>
            <a:ext cx="7353300" cy="49911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07E1E2F-102E-4BAC-589B-AEE4BAEA105B}"/>
              </a:ext>
            </a:extLst>
          </p:cNvPr>
          <p:cNvSpPr txBox="1"/>
          <p:nvPr/>
        </p:nvSpPr>
        <p:spPr>
          <a:xfrm rot="18940293">
            <a:off x="7608338" y="4550074"/>
            <a:ext cx="133241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nela Text" pitchFamily="2" charset="0"/>
              </a:rPr>
              <a:t>NOT USED</a:t>
            </a:r>
            <a:endParaRPr lang="en-GB" sz="1050" dirty="0">
              <a:solidFill>
                <a:schemeClr val="tx1">
                  <a:lumMod val="50000"/>
                  <a:lumOff val="50000"/>
                </a:schemeClr>
              </a:solidFill>
              <a:latin typeface="Canela Text" pitchFamily="2" charset="0"/>
            </a:endParaRPr>
          </a:p>
          <a:p>
            <a:pPr algn="ctr"/>
            <a:r>
              <a:rPr lang="en-GB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Canela Text" pitchFamily="2" charset="0"/>
              </a:rPr>
              <a:t>Bad e-acceptance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AEC5E9F-8A9E-DDC7-7C08-109444605A08}"/>
              </a:ext>
            </a:extLst>
          </p:cNvPr>
          <p:cNvSpPr txBox="1"/>
          <p:nvPr/>
        </p:nvSpPr>
        <p:spPr>
          <a:xfrm rot="18940293">
            <a:off x="10127419" y="2084780"/>
            <a:ext cx="133241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nela Text" pitchFamily="2" charset="0"/>
              </a:rPr>
              <a:t>NOT USED</a:t>
            </a:r>
            <a:endParaRPr lang="en-GB" sz="1050" dirty="0">
              <a:solidFill>
                <a:schemeClr val="tx1">
                  <a:lumMod val="50000"/>
                  <a:lumOff val="50000"/>
                </a:schemeClr>
              </a:solidFill>
              <a:latin typeface="Canela Text" pitchFamily="2" charset="0"/>
            </a:endParaRPr>
          </a:p>
          <a:p>
            <a:pPr algn="ctr"/>
            <a:r>
              <a:rPr lang="en-GB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Canela Text" pitchFamily="2" charset="0"/>
              </a:rPr>
              <a:t>Bad e-acceptance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8FB83C7-0B18-139A-DAAA-55E957FC1719}"/>
              </a:ext>
            </a:extLst>
          </p:cNvPr>
          <p:cNvSpPr txBox="1"/>
          <p:nvPr/>
        </p:nvSpPr>
        <p:spPr>
          <a:xfrm rot="19817232">
            <a:off x="4761601" y="2299292"/>
            <a:ext cx="1925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04C0E73-729B-8ED7-47B2-BB2BF7E66724}"/>
              </a:ext>
            </a:extLst>
          </p:cNvPr>
          <p:cNvSpPr txBox="1"/>
          <p:nvPr/>
        </p:nvSpPr>
        <p:spPr>
          <a:xfrm rot="19817232">
            <a:off x="7243570" y="2286607"/>
            <a:ext cx="1925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8BA2101-5F98-238F-9610-A54B88FDC2AF}"/>
              </a:ext>
            </a:extLst>
          </p:cNvPr>
          <p:cNvSpPr txBox="1"/>
          <p:nvPr/>
        </p:nvSpPr>
        <p:spPr>
          <a:xfrm rot="19817232">
            <a:off x="4897767" y="4764586"/>
            <a:ext cx="1925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FAE9898-6085-3DEE-FF19-2E2FF92677F4}"/>
              </a:ext>
            </a:extLst>
          </p:cNvPr>
          <p:cNvSpPr txBox="1"/>
          <p:nvPr/>
        </p:nvSpPr>
        <p:spPr>
          <a:xfrm rot="19817232">
            <a:off x="9725540" y="4728511"/>
            <a:ext cx="1925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25441231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3538B-0490-304E-2BDD-5012ACBB4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Canela Text" pitchFamily="2" charset="0"/>
              </a:rPr>
              <a:t>4- Background removal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11F559-06DE-9C4F-69B3-D3F8B6DB0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BF2B-7064-8140-BA28-8FBEB81A0035}" type="slidenum">
              <a:rPr lang="en-GB" smtClean="0"/>
              <a:t>81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522905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9">
            <a:extLst>
              <a:ext uri="{FF2B5EF4-FFF2-40B4-BE49-F238E27FC236}">
                <a16:creationId xmlns:a16="http://schemas.microsoft.com/office/drawing/2014/main" id="{CF1D5D19-02BA-0E11-3183-D99DE971C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9543EE1-9B40-3649-8320-A6A195E9A087}" type="slidenum">
              <a:rPr lang="en-GB" smtClean="0"/>
              <a:t>82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1">
                <a:extLst>
                  <a:ext uri="{FF2B5EF4-FFF2-40B4-BE49-F238E27FC236}">
                    <a16:creationId xmlns:a16="http://schemas.microsoft.com/office/drawing/2014/main" id="{8FF42CB9-AAEE-AB16-CABF-DC7E515D7A0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-116677"/>
                <a:ext cx="10515600" cy="1595073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GB" sz="4000" dirty="0">
                    <a:solidFill>
                      <a:srgbClr val="0070C0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1p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±</m:t>
                        </m:r>
                      </m:sup>
                    </m:sSup>
                    <m:r>
                      <a:rPr lang="en-US" sz="4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GB" sz="4000" dirty="0">
                    <a:solidFill>
                      <a:srgbClr val="0070C0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analysis:  </a:t>
                </a:r>
              </a:p>
              <a:p>
                <a:r>
                  <a:rPr lang="en-GB" sz="4000" dirty="0">
                    <a:solidFill>
                      <a:srgbClr val="0070C0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multi-particle background</a:t>
                </a:r>
              </a:p>
            </p:txBody>
          </p:sp>
        </mc:Choice>
        <mc:Fallback xmlns="">
          <p:sp>
            <p:nvSpPr>
              <p:cNvPr id="3" name="Title 1">
                <a:extLst>
                  <a:ext uri="{FF2B5EF4-FFF2-40B4-BE49-F238E27FC236}">
                    <a16:creationId xmlns:a16="http://schemas.microsoft.com/office/drawing/2014/main" id="{8FF42CB9-AAEE-AB16-CABF-DC7E515D7A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-116677"/>
                <a:ext cx="10515600" cy="1595073"/>
              </a:xfrm>
              <a:prstGeom prst="rect">
                <a:avLst/>
              </a:prstGeom>
              <a:blipFill>
                <a:blip r:embed="rId2"/>
                <a:stretch>
                  <a:fillRect l="-2171" b="-165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FACDB2D7-8B1C-7BE7-4F99-5A4B234B9438}"/>
              </a:ext>
            </a:extLst>
          </p:cNvPr>
          <p:cNvSpPr txBox="1"/>
          <p:nvPr/>
        </p:nvSpPr>
        <p:spPr>
          <a:xfrm>
            <a:off x="7288385" y="1967484"/>
            <a:ext cx="61036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B0F0">
                    <a:alpha val="53000"/>
                  </a:srgbClr>
                </a:solidFill>
                <a:latin typeface="Canela Text" pitchFamily="2" charset="0"/>
                <a:cs typeface="Times New Roman" panose="02020603050405020304" pitchFamily="18" charset="0"/>
              </a:rPr>
              <a:t>~50% of “4</a:t>
            </a:r>
            <a:r>
              <a:rPr lang="el-GR" dirty="0">
                <a:solidFill>
                  <a:srgbClr val="00B0F0">
                    <a:alpha val="53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π” </a:t>
            </a:r>
            <a:r>
              <a:rPr lang="en-GB" dirty="0">
                <a:solidFill>
                  <a:srgbClr val="00B0F0">
                    <a:alpha val="53000"/>
                  </a:srgbClr>
                </a:solidFill>
                <a:latin typeface="Canela Text" pitchFamily="2" charset="0"/>
                <a:cs typeface="Times New Roman" panose="02020603050405020304" pitchFamily="18" charset="0"/>
              </a:rPr>
              <a:t>coverage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4051A4-44C9-2726-0E6A-2F13C24D655A}"/>
              </a:ext>
            </a:extLst>
          </p:cNvPr>
          <p:cNvSpPr txBox="1"/>
          <p:nvPr/>
        </p:nvSpPr>
        <p:spPr>
          <a:xfrm>
            <a:off x="873020" y="2438116"/>
            <a:ext cx="529166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1"/>
                </a:solidFill>
                <a:latin typeface="Canela Text" pitchFamily="2" charset="0"/>
                <a:cs typeface="Times New Roman" panose="02020603050405020304" pitchFamily="18" charset="0"/>
              </a:rPr>
              <a:t>Not </a:t>
            </a:r>
            <a:r>
              <a:rPr lang="en-GB" sz="2400" b="1" dirty="0">
                <a:latin typeface="Canela Text" pitchFamily="2" charset="0"/>
                <a:cs typeface="Times New Roman" panose="02020603050405020304" pitchFamily="18" charset="0"/>
              </a:rPr>
              <a:t>full “4</a:t>
            </a:r>
            <a:r>
              <a:rPr lang="el-GR" sz="2400" b="1" dirty="0">
                <a:cs typeface="Times New Roman" panose="02020603050405020304" pitchFamily="18" charset="0"/>
              </a:rPr>
              <a:t>π” </a:t>
            </a:r>
            <a:r>
              <a:rPr lang="en-GB" sz="2400" b="1" dirty="0">
                <a:latin typeface="Canela Text" pitchFamily="2" charset="0"/>
                <a:cs typeface="Times New Roman" panose="02020603050405020304" pitchFamily="18" charset="0"/>
              </a:rPr>
              <a:t>coverage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Canela Text" pitchFamily="2" charset="0"/>
                <a:cs typeface="Times New Roman" panose="02020603050405020304" pitchFamily="18" charset="0"/>
              </a:rPr>
              <a:t>Gaps between the sectors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Canela Text" pitchFamily="2" charset="0"/>
                <a:cs typeface="Times New Roman" panose="02020603050405020304" pitchFamily="18" charset="0"/>
              </a:rPr>
              <a:t>Gaps within a sector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00B0F0"/>
                </a:solidFill>
                <a:latin typeface="Canela Text" pitchFamily="2" charset="0"/>
                <a:cs typeface="Times New Roman" panose="02020603050405020304" pitchFamily="18" charset="0"/>
              </a:rPr>
              <a:t>“Data driven” background subtraction</a:t>
            </a:r>
            <a:endParaRPr lang="en-GB" sz="2400" dirty="0">
              <a:latin typeface="Canela Text" pitchFamily="2" charset="0"/>
              <a:cs typeface="Times New Roman" panose="02020603050405020304" pitchFamily="18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Canela Text" pitchFamily="2" charset="0"/>
                <a:cs typeface="Times New Roman" panose="02020603050405020304" pitchFamily="18" charset="0"/>
              </a:rPr>
              <a:t>Multi-particle correction</a:t>
            </a:r>
          </a:p>
          <a:p>
            <a:pPr lvl="1"/>
            <a:endParaRPr lang="en-GB" sz="2400" dirty="0">
              <a:latin typeface="Canela Text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2CD5FFB-9915-A0F5-9B8C-99DFCC8F473E}"/>
              </a:ext>
            </a:extLst>
          </p:cNvPr>
          <p:cNvGrpSpPr/>
          <p:nvPr/>
        </p:nvGrpSpPr>
        <p:grpSpPr>
          <a:xfrm>
            <a:off x="6129866" y="727493"/>
            <a:ext cx="6096000" cy="5623145"/>
            <a:chOff x="6129866" y="727493"/>
            <a:chExt cx="6096000" cy="562314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E723D6D-C8B7-D57B-913A-1E396D410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29866" y="1750311"/>
              <a:ext cx="6096000" cy="4600327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F791705-900F-B8CE-33C6-300FEFA53F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7732" t="27964" b="15303"/>
            <a:stretch/>
          </p:blipFill>
          <p:spPr>
            <a:xfrm>
              <a:off x="10336897" y="727493"/>
              <a:ext cx="1612548" cy="1789354"/>
            </a:xfrm>
            <a:prstGeom prst="rect">
              <a:avLst/>
            </a:prstGeom>
          </p:spPr>
        </p:pic>
        <p:sp>
          <p:nvSpPr>
            <p:cNvPr id="10" name="Explosion 1 9">
              <a:extLst>
                <a:ext uri="{FF2B5EF4-FFF2-40B4-BE49-F238E27FC236}">
                  <a16:creationId xmlns:a16="http://schemas.microsoft.com/office/drawing/2014/main" id="{282F6CB7-6D38-9907-DF7D-AC56EBF41E40}"/>
                </a:ext>
              </a:extLst>
            </p:cNvPr>
            <p:cNvSpPr/>
            <p:nvPr/>
          </p:nvSpPr>
          <p:spPr>
            <a:xfrm>
              <a:off x="8190833" y="3660321"/>
              <a:ext cx="301233" cy="353263"/>
            </a:xfrm>
            <a:prstGeom prst="irregularSeal1">
              <a:avLst/>
            </a:prstGeom>
            <a:solidFill>
              <a:srgbClr val="76D6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Explosion 1 10">
              <a:extLst>
                <a:ext uri="{FF2B5EF4-FFF2-40B4-BE49-F238E27FC236}">
                  <a16:creationId xmlns:a16="http://schemas.microsoft.com/office/drawing/2014/main" id="{E59DB901-8351-DB11-EA0A-9C2FCBD5AC9D}"/>
                </a:ext>
              </a:extLst>
            </p:cNvPr>
            <p:cNvSpPr/>
            <p:nvPr/>
          </p:nvSpPr>
          <p:spPr>
            <a:xfrm>
              <a:off x="10035664" y="3091937"/>
              <a:ext cx="301233" cy="353263"/>
            </a:xfrm>
            <a:prstGeom prst="irregularSeal1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Explosion 1 11">
              <a:extLst>
                <a:ext uri="{FF2B5EF4-FFF2-40B4-BE49-F238E27FC236}">
                  <a16:creationId xmlns:a16="http://schemas.microsoft.com/office/drawing/2014/main" id="{19D046E8-5AD0-7DF3-4C74-07B83BE9DD01}"/>
                </a:ext>
              </a:extLst>
            </p:cNvPr>
            <p:cNvSpPr/>
            <p:nvPr/>
          </p:nvSpPr>
          <p:spPr>
            <a:xfrm>
              <a:off x="11208353" y="4383835"/>
              <a:ext cx="301233" cy="353263"/>
            </a:xfrm>
            <a:prstGeom prst="irregularSeal1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81C72FD-1402-2EEC-3CC9-E6032E99B55C}"/>
                    </a:ext>
                  </a:extLst>
                </p:cNvPr>
                <p:cNvSpPr txBox="1"/>
                <p:nvPr/>
              </p:nvSpPr>
              <p:spPr>
                <a:xfrm flipH="1">
                  <a:off x="7845605" y="3216412"/>
                  <a:ext cx="951261" cy="44390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n-GB" sz="2800" dirty="0">
                    <a:solidFill>
                      <a:srgbClr val="00B0F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81C72FD-1402-2EEC-3CC9-E6032E99B5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7845605" y="3216412"/>
                  <a:ext cx="951261" cy="443909"/>
                </a:xfrm>
                <a:prstGeom prst="rect">
                  <a:avLst/>
                </a:prstGeom>
                <a:blipFill>
                  <a:blip r:embed="rId5"/>
                  <a:stretch>
                    <a:fillRect b="-2285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89D1FE71-8BCE-743A-A7AE-58AC27E8AF0B}"/>
                    </a:ext>
                  </a:extLst>
                </p:cNvPr>
                <p:cNvSpPr txBox="1"/>
                <p:nvPr/>
              </p:nvSpPr>
              <p:spPr>
                <a:xfrm>
                  <a:off x="9913320" y="2709350"/>
                  <a:ext cx="475206" cy="38049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2400" b="1" i="1" smtClean="0">
                                <a:solidFill>
                                  <a:srgbClr val="FF93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400" b="1" i="1" smtClean="0">
                                <a:solidFill>
                                  <a:srgbClr val="FF93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sz="2400" b="1" i="1" smtClean="0">
                                <a:solidFill>
                                  <a:srgbClr val="FF93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GB" sz="2400" b="1" dirty="0">
                    <a:solidFill>
                      <a:srgbClr val="FF9300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89D1FE71-8BCE-743A-A7AE-58AC27E8AF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13320" y="2709350"/>
                  <a:ext cx="475206" cy="380494"/>
                </a:xfrm>
                <a:prstGeom prst="rect">
                  <a:avLst/>
                </a:prstGeom>
                <a:blipFill>
                  <a:blip r:embed="rId6"/>
                  <a:stretch>
                    <a:fillRect l="-526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998F4CE-5359-EF41-97F2-C9EE69258D58}"/>
                    </a:ext>
                  </a:extLst>
                </p:cNvPr>
                <p:cNvSpPr txBox="1"/>
                <p:nvPr/>
              </p:nvSpPr>
              <p:spPr>
                <a:xfrm>
                  <a:off x="11491172" y="4058987"/>
                  <a:ext cx="475206" cy="38049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GB" sz="24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998F4CE-5359-EF41-97F2-C9EE69258D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91172" y="4058987"/>
                  <a:ext cx="475206" cy="380494"/>
                </a:xfrm>
                <a:prstGeom prst="rect">
                  <a:avLst/>
                </a:prstGeom>
                <a:blipFill>
                  <a:blip r:embed="rId7"/>
                  <a:stretch>
                    <a:fillRect l="-769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673357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54F8C-98AB-B144-4D0F-C3BEFFCA3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1650"/>
            <a:ext cx="10515600" cy="836146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chemeClr val="accent5">
                    <a:lumMod val="75000"/>
                  </a:schemeClr>
                </a:solidFill>
                <a:latin typeface="Canela Text" pitchFamily="2" charset="0"/>
              </a:rPr>
              <a:t>New background subtraction method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81E66D3F-3082-0BD4-2A94-D3F7FAB5121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2366" y="1594127"/>
                <a:ext cx="6500191" cy="489874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400" dirty="0">
                    <a:latin typeface="Canela Text" pitchFamily="2" charset="0"/>
                  </a:rPr>
                  <a:t>The new code classifies the events in “multiplicity” groups</a:t>
                </a:r>
              </a:p>
              <a:p>
                <a:pPr lvl="1"/>
                <a:r>
                  <a:rPr lang="en-GB" sz="2000" dirty="0">
                    <a:solidFill>
                      <a:srgbClr val="00B0F0"/>
                    </a:solidFill>
                    <a:latin typeface="Canela Text" pitchFamily="2" charset="0"/>
                  </a:rPr>
                  <a:t>Signal multiplicity, </a:t>
                </a:r>
                <a:r>
                  <a:rPr lang="en-GB" sz="2000" dirty="0">
                    <a:latin typeface="Canela Text" pitchFamily="2" charset="0"/>
                  </a:rPr>
                  <a:t>Min. Multiplicity </a:t>
                </a:r>
                <a:r>
                  <a:rPr lang="en-GB" sz="2000" dirty="0" err="1">
                    <a:latin typeface="Canela Text" pitchFamily="2" charset="0"/>
                  </a:rPr>
                  <a:t>N</a:t>
                </a:r>
                <a:r>
                  <a:rPr lang="en-GB" sz="2000" baseline="-25000" dirty="0" err="1">
                    <a:latin typeface="Canela Text" pitchFamily="2" charset="0"/>
                  </a:rPr>
                  <a:t>min</a:t>
                </a:r>
                <a:endParaRPr lang="en-GB" sz="2000" dirty="0">
                  <a:solidFill>
                    <a:srgbClr val="00B0F0"/>
                  </a:solidFill>
                  <a:latin typeface="Canela Text" pitchFamily="2" charset="0"/>
                </a:endParaRPr>
              </a:p>
              <a:p>
                <a:pPr lvl="1"/>
                <a:r>
                  <a:rPr lang="en-GB" sz="2000" dirty="0">
                    <a:latin typeface="Canela Text" pitchFamily="2" charset="0"/>
                  </a:rPr>
                  <a:t>Background multiplicity</a:t>
                </a:r>
              </a:p>
              <a:p>
                <a:pPr lvl="2"/>
                <a:r>
                  <a:rPr lang="en-GB" sz="1800" dirty="0">
                    <a:latin typeface="Canela Text" pitchFamily="2" charset="0"/>
                  </a:rPr>
                  <a:t>Mult N: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1800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GB" sz="1800" dirty="0">
                    <a:latin typeface="Canela Text" pitchFamily="2" charset="0"/>
                  </a:rPr>
                  <a:t> (</a:t>
                </a:r>
                <a:r>
                  <a:rPr lang="en-GB" sz="1600" dirty="0">
                    <a:latin typeface="Canela Text" pitchFamily="2" charset="0"/>
                  </a:rPr>
                  <a:t>max. </a:t>
                </a:r>
                <a:r>
                  <a:rPr lang="en-GB" sz="1600" dirty="0" err="1">
                    <a:latin typeface="Canela Text" pitchFamily="2" charset="0"/>
                  </a:rPr>
                  <a:t>mult</a:t>
                </a:r>
                <a:r>
                  <a:rPr lang="en-GB" sz="1600" dirty="0">
                    <a:latin typeface="Canela Text" pitchFamily="2" charset="0"/>
                  </a:rPr>
                  <a:t>. is configurable</a:t>
                </a:r>
                <a:r>
                  <a:rPr lang="en-GB" sz="1800" dirty="0">
                    <a:latin typeface="Canela Text" pitchFamily="2" charset="0"/>
                  </a:rPr>
                  <a:t>)</a:t>
                </a:r>
              </a:p>
              <a:p>
                <a:r>
                  <a:rPr lang="en-GB" sz="2400" dirty="0">
                    <a:latin typeface="Canela Text" pitchFamily="2" charset="0"/>
                  </a:rPr>
                  <a:t>Starting from the higher multiplicity events, calculate probability to have a smaller multiplicity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GB" sz="2400" dirty="0">
                    <a:latin typeface="Canela Text" pitchFamily="2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sz="2400" dirty="0">
                    <a:latin typeface="Canela Text" pitchFamily="2" charset="0"/>
                  </a:rPr>
                  <a:t>)</a:t>
                </a:r>
              </a:p>
              <a:p>
                <a:pPr lvl="1"/>
                <a:r>
                  <a:rPr lang="en-GB" sz="1800" dirty="0">
                    <a:latin typeface="Canela Text" pitchFamily="2" charset="0"/>
                  </a:rPr>
                  <a:t>Store pseudo-event in new “multiplicity” group</a:t>
                </a:r>
              </a:p>
              <a:p>
                <a:pPr lvl="1"/>
                <a:r>
                  <a:rPr lang="en-GB" sz="1800" dirty="0">
                    <a:latin typeface="Canela Text" pitchFamily="2" charset="0"/>
                  </a:rPr>
                  <a:t>The new event has a weight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f>
                      <m:f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1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𝑚𝑓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den>
                    </m:f>
                  </m:oMath>
                </a14:m>
                <a:endParaRPr lang="en-GB" sz="1800" dirty="0">
                  <a:latin typeface="Canela Text" pitchFamily="2" charset="0"/>
                </a:endParaRPr>
              </a:p>
              <a:p>
                <a:r>
                  <a:rPr lang="en-GB" sz="2400" dirty="0">
                    <a:latin typeface="Canela Text" pitchFamily="2" charset="0"/>
                  </a:rPr>
                  <a:t>Repeat for lower multiplicity groups</a:t>
                </a:r>
              </a:p>
              <a:p>
                <a:pPr lvl="1"/>
                <a:r>
                  <a:rPr lang="en-GB" sz="2000" dirty="0">
                    <a:latin typeface="Canela Text" pitchFamily="2" charset="0"/>
                  </a:rPr>
                  <a:t>These contain real background events and pseudo-events</a:t>
                </a: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81E66D3F-3082-0BD4-2A94-D3F7FAB512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366" y="1594127"/>
                <a:ext cx="6500191" cy="4898748"/>
              </a:xfrm>
              <a:prstGeom prst="rect">
                <a:avLst/>
              </a:prstGeom>
              <a:blipFill>
                <a:blip r:embed="rId2"/>
                <a:stretch>
                  <a:fillRect l="-1365" t="-1809" r="-23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B8908C-393E-DC57-7C42-50757BCB4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3979D-5C62-1940-9F01-AFACA554F0A6}" type="slidenum">
              <a:rPr lang="en-GB" smtClean="0"/>
              <a:t>83</a:t>
            </a:fld>
            <a:endParaRPr lang="en-GB"/>
          </a:p>
        </p:txBody>
      </p:sp>
      <p:pic>
        <p:nvPicPr>
          <p:cNvPr id="6" name="Content Placeholder 12">
            <a:extLst>
              <a:ext uri="{FF2B5EF4-FFF2-40B4-BE49-F238E27FC236}">
                <a16:creationId xmlns:a16="http://schemas.microsoft.com/office/drawing/2014/main" id="{AD1478EC-6B4F-5632-F99E-51DE80330A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2943" t="-3965" r="50000" b="37289"/>
          <a:stretch/>
        </p:blipFill>
        <p:spPr>
          <a:xfrm>
            <a:off x="7018690" y="2043114"/>
            <a:ext cx="4808875" cy="3220759"/>
          </a:xfrm>
        </p:spPr>
      </p:pic>
    </p:spTree>
    <p:extLst>
      <p:ext uri="{BB962C8B-B14F-4D97-AF65-F5344CB8AC3E}">
        <p14:creationId xmlns:p14="http://schemas.microsoft.com/office/powerpoint/2010/main" val="409163072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D36B6-ABFA-E4E0-D6DC-51446FC65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Canela Text" pitchFamily="2" charset="0"/>
              </a:rPr>
              <a:t>Validation with closure test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DC90213-E0D7-2BA9-954A-1088889EEB0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GB" dirty="0">
                    <a:latin typeface="Canela Text" pitchFamily="2" charset="0"/>
                  </a:rPr>
                  <a:t>Compute true background using MC information</a:t>
                </a:r>
              </a:p>
              <a:p>
                <a:pPr lvl="1"/>
                <a:r>
                  <a:rPr lang="en-GB" dirty="0">
                    <a:latin typeface="Canela Text" pitchFamily="2" charset="0"/>
                  </a:rPr>
                  <a:t>Store background events which contribute to the signal after fiducials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GB" dirty="0">
                    <a:latin typeface="Canela Text" pitchFamily="2" charset="0"/>
                  </a:rPr>
                  <a:t>Compute estimated background using rotation method in MC sample</a:t>
                </a:r>
              </a:p>
              <a:p>
                <a:pPr lvl="1"/>
                <a:r>
                  <a:rPr lang="en-GB" dirty="0">
                    <a:latin typeface="Canela Text" pitchFamily="2" charset="0"/>
                  </a:rPr>
                  <a:t>Using MC background events contained in the fiducial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GB" dirty="0">
                    <a:latin typeface="Canela Text" pitchFamily="2" charset="0"/>
                  </a:rPr>
                  <a:t>Estimate systematic uncertainty: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GB" dirty="0">
                  <a:latin typeface="Canela Text" pitchFamily="2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i="1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</a:rPr>
                            <m:t>𝐵𝑘𝑔</m:t>
                          </m:r>
                          <m:r>
                            <a:rPr lang="en-US" b="0" i="1" smtClean="0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solidFill>
                            <a:srgbClr val="0096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rgbClr val="0096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0096FF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rgbClr val="0096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rgbClr val="0096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96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rgbClr val="0096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𝑇𝑟𝑢𝑒</m:t>
                                  </m:r>
                                </m:sup>
                              </m:sSubSup>
                              <m:r>
                                <a:rPr lang="en-US" i="1">
                                  <a:solidFill>
                                    <a:srgbClr val="0096FF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96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i="1">
                                          <a:solidFill>
                                            <a:srgbClr val="0096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srgbClr val="0096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96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96FF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0096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0096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0096FF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rgbClr val="0096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rgbClr val="0096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96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rgbClr val="0096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𝐸𝑠𝑡</m:t>
                                  </m:r>
                                  <m:r>
                                    <a:rPr lang="en-US" i="1">
                                      <a:solidFill>
                                        <a:srgbClr val="0096FF"/>
                                      </a:solidFill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</m:sup>
                              </m:sSubSup>
                              <m:r>
                                <a:rPr lang="en-US" i="1">
                                  <a:solidFill>
                                    <a:srgbClr val="0096FF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96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i="1">
                                          <a:solidFill>
                                            <a:srgbClr val="0096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srgbClr val="0096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96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96FF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0096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solidFill>
                            <a:srgbClr val="0096FF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i="1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𝑠𝑡𝑎𝑡</m:t>
                          </m:r>
                          <m:r>
                            <a:rPr lang="en-US" b="0" i="1" smtClean="0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GB" dirty="0">
                  <a:latin typeface="Canela Text" pitchFamily="2" charset="0"/>
                </a:endParaRPr>
              </a:p>
              <a:p>
                <a:pPr marL="514350" indent="-514350">
                  <a:buFont typeface="+mj-lt"/>
                  <a:buAutoNum type="arabicPeriod"/>
                </a:pPr>
                <a:endParaRPr lang="en-GB" dirty="0">
                  <a:latin typeface="Canela Text" pitchFamily="2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DC90213-E0D7-2BA9-954A-1088889EEB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809" t="-5233" b="-87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F73628-241C-F317-1203-16F5D8958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BF2B-7064-8140-BA28-8FBEB81A0035}" type="slidenum">
              <a:rPr lang="en-GB" smtClean="0"/>
              <a:t>84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28170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F2983F-D34F-6651-4F87-B5C1D87A2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BF2B-7064-8140-BA28-8FBEB81A0035}" type="slidenum">
              <a:rPr lang="en-GB" smtClean="0"/>
              <a:t>85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le 1">
                <a:extLst>
                  <a:ext uri="{FF2B5EF4-FFF2-40B4-BE49-F238E27FC236}">
                    <a16:creationId xmlns:a16="http://schemas.microsoft.com/office/drawing/2014/main" id="{B75FADCC-31CC-4152-7B8D-7918C18B928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199" y="183942"/>
                <a:ext cx="10515600" cy="1325563"/>
              </a:xfrm>
            </p:spPr>
            <p:txBody>
              <a:bodyPr>
                <a:normAutofit/>
              </a:bodyPr>
              <a:lstStyle/>
              <a:p>
                <a:r>
                  <a:rPr lang="en-GB" sz="4000" dirty="0">
                    <a:solidFill>
                      <a:srgbClr val="0070C0"/>
                    </a:solidFill>
                    <a:latin typeface="Canela Text" pitchFamily="2" charset="0"/>
                  </a:rPr>
                  <a:t>Closure test – </a:t>
                </a:r>
                <a:r>
                  <a:rPr lang="en-GB" sz="4000" dirty="0">
                    <a:solidFill>
                      <a:srgbClr val="0070C0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1p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lang="en-US" sz="4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GB" sz="4000" dirty="0">
                    <a:solidFill>
                      <a:srgbClr val="0070C0"/>
                    </a:solidFill>
                    <a:latin typeface="Canela Text" pitchFamily="2" charset="0"/>
                  </a:rPr>
                  <a:t>@ 1.1 GeV </a:t>
                </a:r>
              </a:p>
            </p:txBody>
          </p:sp>
        </mc:Choice>
        <mc:Fallback xmlns="">
          <p:sp>
            <p:nvSpPr>
              <p:cNvPr id="8" name="Title 1">
                <a:extLst>
                  <a:ext uri="{FF2B5EF4-FFF2-40B4-BE49-F238E27FC236}">
                    <a16:creationId xmlns:a16="http://schemas.microsoft.com/office/drawing/2014/main" id="{B75FADCC-31CC-4152-7B8D-7918C18B928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199" y="183942"/>
                <a:ext cx="10515600" cy="1325563"/>
              </a:xfrm>
              <a:blipFill>
                <a:blip r:embed="rId2"/>
                <a:stretch>
                  <a:fillRect l="-20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1F59419D-DC9B-08AA-61AC-F15E513A6B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3429192" y="668006"/>
            <a:ext cx="5333614" cy="7016612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C54791-0E74-75C9-66C0-D6041940C81B}"/>
              </a:ext>
            </a:extLst>
          </p:cNvPr>
          <p:cNvSpPr txBox="1"/>
          <p:nvPr/>
        </p:nvSpPr>
        <p:spPr>
          <a:xfrm rot="19817232">
            <a:off x="5080917" y="3450139"/>
            <a:ext cx="2620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81003660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F2983F-D34F-6651-4F87-B5C1D87A2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BF2B-7064-8140-BA28-8FBEB81A0035}" type="slidenum">
              <a:rPr lang="en-GB" smtClean="0"/>
              <a:t>86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le 1">
                <a:extLst>
                  <a:ext uri="{FF2B5EF4-FFF2-40B4-BE49-F238E27FC236}">
                    <a16:creationId xmlns:a16="http://schemas.microsoft.com/office/drawing/2014/main" id="{B75FADCC-31CC-4152-7B8D-7918C18B928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199" y="183942"/>
                <a:ext cx="10515600" cy="1325563"/>
              </a:xfrm>
            </p:spPr>
            <p:txBody>
              <a:bodyPr>
                <a:normAutofit/>
              </a:bodyPr>
              <a:lstStyle/>
              <a:p>
                <a:r>
                  <a:rPr lang="en-GB" sz="4000" dirty="0">
                    <a:solidFill>
                      <a:srgbClr val="0070C0"/>
                    </a:solidFill>
                    <a:latin typeface="Canela Text" pitchFamily="2" charset="0"/>
                  </a:rPr>
                  <a:t>Closure test – </a:t>
                </a:r>
                <a:r>
                  <a:rPr lang="en-GB" sz="4000" dirty="0">
                    <a:solidFill>
                      <a:srgbClr val="0070C0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1p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lang="en-US" sz="4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GB" sz="4000" dirty="0">
                    <a:solidFill>
                      <a:srgbClr val="0070C0"/>
                    </a:solidFill>
                    <a:latin typeface="Canela Text" pitchFamily="2" charset="0"/>
                  </a:rPr>
                  <a:t>@ 4.4 GeV</a:t>
                </a:r>
              </a:p>
            </p:txBody>
          </p:sp>
        </mc:Choice>
        <mc:Fallback xmlns="">
          <p:sp>
            <p:nvSpPr>
              <p:cNvPr id="8" name="Title 1">
                <a:extLst>
                  <a:ext uri="{FF2B5EF4-FFF2-40B4-BE49-F238E27FC236}">
                    <a16:creationId xmlns:a16="http://schemas.microsoft.com/office/drawing/2014/main" id="{B75FADCC-31CC-4152-7B8D-7918C18B928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199" y="183942"/>
                <a:ext cx="10515600" cy="1325563"/>
              </a:xfrm>
              <a:blipFill>
                <a:blip r:embed="rId2"/>
                <a:stretch>
                  <a:fillRect l="-20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72D1C2E-B026-CF11-610D-6BE4A87A7C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3497588" y="462575"/>
            <a:ext cx="5196821" cy="683665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D3CE84-B6CD-5137-1227-5DE564568F2D}"/>
              </a:ext>
            </a:extLst>
          </p:cNvPr>
          <p:cNvSpPr txBox="1"/>
          <p:nvPr/>
        </p:nvSpPr>
        <p:spPr>
          <a:xfrm rot="19817232">
            <a:off x="4623717" y="2856118"/>
            <a:ext cx="2620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47288957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EA310-F174-2E2A-C713-A7E2ED199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8596"/>
            <a:ext cx="10787743" cy="1690688"/>
          </a:xfrm>
        </p:spPr>
        <p:txBody>
          <a:bodyPr>
            <a:noAutofit/>
          </a:bodyPr>
          <a:lstStyle/>
          <a:p>
            <a:r>
              <a:rPr lang="en-GB" sz="4000" dirty="0">
                <a:solidFill>
                  <a:srgbClr val="0070C0"/>
                </a:solidFill>
                <a:latin typeface="Canela Text" pitchFamily="2" charset="0"/>
              </a:rPr>
              <a:t>Systematics from maximum multiplicity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F2983F-D34F-6651-4F87-B5C1D87A2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BF2B-7064-8140-BA28-8FBEB81A0035}" type="slidenum">
              <a:rPr lang="en-GB" smtClean="0"/>
              <a:t>87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8E28DB6-E21F-4714-F8CA-5CDDE8792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8814"/>
            <a:ext cx="5113683" cy="2957513"/>
          </a:xfrm>
        </p:spPr>
        <p:txBody>
          <a:bodyPr>
            <a:normAutofit/>
          </a:bodyPr>
          <a:lstStyle/>
          <a:p>
            <a:r>
              <a:rPr lang="en-GB" dirty="0">
                <a:latin typeface="Canela Text" pitchFamily="2" charset="0"/>
              </a:rPr>
              <a:t>Uncertainty depends on maximum event multiplicity for subtraction</a:t>
            </a:r>
          </a:p>
          <a:p>
            <a:pPr algn="ctr"/>
            <a:r>
              <a:rPr lang="en-GB" dirty="0">
                <a:latin typeface="Canela Text" pitchFamily="2" charset="0"/>
              </a:rPr>
              <a:t>Can neglect this uncertainty</a:t>
            </a:r>
          </a:p>
          <a:p>
            <a:pPr algn="ctr"/>
            <a:r>
              <a:rPr lang="en-GB" b="1" dirty="0">
                <a:solidFill>
                  <a:srgbClr val="FF0000"/>
                </a:solidFill>
                <a:latin typeface="Canela Text" pitchFamily="2" charset="0"/>
              </a:rPr>
              <a:t>Demonstrates algorithm convergence</a:t>
            </a:r>
          </a:p>
          <a:p>
            <a:endParaRPr lang="en-GB" dirty="0">
              <a:latin typeface="Canela Text" pitchFamily="2" charset="0"/>
            </a:endParaRPr>
          </a:p>
          <a:p>
            <a:endParaRPr lang="en-GB" dirty="0">
              <a:latin typeface="Canela Text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AC545A2-2B45-4C8A-EC4E-1B9BA84B8DE0}"/>
                  </a:ext>
                </a:extLst>
              </p:cNvPr>
              <p:cNvSpPr txBox="1"/>
              <p:nvPr/>
            </p:nvSpPr>
            <p:spPr>
              <a:xfrm>
                <a:off x="5951883" y="1981574"/>
                <a:ext cx="6098720" cy="6563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𝑀𝑢𝑙𝑡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𝑚𝑎𝑥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.5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𝑚𝑎𝑥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.6.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−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𝑠𝑡𝑎𝑡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GB" dirty="0">
                  <a:latin typeface="Canela Text" pitchFamily="2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AC545A2-2B45-4C8A-EC4E-1B9BA84B8D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1883" y="1981574"/>
                <a:ext cx="6098720" cy="656398"/>
              </a:xfrm>
              <a:prstGeom prst="rect">
                <a:avLst/>
              </a:prstGeom>
              <a:blipFill>
                <a:blip r:embed="rId2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17BA509-69AC-1860-65CD-0E1CE5879CFB}"/>
              </a:ext>
            </a:extLst>
          </p:cNvPr>
          <p:cNvGraphicFramePr>
            <a:graphicFrameLocks noGrp="1"/>
          </p:cNvGraphicFramePr>
          <p:nvPr/>
        </p:nvGraphicFramePr>
        <p:xfrm>
          <a:off x="6372343" y="2881663"/>
          <a:ext cx="5257800" cy="24697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3459168549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075727363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76669713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886634809"/>
                    </a:ext>
                  </a:extLst>
                </a:gridCol>
              </a:tblGrid>
              <a:tr h="617444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nela Text" pitchFamily="2" charset="0"/>
                        </a:rPr>
                        <a:t>Max Mult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nela Text" pitchFamily="2" charset="0"/>
                        </a:rPr>
                        <a:t>1.1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nela Text" pitchFamily="2" charset="0"/>
                        </a:rPr>
                        <a:t>2.2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nela Text" pitchFamily="2" charset="0"/>
                        </a:rPr>
                        <a:t>4.4 GeV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0051305"/>
                  </a:ext>
                </a:extLst>
              </a:tr>
              <a:tr h="617444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nela Text" pitchFamily="2" charset="0"/>
                        </a:rPr>
                        <a:t>3 vs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nela Text" pitchFamily="2" charset="0"/>
                        </a:rPr>
                        <a:t>0 %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nela Text" pitchFamily="2" charset="0"/>
                        </a:rPr>
                        <a:t>&lt;5%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nela Text" pitchFamily="2" charset="0"/>
                        </a:rPr>
                        <a:t>&lt;16 %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8501819"/>
                  </a:ext>
                </a:extLst>
              </a:tr>
              <a:tr h="617444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nela Text" pitchFamily="2" charset="0"/>
                        </a:rPr>
                        <a:t>4 vs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Canela Text" pitchFamily="2" charset="0"/>
                        </a:rPr>
                        <a:t>0 %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nela Text" pitchFamily="2" charset="0"/>
                        </a:rPr>
                        <a:t>0 %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nela Text" pitchFamily="2" charset="0"/>
                        </a:rPr>
                        <a:t>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5199098"/>
                  </a:ext>
                </a:extLst>
              </a:tr>
              <a:tr h="617444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nela Text" pitchFamily="2" charset="0"/>
                        </a:rPr>
                        <a:t>5 vs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Canela Text" pitchFamily="2" charset="0"/>
                        </a:rPr>
                        <a:t>0 %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nela Text" pitchFamily="2" charset="0"/>
                        </a:rPr>
                        <a:t>0 %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nela Text" pitchFamily="2" charset="0"/>
                        </a:rPr>
                        <a:t>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284960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2E22484-16BA-F703-83B3-F35C771640EB}"/>
              </a:ext>
            </a:extLst>
          </p:cNvPr>
          <p:cNvSpPr txBox="1"/>
          <p:nvPr/>
        </p:nvSpPr>
        <p:spPr>
          <a:xfrm>
            <a:off x="8908877" y="54663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GB" b="1" dirty="0">
              <a:solidFill>
                <a:srgbClr val="FF0000"/>
              </a:solidFill>
              <a:latin typeface="Canela Tex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66286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3538B-0490-304E-2BDD-5012ACBB4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70C0"/>
                </a:solidFill>
                <a:latin typeface="Canela Text" pitchFamily="2" charset="0"/>
              </a:rPr>
              <a:t>5- Radiative correction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26EA96-163E-BDDE-5F6B-1EB4B5C73A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latin typeface="Canela Text" pitchFamily="2" charset="0"/>
              </a:rPr>
              <a:t>And systematics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11F559-06DE-9C4F-69B3-D3F8B6DB0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BF2B-7064-8140-BA28-8FBEB81A0035}" type="slidenum">
              <a:rPr lang="en-GB" smtClean="0"/>
              <a:t>88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664969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BE4D6-ACAF-0B5F-162A-36097097D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70C0"/>
                </a:solidFill>
                <a:latin typeface="Canela Text" pitchFamily="2" charset="0"/>
              </a:rPr>
              <a:t>Radiative Correction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2372D6-0E97-05D4-58A5-24803ADA5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9128" y="1559859"/>
            <a:ext cx="6113931" cy="47964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0" i="0" u="none" strike="noStrike" dirty="0">
                <a:effectLst/>
                <a:latin typeface="Canela Text" pitchFamily="2" charset="0"/>
              </a:rPr>
              <a:t>Accounts for [PhysRevC.64.054610]:</a:t>
            </a:r>
          </a:p>
          <a:p>
            <a:r>
              <a:rPr lang="en-GB" sz="2400" b="0" i="0" u="none" strike="noStrike" dirty="0">
                <a:effectLst/>
                <a:latin typeface="Canela Text" pitchFamily="2" charset="0"/>
              </a:rPr>
              <a:t>Incident electron radiation</a:t>
            </a:r>
            <a:endParaRPr lang="en-GB" sz="2400" dirty="0">
              <a:latin typeface="Canela Text" pitchFamily="2" charset="0"/>
            </a:endParaRPr>
          </a:p>
          <a:p>
            <a:pPr lvl="1"/>
            <a:r>
              <a:rPr lang="en-GB" sz="2000" dirty="0">
                <a:latin typeface="Canela Text" pitchFamily="2" charset="0"/>
              </a:rPr>
              <a:t>changes </a:t>
            </a:r>
            <a:r>
              <a:rPr lang="en-GB" sz="2000" b="0" i="0" u="none" strike="noStrike" dirty="0">
                <a:effectLst/>
                <a:latin typeface="Canela Text" pitchFamily="2" charset="0"/>
              </a:rPr>
              <a:t>the incident flux</a:t>
            </a:r>
          </a:p>
          <a:p>
            <a:r>
              <a:rPr lang="en-GB" sz="2400" b="0" i="0" u="none" strike="noStrike" dirty="0">
                <a:effectLst/>
                <a:latin typeface="Canela Text" pitchFamily="2" charset="0"/>
              </a:rPr>
              <a:t>Outgoing electron radiation</a:t>
            </a:r>
          </a:p>
          <a:p>
            <a:pPr lvl="1"/>
            <a:r>
              <a:rPr lang="en-GB" sz="2000" b="0" i="0" u="none" strike="noStrike" dirty="0">
                <a:effectLst/>
                <a:latin typeface="Canela Text" pitchFamily="2" charset="0"/>
              </a:rPr>
              <a:t>changes the observed energy transfer</a:t>
            </a:r>
          </a:p>
          <a:p>
            <a:r>
              <a:rPr lang="en-GB" sz="2400" b="0" i="0" u="none" strike="noStrike" dirty="0">
                <a:effectLst/>
                <a:latin typeface="Canela Text" pitchFamily="2" charset="0"/>
              </a:rPr>
              <a:t>Vertex corrections </a:t>
            </a:r>
          </a:p>
          <a:p>
            <a:pPr lvl="1"/>
            <a:r>
              <a:rPr lang="en-GB" sz="2000" b="0" i="0" u="none" strike="noStrike" dirty="0">
                <a:effectLst/>
                <a:latin typeface="Canela Text" pitchFamily="2" charset="0"/>
              </a:rPr>
              <a:t>change the cross section (i.e., the weight) of the event</a:t>
            </a:r>
          </a:p>
          <a:p>
            <a:r>
              <a:rPr lang="en-GB" sz="2400" b="0" i="0" u="none" strike="noStrike" dirty="0">
                <a:effectLst/>
                <a:latin typeface="Canela Text" pitchFamily="2" charset="0"/>
              </a:rPr>
              <a:t>Peaking approximation</a:t>
            </a:r>
          </a:p>
          <a:p>
            <a:pPr lvl="1"/>
            <a:r>
              <a:rPr lang="en-GB" sz="2000" dirty="0">
                <a:latin typeface="Canela Text" pitchFamily="2" charset="0"/>
              </a:rPr>
              <a:t>Radiation emitted in the direction of travel</a:t>
            </a:r>
            <a:endParaRPr lang="en-GB" sz="2000" b="0" i="0" u="none" strike="noStrike" dirty="0">
              <a:effectLst/>
              <a:latin typeface="Canela Text" pitchFamily="2" charset="0"/>
            </a:endParaRPr>
          </a:p>
          <a:p>
            <a:r>
              <a:rPr lang="en-GB" sz="2400" b="0" i="0" u="none" strike="noStrike" dirty="0">
                <a:effectLst/>
                <a:latin typeface="Canela Text" pitchFamily="2" charset="0"/>
              </a:rPr>
              <a:t>Internal &amp; external bremsstrahlung effects</a:t>
            </a:r>
          </a:p>
          <a:p>
            <a:r>
              <a:rPr lang="en-GB" sz="2400" dirty="0">
                <a:latin typeface="Canela Text" pitchFamily="2" charset="0"/>
              </a:rPr>
              <a:t>N</a:t>
            </a:r>
            <a:r>
              <a:rPr lang="en-GB" sz="2400" b="0" i="0" u="none" strike="noStrike" dirty="0">
                <a:effectLst/>
                <a:latin typeface="Canela Text" pitchFamily="2" charset="0"/>
              </a:rPr>
              <a:t>eglects radiation by the emitted hadrons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0CCEAD-E455-DF78-C043-8FA4F3A33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BF2B-7064-8140-BA28-8FBEB81A0035}" type="slidenum">
              <a:rPr lang="en-GB" smtClean="0"/>
              <a:t>89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5721F2-C9B9-3BEB-B745-14531DAEB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64544"/>
            <a:ext cx="4724400" cy="387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F5E990-0782-D47B-ABCB-FCC0D0D738AC}"/>
              </a:ext>
            </a:extLst>
          </p:cNvPr>
          <p:cNvSpPr txBox="1"/>
          <p:nvPr/>
        </p:nvSpPr>
        <p:spPr>
          <a:xfrm>
            <a:off x="2422711" y="5807631"/>
            <a:ext cx="18982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>
                <a:latin typeface="Canela Text" pitchFamily="2" charset="0"/>
              </a:rPr>
              <a:t>emMCRadCorr</a:t>
            </a:r>
            <a:endParaRPr lang="en-GB" dirty="0">
              <a:latin typeface="Canela Tex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712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B459D53-2D7C-4AD4-835A-0DF97B0B86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03" t="8090"/>
          <a:stretch/>
        </p:blipFill>
        <p:spPr>
          <a:xfrm rot="5400000">
            <a:off x="2304087" y="345723"/>
            <a:ext cx="5685290" cy="72976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CCEA2E-9005-EA2F-BE53-435C93B71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784" y="188984"/>
            <a:ext cx="8341512" cy="1189125"/>
          </a:xfrm>
        </p:spPr>
        <p:txBody>
          <a:bodyPr>
            <a:normAutofit/>
          </a:bodyPr>
          <a:lstStyle/>
          <a:p>
            <a:pPr algn="ctr"/>
            <a:r>
              <a:rPr lang="en-GB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Inclusive on </a:t>
            </a: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and </a:t>
            </a:r>
            <a:r>
              <a:rPr lang="en-GB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708BE57-BF73-EE6B-8EAE-5CE86D98A393}"/>
                  </a:ext>
                </a:extLst>
              </p:cNvPr>
              <p:cNvSpPr txBox="1"/>
              <p:nvPr/>
            </p:nvSpPr>
            <p:spPr>
              <a:xfrm>
                <a:off x="4041121" y="1407572"/>
                <a:ext cx="502271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3200" dirty="0">
                    <a:effectLst/>
                    <a:latin typeface="Canela Text" pitchFamily="2" charset="0"/>
                  </a:rPr>
                  <a:t>2 GeV,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32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32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3200" b="0" i="1" smtClean="0">
                            <a:effectLst/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sz="3200" dirty="0">
                    <a:effectLst/>
                    <a:latin typeface="Canela Text" pitchFamily="2" charset="0"/>
                  </a:rPr>
                  <a:t>=15°</a:t>
                </a:r>
                <a:r>
                  <a:rPr lang="en-GB" sz="1100" dirty="0">
                    <a:effectLst/>
                    <a:latin typeface="Canela Text" pitchFamily="2" charset="0"/>
                  </a:rPr>
                  <a:t>◦ </a:t>
                </a:r>
                <a:endParaRPr lang="en-GB" sz="3200" dirty="0">
                  <a:latin typeface="Canela Text" pitchFamily="2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708BE57-BF73-EE6B-8EAE-5CE86D98A3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1121" y="1407572"/>
                <a:ext cx="5022716" cy="584775"/>
              </a:xfrm>
              <a:prstGeom prst="rect">
                <a:avLst/>
              </a:prstGeom>
              <a:blipFill>
                <a:blip r:embed="rId5"/>
                <a:stretch>
                  <a:fillRect l="-3030" t="-12766" b="-319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E164DD0E-5997-3476-9292-320256E4A920}"/>
              </a:ext>
            </a:extLst>
          </p:cNvPr>
          <p:cNvSpPr txBox="1"/>
          <p:nvPr/>
        </p:nvSpPr>
        <p:spPr>
          <a:xfrm>
            <a:off x="2972810" y="4565268"/>
            <a:ext cx="25154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anela Text" pitchFamily="2" charset="0"/>
              </a:rPr>
              <a:t>CLAS12 data</a:t>
            </a:r>
          </a:p>
          <a:p>
            <a:r>
              <a:rPr lang="en-GB" sz="2400" dirty="0">
                <a:solidFill>
                  <a:srgbClr val="0070C0"/>
                </a:solidFill>
                <a:latin typeface="Canela Text" pitchFamily="2" charset="0"/>
              </a:rPr>
              <a:t>Carbon</a:t>
            </a:r>
          </a:p>
          <a:p>
            <a:r>
              <a:rPr lang="en-GB" sz="2400" dirty="0">
                <a:solidFill>
                  <a:srgbClr val="00B050"/>
                </a:solidFill>
                <a:latin typeface="Canela Text" pitchFamily="2" charset="0"/>
              </a:rPr>
              <a:t>Argon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C369B3BE-A153-3E57-A3F3-C8E305E3F0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5025949" y="1956834"/>
            <a:ext cx="3413463" cy="2444296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9D0E993-2903-49E3-86FB-C7D47E58B330}"/>
                  </a:ext>
                </a:extLst>
              </p:cNvPr>
              <p:cNvSpPr txBox="1"/>
              <p:nvPr/>
            </p:nvSpPr>
            <p:spPr>
              <a:xfrm>
                <a:off x="5805235" y="3576734"/>
                <a:ext cx="232385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800" dirty="0">
                    <a:effectLst/>
                    <a:latin typeface="Canela Text" pitchFamily="2" charset="0"/>
                  </a:rPr>
                  <a:t>2.222 GeV,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b="0" i="1" smtClean="0">
                            <a:effectLst/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sz="1800" dirty="0">
                    <a:effectLst/>
                    <a:latin typeface="Canela Text" pitchFamily="2" charset="0"/>
                  </a:rPr>
                  <a:t>=15.54°</a:t>
                </a:r>
                <a:r>
                  <a:rPr lang="en-GB" sz="800" dirty="0">
                    <a:effectLst/>
                    <a:latin typeface="Canela Text" pitchFamily="2" charset="0"/>
                  </a:rPr>
                  <a:t>◦ </a:t>
                </a:r>
                <a:endParaRPr lang="en-GB" dirty="0">
                  <a:latin typeface="Canela Text" pitchFamily="2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9D0E993-2903-49E3-86FB-C7D47E58B3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5235" y="3576734"/>
                <a:ext cx="2323855" cy="369332"/>
              </a:xfrm>
              <a:prstGeom prst="rect">
                <a:avLst/>
              </a:prstGeom>
              <a:blipFill>
                <a:blip r:embed="rId7"/>
                <a:stretch>
                  <a:fillRect l="-1622" t="-6667" b="-2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88E70440-CC33-C075-F6C0-AE831A1E9F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24451" y="172510"/>
            <a:ext cx="1217777" cy="17653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54147C-F836-93A9-9F5D-EC578073E8F8}"/>
              </a:ext>
            </a:extLst>
          </p:cNvPr>
          <p:cNvSpPr txBox="1"/>
          <p:nvPr/>
        </p:nvSpPr>
        <p:spPr>
          <a:xfrm>
            <a:off x="4322393" y="4208049"/>
            <a:ext cx="2965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accent1">
                    <a:alpha val="44675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926B064D-350A-0B5D-2C42-7ECA1D6CA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E384-2D2E-5247-BB5F-BCE4946B05CF}" type="slidenum">
              <a:rPr lang="en-GB" smtClean="0"/>
              <a:t>9</a:t>
            </a:fld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D6810F6-2391-CC83-B8DA-C6B2808D0177}"/>
              </a:ext>
            </a:extLst>
          </p:cNvPr>
          <p:cNvSpPr txBox="1"/>
          <p:nvPr/>
        </p:nvSpPr>
        <p:spPr>
          <a:xfrm>
            <a:off x="5956604" y="2501257"/>
            <a:ext cx="153576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effectLst/>
                <a:latin typeface="Canela Text" pitchFamily="2" charset="0"/>
              </a:rPr>
              <a:t>@ PhysRevC.98.014617 (2018) </a:t>
            </a:r>
            <a:endParaRPr lang="en-GB" sz="800" dirty="0">
              <a:latin typeface="Canela Text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950C0E6-4FF4-276D-1C1D-C0582D3AEC5E}"/>
              </a:ext>
            </a:extLst>
          </p:cNvPr>
          <p:cNvSpPr txBox="1"/>
          <p:nvPr/>
        </p:nvSpPr>
        <p:spPr>
          <a:xfrm>
            <a:off x="5953691" y="2687209"/>
            <a:ext cx="153867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effectLst/>
                <a:latin typeface="Canela Text" pitchFamily="2" charset="0"/>
              </a:rPr>
              <a:t>@ PhysRevC.98.014617 (2018) </a:t>
            </a:r>
            <a:endParaRPr lang="en-GB" sz="800" dirty="0">
              <a:latin typeface="Canela Text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90E3D94-042B-E090-6DAB-6A2836ACB280}"/>
              </a:ext>
            </a:extLst>
          </p:cNvPr>
          <p:cNvSpPr txBox="1"/>
          <p:nvPr/>
        </p:nvSpPr>
        <p:spPr>
          <a:xfrm>
            <a:off x="5956603" y="2087936"/>
            <a:ext cx="2172487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effectLst/>
                <a:latin typeface="Canela Text" pitchFamily="2" charset="0"/>
              </a:rPr>
              <a:t>@ PhysRevC.100.054606 (2019)</a:t>
            </a:r>
            <a:r>
              <a:rPr lang="en-GB" sz="1100" dirty="0">
                <a:solidFill>
                  <a:srgbClr val="0000FF"/>
                </a:solidFill>
                <a:effectLst/>
                <a:latin typeface="Times"/>
              </a:rPr>
              <a:t> </a:t>
            </a:r>
            <a:endParaRPr lang="en-GB" sz="800" dirty="0"/>
          </a:p>
          <a:p>
            <a:endParaRPr lang="en-GB" sz="800" dirty="0">
              <a:latin typeface="Canela Text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42F808D-564C-B1EA-6820-36323714FADD}"/>
              </a:ext>
            </a:extLst>
          </p:cNvPr>
          <p:cNvSpPr txBox="1"/>
          <p:nvPr/>
        </p:nvSpPr>
        <p:spPr>
          <a:xfrm>
            <a:off x="5956604" y="2309712"/>
            <a:ext cx="160202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effectLst/>
                <a:latin typeface="Canela Text" pitchFamily="2" charset="0"/>
              </a:rPr>
              <a:t>@ PhysRevC.99.054608 (2019) </a:t>
            </a:r>
            <a:endParaRPr lang="en-GB" sz="800" dirty="0">
              <a:latin typeface="Canela Text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62F0A4F-05F2-8E19-2CF4-CEC0BD48C442}"/>
              </a:ext>
            </a:extLst>
          </p:cNvPr>
          <p:cNvSpPr txBox="1"/>
          <p:nvPr/>
        </p:nvSpPr>
        <p:spPr>
          <a:xfrm>
            <a:off x="8597382" y="2648726"/>
            <a:ext cx="3507237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Consistent with previous measurements from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JLab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Hall A </a:t>
            </a:r>
          </a:p>
          <a:p>
            <a:pPr algn="ctr"/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 nuclear structure!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233B980-9972-953F-E530-BF94521F69DF}"/>
              </a:ext>
            </a:extLst>
          </p:cNvPr>
          <p:cNvGrpSpPr/>
          <p:nvPr/>
        </p:nvGrpSpPr>
        <p:grpSpPr>
          <a:xfrm>
            <a:off x="0" y="0"/>
            <a:ext cx="1898230" cy="1516685"/>
            <a:chOff x="6219212" y="765126"/>
            <a:chExt cx="1898230" cy="1516685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51A9237D-F80A-F19B-E407-4834113CBF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86098" y="1396004"/>
              <a:ext cx="972000" cy="88580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solidFill>
                    <a:schemeClr val="tx1"/>
                  </a:solidFill>
                  <a:latin typeface="Canela Text" pitchFamily="2" charset="0"/>
                </a:rPr>
                <a:t>Ar</a:t>
              </a:r>
              <a:endParaRPr lang="en-GB" sz="2800" dirty="0">
                <a:solidFill>
                  <a:schemeClr val="tx1"/>
                </a:solidFill>
                <a:latin typeface="Canela Text" pitchFamily="2" charset="0"/>
              </a:endParaRP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4E6E1186-1513-9792-AC2E-C287DF943C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12861" y="765126"/>
              <a:ext cx="404581" cy="672812"/>
            </a:xfrm>
            <a:prstGeom prst="straightConnector1">
              <a:avLst/>
            </a:prstGeom>
            <a:ln w="38100">
              <a:solidFill>
                <a:srgbClr val="0096FF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16118083-D681-4972-BA74-615B860C7FB6}"/>
                </a:ext>
              </a:extLst>
            </p:cNvPr>
            <p:cNvCxnSpPr>
              <a:cxnSpLocks/>
              <a:endCxn id="40" idx="2"/>
            </p:cNvCxnSpPr>
            <p:nvPr/>
          </p:nvCxnSpPr>
          <p:spPr>
            <a:xfrm>
              <a:off x="6219212" y="1838907"/>
              <a:ext cx="766886" cy="1"/>
            </a:xfrm>
            <a:prstGeom prst="straightConnector1">
              <a:avLst/>
            </a:prstGeom>
            <a:ln w="38100">
              <a:solidFill>
                <a:srgbClr val="0096FF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73DCC410-6A34-3A28-EB15-55A8A9BDE066}"/>
                    </a:ext>
                  </a:extLst>
                </p:cNvPr>
                <p:cNvSpPr txBox="1"/>
                <p:nvPr/>
              </p:nvSpPr>
              <p:spPr>
                <a:xfrm>
                  <a:off x="6431973" y="1517074"/>
                  <a:ext cx="30405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73DCC410-6A34-3A28-EB15-55A8A9BDE0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31973" y="1517074"/>
                  <a:ext cx="304058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12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F6AC3FA2-CF62-2615-0F32-24B52F947B91}"/>
                    </a:ext>
                  </a:extLst>
                </p:cNvPr>
                <p:cNvSpPr txBox="1"/>
                <p:nvPr/>
              </p:nvSpPr>
              <p:spPr>
                <a:xfrm>
                  <a:off x="7602679" y="962891"/>
                  <a:ext cx="30405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F6AC3FA2-CF62-2615-0F32-24B52F947B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02679" y="962891"/>
                  <a:ext cx="304058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8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BBB6F74-452B-D3DE-75A3-611560C95D3D}"/>
              </a:ext>
            </a:extLst>
          </p:cNvPr>
          <p:cNvGrpSpPr/>
          <p:nvPr/>
        </p:nvGrpSpPr>
        <p:grpSpPr>
          <a:xfrm>
            <a:off x="150297" y="-23794"/>
            <a:ext cx="958911" cy="730908"/>
            <a:chOff x="5718631" y="1259950"/>
            <a:chExt cx="873957" cy="655655"/>
          </a:xfrm>
        </p:grpSpPr>
        <p:sp>
          <p:nvSpPr>
            <p:cNvPr id="4" name="Explosion 2 3">
              <a:extLst>
                <a:ext uri="{FF2B5EF4-FFF2-40B4-BE49-F238E27FC236}">
                  <a16:creationId xmlns:a16="http://schemas.microsoft.com/office/drawing/2014/main" id="{12E6AE6D-CD25-F823-8BF1-7A586142AD9A}"/>
                </a:ext>
              </a:extLst>
            </p:cNvPr>
            <p:cNvSpPr/>
            <p:nvPr/>
          </p:nvSpPr>
          <p:spPr>
            <a:xfrm>
              <a:off x="5730372" y="1259950"/>
              <a:ext cx="855601" cy="655655"/>
            </a:xfrm>
            <a:prstGeom prst="irregularSeal2">
              <a:avLst/>
            </a:prstGeom>
            <a:solidFill>
              <a:schemeClr val="accent6">
                <a:lumMod val="60000"/>
                <a:lumOff val="40000"/>
                <a:alpha val="82769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b="1" dirty="0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D8B9B45-DCAA-D504-A3FF-D657F4BB81F4}"/>
                </a:ext>
              </a:extLst>
            </p:cNvPr>
            <p:cNvSpPr txBox="1"/>
            <p:nvPr/>
          </p:nvSpPr>
          <p:spPr>
            <a:xfrm>
              <a:off x="5718631" y="1423241"/>
              <a:ext cx="8739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latin typeface="Candara" panose="020E0502030303020204" pitchFamily="34" charset="0"/>
                </a:rPr>
                <a:t>CLAS12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011991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BE4D6-ACAF-0B5F-162A-36097097D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70C0"/>
                </a:solidFill>
                <a:latin typeface="Canela Text" pitchFamily="2" charset="0"/>
              </a:rPr>
              <a:t>Radiative Correction - Validation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E2372D6-0E97-05D4-58A5-24803ADA508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09128" y="2266949"/>
                <a:ext cx="6113931" cy="3811121"/>
              </a:xfrm>
            </p:spPr>
            <p:txBody>
              <a:bodyPr>
                <a:normAutofit/>
              </a:bodyPr>
              <a:lstStyle/>
              <a:p>
                <a:r>
                  <a:rPr lang="en-GB" sz="2400" b="0" i="0" u="none" strike="noStrike" dirty="0">
                    <a:effectLst/>
                    <a:latin typeface="Canela Text" pitchFamily="2" charset="0"/>
                  </a:rPr>
                  <a:t>Validated against H(</a:t>
                </a:r>
                <a:r>
                  <a:rPr lang="en-GB" sz="2400" b="0" i="0" u="none" strike="noStrike" dirty="0" err="1">
                    <a:effectLst/>
                    <a:latin typeface="Canela Text" pitchFamily="2" charset="0"/>
                  </a:rPr>
                  <a:t>e,e</a:t>
                </a:r>
                <a:r>
                  <a:rPr lang="en-GB" sz="2400" dirty="0" err="1">
                    <a:latin typeface="Canela Text" pitchFamily="2" charset="0"/>
                  </a:rPr>
                  <a:t>’p</a:t>
                </a:r>
                <a:r>
                  <a:rPr lang="en-GB" sz="2400" dirty="0">
                    <a:latin typeface="Canela Text" pitchFamily="2" charset="0"/>
                  </a:rPr>
                  <a:t>) data</a:t>
                </a:r>
              </a:p>
              <a:p>
                <a:r>
                  <a:rPr lang="en-GB" sz="2400" dirty="0">
                    <a:latin typeface="Canela Text" pitchFamily="2" charset="0"/>
                  </a:rPr>
                  <a:t>Radiation tail describes data</a:t>
                </a:r>
              </a:p>
              <a:p>
                <a:r>
                  <a:rPr lang="en-GB" sz="2400" dirty="0">
                    <a:latin typeface="Canela Text" pitchFamily="2" charset="0"/>
                  </a:rPr>
                  <a:t>Same implementation extended to non-QEL processes</a:t>
                </a:r>
              </a:p>
              <a:p>
                <a:r>
                  <a:rPr lang="en-GB" sz="2400" dirty="0">
                    <a:latin typeface="Canela Text" pitchFamily="2" charset="0"/>
                  </a:rPr>
                  <a:t>Implemented in analysis using per-bin acceptance weight </a:t>
                </a:r>
              </a:p>
              <a:p>
                <a:endParaRPr lang="en-GB" sz="2400" dirty="0">
                  <a:latin typeface="Canela Text" pitchFamily="2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0096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</a:rPr>
                            <m:t>𝑈𝑛𝑟𝑎𝑑𝑖𝑎𝑡𝑒𝑑</m:t>
                          </m:r>
                          <m:r>
                            <a:rPr lang="en-US" sz="2400" b="0" i="1" smtClean="0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en-US" sz="2400" b="0" i="1" smtClean="0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2400" b="0" i="1" smtClean="0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0096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0096FF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0096FF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b="0" i="1" smtClean="0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400" b="0" i="1" smtClean="0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0096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0096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0096FF"/>
                                  </a:solidFill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2400" i="1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</a:rPr>
                            <m:t>𝑎𝑑𝑖𝑎𝑡𝑒𝑑</m:t>
                          </m:r>
                          <m:r>
                            <a:rPr lang="en-US" sz="2400" i="1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en-US" sz="2400" i="1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2400" i="1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0096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0096FF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0096FF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i="1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400" i="1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0096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0096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400" i="1" smtClean="0">
                                  <a:solidFill>
                                    <a:srgbClr val="0096FF"/>
                                  </a:solidFill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srgbClr val="0096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GB" sz="2400" dirty="0">
                  <a:latin typeface="Canela Text" pitchFamily="2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E2372D6-0E97-05D4-58A5-24803ADA508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09128" y="2266949"/>
                <a:ext cx="6113931" cy="3811121"/>
              </a:xfrm>
              <a:blipFill>
                <a:blip r:embed="rId2"/>
                <a:stretch>
                  <a:fillRect l="-1452" t="-23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0CCEAD-E455-DF78-C043-8FA4F3A33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BF2B-7064-8140-BA28-8FBEB81A0035}" type="slidenum">
              <a:rPr lang="en-GB" smtClean="0"/>
              <a:t>90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BA26B3-ADDF-D48A-4DD3-82DBC6D45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10" y="1690688"/>
            <a:ext cx="5638800" cy="408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98827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65BE4D6-ACAF-0B5F-162A-36097097D23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GB" dirty="0">
                    <a:solidFill>
                      <a:srgbClr val="0070C0"/>
                    </a:solidFill>
                    <a:latin typeface="Canela Text" pitchFamily="2" charset="0"/>
                  </a:rPr>
                  <a:t>Radiative Correction </a:t>
                </a:r>
                <a:r>
                  <a:rPr lang="en-GB" sz="4400" dirty="0">
                    <a:solidFill>
                      <a:srgbClr val="0070C0"/>
                    </a:solidFill>
                    <a:latin typeface="Canela Text" pitchFamily="2" charset="0"/>
                  </a:rPr>
                  <a:t>– </a:t>
                </a:r>
                <a:r>
                  <a:rPr lang="en-GB" sz="4400" dirty="0">
                    <a:solidFill>
                      <a:srgbClr val="0070C0"/>
                    </a:solidFill>
                    <a:latin typeface="Canela Text" pitchFamily="2" charset="0"/>
                    <a:cs typeface="Times New Roman" panose="02020603050405020304" pitchFamily="18" charset="0"/>
                  </a:rPr>
                  <a:t>1p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lang="en-US" sz="4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GB" dirty="0">
                  <a:solidFill>
                    <a:srgbClr val="0070C0"/>
                  </a:solidFill>
                  <a:latin typeface="Canela Text" pitchFamily="2" charset="0"/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65BE4D6-ACAF-0B5F-162A-36097097D2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0CCEAD-E455-DF78-C043-8FA4F3A33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BF2B-7064-8140-BA28-8FBEB81A0035}" type="slidenum">
              <a:rPr lang="en-GB" smtClean="0"/>
              <a:t>91</a:t>
            </a:fld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893702-1058-0B64-864A-1656E9F32395}"/>
              </a:ext>
            </a:extLst>
          </p:cNvPr>
          <p:cNvSpPr txBox="1"/>
          <p:nvPr/>
        </p:nvSpPr>
        <p:spPr>
          <a:xfrm>
            <a:off x="3267750" y="5340957"/>
            <a:ext cx="66175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latin typeface="Canela Text" pitchFamily="2" charset="0"/>
              </a:rPr>
              <a:t>Includes a 5 % systematic from pion radiation</a:t>
            </a:r>
          </a:p>
          <a:p>
            <a:pPr algn="ctr"/>
            <a:r>
              <a:rPr lang="en-GB" sz="2400" dirty="0">
                <a:latin typeface="Canela Text" pitchFamily="2" charset="0"/>
              </a:rPr>
              <a:t>Propagated to the data systematics </a:t>
            </a:r>
          </a:p>
          <a:p>
            <a:pPr algn="ctr"/>
            <a:r>
              <a:rPr lang="en-GB" sz="2400" dirty="0">
                <a:latin typeface="Canela Text" pitchFamily="2" charset="0"/>
              </a:rPr>
              <a:t>Using smooth distributions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5527A66-BE7A-8D6D-D656-AB0B8625B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4" y="2047302"/>
            <a:ext cx="4081337" cy="3084549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1EF55525-C1E0-645B-98BD-D48A8F15296B}"/>
              </a:ext>
            </a:extLst>
          </p:cNvPr>
          <p:cNvSpPr/>
          <p:nvPr/>
        </p:nvSpPr>
        <p:spPr>
          <a:xfrm>
            <a:off x="757590" y="1802954"/>
            <a:ext cx="2752727" cy="446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Canela Text" pitchFamily="2" charset="0"/>
              </a:rPr>
              <a:t>1.1 GeV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FC15C6F-D34C-D43C-584D-C6DF82E637F7}"/>
              </a:ext>
            </a:extLst>
          </p:cNvPr>
          <p:cNvSpPr txBox="1"/>
          <p:nvPr/>
        </p:nvSpPr>
        <p:spPr>
          <a:xfrm rot="19817232">
            <a:off x="823626" y="3255888"/>
            <a:ext cx="2620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7315D7C-F82E-6A26-54A6-8E1641BF1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4349" y="1990243"/>
            <a:ext cx="4113819" cy="314160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331BBE5-4308-4839-F817-0B4A5D736B86}"/>
              </a:ext>
            </a:extLst>
          </p:cNvPr>
          <p:cNvSpPr txBox="1"/>
          <p:nvPr/>
        </p:nvSpPr>
        <p:spPr>
          <a:xfrm rot="19817232">
            <a:off x="9158628" y="3233787"/>
            <a:ext cx="2620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4953B4D-1338-5F38-BD25-7DE9330E64FC}"/>
              </a:ext>
            </a:extLst>
          </p:cNvPr>
          <p:cNvSpPr/>
          <p:nvPr/>
        </p:nvSpPr>
        <p:spPr>
          <a:xfrm>
            <a:off x="8981528" y="1836738"/>
            <a:ext cx="2752727" cy="446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Canela Text" pitchFamily="2" charset="0"/>
              </a:rPr>
              <a:t>4.4 GeV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65CDC49-0912-B76A-E931-3940E219AA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9090" y="2024474"/>
            <a:ext cx="4113819" cy="3131655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394C0DA-58C3-5B85-062C-EECE9F9C1616}"/>
              </a:ext>
            </a:extLst>
          </p:cNvPr>
          <p:cNvSpPr/>
          <p:nvPr/>
        </p:nvSpPr>
        <p:spPr>
          <a:xfrm>
            <a:off x="4916689" y="1811362"/>
            <a:ext cx="2752727" cy="446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Canela Text" pitchFamily="2" charset="0"/>
              </a:rPr>
              <a:t>2.2 GeV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FEBE57D-854D-0830-45B2-FFAFF8D06F53}"/>
              </a:ext>
            </a:extLst>
          </p:cNvPr>
          <p:cNvSpPr txBox="1"/>
          <p:nvPr/>
        </p:nvSpPr>
        <p:spPr>
          <a:xfrm rot="19817232">
            <a:off x="5091375" y="3242172"/>
            <a:ext cx="2620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tx1">
                    <a:alpha val="6097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107167996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3538B-0490-304E-2BDD-5012ACBB46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Canela Text" pitchFamily="2" charset="0"/>
              </a:rPr>
              <a:t>6 - Final systematics</a:t>
            </a:r>
          </a:p>
        </p:txBody>
      </p:sp>
    </p:spTree>
    <p:extLst>
      <p:ext uri="{BB962C8B-B14F-4D97-AF65-F5344CB8AC3E}">
        <p14:creationId xmlns:p14="http://schemas.microsoft.com/office/powerpoint/2010/main" val="69111970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63E72D-2066-C880-C581-38E1307F0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3BF2B-7064-8140-BA28-8FBEB81A0035}" type="slidenum">
              <a:rPr lang="en-GB" smtClean="0"/>
              <a:t>93</a:t>
            </a:fld>
            <a:endParaRPr lang="en-GB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D5BD1F7-CD09-C569-83C8-2BB7B46AEE92}"/>
              </a:ext>
            </a:extLst>
          </p:cNvPr>
          <p:cNvGraphicFramePr>
            <a:graphicFrameLocks noGrp="1"/>
          </p:cNvGraphicFramePr>
          <p:nvPr/>
        </p:nvGraphicFramePr>
        <p:xfrm>
          <a:off x="537882" y="788694"/>
          <a:ext cx="11116236" cy="52962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9059">
                  <a:extLst>
                    <a:ext uri="{9D8B030D-6E8A-4147-A177-3AD203B41FA5}">
                      <a16:colId xmlns:a16="http://schemas.microsoft.com/office/drawing/2014/main" val="3459168549"/>
                    </a:ext>
                  </a:extLst>
                </a:gridCol>
                <a:gridCol w="2779059">
                  <a:extLst>
                    <a:ext uri="{9D8B030D-6E8A-4147-A177-3AD203B41FA5}">
                      <a16:colId xmlns:a16="http://schemas.microsoft.com/office/drawing/2014/main" val="2075727363"/>
                    </a:ext>
                  </a:extLst>
                </a:gridCol>
                <a:gridCol w="2779059">
                  <a:extLst>
                    <a:ext uri="{9D8B030D-6E8A-4147-A177-3AD203B41FA5}">
                      <a16:colId xmlns:a16="http://schemas.microsoft.com/office/drawing/2014/main" val="1766697131"/>
                    </a:ext>
                  </a:extLst>
                </a:gridCol>
                <a:gridCol w="2779059">
                  <a:extLst>
                    <a:ext uri="{9D8B030D-6E8A-4147-A177-3AD203B41FA5}">
                      <a16:colId xmlns:a16="http://schemas.microsoft.com/office/drawing/2014/main" val="886634809"/>
                    </a:ext>
                  </a:extLst>
                </a:gridCol>
              </a:tblGrid>
              <a:tr h="415355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nela Text" pitchFamily="2" charset="0"/>
                        </a:rPr>
                        <a:t>Systematic Error</a:t>
                      </a:r>
                    </a:p>
                  </a:txBody>
                  <a:tcPr>
                    <a:solidFill>
                      <a:srgbClr val="009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nela Text" pitchFamily="2" charset="0"/>
                        </a:rPr>
                        <a:t>1.1 GeV</a:t>
                      </a:r>
                    </a:p>
                  </a:txBody>
                  <a:tcPr>
                    <a:solidFill>
                      <a:srgbClr val="009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nela Text" pitchFamily="2" charset="0"/>
                        </a:rPr>
                        <a:t>2.2 GeV</a:t>
                      </a:r>
                    </a:p>
                  </a:txBody>
                  <a:tcPr>
                    <a:solidFill>
                      <a:srgbClr val="009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nela Text" pitchFamily="2" charset="0"/>
                        </a:rPr>
                        <a:t>4.4 GeV</a:t>
                      </a:r>
                    </a:p>
                  </a:txBody>
                  <a:tcPr>
                    <a:solidFill>
                      <a:srgbClr val="009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0051305"/>
                  </a:ext>
                </a:extLst>
              </a:tr>
              <a:tr h="40066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Canela Text" pitchFamily="2" charset="0"/>
                        </a:rPr>
                        <a:t>Acceptance correction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nela Text" pitchFamily="2" charset="0"/>
                        </a:rPr>
                        <a:t>&lt;3 %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nela Text" pitchFamily="2" charset="0"/>
                        </a:rPr>
                        <a:t>&lt;2 %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nela Text" pitchFamily="2" charset="0"/>
                        </a:rPr>
                        <a:t>&lt;2 %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8501819"/>
                  </a:ext>
                </a:extLst>
              </a:tr>
              <a:tr h="400667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nela Text" pitchFamily="2" charset="0"/>
                        </a:rPr>
                        <a:t>Bkg. Closure Test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nela Text" pitchFamily="2" charset="0"/>
                        </a:rPr>
                        <a:t>&lt;6 % (*)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nela Text" pitchFamily="2" charset="0"/>
                        </a:rPr>
                        <a:t>&lt;10 % (*)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nela Text" pitchFamily="2" charset="0"/>
                        </a:rPr>
                        <a:t>&lt;15 % (*)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5199098"/>
                  </a:ext>
                </a:extLst>
              </a:tr>
              <a:tr h="593365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nela Text" pitchFamily="2" charset="0"/>
                        </a:rPr>
                        <a:t>Maximum Multiplicity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Canela Text" pitchFamily="2" charset="0"/>
                        </a:rPr>
                        <a:t>0 %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nela Text" pitchFamily="2" charset="0"/>
                        </a:rPr>
                        <a:t>0 %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nela Text" pitchFamily="2" charset="0"/>
                        </a:rPr>
                        <a:t>0 %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2849604"/>
                  </a:ext>
                </a:extLst>
              </a:tr>
              <a:tr h="4153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Canela Text" pitchFamily="2" charset="0"/>
                        </a:rPr>
                        <a:t>Geometrical Acceptance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tx1"/>
                          </a:solidFill>
                          <a:latin typeface="Canela Text" pitchFamily="2" charset="0"/>
                        </a:rPr>
                        <a:t>(*)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nela Text" pitchFamily="2" charset="0"/>
                        </a:rPr>
                        <a:t>(*)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nela Text" pitchFamily="2" charset="0"/>
                        </a:rPr>
                        <a:t>(*)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0590145"/>
                  </a:ext>
                </a:extLst>
              </a:tr>
              <a:tr h="4153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>
                          <a:latin typeface="Canela Text" pitchFamily="2" charset="0"/>
                        </a:rPr>
                        <a:t>XSec</a:t>
                      </a:r>
                      <a:r>
                        <a:rPr lang="en-GB" dirty="0">
                          <a:latin typeface="Canela Text" pitchFamily="2" charset="0"/>
                        </a:rPr>
                        <a:t> Angular dependence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Canela Text" pitchFamily="2" charset="0"/>
                        </a:rPr>
                        <a:t>1 %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nela Text" pitchFamily="2" charset="0"/>
                        </a:rPr>
                        <a:t>1 %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nela Text" pitchFamily="2" charset="0"/>
                        </a:rPr>
                        <a:t>1 %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9140953"/>
                  </a:ext>
                </a:extLst>
              </a:tr>
              <a:tr h="593365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nela Text" pitchFamily="2" charset="0"/>
                        </a:rPr>
                        <a:t>Photon identification cuts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tx1"/>
                          </a:solidFill>
                          <a:latin typeface="Canela Text" pitchFamily="2" charset="0"/>
                        </a:rPr>
                        <a:t>0.5 %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nela Text" pitchFamily="2" charset="0"/>
                        </a:rPr>
                        <a:t>0.5 %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Canela Text" pitchFamily="2" charset="0"/>
                        </a:rPr>
                        <a:t>2 %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5715557"/>
                  </a:ext>
                </a:extLst>
              </a:tr>
              <a:tr h="4153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Canela Text" pitchFamily="2" charset="0"/>
                        </a:rPr>
                        <a:t>Number of rotations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Canela Text" pitchFamily="2" charset="0"/>
                        </a:rPr>
                        <a:t>0 %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nela Text" pitchFamily="2" charset="0"/>
                        </a:rPr>
                        <a:t>0 %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nela Text" pitchFamily="2" charset="0"/>
                        </a:rPr>
                        <a:t>0 %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9669442"/>
                  </a:ext>
                </a:extLst>
              </a:tr>
              <a:tr h="400667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nela Text" pitchFamily="2" charset="0"/>
                        </a:rPr>
                        <a:t>Sector-to-Sector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Canela Text" pitchFamily="2" charset="0"/>
                        </a:rPr>
                        <a:t>&lt;1 %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nela Text" pitchFamily="2" charset="0"/>
                        </a:rPr>
                        <a:t>&lt;5 %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nela Text" pitchFamily="2" charset="0"/>
                        </a:rPr>
                        <a:t>&lt;6 %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5880720"/>
                  </a:ext>
                </a:extLst>
              </a:tr>
              <a:tr h="415355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nela Text" pitchFamily="2" charset="0"/>
                        </a:rPr>
                        <a:t>Normalization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Canela Text" pitchFamily="2" charset="0"/>
                        </a:rPr>
                        <a:t>1 %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nela Text" pitchFamily="2" charset="0"/>
                        </a:rPr>
                        <a:t>1 %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nela Text" pitchFamily="2" charset="0"/>
                        </a:rPr>
                        <a:t>1 %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9587731"/>
                  </a:ext>
                </a:extLst>
              </a:tr>
              <a:tr h="415355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nela Text" pitchFamily="2" charset="0"/>
                        </a:rPr>
                        <a:t>Radiative correction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Canela Text" pitchFamily="2" charset="0"/>
                        </a:rPr>
                        <a:t>5 %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nela Text" pitchFamily="2" charset="0"/>
                        </a:rPr>
                        <a:t>5 %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nela Text" pitchFamily="2" charset="0"/>
                        </a:rPr>
                        <a:t>5 %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7963793"/>
                  </a:ext>
                </a:extLst>
              </a:tr>
              <a:tr h="415355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  <a:latin typeface="Canela Text" pitchFamily="2" charset="0"/>
                        </a:rPr>
                        <a:t>Total</a:t>
                      </a:r>
                    </a:p>
                  </a:txBody>
                  <a:tcPr>
                    <a:solidFill>
                      <a:srgbClr val="0118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>
                          <a:solidFill>
                            <a:schemeClr val="bg1"/>
                          </a:solidFill>
                          <a:latin typeface="Canela Text" pitchFamily="2" charset="0"/>
                        </a:rPr>
                        <a:t>&lt;7 %</a:t>
                      </a:r>
                    </a:p>
                  </a:txBody>
                  <a:tcPr>
                    <a:solidFill>
                      <a:srgbClr val="0118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  <a:latin typeface="Canela Text" pitchFamily="2" charset="0"/>
                        </a:rPr>
                        <a:t>&lt; 15 %</a:t>
                      </a:r>
                    </a:p>
                  </a:txBody>
                  <a:tcPr>
                    <a:solidFill>
                      <a:srgbClr val="0118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  <a:latin typeface="Canela Text" pitchFamily="2" charset="0"/>
                        </a:rPr>
                        <a:t>&lt; 17 %</a:t>
                      </a:r>
                    </a:p>
                  </a:txBody>
                  <a:tcPr>
                    <a:solidFill>
                      <a:srgbClr val="0118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979963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BD8F176-29AD-65CC-DC20-15E210D1F1B5}"/>
              </a:ext>
            </a:extLst>
          </p:cNvPr>
          <p:cNvSpPr txBox="1"/>
          <p:nvPr/>
        </p:nvSpPr>
        <p:spPr>
          <a:xfrm>
            <a:off x="537882" y="10040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chemeClr val="accent1">
                    <a:lumMod val="75000"/>
                  </a:schemeClr>
                </a:solidFill>
                <a:latin typeface="Canela Text" pitchFamily="2" charset="0"/>
              </a:rPr>
              <a:t>Final systematics</a:t>
            </a:r>
            <a:endParaRPr lang="en-GB" sz="3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D77D1D-3239-2CAC-ADD4-C4AF94D1B5C0}"/>
              </a:ext>
            </a:extLst>
          </p:cNvPr>
          <p:cNvSpPr txBox="1"/>
          <p:nvPr/>
        </p:nvSpPr>
        <p:spPr>
          <a:xfrm>
            <a:off x="7562850" y="23890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tx1"/>
                </a:solidFill>
                <a:latin typeface="Canela Text" pitchFamily="2" charset="0"/>
              </a:rPr>
              <a:t>Not yet included (*)</a:t>
            </a:r>
          </a:p>
        </p:txBody>
      </p:sp>
    </p:spTree>
    <p:extLst>
      <p:ext uri="{BB962C8B-B14F-4D97-AF65-F5344CB8AC3E}">
        <p14:creationId xmlns:p14="http://schemas.microsoft.com/office/powerpoint/2010/main" val="392827689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149F4E-4C4D-5E30-32EC-0EEFBCBC7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E384-2D2E-5247-BB5F-BCE4946B05CF}" type="slidenum">
              <a:rPr lang="en-GB" smtClean="0"/>
              <a:t>94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0A769B-1544-6B85-6098-06DA4C9FD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915" y="225653"/>
            <a:ext cx="9560169" cy="626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8429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29352</TotalTime>
  <Words>4853</Words>
  <Application>Microsoft Macintosh PowerPoint</Application>
  <PresentationFormat>Widescreen</PresentationFormat>
  <Paragraphs>1405</Paragraphs>
  <Slides>94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110" baseType="lpstr">
      <vt:lpstr>Aptos</vt:lpstr>
      <vt:lpstr>Aptos Display</vt:lpstr>
      <vt:lpstr>Arial</vt:lpstr>
      <vt:lpstr>Calibri</vt:lpstr>
      <vt:lpstr>Calibri Light</vt:lpstr>
      <vt:lpstr>Cambria Math</vt:lpstr>
      <vt:lpstr>Candara</vt:lpstr>
      <vt:lpstr>Canela Text</vt:lpstr>
      <vt:lpstr>Courier New</vt:lpstr>
      <vt:lpstr>Helvetica Neue</vt:lpstr>
      <vt:lpstr>Lucida Fax</vt:lpstr>
      <vt:lpstr>Times</vt:lpstr>
      <vt:lpstr>Times New Roman</vt:lpstr>
      <vt:lpstr>Times Roman</vt:lpstr>
      <vt:lpstr>ui-sans-serif</vt:lpstr>
      <vt:lpstr>Office Theme</vt:lpstr>
      <vt:lpstr>Unveiling neutrino interactions with new data from CLAS</vt:lpstr>
      <vt:lpstr>The next generation of neutrino experiments challenge</vt:lpstr>
      <vt:lpstr>The next generation of neutrino experiments challenge</vt:lpstr>
      <vt:lpstr>Phase space of interest for neutrino experiments</vt:lpstr>
      <vt:lpstr>Electrons for neutrinos</vt:lpstr>
      <vt:lpstr>Hadron production with CLAS</vt:lpstr>
      <vt:lpstr>New electron-scattering data </vt:lpstr>
      <vt:lpstr>Analysis challenges</vt:lpstr>
      <vt:lpstr>New Inclusive on C and Ar</vt:lpstr>
      <vt:lpstr>New Inclusive on C and Ar</vt:lpstr>
      <vt:lpstr>Unprecedented angular coverage</vt:lpstr>
      <vt:lpstr>Unprecedented angular coverage</vt:lpstr>
      <vt:lpstr>Proton transparency</vt:lpstr>
      <vt:lpstr>Measuring proton transparency</vt:lpstr>
      <vt:lpstr>Compatible with previous data</vt:lpstr>
      <vt:lpstr>Transparency dependency with A</vt:lpstr>
      <vt:lpstr>Data not described by GENIE</vt:lpstr>
      <vt:lpstr>Data not described by GENIE</vt:lpstr>
      <vt:lpstr>PowerPoint Presentation</vt:lpstr>
      <vt:lpstr>D(e,e’ N"π" ^±) cross-section</vt:lpstr>
      <vt:lpstr>PowerPoint Presentation</vt:lpstr>
      <vt:lpstr>Energy bias in pion production events MiniBooNE approach</vt:lpstr>
      <vt:lpstr>Energy bias in pion production events MiniBooNE approach</vt:lpstr>
      <vt:lpstr>Energy bias in pion production events MiniBooNE approach</vt:lpstr>
      <vt:lpstr>PowerPoint Presentation</vt:lpstr>
      <vt:lpstr>Hadron kinematics</vt:lpstr>
      <vt:lpstr>Nuclear effects</vt:lpstr>
      <vt:lpstr>Next directions</vt:lpstr>
      <vt:lpstr>PowerPoint Presentation</vt:lpstr>
      <vt:lpstr> The GENIE event generator </vt:lpstr>
      <vt:lpstr>Generators need hadron production data  </vt:lpstr>
      <vt:lpstr> Neutrino event generators need constraints </vt:lpstr>
      <vt:lpstr>Complementary efforts</vt:lpstr>
      <vt:lpstr>e4nu and DUNE</vt:lpstr>
      <vt:lpstr>PowerPoint Presentation</vt:lpstr>
      <vt:lpstr>PowerPoint Presentation</vt:lpstr>
      <vt:lpstr> Generalizing Background Subtraction</vt:lpstr>
      <vt:lpstr>PowerPoint Presentation</vt:lpstr>
      <vt:lpstr>e4nu 1p0π Event Selection</vt:lpstr>
      <vt:lpstr>Incoming (e,e’)0π Energy Reconstruction</vt:lpstr>
      <vt:lpstr>Incoming Energy Reconstruction</vt:lpstr>
      <vt:lpstr>Incoming Energy Reconstruction</vt:lpstr>
      <vt:lpstr> Reconstructed (e,e’p)1p0π Calorimetric Energy </vt:lpstr>
      <vt:lpstr> Reconstructed (e,e’p)1p0π Calorimetric Energy </vt:lpstr>
      <vt:lpstr> Reconstructed (e,e’p)1p0π Calorimetric Energy </vt:lpstr>
      <vt:lpstr> Focusing on different reaction mechanisms Standard Transverse Variables </vt:lpstr>
      <vt:lpstr> Transverse missing momentum</vt:lpstr>
      <vt:lpstr> pT sensitivity to interaction mechanisms</vt:lpstr>
      <vt:lpstr> MC vs. (e,e’p) Transverse Variables </vt:lpstr>
      <vt:lpstr>Beam energy reconstruction </vt:lpstr>
      <vt:lpstr>Mott Cross section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Where is the acceptance correction working? Proton theta distributions</vt:lpstr>
      <vt:lpstr>Proton Transparency - Systematics</vt:lpstr>
      <vt:lpstr>Proton Transparency </vt:lpstr>
      <vt:lpstr>Proton Transparency – Spectral Function  </vt:lpstr>
      <vt:lpstr>PowerPoint Presentation</vt:lpstr>
      <vt:lpstr>Radiative Correction</vt:lpstr>
      <vt:lpstr>Radiative Correction – 1p1π^-  </vt:lpstr>
      <vt:lpstr>Pion production nuclear effects</vt:lpstr>
      <vt:lpstr>Pion production nuclear effects</vt:lpstr>
      <vt:lpstr>Hadron kinematics</vt:lpstr>
      <vt:lpstr>Nuclear effects</vt:lpstr>
      <vt:lpstr>Pion production analysis</vt:lpstr>
      <vt:lpstr>1- Momentum and angle thresholds</vt:lpstr>
      <vt:lpstr>PowerPoint Presentation</vt:lpstr>
      <vt:lpstr>3- Acceptance correction</vt:lpstr>
      <vt:lpstr>Acceptance correction</vt:lpstr>
      <vt:lpstr>Acceptance correction systematic</vt:lpstr>
      <vt:lpstr>Acceptance correction with systematics</vt:lpstr>
      <vt:lpstr>Acceptance correction with systematics</vt:lpstr>
      <vt:lpstr>Sector-to-sector variation</vt:lpstr>
      <vt:lpstr>Sector-to-sector variation</vt:lpstr>
      <vt:lpstr>4- Background removal</vt:lpstr>
      <vt:lpstr>PowerPoint Presentation</vt:lpstr>
      <vt:lpstr>New background subtraction method</vt:lpstr>
      <vt:lpstr>Validation with closure test</vt:lpstr>
      <vt:lpstr>Closure test – 1p1π^-  @ 1.1 GeV </vt:lpstr>
      <vt:lpstr>Closure test – 1p1π^-  @ 4.4 GeV</vt:lpstr>
      <vt:lpstr>Systematics from maximum multiplicity</vt:lpstr>
      <vt:lpstr>5- Radiative correction</vt:lpstr>
      <vt:lpstr>Radiative Correction</vt:lpstr>
      <vt:lpstr>Radiative Correction - Validation</vt:lpstr>
      <vt:lpstr>Radiative Correction – 1p1π^-  </vt:lpstr>
      <vt:lpstr>6 - Final systematics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Julia Tena Vidal</dc:creator>
  <cp:lastModifiedBy>Julia Tena Vidal</cp:lastModifiedBy>
  <cp:revision>40</cp:revision>
  <dcterms:created xsi:type="dcterms:W3CDTF">2024-06-02T06:45:39Z</dcterms:created>
  <dcterms:modified xsi:type="dcterms:W3CDTF">2024-11-13T10:01:02Z</dcterms:modified>
</cp:coreProperties>
</file>