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56" r:id="rId2"/>
    <p:sldId id="273" r:id="rId3"/>
    <p:sldId id="783" r:id="rId4"/>
    <p:sldId id="804" r:id="rId5"/>
    <p:sldId id="803" r:id="rId6"/>
    <p:sldId id="795" r:id="rId7"/>
    <p:sldId id="798" r:id="rId8"/>
    <p:sldId id="777" r:id="rId9"/>
    <p:sldId id="778" r:id="rId10"/>
    <p:sldId id="782" r:id="rId11"/>
    <p:sldId id="781" r:id="rId12"/>
    <p:sldId id="793" r:id="rId13"/>
    <p:sldId id="791" r:id="rId14"/>
    <p:sldId id="785" r:id="rId15"/>
    <p:sldId id="790" r:id="rId16"/>
    <p:sldId id="788" r:id="rId17"/>
    <p:sldId id="789" r:id="rId18"/>
    <p:sldId id="805" r:id="rId19"/>
    <p:sldId id="270" r:id="rId20"/>
    <p:sldId id="271" r:id="rId21"/>
    <p:sldId id="794" r:id="rId22"/>
    <p:sldId id="267" r:id="rId23"/>
    <p:sldId id="268" r:id="rId24"/>
    <p:sldId id="796" r:id="rId25"/>
    <p:sldId id="780" r:id="rId26"/>
    <p:sldId id="784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2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70328-398A-1D46-AB75-A59D003DEAE2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88552-0F1B-8643-A81B-A0BBBF01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63dfa2102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63dfa2102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662ae244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662ae244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964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28,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Gasparian, CLAS col. meeting, Nov 12,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jlab.org/pcrewiki/index.php/Main_Pag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325FBC-817A-7FE7-BA94-235354378BC3}"/>
              </a:ext>
            </a:extLst>
          </p:cNvPr>
          <p:cNvSpPr txBox="1"/>
          <p:nvPr/>
        </p:nvSpPr>
        <p:spPr>
          <a:xfrm>
            <a:off x="813619" y="440589"/>
            <a:ext cx="110218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Current Status of the </a:t>
            </a:r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-II and X17 Search Experiments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DD90A-5232-A105-FBE1-1B219A0AF31D}"/>
              </a:ext>
            </a:extLst>
          </p:cNvPr>
          <p:cNvSpPr txBox="1"/>
          <p:nvPr/>
        </p:nvSpPr>
        <p:spPr>
          <a:xfrm>
            <a:off x="4663476" y="2902296"/>
            <a:ext cx="334540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 CLAS collaboration meeting, November 12, 2024, </a:t>
            </a:r>
            <a:r>
              <a:rPr lang="en-US" sz="11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JLab</a:t>
            </a:r>
            <a:endParaRPr lang="en-US" sz="11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3B0C58-3B00-9921-E66E-1EE285D754A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1984286"/>
            <a:ext cx="6400800" cy="800746"/>
          </a:xfrm>
        </p:spPr>
        <p:txBody>
          <a:bodyPr>
            <a:normAutofit fontScale="92500" lnSpcReduction="20000"/>
          </a:bodyPr>
          <a:lstStyle/>
          <a:p>
            <a:pPr marL="609600" indent="-609600"/>
            <a:r>
              <a:rPr lang="en-US" altLang="en-US" sz="1800" dirty="0">
                <a:latin typeface="Arial Narrow" panose="020B0604020202020204" pitchFamily="34" charset="0"/>
              </a:rPr>
              <a:t>Ashot </a:t>
            </a:r>
            <a:r>
              <a:rPr lang="en-US" altLang="en-US" sz="1800" dirty="0" err="1">
                <a:latin typeface="Arial Narrow" panose="020B0604020202020204" pitchFamily="34" charset="0"/>
              </a:rPr>
              <a:t>Gasparian</a:t>
            </a:r>
            <a:endParaRPr lang="en-US" altLang="en-US" sz="1800" dirty="0">
              <a:latin typeface="Arial Narrow" panose="020B0604020202020204" pitchFamily="34" charset="0"/>
            </a:endParaRPr>
          </a:p>
          <a:p>
            <a:pPr marL="609600" indent="-609600"/>
            <a:r>
              <a:rPr lang="en-US" altLang="en-US" sz="1300" dirty="0">
                <a:latin typeface="Arial Narrow" panose="020B0604020202020204" pitchFamily="34" charset="0"/>
              </a:rPr>
              <a:t>NC A&amp;T SU</a:t>
            </a:r>
          </a:p>
          <a:p>
            <a:pPr marL="609600" indent="-609600"/>
            <a:r>
              <a:rPr lang="en-US" altLang="en-US" sz="1300" dirty="0">
                <a:latin typeface="Arial Narrow" panose="020B0604020202020204" pitchFamily="34" charset="0"/>
              </a:rPr>
              <a:t>For the </a:t>
            </a:r>
            <a:r>
              <a:rPr lang="en-US" altLang="en-US" sz="1300" dirty="0" err="1">
                <a:latin typeface="Arial Narrow" panose="020B0604020202020204" pitchFamily="34" charset="0"/>
              </a:rPr>
              <a:t>PRad</a:t>
            </a:r>
            <a:r>
              <a:rPr lang="en-US" altLang="en-US" sz="1300" dirty="0">
                <a:latin typeface="Arial Narrow" panose="020B0604020202020204" pitchFamily="34" charset="0"/>
              </a:rPr>
              <a:t>-II/X17 collaboration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8FDCDD2-B1FC-4204-0406-E514FD721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361" y="3852791"/>
            <a:ext cx="50292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		</a:t>
            </a:r>
            <a:r>
              <a:rPr lang="en-US" sz="1800" dirty="0">
                <a:latin typeface="Arial Narrow" charset="0"/>
              </a:rPr>
              <a:t>Outline</a:t>
            </a:r>
          </a:p>
          <a:p>
            <a:pPr marL="457200" lvl="1" indent="0" eaLnBrk="1" hangingPunct="1">
              <a:buClr>
                <a:srgbClr val="CC3300"/>
              </a:buClr>
            </a:pPr>
            <a:endParaRPr lang="en-US" altLang="ja-JP" sz="1600" dirty="0">
              <a:latin typeface="Arial Narrow" charset="0"/>
              <a:sym typeface="Symbol" charset="0"/>
            </a:endParaRPr>
          </a:p>
          <a:p>
            <a:pPr lvl="1" eaLnBrk="1" hangingPunct="1">
              <a:buClr>
                <a:srgbClr val="CC3300"/>
              </a:buClr>
              <a:buSzPct val="75000"/>
              <a:buFont typeface="Wingdings" charset="0"/>
              <a:buChar char="§"/>
            </a:pPr>
            <a:r>
              <a:rPr lang="en-US" altLang="ja-JP" sz="1600" dirty="0" err="1">
                <a:latin typeface="Arial Narrow" charset="0"/>
                <a:sym typeface="Symbol" charset="0"/>
              </a:rPr>
              <a:t>PRad</a:t>
            </a:r>
            <a:r>
              <a:rPr lang="en-US" altLang="ja-JP" sz="1600" dirty="0">
                <a:latin typeface="Arial Narrow" charset="0"/>
                <a:sym typeface="Symbol" charset="0"/>
              </a:rPr>
              <a:t>-II, physics goals</a:t>
            </a:r>
            <a:endParaRPr lang="en-US" sz="1600" dirty="0">
              <a:latin typeface="Arial Narrow" charset="0"/>
            </a:endParaRPr>
          </a:p>
          <a:p>
            <a:pPr lvl="1" eaLnBrk="1" hangingPunct="1">
              <a:buClr>
                <a:srgbClr val="CC3300"/>
              </a:buClr>
              <a:buSzPct val="75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X17 Search experiment, the goals</a:t>
            </a:r>
          </a:p>
          <a:p>
            <a:pPr lvl="1" eaLnBrk="1" hangingPunct="1">
              <a:buClr>
                <a:srgbClr val="CC3300"/>
              </a:buClr>
              <a:buSzPct val="75000"/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upgrades to </a:t>
            </a:r>
            <a:r>
              <a:rPr lang="en-US" sz="1600" dirty="0" err="1">
                <a:latin typeface="Arial Narrow" charset="0"/>
                <a:sym typeface="Symbol" charset="0"/>
              </a:rPr>
              <a:t>PRad</a:t>
            </a:r>
            <a:r>
              <a:rPr lang="en-US" sz="1600" dirty="0">
                <a:latin typeface="Arial Narrow" charset="0"/>
                <a:sym typeface="Symbol" charset="0"/>
              </a:rPr>
              <a:t> experimental setup</a:t>
            </a:r>
            <a:endParaRPr lang="en-US" sz="1600" dirty="0">
              <a:latin typeface="Arial Narrow" charset="0"/>
            </a:endParaRPr>
          </a:p>
          <a:p>
            <a:pPr lvl="1" eaLnBrk="1" hangingPunct="1">
              <a:buClr>
                <a:srgbClr val="CC3300"/>
              </a:buClr>
              <a:buSzPct val="75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preparation status</a:t>
            </a:r>
          </a:p>
          <a:p>
            <a:pPr lvl="1" eaLnBrk="1" hangingPunct="1">
              <a:buClr>
                <a:srgbClr val="CC3300"/>
              </a:buClr>
              <a:buSzPct val="75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1464243" y="66429"/>
            <a:ext cx="80397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Both Experiments will Use the </a:t>
            </a:r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Experimental Setup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F97903-0BF1-615A-3F3D-FBF3855DD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87" y="2867889"/>
            <a:ext cx="9103485" cy="2997489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CDC61BD1-7902-7837-77E6-719E55F4D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31" y="3657600"/>
            <a:ext cx="682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Narrow" charset="0"/>
                <a:cs typeface="Arial Narrow" charset="0"/>
              </a:rPr>
              <a:t>e - beam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6E929C-5B8C-5213-5678-6513D9737217}"/>
              </a:ext>
            </a:extLst>
          </p:cNvPr>
          <p:cNvCxnSpPr/>
          <p:nvPr/>
        </p:nvCxnSpPr>
        <p:spPr>
          <a:xfrm>
            <a:off x="533404" y="39624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C3A8481-BBCF-0882-A260-D9687F7AE454}"/>
              </a:ext>
            </a:extLst>
          </p:cNvPr>
          <p:cNvSpPr txBox="1">
            <a:spLocks/>
          </p:cNvSpPr>
          <p:nvPr/>
        </p:nvSpPr>
        <p:spPr>
          <a:xfrm>
            <a:off x="956402" y="862447"/>
            <a:ext cx="4062412" cy="15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120000"/>
              <a:buFont typeface="Wingdings" charset="0"/>
              <a:buChar char="§"/>
            </a:pPr>
            <a:r>
              <a:rPr lang="en-US" sz="1800" dirty="0">
                <a:latin typeface="Arial Narrow" charset="0"/>
              </a:rPr>
              <a:t>Main detector elements: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windowless H</a:t>
            </a:r>
            <a:r>
              <a:rPr lang="en-US" sz="1400" baseline="-25000" dirty="0">
                <a:latin typeface="Arial Narrow" charset="0"/>
              </a:rPr>
              <a:t>2</a:t>
            </a:r>
            <a:r>
              <a:rPr lang="en-US" sz="1400" dirty="0">
                <a:latin typeface="Arial Narrow" charset="0"/>
              </a:rPr>
              <a:t> gas flow target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 err="1">
                <a:latin typeface="Arial Narrow" charset="0"/>
              </a:rPr>
              <a:t>PrimEx</a:t>
            </a:r>
            <a:r>
              <a:rPr lang="en-US" sz="1400" dirty="0">
                <a:latin typeface="Arial Narrow" charset="0"/>
              </a:rPr>
              <a:t>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calorimeter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vacuum box with one thin window at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end 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X,Y – GEM detectors on front of </a:t>
            </a:r>
            <a:r>
              <a:rPr lang="en-US" sz="1400" dirty="0" err="1">
                <a:latin typeface="Arial Narrow" charset="0"/>
              </a:rPr>
              <a:t>HyCal</a:t>
            </a:r>
            <a:endParaRPr lang="en-US" sz="1400" dirty="0">
              <a:latin typeface="Arial Narrow" charset="0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02F228A-DA2F-20B8-A6B5-18764F24EDB8}"/>
              </a:ext>
            </a:extLst>
          </p:cNvPr>
          <p:cNvSpPr txBox="1">
            <a:spLocks/>
          </p:cNvSpPr>
          <p:nvPr/>
        </p:nvSpPr>
        <p:spPr bwMode="auto">
          <a:xfrm>
            <a:off x="6165273" y="768928"/>
            <a:ext cx="42370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00000"/>
              </a:buClr>
              <a:buSzPct val="120000"/>
              <a:buFont typeface="Wingdings" charset="0"/>
              <a:buChar char="§"/>
            </a:pPr>
            <a:r>
              <a:rPr lang="en-US" sz="1800" dirty="0">
                <a:latin typeface="Arial Narrow" charset="0"/>
              </a:rPr>
              <a:t>Beam line equipment: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standard beam line elements (0.1 – 50 </a:t>
            </a:r>
            <a:r>
              <a:rPr lang="en-US" sz="1400" dirty="0" err="1">
                <a:latin typeface="Arial Narrow" charset="0"/>
              </a:rPr>
              <a:t>nA</a:t>
            </a:r>
            <a:r>
              <a:rPr lang="en-US" sz="1400" dirty="0">
                <a:latin typeface="Arial Narrow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photon tagger for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calibration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collimator box (6.4 mm collimator for photon beam, 12.7 mm for e</a:t>
            </a:r>
            <a:r>
              <a:rPr lang="en-US" sz="1400" baseline="30000" dirty="0">
                <a:latin typeface="Arial Narrow" charset="0"/>
              </a:rPr>
              <a:t>-</a:t>
            </a:r>
            <a:r>
              <a:rPr lang="en-US" sz="1400" dirty="0">
                <a:latin typeface="Arial Narrow" charset="0"/>
              </a:rPr>
              <a:t> beam halo “</a:t>
            </a:r>
            <a:r>
              <a:rPr lang="en-US" altLang="ja-JP" sz="1400" dirty="0">
                <a:latin typeface="Arial Narrow" charset="0"/>
              </a:rPr>
              <a:t>cleanup</a:t>
            </a:r>
            <a:r>
              <a:rPr lang="en-US" sz="1400" dirty="0">
                <a:latin typeface="Arial Narrow" charset="0"/>
              </a:rPr>
              <a:t>”</a:t>
            </a:r>
            <a:r>
              <a:rPr lang="en-US" altLang="ja-JP" sz="1400" dirty="0">
                <a:latin typeface="Arial Narrow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Harp 2H00 l</a:t>
            </a:r>
          </a:p>
          <a:p>
            <a:pPr>
              <a:spcBef>
                <a:spcPct val="20000"/>
              </a:spcBef>
              <a:buClr>
                <a:srgbClr val="C00000"/>
              </a:buClr>
              <a:buSzPct val="120000"/>
              <a:buFont typeface="Wingdings" charset="0"/>
              <a:buChar char="§"/>
            </a:pPr>
            <a:endParaRPr lang="en-US" sz="1600" dirty="0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73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3314061" y="55919"/>
            <a:ext cx="65676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-II Experimental Setup and Experimental Goals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4177C79-02AF-F8B2-535E-F2D170F17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195" y="2697142"/>
            <a:ext cx="8129155" cy="354108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C61D6D54-8FD5-6344-9E9B-197B0D685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3" y="664780"/>
            <a:ext cx="996834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Significantly </a:t>
            </a:r>
            <a:r>
              <a:rPr lang="en-US" sz="16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improved statistics 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(4 times less statistical uncertainties, also helps systematics uncertainties).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6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Upgrade </a:t>
            </a:r>
            <a:r>
              <a:rPr lang="en-US" sz="16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PRad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experimental setup 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(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improving the </a:t>
            </a:r>
            <a:r>
              <a:rPr lang="en-US" sz="16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systematics):</a:t>
            </a:r>
            <a:endParaRPr lang="en-US" sz="1600" dirty="0">
              <a:solidFill>
                <a:srgbClr val="0000FF"/>
              </a:solidFill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1028700" lvl="1" eaLnBrk="1" hangingPunct="1">
              <a:buClr>
                <a:srgbClr val="D60093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5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adding </a:t>
            </a:r>
            <a:r>
              <a:rPr lang="en-US" sz="15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full tracking </a:t>
            </a:r>
            <a:r>
              <a:rPr lang="en-US" sz="15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capability (second plane of GEM detectors).</a:t>
            </a:r>
          </a:p>
          <a:p>
            <a:pPr marL="1028700" lvl="1" eaLnBrk="1" hangingPunct="1">
              <a:buClr>
                <a:srgbClr val="D60093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5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upgrade </a:t>
            </a:r>
            <a:r>
              <a:rPr lang="en-US" sz="15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DAQ/electronics to </a:t>
            </a:r>
            <a:r>
              <a:rPr lang="en-US" sz="1500" dirty="0" err="1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fADC</a:t>
            </a:r>
            <a:r>
              <a:rPr lang="en-US" sz="15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based system (new trigger and readout).</a:t>
            </a:r>
          </a:p>
          <a:p>
            <a:pPr marL="1028700" lvl="1" eaLnBrk="1" hangingPunct="1">
              <a:buClr>
                <a:srgbClr val="D60093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5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small-size </a:t>
            </a:r>
            <a:r>
              <a:rPr lang="en-US" sz="15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scintillator</a:t>
            </a:r>
            <a:r>
              <a:rPr lang="en-US" sz="15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detectors just downstream the target to veto Moller electrons </a:t>
            </a:r>
            <a:r>
              <a:rPr lang="en-US" sz="15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to reach the 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10</a:t>
            </a:r>
            <a:r>
              <a:rPr lang="en-US" sz="1800" baseline="300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-5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GeV</a:t>
            </a:r>
            <a:r>
              <a:rPr lang="en-US" sz="1800" baseline="300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2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Q</a:t>
            </a:r>
            <a:r>
              <a:rPr lang="en-US" sz="1800" baseline="300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2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range</a:t>
            </a:r>
            <a:r>
              <a:rPr lang="en-US" sz="15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.</a:t>
            </a:r>
          </a:p>
          <a:p>
            <a:pPr marL="1028700" lvl="1" eaLnBrk="1" hangingPunct="1">
              <a:buClr>
                <a:srgbClr val="D60093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5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adding </a:t>
            </a:r>
            <a:r>
              <a:rPr lang="en-US" sz="15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new “beam halo blacker</a:t>
            </a:r>
            <a:r>
              <a:rPr lang="en-US" sz="15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” just before the Tagger for less beam background.</a:t>
            </a:r>
          </a:p>
          <a:p>
            <a:pPr marL="1028700" lvl="1" eaLnBrk="1" hangingPunct="1">
              <a:buClr>
                <a:srgbClr val="D60093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5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use the </a:t>
            </a:r>
            <a:r>
              <a:rPr lang="en-US" sz="15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PbWO</a:t>
            </a:r>
            <a:r>
              <a:rPr lang="en-US" sz="1500" baseline="-250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4</a:t>
            </a:r>
            <a:r>
              <a:rPr lang="en-US" sz="1500" baseline="-250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en-US" sz="15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crystal part only (high energy and position resolutions).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DCD49D4-1DB9-6A5F-0D7F-014603355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71" y="2997880"/>
            <a:ext cx="35086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Beam energies: Ee = </a:t>
            </a:r>
            <a:r>
              <a:rPr lang="en-US" sz="16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0.7, 2.1, 3.5 GeV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6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Total beam time</a:t>
            </a:r>
            <a:r>
              <a:rPr lang="en-US" sz="16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: 40 days</a:t>
            </a:r>
            <a:endParaRPr lang="en-US" sz="1600" dirty="0">
              <a:solidFill>
                <a:srgbClr val="0000FF"/>
              </a:solidFill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EA99CFC8-3593-70DB-96C1-4402556A2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650" y="4291689"/>
            <a:ext cx="682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Narrow" charset="0"/>
                <a:cs typeface="Arial Narrow" charset="0"/>
              </a:rPr>
              <a:t>e -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B816DA-A208-8A34-AE03-FD8BAFB339ED}"/>
              </a:ext>
            </a:extLst>
          </p:cNvPr>
          <p:cNvCxnSpPr/>
          <p:nvPr/>
        </p:nvCxnSpPr>
        <p:spPr>
          <a:xfrm>
            <a:off x="2570026" y="4659309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811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36252"/>
          <a:stretch/>
        </p:blipFill>
        <p:spPr>
          <a:xfrm>
            <a:off x="394855" y="2680562"/>
            <a:ext cx="11593945" cy="3662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213610" y="1"/>
            <a:ext cx="564092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X17 Search Experiment: </a:t>
            </a:r>
            <a:r>
              <a:rPr lang="en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 Line Elements</a:t>
            </a:r>
            <a:endParaRPr sz="2400" dirty="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4534" y="556734"/>
            <a:ext cx="4134265" cy="20197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69267" y="582234"/>
            <a:ext cx="56432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New parts to be manufactured</a:t>
            </a:r>
            <a:endParaRPr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609585" indent="-423323">
              <a:buSzPts val="1400"/>
              <a:buChar char="●"/>
            </a:pPr>
            <a:r>
              <a:rPr lang="en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New tube: 30 cm dia., 1.7m long</a:t>
            </a:r>
            <a:endParaRPr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609585" indent="-423323">
              <a:buSzPts val="1400"/>
              <a:buChar char="●"/>
            </a:pPr>
            <a:r>
              <a:rPr lang="en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New reducer flange</a:t>
            </a:r>
            <a:endParaRPr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609585" indent="-423323">
              <a:buSzPts val="1400"/>
              <a:buChar char="●"/>
            </a:pPr>
            <a:r>
              <a:rPr lang="en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1 m </a:t>
            </a:r>
            <a:r>
              <a:rPr lang="en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dia</a:t>
            </a:r>
            <a:r>
              <a:rPr lang="en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Aluminum window</a:t>
            </a:r>
            <a:endParaRPr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415733" y="1266118"/>
            <a:ext cx="2292136" cy="2179572"/>
          </a:xfrm>
          <a:custGeom>
            <a:avLst/>
            <a:gdLst/>
            <a:ahLst/>
            <a:cxnLst/>
            <a:rect l="l" t="t" r="r" b="b"/>
            <a:pathLst>
              <a:path w="80042" h="65762" extrusionOk="0">
                <a:moveTo>
                  <a:pt x="0" y="0"/>
                </a:moveTo>
                <a:cubicBezTo>
                  <a:pt x="7422" y="1065"/>
                  <a:pt x="32818" y="2663"/>
                  <a:pt x="44530" y="6389"/>
                </a:cubicBezTo>
                <a:cubicBezTo>
                  <a:pt x="56242" y="10116"/>
                  <a:pt x="64634" y="16127"/>
                  <a:pt x="70271" y="22359"/>
                </a:cubicBezTo>
                <a:cubicBezTo>
                  <a:pt x="75908" y="28591"/>
                  <a:pt x="76722" y="36545"/>
                  <a:pt x="78350" y="43779"/>
                </a:cubicBezTo>
                <a:cubicBezTo>
                  <a:pt x="79979" y="51013"/>
                  <a:pt x="79760" y="62098"/>
                  <a:pt x="80042" y="6576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9" name="Google Shape;59;p13"/>
          <p:cNvSpPr/>
          <p:nvPr/>
        </p:nvSpPr>
        <p:spPr>
          <a:xfrm>
            <a:off x="3212934" y="465299"/>
            <a:ext cx="6450933" cy="1065500"/>
          </a:xfrm>
          <a:custGeom>
            <a:avLst/>
            <a:gdLst/>
            <a:ahLst/>
            <a:cxnLst/>
            <a:rect l="l" t="t" r="r" b="b"/>
            <a:pathLst>
              <a:path w="193528" h="31965" extrusionOk="0">
                <a:moveTo>
                  <a:pt x="0" y="31135"/>
                </a:moveTo>
                <a:cubicBezTo>
                  <a:pt x="7297" y="31260"/>
                  <a:pt x="29750" y="32200"/>
                  <a:pt x="43779" y="31887"/>
                </a:cubicBezTo>
                <a:cubicBezTo>
                  <a:pt x="57808" y="31574"/>
                  <a:pt x="71461" y="30509"/>
                  <a:pt x="84175" y="29256"/>
                </a:cubicBezTo>
                <a:cubicBezTo>
                  <a:pt x="96889" y="28003"/>
                  <a:pt x="112045" y="27221"/>
                  <a:pt x="120062" y="24371"/>
                </a:cubicBezTo>
                <a:cubicBezTo>
                  <a:pt x="128079" y="21521"/>
                  <a:pt x="129300" y="15885"/>
                  <a:pt x="132275" y="12158"/>
                </a:cubicBezTo>
                <a:cubicBezTo>
                  <a:pt x="135250" y="8432"/>
                  <a:pt x="136002" y="4016"/>
                  <a:pt x="137912" y="2012"/>
                </a:cubicBezTo>
                <a:cubicBezTo>
                  <a:pt x="139822" y="8"/>
                  <a:pt x="137975" y="384"/>
                  <a:pt x="143737" y="133"/>
                </a:cubicBezTo>
                <a:cubicBezTo>
                  <a:pt x="149499" y="-117"/>
                  <a:pt x="167129" y="102"/>
                  <a:pt x="172484" y="509"/>
                </a:cubicBezTo>
                <a:cubicBezTo>
                  <a:pt x="177839" y="916"/>
                  <a:pt x="175334" y="1793"/>
                  <a:pt x="175866" y="2576"/>
                </a:cubicBezTo>
                <a:cubicBezTo>
                  <a:pt x="176398" y="3359"/>
                  <a:pt x="175365" y="3265"/>
                  <a:pt x="175678" y="5206"/>
                </a:cubicBezTo>
                <a:cubicBezTo>
                  <a:pt x="175991" y="7148"/>
                  <a:pt x="174770" y="11156"/>
                  <a:pt x="177745" y="14225"/>
                </a:cubicBezTo>
                <a:cubicBezTo>
                  <a:pt x="180720" y="17294"/>
                  <a:pt x="190898" y="22053"/>
                  <a:pt x="193528" y="23619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0" name="Google Shape;60;p13"/>
          <p:cNvSpPr/>
          <p:nvPr/>
        </p:nvSpPr>
        <p:spPr>
          <a:xfrm>
            <a:off x="3776601" y="1810451"/>
            <a:ext cx="6356967" cy="1090933"/>
          </a:xfrm>
          <a:custGeom>
            <a:avLst/>
            <a:gdLst/>
            <a:ahLst/>
            <a:cxnLst/>
            <a:rect l="l" t="t" r="r" b="b"/>
            <a:pathLst>
              <a:path w="190709" h="32728" extrusionOk="0">
                <a:moveTo>
                  <a:pt x="0" y="0"/>
                </a:moveTo>
                <a:cubicBezTo>
                  <a:pt x="9770" y="125"/>
                  <a:pt x="41743" y="376"/>
                  <a:pt x="58622" y="752"/>
                </a:cubicBezTo>
                <a:cubicBezTo>
                  <a:pt x="75501" y="1128"/>
                  <a:pt x="92380" y="564"/>
                  <a:pt x="101273" y="2255"/>
                </a:cubicBezTo>
                <a:cubicBezTo>
                  <a:pt x="110167" y="3946"/>
                  <a:pt x="109133" y="6796"/>
                  <a:pt x="111983" y="10898"/>
                </a:cubicBezTo>
                <a:cubicBezTo>
                  <a:pt x="114833" y="15000"/>
                  <a:pt x="116899" y="23611"/>
                  <a:pt x="118371" y="26868"/>
                </a:cubicBezTo>
                <a:cubicBezTo>
                  <a:pt x="119843" y="30125"/>
                  <a:pt x="115678" y="29655"/>
                  <a:pt x="120814" y="30438"/>
                </a:cubicBezTo>
                <a:cubicBezTo>
                  <a:pt x="125950" y="31221"/>
                  <a:pt x="142014" y="31660"/>
                  <a:pt x="149185" y="31566"/>
                </a:cubicBezTo>
                <a:cubicBezTo>
                  <a:pt x="156356" y="31472"/>
                  <a:pt x="156920" y="35105"/>
                  <a:pt x="163841" y="29875"/>
                </a:cubicBezTo>
                <a:cubicBezTo>
                  <a:pt x="170762" y="24645"/>
                  <a:pt x="186231" y="5136"/>
                  <a:pt x="190709" y="188"/>
                </a:cubicBez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1" name="Google Shape;61;p13"/>
          <p:cNvSpPr txBox="1"/>
          <p:nvPr/>
        </p:nvSpPr>
        <p:spPr>
          <a:xfrm>
            <a:off x="5027600" y="2323601"/>
            <a:ext cx="10684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solidFill>
                  <a:srgbClr val="38761D"/>
                </a:solidFill>
              </a:rPr>
              <a:t>Target w/ Harp wires</a:t>
            </a:r>
            <a:endParaRPr sz="1333">
              <a:solidFill>
                <a:srgbClr val="38761D"/>
              </a:solidFill>
            </a:endParaRPr>
          </a:p>
        </p:txBody>
      </p:sp>
      <p:cxnSp>
        <p:nvCxnSpPr>
          <p:cNvPr id="62" name="Google Shape;62;p13"/>
          <p:cNvCxnSpPr/>
          <p:nvPr/>
        </p:nvCxnSpPr>
        <p:spPr>
          <a:xfrm>
            <a:off x="5630433" y="2837133"/>
            <a:ext cx="388400" cy="5260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" name="Google Shape;63;p13"/>
          <p:cNvSpPr/>
          <p:nvPr/>
        </p:nvSpPr>
        <p:spPr>
          <a:xfrm>
            <a:off x="1459300" y="3209800"/>
            <a:ext cx="125200" cy="438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64;p13"/>
          <p:cNvSpPr txBox="1"/>
          <p:nvPr/>
        </p:nvSpPr>
        <p:spPr>
          <a:xfrm>
            <a:off x="1067300" y="2244567"/>
            <a:ext cx="10684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solidFill>
                  <a:srgbClr val="38761D"/>
                </a:solidFill>
              </a:rPr>
              <a:t>Collimator w/ radiator</a:t>
            </a:r>
            <a:endParaRPr sz="1333">
              <a:solidFill>
                <a:srgbClr val="38761D"/>
              </a:solidFill>
            </a:endParaRPr>
          </a:p>
        </p:txBody>
      </p:sp>
      <p:cxnSp>
        <p:nvCxnSpPr>
          <p:cNvPr id="65" name="Google Shape;65;p13"/>
          <p:cNvCxnSpPr>
            <a:endCxn id="63" idx="0"/>
          </p:cNvCxnSpPr>
          <p:nvPr/>
        </p:nvCxnSpPr>
        <p:spPr>
          <a:xfrm flipH="1">
            <a:off x="1521900" y="2749400"/>
            <a:ext cx="106400" cy="4604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67" name="Google Shape;67;p13"/>
          <p:cNvSpPr txBox="1"/>
          <p:nvPr/>
        </p:nvSpPr>
        <p:spPr>
          <a:xfrm>
            <a:off x="8599100" y="5304767"/>
            <a:ext cx="3469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rgbClr val="0DB3B9"/>
                </a:solidFill>
                <a:latin typeface="Calibri"/>
                <a:ea typeface="Calibri"/>
                <a:cs typeface="Calibri"/>
                <a:sym typeface="Calibri"/>
              </a:rPr>
              <a:t>Vacuum chamber</a:t>
            </a:r>
            <a:endParaRPr sz="2400">
              <a:solidFill>
                <a:srgbClr val="0DB3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" name="Google Shape;68;p13"/>
          <p:cNvCxnSpPr/>
          <p:nvPr/>
        </p:nvCxnSpPr>
        <p:spPr>
          <a:xfrm rot="10800000">
            <a:off x="9125267" y="3820400"/>
            <a:ext cx="563600" cy="1647200"/>
          </a:xfrm>
          <a:prstGeom prst="straightConnector1">
            <a:avLst/>
          </a:prstGeom>
          <a:noFill/>
          <a:ln w="19050" cap="flat" cmpd="sng">
            <a:solidFill>
              <a:srgbClr val="0DB3B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9;p13"/>
          <p:cNvSpPr txBox="1"/>
          <p:nvPr/>
        </p:nvSpPr>
        <p:spPr>
          <a:xfrm>
            <a:off x="832967" y="5350433"/>
            <a:ext cx="4134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Modifications are discussed w/ Bob Miller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10139833" y="3269300"/>
            <a:ext cx="106400" cy="5636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1" name="Google Shape;71;p13"/>
          <p:cNvSpPr txBox="1"/>
          <p:nvPr/>
        </p:nvSpPr>
        <p:spPr>
          <a:xfrm>
            <a:off x="9620000" y="2501333"/>
            <a:ext cx="1784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2 layer of GEMs</a:t>
            </a:r>
            <a:endParaRPr sz="1333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" name="Google Shape;72;p13"/>
          <p:cNvCxnSpPr>
            <a:endCxn id="70" idx="0"/>
          </p:cNvCxnSpPr>
          <p:nvPr/>
        </p:nvCxnSpPr>
        <p:spPr>
          <a:xfrm flipH="1">
            <a:off x="10193033" y="2799700"/>
            <a:ext cx="128400" cy="4696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" name="Google Shape;73;p13"/>
          <p:cNvSpPr txBox="1"/>
          <p:nvPr/>
        </p:nvSpPr>
        <p:spPr>
          <a:xfrm>
            <a:off x="10703500" y="1115834"/>
            <a:ext cx="1459200" cy="86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2H01 girder to be placed after the HyCal</a:t>
            </a:r>
            <a:endParaRPr sz="1333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1341557" y="3404699"/>
            <a:ext cx="553281" cy="2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3"/>
          <p:cNvCxnSpPr>
            <a:endCxn id="74" idx="0"/>
          </p:cNvCxnSpPr>
          <p:nvPr/>
        </p:nvCxnSpPr>
        <p:spPr>
          <a:xfrm>
            <a:off x="11392596" y="1597099"/>
            <a:ext cx="225600" cy="18076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" name="Google Shape;76;p13"/>
          <p:cNvSpPr txBox="1"/>
          <p:nvPr/>
        </p:nvSpPr>
        <p:spPr>
          <a:xfrm>
            <a:off x="544900" y="5710234"/>
            <a:ext cx="6068800" cy="87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9457">
              <a:lnSpc>
                <a:spcPct val="115000"/>
              </a:lnSpc>
              <a:spcBef>
                <a:spcPts val="1467"/>
              </a:spcBef>
              <a:buClr>
                <a:srgbClr val="201F1E"/>
              </a:buClr>
              <a:buSzPts val="1000"/>
              <a:buFont typeface="Calibri"/>
              <a:buChar char="●"/>
            </a:pPr>
            <a:r>
              <a:rPr lang="en" sz="1333">
                <a:solidFill>
                  <a:srgbClr val="201F1E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Design and manufacturing: 4 months</a:t>
            </a:r>
            <a:endParaRPr sz="1333">
              <a:solidFill>
                <a:srgbClr val="201F1E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585" indent="-389457">
              <a:buClr>
                <a:srgbClr val="201F1E"/>
              </a:buClr>
              <a:buSzPts val="1000"/>
              <a:buFont typeface="Calibri"/>
              <a:buChar char="●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Beamline installation ~2 weeks</a:t>
            </a:r>
            <a:endParaRPr sz="1333">
              <a:solidFill>
                <a:srgbClr val="201F1E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Modern flash ADC-based pipelined DAQ with robust trigger efficiency monitoring">
            <a:extLst>
              <a:ext uri="{FF2B5EF4-FFF2-40B4-BE49-F238E27FC236}">
                <a16:creationId xmlns:a16="http://schemas.microsoft.com/office/drawing/2014/main" id="{0176E16A-9CA1-2E1B-A5B2-A94D5B174FFC}"/>
              </a:ext>
            </a:extLst>
          </p:cNvPr>
          <p:cNvSpPr txBox="1"/>
          <p:nvPr/>
        </p:nvSpPr>
        <p:spPr>
          <a:xfrm>
            <a:off x="9570018" y="6011479"/>
            <a:ext cx="1028700" cy="208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 algn="ctr" defTabSz="1733973">
              <a:spcBef>
                <a:spcPts val="0"/>
              </a:spcBef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0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Slide is from </a:t>
            </a:r>
            <a:r>
              <a:rPr lang="en-US" sz="1000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Rafo</a:t>
            </a:r>
            <a:r>
              <a:rPr lang="en-US" sz="10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sz="1000" b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2160679" y="55919"/>
            <a:ext cx="80328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Experimental Setup Preparation Status: </a:t>
            </a:r>
          </a:p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 Line Elements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B3AE38-D871-6D27-EBA3-E0BC5DA7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57" y="1157564"/>
            <a:ext cx="654974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All new beam line elements for both </a:t>
            </a: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PRad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-II and X17 experiments are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    identified,  optimized conceptual design part is completed.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Engineering design work is nearly completed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.</a:t>
            </a:r>
            <a:endParaRPr lang="en-US" sz="2000" b="1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2FD86A-E499-1009-6B51-7C0752CD9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20" y="2897627"/>
            <a:ext cx="4412434" cy="3100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DA2963-1FB3-20CC-4C88-0DF9A238A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590" y="2897627"/>
            <a:ext cx="4396390" cy="3100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0784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2721780" y="55919"/>
            <a:ext cx="647071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-II Experimental Setup Preparation Status: </a:t>
            </a:r>
          </a:p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DAQ and Readout Electronics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B3AE38-D871-6D27-EBA3-E0BC5DA7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80" y="1084472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5+ VXS crates are onsite (PbWO</a:t>
            </a:r>
            <a:r>
              <a:rPr lang="en-US" sz="1800" baseline="-250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4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part only)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72 fADC250 modules (1152 channels) are procured, most of them are onsite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Modern </a:t>
            </a:r>
            <a:r>
              <a:rPr lang="en-US" sz="18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flash ADC-based pipelined DAQ with robust trigger efficiency monitoring.</a:t>
            </a: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7719965-4F1B-6967-E797-4ED3B52C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323" y="3521024"/>
            <a:ext cx="4481045" cy="22525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BE07510-FC29-C2AE-6DCF-E8CEA741B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054" y="3658775"/>
            <a:ext cx="721464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742950" lvl="1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Old equipment removal performed safely and without issues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Original coaxial cable cards re-terminated with Lemos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Many Hall activities remain but we have DAQ equipment on site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Do not anticipate any significant issues with new FADC250 boards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Supporting VXS DAQ boards are on site and tested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Network and Trigger fiber cables should be installed before end of SAD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2C1DC4E-F705-0208-5107-55C3EEB7F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80" y="3118218"/>
            <a:ext cx="43515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Yesterday’s </a:t>
            </a: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statement form Chris Cuevas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5D0208-3C03-319D-206C-FA7E91CCE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40" y="914282"/>
            <a:ext cx="2165401" cy="24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1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2160679" y="55919"/>
            <a:ext cx="80328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-II Experimental Setup Preparation Status: </a:t>
            </a:r>
          </a:p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Two Planes of New GEM Detectors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B3AE38-D871-6D27-EBA3-E0BC5DA7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58" y="1251083"/>
            <a:ext cx="476250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4 new GEM modules to assemble 2 tracking layers.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Size: 120 x 55 cm2, similar to </a:t>
            </a: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PRad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GEMs.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GEM and readout foils: delivery from CERN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     in December 2024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GEM holding frames: design optimized, order being placed, </a:t>
            </a: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available in January 2025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GEMs construction will start from January 2025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New </a:t>
            </a: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readout electronics 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ordered, expected from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February 2025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Cosmic ray tests at </a:t>
            </a:r>
            <a:r>
              <a:rPr lang="en-US" sz="1800" dirty="0" err="1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Jlab</a:t>
            </a: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from </a:t>
            </a: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April 2025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Ready for </a:t>
            </a: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installation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in Hall B from </a:t>
            </a:r>
            <a:r>
              <a:rPr lang="en-US" sz="18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August 2025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7EC3F-D62B-ACA8-9926-7630263E9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656" y="1687236"/>
            <a:ext cx="2624252" cy="2801636"/>
          </a:xfrm>
          <a:prstGeom prst="rect">
            <a:avLst/>
          </a:prstGeom>
        </p:spPr>
      </p:pic>
      <p:sp>
        <p:nvSpPr>
          <p:cNvPr id="7" name="Modern flash ADC-based pipelined DAQ with robust trigger efficiency monitoring">
            <a:extLst>
              <a:ext uri="{FF2B5EF4-FFF2-40B4-BE49-F238E27FC236}">
                <a16:creationId xmlns:a16="http://schemas.microsoft.com/office/drawing/2014/main" id="{8C641C35-38B0-5B81-7700-853B87B22521}"/>
              </a:ext>
            </a:extLst>
          </p:cNvPr>
          <p:cNvSpPr txBox="1"/>
          <p:nvPr/>
        </p:nvSpPr>
        <p:spPr>
          <a:xfrm>
            <a:off x="10048004" y="6011479"/>
            <a:ext cx="1028700" cy="208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 algn="ctr" defTabSz="1733973">
              <a:spcBef>
                <a:spcPts val="0"/>
              </a:spcBef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0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Slide is from </a:t>
            </a:r>
            <a:r>
              <a:rPr lang="en-US" sz="1000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Nilanga</a:t>
            </a:r>
            <a:r>
              <a:rPr lang="en-US" sz="10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sz="1000" b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Modern flash ADC-based pipelined DAQ with robust trigger efficiency monitoring">
            <a:extLst>
              <a:ext uri="{FF2B5EF4-FFF2-40B4-BE49-F238E27FC236}">
                <a16:creationId xmlns:a16="http://schemas.microsoft.com/office/drawing/2014/main" id="{3B7A5008-3ADC-5DB2-B17D-1A9BF056471F}"/>
              </a:ext>
            </a:extLst>
          </p:cNvPr>
          <p:cNvSpPr txBox="1"/>
          <p:nvPr/>
        </p:nvSpPr>
        <p:spPr>
          <a:xfrm>
            <a:off x="9258297" y="5270304"/>
            <a:ext cx="2743200" cy="48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 algn="ctr" defTabSz="1733973">
              <a:spcBef>
                <a:spcPts val="0"/>
              </a:spcBef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4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Optimized and updated GEM  frame design for </a:t>
            </a:r>
            <a:r>
              <a:rPr lang="en-US" sz="1400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14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-II </a:t>
            </a:r>
            <a:endParaRPr sz="1400" b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9" name="image30.jpg">
            <a:extLst>
              <a:ext uri="{FF2B5EF4-FFF2-40B4-BE49-F238E27FC236}">
                <a16:creationId xmlns:a16="http://schemas.microsoft.com/office/drawing/2014/main" id="{E5558C5F-5BF7-25E2-42CC-795C6F158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772241" y="1641766"/>
            <a:ext cx="2942415" cy="322456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0" name="Modern flash ADC-based pipelined DAQ with robust trigger efficiency monitoring">
            <a:extLst>
              <a:ext uri="{FF2B5EF4-FFF2-40B4-BE49-F238E27FC236}">
                <a16:creationId xmlns:a16="http://schemas.microsoft.com/office/drawing/2014/main" id="{3DAE9CF9-7C92-5052-8AAD-EE10C53F0A8D}"/>
              </a:ext>
            </a:extLst>
          </p:cNvPr>
          <p:cNvSpPr txBox="1"/>
          <p:nvPr/>
        </p:nvSpPr>
        <p:spPr>
          <a:xfrm>
            <a:off x="5919349" y="5312214"/>
            <a:ext cx="2743200" cy="27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 algn="ctr" defTabSz="1733973">
              <a:spcBef>
                <a:spcPts val="0"/>
              </a:spcBef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400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14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 GEM on front of </a:t>
            </a:r>
            <a:r>
              <a:rPr lang="en-US" sz="1400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HyCal</a:t>
            </a:r>
            <a:endParaRPr sz="1400" b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88D77D-5895-7A28-2A18-2343EEFB368D}"/>
              </a:ext>
            </a:extLst>
          </p:cNvPr>
          <p:cNvCxnSpPr>
            <a:cxnSpLocks/>
          </p:cNvCxnSpPr>
          <p:nvPr/>
        </p:nvCxnSpPr>
        <p:spPr>
          <a:xfrm>
            <a:off x="4471558" y="1759530"/>
            <a:ext cx="1846114" cy="952497"/>
          </a:xfrm>
          <a:prstGeom prst="straightConnector1">
            <a:avLst/>
          </a:prstGeom>
          <a:ln>
            <a:solidFill>
              <a:srgbClr val="0905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82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1713866" y="55919"/>
            <a:ext cx="80328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-II Experimental Setup Preparation Status: </a:t>
            </a:r>
          </a:p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DAQ and Readout Electronics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re-cabling and installation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B3AE38-D871-6D27-EBA3-E0BC5DA7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78" y="1313430"/>
            <a:ext cx="763039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All FASTBUS crates with power supplies are removed from electronics rocks.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Re-termination of </a:t>
            </a: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HyCal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signal cables (RG58) with </a:t>
            </a: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lemo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connectors in nearly completed.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Channel-by-channel testing is in progress.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Test of HV channels and cables is in progress.</a:t>
            </a:r>
            <a:endParaRPr lang="en-US" sz="14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</p:txBody>
      </p:sp>
      <p:pic>
        <p:nvPicPr>
          <p:cNvPr id="7" name="Picture 6" descr="A person sitting at a table wearing a safety helmet&#10;&#10;Description automatically generated">
            <a:extLst>
              <a:ext uri="{FF2B5EF4-FFF2-40B4-BE49-F238E27FC236}">
                <a16:creationId xmlns:a16="http://schemas.microsoft.com/office/drawing/2014/main" id="{665A7426-2A65-DD0D-AD4D-9B9A628D9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06" y="1070267"/>
            <a:ext cx="3435926" cy="2576945"/>
          </a:xfrm>
          <a:prstGeom prst="rect">
            <a:avLst/>
          </a:prstGeom>
        </p:spPr>
      </p:pic>
      <p:pic>
        <p:nvPicPr>
          <p:cNvPr id="9" name="Picture 8" descr="A person and person wearing hard hats&#10;&#10;Description automatically generated">
            <a:extLst>
              <a:ext uri="{FF2B5EF4-FFF2-40B4-BE49-F238E27FC236}">
                <a16:creationId xmlns:a16="http://schemas.microsoft.com/office/drawing/2014/main" id="{3D9F1E19-D1B6-6DAD-8858-C9B951D5A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3" r="-3" b="27101"/>
          <a:stretch/>
        </p:blipFill>
        <p:spPr>
          <a:xfrm>
            <a:off x="8061334" y="3741528"/>
            <a:ext cx="3502460" cy="2516820"/>
          </a:xfrm>
          <a:prstGeom prst="rect">
            <a:avLst/>
          </a:prstGeom>
        </p:spPr>
      </p:pic>
      <p:pic>
        <p:nvPicPr>
          <p:cNvPr id="10" name="Picture 9" descr="A person holding a bunch of black wires&#10;&#10;Description automatically generated">
            <a:extLst>
              <a:ext uri="{FF2B5EF4-FFF2-40B4-BE49-F238E27FC236}">
                <a16:creationId xmlns:a16="http://schemas.microsoft.com/office/drawing/2014/main" id="{F698C741-888A-C479-DFA7-D3077BFAF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" r="1" b="29652"/>
          <a:stretch/>
        </p:blipFill>
        <p:spPr>
          <a:xfrm>
            <a:off x="5150787" y="3765507"/>
            <a:ext cx="2704743" cy="25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1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2160679" y="55919"/>
            <a:ext cx="80328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-II Experimental Setup Preparation Status: </a:t>
            </a:r>
          </a:p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</a:t>
            </a:r>
            <a:r>
              <a:rPr lang="en-US" sz="2400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HyCal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Tests in ESB Building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B3AE38-D871-6D27-EBA3-E0BC5DA7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78" y="1313430"/>
            <a:ext cx="606136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HyCal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was recently re-positioned in ESB, the area was cleared, tests are in progress. 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We are testing and repairing all </a:t>
            </a: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HyCal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channels (~1600) 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1028700" lvl="1" eaLnBrk="1" hangingPunct="1">
              <a:buClr>
                <a:srgbClr val="0905F5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with cosmic rays (</a:t>
            </a:r>
            <a:r>
              <a:rPr lang="en-US" sz="16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PbWO4 part is completed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);</a:t>
            </a:r>
          </a:p>
          <a:p>
            <a:pPr marL="1028700" lvl="1" eaLnBrk="1" hangingPunct="1">
              <a:buClr>
                <a:srgbClr val="0905F5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with Light Monitoring System (in preparation) </a:t>
            </a:r>
          </a:p>
          <a:p>
            <a:pPr marL="1028700" lvl="1" eaLnBrk="1" hangingPunct="1">
              <a:buClr>
                <a:srgbClr val="0905F5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check optical contacts (completed)</a:t>
            </a:r>
            <a:endParaRPr lang="en-US" sz="1800" dirty="0">
              <a:solidFill>
                <a:srgbClr val="0905F5"/>
              </a:solidFill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solidFill>
                <a:srgbClr val="0905F5"/>
              </a:solidFill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Planned to finish all tests by January 2025..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</p:txBody>
      </p:sp>
      <p:pic>
        <p:nvPicPr>
          <p:cNvPr id="12" name="Picture 11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63E602F2-6BE9-2F2C-D956-524CCDAC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00" y="1288478"/>
            <a:ext cx="5237011" cy="39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51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52E75-6AA9-DF49-AD7F-7FB702D2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630B4-068F-AD15-9318-DBCBC19B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216852-7D79-6378-D582-814929C3877B}"/>
              </a:ext>
            </a:extLst>
          </p:cNvPr>
          <p:cNvSpPr txBox="1"/>
          <p:nvPr/>
        </p:nvSpPr>
        <p:spPr>
          <a:xfrm>
            <a:off x="2160679" y="55919"/>
            <a:ext cx="80328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CLAS collaboration is Invited to Participate </a:t>
            </a:r>
          </a:p>
          <a:p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            in these Experiments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63161A-C2D6-1C41-8C3B-0FFA306B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C455797-0F4E-1AF2-E724-6B98284E6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49" y="1397510"/>
            <a:ext cx="9748588" cy="396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1800" kern="100" dirty="0"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For your initial information, the </a:t>
            </a:r>
            <a:r>
              <a:rPr lang="en-US" sz="1800" kern="100" dirty="0" err="1"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1800" kern="100" dirty="0"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-II/X17 collaboration Charter together with the two proposals can be found at: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https://wiki.jlab.org/pcrewiki/index.php/Main_Page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1800" kern="100" dirty="0"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The minimum number of shifts per person to be a co-author in any upcoming publication related to these experiments is </a:t>
            </a:r>
            <a:r>
              <a:rPr lang="en-US" sz="1800" kern="100" dirty="0">
                <a:solidFill>
                  <a:srgbClr val="C00000"/>
                </a:solidFill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8 shifts for any one experiment and 12 for both experiments</a:t>
            </a:r>
            <a:r>
              <a:rPr lang="en-US" sz="1800" kern="100" dirty="0"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1800" kern="100" dirty="0"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S</a:t>
            </a:r>
            <a:r>
              <a:rPr lang="en-US" sz="1800" kern="100" dirty="0">
                <a:effectLst/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hifts will be conducted in blocks of 4 shifts per institution which is common practice in Hall B. 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§"/>
            </a:pPr>
            <a:endParaRPr lang="en-US" sz="1800" kern="100" dirty="0">
              <a:latin typeface="Arial Narrow" panose="020B0604020202020204" pitchFamily="34" charset="0"/>
              <a:ea typeface="Aptos" panose="020B0004020202020204" pitchFamily="34" charset="0"/>
              <a:cs typeface="Arial Narrow" panose="020B0604020202020204" pitchFamily="34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§"/>
            </a:pPr>
            <a:endParaRPr lang="en-US" sz="1800" kern="100" dirty="0">
              <a:effectLst/>
              <a:latin typeface="Arial Narrow" panose="020B0604020202020204" pitchFamily="34" charset="0"/>
              <a:ea typeface="Aptos" panose="020B0004020202020204" pitchFamily="34" charset="0"/>
              <a:cs typeface="Arial Narrow" panose="020B0604020202020204" pitchFamily="34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1800" kern="100" dirty="0">
                <a:latin typeface="Arial Narrow" panose="020B0604020202020204" pitchFamily="34" charset="0"/>
                <a:ea typeface="Aptos" panose="020B0004020202020204" pitchFamily="34" charset="0"/>
                <a:cs typeface="Arial Narrow" panose="020B0604020202020204" pitchFamily="34" charset="0"/>
              </a:rPr>
              <a:t>You are welcomed to participate in these experiments!</a:t>
            </a:r>
            <a:endParaRPr lang="en-US" sz="1800" kern="100" dirty="0">
              <a:effectLst/>
              <a:latin typeface="Arial Narrow" panose="020B0604020202020204" pitchFamily="34" charset="0"/>
              <a:ea typeface="Aptos" panose="020B00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26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782B-214A-B7E8-37D2-52A8D19A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379AF-F12F-E95E-B5F7-E1E47BA35E02}"/>
              </a:ext>
            </a:extLst>
          </p:cNvPr>
          <p:cNvSpPr txBox="1"/>
          <p:nvPr/>
        </p:nvSpPr>
        <p:spPr>
          <a:xfrm>
            <a:off x="954826" y="831281"/>
            <a:ext cx="9425691" cy="5601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Conceptual design of all beamline elements for both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-II and X17 Search experiments is finalized.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Engineering design is nearly completed.</a:t>
            </a:r>
          </a:p>
          <a:p>
            <a:endParaRPr lang="en-US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Construction of four GEM detectors is on track to be ready by mid-spring 2025:</a:t>
            </a:r>
            <a:endParaRPr lang="en-US" sz="1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742950" lvl="1" indent="-285750">
              <a:buClr>
                <a:srgbClr val="0905F5"/>
              </a:buClr>
              <a:buSzPct val="75000"/>
              <a:buFont typeface="Wingdings" pitchFamily="2" charset="2"/>
              <a:buChar char="Ø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cosmic ray tests in Hall B beam line, starting from August of 2025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N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ew DAQ equipment is on site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Work on cables in Hall B is nearly completed.</a:t>
            </a:r>
          </a:p>
          <a:p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HyCal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tests are in progress, 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PbWO</a:t>
            </a:r>
            <a:r>
              <a:rPr lang="en-US" baseline="-25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part is completed.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Start 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installation</a:t>
            </a:r>
            <a:r>
              <a:rPr lang="en-US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in Hall B beamline from 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August 2025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Experiments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ready from November 2025</a:t>
            </a:r>
            <a:r>
              <a:rPr lang="en-US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>
              <a:buClr>
                <a:srgbClr val="C00000"/>
              </a:buClr>
            </a:pPr>
            <a:endParaRPr lang="en-US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 are 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inviting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CLAS collaboration to be a big part in these experiments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Thankful to </a:t>
            </a:r>
            <a:r>
              <a:rPr lang="en-US" sz="16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Hall B administration, engineering group, technicians and Fast Electronics Group 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for their strong support and help to these experiments.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3A33F4-9304-BEA1-9659-17EE4870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85" y="0"/>
            <a:ext cx="709803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Summary and Outlook</a:t>
            </a:r>
            <a:endParaRPr lang="en-US" sz="24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A537C-CAAA-05A7-49B2-8A92236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</p:spTree>
    <p:extLst>
      <p:ext uri="{BB962C8B-B14F-4D97-AF65-F5344CB8AC3E}">
        <p14:creationId xmlns:p14="http://schemas.microsoft.com/office/powerpoint/2010/main" val="3871021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3314061" y="55919"/>
            <a:ext cx="568064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Experiment in Hall B </a:t>
            </a:r>
          </a:p>
          <a:p>
            <a:r>
              <a:rPr lang="en-US" sz="2000" dirty="0">
                <a:latin typeface="Arial Narrow" charset="0"/>
              </a:rPr>
              <a:t>            </a:t>
            </a:r>
            <a:r>
              <a:rPr lang="en-US" sz="1600" dirty="0">
                <a:latin typeface="Arial Narrow" charset="0"/>
              </a:rPr>
              <a:t>(Performed in May-June 2016)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0C5FC1-DA4C-9A8A-F53F-8F86A7FAB74D}"/>
                  </a:ext>
                </a:extLst>
              </p:cNvPr>
              <p:cNvSpPr txBox="1"/>
              <p:nvPr/>
            </p:nvSpPr>
            <p:spPr>
              <a:xfrm>
                <a:off x="98669" y="971640"/>
                <a:ext cx="4099258" cy="5355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 err="1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PRad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initial goals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:</a:t>
                </a:r>
              </a:p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measurement of G</a:t>
                </a:r>
                <a:r>
                  <a:rPr lang="en-US" sz="1600" baseline="-25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EP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at very low Q</a:t>
                </a:r>
                <a:r>
                  <a:rPr lang="en-US" sz="1600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range</a:t>
                </a: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extract the proton charge radius</a:t>
                </a: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address the “Proton Radius Puzzle”</a:t>
                </a: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lvl="1">
                  <a:buClr>
                    <a:srgbClr val="C00000"/>
                  </a:buClr>
                  <a:buSzPct val="75000"/>
                  <a:defRPr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PRad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experimental method:</a:t>
                </a:r>
              </a:p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ep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ep elastic scattering experiment;</a:t>
                </a: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not a magnetic spectrometer experiment;</a:t>
                </a:r>
              </a:p>
              <a:p>
                <a:pPr marL="742950" lvl="1" indent="-285750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use </a:t>
                </a:r>
                <a:r>
                  <a:rPr lang="en-US" sz="16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HyCal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GEM for detection part;</a:t>
                </a:r>
              </a:p>
              <a:p>
                <a:pPr marL="742950" lvl="1" indent="-285750">
                  <a:buClr>
                    <a:srgbClr val="CC3300"/>
                  </a:buClr>
                  <a:buSzPct val="80000"/>
                  <a:buFont typeface="Wingdings" pitchFamily="2" charset="2"/>
                  <a:buChar char="ü"/>
                </a:pP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measure all angles in one experimental setting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905F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0.6</a:t>
                </a:r>
                <a:r>
                  <a:rPr lang="en-US" sz="1600" baseline="300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– 7.0</a:t>
                </a:r>
                <a:r>
                  <a:rPr lang="en-US" sz="1600" baseline="300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(Q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</a:t>
                </a:r>
                <a:r>
                  <a:rPr lang="en-US" sz="16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2x10</a:t>
                </a:r>
                <a:r>
                  <a:rPr lang="en-US" sz="1600" baseline="300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÷ 6x10</a:t>
                </a:r>
                <a:r>
                  <a:rPr lang="en-US" sz="1600" baseline="300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-2</a:t>
                </a:r>
                <a:r>
                  <a:rPr lang="en-US" sz="1600" dirty="0">
                    <a:solidFill>
                      <a:srgbClr val="0905F5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 GeV/c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;</a:t>
                </a:r>
              </a:p>
              <a:p>
                <a:pPr marL="742950" lvl="1" indent="-285750">
                  <a:buClr>
                    <a:srgbClr val="CC3300"/>
                  </a:buClr>
                  <a:buSzPct val="80000"/>
                  <a:buFont typeface="Wingdings" pitchFamily="2" charset="2"/>
                  <a:buChar char="ü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simultaneous detection </a:t>
                </a:r>
                <a:r>
                  <a:rPr lang="en-US" sz="16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of </a:t>
                </a:r>
                <a:r>
                  <a:rPr lang="en-US" sz="1600" dirty="0" err="1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→ </a:t>
                </a:r>
                <a:r>
                  <a:rPr lang="en-US" sz="1600" dirty="0" err="1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Moller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scattering for calibration;</a:t>
                </a: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buClr>
                    <a:srgbClr val="CC3300"/>
                  </a:buClr>
                  <a:buSzPct val="80000"/>
                  <a:buFont typeface="Wingdings" pitchFamily="2" charset="2"/>
                  <a:buChar char="ü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use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windowless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H</a:t>
                </a:r>
                <a:r>
                  <a:rPr lang="en-US" sz="1600" baseline="-25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gas flow target</a:t>
                </a:r>
              </a:p>
              <a:p>
                <a:pPr marL="742950" lvl="1" indent="-285750">
                  <a:buClr>
                    <a:srgbClr val="CC3300"/>
                  </a:buClr>
                  <a:buSzPct val="80000"/>
                  <a:buFont typeface="Wingdings" pitchFamily="2" charset="2"/>
                  <a:buChar char="ü"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0C5FC1-DA4C-9A8A-F53F-8F86A7FAB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9" y="971640"/>
                <a:ext cx="4099258" cy="5355312"/>
              </a:xfrm>
              <a:prstGeom prst="rect">
                <a:avLst/>
              </a:prstGeom>
              <a:blipFill>
                <a:blip r:embed="rId2"/>
                <a:stretch>
                  <a:fillRect t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A81EA-7B00-0575-224D-261E67462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92" y="-2107274"/>
            <a:ext cx="7772400" cy="10058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F530E61-FE4D-1CF7-2D61-402D03E6B1ED}"/>
              </a:ext>
            </a:extLst>
          </p:cNvPr>
          <p:cNvGrpSpPr/>
          <p:nvPr/>
        </p:nvGrpSpPr>
        <p:grpSpPr>
          <a:xfrm>
            <a:off x="4241178" y="2286000"/>
            <a:ext cx="1625599" cy="1742658"/>
            <a:chOff x="5267899" y="1444930"/>
            <a:chExt cx="3876101" cy="3967878"/>
          </a:xfrm>
        </p:grpSpPr>
        <p:pic>
          <p:nvPicPr>
            <p:cNvPr id="8" name="pasted-image.png">
              <a:extLst>
                <a:ext uri="{FF2B5EF4-FFF2-40B4-BE49-F238E27FC236}">
                  <a16:creationId xmlns:a16="http://schemas.microsoft.com/office/drawing/2014/main" id="{0FA3B122-1EEC-390C-C7C5-D29AE42C2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899" y="1444930"/>
              <a:ext cx="3876101" cy="36985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8F1564-D2A7-AC74-0A64-37E4797CCB7E}"/>
                </a:ext>
              </a:extLst>
            </p:cNvPr>
            <p:cNvSpPr txBox="1"/>
            <p:nvPr/>
          </p:nvSpPr>
          <p:spPr>
            <a:xfrm>
              <a:off x="6298257" y="5010790"/>
              <a:ext cx="2143596" cy="4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 Narrow"/>
                  <a:cs typeface="Arial Narrow"/>
                </a:rPr>
                <a:t>New York Times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136CE8-5DAF-62D9-93E6-4C98DD174805}"/>
              </a:ext>
            </a:extLst>
          </p:cNvPr>
          <p:cNvSpPr txBox="1"/>
          <p:nvPr/>
        </p:nvSpPr>
        <p:spPr>
          <a:xfrm>
            <a:off x="4916315" y="5040454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4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4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Muonic hydrogen (CREMA coll. 2013):		</a:t>
            </a:r>
            <a:r>
              <a:rPr lang="en-US" sz="14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0.8409 ± 0.0004 </a:t>
            </a:r>
            <a:r>
              <a:rPr lang="en-US" sz="14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it-IT" sz="1400" i="1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marL="0" lvl="1"/>
            <a:r>
              <a:rPr lang="en-US" sz="1400" dirty="0" err="1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Muonic</a:t>
            </a:r>
            <a:r>
              <a:rPr lang="en-US" sz="14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 hydrogen (CREMA coll. 2010):		</a:t>
            </a:r>
            <a:r>
              <a:rPr lang="en-US" sz="14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0.84184 ± 0.00067 </a:t>
            </a:r>
            <a:r>
              <a:rPr lang="en-US" sz="14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nb-NO" sz="14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49852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1A3E-6020-687B-4FAE-A4A61A26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133" y="86832"/>
            <a:ext cx="3574774" cy="63872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39C25-E26A-5364-C3A4-A999E198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82F14-7A9D-3BE5-B9B3-EE9681324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</p:spTree>
    <p:extLst>
      <p:ext uri="{BB962C8B-B14F-4D97-AF65-F5344CB8AC3E}">
        <p14:creationId xmlns:p14="http://schemas.microsoft.com/office/powerpoint/2010/main" val="914996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2160679" y="55919"/>
            <a:ext cx="80328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</a:t>
            </a:r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-II Experimental Setup Preparation Status: </a:t>
            </a:r>
          </a:p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 New Scintillator Detectors to Reach the Q</a:t>
            </a:r>
            <a:r>
              <a:rPr lang="en-US" sz="2400" baseline="300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=10</a:t>
            </a:r>
            <a:r>
              <a:rPr lang="en-US" sz="2400" baseline="300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-5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GeV</a:t>
            </a:r>
            <a:r>
              <a:rPr lang="en-US" sz="2400" baseline="300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Range  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B3AE38-D871-6D27-EBA3-E0BC5DA7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57" y="1396557"/>
            <a:ext cx="5645733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4 small scintillator detectors placed next to the H2 gas flow target chamber.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Size: 4 x 6 x 0.3 cm</a:t>
            </a:r>
            <a:r>
              <a:rPr lang="en-US" sz="1800" baseline="300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3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Remotely movable perpendicular to the beam direction.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Conceptual design by Y. </a:t>
            </a: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Sharabian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: completed.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Engineering design by C. Guthrie: in progress.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Manufacturing: </a:t>
            </a:r>
            <a:r>
              <a:rPr lang="en-US" sz="1800" dirty="0">
                <a:solidFill>
                  <a:srgbClr val="0905F5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by Spring, 2025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Estimated time for test in beamline: </a:t>
            </a:r>
            <a:r>
              <a:rPr lang="en-US" sz="1800" dirty="0">
                <a:solidFill>
                  <a:srgbClr val="0905F5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Summer, 2025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. 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</p:txBody>
      </p:sp>
      <p:pic>
        <p:nvPicPr>
          <p:cNvPr id="13" name="YS_2A.dwg.png" descr="YS_2A.dwg.png">
            <a:extLst>
              <a:ext uri="{FF2B5EF4-FFF2-40B4-BE49-F238E27FC236}">
                <a16:creationId xmlns:a16="http://schemas.microsoft.com/office/drawing/2014/main" id="{0CE851CE-7C00-1959-47D3-CA9B8EDA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07" t="12979" r="19679" b="20000"/>
          <a:stretch>
            <a:fillRect/>
          </a:stretch>
        </p:blipFill>
        <p:spPr>
          <a:xfrm>
            <a:off x="6650178" y="1302531"/>
            <a:ext cx="4896780" cy="40453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839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grpSp>
        <p:nvGrpSpPr>
          <p:cNvPr id="207" name="Google Shape;207;p24"/>
          <p:cNvGrpSpPr/>
          <p:nvPr/>
        </p:nvGrpSpPr>
        <p:grpSpPr>
          <a:xfrm>
            <a:off x="203200" y="2375034"/>
            <a:ext cx="11785600" cy="3842597"/>
            <a:chOff x="152400" y="1781275"/>
            <a:chExt cx="8839200" cy="2881948"/>
          </a:xfrm>
        </p:grpSpPr>
        <p:pic>
          <p:nvPicPr>
            <p:cNvPr id="208" name="Google Shape;208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781275"/>
              <a:ext cx="8839200" cy="28819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24"/>
            <p:cNvSpPr/>
            <p:nvPr/>
          </p:nvSpPr>
          <p:spPr>
            <a:xfrm>
              <a:off x="5392450" y="2400325"/>
              <a:ext cx="61200" cy="3051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210" name="Google Shape;210;p24"/>
          <p:cNvCxnSpPr/>
          <p:nvPr/>
        </p:nvCxnSpPr>
        <p:spPr>
          <a:xfrm rot="10800000" flipH="1">
            <a:off x="4568833" y="3267867"/>
            <a:ext cx="735200" cy="800"/>
          </a:xfrm>
          <a:prstGeom prst="straightConnector1">
            <a:avLst/>
          </a:prstGeom>
          <a:noFill/>
          <a:ln w="9525" cap="flat" cmpd="sng">
            <a:solidFill>
              <a:srgbClr val="201F1E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11" name="Google Shape;211;p24"/>
          <p:cNvCxnSpPr/>
          <p:nvPr/>
        </p:nvCxnSpPr>
        <p:spPr>
          <a:xfrm rot="10800000" flipH="1">
            <a:off x="4568833" y="3132933"/>
            <a:ext cx="735200" cy="800"/>
          </a:xfrm>
          <a:prstGeom prst="straightConnector1">
            <a:avLst/>
          </a:prstGeom>
          <a:noFill/>
          <a:ln w="9525" cap="flat" cmpd="sng">
            <a:solidFill>
              <a:srgbClr val="201F1E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12" name="Google Shape;212;p24"/>
          <p:cNvCxnSpPr/>
          <p:nvPr/>
        </p:nvCxnSpPr>
        <p:spPr>
          <a:xfrm rot="10800000" flipH="1">
            <a:off x="5304033" y="3132933"/>
            <a:ext cx="735200" cy="800"/>
          </a:xfrm>
          <a:prstGeom prst="straightConnector1">
            <a:avLst/>
          </a:prstGeom>
          <a:noFill/>
          <a:ln w="9525" cap="flat" cmpd="sng">
            <a:solidFill>
              <a:srgbClr val="201F1E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13" name="Google Shape;213;p24"/>
          <p:cNvCxnSpPr/>
          <p:nvPr/>
        </p:nvCxnSpPr>
        <p:spPr>
          <a:xfrm>
            <a:off x="8057367" y="2566567"/>
            <a:ext cx="1470000" cy="2400"/>
          </a:xfrm>
          <a:prstGeom prst="straightConnector1">
            <a:avLst/>
          </a:prstGeom>
          <a:noFill/>
          <a:ln w="9525" cap="flat" cmpd="sng">
            <a:solidFill>
              <a:srgbClr val="201F1E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14" name="Google Shape;214;p24"/>
          <p:cNvSpPr txBox="1"/>
          <p:nvPr/>
        </p:nvSpPr>
        <p:spPr>
          <a:xfrm>
            <a:off x="7935200" y="2117367"/>
            <a:ext cx="1904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More than 4m available</a:t>
            </a:r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5D0F-0E7A-236E-ADEE-00D51306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50E009-8CA9-553F-0C1C-65AA854FD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53339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Detection Efficiency (Geometrical Acceptance)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7C2E2A-CFE4-EC31-75DC-0676AEA78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7" y="811763"/>
            <a:ext cx="5131837" cy="5131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40ECB3-FDA4-0CAA-96B1-2102CF083736}"/>
                  </a:ext>
                </a:extLst>
              </p:cNvPr>
              <p:cNvSpPr txBox="1"/>
              <p:nvPr/>
            </p:nvSpPr>
            <p:spPr>
              <a:xfrm>
                <a:off x="152400" y="609600"/>
                <a:ext cx="6295053" cy="135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Trigger configuration:</a:t>
                </a: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total energy sum in calorimeter: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Σ</m:t>
                    </m:r>
                  </m:oMath>
                </a14:m>
                <a:r>
                  <a:rPr lang="en-US" sz="1600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sz="1600" baseline="-25000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clust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&gt;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0.7xE</a:t>
                </a:r>
                <a:r>
                  <a:rPr lang="en-US" sz="16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beam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3 clusters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in PbWO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calorimeter; 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each cluster energy: 30 MeV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&lt;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sz="1600" baseline="-250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clust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&lt;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0.8xE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beam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(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rejects the elastic </a:t>
                </a:r>
              </a:p>
              <a:p>
                <a:pPr lvl="1">
                  <a:buClr>
                    <a:srgbClr val="C00000"/>
                  </a:buClr>
                  <a:buSzPct val="60000"/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 scattered electrons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40ECB3-FDA4-0CAA-96B1-2102CF083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09600"/>
                <a:ext cx="6295053" cy="1354217"/>
              </a:xfrm>
              <a:prstGeom prst="rect">
                <a:avLst/>
              </a:prstGeom>
              <a:blipFill>
                <a:blip r:embed="rId3"/>
                <a:stretch>
                  <a:fillRect l="-202" t="-1869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7A76B6-710B-9983-A773-681C141DA2DE}"/>
                  </a:ext>
                </a:extLst>
              </p:cNvPr>
              <p:cNvSpPr txBox="1"/>
              <p:nvPr/>
            </p:nvSpPr>
            <p:spPr>
              <a:xfrm>
                <a:off x="152400" y="1922383"/>
                <a:ext cx="4875559" cy="135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Large phase space for virtual photon,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*: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energy interval: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en-US" sz="1600" baseline="-25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*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[0.2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−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0.8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]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sz="1600" baseline="-25000" dirty="0" err="1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beam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; 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𝜗</m:t>
                    </m:r>
                  </m:oMath>
                </a14:m>
                <a:r>
                  <a:rPr lang="en-US" sz="1600" baseline="-25000" dirty="0">
                    <a:ea typeface="Cambria Math" panose="02040503050406030204" pitchFamily="18" charset="0"/>
                    <a:cs typeface="Arial Narrow" panose="020B0604020202020204" pitchFamily="34" charset="0"/>
                  </a:rPr>
                  <a:t>e’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[0.4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16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-- 3.7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] angular range.             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provides X-particle production in wide energy spectrum and in forward solid angle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7A76B6-710B-9983-A773-681C141DA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922383"/>
                <a:ext cx="4875559" cy="1354217"/>
              </a:xfrm>
              <a:prstGeom prst="rect">
                <a:avLst/>
              </a:prstGeom>
              <a:blipFill>
                <a:blip r:embed="rId4"/>
                <a:stretch>
                  <a:fillRect l="-260" t="-1852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CF95F5B-C897-BA52-A064-9C45828E3500}"/>
              </a:ext>
            </a:extLst>
          </p:cNvPr>
          <p:cNvSpPr txBox="1"/>
          <p:nvPr/>
        </p:nvSpPr>
        <p:spPr>
          <a:xfrm>
            <a:off x="228600" y="3516630"/>
            <a:ext cx="4495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Target to detector distance: L = 7.5 m provides good (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integrated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) detection efficiency in [3 - 60] MeV mass range for </a:t>
            </a:r>
          </a:p>
          <a:p>
            <a:pPr>
              <a:buClr>
                <a:srgbClr val="C00000"/>
              </a:buClr>
              <a:buSzPct val="75000"/>
              <a:defRPr/>
            </a:pPr>
            <a:r>
              <a:rPr lang="en-US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</a:t>
            </a:r>
            <a:r>
              <a:rPr lang="en-US" dirty="0" err="1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baseline="-25000" dirty="0" err="1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= 2.2, 3.3 and 4.4 GeV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L="285750" indent="-285750">
              <a:buClr>
                <a:srgbClr val="C00000"/>
              </a:buClr>
              <a:buSzPct val="75000"/>
              <a:buFont typeface="Wingdings" pitchFamily="2" charset="2"/>
              <a:buChar char="§"/>
              <a:defRPr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SzPct val="75000"/>
              <a:buFont typeface="Wingdings" pitchFamily="2" charset="2"/>
              <a:buChar char="§"/>
              <a:defRPr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600" dirty="0" err="1">
                <a:solidFill>
                  <a:srgbClr val="0000FF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E</a:t>
            </a:r>
            <a:r>
              <a:rPr lang="en-US" sz="1600" baseline="-25000" dirty="0" err="1">
                <a:solidFill>
                  <a:srgbClr val="0000FF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e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= 2.2 and 3.3 GeV were 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chosen</a:t>
            </a:r>
            <a:r>
              <a:rPr lang="en-US" sz="16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for relative ease of scheduling during 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CEBAF</a:t>
            </a:r>
            <a:r>
              <a:rPr lang="en-US" sz="1600" dirty="0">
                <a:solidFill>
                  <a:srgbClr val="FF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low-energy </a:t>
            </a:r>
            <a:r>
              <a:rPr lang="en-US" sz="1600" dirty="0">
                <a:solidFill>
                  <a:schemeClr val="tx1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runs.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2E1495-E43C-9C8A-CC71-B8AD3672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</p:spTree>
    <p:extLst>
      <p:ext uri="{BB962C8B-B14F-4D97-AF65-F5344CB8AC3E}">
        <p14:creationId xmlns:p14="http://schemas.microsoft.com/office/powerpoint/2010/main" val="1986220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77A80-2259-3C7A-4E29-AB40AB13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84369-DAD8-4501-B4E2-B7C97A60D649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2C2D8D6-9A7E-B609-1A92-065DA1EE7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458" y="231705"/>
            <a:ext cx="8997884" cy="59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dirty="0">
                <a:latin typeface="Arial Narrow" charset="0"/>
              </a:rPr>
              <a:t>Suggested New Beam Time Distribution: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2000" dirty="0">
              <a:latin typeface="Arial Narrow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2000" dirty="0">
              <a:latin typeface="Arial Narrow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2000" dirty="0">
                <a:latin typeface="Arial Narrow" charset="0"/>
              </a:rPr>
              <a:t>Original proposal: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2000" dirty="0">
                <a:latin typeface="Arial Narrow" charset="0"/>
              </a:rPr>
              <a:t>E (GeV)	</a:t>
            </a:r>
            <a:r>
              <a:rPr lang="en-US" sz="2000" dirty="0" err="1">
                <a:latin typeface="Arial Narrow" charset="0"/>
              </a:rPr>
              <a:t>Inten</a:t>
            </a:r>
            <a:r>
              <a:rPr lang="en-US" sz="2000" dirty="0">
                <a:latin typeface="Arial Narrow" charset="0"/>
              </a:rPr>
              <a:t>. (</a:t>
            </a:r>
            <a:r>
              <a:rPr lang="en-US" sz="2000" dirty="0" err="1">
                <a:latin typeface="Arial Narrow" charset="0"/>
              </a:rPr>
              <a:t>nA</a:t>
            </a:r>
            <a:r>
              <a:rPr lang="en-US" sz="2000" dirty="0">
                <a:latin typeface="Arial Narrow" charset="0"/>
              </a:rPr>
              <a:t>)	Time (days)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0.7	20		4</a:t>
            </a:r>
            <a:r>
              <a:rPr lang="en-US" sz="2000" dirty="0">
                <a:latin typeface="Arial Narrow" charset="0"/>
              </a:rPr>
              <a:t>			</a:t>
            </a:r>
            <a:r>
              <a:rPr lang="en-US" sz="1600" dirty="0">
                <a:latin typeface="Arial Narrow" charset="0"/>
              </a:rPr>
              <a:t>(Intensity was limited by DAQ)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1.4	70		5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2.1	70		15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solidFill>
                <a:srgbClr val="D60093"/>
              </a:solidFill>
              <a:latin typeface="Arial Narrow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2000" dirty="0">
                <a:solidFill>
                  <a:srgbClr val="D60093"/>
                </a:solidFill>
                <a:latin typeface="Arial Narrow" charset="0"/>
              </a:rPr>
              <a:t>Suggested Run: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solidFill>
                  <a:srgbClr val="D60093"/>
                </a:solidFill>
                <a:latin typeface="Arial Narrow" charset="0"/>
              </a:rPr>
              <a:t>0.7	20		4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solidFill>
                  <a:srgbClr val="D60093"/>
                </a:solidFill>
                <a:latin typeface="Arial Narrow" charset="0"/>
              </a:rPr>
              <a:t>2.1	150		5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solidFill>
                  <a:srgbClr val="D60093"/>
                </a:solidFill>
                <a:latin typeface="Arial Narrow" charset="0"/>
              </a:rPr>
              <a:t>3.5	150		15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solidFill>
                <a:srgbClr val="D60093"/>
              </a:solidFill>
              <a:latin typeface="Arial Narrow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solidFill>
                <a:srgbClr val="D60093"/>
              </a:solidFill>
              <a:latin typeface="Arial Narrow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Setup checkout, tests and calibration	7 days		</a:t>
            </a:r>
            <a:r>
              <a:rPr lang="en-US" sz="1600" dirty="0">
                <a:latin typeface="Arial Narrow" charset="0"/>
              </a:rPr>
              <a:t>(Intensity is limited by central crystals)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Beam energy change			1 day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Empty target runs			8 days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solidFill>
                <a:srgbClr val="D60093"/>
              </a:solidFill>
              <a:latin typeface="Arial Narrow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solidFill>
                  <a:srgbClr val="D60093"/>
                </a:solidFill>
                <a:latin typeface="Arial Narrow" charset="0"/>
              </a:rPr>
              <a:t>Total:				40 days (no change)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76CFD7-6C10-1DF1-B5A9-96E6E21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</p:spTree>
    <p:extLst>
      <p:ext uri="{BB962C8B-B14F-4D97-AF65-F5344CB8AC3E}">
        <p14:creationId xmlns:p14="http://schemas.microsoft.com/office/powerpoint/2010/main" val="2668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3314061" y="55919"/>
            <a:ext cx="5680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Result on Proton Charge Radius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91D36-4BC1-2ABE-25D9-19329A30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63630" y="-2014060"/>
            <a:ext cx="4546602" cy="94429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17D4A5-303C-237E-D603-63586F3EF4C6}"/>
              </a:ext>
            </a:extLst>
          </p:cNvPr>
          <p:cNvSpPr/>
          <p:nvPr/>
        </p:nvSpPr>
        <p:spPr>
          <a:xfrm>
            <a:off x="1457736" y="5223164"/>
            <a:ext cx="689964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final result:       R</a:t>
            </a:r>
            <a:r>
              <a:rPr lang="en-US" b="1" kern="0" baseline="-2500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fm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 </a:t>
            </a:r>
            <a:r>
              <a:rPr lang="en-US" b="1" kern="0" dirty="0">
                <a:latin typeface="Arial Narrow" pitchFamily="34" charset="0"/>
                <a:sym typeface="Symbol" pitchFamily="18" charset="2"/>
              </a:rPr>
              <a:t>(± 1.67%)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DD84A-C633-8271-AC2C-D7D65FF7B64D}"/>
              </a:ext>
            </a:extLst>
          </p:cNvPr>
          <p:cNvSpPr/>
          <p:nvPr/>
        </p:nvSpPr>
        <p:spPr>
          <a:xfrm>
            <a:off x="1447800" y="5671232"/>
            <a:ext cx="302999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sz="1400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published in:</a:t>
            </a:r>
            <a:r>
              <a:rPr lang="en-US" sz="1400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Nature 575, 145–150 (2019)</a:t>
            </a:r>
            <a:r>
              <a:rPr lang="en-US" sz="1400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79064D-DE48-6A5F-E79A-FBF4FC24FD0D}"/>
              </a:ext>
            </a:extLst>
          </p:cNvPr>
          <p:cNvCxnSpPr>
            <a:cxnSpLocks/>
          </p:cNvCxnSpPr>
          <p:nvPr/>
        </p:nvCxnSpPr>
        <p:spPr>
          <a:xfrm flipV="1">
            <a:off x="2590800" y="3501736"/>
            <a:ext cx="1201882" cy="16036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705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3314061" y="55919"/>
            <a:ext cx="56806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-II Expected Result on the Proton Radius</a:t>
            </a:r>
          </a:p>
          <a:p>
            <a:r>
              <a:rPr lang="en-US" sz="1600" dirty="0">
                <a:solidFill>
                  <a:srgbClr val="0905F5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                          (PAC48, 2020, E12-20-004)</a:t>
            </a:r>
            <a:endParaRPr lang="en-US" sz="1600" dirty="0">
              <a:solidFill>
                <a:srgbClr val="0905F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1BAB3-3D3D-64CF-0CFF-EC1477C53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82904" y="-1215224"/>
            <a:ext cx="4304275" cy="89396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032E47-5D14-884F-E2F3-DBC7764359CB}"/>
              </a:ext>
            </a:extLst>
          </p:cNvPr>
          <p:cNvSpPr/>
          <p:nvPr/>
        </p:nvSpPr>
        <p:spPr>
          <a:xfrm>
            <a:off x="1540864" y="5805059"/>
            <a:ext cx="774282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latin typeface="Arial Narrow" pitchFamily="34" charset="0"/>
                <a:sym typeface="Symbol" pitchFamily="18" charset="2"/>
              </a:rPr>
              <a:t>-II </a:t>
            </a:r>
            <a:r>
              <a:rPr lang="en-US" b="1" kern="0" dirty="0">
                <a:solidFill>
                  <a:srgbClr val="0905F5"/>
                </a:solidFill>
                <a:latin typeface="Arial Narrow" pitchFamily="34" charset="0"/>
                <a:sym typeface="Symbol" pitchFamily="18" charset="2"/>
              </a:rPr>
              <a:t>projected</a:t>
            </a:r>
            <a:r>
              <a:rPr lang="en-US" b="1" kern="0" dirty="0">
                <a:latin typeface="Arial Narrow" pitchFamily="34" charset="0"/>
                <a:sym typeface="Symbol" pitchFamily="18" charset="2"/>
              </a:rPr>
              <a:t> result:       R</a:t>
            </a:r>
            <a:r>
              <a:rPr lang="en-US" b="1" kern="0" baseline="-25000" dirty="0"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latin typeface="Arial Narrow" pitchFamily="34" charset="0"/>
                <a:sym typeface="Symbol" pitchFamily="18" charset="2"/>
              </a:rPr>
              <a:t> = 0.831  ± 0.0014 (stat.) ± 0.0041 (syst.) </a:t>
            </a:r>
            <a:r>
              <a:rPr lang="en-US" b="1" kern="0" dirty="0" err="1">
                <a:latin typeface="Arial Narrow" pitchFamily="34" charset="0"/>
                <a:sym typeface="Symbol" pitchFamily="18" charset="2"/>
              </a:rPr>
              <a:t>fm</a:t>
            </a:r>
            <a:r>
              <a:rPr lang="en-US" b="1" kern="0" dirty="0">
                <a:latin typeface="Arial Narrow" pitchFamily="34" charset="0"/>
                <a:sym typeface="Symbol" pitchFamily="18" charset="2"/>
              </a:rPr>
              <a:t>  (± </a:t>
            </a:r>
            <a:r>
              <a:rPr lang="en-US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0.43</a:t>
            </a:r>
            <a:r>
              <a:rPr lang="en-US" b="1" kern="0" dirty="0">
                <a:latin typeface="Arial Narrow" pitchFamily="34" charset="0"/>
                <a:sym typeface="Symbol" pitchFamily="18" charset="2"/>
              </a:rPr>
              <a:t>%)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FA8A69-DD6A-AB85-BCCD-4FFA262D551B}"/>
              </a:ext>
            </a:extLst>
          </p:cNvPr>
          <p:cNvCxnSpPr>
            <a:cxnSpLocks/>
          </p:cNvCxnSpPr>
          <p:nvPr/>
        </p:nvCxnSpPr>
        <p:spPr>
          <a:xfrm flipV="1">
            <a:off x="4606641" y="4322621"/>
            <a:ext cx="762000" cy="144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343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265B7-1CCC-CD1B-4D87-E6CEDC25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DB7D3E-01CE-71BF-C2B4-DFEF4BBF3CE0}"/>
              </a:ext>
            </a:extLst>
          </p:cNvPr>
          <p:cNvGrpSpPr/>
          <p:nvPr/>
        </p:nvGrpSpPr>
        <p:grpSpPr>
          <a:xfrm>
            <a:off x="312295" y="341309"/>
            <a:ext cx="11567410" cy="6014520"/>
            <a:chOff x="312295" y="341309"/>
            <a:chExt cx="11567410" cy="60145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CF6CC8-79A0-DB78-55B2-33749FF79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295" y="341309"/>
              <a:ext cx="11567410" cy="5944286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10DDA49-89CB-9C57-5368-DF35EAF34C51}"/>
                </a:ext>
              </a:extLst>
            </p:cNvPr>
            <p:cNvSpPr/>
            <p:nvPr/>
          </p:nvSpPr>
          <p:spPr>
            <a:xfrm>
              <a:off x="372880" y="6018550"/>
              <a:ext cx="3716311" cy="33727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BDB9A5-82AE-3E7A-9BF3-C602B4A6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</p:spTree>
    <p:extLst>
      <p:ext uri="{BB962C8B-B14F-4D97-AF65-F5344CB8AC3E}">
        <p14:creationId xmlns:p14="http://schemas.microsoft.com/office/powerpoint/2010/main" val="4192504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5FF75-4E54-6169-D33A-6DFE7402E837}"/>
              </a:ext>
            </a:extLst>
          </p:cNvPr>
          <p:cNvSpPr txBox="1"/>
          <p:nvPr/>
        </p:nvSpPr>
        <p:spPr>
          <a:xfrm>
            <a:off x="3314061" y="55919"/>
            <a:ext cx="5680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Result on the Radius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09375-7885-F4C1-18B4-BAC9356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35" y="-2366930"/>
            <a:ext cx="7772400" cy="1005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1377AF-69AA-A436-A198-A7AF3330F71D}"/>
              </a:ext>
            </a:extLst>
          </p:cNvPr>
          <p:cNvSpPr/>
          <p:nvPr/>
        </p:nvSpPr>
        <p:spPr>
          <a:xfrm>
            <a:off x="1457736" y="5181600"/>
            <a:ext cx="61622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final result:      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fm</a:t>
            </a:r>
            <a:endParaRPr lang="en-US" b="1" kern="0" dirty="0">
              <a:solidFill>
                <a:srgbClr val="0000FF"/>
              </a:solidFill>
              <a:latin typeface="Arial Narrow" pitchFamily="34" charset="0"/>
              <a:sym typeface="Symbol" pitchFamily="18" charset="2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FDE5EE-9B30-079F-1F6A-6D53627D055E}"/>
              </a:ext>
            </a:extLst>
          </p:cNvPr>
          <p:cNvCxnSpPr>
            <a:cxnSpLocks/>
          </p:cNvCxnSpPr>
          <p:nvPr/>
        </p:nvCxnSpPr>
        <p:spPr>
          <a:xfrm flipV="1">
            <a:off x="2590800" y="3505200"/>
            <a:ext cx="1143000" cy="16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73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D7877-EF2F-0DBF-0BEA-DF660255B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53A98-4CA4-F392-D9B5-3658C673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84B34-4B59-7601-B8AF-7D320EE0ABD0}"/>
              </a:ext>
            </a:extLst>
          </p:cNvPr>
          <p:cNvSpPr txBox="1"/>
          <p:nvPr/>
        </p:nvSpPr>
        <p:spPr>
          <a:xfrm>
            <a:off x="3314061" y="55919"/>
            <a:ext cx="5680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Today’s Status of the Proton Radius Puzzle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FF030C-A1A7-B905-73EB-6214CE9C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89BE3C-FC28-E5F3-F480-20F0F296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8211" y="-1016632"/>
            <a:ext cx="6359237" cy="82296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46EBB4-1D27-C61A-DA9E-4E4AA0064CAD}"/>
                  </a:ext>
                </a:extLst>
              </p:cNvPr>
              <p:cNvSpPr txBox="1"/>
              <p:nvPr/>
            </p:nvSpPr>
            <p:spPr>
              <a:xfrm>
                <a:off x="408074" y="5265660"/>
                <a:ext cx="10438602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Font typeface="Wingdings" pitchFamily="2" charset="2"/>
                  <a:buChar char="§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Arguably, the </a:t>
                </a:r>
                <a:r>
                  <a:rPr lang="en-US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“Puzzle” is still not fully resolved! New high accuracy experiments are needed.</a:t>
                </a:r>
              </a:p>
              <a:p>
                <a:pPr marL="285750" indent="-285750">
                  <a:buClr>
                    <a:srgbClr val="C00000"/>
                  </a:buClr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For the scattering sector: difference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between </a:t>
                </a:r>
                <a:r>
                  <a:rPr lang="en-US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PRad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all other ep scattering experiments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is on 3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level only.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46EBB4-1D27-C61A-DA9E-4E4AA0064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74" y="5265660"/>
                <a:ext cx="10438602" cy="669992"/>
              </a:xfrm>
              <a:prstGeom prst="rect">
                <a:avLst/>
              </a:prstGeom>
              <a:blipFill>
                <a:blip r:embed="rId3"/>
                <a:stretch>
                  <a:fillRect l="-365" t="-3704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68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62D7F-FBCE-6FFC-0F5B-C96EAEC78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59C7A-E0B4-12CD-6185-B25A2F1C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5C6E5-927B-B92F-0A4D-74B7205C99D1}"/>
              </a:ext>
            </a:extLst>
          </p:cNvPr>
          <p:cNvSpPr txBox="1"/>
          <p:nvPr/>
        </p:nvSpPr>
        <p:spPr>
          <a:xfrm>
            <a:off x="3314061" y="55919"/>
            <a:ext cx="5680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Goals for the </a:t>
            </a:r>
            <a:r>
              <a:rPr lang="en-US" sz="2400" dirty="0" err="1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-II Experiment (E12-20-004)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6A24D4-ABEF-F9A0-BDD6-9CE3485D3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AD3322-A582-B6C6-672B-13227AB12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9" y="2194625"/>
            <a:ext cx="6858000" cy="3830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7ADE5B-A3DA-CC42-9B67-6CCF839B6676}"/>
              </a:ext>
            </a:extLst>
          </p:cNvPr>
          <p:cNvSpPr txBox="1"/>
          <p:nvPr/>
        </p:nvSpPr>
        <p:spPr>
          <a:xfrm>
            <a:off x="123941" y="905377"/>
            <a:ext cx="8252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There is certain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discrepancy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between two very recent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Form Factor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precision measurements.</a:t>
            </a:r>
            <a:endParaRPr lang="en-US" dirty="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New 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accuracy ep-scattering measurements are needed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49806-25C9-545E-765E-7C83701DB720}"/>
              </a:ext>
            </a:extLst>
          </p:cNvPr>
          <p:cNvSpPr txBox="1"/>
          <p:nvPr/>
        </p:nvSpPr>
        <p:spPr>
          <a:xfrm>
            <a:off x="130866" y="2751500"/>
            <a:ext cx="4784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-II goals: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742950" lvl="1" indent="-285750">
              <a:buClr>
                <a:srgbClr val="0905F5"/>
              </a:buClr>
              <a:buSzPct val="75000"/>
              <a:buFont typeface="Wingdings" pitchFamily="2" charset="2"/>
              <a:buChar char="Ø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high accuracy </a:t>
            </a:r>
            <a:r>
              <a:rPr lang="en-US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Gep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measurement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in a wide Q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2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range  (Q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= </a:t>
            </a:r>
            <a:r>
              <a:rPr lang="en-US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</a:t>
            </a:r>
            <a:r>
              <a:rPr lang="en-US" baseline="300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-5</a:t>
            </a:r>
            <a:r>
              <a:rPr lang="en-US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– 10</a:t>
            </a:r>
            <a:r>
              <a:rPr lang="en-US" baseline="300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-2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GeV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);</a:t>
            </a:r>
          </a:p>
          <a:p>
            <a:pPr marL="742950" lvl="1" indent="-285750">
              <a:buClr>
                <a:srgbClr val="0905F5"/>
              </a:buClr>
              <a:buSzPct val="75000"/>
              <a:buFont typeface="Wingdings" pitchFamily="2" charset="2"/>
              <a:buChar char="Ø"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742950" lvl="1" indent="-285750">
              <a:buClr>
                <a:srgbClr val="0905F5"/>
              </a:buClr>
              <a:buSzPct val="75000"/>
              <a:buFont typeface="Wingdings" pitchFamily="2" charset="2"/>
              <a:buChar char="Ø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reach the Q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= </a:t>
            </a:r>
            <a:r>
              <a:rPr lang="en-US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</a:t>
            </a:r>
            <a:r>
              <a:rPr lang="en-US" baseline="300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-5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GeV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2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range</a:t>
            </a:r>
          </a:p>
          <a:p>
            <a:pPr marL="742950" lvl="1" indent="-285750">
              <a:buClr>
                <a:srgbClr val="0905F5"/>
              </a:buClr>
              <a:buSzPct val="75000"/>
              <a:buFont typeface="Wingdings" pitchFamily="2" charset="2"/>
              <a:buChar char="Ø"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742950" lvl="1" indent="-285750">
              <a:buClr>
                <a:srgbClr val="0905F5"/>
              </a:buClr>
              <a:buSzPct val="75000"/>
              <a:buFont typeface="Wingdings" pitchFamily="2" charset="2"/>
              <a:buChar char="Ø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 factor of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 improvement on Rp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76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B1357-E601-7FF2-0202-57E8E3579D05}"/>
              </a:ext>
            </a:extLst>
          </p:cNvPr>
          <p:cNvSpPr txBox="1"/>
          <p:nvPr/>
        </p:nvSpPr>
        <p:spPr>
          <a:xfrm>
            <a:off x="3314061" y="55919"/>
            <a:ext cx="568064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X17 Search Experiment, 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Physics Goals</a:t>
            </a:r>
          </a:p>
          <a:p>
            <a:r>
              <a:rPr lang="en-US" sz="2000" dirty="0">
                <a:latin typeface="Arial Narrow" charset="0"/>
              </a:rPr>
              <a:t>            </a:t>
            </a:r>
            <a:r>
              <a:rPr lang="en-US" sz="1600" dirty="0">
                <a:solidFill>
                  <a:srgbClr val="0905F5"/>
                </a:solidFill>
                <a:latin typeface="Arial Narrow" charset="0"/>
              </a:rPr>
              <a:t>(approved by PAC50 in 2022, E12-21-003)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8D5B61-9302-4033-5763-285181F73EA0}"/>
                  </a:ext>
                </a:extLst>
              </p:cNvPr>
              <p:cNvSpPr txBox="1"/>
              <p:nvPr/>
            </p:nvSpPr>
            <p:spPr>
              <a:xfrm>
                <a:off x="769776" y="1549468"/>
                <a:ext cx="8305800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Two experimental objectives:</a:t>
                </a: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chemeClr val="tx1"/>
                  </a:buClr>
                  <a:buSzPct val="75000"/>
                  <a:buFont typeface="+mj-lt"/>
                  <a:buAutoNum type="arabicParenR"/>
                  <a:defRPr/>
                </a:pPr>
                <a:r>
                  <a:rPr lang="en-US" kern="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Validate existence or </a:t>
                </a:r>
                <a:r>
                  <a:rPr lang="en-US" kern="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Times New Roman" pitchFamily="18" charset="0"/>
                    <a:sym typeface="Symbol" pitchFamily="18" charset="2"/>
                  </a:rPr>
                  <a:t>e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stablish an experimental upper limit</a:t>
                </a:r>
                <a:r>
                  <a:rPr lang="en-US" dirty="0">
                    <a:solidFill>
                      <a:srgbClr val="0905F5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on the  electroproduction of the hypothetical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X17 particle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claimed in several ATOMKI low-energy proton-nucleus experiments.</a:t>
                </a:r>
              </a:p>
              <a:p>
                <a:pPr lvl="1">
                  <a:buClr>
                    <a:srgbClr val="C00000"/>
                  </a:buClr>
                  <a:buSzPct val="75000"/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lvl="1">
                  <a:buClr>
                    <a:srgbClr val="C00000"/>
                  </a:buClr>
                  <a:buSzPct val="75000"/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chemeClr val="tx1"/>
                  </a:buClr>
                  <a:buSzPct val="75000"/>
                  <a:buFont typeface="+mj-lt"/>
                  <a:buAutoNum type="arabicParenR" startAt="2"/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Search for “hidden sector” intermediate particles (or fields) in [3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60] MeV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mass range produced in electron-nucleus collisions and detected in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baseline="30000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+</a:t>
                </a:r>
                <a:r>
                  <a:rPr lang="en-US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or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γ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γ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channels. </a:t>
                </a:r>
              </a:p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8D5B61-9302-4033-5763-285181F73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76" y="1549468"/>
                <a:ext cx="8305800" cy="2800767"/>
              </a:xfrm>
              <a:prstGeom prst="rect">
                <a:avLst/>
              </a:prstGeom>
              <a:blipFill>
                <a:blip r:embed="rId2"/>
                <a:stretch>
                  <a:fillRect t="-450" r="-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183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F660-2473-1C3E-A849-C6B3967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6EC85-BE04-AC48-B24C-305719F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B1357-E601-7FF2-0202-57E8E3579D05}"/>
              </a:ext>
            </a:extLst>
          </p:cNvPr>
          <p:cNvSpPr txBox="1"/>
          <p:nvPr/>
        </p:nvSpPr>
        <p:spPr>
          <a:xfrm>
            <a:off x="3459535" y="55919"/>
            <a:ext cx="5680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905F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X17 Search Experiment: </a:t>
            </a:r>
            <a:r>
              <a:rPr lang="en-US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Experimental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375C7CDD-1A98-C8AF-A29F-9A262CED84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135" y="3233589"/>
                <a:ext cx="8001000" cy="863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285750" indent="-285750"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GB" altLang="en-US" sz="1800" dirty="0">
                    <a:latin typeface="Arial Narrow" panose="020B0604020202020204" pitchFamily="34" charset="0"/>
                  </a:rPr>
                  <a:t>The method: </a:t>
                </a: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GB" alt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“bump hunting” </a:t>
                </a:r>
                <a:r>
                  <a:rPr lang="en-GB" alt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</a:rPr>
                  <a:t>in the invariant mass spectrum over the beam background.</a:t>
                </a: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GB" alt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detection of all final state particles (e’, </a:t>
                </a:r>
                <a:r>
                  <a:rPr lang="en-GB" altLang="en-US" sz="1600" dirty="0" err="1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e</a:t>
                </a:r>
                <a:r>
                  <a:rPr lang="en-GB" altLang="en-US" sz="1600" baseline="30000" dirty="0" err="1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+</a:t>
                </a:r>
                <a:r>
                  <a:rPr lang="en-GB" altLang="en-US" sz="1600" dirty="0" err="1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e</a:t>
                </a:r>
                <a:r>
                  <a:rPr lang="en-GB" alt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-  </a:t>
                </a:r>
                <a:r>
                  <a:rPr lang="en-GB" alt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and/or  </a:t>
                </a:r>
                <a14:m>
                  <m:oMath xmlns:m="http://schemas.openxmlformats.org/officeDocument/2006/math">
                    <m:r>
                      <a:rPr lang="en-GB" alt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GB" alt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GB" alt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 full control of kinematics</a:t>
                </a:r>
                <a:endParaRPr lang="en-GB" altLang="en-US" sz="1600" baseline="30000" dirty="0">
                  <a:solidFill>
                    <a:srgbClr val="C00000"/>
                  </a:solidFill>
                  <a:latin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375C7CDD-1A98-C8AF-A29F-9A262CED8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135" y="3233589"/>
                <a:ext cx="8001000" cy="863955"/>
              </a:xfrm>
              <a:prstGeom prst="rect">
                <a:avLst/>
              </a:prstGeom>
              <a:blipFill>
                <a:blip r:embed="rId2"/>
                <a:stretch>
                  <a:fillRect t="-2899" b="-72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154F1B-E673-0923-088A-E23099D23CA7}"/>
                  </a:ext>
                </a:extLst>
              </p:cNvPr>
              <p:cNvSpPr txBox="1"/>
              <p:nvPr/>
            </p:nvSpPr>
            <p:spPr>
              <a:xfrm>
                <a:off x="197427" y="889004"/>
                <a:ext cx="7848600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Electroproduction on heavy nucleus in forward directions:</a:t>
                </a: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endParaRPr lang="en-US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 e</a:t>
                </a:r>
                <a:r>
                  <a:rPr lang="en-US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+ Ta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e’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* + Ta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e’ + X + Ta,   with     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baseline="30000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+</a:t>
                </a:r>
                <a:r>
                  <a:rPr lang="en-US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(</a:t>
                </a:r>
                <a:r>
                  <a:rPr lang="en-US" sz="14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with tracking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     </a:t>
                </a: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                                                               and    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(</a:t>
                </a:r>
                <a:r>
                  <a:rPr lang="en-US" sz="14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without tracking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</a:t>
                </a: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endParaRPr lang="en-US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in mass range of:  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[3 - 60] MeV</a:t>
                </a:r>
                <a:endParaRPr lang="en-US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Target: 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Tantalum, (</a:t>
                </a:r>
                <a:r>
                  <a:rPr lang="en-US" baseline="-25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73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Ta</a:t>
                </a:r>
                <a:r>
                  <a:rPr lang="en-US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181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), 1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m (2.4x10</a:t>
                </a:r>
                <a:r>
                  <a:rPr lang="en-US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-4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r.l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.) thick foil.</a:t>
                </a:r>
                <a:endParaRPr lang="en-US" baseline="300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154F1B-E673-0923-088A-E23099D23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7" y="889004"/>
                <a:ext cx="7848600" cy="2031325"/>
              </a:xfrm>
              <a:prstGeom prst="rect">
                <a:avLst/>
              </a:prstGeom>
              <a:blipFill>
                <a:blip r:embed="rId3"/>
                <a:stretch>
                  <a:fillRect l="-162" t="-1875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E82353-E81C-8D94-FD77-10ECDFB69D19}"/>
                  </a:ext>
                </a:extLst>
              </p:cNvPr>
              <p:cNvSpPr txBox="1"/>
              <p:nvPr/>
            </p:nvSpPr>
            <p:spPr>
              <a:xfrm>
                <a:off x="228600" y="4315692"/>
                <a:ext cx="7848600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All 3 final state particles will be detected in this experiment: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scattered electrons, e’ , with 2 GEMs and PbWO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calorimeter;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decay e+ and e- particles, with 2 GEMs and PbWO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calorimeter;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or decay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pairs, with PbWO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calorimeter (and GEMs for veto).</a:t>
                </a:r>
              </a:p>
              <a:p>
                <a:pPr lvl="1">
                  <a:buClr>
                    <a:srgbClr val="C00000"/>
                  </a:buClr>
                  <a:buSzPct val="60000"/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Will provide a tight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control of experimental background.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E82353-E81C-8D94-FD77-10ECDFB69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315692"/>
                <a:ext cx="7848600" cy="1631216"/>
              </a:xfrm>
              <a:prstGeom prst="rect">
                <a:avLst/>
              </a:prstGeom>
              <a:blipFill>
                <a:blip r:embed="rId4"/>
                <a:stretch>
                  <a:fillRect l="-162" t="-1538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47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95F7-CB6B-ED70-79B7-3E444596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901E58-A375-0C41-9FE9-8BC01206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14" y="10391"/>
            <a:ext cx="709803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X17 Search Experiment: </a:t>
            </a:r>
            <a:r>
              <a:rPr lang="en-US" sz="24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Beam Time and Statistics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7">
                <a:extLst>
                  <a:ext uri="{FF2B5EF4-FFF2-40B4-BE49-F238E27FC236}">
                    <a16:creationId xmlns:a16="http://schemas.microsoft.com/office/drawing/2014/main" id="{0DDA0052-6831-881B-8230-C3335AE275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399" y="685800"/>
                <a:ext cx="8077201" cy="22006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FF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FF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FF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FF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285750" indent="-285750" eaLnBrk="1" hangingPunct="1">
                  <a:buClr>
                    <a:srgbClr val="FF0066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Target: Ta; thickness: 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μ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 (t = 2.4x10</a:t>
                </a:r>
                <a:r>
                  <a:rPr lang="en-US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-4 </a:t>
                </a:r>
                <a:r>
                  <a:rPr lang="en-US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r.l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.),     N</a:t>
                </a:r>
                <a:r>
                  <a:rPr lang="en-US" baseline="-25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tgt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0.56x10</a:t>
                </a:r>
                <a:r>
                  <a:rPr lang="en-US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19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atoms/cm</a:t>
                </a:r>
                <a:r>
                  <a:rPr lang="en-US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</a:p>
              <a:p>
                <a:pPr eaLnBrk="1" hangingPunct="1">
                  <a:buClr>
                    <a:srgbClr val="FF0066"/>
                  </a:buClr>
                  <a:buSzPct val="120000"/>
                  <a:buFont typeface="Wingdings" pitchFamily="2" charset="2"/>
                  <a:buNone/>
                  <a:defRPr/>
                </a:pPr>
                <a:r>
                  <a:rPr lang="en-US" sz="1700" dirty="0">
                    <a:latin typeface="Arial Narrow" pitchFamily="34" charset="0"/>
                    <a:cs typeface="+mn-cs"/>
                  </a:rPr>
                  <a:t>      </a:t>
                </a:r>
                <a:r>
                  <a:rPr lang="en-US" sz="1600" dirty="0">
                    <a:latin typeface="Arial Narrow" pitchFamily="34" charset="0"/>
                    <a:cs typeface="+mn-cs"/>
                  </a:rPr>
                  <a:t>for </a:t>
                </a:r>
                <a:r>
                  <a:rPr lang="en-US" sz="1600" dirty="0" err="1">
                    <a:latin typeface="Arial Narrow" pitchFamily="34" charset="0"/>
                    <a:cs typeface="+mn-cs"/>
                  </a:rPr>
                  <a:t>E</a:t>
                </a:r>
                <a:r>
                  <a:rPr lang="en-US" sz="1600" baseline="-25000" dirty="0" err="1">
                    <a:latin typeface="Arial Narrow" pitchFamily="34" charset="0"/>
                    <a:cs typeface="+mn-cs"/>
                  </a:rPr>
                  <a:t>e</a:t>
                </a:r>
                <a:r>
                  <a:rPr lang="en-US" sz="1600" dirty="0">
                    <a:latin typeface="Arial Narrow" pitchFamily="34" charset="0"/>
                    <a:cs typeface="+mn-cs"/>
                  </a:rPr>
                  <a:t> = 3.3 GeV and </a:t>
                </a:r>
                <a:r>
                  <a:rPr lang="en-US" sz="1600" dirty="0" err="1">
                    <a:latin typeface="Arial Narrow" pitchFamily="34" charset="0"/>
                    <a:cs typeface="+mn-cs"/>
                  </a:rPr>
                  <a:t>I</a:t>
                </a:r>
                <a:r>
                  <a:rPr lang="en-US" sz="1600" baseline="-25000" dirty="0" err="1">
                    <a:latin typeface="Arial Narrow" pitchFamily="34" charset="0"/>
                    <a:cs typeface="+mn-cs"/>
                  </a:rPr>
                  <a:t>e</a:t>
                </a:r>
                <a:r>
                  <a:rPr lang="en-US" sz="1600" dirty="0">
                    <a:latin typeface="Arial Narrow" pitchFamily="34" charset="0"/>
                    <a:cs typeface="+mn-cs"/>
                  </a:rPr>
                  <a:t> = 100 </a:t>
                </a:r>
                <a:r>
                  <a:rPr lang="en-US" sz="1600" dirty="0" err="1">
                    <a:latin typeface="Arial Narrow" pitchFamily="34" charset="0"/>
                    <a:cs typeface="+mn-cs"/>
                  </a:rPr>
                  <a:t>nA</a:t>
                </a:r>
                <a:r>
                  <a:rPr lang="en-US" sz="1600" dirty="0">
                    <a:latin typeface="Arial Narrow" pitchFamily="34" charset="0"/>
                    <a:cs typeface="+mn-cs"/>
                  </a:rPr>
                  <a:t>   (N</a:t>
                </a:r>
                <a:r>
                  <a:rPr lang="en-US" sz="1600" i="1" baseline="-25000" dirty="0">
                    <a:latin typeface="Arial Narrow" pitchFamily="34" charset="0"/>
                    <a:cs typeface="+mn-cs"/>
                  </a:rPr>
                  <a:t>e</a:t>
                </a:r>
                <a:r>
                  <a:rPr lang="en-US" sz="1600" dirty="0">
                    <a:latin typeface="Arial Narrow" pitchFamily="34" charset="0"/>
                    <a:cs typeface="+mn-cs"/>
                  </a:rPr>
                  <a:t> = 6.25x10</a:t>
                </a:r>
                <a:r>
                  <a:rPr lang="en-US" sz="1600" baseline="30000" dirty="0">
                    <a:latin typeface="Arial Narrow" pitchFamily="34" charset="0"/>
                    <a:cs typeface="+mn-cs"/>
                  </a:rPr>
                  <a:t>11</a:t>
                </a:r>
                <a:r>
                  <a:rPr lang="en-US" sz="1600" dirty="0">
                    <a:latin typeface="Arial Narrow" pitchFamily="34" charset="0"/>
                    <a:cs typeface="+mn-cs"/>
                  </a:rPr>
                  <a:t>  e</a:t>
                </a:r>
                <a:r>
                  <a:rPr lang="en-US" sz="1600" baseline="30000" dirty="0">
                    <a:latin typeface="Arial Narrow" pitchFamily="34" charset="0"/>
                    <a:cs typeface="+mn-cs"/>
                  </a:rPr>
                  <a:t>-</a:t>
                </a:r>
                <a:r>
                  <a:rPr lang="en-US" sz="1600" dirty="0">
                    <a:latin typeface="Arial Narrow" pitchFamily="34" charset="0"/>
                    <a:cs typeface="+mn-cs"/>
                  </a:rPr>
                  <a:t>/s), </a:t>
                </a:r>
              </a:p>
              <a:p>
                <a:pPr eaLnBrk="1" hangingPunct="1">
                  <a:buClr>
                    <a:srgbClr val="FF0066"/>
                  </a:buClr>
                  <a:buSzPct val="120000"/>
                  <a:buFont typeface="Wingdings" pitchFamily="2" charset="2"/>
                  <a:buNone/>
                  <a:defRPr/>
                </a:pPr>
                <a:r>
                  <a:rPr lang="en-US" sz="1700" dirty="0">
                    <a:latin typeface="Arial Narrow" pitchFamily="34" charset="0"/>
                    <a:cs typeface="+mn-cs"/>
                  </a:rPr>
                  <a:t>       </a:t>
                </a:r>
              </a:p>
              <a:p>
                <a:pPr eaLnBrk="1" hangingPunct="1">
                  <a:buClr>
                    <a:srgbClr val="FF0066"/>
                  </a:buClr>
                  <a:buSzPct val="120000"/>
                  <a:defRPr/>
                </a:pPr>
                <a:r>
                  <a:rPr lang="en-US" sz="1700" dirty="0">
                    <a:latin typeface="Arial Narrow" pitchFamily="34" charset="0"/>
                    <a:cs typeface="+mn-cs"/>
                  </a:rPr>
                  <a:t>      Example: the estimated </a:t>
                </a:r>
                <a:r>
                  <a:rPr lang="en-US" sz="1700" dirty="0">
                    <a:solidFill>
                      <a:srgbClr val="0000FF"/>
                    </a:solidFill>
                    <a:latin typeface="Arial Narrow" pitchFamily="34" charset="0"/>
                    <a:cs typeface="+mn-cs"/>
                  </a:rPr>
                  <a:t>X17 production rate (</a:t>
                </a:r>
                <a:r>
                  <a:rPr lang="en-US" sz="1200" dirty="0">
                    <a:latin typeface="Arial Narrow" pitchFamily="34" charset="0"/>
                    <a:cs typeface="+mn-cs"/>
                  </a:rPr>
                  <a:t>Eq. 14, </a:t>
                </a:r>
                <a:r>
                  <a:rPr lang="en-US" sz="1200" dirty="0">
                    <a:latin typeface="Arial Narrow" panose="020B0606020202030204" pitchFamily="34" charset="0"/>
                  </a:rPr>
                  <a:t>J. D. </a:t>
                </a:r>
                <a:r>
                  <a:rPr lang="en-US" sz="1200" dirty="0" err="1">
                    <a:latin typeface="Arial Narrow" panose="020B0606020202030204" pitchFamily="34" charset="0"/>
                  </a:rPr>
                  <a:t>Bjorken</a:t>
                </a:r>
                <a:r>
                  <a:rPr lang="en-US" sz="1200" dirty="0">
                    <a:latin typeface="Arial Narrow" panose="020B0606020202030204" pitchFamily="34" charset="0"/>
                  </a:rPr>
                  <a:t>, et al. Phys. Rev. D, 80:075018. 2009</a:t>
                </a:r>
                <a:r>
                  <a:rPr lang="en-US" sz="1600" dirty="0">
                    <a:latin typeface="Arial Narrow" panose="020B0606020202030204" pitchFamily="34" charset="0"/>
                  </a:rPr>
                  <a:t>)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:</a:t>
                </a:r>
              </a:p>
              <a:p>
                <a:pPr eaLnBrk="1" hangingPunct="1">
                  <a:buClr>
                    <a:srgbClr val="FF0066"/>
                  </a:buClr>
                  <a:buSzPct val="120000"/>
                  <a:buFont typeface="Wingdings" pitchFamily="2" charset="2"/>
                  <a:buNone/>
                  <a:defRPr/>
                </a:pPr>
                <a:endParaRPr lang="en-US" sz="1700" dirty="0">
                  <a:latin typeface="Arial Narrow" pitchFamily="34" charset="0"/>
                  <a:cs typeface="+mn-cs"/>
                </a:endParaRPr>
              </a:p>
              <a:p>
                <a:pPr eaLnBrk="1" hangingPunct="1">
                  <a:buClr>
                    <a:srgbClr val="FF0066"/>
                  </a:buClr>
                  <a:buSzPct val="120000"/>
                  <a:buFont typeface="Wingdings" pitchFamily="2" charset="2"/>
                  <a:buNone/>
                  <a:defRPr/>
                </a:pPr>
                <a:r>
                  <a:rPr lang="en-US" sz="1700" dirty="0">
                    <a:latin typeface="Arial Narrow" pitchFamily="34" charset="0"/>
                    <a:cs typeface="+mn-cs"/>
                  </a:rPr>
                  <a:t>       N</a:t>
                </a:r>
                <a:r>
                  <a:rPr lang="en-US" sz="1700" baseline="-25000" dirty="0">
                    <a:latin typeface="Arial Narrow" pitchFamily="34" charset="0"/>
                    <a:cs typeface="+mn-cs"/>
                  </a:rPr>
                  <a:t>X17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</m:oMath>
                </a14:m>
                <a:r>
                  <a:rPr lang="en-US" sz="1700" dirty="0">
                    <a:latin typeface="Arial Narrow" pitchFamily="34" charset="0"/>
                    <a:cs typeface="+mn-cs"/>
                  </a:rPr>
                  <a:t>  N</a:t>
                </a:r>
                <a:r>
                  <a:rPr lang="en-US" sz="1700" baseline="-25000" dirty="0">
                    <a:latin typeface="Arial Narrow" pitchFamily="34" charset="0"/>
                    <a:cs typeface="+mn-cs"/>
                  </a:rPr>
                  <a:t>C 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* N</a:t>
                </a:r>
                <a:r>
                  <a:rPr lang="en-US" sz="1700" baseline="-25000" dirty="0">
                    <a:latin typeface="Arial Narrow" pitchFamily="34" charset="0"/>
                    <a:cs typeface="+mn-cs"/>
                  </a:rPr>
                  <a:t>e 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* t *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lang="en-US" sz="1700" baseline="30000" dirty="0">
                    <a:latin typeface="Arial Narrow" pitchFamily="34" charset="0"/>
                    <a:cs typeface="+mn-cs"/>
                  </a:rPr>
                  <a:t>2 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* (m</a:t>
                </a:r>
                <a:r>
                  <a:rPr lang="en-US" sz="1700" baseline="-25000" dirty="0">
                    <a:latin typeface="Arial Narrow" pitchFamily="34" charset="0"/>
                    <a:cs typeface="+mn-cs"/>
                  </a:rPr>
                  <a:t>e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/m</a:t>
                </a:r>
                <a:r>
                  <a:rPr lang="en-US" sz="1700" baseline="-25000" dirty="0">
                    <a:latin typeface="Arial Narrow" pitchFamily="34" charset="0"/>
                    <a:cs typeface="+mn-cs"/>
                  </a:rPr>
                  <a:t>x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)</a:t>
                </a:r>
                <a:r>
                  <a:rPr lang="en-US" sz="1700" baseline="30000" dirty="0">
                    <a:latin typeface="Arial Narrow" pitchFamily="34" charset="0"/>
                    <a:cs typeface="+mn-cs"/>
                  </a:rPr>
                  <a:t>2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 </a:t>
                </a:r>
              </a:p>
              <a:p>
                <a:pPr eaLnBrk="1" hangingPunct="1">
                  <a:buClr>
                    <a:srgbClr val="FF0066"/>
                  </a:buClr>
                  <a:buSzPct val="120000"/>
                  <a:buFont typeface="Wingdings" pitchFamily="2" charset="2"/>
                  <a:buNone/>
                  <a:defRPr/>
                </a:pPr>
                <a:endParaRPr lang="en-US" sz="1700" dirty="0">
                  <a:latin typeface="Arial Narrow" pitchFamily="34" charset="0"/>
                  <a:cs typeface="+mn-cs"/>
                </a:endParaRPr>
              </a:p>
              <a:p>
                <a:pPr eaLnBrk="1" hangingPunct="1">
                  <a:buClr>
                    <a:srgbClr val="FF0066"/>
                  </a:buClr>
                  <a:buSzPct val="120000"/>
                  <a:buFont typeface="Wingdings" pitchFamily="2" charset="2"/>
                  <a:buNone/>
                  <a:defRPr/>
                </a:pPr>
                <a:r>
                  <a:rPr lang="en-US" sz="1700" dirty="0">
                    <a:latin typeface="Arial Narrow" pitchFamily="34" charset="0"/>
                    <a:ea typeface="Cambria Math" panose="02040503050406030204" pitchFamily="18" charset="0"/>
                    <a:cs typeface="+mn-cs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lang="en-US" sz="1700" dirty="0">
                    <a:latin typeface="Arial Narrow" pitchFamily="34" charset="0"/>
                    <a:cs typeface="+mn-cs"/>
                  </a:rPr>
                  <a:t> </a:t>
                </a:r>
                <a:r>
                  <a:rPr lang="en-US" sz="1700" dirty="0">
                    <a:solidFill>
                      <a:srgbClr val="0000FF"/>
                    </a:solidFill>
                    <a:latin typeface="Arial Narrow" pitchFamily="34" charset="0"/>
                    <a:cs typeface="+mn-cs"/>
                  </a:rPr>
                  <a:t>32 K produced events per 30 days 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700" baseline="30000" dirty="0">
                    <a:latin typeface="Arial Narrow" pitchFamily="34" charset="0"/>
                  </a:rPr>
                  <a:t>2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  = 2.3x10</a:t>
                </a:r>
                <a:r>
                  <a:rPr lang="en-US" sz="1700" baseline="30000" dirty="0">
                    <a:latin typeface="Arial Narrow" pitchFamily="34" charset="0"/>
                    <a:cs typeface="+mn-cs"/>
                  </a:rPr>
                  <a:t>-8</a:t>
                </a:r>
                <a:r>
                  <a:rPr lang="en-US" sz="1700" dirty="0">
                    <a:latin typeface="Arial Narrow" pitchFamily="34" charset="0"/>
                    <a:cs typeface="+mn-cs"/>
                  </a:rPr>
                  <a:t>  (</a:t>
                </a:r>
                <a:r>
                  <a:rPr lang="en-US" sz="1700" dirty="0">
                    <a:latin typeface="Arial Narrow" pitchFamily="34" charset="0"/>
                  </a:rPr>
                  <a:t>N</a:t>
                </a:r>
                <a:r>
                  <a:rPr lang="en-US" sz="1700" baseline="-25000" dirty="0">
                    <a:latin typeface="Arial Narrow" pitchFamily="34" charset="0"/>
                  </a:rPr>
                  <a:t>C</a:t>
                </a:r>
                <a:r>
                  <a:rPr lang="en-US" sz="1700" dirty="0">
                    <a:latin typeface="Arial Narrow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700" dirty="0">
                    <a:latin typeface="Arial Narrow" pitchFamily="34" charset="0"/>
                  </a:rPr>
                  <a:t> 5)</a:t>
                </a:r>
                <a:endParaRPr lang="en-US" sz="1700" dirty="0">
                  <a:latin typeface="Arial Narrow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 Box 47">
                <a:extLst>
                  <a:ext uri="{FF2B5EF4-FFF2-40B4-BE49-F238E27FC236}">
                    <a16:creationId xmlns:a16="http://schemas.microsoft.com/office/drawing/2014/main" id="{0DDA0052-6831-881B-8230-C3335AE27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99" y="685800"/>
                <a:ext cx="8077201" cy="2200602"/>
              </a:xfrm>
              <a:prstGeom prst="rect">
                <a:avLst/>
              </a:prstGeom>
              <a:blipFill>
                <a:blip r:embed="rId2"/>
                <a:stretch>
                  <a:fillRect l="-157" t="-1724" b="-28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Group 3">
            <a:extLst>
              <a:ext uri="{FF2B5EF4-FFF2-40B4-BE49-F238E27FC236}">
                <a16:creationId xmlns:a16="http://schemas.microsoft.com/office/drawing/2014/main" id="{8E27BED5-6F6B-DD5D-DAF5-C8D73F37A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738632"/>
              </p:ext>
            </p:extLst>
          </p:nvPr>
        </p:nvGraphicFramePr>
        <p:xfrm>
          <a:off x="533400" y="3276062"/>
          <a:ext cx="3305175" cy="2591338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Comic Sans MS" pitchFamily="66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Time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(days)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Setup checkout, calibration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4.0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Production at 2.2 GeV, 50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20.0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Production at 3.3 GeV, 100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30.0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Energy change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0.5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Empty target runs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5.5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Total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charset="0"/>
                        </a:rPr>
                        <a:t>60</a:t>
                      </a:r>
                    </a:p>
                  </a:txBody>
                  <a:tcPr marL="91454" marR="91454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9AE87CDC-58E4-EE3C-2D53-27131EB09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76" y="2886402"/>
            <a:ext cx="5037160" cy="336199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640F67-69BE-4BC5-5F68-E6FFD5EDF0C4}"/>
              </a:ext>
            </a:extLst>
          </p:cNvPr>
          <p:cNvCxnSpPr>
            <a:cxnSpLocks/>
          </p:cNvCxnSpPr>
          <p:nvPr/>
        </p:nvCxnSpPr>
        <p:spPr>
          <a:xfrm>
            <a:off x="4724400" y="2886402"/>
            <a:ext cx="1084681" cy="229519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162B5-2F18-E037-F12C-A120EAD6A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97" y="1835323"/>
            <a:ext cx="1587866" cy="6330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9D0067-C6B2-87BB-48B3-42FFD79A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</p:spTree>
    <p:extLst>
      <p:ext uri="{BB962C8B-B14F-4D97-AF65-F5344CB8AC3E}">
        <p14:creationId xmlns:p14="http://schemas.microsoft.com/office/powerpoint/2010/main" val="115962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95F7-CB6B-ED70-79B7-3E444596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4CC25859-3154-3DC4-8DAB-A5207DA465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442162" y="37324"/>
                <a:ext cx="7098030" cy="6096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Parameter Space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US" sz="24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 </a:t>
                </a:r>
                <a:r>
                  <a:rPr lang="en-US" sz="2000" i="1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vs.</a:t>
                </a:r>
                <a:r>
                  <a:rPr lang="en-US" sz="24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Mass), Physics Reach</a:t>
                </a:r>
                <a:endParaRPr lang="en-US" sz="2400" dirty="0">
                  <a:solidFill>
                    <a:srgbClr val="0000FF"/>
                  </a:solidFill>
                  <a:latin typeface="Arial Narrow" panose="020B0604020202020204" pitchFamily="34" charset="0"/>
                  <a:ea typeface="Helvetica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4CC25859-3154-3DC4-8DAB-A5207DA465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42162" y="37324"/>
                <a:ext cx="7098030" cy="609600"/>
              </a:xfrm>
              <a:blipFill>
                <a:blip r:embed="rId2"/>
                <a:stretch>
                  <a:fillRect l="-1429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Placeholder 6">
                <a:extLst>
                  <a:ext uri="{FF2B5EF4-FFF2-40B4-BE49-F238E27FC236}">
                    <a16:creationId xmlns:a16="http://schemas.microsoft.com/office/drawing/2014/main" id="{FF7C466E-D949-4782-C7D8-1B10F62DDA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1791" y="1387473"/>
                <a:ext cx="4277153" cy="297431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  <a:latin typeface="Arial Narrow" charset="0"/>
                  </a:rPr>
                  <a:t>Invariant mass range: [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 Narrow" charset="0"/>
                  </a:rPr>
                  <a:t>3 -- 60</a:t>
                </a:r>
                <a:r>
                  <a:rPr lang="en-US" sz="1800" kern="0" dirty="0">
                    <a:solidFill>
                      <a:schemeClr val="tx1"/>
                    </a:solidFill>
                    <a:latin typeface="Arial Narrow" charset="0"/>
                  </a:rPr>
                  <a:t>] MeV</a:t>
                </a:r>
              </a:p>
              <a:p>
                <a:pPr marL="0" indent="0">
                  <a:buClr>
                    <a:srgbClr val="C00000"/>
                  </a:buClr>
                  <a:buSzPct val="75000"/>
                  <a:buNone/>
                </a:pPr>
                <a:endParaRPr lang="en-US" sz="1800" kern="0" dirty="0">
                  <a:solidFill>
                    <a:schemeClr val="tx1"/>
                  </a:solidFill>
                  <a:latin typeface="Arial Narrow" charset="0"/>
                </a:endParaRPr>
              </a:p>
              <a:p>
                <a:pPr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  <a:latin typeface="Arial Narrow" charset="0"/>
                  </a:rPr>
                  <a:t>Coupling constant: </a:t>
                </a:r>
                <a14:m>
                  <m:oMath xmlns:m="http://schemas.openxmlformats.org/officeDocument/2006/math">
                    <m:r>
                      <a:rPr lang="en-US" sz="18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𝜀</m:t>
                    </m:r>
                  </m:oMath>
                </a14:m>
                <a:r>
                  <a:rPr lang="en-US" sz="1800" kern="0" baseline="30000" dirty="0">
                    <a:solidFill>
                      <a:schemeClr val="tx1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lang="en-US" sz="1800" kern="0" dirty="0">
                    <a:solidFill>
                      <a:schemeClr val="tx1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≈</m:t>
                    </m:r>
                  </m:oMath>
                </a14:m>
                <a:r>
                  <a:rPr lang="en-US" sz="1800" kern="0" dirty="0">
                    <a:solidFill>
                      <a:schemeClr val="tx1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 [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10</a:t>
                </a:r>
                <a:r>
                  <a:rPr lang="en-US" sz="1800" kern="0" baseline="30000" dirty="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-8</a:t>
                </a:r>
                <a14:m>
                  <m:oMath xmlns:m="http://schemas.openxmlformats.org/officeDocument/2006/math">
                    <m:r>
                      <a:rPr lang="en-US" sz="18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−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10</a:t>
                </a:r>
                <a:r>
                  <a:rPr lang="en-US" sz="1800" kern="0" baseline="30000" dirty="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-7</a:t>
                </a:r>
                <a:r>
                  <a:rPr lang="en-US" sz="1800" kern="0" dirty="0">
                    <a:solidFill>
                      <a:schemeClr val="tx1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]</a:t>
                </a:r>
              </a:p>
              <a:p>
                <a:pPr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Arial Narrow" charset="0"/>
                </a:endParaRPr>
              </a:p>
              <a:p>
                <a:pPr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</a:pPr>
                <a:endParaRPr lang="en-US" sz="1800" kern="0" dirty="0">
                  <a:solidFill>
                    <a:schemeClr val="tx1"/>
                  </a:solidFill>
                  <a:latin typeface="Arial Narrow" charset="0"/>
                </a:endParaRPr>
              </a:p>
              <a:p>
                <a:pPr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</a:pPr>
                <a:r>
                  <a:rPr lang="en-US" sz="1800" kern="0" dirty="0">
                    <a:solidFill>
                      <a:schemeClr val="tx1"/>
                    </a:solidFill>
                    <a:latin typeface="Arial Narrow" charset="0"/>
                  </a:rPr>
                  <a:t>This proposal uses </a:t>
                </a:r>
                <a:r>
                  <a:rPr lang="en-US" sz="1800" kern="0" dirty="0">
                    <a:solidFill>
                      <a:srgbClr val="C00000"/>
                    </a:solidFill>
                    <a:latin typeface="Arial Narrow" charset="0"/>
                  </a:rPr>
                  <a:t>5σ limits </a:t>
                </a:r>
                <a:r>
                  <a:rPr lang="en-US" sz="1800" kern="0" dirty="0">
                    <a:solidFill>
                      <a:schemeClr val="tx1"/>
                    </a:solidFill>
                    <a:latin typeface="Arial Narrow" charset="0"/>
                  </a:rPr>
                  <a:t>(discovery criterion as per PDG), </a:t>
                </a:r>
              </a:p>
              <a:p>
                <a:pPr marL="0" indent="0">
                  <a:buClr>
                    <a:srgbClr val="C00000"/>
                  </a:buClr>
                  <a:buSzPct val="75000"/>
                  <a:buNone/>
                </a:pPr>
                <a:r>
                  <a:rPr lang="en-US" sz="1800" kern="0" dirty="0">
                    <a:solidFill>
                      <a:schemeClr val="tx1"/>
                    </a:solidFill>
                    <a:latin typeface="Arial Narrow" charset="0"/>
                  </a:rPr>
                  <a:t>       while the 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 Narrow" charset="0"/>
                  </a:rPr>
                  <a:t>2 - 2.4 </a:t>
                </a:r>
                <a:r>
                  <a:rPr lang="en-US" sz="1800" kern="0" dirty="0" err="1">
                    <a:solidFill>
                      <a:srgbClr val="FF0000"/>
                    </a:solidFill>
                    <a:latin typeface="Arial Narrow" charset="0"/>
                  </a:rPr>
                  <a:t>σ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 Narrow" charset="0"/>
                  </a:rPr>
                  <a:t> </a:t>
                </a:r>
                <a:r>
                  <a:rPr lang="en-US" sz="1800" kern="0" dirty="0">
                    <a:solidFill>
                      <a:schemeClr val="tx1"/>
                    </a:solidFill>
                    <a:latin typeface="Arial Narrow" charset="0"/>
                  </a:rPr>
                  <a:t>limit is commonly used in </a:t>
                </a:r>
              </a:p>
              <a:p>
                <a:pPr marL="0" indent="0">
                  <a:buClr>
                    <a:srgbClr val="C00000"/>
                  </a:buClr>
                  <a:buSzPct val="75000"/>
                  <a:buNone/>
                </a:pPr>
                <a:r>
                  <a:rPr lang="en-US" sz="1800" kern="0" dirty="0">
                    <a:latin typeface="Arial Narrow" charset="0"/>
                  </a:rPr>
                  <a:t>      </a:t>
                </a:r>
                <a:r>
                  <a:rPr lang="en-US" sz="1800" kern="0" dirty="0">
                    <a:solidFill>
                      <a:schemeClr val="tx1"/>
                    </a:solidFill>
                    <a:latin typeface="Arial Narrow" charset="0"/>
                  </a:rPr>
                  <a:t> many other experiments/proposals.</a:t>
                </a:r>
              </a:p>
            </p:txBody>
          </p:sp>
        </mc:Choice>
        <mc:Fallback>
          <p:sp>
            <p:nvSpPr>
              <p:cNvPr id="11" name="Text Placeholder 6">
                <a:extLst>
                  <a:ext uri="{FF2B5EF4-FFF2-40B4-BE49-F238E27FC236}">
                    <a16:creationId xmlns:a16="http://schemas.microsoft.com/office/drawing/2014/main" id="{FF7C466E-D949-4782-C7D8-1B10F62DD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91" y="1387473"/>
                <a:ext cx="4277153" cy="2974319"/>
              </a:xfrm>
              <a:prstGeom prst="rect">
                <a:avLst/>
              </a:prstGeom>
              <a:blipFill>
                <a:blip r:embed="rId3"/>
                <a:stretch>
                  <a:fillRect l="-296" t="-851" r="-29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E99E83D-3FC5-BB42-2EDB-55E87180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40" y="844689"/>
            <a:ext cx="5411951" cy="5266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21A802-9FC9-61EC-144A-BD7AB7E1B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0" y="4624275"/>
            <a:ext cx="1583962" cy="52590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6DB6EA-3E1F-8437-2F06-8C29FC82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Gasparian, CLAS col. meeting, Nov 12, 2024</a:t>
            </a:r>
          </a:p>
        </p:txBody>
      </p:sp>
    </p:spTree>
    <p:extLst>
      <p:ext uri="{BB962C8B-B14F-4D97-AF65-F5344CB8AC3E}">
        <p14:creationId xmlns:p14="http://schemas.microsoft.com/office/powerpoint/2010/main" val="1642517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5855</TotalTime>
  <Words>2456</Words>
  <Application>Microsoft Macintosh PowerPoint</Application>
  <PresentationFormat>Widescreen</PresentationFormat>
  <Paragraphs>344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Aptos</vt:lpstr>
      <vt:lpstr>Arial</vt:lpstr>
      <vt:lpstr>Arial Narrow</vt:lpstr>
      <vt:lpstr>Calibri</vt:lpstr>
      <vt:lpstr>Calibri Light</vt:lpstr>
      <vt:lpstr>Cambria Math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X17 Search Experiment: Beam Time and Statistics</vt:lpstr>
      <vt:lpstr>Parameter Space (ε2 vs. Mass), Physics 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Outlook</vt:lpstr>
      <vt:lpstr>Backup Slides</vt:lpstr>
      <vt:lpstr>PowerPoint Presentation</vt:lpstr>
      <vt:lpstr>PowerPoint Presentation</vt:lpstr>
      <vt:lpstr>Detection Efficiency (Geometrical Acceptance)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Ashot Gasparian</cp:lastModifiedBy>
  <cp:revision>1411</cp:revision>
  <dcterms:created xsi:type="dcterms:W3CDTF">2024-06-01T20:09:19Z</dcterms:created>
  <dcterms:modified xsi:type="dcterms:W3CDTF">2024-11-12T15:42:29Z</dcterms:modified>
</cp:coreProperties>
</file>