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21"/>
  </p:notesMasterIdLst>
  <p:handoutMasterIdLst>
    <p:handoutMasterId r:id="rId22"/>
  </p:handoutMasterIdLst>
  <p:sldIdLst>
    <p:sldId id="5408" r:id="rId6"/>
    <p:sldId id="5870" r:id="rId7"/>
    <p:sldId id="5869" r:id="rId8"/>
    <p:sldId id="5931" r:id="rId9"/>
    <p:sldId id="5929" r:id="rId10"/>
    <p:sldId id="5930" r:id="rId11"/>
    <p:sldId id="5926" r:id="rId12"/>
    <p:sldId id="5925" r:id="rId13"/>
    <p:sldId id="5860" r:id="rId14"/>
    <p:sldId id="5872" r:id="rId15"/>
    <p:sldId id="5928" r:id="rId16"/>
    <p:sldId id="5866" r:id="rId17"/>
    <p:sldId id="5927" r:id="rId18"/>
    <p:sldId id="5924" r:id="rId19"/>
    <p:sldId id="5846" r:id="rId2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0"/>
    <p:restoredTop sz="88108"/>
  </p:normalViewPr>
  <p:slideViewPr>
    <p:cSldViewPr>
      <p:cViewPr varScale="1">
        <p:scale>
          <a:sx n="107" d="100"/>
          <a:sy n="107" d="100"/>
        </p:scale>
        <p:origin x="200" y="2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E8E25-DEC6-AB49-8748-6762000EC88B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A6E59BC9-975C-5443-90B9-167B17B93D5F}">
      <dgm:prSet phldrT="[Text]"/>
      <dgm:spPr/>
      <dgm:t>
        <a:bodyPr/>
        <a:lstStyle/>
        <a:p>
          <a:r>
            <a:rPr lang="en-US" dirty="0"/>
            <a:t>Establish HPDF as the premier Data Science facility for SC and DOE</a:t>
          </a:r>
        </a:p>
      </dgm:t>
    </dgm:pt>
    <dgm:pt modelId="{850E4011-B92A-2846-A3E8-B72766FFD477}" type="parTrans" cxnId="{84D5F4C4-0EA7-1C40-B72A-5147BC23434D}">
      <dgm:prSet/>
      <dgm:spPr/>
      <dgm:t>
        <a:bodyPr/>
        <a:lstStyle/>
        <a:p>
          <a:endParaRPr lang="en-US"/>
        </a:p>
      </dgm:t>
    </dgm:pt>
    <dgm:pt modelId="{F50766D6-1600-4547-A0B5-3CCC42D8F923}" type="sibTrans" cxnId="{84D5F4C4-0EA7-1C40-B72A-5147BC23434D}">
      <dgm:prSet/>
      <dgm:spPr/>
      <dgm:t>
        <a:bodyPr/>
        <a:lstStyle/>
        <a:p>
          <a:endParaRPr lang="en-US"/>
        </a:p>
      </dgm:t>
    </dgm:pt>
    <dgm:pt modelId="{908650BD-2EB1-3D4E-B7C3-018F67CBEF17}">
      <dgm:prSet phldrT="[Text]"/>
      <dgm:spPr/>
      <dgm:t>
        <a:bodyPr/>
        <a:lstStyle/>
        <a:p>
          <a:r>
            <a:rPr lang="en-US" dirty="0"/>
            <a:t>Generate foundational research and prototype computing systems to inform pathways for the integrated ecosystem. </a:t>
          </a:r>
        </a:p>
      </dgm:t>
    </dgm:pt>
    <dgm:pt modelId="{B0EFFDC0-560F-5C40-B50D-F7A89058F0C3}" type="parTrans" cxnId="{3FD5FE2A-E746-984B-B1B2-D86EFBC47886}">
      <dgm:prSet/>
      <dgm:spPr/>
      <dgm:t>
        <a:bodyPr/>
        <a:lstStyle/>
        <a:p>
          <a:endParaRPr lang="en-US"/>
        </a:p>
      </dgm:t>
    </dgm:pt>
    <dgm:pt modelId="{FF6DEC9B-F172-D54F-8EA2-C5C56F073C62}" type="sibTrans" cxnId="{3FD5FE2A-E746-984B-B1B2-D86EFBC47886}">
      <dgm:prSet/>
      <dgm:spPr/>
      <dgm:t>
        <a:bodyPr/>
        <a:lstStyle/>
        <a:p>
          <a:endParaRPr lang="en-US"/>
        </a:p>
      </dgm:t>
    </dgm:pt>
    <dgm:pt modelId="{7DE2E6BE-C65C-DC45-A541-05C12F50DF95}">
      <dgm:prSet phldrT="[Text]"/>
      <dgm:spPr/>
      <dgm:t>
        <a:bodyPr/>
        <a:lstStyle/>
        <a:p>
          <a:r>
            <a:rPr lang="en-US" dirty="0"/>
            <a:t>Drive and enable AI/ML applications across the sciences. Grow in traditional computer science and applied math. Integrate facilities, workflows, algorithms, software and application tools. </a:t>
          </a:r>
        </a:p>
      </dgm:t>
    </dgm:pt>
    <dgm:pt modelId="{1D2C19D8-6BD0-8740-8965-242A312B0F7C}" type="parTrans" cxnId="{82009DDC-091E-1D49-B595-C7427B3D99BC}">
      <dgm:prSet/>
      <dgm:spPr/>
      <dgm:t>
        <a:bodyPr/>
        <a:lstStyle/>
        <a:p>
          <a:endParaRPr lang="en-US"/>
        </a:p>
      </dgm:t>
    </dgm:pt>
    <dgm:pt modelId="{C8CA8D33-C1EF-8744-8A01-8BE947557F02}" type="sibTrans" cxnId="{82009DDC-091E-1D49-B595-C7427B3D99BC}">
      <dgm:prSet/>
      <dgm:spPr/>
      <dgm:t>
        <a:bodyPr/>
        <a:lstStyle/>
        <a:p>
          <a:endParaRPr lang="en-US"/>
        </a:p>
      </dgm:t>
    </dgm:pt>
    <dgm:pt modelId="{1BE94AEC-8E44-D648-B759-0362EF53EAB8}">
      <dgm:prSet phldrT="[Text]"/>
      <dgm:spPr/>
      <dgm:t>
        <a:bodyPr/>
        <a:lstStyle/>
        <a:p>
          <a:r>
            <a:rPr lang="en-US" dirty="0"/>
            <a:t>Position HPDF as an integral component of a single, larger computational ecosystem that bolsters national S&amp;T capabilities</a:t>
          </a:r>
        </a:p>
      </dgm:t>
    </dgm:pt>
    <dgm:pt modelId="{BF456263-0392-FD4F-99A6-52EF4B9811FB}" type="parTrans" cxnId="{917E3CC1-64E0-A047-9950-67803542CDE3}">
      <dgm:prSet/>
      <dgm:spPr/>
      <dgm:t>
        <a:bodyPr/>
        <a:lstStyle/>
        <a:p>
          <a:endParaRPr lang="en-US"/>
        </a:p>
      </dgm:t>
    </dgm:pt>
    <dgm:pt modelId="{B34E9E76-EE4D-B543-9846-4591622115C4}" type="sibTrans" cxnId="{917E3CC1-64E0-A047-9950-67803542CDE3}">
      <dgm:prSet/>
      <dgm:spPr/>
      <dgm:t>
        <a:bodyPr/>
        <a:lstStyle/>
        <a:p>
          <a:endParaRPr lang="en-US"/>
        </a:p>
      </dgm:t>
    </dgm:pt>
    <dgm:pt modelId="{7F7FB73D-FD2A-6F42-9935-71AD0CDC49C8}" type="pres">
      <dgm:prSet presAssocID="{517E8E25-DEC6-AB49-8748-6762000EC88B}" presName="arrowDiagram" presStyleCnt="0">
        <dgm:presLayoutVars>
          <dgm:chMax val="5"/>
          <dgm:dir/>
          <dgm:resizeHandles val="exact"/>
        </dgm:presLayoutVars>
      </dgm:prSet>
      <dgm:spPr/>
    </dgm:pt>
    <dgm:pt modelId="{E753CE6E-0EAE-FC4C-BC33-F4A8C325E63F}" type="pres">
      <dgm:prSet presAssocID="{517E8E25-DEC6-AB49-8748-6762000EC88B}" presName="arrow" presStyleLbl="bgShp" presStyleIdx="0" presStyleCnt="1"/>
      <dgm:spPr/>
    </dgm:pt>
    <dgm:pt modelId="{EE06938E-BF8C-3942-8FEC-7C2FA448D74E}" type="pres">
      <dgm:prSet presAssocID="{517E8E25-DEC6-AB49-8748-6762000EC88B}" presName="arrowDiagram4" presStyleCnt="0"/>
      <dgm:spPr/>
    </dgm:pt>
    <dgm:pt modelId="{B55C35DF-3481-0C4D-8804-444B89914528}" type="pres">
      <dgm:prSet presAssocID="{A6E59BC9-975C-5443-90B9-167B17B93D5F}" presName="bullet4a" presStyleLbl="node1" presStyleIdx="0" presStyleCnt="4"/>
      <dgm:spPr/>
    </dgm:pt>
    <dgm:pt modelId="{0F6B8F41-402F-2D4C-B4BF-C1658E1CD695}" type="pres">
      <dgm:prSet presAssocID="{A6E59BC9-975C-5443-90B9-167B17B93D5F}" presName="textBox4a" presStyleLbl="revTx" presStyleIdx="0" presStyleCnt="4">
        <dgm:presLayoutVars>
          <dgm:bulletEnabled val="1"/>
        </dgm:presLayoutVars>
      </dgm:prSet>
      <dgm:spPr/>
    </dgm:pt>
    <dgm:pt modelId="{9E3E0CD3-4481-C74B-B292-FFF3DE13B325}" type="pres">
      <dgm:prSet presAssocID="{1BE94AEC-8E44-D648-B759-0362EF53EAB8}" presName="bullet4b" presStyleLbl="node1" presStyleIdx="1" presStyleCnt="4"/>
      <dgm:spPr/>
    </dgm:pt>
    <dgm:pt modelId="{173177B3-3D9F-1E42-815E-456ACDCA6889}" type="pres">
      <dgm:prSet presAssocID="{1BE94AEC-8E44-D648-B759-0362EF53EAB8}" presName="textBox4b" presStyleLbl="revTx" presStyleIdx="1" presStyleCnt="4">
        <dgm:presLayoutVars>
          <dgm:bulletEnabled val="1"/>
        </dgm:presLayoutVars>
      </dgm:prSet>
      <dgm:spPr/>
    </dgm:pt>
    <dgm:pt modelId="{BE36E293-8605-DE49-8544-006073861AA8}" type="pres">
      <dgm:prSet presAssocID="{908650BD-2EB1-3D4E-B7C3-018F67CBEF17}" presName="bullet4c" presStyleLbl="node1" presStyleIdx="2" presStyleCnt="4"/>
      <dgm:spPr/>
    </dgm:pt>
    <dgm:pt modelId="{A6346E1E-2434-FB4B-A922-18F4EE1FCE8B}" type="pres">
      <dgm:prSet presAssocID="{908650BD-2EB1-3D4E-B7C3-018F67CBEF17}" presName="textBox4c" presStyleLbl="revTx" presStyleIdx="2" presStyleCnt="4">
        <dgm:presLayoutVars>
          <dgm:bulletEnabled val="1"/>
        </dgm:presLayoutVars>
      </dgm:prSet>
      <dgm:spPr/>
    </dgm:pt>
    <dgm:pt modelId="{CA991738-11BB-F840-81C4-1FD4BFADDA8B}" type="pres">
      <dgm:prSet presAssocID="{7DE2E6BE-C65C-DC45-A541-05C12F50DF95}" presName="bullet4d" presStyleLbl="node1" presStyleIdx="3" presStyleCnt="4"/>
      <dgm:spPr/>
    </dgm:pt>
    <dgm:pt modelId="{A6E7C8D1-2B2C-D640-8986-11FFD15BE1C7}" type="pres">
      <dgm:prSet presAssocID="{7DE2E6BE-C65C-DC45-A541-05C12F50DF95}" presName="textBox4d" presStyleLbl="revTx" presStyleIdx="3" presStyleCnt="4" custLinFactNeighborX="-260">
        <dgm:presLayoutVars>
          <dgm:bulletEnabled val="1"/>
        </dgm:presLayoutVars>
      </dgm:prSet>
      <dgm:spPr/>
    </dgm:pt>
  </dgm:ptLst>
  <dgm:cxnLst>
    <dgm:cxn modelId="{3FD5FE2A-E746-984B-B1B2-D86EFBC47886}" srcId="{517E8E25-DEC6-AB49-8748-6762000EC88B}" destId="{908650BD-2EB1-3D4E-B7C3-018F67CBEF17}" srcOrd="2" destOrd="0" parTransId="{B0EFFDC0-560F-5C40-B50D-F7A89058F0C3}" sibTransId="{FF6DEC9B-F172-D54F-8EA2-C5C56F073C62}"/>
    <dgm:cxn modelId="{8128D73B-252D-664F-B1F7-9AF8BB9D6235}" type="presOf" srcId="{7DE2E6BE-C65C-DC45-A541-05C12F50DF95}" destId="{A6E7C8D1-2B2C-D640-8986-11FFD15BE1C7}" srcOrd="0" destOrd="0" presId="urn:microsoft.com/office/officeart/2005/8/layout/arrow2"/>
    <dgm:cxn modelId="{6857A24B-1242-6145-A208-68A0DE8D445A}" type="presOf" srcId="{A6E59BC9-975C-5443-90B9-167B17B93D5F}" destId="{0F6B8F41-402F-2D4C-B4BF-C1658E1CD695}" srcOrd="0" destOrd="0" presId="urn:microsoft.com/office/officeart/2005/8/layout/arrow2"/>
    <dgm:cxn modelId="{5E82BD6B-0CC5-4046-ADBB-0EA51B30F1A5}" type="presOf" srcId="{517E8E25-DEC6-AB49-8748-6762000EC88B}" destId="{7F7FB73D-FD2A-6F42-9935-71AD0CDC49C8}" srcOrd="0" destOrd="0" presId="urn:microsoft.com/office/officeart/2005/8/layout/arrow2"/>
    <dgm:cxn modelId="{5E30DBBA-94D8-E44A-8B92-EAEEC4835EAD}" type="presOf" srcId="{908650BD-2EB1-3D4E-B7C3-018F67CBEF17}" destId="{A6346E1E-2434-FB4B-A922-18F4EE1FCE8B}" srcOrd="0" destOrd="0" presId="urn:microsoft.com/office/officeart/2005/8/layout/arrow2"/>
    <dgm:cxn modelId="{917E3CC1-64E0-A047-9950-67803542CDE3}" srcId="{517E8E25-DEC6-AB49-8748-6762000EC88B}" destId="{1BE94AEC-8E44-D648-B759-0362EF53EAB8}" srcOrd="1" destOrd="0" parTransId="{BF456263-0392-FD4F-99A6-52EF4B9811FB}" sibTransId="{B34E9E76-EE4D-B543-9846-4591622115C4}"/>
    <dgm:cxn modelId="{84D5F4C4-0EA7-1C40-B72A-5147BC23434D}" srcId="{517E8E25-DEC6-AB49-8748-6762000EC88B}" destId="{A6E59BC9-975C-5443-90B9-167B17B93D5F}" srcOrd="0" destOrd="0" parTransId="{850E4011-B92A-2846-A3E8-B72766FFD477}" sibTransId="{F50766D6-1600-4547-A0B5-3CCC42D8F923}"/>
    <dgm:cxn modelId="{7876DBD3-E2EC-554E-96C6-788C339EC08C}" type="presOf" srcId="{1BE94AEC-8E44-D648-B759-0362EF53EAB8}" destId="{173177B3-3D9F-1E42-815E-456ACDCA6889}" srcOrd="0" destOrd="0" presId="urn:microsoft.com/office/officeart/2005/8/layout/arrow2"/>
    <dgm:cxn modelId="{82009DDC-091E-1D49-B595-C7427B3D99BC}" srcId="{517E8E25-DEC6-AB49-8748-6762000EC88B}" destId="{7DE2E6BE-C65C-DC45-A541-05C12F50DF95}" srcOrd="3" destOrd="0" parTransId="{1D2C19D8-6BD0-8740-8965-242A312B0F7C}" sibTransId="{C8CA8D33-C1EF-8744-8A01-8BE947557F02}"/>
    <dgm:cxn modelId="{B6D4C31E-1BB8-BF4A-916A-714BA875D840}" type="presParOf" srcId="{7F7FB73D-FD2A-6F42-9935-71AD0CDC49C8}" destId="{E753CE6E-0EAE-FC4C-BC33-F4A8C325E63F}" srcOrd="0" destOrd="0" presId="urn:microsoft.com/office/officeart/2005/8/layout/arrow2"/>
    <dgm:cxn modelId="{8008D33B-42E1-2444-9714-CF3080F26B34}" type="presParOf" srcId="{7F7FB73D-FD2A-6F42-9935-71AD0CDC49C8}" destId="{EE06938E-BF8C-3942-8FEC-7C2FA448D74E}" srcOrd="1" destOrd="0" presId="urn:microsoft.com/office/officeart/2005/8/layout/arrow2"/>
    <dgm:cxn modelId="{C76686F2-086F-D34D-96E2-DB195BED0D66}" type="presParOf" srcId="{EE06938E-BF8C-3942-8FEC-7C2FA448D74E}" destId="{B55C35DF-3481-0C4D-8804-444B89914528}" srcOrd="0" destOrd="0" presId="urn:microsoft.com/office/officeart/2005/8/layout/arrow2"/>
    <dgm:cxn modelId="{AA1ADBCE-865C-AE4D-8702-1D5DDA60B172}" type="presParOf" srcId="{EE06938E-BF8C-3942-8FEC-7C2FA448D74E}" destId="{0F6B8F41-402F-2D4C-B4BF-C1658E1CD695}" srcOrd="1" destOrd="0" presId="urn:microsoft.com/office/officeart/2005/8/layout/arrow2"/>
    <dgm:cxn modelId="{BC460A33-86D9-9448-B7ED-53A268227D94}" type="presParOf" srcId="{EE06938E-BF8C-3942-8FEC-7C2FA448D74E}" destId="{9E3E0CD3-4481-C74B-B292-FFF3DE13B325}" srcOrd="2" destOrd="0" presId="urn:microsoft.com/office/officeart/2005/8/layout/arrow2"/>
    <dgm:cxn modelId="{4431B890-58F3-5648-9BAA-6B42D690C2F9}" type="presParOf" srcId="{EE06938E-BF8C-3942-8FEC-7C2FA448D74E}" destId="{173177B3-3D9F-1E42-815E-456ACDCA6889}" srcOrd="3" destOrd="0" presId="urn:microsoft.com/office/officeart/2005/8/layout/arrow2"/>
    <dgm:cxn modelId="{1D0654A5-5D2C-DB4F-8B03-ED8CC9F078E1}" type="presParOf" srcId="{EE06938E-BF8C-3942-8FEC-7C2FA448D74E}" destId="{BE36E293-8605-DE49-8544-006073861AA8}" srcOrd="4" destOrd="0" presId="urn:microsoft.com/office/officeart/2005/8/layout/arrow2"/>
    <dgm:cxn modelId="{6E4C4EF3-03EC-1F4B-B75C-2134A90901FC}" type="presParOf" srcId="{EE06938E-BF8C-3942-8FEC-7C2FA448D74E}" destId="{A6346E1E-2434-FB4B-A922-18F4EE1FCE8B}" srcOrd="5" destOrd="0" presId="urn:microsoft.com/office/officeart/2005/8/layout/arrow2"/>
    <dgm:cxn modelId="{E3AD821F-2A09-A347-9207-A7CB2E1777D0}" type="presParOf" srcId="{EE06938E-BF8C-3942-8FEC-7C2FA448D74E}" destId="{CA991738-11BB-F840-81C4-1FD4BFADDA8B}" srcOrd="6" destOrd="0" presId="urn:microsoft.com/office/officeart/2005/8/layout/arrow2"/>
    <dgm:cxn modelId="{D67554E6-696C-BD44-8AED-6B2F29A25155}" type="presParOf" srcId="{EE06938E-BF8C-3942-8FEC-7C2FA448D74E}" destId="{A6E7C8D1-2B2C-D640-8986-11FFD15BE1C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3CE6E-0EAE-FC4C-BC33-F4A8C325E63F}">
      <dsp:nvSpPr>
        <dsp:cNvPr id="0" name=""/>
        <dsp:cNvSpPr/>
      </dsp:nvSpPr>
      <dsp:spPr>
        <a:xfrm>
          <a:off x="0" y="4762"/>
          <a:ext cx="8153400" cy="509587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C35DF-3481-0C4D-8804-444B89914528}">
      <dsp:nvSpPr>
        <dsp:cNvPr id="0" name=""/>
        <dsp:cNvSpPr/>
      </dsp:nvSpPr>
      <dsp:spPr>
        <a:xfrm>
          <a:off x="803109" y="3794055"/>
          <a:ext cx="187528" cy="187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B8F41-402F-2D4C-B4BF-C1658E1CD695}">
      <dsp:nvSpPr>
        <dsp:cNvPr id="0" name=""/>
        <dsp:cNvSpPr/>
      </dsp:nvSpPr>
      <dsp:spPr>
        <a:xfrm>
          <a:off x="896874" y="3887819"/>
          <a:ext cx="1394231" cy="121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6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Establish HPDF as the premier Data Science facility for SC and DOE</a:t>
          </a:r>
        </a:p>
      </dsp:txBody>
      <dsp:txXfrm>
        <a:off x="896874" y="3887819"/>
        <a:ext cx="1394231" cy="1212818"/>
      </dsp:txXfrm>
    </dsp:sp>
    <dsp:sp modelId="{9E3E0CD3-4481-C74B-B292-FFF3DE13B325}">
      <dsp:nvSpPr>
        <dsp:cNvPr id="0" name=""/>
        <dsp:cNvSpPr/>
      </dsp:nvSpPr>
      <dsp:spPr>
        <a:xfrm>
          <a:off x="2128037" y="2608754"/>
          <a:ext cx="326136" cy="3261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177B3-3D9F-1E42-815E-456ACDCA6889}">
      <dsp:nvSpPr>
        <dsp:cNvPr id="0" name=""/>
        <dsp:cNvSpPr/>
      </dsp:nvSpPr>
      <dsp:spPr>
        <a:xfrm>
          <a:off x="2291105" y="2771822"/>
          <a:ext cx="1712214" cy="232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Position HPDF as an integral component of a single, larger computational ecosystem that bolsters national S&amp;T capabilities</a:t>
          </a:r>
        </a:p>
      </dsp:txBody>
      <dsp:txXfrm>
        <a:off x="2291105" y="2771822"/>
        <a:ext cx="1712214" cy="2328814"/>
      </dsp:txXfrm>
    </dsp:sp>
    <dsp:sp modelId="{BE36E293-8605-DE49-8544-006073861AA8}">
      <dsp:nvSpPr>
        <dsp:cNvPr id="0" name=""/>
        <dsp:cNvSpPr/>
      </dsp:nvSpPr>
      <dsp:spPr>
        <a:xfrm>
          <a:off x="3819867" y="1735321"/>
          <a:ext cx="432130" cy="432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46E1E-2434-FB4B-A922-18F4EE1FCE8B}">
      <dsp:nvSpPr>
        <dsp:cNvPr id="0" name=""/>
        <dsp:cNvSpPr/>
      </dsp:nvSpPr>
      <dsp:spPr>
        <a:xfrm>
          <a:off x="4035932" y="1951386"/>
          <a:ext cx="1712214" cy="3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97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Generate foundational research and prototype computing systems to inform pathways for the integrated ecosystem. </a:t>
          </a:r>
        </a:p>
      </dsp:txBody>
      <dsp:txXfrm>
        <a:off x="4035932" y="1951386"/>
        <a:ext cx="1712214" cy="3149250"/>
      </dsp:txXfrm>
    </dsp:sp>
    <dsp:sp modelId="{CA991738-11BB-F840-81C4-1FD4BFADDA8B}">
      <dsp:nvSpPr>
        <dsp:cNvPr id="0" name=""/>
        <dsp:cNvSpPr/>
      </dsp:nvSpPr>
      <dsp:spPr>
        <a:xfrm>
          <a:off x="5662536" y="1157449"/>
          <a:ext cx="578891" cy="578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7C8D1-2B2C-D640-8986-11FFD15BE1C7}">
      <dsp:nvSpPr>
        <dsp:cNvPr id="0" name=""/>
        <dsp:cNvSpPr/>
      </dsp:nvSpPr>
      <dsp:spPr>
        <a:xfrm>
          <a:off x="5947530" y="1446895"/>
          <a:ext cx="1712214" cy="3653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Drive and enable AI/ML applications across the sciences. Grow in traditional computer science and applied math. Integrate facilities, workflows, algorithms, software and application tools. </a:t>
          </a:r>
        </a:p>
      </dsp:txBody>
      <dsp:txXfrm>
        <a:off x="5947530" y="1446895"/>
        <a:ext cx="1712214" cy="3653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4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5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&lt;10</a:t>
            </a:r>
            <a:r>
              <a:rPr lang="en-US" baseline="30000" dirty="0"/>
              <a:t>-43</a:t>
            </a:r>
            <a:r>
              <a:rPr lang="en-US" baseline="0" dirty="0"/>
              <a:t> seconds…Planck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-36</a:t>
            </a:r>
            <a:r>
              <a:rPr lang="en-US" baseline="0" dirty="0"/>
              <a:t> seconds…Grand Unification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-32</a:t>
            </a:r>
            <a:r>
              <a:rPr lang="en-US" baseline="0" dirty="0"/>
              <a:t> seconds…inflation epoch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-12</a:t>
            </a:r>
            <a:r>
              <a:rPr lang="en-US" baseline="0" dirty="0"/>
              <a:t> seconds…electroweak epoch</a:t>
            </a:r>
          </a:p>
          <a:p>
            <a:r>
              <a:rPr lang="en-US" baseline="0" dirty="0"/>
              <a:t>10-</a:t>
            </a:r>
            <a:r>
              <a:rPr lang="en-US" baseline="30000" dirty="0"/>
              <a:t>12</a:t>
            </a:r>
            <a:r>
              <a:rPr lang="en-US" baseline="0" dirty="0"/>
              <a:t> – 10</a:t>
            </a:r>
            <a:r>
              <a:rPr lang="en-US" baseline="30000" dirty="0"/>
              <a:t>-6</a:t>
            </a:r>
            <a:r>
              <a:rPr lang="en-US" baseline="0" dirty="0"/>
              <a:t> seconds quark epoch (think QGP)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-6</a:t>
            </a:r>
            <a:r>
              <a:rPr lang="en-US" baseline="0" dirty="0"/>
              <a:t> – 1 second the hadron epoch </a:t>
            </a:r>
          </a:p>
          <a:p>
            <a:r>
              <a:rPr lang="en-US" baseline="0" dirty="0"/>
              <a:t>1 second – neutrino decoupling</a:t>
            </a:r>
          </a:p>
          <a:p>
            <a:r>
              <a:rPr lang="en-US" baseline="0" dirty="0"/>
              <a:t>1 second – 10 seconds, lepton epoch…(lepton </a:t>
            </a:r>
            <a:r>
              <a:rPr lang="en-US" baseline="0" dirty="0" err="1"/>
              <a:t>nonconservation</a:t>
            </a:r>
            <a:r>
              <a:rPr lang="en-US" baseline="0" dirty="0"/>
              <a:t>…</a:t>
            </a:r>
            <a:r>
              <a:rPr lang="en-US" baseline="0" dirty="0" err="1"/>
              <a:t>neutrinoless</a:t>
            </a:r>
            <a:r>
              <a:rPr lang="en-US" baseline="0" dirty="0"/>
              <a:t> bb decay…)</a:t>
            </a:r>
          </a:p>
          <a:p>
            <a:r>
              <a:rPr lang="en-US" baseline="0" dirty="0"/>
              <a:t>10 seconds to 3 minutes – BBN</a:t>
            </a:r>
          </a:p>
          <a:p>
            <a:r>
              <a:rPr lang="en-US" baseline="0" dirty="0"/>
              <a:t>Recombination (electron capture on light nuclei) 370,000 years</a:t>
            </a:r>
          </a:p>
          <a:p>
            <a:r>
              <a:rPr lang="en-US" baseline="0" dirty="0"/>
              <a:t>150 million years later…first stars and galaxies form…</a:t>
            </a:r>
          </a:p>
          <a:p>
            <a:r>
              <a:rPr lang="en-US" baseline="0" dirty="0"/>
              <a:t>And they collide!!</a:t>
            </a:r>
          </a:p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2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1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9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31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4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7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November 12, 2024</a:t>
            </a: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7,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jpg"/><Relationship Id="rId7" Type="http://schemas.openxmlformats.org/officeDocument/2006/relationships/image" Target="../media/image2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www.osti.gov/biblio/2274730" TargetMode="External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Jefferson Laboratory Science Programs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J. Dean</a:t>
            </a:r>
          </a:p>
          <a:p>
            <a:r>
              <a:rPr lang="en-US" i="1" dirty="0"/>
              <a:t>Deputy Director for Science and Technology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CLAS meeting</a:t>
            </a:r>
          </a:p>
          <a:p>
            <a:endParaRPr lang="en-US" dirty="0"/>
          </a:p>
          <a:p>
            <a:r>
              <a:rPr lang="en-US" dirty="0"/>
              <a:t>November 12, 2024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20B77B-DCEB-6F1E-76EC-5582B93FE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013494"/>
              </p:ext>
            </p:extLst>
          </p:nvPr>
        </p:nvGraphicFramePr>
        <p:xfrm>
          <a:off x="161693" y="611109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32454B-ED75-D9BB-8929-938899910478}"/>
              </a:ext>
            </a:extLst>
          </p:cNvPr>
          <p:cNvSpPr txBox="1"/>
          <p:nvPr/>
        </p:nvSpPr>
        <p:spPr>
          <a:xfrm>
            <a:off x="8458993" y="1176098"/>
            <a:ext cx="3571314" cy="15881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Lead the NP engagements for IRI and an HPDF spoke. How: hold workshops, build on current research (</a:t>
            </a:r>
            <a:r>
              <a:rPr lang="en-US" dirty="0" err="1"/>
              <a:t>EJfat</a:t>
            </a:r>
            <a:r>
              <a:rPr lang="en-US" dirty="0"/>
              <a:t>, streaming grand challenge), and influence EIC computing model</a:t>
            </a:r>
          </a:p>
        </p:txBody>
      </p:sp>
      <p:pic>
        <p:nvPicPr>
          <p:cNvPr id="5" name="Picture 4" descr="A diagram of a number of hours&#10;&#10;Description automatically generated">
            <a:extLst>
              <a:ext uri="{FF2B5EF4-FFF2-40B4-BE49-F238E27FC236}">
                <a16:creationId xmlns:a16="http://schemas.microsoft.com/office/drawing/2014/main" id="{B7CDC3F4-5347-0157-CDF3-D0374CD5F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56" y="2971800"/>
            <a:ext cx="2527539" cy="246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D52EC-965A-D2A6-2533-F3D93B2D718C}"/>
              </a:ext>
            </a:extLst>
          </p:cNvPr>
          <p:cNvSpPr txBox="1"/>
          <p:nvPr/>
        </p:nvSpPr>
        <p:spPr>
          <a:xfrm>
            <a:off x="8813356" y="5482718"/>
            <a:ext cx="252753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Application: AL/ML improve integrating into CEBAF Ops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9ECD46-2D5A-052E-84FB-8331B6C2E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209" y="5110902"/>
            <a:ext cx="3937223" cy="1420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F22C1-50DF-16B0-583F-148871093E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34" b="57922"/>
          <a:stretch/>
        </p:blipFill>
        <p:spPr>
          <a:xfrm>
            <a:off x="152400" y="1524000"/>
            <a:ext cx="3352800" cy="1385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E06F4-0912-660E-C52E-8013973A97C3}"/>
              </a:ext>
            </a:extLst>
          </p:cNvPr>
          <p:cNvSpPr txBox="1"/>
          <p:nvPr/>
        </p:nvSpPr>
        <p:spPr>
          <a:xfrm>
            <a:off x="2825185" y="6504039"/>
            <a:ext cx="28264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HPDF hardware concepts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7FB37-953A-D2A2-B0B6-13493D52D6E1}"/>
              </a:ext>
            </a:extLst>
          </p:cNvPr>
          <p:cNvSpPr txBox="1"/>
          <p:nvPr/>
        </p:nvSpPr>
        <p:spPr>
          <a:xfrm>
            <a:off x="1219200" y="3026036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JLDC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6A680-55EF-0057-D50C-0BA613A8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172527"/>
            <a:ext cx="11504904" cy="877163"/>
          </a:xfrm>
        </p:spPr>
        <p:txBody>
          <a:bodyPr/>
          <a:lstStyle/>
          <a:p>
            <a:r>
              <a:rPr lang="en-US" dirty="0"/>
              <a:t>The data strategy extends from a new facility through R&amp;D and application: High Performance Data Facility</a:t>
            </a:r>
          </a:p>
        </p:txBody>
      </p:sp>
    </p:spTree>
    <p:extLst>
      <p:ext uri="{BB962C8B-B14F-4D97-AF65-F5344CB8AC3E}">
        <p14:creationId xmlns:p14="http://schemas.microsoft.com/office/powerpoint/2010/main" val="1765429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71ED-6CAD-45C9-0585-BAA513F0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Moller: Testing the Standard Model to 27 </a:t>
            </a:r>
            <a:r>
              <a:rPr lang="en-US" dirty="0" err="1"/>
              <a:t>TeV</a:t>
            </a:r>
            <a:endParaRPr lang="en-US" dirty="0"/>
          </a:p>
        </p:txBody>
      </p:sp>
      <p:pic>
        <p:nvPicPr>
          <p:cNvPr id="3" name="Picture 4" descr="MOLLER">
            <a:extLst>
              <a:ext uri="{FF2B5EF4-FFF2-40B4-BE49-F238E27FC236}">
                <a16:creationId xmlns:a16="http://schemas.microsoft.com/office/drawing/2014/main" id="{352F9377-C66A-A1A2-F8D8-62C2501C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447" y="1153061"/>
            <a:ext cx="3905035" cy="222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85B0B-102D-35FA-4783-E61733BFE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0"/>
          <a:stretch/>
        </p:blipFill>
        <p:spPr>
          <a:xfrm>
            <a:off x="152400" y="1262026"/>
            <a:ext cx="7604570" cy="440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41EC8-DA8C-077E-3A78-8DC89A49F4C5}"/>
              </a:ext>
            </a:extLst>
          </p:cNvPr>
          <p:cNvSpPr txBox="1"/>
          <p:nvPr/>
        </p:nvSpPr>
        <p:spPr>
          <a:xfrm>
            <a:off x="8412687" y="3752135"/>
            <a:ext cx="3168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MOLLER will probe energy regions for Beyond Standard Model Physics to ~27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this Q-weak sector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energies: 13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ECD18-DBE7-2A07-5E7A-3D2A35F7834F}"/>
              </a:ext>
            </a:extLst>
          </p:cNvPr>
          <p:cNvSpPr txBox="1"/>
          <p:nvPr/>
        </p:nvSpPr>
        <p:spPr>
          <a:xfrm>
            <a:off x="4038600" y="5955404"/>
            <a:ext cx="4114800" cy="4801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Excellent technical progress.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CD-2/3 achieved in May FY24.</a:t>
            </a:r>
          </a:p>
        </p:txBody>
      </p:sp>
    </p:spTree>
    <p:extLst>
      <p:ext uri="{BB962C8B-B14F-4D97-AF65-F5344CB8AC3E}">
        <p14:creationId xmlns:p14="http://schemas.microsoft.com/office/powerpoint/2010/main" val="199893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537F-C778-9B8E-57E7-0D3C94B6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SoLID</a:t>
            </a:r>
            <a:r>
              <a:rPr lang="en-US" dirty="0"/>
              <a:t> Fully Enables CEBAF 12 GeV at the Intensity Frontier</a:t>
            </a:r>
          </a:p>
        </p:txBody>
      </p:sp>
      <p:pic>
        <p:nvPicPr>
          <p:cNvPr id="3" name="Picture Placeholder 20" descr="A screenshot of a computer&#10;&#10;Description automatically generated">
            <a:extLst>
              <a:ext uri="{FF2B5EF4-FFF2-40B4-BE49-F238E27FC236}">
                <a16:creationId xmlns:a16="http://schemas.microsoft.com/office/drawing/2014/main" id="{1C796DF4-EC72-A68A-B20A-8B4B40EC9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" t="28995" r="67811" b="19725"/>
          <a:stretch/>
        </p:blipFill>
        <p:spPr>
          <a:xfrm>
            <a:off x="6386119" y="2087319"/>
            <a:ext cx="2887690" cy="371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1C988-36C5-E777-682D-F6A6F8C42057}"/>
              </a:ext>
            </a:extLst>
          </p:cNvPr>
          <p:cNvSpPr txBox="1"/>
          <p:nvPr/>
        </p:nvSpPr>
        <p:spPr>
          <a:xfrm>
            <a:off x="6179218" y="816186"/>
            <a:ext cx="582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Whitepaper Published in: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J.Phys.G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50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Highlights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scientific programs and instrumentation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Risk-reducing R&amp;D continues!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255D-9A55-DF64-1040-1560BB00F07A}"/>
              </a:ext>
            </a:extLst>
          </p:cNvPr>
          <p:cNvSpPr txBox="1"/>
          <p:nvPr/>
        </p:nvSpPr>
        <p:spPr>
          <a:xfrm>
            <a:off x="6248721" y="5834855"/>
            <a:ext cx="337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Electromagnetic Calorimeter Prototype for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 at Jefferson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TIPP, SPRINGER NATURE (2018)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797A2-8938-6657-FEC2-9EA7DE76195E}"/>
              </a:ext>
            </a:extLst>
          </p:cNvPr>
          <p:cNvSpPr txBox="1"/>
          <p:nvPr/>
        </p:nvSpPr>
        <p:spPr>
          <a:xfrm>
            <a:off x="680081" y="5502154"/>
            <a:ext cx="475610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cost updated FY2023 (TPC = ~$92M)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Experimental operations and CE, with some sacrifice, could support ~$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 dependencies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A04E378-2A79-1C61-34FE-646F58A81B7A}"/>
              </a:ext>
            </a:extLst>
          </p:cNvPr>
          <p:cNvSpPr txBox="1">
            <a:spLocks/>
          </p:cNvSpPr>
          <p:nvPr/>
        </p:nvSpPr>
        <p:spPr>
          <a:xfrm>
            <a:off x="422753" y="939439"/>
            <a:ext cx="5494825" cy="4520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/>
              <a:t>The </a:t>
            </a:r>
            <a:r>
              <a:rPr lang="en-US" sz="1800" dirty="0" err="1"/>
              <a:t>SoLID</a:t>
            </a:r>
            <a:r>
              <a:rPr lang="en-US" sz="1800" dirty="0"/>
              <a:t> science program was endorsed by the 2023 NSAC Long Range Plan (Recommendation #4) as one of the projects </a:t>
            </a:r>
            <a:r>
              <a:rPr lang="en-US" sz="1800" dirty="0">
                <a:solidFill>
                  <a:srgbClr val="7030A0"/>
                </a:solidFill>
              </a:rPr>
              <a:t>"that lay the foundation for the discovery science of tomorrow". </a:t>
            </a:r>
            <a:r>
              <a:rPr lang="en-US" sz="1800" dirty="0" err="1">
                <a:solidFill>
                  <a:srgbClr val="7030A0"/>
                </a:solidFill>
              </a:rPr>
              <a:t>SoLID</a:t>
            </a:r>
            <a:r>
              <a:rPr lang="en-US" sz="1800" dirty="0">
                <a:solidFill>
                  <a:srgbClr val="7030A0"/>
                </a:solidFill>
              </a:rPr>
              <a:t> is mentioned positively over 25 times in the Plan.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Nucleon spin, proton mass, BSM experiments require precision measurements of small cross sections and asymmetries, combined with multiple particle detection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There is a critical need for a high luminosity 10</a:t>
            </a:r>
            <a:r>
              <a:rPr lang="en-US" sz="1800" baseline="30000" dirty="0"/>
              <a:t>37</a:t>
            </a:r>
            <a:r>
              <a:rPr lang="en-US" sz="1800" dirty="0"/>
              <a:t>-10</a:t>
            </a:r>
            <a:r>
              <a:rPr lang="en-US" sz="1800" baseline="30000" dirty="0"/>
              <a:t>39</a:t>
            </a:r>
            <a:r>
              <a:rPr lang="en-US" sz="1800" dirty="0"/>
              <a:t> 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  <a:r>
              <a:rPr lang="en-US" sz="1800" dirty="0"/>
              <a:t> </a:t>
            </a:r>
            <a:r>
              <a:rPr lang="en-US" sz="1800" b="1" dirty="0"/>
              <a:t>and</a:t>
            </a:r>
            <a:r>
              <a:rPr lang="en-US" sz="1800" dirty="0"/>
              <a:t> large acceptance working in tandem – takes full advantage of Jefferson Lab capabilities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52E5F-AAF2-A36A-0F60-A073C5E24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306" y="1732659"/>
            <a:ext cx="2548403" cy="453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88D6C5-DBD7-46E8-FD39-58E26F51A303}"/>
              </a:ext>
            </a:extLst>
          </p:cNvPr>
          <p:cNvSpPr txBox="1"/>
          <p:nvPr/>
        </p:nvSpPr>
        <p:spPr>
          <a:xfrm>
            <a:off x="9695455" y="5834855"/>
            <a:ext cx="16979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 testing</a:t>
            </a:r>
          </a:p>
        </p:txBody>
      </p:sp>
    </p:spTree>
    <p:extLst>
      <p:ext uri="{BB962C8B-B14F-4D97-AF65-F5344CB8AC3E}">
        <p14:creationId xmlns:p14="http://schemas.microsoft.com/office/powerpoint/2010/main" val="20052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F00A-0D2B-25BF-9091-9DEBA507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Through FY25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7178-2CDB-4874-C386-53825579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990600"/>
            <a:ext cx="11372771" cy="484748"/>
          </a:xfrm>
        </p:spPr>
        <p:txBody>
          <a:bodyPr/>
          <a:lstStyle/>
          <a:p>
            <a:r>
              <a:rPr lang="en-US" dirty="0"/>
              <a:t>FY25 Budget does affect weeks of CEBAF Operations: from Linda Horton presentation at NSAC, September 12,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572A2-1574-823D-40EA-12B3C72F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0"/>
            <a:ext cx="7799705" cy="180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1B571-3002-4AC2-A1DC-5DF19B32A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29"/>
          <a:stretch/>
        </p:blipFill>
        <p:spPr>
          <a:xfrm>
            <a:off x="457200" y="4344518"/>
            <a:ext cx="10668000" cy="1803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B23F6-7006-1272-B13C-3AB16F44F3D1}"/>
              </a:ext>
            </a:extLst>
          </p:cNvPr>
          <p:cNvSpPr txBox="1"/>
          <p:nvPr/>
        </p:nvSpPr>
        <p:spPr>
          <a:xfrm>
            <a:off x="8539669" y="3133534"/>
            <a:ext cx="276229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DOE, Office of Science, 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Office of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3624276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DCA6-2369-C8A1-F44C-B3134582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Long-Term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0AD4F-1A04-567C-DE4D-66CB2311397A}"/>
              </a:ext>
            </a:extLst>
          </p:cNvPr>
          <p:cNvSpPr txBox="1"/>
          <p:nvPr/>
        </p:nvSpPr>
        <p:spPr>
          <a:xfrm>
            <a:off x="9084364" y="829748"/>
            <a:ext cx="3107635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Shown with 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25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weeks of physics running in FY25 and FY26 and our optimal 32 weeks of physics running in the out years.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Optimizing the science output</a:t>
            </a:r>
          </a:p>
          <a:p>
            <a:pPr marL="569913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MOLLER running,  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modest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current experiments planned for Hall C to keep total machine power under 1.1 MW.</a:t>
            </a:r>
          </a:p>
          <a:p>
            <a:pPr marL="569913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MOLLER installation, non-standard energy experiments in Halls B, C.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FY31 ~80% complete without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~70% complete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Approved positron experiments require an additional several years.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project management chart&#10;&#10;Description automatically generated">
            <a:extLst>
              <a:ext uri="{FF2B5EF4-FFF2-40B4-BE49-F238E27FC236}">
                <a16:creationId xmlns:a16="http://schemas.microsoft.com/office/drawing/2014/main" id="{86DE50C8-6C5D-AA33-EEA7-0A45C6E0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6" y="937079"/>
            <a:ext cx="8991218" cy="555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 Science Concepts: The fundamentals of Data Science">
            <a:extLst>
              <a:ext uri="{FF2B5EF4-FFF2-40B4-BE49-F238E27FC236}">
                <a16:creationId xmlns:a16="http://schemas.microsoft.com/office/drawing/2014/main" id="{C294D5D0-C5A8-370A-F149-3B0155228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254745-C754-F94C-C088-A0476123D636}"/>
              </a:ext>
            </a:extLst>
          </p:cNvPr>
          <p:cNvSpPr/>
          <p:nvPr/>
        </p:nvSpPr>
        <p:spPr>
          <a:xfrm>
            <a:off x="3733800" y="2967335"/>
            <a:ext cx="39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Discussion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74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4A207-FC79-E1B5-69A8-805D3E2E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33600"/>
            <a:ext cx="11620399" cy="1943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bit of science strategy </a:t>
            </a:r>
          </a:p>
          <a:p>
            <a:r>
              <a:rPr lang="en-US" dirty="0">
                <a:solidFill>
                  <a:schemeClr val="bg1"/>
                </a:solidFill>
              </a:rPr>
              <a:t>FY24 S&amp;T accomplishments </a:t>
            </a:r>
          </a:p>
          <a:p>
            <a:r>
              <a:rPr lang="en-US" dirty="0">
                <a:solidFill>
                  <a:schemeClr val="bg1"/>
                </a:solidFill>
              </a:rPr>
              <a:t>Getting ready for the future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1D88-9996-928F-A50E-DB082C35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 across the Universe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ECBC1-C1CB-CA20-E0C2-9C71C9434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9" t="10234" r="27802" b="10550"/>
          <a:stretch/>
        </p:blipFill>
        <p:spPr>
          <a:xfrm rot="5400000">
            <a:off x="901148" y="535991"/>
            <a:ext cx="5860065" cy="6358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70C12-64B0-84C8-BD1B-548B4936BDF2}"/>
              </a:ext>
            </a:extLst>
          </p:cNvPr>
          <p:cNvSpPr txBox="1"/>
          <p:nvPr/>
        </p:nvSpPr>
        <p:spPr>
          <a:xfrm>
            <a:off x="6205482" y="5635186"/>
            <a:ext cx="162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Nuclear Physics &amp; Astrophysics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6BF7E-D0E3-5781-643E-72704076B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0317" y="2939395"/>
            <a:ext cx="2133600" cy="160635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523C1-6CAE-24F4-3B7A-33FDA2B79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435" y="4545754"/>
            <a:ext cx="1247270" cy="126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1077C-0E7C-3141-5D40-915FA581895E}"/>
              </a:ext>
            </a:extLst>
          </p:cNvPr>
          <p:cNvSpPr txBox="1"/>
          <p:nvPr/>
        </p:nvSpPr>
        <p:spPr>
          <a:xfrm>
            <a:off x="2263465" y="5402122"/>
            <a:ext cx="9284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Quarks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D47B6-90FF-F1A5-D42F-2C43E3C2DBB7}"/>
              </a:ext>
            </a:extLst>
          </p:cNvPr>
          <p:cNvSpPr txBox="1"/>
          <p:nvPr/>
        </p:nvSpPr>
        <p:spPr>
          <a:xfrm>
            <a:off x="2023866" y="1744944"/>
            <a:ext cx="9156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Gluons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559A-4929-AF74-6B95-F4B4A06BD1C1}"/>
              </a:ext>
            </a:extLst>
          </p:cNvPr>
          <p:cNvSpPr txBox="1"/>
          <p:nvPr/>
        </p:nvSpPr>
        <p:spPr>
          <a:xfrm>
            <a:off x="3836211" y="2618453"/>
            <a:ext cx="150640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Neutron Star Mergers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FECA8-F4C8-E926-923D-E7E2021B73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82" y="4368830"/>
            <a:ext cx="1015902" cy="896014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D3B46F-11C6-FAEC-2402-825FD56E3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41" y="2345030"/>
            <a:ext cx="937720" cy="898028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55514BA-D349-A447-6BD0-78F19746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00" y="3317132"/>
            <a:ext cx="977282" cy="9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E3BFBD0-9BC3-4A23-A4AA-B6F35EF0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91" y="992965"/>
            <a:ext cx="2038318" cy="137886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9F80F8-1EE4-8C0A-4F2D-70180F121205}"/>
              </a:ext>
            </a:extLst>
          </p:cNvPr>
          <p:cNvSpPr txBox="1"/>
          <p:nvPr/>
        </p:nvSpPr>
        <p:spPr>
          <a:xfrm>
            <a:off x="6486038" y="2245964"/>
            <a:ext cx="176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Fundamental Symmetries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30034E-D24D-23A1-4AA2-A0FE9D65DA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117" y="962350"/>
            <a:ext cx="1237103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1ABA6-F4EE-DA2A-4372-5FBD159F0E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266" t="12337" r="28742"/>
          <a:stretch/>
        </p:blipFill>
        <p:spPr>
          <a:xfrm>
            <a:off x="642440" y="4545754"/>
            <a:ext cx="1176048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9AE813-7A1E-7179-75BD-66019C87F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2184" y="5782165"/>
            <a:ext cx="1626088" cy="86307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085554-03CA-F4A6-1719-E3D199F28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0803" y="2973483"/>
            <a:ext cx="1481864" cy="16465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4554E2-4C76-D23D-8AFC-2D8B7672155F}"/>
              </a:ext>
            </a:extLst>
          </p:cNvPr>
          <p:cNvSpPr txBox="1"/>
          <p:nvPr/>
        </p:nvSpPr>
        <p:spPr>
          <a:xfrm>
            <a:off x="8771418" y="612844"/>
            <a:ext cx="3070776" cy="56323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</a:pPr>
            <a:r>
              <a:rPr lang="en-US" dirty="0">
                <a:latin typeface="Roboto" panose="02000000000000000000" pitchFamily="2" charset="0"/>
              </a:rPr>
              <a:t>2023 LRP Science Questions</a:t>
            </a:r>
            <a:endParaRPr lang="en-US" sz="1800" dirty="0">
              <a:effectLst/>
              <a:latin typeface="Roboto" panose="02000000000000000000" pitchFamily="2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the rich patterns observed in the structure and reactions of nuclei emerge from the interactions between neutrons and protons?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What are the nuclear processes that drive the birth, life, and death of stars?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How do we use atomic nuclei to uncover physics beyond the Standard Model? </a:t>
            </a:r>
            <a:endParaRPr lang="en-US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B9AA0-52B2-459C-5BED-99A624EAF50C}"/>
              </a:ext>
            </a:extLst>
          </p:cNvPr>
          <p:cNvSpPr txBox="1"/>
          <p:nvPr/>
        </p:nvSpPr>
        <p:spPr>
          <a:xfrm>
            <a:off x="1751904" y="5975359"/>
            <a:ext cx="2031325" cy="5909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10</a:t>
            </a:r>
            <a:r>
              <a:rPr lang="en-US" baseline="30000" dirty="0"/>
              <a:t>-10</a:t>
            </a:r>
            <a:r>
              <a:rPr lang="en-US" dirty="0"/>
              <a:t> –10</a:t>
            </a:r>
            <a:r>
              <a:rPr lang="en-US" baseline="30000" dirty="0"/>
              <a:t>-3</a:t>
            </a:r>
            <a:r>
              <a:rPr lang="en-US" dirty="0"/>
              <a:t> sec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The world of QCD</a:t>
            </a:r>
          </a:p>
        </p:txBody>
      </p:sp>
    </p:spTree>
    <p:extLst>
      <p:ext uri="{BB962C8B-B14F-4D97-AF65-F5344CB8AC3E}">
        <p14:creationId xmlns:p14="http://schemas.microsoft.com/office/powerpoint/2010/main" val="22678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6" grpId="0"/>
      <p:bldP spid="2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05AB-E5EF-76C4-40F0-3F23172F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/>
          <a:p>
            <a:r>
              <a:rPr lang="en-US" dirty="0"/>
              <a:t>QCD Describes Quark Gluon Interactions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E4F0ED-36BD-3BCB-8D30-B05A2497719F}"/>
              </a:ext>
            </a:extLst>
          </p:cNvPr>
          <p:cNvGrpSpPr/>
          <p:nvPr/>
        </p:nvGrpSpPr>
        <p:grpSpPr>
          <a:xfrm>
            <a:off x="5054600" y="856849"/>
            <a:ext cx="6309271" cy="2666912"/>
            <a:chOff x="6417815" y="1143088"/>
            <a:chExt cx="5377855" cy="19603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356388-A84D-921A-4C72-5E227B5F488C}"/>
                </a:ext>
              </a:extLst>
            </p:cNvPr>
            <p:cNvGrpSpPr/>
            <p:nvPr/>
          </p:nvGrpSpPr>
          <p:grpSpPr>
            <a:xfrm>
              <a:off x="6417815" y="1143088"/>
              <a:ext cx="5377855" cy="1960348"/>
              <a:chOff x="6417815" y="1143088"/>
              <a:chExt cx="5377855" cy="19603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19E27D-9290-3C94-7626-9087FBE0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17815" y="1143088"/>
                <a:ext cx="5377855" cy="196034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10C7B5-DEFA-0B5C-A1DC-20F84B85F6D5}"/>
                  </a:ext>
                </a:extLst>
              </p:cNvPr>
              <p:cNvSpPr txBox="1"/>
              <p:nvPr/>
            </p:nvSpPr>
            <p:spPr>
              <a:xfrm>
                <a:off x="6417815" y="1166464"/>
                <a:ext cx="8504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Position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E70CFE-02AF-01D0-A4E0-0EE97A84ABB2}"/>
                  </a:ext>
                </a:extLst>
              </p:cNvPr>
              <p:cNvSpPr txBox="1"/>
              <p:nvPr/>
            </p:nvSpPr>
            <p:spPr>
              <a:xfrm>
                <a:off x="10668438" y="1166463"/>
                <a:ext cx="11272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Momentum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1E7E7B-6081-94C6-8FBA-D6E8D287CF76}"/>
                </a:ext>
              </a:extLst>
            </p:cNvPr>
            <p:cNvSpPr txBox="1"/>
            <p:nvPr/>
          </p:nvSpPr>
          <p:spPr>
            <a:xfrm>
              <a:off x="7131550" y="2697466"/>
              <a:ext cx="172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Direction of Proton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1DD633-0F8F-8F0E-FF41-1A2DD4DE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" y="888649"/>
            <a:ext cx="4795841" cy="52190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8570A6-9CF5-9061-3505-DC7ED6BA7837}"/>
              </a:ext>
            </a:extLst>
          </p:cNvPr>
          <p:cNvSpPr txBox="1">
            <a:spLocks/>
          </p:cNvSpPr>
          <p:nvPr/>
        </p:nvSpPr>
        <p:spPr>
          <a:xfrm>
            <a:off x="4926952" y="5062908"/>
            <a:ext cx="6934200" cy="1193697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The ability to reduce everything to simple fundamental laws does not imply the ability to start from those laws and reconstruct the universe. -- </a:t>
            </a:r>
            <a:r>
              <a:rPr lang="en-US" sz="1800" i="1" dirty="0">
                <a:solidFill>
                  <a:srgbClr val="000000"/>
                </a:solidFill>
              </a:rPr>
              <a:t>More is different</a:t>
            </a:r>
            <a:r>
              <a:rPr lang="en-US" sz="1800" dirty="0">
                <a:solidFill>
                  <a:srgbClr val="000000"/>
                </a:solidFill>
              </a:rPr>
              <a:t>, P. W. Anderson [Sci 177, 393 (1972)]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778BA-55E7-1ACB-8D1D-300D5E85C4C9}"/>
              </a:ext>
            </a:extLst>
          </p:cNvPr>
          <p:cNvSpPr txBox="1"/>
          <p:nvPr/>
        </p:nvSpPr>
        <p:spPr>
          <a:xfrm>
            <a:off x="5161235" y="3970169"/>
            <a:ext cx="6096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000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625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A7E8-012C-AFC2-6ACE-C41A65F2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Strong Force Science Questions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8C00ED7E-66B4-B5B1-08BC-28AFB460E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070" y="815512"/>
            <a:ext cx="2267342" cy="1751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9A445-F093-89A8-66B1-86196BBD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4443" y="825220"/>
            <a:ext cx="1735766" cy="1741815"/>
          </a:xfrm>
          <a:prstGeom prst="rect">
            <a:avLst/>
          </a:prstGeom>
        </p:spPr>
      </p:pic>
      <p:pic>
        <p:nvPicPr>
          <p:cNvPr id="5" name="Picture 4" descr="A picture containing colorful&#10;&#10;Description automatically generated">
            <a:extLst>
              <a:ext uri="{FF2B5EF4-FFF2-40B4-BE49-F238E27FC236}">
                <a16:creationId xmlns:a16="http://schemas.microsoft.com/office/drawing/2014/main" id="{B3203576-E1D3-9969-B355-2391FB938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890" y="741591"/>
            <a:ext cx="2338277" cy="1804458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FFDE129B-1875-8D1F-CD1B-3872A9944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6627556" y="736612"/>
            <a:ext cx="1857644" cy="183219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0F56269-7A72-378B-65FC-D64FE2127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4924631" y="840508"/>
            <a:ext cx="1572032" cy="1748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1DF62-4A8F-F11A-5D3F-8E08FCB8D813}"/>
              </a:ext>
            </a:extLst>
          </p:cNvPr>
          <p:cNvSpPr txBox="1"/>
          <p:nvPr/>
        </p:nvSpPr>
        <p:spPr>
          <a:xfrm>
            <a:off x="524443" y="2534245"/>
            <a:ext cx="17592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algn="ctr"/>
            <a:endParaRPr lang="en-US" sz="1200" dirty="0">
              <a:ea typeface="Comic Sans MS" charset="0"/>
              <a:cs typeface="Comic Sans M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BEB6D-E021-30D2-B7CF-6F86E59B5A3F}"/>
              </a:ext>
            </a:extLst>
          </p:cNvPr>
          <p:cNvSpPr txBox="1"/>
          <p:nvPr/>
        </p:nvSpPr>
        <p:spPr>
          <a:xfrm>
            <a:off x="2523415" y="2630943"/>
            <a:ext cx="24012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1200" dirty="0">
              <a:solidFill>
                <a:srgbClr val="0432FF"/>
              </a:solidFill>
            </a:endParaRPr>
          </a:p>
          <a:p>
            <a:r>
              <a:rPr lang="en-US" sz="1200" dirty="0"/>
              <a:t>Atom: Binding/Mass   	  	         =0.00000001</a:t>
            </a:r>
            <a:endParaRPr lang="en-US" sz="1200" baseline="30000" dirty="0"/>
          </a:p>
          <a:p>
            <a:r>
              <a:rPr lang="en-US" sz="1200" dirty="0"/>
              <a:t>Nucleus: Binding/Mass = 0.01</a:t>
            </a:r>
          </a:p>
          <a:p>
            <a:r>
              <a:rPr lang="en-US" sz="1200" dirty="0"/>
              <a:t>Proton: Binding/Mass = 100</a:t>
            </a:r>
          </a:p>
          <a:p>
            <a:pPr algn="ctr"/>
            <a:r>
              <a:rPr lang="en-US" sz="1200" dirty="0">
                <a:cs typeface="Arial" panose="020B0604020202020204" pitchFamily="34" charset="0"/>
              </a:rPr>
              <a:t>The so-called “QCD trace anomaly determines the proton mass. EIC measurements will determine the gluon term in the anomaly. 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57EFA-4EFB-D414-7284-1F4D54BB4ECF}"/>
              </a:ext>
            </a:extLst>
          </p:cNvPr>
          <p:cNvSpPr txBox="1"/>
          <p:nvPr/>
        </p:nvSpPr>
        <p:spPr>
          <a:xfrm>
            <a:off x="6596772" y="2713778"/>
            <a:ext cx="188842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from these quarks and gluons? 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 the quark-gluon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interactions create nuclear binding?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CC764-0506-4BE9-0CCC-A625919D3CA5}"/>
              </a:ext>
            </a:extLst>
          </p:cNvPr>
          <p:cNvSpPr txBox="1"/>
          <p:nvPr/>
        </p:nvSpPr>
        <p:spPr>
          <a:xfrm>
            <a:off x="8724890" y="2667415"/>
            <a:ext cx="233827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2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the quarks and gluons, their correlations, and their interactions?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What happens to the </a:t>
            </a:r>
            <a:r>
              <a:rPr lang="en-US" sz="1200" dirty="0">
                <a:solidFill>
                  <a:srgbClr val="FF0000"/>
                </a:solidFill>
                <a:cs typeface="Comic Sans MS"/>
              </a:rPr>
              <a:t>gluon density in nuclei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? Does </a:t>
            </a:r>
            <a:r>
              <a:rPr lang="en-US" sz="1200" dirty="0">
                <a:solidFill>
                  <a:srgbClr val="FF0000"/>
                </a:solidFill>
                <a:cs typeface="Comic Sans MS"/>
              </a:rPr>
              <a:t>it saturate at high energy?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12489B-2E15-DABC-53FF-2BDD7BE70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439" y="4604244"/>
            <a:ext cx="644570" cy="389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55194A-DB09-DD56-073D-0A824C1EA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5696" y="4597624"/>
            <a:ext cx="640121" cy="3759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00A6E8-DF13-2E6D-51F8-7FBCED2FFB0C}"/>
              </a:ext>
            </a:extLst>
          </p:cNvPr>
          <p:cNvSpPr txBox="1"/>
          <p:nvPr/>
        </p:nvSpPr>
        <p:spPr>
          <a:xfrm>
            <a:off x="9785614" y="50819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871CC-EE5D-7A28-AC15-0E694804D074}"/>
              </a:ext>
            </a:extLst>
          </p:cNvPr>
          <p:cNvSpPr txBox="1"/>
          <p:nvPr/>
        </p:nvSpPr>
        <p:spPr>
          <a:xfrm>
            <a:off x="9133435" y="510741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gluon</a:t>
            </a:r>
          </a:p>
          <a:p>
            <a:pPr algn="ctr"/>
            <a:r>
              <a:rPr lang="en-US" sz="900" dirty="0"/>
              <a:t>splitting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C76B2-720D-7ACB-FFBC-3D50645E42E0}"/>
              </a:ext>
            </a:extLst>
          </p:cNvPr>
          <p:cNvSpPr txBox="1"/>
          <p:nvPr/>
        </p:nvSpPr>
        <p:spPr>
          <a:xfrm>
            <a:off x="10027817" y="5085070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gluon</a:t>
            </a:r>
          </a:p>
          <a:p>
            <a:pPr algn="ctr"/>
            <a:r>
              <a:rPr lang="en-US" sz="900" dirty="0"/>
              <a:t>recombination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9D03E0-3B59-4A86-CA27-B36CB0B0F445}"/>
              </a:ext>
            </a:extLst>
          </p:cNvPr>
          <p:cNvSpPr txBox="1"/>
          <p:nvPr/>
        </p:nvSpPr>
        <p:spPr>
          <a:xfrm>
            <a:off x="4888265" y="2630943"/>
            <a:ext cx="1516696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cs typeface="Comic Sans MS"/>
              </a:rPr>
              <a:t>How are the quarks and </a:t>
            </a:r>
            <a:r>
              <a:rPr lang="en-US" sz="1200" dirty="0">
                <a:solidFill>
                  <a:srgbClr val="00B050"/>
                </a:solidFill>
                <a:cs typeface="Comic Sans MS"/>
              </a:rPr>
              <a:t>gluon distributed in space and momentum </a:t>
            </a:r>
            <a:r>
              <a:rPr lang="en-US" sz="1200" dirty="0">
                <a:cs typeface="Comic Sans MS"/>
              </a:rPr>
              <a:t>inside the nucleon &amp; nuclei? 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cs typeface="Comic Sans MS"/>
              </a:rPr>
              <a:t>How do the </a:t>
            </a:r>
            <a:r>
              <a:rPr lang="en-US" sz="12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200" dirty="0">
                <a:cs typeface="Comic Sans MS"/>
              </a:rPr>
              <a:t>from them and  their interactions?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200" dirty="0">
                <a:sym typeface="Wingdings" pitchFamily="2" charset="2"/>
              </a:rPr>
              <a:t>What is the relation to Confinement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879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90E8-E248-A9AF-8EA7-51322BBB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and the EIC</a:t>
            </a:r>
          </a:p>
        </p:txBody>
      </p:sp>
      <p:pic>
        <p:nvPicPr>
          <p:cNvPr id="3" name="Picture 2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2BDF38F4-F41A-C5D8-037D-E47849C1F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" r="53827"/>
          <a:stretch/>
        </p:blipFill>
        <p:spPr>
          <a:xfrm>
            <a:off x="368948" y="1097323"/>
            <a:ext cx="6184252" cy="4046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E2C819-4AD8-6CE8-8B6B-79A97D907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97323"/>
            <a:ext cx="4191000" cy="41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4F6B4-A4E5-4B45-679C-402AB9E10F99}"/>
              </a:ext>
            </a:extLst>
          </p:cNvPr>
          <p:cNvSpPr txBox="1"/>
          <p:nvPr/>
        </p:nvSpPr>
        <p:spPr>
          <a:xfrm>
            <a:off x="819577" y="5760677"/>
            <a:ext cx="92833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CEBAF: ideal for the quark region (down to x~0.1) (studies of threshold charm production)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EIC: ideal for the gluon region (below 0.1)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8639D-1E7E-47AF-80B1-AFFD336902EE}"/>
              </a:ext>
            </a:extLst>
          </p:cNvPr>
          <p:cNvSpPr txBox="1"/>
          <p:nvPr/>
        </p:nvSpPr>
        <p:spPr>
          <a:xfrm>
            <a:off x="4872276" y="2362200"/>
            <a:ext cx="115448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JLAB 12</a:t>
            </a:r>
          </a:p>
        </p:txBody>
      </p:sp>
    </p:spTree>
    <p:extLst>
      <p:ext uri="{BB962C8B-B14F-4D97-AF65-F5344CB8AC3E}">
        <p14:creationId xmlns:p14="http://schemas.microsoft.com/office/powerpoint/2010/main" val="382388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Strong force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94EE8-D98F-A503-77A9-8A3D0148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54" y="906872"/>
            <a:ext cx="10897092" cy="3581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Closing in on proton spin              The Glue is in the middle            Proton stress-energy tensor</a:t>
            </a:r>
          </a:p>
        </p:txBody>
      </p:sp>
      <p:pic>
        <p:nvPicPr>
          <p:cNvPr id="2050" name="Picture 2" descr="Graphic of proton with quarks and gluons">
            <a:extLst>
              <a:ext uri="{FF2B5EF4-FFF2-40B4-BE49-F238E27FC236}">
                <a16:creationId xmlns:a16="http://schemas.microsoft.com/office/drawing/2014/main" id="{52EB396A-DC0C-0952-0BB5-A40FFB1C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8" y="2574578"/>
            <a:ext cx="3517009" cy="28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0318A-A3CE-17CF-3AA2-A57D8E347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0" y="2593052"/>
            <a:ext cx="3276030" cy="2919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10B17-CDA0-8778-10B0-9DB2FCA821DD}"/>
              </a:ext>
            </a:extLst>
          </p:cNvPr>
          <p:cNvSpPr txBox="1"/>
          <p:nvPr/>
        </p:nvSpPr>
        <p:spPr>
          <a:xfrm>
            <a:off x="8305800" y="5573956"/>
            <a:ext cx="31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Burkert,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61A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Colloquium: Gravitational form factors of the proton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Reviews of Modern Physics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041002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092D6-DE9C-A0B4-0CC9-D4205975A9BC}"/>
              </a:ext>
            </a:extLst>
          </p:cNvPr>
          <p:cNvSpPr txBox="1"/>
          <p:nvPr/>
        </p:nvSpPr>
        <p:spPr>
          <a:xfrm>
            <a:off x="7924289" y="1578160"/>
            <a:ext cx="4039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Tangential stress force inside the proton changes direction near r ~ 0.45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Peak : 38,000 N (4 metric tons)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A7005AA5-1115-6E7E-5B0F-A361D785EB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1131" y="2008682"/>
            <a:ext cx="3105285" cy="3471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B53A3-7E8F-D687-5AC4-6C1FFBD0E0D2}"/>
              </a:ext>
            </a:extLst>
          </p:cNvPr>
          <p:cNvSpPr txBox="1"/>
          <p:nvPr/>
        </p:nvSpPr>
        <p:spPr>
          <a:xfrm>
            <a:off x="4800089" y="5573955"/>
            <a:ext cx="31242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Duran et al “Determining the gluonic gravitational form factors of the proton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,"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Duran et al, Nature 615, 813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74F56-8CD4-F7C8-BE24-E3C35B8F160F}"/>
              </a:ext>
            </a:extLst>
          </p:cNvPr>
          <p:cNvSpPr txBox="1"/>
          <p:nvPr/>
        </p:nvSpPr>
        <p:spPr>
          <a:xfrm>
            <a:off x="684738" y="5573956"/>
            <a:ext cx="351701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rgbClr val="000000"/>
                </a:solidFill>
                <a:latin typeface="Arial"/>
                <a:cs typeface="Arial"/>
              </a:rPr>
              <a:t>Karpie</a:t>
            </a:r>
            <a:r>
              <a:rPr lang="en-US" sz="1200" kern="1200" dirty="0">
                <a:solidFill>
                  <a:srgbClr val="000000"/>
                </a:solidFill>
                <a:latin typeface="Arial"/>
                <a:cs typeface="Arial"/>
              </a:rPr>
              <a:t> et al., Gluon helicity from global analysis of experimental data and lattice QCD </a:t>
            </a:r>
            <a:r>
              <a:rPr lang="en-US" sz="1200" kern="1200" dirty="0" err="1">
                <a:solidFill>
                  <a:srgbClr val="000000"/>
                </a:solidFill>
                <a:latin typeface="Arial"/>
                <a:cs typeface="Arial"/>
              </a:rPr>
              <a:t>Ioffe</a:t>
            </a:r>
            <a:r>
              <a:rPr lang="en-US" sz="1200" kern="1200" dirty="0">
                <a:solidFill>
                  <a:srgbClr val="000000"/>
                </a:solidFill>
                <a:latin typeface="Arial"/>
                <a:cs typeface="Arial"/>
              </a:rPr>
              <a:t> time distributions, Phys. Rev. D 109, 036031 (2024)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40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9EA5-1174-0C73-C9AA-6A2A9C21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was a good physics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E411-312D-37DB-9307-54723CBF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861560"/>
            <a:ext cx="8367534" cy="56916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30 weeks of Physics (9/5/23 – 5/19/24)​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 weeks more than planned to complete high-priority experiments​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Reliability at 76% (vs. planned 77%)​</a:t>
            </a:r>
          </a:p>
          <a:p>
            <a:pPr>
              <a:lnSpc>
                <a:spcPct val="120000"/>
              </a:lnSpc>
            </a:pPr>
            <a:r>
              <a:rPr lang="en-US" dirty="0"/>
              <a:t>259 ’PAC’ days run: 5 Experiments Completed and 8 Experiments Partially Completed ​</a:t>
            </a:r>
            <a:br>
              <a:rPr lang="en-US" dirty="0"/>
            </a:br>
            <a:r>
              <a:rPr lang="en-US" dirty="0"/>
              <a:t>(in Halls A, B, and C, with D installing new </a:t>
            </a:r>
            <a:r>
              <a:rPr lang="en-US" dirty="0" err="1"/>
              <a:t>GlueX</a:t>
            </a:r>
            <a:r>
              <a:rPr lang="en-US" dirty="0"/>
              <a:t> detector capability)​</a:t>
            </a:r>
          </a:p>
          <a:p>
            <a:pPr>
              <a:lnSpc>
                <a:spcPct val="120000"/>
              </a:lnSpc>
            </a:pPr>
            <a:r>
              <a:rPr lang="en-US" dirty="0"/>
              <a:t>98 journal publications; 27 PhD thesis produced; 185 invited talks​</a:t>
            </a:r>
          </a:p>
          <a:p>
            <a:pPr>
              <a:lnSpc>
                <a:spcPct val="120000"/>
              </a:lnSpc>
            </a:pPr>
            <a:r>
              <a:rPr lang="en-US" dirty="0"/>
              <a:t>Workforce of the future: 66 undergrad 177 grad, and 55 post-docs in residence at the laboratory in FY24​</a:t>
            </a:r>
          </a:p>
          <a:p>
            <a:pPr>
              <a:lnSpc>
                <a:spcPct val="120000"/>
              </a:lnSpc>
            </a:pPr>
            <a:r>
              <a:rPr lang="en-US" dirty="0"/>
              <a:t>R&amp;D effort resulted in 3 patents; 10 invention disclosures during FY24​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$437K from the Office of State and Community Energy Programs​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$285k from Technology Commercialization Fund 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Projects in collaboration with Sandia and PNNL</a:t>
            </a:r>
          </a:p>
          <a:p>
            <a:pPr>
              <a:lnSpc>
                <a:spcPct val="120000"/>
              </a:lnSpc>
            </a:pPr>
            <a:r>
              <a:rPr lang="en-US" dirty="0"/>
              <a:t>Numerous new R&amp;D funding from: NP, HEP/ARDAP, ASCR with new research in accelerator applications, superconducting electronics, AI/ML​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AC53E9-1E9B-FA9D-6175-793C37E8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9610"/>
            <a:ext cx="2362200" cy="27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DA529C0B-15F6-1B83-BFCB-6A0ED118B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3" y="3969342"/>
            <a:ext cx="3492589" cy="2370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7180C-0886-8A4B-20FE-A26006C3AABA}"/>
              </a:ext>
            </a:extLst>
          </p:cNvPr>
          <p:cNvSpPr txBox="1"/>
          <p:nvPr/>
        </p:nvSpPr>
        <p:spPr>
          <a:xfrm>
            <a:off x="1226047" y="5956712"/>
            <a:ext cx="14927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95000"/>
                  </a:schemeClr>
                </a:solidFill>
              </a:rPr>
              <a:t>HUGS, 2024</a:t>
            </a:r>
          </a:p>
        </p:txBody>
      </p:sp>
    </p:spTree>
    <p:extLst>
      <p:ext uri="{BB962C8B-B14F-4D97-AF65-F5344CB8AC3E}">
        <p14:creationId xmlns:p14="http://schemas.microsoft.com/office/powerpoint/2010/main" val="99658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130A-C497-2690-7309-D71D5C73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Detectors and accelerators make our quest possible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47589-591E-A567-C50E-EBA57A080C69}"/>
              </a:ext>
            </a:extLst>
          </p:cNvPr>
          <p:cNvSpPr txBox="1"/>
          <p:nvPr/>
        </p:nvSpPr>
        <p:spPr>
          <a:xfrm>
            <a:off x="1316183" y="5595145"/>
            <a:ext cx="6131925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Capability enables research in chemistry, materials, medical research, isotope production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9DFAE0-6948-14A7-7E02-53F378D9B044}"/>
              </a:ext>
            </a:extLst>
          </p:cNvPr>
          <p:cNvGrpSpPr/>
          <p:nvPr/>
        </p:nvGrpSpPr>
        <p:grpSpPr>
          <a:xfrm>
            <a:off x="533400" y="1805955"/>
            <a:ext cx="9104540" cy="1685176"/>
            <a:chOff x="1981200" y="1812039"/>
            <a:chExt cx="9104540" cy="1685176"/>
          </a:xfrm>
        </p:grpSpPr>
        <p:pic>
          <p:nvPicPr>
            <p:cNvPr id="1026" name="Picture 2" descr="Making an Impact | Jefferson Lab">
              <a:extLst>
                <a:ext uri="{FF2B5EF4-FFF2-40B4-BE49-F238E27FC236}">
                  <a16:creationId xmlns:a16="http://schemas.microsoft.com/office/drawing/2014/main" id="{CF7AD9F3-32FA-AFDD-CB5A-A62B53056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842597"/>
              <a:ext cx="5009650" cy="140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lasma ball">
              <a:extLst>
                <a:ext uri="{FF2B5EF4-FFF2-40B4-BE49-F238E27FC236}">
                  <a16:creationId xmlns:a16="http://schemas.microsoft.com/office/drawing/2014/main" id="{F1970081-0D7D-151F-45CF-6F8D67D6C2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20510" r="30000" b="27316"/>
            <a:stretch/>
          </p:blipFill>
          <p:spPr bwMode="auto">
            <a:xfrm>
              <a:off x="1981200" y="1974275"/>
              <a:ext cx="1043609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4ADF5CD-71F6-0B89-2892-91217DA10E45}"/>
                </a:ext>
              </a:extLst>
            </p:cNvPr>
            <p:cNvCxnSpPr>
              <a:stCxn id="1028" idx="3"/>
              <a:endCxn id="1026" idx="1"/>
            </p:cNvCxnSpPr>
            <p:nvPr/>
          </p:nvCxnSpPr>
          <p:spPr>
            <a:xfrm>
              <a:off x="3024809" y="2545775"/>
              <a:ext cx="40419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93AC15-298C-710F-4D20-719D2F356DA2}"/>
                </a:ext>
              </a:extLst>
            </p:cNvPr>
            <p:cNvCxnSpPr>
              <a:cxnSpLocks/>
              <a:stCxn id="1026" idx="3"/>
            </p:cNvCxnSpPr>
            <p:nvPr/>
          </p:nvCxnSpPr>
          <p:spPr>
            <a:xfrm>
              <a:off x="8438650" y="2545775"/>
              <a:ext cx="62915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5116AE1-1EB9-5847-7733-3C9EEA0AB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800" y="2102638"/>
              <a:ext cx="977282" cy="9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22319FC-FB68-F885-B15D-4FEDA8B746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1974275"/>
              <a:ext cx="762000" cy="38792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CEE72E-1FA5-5A5B-1C0B-0660A3FBC1C5}"/>
                </a:ext>
              </a:extLst>
            </p:cNvPr>
            <p:cNvCxnSpPr>
              <a:cxnSpLocks/>
            </p:cNvCxnSpPr>
            <p:nvPr/>
          </p:nvCxnSpPr>
          <p:spPr>
            <a:xfrm>
              <a:off x="9931313" y="2805123"/>
              <a:ext cx="736687" cy="3850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7524A8-7266-17D3-A12D-C6DCD90CB89D}"/>
                </a:ext>
              </a:extLst>
            </p:cNvPr>
            <p:cNvCxnSpPr>
              <a:cxnSpLocks/>
            </p:cNvCxnSpPr>
            <p:nvPr/>
          </p:nvCxnSpPr>
          <p:spPr>
            <a:xfrm>
              <a:off x="9938974" y="2648443"/>
              <a:ext cx="836197" cy="3512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CD9400-3791-A478-33DC-FB0582B722FD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0" y="2918355"/>
              <a:ext cx="685800" cy="4341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0E07A8-2345-506F-F769-9F365536ABD8}"/>
                </a:ext>
              </a:extLst>
            </p:cNvPr>
            <p:cNvSpPr txBox="1"/>
            <p:nvPr/>
          </p:nvSpPr>
          <p:spPr>
            <a:xfrm>
              <a:off x="10021385" y="1812039"/>
              <a:ext cx="31290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A913D8-30E2-21E2-6EBA-85BEF735ADFB}"/>
                </a:ext>
              </a:extLst>
            </p:cNvPr>
            <p:cNvSpPr txBox="1"/>
            <p:nvPr/>
          </p:nvSpPr>
          <p:spPr>
            <a:xfrm>
              <a:off x="10802880" y="3155583"/>
              <a:ext cx="28286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H</a:t>
              </a:r>
            </a:p>
          </p:txBody>
        </p:sp>
      </p:grpSp>
      <p:pic>
        <p:nvPicPr>
          <p:cNvPr id="1030" name="Picture 6" descr="Hall_B_install | The new CLAS12 detector is taking shape in … | Flickr">
            <a:extLst>
              <a:ext uri="{FF2B5EF4-FFF2-40B4-BE49-F238E27FC236}">
                <a16:creationId xmlns:a16="http://schemas.microsoft.com/office/drawing/2014/main" id="{AADDC652-C1B4-1A32-8E92-2C533F8E2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2410" r="30708" b="5920"/>
          <a:stretch/>
        </p:blipFill>
        <p:spPr bwMode="auto">
          <a:xfrm flipH="1">
            <a:off x="9950825" y="1550355"/>
            <a:ext cx="1739150" cy="20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8E82D85F-40AD-4254-1115-6BD294486A62}"/>
              </a:ext>
            </a:extLst>
          </p:cNvPr>
          <p:cNvSpPr/>
          <p:nvPr/>
        </p:nvSpPr>
        <p:spPr>
          <a:xfrm>
            <a:off x="4181225" y="343592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63BCDDD-E6B8-CB0A-055F-1580270A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101357"/>
            <a:ext cx="21336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LAC National Accelerator Laboratory | Department of Energy">
            <a:extLst>
              <a:ext uri="{FF2B5EF4-FFF2-40B4-BE49-F238E27FC236}">
                <a16:creationId xmlns:a16="http://schemas.microsoft.com/office/drawing/2014/main" id="{1A6D23E4-FCA6-2BAA-786E-05EB3A0D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31" y="4101357"/>
            <a:ext cx="2133601" cy="14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NL Wins $2 Billion Bid to Build New Ion Collider | TBR News Media">
            <a:extLst>
              <a:ext uri="{FF2B5EF4-FFF2-40B4-BE49-F238E27FC236}">
                <a16:creationId xmlns:a16="http://schemas.microsoft.com/office/drawing/2014/main" id="{B1D9A167-28D8-305B-CDD5-E7FC8919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82" y="4088869"/>
            <a:ext cx="1418844" cy="141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AE1B134-B5DC-8B21-9E0B-4A259DBD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06" y="4515286"/>
            <a:ext cx="3176797" cy="8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4CD71D6-14A0-63A3-3C3F-605AB5D369FF}"/>
              </a:ext>
            </a:extLst>
          </p:cNvPr>
          <p:cNvSpPr txBox="1"/>
          <p:nvPr/>
        </p:nvSpPr>
        <p:spPr>
          <a:xfrm>
            <a:off x="2495736" y="1364547"/>
            <a:ext cx="3980577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R&amp;D makes accelerators better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56E6A-4656-3731-B385-3DF1C0C2573E}"/>
              </a:ext>
            </a:extLst>
          </p:cNvPr>
          <p:cNvSpPr txBox="1"/>
          <p:nvPr/>
        </p:nvSpPr>
        <p:spPr>
          <a:xfrm>
            <a:off x="7238865" y="965725"/>
            <a:ext cx="2116215" cy="8402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Theorists guide experiments &amp; interpret results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4F5D990-A366-75BB-0EE0-EC8F1C81A612}"/>
              </a:ext>
            </a:extLst>
          </p:cNvPr>
          <p:cNvSpPr/>
          <p:nvPr/>
        </p:nvSpPr>
        <p:spPr>
          <a:xfrm>
            <a:off x="10441805" y="371179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4589A-02C2-887C-8651-D6FA12F137BA}"/>
              </a:ext>
            </a:extLst>
          </p:cNvPr>
          <p:cNvSpPr txBox="1"/>
          <p:nvPr/>
        </p:nvSpPr>
        <p:spPr>
          <a:xfrm>
            <a:off x="9144000" y="5487481"/>
            <a:ext cx="2886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buSzPct val="25000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US-based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MicroPattern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Gaseous Detector Facility - A proposed User Resource</a:t>
            </a:r>
          </a:p>
        </p:txBody>
      </p:sp>
    </p:spTree>
    <p:extLst>
      <p:ext uri="{BB962C8B-B14F-4D97-AF65-F5344CB8AC3E}">
        <p14:creationId xmlns:p14="http://schemas.microsoft.com/office/powerpoint/2010/main" val="2550244600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D2349-8184-49BB-A0BD-7E401EF228B3}">
  <ds:schemaRefs>
    <ds:schemaRef ds:uri="http://purl.org/dc/elements/1.1/"/>
    <ds:schemaRef ds:uri="http://www.w3.org/XML/1998/namespace"/>
    <ds:schemaRef ds:uri="http://schemas.microsoft.com/office/2006/metadata/properties"/>
    <ds:schemaRef ds:uri="7a88a02c-e9d6-4b6c-b48a-bde4fb266a1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fcb42d0-0ca3-42df-9bbd-c42f9305e41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3869</TotalTime>
  <Words>1418</Words>
  <Application>Microsoft Macintosh PowerPoint</Application>
  <PresentationFormat>Widescreen</PresentationFormat>
  <Paragraphs>150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Comic Sans MS</vt:lpstr>
      <vt:lpstr>Roboto</vt:lpstr>
      <vt:lpstr>Wingdings</vt:lpstr>
      <vt:lpstr>Wingdings 2</vt:lpstr>
      <vt:lpstr>2_Presentations (Wide Screen)</vt:lpstr>
      <vt:lpstr>Presentations (Wide Screen)</vt:lpstr>
      <vt:lpstr>Jefferson Laboratory Science Programs</vt:lpstr>
      <vt:lpstr>Outline…</vt:lpstr>
      <vt:lpstr>Nuclear Physics across the Universe</vt:lpstr>
      <vt:lpstr>QCD Describes Quark Gluon Interactions</vt:lpstr>
      <vt:lpstr>The Strong Force Science Questions</vt:lpstr>
      <vt:lpstr>Jefferson Lab and the EIC</vt:lpstr>
      <vt:lpstr>Highlights from Strong force exploration</vt:lpstr>
      <vt:lpstr>FY24 was a good physics year</vt:lpstr>
      <vt:lpstr>Advanced Detectors and accelerators make our quest possible</vt:lpstr>
      <vt:lpstr>The data strategy extends from a new facility through R&amp;D and application: High Performance Data Facility</vt:lpstr>
      <vt:lpstr>Moller: Testing the Standard Model to 27 TeV</vt:lpstr>
      <vt:lpstr>SoLID Fully Enables CEBAF 12 GeV at the Intensity Frontier</vt:lpstr>
      <vt:lpstr>Working Through FY25 uncertainties</vt:lpstr>
      <vt:lpstr>TENTATIVE Long-Term Schedule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91</cp:revision>
  <dcterms:created xsi:type="dcterms:W3CDTF">2022-09-08T14:58:30Z</dcterms:created>
  <dcterms:modified xsi:type="dcterms:W3CDTF">2024-11-12T14:06:53Z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