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68" r:id="rId2"/>
    <p:sldId id="281" r:id="rId3"/>
    <p:sldId id="282" r:id="rId4"/>
    <p:sldId id="283" r:id="rId5"/>
    <p:sldId id="295" r:id="rId6"/>
    <p:sldId id="296" r:id="rId7"/>
    <p:sldId id="257" r:id="rId8"/>
    <p:sldId id="263" r:id="rId9"/>
    <p:sldId id="264" r:id="rId10"/>
    <p:sldId id="301" r:id="rId11"/>
    <p:sldId id="287" r:id="rId12"/>
    <p:sldId id="285" r:id="rId13"/>
    <p:sldId id="297" r:id="rId14"/>
    <p:sldId id="278" r:id="rId15"/>
    <p:sldId id="298" r:id="rId16"/>
    <p:sldId id="289" r:id="rId17"/>
    <p:sldId id="284" r:id="rId18"/>
    <p:sldId id="293" r:id="rId19"/>
    <p:sldId id="288" r:id="rId20"/>
    <p:sldId id="286" r:id="rId21"/>
    <p:sldId id="279" r:id="rId22"/>
    <p:sldId id="290" r:id="rId23"/>
    <p:sldId id="291" r:id="rId24"/>
    <p:sldId id="292" r:id="rId25"/>
    <p:sldId id="294" r:id="rId26"/>
    <p:sldId id="299" r:id="rId27"/>
    <p:sldId id="30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7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89" autoAdjust="0"/>
  </p:normalViewPr>
  <p:slideViewPr>
    <p:cSldViewPr snapToGrid="0">
      <p:cViewPr varScale="1">
        <p:scale>
          <a:sx n="107" d="100"/>
          <a:sy n="107" d="100"/>
        </p:scale>
        <p:origin x="-165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C36444-2CCF-4E9D-B75A-12B95597A4F9}" type="datetimeFigureOut">
              <a:rPr lang="en-US" smtClean="0"/>
              <a:pPr/>
              <a:t>3/9/2015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B8A5A8-01E8-4972-ADD4-B863337ECD3B}" type="slidenum">
              <a:rPr lang="en-US" smtClean="0"/>
              <a:pPr/>
              <a:t>‹#›</a:t>
            </a:fld>
            <a:endParaRPr lang="en-US" dirty="0"/>
          </a:p>
        </p:txBody>
      </p:sp>
    </p:spTree>
    <p:extLst>
      <p:ext uri="{BB962C8B-B14F-4D97-AF65-F5344CB8AC3E}">
        <p14:creationId xmlns:p14="http://schemas.microsoft.com/office/powerpoint/2010/main" val="1399830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155BF1A-1725-4AC3-9FD4-86ED920FFEC4}" type="datetimeFigureOut">
              <a:rPr lang="en-US" smtClean="0"/>
              <a:pPr/>
              <a:t>3/9/2015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7909E6C-E37B-474D-839E-646381E4F8B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55BF1A-1725-4AC3-9FD4-86ED920FFEC4}" type="datetimeFigureOut">
              <a:rPr lang="en-US" smtClean="0"/>
              <a:pPr/>
              <a:t>3/9/2015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7909E6C-E37B-474D-839E-646381E4F8B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55BF1A-1725-4AC3-9FD4-86ED920FFEC4}" type="datetimeFigureOut">
              <a:rPr lang="en-US" smtClean="0"/>
              <a:pPr/>
              <a:t>3/9/2015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7909E6C-E37B-474D-839E-646381E4F8B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55BF1A-1725-4AC3-9FD4-86ED920FFEC4}" type="datetimeFigureOut">
              <a:rPr lang="en-US" smtClean="0"/>
              <a:pPr/>
              <a:t>3/9/2015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7909E6C-E37B-474D-839E-646381E4F8B1}"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155BF1A-1725-4AC3-9FD4-86ED920FFEC4}" type="datetimeFigureOut">
              <a:rPr lang="en-US" smtClean="0"/>
              <a:pPr/>
              <a:t>3/9/2015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7909E6C-E37B-474D-839E-646381E4F8B1}"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55BF1A-1725-4AC3-9FD4-86ED920FFEC4}" type="datetimeFigureOut">
              <a:rPr lang="en-US" smtClean="0"/>
              <a:pPr/>
              <a:t>3/9/2015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7909E6C-E37B-474D-839E-646381E4F8B1}"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155BF1A-1725-4AC3-9FD4-86ED920FFEC4}" type="datetimeFigureOut">
              <a:rPr lang="en-US" smtClean="0"/>
              <a:pPr/>
              <a:t>3/9/2015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77909E6C-E37B-474D-839E-646381E4F8B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155BF1A-1725-4AC3-9FD4-86ED920FFEC4}" type="datetimeFigureOut">
              <a:rPr lang="en-US" smtClean="0"/>
              <a:pPr/>
              <a:t>3/9/2015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77909E6C-E37B-474D-839E-646381E4F8B1}"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155BF1A-1725-4AC3-9FD4-86ED920FFEC4}" type="datetimeFigureOut">
              <a:rPr lang="en-US" smtClean="0"/>
              <a:pPr/>
              <a:t>3/9/2015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77909E6C-E37B-474D-839E-646381E4F8B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155BF1A-1725-4AC3-9FD4-86ED920FFEC4}" type="datetimeFigureOut">
              <a:rPr lang="en-US" smtClean="0"/>
              <a:pPr/>
              <a:t>3/9/2015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7909E6C-E37B-474D-839E-646381E4F8B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155BF1A-1725-4AC3-9FD4-86ED920FFEC4}" type="datetimeFigureOut">
              <a:rPr lang="en-US" smtClean="0"/>
              <a:pPr/>
              <a:t>3/9/2015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7909E6C-E37B-474D-839E-646381E4F8B1}"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155BF1A-1725-4AC3-9FD4-86ED920FFEC4}" type="datetimeFigureOut">
              <a:rPr lang="en-US" smtClean="0"/>
              <a:pPr/>
              <a:t>3/9/2015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7909E6C-E37B-474D-839E-646381E4F8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hyperlink" Target="http://arxiv.org/abs/1310.0871" TargetMode="Externa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7.xml"/><Relationship Id="rId7" Type="http://schemas.openxmlformats.org/officeDocument/2006/relationships/image" Target="../media/image27.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0.xml"/><Relationship Id="rId7" Type="http://schemas.openxmlformats.org/officeDocument/2006/relationships/image" Target="../media/image30.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9.png"/><Relationship Id="rId5" Type="http://schemas.openxmlformats.org/officeDocument/2006/relationships/slideLayout" Target="../slideLayouts/slideLayout7.xml"/><Relationship Id="rId4" Type="http://schemas.openxmlformats.org/officeDocument/2006/relationships/tags" Target="../tags/tag21.xml"/><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35.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40.png"/><Relationship Id="rId3" Type="http://schemas.openxmlformats.org/officeDocument/2006/relationships/tags" Target="../tags/tag27.xml"/><Relationship Id="rId7" Type="http://schemas.openxmlformats.org/officeDocument/2006/relationships/slideLayout" Target="../slideLayouts/slideLayout7.xml"/><Relationship Id="rId12" Type="http://schemas.openxmlformats.org/officeDocument/2006/relationships/image" Target="../media/image39.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38.png"/><Relationship Id="rId5" Type="http://schemas.openxmlformats.org/officeDocument/2006/relationships/tags" Target="../tags/tag29.xml"/><Relationship Id="rId10" Type="http://schemas.openxmlformats.org/officeDocument/2006/relationships/image" Target="../media/image37.png"/><Relationship Id="rId4" Type="http://schemas.openxmlformats.org/officeDocument/2006/relationships/tags" Target="../tags/tag28.xml"/><Relationship Id="rId9" Type="http://schemas.openxmlformats.org/officeDocument/2006/relationships/image" Target="../media/image36.png"/><Relationship Id="rId1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45.png"/><Relationship Id="rId4" Type="http://schemas.openxmlformats.org/officeDocument/2006/relationships/image" Target="../media/image44.wmf"/></Relationships>
</file>

<file path=ppt/slides/_rels/slide18.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1.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50.png"/><Relationship Id="rId5" Type="http://schemas.openxmlformats.org/officeDocument/2006/relationships/image" Target="../media/image49.wmf"/><Relationship Id="rId4" Type="http://schemas.openxmlformats.org/officeDocument/2006/relationships/image" Target="../media/image48.wmf"/></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36.xml"/><Relationship Id="rId7" Type="http://schemas.openxmlformats.org/officeDocument/2006/relationships/image" Target="../media/image52.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7.xml"/><Relationship Id="rId11" Type="http://schemas.openxmlformats.org/officeDocument/2006/relationships/image" Target="../media/image56.png"/><Relationship Id="rId5" Type="http://schemas.openxmlformats.org/officeDocument/2006/relationships/tags" Target="../tags/tag38.xml"/><Relationship Id="rId10" Type="http://schemas.openxmlformats.org/officeDocument/2006/relationships/image" Target="../media/image55.png"/><Relationship Id="rId4" Type="http://schemas.openxmlformats.org/officeDocument/2006/relationships/tags" Target="../tags/tag37.xml"/><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2.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1.xml"/><Relationship Id="rId7" Type="http://schemas.openxmlformats.org/officeDocument/2006/relationships/image" Target="../media/image19.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2898" y="624254"/>
            <a:ext cx="8370277" cy="1485900"/>
          </a:xfrm>
          <a:prstGeom prst="rect">
            <a:avLst/>
          </a:prstGeom>
        </p:spPr>
        <p:txBody>
          <a:bodyPr>
            <a:normAutofit fontScale="975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solidFill>
                  <a:srgbClr val="002060"/>
                </a:solidFill>
              </a:rPr>
              <a:t>Covariant Formulation of the Deuteron</a:t>
            </a:r>
            <a:endParaRPr lang="en-US" dirty="0">
              <a:solidFill>
                <a:srgbClr val="002060"/>
              </a:solidFill>
            </a:endParaRPr>
          </a:p>
        </p:txBody>
      </p:sp>
      <p:sp>
        <p:nvSpPr>
          <p:cNvPr id="3" name="Subtitle 2"/>
          <p:cNvSpPr txBox="1">
            <a:spLocks/>
          </p:cNvSpPr>
          <p:nvPr/>
        </p:nvSpPr>
        <p:spPr>
          <a:xfrm>
            <a:off x="1892224" y="2466975"/>
            <a:ext cx="5271626" cy="3235570"/>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2800" dirty="0" smtClean="0">
                <a:solidFill>
                  <a:srgbClr val="002060"/>
                </a:solidFill>
              </a:rPr>
              <a:t>J. W. Van Orden</a:t>
            </a:r>
          </a:p>
          <a:p>
            <a:pPr marL="109728" indent="0" algn="ctr">
              <a:buNone/>
            </a:pPr>
            <a:r>
              <a:rPr lang="en-US" sz="2400" dirty="0" smtClean="0">
                <a:solidFill>
                  <a:srgbClr val="002060"/>
                </a:solidFill>
              </a:rPr>
              <a:t>ODU/Jlab</a:t>
            </a:r>
          </a:p>
          <a:p>
            <a:pPr marL="109728" indent="0" algn="ctr">
              <a:buNone/>
            </a:pPr>
            <a:endParaRPr lang="en-US" sz="1800" dirty="0" smtClean="0">
              <a:solidFill>
                <a:srgbClr val="002060"/>
              </a:solidFill>
            </a:endParaRPr>
          </a:p>
          <a:p>
            <a:pPr marL="109728" indent="0">
              <a:buNone/>
            </a:pPr>
            <a:r>
              <a:rPr lang="en-US" sz="1600" dirty="0" smtClean="0">
                <a:solidFill>
                  <a:srgbClr val="FF0000"/>
                </a:solidFill>
              </a:rPr>
              <a:t>Collaborators:</a:t>
            </a:r>
          </a:p>
          <a:p>
            <a:pPr marL="1544638" indent="0">
              <a:buNone/>
            </a:pPr>
            <a:r>
              <a:rPr lang="en-US" sz="1700" dirty="0" smtClean="0">
                <a:solidFill>
                  <a:srgbClr val="FF0000"/>
                </a:solidFill>
              </a:rPr>
              <a:t>W. P. Ford</a:t>
            </a:r>
          </a:p>
          <a:p>
            <a:pPr marL="1544638" indent="0">
              <a:buNone/>
            </a:pPr>
            <a:r>
              <a:rPr lang="en-US" sz="1700" dirty="0" smtClean="0">
                <a:solidFill>
                  <a:srgbClr val="FF0000"/>
                </a:solidFill>
              </a:rPr>
              <a:t>University of Southern Mississippi</a:t>
            </a:r>
          </a:p>
          <a:p>
            <a:pPr marL="1544638" indent="0">
              <a:buNone/>
            </a:pPr>
            <a:endParaRPr lang="en-US" sz="1700" dirty="0" smtClean="0">
              <a:solidFill>
                <a:srgbClr val="FF0000"/>
              </a:solidFill>
            </a:endParaRPr>
          </a:p>
          <a:p>
            <a:pPr marL="1544638" indent="0">
              <a:buNone/>
            </a:pPr>
            <a:r>
              <a:rPr lang="en-US" sz="1700" dirty="0" smtClean="0">
                <a:solidFill>
                  <a:srgbClr val="FF0000"/>
                </a:solidFill>
              </a:rPr>
              <a:t>S. Jeschennek</a:t>
            </a:r>
          </a:p>
          <a:p>
            <a:pPr marL="1544638" indent="0">
              <a:buNone/>
            </a:pPr>
            <a:r>
              <a:rPr lang="en-US" sz="1700" dirty="0" smtClean="0">
                <a:solidFill>
                  <a:srgbClr val="FF0000"/>
                </a:solidFill>
              </a:rPr>
              <a:t>OSU-Lima</a:t>
            </a:r>
            <a:endParaRPr lang="en-US" sz="1700"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7159" y="5514761"/>
            <a:ext cx="2189988" cy="10156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157" y="5799260"/>
            <a:ext cx="2048256" cy="640080"/>
          </a:xfrm>
          <a:prstGeom prst="rect">
            <a:avLst/>
          </a:prstGeom>
        </p:spPr>
      </p:pic>
      <p:sp>
        <p:nvSpPr>
          <p:cNvPr id="7" name="Footer Placeholder 6"/>
          <p:cNvSpPr>
            <a:spLocks noGrp="1"/>
          </p:cNvSpPr>
          <p:nvPr>
            <p:ph type="ftr" sz="quarter" idx="11"/>
          </p:nvPr>
        </p:nvSpPr>
        <p:spPr>
          <a:xfrm>
            <a:off x="4564710" y="6388662"/>
            <a:ext cx="4210013" cy="365125"/>
          </a:xfrm>
        </p:spPr>
        <p:txBody>
          <a:bodyPr/>
          <a:lstStyle/>
          <a:p>
            <a:r>
              <a:rPr lang="en-US" dirty="0" smtClean="0"/>
              <a:t>Spectator Tagging Workshop, 3/3/2015</a:t>
            </a:r>
            <a:endParaRPr lang="en-US" dirty="0"/>
          </a:p>
        </p:txBody>
      </p:sp>
    </p:spTree>
    <p:extLst>
      <p:ext uri="{BB962C8B-B14F-4D97-AF65-F5344CB8AC3E}">
        <p14:creationId xmlns:p14="http://schemas.microsoft.com/office/powerpoint/2010/main" val="322817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954" y="281354"/>
            <a:ext cx="8141677" cy="2893100"/>
          </a:xfrm>
          <a:prstGeom prst="rect">
            <a:avLst/>
          </a:prstGeom>
          <a:noFill/>
        </p:spPr>
        <p:txBody>
          <a:bodyPr wrap="square" rtlCol="0">
            <a:spAutoFit/>
          </a:bodyPr>
          <a:lstStyle/>
          <a:p>
            <a:r>
              <a:rPr lang="en-US" sz="2400" dirty="0" smtClean="0"/>
              <a:t>We use two approaches:</a:t>
            </a:r>
          </a:p>
          <a:p>
            <a:endParaRPr lang="en-US" dirty="0"/>
          </a:p>
          <a:p>
            <a:pPr marL="457200" indent="-457200">
              <a:buFont typeface="+mj-lt"/>
              <a:buAutoNum type="arabicPeriod"/>
            </a:pPr>
            <a:r>
              <a:rPr lang="en-US" sz="2000" dirty="0" smtClean="0"/>
              <a:t>The invariant functions           are constucted from the SAID helicity amplitudes. </a:t>
            </a:r>
            <a:r>
              <a:rPr lang="en-US" sz="2000" i="1" dirty="0"/>
              <a:t>n</a:t>
            </a:r>
            <a:r>
              <a:rPr lang="en-US" sz="2000" i="1" dirty="0" smtClean="0"/>
              <a:t>p</a:t>
            </a:r>
            <a:r>
              <a:rPr lang="en-US" sz="2000" dirty="0" smtClean="0"/>
              <a:t> amplitudes are available for </a:t>
            </a:r>
            <a:r>
              <a:rPr lang="en-US" sz="2000" i="1" dirty="0" smtClean="0"/>
              <a:t>s</a:t>
            </a:r>
            <a:r>
              <a:rPr lang="en-US" sz="2000" dirty="0" smtClean="0"/>
              <a:t>&lt;5.98 GeV</a:t>
            </a:r>
            <a:r>
              <a:rPr lang="en-US" sz="2000" baseline="30000" dirty="0" smtClean="0"/>
              <a:t>2</a:t>
            </a:r>
          </a:p>
          <a:p>
            <a:pPr marL="457200" indent="-457200">
              <a:buFont typeface="+mj-lt"/>
              <a:buAutoNum type="arabicPeriod"/>
            </a:pPr>
            <a:endParaRPr lang="en-US" sz="2000" dirty="0"/>
          </a:p>
          <a:p>
            <a:pPr marL="457200" indent="-457200">
              <a:buFont typeface="+mj-lt"/>
              <a:buAutoNum type="arabicPeriod"/>
            </a:pPr>
            <a:r>
              <a:rPr lang="en-US" sz="2000" dirty="0" smtClean="0"/>
              <a:t>We have recently performed a fit of the           available </a:t>
            </a:r>
            <a:r>
              <a:rPr lang="en-US" sz="2000" i="1" dirty="0" smtClean="0"/>
              <a:t>NN</a:t>
            </a:r>
            <a:r>
              <a:rPr lang="en-US" sz="2000" dirty="0" smtClean="0"/>
              <a:t> data from </a:t>
            </a:r>
            <a:r>
              <a:rPr lang="en-US" sz="2000" i="1" dirty="0" smtClean="0"/>
              <a:t>s</a:t>
            </a:r>
            <a:r>
              <a:rPr lang="en-US" sz="2000" dirty="0" smtClean="0"/>
              <a:t>=5.4 GeV</a:t>
            </a:r>
            <a:r>
              <a:rPr lang="en-US" sz="2000" baseline="30000" dirty="0" smtClean="0"/>
              <a:t>2</a:t>
            </a:r>
            <a:r>
              <a:rPr lang="en-US" sz="2000" dirty="0" smtClean="0"/>
              <a:t> to </a:t>
            </a:r>
            <a:r>
              <a:rPr lang="en-US" sz="2000" i="1" dirty="0" smtClean="0"/>
              <a:t>s</a:t>
            </a:r>
            <a:r>
              <a:rPr lang="en-US" sz="2000" dirty="0" smtClean="0"/>
              <a:t>=4000 GeV</a:t>
            </a:r>
            <a:r>
              <a:rPr lang="en-US" sz="2000" baseline="30000" dirty="0" smtClean="0"/>
              <a:t>2</a:t>
            </a:r>
            <a:r>
              <a:rPr lang="en-US" sz="2000" dirty="0" smtClean="0"/>
              <a:t> based on a Regge model.* </a:t>
            </a:r>
            <a:endParaRPr lang="en-US" sz="2000" dirty="0"/>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964355" y="987174"/>
            <a:ext cx="758190" cy="255270"/>
          </a:xfrm>
          <a:prstGeom prst="rect">
            <a:avLst/>
          </a:prstGeom>
        </p:spPr>
      </p:pic>
      <p:sp>
        <p:nvSpPr>
          <p:cNvPr id="6" name="TextBox 5"/>
          <p:cNvSpPr txBox="1"/>
          <p:nvPr/>
        </p:nvSpPr>
        <p:spPr>
          <a:xfrm>
            <a:off x="606669" y="3288323"/>
            <a:ext cx="7798777" cy="707886"/>
          </a:xfrm>
          <a:prstGeom prst="rect">
            <a:avLst/>
          </a:prstGeom>
          <a:noFill/>
        </p:spPr>
        <p:txBody>
          <a:bodyPr wrap="square" rtlCol="0">
            <a:spAutoFit/>
          </a:bodyPr>
          <a:lstStyle/>
          <a:p>
            <a:r>
              <a:rPr lang="en-US" sz="2000" dirty="0" smtClean="0"/>
              <a:t>In the calculations shown here, only on-shell contributions from the </a:t>
            </a:r>
            <a:r>
              <a:rPr lang="en-US" sz="2000" i="1" dirty="0" smtClean="0"/>
              <a:t>np</a:t>
            </a:r>
            <a:r>
              <a:rPr lang="en-US" sz="2000" dirty="0" smtClean="0"/>
              <a:t> amplitudes are used. </a:t>
            </a:r>
            <a:endParaRPr lang="en-US" sz="2000" dirty="0"/>
          </a:p>
        </p:txBody>
      </p:sp>
      <p:sp>
        <p:nvSpPr>
          <p:cNvPr id="7" name="TextBox 6"/>
          <p:cNvSpPr txBox="1"/>
          <p:nvPr/>
        </p:nvSpPr>
        <p:spPr>
          <a:xfrm>
            <a:off x="3815862" y="5969977"/>
            <a:ext cx="4835769" cy="400110"/>
          </a:xfrm>
          <a:prstGeom prst="rect">
            <a:avLst/>
          </a:prstGeom>
          <a:noFill/>
        </p:spPr>
        <p:txBody>
          <a:bodyPr wrap="square" rtlCol="0">
            <a:spAutoFit/>
          </a:bodyPr>
          <a:lstStyle/>
          <a:p>
            <a:r>
              <a:rPr lang="en-US" sz="1000" dirty="0" smtClean="0"/>
              <a:t>* W. P. Ford and J. W. Van Orden, Phys. Rev. C 87, 014004 (2013).</a:t>
            </a:r>
          </a:p>
          <a:p>
            <a:r>
              <a:rPr lang="en-US" sz="1000" dirty="0" smtClean="0"/>
              <a:t>   W. P. Ford, Ph.D. Dissertation, </a:t>
            </a:r>
            <a:r>
              <a:rPr lang="en-US" sz="1000" u="sng" dirty="0">
                <a:solidFill>
                  <a:srgbClr val="0047D6"/>
                </a:solidFill>
                <a:hlinkClick r:id="rId5"/>
              </a:rPr>
              <a:t>http://</a:t>
            </a:r>
            <a:r>
              <a:rPr lang="en-US" sz="1000" u="sng" dirty="0" smtClean="0">
                <a:solidFill>
                  <a:srgbClr val="0047D6"/>
                </a:solidFill>
                <a:hlinkClick r:id="rId5"/>
              </a:rPr>
              <a:t>arxiv.org/abs/1310.0871</a:t>
            </a:r>
            <a:endParaRPr lang="en-US" sz="1000" dirty="0">
              <a:solidFill>
                <a:srgbClr val="0047D6"/>
              </a:solidFill>
            </a:endParaRPr>
          </a:p>
        </p:txBody>
      </p:sp>
      <p:pic>
        <p:nvPicPr>
          <p:cNvPr id="8" name="Picture 7"/>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5924990" y="2194944"/>
            <a:ext cx="758190" cy="255270"/>
          </a:xfrm>
          <a:prstGeom prst="rect">
            <a:avLst/>
          </a:prstGeom>
        </p:spPr>
      </p:pic>
    </p:spTree>
    <p:extLst>
      <p:ext uri="{BB962C8B-B14F-4D97-AF65-F5344CB8AC3E}">
        <p14:creationId xmlns:p14="http://schemas.microsoft.com/office/powerpoint/2010/main" val="364819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816" y="1570891"/>
            <a:ext cx="6242706" cy="4205173"/>
          </a:xfrm>
          <a:prstGeom prst="rect">
            <a:avLst/>
          </a:prstGeom>
        </p:spPr>
      </p:pic>
    </p:spTree>
    <p:extLst>
      <p:ext uri="{BB962C8B-B14F-4D97-AF65-F5344CB8AC3E}">
        <p14:creationId xmlns:p14="http://schemas.microsoft.com/office/powerpoint/2010/main" val="3121896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1282" t="5677" r="60684" b="-178"/>
          <a:stretch/>
        </p:blipFill>
        <p:spPr>
          <a:xfrm>
            <a:off x="203200" y="716529"/>
            <a:ext cx="1649047" cy="2711939"/>
          </a:xfrm>
          <a:prstGeom prst="rect">
            <a:avLst/>
          </a:prstGeom>
        </p:spPr>
      </p:pic>
      <p:pic>
        <p:nvPicPr>
          <p:cNvPr id="7" name="Pictur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931313" y="4058047"/>
            <a:ext cx="5815237" cy="318568"/>
          </a:xfrm>
          <a:prstGeom prst="rect">
            <a:avLst/>
          </a:prstGeom>
        </p:spPr>
      </p:pic>
      <p:pic>
        <p:nvPicPr>
          <p:cNvPr id="8" name="Picture 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896576" y="5711556"/>
            <a:ext cx="3689041" cy="533749"/>
          </a:xfrm>
          <a:prstGeom prst="rect">
            <a:avLst/>
          </a:prstGeom>
        </p:spPr>
      </p:pic>
      <p:pic>
        <p:nvPicPr>
          <p:cNvPr id="6" name="Picture 5"/>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110155" y="2237822"/>
            <a:ext cx="5619299" cy="339943"/>
          </a:xfrm>
          <a:prstGeom prst="rect">
            <a:avLst/>
          </a:prstGeom>
        </p:spPr>
      </p:pic>
      <p:sp>
        <p:nvSpPr>
          <p:cNvPr id="10" name="TextBox 9"/>
          <p:cNvSpPr txBox="1"/>
          <p:nvPr/>
        </p:nvSpPr>
        <p:spPr>
          <a:xfrm>
            <a:off x="969107" y="116365"/>
            <a:ext cx="7190154" cy="1200329"/>
          </a:xfrm>
          <a:prstGeom prst="rect">
            <a:avLst/>
          </a:prstGeom>
          <a:noFill/>
        </p:spPr>
        <p:txBody>
          <a:bodyPr wrap="square" rtlCol="0">
            <a:spAutoFit/>
          </a:bodyPr>
          <a:lstStyle/>
          <a:p>
            <a:pPr algn="ctr"/>
            <a:r>
              <a:rPr lang="en-US" sz="3600" dirty="0" smtClean="0">
                <a:solidFill>
                  <a:srgbClr val="002060"/>
                </a:solidFill>
              </a:rPr>
              <a:t>The Plane Wave Impulse Approximation (PWIA)</a:t>
            </a:r>
            <a:endParaRPr lang="en-US" sz="3600" dirty="0">
              <a:solidFill>
                <a:srgbClr val="002060"/>
              </a:solidFill>
            </a:endParaRPr>
          </a:p>
        </p:txBody>
      </p:sp>
      <p:sp>
        <p:nvSpPr>
          <p:cNvPr id="11" name="TextBox 10"/>
          <p:cNvSpPr txBox="1"/>
          <p:nvPr/>
        </p:nvSpPr>
        <p:spPr>
          <a:xfrm>
            <a:off x="2110155" y="1422400"/>
            <a:ext cx="6455507" cy="400110"/>
          </a:xfrm>
          <a:prstGeom prst="rect">
            <a:avLst/>
          </a:prstGeom>
          <a:noFill/>
        </p:spPr>
        <p:txBody>
          <a:bodyPr wrap="square" rtlCol="0">
            <a:spAutoFit/>
          </a:bodyPr>
          <a:lstStyle/>
          <a:p>
            <a:r>
              <a:rPr lang="en-US" sz="2000" dirty="0" smtClean="0"/>
              <a:t>Defining the half-off-shell “wave function” as</a:t>
            </a:r>
            <a:endParaRPr lang="en-US" sz="2000" dirty="0"/>
          </a:p>
        </p:txBody>
      </p:sp>
      <p:sp>
        <p:nvSpPr>
          <p:cNvPr id="12" name="TextBox 11"/>
          <p:cNvSpPr txBox="1"/>
          <p:nvPr/>
        </p:nvSpPr>
        <p:spPr>
          <a:xfrm>
            <a:off x="2172678" y="3037372"/>
            <a:ext cx="6142891" cy="400110"/>
          </a:xfrm>
          <a:prstGeom prst="rect">
            <a:avLst/>
          </a:prstGeom>
          <a:noFill/>
        </p:spPr>
        <p:txBody>
          <a:bodyPr wrap="square" rtlCol="0">
            <a:spAutoFit/>
          </a:bodyPr>
          <a:lstStyle/>
          <a:p>
            <a:r>
              <a:rPr lang="en-US" sz="2000" dirty="0"/>
              <a:t>t</a:t>
            </a:r>
            <a:r>
              <a:rPr lang="en-US" sz="2000" dirty="0" smtClean="0"/>
              <a:t>he PWIA matrix element is given as</a:t>
            </a:r>
            <a:endParaRPr lang="en-US" sz="2000" dirty="0"/>
          </a:p>
        </p:txBody>
      </p:sp>
      <p:sp>
        <p:nvSpPr>
          <p:cNvPr id="13" name="TextBox 12"/>
          <p:cNvSpPr txBox="1"/>
          <p:nvPr/>
        </p:nvSpPr>
        <p:spPr>
          <a:xfrm>
            <a:off x="895392" y="4984234"/>
            <a:ext cx="7843916" cy="400110"/>
          </a:xfrm>
          <a:prstGeom prst="rect">
            <a:avLst/>
          </a:prstGeom>
          <a:noFill/>
        </p:spPr>
        <p:txBody>
          <a:bodyPr wrap="square" rtlCol="0">
            <a:spAutoFit/>
          </a:bodyPr>
          <a:lstStyle/>
          <a:p>
            <a:r>
              <a:rPr lang="en-US" sz="2000" dirty="0"/>
              <a:t>w</a:t>
            </a:r>
            <a:r>
              <a:rPr lang="en-US" sz="2000" dirty="0" smtClean="0"/>
              <a:t>here the single nucleon current operator is taken to be</a:t>
            </a:r>
            <a:endParaRPr lang="en-US" sz="2000" dirty="0"/>
          </a:p>
        </p:txBody>
      </p:sp>
    </p:spTree>
    <p:extLst>
      <p:ext uri="{BB962C8B-B14F-4D97-AF65-F5344CB8AC3E}">
        <p14:creationId xmlns:p14="http://schemas.microsoft.com/office/powerpoint/2010/main" val="2368650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32439"/>
            <a:ext cx="7541846" cy="400110"/>
          </a:xfrm>
          <a:prstGeom prst="rect">
            <a:avLst/>
          </a:prstGeom>
          <a:noFill/>
        </p:spPr>
        <p:txBody>
          <a:bodyPr wrap="square" rtlCol="0">
            <a:spAutoFit/>
          </a:bodyPr>
          <a:lstStyle/>
          <a:p>
            <a:r>
              <a:rPr lang="en-US" sz="2000" dirty="0" smtClean="0"/>
              <a:t>The deuteron response tensor is then</a:t>
            </a:r>
            <a:endParaRPr lang="en-US" sz="2000" dirty="0"/>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67038" y="898478"/>
            <a:ext cx="7512939" cy="953262"/>
          </a:xfrm>
          <a:prstGeom prst="rect">
            <a:avLst/>
          </a:prstGeom>
        </p:spPr>
      </p:pic>
      <p:pic>
        <p:nvPicPr>
          <p:cNvPr id="10" name="Picture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03186" y="2536304"/>
            <a:ext cx="8293037" cy="557213"/>
          </a:xfrm>
          <a:prstGeom prst="rect">
            <a:avLst/>
          </a:prstGeom>
        </p:spPr>
      </p:pic>
      <p:pic>
        <p:nvPicPr>
          <p:cNvPr id="6" name="Picture 5"/>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29086" y="3606087"/>
            <a:ext cx="8361227" cy="2296034"/>
          </a:xfrm>
          <a:prstGeom prst="rect">
            <a:avLst/>
          </a:prstGeom>
        </p:spPr>
      </p:pic>
      <p:pic>
        <p:nvPicPr>
          <p:cNvPr id="7" name="Picture 6"/>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6143151" y="6063443"/>
            <a:ext cx="2036826" cy="556870"/>
          </a:xfrm>
          <a:prstGeom prst="rect">
            <a:avLst/>
          </a:prstGeom>
        </p:spPr>
      </p:pic>
      <p:sp>
        <p:nvSpPr>
          <p:cNvPr id="8" name="TextBox 7"/>
          <p:cNvSpPr txBox="1"/>
          <p:nvPr/>
        </p:nvSpPr>
        <p:spPr>
          <a:xfrm>
            <a:off x="914400" y="1993743"/>
            <a:ext cx="3055815" cy="400110"/>
          </a:xfrm>
          <a:prstGeom prst="rect">
            <a:avLst/>
          </a:prstGeom>
          <a:noFill/>
        </p:spPr>
        <p:txBody>
          <a:bodyPr wrap="square" rtlCol="0">
            <a:spAutoFit/>
          </a:bodyPr>
          <a:lstStyle/>
          <a:p>
            <a:r>
              <a:rPr lang="en-US" sz="2000" dirty="0" smtClean="0"/>
              <a:t>where</a:t>
            </a:r>
            <a:endParaRPr lang="en-US" sz="2000" dirty="0"/>
          </a:p>
        </p:txBody>
      </p:sp>
      <p:sp>
        <p:nvSpPr>
          <p:cNvPr id="11" name="TextBox 10"/>
          <p:cNvSpPr txBox="1"/>
          <p:nvPr/>
        </p:nvSpPr>
        <p:spPr>
          <a:xfrm>
            <a:off x="1039446" y="3149747"/>
            <a:ext cx="1922585" cy="400110"/>
          </a:xfrm>
          <a:prstGeom prst="rect">
            <a:avLst/>
          </a:prstGeom>
          <a:noFill/>
        </p:spPr>
        <p:txBody>
          <a:bodyPr wrap="square" rtlCol="0">
            <a:spAutoFit/>
          </a:bodyPr>
          <a:lstStyle/>
          <a:p>
            <a:r>
              <a:rPr lang="en-US" sz="2000" dirty="0" smtClean="0"/>
              <a:t>and</a:t>
            </a:r>
            <a:endParaRPr lang="en-US" sz="2000" dirty="0"/>
          </a:p>
        </p:txBody>
      </p:sp>
      <p:sp>
        <p:nvSpPr>
          <p:cNvPr id="12" name="TextBox 11"/>
          <p:cNvSpPr txBox="1"/>
          <p:nvPr/>
        </p:nvSpPr>
        <p:spPr>
          <a:xfrm>
            <a:off x="3731846" y="6150114"/>
            <a:ext cx="2121877" cy="400110"/>
          </a:xfrm>
          <a:prstGeom prst="rect">
            <a:avLst/>
          </a:prstGeom>
          <a:noFill/>
        </p:spPr>
        <p:txBody>
          <a:bodyPr wrap="square" rtlCol="0">
            <a:spAutoFit/>
          </a:bodyPr>
          <a:lstStyle/>
          <a:p>
            <a:r>
              <a:rPr lang="en-US" sz="2000" dirty="0" smtClean="0"/>
              <a:t>Normalization</a:t>
            </a:r>
            <a:endParaRPr lang="en-US" sz="2000" dirty="0"/>
          </a:p>
        </p:txBody>
      </p:sp>
    </p:spTree>
    <p:extLst>
      <p:ext uri="{BB962C8B-B14F-4D97-AF65-F5344CB8AC3E}">
        <p14:creationId xmlns:p14="http://schemas.microsoft.com/office/powerpoint/2010/main" val="862159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022818" y="1260802"/>
            <a:ext cx="7219005" cy="323080"/>
          </a:xfrm>
          <a:prstGeom prst="rect">
            <a:avLst/>
          </a:prstGeom>
        </p:spPr>
      </p:pic>
      <p:pic>
        <p:nvPicPr>
          <p:cNvPr id="4" name="Picture 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635619" y="2960875"/>
            <a:ext cx="3430574" cy="576822"/>
          </a:xfrm>
          <a:prstGeom prst="rect">
            <a:avLst/>
          </a:prstGeom>
        </p:spPr>
      </p:pic>
      <p:pic>
        <p:nvPicPr>
          <p:cNvPr id="5" name="Picture 4"/>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338461" y="5010153"/>
            <a:ext cx="5525891" cy="562624"/>
          </a:xfrm>
          <a:prstGeom prst="rect">
            <a:avLst/>
          </a:prstGeom>
        </p:spPr>
      </p:pic>
      <p:sp>
        <p:nvSpPr>
          <p:cNvPr id="7" name="TextBox 6"/>
          <p:cNvSpPr txBox="1"/>
          <p:nvPr/>
        </p:nvSpPr>
        <p:spPr>
          <a:xfrm>
            <a:off x="922215" y="343877"/>
            <a:ext cx="7596554" cy="400110"/>
          </a:xfrm>
          <a:prstGeom prst="rect">
            <a:avLst/>
          </a:prstGeom>
          <a:noFill/>
        </p:spPr>
        <p:txBody>
          <a:bodyPr wrap="square" rtlCol="0">
            <a:spAutoFit/>
          </a:bodyPr>
          <a:lstStyle/>
          <a:p>
            <a:r>
              <a:rPr lang="en-US" sz="2000" dirty="0" smtClean="0"/>
              <a:t>If the p-wave contributions are taken to be zero, then</a:t>
            </a:r>
            <a:endParaRPr lang="en-US" sz="2000" dirty="0"/>
          </a:p>
        </p:txBody>
      </p:sp>
      <p:sp>
        <p:nvSpPr>
          <p:cNvPr id="9" name="TextBox 8"/>
          <p:cNvSpPr txBox="1"/>
          <p:nvPr/>
        </p:nvSpPr>
        <p:spPr>
          <a:xfrm>
            <a:off x="922215" y="2100697"/>
            <a:ext cx="7596554" cy="400110"/>
          </a:xfrm>
          <a:prstGeom prst="rect">
            <a:avLst/>
          </a:prstGeom>
          <a:noFill/>
        </p:spPr>
        <p:txBody>
          <a:bodyPr wrap="square" rtlCol="0">
            <a:spAutoFit/>
          </a:bodyPr>
          <a:lstStyle/>
          <a:p>
            <a:r>
              <a:rPr lang="en-US" sz="2000" dirty="0" smtClean="0"/>
              <a:t>The momentum distribution operator simplifies to</a:t>
            </a:r>
            <a:endParaRPr lang="en-US" sz="2000" dirty="0"/>
          </a:p>
        </p:txBody>
      </p:sp>
      <p:sp>
        <p:nvSpPr>
          <p:cNvPr id="11" name="TextBox 10"/>
          <p:cNvSpPr txBox="1"/>
          <p:nvPr/>
        </p:nvSpPr>
        <p:spPr>
          <a:xfrm>
            <a:off x="922215" y="4090017"/>
            <a:ext cx="6025662" cy="400110"/>
          </a:xfrm>
          <a:prstGeom prst="rect">
            <a:avLst/>
          </a:prstGeom>
          <a:noFill/>
        </p:spPr>
        <p:txBody>
          <a:bodyPr wrap="square" rtlCol="0">
            <a:spAutoFit/>
          </a:bodyPr>
          <a:lstStyle/>
          <a:p>
            <a:r>
              <a:rPr lang="en-US" sz="2000" dirty="0" smtClean="0"/>
              <a:t>And the response tensor factors to give</a:t>
            </a:r>
            <a:endParaRPr lang="en-US" sz="2000" dirty="0"/>
          </a:p>
        </p:txBody>
      </p:sp>
    </p:spTree>
    <p:extLst>
      <p:ext uri="{BB962C8B-B14F-4D97-AF65-F5344CB8AC3E}">
        <p14:creationId xmlns:p14="http://schemas.microsoft.com/office/powerpoint/2010/main" val="2790563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21282" t="5677" r="60684" b="-178"/>
          <a:stretch/>
        </p:blipFill>
        <p:spPr>
          <a:xfrm>
            <a:off x="203200" y="716529"/>
            <a:ext cx="1649047" cy="2711939"/>
          </a:xfrm>
          <a:prstGeom prst="rect">
            <a:avLst/>
          </a:prstGeom>
        </p:spPr>
      </p:pic>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222267" y="1496735"/>
            <a:ext cx="5527895" cy="624076"/>
          </a:xfrm>
          <a:prstGeom prst="rect">
            <a:avLst/>
          </a:prstGeom>
        </p:spPr>
      </p:pic>
      <p:pic>
        <p:nvPicPr>
          <p:cNvPr id="4" name="Picture 3"/>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88407" y="4298959"/>
            <a:ext cx="8510721" cy="499095"/>
          </a:xfrm>
          <a:prstGeom prst="rect">
            <a:avLst/>
          </a:prstGeom>
        </p:spPr>
      </p:pic>
      <p:sp>
        <p:nvSpPr>
          <p:cNvPr id="5" name="TextBox 4"/>
          <p:cNvSpPr txBox="1"/>
          <p:nvPr/>
        </p:nvSpPr>
        <p:spPr>
          <a:xfrm>
            <a:off x="2063262" y="716529"/>
            <a:ext cx="6596184" cy="400110"/>
          </a:xfrm>
          <a:prstGeom prst="rect">
            <a:avLst/>
          </a:prstGeom>
          <a:noFill/>
        </p:spPr>
        <p:txBody>
          <a:bodyPr wrap="square" rtlCol="0">
            <a:spAutoFit/>
          </a:bodyPr>
          <a:lstStyle/>
          <a:p>
            <a:r>
              <a:rPr lang="en-US" sz="2000" dirty="0" smtClean="0"/>
              <a:t>Note that for the PWIA diagram</a:t>
            </a:r>
            <a:endParaRPr lang="en-US" sz="2000" dirty="0"/>
          </a:p>
        </p:txBody>
      </p:sp>
      <p:pic>
        <p:nvPicPr>
          <p:cNvPr id="6" name="Picture 5"/>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917233" y="635566"/>
            <a:ext cx="220980" cy="161925"/>
          </a:xfrm>
          <a:prstGeom prst="rect">
            <a:avLst/>
          </a:prstGeom>
        </p:spPr>
      </p:pic>
      <p:pic>
        <p:nvPicPr>
          <p:cNvPr id="8" name="Picture 7"/>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546371" y="635566"/>
            <a:ext cx="226695" cy="161925"/>
          </a:xfrm>
          <a:prstGeom prst="rect">
            <a:avLst/>
          </a:prstGeom>
        </p:spPr>
      </p:pic>
      <p:pic>
        <p:nvPicPr>
          <p:cNvPr id="9" name="Picture 8"/>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742461" y="1958886"/>
            <a:ext cx="104775" cy="161925"/>
          </a:xfrm>
          <a:prstGeom prst="rect">
            <a:avLst/>
          </a:prstGeom>
        </p:spPr>
      </p:pic>
      <p:sp>
        <p:nvSpPr>
          <p:cNvPr id="10" name="TextBox 9"/>
          <p:cNvSpPr txBox="1"/>
          <p:nvPr/>
        </p:nvSpPr>
        <p:spPr>
          <a:xfrm>
            <a:off x="2120667" y="2384939"/>
            <a:ext cx="3240687" cy="400110"/>
          </a:xfrm>
          <a:prstGeom prst="rect">
            <a:avLst/>
          </a:prstGeom>
          <a:noFill/>
        </p:spPr>
        <p:txBody>
          <a:bodyPr wrap="square" rtlCol="0">
            <a:spAutoFit/>
          </a:bodyPr>
          <a:lstStyle/>
          <a:p>
            <a:r>
              <a:rPr lang="en-US" sz="2000" dirty="0" smtClean="0"/>
              <a:t>then</a:t>
            </a:r>
            <a:endParaRPr lang="en-US" sz="2000" dirty="0"/>
          </a:p>
        </p:txBody>
      </p:sp>
      <p:pic>
        <p:nvPicPr>
          <p:cNvPr id="11" name="Picture 10"/>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3337170" y="2932972"/>
            <a:ext cx="3987750" cy="271336"/>
          </a:xfrm>
          <a:prstGeom prst="rect">
            <a:avLst/>
          </a:prstGeom>
        </p:spPr>
      </p:pic>
      <p:sp>
        <p:nvSpPr>
          <p:cNvPr id="12" name="TextBox 11"/>
          <p:cNvSpPr txBox="1"/>
          <p:nvPr/>
        </p:nvSpPr>
        <p:spPr>
          <a:xfrm>
            <a:off x="2222267" y="3428468"/>
            <a:ext cx="6022964" cy="646331"/>
          </a:xfrm>
          <a:prstGeom prst="rect">
            <a:avLst/>
          </a:prstGeom>
          <a:noFill/>
        </p:spPr>
        <p:txBody>
          <a:bodyPr wrap="square" rtlCol="0">
            <a:spAutoFit/>
          </a:bodyPr>
          <a:lstStyle/>
          <a:p>
            <a:r>
              <a:rPr lang="en-US" dirty="0" smtClean="0"/>
              <a:t>Using this to calculate the factorized PWIA cross section and dividing by </a:t>
            </a:r>
            <a:r>
              <a:rPr lang="en-US" i="1" dirty="0" smtClean="0"/>
              <a:t>n</a:t>
            </a:r>
            <a:r>
              <a:rPr lang="en-US" i="1" baseline="-25000" dirty="0" smtClean="0"/>
              <a:t>+</a:t>
            </a:r>
            <a:r>
              <a:rPr lang="en-US" i="1" dirty="0" smtClean="0"/>
              <a:t>(p)</a:t>
            </a:r>
            <a:r>
              <a:rPr lang="en-US" dirty="0" smtClean="0"/>
              <a:t> gives</a:t>
            </a:r>
            <a:endParaRPr lang="en-US" dirty="0"/>
          </a:p>
        </p:txBody>
      </p:sp>
      <p:sp>
        <p:nvSpPr>
          <p:cNvPr id="13" name="TextBox 12"/>
          <p:cNvSpPr txBox="1"/>
          <p:nvPr/>
        </p:nvSpPr>
        <p:spPr>
          <a:xfrm>
            <a:off x="2289908" y="4978400"/>
            <a:ext cx="6369538" cy="369332"/>
          </a:xfrm>
          <a:prstGeom prst="rect">
            <a:avLst/>
          </a:prstGeom>
          <a:noFill/>
        </p:spPr>
        <p:txBody>
          <a:bodyPr wrap="square" rtlCol="0">
            <a:spAutoFit/>
          </a:bodyPr>
          <a:lstStyle/>
          <a:p>
            <a:r>
              <a:rPr lang="en-US" dirty="0" smtClean="0"/>
              <a:t>Which is equivalent to the </a:t>
            </a:r>
            <a:r>
              <a:rPr lang="en-US" dirty="0" err="1" smtClean="0"/>
              <a:t>deForest</a:t>
            </a:r>
            <a:r>
              <a:rPr lang="en-US" dirty="0" smtClean="0"/>
              <a:t> CC2 prescription.</a:t>
            </a:r>
            <a:endParaRPr lang="en-US" dirty="0"/>
          </a:p>
        </p:txBody>
      </p:sp>
    </p:spTree>
    <p:extLst>
      <p:ext uri="{BB962C8B-B14F-4D97-AF65-F5344CB8AC3E}">
        <p14:creationId xmlns:p14="http://schemas.microsoft.com/office/powerpoint/2010/main" val="1775105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585" y="1511199"/>
            <a:ext cx="6994769" cy="4631947"/>
          </a:xfrm>
          <a:prstGeom prst="rect">
            <a:avLst/>
          </a:prstGeom>
        </p:spPr>
      </p:pic>
      <p:sp>
        <p:nvSpPr>
          <p:cNvPr id="3" name="TextBox 2"/>
          <p:cNvSpPr txBox="1"/>
          <p:nvPr/>
        </p:nvSpPr>
        <p:spPr>
          <a:xfrm>
            <a:off x="508000" y="320431"/>
            <a:ext cx="8081108" cy="646331"/>
          </a:xfrm>
          <a:prstGeom prst="rect">
            <a:avLst/>
          </a:prstGeom>
          <a:noFill/>
        </p:spPr>
        <p:txBody>
          <a:bodyPr wrap="square" rtlCol="0">
            <a:spAutoFit/>
          </a:bodyPr>
          <a:lstStyle/>
          <a:p>
            <a:pPr algn="ctr"/>
            <a:r>
              <a:rPr lang="en-US" sz="3600" dirty="0" smtClean="0">
                <a:solidFill>
                  <a:srgbClr val="002060"/>
                </a:solidFill>
              </a:rPr>
              <a:t>P-wave Contributions</a:t>
            </a:r>
            <a:endParaRPr lang="en-US" sz="3600" dirty="0">
              <a:solidFill>
                <a:srgbClr val="002060"/>
              </a:solidFill>
            </a:endParaRPr>
          </a:p>
        </p:txBody>
      </p:sp>
    </p:spTree>
    <p:extLst>
      <p:ext uri="{BB962C8B-B14F-4D97-AF65-F5344CB8AC3E}">
        <p14:creationId xmlns:p14="http://schemas.microsoft.com/office/powerpoint/2010/main" val="810949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5" y="2903136"/>
            <a:ext cx="4443918" cy="294277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333" y="2903137"/>
            <a:ext cx="4457026" cy="2942769"/>
          </a:xfrm>
          <a:prstGeom prst="rect">
            <a:avLst/>
          </a:prstGeom>
        </p:spPr>
      </p:pic>
      <p:sp>
        <p:nvSpPr>
          <p:cNvPr id="4" name="TextBox 3"/>
          <p:cNvSpPr txBox="1"/>
          <p:nvPr/>
        </p:nvSpPr>
        <p:spPr>
          <a:xfrm>
            <a:off x="461108" y="289169"/>
            <a:ext cx="8143630" cy="646331"/>
          </a:xfrm>
          <a:prstGeom prst="rect">
            <a:avLst/>
          </a:prstGeom>
          <a:noFill/>
        </p:spPr>
        <p:txBody>
          <a:bodyPr wrap="square" rtlCol="0">
            <a:spAutoFit/>
          </a:bodyPr>
          <a:lstStyle/>
          <a:p>
            <a:pPr algn="ctr"/>
            <a:r>
              <a:rPr lang="en-US" sz="3600" dirty="0" smtClean="0">
                <a:solidFill>
                  <a:srgbClr val="002060"/>
                </a:solidFill>
              </a:rPr>
              <a:t>Momentum Distributions</a:t>
            </a:r>
            <a:endParaRPr lang="en-US" sz="3600" dirty="0">
              <a:solidFill>
                <a:srgbClr val="002060"/>
              </a:solidFill>
            </a:endParaRPr>
          </a:p>
        </p:txBody>
      </p:sp>
      <p:sp>
        <p:nvSpPr>
          <p:cNvPr id="5" name="TextBox 4"/>
          <p:cNvSpPr txBox="1"/>
          <p:nvPr/>
        </p:nvSpPr>
        <p:spPr>
          <a:xfrm>
            <a:off x="914400" y="1031631"/>
            <a:ext cx="7690338" cy="1015663"/>
          </a:xfrm>
          <a:prstGeom prst="rect">
            <a:avLst/>
          </a:prstGeom>
          <a:noFill/>
        </p:spPr>
        <p:txBody>
          <a:bodyPr wrap="square" rtlCol="0">
            <a:spAutoFit/>
          </a:bodyPr>
          <a:lstStyle/>
          <a:p>
            <a:r>
              <a:rPr lang="en-US" sz="2000" dirty="0" smtClean="0"/>
              <a:t>We have chosen a set of 8 wave functions, all but one of which corresponds to a fit with           per degree of freedom.</a:t>
            </a:r>
            <a:endParaRPr lang="en-US" sz="2000" dirty="0"/>
          </a:p>
        </p:txBody>
      </p:sp>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34047" y="1370897"/>
            <a:ext cx="708660" cy="276225"/>
          </a:xfrm>
          <a:prstGeom prst="rect">
            <a:avLst/>
          </a:prstGeom>
        </p:spPr>
      </p:pic>
      <p:sp>
        <p:nvSpPr>
          <p:cNvPr id="8" name="TextBox 7"/>
          <p:cNvSpPr txBox="1"/>
          <p:nvPr/>
        </p:nvSpPr>
        <p:spPr>
          <a:xfrm>
            <a:off x="914400" y="2201894"/>
            <a:ext cx="7580923" cy="400110"/>
          </a:xfrm>
          <a:prstGeom prst="rect">
            <a:avLst/>
          </a:prstGeom>
          <a:noFill/>
        </p:spPr>
        <p:txBody>
          <a:bodyPr wrap="square" rtlCol="0">
            <a:spAutoFit/>
          </a:bodyPr>
          <a:lstStyle/>
          <a:p>
            <a:r>
              <a:rPr lang="en-US" sz="2000" dirty="0" smtClean="0"/>
              <a:t>The corresponding momentum distributions are</a:t>
            </a:r>
            <a:endParaRPr lang="en-US" sz="2000" dirty="0"/>
          </a:p>
        </p:txBody>
      </p:sp>
    </p:spTree>
    <p:extLst>
      <p:ext uri="{BB962C8B-B14F-4D97-AF65-F5344CB8AC3E}">
        <p14:creationId xmlns:p14="http://schemas.microsoft.com/office/powerpoint/2010/main" val="1740170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1742410"/>
            <a:ext cx="7213599" cy="4755079"/>
          </a:xfrm>
          <a:prstGeom prst="rect">
            <a:avLst/>
          </a:prstGeom>
        </p:spPr>
      </p:pic>
      <p:sp>
        <p:nvSpPr>
          <p:cNvPr id="3" name="TextBox 2"/>
          <p:cNvSpPr txBox="1"/>
          <p:nvPr/>
        </p:nvSpPr>
        <p:spPr>
          <a:xfrm>
            <a:off x="633046" y="273538"/>
            <a:ext cx="7971692" cy="646331"/>
          </a:xfrm>
          <a:prstGeom prst="rect">
            <a:avLst/>
          </a:prstGeom>
          <a:noFill/>
        </p:spPr>
        <p:txBody>
          <a:bodyPr wrap="square" rtlCol="0">
            <a:spAutoFit/>
          </a:bodyPr>
          <a:lstStyle/>
          <a:p>
            <a:pPr algn="ctr"/>
            <a:r>
              <a:rPr lang="en-US" sz="3600" dirty="0" smtClean="0">
                <a:solidFill>
                  <a:srgbClr val="002060"/>
                </a:solidFill>
              </a:rPr>
              <a:t>Single-Nucleon Form Factors</a:t>
            </a:r>
            <a:endParaRPr lang="en-US" sz="3600" dirty="0">
              <a:solidFill>
                <a:srgbClr val="002060"/>
              </a:solidFill>
            </a:endParaRPr>
          </a:p>
        </p:txBody>
      </p:sp>
      <p:sp>
        <p:nvSpPr>
          <p:cNvPr id="4" name="TextBox 3"/>
          <p:cNvSpPr txBox="1"/>
          <p:nvPr/>
        </p:nvSpPr>
        <p:spPr>
          <a:xfrm>
            <a:off x="914399" y="1070708"/>
            <a:ext cx="7627816" cy="400110"/>
          </a:xfrm>
          <a:prstGeom prst="rect">
            <a:avLst/>
          </a:prstGeom>
          <a:noFill/>
        </p:spPr>
        <p:txBody>
          <a:bodyPr wrap="square" rtlCol="0">
            <a:spAutoFit/>
          </a:bodyPr>
          <a:lstStyle/>
          <a:p>
            <a:r>
              <a:rPr lang="en-US" sz="2000" dirty="0" smtClean="0"/>
              <a:t>We use three single-nucleon electromagnetic form factors.</a:t>
            </a:r>
            <a:endParaRPr lang="en-US" sz="2000" dirty="0"/>
          </a:p>
        </p:txBody>
      </p:sp>
    </p:spTree>
    <p:extLst>
      <p:ext uri="{BB962C8B-B14F-4D97-AF65-F5344CB8AC3E}">
        <p14:creationId xmlns:p14="http://schemas.microsoft.com/office/powerpoint/2010/main" val="4037147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958" y="1078523"/>
            <a:ext cx="7609565" cy="5199053"/>
          </a:xfrm>
          <a:prstGeom prst="rect">
            <a:avLst/>
          </a:prstGeom>
        </p:spPr>
      </p:pic>
      <p:sp>
        <p:nvSpPr>
          <p:cNvPr id="3" name="TextBox 2"/>
          <p:cNvSpPr txBox="1"/>
          <p:nvPr/>
        </p:nvSpPr>
        <p:spPr>
          <a:xfrm>
            <a:off x="601785" y="281354"/>
            <a:ext cx="7698153" cy="584775"/>
          </a:xfrm>
          <a:prstGeom prst="rect">
            <a:avLst/>
          </a:prstGeom>
          <a:noFill/>
        </p:spPr>
        <p:txBody>
          <a:bodyPr wrap="square" rtlCol="0">
            <a:spAutoFit/>
          </a:bodyPr>
          <a:lstStyle/>
          <a:p>
            <a:pPr algn="ctr"/>
            <a:r>
              <a:rPr lang="en-US" sz="3200" dirty="0" smtClean="0">
                <a:solidFill>
                  <a:srgbClr val="002060"/>
                </a:solidFill>
              </a:rPr>
              <a:t>FSI Effects</a:t>
            </a:r>
            <a:endParaRPr lang="en-US" sz="3200" dirty="0">
              <a:solidFill>
                <a:srgbClr val="002060"/>
              </a:solidFill>
            </a:endParaRPr>
          </a:p>
        </p:txBody>
      </p:sp>
    </p:spTree>
    <p:extLst>
      <p:ext uri="{BB962C8B-B14F-4D97-AF65-F5344CB8AC3E}">
        <p14:creationId xmlns:p14="http://schemas.microsoft.com/office/powerpoint/2010/main" val="168320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27522" b="37559"/>
          <a:stretch/>
        </p:blipFill>
        <p:spPr>
          <a:xfrm>
            <a:off x="2141415" y="1355688"/>
            <a:ext cx="4642338" cy="2452245"/>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4011"/>
          <a:stretch/>
        </p:blipFill>
        <p:spPr>
          <a:xfrm>
            <a:off x="1539630" y="4251568"/>
            <a:ext cx="6518031" cy="1038669"/>
          </a:xfrm>
          <a:prstGeom prst="rect">
            <a:avLst/>
          </a:prstGeom>
        </p:spPr>
      </p:pic>
      <p:sp>
        <p:nvSpPr>
          <p:cNvPr id="5" name="TextBox 4"/>
          <p:cNvSpPr txBox="1"/>
          <p:nvPr/>
        </p:nvSpPr>
        <p:spPr>
          <a:xfrm>
            <a:off x="586154" y="265723"/>
            <a:ext cx="7752861" cy="646331"/>
          </a:xfrm>
          <a:prstGeom prst="rect">
            <a:avLst/>
          </a:prstGeom>
          <a:noFill/>
        </p:spPr>
        <p:txBody>
          <a:bodyPr wrap="square" rtlCol="0">
            <a:spAutoFit/>
          </a:bodyPr>
          <a:lstStyle/>
          <a:p>
            <a:pPr algn="ctr"/>
            <a:r>
              <a:rPr lang="en-US" sz="3600" dirty="0" smtClean="0">
                <a:solidFill>
                  <a:srgbClr val="002060"/>
                </a:solidFill>
              </a:rPr>
              <a:t>The Bethe-</a:t>
            </a:r>
            <a:r>
              <a:rPr lang="en-US" sz="3600" dirty="0" err="1" smtClean="0">
                <a:solidFill>
                  <a:srgbClr val="002060"/>
                </a:solidFill>
              </a:rPr>
              <a:t>Salpeter</a:t>
            </a:r>
            <a:r>
              <a:rPr lang="en-US" sz="3600" dirty="0" smtClean="0">
                <a:solidFill>
                  <a:srgbClr val="002060"/>
                </a:solidFill>
              </a:rPr>
              <a:t> Equation</a:t>
            </a:r>
            <a:endParaRPr lang="en-US" sz="3600" dirty="0">
              <a:solidFill>
                <a:srgbClr val="002060"/>
              </a:solidFill>
            </a:endParaRPr>
          </a:p>
        </p:txBody>
      </p:sp>
      <p:grpSp>
        <p:nvGrpSpPr>
          <p:cNvPr id="13" name="Group 12"/>
          <p:cNvGrpSpPr/>
          <p:nvPr/>
        </p:nvGrpSpPr>
        <p:grpSpPr>
          <a:xfrm>
            <a:off x="4598633" y="4101483"/>
            <a:ext cx="1402672" cy="1340529"/>
            <a:chOff x="4598633" y="4101483"/>
            <a:chExt cx="1402672" cy="1340529"/>
          </a:xfrm>
        </p:grpSpPr>
        <p:cxnSp>
          <p:nvCxnSpPr>
            <p:cNvPr id="6" name="Straight Connector 5"/>
            <p:cNvCxnSpPr/>
            <p:nvPr/>
          </p:nvCxnSpPr>
          <p:spPr>
            <a:xfrm flipH="1">
              <a:off x="4598633" y="4101483"/>
              <a:ext cx="1402672" cy="134052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98645" y="4181383"/>
              <a:ext cx="1202660" cy="126062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405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38" y="2307059"/>
            <a:ext cx="4173415" cy="272203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6371" y="2307059"/>
            <a:ext cx="4212491" cy="2747521"/>
          </a:xfrm>
          <a:prstGeom prst="rect">
            <a:avLst/>
          </a:prstGeom>
        </p:spPr>
      </p:pic>
      <p:sp>
        <p:nvSpPr>
          <p:cNvPr id="4" name="TextBox 3"/>
          <p:cNvSpPr txBox="1"/>
          <p:nvPr/>
        </p:nvSpPr>
        <p:spPr>
          <a:xfrm>
            <a:off x="930031" y="273538"/>
            <a:ext cx="7776307" cy="707886"/>
          </a:xfrm>
          <a:prstGeom prst="rect">
            <a:avLst/>
          </a:prstGeom>
          <a:noFill/>
        </p:spPr>
        <p:txBody>
          <a:bodyPr wrap="square" rtlCol="0">
            <a:spAutoFit/>
          </a:bodyPr>
          <a:lstStyle/>
          <a:p>
            <a:r>
              <a:rPr lang="en-US" sz="2000" dirty="0" smtClean="0"/>
              <a:t>With 8 possible wave functions, 3 electromagnetic form factors and 2 FSI parameterizations we have:</a:t>
            </a:r>
            <a:endParaRPr lang="en-US" sz="2000" dirty="0"/>
          </a:p>
        </p:txBody>
      </p:sp>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055077" y="1375636"/>
            <a:ext cx="1137285" cy="179070"/>
          </a:xfrm>
          <a:prstGeom prst="rect">
            <a:avLst/>
          </a:prstGeom>
        </p:spPr>
      </p:pic>
      <p:pic>
        <p:nvPicPr>
          <p:cNvPr id="7" name="Picture 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236308" y="1465171"/>
            <a:ext cx="1567815" cy="179070"/>
          </a:xfrm>
          <a:prstGeom prst="rect">
            <a:avLst/>
          </a:prstGeom>
        </p:spPr>
      </p:pic>
      <p:sp>
        <p:nvSpPr>
          <p:cNvPr id="8" name="TextBox 7"/>
          <p:cNvSpPr txBox="1"/>
          <p:nvPr/>
        </p:nvSpPr>
        <p:spPr>
          <a:xfrm>
            <a:off x="2360245" y="1321075"/>
            <a:ext cx="2024184" cy="707886"/>
          </a:xfrm>
          <a:prstGeom prst="rect">
            <a:avLst/>
          </a:prstGeom>
          <a:noFill/>
        </p:spPr>
        <p:txBody>
          <a:bodyPr wrap="square" rtlCol="0">
            <a:spAutoFit/>
          </a:bodyPr>
          <a:lstStyle/>
          <a:p>
            <a:r>
              <a:rPr lang="en-US" sz="2000" dirty="0"/>
              <a:t>p</a:t>
            </a:r>
            <a:r>
              <a:rPr lang="en-US" sz="2000" dirty="0" smtClean="0"/>
              <a:t>ossible PWIA calculations</a:t>
            </a:r>
            <a:endParaRPr lang="en-US" sz="2000" dirty="0"/>
          </a:p>
        </p:txBody>
      </p:sp>
      <p:sp>
        <p:nvSpPr>
          <p:cNvPr id="9" name="TextBox 8"/>
          <p:cNvSpPr txBox="1"/>
          <p:nvPr/>
        </p:nvSpPr>
        <p:spPr>
          <a:xfrm>
            <a:off x="6979138" y="1375636"/>
            <a:ext cx="1789724" cy="707886"/>
          </a:xfrm>
          <a:prstGeom prst="rect">
            <a:avLst/>
          </a:prstGeom>
          <a:noFill/>
        </p:spPr>
        <p:txBody>
          <a:bodyPr wrap="square" rtlCol="0">
            <a:spAutoFit/>
          </a:bodyPr>
          <a:lstStyle/>
          <a:p>
            <a:r>
              <a:rPr lang="en-US" sz="2000" dirty="0"/>
              <a:t>p</a:t>
            </a:r>
            <a:r>
              <a:rPr lang="en-US" sz="2000" dirty="0" smtClean="0"/>
              <a:t>ossible IA calculations</a:t>
            </a:r>
            <a:endParaRPr lang="en-US" sz="2000" dirty="0"/>
          </a:p>
        </p:txBody>
      </p:sp>
    </p:spTree>
    <p:extLst>
      <p:ext uri="{BB962C8B-B14F-4D97-AF65-F5344CB8AC3E}">
        <p14:creationId xmlns:p14="http://schemas.microsoft.com/office/powerpoint/2010/main" val="2420559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071693" y="5696441"/>
            <a:ext cx="5729869" cy="641835"/>
          </a:xfrm>
          <a:prstGeom prst="rect">
            <a:avLst/>
          </a:prstGeom>
        </p:spPr>
      </p:pic>
      <p:pic>
        <p:nvPicPr>
          <p:cNvPr id="3" name="Picture 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227228" y="2425384"/>
            <a:ext cx="2689707" cy="547268"/>
          </a:xfrm>
          <a:prstGeom prst="rect">
            <a:avLst/>
          </a:prstGeom>
        </p:spPr>
      </p:pic>
      <p:pic>
        <p:nvPicPr>
          <p:cNvPr id="4" name="Picture 3"/>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907205" y="3798871"/>
            <a:ext cx="2328977" cy="665226"/>
          </a:xfrm>
          <a:prstGeom prst="rect">
            <a:avLst/>
          </a:prstGeom>
        </p:spPr>
      </p:pic>
      <p:pic>
        <p:nvPicPr>
          <p:cNvPr id="5" name="Picture 4"/>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4900246" y="3767431"/>
            <a:ext cx="2370125" cy="665226"/>
          </a:xfrm>
          <a:prstGeom prst="rect">
            <a:avLst/>
          </a:prstGeom>
        </p:spPr>
      </p:pic>
      <p:pic>
        <p:nvPicPr>
          <p:cNvPr id="6" name="Picture 5"/>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4682254" y="4649183"/>
            <a:ext cx="3102559" cy="410108"/>
          </a:xfrm>
          <a:prstGeom prst="rect">
            <a:avLst/>
          </a:prstGeom>
        </p:spPr>
      </p:pic>
      <p:sp>
        <p:nvSpPr>
          <p:cNvPr id="9" name="TextBox 8"/>
          <p:cNvSpPr txBox="1"/>
          <p:nvPr/>
        </p:nvSpPr>
        <p:spPr>
          <a:xfrm>
            <a:off x="906585" y="212683"/>
            <a:ext cx="7870092" cy="1384995"/>
          </a:xfrm>
          <a:prstGeom prst="rect">
            <a:avLst/>
          </a:prstGeom>
          <a:noFill/>
        </p:spPr>
        <p:txBody>
          <a:bodyPr wrap="square" rtlCol="0">
            <a:spAutoFit/>
          </a:bodyPr>
          <a:lstStyle/>
          <a:p>
            <a:pPr algn="ctr"/>
            <a:r>
              <a:rPr lang="en-US" sz="2800" dirty="0" smtClean="0">
                <a:solidFill>
                  <a:srgbClr val="002060"/>
                </a:solidFill>
              </a:rPr>
              <a:t>Method for Extracting the Approximate Deuteron Momentum Distribution with Estimates of the Theoretical Error</a:t>
            </a:r>
            <a:endParaRPr lang="en-US" sz="2800" dirty="0">
              <a:solidFill>
                <a:srgbClr val="002060"/>
              </a:solidFill>
            </a:endParaRPr>
          </a:p>
        </p:txBody>
      </p:sp>
      <p:sp>
        <p:nvSpPr>
          <p:cNvPr id="10" name="TextBox 9"/>
          <p:cNvSpPr txBox="1"/>
          <p:nvPr/>
        </p:nvSpPr>
        <p:spPr>
          <a:xfrm>
            <a:off x="906585" y="1658156"/>
            <a:ext cx="7987323" cy="923330"/>
          </a:xfrm>
          <a:prstGeom prst="rect">
            <a:avLst/>
          </a:prstGeom>
          <a:noFill/>
        </p:spPr>
        <p:txBody>
          <a:bodyPr wrap="square" rtlCol="0">
            <a:spAutoFit/>
          </a:bodyPr>
          <a:lstStyle/>
          <a:p>
            <a:r>
              <a:rPr lang="en-US" dirty="0" smtClean="0"/>
              <a:t>For each calculation find the difference between the reduced cross section and the momentum distribution for the wave functions used in the calculation</a:t>
            </a:r>
            <a:endParaRPr lang="en-US" dirty="0"/>
          </a:p>
        </p:txBody>
      </p:sp>
      <p:sp>
        <p:nvSpPr>
          <p:cNvPr id="11" name="TextBox 10"/>
          <p:cNvSpPr txBox="1"/>
          <p:nvPr/>
        </p:nvSpPr>
        <p:spPr>
          <a:xfrm>
            <a:off x="906585" y="3152540"/>
            <a:ext cx="7737230" cy="646331"/>
          </a:xfrm>
          <a:prstGeom prst="rect">
            <a:avLst/>
          </a:prstGeom>
          <a:noFill/>
        </p:spPr>
        <p:txBody>
          <a:bodyPr wrap="square" rtlCol="0">
            <a:spAutoFit/>
          </a:bodyPr>
          <a:lstStyle/>
          <a:p>
            <a:r>
              <a:rPr lang="en-US" dirty="0" smtClean="0"/>
              <a:t>Calculate the average and the average of the square of this quantity for all calculations</a:t>
            </a:r>
            <a:endParaRPr lang="en-US" dirty="0"/>
          </a:p>
        </p:txBody>
      </p:sp>
      <p:sp>
        <p:nvSpPr>
          <p:cNvPr id="12" name="TextBox 11"/>
          <p:cNvSpPr txBox="1"/>
          <p:nvPr/>
        </p:nvSpPr>
        <p:spPr>
          <a:xfrm>
            <a:off x="906585" y="4709656"/>
            <a:ext cx="3993661" cy="369332"/>
          </a:xfrm>
          <a:prstGeom prst="rect">
            <a:avLst/>
          </a:prstGeom>
          <a:noFill/>
        </p:spPr>
        <p:txBody>
          <a:bodyPr wrap="square" rtlCol="0">
            <a:spAutoFit/>
          </a:bodyPr>
          <a:lstStyle/>
          <a:p>
            <a:r>
              <a:rPr lang="en-US" dirty="0" smtClean="0"/>
              <a:t>The standard deviation is then</a:t>
            </a:r>
            <a:endParaRPr lang="en-US" dirty="0"/>
          </a:p>
        </p:txBody>
      </p:sp>
      <p:sp>
        <p:nvSpPr>
          <p:cNvPr id="13" name="TextBox 12"/>
          <p:cNvSpPr txBox="1"/>
          <p:nvPr/>
        </p:nvSpPr>
        <p:spPr>
          <a:xfrm>
            <a:off x="906585" y="5275817"/>
            <a:ext cx="7870092" cy="369332"/>
          </a:xfrm>
          <a:prstGeom prst="rect">
            <a:avLst/>
          </a:prstGeom>
          <a:noFill/>
        </p:spPr>
        <p:txBody>
          <a:bodyPr wrap="square" rtlCol="0">
            <a:spAutoFit/>
          </a:bodyPr>
          <a:lstStyle/>
          <a:p>
            <a:r>
              <a:rPr lang="en-US" dirty="0" smtClean="0"/>
              <a:t>The experimental momentum distribution is then</a:t>
            </a:r>
            <a:endParaRPr lang="en-US" dirty="0"/>
          </a:p>
        </p:txBody>
      </p:sp>
    </p:spTree>
    <p:extLst>
      <p:ext uri="{BB962C8B-B14F-4D97-AF65-F5344CB8AC3E}">
        <p14:creationId xmlns:p14="http://schemas.microsoft.com/office/powerpoint/2010/main" val="1810304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215" y="1429902"/>
            <a:ext cx="7807569" cy="5182230"/>
          </a:xfrm>
          <a:prstGeom prst="rect">
            <a:avLst/>
          </a:prstGeom>
        </p:spPr>
      </p:pic>
      <p:sp>
        <p:nvSpPr>
          <p:cNvPr id="4" name="TextBox 3"/>
          <p:cNvSpPr txBox="1"/>
          <p:nvPr/>
        </p:nvSpPr>
        <p:spPr>
          <a:xfrm>
            <a:off x="2551722" y="3907692"/>
            <a:ext cx="2243016" cy="923330"/>
          </a:xfrm>
          <a:prstGeom prst="rect">
            <a:avLst/>
          </a:prstGeom>
          <a:noFill/>
        </p:spPr>
        <p:txBody>
          <a:bodyPr wrap="square" rtlCol="0">
            <a:spAutoFit/>
          </a:bodyPr>
          <a:lstStyle/>
          <a:p>
            <a:r>
              <a:rPr lang="en-US" dirty="0" smtClean="0"/>
              <a:t>WJC-2</a:t>
            </a:r>
          </a:p>
          <a:p>
            <a:r>
              <a:rPr lang="en-US" dirty="0" smtClean="0"/>
              <a:t>GKex05</a:t>
            </a:r>
          </a:p>
          <a:p>
            <a:r>
              <a:rPr lang="en-US" dirty="0" err="1" smtClean="0"/>
              <a:t>Regge</a:t>
            </a:r>
            <a:endParaRPr lang="en-US" dirty="0"/>
          </a:p>
        </p:txBody>
      </p:sp>
      <p:sp>
        <p:nvSpPr>
          <p:cNvPr id="6" name="TextBox 5"/>
          <p:cNvSpPr txBox="1"/>
          <p:nvPr/>
        </p:nvSpPr>
        <p:spPr>
          <a:xfrm>
            <a:off x="922215" y="187569"/>
            <a:ext cx="7745047" cy="1015663"/>
          </a:xfrm>
          <a:prstGeom prst="rect">
            <a:avLst/>
          </a:prstGeom>
          <a:noFill/>
        </p:spPr>
        <p:txBody>
          <a:bodyPr wrap="square" rtlCol="0">
            <a:spAutoFit/>
          </a:bodyPr>
          <a:lstStyle/>
          <a:p>
            <a:r>
              <a:rPr lang="en-US" sz="2000" dirty="0" smtClean="0"/>
              <a:t>The method can be tested by using one of the calculations a pseudo-data and then performing the procedure described on the previous slide.</a:t>
            </a:r>
            <a:endParaRPr lang="en-US" sz="2000" dirty="0"/>
          </a:p>
        </p:txBody>
      </p:sp>
    </p:spTree>
    <p:extLst>
      <p:ext uri="{BB962C8B-B14F-4D97-AF65-F5344CB8AC3E}">
        <p14:creationId xmlns:p14="http://schemas.microsoft.com/office/powerpoint/2010/main" val="1364444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507" y="989142"/>
            <a:ext cx="7549662" cy="5016986"/>
          </a:xfrm>
          <a:prstGeom prst="rect">
            <a:avLst/>
          </a:prstGeom>
        </p:spPr>
      </p:pic>
      <p:sp>
        <p:nvSpPr>
          <p:cNvPr id="3" name="TextBox 2"/>
          <p:cNvSpPr txBox="1"/>
          <p:nvPr/>
        </p:nvSpPr>
        <p:spPr>
          <a:xfrm>
            <a:off x="2524369" y="3657600"/>
            <a:ext cx="1781908" cy="923330"/>
          </a:xfrm>
          <a:prstGeom prst="rect">
            <a:avLst/>
          </a:prstGeom>
          <a:noFill/>
        </p:spPr>
        <p:txBody>
          <a:bodyPr wrap="square" rtlCol="0">
            <a:spAutoFit/>
          </a:bodyPr>
          <a:lstStyle/>
          <a:p>
            <a:r>
              <a:rPr lang="en-US" dirty="0" smtClean="0"/>
              <a:t>AV18</a:t>
            </a:r>
          </a:p>
          <a:p>
            <a:r>
              <a:rPr lang="en-US" dirty="0" smtClean="0"/>
              <a:t>GKex05</a:t>
            </a:r>
          </a:p>
          <a:p>
            <a:r>
              <a:rPr lang="en-US" dirty="0" err="1" smtClean="0"/>
              <a:t>Regge</a:t>
            </a:r>
            <a:endParaRPr lang="en-US" dirty="0"/>
          </a:p>
        </p:txBody>
      </p:sp>
    </p:spTree>
    <p:extLst>
      <p:ext uri="{BB962C8B-B14F-4D97-AF65-F5344CB8AC3E}">
        <p14:creationId xmlns:p14="http://schemas.microsoft.com/office/powerpoint/2010/main" val="854704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77" y="1121508"/>
            <a:ext cx="7549662" cy="4998427"/>
          </a:xfrm>
          <a:prstGeom prst="rect">
            <a:avLst/>
          </a:prstGeom>
        </p:spPr>
      </p:pic>
      <p:sp>
        <p:nvSpPr>
          <p:cNvPr id="3" name="TextBox 2"/>
          <p:cNvSpPr txBox="1"/>
          <p:nvPr/>
        </p:nvSpPr>
        <p:spPr>
          <a:xfrm>
            <a:off x="2579077" y="3743570"/>
            <a:ext cx="2149231" cy="923330"/>
          </a:xfrm>
          <a:prstGeom prst="rect">
            <a:avLst/>
          </a:prstGeom>
          <a:noFill/>
        </p:spPr>
        <p:txBody>
          <a:bodyPr wrap="square" rtlCol="0">
            <a:spAutoFit/>
          </a:bodyPr>
          <a:lstStyle/>
          <a:p>
            <a:r>
              <a:rPr lang="en-US" dirty="0" smtClean="0"/>
              <a:t>CD Bonn</a:t>
            </a:r>
          </a:p>
          <a:p>
            <a:r>
              <a:rPr lang="en-US" dirty="0" smtClean="0"/>
              <a:t>GKex05</a:t>
            </a:r>
          </a:p>
          <a:p>
            <a:r>
              <a:rPr lang="en-US" dirty="0" err="1" smtClean="0"/>
              <a:t>Regge</a:t>
            </a:r>
            <a:endParaRPr lang="en-US" dirty="0"/>
          </a:p>
        </p:txBody>
      </p:sp>
    </p:spTree>
    <p:extLst>
      <p:ext uri="{BB962C8B-B14F-4D97-AF65-F5344CB8AC3E}">
        <p14:creationId xmlns:p14="http://schemas.microsoft.com/office/powerpoint/2010/main" val="2962973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969" y="242277"/>
            <a:ext cx="7885723" cy="646331"/>
          </a:xfrm>
          <a:prstGeom prst="rect">
            <a:avLst/>
          </a:prstGeom>
          <a:noFill/>
        </p:spPr>
        <p:txBody>
          <a:bodyPr wrap="square" rtlCol="0">
            <a:spAutoFit/>
          </a:bodyPr>
          <a:lstStyle/>
          <a:p>
            <a:pPr algn="ctr"/>
            <a:r>
              <a:rPr lang="en-US" sz="3600" dirty="0" smtClean="0">
                <a:solidFill>
                  <a:srgbClr val="002060"/>
                </a:solidFill>
              </a:rPr>
              <a:t>Summary</a:t>
            </a:r>
            <a:endParaRPr lang="en-US" sz="3600" dirty="0">
              <a:solidFill>
                <a:srgbClr val="002060"/>
              </a:solidFill>
            </a:endParaRPr>
          </a:p>
        </p:txBody>
      </p:sp>
      <p:sp>
        <p:nvSpPr>
          <p:cNvPr id="3" name="TextBox 2"/>
          <p:cNvSpPr txBox="1"/>
          <p:nvPr/>
        </p:nvSpPr>
        <p:spPr>
          <a:xfrm>
            <a:off x="593969" y="994300"/>
            <a:ext cx="7885723" cy="4401205"/>
          </a:xfrm>
          <a:prstGeom prst="rect">
            <a:avLst/>
          </a:prstGeom>
          <a:noFill/>
        </p:spPr>
        <p:txBody>
          <a:bodyPr wrap="square" rtlCol="0">
            <a:spAutoFit/>
          </a:bodyPr>
          <a:lstStyle/>
          <a:p>
            <a:pPr marL="342900" indent="-342900">
              <a:buFont typeface="Arial" pitchFamily="34" charset="0"/>
              <a:buChar char="•"/>
            </a:pPr>
            <a:r>
              <a:rPr lang="en-US" sz="2000" dirty="0" smtClean="0"/>
              <a:t>A manifestly covariant model of the </a:t>
            </a:r>
            <a:r>
              <a:rPr lang="en-US" sz="2000" i="1" dirty="0" smtClean="0"/>
              <a:t>d(</a:t>
            </a:r>
            <a:r>
              <a:rPr lang="en-US" sz="2000" i="1" dirty="0" err="1" smtClean="0"/>
              <a:t>e,e’p</a:t>
            </a:r>
            <a:r>
              <a:rPr lang="en-US" sz="2000" i="1" dirty="0" smtClean="0"/>
              <a:t>)</a:t>
            </a:r>
            <a:r>
              <a:rPr lang="en-US" sz="2000" dirty="0" smtClean="0"/>
              <a:t> reaction has been constructed. </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The model is not dynamically consistent and does not conserve current.</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A number of roughly equivalent ingredients such as “wave function”, single-nucleon electromagnetic form factors and final state interactions are available.</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A combination of all of the cross sections constructed for all possible combinations of the ingredients has been used to provide an improved approach to extracting the momentum distribution of the deuteron.</a:t>
            </a:r>
            <a:endParaRPr lang="en-US" sz="2000" dirty="0"/>
          </a:p>
        </p:txBody>
      </p:sp>
    </p:spTree>
    <p:extLst>
      <p:ext uri="{BB962C8B-B14F-4D97-AF65-F5344CB8AC3E}">
        <p14:creationId xmlns:p14="http://schemas.microsoft.com/office/powerpoint/2010/main" val="798311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412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179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9168" y="1786858"/>
            <a:ext cx="3338040" cy="3812865"/>
          </a:xfrm>
          <a:prstGeom prst="rect">
            <a:avLst/>
          </a:prstGeom>
        </p:spPr>
      </p:pic>
      <p:sp>
        <p:nvSpPr>
          <p:cNvPr id="3" name="TextBox 2"/>
          <p:cNvSpPr txBox="1"/>
          <p:nvPr/>
        </p:nvSpPr>
        <p:spPr>
          <a:xfrm>
            <a:off x="601785" y="250092"/>
            <a:ext cx="7956061" cy="646331"/>
          </a:xfrm>
          <a:prstGeom prst="rect">
            <a:avLst/>
          </a:prstGeom>
          <a:noFill/>
        </p:spPr>
        <p:txBody>
          <a:bodyPr wrap="square" rtlCol="0">
            <a:spAutoFit/>
          </a:bodyPr>
          <a:lstStyle/>
          <a:p>
            <a:pPr algn="ctr"/>
            <a:r>
              <a:rPr lang="en-US" sz="3600" dirty="0" smtClean="0">
                <a:solidFill>
                  <a:srgbClr val="002060"/>
                </a:solidFill>
              </a:rPr>
              <a:t>The Deuteron Vertex Function</a:t>
            </a:r>
            <a:endParaRPr lang="en-US" sz="3600" dirty="0">
              <a:solidFill>
                <a:srgbClr val="002060"/>
              </a:solidFill>
            </a:endParaRP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235305" y="3423139"/>
            <a:ext cx="520565" cy="348889"/>
          </a:xfrm>
          <a:prstGeom prst="rect">
            <a:avLst/>
          </a:prstGeom>
        </p:spPr>
      </p:pic>
      <p:pic>
        <p:nvPicPr>
          <p:cNvPr id="5" name="Picture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779212" y="4568093"/>
            <a:ext cx="520565" cy="348889"/>
          </a:xfrm>
          <a:prstGeom prst="rect">
            <a:avLst/>
          </a:prstGeom>
        </p:spPr>
      </p:pic>
    </p:spTree>
    <p:extLst>
      <p:ext uri="{BB962C8B-B14F-4D97-AF65-F5344CB8AC3E}">
        <p14:creationId xmlns:p14="http://schemas.microsoft.com/office/powerpoint/2010/main" val="2064418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98" r="-1" b="29212"/>
          <a:stretch/>
        </p:blipFill>
        <p:spPr>
          <a:xfrm>
            <a:off x="1406768" y="1380193"/>
            <a:ext cx="5627077" cy="233211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308" t="77173" r="9573"/>
          <a:stretch/>
        </p:blipFill>
        <p:spPr>
          <a:xfrm>
            <a:off x="1164493" y="4525109"/>
            <a:ext cx="6486770" cy="940444"/>
          </a:xfrm>
          <a:prstGeom prst="rect">
            <a:avLst/>
          </a:prstGeom>
        </p:spPr>
      </p:pic>
      <p:sp>
        <p:nvSpPr>
          <p:cNvPr id="4" name="TextBox 3"/>
          <p:cNvSpPr txBox="1"/>
          <p:nvPr/>
        </p:nvSpPr>
        <p:spPr>
          <a:xfrm>
            <a:off x="695569" y="312615"/>
            <a:ext cx="7846646" cy="1200329"/>
          </a:xfrm>
          <a:prstGeom prst="rect">
            <a:avLst/>
          </a:prstGeom>
          <a:noFill/>
        </p:spPr>
        <p:txBody>
          <a:bodyPr wrap="square" rtlCol="0">
            <a:spAutoFit/>
          </a:bodyPr>
          <a:lstStyle/>
          <a:p>
            <a:pPr algn="ctr"/>
            <a:r>
              <a:rPr lang="en-US" sz="3600" dirty="0" smtClean="0">
                <a:solidFill>
                  <a:srgbClr val="002060"/>
                </a:solidFill>
              </a:rPr>
              <a:t>The Electromagnetic Current Operator</a:t>
            </a:r>
            <a:endParaRPr lang="en-US" sz="3600" dirty="0">
              <a:solidFill>
                <a:srgbClr val="002060"/>
              </a:solidFill>
            </a:endParaRPr>
          </a:p>
        </p:txBody>
      </p:sp>
    </p:spTree>
    <p:extLst>
      <p:ext uri="{BB962C8B-B14F-4D97-AF65-F5344CB8AC3E}">
        <p14:creationId xmlns:p14="http://schemas.microsoft.com/office/powerpoint/2010/main" val="1577798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97169" y="2586892"/>
            <a:ext cx="7479323" cy="1600438"/>
          </a:xfrm>
          <a:prstGeom prst="rect">
            <a:avLst/>
          </a:prstGeom>
          <a:noFill/>
        </p:spPr>
        <p:txBody>
          <a:bodyPr wrap="square" rtlCol="0">
            <a:spAutoFit/>
          </a:bodyPr>
          <a:lstStyle/>
          <a:p>
            <a:r>
              <a:rPr lang="en-US" sz="2000" dirty="0" smtClean="0"/>
              <a:t>Choose kinematics that are predicted by theory to minimize the contribution of final state interactions, etc., to the cross section. For example for the approved experiment </a:t>
            </a:r>
            <a:r>
              <a:rPr lang="en-US" sz="2000" dirty="0"/>
              <a:t>E1210003</a:t>
            </a:r>
          </a:p>
          <a:p>
            <a:endParaRPr lang="en-US" dirty="0"/>
          </a:p>
        </p:txBody>
      </p:sp>
      <p:sp>
        <p:nvSpPr>
          <p:cNvPr id="2" name="TextBox 1"/>
          <p:cNvSpPr txBox="1"/>
          <p:nvPr/>
        </p:nvSpPr>
        <p:spPr>
          <a:xfrm>
            <a:off x="398585" y="296985"/>
            <a:ext cx="8292123" cy="954107"/>
          </a:xfrm>
          <a:prstGeom prst="rect">
            <a:avLst/>
          </a:prstGeom>
          <a:noFill/>
        </p:spPr>
        <p:txBody>
          <a:bodyPr wrap="square" rtlCol="0">
            <a:spAutoFit/>
          </a:bodyPr>
          <a:lstStyle/>
          <a:p>
            <a:pPr algn="ctr"/>
            <a:r>
              <a:rPr lang="en-US" sz="2800" dirty="0" smtClean="0">
                <a:solidFill>
                  <a:srgbClr val="002060"/>
                </a:solidFill>
              </a:rPr>
              <a:t>Experimental Determination of the Deuteron Momentum Distribution using d(</a:t>
            </a:r>
            <a:r>
              <a:rPr lang="en-US" sz="2800" dirty="0" err="1" smtClean="0">
                <a:solidFill>
                  <a:srgbClr val="002060"/>
                </a:solidFill>
              </a:rPr>
              <a:t>e,e’p</a:t>
            </a:r>
            <a:r>
              <a:rPr lang="en-US" sz="2800" dirty="0" smtClean="0">
                <a:solidFill>
                  <a:srgbClr val="002060"/>
                </a:solidFill>
              </a:rPr>
              <a:t>)</a:t>
            </a:r>
            <a:endParaRPr lang="en-US" sz="2800" dirty="0">
              <a:solidFill>
                <a:srgbClr val="002060"/>
              </a:solidFill>
            </a:endParaRPr>
          </a:p>
        </p:txBody>
      </p:sp>
      <p:pic>
        <p:nvPicPr>
          <p:cNvPr id="13" name="Picture 1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790462" y="4008006"/>
            <a:ext cx="1263015" cy="188595"/>
          </a:xfrm>
          <a:prstGeom prst="rect">
            <a:avLst/>
          </a:prstGeom>
        </p:spPr>
      </p:pic>
      <p:pic>
        <p:nvPicPr>
          <p:cNvPr id="12" name="Picture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620345" y="4442343"/>
            <a:ext cx="1767840" cy="274320"/>
          </a:xfrm>
          <a:prstGeom prst="rect">
            <a:avLst/>
          </a:prstGeom>
        </p:spPr>
      </p:pic>
      <p:pic>
        <p:nvPicPr>
          <p:cNvPr id="11" name="Picture 1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563815" y="4971676"/>
            <a:ext cx="1181100" cy="243840"/>
          </a:xfrm>
          <a:prstGeom prst="rect">
            <a:avLst/>
          </a:prstGeom>
        </p:spPr>
      </p:pic>
      <p:sp>
        <p:nvSpPr>
          <p:cNvPr id="7" name="TextBox 6"/>
          <p:cNvSpPr txBox="1"/>
          <p:nvPr/>
        </p:nvSpPr>
        <p:spPr>
          <a:xfrm>
            <a:off x="422031" y="1789723"/>
            <a:ext cx="8221784" cy="707886"/>
          </a:xfrm>
          <a:prstGeom prst="rect">
            <a:avLst/>
          </a:prstGeom>
          <a:noFill/>
        </p:spPr>
        <p:txBody>
          <a:bodyPr wrap="square" rtlCol="0">
            <a:spAutoFit/>
          </a:bodyPr>
          <a:lstStyle/>
          <a:p>
            <a:r>
              <a:rPr lang="en-US" sz="2000" dirty="0" smtClean="0"/>
              <a:t>The usual procedure for extracting the momentum distribution for the deuteron is:</a:t>
            </a:r>
            <a:endParaRPr lang="en-US" sz="2000" dirty="0"/>
          </a:p>
        </p:txBody>
      </p:sp>
      <p:sp>
        <p:nvSpPr>
          <p:cNvPr id="14" name="TextBox 13"/>
          <p:cNvSpPr txBox="1"/>
          <p:nvPr/>
        </p:nvSpPr>
        <p:spPr>
          <a:xfrm>
            <a:off x="797169" y="5470529"/>
            <a:ext cx="7846646" cy="707886"/>
          </a:xfrm>
          <a:prstGeom prst="rect">
            <a:avLst/>
          </a:prstGeom>
          <a:noFill/>
        </p:spPr>
        <p:txBody>
          <a:bodyPr wrap="square" rtlCol="0">
            <a:spAutoFit/>
          </a:bodyPr>
          <a:lstStyle/>
          <a:p>
            <a:r>
              <a:rPr lang="en-US" sz="2000" dirty="0" smtClean="0"/>
              <a:t>These kinematics will be used for all calculations shown in this talk.</a:t>
            </a:r>
            <a:endParaRPr lang="en-US" sz="2000" dirty="0"/>
          </a:p>
        </p:txBody>
      </p:sp>
    </p:spTree>
    <p:extLst>
      <p:ext uri="{BB962C8B-B14F-4D97-AF65-F5344CB8AC3E}">
        <p14:creationId xmlns:p14="http://schemas.microsoft.com/office/powerpoint/2010/main" val="4250877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570174" y="1137188"/>
            <a:ext cx="2034912" cy="659152"/>
          </a:xfrm>
          <a:prstGeom prst="rect">
            <a:avLst/>
          </a:prstGeom>
        </p:spPr>
      </p:pic>
      <p:pic>
        <p:nvPicPr>
          <p:cNvPr id="3" name="Picture 2"/>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867251" y="2503541"/>
            <a:ext cx="1434638" cy="574188"/>
          </a:xfrm>
          <a:prstGeom prst="rect">
            <a:avLst/>
          </a:prstGeom>
        </p:spPr>
      </p:pic>
      <p:sp>
        <p:nvSpPr>
          <p:cNvPr id="4" name="TextBox 3"/>
          <p:cNvSpPr txBox="1"/>
          <p:nvPr/>
        </p:nvSpPr>
        <p:spPr>
          <a:xfrm>
            <a:off x="937846" y="593969"/>
            <a:ext cx="7299569" cy="400110"/>
          </a:xfrm>
          <a:prstGeom prst="rect">
            <a:avLst/>
          </a:prstGeom>
          <a:noFill/>
        </p:spPr>
        <p:txBody>
          <a:bodyPr wrap="square" rtlCol="0">
            <a:spAutoFit/>
          </a:bodyPr>
          <a:lstStyle/>
          <a:p>
            <a:r>
              <a:rPr lang="en-US" sz="2000" dirty="0" smtClean="0"/>
              <a:t>Representing the differential cross section as</a:t>
            </a:r>
            <a:endParaRPr lang="en-US" sz="2000" dirty="0"/>
          </a:p>
        </p:txBody>
      </p:sp>
      <p:sp>
        <p:nvSpPr>
          <p:cNvPr id="5" name="TextBox 4"/>
          <p:cNvSpPr txBox="1"/>
          <p:nvPr/>
        </p:nvSpPr>
        <p:spPr>
          <a:xfrm>
            <a:off x="937846" y="1894547"/>
            <a:ext cx="7229231" cy="400110"/>
          </a:xfrm>
          <a:prstGeom prst="rect">
            <a:avLst/>
          </a:prstGeom>
          <a:noFill/>
        </p:spPr>
        <p:txBody>
          <a:bodyPr wrap="square" rtlCol="0">
            <a:spAutoFit/>
          </a:bodyPr>
          <a:lstStyle/>
          <a:p>
            <a:r>
              <a:rPr lang="en-US" sz="2000" dirty="0"/>
              <a:t>t</a:t>
            </a:r>
            <a:r>
              <a:rPr lang="en-US" sz="2000" dirty="0" smtClean="0"/>
              <a:t>he reduced cross section is defined as</a:t>
            </a:r>
            <a:endParaRPr lang="en-US" sz="2000" dirty="0"/>
          </a:p>
        </p:txBody>
      </p:sp>
      <p:sp>
        <p:nvSpPr>
          <p:cNvPr id="6" name="TextBox 5"/>
          <p:cNvSpPr txBox="1"/>
          <p:nvPr/>
        </p:nvSpPr>
        <p:spPr>
          <a:xfrm>
            <a:off x="937846" y="3184687"/>
            <a:ext cx="7379935" cy="707886"/>
          </a:xfrm>
          <a:prstGeom prst="rect">
            <a:avLst/>
          </a:prstGeom>
          <a:noFill/>
        </p:spPr>
        <p:txBody>
          <a:bodyPr wrap="square" rtlCol="0">
            <a:spAutoFit/>
          </a:bodyPr>
          <a:lstStyle/>
          <a:p>
            <a:r>
              <a:rPr lang="en-US" sz="2000" dirty="0"/>
              <a:t>w</a:t>
            </a:r>
            <a:r>
              <a:rPr lang="en-US" sz="2000" dirty="0" smtClean="0"/>
              <a:t>here </a:t>
            </a:r>
            <a:r>
              <a:rPr lang="en-US" sz="2000" i="1" dirty="0" smtClean="0"/>
              <a:t>k</a:t>
            </a:r>
            <a:r>
              <a:rPr lang="en-US" sz="2000" dirty="0" smtClean="0"/>
              <a:t> represents an appropriate combination of kinematic factors and</a:t>
            </a:r>
            <a:endParaRPr lang="en-US" sz="2000" dirty="0"/>
          </a:p>
        </p:txBody>
      </p:sp>
      <p:pic>
        <p:nvPicPr>
          <p:cNvPr id="7" name="Picture 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4386126" y="3952068"/>
            <a:ext cx="396889" cy="220239"/>
          </a:xfrm>
          <a:prstGeom prst="rect">
            <a:avLst/>
          </a:prstGeom>
        </p:spPr>
      </p:pic>
      <p:sp>
        <p:nvSpPr>
          <p:cNvPr id="8" name="TextBox 7"/>
          <p:cNvSpPr txBox="1"/>
          <p:nvPr/>
        </p:nvSpPr>
        <p:spPr>
          <a:xfrm>
            <a:off x="899616" y="4340818"/>
            <a:ext cx="7369908" cy="707886"/>
          </a:xfrm>
          <a:prstGeom prst="rect">
            <a:avLst/>
          </a:prstGeom>
          <a:noFill/>
        </p:spPr>
        <p:txBody>
          <a:bodyPr wrap="square" rtlCol="0">
            <a:spAutoFit/>
          </a:bodyPr>
          <a:lstStyle/>
          <a:p>
            <a:r>
              <a:rPr lang="en-US" sz="2000" dirty="0"/>
              <a:t>i</a:t>
            </a:r>
            <a:r>
              <a:rPr lang="en-US" sz="2000" dirty="0" smtClean="0"/>
              <a:t>s an off-shell electron-proton cross section. This is usually </a:t>
            </a:r>
            <a:r>
              <a:rPr lang="en-US" sz="2000" dirty="0" smtClean="0"/>
              <a:t>one </a:t>
            </a:r>
            <a:r>
              <a:rPr lang="en-US" sz="2000" dirty="0" smtClean="0"/>
              <a:t>of the </a:t>
            </a:r>
            <a:r>
              <a:rPr lang="en-US" sz="2000" dirty="0" err="1" smtClean="0"/>
              <a:t>deForest</a:t>
            </a:r>
            <a:r>
              <a:rPr lang="en-US" sz="2000" dirty="0" smtClean="0"/>
              <a:t> prescriptions.</a:t>
            </a:r>
            <a:endParaRPr lang="en-US" sz="2000" dirty="0"/>
          </a:p>
        </p:txBody>
      </p:sp>
      <p:sp>
        <p:nvSpPr>
          <p:cNvPr id="9" name="TextBox 8"/>
          <p:cNvSpPr txBox="1"/>
          <p:nvPr/>
        </p:nvSpPr>
        <p:spPr>
          <a:xfrm>
            <a:off x="863599" y="5155660"/>
            <a:ext cx="7377723" cy="707886"/>
          </a:xfrm>
          <a:prstGeom prst="rect">
            <a:avLst/>
          </a:prstGeom>
          <a:noFill/>
        </p:spPr>
        <p:txBody>
          <a:bodyPr wrap="square" rtlCol="0">
            <a:spAutoFit/>
          </a:bodyPr>
          <a:lstStyle/>
          <a:p>
            <a:r>
              <a:rPr lang="en-US" sz="2000" dirty="0" smtClean="0"/>
              <a:t>The reduced cross section is then assumed to approximate the deuteron momentum distribution.</a:t>
            </a:r>
            <a:endParaRPr lang="en-US" sz="2000" dirty="0"/>
          </a:p>
        </p:txBody>
      </p:sp>
    </p:spTree>
    <p:extLst>
      <p:ext uri="{BB962C8B-B14F-4D97-AF65-F5344CB8AC3E}">
        <p14:creationId xmlns:p14="http://schemas.microsoft.com/office/powerpoint/2010/main" val="1697743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83" y="2292350"/>
            <a:ext cx="7426337" cy="2330664"/>
          </a:xfrm>
          <a:prstGeom prst="rect">
            <a:avLst/>
          </a:prstGeom>
        </p:spPr>
      </p:pic>
      <p:sp>
        <p:nvSpPr>
          <p:cNvPr id="3" name="TextBox 2"/>
          <p:cNvSpPr txBox="1"/>
          <p:nvPr/>
        </p:nvSpPr>
        <p:spPr>
          <a:xfrm>
            <a:off x="914400" y="292963"/>
            <a:ext cx="7519386" cy="646331"/>
          </a:xfrm>
          <a:prstGeom prst="rect">
            <a:avLst/>
          </a:prstGeom>
          <a:noFill/>
        </p:spPr>
        <p:txBody>
          <a:bodyPr wrap="square" rtlCol="0">
            <a:spAutoFit/>
          </a:bodyPr>
          <a:lstStyle/>
          <a:p>
            <a:pPr algn="ctr"/>
            <a:r>
              <a:rPr lang="en-US" sz="3600" dirty="0" smtClean="0">
                <a:solidFill>
                  <a:srgbClr val="002060"/>
                </a:solidFill>
              </a:rPr>
              <a:t>The Impulse Approximation</a:t>
            </a:r>
            <a:endParaRPr lang="en-US" sz="3600" dirty="0">
              <a:solidFill>
                <a:srgbClr val="002060"/>
              </a:solidFill>
            </a:endParaRPr>
          </a:p>
        </p:txBody>
      </p:sp>
      <p:sp>
        <p:nvSpPr>
          <p:cNvPr id="4" name="TextBox 3"/>
          <p:cNvSpPr txBox="1"/>
          <p:nvPr/>
        </p:nvSpPr>
        <p:spPr>
          <a:xfrm>
            <a:off x="559293" y="1003177"/>
            <a:ext cx="7936637" cy="707886"/>
          </a:xfrm>
          <a:prstGeom prst="rect">
            <a:avLst/>
          </a:prstGeom>
          <a:noFill/>
        </p:spPr>
        <p:txBody>
          <a:bodyPr wrap="square" rtlCol="0">
            <a:spAutoFit/>
          </a:bodyPr>
          <a:lstStyle/>
          <a:p>
            <a:r>
              <a:rPr lang="en-US" sz="2000" dirty="0" smtClean="0"/>
              <a:t>The impulse approximation to deuteron </a:t>
            </a:r>
            <a:r>
              <a:rPr lang="en-US" sz="2000" dirty="0" err="1" smtClean="0"/>
              <a:t>electrodisintegration</a:t>
            </a:r>
            <a:r>
              <a:rPr lang="en-US" sz="2000" dirty="0" smtClean="0"/>
              <a:t> is defined by the Feynman diagrams:</a:t>
            </a:r>
            <a:endParaRPr lang="en-US" sz="2000" dirty="0"/>
          </a:p>
        </p:txBody>
      </p:sp>
      <p:sp>
        <p:nvSpPr>
          <p:cNvPr id="6" name="TextBox 5"/>
          <p:cNvSpPr txBox="1"/>
          <p:nvPr/>
        </p:nvSpPr>
        <p:spPr>
          <a:xfrm>
            <a:off x="665825" y="4974195"/>
            <a:ext cx="7767961" cy="707886"/>
          </a:xfrm>
          <a:prstGeom prst="rect">
            <a:avLst/>
          </a:prstGeom>
          <a:noFill/>
        </p:spPr>
        <p:txBody>
          <a:bodyPr wrap="square" rtlCol="0">
            <a:spAutoFit/>
          </a:bodyPr>
          <a:lstStyle/>
          <a:p>
            <a:r>
              <a:rPr lang="en-US" sz="2000" b="1" dirty="0" smtClean="0">
                <a:solidFill>
                  <a:srgbClr val="FF0000"/>
                </a:solidFill>
              </a:rPr>
              <a:t>Note:</a:t>
            </a:r>
            <a:r>
              <a:rPr lang="en-US" sz="2000" dirty="0" smtClean="0"/>
              <a:t>  Impulse approximation calculations do not conserve current.</a:t>
            </a:r>
            <a:endParaRPr lang="en-US" sz="2000" dirty="0"/>
          </a:p>
        </p:txBody>
      </p:sp>
      <p:sp>
        <p:nvSpPr>
          <p:cNvPr id="7" name="TextBox 6"/>
          <p:cNvSpPr txBox="1"/>
          <p:nvPr/>
        </p:nvSpPr>
        <p:spPr>
          <a:xfrm>
            <a:off x="2391507" y="1859550"/>
            <a:ext cx="949569" cy="307777"/>
          </a:xfrm>
          <a:prstGeom prst="rect">
            <a:avLst/>
          </a:prstGeom>
          <a:noFill/>
        </p:spPr>
        <p:txBody>
          <a:bodyPr wrap="square" rtlCol="0">
            <a:spAutoFit/>
          </a:bodyPr>
          <a:lstStyle/>
          <a:p>
            <a:r>
              <a:rPr lang="en-US" sz="1400" dirty="0" smtClean="0">
                <a:solidFill>
                  <a:srgbClr val="FF0000"/>
                </a:solidFill>
              </a:rPr>
              <a:t>proton</a:t>
            </a:r>
            <a:endParaRPr lang="en-US" sz="1400" dirty="0">
              <a:solidFill>
                <a:srgbClr val="FF0000"/>
              </a:solidFill>
            </a:endParaRPr>
          </a:p>
        </p:txBody>
      </p:sp>
      <p:sp>
        <p:nvSpPr>
          <p:cNvPr id="8" name="TextBox 7"/>
          <p:cNvSpPr txBox="1"/>
          <p:nvPr/>
        </p:nvSpPr>
        <p:spPr>
          <a:xfrm>
            <a:off x="3455377" y="1841965"/>
            <a:ext cx="1556238" cy="307777"/>
          </a:xfrm>
          <a:prstGeom prst="rect">
            <a:avLst/>
          </a:prstGeom>
          <a:noFill/>
        </p:spPr>
        <p:txBody>
          <a:bodyPr wrap="square" rtlCol="0">
            <a:spAutoFit/>
          </a:bodyPr>
          <a:lstStyle/>
          <a:p>
            <a:r>
              <a:rPr lang="en-US" sz="1400" dirty="0" smtClean="0">
                <a:solidFill>
                  <a:srgbClr val="FF0000"/>
                </a:solidFill>
              </a:rPr>
              <a:t>neutron</a:t>
            </a:r>
            <a:endParaRPr lang="en-US" sz="1400" dirty="0">
              <a:solidFill>
                <a:srgbClr val="FF0000"/>
              </a:solidFill>
            </a:endParaRPr>
          </a:p>
        </p:txBody>
      </p:sp>
      <p:cxnSp>
        <p:nvCxnSpPr>
          <p:cNvPr id="10" name="Straight Arrow Connector 9"/>
          <p:cNvCxnSpPr/>
          <p:nvPr/>
        </p:nvCxnSpPr>
        <p:spPr>
          <a:xfrm>
            <a:off x="2690446" y="2083777"/>
            <a:ext cx="357554" cy="4171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44277" y="2083777"/>
            <a:ext cx="236415" cy="4171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509238" y="3086100"/>
            <a:ext cx="76200" cy="76200"/>
            <a:chOff x="6477000" y="3048000"/>
            <a:chExt cx="76200" cy="76200"/>
          </a:xfrm>
        </p:grpSpPr>
        <p:cxnSp>
          <p:nvCxnSpPr>
            <p:cNvPr id="17" name="Straight Connector 16"/>
            <p:cNvCxnSpPr/>
            <p:nvPr/>
          </p:nvCxnSpPr>
          <p:spPr>
            <a:xfrm flipH="1">
              <a:off x="6477000" y="3048000"/>
              <a:ext cx="76200" cy="76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77000" y="3048000"/>
              <a:ext cx="76200" cy="76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7075854" y="3086100"/>
            <a:ext cx="76200" cy="76200"/>
            <a:chOff x="6477000" y="3048000"/>
            <a:chExt cx="76200" cy="76200"/>
          </a:xfrm>
        </p:grpSpPr>
        <p:cxnSp>
          <p:nvCxnSpPr>
            <p:cNvPr id="22" name="Straight Connector 21"/>
            <p:cNvCxnSpPr/>
            <p:nvPr/>
          </p:nvCxnSpPr>
          <p:spPr>
            <a:xfrm flipH="1">
              <a:off x="6477000" y="3048000"/>
              <a:ext cx="76200" cy="76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77000" y="3048000"/>
              <a:ext cx="76200" cy="76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032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939" y="973551"/>
            <a:ext cx="1110758" cy="2285560"/>
          </a:xfrm>
          <a:prstGeom prst="rect">
            <a:avLst/>
          </a:prstGeom>
        </p:spPr>
      </p:pic>
      <p:pic>
        <p:nvPicPr>
          <p:cNvPr id="14" name="Picture 1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563744" y="983681"/>
            <a:ext cx="7473724" cy="1008953"/>
          </a:xfrm>
          <a:prstGeom prst="rect">
            <a:avLst/>
          </a:prstGeom>
        </p:spPr>
      </p:pic>
      <p:sp>
        <p:nvSpPr>
          <p:cNvPr id="5" name="TextBox 4"/>
          <p:cNvSpPr txBox="1"/>
          <p:nvPr/>
        </p:nvSpPr>
        <p:spPr>
          <a:xfrm>
            <a:off x="506027" y="214259"/>
            <a:ext cx="7954392" cy="646331"/>
          </a:xfrm>
          <a:prstGeom prst="rect">
            <a:avLst/>
          </a:prstGeom>
          <a:noFill/>
        </p:spPr>
        <p:txBody>
          <a:bodyPr wrap="square" rtlCol="0">
            <a:spAutoFit/>
          </a:bodyPr>
          <a:lstStyle/>
          <a:p>
            <a:pPr algn="ctr"/>
            <a:r>
              <a:rPr lang="en-US" sz="3600" dirty="0">
                <a:solidFill>
                  <a:srgbClr val="002060"/>
                </a:solidFill>
              </a:rPr>
              <a:t>D</a:t>
            </a:r>
            <a:r>
              <a:rPr lang="en-US" sz="3600" dirty="0" smtClean="0">
                <a:solidFill>
                  <a:srgbClr val="002060"/>
                </a:solidFill>
              </a:rPr>
              <a:t>euteron </a:t>
            </a:r>
            <a:r>
              <a:rPr lang="en-US" sz="3600" dirty="0">
                <a:solidFill>
                  <a:srgbClr val="002060"/>
                </a:solidFill>
              </a:rPr>
              <a:t>V</a:t>
            </a:r>
            <a:r>
              <a:rPr lang="en-US" sz="3600" dirty="0" smtClean="0">
                <a:solidFill>
                  <a:srgbClr val="002060"/>
                </a:solidFill>
              </a:rPr>
              <a:t>ertex </a:t>
            </a:r>
            <a:r>
              <a:rPr lang="en-US" sz="3600" dirty="0">
                <a:solidFill>
                  <a:srgbClr val="002060"/>
                </a:solidFill>
              </a:rPr>
              <a:t>F</a:t>
            </a:r>
            <a:r>
              <a:rPr lang="en-US" sz="3600" dirty="0" smtClean="0">
                <a:solidFill>
                  <a:srgbClr val="002060"/>
                </a:solidFill>
              </a:rPr>
              <a:t>unction</a:t>
            </a:r>
            <a:endParaRPr lang="en-US" sz="3600" dirty="0"/>
          </a:p>
        </p:txBody>
      </p:sp>
      <p:sp>
        <p:nvSpPr>
          <p:cNvPr id="6" name="TextBox 5"/>
          <p:cNvSpPr txBox="1"/>
          <p:nvPr/>
        </p:nvSpPr>
        <p:spPr>
          <a:xfrm>
            <a:off x="1793289" y="2164050"/>
            <a:ext cx="6249880" cy="400110"/>
          </a:xfrm>
          <a:prstGeom prst="rect">
            <a:avLst/>
          </a:prstGeom>
          <a:noFill/>
        </p:spPr>
        <p:txBody>
          <a:bodyPr wrap="square" rtlCol="0">
            <a:spAutoFit/>
          </a:bodyPr>
          <a:lstStyle/>
          <a:p>
            <a:r>
              <a:rPr lang="en-US" sz="2000" dirty="0" smtClean="0"/>
              <a:t>The invariant functions </a:t>
            </a:r>
            <a:r>
              <a:rPr lang="en-US" sz="2000" i="1" dirty="0" smtClean="0"/>
              <a:t>g</a:t>
            </a:r>
            <a:r>
              <a:rPr lang="en-US" sz="2000" i="1" baseline="-25000" dirty="0" smtClean="0"/>
              <a:t>i</a:t>
            </a:r>
            <a:r>
              <a:rPr lang="en-US" sz="2000" dirty="0" smtClean="0"/>
              <a:t> are given by</a:t>
            </a:r>
            <a:endParaRPr lang="en-US" sz="2000" dirty="0"/>
          </a:p>
        </p:txBody>
      </p:sp>
      <p:sp>
        <p:nvSpPr>
          <p:cNvPr id="8" name="TextBox 7"/>
          <p:cNvSpPr txBox="1"/>
          <p:nvPr/>
        </p:nvSpPr>
        <p:spPr>
          <a:xfrm>
            <a:off x="954985" y="5318968"/>
            <a:ext cx="3441169" cy="400110"/>
          </a:xfrm>
          <a:prstGeom prst="rect">
            <a:avLst/>
          </a:prstGeom>
          <a:noFill/>
        </p:spPr>
        <p:txBody>
          <a:bodyPr wrap="square" rtlCol="0">
            <a:spAutoFit/>
          </a:bodyPr>
          <a:lstStyle/>
          <a:p>
            <a:r>
              <a:rPr lang="en-US" sz="2000" dirty="0" smtClean="0"/>
              <a:t>where</a:t>
            </a:r>
            <a:endParaRPr lang="en-US" sz="2000" dirty="0"/>
          </a:p>
        </p:txBody>
      </p:sp>
      <p:sp>
        <p:nvSpPr>
          <p:cNvPr id="9" name="TextBox 8"/>
          <p:cNvSpPr txBox="1"/>
          <p:nvPr/>
        </p:nvSpPr>
        <p:spPr>
          <a:xfrm>
            <a:off x="372546" y="1455632"/>
            <a:ext cx="225173" cy="307777"/>
          </a:xfrm>
          <a:prstGeom prst="rect">
            <a:avLst/>
          </a:prstGeom>
          <a:noFill/>
        </p:spPr>
        <p:txBody>
          <a:bodyPr wrap="square" rtlCol="0">
            <a:spAutoFit/>
          </a:bodyPr>
          <a:lstStyle/>
          <a:p>
            <a:r>
              <a:rPr lang="en-US" sz="1400" dirty="0" smtClean="0"/>
              <a:t>a</a:t>
            </a:r>
            <a:endParaRPr lang="en-US" sz="1400" dirty="0"/>
          </a:p>
        </p:txBody>
      </p:sp>
      <p:sp>
        <p:nvSpPr>
          <p:cNvPr id="10" name="TextBox 9"/>
          <p:cNvSpPr txBox="1"/>
          <p:nvPr/>
        </p:nvSpPr>
        <p:spPr>
          <a:xfrm>
            <a:off x="763793" y="1455631"/>
            <a:ext cx="481335" cy="307777"/>
          </a:xfrm>
          <a:prstGeom prst="rect">
            <a:avLst/>
          </a:prstGeom>
          <a:noFill/>
        </p:spPr>
        <p:txBody>
          <a:bodyPr wrap="square" rtlCol="0">
            <a:spAutoFit/>
          </a:bodyPr>
          <a:lstStyle/>
          <a:p>
            <a:r>
              <a:rPr lang="en-US" sz="1400" dirty="0" smtClean="0"/>
              <a:t>b</a:t>
            </a:r>
            <a:endParaRPr lang="en-US" sz="1400" dirty="0"/>
          </a:p>
        </p:txBody>
      </p:sp>
      <p:sp>
        <p:nvSpPr>
          <p:cNvPr id="11" name="TextBox 10"/>
          <p:cNvSpPr txBox="1"/>
          <p:nvPr/>
        </p:nvSpPr>
        <p:spPr>
          <a:xfrm>
            <a:off x="4483223" y="5318968"/>
            <a:ext cx="4361839" cy="1015663"/>
          </a:xfrm>
          <a:prstGeom prst="rect">
            <a:avLst/>
          </a:prstGeom>
          <a:noFill/>
        </p:spPr>
        <p:txBody>
          <a:bodyPr wrap="square" rtlCol="0">
            <a:spAutoFit/>
          </a:bodyPr>
          <a:lstStyle/>
          <a:p>
            <a:r>
              <a:rPr lang="en-US" sz="2000" dirty="0"/>
              <a:t>i</a:t>
            </a:r>
            <a:r>
              <a:rPr lang="en-US" sz="2000" dirty="0" smtClean="0"/>
              <a:t>s the magnitude of the three-momentum in the deuteron rest frame.</a:t>
            </a:r>
            <a:endParaRPr lang="en-US" sz="2000" dirty="0"/>
          </a:p>
        </p:txBody>
      </p:sp>
      <p:pic>
        <p:nvPicPr>
          <p:cNvPr id="15" name="Picture 1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068980" y="2620201"/>
            <a:ext cx="7890772" cy="2319122"/>
          </a:xfrm>
          <a:prstGeom prst="rect">
            <a:avLst/>
          </a:prstGeom>
        </p:spPr>
      </p:pic>
      <p:pic>
        <p:nvPicPr>
          <p:cNvPr id="17" name="Picture 1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888645" y="5109840"/>
            <a:ext cx="2435049" cy="609238"/>
          </a:xfrm>
          <a:prstGeom prst="rect">
            <a:avLst/>
          </a:prstGeom>
        </p:spPr>
      </p:pic>
      <p:cxnSp>
        <p:nvCxnSpPr>
          <p:cNvPr id="19" name="Straight Arrow Connector 18"/>
          <p:cNvCxnSpPr/>
          <p:nvPr/>
        </p:nvCxnSpPr>
        <p:spPr>
          <a:xfrm flipV="1">
            <a:off x="8261127" y="1861763"/>
            <a:ext cx="398584" cy="56551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80738" y="2449684"/>
            <a:ext cx="1879014" cy="523220"/>
          </a:xfrm>
          <a:prstGeom prst="rect">
            <a:avLst/>
          </a:prstGeom>
          <a:noFill/>
        </p:spPr>
        <p:txBody>
          <a:bodyPr wrap="square" rtlCol="0">
            <a:spAutoFit/>
          </a:bodyPr>
          <a:lstStyle/>
          <a:p>
            <a:r>
              <a:rPr lang="en-US" sz="1400" dirty="0" smtClean="0">
                <a:solidFill>
                  <a:srgbClr val="C00000"/>
                </a:solidFill>
              </a:rPr>
              <a:t>Charge conjugation matrix</a:t>
            </a:r>
            <a:endParaRPr lang="en-US" sz="1400" dirty="0">
              <a:solidFill>
                <a:srgbClr val="C00000"/>
              </a:solidFill>
            </a:endParaRPr>
          </a:p>
        </p:txBody>
      </p:sp>
    </p:spTree>
    <p:extLst>
      <p:ext uri="{BB962C8B-B14F-4D97-AF65-F5344CB8AC3E}">
        <p14:creationId xmlns:p14="http://schemas.microsoft.com/office/powerpoint/2010/main" val="873511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839" y="2619283"/>
            <a:ext cx="1317185" cy="2161535"/>
          </a:xfrm>
          <a:prstGeom prst="rect">
            <a:avLst/>
          </a:prstGeom>
        </p:spPr>
      </p:pic>
      <p:pic>
        <p:nvPicPr>
          <p:cNvPr id="9" name="Picture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260922" y="3436216"/>
            <a:ext cx="6614160" cy="752475"/>
          </a:xfrm>
          <a:prstGeom prst="rect">
            <a:avLst/>
          </a:prstGeom>
        </p:spPr>
      </p:pic>
      <p:sp>
        <p:nvSpPr>
          <p:cNvPr id="2" name="TextBox 1"/>
          <p:cNvSpPr txBox="1"/>
          <p:nvPr/>
        </p:nvSpPr>
        <p:spPr>
          <a:xfrm>
            <a:off x="408008" y="123092"/>
            <a:ext cx="8199661" cy="646331"/>
          </a:xfrm>
          <a:prstGeom prst="rect">
            <a:avLst/>
          </a:prstGeom>
          <a:noFill/>
        </p:spPr>
        <p:txBody>
          <a:bodyPr wrap="square" rtlCol="0">
            <a:spAutoFit/>
          </a:bodyPr>
          <a:lstStyle/>
          <a:p>
            <a:pPr algn="ctr"/>
            <a:r>
              <a:rPr lang="en-US" sz="3600" dirty="0" smtClean="0">
                <a:solidFill>
                  <a:srgbClr val="002060"/>
                </a:solidFill>
              </a:rPr>
              <a:t>Final State Interactions</a:t>
            </a:r>
            <a:endParaRPr lang="en-US" sz="3600" dirty="0">
              <a:solidFill>
                <a:srgbClr val="002060"/>
              </a:solidFill>
            </a:endParaRPr>
          </a:p>
        </p:txBody>
      </p:sp>
      <p:sp>
        <p:nvSpPr>
          <p:cNvPr id="4" name="TextBox 3"/>
          <p:cNvSpPr txBox="1"/>
          <p:nvPr/>
        </p:nvSpPr>
        <p:spPr>
          <a:xfrm>
            <a:off x="410739" y="769423"/>
            <a:ext cx="8276061" cy="1015663"/>
          </a:xfrm>
          <a:prstGeom prst="rect">
            <a:avLst/>
          </a:prstGeom>
          <a:noFill/>
        </p:spPr>
        <p:txBody>
          <a:bodyPr wrap="square" rtlCol="0">
            <a:spAutoFit/>
          </a:bodyPr>
          <a:lstStyle/>
          <a:p>
            <a:r>
              <a:rPr lang="en-US" sz="2000" dirty="0" smtClean="0"/>
              <a:t>There are no reliable meson-exchange models of </a:t>
            </a:r>
            <a:r>
              <a:rPr lang="en-US" sz="2000" i="1" dirty="0" smtClean="0"/>
              <a:t>NN</a:t>
            </a:r>
            <a:r>
              <a:rPr lang="en-US" sz="2000" dirty="0" smtClean="0"/>
              <a:t> scattering for the invariant masses where pions production channels are open.</a:t>
            </a:r>
            <a:endParaRPr lang="en-US" sz="2000" dirty="0"/>
          </a:p>
        </p:txBody>
      </p:sp>
      <p:sp>
        <p:nvSpPr>
          <p:cNvPr id="5" name="TextBox 4"/>
          <p:cNvSpPr txBox="1"/>
          <p:nvPr/>
        </p:nvSpPr>
        <p:spPr>
          <a:xfrm>
            <a:off x="419532" y="1830754"/>
            <a:ext cx="8150469" cy="400110"/>
          </a:xfrm>
          <a:prstGeom prst="rect">
            <a:avLst/>
          </a:prstGeom>
          <a:noFill/>
        </p:spPr>
        <p:txBody>
          <a:bodyPr wrap="square" rtlCol="0">
            <a:spAutoFit/>
          </a:bodyPr>
          <a:lstStyle/>
          <a:p>
            <a:r>
              <a:rPr lang="en-US" sz="2000" dirty="0" smtClean="0"/>
              <a:t>The scattering amplitudes must be obtained from data.</a:t>
            </a:r>
            <a:endParaRPr lang="en-US" sz="2000" dirty="0"/>
          </a:p>
        </p:txBody>
      </p:sp>
      <p:sp>
        <p:nvSpPr>
          <p:cNvPr id="7" name="TextBox 6"/>
          <p:cNvSpPr txBox="1"/>
          <p:nvPr/>
        </p:nvSpPr>
        <p:spPr>
          <a:xfrm>
            <a:off x="2235520" y="2377005"/>
            <a:ext cx="6455187" cy="707886"/>
          </a:xfrm>
          <a:prstGeom prst="rect">
            <a:avLst/>
          </a:prstGeom>
          <a:noFill/>
        </p:spPr>
        <p:txBody>
          <a:bodyPr wrap="square" rtlCol="0">
            <a:spAutoFit/>
          </a:bodyPr>
          <a:lstStyle/>
          <a:p>
            <a:r>
              <a:rPr lang="en-US" sz="2000" dirty="0" smtClean="0"/>
              <a:t>The scattering amplitudes are represented by a parameterization in terms of five </a:t>
            </a:r>
            <a:r>
              <a:rPr lang="en-US" sz="2000" dirty="0" smtClean="0">
                <a:solidFill>
                  <a:srgbClr val="0047D6"/>
                </a:solidFill>
              </a:rPr>
              <a:t>Fermi invariants</a:t>
            </a:r>
            <a:r>
              <a:rPr lang="en-US" sz="2000" dirty="0" smtClean="0"/>
              <a:t>.</a:t>
            </a:r>
            <a:endParaRPr lang="en-US" sz="2000" dirty="0"/>
          </a:p>
        </p:txBody>
      </p:sp>
      <p:sp>
        <p:nvSpPr>
          <p:cNvPr id="8" name="TextBox 7"/>
          <p:cNvSpPr txBox="1"/>
          <p:nvPr/>
        </p:nvSpPr>
        <p:spPr>
          <a:xfrm>
            <a:off x="2268737" y="4372708"/>
            <a:ext cx="6378986"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A complete description of on-shell NN scattering.</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Lorentz invariant.</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Has complete spin dependence.</a:t>
            </a:r>
            <a:endParaRPr lang="en-US" sz="2000" dirty="0"/>
          </a:p>
        </p:txBody>
      </p:sp>
    </p:spTree>
    <p:extLst>
      <p:ext uri="{BB962C8B-B14F-4D97-AF65-F5344CB8AC3E}">
        <p14:creationId xmlns:p14="http://schemas.microsoft.com/office/powerpoint/2010/main" val="6093134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Gamma_{\lambda_d}&#10;\]&#10;&#10;\end{document}"/>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begin{eqnarray}&#10;g_1(p_2^2,p_2\cdot P)&amp;=&amp;\frac{2E_{p_R}-M_d}{\sqrt{8\pi}}&#10;\left[ {\color{blue}u(p_R)}-\frac{1}{\sqrt{2}}{\color{blue}w(p_R)}&#10;+\sqrt{\frac{3}{2}}&#10;\frac{m}{{p_R}}{\color{blue}v_t({p_R})}\right]\nonumber\\&#10;g_2(p_2^2,p_2\cdot P)&amp;=&amp;\frac{2E_{p_R}-M_d}{\sqrt{8\pi}}&#10;\left[ \frac{m}{E_{p_R}+m}{\color{blue}u({p_R})}+&#10;\frac{m(2E_{p_R}+m)}&#10;{\sqrt{2}{p_R}^2}{\color{blue}w({p_R})}&#10;+\sqrt{\frac{3}{2}}\frac{m}{{p_R}}&#10;{\color{blue}v_t({p_R})}\right]\nonumber\\&#10;g_3(p_2^2,p_2\cdot P)&amp;=&amp;\sqrt{\frac{3}{16\pi}}\frac{m E_{p_R}}&#10;{{p_R}}{\color{blue}v_t({p_R})}\nonumber\\&#10;g_4(p_2^2,p_2\cdot P)&amp;=&amp;-\frac{m^2}{\sqrt{8\pi}M_d}&#10;\left[(2 E_{p_R}-M_d)\left(\frac{1}{E_{p_R}+m}{\color{blue}u({p_R})}&#10; -\frac{E_{p_R}+2m}{\sqrt{2}{p_R}^2}{\color{blue}w({p_R})}\right)+&#10;\frac{\sqrt{3}M_d}{{p_R}}{\color{blue}v_s({p_R})}\right]\nonumber&#10;\end{eqnarray}&#10;&#10;\end{document}"/>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color{blue}{p_R}=\sqrt{\frac{(P\cdot p_2)^2}{P^2}-p_2^2}&#10;\]&#10;&#10;\end{document}"/>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10;\pagestyle{empty}&#10;\begin{document}&#10;&#10;\begin{align}&#10;   \hat{M} &amp;= {\color{blue}{{\cal F}_{S}(s,t)}}1^{(1)}  1^{(2)}&#10;+{\color{blue}{{\cal F}_V(s,t)}} \gamma^{\mu(1)} \gamma_{\mu}^{(2)}&#10;+ {\color{blue}{{\cal F}_T(s,t)}} \sigma^{\mu \nu (1)} \sigma_{\mu \nu}^{(2)} \nonumber \\&#10;&amp;- {\color{blue}{{\cal F}_P(s,t)}} (i\gamma_5)^{(1)}  (i\gamma_5)^{(2)}&#10;+ {\color{blue}{{\cal F}_A(s,t)}} (\gamma_5\gamma^{\mu})^{(1)} (\gamma_5\gamma_{\mu})^{(2)} \nonumber&#10;\end{align}&#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color{blue}{\cal F}_i(s,t)&#10;\]&#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color{blue}{\cal F}_i(s,t)&#10;\]&#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left&lt;\bm{p}_1s_1;\bm{p}_2s_2\right|J^\mu_{(1)}\left|\bm{P}\lambda_d\right&gt;_a=&#10;-\bar{u}(\bm{p}_1,s_1)J^\mu(q)\psi_{\lambda_d,s_2}(p_2,P)&#10;\]&#10;&#10;\end{document}"/>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J^\mu(q)=F_1(Q^2)\gamma^\mu+\frac{F_2(Q^2)}{2m}&#10;i\sigma^{\mu\nu}q_\nu &#10;\]&#10;&#10;\end{document}"/>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psi_{\lambda_d,s_2}(p_2,P)=G_0(P-p_2)&#10;\Gamma^T_{\lambda_d}(p_2,P)\bar{u}^T(\bm{p}_2,s_2)&#10;\]&#10;&#10;\end{document}"/>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begin{eqnarray}&#10;W^{\mu\nu}_{aa}&amp;=&amp;\frac{1}{3}\sum_{s_1,s_2,\lambda_d}&#10;\overline{\psi}_{\lambda_d,s_2}(p_2,P)J^\mu(-q)&#10;u(\bm{p}_1,s_1)\bar{u}(\bm{p}_1,s_1)J^\nu(q)&#10;\psi_{\lambda_d,s_2}(p_2,P)\nonumber\\&#10;&amp;=&amp;{\rm Tr}[J^\mu(-q)\Lambda_+(\bm{p}_1)&#10;J^\nu(q){\color{red}N(p_2,P)}]\nonumber&#10;\end{eqnarray}&#10;&#10;\end{document}"/>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color{red}N(p_2,P)}=\frac{1}{16\pi}&#10;\left[\frac{P\cdot p_2}{M_d^2m_N}&#10;\gamma\cdot P {\color{blue}n_{tv}({p_R})&#10;}-\left(\frac{\gamma\cdot p_2}{m_n}&#10;-\frac{P\cdot p_2}&#10;{M_d^2m_N}\gamma\cdot P\right){\color{blue}n_{sv}({p_R})}&#10;+{\color{blue}n_s({p_R})}\right]&#10;\]&#10;&#10;\end{document}"/>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Gamma_{\lambda_d}&#10;\]&#10;&#10;\end{document}"/>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ORIGINALHEIGHT" val="1186.5"/>
  <p:tag name="ORIGINALWIDTH" val="4320.75"/>
  <p:tag name="LATEXADDIN" val="\documentclass{article}&#10;\usepackage{amsmath}&#10;\usepackage{bm}&#10;\usepackage[usenames]{color}&#10;\pagestyle{empty}&#10;\begin{document}&#10;&#10;\begin{eqnarray}&#10;n_{tv}({p_R})&amp;=&amp;u^2({p_R})+w^2({p_R})+v_t^2({p_R})+v_s^2({p_R})\nonumber\\&#10;n_{sv}({p_R})&amp;=&amp;u^2({p_R})+w^2({p_R})-v_t^2({p_R})-v_s^2({p_R})\nonumber\\&#10;&amp;&amp;-\frac{2m_N}{\sqrt{3}{p_R}}((u({p_R})+\sqrt{2}w({p_R}))v_s({p_R})&#10;-(\sqrt{2}u({p_R})-w({p_R}))v_t({p_R}))\nonumber\\&#10;n_s({p_R})&amp;=&amp;u^2({p_R})+w^2({p_R})-v_t^2({p_R})-v_s^2({p_R})\nonumber\\&#10;&amp;&amp;+\frac{2 {p_R}}{\sqrt{3}m_N}((u({p_R})+\sqrt{2}w({p_R}))&#10;v_s({p_R})-(\sqrt{2}u({p_R})-w({p_R}))v_t({p_R}))\nonumber&#10;\end{eqnarray}&#10;\end{document}"/>
  <p:tag name="IGUANATEXSIZE" val="18"/>
  <p:tag name="IGUANATEXCURSOR" val="409"/>
</p:tagLst>
</file>

<file path=ppt/tags/tag21.xml><?xml version="1.0" encoding="utf-8"?>
<p:tagLst xmlns:a="http://schemas.openxmlformats.org/drawingml/2006/main" xmlns:r="http://schemas.openxmlformats.org/officeDocument/2006/relationships" xmlns:p="http://schemas.openxmlformats.org/presentationml/2006/main">
  <p:tag name="ORIGINALHEIGHT" val="304.5"/>
  <p:tag name="ORIGINALWIDTH" val="1113.75"/>
  <p:tag name="LATEXADDIN" val="\documentclass{article}&#10;\usepackage{amsmath}&#10;\usepackage{bm}&#10;\usepackage[usenames]{color}&#10;\pagestyle{empty}&#10;\begin{document}&#10;&#10;\[&#10;\int_0^\infty&#10;\frac{dpp^2}{(2\pi)^3}n_{tv}(p)=1&#10;\]&#10;&#10;\end{document}"/>
  <p:tag name="IGUANATEXSIZE" val="18"/>
  <p:tag name="IGUANATEXCURSOR" val="176"/>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n_+({p_R})=n_{tv}({p_R})=n_{sv}({p_R})=n_s({p_R})=u^2({p_R})+w^2({p_R})&#10;\]&#10;&#10;\end{document}"/>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ORIGINALHEIGHT" val="256.5"/>
  <p:tag name="ORIGINALWIDTH" val="1525.5"/>
  <p:tag name="LATEXADDIN" val="\documentclass{article}&#10;\usepackage{amsmath}&#10;\usepackage{bm}&#10;\usepackage[usenames]{color}&#10;\pagestyle{empty}&#10;\begin{document}&#10;&#10;\[&#10;N_+(p_2,P)=\frac{1}{8\pi}\Lambda_+(\bm{p})n_+(p)&#10;\]&#10;&#10;\end{document}"/>
  <p:tag name="IGUANATEXSIZE" val="18"/>
  <p:tag name="IGUANATEXCURSOR" val="177"/>
</p:tagLst>
</file>

<file path=ppt/tags/tag24.xml><?xml version="1.0" encoding="utf-8"?>
<p:tagLst xmlns:a="http://schemas.openxmlformats.org/drawingml/2006/main" xmlns:r="http://schemas.openxmlformats.org/officeDocument/2006/relationships" xmlns:p="http://schemas.openxmlformats.org/presentationml/2006/main">
  <p:tag name="ORIGINALHEIGHT" val="256.5"/>
  <p:tag name="ORIGINALWIDTH" val="2519.25"/>
  <p:tag name="LATEXADDIN" val="\documentclass{article}&#10;\usepackage{amsmath}&#10;\usepackage{bm}&#10;\usepackage[usenames]{color}&#10;\pagestyle{empty}&#10;\begin{document}&#10;&#10;\[&#10;W^{\mu\nu}_{aa}=\frac{1}{8\pi}{\rm Tr}[\Gamma^\mu(-q)\Lambda_+&#10;(\bm{p}_1)\Gamma^\nu(q)\Lambda_+(\bm{p})]n_+(p)&#10;\]&#10;&#10;\end{document}"/>
  <p:tag name="IGUANATEXSIZE" val="18"/>
  <p:tag name="IGUANATEXCURSOR" val="192"/>
</p:tagLst>
</file>

<file path=ppt/tags/tag25.xml><?xml version="1.0" encoding="utf-8"?>
<p:tagLst xmlns:a="http://schemas.openxmlformats.org/drawingml/2006/main" xmlns:r="http://schemas.openxmlformats.org/officeDocument/2006/relationships" xmlns:p="http://schemas.openxmlformats.org/presentationml/2006/main">
  <p:tag name="ORIGINALHEIGHT" val="316.5"/>
  <p:tag name="ORIGINALWIDTH" val="2803.5"/>
  <p:tag name="LATEXADDIN" val="\documentclass{article}&#10;\usepackage{amsmath}&#10;\usepackage{bm}&#10;\usepackage[usenames]{color}&#10;\pagestyle{empty}&#10;\begin{document}&#10;&#10;\begin{eqnarray}&#10;l=P-p_2&amp;=&amp;(M_d,\bm{0})&#10;-(E_p,-\bm{p})=(M_d-E_p,\bm{p})\nonumber\\&#10;&amp;=&amp;(E_p,\bm{p})+(M_d-2 E_p,\bm{0})=p+\Delta\nonumber&#10;\end{eqnarray}&#10;&#10;\end{document}"/>
  <p:tag name="IGUANATEXSIZE" val="18"/>
  <p:tag name="IGUANATEXCURSOR" val="224"/>
</p:tagLst>
</file>

<file path=ppt/tags/tag26.xml><?xml version="1.0" encoding="utf-8"?>
<p:tagLst xmlns:a="http://schemas.openxmlformats.org/drawingml/2006/main" xmlns:r="http://schemas.openxmlformats.org/officeDocument/2006/relationships" xmlns:p="http://schemas.openxmlformats.org/presentationml/2006/main">
  <p:tag name="ORIGINALHEIGHT" val="243.75"/>
  <p:tag name="ORIGINALWIDTH" val="4156.5"/>
  <p:tag name="LATEXADDIN" val="\documentclass{article}&#10;\usepackage{amsmath}&#10;\usepackage{bm}&#10;\usepackage[usenames]{color}&#10;\pagestyle{empty}&#10;\begin{document}&#10;&#10;\[&#10;k \sigma_{ep} =  \frac{m_p \, m_n \, p_p}{8 \pi^3 \, M_d} \,&#10;\sigma_{Mott} \,&#10;f_{rec}^{-1} \,&#10; \left[  v_L r_L +   v_T r_T&#10; + v_{TT} r_{TT}\cos 2\phi_p + v_{LT}r_{LT}\cos\phi_p&#10;\right]&#10;\]&#10;&#10;\end{document}"/>
  <p:tag name="IGUANATEXSIZE" val="18"/>
  <p:tag name="IGUANATEXCURSOR" val="313"/>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p_1&#10;\]&#10;&#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p_2&#10;\]&#10;&#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q&#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epsilon=11\ {\rm GeV}&#10;\]&#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p_1=l+q=p+\Delta+q=p+\tilde{q}&#10;\]&#10;&#10;\end{document}"/>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chi^2\simeq 1&#10;\]&#10;&#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8\times 3=24&#10;\]&#10;&#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8\times 3\times 2=48&#10;\]&#10;&#10;\end{document}"/>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ORIGINALHEIGHT" val="299.25"/>
  <p:tag name="ORIGINALWIDTH" val="2671.5"/>
  <p:tag name="LATEXADDIN" val="\documentclass{article}&#10;\usepackage{amsmath}&#10;\usepackage{bm}&#10;\usepackage[usenames]{color}&#10;\pagestyle{empty}&#10;\begin{document}&#10;&#10;\[&#10;n_{exp}(p)=\frac{\sigma_{exp}(p)}{k \sigma_{ep}(p)}&#10;-\left&lt;\xi_{th}(p)\right&gt;\pm&#10; \delta\xi_{th}(p)\pm\delta\sigma_{red}(p)&#10;\]&#10;&#10;\end{document}"/>
  <p:tag name="IGUANATEXSIZE" val="18"/>
  <p:tag name="IGUANATEXCURSOR" val="181"/>
</p:tagLst>
</file>

<file path=ppt/tags/tag35.xml><?xml version="1.0" encoding="utf-8"?>
<p:tagLst xmlns:a="http://schemas.openxmlformats.org/drawingml/2006/main" xmlns:r="http://schemas.openxmlformats.org/officeDocument/2006/relationships" xmlns:p="http://schemas.openxmlformats.org/presentationml/2006/main">
  <p:tag name="ORIGINALHEIGHT" val="299.25"/>
  <p:tag name="ORIGINALWIDTH" val="1470.75"/>
  <p:tag name="LATEXADDIN" val="\documentclass{article}&#10;\usepackage{amsmath}&#10;\usepackage{bm}&#10;\usepackage[usenames]{color}&#10;\pagestyle{empty}&#10;\begin{document}&#10;&#10;\[&#10;\xi_{th_i}(p)=\frac{\sigma_{eD_i}(p)}{k\sigma_{ep}(p)}&#10;-n_{th_i}(p)&#10;\]&#10;&#10;\end{document}"/>
  <p:tag name="IGUANATEXSIZE" val="18"/>
  <p:tag name="IGUANATEXCURSOR" val="184"/>
</p:tagLst>
</file>

<file path=ppt/tags/tag36.xml><?xml version="1.0" encoding="utf-8"?>
<p:tagLst xmlns:a="http://schemas.openxmlformats.org/drawingml/2006/main" xmlns:r="http://schemas.openxmlformats.org/officeDocument/2006/relationships" xmlns:p="http://schemas.openxmlformats.org/presentationml/2006/main">
  <p:tag name="ORIGINALHEIGHT" val="363.75"/>
  <p:tag name="ORIGINALWIDTH" val="1273.5"/>
  <p:tag name="LATEXADDIN" val="\documentclass{article}&#10;\usepackage{amsmath}&#10;\usepackage{bm}&#10;\usepackage[usenames]{color}&#10;\pagestyle{empty}&#10;\begin{document}&#10;&#10;\[&#10;\left&lt;\xi_{th}(p)\right&gt;=\frac{1}{N}\sum_{i=1}^N\xi_{th_i}(p)&#10;\]&#10;&#10;\end{document}"/>
  <p:tag name="IGUANATEXSIZE" val="18"/>
  <p:tag name="IGUANATEXCURSOR" val="190"/>
</p:tagLst>
</file>

<file path=ppt/tags/tag37.xml><?xml version="1.0" encoding="utf-8"?>
<p:tagLst xmlns:a="http://schemas.openxmlformats.org/drawingml/2006/main" xmlns:r="http://schemas.openxmlformats.org/officeDocument/2006/relationships" xmlns:p="http://schemas.openxmlformats.org/presentationml/2006/main">
  <p:tag name="ORIGINALHEIGHT" val="363.75"/>
  <p:tag name="ORIGINALWIDTH" val="1296"/>
  <p:tag name="LATEXADDIN" val="\documentclass{article}&#10;\usepackage{amsmath}&#10;\usepackage{bm}&#10;\usepackage[usenames]{color}&#10;\pagestyle{empty}&#10;\begin{document}&#10;&#10;\[&#10;\left&lt;\xi^2_{th}(p)\right&gt;=\frac{1}{N}\sum_{i=1}^N&#10;\xi^2_{th_i}(p)&#10;\]&#10;&#10;\end{document}"/>
  <p:tag name="IGUANATEXSIZE" val="18"/>
  <p:tag name="IGUANATEXCURSOR" val="180"/>
</p:tagLst>
</file>

<file path=ppt/tags/tag38.xml><?xml version="1.0" encoding="utf-8"?>
<p:tagLst xmlns:a="http://schemas.openxmlformats.org/drawingml/2006/main" xmlns:r="http://schemas.openxmlformats.org/officeDocument/2006/relationships" xmlns:p="http://schemas.openxmlformats.org/presentationml/2006/main">
  <p:tag name="ORIGINALHEIGHT" val="224.25"/>
  <p:tag name="ORIGINALWIDTH" val="1696.5"/>
  <p:tag name="LATEXADDIN" val="\documentclass{article}&#10;\usepackage{amsmath}&#10;\usepackage{bm}&#10;\usepackage[usenames]{color}&#10;\pagestyle{empty}&#10;\begin{document}&#10;&#10;\[&#10;\delta\xi_{th}(p)=\sqrt{\left&lt;\xi_{th}^2(p)\right&gt;&#10;-\left&lt;\xi_{th}(p)\right&gt;^2}&#10;\]&#10;&#10;\end{document}"/>
  <p:tag name="IGUANATEXSIZE" val="18"/>
  <p:tag name="IGUANATEXCURSOR" val="18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Q^2=4.25\ {\rm GeV^2}&#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x_{Bj}=1.35&#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ORIGINALHEIGHT" val="309.75"/>
  <p:tag name="ORIGINALWIDTH" val="956.25"/>
  <p:tag name="LATEXADDIN" val="\documentclass{article}&#10;\usepackage{amsmath}&#10;\usepackage{bm}&#10;\usepackage[usenames]{color}&#10;\pagestyle{empty}&#10;\begin{document}&#10;&#10;\[&#10;\sigma_{eD}\equiv&#10;\frac{ d \sigma^5}{d \epsilon' d \Omega_e d \Omega_p}&#10;\]&#10;&#10;\end{document}"/>
  <p:tag name="IGUANATEXSIZE" val="18"/>
  <p:tag name="IGUANATEXCURSOR" val="147"/>
</p:tagLst>
</file>

<file path=ppt/tags/tag7.xml><?xml version="1.0" encoding="utf-8"?>
<p:tagLst xmlns:a="http://schemas.openxmlformats.org/drawingml/2006/main" xmlns:r="http://schemas.openxmlformats.org/officeDocument/2006/relationships" xmlns:p="http://schemas.openxmlformats.org/presentationml/2006/main">
  <p:tag name="ORIGINALHEIGHT" val="258.75"/>
  <p:tag name="ORIGINALWIDTH" val="646.5"/>
  <p:tag name="LATEXADDIN" val="\documentclass{article}&#10;\usepackage{amsmath}&#10;\usepackage{bm}&#10;\usepackage[usenames]{color}&#10;\pagestyle{empty}&#10;\begin{document}&#10;&#10;\[&#10;\sigma_{red}=\frac{\sigma_{eD}}{k \sigma_{ep}}&#10;\]&#10;&#10;\end{document}"/>
  <p:tag name="IGUANATEXSIZE" val="18"/>
  <p:tag name="IGUANATEXCURSOR" val="17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pagestyle{empty}&#10;\begin{document}&#10;&#10;\[&#10;\sigma_{ep}&#1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m}&#10;\usepackage[usenames]{color}&#10;&#10;\pagestyle{empty}&#10;\begin{document}&#10;&#10;\begin{eqnarray}&#10;\left[\Gamma_{\lambda_d}(p_2,P)\right]_{ab}&amp;=&amp;\left[g_1(p_2^2,p_2\cdot&#10;P)\gamma\cdot\xi_{\lambda_d}(P) +g_2(p_2^2,p_2\cdot P)&#10;\frac{p\cdot\xi_{\lambda_d}(P)}{m}\right.\nonumber\\&#10;&amp;&amp;\left.-\left(g_3(p_2^2,p_2\cdot P)\gamma\cdot\xi_{\lambda_d}(P)&#10;+g_4(p_2^2,p_2\cdot&#10;P)\frac{p\cdot\xi_{\lambda_d}(P)}{m}\right)\frac{\gamma\cdot&#10;p_1+m}{m}C\right]_{ba}\nonumber&#10;\end{eqnarray}&#10;&#10;\end{document}"/>
  <p:tag name="IGUANATEXSIZE" val="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ba 2000">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jwvo</Template>
  <TotalTime>3072</TotalTime>
  <Words>730</Words>
  <Application>Microsoft Office PowerPoint</Application>
  <PresentationFormat>On-screen Show (4:3)</PresentationFormat>
  <Paragraphs>100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Elba 2000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Wallace Van Orden</dc:creator>
  <cp:lastModifiedBy>vanorden</cp:lastModifiedBy>
  <cp:revision>86</cp:revision>
  <dcterms:created xsi:type="dcterms:W3CDTF">2014-02-27T17:58:25Z</dcterms:created>
  <dcterms:modified xsi:type="dcterms:W3CDTF">2015-03-09T16:55:16Z</dcterms:modified>
</cp:coreProperties>
</file>